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300" r:id="rId4"/>
    <p:sldId id="275" r:id="rId5"/>
    <p:sldId id="257" r:id="rId6"/>
    <p:sldId id="258" r:id="rId7"/>
    <p:sldId id="263" r:id="rId8"/>
    <p:sldId id="264" r:id="rId9"/>
    <p:sldId id="256" r:id="rId10"/>
    <p:sldId id="268" r:id="rId11"/>
    <p:sldId id="269" r:id="rId12"/>
    <p:sldId id="265" r:id="rId13"/>
    <p:sldId id="266" r:id="rId14"/>
    <p:sldId id="291" r:id="rId16"/>
    <p:sldId id="271" r:id="rId17"/>
    <p:sldId id="270" r:id="rId18"/>
    <p:sldId id="288" r:id="rId19"/>
    <p:sldId id="289" r:id="rId20"/>
    <p:sldId id="290" r:id="rId21"/>
    <p:sldId id="272" r:id="rId22"/>
    <p:sldId id="298" r:id="rId23"/>
    <p:sldId id="29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7330" y="1936115"/>
            <a:ext cx="119646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activity </a:t>
            </a: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started with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after which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we  …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closely followed by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… </a:t>
            </a: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Subsequent to that,...</a:t>
            </a:r>
            <a:endParaRPr lang="en-US" altLang="zh-CN" sz="3200" b="1" dirty="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highlight of the activity was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…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4630" y="3756025"/>
            <a:ext cx="12078970" cy="2532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2-3     The activity </a:t>
            </a:r>
            <a:r>
              <a:rPr lang="en-US" altLang="zh-CN" sz="3200" u="sng">
                <a:latin typeface="Times New Roman" panose="02020603050405020304" charset="0"/>
                <a:cs typeface="Times New Roman" panose="02020603050405020304" charset="0"/>
              </a:rPr>
              <a:t>satrted with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opera performances, enabling us to </a:t>
            </a:r>
            <a:r>
              <a:rPr lang="en-US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savor/relish the glamor of national opera,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was a feast for the eyes. </a:t>
            </a:r>
            <a:r>
              <a:rPr lang="en-US" altLang="zh-CN" sz="3200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Subsequent to that,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we had such a precious chance to try on some opera costumes, </a:t>
            </a:r>
            <a:r>
              <a:rPr lang="en-US" altLang="zh-CN" sz="3200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closely followed by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 opera culture exhibition, fueling our enthusiasm/ passion for deepening our insight into Chinese culture.   55w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3200">
              <a:solidFill>
                <a:srgbClr val="FF0000"/>
              </a:solidFill>
              <a:sym typeface="+mn-ea"/>
            </a:endParaRPr>
          </a:p>
          <a:p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56835" y="836295"/>
            <a:ext cx="84594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highlight>
                  <a:srgbClr val="FFFF00"/>
                </a:highlight>
              </a:rPr>
              <a:t>Way 2: in the order of time</a:t>
            </a:r>
            <a:endParaRPr lang="en-US" altLang="zh-CN" sz="4800">
              <a:highlight>
                <a:srgbClr val="FFFF00"/>
              </a:highligh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630" y="0"/>
            <a:ext cx="89465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ym typeface="+mn-ea"/>
              </a:rPr>
              <a:t>Para2:   </a:t>
            </a:r>
            <a:r>
              <a:rPr lang="en-US" altLang="zh-CN" sz="3200" b="1">
                <a:sym typeface="+mn-ea"/>
              </a:rPr>
              <a:t>1.时间地点;  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2.活动内容; </a:t>
            </a:r>
            <a:r>
              <a:rPr lang="en-US" altLang="zh-CN" sz="3200" b="1">
                <a:sym typeface="+mn-ea"/>
              </a:rPr>
              <a:t>  3.活动感受</a:t>
            </a:r>
            <a:endParaRPr lang="en-US" altLang="zh-CN" sz="3200" b="1" dirty="0"/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4630" y="191770"/>
            <a:ext cx="117055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ym typeface="+mn-ea"/>
              </a:rPr>
              <a:t>Para3:   </a:t>
            </a:r>
            <a:r>
              <a:rPr lang="en-US" altLang="zh-CN" sz="3200" b="1">
                <a:sym typeface="+mn-ea"/>
              </a:rPr>
              <a:t>1.时间地点;  </a:t>
            </a:r>
            <a:r>
              <a:rPr lang="en-US" altLang="zh-CN" sz="3200" b="1">
                <a:solidFill>
                  <a:schemeClr val="tx1"/>
                </a:solidFill>
                <a:sym typeface="+mn-ea"/>
              </a:rPr>
              <a:t> 2.活动内容; 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 3.活动感受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（评价、意义）</a:t>
            </a:r>
            <a:endParaRPr lang="en-US" altLang="zh-CN" sz="3200" b="1" dirty="0"/>
          </a:p>
          <a:p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78740" y="1140460"/>
            <a:ext cx="122053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3-1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highly consider the experience to be rewarding, 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hope you would come to China to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join us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评价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3-2 This being a golden chance to relish the unique glamour, I think it really deserves your attention!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评价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3-3 Without such a good chance, we couldn’t have broadened our horizons and gained a deeper understanding of national opera.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意义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评价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3-4 In a word, the activity provided a platform where we could take a glimpse at the profound traditional operas.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意义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3-5 not only...but also...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等引导的总结性感受放第二段写也是可以的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975" y="984885"/>
            <a:ext cx="11829415" cy="5873115"/>
          </a:xfrm>
        </p:spPr>
        <p:txBody>
          <a:bodyPr>
            <a:noAutofit/>
          </a:bodyPr>
          <a:p>
            <a:pPr marL="0" indent="0" algn="just">
              <a:buNone/>
            </a:pPr>
            <a:r>
              <a:rPr lang="en-US" altLang="zh-CN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Dear Tom,   </a:t>
            </a:r>
            <a:endParaRPr lang="en-US" altLang="zh-CN" sz="27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en-US" altLang="zh-CN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Learning that you are keen on the </a:t>
            </a:r>
            <a:r>
              <a:rPr lang="en-US" altLang="zh-CN" sz="27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National Opera on Campus held in our school, I’m writing to </a:t>
            </a:r>
            <a:r>
              <a:rPr lang="en-US" altLang="zh-CN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inform</a:t>
            </a:r>
            <a:r>
              <a:rPr lang="en-US" altLang="zh-CN" sz="27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 of some relevant details. </a:t>
            </a:r>
            <a:endParaRPr lang="en-US" altLang="zh-CN" sz="27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en-US" altLang="zh-CN" sz="27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To enrich our school life, the activity offered a variety of performances related to opera, ranging/varying from opera culture exhibition to facial make-up, which were a true visual feast. But the highlight of the activity was trying on diverse opera costumes, as if it really brought the magic opera into reality, so appealing and unforgettable!</a:t>
            </a:r>
            <a:endParaRPr lang="en-US" altLang="zh-CN" sz="27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en-US" altLang="zh-CN" sz="27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highly consider the experience to be rewarding, and</a:t>
            </a:r>
            <a:r>
              <a:rPr lang="en-US" altLang="zh-CN" sz="27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hope you w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ill</a:t>
            </a:r>
            <a:r>
              <a:rPr lang="zh-CN" altLang="en-US"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come to China to 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join us</a:t>
            </a:r>
            <a:r>
              <a:rPr lang="zh-CN" altLang="en-US"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endParaRPr lang="en-US" altLang="zh-CN" sz="27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99w</a:t>
            </a:r>
            <a:endParaRPr lang="zh-CN" altLang="en-US" sz="27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en-US" altLang="zh-CN" sz="27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                                              Yours,</a:t>
            </a:r>
            <a:endParaRPr lang="en-US" altLang="zh-CN" sz="27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en-US" altLang="zh-CN" sz="27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                                              Li Hua</a:t>
            </a:r>
            <a:endParaRPr lang="en-US" altLang="zh-CN" sz="27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7015" y="161925"/>
            <a:ext cx="211328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/>
              <a:t>下水作文</a:t>
            </a:r>
            <a:r>
              <a:rPr lang="en-US" altLang="zh-CN" sz="3200"/>
              <a:t>:</a:t>
            </a:r>
            <a:endParaRPr lang="en-US" altLang="zh-CN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5105" y="0"/>
            <a:ext cx="11781790" cy="69856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应用文参考范文: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Dear Tom,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Last week our school held an activity named National Opera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on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Campus. Knowing you have a great enthusiasm for it, I am writing to share with you.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 activity was held in school hall at 2:30 p.m. last Wednesday. Besides, it offered a variety of performances related to opera, including singing, movements, as well as facial make-up, which was a feast for the eyes. After appreciating the show, we have a better understanding of opera and feel a sense of pride in Chinese culture.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 sincerely hope you would come to China to experience it. Best wishes!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96w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Yours,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Li Hua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YOUR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214630"/>
            <a:ext cx="9717405" cy="7460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22105" y="71755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YOUR COMMENTS</a:t>
            </a:r>
            <a:endParaRPr lang="en-US" altLang="zh-CN" sz="2800"/>
          </a:p>
          <a:p>
            <a:r>
              <a:rPr lang="zh-CN" altLang="en-US" sz="2800"/>
              <a:t>一起来评一评</a:t>
            </a:r>
            <a:endParaRPr lang="zh-CN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125" y="1333500"/>
            <a:ext cx="13564235" cy="522668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5400"/>
              <a:t>Checklist:</a:t>
            </a:r>
            <a:endParaRPr lang="en-US" altLang="zh-CN" sz="5400"/>
          </a:p>
          <a:p>
            <a:pPr marL="0" indent="0">
              <a:buNone/>
            </a:pPr>
            <a:r>
              <a:rPr lang="en-US" altLang="zh-CN" sz="3600" b="1"/>
              <a:t>1. </a:t>
            </a:r>
            <a:r>
              <a:rPr lang="zh-CN" altLang="en-US" sz="3600" b="1"/>
              <a:t>卷面干干净净？漂漂亮亮？有无涂改？词数是否合适？；</a:t>
            </a:r>
            <a:endParaRPr lang="zh-CN" altLang="en-US" sz="3600" b="1"/>
          </a:p>
          <a:p>
            <a:pPr marL="0" indent="0">
              <a:buNone/>
            </a:pPr>
            <a:r>
              <a:rPr lang="en-US" altLang="zh-CN" sz="3600" b="1"/>
              <a:t>2. </a:t>
            </a:r>
            <a:r>
              <a:rPr lang="zh-CN" altLang="en-US" sz="3600" b="1"/>
              <a:t>内容要点是否齐全，有无无遗漏；</a:t>
            </a:r>
            <a:endParaRPr lang="zh-CN" altLang="en-US" sz="3600" b="1"/>
          </a:p>
          <a:p>
            <a:pPr marL="0" indent="0">
              <a:buNone/>
            </a:pPr>
            <a:r>
              <a:rPr lang="en-US" altLang="zh-CN" sz="3600" b="1"/>
              <a:t>3. </a:t>
            </a:r>
            <a:r>
              <a:rPr lang="zh-CN" altLang="en-US" sz="3600" b="1"/>
              <a:t>应用词汇和语法结构的准确性和丰富性；</a:t>
            </a:r>
            <a:endParaRPr lang="zh-CN" altLang="en-US" sz="3600" b="1"/>
          </a:p>
          <a:p>
            <a:pPr marL="0" indent="0">
              <a:buNone/>
            </a:pPr>
            <a:r>
              <a:rPr lang="en-US" altLang="zh-CN" sz="3600" b="1"/>
              <a:t>4. </a:t>
            </a:r>
            <a:r>
              <a:rPr lang="zh-CN" altLang="en-US" sz="3600" b="1"/>
              <a:t>上下文的连贯性？（行文是否有逻辑性和合理性？）</a:t>
            </a:r>
            <a:endParaRPr lang="zh-CN" altLang="en-US" sz="3600" b="1"/>
          </a:p>
          <a:p>
            <a:pPr marL="0" indent="0">
              <a:buNone/>
            </a:pPr>
            <a:r>
              <a:rPr lang="en-US" altLang="zh-CN" sz="3600" b="1"/>
              <a:t>5. </a:t>
            </a:r>
            <a:r>
              <a:rPr lang="zh-CN" altLang="en-US" sz="3600" b="1"/>
              <a:t>段与段间、句与句间的衔接是否合理，全文结构是否紧凑？</a:t>
            </a:r>
            <a:endParaRPr lang="zh-CN" altLang="en-US" sz="3600" b="1"/>
          </a:p>
        </p:txBody>
      </p:sp>
      <p:sp>
        <p:nvSpPr>
          <p:cNvPr id="2" name="文本框 1"/>
          <p:cNvSpPr txBox="1"/>
          <p:nvPr/>
        </p:nvSpPr>
        <p:spPr>
          <a:xfrm>
            <a:off x="-669290" y="344805"/>
            <a:ext cx="13322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/>
            <a:r>
              <a:rPr lang="en-US" altLang="zh-CN" sz="3600" b="1">
                <a:highlight>
                  <a:srgbClr val="FFFF00"/>
                </a:highlight>
              </a:rPr>
              <a:t>What should the good English practical writing be like?</a:t>
            </a:r>
            <a:endParaRPr lang="en-US" altLang="zh-CN" sz="3600" b="1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2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0" y="0"/>
            <a:ext cx="4235450" cy="3175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70" y="274955"/>
            <a:ext cx="11911330" cy="62763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2.web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08855" y="-81915"/>
            <a:ext cx="7317740" cy="548513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195" y="-81915"/>
            <a:ext cx="8482330" cy="4142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20" y="4142105"/>
            <a:ext cx="8498205" cy="27158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934210"/>
            <a:ext cx="10972800" cy="4525963"/>
          </a:xfrm>
        </p:spPr>
        <p:txBody>
          <a:bodyPr/>
          <a:p>
            <a:pPr marL="0" indent="0">
              <a:buNone/>
            </a:pPr>
            <a:r>
              <a:rPr lang="en-US" altLang="zh-CN" sz="8000"/>
              <a:t>What’s your version?</a:t>
            </a:r>
            <a:endParaRPr lang="en-US" altLang="zh-CN" sz="8000"/>
          </a:p>
        </p:txBody>
      </p:sp>
      <p:pic>
        <p:nvPicPr>
          <p:cNvPr id="5" name="图片 4" descr="1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0095" y="4678680"/>
            <a:ext cx="3812540" cy="21793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260985"/>
            <a:ext cx="5970270" cy="7600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65" y="-118745"/>
            <a:ext cx="6490335" cy="852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9405" y="1049075"/>
            <a:ext cx="10969200" cy="475920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8000">
                <a:highlight>
                  <a:srgbClr val="FFFF00"/>
                </a:highlight>
              </a:rPr>
              <a:t>应用文写作之</a:t>
            </a:r>
            <a:endParaRPr lang="zh-CN" altLang="en-US" sz="80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sz="8000"/>
              <a:t>     ——</a:t>
            </a:r>
            <a:r>
              <a:rPr lang="zh-CN" altLang="en-US" sz="8000">
                <a:highlight>
                  <a:srgbClr val="FFFF00"/>
                </a:highlight>
              </a:rPr>
              <a:t>告知信</a:t>
            </a:r>
            <a:endParaRPr lang="zh-CN" altLang="en-US" sz="800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                         </a:t>
            </a:r>
            <a:r>
              <a:rPr lang="zh-CN" altLang="en-US" sz="2800"/>
              <a:t>浙江省丽水龙泉市第一中学</a:t>
            </a:r>
            <a:r>
              <a:rPr lang="en-US" altLang="zh-CN" sz="2800"/>
              <a:t>  </a:t>
            </a:r>
            <a:r>
              <a:rPr lang="zh-CN" altLang="en-US" sz="2800"/>
              <a:t>兰建珍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5565" y="-553085"/>
            <a:ext cx="6061710" cy="8549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-866140"/>
            <a:ext cx="7654925" cy="886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8730" y="3881755"/>
            <a:ext cx="4573905" cy="29762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175" y="87630"/>
            <a:ext cx="11935460" cy="5996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第一节:应用文写作（满分15分)</a:t>
            </a:r>
            <a:endParaRPr lang="en-US" altLang="zh-CN" sz="32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       假定你是李华，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上周你校举办了一场“全国戏曲进校园” (National Opera on Campus) 活动，你的外国友人Tom对此很感兴趣</a:t>
            </a:r>
            <a:r>
              <a:rPr lang="en-US" altLang="zh-CN" sz="3200">
                <a:sym typeface="+mn-ea"/>
              </a:rPr>
              <a:t>，请你给他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发</a:t>
            </a:r>
            <a:r>
              <a:rPr lang="en-US" altLang="zh-CN" sz="3200">
                <a:sym typeface="+mn-ea"/>
              </a:rPr>
              <a:t>一封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邮件，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sym typeface="+mn-ea"/>
              </a:rPr>
              <a:t>告知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他活动详情</a:t>
            </a:r>
            <a:r>
              <a:rPr lang="en-US" altLang="zh-CN" sz="3200">
                <a:sym typeface="+mn-ea"/>
              </a:rPr>
              <a:t>，内容包括以下要点:</a:t>
            </a:r>
            <a:endParaRPr lang="en-US" altLang="zh-CN" sz="32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highlight>
                  <a:srgbClr val="FFFF00"/>
                </a:highlight>
                <a:sym typeface="+mn-ea"/>
              </a:rPr>
              <a:t>1.时间地点;   2.活动内容;   3.活动感受。</a:t>
            </a:r>
            <a:endParaRPr lang="en-US" altLang="zh-CN" sz="3200">
              <a:highlight>
                <a:srgbClr val="FFFF00"/>
              </a:highlight>
              <a:sym typeface="+mn-ea"/>
            </a:endParaRPr>
          </a:p>
          <a:p>
            <a:pPr>
              <a:lnSpc>
                <a:spcPct val="120000"/>
              </a:lnSpc>
            </a:pPr>
            <a:endParaRPr lang="en-US" altLang="zh-CN" sz="32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注意:</a:t>
            </a:r>
            <a:endParaRPr lang="en-US" altLang="zh-CN" sz="32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1．词数80左右;</a:t>
            </a:r>
            <a:endParaRPr lang="en-US" altLang="zh-CN" sz="32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2．可适当增加细节，以使行文连贯。</a:t>
            </a:r>
            <a:endParaRPr lang="en-US" altLang="zh-CN" sz="32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7175" y="87630"/>
            <a:ext cx="1193546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200">
                <a:sym typeface="+mn-ea"/>
              </a:rPr>
              <a:t>告知信：</a:t>
            </a:r>
            <a:endParaRPr lang="zh-CN" altLang="en-US" sz="32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Para.1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 background(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背景信息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)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＋</a:t>
            </a:r>
            <a:r>
              <a:rPr lang="en-US" altLang="zh-CN" sz="3200">
                <a:sym typeface="+mn-ea"/>
              </a:rPr>
              <a:t> writing purpose</a:t>
            </a:r>
            <a:r>
              <a:rPr lang="zh-CN" altLang="en-US" sz="3200">
                <a:sym typeface="+mn-ea"/>
              </a:rPr>
              <a:t>（写作目的）</a:t>
            </a:r>
            <a:endParaRPr lang="zh-CN" altLang="en-US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020" y="1518285"/>
            <a:ext cx="12159615" cy="5146675"/>
          </a:xfrm>
        </p:spPr>
        <p:txBody>
          <a:bodyPr>
            <a:normAutofit fontScale="40000"/>
          </a:bodyPr>
          <a:p>
            <a:pPr marL="0" indent="0" algn="just">
              <a:lnSpc>
                <a:spcPts val="3240"/>
              </a:lnSpc>
              <a:buNone/>
            </a:pPr>
            <a:r>
              <a:rPr lang="en-US" altLang="zh-CN" sz="5600" b="1" spc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Background(背景信息):</a:t>
            </a:r>
            <a:r>
              <a:rPr lang="en-US" altLang="zh-CN" sz="56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上周你校举办了一场“全国戏曲进校园” (National Opera on Campus) 活动，你的外国友人Tom对此很感兴趣.</a:t>
            </a:r>
            <a:endParaRPr lang="en-US" altLang="zh-CN" sz="56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en-US" altLang="zh-CN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what? when? where?</a:t>
            </a:r>
            <a:endParaRPr lang="zh-CN" altLang="zh-CN" sz="7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zh-CN" altLang="zh-CN" sz="5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主语选择？</a:t>
            </a:r>
            <a:endParaRPr lang="zh-CN" altLang="zh-CN" sz="5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6000" b="1" spc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1-1-1 Last week </a:t>
            </a:r>
            <a:endParaRPr lang="en-US" altLang="zh-CN" sz="6000" b="1" spc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6000" b="1" spc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1-1-2 Last week, our school </a:t>
            </a:r>
            <a:endParaRPr lang="en-US" altLang="zh-CN" sz="6000" b="1" spc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en-US" altLang="zh-CN" sz="6000" b="1" spc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6000" b="1" spc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1-1-3 Last week, an activity named National Opera on Campus</a:t>
            </a:r>
            <a:endParaRPr lang="en-US" altLang="zh-CN" sz="6000" b="1" spc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en-US" altLang="zh-CN" sz="3110" b="1" spc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b="1" dirty="0">
                <a:solidFill>
                  <a:schemeClr val="tx2"/>
                </a:solidFill>
              </a:rPr>
              <a:t> </a:t>
            </a:r>
            <a:endParaRPr lang="zh-CN" altLang="en-US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altLang="zh-CN" dirty="0"/>
              <a:t>    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2240280" y="3458210"/>
            <a:ext cx="10382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witnessed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 meaningful activity called/named National Opera on Campus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 our school.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36340" y="4120515"/>
            <a:ext cx="9972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organised/held/carried out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 meaningful activity called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/named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National Opera Campus.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71535" y="5175250"/>
            <a:ext cx="5961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was held/carried out/</a:t>
            </a:r>
            <a:endParaRPr lang="en-US" altLang="zh-CN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organized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 our school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 all the students.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7175" y="87630"/>
            <a:ext cx="1193546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200">
                <a:sym typeface="+mn-ea"/>
              </a:rPr>
              <a:t>告知信：</a:t>
            </a:r>
            <a:endParaRPr lang="zh-CN" altLang="en-US" sz="32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Para.1 background(</a:t>
            </a:r>
            <a:r>
              <a:rPr lang="zh-CN" altLang="en-US" sz="3200">
                <a:sym typeface="+mn-ea"/>
              </a:rPr>
              <a:t>背景信息</a:t>
            </a:r>
            <a:r>
              <a:rPr lang="en-US" altLang="zh-CN" sz="3200">
                <a:sym typeface="+mn-ea"/>
              </a:rPr>
              <a:t>) </a:t>
            </a:r>
            <a:r>
              <a:rPr lang="zh-CN" altLang="en-US" sz="3200">
                <a:sym typeface="+mn-ea"/>
              </a:rPr>
              <a:t>＋</a:t>
            </a:r>
            <a:r>
              <a:rPr lang="en-US" altLang="zh-CN" sz="3200">
                <a:sym typeface="+mn-ea"/>
              </a:rPr>
              <a:t>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writing purpose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（写作目的）</a:t>
            </a:r>
            <a:endParaRPr lang="zh-CN" altLang="en-US" sz="3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395" y="2028190"/>
            <a:ext cx="12079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1-2-1 ...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Thrilled/Delighted to learn that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you have a great enthusiasm for it,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I am writing to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share with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you</a:t>
            </a: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something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about it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395" y="3039745"/>
            <a:ext cx="117011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1-2-2 ...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Knowing/L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earning that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keen on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it,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I am writing to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inform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</a:t>
            </a: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of/ keep you informed of some relevant details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about it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395" y="4051300"/>
            <a:ext cx="117011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1-2-3 ..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.I’m more than glad to know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that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keen on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it,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I am writing to</a:t>
            </a:r>
            <a:r>
              <a:rPr lang="zh-CN" altLang="en-US" sz="2800" b="1" u="sng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briefly introduce...to you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1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0095" y="4678680"/>
            <a:ext cx="3812540" cy="2179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7175" y="87630"/>
            <a:ext cx="1193546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200">
                <a:sym typeface="+mn-ea"/>
              </a:rPr>
              <a:t>告知信：</a:t>
            </a:r>
            <a:endParaRPr lang="zh-CN" altLang="en-US" sz="32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Para.1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 background(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背景信息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)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＋</a:t>
            </a:r>
            <a:r>
              <a:rPr lang="en-US" altLang="zh-CN" sz="3200">
                <a:sym typeface="+mn-ea"/>
              </a:rPr>
              <a:t> writing purpose</a:t>
            </a:r>
            <a:r>
              <a:rPr lang="zh-CN" altLang="en-US" sz="3200">
                <a:sym typeface="+mn-ea"/>
              </a:rPr>
              <a:t>（写作目的）</a:t>
            </a:r>
            <a:endParaRPr lang="zh-CN" altLang="en-US" sz="32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885" y="1991995"/>
            <a:ext cx="120967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Learning that you show great interest in the National Opera Campus</a:t>
            </a:r>
            <a:r>
              <a:rPr lang="en-US" altLang="zh-CN" sz="2800" b="1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 held i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 our school last week, </a:t>
            </a:r>
            <a:r>
              <a:rPr lang="en-US" altLang="zh-CN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am writing to offer you 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some relevant details about it.    29w</a:t>
            </a:r>
            <a:endParaRPr lang="zh-CN" altLang="en-US" sz="2800"/>
          </a:p>
        </p:txBody>
      </p:sp>
      <p:pic>
        <p:nvPicPr>
          <p:cNvPr id="5" name="图片 4" descr="1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0095" y="4678680"/>
            <a:ext cx="3812540" cy="2179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175" y="238125"/>
            <a:ext cx="11210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Para.2    </a:t>
            </a:r>
            <a:r>
              <a:rPr lang="en-US" altLang="zh-CN" sz="2800">
                <a:sym typeface="+mn-ea"/>
              </a:rPr>
              <a:t>1.时间地点;   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2.活动内容; </a:t>
            </a:r>
            <a:r>
              <a:rPr lang="en-US" altLang="zh-CN" sz="2800">
                <a:sym typeface="+mn-ea"/>
              </a:rPr>
              <a:t>  3.活动感受。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5" y="108585"/>
            <a:ext cx="8938260" cy="6888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highlight>
                  <a:srgbClr val="FFFF00"/>
                </a:highlight>
              </a:rPr>
              <a:t>         Para.2  “</a:t>
            </a:r>
            <a:r>
              <a:rPr lang="zh-CN" altLang="en-US" sz="3200" b="1">
                <a:highlight>
                  <a:srgbClr val="FFFF00"/>
                </a:highlight>
              </a:rPr>
              <a:t>全国戏曲进校园</a:t>
            </a:r>
            <a:r>
              <a:rPr lang="en-US" altLang="zh-CN" sz="3200" b="1">
                <a:highlight>
                  <a:srgbClr val="FFFF00"/>
                </a:highlight>
              </a:rPr>
              <a:t>”</a:t>
            </a:r>
            <a:r>
              <a:rPr lang="zh-CN" altLang="en-US" sz="3200" b="1">
                <a:highlight>
                  <a:srgbClr val="FFFF00"/>
                </a:highlight>
              </a:rPr>
              <a:t>活动内容：</a:t>
            </a:r>
            <a:endParaRPr lang="zh-CN" altLang="en-US" sz="3200" b="1">
              <a:highlight>
                <a:srgbClr val="FFFF00"/>
              </a:highlight>
            </a:endParaRPr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en-US" sz="3200" b="1"/>
              <a:t>观看戏曲表演</a:t>
            </a:r>
            <a:endParaRPr lang="zh-CN" altLang="en-US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en-US" sz="3200" b="1"/>
              <a:t>戏曲知识介绍</a:t>
            </a:r>
            <a:r>
              <a:rPr lang="en-US" altLang="zh-CN" sz="3200" b="1"/>
              <a:t>/</a:t>
            </a:r>
            <a:r>
              <a:rPr lang="zh-CN" altLang="zh-CN" sz="3200" b="1"/>
              <a:t>讲座</a:t>
            </a:r>
            <a:endParaRPr lang="zh-CN" altLang="zh-CN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zh-CN" sz="3200" b="1"/>
              <a:t>曲目欣赏</a:t>
            </a:r>
            <a:endParaRPr lang="zh-CN" altLang="zh-CN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zh-CN" sz="3200" b="1"/>
              <a:t>学唱戏曲</a:t>
            </a:r>
            <a:endParaRPr lang="zh-CN" altLang="zh-CN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zh-CN" sz="3200" b="1"/>
              <a:t>变脸</a:t>
            </a:r>
            <a:endParaRPr lang="zh-CN" altLang="zh-CN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zh-CN" sz="3200" b="1"/>
              <a:t>脸谱</a:t>
            </a:r>
            <a:endParaRPr lang="zh-CN" altLang="zh-CN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zh-CN" sz="3200" b="1"/>
              <a:t>扮演角色</a:t>
            </a:r>
            <a:endParaRPr lang="zh-CN" altLang="zh-CN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zh-CN" sz="3200" b="1"/>
              <a:t>试穿服饰</a:t>
            </a:r>
            <a:endParaRPr lang="zh-CN" altLang="zh-CN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en-US" sz="3200" b="1"/>
              <a:t>京剧、越剧、川剧</a:t>
            </a:r>
            <a:endParaRPr lang="zh-CN" altLang="en-US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en-US" sz="3200" b="1"/>
              <a:t>戏曲文化展</a:t>
            </a:r>
            <a:endParaRPr lang="zh-CN" altLang="en-US" sz="3200" b="1"/>
          </a:p>
          <a:p>
            <a:pPr marL="457200" indent="-457200" fontAlgn="auto">
              <a:lnSpc>
                <a:spcPts val="4400"/>
              </a:lnSpc>
              <a:buFont typeface="Wingdings" panose="05000000000000000000" charset="0"/>
              <a:buChar char="l"/>
            </a:pPr>
            <a:r>
              <a:rPr lang="zh-CN" altLang="en-US" sz="3200" b="1">
                <a:sym typeface="+mn-ea"/>
              </a:rPr>
              <a:t>观看戏曲服装秀</a:t>
            </a:r>
            <a:r>
              <a:rPr lang="en-US" altLang="zh-CN" sz="3200" b="1">
                <a:sym typeface="+mn-ea"/>
              </a:rPr>
              <a:t> </a:t>
            </a:r>
            <a:endParaRPr lang="en-US" altLang="zh-CN" sz="3200" b="1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8965" y="741680"/>
            <a:ext cx="5792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watch opera performances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4940" y="1314450"/>
            <a:ext cx="8990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attend lessons / lectures on opera knowledge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18080" y="1901190"/>
            <a:ext cx="7505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admire / appreciate opera music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18080" y="2487930"/>
            <a:ext cx="5792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learn to sing operas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27200" y="3093085"/>
            <a:ext cx="5792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face changing (techniques)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27200" y="3560445"/>
            <a:ext cx="5792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facial make-up in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opera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06320" y="4079240"/>
            <a:ext cx="6998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be dressed up as famous characters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18080" y="46545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>
                <a:solidFill>
                  <a:srgbClr val="FF0000"/>
                </a:solidFill>
                <a:sym typeface="+mn-ea"/>
              </a:rPr>
              <a:t>try on costumes</a:t>
            </a:r>
            <a:endParaRPr lang="en-US" altLang="zh-CN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01745" y="5127625"/>
            <a:ext cx="796798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3200">
                <a:solidFill>
                  <a:srgbClr val="FF0000"/>
                </a:solidFill>
                <a:sym typeface="+mn-ea"/>
              </a:rPr>
              <a:t>Peking Opera,  Yue Opera, Sichuan Opera</a:t>
            </a:r>
            <a:endParaRPr lang="en-US" altLang="zh-CN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60675" y="5670550"/>
            <a:ext cx="521017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3200">
                <a:solidFill>
                  <a:srgbClr val="FF0000"/>
                </a:solidFill>
                <a:sym typeface="+mn-ea"/>
              </a:rPr>
              <a:t>an opera culture exhibition</a:t>
            </a:r>
            <a:endParaRPr lang="en-US" altLang="zh-CN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01745" y="6328410"/>
            <a:ext cx="5792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watch the opera costume show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3375" y="-317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ja-JP" dirty="0"/>
              <a:t>目的旨在</a:t>
            </a:r>
            <a:r>
              <a:rPr lang="en-US" altLang="zh-CN" dirty="0"/>
              <a:t>...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79120"/>
            <a:ext cx="12554585" cy="5904865"/>
          </a:xfrm>
        </p:spPr>
        <p:txBody>
          <a:bodyPr>
            <a:normAutofit lnSpcReduction="20000"/>
          </a:bodyPr>
          <a:lstStyle/>
          <a:p>
            <a:r>
              <a:rPr lang="en-US" alt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highlight>
                  <a:srgbClr val="FFFF00"/>
                </a:highlight>
              </a:rPr>
              <a:t>……, aimed at/aiming to/with the intention of /</a:t>
            </a:r>
            <a:endParaRPr lang="en-US" altLang="zh-CN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highlight>
                <a:srgbClr val="FFFF00"/>
              </a:highlight>
            </a:endParaRPr>
          </a:p>
          <a:p>
            <a:r>
              <a:rPr lang="en-US" alt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highlight>
                  <a:srgbClr val="FFFF00"/>
                </a:highlight>
              </a:rPr>
              <a:t>   in the hope of</a:t>
            </a:r>
            <a:endParaRPr lang="zh-CN" altLang="en-US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highlight>
                <a:srgbClr val="FFFF00"/>
              </a:highlight>
            </a:endParaRPr>
          </a:p>
          <a:p>
            <a:r>
              <a:rPr lang="zh-CN" altLang="en-US" dirty="0"/>
              <a:t>激发对戏曲的热情</a:t>
            </a:r>
            <a:r>
              <a:rPr lang="en-US" altLang="zh-CN" dirty="0"/>
              <a:t>/</a:t>
            </a:r>
            <a:r>
              <a:rPr lang="zh-CN" altLang="zh-CN" dirty="0"/>
              <a:t>兴趣</a:t>
            </a:r>
            <a:endParaRPr lang="zh-CN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spark/sparkle the enthusiasm for opera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arouse/develop/stimulate/ignite/trigger/fuel the interest/curiosity/... in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opera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motivate our passion for ...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highlight>
                  <a:srgbClr val="FFFF00"/>
                </a:highlight>
              </a:rPr>
              <a:t>stimulate </a:t>
            </a:r>
            <a:r>
              <a:rPr lang="en-US" altLang="zh-CN" dirty="0"/>
              <a:t>the interest in …</a:t>
            </a:r>
            <a:endParaRPr lang="zh-CN" altLang="zh-CN" dirty="0">
              <a:solidFill>
                <a:srgbClr val="FF0000"/>
              </a:solidFill>
            </a:endParaRPr>
          </a:p>
          <a:p>
            <a:pPr algn="l">
              <a:buClrTx/>
              <a:buSzTx/>
            </a:pP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promote</a:t>
            </a:r>
            <a:r>
              <a:rPr lang="en-US" altLang="zh-CN" dirty="0">
                <a:solidFill>
                  <a:srgbClr val="FF0000"/>
                </a:solidFill>
              </a:rPr>
              <a:t> an atmosphere of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opera appreciation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pPr algn="l">
              <a:buClrTx/>
              <a:buSzTx/>
            </a:pPr>
            <a:r>
              <a:rPr lang="en-US" altLang="zh-CN" dirty="0">
                <a:solidFill>
                  <a:srgbClr val="FF0000"/>
                </a:solidFill>
              </a:rPr>
              <a:t>deepen our understanding of/insight into our traditional Chinese culture.</a:t>
            </a:r>
            <a:endParaRPr lang="en-US" altLang="zh-CN" dirty="0">
              <a:solidFill>
                <a:srgbClr val="FF0000"/>
              </a:solidFill>
            </a:endParaRPr>
          </a:p>
          <a:p>
            <a:pPr algn="l">
              <a:buClrTx/>
              <a:buSzTx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53600" y="1143288"/>
            <a:ext cx="3888432" cy="1076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cultivate</a:t>
            </a:r>
            <a:r>
              <a:rPr lang="en-US" altLang="zh-CN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CN" sz="3200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one</a:t>
            </a:r>
            <a:r>
              <a:rPr lang="en-US" altLang="zh-CN" sz="3200" dirty="0">
                <a:solidFill>
                  <a:srgbClr val="333333"/>
                </a:solidFill>
                <a:latin typeface="Arial" panose="020B0604020202020204" pitchFamily="34" charset="0"/>
              </a:rPr>
              <a:t>’</a:t>
            </a:r>
            <a:r>
              <a:rPr lang="en-US" altLang="zh-CN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 </a:t>
            </a:r>
            <a:r>
              <a:rPr lang="en-US" altLang="zh-CN" sz="3200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mind</a:t>
            </a:r>
            <a:endParaRPr lang="en-US" altLang="zh-CN" sz="3200" b="0" i="0" dirty="0">
              <a:solidFill>
                <a:srgbClr val="F7313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zh-CN" alt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陶冶情操</a:t>
            </a:r>
            <a:endParaRPr lang="zh-CN" altLang="en-US" sz="3200" dirty="0"/>
          </a:p>
        </p:txBody>
      </p:sp>
      <p:sp>
        <p:nvSpPr>
          <p:cNvPr id="4" name="下箭头 3"/>
          <p:cNvSpPr/>
          <p:nvPr/>
        </p:nvSpPr>
        <p:spPr>
          <a:xfrm>
            <a:off x="333375" y="5504815"/>
            <a:ext cx="291465" cy="785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1200" y="5865495"/>
            <a:ext cx="141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benefits?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8410" y="5235575"/>
            <a:ext cx="947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1..., which</a:t>
            </a:r>
            <a:r>
              <a:rPr lang="en-US" altLang="zh-CN" sz="2800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makes it possible for us to </a:t>
            </a:r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cultivate authentic ability;</a:t>
            </a:r>
            <a:endParaRPr lang="en-US" altLang="zh-CN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8410" y="5649595"/>
            <a:ext cx="9754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2...., </a:t>
            </a:r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enabling/allowing/empowering/helping us to </a:t>
            </a:r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savor/relish    </a:t>
            </a:r>
            <a:endParaRPr lang="en-US" altLang="zh-CN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       the glamor of national opera.</a:t>
            </a:r>
            <a:endParaRPr lang="en-US" altLang="zh-CN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18410" y="6483985"/>
            <a:ext cx="947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3. . </a:t>
            </a:r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Not only...but also..</a:t>
            </a:r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139700" y="182880"/>
            <a:ext cx="12051665" cy="5963920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en-US" altLang="zh-CN" sz="3200" b="1" dirty="0"/>
              <a:t>Para2:   </a:t>
            </a:r>
            <a:r>
              <a:rPr lang="en-US" altLang="zh-CN" b="1">
                <a:sym typeface="+mn-ea"/>
              </a:rPr>
              <a:t>1.时间地点;   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2.活动内容; </a:t>
            </a:r>
            <a:r>
              <a:rPr lang="en-US" altLang="zh-CN" b="1">
                <a:sym typeface="+mn-ea"/>
              </a:rPr>
              <a:t>  3.活动感受</a:t>
            </a:r>
            <a:endParaRPr lang="en-US" altLang="zh-CN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2.</a:t>
            </a:r>
            <a:r>
              <a:rPr lang="en-US" altLang="zh-CN" sz="3200" b="1" dirty="0"/>
              <a:t> ___________,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our school organized various/diverse activities, ranging 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   from…to….,   </a:t>
            </a:r>
            <a:r>
              <a:rPr lang="en-US" altLang="zh-CN" sz="3200" b="1" dirty="0"/>
              <a:t>_____________________.</a:t>
            </a:r>
            <a:endParaRPr lang="en-US" altLang="zh-CN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2-1 ---</a:t>
            </a:r>
            <a:r>
              <a:rPr lang="en-US" altLang="zh-CN" sz="3200" b="1" u="sng" dirty="0"/>
              <a:t>To enrich our school life, 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the activity offered a variety of performances related to opera, ranging/varying from </a:t>
            </a: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opera culture exhibition 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to facial make-up,</a:t>
            </a:r>
            <a:r>
              <a:rPr lang="en-US" altLang="zh-CN" sz="3200" b="1" dirty="0"/>
              <a:t> </a:t>
            </a:r>
            <a:r>
              <a:rPr lang="en-US" altLang="zh-CN" sz="3200" b="1" u="sng" dirty="0"/>
              <a:t>which were a true feast for the eyes/each of which was breathtaking/fascinating.But t</a:t>
            </a:r>
            <a:r>
              <a:rPr lang="en-US" alt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等线" panose="02010600030101010101" pitchFamily="2" charset="-122"/>
                <a:cs typeface="Times New Roman" panose="02020603050405020304" charset="0"/>
                <a:sym typeface="+mn-ea"/>
              </a:rPr>
              <a:t>he highlight of the activity was</a:t>
            </a:r>
            <a:r>
              <a:rPr lang="en-US" altLang="zh-CN" b="1" dirty="0">
                <a:effectLst/>
                <a:latin typeface="Times New Roman" panose="02020603050405020304" charset="0"/>
                <a:ea typeface="等线" panose="02010600030101010101" pitchFamily="2" charset="-122"/>
                <a:cs typeface="Times New Roman" panose="02020603050405020304" charset="0"/>
                <a:sym typeface="+mn-ea"/>
              </a:rPr>
              <a:t>...    39w</a:t>
            </a:r>
            <a:endParaRPr lang="en-US" altLang="zh-CN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2-2 ---Aimed at deepening..., </a:t>
            </a:r>
            <a:r>
              <a:rPr lang="en-US" altLang="zh-CN" sz="3200" b="1" dirty="0">
                <a:solidFill>
                  <a:srgbClr val="FF0000"/>
                </a:solidFill>
              </a:rPr>
              <a:t>varieties of /diverse/various performances were on show</a:t>
            </a:r>
            <a:r>
              <a:rPr lang="en-US" altLang="zh-CN" sz="3200" b="1" dirty="0"/>
              <a:t>, </a:t>
            </a:r>
            <a:r>
              <a:rPr lang="en-US" altLang="zh-CN" sz="3200" b="1" dirty="0">
                <a:solidFill>
                  <a:srgbClr val="0000FF"/>
                </a:solidFill>
              </a:rPr>
              <a:t>featuring</a:t>
            </a:r>
            <a:r>
              <a:rPr lang="en-US" altLang="zh-CN" sz="3200" b="1" dirty="0"/>
              <a:t> the </a:t>
            </a:r>
            <a:r>
              <a:rPr lang="en-US" altLang="zh-CN" b="1" dirty="0">
                <a:sym typeface="+mn-ea"/>
              </a:rPr>
              <a:t>opera culture exhibition</a:t>
            </a:r>
            <a:r>
              <a:rPr lang="en-US" altLang="zh-CN" sz="3200" b="1" dirty="0"/>
              <a:t>, </a:t>
            </a:r>
            <a:r>
              <a:rPr lang="en-US" altLang="zh-CN" b="1" dirty="0">
                <a:sym typeface="+mn-ea"/>
              </a:rPr>
              <a:t>the costume show</a:t>
            </a:r>
            <a:r>
              <a:rPr lang="en-US" altLang="zh-CN" sz="3200" b="1" dirty="0"/>
              <a:t> and</a:t>
            </a:r>
            <a:r>
              <a:rPr lang="en-US" altLang="zh-CN" b="1" dirty="0">
                <a:sym typeface="+mn-ea"/>
              </a:rPr>
              <a:t> music appreciation</a:t>
            </a:r>
            <a:r>
              <a:rPr lang="en-US" altLang="zh-CN" sz="3200" b="1" dirty="0"/>
              <a:t>.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What topped the list was</a:t>
            </a:r>
            <a:r>
              <a:rPr lang="en-US" altLang="zh-CN" sz="3200" b="1" dirty="0"/>
              <a:t>...     26w </a:t>
            </a:r>
            <a:r>
              <a:rPr lang="zh-CN" altLang="en-US" sz="3200" b="1" dirty="0"/>
              <a:t>（</a:t>
            </a:r>
            <a:r>
              <a:rPr lang="en-US" altLang="zh-CN" sz="3200" b="1" dirty="0"/>
              <a:t>better</a:t>
            </a:r>
            <a:r>
              <a:rPr lang="zh-CN" altLang="en-US" sz="3200" b="1" dirty="0"/>
              <a:t>）</a:t>
            </a:r>
            <a:endParaRPr lang="en-US" altLang="zh-CN" sz="3200" b="1" dirty="0"/>
          </a:p>
          <a:p>
            <a:endParaRPr lang="en-US" altLang="zh-CN" b="1" dirty="0"/>
          </a:p>
          <a:p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521065" y="95885"/>
            <a:ext cx="3232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highlight>
                  <a:srgbClr val="FFFF00"/>
                </a:highlight>
              </a:rPr>
              <a:t>Way 1: G—S</a:t>
            </a:r>
            <a:endParaRPr lang="en-US" altLang="zh-CN" sz="480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UNIT_PLACING_PICTURE_USER_VIEWPORT" val="{&quot;height&quot;:7128,&quot;width&quot;:9102}"/>
</p:tagLst>
</file>

<file path=ppt/tags/tag69.xml><?xml version="1.0" encoding="utf-8"?>
<p:tagLst xmlns:p="http://schemas.openxmlformats.org/presentationml/2006/main">
  <p:tag name="KSO_WM_UNIT_PLACING_PICTURE_USER_VIEWPORT" val="{&quot;height&quot;:5000,&quot;width&quot;:667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6146</Words>
  <Application>WPS 演示</Application>
  <PresentationFormat>宽屏</PresentationFormat>
  <Paragraphs>190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Times New Roman</vt:lpstr>
      <vt:lpstr>等线</vt:lpstr>
      <vt:lpstr>微软雅黑</vt:lpstr>
      <vt:lpstr>Arial Unicode MS</vt:lpstr>
      <vt:lpstr>Calibri</vt:lpstr>
      <vt:lpstr>HelveticaNeue</vt:lpstr>
      <vt:lpstr>Corbel</vt:lpstr>
      <vt:lpstr>华文新魏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目的旨在...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YOUR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24147</cp:lastModifiedBy>
  <cp:revision>232</cp:revision>
  <dcterms:created xsi:type="dcterms:W3CDTF">2019-06-19T02:08:00Z</dcterms:created>
  <dcterms:modified xsi:type="dcterms:W3CDTF">2022-10-28T11:36:17Z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DDF413EFED3D4B4498F897C7D19A0E89</vt:lpwstr>
  </property>
</Properties>
</file>