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303" r:id="rId3"/>
    <p:sldId id="290" r:id="rId4"/>
    <p:sldId id="257" r:id="rId5"/>
    <p:sldId id="279" r:id="rId6"/>
    <p:sldId id="280" r:id="rId7"/>
    <p:sldId id="282" r:id="rId9"/>
    <p:sldId id="281" r:id="rId10"/>
    <p:sldId id="283" r:id="rId11"/>
    <p:sldId id="291" r:id="rId12"/>
    <p:sldId id="284" r:id="rId13"/>
    <p:sldId id="285" r:id="rId14"/>
    <p:sldId id="286" r:id="rId15"/>
    <p:sldId id="287" r:id="rId16"/>
    <p:sldId id="288"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2" d="100"/>
          <a:sy n="92" d="100"/>
        </p:scale>
        <p:origin x="66" y="249"/>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4890A-17B9-4DF8-8AE1-2386EB6948C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86CC41-0C43-4435-90BA-C094363FD56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C86CC41-0C43-4435-90BA-C094363FD56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C86CC41-0C43-4435-90BA-C094363FD56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B6BD1FD-AD5A-448E-9F9C-86C0C95138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94F257-299D-4EF9-9B6B-A85749217A5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B6BD1FD-AD5A-448E-9F9C-86C0C95138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94F257-299D-4EF9-9B6B-A85749217A5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B6BD1FD-AD5A-448E-9F9C-86C0C95138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94F257-299D-4EF9-9B6B-A85749217A5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B6BD1FD-AD5A-448E-9F9C-86C0C95138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94F257-299D-4EF9-9B6B-A85749217A5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B6BD1FD-AD5A-448E-9F9C-86C0C95138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94F257-299D-4EF9-9B6B-A85749217A5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B6BD1FD-AD5A-448E-9F9C-86C0C951386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94F257-299D-4EF9-9B6B-A85749217A5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B6BD1FD-AD5A-448E-9F9C-86C0C951386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094F257-299D-4EF9-9B6B-A85749217A5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B6BD1FD-AD5A-448E-9F9C-86C0C951386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094F257-299D-4EF9-9B6B-A85749217A5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B6BD1FD-AD5A-448E-9F9C-86C0C951386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094F257-299D-4EF9-9B6B-A85749217A5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B6BD1FD-AD5A-448E-9F9C-86C0C951386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94F257-299D-4EF9-9B6B-A85749217A5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B6BD1FD-AD5A-448E-9F9C-86C0C951386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94F257-299D-4EF9-9B6B-A85749217A5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BD1FD-AD5A-448E-9F9C-86C0C951386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4F257-299D-4EF9-9B6B-A85749217A58}"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0278" y="103909"/>
            <a:ext cx="2109354" cy="461665"/>
          </a:xfrm>
          <a:prstGeom prst="rect">
            <a:avLst/>
          </a:prstGeom>
          <a:solidFill>
            <a:schemeClr val="accent4">
              <a:lumMod val="60000"/>
              <a:lumOff val="40000"/>
            </a:schemeClr>
          </a:solidFill>
        </p:spPr>
        <p:txBody>
          <a:bodyPr wrap="square" rtlCol="0">
            <a:spAutoFit/>
          </a:bodyPr>
          <a:lstStyle/>
          <a:p>
            <a:r>
              <a:rPr lang="en-US" altLang="zh-CN" sz="2400" b="1" dirty="0">
                <a:latin typeface="Ink Free" panose="03080402000500000000" pitchFamily="66" charset="0"/>
              </a:rPr>
              <a:t>While-reading </a:t>
            </a:r>
            <a:endParaRPr lang="zh-CN" altLang="en-US" sz="2400" b="1" dirty="0">
              <a:latin typeface="Ink Free" panose="03080402000500000000" pitchFamily="66" charset="0"/>
            </a:endParaRPr>
          </a:p>
        </p:txBody>
      </p:sp>
      <p:cxnSp>
        <p:nvCxnSpPr>
          <p:cNvPr id="5" name="直接连接符 4"/>
          <p:cNvCxnSpPr/>
          <p:nvPr/>
        </p:nvCxnSpPr>
        <p:spPr>
          <a:xfrm>
            <a:off x="0" y="609239"/>
            <a:ext cx="12192000" cy="5618"/>
          </a:xfrm>
          <a:prstGeom prst="line">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 name="矩形: 圆角 5"/>
          <p:cNvSpPr/>
          <p:nvPr/>
        </p:nvSpPr>
        <p:spPr>
          <a:xfrm>
            <a:off x="4229099" y="63716"/>
            <a:ext cx="1911927" cy="545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04800" algn="just"/>
            <a:r>
              <a:rPr lang="en-US" altLang="zh-CN" sz="3200" b="1" kern="100" dirty="0">
                <a:effectLst/>
                <a:latin typeface="Bell MT" panose="02020503060305020303" pitchFamily="18" charset="0"/>
                <a:ea typeface="等线" panose="02010600030101010101" pitchFamily="2" charset="-122"/>
                <a:cs typeface="Times New Roman" panose="02020603050405020304" pitchFamily="18" charset="0"/>
              </a:rPr>
              <a:t>Part  3 </a:t>
            </a:r>
            <a:endParaRPr lang="en-US" altLang="zh-CN" sz="3200" b="1" kern="100" dirty="0">
              <a:effectLst/>
              <a:latin typeface="Bell MT" panose="02020503060305020303" pitchFamily="18" charset="0"/>
              <a:ea typeface="等线" panose="02010600030101010101" pitchFamily="2" charset="-122"/>
              <a:cs typeface="Times New Roman" panose="02020603050405020304" pitchFamily="18" charset="0"/>
            </a:endParaRPr>
          </a:p>
        </p:txBody>
      </p:sp>
      <p:sp>
        <p:nvSpPr>
          <p:cNvPr id="7" name="文本框 6"/>
          <p:cNvSpPr txBox="1"/>
          <p:nvPr/>
        </p:nvSpPr>
        <p:spPr>
          <a:xfrm>
            <a:off x="8691995" y="165464"/>
            <a:ext cx="3545032" cy="400110"/>
          </a:xfrm>
          <a:prstGeom prst="rect">
            <a:avLst/>
          </a:prstGeom>
          <a:noFill/>
        </p:spPr>
        <p:txBody>
          <a:bodyPr wrap="square" rtlCol="0">
            <a:spAutoFit/>
          </a:bodyPr>
          <a:lstStyle/>
          <a:p>
            <a:r>
              <a:rPr lang="en-US" altLang="zh-CN" sz="2000" b="1" dirty="0">
                <a:solidFill>
                  <a:srgbClr val="FF0000"/>
                </a:solidFill>
              </a:rPr>
              <a:t>Reading for the details </a:t>
            </a:r>
            <a:endParaRPr lang="zh-CN" altLang="en-US" sz="2000" b="1" dirty="0">
              <a:solidFill>
                <a:srgbClr val="FF0000"/>
              </a:solidFill>
            </a:endParaRPr>
          </a:p>
        </p:txBody>
      </p:sp>
      <p:sp>
        <p:nvSpPr>
          <p:cNvPr id="8" name="文本框 7"/>
          <p:cNvSpPr txBox="1"/>
          <p:nvPr/>
        </p:nvSpPr>
        <p:spPr>
          <a:xfrm>
            <a:off x="305666" y="878031"/>
            <a:ext cx="11580668" cy="2308324"/>
          </a:xfrm>
          <a:prstGeom prst="rect">
            <a:avLst/>
          </a:prstGeom>
          <a:noFill/>
        </p:spPr>
        <p:txBody>
          <a:bodyPr wrap="square" rtlCol="0">
            <a:spAutoFit/>
          </a:bodyPr>
          <a:lstStyle/>
          <a:p>
            <a:r>
              <a:rPr lang="en-US" altLang="zh-CN" sz="2400" kern="100" dirty="0">
                <a:effectLst/>
                <a:latin typeface="Bell MT" panose="02020503060305020303" pitchFamily="18" charset="0"/>
                <a:ea typeface="等线" panose="02010600030101010101" pitchFamily="2" charset="-122"/>
                <a:cs typeface="Times New Roman" panose="02020603050405020304" pitchFamily="18" charset="0"/>
              </a:rPr>
              <a:t>My current goal is to become an independent filmmaker. What would it take, what would I need to make the best movies? I too, wanted the shortcut. The direct way to achieve my goal. Is there a certain camera I need to have, light kit (</a:t>
            </a:r>
            <a:r>
              <a:rPr lang="zh-CN" altLang="zh-CN" sz="2400" kern="100" dirty="0">
                <a:effectLst/>
                <a:latin typeface="Bell MT" panose="02020503060305020303" pitchFamily="18" charset="0"/>
                <a:ea typeface="宋体" panose="02010600030101010101" pitchFamily="2" charset="-122"/>
                <a:cs typeface="Times New Roman" panose="02020603050405020304" pitchFamily="18" charset="0"/>
              </a:rPr>
              <a:t>工具箱</a:t>
            </a:r>
            <a:r>
              <a:rPr lang="en-US" altLang="zh-CN" sz="2400" kern="100" dirty="0">
                <a:effectLst/>
                <a:latin typeface="Bell MT" panose="02020503060305020303" pitchFamily="18" charset="0"/>
                <a:ea typeface="等线" panose="02010600030101010101" pitchFamily="2" charset="-122"/>
                <a:cs typeface="Times New Roman" panose="02020603050405020304" pitchFamily="18" charset="0"/>
              </a:rPr>
              <a:t>), microphone or skill that would lead me right to success? After watching online videos about filmmaking, I realized I had all that I needed to achieve my goal. There was no shortcut to filmmaking. It was just going to take time. </a:t>
            </a:r>
            <a:endParaRPr lang="zh-CN" altLang="en-US" sz="2400" dirty="0">
              <a:latin typeface="Bell MT" panose="02020503060305020303" pitchFamily="18" charset="0"/>
            </a:endParaRPr>
          </a:p>
        </p:txBody>
      </p:sp>
      <p:cxnSp>
        <p:nvCxnSpPr>
          <p:cNvPr id="14" name="直接箭头连接符 13"/>
          <p:cNvCxnSpPr/>
          <p:nvPr/>
        </p:nvCxnSpPr>
        <p:spPr>
          <a:xfrm flipV="1">
            <a:off x="789709" y="2980245"/>
            <a:ext cx="9315450" cy="25751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26376" y="5613291"/>
            <a:ext cx="1168977" cy="400110"/>
          </a:xfrm>
          <a:prstGeom prst="rect">
            <a:avLst/>
          </a:prstGeom>
          <a:noFill/>
        </p:spPr>
        <p:txBody>
          <a:bodyPr wrap="square" rtlCol="0">
            <a:spAutoFit/>
          </a:bodyPr>
          <a:lstStyle/>
          <a:p>
            <a:r>
              <a:rPr lang="en-US" altLang="zh-CN" sz="2000" b="1" dirty="0">
                <a:solidFill>
                  <a:srgbClr val="002060"/>
                </a:solidFill>
                <a:latin typeface="Bell MT" panose="02020503060305020303" pitchFamily="18" charset="0"/>
              </a:rPr>
              <a:t>My goal </a:t>
            </a:r>
            <a:endParaRPr lang="zh-CN" altLang="en-US" sz="2000" b="1" dirty="0">
              <a:solidFill>
                <a:srgbClr val="002060"/>
              </a:solidFill>
              <a:latin typeface="Bell MT" panose="02020503060305020303" pitchFamily="18" charset="0"/>
            </a:endParaRPr>
          </a:p>
        </p:txBody>
      </p:sp>
      <p:sp>
        <p:nvSpPr>
          <p:cNvPr id="18" name="文本框 17"/>
          <p:cNvSpPr txBox="1"/>
          <p:nvPr/>
        </p:nvSpPr>
        <p:spPr>
          <a:xfrm rot="315460">
            <a:off x="597493" y="5380496"/>
            <a:ext cx="571500" cy="369332"/>
          </a:xfrm>
          <a:prstGeom prst="rect">
            <a:avLst/>
          </a:prstGeom>
          <a:noFill/>
        </p:spPr>
        <p:txBody>
          <a:bodyPr wrap="square" rtlCol="0">
            <a:spAutoFit/>
          </a:bodyPr>
          <a:lstStyle/>
          <a:p>
            <a:r>
              <a:rPr lang="zh-CN" altLang="en-US" dirty="0">
                <a:solidFill>
                  <a:srgbClr val="FF0000"/>
                </a:solidFill>
              </a:rPr>
              <a:t>●</a:t>
            </a:r>
            <a:endParaRPr lang="zh-CN" altLang="en-US" dirty="0">
              <a:solidFill>
                <a:srgbClr val="FF0000"/>
              </a:solidFill>
            </a:endParaRPr>
          </a:p>
        </p:txBody>
      </p:sp>
      <p:sp>
        <p:nvSpPr>
          <p:cNvPr id="19" name="文本框 18"/>
          <p:cNvSpPr txBox="1"/>
          <p:nvPr/>
        </p:nvSpPr>
        <p:spPr>
          <a:xfrm>
            <a:off x="9541451" y="2880125"/>
            <a:ext cx="477982" cy="369332"/>
          </a:xfrm>
          <a:prstGeom prst="rect">
            <a:avLst/>
          </a:prstGeom>
          <a:noFill/>
        </p:spPr>
        <p:txBody>
          <a:bodyPr wrap="square" rtlCol="0">
            <a:spAutoFit/>
          </a:bodyPr>
          <a:lstStyle/>
          <a:p>
            <a:r>
              <a:rPr lang="zh-CN" altLang="en-US" dirty="0">
                <a:solidFill>
                  <a:srgbClr val="FF0000"/>
                </a:solidFill>
              </a:rPr>
              <a:t>●</a:t>
            </a:r>
            <a:endParaRPr lang="zh-CN" altLang="en-US" dirty="0">
              <a:solidFill>
                <a:srgbClr val="FF0000"/>
              </a:solidFill>
            </a:endParaRPr>
          </a:p>
        </p:txBody>
      </p:sp>
      <p:sp>
        <p:nvSpPr>
          <p:cNvPr id="22" name="文本框 21"/>
          <p:cNvSpPr txBox="1"/>
          <p:nvPr/>
        </p:nvSpPr>
        <p:spPr>
          <a:xfrm>
            <a:off x="9724791" y="3106963"/>
            <a:ext cx="2314575" cy="707886"/>
          </a:xfrm>
          <a:prstGeom prst="rect">
            <a:avLst/>
          </a:prstGeom>
          <a:noFill/>
        </p:spPr>
        <p:txBody>
          <a:bodyPr wrap="square" rtlCol="0">
            <a:spAutoFit/>
          </a:bodyPr>
          <a:lstStyle/>
          <a:p>
            <a:r>
              <a:rPr lang="en-US" altLang="zh-CN" sz="2000" b="1" dirty="0">
                <a:solidFill>
                  <a:srgbClr val="002060"/>
                </a:solidFill>
                <a:latin typeface="Bell MT" panose="02020503060305020303" pitchFamily="18" charset="0"/>
              </a:rPr>
              <a:t>An independent filmmaker</a:t>
            </a:r>
            <a:endParaRPr lang="zh-CN" altLang="en-US" sz="2000" b="1" dirty="0">
              <a:solidFill>
                <a:srgbClr val="002060"/>
              </a:solidFill>
              <a:latin typeface="Bell MT" panose="02020503060305020303" pitchFamily="18" charset="0"/>
            </a:endParaRPr>
          </a:p>
        </p:txBody>
      </p:sp>
      <p:sp>
        <p:nvSpPr>
          <p:cNvPr id="23" name="文本框 22"/>
          <p:cNvSpPr txBox="1"/>
          <p:nvPr/>
        </p:nvSpPr>
        <p:spPr>
          <a:xfrm rot="20690233">
            <a:off x="4359717" y="3775120"/>
            <a:ext cx="722169" cy="769441"/>
          </a:xfrm>
          <a:prstGeom prst="rect">
            <a:avLst/>
          </a:prstGeom>
          <a:noFill/>
        </p:spPr>
        <p:txBody>
          <a:bodyPr wrap="square" rtlCol="0">
            <a:spAutoFit/>
          </a:bodyPr>
          <a:lstStyle/>
          <a:p>
            <a:r>
              <a:rPr lang="zh-CN" altLang="en-US" sz="4400" dirty="0">
                <a:solidFill>
                  <a:srgbClr val="FF0000"/>
                </a:solidFill>
              </a:rPr>
              <a:t>▏</a:t>
            </a:r>
            <a:endParaRPr lang="zh-CN" altLang="en-US" sz="4400" dirty="0">
              <a:solidFill>
                <a:srgbClr val="FF0000"/>
              </a:solidFill>
            </a:endParaRPr>
          </a:p>
        </p:txBody>
      </p:sp>
      <p:sp>
        <p:nvSpPr>
          <p:cNvPr id="24" name="文本框 23"/>
          <p:cNvSpPr txBox="1"/>
          <p:nvPr/>
        </p:nvSpPr>
        <p:spPr>
          <a:xfrm rot="20644852">
            <a:off x="4126682" y="4479419"/>
            <a:ext cx="1667740" cy="830997"/>
          </a:xfrm>
          <a:prstGeom prst="rect">
            <a:avLst/>
          </a:prstGeom>
          <a:solidFill>
            <a:schemeClr val="accent6">
              <a:lumMod val="50000"/>
            </a:schemeClr>
          </a:solidFill>
        </p:spPr>
        <p:txBody>
          <a:bodyPr wrap="square" rtlCol="0">
            <a:spAutoFit/>
          </a:bodyPr>
          <a:lstStyle/>
          <a:p>
            <a:r>
              <a:rPr lang="en-US" altLang="zh-CN" sz="2400" b="1" dirty="0">
                <a:solidFill>
                  <a:schemeClr val="bg1"/>
                </a:solidFill>
                <a:latin typeface="Bell MT" panose="02020503060305020303" pitchFamily="18" charset="0"/>
              </a:rPr>
              <a:t>Watching  </a:t>
            </a:r>
            <a:endParaRPr lang="en-US" altLang="zh-CN" sz="2400" b="1" dirty="0">
              <a:solidFill>
                <a:schemeClr val="bg1"/>
              </a:solidFill>
              <a:latin typeface="Bell MT" panose="02020503060305020303" pitchFamily="18" charset="0"/>
            </a:endParaRPr>
          </a:p>
          <a:p>
            <a:r>
              <a:rPr lang="en-US" altLang="zh-CN" sz="2400" b="1" dirty="0">
                <a:solidFill>
                  <a:schemeClr val="bg1"/>
                </a:solidFill>
                <a:latin typeface="Bell MT" panose="02020503060305020303" pitchFamily="18" charset="0"/>
              </a:rPr>
              <a:t>   videos</a:t>
            </a:r>
            <a:endParaRPr lang="zh-CN" altLang="en-US" sz="2400" b="1" dirty="0">
              <a:solidFill>
                <a:schemeClr val="bg1"/>
              </a:solidFill>
              <a:latin typeface="Bell MT" panose="02020503060305020303" pitchFamily="18" charset="0"/>
            </a:endParaRPr>
          </a:p>
        </p:txBody>
      </p:sp>
      <p:sp>
        <p:nvSpPr>
          <p:cNvPr id="2" name="右大括号 1"/>
          <p:cNvSpPr/>
          <p:nvPr/>
        </p:nvSpPr>
        <p:spPr>
          <a:xfrm rot="4484020">
            <a:off x="2539807" y="3797482"/>
            <a:ext cx="155691" cy="2968372"/>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8"/>
          <p:cNvSpPr txBox="1"/>
          <p:nvPr/>
        </p:nvSpPr>
        <p:spPr>
          <a:xfrm rot="20663050">
            <a:off x="1164725" y="5460448"/>
            <a:ext cx="2971468" cy="707886"/>
          </a:xfrm>
          <a:prstGeom prst="rect">
            <a:avLst/>
          </a:prstGeom>
          <a:noFill/>
        </p:spPr>
        <p:txBody>
          <a:bodyPr wrap="square" rtlCol="0">
            <a:spAutoFit/>
          </a:bodyPr>
          <a:lstStyle/>
          <a:p>
            <a:r>
              <a:rPr lang="en-US" altLang="zh-CN" sz="2000" b="1" dirty="0">
                <a:solidFill>
                  <a:srgbClr val="0070C0"/>
                </a:solidFill>
                <a:latin typeface="Bell MT" panose="02020503060305020303" pitchFamily="18" charset="0"/>
              </a:rPr>
              <a:t>Looking for a direct way to achiever my goal</a:t>
            </a:r>
            <a:endParaRPr lang="zh-CN" altLang="en-US" sz="2000" b="1" dirty="0">
              <a:solidFill>
                <a:srgbClr val="0070C0"/>
              </a:solidFill>
              <a:latin typeface="Bell MT" panose="02020503060305020303" pitchFamily="18" charset="0"/>
            </a:endParaRPr>
          </a:p>
        </p:txBody>
      </p:sp>
      <p:sp>
        <p:nvSpPr>
          <p:cNvPr id="10" name="右大括号 9"/>
          <p:cNvSpPr/>
          <p:nvPr/>
        </p:nvSpPr>
        <p:spPr>
          <a:xfrm rot="15235280">
            <a:off x="6498527" y="1852019"/>
            <a:ext cx="231811" cy="3878980"/>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文本框 11"/>
          <p:cNvSpPr txBox="1"/>
          <p:nvPr/>
        </p:nvSpPr>
        <p:spPr>
          <a:xfrm rot="20663050">
            <a:off x="4574999" y="3240575"/>
            <a:ext cx="3363773" cy="400110"/>
          </a:xfrm>
          <a:prstGeom prst="rect">
            <a:avLst/>
          </a:prstGeom>
          <a:noFill/>
        </p:spPr>
        <p:txBody>
          <a:bodyPr wrap="square" rtlCol="0">
            <a:spAutoFit/>
          </a:bodyPr>
          <a:lstStyle/>
          <a:p>
            <a:r>
              <a:rPr lang="en-US" altLang="zh-CN" sz="2000" b="1" dirty="0">
                <a:solidFill>
                  <a:srgbClr val="0070C0"/>
                </a:solidFill>
                <a:latin typeface="Bell MT" panose="02020503060305020303" pitchFamily="18" charset="0"/>
              </a:rPr>
              <a:t>No shortcut , just take time</a:t>
            </a:r>
            <a:endParaRPr lang="zh-CN" altLang="en-US" sz="2000" b="1" dirty="0">
              <a:solidFill>
                <a:srgbClr val="0070C0"/>
              </a:solidFill>
              <a:latin typeface="Bell MT" panose="02020503060305020303" pitchFamily="18" charset="0"/>
            </a:endParaRPr>
          </a:p>
        </p:txBody>
      </p:sp>
      <p:sp>
        <p:nvSpPr>
          <p:cNvPr id="3" name="文本框 2"/>
          <p:cNvSpPr txBox="1"/>
          <p:nvPr/>
        </p:nvSpPr>
        <p:spPr>
          <a:xfrm rot="20432226">
            <a:off x="3049134" y="3216619"/>
            <a:ext cx="1995874" cy="707886"/>
          </a:xfrm>
          <a:prstGeom prst="rect">
            <a:avLst/>
          </a:prstGeom>
          <a:solidFill>
            <a:srgbClr val="002060"/>
          </a:solidFill>
        </p:spPr>
        <p:txBody>
          <a:bodyPr wrap="square" rtlCol="0">
            <a:spAutoFit/>
          </a:bodyPr>
          <a:lstStyle/>
          <a:p>
            <a:r>
              <a:rPr lang="en-US" altLang="zh-CN" sz="2000" b="1" dirty="0">
                <a:solidFill>
                  <a:schemeClr val="accent4">
                    <a:lumMod val="40000"/>
                    <a:lumOff val="60000"/>
                  </a:schemeClr>
                </a:solidFill>
              </a:rPr>
              <a:t>Self-reflection</a:t>
            </a:r>
            <a:endParaRPr lang="en-US" altLang="zh-CN" sz="2000" b="1" dirty="0">
              <a:solidFill>
                <a:schemeClr val="accent4">
                  <a:lumMod val="40000"/>
                  <a:lumOff val="60000"/>
                </a:schemeClr>
              </a:solidFill>
            </a:endParaRPr>
          </a:p>
          <a:p>
            <a:r>
              <a:rPr lang="en-US" altLang="zh-CN" sz="2000" b="1" dirty="0">
                <a:solidFill>
                  <a:schemeClr val="accent4">
                    <a:lumMod val="40000"/>
                    <a:lumOff val="60000"/>
                  </a:schemeClr>
                </a:solidFill>
              </a:rPr>
              <a:t>     (</a:t>
            </a:r>
            <a:r>
              <a:rPr lang="zh-CN" altLang="en-US" sz="2000" b="1" dirty="0">
                <a:solidFill>
                  <a:schemeClr val="accent4">
                    <a:lumMod val="40000"/>
                    <a:lumOff val="60000"/>
                  </a:schemeClr>
                </a:solidFill>
                <a:latin typeface="华文行楷" panose="02010800040101010101" pitchFamily="2" charset="-122"/>
                <a:ea typeface="华文行楷" panose="02010800040101010101" pitchFamily="2" charset="-122"/>
              </a:rPr>
              <a:t>内省</a:t>
            </a:r>
            <a:r>
              <a:rPr lang="en-US" altLang="zh-CN" sz="2000" b="1" dirty="0">
                <a:solidFill>
                  <a:schemeClr val="accent4">
                    <a:lumMod val="40000"/>
                    <a:lumOff val="60000"/>
                  </a:schemeClr>
                </a:solidFill>
              </a:rPr>
              <a:t>)</a:t>
            </a:r>
            <a:endParaRPr lang="zh-CN" altLang="en-US" sz="2000" b="1" dirty="0">
              <a:solidFill>
                <a:schemeClr val="accent4">
                  <a:lumMod val="40000"/>
                  <a:lumOff val="60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fill="hold"/>
                                        <p:tgtEl>
                                          <p:spTgt spid="3"/>
                                        </p:tgtEl>
                                        <p:attrNameLst>
                                          <p:attrName>ppt_x</p:attrName>
                                        </p:attrNameLst>
                                      </p:cBhvr>
                                      <p:tavLst>
                                        <p:tav tm="0">
                                          <p:val>
                                            <p:strVal val="#ppt_x"/>
                                          </p:val>
                                        </p:tav>
                                        <p:tav tm="100000">
                                          <p:val>
                                            <p:strVal val="#ppt_x"/>
                                          </p:val>
                                        </p:tav>
                                      </p:tavLst>
                                    </p:anim>
                                    <p:anim calcmode="lin" valueType="num">
                                      <p:cBhvr additive="base">
                                        <p:cTn id="7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2" grpId="0"/>
      <p:bldP spid="23" grpId="0"/>
      <p:bldP spid="24" grpId="0" animBg="1"/>
      <p:bldP spid="2" grpId="0" animBg="1"/>
      <p:bldP spid="9" grpId="0"/>
      <p:bldP spid="10" grpId="0" animBg="1"/>
      <p:bldP spid="1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609239"/>
            <a:ext cx="12192000" cy="5618"/>
          </a:xfrm>
          <a:prstGeom prst="line">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40278" y="103909"/>
            <a:ext cx="2109354" cy="461665"/>
          </a:xfrm>
          <a:prstGeom prst="rect">
            <a:avLst/>
          </a:prstGeom>
          <a:solidFill>
            <a:schemeClr val="accent4">
              <a:lumMod val="60000"/>
              <a:lumOff val="40000"/>
            </a:schemeClr>
          </a:solidFill>
        </p:spPr>
        <p:txBody>
          <a:bodyPr wrap="square" rtlCol="0">
            <a:spAutoFit/>
          </a:bodyPr>
          <a:lstStyle/>
          <a:p>
            <a:r>
              <a:rPr lang="en-US" altLang="zh-CN" sz="2400" b="1" dirty="0">
                <a:latin typeface="Ink Free" panose="03080402000500000000" pitchFamily="66" charset="0"/>
              </a:rPr>
              <a:t>While-reading </a:t>
            </a:r>
            <a:endParaRPr lang="zh-CN" altLang="en-US" sz="2400" b="1" dirty="0">
              <a:latin typeface="Ink Free" panose="03080402000500000000" pitchFamily="66" charset="0"/>
            </a:endParaRPr>
          </a:p>
        </p:txBody>
      </p:sp>
      <p:sp>
        <p:nvSpPr>
          <p:cNvPr id="6" name="矩形: 圆角 5"/>
          <p:cNvSpPr/>
          <p:nvPr/>
        </p:nvSpPr>
        <p:spPr>
          <a:xfrm>
            <a:off x="4229099" y="63716"/>
            <a:ext cx="1911927" cy="545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04800" algn="just"/>
            <a:r>
              <a:rPr lang="en-US" altLang="zh-CN" sz="3200" b="1" kern="100" dirty="0">
                <a:effectLst/>
                <a:latin typeface="Bell MT" panose="02020503060305020303" pitchFamily="18" charset="0"/>
                <a:ea typeface="等线" panose="02010600030101010101" pitchFamily="2" charset="-122"/>
                <a:cs typeface="Times New Roman" panose="02020603050405020304" pitchFamily="18" charset="0"/>
              </a:rPr>
              <a:t>Part  4 </a:t>
            </a:r>
            <a:endParaRPr lang="en-US" altLang="zh-CN" sz="3200" b="1" kern="100" dirty="0">
              <a:effectLst/>
              <a:latin typeface="Bell MT" panose="02020503060305020303" pitchFamily="18" charset="0"/>
              <a:ea typeface="等线" panose="02010600030101010101" pitchFamily="2" charset="-122"/>
              <a:cs typeface="Times New Roman" panose="02020603050405020304" pitchFamily="18" charset="0"/>
            </a:endParaRPr>
          </a:p>
        </p:txBody>
      </p:sp>
      <p:sp>
        <p:nvSpPr>
          <p:cNvPr id="7" name="文本框 6"/>
          <p:cNvSpPr txBox="1"/>
          <p:nvPr/>
        </p:nvSpPr>
        <p:spPr>
          <a:xfrm>
            <a:off x="8691995" y="165464"/>
            <a:ext cx="3545032" cy="400110"/>
          </a:xfrm>
          <a:prstGeom prst="rect">
            <a:avLst/>
          </a:prstGeom>
          <a:noFill/>
        </p:spPr>
        <p:txBody>
          <a:bodyPr wrap="square" rtlCol="0">
            <a:spAutoFit/>
          </a:bodyPr>
          <a:lstStyle/>
          <a:p>
            <a:r>
              <a:rPr lang="en-US" altLang="zh-CN" sz="2000" b="1" dirty="0">
                <a:solidFill>
                  <a:srgbClr val="FF0000"/>
                </a:solidFill>
              </a:rPr>
              <a:t>Reading for the details </a:t>
            </a:r>
            <a:endParaRPr lang="zh-CN" altLang="en-US" sz="2000" b="1" dirty="0">
              <a:solidFill>
                <a:srgbClr val="FF0000"/>
              </a:solidFill>
            </a:endParaRPr>
          </a:p>
        </p:txBody>
      </p:sp>
      <p:sp>
        <p:nvSpPr>
          <p:cNvPr id="8" name="文本框 7"/>
          <p:cNvSpPr txBox="1"/>
          <p:nvPr/>
        </p:nvSpPr>
        <p:spPr>
          <a:xfrm>
            <a:off x="155865" y="1013114"/>
            <a:ext cx="4322618" cy="4524315"/>
          </a:xfrm>
          <a:prstGeom prst="rect">
            <a:avLst/>
          </a:prstGeom>
          <a:noFill/>
        </p:spPr>
        <p:txBody>
          <a:bodyPr wrap="square" rtlCol="0">
            <a:spAutoFit/>
          </a:bodyPr>
          <a:lstStyle/>
          <a:p>
            <a:pPr indent="304800" algn="just"/>
            <a:r>
              <a:rPr lang="en-US" altLang="zh-CN" sz="2400" kern="100" dirty="0">
                <a:solidFill>
                  <a:srgbClr val="002060"/>
                </a:solidFill>
                <a:effectLst/>
                <a:latin typeface="Times New Roman" panose="02020603050405020304" pitchFamily="18" charset="0"/>
                <a:ea typeface="等线" panose="02010600030101010101" pitchFamily="2" charset="-122"/>
                <a:cs typeface="Times New Roman" panose="02020603050405020304" pitchFamily="18" charset="0"/>
              </a:rPr>
              <a:t>It’s easy to get caught in wasting time looking for a solution (</a:t>
            </a:r>
            <a:r>
              <a:rPr lang="zh-CN" altLang="zh-CN" sz="2400"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解决办法</a:t>
            </a:r>
            <a:r>
              <a:rPr lang="en-US" altLang="zh-CN" sz="2400" kern="100" dirty="0">
                <a:solidFill>
                  <a:srgbClr val="002060"/>
                </a:solidFill>
                <a:effectLst/>
                <a:latin typeface="Times New Roman" panose="02020603050405020304" pitchFamily="18" charset="0"/>
                <a:ea typeface="等线" panose="02010600030101010101" pitchFamily="2" charset="-122"/>
                <a:cs typeface="Times New Roman" panose="02020603050405020304" pitchFamily="18" charset="0"/>
              </a:rPr>
              <a:t>) instead of taking time. In the end we lose energy and motivation looking for the right tools or answers. </a:t>
            </a:r>
            <a:endParaRPr lang="zh-CN" altLang="zh-CN" sz="2400" kern="100" dirty="0">
              <a:solidFill>
                <a:srgbClr val="002060"/>
              </a:solidFill>
              <a:effectLst/>
              <a:latin typeface="等线" panose="02010600030101010101" pitchFamily="2" charset="-122"/>
              <a:ea typeface="等线" panose="02010600030101010101" pitchFamily="2" charset="-122"/>
              <a:cs typeface="Times New Roman" panose="02020603050405020304" pitchFamily="18" charset="0"/>
            </a:endParaRPr>
          </a:p>
          <a:p>
            <a:r>
              <a:rPr lang="en-US" altLang="zh-CN" sz="2400" dirty="0">
                <a:solidFill>
                  <a:srgbClr val="002060"/>
                </a:solidFill>
                <a:effectLst/>
                <a:latin typeface="Times New Roman" panose="02020603050405020304" pitchFamily="18" charset="0"/>
                <a:ea typeface="等线" panose="02010600030101010101" pitchFamily="2" charset="-122"/>
              </a:rPr>
              <a:t>We do things to go fast rather than far. We focus on the end result instead of allowing ourselves to enjoy the journey. Go far. Reach farther. Take the time to become your best self. </a:t>
            </a:r>
            <a:endParaRPr lang="zh-CN" altLang="en-US" sz="2400" dirty="0">
              <a:solidFill>
                <a:srgbClr val="002060"/>
              </a:solidFill>
            </a:endParaRPr>
          </a:p>
        </p:txBody>
      </p:sp>
      <p:sp>
        <p:nvSpPr>
          <p:cNvPr id="9" name="椭圆 8"/>
          <p:cNvSpPr/>
          <p:nvPr/>
        </p:nvSpPr>
        <p:spPr>
          <a:xfrm>
            <a:off x="4681106" y="1838517"/>
            <a:ext cx="2758784" cy="334920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338704" y="1844135"/>
            <a:ext cx="2821132" cy="336044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013614" y="2534812"/>
            <a:ext cx="2363933" cy="1938992"/>
          </a:xfrm>
          <a:prstGeom prst="rect">
            <a:avLst/>
          </a:prstGeom>
          <a:noFill/>
        </p:spPr>
        <p:txBody>
          <a:bodyPr wrap="square" rtlCol="0">
            <a:spAutoFit/>
          </a:bodyPr>
          <a:lstStyle/>
          <a:p>
            <a:r>
              <a:rPr lang="en-US" altLang="zh-CN" sz="2000" b="1" dirty="0">
                <a:latin typeface="Bell MT" panose="02020503060305020303" pitchFamily="18" charset="0"/>
              </a:rPr>
              <a:t>A) Just spend time looking for a solution </a:t>
            </a:r>
            <a:endParaRPr lang="en-US" altLang="zh-CN" sz="2000" b="1" dirty="0">
              <a:latin typeface="Bell MT" panose="02020503060305020303" pitchFamily="18" charset="0"/>
            </a:endParaRPr>
          </a:p>
          <a:p>
            <a:r>
              <a:rPr lang="en-US" altLang="zh-CN" sz="2000" b="1" dirty="0">
                <a:latin typeface="Bell MT" panose="02020503060305020303" pitchFamily="18" charset="0"/>
              </a:rPr>
              <a:t>B) Go fast </a:t>
            </a:r>
            <a:endParaRPr lang="en-US" altLang="zh-CN" sz="2000" b="1" dirty="0">
              <a:latin typeface="Bell MT" panose="02020503060305020303" pitchFamily="18" charset="0"/>
            </a:endParaRPr>
          </a:p>
          <a:p>
            <a:r>
              <a:rPr lang="en-US" altLang="zh-CN" sz="2000" b="1" dirty="0">
                <a:latin typeface="Bell MT" panose="02020503060305020303" pitchFamily="18" charset="0"/>
              </a:rPr>
              <a:t>C) Focus on the end result</a:t>
            </a:r>
            <a:endParaRPr lang="zh-CN" altLang="en-US" sz="2000" b="1" dirty="0">
              <a:latin typeface="Bell MT" panose="02020503060305020303" pitchFamily="18" charset="0"/>
            </a:endParaRPr>
          </a:p>
        </p:txBody>
      </p:sp>
      <p:sp>
        <p:nvSpPr>
          <p:cNvPr id="13" name="文本框 12"/>
          <p:cNvSpPr txBox="1"/>
          <p:nvPr/>
        </p:nvSpPr>
        <p:spPr>
          <a:xfrm>
            <a:off x="4962525" y="911042"/>
            <a:ext cx="5647459" cy="400110"/>
          </a:xfrm>
          <a:prstGeom prst="rect">
            <a:avLst/>
          </a:prstGeom>
          <a:solidFill>
            <a:schemeClr val="accent6">
              <a:lumMod val="50000"/>
            </a:schemeClr>
          </a:solidFill>
        </p:spPr>
        <p:txBody>
          <a:bodyPr wrap="square" rtlCol="0">
            <a:spAutoFit/>
          </a:bodyPr>
          <a:lstStyle/>
          <a:p>
            <a:r>
              <a:rPr lang="en-US" altLang="zh-CN" sz="2000" b="1" dirty="0">
                <a:solidFill>
                  <a:schemeClr val="bg1"/>
                </a:solidFill>
              </a:rPr>
              <a:t>Which  circle  can help us achieve our goals? </a:t>
            </a:r>
            <a:endParaRPr lang="zh-CN" altLang="en-US" sz="2000" b="1" dirty="0">
              <a:solidFill>
                <a:schemeClr val="bg1"/>
              </a:solidFill>
            </a:endParaRPr>
          </a:p>
        </p:txBody>
      </p:sp>
      <p:sp>
        <p:nvSpPr>
          <p:cNvPr id="14" name="文本框 13"/>
          <p:cNvSpPr txBox="1"/>
          <p:nvPr/>
        </p:nvSpPr>
        <p:spPr>
          <a:xfrm>
            <a:off x="8634845" y="2362503"/>
            <a:ext cx="2524991" cy="1938992"/>
          </a:xfrm>
          <a:prstGeom prst="rect">
            <a:avLst/>
          </a:prstGeom>
          <a:noFill/>
        </p:spPr>
        <p:txBody>
          <a:bodyPr wrap="square" rtlCol="0">
            <a:spAutoFit/>
          </a:bodyPr>
          <a:lstStyle/>
          <a:p>
            <a:r>
              <a:rPr lang="en-US" altLang="zh-CN" sz="2000" b="1" dirty="0">
                <a:latin typeface="Bell MT" panose="02020503060305020303" pitchFamily="18" charset="0"/>
              </a:rPr>
              <a:t>A) Look for the right tools or answers</a:t>
            </a:r>
            <a:endParaRPr lang="en-US" altLang="zh-CN" sz="2000" b="1" dirty="0">
              <a:latin typeface="Bell MT" panose="02020503060305020303" pitchFamily="18" charset="0"/>
            </a:endParaRPr>
          </a:p>
          <a:p>
            <a:r>
              <a:rPr lang="en-US" altLang="zh-CN" sz="2000" b="1" dirty="0">
                <a:latin typeface="Bell MT" panose="02020503060305020303" pitchFamily="18" charset="0"/>
              </a:rPr>
              <a:t>B) Go far; Reach farther. </a:t>
            </a:r>
            <a:endParaRPr lang="en-US" altLang="zh-CN" sz="2000" b="1" dirty="0">
              <a:latin typeface="Bell MT" panose="02020503060305020303" pitchFamily="18" charset="0"/>
            </a:endParaRPr>
          </a:p>
          <a:p>
            <a:r>
              <a:rPr lang="en-US" altLang="zh-CN" sz="2000" b="1" dirty="0">
                <a:latin typeface="Bell MT" panose="02020503060305020303" pitchFamily="18" charset="0"/>
              </a:rPr>
              <a:t>C) Enjoy the journey </a:t>
            </a:r>
            <a:endParaRPr lang="zh-CN" altLang="en-US" sz="2000" b="1" dirty="0">
              <a:latin typeface="Bell MT" panose="02020503060305020303" pitchFamily="18" charset="0"/>
            </a:endParaRPr>
          </a:p>
        </p:txBody>
      </p:sp>
      <p:sp>
        <p:nvSpPr>
          <p:cNvPr id="15" name="文本框 14"/>
          <p:cNvSpPr txBox="1"/>
          <p:nvPr/>
        </p:nvSpPr>
        <p:spPr>
          <a:xfrm>
            <a:off x="5626678" y="5152708"/>
            <a:ext cx="867640" cy="830997"/>
          </a:xfrm>
          <a:prstGeom prst="rect">
            <a:avLst/>
          </a:prstGeom>
          <a:noFill/>
        </p:spPr>
        <p:txBody>
          <a:bodyPr wrap="square" rtlCol="0">
            <a:spAutoFit/>
          </a:bodyPr>
          <a:lstStyle/>
          <a:p>
            <a:r>
              <a:rPr lang="en-US" altLang="zh-CN" sz="4800" dirty="0">
                <a:solidFill>
                  <a:srgbClr val="FF0000"/>
                </a:solidFill>
                <a:latin typeface="Abadi" panose="020B0604020104020204" pitchFamily="34" charset="0"/>
              </a:rPr>
              <a:t>×</a:t>
            </a:r>
            <a:endParaRPr lang="zh-CN" altLang="en-US" sz="4800" dirty="0">
              <a:solidFill>
                <a:srgbClr val="FF0000"/>
              </a:solidFill>
            </a:endParaRPr>
          </a:p>
        </p:txBody>
      </p:sp>
      <p:sp>
        <p:nvSpPr>
          <p:cNvPr id="18" name="文本框 17"/>
          <p:cNvSpPr txBox="1"/>
          <p:nvPr/>
        </p:nvSpPr>
        <p:spPr>
          <a:xfrm>
            <a:off x="9409835" y="5271397"/>
            <a:ext cx="867640" cy="769441"/>
          </a:xfrm>
          <a:prstGeom prst="rect">
            <a:avLst/>
          </a:prstGeom>
          <a:noFill/>
        </p:spPr>
        <p:txBody>
          <a:bodyPr wrap="square" rtlCol="0">
            <a:spAutoFit/>
          </a:bodyPr>
          <a:lstStyle/>
          <a:p>
            <a:r>
              <a:rPr lang="en-US" altLang="zh-CN" sz="4400" dirty="0">
                <a:solidFill>
                  <a:srgbClr val="FF0000"/>
                </a:solidFill>
                <a:latin typeface="等线" panose="02010600030101010101" pitchFamily="2" charset="-122"/>
                <a:ea typeface="等线" panose="02010600030101010101" pitchFamily="2" charset="-122"/>
              </a:rPr>
              <a:t>√</a:t>
            </a:r>
            <a:endParaRPr lang="zh-CN" altLang="en-US" sz="4400" dirty="0">
              <a:solidFill>
                <a:srgbClr val="FF0000"/>
              </a:solidFill>
            </a:endParaRPr>
          </a:p>
        </p:txBody>
      </p:sp>
      <p:sp>
        <p:nvSpPr>
          <p:cNvPr id="2" name="矩形: 圆角 1"/>
          <p:cNvSpPr/>
          <p:nvPr/>
        </p:nvSpPr>
        <p:spPr>
          <a:xfrm>
            <a:off x="2530186" y="4390159"/>
            <a:ext cx="1465119" cy="3948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对话气泡: 圆角矩形 2"/>
          <p:cNvSpPr/>
          <p:nvPr/>
        </p:nvSpPr>
        <p:spPr>
          <a:xfrm>
            <a:off x="3179618" y="5792932"/>
            <a:ext cx="1833996" cy="654627"/>
          </a:xfrm>
          <a:prstGeom prst="wedgeRoundRectCallout">
            <a:avLst>
              <a:gd name="adj1" fmla="val -37656"/>
              <a:gd name="adj2" fmla="val -2015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Bell MT" panose="02020503060305020303" pitchFamily="18" charset="0"/>
              </a:rPr>
              <a:t>the process (</a:t>
            </a:r>
            <a:r>
              <a:rPr lang="zh-CN" altLang="en-US" sz="2400" b="1" dirty="0">
                <a:latin typeface="华文行楷" panose="02010800040101010101" pitchFamily="2" charset="-122"/>
                <a:ea typeface="华文行楷" panose="02010800040101010101" pitchFamily="2" charset="-122"/>
              </a:rPr>
              <a:t>过程</a:t>
            </a:r>
            <a:r>
              <a:rPr lang="en-US" altLang="zh-CN" sz="2400" b="1" dirty="0">
                <a:latin typeface="Bell MT" panose="02020503060305020303" pitchFamily="18" charset="0"/>
              </a:rPr>
              <a:t>)  </a:t>
            </a:r>
            <a:endParaRPr lang="zh-CN" altLang="en-US" sz="2400" b="1" dirty="0">
              <a:latin typeface="Bell MT" panose="02020503060305020303"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 calcmode="lin" valueType="num">
                                      <p:cBhvr additive="base">
                                        <p:cTn id="25"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 calcmode="lin" valueType="num">
                                      <p:cBhvr additive="base">
                                        <p:cTn id="3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 calcmode="lin" valueType="num">
                                      <p:cBhvr additive="base">
                                        <p:cTn id="4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xEl>
                                              <p:pRg st="1" end="1"/>
                                            </p:txEl>
                                          </p:spTgt>
                                        </p:tgtEl>
                                        <p:attrNameLst>
                                          <p:attrName>style.visibility</p:attrName>
                                        </p:attrNameLst>
                                      </p:cBhvr>
                                      <p:to>
                                        <p:strVal val="visible"/>
                                      </p:to>
                                    </p:set>
                                    <p:anim calcmode="lin" valueType="num">
                                      <p:cBhvr additive="base">
                                        <p:cTn id="4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xEl>
                                              <p:pRg st="2" end="2"/>
                                            </p:txEl>
                                          </p:spTgt>
                                        </p:tgtEl>
                                        <p:attrNameLst>
                                          <p:attrName>style.visibility</p:attrName>
                                        </p:attrNameLst>
                                      </p:cBhvr>
                                      <p:to>
                                        <p:strVal val="visible"/>
                                      </p:to>
                                    </p:set>
                                    <p:anim calcmode="lin" valueType="num">
                                      <p:cBhvr additive="base">
                                        <p:cTn id="5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ppt_x"/>
                                          </p:val>
                                        </p:tav>
                                        <p:tav tm="100000">
                                          <p:val>
                                            <p:strVal val="#ppt_x"/>
                                          </p:val>
                                        </p:tav>
                                      </p:tavLst>
                                    </p:anim>
                                    <p:anim calcmode="lin" valueType="num">
                                      <p:cBhvr additive="base">
                                        <p:cTn id="7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500" fill="hold"/>
                                        <p:tgtEl>
                                          <p:spTgt spid="3"/>
                                        </p:tgtEl>
                                        <p:attrNameLst>
                                          <p:attrName>ppt_x</p:attrName>
                                        </p:attrNameLst>
                                      </p:cBhvr>
                                      <p:tavLst>
                                        <p:tav tm="0">
                                          <p:val>
                                            <p:strVal val="#ppt_x"/>
                                          </p:val>
                                        </p:tav>
                                        <p:tav tm="100000">
                                          <p:val>
                                            <p:strVal val="#ppt_x"/>
                                          </p:val>
                                        </p:tav>
                                      </p:tavLst>
                                    </p:anim>
                                    <p:anim calcmode="lin" valueType="num">
                                      <p:cBhvr additive="base">
                                        <p:cTn id="8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build="p"/>
      <p:bldP spid="13" grpId="0" animBg="1"/>
      <p:bldP spid="14" grpId="0" build="p"/>
      <p:bldP spid="15" grpId="0"/>
      <p:bldP spid="18" grpId="0"/>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0278" y="103909"/>
            <a:ext cx="2109354" cy="461665"/>
          </a:xfrm>
          <a:prstGeom prst="rect">
            <a:avLst/>
          </a:prstGeom>
          <a:solidFill>
            <a:schemeClr val="accent4">
              <a:lumMod val="60000"/>
              <a:lumOff val="40000"/>
            </a:schemeClr>
          </a:solidFill>
        </p:spPr>
        <p:txBody>
          <a:bodyPr wrap="square" rtlCol="0">
            <a:spAutoFit/>
          </a:bodyPr>
          <a:lstStyle/>
          <a:p>
            <a:r>
              <a:rPr lang="en-US" altLang="zh-CN" sz="2400" b="1" dirty="0">
                <a:latin typeface="Ink Free" panose="03080402000500000000" pitchFamily="66" charset="0"/>
              </a:rPr>
              <a:t>After-reading </a:t>
            </a:r>
            <a:endParaRPr lang="zh-CN" altLang="en-US" sz="2400" b="1" dirty="0">
              <a:latin typeface="Ink Free" panose="03080402000500000000" pitchFamily="66" charset="0"/>
            </a:endParaRPr>
          </a:p>
        </p:txBody>
      </p:sp>
      <p:cxnSp>
        <p:nvCxnSpPr>
          <p:cNvPr id="5" name="直接连接符 4"/>
          <p:cNvCxnSpPr/>
          <p:nvPr/>
        </p:nvCxnSpPr>
        <p:spPr>
          <a:xfrm>
            <a:off x="0" y="609239"/>
            <a:ext cx="12192000" cy="5618"/>
          </a:xfrm>
          <a:prstGeom prst="line">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8691995" y="165464"/>
            <a:ext cx="3545032" cy="400110"/>
          </a:xfrm>
          <a:prstGeom prst="rect">
            <a:avLst/>
          </a:prstGeom>
          <a:noFill/>
        </p:spPr>
        <p:txBody>
          <a:bodyPr wrap="square" rtlCol="0">
            <a:spAutoFit/>
          </a:bodyPr>
          <a:lstStyle/>
          <a:p>
            <a:r>
              <a:rPr lang="en-US" altLang="zh-CN" sz="2000" b="1" dirty="0">
                <a:solidFill>
                  <a:srgbClr val="FF0000"/>
                </a:solidFill>
              </a:rPr>
              <a:t>Group discussion </a:t>
            </a:r>
            <a:endParaRPr lang="zh-CN" altLang="en-US" sz="2000" b="1" dirty="0">
              <a:solidFill>
                <a:srgbClr val="FF0000"/>
              </a:solidFill>
            </a:endParaRPr>
          </a:p>
        </p:txBody>
      </p:sp>
      <p:graphicFrame>
        <p:nvGraphicFramePr>
          <p:cNvPr id="9" name="表格 8"/>
          <p:cNvGraphicFramePr>
            <a:graphicFrameLocks noGrp="1"/>
          </p:cNvGraphicFramePr>
          <p:nvPr/>
        </p:nvGraphicFramePr>
        <p:xfrm>
          <a:off x="384464" y="1051503"/>
          <a:ext cx="11326092" cy="5500911"/>
        </p:xfrm>
        <a:graphic>
          <a:graphicData uri="http://schemas.openxmlformats.org/drawingml/2006/table">
            <a:tbl>
              <a:tblPr firstRow="1" bandRow="1">
                <a:tableStyleId>{5940675A-B579-460E-94D1-54222C63F5DA}</a:tableStyleId>
              </a:tblPr>
              <a:tblGrid>
                <a:gridCol w="5663046"/>
                <a:gridCol w="5663046"/>
              </a:tblGrid>
              <a:tr h="562223">
                <a:tc>
                  <a:txBody>
                    <a:bodyPr/>
                    <a:lstStyle/>
                    <a:p>
                      <a:pPr algn="ctr"/>
                      <a:r>
                        <a:rPr lang="en-US" altLang="zh-CN" sz="2400" b="1" dirty="0">
                          <a:latin typeface="Bell MT" panose="02020503060305020303" pitchFamily="18" charset="0"/>
                        </a:rPr>
                        <a:t>Topic</a:t>
                      </a:r>
                      <a:endParaRPr lang="zh-CN" altLang="en-US" sz="2400" b="1" dirty="0">
                        <a:latin typeface="Bell MT" panose="02020503060305020303" pitchFamily="18" charset="0"/>
                      </a:endParaRPr>
                    </a:p>
                  </a:txBody>
                  <a:tcPr>
                    <a:solidFill>
                      <a:schemeClr val="accent4">
                        <a:lumMod val="60000"/>
                        <a:lumOff val="40000"/>
                      </a:schemeClr>
                    </a:solidFill>
                  </a:tcPr>
                </a:tc>
                <a:tc>
                  <a:txBody>
                    <a:bodyPr/>
                    <a:lstStyle/>
                    <a:p>
                      <a:pPr algn="ctr"/>
                      <a:r>
                        <a:rPr lang="en-US" altLang="zh-CN" sz="2400" b="1" dirty="0">
                          <a:latin typeface="Bell MT" panose="02020503060305020303" pitchFamily="18" charset="0"/>
                        </a:rPr>
                        <a:t>Success Takes Time</a:t>
                      </a:r>
                      <a:endParaRPr lang="zh-CN" altLang="en-US" sz="2400" b="1" dirty="0">
                        <a:latin typeface="Bell MT" panose="02020503060305020303" pitchFamily="18" charset="0"/>
                      </a:endParaRPr>
                    </a:p>
                  </a:txBody>
                  <a:tcPr>
                    <a:solidFill>
                      <a:schemeClr val="accent4">
                        <a:lumMod val="60000"/>
                        <a:lumOff val="40000"/>
                      </a:schemeClr>
                    </a:solidFill>
                  </a:tcPr>
                </a:tc>
              </a:tr>
              <a:tr h="916460">
                <a:tc>
                  <a:txBody>
                    <a:bodyPr/>
                    <a:lstStyle/>
                    <a:p>
                      <a:pPr algn="ctr"/>
                      <a:r>
                        <a:rPr lang="en-US" altLang="zh-CN" sz="2400" b="1" dirty="0">
                          <a:solidFill>
                            <a:srgbClr val="FF0000"/>
                          </a:solidFill>
                          <a:effectLst>
                            <a:outerShdw blurRad="38100" dist="38100" dir="2700000" algn="tl">
                              <a:srgbClr val="000000">
                                <a:alpha val="43137"/>
                              </a:srgbClr>
                            </a:outerShdw>
                          </a:effectLst>
                          <a:latin typeface="Ink Free" panose="03080402000500000000" pitchFamily="66" charset="0"/>
                        </a:rPr>
                        <a:t>L</a:t>
                      </a:r>
                      <a:endParaRPr lang="en-US" altLang="zh-CN" sz="2400" b="1" dirty="0">
                        <a:solidFill>
                          <a:srgbClr val="FF0000"/>
                        </a:solidFill>
                        <a:effectLst>
                          <a:outerShdw blurRad="38100" dist="38100" dir="2700000" algn="tl">
                            <a:srgbClr val="000000">
                              <a:alpha val="43137"/>
                            </a:srgbClr>
                          </a:outerShdw>
                        </a:effectLst>
                        <a:latin typeface="Ink Free" panose="03080402000500000000" pitchFamily="66" charset="0"/>
                      </a:endParaRPr>
                    </a:p>
                    <a:p>
                      <a:pPr algn="ctr"/>
                      <a:r>
                        <a:rPr lang="en-US" altLang="zh-CN" sz="2400" b="1" dirty="0">
                          <a:latin typeface="Bell MT" panose="02020503060305020303" pitchFamily="18" charset="0"/>
                        </a:rPr>
                        <a:t>What we have learned</a:t>
                      </a:r>
                      <a:endParaRPr lang="zh-CN" altLang="en-US" sz="2400" b="1" dirty="0">
                        <a:latin typeface="Bell MT" panose="02020503060305020303" pitchFamily="18" charset="0"/>
                      </a:endParaRPr>
                    </a:p>
                  </a:txBody>
                  <a:tcPr>
                    <a:noFill/>
                  </a:tcPr>
                </a:tc>
                <a:tc>
                  <a:txBody>
                    <a:bodyPr/>
                    <a:lstStyle/>
                    <a:p>
                      <a:pPr algn="ctr"/>
                      <a:r>
                        <a:rPr lang="en-US" altLang="zh-CN" sz="2400" b="1" dirty="0">
                          <a:solidFill>
                            <a:srgbClr val="FF0000"/>
                          </a:solidFill>
                          <a:effectLst>
                            <a:outerShdw blurRad="38100" dist="38100" dir="2700000" algn="tl">
                              <a:srgbClr val="000000">
                                <a:alpha val="43137"/>
                              </a:srgbClr>
                            </a:outerShdw>
                          </a:effectLst>
                          <a:latin typeface="Ink Free" panose="03080402000500000000" pitchFamily="66" charset="0"/>
                        </a:rPr>
                        <a:t>S</a:t>
                      </a:r>
                      <a:endParaRPr lang="en-US" altLang="zh-CN" sz="2400" b="1" dirty="0">
                        <a:solidFill>
                          <a:srgbClr val="FF0000"/>
                        </a:solidFill>
                        <a:effectLst>
                          <a:outerShdw blurRad="38100" dist="38100" dir="2700000" algn="tl">
                            <a:srgbClr val="000000">
                              <a:alpha val="43137"/>
                            </a:srgbClr>
                          </a:outerShdw>
                        </a:effectLst>
                        <a:latin typeface="Ink Free" panose="03080402000500000000" pitchFamily="66" charset="0"/>
                      </a:endParaRPr>
                    </a:p>
                    <a:p>
                      <a:pPr algn="ctr"/>
                      <a:r>
                        <a:rPr lang="en-US" altLang="zh-CN" sz="2400" b="1" dirty="0">
                          <a:latin typeface="Bell MT" panose="02020503060305020303" pitchFamily="18" charset="0"/>
                        </a:rPr>
                        <a:t>Share what we have learned</a:t>
                      </a:r>
                      <a:endParaRPr lang="zh-CN" altLang="en-US" sz="2400" b="1" dirty="0">
                        <a:latin typeface="Bell MT" panose="02020503060305020303" pitchFamily="18" charset="0"/>
                      </a:endParaRPr>
                    </a:p>
                  </a:txBody>
                  <a:tcPr>
                    <a:noFill/>
                  </a:tcPr>
                </a:tc>
              </a:tr>
              <a:tr h="4022228">
                <a:tc gridSpan="2">
                  <a:txBody>
                    <a:bodyPr/>
                    <a:lstStyle/>
                    <a:p>
                      <a:endParaRPr lang="zh-CN" altLang="en-US" sz="2400" b="1" dirty="0">
                        <a:latin typeface="Bell MT" panose="02020503060305020303" pitchFamily="18" charset="0"/>
                      </a:endParaRPr>
                    </a:p>
                  </a:txBody>
                  <a:tcPr>
                    <a:noFill/>
                  </a:tcPr>
                </a:tc>
                <a:tc hMerge="1">
                  <a:tcPr>
                    <a:no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0278" y="103909"/>
            <a:ext cx="2109354" cy="461665"/>
          </a:xfrm>
          <a:prstGeom prst="rect">
            <a:avLst/>
          </a:prstGeom>
          <a:solidFill>
            <a:schemeClr val="accent4">
              <a:lumMod val="60000"/>
              <a:lumOff val="40000"/>
            </a:schemeClr>
          </a:solidFill>
        </p:spPr>
        <p:txBody>
          <a:bodyPr wrap="square" rtlCol="0">
            <a:spAutoFit/>
          </a:bodyPr>
          <a:lstStyle/>
          <a:p>
            <a:r>
              <a:rPr lang="en-US" altLang="zh-CN" sz="2400" b="1" dirty="0">
                <a:latin typeface="Ink Free" panose="03080402000500000000" pitchFamily="66" charset="0"/>
              </a:rPr>
              <a:t>After-reading </a:t>
            </a:r>
            <a:endParaRPr lang="zh-CN" altLang="en-US" sz="2400" b="1" dirty="0">
              <a:latin typeface="Ink Free" panose="03080402000500000000" pitchFamily="66" charset="0"/>
            </a:endParaRPr>
          </a:p>
        </p:txBody>
      </p:sp>
      <p:cxnSp>
        <p:nvCxnSpPr>
          <p:cNvPr id="5" name="直接连接符 4"/>
          <p:cNvCxnSpPr/>
          <p:nvPr/>
        </p:nvCxnSpPr>
        <p:spPr>
          <a:xfrm>
            <a:off x="0" y="609239"/>
            <a:ext cx="12192000" cy="5618"/>
          </a:xfrm>
          <a:prstGeom prst="line">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8691995" y="165464"/>
            <a:ext cx="3545032" cy="400110"/>
          </a:xfrm>
          <a:prstGeom prst="rect">
            <a:avLst/>
          </a:prstGeom>
          <a:noFill/>
        </p:spPr>
        <p:txBody>
          <a:bodyPr wrap="square" rtlCol="0">
            <a:spAutoFit/>
          </a:bodyPr>
          <a:lstStyle/>
          <a:p>
            <a:r>
              <a:rPr lang="en-US" altLang="zh-CN" sz="2000" b="1" dirty="0">
                <a:solidFill>
                  <a:srgbClr val="FF0000"/>
                </a:solidFill>
              </a:rPr>
              <a:t>Micro-writing</a:t>
            </a:r>
            <a:endParaRPr lang="zh-CN" altLang="en-US" sz="2000" b="1" dirty="0">
              <a:solidFill>
                <a:srgbClr val="FF0000"/>
              </a:solidFill>
            </a:endParaRPr>
          </a:p>
        </p:txBody>
      </p:sp>
      <p:sp>
        <p:nvSpPr>
          <p:cNvPr id="3" name="文本框 2"/>
          <p:cNvSpPr txBox="1"/>
          <p:nvPr/>
        </p:nvSpPr>
        <p:spPr>
          <a:xfrm>
            <a:off x="192232" y="752920"/>
            <a:ext cx="11565081" cy="954107"/>
          </a:xfrm>
          <a:prstGeom prst="rect">
            <a:avLst/>
          </a:prstGeom>
          <a:solidFill>
            <a:schemeClr val="accent4">
              <a:lumMod val="50000"/>
            </a:schemeClr>
          </a:solidFill>
        </p:spPr>
        <p:txBody>
          <a:bodyPr wrap="square" rtlCol="0">
            <a:spAutoFit/>
          </a:bodyPr>
          <a:lstStyle/>
          <a:p>
            <a:r>
              <a:rPr lang="en-US" altLang="zh-CN" sz="2800" b="1" dirty="0">
                <a:solidFill>
                  <a:schemeClr val="bg1"/>
                </a:solidFill>
                <a:latin typeface="Bell MT" panose="02020503060305020303" pitchFamily="18" charset="0"/>
              </a:rPr>
              <a:t>Translate the following sentences with the phrases given in the brackets and then form a short paragraph by adding proper transitional words. </a:t>
            </a:r>
            <a:endParaRPr lang="zh-CN" altLang="en-US" sz="2800" b="1" dirty="0">
              <a:solidFill>
                <a:schemeClr val="bg1"/>
              </a:solidFill>
              <a:latin typeface="Bell MT" panose="02020503060305020303" pitchFamily="18" charset="0"/>
            </a:endParaRPr>
          </a:p>
        </p:txBody>
      </p:sp>
      <p:sp>
        <p:nvSpPr>
          <p:cNvPr id="6" name="文本框 5"/>
          <p:cNvSpPr txBox="1"/>
          <p:nvPr/>
        </p:nvSpPr>
        <p:spPr>
          <a:xfrm>
            <a:off x="192231" y="1754040"/>
            <a:ext cx="11876810" cy="4401205"/>
          </a:xfrm>
          <a:prstGeom prst="rect">
            <a:avLst/>
          </a:prstGeom>
          <a:noFill/>
        </p:spPr>
        <p:txBody>
          <a:bodyPr wrap="square" rtlCol="0">
            <a:spAutoFit/>
          </a:bodyPr>
          <a:lstStyle/>
          <a:p>
            <a:r>
              <a:rPr lang="en-US" altLang="zh-CN" sz="2800" b="1" dirty="0">
                <a:solidFill>
                  <a:srgbClr val="002060"/>
                </a:solidFill>
                <a:latin typeface="Bell MT" panose="02020503060305020303" pitchFamily="18" charset="0"/>
                <a:ea typeface="华文行楷" panose="02010800040101010101" pitchFamily="2" charset="-122"/>
              </a:rPr>
              <a:t>1. </a:t>
            </a:r>
            <a:r>
              <a:rPr lang="zh-CN" altLang="en-US" sz="2800" b="1" dirty="0">
                <a:solidFill>
                  <a:srgbClr val="002060"/>
                </a:solidFill>
                <a:latin typeface="Bell MT" panose="02020503060305020303" pitchFamily="18" charset="0"/>
                <a:ea typeface="华文行楷" panose="02010800040101010101" pitchFamily="2" charset="-122"/>
              </a:rPr>
              <a:t>李教授在学校报告厅给我们做了一个如何实现目标的讲座。</a:t>
            </a:r>
            <a:r>
              <a:rPr lang="en-US" altLang="zh-CN" sz="2800" b="1" dirty="0">
                <a:solidFill>
                  <a:srgbClr val="002060"/>
                </a:solidFill>
                <a:latin typeface="Bell MT" panose="02020503060305020303" pitchFamily="18" charset="0"/>
                <a:ea typeface="华文行楷" panose="02010800040101010101" pitchFamily="2" charset="-122"/>
              </a:rPr>
              <a:t>(achieve one’s goal) </a:t>
            </a:r>
            <a:endParaRPr lang="en-US" altLang="zh-CN" sz="2800" b="1" dirty="0">
              <a:solidFill>
                <a:srgbClr val="002060"/>
              </a:solidFill>
              <a:latin typeface="Bell MT" panose="02020503060305020303" pitchFamily="18" charset="0"/>
              <a:ea typeface="华文行楷" panose="02010800040101010101" pitchFamily="2" charset="-122"/>
            </a:endParaRPr>
          </a:p>
          <a:p>
            <a:r>
              <a:rPr lang="en-US" altLang="zh-CN" sz="2800" b="1" dirty="0">
                <a:solidFill>
                  <a:srgbClr val="002060"/>
                </a:solidFill>
                <a:latin typeface="Bell MT" panose="02020503060305020303" pitchFamily="18" charset="0"/>
                <a:ea typeface="华文行楷" panose="02010800040101010101" pitchFamily="2" charset="-122"/>
              </a:rPr>
              <a:t>2. </a:t>
            </a:r>
            <a:r>
              <a:rPr lang="zh-CN" altLang="en-US" sz="2800" b="1" dirty="0">
                <a:solidFill>
                  <a:srgbClr val="002060"/>
                </a:solidFill>
                <a:latin typeface="Bell MT" panose="02020503060305020303" pitchFamily="18" charset="0"/>
                <a:ea typeface="华文行楷" panose="02010800040101010101" pitchFamily="2" charset="-122"/>
              </a:rPr>
              <a:t>同学们都兴奋不已，</a:t>
            </a:r>
            <a:r>
              <a:rPr lang="en-US" altLang="zh-CN" sz="2800" b="1" dirty="0">
                <a:solidFill>
                  <a:srgbClr val="002060"/>
                </a:solidFill>
                <a:latin typeface="Bell MT" panose="02020503060305020303" pitchFamily="18" charset="0"/>
                <a:ea typeface="华文行楷" panose="02010800040101010101" pitchFamily="2" charset="-122"/>
              </a:rPr>
              <a:t>(on the edge of one’s seat), </a:t>
            </a:r>
            <a:r>
              <a:rPr lang="zh-CN" altLang="en-US" sz="2800" b="1" dirty="0">
                <a:solidFill>
                  <a:srgbClr val="002060"/>
                </a:solidFill>
                <a:latin typeface="Bell MT" panose="02020503060305020303" pitchFamily="18" charset="0"/>
                <a:ea typeface="华文行楷" panose="02010800040101010101" pitchFamily="2" charset="-122"/>
              </a:rPr>
              <a:t>因为似乎会找到走捷径的方法</a:t>
            </a:r>
            <a:r>
              <a:rPr lang="en-US" altLang="zh-CN" sz="2800" b="1" dirty="0">
                <a:solidFill>
                  <a:srgbClr val="002060"/>
                </a:solidFill>
                <a:latin typeface="Bell MT" panose="02020503060305020303" pitchFamily="18" charset="0"/>
                <a:ea typeface="华文行楷" panose="02010800040101010101" pitchFamily="2" charset="-122"/>
              </a:rPr>
              <a:t>(it was as if…., cut corners)</a:t>
            </a:r>
            <a:r>
              <a:rPr lang="zh-CN" altLang="en-US" sz="2800" b="1" dirty="0">
                <a:solidFill>
                  <a:srgbClr val="002060"/>
                </a:solidFill>
                <a:latin typeface="Bell MT" panose="02020503060305020303" pitchFamily="18" charset="0"/>
                <a:ea typeface="华文行楷" panose="02010800040101010101" pitchFamily="2" charset="-122"/>
              </a:rPr>
              <a:t>。</a:t>
            </a:r>
            <a:endParaRPr lang="en-US" altLang="zh-CN" sz="2800" b="1" dirty="0">
              <a:solidFill>
                <a:srgbClr val="002060"/>
              </a:solidFill>
              <a:latin typeface="Bell MT" panose="02020503060305020303" pitchFamily="18" charset="0"/>
              <a:ea typeface="华文行楷" panose="02010800040101010101" pitchFamily="2" charset="-122"/>
            </a:endParaRPr>
          </a:p>
          <a:p>
            <a:r>
              <a:rPr lang="en-US" altLang="zh-CN" sz="2800" b="1" dirty="0">
                <a:solidFill>
                  <a:srgbClr val="002060"/>
                </a:solidFill>
                <a:latin typeface="Bell MT" panose="02020503060305020303" pitchFamily="18" charset="0"/>
                <a:ea typeface="华文行楷" panose="02010800040101010101" pitchFamily="2" charset="-122"/>
              </a:rPr>
              <a:t>3. </a:t>
            </a:r>
            <a:r>
              <a:rPr lang="zh-CN" altLang="en-US" sz="2800" b="1" dirty="0">
                <a:solidFill>
                  <a:srgbClr val="002060"/>
                </a:solidFill>
                <a:latin typeface="Bell MT" panose="02020503060305020303" pitchFamily="18" charset="0"/>
                <a:ea typeface="华文行楷" panose="02010800040101010101" pitchFamily="2" charset="-122"/>
              </a:rPr>
              <a:t>令我们感到惊讶的是，李教授告诉我们学习没有捷径可走的。</a:t>
            </a:r>
            <a:r>
              <a:rPr lang="en-US" altLang="zh-CN" sz="2800" b="1" dirty="0">
                <a:solidFill>
                  <a:srgbClr val="002060"/>
                </a:solidFill>
                <a:latin typeface="Bell MT" panose="02020503060305020303" pitchFamily="18" charset="0"/>
                <a:ea typeface="华文行楷" panose="02010800040101010101" pitchFamily="2" charset="-122"/>
              </a:rPr>
              <a:t>(There is no shortcut to doing…)</a:t>
            </a:r>
            <a:endParaRPr lang="en-US" altLang="zh-CN" sz="2800" b="1" dirty="0">
              <a:solidFill>
                <a:srgbClr val="002060"/>
              </a:solidFill>
              <a:latin typeface="Bell MT" panose="02020503060305020303" pitchFamily="18" charset="0"/>
              <a:ea typeface="华文行楷" panose="02010800040101010101" pitchFamily="2" charset="-122"/>
            </a:endParaRPr>
          </a:p>
          <a:p>
            <a:r>
              <a:rPr lang="en-US" altLang="zh-CN" sz="2800" b="1" dirty="0">
                <a:solidFill>
                  <a:srgbClr val="002060"/>
                </a:solidFill>
                <a:latin typeface="Bell MT" panose="02020503060305020303" pitchFamily="18" charset="0"/>
                <a:ea typeface="华文行楷" panose="02010800040101010101" pitchFamily="2" charset="-122"/>
              </a:rPr>
              <a:t>4. </a:t>
            </a:r>
            <a:r>
              <a:rPr lang="zh-CN" altLang="en-US" sz="2800" b="1" dirty="0">
                <a:solidFill>
                  <a:srgbClr val="002060"/>
                </a:solidFill>
                <a:latin typeface="Bell MT" panose="02020503060305020303" pitchFamily="18" charset="0"/>
                <a:ea typeface="华文行楷" panose="02010800040101010101" pitchFamily="2" charset="-122"/>
              </a:rPr>
              <a:t>他解释说我们只有专注于功课</a:t>
            </a:r>
            <a:r>
              <a:rPr lang="en-US" altLang="zh-CN" sz="2800" b="1" dirty="0">
                <a:solidFill>
                  <a:srgbClr val="002060"/>
                </a:solidFill>
                <a:latin typeface="Bell MT" panose="02020503060305020303" pitchFamily="18" charset="0"/>
                <a:ea typeface="华文行楷" panose="02010800040101010101" pitchFamily="2" charset="-122"/>
              </a:rPr>
              <a:t>(focus on)</a:t>
            </a:r>
            <a:r>
              <a:rPr lang="zh-CN" altLang="en-US" sz="2800" b="1" dirty="0">
                <a:solidFill>
                  <a:srgbClr val="002060"/>
                </a:solidFill>
                <a:latin typeface="Bell MT" panose="02020503060305020303" pitchFamily="18" charset="0"/>
                <a:ea typeface="华文行楷" panose="02010800040101010101" pitchFamily="2" charset="-122"/>
              </a:rPr>
              <a:t>，才能取得进步。</a:t>
            </a:r>
            <a:r>
              <a:rPr lang="en-US" altLang="zh-CN" sz="2800" b="1" dirty="0">
                <a:solidFill>
                  <a:srgbClr val="002060"/>
                </a:solidFill>
                <a:latin typeface="Bell MT" panose="02020503060305020303" pitchFamily="18" charset="0"/>
                <a:ea typeface="华文行楷" panose="02010800040101010101" pitchFamily="2" charset="-122"/>
              </a:rPr>
              <a:t>(make progress)</a:t>
            </a:r>
            <a:endParaRPr lang="en-US" altLang="zh-CN" sz="2800" b="1" dirty="0">
              <a:solidFill>
                <a:srgbClr val="002060"/>
              </a:solidFill>
              <a:latin typeface="Bell MT" panose="02020503060305020303" pitchFamily="18" charset="0"/>
              <a:ea typeface="华文行楷" panose="02010800040101010101" pitchFamily="2" charset="-122"/>
            </a:endParaRPr>
          </a:p>
          <a:p>
            <a:r>
              <a:rPr lang="en-US" altLang="zh-CN" sz="2800" b="1" dirty="0">
                <a:solidFill>
                  <a:srgbClr val="002060"/>
                </a:solidFill>
                <a:latin typeface="Bell MT" panose="02020503060305020303" pitchFamily="18" charset="0"/>
                <a:ea typeface="华文行楷" panose="02010800040101010101" pitchFamily="2" charset="-122"/>
              </a:rPr>
              <a:t>5. </a:t>
            </a:r>
            <a:r>
              <a:rPr lang="zh-CN" altLang="en-US" sz="2800" b="1" dirty="0">
                <a:solidFill>
                  <a:srgbClr val="002060"/>
                </a:solidFill>
                <a:latin typeface="Bell MT" panose="02020503060305020303" pitchFamily="18" charset="0"/>
                <a:ea typeface="华文行楷" panose="02010800040101010101" pitchFamily="2" charset="-122"/>
              </a:rPr>
              <a:t>我认识到我不能耽于</a:t>
            </a:r>
            <a:r>
              <a:rPr lang="en-US" altLang="zh-CN" sz="2800" b="1" dirty="0">
                <a:solidFill>
                  <a:srgbClr val="002060"/>
                </a:solidFill>
                <a:latin typeface="Bell MT" panose="02020503060305020303" pitchFamily="18" charset="0"/>
                <a:ea typeface="华文行楷" panose="02010800040101010101" pitchFamily="2" charset="-122"/>
              </a:rPr>
              <a:t>(get caught in…)</a:t>
            </a:r>
            <a:r>
              <a:rPr lang="zh-CN" altLang="en-US" sz="2800" b="1" dirty="0">
                <a:solidFill>
                  <a:srgbClr val="002060"/>
                </a:solidFill>
                <a:latin typeface="Bell MT" panose="02020503060305020303" pitchFamily="18" charset="0"/>
                <a:ea typeface="华文行楷" panose="02010800040101010101" pitchFamily="2" charset="-122"/>
              </a:rPr>
              <a:t>浪费时间寻找捷径，而是要花时间</a:t>
            </a:r>
            <a:r>
              <a:rPr lang="en-US" altLang="zh-CN" sz="2800" b="1" dirty="0">
                <a:solidFill>
                  <a:srgbClr val="002060"/>
                </a:solidFill>
                <a:latin typeface="Bell MT" panose="02020503060305020303" pitchFamily="18" charset="0"/>
                <a:ea typeface="华文行楷" panose="02010800040101010101" pitchFamily="2" charset="-122"/>
              </a:rPr>
              <a:t>(take time)</a:t>
            </a:r>
            <a:r>
              <a:rPr lang="zh-CN" altLang="en-US" sz="2800" b="1" dirty="0">
                <a:solidFill>
                  <a:srgbClr val="002060"/>
                </a:solidFill>
                <a:latin typeface="Bell MT" panose="02020503060305020303" pitchFamily="18" charset="0"/>
                <a:ea typeface="华文行楷" panose="02010800040101010101" pitchFamily="2" charset="-122"/>
              </a:rPr>
              <a:t>学习新的东西。</a:t>
            </a:r>
            <a:endParaRPr lang="en-US" altLang="zh-CN" sz="2800" b="1" dirty="0">
              <a:solidFill>
                <a:srgbClr val="002060"/>
              </a:solidFill>
              <a:latin typeface="Bell MT" panose="02020503060305020303" pitchFamily="18" charset="0"/>
              <a:ea typeface="华文行楷" panose="0201080004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0278" y="103909"/>
            <a:ext cx="2109354" cy="461665"/>
          </a:xfrm>
          <a:prstGeom prst="rect">
            <a:avLst/>
          </a:prstGeom>
          <a:solidFill>
            <a:schemeClr val="accent4">
              <a:lumMod val="60000"/>
              <a:lumOff val="40000"/>
            </a:schemeClr>
          </a:solidFill>
        </p:spPr>
        <p:txBody>
          <a:bodyPr wrap="square" rtlCol="0">
            <a:spAutoFit/>
          </a:bodyPr>
          <a:lstStyle/>
          <a:p>
            <a:r>
              <a:rPr lang="en-US" altLang="zh-CN" sz="2400" b="1" dirty="0">
                <a:latin typeface="Ink Free" panose="03080402000500000000" pitchFamily="66" charset="0"/>
              </a:rPr>
              <a:t>After-reading </a:t>
            </a:r>
            <a:endParaRPr lang="zh-CN" altLang="en-US" sz="2400" b="1" dirty="0">
              <a:latin typeface="Ink Free" panose="03080402000500000000" pitchFamily="66" charset="0"/>
            </a:endParaRPr>
          </a:p>
        </p:txBody>
      </p:sp>
      <p:cxnSp>
        <p:nvCxnSpPr>
          <p:cNvPr id="5" name="直接连接符 4"/>
          <p:cNvCxnSpPr/>
          <p:nvPr/>
        </p:nvCxnSpPr>
        <p:spPr>
          <a:xfrm>
            <a:off x="0" y="609239"/>
            <a:ext cx="12192000" cy="5618"/>
          </a:xfrm>
          <a:prstGeom prst="line">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9679132" y="103908"/>
            <a:ext cx="2675660" cy="461665"/>
          </a:xfrm>
          <a:prstGeom prst="rect">
            <a:avLst/>
          </a:prstGeom>
          <a:noFill/>
        </p:spPr>
        <p:txBody>
          <a:bodyPr wrap="square" rtlCol="0">
            <a:spAutoFit/>
          </a:bodyPr>
          <a:lstStyle/>
          <a:p>
            <a:r>
              <a:rPr lang="en-US" altLang="zh-CN" sz="2400" b="1" dirty="0">
                <a:solidFill>
                  <a:srgbClr val="FF0000"/>
                </a:solidFill>
              </a:rPr>
              <a:t>Micro-writing</a:t>
            </a:r>
            <a:endParaRPr lang="zh-CN" altLang="en-US" sz="2400" b="1" dirty="0">
              <a:solidFill>
                <a:srgbClr val="FF0000"/>
              </a:solidFill>
            </a:endParaRPr>
          </a:p>
        </p:txBody>
      </p:sp>
      <p:sp>
        <p:nvSpPr>
          <p:cNvPr id="6" name="文本框 5"/>
          <p:cNvSpPr txBox="1"/>
          <p:nvPr/>
        </p:nvSpPr>
        <p:spPr>
          <a:xfrm>
            <a:off x="157595" y="1801992"/>
            <a:ext cx="11876810" cy="3108543"/>
          </a:xfrm>
          <a:prstGeom prst="rect">
            <a:avLst/>
          </a:prstGeom>
          <a:noFill/>
        </p:spPr>
        <p:txBody>
          <a:bodyPr wrap="square" rtlCol="0">
            <a:spAutoFit/>
          </a:bodyPr>
          <a:lstStyle/>
          <a:p>
            <a:r>
              <a:rPr lang="en-US" altLang="zh-CN" sz="2800" b="1" dirty="0">
                <a:latin typeface="Bell MT" panose="02020503060305020303" pitchFamily="18" charset="0"/>
                <a:ea typeface="华文行楷" panose="02010800040101010101" pitchFamily="2" charset="-122"/>
              </a:rPr>
              <a:t>    In the lecture hall, Mr. Li gave us a lecture on how to </a:t>
            </a:r>
            <a:r>
              <a:rPr lang="en-US" altLang="zh-CN" sz="2800" b="1" dirty="0">
                <a:solidFill>
                  <a:srgbClr val="FF0000"/>
                </a:solidFill>
                <a:latin typeface="Bell MT" panose="02020503060305020303" pitchFamily="18" charset="0"/>
                <a:ea typeface="华文行楷" panose="02010800040101010101" pitchFamily="2" charset="-122"/>
              </a:rPr>
              <a:t>achieve our goals</a:t>
            </a:r>
            <a:r>
              <a:rPr lang="en-US" altLang="zh-CN" sz="2800" b="1" dirty="0">
                <a:latin typeface="Bell MT" panose="02020503060305020303" pitchFamily="18" charset="0"/>
                <a:ea typeface="华文行楷" panose="02010800040101010101" pitchFamily="2" charset="-122"/>
              </a:rPr>
              <a:t>. We </a:t>
            </a:r>
            <a:r>
              <a:rPr lang="en-US" altLang="zh-CN" sz="2800" b="1" dirty="0">
                <a:solidFill>
                  <a:srgbClr val="FF0000"/>
                </a:solidFill>
                <a:latin typeface="Bell MT" panose="02020503060305020303" pitchFamily="18" charset="0"/>
                <a:ea typeface="华文行楷" panose="02010800040101010101" pitchFamily="2" charset="-122"/>
              </a:rPr>
              <a:t>were on the edge of our seats</a:t>
            </a:r>
            <a:r>
              <a:rPr lang="en-US" altLang="zh-CN" sz="2800" b="1" dirty="0">
                <a:latin typeface="Bell MT" panose="02020503060305020303" pitchFamily="18" charset="0"/>
                <a:ea typeface="华文行楷" panose="02010800040101010101" pitchFamily="2" charset="-122"/>
              </a:rPr>
              <a:t>, because </a:t>
            </a:r>
            <a:r>
              <a:rPr lang="en-US" altLang="zh-CN" sz="2800" b="1" dirty="0">
                <a:solidFill>
                  <a:srgbClr val="FF0000"/>
                </a:solidFill>
                <a:latin typeface="Bell MT" panose="02020503060305020303" pitchFamily="18" charset="0"/>
                <a:ea typeface="华文行楷" panose="02010800040101010101" pitchFamily="2" charset="-122"/>
              </a:rPr>
              <a:t>it was as if </a:t>
            </a:r>
            <a:r>
              <a:rPr lang="en-US" altLang="zh-CN" sz="2800" b="1" dirty="0">
                <a:latin typeface="Bell MT" panose="02020503060305020303" pitchFamily="18" charset="0"/>
                <a:ea typeface="华文行楷" panose="02010800040101010101" pitchFamily="2" charset="-122"/>
              </a:rPr>
              <a:t>we would find a way to </a:t>
            </a:r>
            <a:r>
              <a:rPr lang="en-US" altLang="zh-CN" sz="2800" b="1" dirty="0">
                <a:solidFill>
                  <a:srgbClr val="FF0000"/>
                </a:solidFill>
                <a:latin typeface="Bell MT" panose="02020503060305020303" pitchFamily="18" charset="0"/>
                <a:ea typeface="华文行楷" panose="02010800040101010101" pitchFamily="2" charset="-122"/>
              </a:rPr>
              <a:t>cut corners</a:t>
            </a:r>
            <a:r>
              <a:rPr lang="en-US" altLang="zh-CN" sz="2800" b="1" dirty="0">
                <a:latin typeface="Bell MT" panose="02020503060305020303" pitchFamily="18" charset="0"/>
                <a:ea typeface="华文行楷" panose="02010800040101010101" pitchFamily="2" charset="-122"/>
              </a:rPr>
              <a:t>. </a:t>
            </a:r>
            <a:r>
              <a:rPr lang="en-US" altLang="zh-CN" sz="2800" b="1" dirty="0">
                <a:solidFill>
                  <a:srgbClr val="002060"/>
                </a:solidFill>
                <a:latin typeface="Bell MT" panose="02020503060305020303" pitchFamily="18" charset="0"/>
                <a:ea typeface="华文行楷" panose="02010800040101010101" pitchFamily="2" charset="-122"/>
              </a:rPr>
              <a:t>However</a:t>
            </a:r>
            <a:r>
              <a:rPr lang="en-US" altLang="zh-CN" sz="2800" b="1" dirty="0">
                <a:latin typeface="Bell MT" panose="02020503060305020303" pitchFamily="18" charset="0"/>
                <a:ea typeface="华文行楷" panose="02010800040101010101" pitchFamily="2" charset="-122"/>
              </a:rPr>
              <a:t>, </a:t>
            </a:r>
            <a:r>
              <a:rPr lang="en-US" altLang="zh-CN" sz="2800" b="1" dirty="0">
                <a:solidFill>
                  <a:srgbClr val="FF0000"/>
                </a:solidFill>
                <a:latin typeface="Bell MT" panose="02020503060305020303" pitchFamily="18" charset="0"/>
                <a:ea typeface="华文行楷" panose="02010800040101010101" pitchFamily="2" charset="-122"/>
              </a:rPr>
              <a:t>to our surprise</a:t>
            </a:r>
            <a:r>
              <a:rPr lang="en-US" altLang="zh-CN" sz="2800" b="1" dirty="0">
                <a:latin typeface="Bell MT" panose="02020503060305020303" pitchFamily="18" charset="0"/>
                <a:ea typeface="华文行楷" panose="02010800040101010101" pitchFamily="2" charset="-122"/>
              </a:rPr>
              <a:t>, </a:t>
            </a:r>
            <a:r>
              <a:rPr lang="en-US" altLang="zh-CN" sz="2800" b="1" dirty="0" err="1">
                <a:latin typeface="Bell MT" panose="02020503060305020303" pitchFamily="18" charset="0"/>
                <a:ea typeface="华文行楷" panose="02010800040101010101" pitchFamily="2" charset="-122"/>
              </a:rPr>
              <a:t>Mr</a:t>
            </a:r>
            <a:r>
              <a:rPr lang="en-US" altLang="zh-CN" sz="2800" b="1" dirty="0">
                <a:latin typeface="Bell MT" panose="02020503060305020303" pitchFamily="18" charset="0"/>
                <a:ea typeface="华文行楷" panose="02010800040101010101" pitchFamily="2" charset="-122"/>
              </a:rPr>
              <a:t> Li told us that </a:t>
            </a:r>
            <a:r>
              <a:rPr lang="en-US" altLang="zh-CN" sz="2800" b="1" dirty="0">
                <a:solidFill>
                  <a:srgbClr val="FF0000"/>
                </a:solidFill>
                <a:latin typeface="Bell MT" panose="02020503060305020303" pitchFamily="18" charset="0"/>
                <a:ea typeface="华文行楷" panose="02010800040101010101" pitchFamily="2" charset="-122"/>
              </a:rPr>
              <a:t>there was no shortcut to learning</a:t>
            </a:r>
            <a:r>
              <a:rPr lang="en-US" altLang="zh-CN" sz="2800" b="1" dirty="0">
                <a:latin typeface="Bell MT" panose="02020503060305020303" pitchFamily="18" charset="0"/>
                <a:ea typeface="华文行楷" panose="02010800040101010101" pitchFamily="2" charset="-122"/>
              </a:rPr>
              <a:t>. He explained that we could </a:t>
            </a:r>
            <a:r>
              <a:rPr lang="en-US" altLang="zh-CN" sz="2800" b="1" dirty="0">
                <a:solidFill>
                  <a:srgbClr val="FF0000"/>
                </a:solidFill>
                <a:latin typeface="Bell MT" panose="02020503060305020303" pitchFamily="18" charset="0"/>
                <a:ea typeface="华文行楷" panose="02010800040101010101" pitchFamily="2" charset="-122"/>
              </a:rPr>
              <a:t>make progress </a:t>
            </a:r>
            <a:r>
              <a:rPr lang="en-US" altLang="zh-CN" sz="2800" b="1" dirty="0">
                <a:latin typeface="Bell MT" panose="02020503060305020303" pitchFamily="18" charset="0"/>
                <a:ea typeface="华文行楷" panose="02010800040101010101" pitchFamily="2" charset="-122"/>
              </a:rPr>
              <a:t>if we </a:t>
            </a:r>
            <a:r>
              <a:rPr lang="en-US" altLang="zh-CN" sz="2800" b="1" dirty="0">
                <a:solidFill>
                  <a:srgbClr val="FF0000"/>
                </a:solidFill>
                <a:latin typeface="Bell MT" panose="02020503060305020303" pitchFamily="18" charset="0"/>
                <a:ea typeface="华文行楷" panose="02010800040101010101" pitchFamily="2" charset="-122"/>
              </a:rPr>
              <a:t>focused on </a:t>
            </a:r>
            <a:r>
              <a:rPr lang="en-US" altLang="zh-CN" sz="2800" b="1" dirty="0">
                <a:latin typeface="Bell MT" panose="02020503060305020303" pitchFamily="18" charset="0"/>
                <a:ea typeface="华文行楷" panose="02010800040101010101" pitchFamily="2" charset="-122"/>
              </a:rPr>
              <a:t>our schoolwork. </a:t>
            </a:r>
            <a:r>
              <a:rPr lang="en-US" altLang="zh-CN" sz="2800" b="1" dirty="0">
                <a:solidFill>
                  <a:srgbClr val="002060"/>
                </a:solidFill>
                <a:latin typeface="Bell MT" panose="02020503060305020303" pitchFamily="18" charset="0"/>
                <a:ea typeface="华文行楷" panose="02010800040101010101" pitchFamily="2" charset="-122"/>
              </a:rPr>
              <a:t>Because of </a:t>
            </a:r>
            <a:r>
              <a:rPr lang="en-US" altLang="zh-CN" sz="2800" b="1" dirty="0" err="1">
                <a:solidFill>
                  <a:srgbClr val="002060"/>
                </a:solidFill>
                <a:latin typeface="Bell MT" panose="02020503060305020303" pitchFamily="18" charset="0"/>
                <a:ea typeface="华文行楷" panose="02010800040101010101" pitchFamily="2" charset="-122"/>
              </a:rPr>
              <a:t>Mr</a:t>
            </a:r>
            <a:r>
              <a:rPr lang="en-US" altLang="zh-CN" sz="2800" b="1" dirty="0">
                <a:solidFill>
                  <a:srgbClr val="002060"/>
                </a:solidFill>
                <a:latin typeface="Bell MT" panose="02020503060305020303" pitchFamily="18" charset="0"/>
                <a:ea typeface="华文行楷" panose="02010800040101010101" pitchFamily="2" charset="-122"/>
              </a:rPr>
              <a:t> Li’s lecture</a:t>
            </a:r>
            <a:r>
              <a:rPr lang="en-US" altLang="zh-CN" sz="2800" b="1" dirty="0">
                <a:latin typeface="Bell MT" panose="02020503060305020303" pitchFamily="18" charset="0"/>
                <a:ea typeface="华文行楷" panose="02010800040101010101" pitchFamily="2" charset="-122"/>
              </a:rPr>
              <a:t>, I’ve realized that I should</a:t>
            </a:r>
            <a:r>
              <a:rPr lang="zh-CN" altLang="en-US" sz="2800" b="1" dirty="0">
                <a:latin typeface="Bell MT" panose="02020503060305020303" pitchFamily="18" charset="0"/>
                <a:ea typeface="华文行楷" panose="02010800040101010101" pitchFamily="2" charset="-122"/>
              </a:rPr>
              <a:t> </a:t>
            </a:r>
            <a:r>
              <a:rPr lang="en-US" altLang="zh-CN" sz="2800" b="1" dirty="0">
                <a:solidFill>
                  <a:srgbClr val="FF0000"/>
                </a:solidFill>
                <a:latin typeface="Bell MT" panose="02020503060305020303" pitchFamily="18" charset="0"/>
                <a:ea typeface="华文行楷" panose="02010800040101010101" pitchFamily="2" charset="-122"/>
              </a:rPr>
              <a:t>take</a:t>
            </a:r>
            <a:r>
              <a:rPr lang="zh-CN" altLang="en-US" sz="2800" b="1" dirty="0">
                <a:solidFill>
                  <a:srgbClr val="FF0000"/>
                </a:solidFill>
                <a:latin typeface="Bell MT" panose="02020503060305020303" pitchFamily="18" charset="0"/>
                <a:ea typeface="华文行楷" panose="02010800040101010101" pitchFamily="2" charset="-122"/>
              </a:rPr>
              <a:t> </a:t>
            </a:r>
            <a:r>
              <a:rPr lang="en-US" altLang="zh-CN" sz="2800" b="1" dirty="0">
                <a:solidFill>
                  <a:srgbClr val="FF0000"/>
                </a:solidFill>
                <a:latin typeface="Bell MT" panose="02020503060305020303" pitchFamily="18" charset="0"/>
                <a:ea typeface="华文行楷" panose="02010800040101010101" pitchFamily="2" charset="-122"/>
              </a:rPr>
              <a:t>time</a:t>
            </a:r>
            <a:r>
              <a:rPr lang="zh-CN" altLang="en-US" sz="2800" b="1" dirty="0">
                <a:solidFill>
                  <a:srgbClr val="FF0000"/>
                </a:solidFill>
                <a:latin typeface="Bell MT" panose="02020503060305020303" pitchFamily="18" charset="0"/>
                <a:ea typeface="华文行楷" panose="02010800040101010101" pitchFamily="2" charset="-122"/>
              </a:rPr>
              <a:t> </a:t>
            </a:r>
            <a:r>
              <a:rPr lang="en-US" altLang="zh-CN" sz="2800" b="1" dirty="0">
                <a:latin typeface="Bell MT" panose="02020503060305020303" pitchFamily="18" charset="0"/>
                <a:ea typeface="华文行楷" panose="02010800040101010101" pitchFamily="2" charset="-122"/>
              </a:rPr>
              <a:t>to</a:t>
            </a:r>
            <a:r>
              <a:rPr lang="zh-CN" altLang="en-US" sz="2800" b="1" dirty="0">
                <a:latin typeface="Bell MT" panose="02020503060305020303" pitchFamily="18" charset="0"/>
                <a:ea typeface="华文行楷" panose="02010800040101010101" pitchFamily="2" charset="-122"/>
              </a:rPr>
              <a:t> </a:t>
            </a:r>
            <a:r>
              <a:rPr lang="en-US" altLang="zh-CN" sz="2800" b="1" dirty="0">
                <a:latin typeface="Bell MT" panose="02020503060305020303" pitchFamily="18" charset="0"/>
                <a:ea typeface="华文行楷" panose="02010800040101010101" pitchFamily="2" charset="-122"/>
              </a:rPr>
              <a:t>learn</a:t>
            </a:r>
            <a:r>
              <a:rPr lang="zh-CN" altLang="en-US" sz="2800" b="1" dirty="0">
                <a:latin typeface="Bell MT" panose="02020503060305020303" pitchFamily="18" charset="0"/>
                <a:ea typeface="华文行楷" panose="02010800040101010101" pitchFamily="2" charset="-122"/>
              </a:rPr>
              <a:t> </a:t>
            </a:r>
            <a:r>
              <a:rPr lang="en-US" altLang="zh-CN" sz="2800" b="1" dirty="0">
                <a:latin typeface="Bell MT" panose="02020503060305020303" pitchFamily="18" charset="0"/>
                <a:ea typeface="华文行楷" panose="02010800040101010101" pitchFamily="2" charset="-122"/>
              </a:rPr>
              <a:t>new things, rather than </a:t>
            </a:r>
            <a:r>
              <a:rPr lang="en-US" altLang="zh-CN" sz="2800" b="1" dirty="0">
                <a:solidFill>
                  <a:srgbClr val="FF0000"/>
                </a:solidFill>
                <a:latin typeface="Bell MT" panose="02020503060305020303" pitchFamily="18" charset="0"/>
                <a:ea typeface="华文行楷" panose="02010800040101010101" pitchFamily="2" charset="-122"/>
              </a:rPr>
              <a:t>get caught in </a:t>
            </a:r>
            <a:r>
              <a:rPr lang="en-US" altLang="zh-CN" sz="2800" b="1" dirty="0">
                <a:latin typeface="Bell MT" panose="02020503060305020303" pitchFamily="18" charset="0"/>
                <a:ea typeface="华文行楷" panose="02010800040101010101" pitchFamily="2" charset="-122"/>
              </a:rPr>
              <a:t>wasting time looking for shortcuts.  </a:t>
            </a:r>
            <a:endParaRPr lang="en-US" altLang="zh-CN" sz="2800" b="1" dirty="0">
              <a:latin typeface="Bell MT" panose="02020503060305020303" pitchFamily="18" charset="0"/>
              <a:ea typeface="华文行楷" panose="02010800040101010101" pitchFamily="2" charset="-122"/>
            </a:endParaRPr>
          </a:p>
        </p:txBody>
      </p:sp>
      <p:sp>
        <p:nvSpPr>
          <p:cNvPr id="2" name="文本框 1"/>
          <p:cNvSpPr txBox="1"/>
          <p:nvPr/>
        </p:nvSpPr>
        <p:spPr>
          <a:xfrm>
            <a:off x="290944" y="867641"/>
            <a:ext cx="3896591" cy="523220"/>
          </a:xfrm>
          <a:prstGeom prst="rect">
            <a:avLst/>
          </a:prstGeom>
          <a:noFill/>
        </p:spPr>
        <p:txBody>
          <a:bodyPr wrap="square" rtlCol="0">
            <a:spAutoFit/>
          </a:bodyPr>
          <a:lstStyle/>
          <a:p>
            <a:r>
              <a:rPr lang="en-US" altLang="zh-CN" sz="2800" b="1" dirty="0">
                <a:solidFill>
                  <a:srgbClr val="FF0000"/>
                </a:solidFill>
                <a:latin typeface="Bell MT" panose="02020503060305020303" pitchFamily="18" charset="0"/>
              </a:rPr>
              <a:t>One possible version</a:t>
            </a:r>
            <a:endParaRPr lang="zh-CN" altLang="en-US" sz="2800" b="1" dirty="0">
              <a:solidFill>
                <a:srgbClr val="FF0000"/>
              </a:solidFill>
              <a:latin typeface="Bell MT" panose="02020503060305020303"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957334"/>
            <a:ext cx="12192000" cy="5618"/>
          </a:xfrm>
          <a:prstGeom prst="line">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42901" y="213013"/>
            <a:ext cx="3932957" cy="707886"/>
          </a:xfrm>
          <a:prstGeom prst="rect">
            <a:avLst/>
          </a:prstGeom>
          <a:noFill/>
        </p:spPr>
        <p:txBody>
          <a:bodyPr wrap="square" rtlCol="0">
            <a:spAutoFit/>
          </a:bodyPr>
          <a:lstStyle/>
          <a:p>
            <a:r>
              <a:rPr lang="en-US" altLang="zh-CN" sz="4000" b="1" dirty="0">
                <a:solidFill>
                  <a:srgbClr val="FF0000"/>
                </a:solidFill>
                <a:latin typeface="Ink Free" panose="03080402000500000000" pitchFamily="66" charset="0"/>
              </a:rPr>
              <a:t>Learning goals</a:t>
            </a:r>
            <a:endParaRPr lang="zh-CN" altLang="en-US" sz="4000" b="1" dirty="0">
              <a:solidFill>
                <a:srgbClr val="FF0000"/>
              </a:solidFill>
              <a:latin typeface="Ink Free" panose="03080402000500000000" pitchFamily="66" charset="0"/>
            </a:endParaRPr>
          </a:p>
        </p:txBody>
      </p:sp>
      <p:sp>
        <p:nvSpPr>
          <p:cNvPr id="6" name="文本框 5"/>
          <p:cNvSpPr txBox="1"/>
          <p:nvPr/>
        </p:nvSpPr>
        <p:spPr>
          <a:xfrm>
            <a:off x="264968" y="1288774"/>
            <a:ext cx="10858500" cy="4556697"/>
          </a:xfrm>
          <a:prstGeom prst="rect">
            <a:avLst/>
          </a:prstGeom>
          <a:noFill/>
        </p:spPr>
        <p:txBody>
          <a:bodyPr wrap="square" rtlCol="0">
            <a:spAutoFit/>
          </a:bodyPr>
          <a:lstStyle/>
          <a:p>
            <a:pPr>
              <a:lnSpc>
                <a:spcPct val="150000"/>
              </a:lnSpc>
            </a:pPr>
            <a:r>
              <a:rPr lang="en-US" altLang="zh-CN" sz="2800" b="1" dirty="0">
                <a:solidFill>
                  <a:srgbClr val="002060"/>
                </a:solidFill>
                <a:latin typeface="Bell MT" panose="02020503060305020303" pitchFamily="18" charset="0"/>
              </a:rPr>
              <a:t>After this period, hopefully we will be able to:</a:t>
            </a:r>
            <a:endParaRPr lang="en-US" altLang="zh-CN" sz="2800" b="1" dirty="0">
              <a:solidFill>
                <a:srgbClr val="002060"/>
              </a:solidFill>
              <a:latin typeface="Bell MT" panose="02020503060305020303" pitchFamily="18" charset="0"/>
            </a:endParaRPr>
          </a:p>
          <a:p>
            <a:pPr marL="514350" indent="-514350">
              <a:lnSpc>
                <a:spcPct val="150000"/>
              </a:lnSpc>
              <a:buAutoNum type="arabicParenR"/>
            </a:pPr>
            <a:r>
              <a:rPr lang="en-US" altLang="zh-CN" sz="2800" b="1" dirty="0">
                <a:solidFill>
                  <a:srgbClr val="002060"/>
                </a:solidFill>
                <a:latin typeface="Bell MT" panose="02020503060305020303" pitchFamily="18" charset="0"/>
              </a:rPr>
              <a:t>analyze the structure of the passage</a:t>
            </a:r>
            <a:endParaRPr lang="en-US" altLang="zh-CN" sz="2800" b="1" dirty="0">
              <a:solidFill>
                <a:srgbClr val="002060"/>
              </a:solidFill>
              <a:latin typeface="Bell MT" panose="02020503060305020303" pitchFamily="18" charset="0"/>
            </a:endParaRPr>
          </a:p>
          <a:p>
            <a:pPr marL="514350" indent="-514350">
              <a:lnSpc>
                <a:spcPct val="150000"/>
              </a:lnSpc>
              <a:buAutoNum type="arabicParenR"/>
            </a:pPr>
            <a:r>
              <a:rPr lang="en-US" altLang="zh-CN" sz="2800" b="1" dirty="0">
                <a:solidFill>
                  <a:srgbClr val="002060"/>
                </a:solidFill>
                <a:latin typeface="Bell MT" panose="02020503060305020303" pitchFamily="18" charset="0"/>
              </a:rPr>
              <a:t>understand the logic of the writing</a:t>
            </a:r>
            <a:endParaRPr lang="en-US" altLang="zh-CN" sz="2800" b="1" dirty="0">
              <a:solidFill>
                <a:srgbClr val="002060"/>
              </a:solidFill>
              <a:latin typeface="Bell MT" panose="02020503060305020303" pitchFamily="18" charset="0"/>
            </a:endParaRPr>
          </a:p>
          <a:p>
            <a:pPr marL="514350" indent="-514350">
              <a:lnSpc>
                <a:spcPct val="150000"/>
              </a:lnSpc>
              <a:buAutoNum type="arabicParenR"/>
            </a:pPr>
            <a:r>
              <a:rPr lang="en-US" altLang="zh-CN" sz="2800" b="1" dirty="0">
                <a:solidFill>
                  <a:srgbClr val="002060"/>
                </a:solidFill>
                <a:latin typeface="Bell MT" panose="02020503060305020303" pitchFamily="18" charset="0"/>
              </a:rPr>
              <a:t>grasp the message of the author</a:t>
            </a:r>
            <a:endParaRPr lang="en-US" altLang="zh-CN" sz="2800" b="1" dirty="0">
              <a:solidFill>
                <a:srgbClr val="002060"/>
              </a:solidFill>
              <a:latin typeface="Bell MT" panose="02020503060305020303" pitchFamily="18" charset="0"/>
            </a:endParaRPr>
          </a:p>
          <a:p>
            <a:pPr marL="514350" indent="-514350">
              <a:lnSpc>
                <a:spcPct val="150000"/>
              </a:lnSpc>
              <a:buAutoNum type="arabicParenR"/>
            </a:pPr>
            <a:r>
              <a:rPr lang="en-US" altLang="zh-CN" sz="2800" b="1" dirty="0">
                <a:solidFill>
                  <a:srgbClr val="002060"/>
                </a:solidFill>
                <a:latin typeface="Bell MT" panose="02020503060305020303" pitchFamily="18" charset="0"/>
              </a:rPr>
              <a:t>form the positive attitude towards success </a:t>
            </a:r>
            <a:endParaRPr lang="en-US" altLang="zh-CN" sz="2800" b="1" dirty="0">
              <a:solidFill>
                <a:srgbClr val="002060"/>
              </a:solidFill>
              <a:latin typeface="Bell MT" panose="02020503060305020303" pitchFamily="18" charset="0"/>
            </a:endParaRPr>
          </a:p>
          <a:p>
            <a:pPr marL="514350" indent="-514350">
              <a:lnSpc>
                <a:spcPct val="150000"/>
              </a:lnSpc>
              <a:buAutoNum type="arabicParenR"/>
            </a:pPr>
            <a:r>
              <a:rPr lang="en-US" altLang="zh-CN" sz="2800" b="1" dirty="0">
                <a:solidFill>
                  <a:srgbClr val="002060"/>
                </a:solidFill>
                <a:latin typeface="Bell MT" panose="02020503060305020303" pitchFamily="18" charset="0"/>
              </a:rPr>
              <a:t>learn to be confident when meeting challenges in life</a:t>
            </a:r>
            <a:endParaRPr lang="en-US" altLang="zh-CN" sz="2800" b="1" dirty="0">
              <a:solidFill>
                <a:srgbClr val="002060"/>
              </a:solidFill>
              <a:latin typeface="Bell MT" panose="02020503060305020303" pitchFamily="18" charset="0"/>
            </a:endParaRPr>
          </a:p>
          <a:p>
            <a:pPr marL="514350" indent="-514350">
              <a:lnSpc>
                <a:spcPct val="150000"/>
              </a:lnSpc>
              <a:buAutoNum type="arabicParenR"/>
            </a:pPr>
            <a:r>
              <a:rPr lang="en-US" altLang="zh-CN" sz="2800" b="1" dirty="0">
                <a:solidFill>
                  <a:srgbClr val="002060"/>
                </a:solidFill>
                <a:latin typeface="Bell MT" panose="02020503060305020303" pitchFamily="18" charset="0"/>
              </a:rPr>
              <a:t>Complete a micro-writing with the language from the reading.</a:t>
            </a:r>
            <a:endParaRPr lang="en-US" altLang="zh-CN" sz="2800" b="1" dirty="0">
              <a:solidFill>
                <a:srgbClr val="002060"/>
              </a:solidFill>
              <a:latin typeface="Bell MT" panose="02020503060305020303"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custDataLst>
              <p:tags r:id="rId1"/>
            </p:custDataLst>
          </p:nvPr>
        </p:nvSpPr>
        <p:spPr bwMode="auto">
          <a:xfrm>
            <a:off x="6096000" y="2862834"/>
            <a:ext cx="5889914" cy="61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30" tIns="60965" rIns="121930" bIns="60965">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lgn="ctr"/>
            <a:r>
              <a:rPr lang="en-US" sz="3200" b="1" dirty="0">
                <a:solidFill>
                  <a:srgbClr val="002060"/>
                </a:solidFill>
                <a:latin typeface="Comic Sans MS Bold" panose="030F0902030302020204" charset="0"/>
                <a:ea typeface="楷体" panose="02010609060101010101" charset="-122"/>
                <a:cs typeface="Comic Sans MS Bold" panose="030F0902030302020204" charset="0"/>
              </a:rPr>
              <a:t>SUCCESS TAKES TIME</a:t>
            </a:r>
            <a:endParaRPr lang="en-US" sz="3200" b="1" dirty="0">
              <a:solidFill>
                <a:srgbClr val="002060"/>
              </a:solidFill>
              <a:latin typeface="Comic Sans MS Bold" panose="030F0902030302020204" charset="0"/>
              <a:ea typeface="楷体" panose="02010609060101010101" charset="-122"/>
              <a:cs typeface="Comic Sans MS Bold" panose="030F090203030202020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2095"/>
            <a:ext cx="5798127" cy="5673169"/>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249383" y="207819"/>
            <a:ext cx="3070512" cy="523220"/>
          </a:xfrm>
          <a:prstGeom prst="rect">
            <a:avLst/>
          </a:prstGeom>
          <a:solidFill>
            <a:schemeClr val="accent5">
              <a:lumMod val="50000"/>
            </a:schemeClr>
          </a:solidFill>
        </p:spPr>
        <p:txBody>
          <a:bodyPr wrap="square" rtlCol="0">
            <a:spAutoFit/>
          </a:bodyPr>
          <a:lstStyle/>
          <a:p>
            <a:r>
              <a:rPr lang="en-US" altLang="zh-CN" sz="2800" b="1" dirty="0">
                <a:solidFill>
                  <a:schemeClr val="accent4">
                    <a:lumMod val="60000"/>
                    <a:lumOff val="40000"/>
                  </a:schemeClr>
                </a:solidFill>
                <a:latin typeface="Ink Free" panose="03080402000500000000" pitchFamily="66" charset="0"/>
              </a:rPr>
              <a:t>Expanding Reading </a:t>
            </a:r>
            <a:endParaRPr lang="zh-CN" altLang="en-US" sz="2800" b="1" dirty="0">
              <a:solidFill>
                <a:schemeClr val="accent4">
                  <a:lumMod val="60000"/>
                  <a:lumOff val="40000"/>
                </a:schemeClr>
              </a:solidFill>
              <a:latin typeface="Ink Free" panose="03080402000500000000" pitchFamily="66" charset="0"/>
            </a:endParaRPr>
          </a:p>
        </p:txBody>
      </p:sp>
      <p:sp>
        <p:nvSpPr>
          <p:cNvPr id="4" name="文本框 3"/>
          <p:cNvSpPr txBox="1"/>
          <p:nvPr/>
        </p:nvSpPr>
        <p:spPr>
          <a:xfrm>
            <a:off x="10219459" y="119495"/>
            <a:ext cx="1676399" cy="523220"/>
          </a:xfrm>
          <a:prstGeom prst="rect">
            <a:avLst/>
          </a:prstGeom>
          <a:noFill/>
        </p:spPr>
        <p:txBody>
          <a:bodyPr wrap="square" rtlCol="0">
            <a:spAutoFit/>
          </a:bodyPr>
          <a:lstStyle/>
          <a:p>
            <a:r>
              <a:rPr lang="en-US" altLang="zh-CN" sz="2800" b="1" dirty="0">
                <a:solidFill>
                  <a:srgbClr val="FF0000"/>
                </a:solidFill>
                <a:latin typeface="Bell MT" panose="02020503060305020303" pitchFamily="18" charset="0"/>
              </a:rPr>
              <a:t>Senior 1 </a:t>
            </a:r>
            <a:endParaRPr lang="zh-CN" altLang="en-US" sz="2800" b="1" dirty="0">
              <a:solidFill>
                <a:srgbClr val="FF0000"/>
              </a:solidFill>
              <a:latin typeface="Bell MT" panose="02020503060305020303"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6368" y="67541"/>
            <a:ext cx="1937905" cy="523220"/>
          </a:xfrm>
          <a:prstGeom prst="rect">
            <a:avLst/>
          </a:prstGeom>
          <a:solidFill>
            <a:schemeClr val="accent4">
              <a:lumMod val="60000"/>
              <a:lumOff val="40000"/>
            </a:schemeClr>
          </a:solidFill>
        </p:spPr>
        <p:txBody>
          <a:bodyPr wrap="square" rtlCol="0">
            <a:spAutoFit/>
          </a:bodyPr>
          <a:lstStyle/>
          <a:p>
            <a:r>
              <a:rPr lang="en-US" altLang="zh-CN" sz="2800" b="1" dirty="0">
                <a:latin typeface="Ink Free" panose="03080402000500000000" pitchFamily="66" charset="0"/>
              </a:rPr>
              <a:t>Pre-reading </a:t>
            </a:r>
            <a:endParaRPr lang="zh-CN" altLang="en-US" sz="2800" b="1" dirty="0">
              <a:latin typeface="Ink Free" panose="03080402000500000000" pitchFamily="66" charset="0"/>
            </a:endParaRPr>
          </a:p>
        </p:txBody>
      </p:sp>
      <p:sp>
        <p:nvSpPr>
          <p:cNvPr id="8" name="文本框 7"/>
          <p:cNvSpPr txBox="1"/>
          <p:nvPr/>
        </p:nvSpPr>
        <p:spPr>
          <a:xfrm>
            <a:off x="140277" y="1420165"/>
            <a:ext cx="4987636" cy="1015663"/>
          </a:xfrm>
          <a:prstGeom prst="rect">
            <a:avLst/>
          </a:prstGeom>
          <a:noFill/>
        </p:spPr>
        <p:txBody>
          <a:bodyPr wrap="square" rtlCol="0">
            <a:spAutoFit/>
          </a:bodyPr>
          <a:lstStyle/>
          <a:p>
            <a:r>
              <a:rPr lang="en-US" altLang="zh-CN" sz="3600" b="1" dirty="0">
                <a:solidFill>
                  <a:srgbClr val="002060"/>
                </a:solidFill>
                <a:latin typeface="Bell MT" panose="02020503060305020303" pitchFamily="18" charset="0"/>
              </a:rPr>
              <a:t>Q</a:t>
            </a:r>
            <a:r>
              <a:rPr lang="en-US" altLang="zh-CN" sz="2400" b="1" dirty="0">
                <a:solidFill>
                  <a:srgbClr val="002060"/>
                </a:solidFill>
                <a:latin typeface="Bell MT" panose="02020503060305020303" pitchFamily="18" charset="0"/>
              </a:rPr>
              <a:t>1: Can you share with us an experience with success in your life?   </a:t>
            </a:r>
            <a:endParaRPr lang="zh-CN" altLang="en-US" sz="2400" b="1" dirty="0">
              <a:solidFill>
                <a:srgbClr val="002060"/>
              </a:solidFill>
              <a:latin typeface="Bell MT" panose="02020503060305020303" pitchFamily="18" charset="0"/>
            </a:endParaRPr>
          </a:p>
        </p:txBody>
      </p:sp>
      <p:sp>
        <p:nvSpPr>
          <p:cNvPr id="10" name="文本框 9"/>
          <p:cNvSpPr txBox="1"/>
          <p:nvPr/>
        </p:nvSpPr>
        <p:spPr>
          <a:xfrm>
            <a:off x="77931" y="3616043"/>
            <a:ext cx="5049982" cy="1384995"/>
          </a:xfrm>
          <a:prstGeom prst="rect">
            <a:avLst/>
          </a:prstGeom>
          <a:noFill/>
        </p:spPr>
        <p:txBody>
          <a:bodyPr wrap="square" rtlCol="0">
            <a:spAutoFit/>
          </a:bodyPr>
          <a:lstStyle/>
          <a:p>
            <a:r>
              <a:rPr lang="en-US" altLang="zh-CN" sz="2400" b="1" dirty="0">
                <a:solidFill>
                  <a:srgbClr val="002060"/>
                </a:solidFill>
                <a:latin typeface="Bell MT" panose="02020503060305020303" pitchFamily="18" charset="0"/>
              </a:rPr>
              <a:t> </a:t>
            </a:r>
            <a:r>
              <a:rPr lang="en-US" altLang="zh-CN" sz="3600" b="1" dirty="0">
                <a:solidFill>
                  <a:srgbClr val="002060"/>
                </a:solidFill>
                <a:latin typeface="Bell MT" panose="02020503060305020303" pitchFamily="18" charset="0"/>
              </a:rPr>
              <a:t>Q</a:t>
            </a:r>
            <a:r>
              <a:rPr lang="en-US" altLang="zh-CN" sz="2400" b="1" dirty="0">
                <a:solidFill>
                  <a:srgbClr val="002060"/>
                </a:solidFill>
                <a:latin typeface="Bell MT" panose="02020503060305020303" pitchFamily="18" charset="0"/>
              </a:rPr>
              <a:t>2: What will be talked about in  </a:t>
            </a:r>
            <a:endParaRPr lang="en-US" altLang="zh-CN" sz="2400" b="1" dirty="0">
              <a:solidFill>
                <a:srgbClr val="002060"/>
              </a:solidFill>
              <a:latin typeface="Bell MT" panose="02020503060305020303" pitchFamily="18" charset="0"/>
            </a:endParaRPr>
          </a:p>
          <a:p>
            <a:r>
              <a:rPr lang="en-US" altLang="zh-CN" sz="2400" b="1" dirty="0">
                <a:solidFill>
                  <a:srgbClr val="002060"/>
                </a:solidFill>
                <a:latin typeface="Bell MT" panose="02020503060305020303" pitchFamily="18" charset="0"/>
              </a:rPr>
              <a:t>          the passage according to the  </a:t>
            </a:r>
            <a:endParaRPr lang="en-US" altLang="zh-CN" sz="2400" b="1" dirty="0">
              <a:solidFill>
                <a:srgbClr val="002060"/>
              </a:solidFill>
              <a:latin typeface="Bell MT" panose="02020503060305020303" pitchFamily="18" charset="0"/>
            </a:endParaRPr>
          </a:p>
          <a:p>
            <a:r>
              <a:rPr lang="en-US" altLang="zh-CN" sz="2400" b="1" dirty="0">
                <a:solidFill>
                  <a:srgbClr val="002060"/>
                </a:solidFill>
                <a:latin typeface="Bell MT" panose="02020503060305020303" pitchFamily="18" charset="0"/>
              </a:rPr>
              <a:t>         title and picture ?</a:t>
            </a:r>
            <a:endParaRPr lang="zh-CN" altLang="en-US" sz="2400" b="1" dirty="0">
              <a:solidFill>
                <a:srgbClr val="002060"/>
              </a:solidFill>
              <a:latin typeface="Bell MT" panose="02020503060305020303" pitchFamily="18" charset="0"/>
            </a:endParaRPr>
          </a:p>
        </p:txBody>
      </p:sp>
      <p:cxnSp>
        <p:nvCxnSpPr>
          <p:cNvPr id="14" name="直接连接符 13"/>
          <p:cNvCxnSpPr/>
          <p:nvPr/>
        </p:nvCxnSpPr>
        <p:spPr>
          <a:xfrm>
            <a:off x="0" y="609239"/>
            <a:ext cx="12192000" cy="5618"/>
          </a:xfrm>
          <a:prstGeom prst="line">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9686059" y="139889"/>
            <a:ext cx="1626177" cy="400110"/>
          </a:xfrm>
          <a:prstGeom prst="rect">
            <a:avLst/>
          </a:prstGeom>
          <a:noFill/>
        </p:spPr>
        <p:txBody>
          <a:bodyPr wrap="square" rtlCol="0">
            <a:spAutoFit/>
          </a:bodyPr>
          <a:lstStyle/>
          <a:p>
            <a:r>
              <a:rPr lang="en-US" altLang="zh-CN" sz="2000" b="1" dirty="0">
                <a:solidFill>
                  <a:srgbClr val="FF0000"/>
                </a:solidFill>
              </a:rPr>
              <a:t>Prediction </a:t>
            </a:r>
            <a:endParaRPr lang="zh-CN" altLang="en-US" sz="2000" b="1" dirty="0">
              <a:solidFill>
                <a:srgbClr val="FF0000"/>
              </a:solidFill>
            </a:endParaRPr>
          </a:p>
        </p:txBody>
      </p:sp>
      <p:sp>
        <p:nvSpPr>
          <p:cNvPr id="4" name="文本框 3"/>
          <p:cNvSpPr txBox="1"/>
          <p:nvPr/>
        </p:nvSpPr>
        <p:spPr>
          <a:xfrm>
            <a:off x="6563591" y="919698"/>
            <a:ext cx="4140777" cy="584775"/>
          </a:xfrm>
          <a:prstGeom prst="rect">
            <a:avLst/>
          </a:prstGeom>
          <a:noFill/>
        </p:spPr>
        <p:txBody>
          <a:bodyPr wrap="square">
            <a:spAutoFit/>
          </a:bodyPr>
          <a:lstStyle/>
          <a:p>
            <a:pPr algn="ctr"/>
            <a:r>
              <a:rPr lang="en-US" altLang="zh-CN" sz="3200" b="1" kern="100" dirty="0">
                <a:effectLst/>
                <a:latin typeface="Bodoni MT" panose="02070603080606020203" pitchFamily="18" charset="0"/>
                <a:ea typeface="Microsoft JhengHei UI" panose="020B0604030504040204" pitchFamily="34" charset="-120"/>
                <a:cs typeface="Times New Roman" panose="02020603050405020304" pitchFamily="18" charset="0"/>
              </a:rPr>
              <a:t>Success Takes Time</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001743" y="2044775"/>
            <a:ext cx="3804802" cy="27684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0278" y="103909"/>
            <a:ext cx="2109354" cy="461665"/>
          </a:xfrm>
          <a:prstGeom prst="rect">
            <a:avLst/>
          </a:prstGeom>
          <a:solidFill>
            <a:schemeClr val="accent4">
              <a:lumMod val="60000"/>
              <a:lumOff val="40000"/>
            </a:schemeClr>
          </a:solidFill>
        </p:spPr>
        <p:txBody>
          <a:bodyPr wrap="square" rtlCol="0">
            <a:spAutoFit/>
          </a:bodyPr>
          <a:lstStyle/>
          <a:p>
            <a:r>
              <a:rPr lang="en-US" altLang="zh-CN" sz="2400" b="1" dirty="0">
                <a:latin typeface="Ink Free" panose="03080402000500000000" pitchFamily="66" charset="0"/>
              </a:rPr>
              <a:t>While-reading </a:t>
            </a:r>
            <a:endParaRPr lang="zh-CN" altLang="en-US" sz="2400" b="1" dirty="0">
              <a:latin typeface="Ink Free" panose="03080402000500000000" pitchFamily="66" charset="0"/>
            </a:endParaRPr>
          </a:p>
        </p:txBody>
      </p:sp>
      <p:cxnSp>
        <p:nvCxnSpPr>
          <p:cNvPr id="5" name="直接连接符 4"/>
          <p:cNvCxnSpPr/>
          <p:nvPr/>
        </p:nvCxnSpPr>
        <p:spPr>
          <a:xfrm>
            <a:off x="0" y="609239"/>
            <a:ext cx="12192000" cy="5618"/>
          </a:xfrm>
          <a:prstGeom prst="line">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1"/>
          <a:stretch>
            <a:fillRect/>
          </a:stretch>
        </p:blipFill>
        <p:spPr>
          <a:xfrm>
            <a:off x="140278" y="717111"/>
            <a:ext cx="9699912" cy="6036980"/>
          </a:xfrm>
          <a:prstGeom prst="rect">
            <a:avLst/>
          </a:prstGeom>
        </p:spPr>
      </p:pic>
      <p:sp>
        <p:nvSpPr>
          <p:cNvPr id="2" name="文本框 1"/>
          <p:cNvSpPr txBox="1"/>
          <p:nvPr/>
        </p:nvSpPr>
        <p:spPr>
          <a:xfrm>
            <a:off x="8691995" y="165464"/>
            <a:ext cx="3545032" cy="400110"/>
          </a:xfrm>
          <a:prstGeom prst="rect">
            <a:avLst/>
          </a:prstGeom>
          <a:noFill/>
        </p:spPr>
        <p:txBody>
          <a:bodyPr wrap="square" rtlCol="0">
            <a:spAutoFit/>
          </a:bodyPr>
          <a:lstStyle/>
          <a:p>
            <a:r>
              <a:rPr lang="en-US" altLang="zh-CN" sz="2000" b="1" dirty="0">
                <a:solidFill>
                  <a:srgbClr val="FF0000"/>
                </a:solidFill>
              </a:rPr>
              <a:t>Reading for  the structure </a:t>
            </a:r>
            <a:endParaRPr lang="zh-CN" altLang="en-US" sz="2000" b="1" dirty="0">
              <a:solidFill>
                <a:srgbClr val="FF0000"/>
              </a:solidFill>
            </a:endParaRPr>
          </a:p>
        </p:txBody>
      </p:sp>
      <p:sp>
        <p:nvSpPr>
          <p:cNvPr id="7" name="矩形 6"/>
          <p:cNvSpPr/>
          <p:nvPr/>
        </p:nvSpPr>
        <p:spPr>
          <a:xfrm>
            <a:off x="129889" y="1065068"/>
            <a:ext cx="9658348" cy="235590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29887" y="3437026"/>
            <a:ext cx="9658348" cy="1264859"/>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29887" y="4701886"/>
            <a:ext cx="9658348" cy="109104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29886" y="5837094"/>
            <a:ext cx="9658348" cy="91699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7367155" y="1543421"/>
            <a:ext cx="4524373" cy="1077218"/>
          </a:xfrm>
          <a:prstGeom prst="rect">
            <a:avLst/>
          </a:prstGeom>
          <a:solidFill>
            <a:srgbClr val="002060"/>
          </a:solidFill>
        </p:spPr>
        <p:txBody>
          <a:bodyPr wrap="square" rtlCol="0">
            <a:spAutoFit/>
          </a:bodyPr>
          <a:lstStyle/>
          <a:p>
            <a:r>
              <a:rPr lang="en-US" altLang="zh-CN" sz="3200" b="1" dirty="0">
                <a:solidFill>
                  <a:schemeClr val="bg1"/>
                </a:solidFill>
                <a:latin typeface="Bell MT" panose="02020503060305020303" pitchFamily="18" charset="0"/>
              </a:rPr>
              <a:t>Introduce the  </a:t>
            </a:r>
            <a:endParaRPr lang="en-US" altLang="zh-CN" sz="3200" b="1" dirty="0">
              <a:solidFill>
                <a:schemeClr val="bg1"/>
              </a:solidFill>
              <a:latin typeface="Bell MT" panose="02020503060305020303" pitchFamily="18" charset="0"/>
            </a:endParaRPr>
          </a:p>
          <a:p>
            <a:r>
              <a:rPr lang="en-US" altLang="zh-CN" sz="3200" b="1" dirty="0">
                <a:solidFill>
                  <a:schemeClr val="bg1"/>
                </a:solidFill>
                <a:latin typeface="Bell MT" panose="02020503060305020303" pitchFamily="18" charset="0"/>
              </a:rPr>
              <a:t>                the topic</a:t>
            </a:r>
            <a:endParaRPr lang="zh-CN" altLang="en-US" sz="3200" dirty="0">
              <a:solidFill>
                <a:schemeClr val="bg1"/>
              </a:solidFill>
            </a:endParaRPr>
          </a:p>
        </p:txBody>
      </p:sp>
      <p:sp>
        <p:nvSpPr>
          <p:cNvPr id="18" name="文本框 17"/>
          <p:cNvSpPr txBox="1"/>
          <p:nvPr/>
        </p:nvSpPr>
        <p:spPr>
          <a:xfrm>
            <a:off x="7609383" y="3539282"/>
            <a:ext cx="4310069" cy="1077218"/>
          </a:xfrm>
          <a:prstGeom prst="rect">
            <a:avLst/>
          </a:prstGeom>
          <a:solidFill>
            <a:schemeClr val="accent4">
              <a:lumMod val="75000"/>
            </a:schemeClr>
          </a:solidFill>
        </p:spPr>
        <p:txBody>
          <a:bodyPr wrap="square" rtlCol="0">
            <a:spAutoFit/>
          </a:bodyPr>
          <a:lstStyle/>
          <a:p>
            <a:r>
              <a:rPr lang="en-US" altLang="zh-CN" sz="3200" b="1" dirty="0">
                <a:solidFill>
                  <a:schemeClr val="bg1"/>
                </a:solidFill>
                <a:latin typeface="Bell MT" panose="02020503060305020303" pitchFamily="18" charset="0"/>
              </a:rPr>
              <a:t>Propose the view</a:t>
            </a:r>
            <a:endParaRPr lang="en-US" altLang="zh-CN" sz="3200" b="1" dirty="0">
              <a:solidFill>
                <a:schemeClr val="bg1"/>
              </a:solidFill>
              <a:latin typeface="Bell MT" panose="02020503060305020303" pitchFamily="18" charset="0"/>
            </a:endParaRPr>
          </a:p>
          <a:p>
            <a:endParaRPr lang="zh-CN" altLang="en-US" sz="3200" dirty="0"/>
          </a:p>
        </p:txBody>
      </p:sp>
      <p:sp>
        <p:nvSpPr>
          <p:cNvPr id="19" name="文本框 18"/>
          <p:cNvSpPr txBox="1"/>
          <p:nvPr/>
        </p:nvSpPr>
        <p:spPr>
          <a:xfrm>
            <a:off x="8342166" y="4845008"/>
            <a:ext cx="3267940" cy="523220"/>
          </a:xfrm>
          <a:prstGeom prst="rect">
            <a:avLst/>
          </a:prstGeom>
          <a:solidFill>
            <a:srgbClr val="00B050"/>
          </a:solidFill>
        </p:spPr>
        <p:txBody>
          <a:bodyPr wrap="square" rtlCol="0">
            <a:spAutoFit/>
          </a:bodyPr>
          <a:lstStyle/>
          <a:p>
            <a:r>
              <a:rPr lang="en-US" altLang="zh-CN" sz="2800" b="1" dirty="0">
                <a:solidFill>
                  <a:schemeClr val="bg1"/>
                </a:solidFill>
                <a:latin typeface="Bell MT" panose="02020503060305020303" pitchFamily="18" charset="0"/>
              </a:rPr>
              <a:t>Support the view</a:t>
            </a:r>
            <a:endParaRPr lang="zh-CN" altLang="en-US" sz="2800" dirty="0"/>
          </a:p>
        </p:txBody>
      </p:sp>
      <p:sp>
        <p:nvSpPr>
          <p:cNvPr id="20" name="文本框 19"/>
          <p:cNvSpPr txBox="1"/>
          <p:nvPr/>
        </p:nvSpPr>
        <p:spPr>
          <a:xfrm>
            <a:off x="8183709" y="5954603"/>
            <a:ext cx="3707819" cy="584775"/>
          </a:xfrm>
          <a:prstGeom prst="rect">
            <a:avLst/>
          </a:prstGeom>
          <a:solidFill>
            <a:schemeClr val="accent4">
              <a:lumMod val="60000"/>
              <a:lumOff val="40000"/>
            </a:schemeClr>
          </a:solidFill>
          <a:ln>
            <a:solidFill>
              <a:schemeClr val="accent4">
                <a:lumMod val="60000"/>
                <a:lumOff val="40000"/>
              </a:schemeClr>
            </a:solidFill>
          </a:ln>
        </p:spPr>
        <p:txBody>
          <a:bodyPr wrap="square" rtlCol="0">
            <a:spAutoFit/>
          </a:bodyPr>
          <a:lstStyle/>
          <a:p>
            <a:r>
              <a:rPr lang="en-US" altLang="zh-CN" sz="3200" b="1" dirty="0">
                <a:latin typeface="Bell MT" panose="02020503060305020303" pitchFamily="18" charset="0"/>
              </a:rPr>
              <a:t>Draw a Conclusion</a:t>
            </a:r>
            <a:endParaRPr lang="zh-CN" altLang="en-US" sz="32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0278" y="103909"/>
            <a:ext cx="2109354" cy="461665"/>
          </a:xfrm>
          <a:prstGeom prst="rect">
            <a:avLst/>
          </a:prstGeom>
          <a:solidFill>
            <a:schemeClr val="accent4">
              <a:lumMod val="60000"/>
              <a:lumOff val="40000"/>
            </a:schemeClr>
          </a:solidFill>
        </p:spPr>
        <p:txBody>
          <a:bodyPr wrap="square" rtlCol="0">
            <a:spAutoFit/>
          </a:bodyPr>
          <a:lstStyle/>
          <a:p>
            <a:r>
              <a:rPr lang="en-US" altLang="zh-CN" sz="2400" b="1" dirty="0">
                <a:latin typeface="Ink Free" panose="03080402000500000000" pitchFamily="66" charset="0"/>
              </a:rPr>
              <a:t>While-reading </a:t>
            </a:r>
            <a:endParaRPr lang="zh-CN" altLang="en-US" sz="2400" b="1" dirty="0">
              <a:latin typeface="Ink Free" panose="03080402000500000000" pitchFamily="66" charset="0"/>
            </a:endParaRPr>
          </a:p>
        </p:txBody>
      </p:sp>
      <p:cxnSp>
        <p:nvCxnSpPr>
          <p:cNvPr id="5" name="直接连接符 4"/>
          <p:cNvCxnSpPr/>
          <p:nvPr/>
        </p:nvCxnSpPr>
        <p:spPr>
          <a:xfrm>
            <a:off x="0" y="609239"/>
            <a:ext cx="12192000" cy="5618"/>
          </a:xfrm>
          <a:prstGeom prst="line">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1"/>
          <a:stretch>
            <a:fillRect/>
          </a:stretch>
        </p:blipFill>
        <p:spPr>
          <a:xfrm>
            <a:off x="140278" y="609239"/>
            <a:ext cx="7019053" cy="6036980"/>
          </a:xfrm>
          <a:prstGeom prst="rect">
            <a:avLst/>
          </a:prstGeom>
        </p:spPr>
      </p:pic>
      <p:sp>
        <p:nvSpPr>
          <p:cNvPr id="2" name="文本框 1"/>
          <p:cNvSpPr txBox="1"/>
          <p:nvPr/>
        </p:nvSpPr>
        <p:spPr>
          <a:xfrm>
            <a:off x="8136082" y="165464"/>
            <a:ext cx="4100945" cy="400110"/>
          </a:xfrm>
          <a:prstGeom prst="rect">
            <a:avLst/>
          </a:prstGeom>
          <a:noFill/>
        </p:spPr>
        <p:txBody>
          <a:bodyPr wrap="square" rtlCol="0">
            <a:spAutoFit/>
          </a:bodyPr>
          <a:lstStyle/>
          <a:p>
            <a:r>
              <a:rPr lang="en-US" altLang="zh-CN" sz="2000" b="1" dirty="0">
                <a:solidFill>
                  <a:srgbClr val="FF0000"/>
                </a:solidFill>
              </a:rPr>
              <a:t>Reading for  the key information  </a:t>
            </a:r>
            <a:endParaRPr lang="zh-CN" altLang="en-US" sz="2000" b="1" dirty="0">
              <a:solidFill>
                <a:srgbClr val="FF0000"/>
              </a:solidFill>
            </a:endParaRPr>
          </a:p>
        </p:txBody>
      </p:sp>
      <p:sp>
        <p:nvSpPr>
          <p:cNvPr id="7" name="矩形 6"/>
          <p:cNvSpPr/>
          <p:nvPr/>
        </p:nvSpPr>
        <p:spPr>
          <a:xfrm>
            <a:off x="129889" y="1065069"/>
            <a:ext cx="7019056" cy="22527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29887" y="3361458"/>
            <a:ext cx="7019056" cy="1256455"/>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29887" y="4661580"/>
            <a:ext cx="7019056" cy="98461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29886" y="5689858"/>
            <a:ext cx="7019056" cy="106423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菱形 2"/>
          <p:cNvSpPr/>
          <p:nvPr/>
        </p:nvSpPr>
        <p:spPr>
          <a:xfrm>
            <a:off x="7203489" y="1253618"/>
            <a:ext cx="3288730" cy="137075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latin typeface="Bell MT" panose="02020503060305020303" pitchFamily="18" charset="0"/>
              </a:rPr>
              <a:t> A lesson from a  calligraphy workshop</a:t>
            </a:r>
            <a:endParaRPr lang="zh-CN" altLang="en-US" dirty="0"/>
          </a:p>
        </p:txBody>
      </p:sp>
      <p:sp>
        <p:nvSpPr>
          <p:cNvPr id="11" name="菱形 10"/>
          <p:cNvSpPr/>
          <p:nvPr/>
        </p:nvSpPr>
        <p:spPr>
          <a:xfrm>
            <a:off x="7148503" y="2754226"/>
            <a:ext cx="3454983" cy="1497621"/>
          </a:xfrm>
          <a:prstGeom prst="diamond">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Bell MT" panose="02020503060305020303" pitchFamily="18" charset="0"/>
              </a:rPr>
              <a:t> </a:t>
            </a:r>
            <a:r>
              <a:rPr lang="en-US" altLang="zh-CN" sz="1600" b="1" dirty="0">
                <a:solidFill>
                  <a:schemeClr val="bg1"/>
                </a:solidFill>
                <a:latin typeface="Bell MT" panose="02020503060305020303" pitchFamily="18" charset="0"/>
              </a:rPr>
              <a:t>The commitment and the time spent on the goal </a:t>
            </a:r>
            <a:endParaRPr lang="zh-CN" altLang="en-US" dirty="0"/>
          </a:p>
        </p:txBody>
      </p:sp>
      <p:sp>
        <p:nvSpPr>
          <p:cNvPr id="12" name="菱形 11"/>
          <p:cNvSpPr/>
          <p:nvPr/>
        </p:nvSpPr>
        <p:spPr>
          <a:xfrm>
            <a:off x="7192663" y="4251847"/>
            <a:ext cx="3366665" cy="1492003"/>
          </a:xfrm>
          <a:prstGeom prst="diamon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Bell MT" panose="02020503060305020303" pitchFamily="18" charset="0"/>
              </a:rPr>
              <a:t> The author’s own experience</a:t>
            </a:r>
            <a:endParaRPr lang="zh-CN" altLang="en-US" dirty="0"/>
          </a:p>
        </p:txBody>
      </p:sp>
      <p:sp>
        <p:nvSpPr>
          <p:cNvPr id="13" name="菱形 12"/>
          <p:cNvSpPr/>
          <p:nvPr/>
        </p:nvSpPr>
        <p:spPr>
          <a:xfrm>
            <a:off x="7203489" y="5646192"/>
            <a:ext cx="3366665" cy="1211808"/>
          </a:xfrm>
          <a:prstGeom prst="diamon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Bell MT" panose="02020503060305020303" pitchFamily="18" charset="0"/>
              </a:rPr>
              <a:t> </a:t>
            </a:r>
            <a:r>
              <a:rPr lang="en-US" altLang="zh-CN" b="1" dirty="0">
                <a:solidFill>
                  <a:srgbClr val="002060"/>
                </a:solidFill>
                <a:latin typeface="Bell MT" panose="02020503060305020303" pitchFamily="18" charset="0"/>
              </a:rPr>
              <a:t>Enjoy the process </a:t>
            </a:r>
            <a:endParaRPr lang="zh-CN" altLang="en-US" dirty="0">
              <a:solidFill>
                <a:srgbClr val="00206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0278" y="103909"/>
            <a:ext cx="2109354" cy="461665"/>
          </a:xfrm>
          <a:prstGeom prst="rect">
            <a:avLst/>
          </a:prstGeom>
          <a:solidFill>
            <a:schemeClr val="accent4">
              <a:lumMod val="60000"/>
              <a:lumOff val="40000"/>
            </a:schemeClr>
          </a:solidFill>
        </p:spPr>
        <p:txBody>
          <a:bodyPr wrap="square" rtlCol="0">
            <a:spAutoFit/>
          </a:bodyPr>
          <a:lstStyle/>
          <a:p>
            <a:r>
              <a:rPr lang="en-US" altLang="zh-CN" sz="2400" b="1" dirty="0">
                <a:latin typeface="Ink Free" panose="03080402000500000000" pitchFamily="66" charset="0"/>
              </a:rPr>
              <a:t>While-reading </a:t>
            </a:r>
            <a:endParaRPr lang="zh-CN" altLang="en-US" sz="2400" b="1" dirty="0">
              <a:latin typeface="Ink Free" panose="03080402000500000000" pitchFamily="66" charset="0"/>
            </a:endParaRPr>
          </a:p>
        </p:txBody>
      </p:sp>
      <p:cxnSp>
        <p:nvCxnSpPr>
          <p:cNvPr id="5" name="直接连接符 4"/>
          <p:cNvCxnSpPr/>
          <p:nvPr/>
        </p:nvCxnSpPr>
        <p:spPr>
          <a:xfrm>
            <a:off x="0" y="609239"/>
            <a:ext cx="12192000" cy="5618"/>
          </a:xfrm>
          <a:prstGeom prst="line">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8691995" y="165464"/>
            <a:ext cx="3545032" cy="400110"/>
          </a:xfrm>
          <a:prstGeom prst="rect">
            <a:avLst/>
          </a:prstGeom>
          <a:noFill/>
        </p:spPr>
        <p:txBody>
          <a:bodyPr wrap="square" rtlCol="0">
            <a:spAutoFit/>
          </a:bodyPr>
          <a:lstStyle/>
          <a:p>
            <a:r>
              <a:rPr lang="en-US" altLang="zh-CN" sz="2000" b="1" dirty="0">
                <a:solidFill>
                  <a:srgbClr val="FF0000"/>
                </a:solidFill>
              </a:rPr>
              <a:t>Reading for the details </a:t>
            </a:r>
            <a:endParaRPr lang="zh-CN" altLang="en-US" sz="2000" b="1" dirty="0">
              <a:solidFill>
                <a:srgbClr val="FF0000"/>
              </a:solidFill>
            </a:endParaRPr>
          </a:p>
        </p:txBody>
      </p:sp>
      <p:sp>
        <p:nvSpPr>
          <p:cNvPr id="10" name="文本框 9"/>
          <p:cNvSpPr txBox="1"/>
          <p:nvPr/>
        </p:nvSpPr>
        <p:spPr>
          <a:xfrm>
            <a:off x="135085" y="908913"/>
            <a:ext cx="5439639" cy="4893647"/>
          </a:xfrm>
          <a:prstGeom prst="rect">
            <a:avLst/>
          </a:prstGeom>
          <a:noFill/>
        </p:spPr>
        <p:txBody>
          <a:bodyPr wrap="square" rtlCol="0">
            <a:spAutoFit/>
          </a:bodyPr>
          <a:lstStyle/>
          <a:p>
            <a:pPr indent="304800" algn="just"/>
            <a:r>
              <a:rPr lang="en-US" altLang="zh-CN" sz="2400" b="1" kern="100" dirty="0">
                <a:effectLst/>
                <a:latin typeface="Bell MT" panose="02020503060305020303" pitchFamily="18" charset="0"/>
                <a:ea typeface="等线" panose="02010600030101010101" pitchFamily="2" charset="-122"/>
                <a:cs typeface="Times New Roman" panose="02020603050405020304" pitchFamily="18" charset="0"/>
              </a:rPr>
              <a:t>I was sitting in an introduction to calligraphy workshop when a fellow student asked the teacher, “What do I need to become an expert calligrapher?” We were all on the edge of our seats with that one. It was as if we were about to learn the secret ingredient to Grandma’s cookies. </a:t>
            </a:r>
            <a:endParaRPr lang="zh-CN" altLang="zh-CN" sz="2400" b="1" kern="100" dirty="0">
              <a:effectLst/>
              <a:latin typeface="Bell MT" panose="02020503060305020303" pitchFamily="18" charset="0"/>
              <a:ea typeface="等线" panose="02010600030101010101" pitchFamily="2" charset="-122"/>
              <a:cs typeface="Times New Roman" panose="02020603050405020304" pitchFamily="18" charset="0"/>
            </a:endParaRPr>
          </a:p>
          <a:p>
            <a:pPr indent="304800" algn="just"/>
            <a:r>
              <a:rPr lang="en-US" altLang="zh-CN" sz="2400" b="1" kern="100" dirty="0">
                <a:effectLst/>
                <a:latin typeface="Bell MT" panose="02020503060305020303" pitchFamily="18" charset="0"/>
                <a:ea typeface="等线" panose="02010600030101010101" pitchFamily="2" charset="-122"/>
                <a:cs typeface="Times New Roman" panose="02020603050405020304" pitchFamily="18" charset="0"/>
              </a:rPr>
              <a:t>The answer, to our surprise, was pen and paper. </a:t>
            </a:r>
            <a:endParaRPr lang="zh-CN" altLang="zh-CN" sz="2400" b="1" kern="100" dirty="0">
              <a:effectLst/>
              <a:latin typeface="Bell MT" panose="02020503060305020303" pitchFamily="18" charset="0"/>
              <a:ea typeface="等线" panose="02010600030101010101" pitchFamily="2" charset="-122"/>
              <a:cs typeface="Times New Roman" panose="02020603050405020304" pitchFamily="18" charset="0"/>
            </a:endParaRPr>
          </a:p>
          <a:p>
            <a:pPr indent="304800" algn="just"/>
            <a:r>
              <a:rPr lang="en-US" altLang="zh-CN" sz="2400" b="1" kern="100" dirty="0">
                <a:effectLst/>
                <a:latin typeface="Bell MT" panose="02020503060305020303" pitchFamily="18" charset="0"/>
                <a:ea typeface="等线" panose="02010600030101010101" pitchFamily="2" charset="-122"/>
                <a:cs typeface="Times New Roman" panose="02020603050405020304" pitchFamily="18" charset="0"/>
              </a:rPr>
              <a:t>“The materials are no different than those of a beginner calligrapher,” the teacher explained. </a:t>
            </a:r>
            <a:endParaRPr lang="zh-CN" altLang="en-US" sz="2400" b="1" dirty="0">
              <a:latin typeface="Bell MT" panose="02020503060305020303" pitchFamily="18" charset="0"/>
            </a:endParaRPr>
          </a:p>
        </p:txBody>
      </p:sp>
      <p:sp>
        <p:nvSpPr>
          <p:cNvPr id="11" name="矩形: 圆角 10"/>
          <p:cNvSpPr/>
          <p:nvPr/>
        </p:nvSpPr>
        <p:spPr>
          <a:xfrm>
            <a:off x="4514850" y="61979"/>
            <a:ext cx="1911927" cy="545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04800" algn="just"/>
            <a:r>
              <a:rPr lang="en-US" altLang="zh-CN" sz="2800" b="1" kern="100">
                <a:effectLst/>
                <a:latin typeface="Bell MT" panose="02020503060305020303" pitchFamily="18" charset="0"/>
                <a:ea typeface="等线" panose="02010600030101010101" pitchFamily="2" charset="-122"/>
                <a:cs typeface="Times New Roman" panose="02020603050405020304" pitchFamily="18" charset="0"/>
              </a:rPr>
              <a:t>Part  1 </a:t>
            </a:r>
            <a:endParaRPr lang="en-US" altLang="zh-CN" sz="2800" b="1" kern="100" dirty="0">
              <a:effectLst/>
              <a:latin typeface="Bell MT" panose="02020503060305020303" pitchFamily="18" charset="0"/>
              <a:ea typeface="等线" panose="02010600030101010101" pitchFamily="2" charset="-122"/>
              <a:cs typeface="Times New Roman" panose="02020603050405020304" pitchFamily="18" charset="0"/>
            </a:endParaRPr>
          </a:p>
        </p:txBody>
      </p:sp>
      <p:graphicFrame>
        <p:nvGraphicFramePr>
          <p:cNvPr id="12" name="表格 11"/>
          <p:cNvGraphicFramePr>
            <a:graphicFrameLocks noGrp="1"/>
          </p:cNvGraphicFramePr>
          <p:nvPr/>
        </p:nvGraphicFramePr>
        <p:xfrm>
          <a:off x="5844886" y="1123485"/>
          <a:ext cx="6042314" cy="4711010"/>
        </p:xfrm>
        <a:graphic>
          <a:graphicData uri="http://schemas.openxmlformats.org/drawingml/2006/table">
            <a:tbl>
              <a:tblPr firstRow="1" bandRow="1">
                <a:tableStyleId>{5940675A-B579-460E-94D1-54222C63F5DA}</a:tableStyleId>
              </a:tblPr>
              <a:tblGrid>
                <a:gridCol w="1127414"/>
                <a:gridCol w="2578452"/>
                <a:gridCol w="2336448"/>
              </a:tblGrid>
              <a:tr h="1020899">
                <a:tc>
                  <a:txBody>
                    <a:bodyPr/>
                    <a:lstStyle/>
                    <a:p>
                      <a:r>
                        <a:rPr lang="en-US" altLang="zh-CN" sz="2400" b="1" dirty="0">
                          <a:latin typeface="Bell MT" panose="02020503060305020303" pitchFamily="18" charset="0"/>
                        </a:rPr>
                        <a:t>Where</a:t>
                      </a:r>
                      <a:endParaRPr lang="zh-CN" altLang="en-US" sz="2400" b="1" dirty="0">
                        <a:latin typeface="Bell MT" panose="02020503060305020303" pitchFamily="18" charset="0"/>
                      </a:endParaRPr>
                    </a:p>
                  </a:txBody>
                  <a:tcPr>
                    <a:solidFill>
                      <a:schemeClr val="accent4">
                        <a:lumMod val="60000"/>
                        <a:lumOff val="40000"/>
                      </a:schemeClr>
                    </a:solidFill>
                  </a:tcPr>
                </a:tc>
                <a:tc gridSpan="2">
                  <a:txBody>
                    <a:bodyPr/>
                    <a:lstStyle/>
                    <a:p>
                      <a:endParaRPr lang="zh-CN" altLang="en-US" sz="2400" b="1" dirty="0">
                        <a:latin typeface="Bell MT" panose="02020503060305020303" pitchFamily="18" charset="0"/>
                      </a:endParaRPr>
                    </a:p>
                  </a:txBody>
                  <a:tcPr>
                    <a:noFill/>
                  </a:tcPr>
                </a:tc>
                <a:tc hMerge="1">
                  <a:tcPr/>
                </a:tc>
              </a:tr>
              <a:tr h="1103236">
                <a:tc>
                  <a:txBody>
                    <a:bodyPr/>
                    <a:lstStyle/>
                    <a:p>
                      <a:r>
                        <a:rPr lang="en-US" altLang="zh-CN" sz="2400" b="1" dirty="0">
                          <a:latin typeface="Bell MT" panose="02020503060305020303" pitchFamily="18" charset="0"/>
                        </a:rPr>
                        <a:t>Who</a:t>
                      </a:r>
                      <a:endParaRPr lang="zh-CN" altLang="en-US" sz="2400" b="1" dirty="0">
                        <a:latin typeface="Bell MT" panose="02020503060305020303" pitchFamily="18" charset="0"/>
                      </a:endParaRPr>
                    </a:p>
                  </a:txBody>
                  <a:tcPr>
                    <a:solidFill>
                      <a:schemeClr val="accent4">
                        <a:lumMod val="60000"/>
                        <a:lumOff val="40000"/>
                      </a:schemeClr>
                    </a:solidFill>
                  </a:tcPr>
                </a:tc>
                <a:tc gridSpan="2">
                  <a:txBody>
                    <a:bodyPr/>
                    <a:lstStyle/>
                    <a:p>
                      <a:endParaRPr lang="zh-CN" altLang="en-US" sz="2400" b="1" dirty="0">
                        <a:latin typeface="Bell MT" panose="02020503060305020303" pitchFamily="18" charset="0"/>
                      </a:endParaRPr>
                    </a:p>
                  </a:txBody>
                  <a:tcPr>
                    <a:noFill/>
                  </a:tcPr>
                </a:tc>
                <a:tc hMerge="1">
                  <a:tcPr/>
                </a:tc>
              </a:tr>
              <a:tr h="555644">
                <a:tc rowSpan="2">
                  <a:txBody>
                    <a:bodyPr/>
                    <a:lstStyle/>
                    <a:p>
                      <a:r>
                        <a:rPr lang="en-US" altLang="zh-CN" sz="2400" b="1" dirty="0">
                          <a:latin typeface="Bell MT" panose="02020503060305020303" pitchFamily="18" charset="0"/>
                        </a:rPr>
                        <a:t>What</a:t>
                      </a:r>
                      <a:endParaRPr lang="zh-CN" altLang="en-US" sz="2400" b="1" dirty="0">
                        <a:latin typeface="Bell MT" panose="02020503060305020303" pitchFamily="18" charset="0"/>
                      </a:endParaRPr>
                    </a:p>
                  </a:txBody>
                  <a:tcPr>
                    <a:solidFill>
                      <a:schemeClr val="accent4">
                        <a:lumMod val="60000"/>
                        <a:lumOff val="40000"/>
                      </a:schemeClr>
                    </a:solidFill>
                  </a:tcPr>
                </a:tc>
                <a:tc>
                  <a:txBody>
                    <a:bodyPr/>
                    <a:lstStyle/>
                    <a:p>
                      <a:endParaRPr lang="zh-CN" altLang="en-US" sz="2400" b="1" dirty="0">
                        <a:latin typeface="Bell MT" panose="02020503060305020303" pitchFamily="18" charset="0"/>
                      </a:endParaRPr>
                    </a:p>
                  </a:txBody>
                  <a:tcPr>
                    <a:noFill/>
                  </a:tcPr>
                </a:tc>
                <a:tc>
                  <a:txBody>
                    <a:bodyPr/>
                    <a:lstStyle/>
                    <a:p>
                      <a:endParaRPr lang="zh-CN" altLang="en-US" sz="2400" b="1" dirty="0">
                        <a:latin typeface="Bell MT" panose="02020503060305020303" pitchFamily="18" charset="0"/>
                      </a:endParaRPr>
                    </a:p>
                  </a:txBody>
                  <a:tcPr>
                    <a:noFill/>
                  </a:tcPr>
                </a:tc>
              </a:tr>
              <a:tr h="1194763">
                <a:tc vMerge="1">
                  <a:tcPr/>
                </a:tc>
                <a:tc>
                  <a:txBody>
                    <a:bodyPr/>
                    <a:lstStyle/>
                    <a:p>
                      <a:endParaRPr lang="zh-CN" altLang="en-US" sz="2400" b="1" dirty="0">
                        <a:latin typeface="Bell MT" panose="02020503060305020303" pitchFamily="18" charset="0"/>
                      </a:endParaRPr>
                    </a:p>
                  </a:txBody>
                  <a:tcPr>
                    <a:noFill/>
                  </a:tcPr>
                </a:tc>
                <a:tc>
                  <a:txBody>
                    <a:bodyPr/>
                    <a:lstStyle/>
                    <a:p>
                      <a:endParaRPr lang="zh-CN" altLang="en-US" sz="2400" b="1" dirty="0">
                        <a:latin typeface="Bell MT" panose="02020503060305020303" pitchFamily="18" charset="0"/>
                      </a:endParaRPr>
                    </a:p>
                  </a:txBody>
                  <a:tcPr>
                    <a:noFill/>
                  </a:tcPr>
                </a:tc>
              </a:tr>
              <a:tr h="836468">
                <a:tc>
                  <a:txBody>
                    <a:bodyPr/>
                    <a:lstStyle/>
                    <a:p>
                      <a:r>
                        <a:rPr lang="en-US" altLang="zh-CN" sz="2400" b="1" dirty="0">
                          <a:latin typeface="Bell MT" panose="02020503060305020303" pitchFamily="18" charset="0"/>
                        </a:rPr>
                        <a:t>How </a:t>
                      </a:r>
                      <a:endParaRPr lang="zh-CN" altLang="en-US" sz="2400" b="1" dirty="0">
                        <a:latin typeface="Bell MT" panose="02020503060305020303" pitchFamily="18" charset="0"/>
                      </a:endParaRPr>
                    </a:p>
                  </a:txBody>
                  <a:tcPr>
                    <a:solidFill>
                      <a:schemeClr val="accent4">
                        <a:lumMod val="60000"/>
                        <a:lumOff val="40000"/>
                      </a:schemeClr>
                    </a:solidFill>
                  </a:tcPr>
                </a:tc>
                <a:tc gridSpan="2">
                  <a:txBody>
                    <a:bodyPr/>
                    <a:lstStyle/>
                    <a:p>
                      <a:endParaRPr lang="zh-CN" altLang="en-US" sz="2400" b="1" dirty="0">
                        <a:latin typeface="Bell MT" panose="02020503060305020303" pitchFamily="18" charset="0"/>
                      </a:endParaRPr>
                    </a:p>
                  </a:txBody>
                  <a:tcPr>
                    <a:noFill/>
                  </a:tcPr>
                </a:tc>
                <a:tc hMerge="1">
                  <a:tcPr/>
                </a:tc>
              </a:tr>
            </a:tbl>
          </a:graphicData>
        </a:graphic>
      </p:graphicFrame>
      <p:sp>
        <p:nvSpPr>
          <p:cNvPr id="13" name="文本框 12"/>
          <p:cNvSpPr txBox="1"/>
          <p:nvPr/>
        </p:nvSpPr>
        <p:spPr>
          <a:xfrm>
            <a:off x="7805303" y="1271360"/>
            <a:ext cx="3247160" cy="461665"/>
          </a:xfrm>
          <a:prstGeom prst="rect">
            <a:avLst/>
          </a:prstGeom>
          <a:noFill/>
        </p:spPr>
        <p:txBody>
          <a:bodyPr wrap="square" rtlCol="0">
            <a:spAutoFit/>
          </a:bodyPr>
          <a:lstStyle/>
          <a:p>
            <a:r>
              <a:rPr lang="en-US" altLang="zh-CN" sz="2400" b="1" dirty="0">
                <a:solidFill>
                  <a:srgbClr val="002060"/>
                </a:solidFill>
                <a:latin typeface="Bell MT" panose="02020503060305020303" pitchFamily="18" charset="0"/>
              </a:rPr>
              <a:t>A workshop</a:t>
            </a:r>
            <a:endParaRPr lang="zh-CN" altLang="en-US" sz="2400" b="1" dirty="0">
              <a:solidFill>
                <a:srgbClr val="002060"/>
              </a:solidFill>
              <a:latin typeface="Bell MT" panose="02020503060305020303" pitchFamily="18" charset="0"/>
            </a:endParaRPr>
          </a:p>
        </p:txBody>
      </p:sp>
      <p:sp>
        <p:nvSpPr>
          <p:cNvPr id="14" name="文本框 13"/>
          <p:cNvSpPr txBox="1"/>
          <p:nvPr/>
        </p:nvSpPr>
        <p:spPr>
          <a:xfrm>
            <a:off x="7671087" y="2158514"/>
            <a:ext cx="3515592" cy="830997"/>
          </a:xfrm>
          <a:prstGeom prst="rect">
            <a:avLst/>
          </a:prstGeom>
          <a:noFill/>
        </p:spPr>
        <p:txBody>
          <a:bodyPr wrap="square" rtlCol="0">
            <a:spAutoFit/>
          </a:bodyPr>
          <a:lstStyle/>
          <a:p>
            <a:r>
              <a:rPr lang="en-US" altLang="zh-CN" sz="2400" b="1" dirty="0">
                <a:solidFill>
                  <a:srgbClr val="002060"/>
                </a:solidFill>
                <a:latin typeface="Bell MT" panose="02020503060305020303" pitchFamily="18" charset="0"/>
              </a:rPr>
              <a:t>I, fellow student and teacher</a:t>
            </a:r>
            <a:endParaRPr lang="zh-CN" altLang="en-US" sz="2400" b="1" dirty="0">
              <a:solidFill>
                <a:srgbClr val="002060"/>
              </a:solidFill>
              <a:latin typeface="Bell MT" panose="02020503060305020303" pitchFamily="18" charset="0"/>
            </a:endParaRPr>
          </a:p>
        </p:txBody>
      </p:sp>
      <p:sp>
        <p:nvSpPr>
          <p:cNvPr id="16" name="文本框 15"/>
          <p:cNvSpPr txBox="1"/>
          <p:nvPr/>
        </p:nvSpPr>
        <p:spPr>
          <a:xfrm>
            <a:off x="7362822" y="5135780"/>
            <a:ext cx="4394492" cy="461665"/>
          </a:xfrm>
          <a:prstGeom prst="rect">
            <a:avLst/>
          </a:prstGeom>
          <a:noFill/>
        </p:spPr>
        <p:txBody>
          <a:bodyPr wrap="square" rtlCol="0">
            <a:spAutoFit/>
          </a:bodyPr>
          <a:lstStyle/>
          <a:p>
            <a:r>
              <a:rPr lang="en-US" altLang="zh-CN" sz="2400" b="1" dirty="0">
                <a:solidFill>
                  <a:srgbClr val="002060"/>
                </a:solidFill>
                <a:latin typeface="Bell MT" panose="02020503060305020303" pitchFamily="18" charset="0"/>
              </a:rPr>
              <a:t>excited, eager  and surprised </a:t>
            </a:r>
            <a:endParaRPr lang="zh-CN" altLang="en-US" sz="2400" b="1" dirty="0">
              <a:solidFill>
                <a:srgbClr val="002060"/>
              </a:solidFill>
              <a:latin typeface="Bell MT" panose="02020503060305020303" pitchFamily="18" charset="0"/>
            </a:endParaRPr>
          </a:p>
        </p:txBody>
      </p:sp>
      <p:sp>
        <p:nvSpPr>
          <p:cNvPr id="17" name="文本框 16"/>
          <p:cNvSpPr txBox="1"/>
          <p:nvPr/>
        </p:nvSpPr>
        <p:spPr>
          <a:xfrm>
            <a:off x="135085" y="6132023"/>
            <a:ext cx="7154138" cy="461665"/>
          </a:xfrm>
          <a:custGeom>
            <a:avLst/>
            <a:gdLst>
              <a:gd name="connsiteX0" fmla="*/ 0 w 7154138"/>
              <a:gd name="connsiteY0" fmla="*/ 0 h 461665"/>
              <a:gd name="connsiteX1" fmla="*/ 739261 w 7154138"/>
              <a:gd name="connsiteY1" fmla="*/ 0 h 461665"/>
              <a:gd name="connsiteX2" fmla="*/ 1406980 w 7154138"/>
              <a:gd name="connsiteY2" fmla="*/ 0 h 461665"/>
              <a:gd name="connsiteX3" fmla="*/ 1860076 w 7154138"/>
              <a:gd name="connsiteY3" fmla="*/ 0 h 461665"/>
              <a:gd name="connsiteX4" fmla="*/ 2241630 w 7154138"/>
              <a:gd name="connsiteY4" fmla="*/ 0 h 461665"/>
              <a:gd name="connsiteX5" fmla="*/ 2980891 w 7154138"/>
              <a:gd name="connsiteY5" fmla="*/ 0 h 461665"/>
              <a:gd name="connsiteX6" fmla="*/ 3648610 w 7154138"/>
              <a:gd name="connsiteY6" fmla="*/ 0 h 461665"/>
              <a:gd name="connsiteX7" fmla="*/ 4387871 w 7154138"/>
              <a:gd name="connsiteY7" fmla="*/ 0 h 461665"/>
              <a:gd name="connsiteX8" fmla="*/ 5055591 w 7154138"/>
              <a:gd name="connsiteY8" fmla="*/ 0 h 461665"/>
              <a:gd name="connsiteX9" fmla="*/ 5580228 w 7154138"/>
              <a:gd name="connsiteY9" fmla="*/ 0 h 461665"/>
              <a:gd name="connsiteX10" fmla="*/ 6319489 w 7154138"/>
              <a:gd name="connsiteY10" fmla="*/ 0 h 461665"/>
              <a:gd name="connsiteX11" fmla="*/ 7154138 w 7154138"/>
              <a:gd name="connsiteY11" fmla="*/ 0 h 461665"/>
              <a:gd name="connsiteX12" fmla="*/ 7154138 w 7154138"/>
              <a:gd name="connsiteY12" fmla="*/ 461665 h 461665"/>
              <a:gd name="connsiteX13" fmla="*/ 6701043 w 7154138"/>
              <a:gd name="connsiteY13" fmla="*/ 461665 h 461665"/>
              <a:gd name="connsiteX14" fmla="*/ 6319489 w 7154138"/>
              <a:gd name="connsiteY14" fmla="*/ 461665 h 461665"/>
              <a:gd name="connsiteX15" fmla="*/ 5651769 w 7154138"/>
              <a:gd name="connsiteY15" fmla="*/ 461665 h 461665"/>
              <a:gd name="connsiteX16" fmla="*/ 4984049 w 7154138"/>
              <a:gd name="connsiteY16" fmla="*/ 461665 h 461665"/>
              <a:gd name="connsiteX17" fmla="*/ 4244789 w 7154138"/>
              <a:gd name="connsiteY17" fmla="*/ 461665 h 461665"/>
              <a:gd name="connsiteX18" fmla="*/ 3863235 w 7154138"/>
              <a:gd name="connsiteY18" fmla="*/ 461665 h 461665"/>
              <a:gd name="connsiteX19" fmla="*/ 3410139 w 7154138"/>
              <a:gd name="connsiteY19" fmla="*/ 461665 h 461665"/>
              <a:gd name="connsiteX20" fmla="*/ 2742420 w 7154138"/>
              <a:gd name="connsiteY20" fmla="*/ 461665 h 461665"/>
              <a:gd name="connsiteX21" fmla="*/ 2360866 w 7154138"/>
              <a:gd name="connsiteY21" fmla="*/ 461665 h 461665"/>
              <a:gd name="connsiteX22" fmla="*/ 1836229 w 7154138"/>
              <a:gd name="connsiteY22" fmla="*/ 461665 h 461665"/>
              <a:gd name="connsiteX23" fmla="*/ 1096968 w 7154138"/>
              <a:gd name="connsiteY23" fmla="*/ 461665 h 461665"/>
              <a:gd name="connsiteX24" fmla="*/ 715414 w 7154138"/>
              <a:gd name="connsiteY24" fmla="*/ 461665 h 461665"/>
              <a:gd name="connsiteX25" fmla="*/ 0 w 7154138"/>
              <a:gd name="connsiteY25" fmla="*/ 461665 h 461665"/>
              <a:gd name="connsiteX26" fmla="*/ 0 w 7154138"/>
              <a:gd name="connsiteY26"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54138" h="461665" extrusionOk="0">
                <a:moveTo>
                  <a:pt x="0" y="0"/>
                </a:moveTo>
                <a:cubicBezTo>
                  <a:pt x="322343" y="-81980"/>
                  <a:pt x="375735" y="86991"/>
                  <a:pt x="739261" y="0"/>
                </a:cubicBezTo>
                <a:cubicBezTo>
                  <a:pt x="1102787" y="-86991"/>
                  <a:pt x="1246504" y="51052"/>
                  <a:pt x="1406980" y="0"/>
                </a:cubicBezTo>
                <a:cubicBezTo>
                  <a:pt x="1567456" y="-51052"/>
                  <a:pt x="1769128" y="52402"/>
                  <a:pt x="1860076" y="0"/>
                </a:cubicBezTo>
                <a:cubicBezTo>
                  <a:pt x="1951024" y="-52402"/>
                  <a:pt x="2111073" y="15648"/>
                  <a:pt x="2241630" y="0"/>
                </a:cubicBezTo>
                <a:cubicBezTo>
                  <a:pt x="2372187" y="-15648"/>
                  <a:pt x="2630694" y="79132"/>
                  <a:pt x="2980891" y="0"/>
                </a:cubicBezTo>
                <a:cubicBezTo>
                  <a:pt x="3331088" y="-79132"/>
                  <a:pt x="3512964" y="79558"/>
                  <a:pt x="3648610" y="0"/>
                </a:cubicBezTo>
                <a:cubicBezTo>
                  <a:pt x="3784256" y="-79558"/>
                  <a:pt x="4127630" y="35648"/>
                  <a:pt x="4387871" y="0"/>
                </a:cubicBezTo>
                <a:cubicBezTo>
                  <a:pt x="4648112" y="-35648"/>
                  <a:pt x="4800971" y="36898"/>
                  <a:pt x="5055591" y="0"/>
                </a:cubicBezTo>
                <a:cubicBezTo>
                  <a:pt x="5310211" y="-36898"/>
                  <a:pt x="5412747" y="12077"/>
                  <a:pt x="5580228" y="0"/>
                </a:cubicBezTo>
                <a:cubicBezTo>
                  <a:pt x="5747709" y="-12077"/>
                  <a:pt x="6127277" y="39594"/>
                  <a:pt x="6319489" y="0"/>
                </a:cubicBezTo>
                <a:cubicBezTo>
                  <a:pt x="6511701" y="-39594"/>
                  <a:pt x="6908230" y="91164"/>
                  <a:pt x="7154138" y="0"/>
                </a:cubicBezTo>
                <a:cubicBezTo>
                  <a:pt x="7202181" y="122315"/>
                  <a:pt x="7126612" y="261201"/>
                  <a:pt x="7154138" y="461665"/>
                </a:cubicBezTo>
                <a:cubicBezTo>
                  <a:pt x="6978725" y="500603"/>
                  <a:pt x="6836900" y="444566"/>
                  <a:pt x="6701043" y="461665"/>
                </a:cubicBezTo>
                <a:cubicBezTo>
                  <a:pt x="6565187" y="478764"/>
                  <a:pt x="6408955" y="445408"/>
                  <a:pt x="6319489" y="461665"/>
                </a:cubicBezTo>
                <a:cubicBezTo>
                  <a:pt x="6230023" y="477922"/>
                  <a:pt x="5984272" y="430356"/>
                  <a:pt x="5651769" y="461665"/>
                </a:cubicBezTo>
                <a:cubicBezTo>
                  <a:pt x="5319266" y="492974"/>
                  <a:pt x="5211627" y="461514"/>
                  <a:pt x="4984049" y="461665"/>
                </a:cubicBezTo>
                <a:cubicBezTo>
                  <a:pt x="4756471" y="461816"/>
                  <a:pt x="4478123" y="444883"/>
                  <a:pt x="4244789" y="461665"/>
                </a:cubicBezTo>
                <a:cubicBezTo>
                  <a:pt x="4011455" y="478447"/>
                  <a:pt x="3963685" y="444870"/>
                  <a:pt x="3863235" y="461665"/>
                </a:cubicBezTo>
                <a:cubicBezTo>
                  <a:pt x="3762785" y="478460"/>
                  <a:pt x="3596518" y="448549"/>
                  <a:pt x="3410139" y="461665"/>
                </a:cubicBezTo>
                <a:cubicBezTo>
                  <a:pt x="3223760" y="474781"/>
                  <a:pt x="2988571" y="455774"/>
                  <a:pt x="2742420" y="461665"/>
                </a:cubicBezTo>
                <a:cubicBezTo>
                  <a:pt x="2496269" y="467556"/>
                  <a:pt x="2541719" y="447619"/>
                  <a:pt x="2360866" y="461665"/>
                </a:cubicBezTo>
                <a:cubicBezTo>
                  <a:pt x="2180013" y="475711"/>
                  <a:pt x="1964623" y="414298"/>
                  <a:pt x="1836229" y="461665"/>
                </a:cubicBezTo>
                <a:cubicBezTo>
                  <a:pt x="1707835" y="509032"/>
                  <a:pt x="1389074" y="391795"/>
                  <a:pt x="1096968" y="461665"/>
                </a:cubicBezTo>
                <a:cubicBezTo>
                  <a:pt x="804862" y="531535"/>
                  <a:pt x="809192" y="425438"/>
                  <a:pt x="715414" y="461665"/>
                </a:cubicBezTo>
                <a:cubicBezTo>
                  <a:pt x="621636" y="497892"/>
                  <a:pt x="248885" y="429354"/>
                  <a:pt x="0" y="461665"/>
                </a:cubicBezTo>
                <a:cubicBezTo>
                  <a:pt x="-22039" y="289964"/>
                  <a:pt x="1881" y="162134"/>
                  <a:pt x="0" y="0"/>
                </a:cubicBezTo>
                <a:close/>
              </a:path>
            </a:pathLst>
          </a:custGeom>
          <a:noFill/>
          <a:ln>
            <a:solidFill>
              <a:schemeClr val="tx1"/>
            </a:solidFill>
          </a:ln>
        </p:spPr>
        <p:txBody>
          <a:bodyPr wrap="square" rtlCol="0">
            <a:spAutoFit/>
          </a:bodyPr>
          <a:lstStyle/>
          <a:p>
            <a:r>
              <a:rPr lang="en-US" altLang="zh-CN" sz="2400" b="1" dirty="0">
                <a:solidFill>
                  <a:srgbClr val="002060"/>
                </a:solidFill>
              </a:rPr>
              <a:t>Do you agree with the teacher’s answer?  Why? </a:t>
            </a:r>
            <a:endParaRPr lang="zh-CN" altLang="en-US" sz="2400" b="1" dirty="0">
              <a:solidFill>
                <a:srgbClr val="002060"/>
              </a:solidFill>
            </a:endParaRPr>
          </a:p>
        </p:txBody>
      </p:sp>
      <p:sp>
        <p:nvSpPr>
          <p:cNvPr id="19" name="文本框 18"/>
          <p:cNvSpPr txBox="1"/>
          <p:nvPr/>
        </p:nvSpPr>
        <p:spPr>
          <a:xfrm>
            <a:off x="7362822" y="3290565"/>
            <a:ext cx="1905869" cy="461665"/>
          </a:xfrm>
          <a:prstGeom prst="rect">
            <a:avLst/>
          </a:prstGeom>
          <a:noFill/>
        </p:spPr>
        <p:txBody>
          <a:bodyPr wrap="square" rtlCol="0">
            <a:spAutoFit/>
          </a:bodyPr>
          <a:lstStyle/>
          <a:p>
            <a:r>
              <a:rPr lang="en-US" altLang="zh-CN" sz="2400" b="1" dirty="0">
                <a:latin typeface="Bell MT" panose="02020503060305020303" pitchFamily="18" charset="0"/>
              </a:rPr>
              <a:t>The student</a:t>
            </a:r>
            <a:endParaRPr lang="zh-CN" altLang="en-US" sz="2400" dirty="0"/>
          </a:p>
        </p:txBody>
      </p:sp>
      <p:sp>
        <p:nvSpPr>
          <p:cNvPr id="21" name="文本框 20"/>
          <p:cNvSpPr txBox="1"/>
          <p:nvPr/>
        </p:nvSpPr>
        <p:spPr>
          <a:xfrm>
            <a:off x="7053260" y="3913195"/>
            <a:ext cx="2490789" cy="707886"/>
          </a:xfrm>
          <a:prstGeom prst="rect">
            <a:avLst/>
          </a:prstGeom>
          <a:noFill/>
        </p:spPr>
        <p:txBody>
          <a:bodyPr wrap="square" rtlCol="0">
            <a:spAutoFit/>
          </a:bodyPr>
          <a:lstStyle/>
          <a:p>
            <a:r>
              <a:rPr lang="en-US" altLang="zh-CN" sz="2000" b="1" dirty="0">
                <a:solidFill>
                  <a:srgbClr val="002060"/>
                </a:solidFill>
              </a:rPr>
              <a:t>How to become an expert calligrapher</a:t>
            </a:r>
            <a:endParaRPr lang="zh-CN" altLang="en-US" sz="2000" b="1" dirty="0">
              <a:solidFill>
                <a:srgbClr val="002060"/>
              </a:solidFill>
            </a:endParaRPr>
          </a:p>
        </p:txBody>
      </p:sp>
      <p:sp>
        <p:nvSpPr>
          <p:cNvPr id="22" name="文本框 21"/>
          <p:cNvSpPr txBox="1"/>
          <p:nvPr/>
        </p:nvSpPr>
        <p:spPr>
          <a:xfrm>
            <a:off x="9733682" y="3287083"/>
            <a:ext cx="1846986" cy="461665"/>
          </a:xfrm>
          <a:prstGeom prst="rect">
            <a:avLst/>
          </a:prstGeom>
          <a:noFill/>
        </p:spPr>
        <p:txBody>
          <a:bodyPr wrap="square" rtlCol="0">
            <a:spAutoFit/>
          </a:bodyPr>
          <a:lstStyle/>
          <a:p>
            <a:r>
              <a:rPr lang="en-US" altLang="zh-CN" sz="2400" b="1" dirty="0">
                <a:latin typeface="Bell MT" panose="02020503060305020303" pitchFamily="18" charset="0"/>
              </a:rPr>
              <a:t>The teacher</a:t>
            </a:r>
            <a:endParaRPr lang="zh-CN" altLang="en-US" sz="2400" dirty="0"/>
          </a:p>
        </p:txBody>
      </p:sp>
      <p:sp>
        <p:nvSpPr>
          <p:cNvPr id="24" name="文本框 23"/>
          <p:cNvSpPr txBox="1"/>
          <p:nvPr/>
        </p:nvSpPr>
        <p:spPr>
          <a:xfrm>
            <a:off x="9544049" y="3944542"/>
            <a:ext cx="2383088" cy="400110"/>
          </a:xfrm>
          <a:prstGeom prst="rect">
            <a:avLst/>
          </a:prstGeom>
          <a:noFill/>
        </p:spPr>
        <p:txBody>
          <a:bodyPr wrap="square" rtlCol="0">
            <a:spAutoFit/>
          </a:bodyPr>
          <a:lstStyle/>
          <a:p>
            <a:r>
              <a:rPr lang="en-US" altLang="zh-CN" sz="2000" b="1" dirty="0">
                <a:solidFill>
                  <a:srgbClr val="002060"/>
                </a:solidFill>
              </a:rPr>
              <a:t>Just pen and paper</a:t>
            </a:r>
            <a:endParaRPr lang="zh-CN" altLang="en-US" sz="2000" b="1" dirty="0">
              <a:solidFill>
                <a:srgbClr val="002060"/>
              </a:solidFill>
            </a:endParaRPr>
          </a:p>
        </p:txBody>
      </p:sp>
      <p:sp>
        <p:nvSpPr>
          <p:cNvPr id="25" name="文本框 24"/>
          <p:cNvSpPr txBox="1"/>
          <p:nvPr/>
        </p:nvSpPr>
        <p:spPr>
          <a:xfrm>
            <a:off x="9814211" y="4370452"/>
            <a:ext cx="1975817" cy="400110"/>
          </a:xfrm>
          <a:prstGeom prst="rect">
            <a:avLst/>
          </a:prstGeom>
          <a:noFill/>
        </p:spPr>
        <p:txBody>
          <a:bodyPr wrap="square" rtlCol="0">
            <a:spAutoFit/>
          </a:bodyPr>
          <a:lstStyle/>
          <a:p>
            <a:r>
              <a:rPr lang="en-US" altLang="zh-CN" sz="2000" b="1" dirty="0">
                <a:solidFill>
                  <a:srgbClr val="002060"/>
                </a:solidFill>
              </a:rPr>
              <a:t>materials</a:t>
            </a:r>
            <a:endParaRPr lang="zh-CN" altLang="en-US" sz="2000" b="1" dirty="0">
              <a:solidFill>
                <a:srgbClr val="002060"/>
              </a:solidFill>
            </a:endParaRPr>
          </a:p>
        </p:txBody>
      </p:sp>
      <p:cxnSp>
        <p:nvCxnSpPr>
          <p:cNvPr id="27" name="直接连接符 26"/>
          <p:cNvCxnSpPr/>
          <p:nvPr/>
        </p:nvCxnSpPr>
        <p:spPr>
          <a:xfrm flipV="1">
            <a:off x="2062595" y="2774373"/>
            <a:ext cx="3293919" cy="415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对话气泡: 圆角矩形 27"/>
          <p:cNvSpPr/>
          <p:nvPr/>
        </p:nvSpPr>
        <p:spPr>
          <a:xfrm>
            <a:off x="3377045" y="697575"/>
            <a:ext cx="3740728" cy="1159885"/>
          </a:xfrm>
          <a:prstGeom prst="wedgeRoundRectCallout">
            <a:avLst>
              <a:gd name="adj1" fmla="val -43720"/>
              <a:gd name="adj2" fmla="val 1033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accent4">
                    <a:lumMod val="60000"/>
                    <a:lumOff val="40000"/>
                  </a:schemeClr>
                </a:solidFill>
                <a:latin typeface="Bell MT" panose="02020503060305020303" pitchFamily="18" charset="0"/>
              </a:rPr>
              <a:t>o</a:t>
            </a:r>
            <a:r>
              <a:rPr lang="en-US" altLang="zh-CN" sz="2000" b="1" i="0" dirty="0">
                <a:solidFill>
                  <a:schemeClr val="accent4">
                    <a:lumMod val="60000"/>
                    <a:lumOff val="40000"/>
                  </a:schemeClr>
                </a:solidFill>
                <a:effectLst/>
                <a:latin typeface="Bell MT" panose="02020503060305020303" pitchFamily="18" charset="0"/>
              </a:rPr>
              <a:t>n the edge of one’s seat: very excited and giving your full attention to something</a:t>
            </a:r>
            <a:endParaRPr lang="en-US" altLang="zh-CN" sz="2000" b="1" i="0" dirty="0">
              <a:solidFill>
                <a:schemeClr val="accent4">
                  <a:lumMod val="60000"/>
                  <a:lumOff val="40000"/>
                </a:schemeClr>
              </a:solidFill>
              <a:effectLst/>
              <a:latin typeface="Bell MT" panose="02020503060305020303" pitchFamily="18" charset="0"/>
            </a:endParaRPr>
          </a:p>
          <a:p>
            <a:r>
              <a:rPr lang="zh-CN" altLang="en-US" sz="2000" b="1" dirty="0">
                <a:solidFill>
                  <a:schemeClr val="accent4">
                    <a:lumMod val="60000"/>
                    <a:lumOff val="40000"/>
                  </a:schemeClr>
                </a:solidFill>
                <a:latin typeface="华文行楷" panose="02010800040101010101" pitchFamily="2" charset="-122"/>
                <a:ea typeface="华文行楷" panose="02010800040101010101" pitchFamily="2" charset="-122"/>
              </a:rPr>
              <a:t>极为激动；有浓厚兴趣</a:t>
            </a:r>
            <a:endParaRPr lang="zh-CN" altLang="en-US" sz="2400" b="1" dirty="0">
              <a:solidFill>
                <a:schemeClr val="accent4">
                  <a:lumMod val="60000"/>
                  <a:lumOff val="40000"/>
                </a:schemeClr>
              </a:solidFill>
              <a:latin typeface="华文行楷" panose="02010800040101010101" pitchFamily="2" charset="-122"/>
              <a:ea typeface="华文行楷" panose="02010800040101010101" pitchFamily="2" charset="-122"/>
            </a:endParaRPr>
          </a:p>
        </p:txBody>
      </p:sp>
      <p:sp>
        <p:nvSpPr>
          <p:cNvPr id="2" name="文本框 1"/>
          <p:cNvSpPr txBox="1"/>
          <p:nvPr/>
        </p:nvSpPr>
        <p:spPr>
          <a:xfrm>
            <a:off x="8567299" y="3082640"/>
            <a:ext cx="2111090" cy="830997"/>
          </a:xfrm>
          <a:prstGeom prst="rect">
            <a:avLst/>
          </a:prstGeom>
          <a:solidFill>
            <a:srgbClr val="002060"/>
          </a:solidFill>
        </p:spPr>
        <p:txBody>
          <a:bodyPr wrap="square" rtlCol="0">
            <a:spAutoFit/>
          </a:bodyPr>
          <a:lstStyle/>
          <a:p>
            <a:r>
              <a:rPr lang="en-US" altLang="zh-CN" sz="2400" dirty="0">
                <a:solidFill>
                  <a:schemeClr val="accent4">
                    <a:lumMod val="40000"/>
                    <a:lumOff val="60000"/>
                  </a:schemeClr>
                </a:solidFill>
                <a:latin typeface="Bodoni MT" panose="02070603080606020203" pitchFamily="18" charset="0"/>
              </a:rPr>
              <a:t>   Interaction</a:t>
            </a:r>
            <a:endParaRPr lang="en-US" altLang="zh-CN" sz="2400" dirty="0">
              <a:solidFill>
                <a:schemeClr val="accent4">
                  <a:lumMod val="40000"/>
                  <a:lumOff val="60000"/>
                </a:schemeClr>
              </a:solidFill>
              <a:latin typeface="Bodoni MT" panose="02070603080606020203" pitchFamily="18" charset="0"/>
            </a:endParaRPr>
          </a:p>
          <a:p>
            <a:r>
              <a:rPr lang="en-US" altLang="zh-CN" sz="2400" dirty="0">
                <a:solidFill>
                  <a:schemeClr val="accent4">
                    <a:lumMod val="40000"/>
                    <a:lumOff val="60000"/>
                  </a:schemeClr>
                </a:solidFill>
                <a:latin typeface="Bodoni MT" panose="02070603080606020203" pitchFamily="18" charset="0"/>
              </a:rPr>
              <a:t>     (</a:t>
            </a:r>
            <a:r>
              <a:rPr lang="zh-CN" altLang="en-US" sz="2400" dirty="0">
                <a:solidFill>
                  <a:schemeClr val="accent4">
                    <a:lumMod val="40000"/>
                    <a:lumOff val="60000"/>
                  </a:schemeClr>
                </a:solidFill>
                <a:latin typeface="华文行楷" panose="02010800040101010101" pitchFamily="2" charset="-122"/>
                <a:ea typeface="华文行楷" panose="02010800040101010101" pitchFamily="2" charset="-122"/>
              </a:rPr>
              <a:t>互动</a:t>
            </a:r>
            <a:r>
              <a:rPr lang="en-US" altLang="zh-CN" sz="2400" dirty="0">
                <a:solidFill>
                  <a:schemeClr val="accent4">
                    <a:lumMod val="40000"/>
                    <a:lumOff val="60000"/>
                  </a:schemeClr>
                </a:solidFill>
                <a:latin typeface="Bodoni MT" panose="02070603080606020203" pitchFamily="18" charset="0"/>
              </a:rPr>
              <a:t>)</a:t>
            </a:r>
            <a:endParaRPr lang="zh-CN" altLang="en-US" sz="2400" dirty="0">
              <a:solidFill>
                <a:schemeClr val="accent4">
                  <a:lumMod val="40000"/>
                  <a:lumOff val="60000"/>
                </a:schemeClr>
              </a:solidFill>
              <a:latin typeface="Bodoni MT" panose="02070603080606020203"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additive="base">
                                        <p:cTn id="79" dur="500" fill="hold"/>
                                        <p:tgtEl>
                                          <p:spTgt spid="2"/>
                                        </p:tgtEl>
                                        <p:attrNameLst>
                                          <p:attrName>ppt_x</p:attrName>
                                        </p:attrNameLst>
                                      </p:cBhvr>
                                      <p:tavLst>
                                        <p:tav tm="0">
                                          <p:val>
                                            <p:strVal val="#ppt_x"/>
                                          </p:val>
                                        </p:tav>
                                        <p:tav tm="100000">
                                          <p:val>
                                            <p:strVal val="#ppt_x"/>
                                          </p:val>
                                        </p:tav>
                                      </p:tavLst>
                                    </p:anim>
                                    <p:anim calcmode="lin" valueType="num">
                                      <p:cBhvr additive="base">
                                        <p:cTn id="8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animBg="1"/>
      <p:bldP spid="19" grpId="0"/>
      <p:bldP spid="21" grpId="0"/>
      <p:bldP spid="22" grpId="0"/>
      <p:bldP spid="24" grpId="0"/>
      <p:bldP spid="25" grpId="0"/>
      <p:bldP spid="28"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0277" y="857249"/>
            <a:ext cx="4119995" cy="3539430"/>
          </a:xfrm>
          <a:prstGeom prst="rect">
            <a:avLst/>
          </a:prstGeom>
          <a:noFill/>
        </p:spPr>
        <p:txBody>
          <a:bodyPr wrap="square" rtlCol="0">
            <a:spAutoFit/>
          </a:bodyPr>
          <a:lstStyle/>
          <a:p>
            <a:pPr indent="304800" algn="just"/>
            <a:r>
              <a:rPr lang="en-US" altLang="zh-CN" sz="2800" kern="100" dirty="0">
                <a:solidFill>
                  <a:srgbClr val="002060"/>
                </a:solidFill>
                <a:effectLst/>
                <a:latin typeface="Times New Roman" panose="02020603050405020304" pitchFamily="18" charset="0"/>
                <a:ea typeface="等线" panose="02010600030101010101" pitchFamily="2" charset="-122"/>
                <a:cs typeface="Times New Roman" panose="02020603050405020304" pitchFamily="18" charset="0"/>
              </a:rPr>
              <a:t>The difference between a beginner and expert calligrapher is not in the tools they use, but rather in the expert’s commitment to practice and the time they took to learn and do something. </a:t>
            </a:r>
            <a:endParaRPr lang="zh-CN" altLang="zh-CN" sz="2800" kern="100" dirty="0">
              <a:solidFill>
                <a:srgbClr val="002060"/>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140278" y="103909"/>
            <a:ext cx="2109354" cy="461665"/>
          </a:xfrm>
          <a:prstGeom prst="rect">
            <a:avLst/>
          </a:prstGeom>
          <a:solidFill>
            <a:schemeClr val="accent4">
              <a:lumMod val="60000"/>
              <a:lumOff val="40000"/>
            </a:schemeClr>
          </a:solidFill>
        </p:spPr>
        <p:txBody>
          <a:bodyPr wrap="square" rtlCol="0">
            <a:spAutoFit/>
          </a:bodyPr>
          <a:lstStyle/>
          <a:p>
            <a:r>
              <a:rPr lang="en-US" altLang="zh-CN" sz="2400" b="1" dirty="0">
                <a:latin typeface="Ink Free" panose="03080402000500000000" pitchFamily="66" charset="0"/>
              </a:rPr>
              <a:t>While-reading </a:t>
            </a:r>
            <a:endParaRPr lang="zh-CN" altLang="en-US" sz="2400" b="1" dirty="0">
              <a:latin typeface="Ink Free" panose="03080402000500000000" pitchFamily="66" charset="0"/>
            </a:endParaRPr>
          </a:p>
        </p:txBody>
      </p:sp>
      <p:cxnSp>
        <p:nvCxnSpPr>
          <p:cNvPr id="6" name="直接连接符 5"/>
          <p:cNvCxnSpPr/>
          <p:nvPr/>
        </p:nvCxnSpPr>
        <p:spPr>
          <a:xfrm>
            <a:off x="0" y="609239"/>
            <a:ext cx="12192000" cy="5618"/>
          </a:xfrm>
          <a:prstGeom prst="line">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8691995" y="165464"/>
            <a:ext cx="3545032" cy="400110"/>
          </a:xfrm>
          <a:prstGeom prst="rect">
            <a:avLst/>
          </a:prstGeom>
          <a:noFill/>
        </p:spPr>
        <p:txBody>
          <a:bodyPr wrap="square" rtlCol="0">
            <a:spAutoFit/>
          </a:bodyPr>
          <a:lstStyle/>
          <a:p>
            <a:r>
              <a:rPr lang="en-US" altLang="zh-CN" sz="2000" b="1" dirty="0">
                <a:solidFill>
                  <a:srgbClr val="FF0000"/>
                </a:solidFill>
              </a:rPr>
              <a:t>Reading for the details </a:t>
            </a:r>
            <a:endParaRPr lang="zh-CN" altLang="en-US" sz="2000" b="1" dirty="0">
              <a:solidFill>
                <a:srgbClr val="FF0000"/>
              </a:solidFill>
            </a:endParaRPr>
          </a:p>
        </p:txBody>
      </p:sp>
      <p:sp>
        <p:nvSpPr>
          <p:cNvPr id="10" name="矩形: 圆角 9"/>
          <p:cNvSpPr/>
          <p:nvPr/>
        </p:nvSpPr>
        <p:spPr>
          <a:xfrm>
            <a:off x="1184562" y="836867"/>
            <a:ext cx="1465119" cy="597055"/>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438431" y="2573684"/>
            <a:ext cx="1778579" cy="461665"/>
          </a:xfrm>
          <a:prstGeom prst="rect">
            <a:avLst/>
          </a:prstGeom>
          <a:noFill/>
        </p:spPr>
        <p:txBody>
          <a:bodyPr wrap="square" rtlCol="0">
            <a:spAutoFit/>
          </a:bodyPr>
          <a:lstStyle/>
          <a:p>
            <a:r>
              <a:rPr lang="en-US" altLang="zh-CN" sz="2400" b="1" dirty="0">
                <a:solidFill>
                  <a:srgbClr val="00B0F0"/>
                </a:solidFill>
                <a:latin typeface="Bell MT" panose="02020503060305020303" pitchFamily="18" charset="0"/>
              </a:rPr>
              <a:t>The expert</a:t>
            </a:r>
            <a:endParaRPr lang="zh-CN" altLang="en-US" sz="2400" b="1" dirty="0">
              <a:solidFill>
                <a:srgbClr val="00B0F0"/>
              </a:solidFill>
              <a:latin typeface="Bell MT" panose="02020503060305020303" pitchFamily="18" charset="0"/>
            </a:endParaRPr>
          </a:p>
        </p:txBody>
      </p:sp>
      <p:sp>
        <p:nvSpPr>
          <p:cNvPr id="13" name="左大括号 12"/>
          <p:cNvSpPr/>
          <p:nvPr/>
        </p:nvSpPr>
        <p:spPr>
          <a:xfrm>
            <a:off x="6217010" y="2348052"/>
            <a:ext cx="303285" cy="924218"/>
          </a:xfrm>
          <a:prstGeom prst="lef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p:cNvSpPr txBox="1"/>
          <p:nvPr/>
        </p:nvSpPr>
        <p:spPr>
          <a:xfrm>
            <a:off x="6426777" y="2064921"/>
            <a:ext cx="4035135" cy="461665"/>
          </a:xfrm>
          <a:prstGeom prst="rect">
            <a:avLst/>
          </a:prstGeom>
          <a:noFill/>
        </p:spPr>
        <p:txBody>
          <a:bodyPr wrap="square" rtlCol="0">
            <a:spAutoFit/>
          </a:bodyPr>
          <a:lstStyle/>
          <a:p>
            <a:r>
              <a:rPr lang="en-US" altLang="zh-CN" sz="2400" b="1" dirty="0">
                <a:solidFill>
                  <a:srgbClr val="002060"/>
                </a:solidFill>
                <a:latin typeface="Bell MT" panose="02020503060305020303" pitchFamily="18" charset="0"/>
              </a:rPr>
              <a:t>The commitment to practice</a:t>
            </a:r>
            <a:endParaRPr lang="zh-CN" altLang="en-US" sz="2400" b="1" dirty="0">
              <a:solidFill>
                <a:srgbClr val="002060"/>
              </a:solidFill>
              <a:latin typeface="Bell MT" panose="02020503060305020303" pitchFamily="18" charset="0"/>
            </a:endParaRPr>
          </a:p>
        </p:txBody>
      </p:sp>
      <p:sp>
        <p:nvSpPr>
          <p:cNvPr id="15" name="文本框 14"/>
          <p:cNvSpPr txBox="1"/>
          <p:nvPr/>
        </p:nvSpPr>
        <p:spPr>
          <a:xfrm>
            <a:off x="6576583" y="3035349"/>
            <a:ext cx="4102674" cy="461665"/>
          </a:xfrm>
          <a:prstGeom prst="rect">
            <a:avLst/>
          </a:prstGeom>
          <a:noFill/>
        </p:spPr>
        <p:txBody>
          <a:bodyPr wrap="square" rtlCol="0">
            <a:spAutoFit/>
          </a:bodyPr>
          <a:lstStyle/>
          <a:p>
            <a:r>
              <a:rPr lang="en-US" altLang="zh-CN" sz="2400" b="1" dirty="0">
                <a:solidFill>
                  <a:srgbClr val="002060"/>
                </a:solidFill>
                <a:latin typeface="Bell MT" panose="02020503060305020303" pitchFamily="18" charset="0"/>
              </a:rPr>
              <a:t>The time to learn and do </a:t>
            </a:r>
            <a:r>
              <a:rPr lang="en-US" altLang="zh-CN" sz="2400" b="1" dirty="0" err="1">
                <a:solidFill>
                  <a:srgbClr val="002060"/>
                </a:solidFill>
                <a:latin typeface="Bell MT" panose="02020503060305020303" pitchFamily="18" charset="0"/>
              </a:rPr>
              <a:t>sth</a:t>
            </a:r>
            <a:r>
              <a:rPr lang="en-US" altLang="zh-CN" sz="2400" b="1" dirty="0">
                <a:solidFill>
                  <a:srgbClr val="002060"/>
                </a:solidFill>
                <a:latin typeface="Bell MT" panose="02020503060305020303" pitchFamily="18" charset="0"/>
              </a:rPr>
              <a:t>.</a:t>
            </a:r>
            <a:endParaRPr lang="zh-CN" altLang="en-US" sz="2400" b="1" dirty="0">
              <a:solidFill>
                <a:srgbClr val="002060"/>
              </a:solidFill>
              <a:latin typeface="Bell MT" panose="02020503060305020303" pitchFamily="18" charset="0"/>
            </a:endParaRPr>
          </a:p>
        </p:txBody>
      </p:sp>
      <p:sp>
        <p:nvSpPr>
          <p:cNvPr id="2" name="矩形: 圆角 1"/>
          <p:cNvSpPr/>
          <p:nvPr/>
        </p:nvSpPr>
        <p:spPr>
          <a:xfrm>
            <a:off x="4514850" y="61979"/>
            <a:ext cx="1911927" cy="545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04800" algn="just"/>
            <a:r>
              <a:rPr lang="en-US" altLang="zh-CN" sz="2800" b="1" kern="100">
                <a:effectLst/>
                <a:latin typeface="Bell MT" panose="02020503060305020303" pitchFamily="18" charset="0"/>
                <a:ea typeface="等线" panose="02010600030101010101" pitchFamily="2" charset="-122"/>
                <a:cs typeface="Times New Roman" panose="02020603050405020304" pitchFamily="18" charset="0"/>
              </a:rPr>
              <a:t>Part  1 </a:t>
            </a:r>
            <a:endParaRPr lang="en-US" altLang="zh-CN" sz="2800" b="1" kern="100" dirty="0">
              <a:effectLst/>
              <a:latin typeface="Bell MT" panose="02020503060305020303" pitchFamily="18" charset="0"/>
              <a:ea typeface="等线"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animBg="1"/>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0278" y="857249"/>
            <a:ext cx="6624204" cy="4154984"/>
          </a:xfrm>
          <a:prstGeom prst="rect">
            <a:avLst/>
          </a:prstGeom>
          <a:noFill/>
        </p:spPr>
        <p:txBody>
          <a:bodyPr wrap="square" rtlCol="0">
            <a:spAutoFit/>
          </a:bodyPr>
          <a:lstStyle/>
          <a:p>
            <a:pPr indent="304800" algn="just"/>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The same goes for any expert at their craft (</a:t>
            </a:r>
            <a:r>
              <a:rPr lang="zh-CN" altLang="zh-CN" sz="2400" kern="100" dirty="0">
                <a:effectLst/>
                <a:latin typeface="等线" panose="02010600030101010101" pitchFamily="2" charset="-122"/>
                <a:ea typeface="宋体" panose="02010600030101010101" pitchFamily="2" charset="-122"/>
                <a:cs typeface="Times New Roman" panose="02020603050405020304" pitchFamily="18" charset="0"/>
              </a:rPr>
              <a:t>技能</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gn="just"/>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When we look up to the expert, we assume (</a:t>
            </a:r>
            <a:r>
              <a:rPr lang="zh-CN" altLang="zh-CN" sz="2400" kern="100" dirty="0">
                <a:effectLst/>
                <a:latin typeface="等线" panose="02010600030101010101" pitchFamily="2" charset="-122"/>
                <a:ea typeface="宋体" panose="02010600030101010101" pitchFamily="2" charset="-122"/>
                <a:cs typeface="Times New Roman" panose="02020603050405020304" pitchFamily="18" charset="0"/>
              </a:rPr>
              <a:t>认为</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that increasing the quality of materials or having nicer resources is what makes them great. This assumption doesn’t take into consideration the time it would have taken them to learn something new and to achieve their goals.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r>
              <a:rPr lang="en-US" altLang="zh-CN" sz="2400" dirty="0">
                <a:effectLst/>
                <a:latin typeface="Times New Roman" panose="02020603050405020304" pitchFamily="18" charset="0"/>
                <a:ea typeface="等线" panose="02010600030101010101" pitchFamily="2" charset="-122"/>
              </a:rPr>
              <a:t>Instead, we want to cut corners, looking for a shortcut. We want to make progress as soon as possible. But it is not a strategy that necessarily benefits us.</a:t>
            </a:r>
            <a:endParaRPr lang="zh-CN" altLang="en-US" sz="2400" dirty="0"/>
          </a:p>
        </p:txBody>
      </p:sp>
      <p:sp>
        <p:nvSpPr>
          <p:cNvPr id="5" name="文本框 4"/>
          <p:cNvSpPr txBox="1"/>
          <p:nvPr/>
        </p:nvSpPr>
        <p:spPr>
          <a:xfrm>
            <a:off x="140278" y="103909"/>
            <a:ext cx="2109354" cy="461665"/>
          </a:xfrm>
          <a:prstGeom prst="rect">
            <a:avLst/>
          </a:prstGeom>
          <a:solidFill>
            <a:schemeClr val="accent4">
              <a:lumMod val="60000"/>
              <a:lumOff val="40000"/>
            </a:schemeClr>
          </a:solidFill>
        </p:spPr>
        <p:txBody>
          <a:bodyPr wrap="square" rtlCol="0">
            <a:spAutoFit/>
          </a:bodyPr>
          <a:lstStyle/>
          <a:p>
            <a:r>
              <a:rPr lang="en-US" altLang="zh-CN" sz="2400" b="1" dirty="0">
                <a:latin typeface="Ink Free" panose="03080402000500000000" pitchFamily="66" charset="0"/>
              </a:rPr>
              <a:t>While-reading </a:t>
            </a:r>
            <a:endParaRPr lang="zh-CN" altLang="en-US" sz="2400" b="1" dirty="0">
              <a:latin typeface="Ink Free" panose="03080402000500000000" pitchFamily="66" charset="0"/>
            </a:endParaRPr>
          </a:p>
        </p:txBody>
      </p:sp>
      <p:cxnSp>
        <p:nvCxnSpPr>
          <p:cNvPr id="6" name="直接连接符 5"/>
          <p:cNvCxnSpPr/>
          <p:nvPr/>
        </p:nvCxnSpPr>
        <p:spPr>
          <a:xfrm>
            <a:off x="0" y="609239"/>
            <a:ext cx="12192000" cy="5618"/>
          </a:xfrm>
          <a:prstGeom prst="line">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8691995" y="165464"/>
            <a:ext cx="3545032" cy="400110"/>
          </a:xfrm>
          <a:prstGeom prst="rect">
            <a:avLst/>
          </a:prstGeom>
          <a:noFill/>
        </p:spPr>
        <p:txBody>
          <a:bodyPr wrap="square" rtlCol="0">
            <a:spAutoFit/>
          </a:bodyPr>
          <a:lstStyle/>
          <a:p>
            <a:r>
              <a:rPr lang="en-US" altLang="zh-CN" sz="2000" b="1" dirty="0">
                <a:solidFill>
                  <a:srgbClr val="FF0000"/>
                </a:solidFill>
              </a:rPr>
              <a:t>Reading for the details </a:t>
            </a:r>
            <a:endParaRPr lang="zh-CN" altLang="en-US" sz="2000" b="1" dirty="0">
              <a:solidFill>
                <a:srgbClr val="FF0000"/>
              </a:solidFill>
            </a:endParaRPr>
          </a:p>
        </p:txBody>
      </p:sp>
      <p:sp>
        <p:nvSpPr>
          <p:cNvPr id="8" name="矩形: 圆角 7"/>
          <p:cNvSpPr/>
          <p:nvPr/>
        </p:nvSpPr>
        <p:spPr>
          <a:xfrm>
            <a:off x="4229099" y="63716"/>
            <a:ext cx="1911927" cy="545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04800" algn="just"/>
            <a:r>
              <a:rPr lang="en-US" altLang="zh-CN" sz="3200" b="1" kern="100" dirty="0">
                <a:effectLst/>
                <a:latin typeface="Bell MT" panose="02020503060305020303" pitchFamily="18" charset="0"/>
                <a:ea typeface="等线" panose="02010600030101010101" pitchFamily="2" charset="-122"/>
                <a:cs typeface="Times New Roman" panose="02020603050405020304" pitchFamily="18" charset="0"/>
              </a:rPr>
              <a:t>Part  2 </a:t>
            </a:r>
            <a:endParaRPr lang="en-US" altLang="zh-CN" sz="3200" b="1" kern="100" dirty="0">
              <a:effectLst/>
              <a:latin typeface="Bell MT" panose="02020503060305020303" pitchFamily="18" charset="0"/>
              <a:ea typeface="等线" panose="02010600030101010101" pitchFamily="2" charset="-122"/>
              <a:cs typeface="Times New Roman" panose="02020603050405020304" pitchFamily="18" charset="0"/>
            </a:endParaRPr>
          </a:p>
        </p:txBody>
      </p:sp>
      <p:sp>
        <p:nvSpPr>
          <p:cNvPr id="18" name="矩形: 圆角 17"/>
          <p:cNvSpPr/>
          <p:nvPr/>
        </p:nvSpPr>
        <p:spPr>
          <a:xfrm>
            <a:off x="413039" y="842413"/>
            <a:ext cx="6351443" cy="455264"/>
          </a:xfrm>
          <a:custGeom>
            <a:avLst/>
            <a:gdLst>
              <a:gd name="connsiteX0" fmla="*/ 0 w 6351443"/>
              <a:gd name="connsiteY0" fmla="*/ 75879 h 455264"/>
              <a:gd name="connsiteX1" fmla="*/ 75879 w 6351443"/>
              <a:gd name="connsiteY1" fmla="*/ 0 h 455264"/>
              <a:gd name="connsiteX2" fmla="*/ 577490 w 6351443"/>
              <a:gd name="connsiteY2" fmla="*/ 0 h 455264"/>
              <a:gd name="connsiteX3" fmla="*/ 955107 w 6351443"/>
              <a:gd name="connsiteY3" fmla="*/ 0 h 455264"/>
              <a:gd name="connsiteX4" fmla="*/ 1456718 w 6351443"/>
              <a:gd name="connsiteY4" fmla="*/ 0 h 455264"/>
              <a:gd name="connsiteX5" fmla="*/ 2020326 w 6351443"/>
              <a:gd name="connsiteY5" fmla="*/ 0 h 455264"/>
              <a:gd name="connsiteX6" fmla="*/ 2397943 w 6351443"/>
              <a:gd name="connsiteY6" fmla="*/ 0 h 455264"/>
              <a:gd name="connsiteX7" fmla="*/ 2837557 w 6351443"/>
              <a:gd name="connsiteY7" fmla="*/ 0 h 455264"/>
              <a:gd name="connsiteX8" fmla="*/ 3401165 w 6351443"/>
              <a:gd name="connsiteY8" fmla="*/ 0 h 455264"/>
              <a:gd name="connsiteX9" fmla="*/ 4026769 w 6351443"/>
              <a:gd name="connsiteY9" fmla="*/ 0 h 455264"/>
              <a:gd name="connsiteX10" fmla="*/ 4652374 w 6351443"/>
              <a:gd name="connsiteY10" fmla="*/ 0 h 455264"/>
              <a:gd name="connsiteX11" fmla="*/ 5029991 w 6351443"/>
              <a:gd name="connsiteY11" fmla="*/ 0 h 455264"/>
              <a:gd name="connsiteX12" fmla="*/ 5593599 w 6351443"/>
              <a:gd name="connsiteY12" fmla="*/ 0 h 455264"/>
              <a:gd name="connsiteX13" fmla="*/ 6275564 w 6351443"/>
              <a:gd name="connsiteY13" fmla="*/ 0 h 455264"/>
              <a:gd name="connsiteX14" fmla="*/ 6351443 w 6351443"/>
              <a:gd name="connsiteY14" fmla="*/ 75879 h 455264"/>
              <a:gd name="connsiteX15" fmla="*/ 6351443 w 6351443"/>
              <a:gd name="connsiteY15" fmla="*/ 379385 h 455264"/>
              <a:gd name="connsiteX16" fmla="*/ 6275564 w 6351443"/>
              <a:gd name="connsiteY16" fmla="*/ 455264 h 455264"/>
              <a:gd name="connsiteX17" fmla="*/ 5773953 w 6351443"/>
              <a:gd name="connsiteY17" fmla="*/ 455264 h 455264"/>
              <a:gd name="connsiteX18" fmla="*/ 5210345 w 6351443"/>
              <a:gd name="connsiteY18" fmla="*/ 455264 h 455264"/>
              <a:gd name="connsiteX19" fmla="*/ 4832728 w 6351443"/>
              <a:gd name="connsiteY19" fmla="*/ 455264 h 455264"/>
              <a:gd name="connsiteX20" fmla="*/ 4269120 w 6351443"/>
              <a:gd name="connsiteY20" fmla="*/ 455264 h 455264"/>
              <a:gd name="connsiteX21" fmla="*/ 3581519 w 6351443"/>
              <a:gd name="connsiteY21" fmla="*/ 455264 h 455264"/>
              <a:gd name="connsiteX22" fmla="*/ 2955914 w 6351443"/>
              <a:gd name="connsiteY22" fmla="*/ 455264 h 455264"/>
              <a:gd name="connsiteX23" fmla="*/ 2330310 w 6351443"/>
              <a:gd name="connsiteY23" fmla="*/ 455264 h 455264"/>
              <a:gd name="connsiteX24" fmla="*/ 1642708 w 6351443"/>
              <a:gd name="connsiteY24" fmla="*/ 455264 h 455264"/>
              <a:gd name="connsiteX25" fmla="*/ 955107 w 6351443"/>
              <a:gd name="connsiteY25" fmla="*/ 455264 h 455264"/>
              <a:gd name="connsiteX26" fmla="*/ 75879 w 6351443"/>
              <a:gd name="connsiteY26" fmla="*/ 455264 h 455264"/>
              <a:gd name="connsiteX27" fmla="*/ 0 w 6351443"/>
              <a:gd name="connsiteY27" fmla="*/ 379385 h 455264"/>
              <a:gd name="connsiteX28" fmla="*/ 0 w 6351443"/>
              <a:gd name="connsiteY28" fmla="*/ 75879 h 45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51443" h="455264" extrusionOk="0">
                <a:moveTo>
                  <a:pt x="0" y="75879"/>
                </a:moveTo>
                <a:cubicBezTo>
                  <a:pt x="-4426" y="42059"/>
                  <a:pt x="40261" y="2085"/>
                  <a:pt x="75879" y="0"/>
                </a:cubicBezTo>
                <a:cubicBezTo>
                  <a:pt x="209457" y="-34355"/>
                  <a:pt x="340720" y="32058"/>
                  <a:pt x="577490" y="0"/>
                </a:cubicBezTo>
                <a:cubicBezTo>
                  <a:pt x="814260" y="-32058"/>
                  <a:pt x="860163" y="22546"/>
                  <a:pt x="955107" y="0"/>
                </a:cubicBezTo>
                <a:cubicBezTo>
                  <a:pt x="1050051" y="-22546"/>
                  <a:pt x="1324814" y="37089"/>
                  <a:pt x="1456718" y="0"/>
                </a:cubicBezTo>
                <a:cubicBezTo>
                  <a:pt x="1588622" y="-37089"/>
                  <a:pt x="1776445" y="22925"/>
                  <a:pt x="2020326" y="0"/>
                </a:cubicBezTo>
                <a:cubicBezTo>
                  <a:pt x="2264207" y="-22925"/>
                  <a:pt x="2211808" y="9973"/>
                  <a:pt x="2397943" y="0"/>
                </a:cubicBezTo>
                <a:cubicBezTo>
                  <a:pt x="2584078" y="-9973"/>
                  <a:pt x="2738422" y="12516"/>
                  <a:pt x="2837557" y="0"/>
                </a:cubicBezTo>
                <a:cubicBezTo>
                  <a:pt x="2936692" y="-12516"/>
                  <a:pt x="3190827" y="50987"/>
                  <a:pt x="3401165" y="0"/>
                </a:cubicBezTo>
                <a:cubicBezTo>
                  <a:pt x="3611503" y="-50987"/>
                  <a:pt x="3857904" y="15533"/>
                  <a:pt x="4026769" y="0"/>
                </a:cubicBezTo>
                <a:cubicBezTo>
                  <a:pt x="4195634" y="-15533"/>
                  <a:pt x="4478515" y="9535"/>
                  <a:pt x="4652374" y="0"/>
                </a:cubicBezTo>
                <a:cubicBezTo>
                  <a:pt x="4826233" y="-9535"/>
                  <a:pt x="4952607" y="22757"/>
                  <a:pt x="5029991" y="0"/>
                </a:cubicBezTo>
                <a:cubicBezTo>
                  <a:pt x="5107375" y="-22757"/>
                  <a:pt x="5312835" y="49786"/>
                  <a:pt x="5593599" y="0"/>
                </a:cubicBezTo>
                <a:cubicBezTo>
                  <a:pt x="5874363" y="-49786"/>
                  <a:pt x="6044454" y="79538"/>
                  <a:pt x="6275564" y="0"/>
                </a:cubicBezTo>
                <a:cubicBezTo>
                  <a:pt x="6317944" y="850"/>
                  <a:pt x="6350412" y="30167"/>
                  <a:pt x="6351443" y="75879"/>
                </a:cubicBezTo>
                <a:cubicBezTo>
                  <a:pt x="6351483" y="173276"/>
                  <a:pt x="6343642" y="268545"/>
                  <a:pt x="6351443" y="379385"/>
                </a:cubicBezTo>
                <a:cubicBezTo>
                  <a:pt x="6353666" y="418393"/>
                  <a:pt x="6318930" y="446526"/>
                  <a:pt x="6275564" y="455264"/>
                </a:cubicBezTo>
                <a:cubicBezTo>
                  <a:pt x="6136826" y="479518"/>
                  <a:pt x="5923946" y="411425"/>
                  <a:pt x="5773953" y="455264"/>
                </a:cubicBezTo>
                <a:cubicBezTo>
                  <a:pt x="5623960" y="499103"/>
                  <a:pt x="5394096" y="418675"/>
                  <a:pt x="5210345" y="455264"/>
                </a:cubicBezTo>
                <a:cubicBezTo>
                  <a:pt x="5026594" y="491853"/>
                  <a:pt x="5010135" y="413020"/>
                  <a:pt x="4832728" y="455264"/>
                </a:cubicBezTo>
                <a:cubicBezTo>
                  <a:pt x="4655321" y="497508"/>
                  <a:pt x="4451338" y="439049"/>
                  <a:pt x="4269120" y="455264"/>
                </a:cubicBezTo>
                <a:cubicBezTo>
                  <a:pt x="4086902" y="471479"/>
                  <a:pt x="3921131" y="429907"/>
                  <a:pt x="3581519" y="455264"/>
                </a:cubicBezTo>
                <a:cubicBezTo>
                  <a:pt x="3241907" y="480621"/>
                  <a:pt x="3081896" y="407057"/>
                  <a:pt x="2955914" y="455264"/>
                </a:cubicBezTo>
                <a:cubicBezTo>
                  <a:pt x="2829933" y="503471"/>
                  <a:pt x="2606749" y="409234"/>
                  <a:pt x="2330310" y="455264"/>
                </a:cubicBezTo>
                <a:cubicBezTo>
                  <a:pt x="2053871" y="501294"/>
                  <a:pt x="1871521" y="385694"/>
                  <a:pt x="1642708" y="455264"/>
                </a:cubicBezTo>
                <a:cubicBezTo>
                  <a:pt x="1413895" y="524834"/>
                  <a:pt x="1237241" y="436573"/>
                  <a:pt x="955107" y="455264"/>
                </a:cubicBezTo>
                <a:cubicBezTo>
                  <a:pt x="672973" y="473955"/>
                  <a:pt x="503633" y="446079"/>
                  <a:pt x="75879" y="455264"/>
                </a:cubicBezTo>
                <a:cubicBezTo>
                  <a:pt x="27840" y="459181"/>
                  <a:pt x="5996" y="422152"/>
                  <a:pt x="0" y="379385"/>
                </a:cubicBezTo>
                <a:cubicBezTo>
                  <a:pt x="-32413" y="275643"/>
                  <a:pt x="2516" y="199087"/>
                  <a:pt x="0" y="75879"/>
                </a:cubicBezTo>
                <a:close/>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7076208" y="935539"/>
            <a:ext cx="3855027" cy="461665"/>
          </a:xfrm>
          <a:prstGeom prst="rect">
            <a:avLst/>
          </a:prstGeom>
          <a:noFill/>
        </p:spPr>
        <p:txBody>
          <a:bodyPr wrap="square" rtlCol="0">
            <a:spAutoFit/>
          </a:bodyPr>
          <a:lstStyle/>
          <a:p>
            <a:r>
              <a:rPr lang="en-US" altLang="zh-CN" sz="2400" b="1" dirty="0">
                <a:solidFill>
                  <a:srgbClr val="FF0000"/>
                </a:solidFill>
                <a:latin typeface="Bell MT" panose="02020503060305020303" pitchFamily="18" charset="0"/>
              </a:rPr>
              <a:t>A connecting sentence</a:t>
            </a:r>
            <a:endParaRPr lang="zh-CN" altLang="en-US" sz="2400" b="1" dirty="0">
              <a:solidFill>
                <a:srgbClr val="FF0000"/>
              </a:solidFill>
              <a:latin typeface="Bell MT" panose="02020503060305020303" pitchFamily="18" charset="0"/>
            </a:endParaRPr>
          </a:p>
        </p:txBody>
      </p:sp>
      <p:graphicFrame>
        <p:nvGraphicFramePr>
          <p:cNvPr id="20" name="表格 19"/>
          <p:cNvGraphicFramePr>
            <a:graphicFrameLocks noGrp="1"/>
          </p:cNvGraphicFramePr>
          <p:nvPr/>
        </p:nvGraphicFramePr>
        <p:xfrm>
          <a:off x="6946324" y="2906282"/>
          <a:ext cx="4847358" cy="3016180"/>
        </p:xfrm>
        <a:graphic>
          <a:graphicData uri="http://schemas.openxmlformats.org/drawingml/2006/table">
            <a:tbl>
              <a:tblPr firstRow="1" bandRow="1">
                <a:tableStyleId>{5940675A-B579-460E-94D1-54222C63F5DA}</a:tableStyleId>
              </a:tblPr>
              <a:tblGrid>
                <a:gridCol w="2423679"/>
                <a:gridCol w="2423679"/>
              </a:tblGrid>
              <a:tr h="455177">
                <a:tc gridSpan="2">
                  <a:txBody>
                    <a:bodyPr/>
                    <a:lstStyle/>
                    <a:p>
                      <a:pPr algn="ctr"/>
                      <a:r>
                        <a:rPr lang="en-US" altLang="zh-CN" sz="2400" b="1" dirty="0">
                          <a:solidFill>
                            <a:schemeClr val="accent4">
                              <a:lumMod val="40000"/>
                              <a:lumOff val="60000"/>
                            </a:schemeClr>
                          </a:solidFill>
                          <a:latin typeface="Bell MT" panose="02020503060305020303" pitchFamily="18" charset="0"/>
                        </a:rPr>
                        <a:t> Contrast(</a:t>
                      </a:r>
                      <a:r>
                        <a:rPr lang="zh-CN" altLang="en-US" sz="2400" b="1" dirty="0">
                          <a:solidFill>
                            <a:schemeClr val="accent4">
                              <a:lumMod val="40000"/>
                              <a:lumOff val="60000"/>
                            </a:schemeClr>
                          </a:solidFill>
                          <a:latin typeface="华文行楷" panose="02010800040101010101" pitchFamily="2" charset="-122"/>
                          <a:ea typeface="华文行楷" panose="02010800040101010101" pitchFamily="2" charset="-122"/>
                        </a:rPr>
                        <a:t>对比</a:t>
                      </a:r>
                      <a:r>
                        <a:rPr lang="en-US" altLang="zh-CN" sz="2400" b="1" dirty="0">
                          <a:solidFill>
                            <a:schemeClr val="accent4">
                              <a:lumMod val="40000"/>
                              <a:lumOff val="60000"/>
                            </a:schemeClr>
                          </a:solidFill>
                          <a:latin typeface="Bell MT" panose="02020503060305020303" pitchFamily="18" charset="0"/>
                        </a:rPr>
                        <a:t>) </a:t>
                      </a:r>
                      <a:endParaRPr lang="zh-CN" altLang="en-US" sz="2400" b="1" dirty="0">
                        <a:solidFill>
                          <a:schemeClr val="accent4">
                            <a:lumMod val="40000"/>
                            <a:lumOff val="60000"/>
                          </a:schemeClr>
                        </a:solidFill>
                        <a:latin typeface="Bell MT" panose="02020503060305020303" pitchFamily="18" charset="0"/>
                      </a:endParaRPr>
                    </a:p>
                  </a:txBody>
                  <a:tcPr>
                    <a:solidFill>
                      <a:srgbClr val="002060"/>
                    </a:solidFill>
                  </a:tcPr>
                </a:tc>
                <a:tc hMerge="1">
                  <a:tcPr>
                    <a:noFill/>
                  </a:tcPr>
                </a:tc>
              </a:tr>
              <a:tr h="559086">
                <a:tc>
                  <a:txBody>
                    <a:bodyPr/>
                    <a:lstStyle/>
                    <a:p>
                      <a:endParaRPr lang="zh-CN" altLang="en-US" sz="2400" b="1" dirty="0">
                        <a:latin typeface="Bell MT" panose="02020503060305020303" pitchFamily="18" charset="0"/>
                      </a:endParaRPr>
                    </a:p>
                  </a:txBody>
                  <a:tcPr>
                    <a:noFill/>
                  </a:tcPr>
                </a:tc>
                <a:tc>
                  <a:txBody>
                    <a:bodyPr/>
                    <a:lstStyle/>
                    <a:p>
                      <a:endParaRPr lang="zh-CN" altLang="en-US" sz="2400" b="1" dirty="0">
                        <a:latin typeface="Bell MT" panose="02020503060305020303" pitchFamily="18" charset="0"/>
                      </a:endParaRPr>
                    </a:p>
                  </a:txBody>
                  <a:tcPr>
                    <a:noFill/>
                  </a:tcPr>
                </a:tc>
              </a:tr>
              <a:tr h="1999894">
                <a:tc>
                  <a:txBody>
                    <a:bodyPr/>
                    <a:lstStyle/>
                    <a:p>
                      <a:endParaRPr lang="zh-CN" altLang="en-US" sz="2400" b="1" dirty="0">
                        <a:latin typeface="Bell MT" panose="02020503060305020303" pitchFamily="18" charset="0"/>
                      </a:endParaRPr>
                    </a:p>
                  </a:txBody>
                  <a:tcPr>
                    <a:noFill/>
                  </a:tcPr>
                </a:tc>
                <a:tc>
                  <a:txBody>
                    <a:bodyPr/>
                    <a:lstStyle/>
                    <a:p>
                      <a:endParaRPr lang="zh-CN" altLang="en-US" sz="2400" b="1" dirty="0">
                        <a:latin typeface="Bell MT" panose="02020503060305020303" pitchFamily="18" charset="0"/>
                      </a:endParaRPr>
                    </a:p>
                  </a:txBody>
                  <a:tcPr>
                    <a:noFill/>
                  </a:tcPr>
                </a:tc>
              </a:tr>
            </a:tbl>
          </a:graphicData>
        </a:graphic>
      </p:graphicFrame>
      <p:sp>
        <p:nvSpPr>
          <p:cNvPr id="21" name="文本框 20"/>
          <p:cNvSpPr txBox="1"/>
          <p:nvPr/>
        </p:nvSpPr>
        <p:spPr>
          <a:xfrm>
            <a:off x="7034646" y="3376932"/>
            <a:ext cx="2452255" cy="400110"/>
          </a:xfrm>
          <a:prstGeom prst="rect">
            <a:avLst/>
          </a:prstGeom>
          <a:noFill/>
        </p:spPr>
        <p:txBody>
          <a:bodyPr wrap="square" rtlCol="0">
            <a:spAutoFit/>
          </a:bodyPr>
          <a:lstStyle/>
          <a:p>
            <a:r>
              <a:rPr lang="en-US" altLang="zh-CN" sz="2000" b="1" dirty="0">
                <a:solidFill>
                  <a:srgbClr val="002060"/>
                </a:solidFill>
                <a:latin typeface="Bell MT" panose="02020503060305020303" pitchFamily="18" charset="0"/>
              </a:rPr>
              <a:t>People’s assumption </a:t>
            </a:r>
            <a:endParaRPr lang="zh-CN" altLang="en-US" sz="2000" b="1" dirty="0">
              <a:solidFill>
                <a:srgbClr val="002060"/>
              </a:solidFill>
              <a:latin typeface="Bell MT" panose="02020503060305020303" pitchFamily="18" charset="0"/>
            </a:endParaRPr>
          </a:p>
        </p:txBody>
      </p:sp>
      <p:sp>
        <p:nvSpPr>
          <p:cNvPr id="22" name="文本框 21"/>
          <p:cNvSpPr txBox="1"/>
          <p:nvPr/>
        </p:nvSpPr>
        <p:spPr>
          <a:xfrm>
            <a:off x="9668743" y="3407206"/>
            <a:ext cx="1792432" cy="400110"/>
          </a:xfrm>
          <a:prstGeom prst="rect">
            <a:avLst/>
          </a:prstGeom>
          <a:noFill/>
        </p:spPr>
        <p:txBody>
          <a:bodyPr wrap="square" rtlCol="0">
            <a:spAutoFit/>
          </a:bodyPr>
          <a:lstStyle/>
          <a:p>
            <a:r>
              <a:rPr lang="en-US" altLang="zh-CN" sz="2000" b="1" dirty="0">
                <a:solidFill>
                  <a:srgbClr val="002060"/>
                </a:solidFill>
                <a:latin typeface="Bell MT" panose="02020503060305020303" pitchFamily="18" charset="0"/>
              </a:rPr>
              <a:t>Experts </a:t>
            </a:r>
            <a:endParaRPr lang="zh-CN" altLang="en-US" sz="2000" b="1" dirty="0">
              <a:solidFill>
                <a:srgbClr val="002060"/>
              </a:solidFill>
              <a:latin typeface="Bell MT" panose="02020503060305020303" pitchFamily="18" charset="0"/>
            </a:endParaRPr>
          </a:p>
        </p:txBody>
      </p:sp>
      <p:sp>
        <p:nvSpPr>
          <p:cNvPr id="23" name="文本框 22"/>
          <p:cNvSpPr txBox="1"/>
          <p:nvPr/>
        </p:nvSpPr>
        <p:spPr>
          <a:xfrm>
            <a:off x="6946324" y="3911146"/>
            <a:ext cx="2559629" cy="1938992"/>
          </a:xfrm>
          <a:prstGeom prst="rect">
            <a:avLst/>
          </a:prstGeom>
          <a:noFill/>
        </p:spPr>
        <p:txBody>
          <a:bodyPr wrap="square" rtlCol="0">
            <a:spAutoFit/>
          </a:bodyPr>
          <a:lstStyle/>
          <a:p>
            <a:r>
              <a:rPr lang="en-US" altLang="zh-CN" sz="2000" b="1" dirty="0">
                <a:solidFill>
                  <a:srgbClr val="002060"/>
                </a:solidFill>
                <a:latin typeface="Bell MT" panose="02020503060305020303" pitchFamily="18" charset="0"/>
              </a:rPr>
              <a:t>*increase the quality of materials</a:t>
            </a:r>
            <a:endParaRPr lang="en-US" altLang="zh-CN" sz="2000" b="1" dirty="0">
              <a:solidFill>
                <a:srgbClr val="002060"/>
              </a:solidFill>
              <a:latin typeface="Bell MT" panose="02020503060305020303" pitchFamily="18" charset="0"/>
            </a:endParaRPr>
          </a:p>
          <a:p>
            <a:r>
              <a:rPr lang="en-US" altLang="zh-CN" sz="2000" b="1" dirty="0">
                <a:solidFill>
                  <a:srgbClr val="002060"/>
                </a:solidFill>
                <a:latin typeface="Bell MT" panose="02020503060305020303" pitchFamily="18" charset="0"/>
              </a:rPr>
              <a:t>*have nicer  </a:t>
            </a:r>
            <a:endParaRPr lang="en-US" altLang="zh-CN" sz="2000" b="1" dirty="0">
              <a:solidFill>
                <a:srgbClr val="002060"/>
              </a:solidFill>
              <a:latin typeface="Bell MT" panose="02020503060305020303" pitchFamily="18" charset="0"/>
            </a:endParaRPr>
          </a:p>
          <a:p>
            <a:r>
              <a:rPr lang="en-US" altLang="zh-CN" sz="2000" b="1" dirty="0">
                <a:solidFill>
                  <a:srgbClr val="002060"/>
                </a:solidFill>
                <a:latin typeface="Bell MT" panose="02020503060305020303" pitchFamily="18" charset="0"/>
              </a:rPr>
              <a:t>   resources</a:t>
            </a:r>
            <a:endParaRPr lang="en-US" altLang="zh-CN" sz="2000" b="1" dirty="0">
              <a:solidFill>
                <a:srgbClr val="002060"/>
              </a:solidFill>
              <a:latin typeface="Bell MT" panose="02020503060305020303" pitchFamily="18" charset="0"/>
            </a:endParaRPr>
          </a:p>
          <a:p>
            <a:r>
              <a:rPr lang="en-US" altLang="zh-CN" sz="2000" b="1" dirty="0">
                <a:solidFill>
                  <a:srgbClr val="002060"/>
                </a:solidFill>
                <a:latin typeface="Bell MT" panose="02020503060305020303" pitchFamily="18" charset="0"/>
              </a:rPr>
              <a:t>* want to cut  </a:t>
            </a:r>
            <a:endParaRPr lang="en-US" altLang="zh-CN" sz="2000" b="1" dirty="0">
              <a:solidFill>
                <a:srgbClr val="002060"/>
              </a:solidFill>
              <a:latin typeface="Bell MT" panose="02020503060305020303" pitchFamily="18" charset="0"/>
            </a:endParaRPr>
          </a:p>
          <a:p>
            <a:r>
              <a:rPr lang="en-US" altLang="zh-CN" sz="2000" b="1" dirty="0">
                <a:solidFill>
                  <a:srgbClr val="002060"/>
                </a:solidFill>
                <a:latin typeface="Bell MT" panose="02020503060305020303" pitchFamily="18" charset="0"/>
              </a:rPr>
              <a:t>   corners</a:t>
            </a:r>
            <a:endParaRPr lang="zh-CN" altLang="en-US" sz="2000" b="1" dirty="0">
              <a:solidFill>
                <a:srgbClr val="002060"/>
              </a:solidFill>
              <a:latin typeface="Bell MT" panose="02020503060305020303" pitchFamily="18" charset="0"/>
            </a:endParaRPr>
          </a:p>
        </p:txBody>
      </p:sp>
      <p:sp>
        <p:nvSpPr>
          <p:cNvPr id="24" name="文本框 23"/>
          <p:cNvSpPr txBox="1"/>
          <p:nvPr/>
        </p:nvSpPr>
        <p:spPr>
          <a:xfrm>
            <a:off x="9473046" y="3974646"/>
            <a:ext cx="2320636" cy="400110"/>
          </a:xfrm>
          <a:prstGeom prst="rect">
            <a:avLst/>
          </a:prstGeom>
          <a:noFill/>
        </p:spPr>
        <p:txBody>
          <a:bodyPr wrap="square" rtlCol="0">
            <a:spAutoFit/>
          </a:bodyPr>
          <a:lstStyle/>
          <a:p>
            <a:r>
              <a:rPr lang="en-US" altLang="zh-CN" sz="2000" b="1" dirty="0">
                <a:solidFill>
                  <a:srgbClr val="002060"/>
                </a:solidFill>
                <a:latin typeface="Bell MT" panose="02020503060305020303" pitchFamily="18" charset="0"/>
              </a:rPr>
              <a:t>* The time</a:t>
            </a:r>
            <a:endParaRPr lang="zh-CN" altLang="en-US" sz="2000" b="1" dirty="0">
              <a:solidFill>
                <a:srgbClr val="002060"/>
              </a:solidFill>
              <a:latin typeface="Bell MT" panose="02020503060305020303" pitchFamily="18" charset="0"/>
            </a:endParaRPr>
          </a:p>
        </p:txBody>
      </p:sp>
      <p:cxnSp>
        <p:nvCxnSpPr>
          <p:cNvPr id="26" name="直接箭头连接符 25"/>
          <p:cNvCxnSpPr/>
          <p:nvPr/>
        </p:nvCxnSpPr>
        <p:spPr>
          <a:xfrm>
            <a:off x="10280074" y="4272025"/>
            <a:ext cx="0" cy="51298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9404641" y="4684536"/>
            <a:ext cx="2320636" cy="1015663"/>
          </a:xfrm>
          <a:prstGeom prst="rect">
            <a:avLst/>
          </a:prstGeom>
          <a:noFill/>
        </p:spPr>
        <p:txBody>
          <a:bodyPr wrap="square" rtlCol="0">
            <a:spAutoFit/>
          </a:bodyPr>
          <a:lstStyle/>
          <a:p>
            <a:r>
              <a:rPr lang="en-US" altLang="zh-CN" sz="2000" b="1" dirty="0">
                <a:solidFill>
                  <a:srgbClr val="002060"/>
                </a:solidFill>
                <a:latin typeface="Bell MT" panose="02020503060305020303" pitchFamily="18" charset="0"/>
              </a:rPr>
              <a:t>To learn </a:t>
            </a:r>
            <a:r>
              <a:rPr lang="en-US" altLang="zh-CN" sz="2000" b="1" dirty="0" err="1">
                <a:solidFill>
                  <a:srgbClr val="002060"/>
                </a:solidFill>
                <a:latin typeface="Bell MT" panose="02020503060305020303" pitchFamily="18" charset="0"/>
              </a:rPr>
              <a:t>sth</a:t>
            </a:r>
            <a:r>
              <a:rPr lang="en-US" altLang="zh-CN" sz="2000" b="1" dirty="0">
                <a:solidFill>
                  <a:srgbClr val="002060"/>
                </a:solidFill>
                <a:latin typeface="Bell MT" panose="02020503060305020303" pitchFamily="18" charset="0"/>
              </a:rPr>
              <a:t> new</a:t>
            </a:r>
            <a:endParaRPr lang="en-US" altLang="zh-CN" sz="2000" b="1" dirty="0">
              <a:solidFill>
                <a:srgbClr val="002060"/>
              </a:solidFill>
              <a:latin typeface="Bell MT" panose="02020503060305020303" pitchFamily="18" charset="0"/>
            </a:endParaRPr>
          </a:p>
          <a:p>
            <a:r>
              <a:rPr lang="en-US" altLang="zh-CN" sz="2000" b="1" dirty="0">
                <a:solidFill>
                  <a:srgbClr val="002060"/>
                </a:solidFill>
                <a:latin typeface="Bell MT" panose="02020503060305020303" pitchFamily="18" charset="0"/>
              </a:rPr>
              <a:t>To achieve their  </a:t>
            </a:r>
            <a:endParaRPr lang="en-US" altLang="zh-CN" sz="2000" b="1" dirty="0">
              <a:solidFill>
                <a:srgbClr val="002060"/>
              </a:solidFill>
              <a:latin typeface="Bell MT" panose="02020503060305020303" pitchFamily="18" charset="0"/>
            </a:endParaRPr>
          </a:p>
          <a:p>
            <a:r>
              <a:rPr lang="en-US" altLang="zh-CN" sz="2000" b="1" dirty="0">
                <a:solidFill>
                  <a:srgbClr val="002060"/>
                </a:solidFill>
                <a:latin typeface="Bell MT" panose="02020503060305020303" pitchFamily="18" charset="0"/>
              </a:rPr>
              <a:t>  goals</a:t>
            </a:r>
            <a:endParaRPr lang="zh-CN" altLang="en-US" sz="2000" b="1" dirty="0">
              <a:solidFill>
                <a:srgbClr val="002060"/>
              </a:solidFill>
              <a:latin typeface="Bell MT" panose="02020503060305020303" pitchFamily="18" charset="0"/>
            </a:endParaRPr>
          </a:p>
        </p:txBody>
      </p:sp>
      <p:sp>
        <p:nvSpPr>
          <p:cNvPr id="29" name="文本框 28"/>
          <p:cNvSpPr txBox="1"/>
          <p:nvPr/>
        </p:nvSpPr>
        <p:spPr>
          <a:xfrm>
            <a:off x="503961" y="5254625"/>
            <a:ext cx="5647459" cy="400110"/>
          </a:xfrm>
          <a:prstGeom prst="rect">
            <a:avLst/>
          </a:prstGeom>
          <a:solidFill>
            <a:schemeClr val="accent6">
              <a:lumMod val="50000"/>
            </a:schemeClr>
          </a:solidFill>
        </p:spPr>
        <p:txBody>
          <a:bodyPr wrap="square" rtlCol="0">
            <a:spAutoFit/>
          </a:bodyPr>
          <a:lstStyle/>
          <a:p>
            <a:r>
              <a:rPr lang="en-US" altLang="zh-CN" sz="2000" b="1" dirty="0">
                <a:solidFill>
                  <a:schemeClr val="bg1"/>
                </a:solidFill>
              </a:rPr>
              <a:t>Q: What’s the writer’s attitude to the shortcut?  </a:t>
            </a:r>
            <a:endParaRPr lang="zh-CN" altLang="en-US" sz="2000" b="1" dirty="0">
              <a:solidFill>
                <a:schemeClr val="bg1"/>
              </a:solidFill>
            </a:endParaRPr>
          </a:p>
        </p:txBody>
      </p:sp>
      <p:sp>
        <p:nvSpPr>
          <p:cNvPr id="9" name="矩形: 圆角 8"/>
          <p:cNvSpPr/>
          <p:nvPr/>
        </p:nvSpPr>
        <p:spPr>
          <a:xfrm>
            <a:off x="1267691" y="4208318"/>
            <a:ext cx="602673" cy="3584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a:off x="1932709" y="4566805"/>
            <a:ext cx="40160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13013" y="4937414"/>
            <a:ext cx="12988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anim calcmode="lin" valueType="num">
                                      <p:cBhvr additive="base">
                                        <p:cTn id="3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xEl>
                                              <p:pRg st="1" end="1"/>
                                            </p:txEl>
                                          </p:spTgt>
                                        </p:tgtEl>
                                        <p:attrNameLst>
                                          <p:attrName>style.visibility</p:attrName>
                                        </p:attrNameLst>
                                      </p:cBhvr>
                                      <p:to>
                                        <p:strVal val="visible"/>
                                      </p:to>
                                    </p:set>
                                    <p:anim calcmode="lin" valueType="num">
                                      <p:cBhvr additive="base">
                                        <p:cTn id="4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
                                            <p:txEl>
                                              <p:pRg st="2" end="2"/>
                                            </p:txEl>
                                          </p:spTgt>
                                        </p:tgtEl>
                                        <p:attrNameLst>
                                          <p:attrName>style.visibility</p:attrName>
                                        </p:attrNameLst>
                                      </p:cBhvr>
                                      <p:to>
                                        <p:strVal val="visible"/>
                                      </p:to>
                                    </p:set>
                                    <p:anim calcmode="lin" valueType="num">
                                      <p:cBhvr additive="base">
                                        <p:cTn id="49"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xEl>
                                              <p:pRg st="3" end="3"/>
                                            </p:txEl>
                                          </p:spTgt>
                                        </p:tgtEl>
                                        <p:attrNameLst>
                                          <p:attrName>style.visibility</p:attrName>
                                        </p:attrNameLst>
                                      </p:cBhvr>
                                      <p:to>
                                        <p:strVal val="visible"/>
                                      </p:to>
                                    </p:set>
                                    <p:anim calcmode="lin" valueType="num">
                                      <p:cBhvr additive="base">
                                        <p:cTn id="55"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
                                            <p:txEl>
                                              <p:pRg st="4" end="4"/>
                                            </p:txEl>
                                          </p:spTgt>
                                        </p:tgtEl>
                                        <p:attrNameLst>
                                          <p:attrName>style.visibility</p:attrName>
                                        </p:attrNameLst>
                                      </p:cBhvr>
                                      <p:to>
                                        <p:strVal val="visible"/>
                                      </p:to>
                                    </p:set>
                                    <p:anim calcmode="lin" valueType="num">
                                      <p:cBhvr additive="base">
                                        <p:cTn id="6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anim calcmode="lin" valueType="num">
                                      <p:cBhvr additive="base">
                                        <p:cTn id="6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ppt_x"/>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7">
                                            <p:txEl>
                                              <p:pRg st="0" end="0"/>
                                            </p:txEl>
                                          </p:spTgt>
                                        </p:tgtEl>
                                        <p:attrNameLst>
                                          <p:attrName>style.visibility</p:attrName>
                                        </p:attrNameLst>
                                      </p:cBhvr>
                                      <p:to>
                                        <p:strVal val="visible"/>
                                      </p:to>
                                    </p:set>
                                    <p:anim calcmode="lin" valueType="num">
                                      <p:cBhvr additive="base">
                                        <p:cTn id="79"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7">
                                            <p:txEl>
                                              <p:pRg st="1" end="1"/>
                                            </p:txEl>
                                          </p:spTgt>
                                        </p:tgtEl>
                                        <p:attrNameLst>
                                          <p:attrName>style.visibility</p:attrName>
                                        </p:attrNameLst>
                                      </p:cBhvr>
                                      <p:to>
                                        <p:strVal val="visible"/>
                                      </p:to>
                                    </p:set>
                                    <p:anim calcmode="lin" valueType="num">
                                      <p:cBhvr additive="base">
                                        <p:cTn id="85"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7">
                                            <p:txEl>
                                              <p:pRg st="2" end="2"/>
                                            </p:txEl>
                                          </p:spTgt>
                                        </p:tgtEl>
                                        <p:attrNameLst>
                                          <p:attrName>style.visibility</p:attrName>
                                        </p:attrNameLst>
                                      </p:cBhvr>
                                      <p:to>
                                        <p:strVal val="visible"/>
                                      </p:to>
                                    </p:set>
                                    <p:anim calcmode="lin" valueType="num">
                                      <p:cBhvr additive="base">
                                        <p:cTn id="91"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fill="hold"/>
                                        <p:tgtEl>
                                          <p:spTgt spid="29"/>
                                        </p:tgtEl>
                                        <p:attrNameLst>
                                          <p:attrName>ppt_x</p:attrName>
                                        </p:attrNameLst>
                                      </p:cBhvr>
                                      <p:tavLst>
                                        <p:tav tm="0">
                                          <p:val>
                                            <p:strVal val="#ppt_x"/>
                                          </p:val>
                                        </p:tav>
                                        <p:tav tm="100000">
                                          <p:val>
                                            <p:strVal val="#ppt_x"/>
                                          </p:val>
                                        </p:tav>
                                      </p:tavLst>
                                    </p:anim>
                                    <p:anim calcmode="lin" valueType="num">
                                      <p:cBhvr additive="base">
                                        <p:cTn id="9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9"/>
                                        </p:tgtEl>
                                        <p:attrNameLst>
                                          <p:attrName>style.visibility</p:attrName>
                                        </p:attrNameLst>
                                      </p:cBhvr>
                                      <p:to>
                                        <p:strVal val="visible"/>
                                      </p:to>
                                    </p:set>
                                    <p:anim calcmode="lin" valueType="num">
                                      <p:cBhvr additive="base">
                                        <p:cTn id="103" dur="500" fill="hold"/>
                                        <p:tgtEl>
                                          <p:spTgt spid="9"/>
                                        </p:tgtEl>
                                        <p:attrNameLst>
                                          <p:attrName>ppt_x</p:attrName>
                                        </p:attrNameLst>
                                      </p:cBhvr>
                                      <p:tavLst>
                                        <p:tav tm="0">
                                          <p:val>
                                            <p:strVal val="#ppt_x"/>
                                          </p:val>
                                        </p:tav>
                                        <p:tav tm="100000">
                                          <p:val>
                                            <p:strVal val="#ppt_x"/>
                                          </p:val>
                                        </p:tav>
                                      </p:tavLst>
                                    </p:anim>
                                    <p:anim calcmode="lin" valueType="num">
                                      <p:cBhvr additive="base">
                                        <p:cTn id="10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6"/>
                                        </p:tgtEl>
                                        <p:attrNameLst>
                                          <p:attrName>style.visibility</p:attrName>
                                        </p:attrNameLst>
                                      </p:cBhvr>
                                      <p:to>
                                        <p:strVal val="visible"/>
                                      </p:to>
                                    </p:set>
                                    <p:anim calcmode="lin" valueType="num">
                                      <p:cBhvr additive="base">
                                        <p:cTn id="109" dur="500" fill="hold"/>
                                        <p:tgtEl>
                                          <p:spTgt spid="16"/>
                                        </p:tgtEl>
                                        <p:attrNameLst>
                                          <p:attrName>ppt_x</p:attrName>
                                        </p:attrNameLst>
                                      </p:cBhvr>
                                      <p:tavLst>
                                        <p:tav tm="0">
                                          <p:val>
                                            <p:strVal val="#ppt_x"/>
                                          </p:val>
                                        </p:tav>
                                        <p:tav tm="100000">
                                          <p:val>
                                            <p:strVal val="#ppt_x"/>
                                          </p:val>
                                        </p:tav>
                                      </p:tavLst>
                                    </p:anim>
                                    <p:anim calcmode="lin" valueType="num">
                                      <p:cBhvr additive="base">
                                        <p:cTn id="11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additive="base">
                                        <p:cTn id="115" dur="500" fill="hold"/>
                                        <p:tgtEl>
                                          <p:spTgt spid="25"/>
                                        </p:tgtEl>
                                        <p:attrNameLst>
                                          <p:attrName>ppt_x</p:attrName>
                                        </p:attrNameLst>
                                      </p:cBhvr>
                                      <p:tavLst>
                                        <p:tav tm="0">
                                          <p:val>
                                            <p:strVal val="#ppt_x"/>
                                          </p:val>
                                        </p:tav>
                                        <p:tav tm="100000">
                                          <p:val>
                                            <p:strVal val="#ppt_x"/>
                                          </p:val>
                                        </p:tav>
                                      </p:tavLst>
                                    </p:anim>
                                    <p:anim calcmode="lin" valueType="num">
                                      <p:cBhvr additive="base">
                                        <p:cTn id="1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1" grpId="0"/>
      <p:bldP spid="22" grpId="0"/>
      <p:bldP spid="23" grpId="0" build="p"/>
      <p:bldP spid="24" grpId="0" build="p"/>
      <p:bldP spid="27" grpId="0" build="p"/>
      <p:bldP spid="29" grpId="0" animBg="1"/>
      <p:bldP spid="9" grpId="0" animBg="1"/>
    </p:bldLst>
  </p:timing>
</p:sld>
</file>

<file path=ppt/tags/tag1.xml><?xml version="1.0" encoding="utf-8"?>
<p:tagLst xmlns:p="http://schemas.openxmlformats.org/presentationml/2006/main">
  <p:tag name="AS_UNIQUEID" val="49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5254</Words>
  <Application>WPS 演示</Application>
  <PresentationFormat>宽屏</PresentationFormat>
  <Paragraphs>240</Paragraphs>
  <Slides>14</Slides>
  <Notes>2</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14</vt:i4>
      </vt:variant>
    </vt:vector>
  </HeadingPairs>
  <TitlesOfParts>
    <vt:vector size="37" baseType="lpstr">
      <vt:lpstr>Arial</vt:lpstr>
      <vt:lpstr>宋体</vt:lpstr>
      <vt:lpstr>Wingdings</vt:lpstr>
      <vt:lpstr>Ink Free</vt:lpstr>
      <vt:lpstr>Bell MT</vt:lpstr>
      <vt:lpstr>Calibri</vt:lpstr>
      <vt:lpstr>Comic Sans MS Bold</vt:lpstr>
      <vt:lpstr>Comic Sans MS</vt:lpstr>
      <vt:lpstr>楷体</vt:lpstr>
      <vt:lpstr>Bodoni MT</vt:lpstr>
      <vt:lpstr>Microsoft JhengHei UI</vt:lpstr>
      <vt:lpstr>Times New Roman</vt:lpstr>
      <vt:lpstr>等线</vt:lpstr>
      <vt:lpstr>华文行楷</vt:lpstr>
      <vt:lpstr>Abadi</vt:lpstr>
      <vt:lpstr>Segoe Print</vt:lpstr>
      <vt:lpstr>微软雅黑</vt:lpstr>
      <vt:lpstr>Arial Unicode MS</vt:lpstr>
      <vt:lpstr>等线 Light</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jiang Louisa</dc:creator>
  <cp:lastModifiedBy>24147</cp:lastModifiedBy>
  <cp:revision>59</cp:revision>
  <dcterms:created xsi:type="dcterms:W3CDTF">2022-09-24T08:23:00Z</dcterms:created>
  <dcterms:modified xsi:type="dcterms:W3CDTF">2023-02-25T12:28:40Z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