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464" r:id="rId3"/>
    <p:sldId id="433" r:id="rId4"/>
    <p:sldId id="431" r:id="rId5"/>
    <p:sldId id="441" r:id="rId7"/>
    <p:sldId id="425" r:id="rId8"/>
    <p:sldId id="443" r:id="rId9"/>
    <p:sldId id="426" r:id="rId10"/>
    <p:sldId id="442" r:id="rId11"/>
    <p:sldId id="427" r:id="rId12"/>
    <p:sldId id="436" r:id="rId13"/>
    <p:sldId id="429" r:id="rId14"/>
    <p:sldId id="444" r:id="rId15"/>
    <p:sldId id="430" r:id="rId16"/>
    <p:sldId id="445" r:id="rId17"/>
    <p:sldId id="428" r:id="rId18"/>
    <p:sldId id="437" r:id="rId19"/>
    <p:sldId id="447" r:id="rId20"/>
    <p:sldId id="451" r:id="rId21"/>
    <p:sldId id="452" r:id="rId22"/>
    <p:sldId id="448" r:id="rId23"/>
    <p:sldId id="450" r:id="rId24"/>
    <p:sldId id="446" r:id="rId25"/>
    <p:sldId id="449" r:id="rId26"/>
    <p:sldId id="439" r:id="rId27"/>
    <p:sldId id="440" r:id="rId28"/>
    <p:sldId id="420" r:id="rId29"/>
  </p:sldIdLst>
  <p:sldSz cx="9144000" cy="5143500" type="screen16x9"/>
  <p:notesSz cx="6858000" cy="9144000"/>
  <p:embeddedFontLst>
    <p:embeddedFont>
      <p:font typeface="微软雅黑" panose="020B0503020204020204" pitchFamily="34" charset="-122"/>
      <p:regular r:id="rId33"/>
    </p:embeddedFont>
    <p:embeddedFont>
      <p:font typeface="MingLiU_HKSCS-ExtB" panose="02020500000000000000" pitchFamily="18" charset="-120"/>
      <p:regular r:id="rId34"/>
    </p:embeddedFont>
    <p:embeddedFont>
      <p:font typeface="仿宋" panose="02010609060101010101" pitchFamily="49" charset="-122"/>
      <p:regular r:id="rId35"/>
    </p:embeddedFont>
    <p:embeddedFont>
      <p:font typeface="楷体" panose="02010609060101010101" pitchFamily="49" charset="-122"/>
      <p:regular r:id="rId36"/>
    </p:embeddedFont>
    <p:embeddedFont>
      <p:font typeface="Vani" panose="020B0502040204020203" pitchFamily="34" charset="0"/>
      <p:regular r:id="rId37"/>
      <p:bold r:id="rId38"/>
    </p:embeddedFont>
    <p:embeddedFont>
      <p:font typeface="Castellar" panose="020A0402060406010301" pitchFamily="18" charset="0"/>
      <p:regular r:id="rId39"/>
    </p:embeddedFont>
    <p:embeddedFont>
      <p:font typeface="Calibri" panose="020F0502020204030204" charset="0"/>
      <p:regular r:id="rId40"/>
      <p:bold r:id="rId41"/>
      <p:italic r:id="rId42"/>
      <p:boldItalic r:id="rId43"/>
    </p:embeddedFont>
    <p:embeddedFont>
      <p:font typeface="MingLiU_HKSCS" panose="02020500000000000000" pitchFamily="18" charset="-120"/>
      <p:regular r:id="rId44"/>
    </p:embeddedFont>
    <p:embeddedFont>
      <p:font typeface="华文新魏" panose="02010800040101010101" pitchFamily="2" charset="-122"/>
      <p:regular r:id="rId4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9541"/>
    <a:srgbClr val="56DFDF"/>
    <a:srgbClr val="FAC14D"/>
    <a:srgbClr val="FFFF99"/>
    <a:srgbClr val="FFFFFF"/>
    <a:srgbClr val="000000"/>
    <a:srgbClr val="FFF4C5"/>
    <a:srgbClr val="E6F4E0"/>
    <a:srgbClr val="188582"/>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autoAdjust="0"/>
    <p:restoredTop sz="94659" autoAdjust="0"/>
  </p:normalViewPr>
  <p:slideViewPr>
    <p:cSldViewPr>
      <p:cViewPr varScale="1">
        <p:scale>
          <a:sx n="89" d="100"/>
          <a:sy n="89" d="100"/>
        </p:scale>
        <p:origin x="-288" y="-96"/>
      </p:cViewPr>
      <p:guideLst>
        <p:guide orient="horz" pos="1588"/>
        <p:guide pos="2857"/>
      </p:guideLst>
    </p:cSldViewPr>
  </p:slideViewPr>
  <p:outlineViewPr>
    <p:cViewPr>
      <p:scale>
        <a:sx n="33" d="100"/>
        <a:sy n="33" d="100"/>
      </p:scale>
      <p:origin x="0" y="0"/>
    </p:cViewPr>
  </p:outlineViewPr>
  <p:notesTextViewPr>
    <p:cViewPr>
      <p:scale>
        <a:sx n="1" d="1"/>
        <a:sy n="1" d="1"/>
      </p:scale>
      <p:origin x="0" y="0"/>
    </p:cViewPr>
  </p:notesTextViewPr>
  <p:sorterViewPr>
    <p:cViewPr>
      <p:scale>
        <a:sx n="47" d="100"/>
        <a:sy n="47"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5" Type="http://schemas.openxmlformats.org/officeDocument/2006/relationships/font" Target="fonts/font13.fntdata"/><Relationship Id="rId44" Type="http://schemas.openxmlformats.org/officeDocument/2006/relationships/font" Target="fonts/font12.fntdata"/><Relationship Id="rId43" Type="http://schemas.openxmlformats.org/officeDocument/2006/relationships/font" Target="fonts/font11.fntdata"/><Relationship Id="rId42" Type="http://schemas.openxmlformats.org/officeDocument/2006/relationships/font" Target="fonts/font10.fntdata"/><Relationship Id="rId41" Type="http://schemas.openxmlformats.org/officeDocument/2006/relationships/font" Target="fonts/font9.fntdata"/><Relationship Id="rId40" Type="http://schemas.openxmlformats.org/officeDocument/2006/relationships/font" Target="fonts/font8.fntdata"/><Relationship Id="rId4" Type="http://schemas.openxmlformats.org/officeDocument/2006/relationships/slide" Target="slides/slide2.xml"/><Relationship Id="rId39" Type="http://schemas.openxmlformats.org/officeDocument/2006/relationships/font" Target="fonts/font7.fntdata"/><Relationship Id="rId38" Type="http://schemas.openxmlformats.org/officeDocument/2006/relationships/font" Target="fonts/font6.fntdata"/><Relationship Id="rId37" Type="http://schemas.openxmlformats.org/officeDocument/2006/relationships/font" Target="fonts/font5.fntdata"/><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EE2D05-C832-4A27-95BB-192147E7182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D18BF-AACD-4437-B6E2-ECE3E76542F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
        <p:nvSpPr>
          <p:cNvPr id="52" name="任意多边形 60"/>
          <p:cNvSpPr>
            <a:spLocks noChangeArrowheads="1"/>
          </p:cNvSpPr>
          <p:nvPr userDrawn="1"/>
        </p:nvSpPr>
        <p:spPr bwMode="auto">
          <a:xfrm rot="14226372">
            <a:off x="2829125" y="3777656"/>
            <a:ext cx="772715" cy="2573337"/>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pic>
        <p:nvPicPr>
          <p:cNvPr id="53" name="图片 52"/>
          <p:cNvPicPr>
            <a:picLocks noChangeAspect="1"/>
          </p:cNvPicPr>
          <p:nvPr userDrawn="1"/>
        </p:nvPicPr>
        <p:blipFill rotWithShape="1">
          <a:blip r:embed="rId2" cstate="print">
            <a:extLst>
              <a:ext uri="{28A0092B-C50C-407E-A947-70E740481C1C}">
                <a14:useLocalDpi xmlns:a14="http://schemas.microsoft.com/office/drawing/2010/main" val="0"/>
              </a:ext>
            </a:extLst>
          </a:blip>
          <a:srcRect b="15797"/>
          <a:stretch>
            <a:fillRect/>
          </a:stretch>
        </p:blipFill>
        <p:spPr>
          <a:xfrm>
            <a:off x="-6630" y="17576"/>
            <a:ext cx="9150629" cy="51464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ll">
    <p:spTree>
      <p:nvGrpSpPr>
        <p:cNvPr id="1" name=""/>
        <p:cNvGrpSpPr/>
        <p:nvPr/>
      </p:nvGrpSpPr>
      <p:grpSpPr>
        <a:xfrm>
          <a:off x="0" y="0"/>
          <a:ext cx="0" cy="0"/>
          <a:chOff x="0" y="0"/>
          <a:chExt cx="0" cy="0"/>
        </a:xfrm>
      </p:grpSpPr>
      <p:sp>
        <p:nvSpPr>
          <p:cNvPr id="20" name="矩形 19"/>
          <p:cNvSpPr/>
          <p:nvPr userDrawn="1"/>
        </p:nvSpPr>
        <p:spPr>
          <a:xfrm>
            <a:off x="2258420"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p:nvPr userDrawn="1"/>
        </p:nvCxnSpPr>
        <p:spPr>
          <a:xfrm>
            <a:off x="3904656"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5550894"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7209831" y="148055"/>
            <a:ext cx="0" cy="243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3904656" y="133507"/>
            <a:ext cx="1646238"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userDrawn="1"/>
        </p:nvSpPr>
        <p:spPr>
          <a:xfrm>
            <a:off x="5550895"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userDrawn="1"/>
        </p:nvSpPr>
        <p:spPr>
          <a:xfrm>
            <a:off x="7197131" y="133507"/>
            <a:ext cx="1644650"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3543" b="64101"/>
          <a:stretch>
            <a:fillRect/>
          </a:stretch>
        </p:blipFill>
        <p:spPr>
          <a:xfrm>
            <a:off x="0" y="4999484"/>
            <a:ext cx="9150629" cy="1440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教学分析">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教学设计">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教学反思">
    <p:spTree>
      <p:nvGrpSpPr>
        <p:cNvPr id="1" name=""/>
        <p:cNvGrpSpPr/>
        <p:nvPr/>
      </p:nvGrpSpPr>
      <p:grpSpPr>
        <a:xfrm>
          <a:off x="0" y="0"/>
          <a:ext cx="0" cy="0"/>
          <a:chOff x="0" y="0"/>
          <a:chExt cx="0" cy="0"/>
        </a:xfrm>
      </p:grpSpPr>
      <p:sp>
        <p:nvSpPr>
          <p:cNvPr id="20" name="矩形 19"/>
          <p:cNvSpPr/>
          <p:nvPr userDrawn="1"/>
        </p:nvSpPr>
        <p:spPr>
          <a:xfrm>
            <a:off x="2258420"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p:nvPr userDrawn="1"/>
        </p:nvCxnSpPr>
        <p:spPr>
          <a:xfrm>
            <a:off x="3904656"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5550894"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7209831" y="148055"/>
            <a:ext cx="0" cy="243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3904656" y="133507"/>
            <a:ext cx="1646238"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userDrawn="1"/>
        </p:nvSpPr>
        <p:spPr>
          <a:xfrm>
            <a:off x="5550895"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userDrawn="1"/>
        </p:nvSpPr>
        <p:spPr>
          <a:xfrm>
            <a:off x="7197131" y="133507"/>
            <a:ext cx="1644650"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65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65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xfrm>
            <a:off x="3124200" y="4683919"/>
            <a:ext cx="2895600" cy="357188"/>
          </a:xfrm>
          <a:prstGeom prst="rect">
            <a:avLst/>
          </a:prstGeom>
        </p:spPr>
        <p:txBody>
          <a:bodyPr/>
          <a:lstStyle>
            <a:lvl1pPr>
              <a:defRPr/>
            </a:lvl1pPr>
          </a:lstStyle>
          <a:p>
            <a:pPr>
              <a:defRPr/>
            </a:pPr>
            <a:r>
              <a:rPr lang="en-US" altLang="zh-CN"/>
              <a:t>ks5u精品课件</a:t>
            </a:r>
            <a:endParaRPr lang="en-US" altLang="zh-CN"/>
          </a:p>
        </p:txBody>
      </p:sp>
      <p:sp>
        <p:nvSpPr>
          <p:cNvPr id="4" name="Rectangle 6"/>
          <p:cNvSpPr>
            <a:spLocks noGrp="1" noChangeArrowheads="1"/>
          </p:cNvSpPr>
          <p:nvPr>
            <p:ph type="sldNum" sz="quarter" idx="12"/>
          </p:nvPr>
        </p:nvSpPr>
        <p:spPr>
          <a:xfrm>
            <a:off x="6553200" y="4683919"/>
            <a:ext cx="2133600" cy="357188"/>
          </a:xfrm>
          <a:prstGeom prst="rect">
            <a:avLst/>
          </a:prstGeom>
        </p:spPr>
        <p:txBody>
          <a:bodyPr/>
          <a:lstStyle>
            <a:lvl1pPr>
              <a:defRPr/>
            </a:lvl1pPr>
          </a:lstStyle>
          <a:p>
            <a:pPr>
              <a:defRPr/>
            </a:pPr>
            <a:fld id="{E6C30D3B-2292-4AEB-B5BC-95A8EC68BD11}" type="slidenum">
              <a:rPr lang="en-US" altLang="zh-CN"/>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3.jpe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4.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alphaModFix amt="42000"/>
            <a:lum/>
          </a:blip>
          <a:srcRect/>
          <a:tile tx="0" ty="0" sx="100000" sy="100000" flip="none" algn="tl"/>
        </a:blipFill>
        <a:effectLst/>
      </p:bgPr>
    </p:bg>
    <p:spTree>
      <p:nvGrpSpPr>
        <p:cNvPr id="1" name=""/>
        <p:cNvGrpSpPr/>
        <p:nvPr/>
      </p:nvGrpSpPr>
      <p:grpSpPr>
        <a:xfrm>
          <a:off x="0" y="0"/>
          <a:ext cx="0" cy="0"/>
          <a:chOff x="0" y="0"/>
          <a:chExt cx="0" cy="0"/>
        </a:xfrm>
      </p:grpSpPr>
      <p:sp>
        <p:nvSpPr>
          <p:cNvPr id="13" name="任意多边形 60"/>
          <p:cNvSpPr>
            <a:spLocks noChangeArrowheads="1"/>
          </p:cNvSpPr>
          <p:nvPr userDrawn="1"/>
        </p:nvSpPr>
        <p:spPr bwMode="auto">
          <a:xfrm rot="7337919" flipH="1">
            <a:off x="-66187" y="-329073"/>
            <a:ext cx="572905" cy="1182146"/>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cxnSp>
        <p:nvCxnSpPr>
          <p:cNvPr id="8" name="直接连接符 7"/>
          <p:cNvCxnSpPr/>
          <p:nvPr userDrawn="1"/>
        </p:nvCxnSpPr>
        <p:spPr>
          <a:xfrm>
            <a:off x="830092" y="438722"/>
            <a:ext cx="8313909" cy="0"/>
          </a:xfrm>
          <a:prstGeom prst="line">
            <a:avLst/>
          </a:prstGeom>
          <a:noFill/>
          <a:ln w="19050" cap="flat" cmpd="sng" algn="ctr">
            <a:solidFill>
              <a:srgbClr val="319095"/>
            </a:solidFill>
            <a:prstDash val="solid"/>
            <a:miter lim="800000"/>
          </a:ln>
          <a:effectLst/>
        </p:spPr>
      </p:cxnSp>
      <p:grpSp>
        <p:nvGrpSpPr>
          <p:cNvPr id="14" name="组合 7"/>
          <p:cNvGrpSpPr/>
          <p:nvPr userDrawn="1"/>
        </p:nvGrpSpPr>
        <p:grpSpPr bwMode="auto">
          <a:xfrm>
            <a:off x="180976" y="141480"/>
            <a:ext cx="682625" cy="471488"/>
            <a:chOff x="0" y="0"/>
            <a:chExt cx="821284" cy="758537"/>
          </a:xfrm>
        </p:grpSpPr>
        <p:grpSp>
          <p:nvGrpSpPr>
            <p:cNvPr id="15" name="组合 8"/>
            <p:cNvGrpSpPr/>
            <p:nvPr/>
          </p:nvGrpSpPr>
          <p:grpSpPr bwMode="auto">
            <a:xfrm>
              <a:off x="0" y="0"/>
              <a:ext cx="821284" cy="642892"/>
              <a:chOff x="0" y="0"/>
              <a:chExt cx="945409" cy="740056"/>
            </a:xfrm>
          </p:grpSpPr>
          <p:grpSp>
            <p:nvGrpSpPr>
              <p:cNvPr id="17" name="组合 10"/>
              <p:cNvGrpSpPr/>
              <p:nvPr/>
            </p:nvGrpSpPr>
            <p:grpSpPr bwMode="auto">
              <a:xfrm>
                <a:off x="0" y="0"/>
                <a:ext cx="945409" cy="629359"/>
                <a:chOff x="0" y="0"/>
                <a:chExt cx="945409" cy="629359"/>
              </a:xfrm>
            </p:grpSpPr>
            <p:sp>
              <p:nvSpPr>
                <p:cNvPr id="19" name="任意多边形 12"/>
                <p:cNvSpPr>
                  <a:spLocks noChangeArrowheads="1"/>
                </p:cNvSpPr>
                <p:nvPr/>
              </p:nvSpPr>
              <p:spPr bwMode="auto">
                <a:xfrm rot="-3146483">
                  <a:off x="284357" y="-284358"/>
                  <a:ext cx="376696" cy="945409"/>
                </a:xfrm>
                <a:custGeom>
                  <a:avLst/>
                  <a:gdLst>
                    <a:gd name="T0" fmla="*/ 188348 w 2015614"/>
                    <a:gd name="T1" fmla="*/ 0 h 4367958"/>
                    <a:gd name="T2" fmla="*/ 219272 w 2015614"/>
                    <a:gd name="T3" fmla="*/ 32550 h 4367958"/>
                    <a:gd name="T4" fmla="*/ 376696 w 2015614"/>
                    <a:gd name="T5" fmla="*/ 472705 h 4367958"/>
                    <a:gd name="T6" fmla="*/ 219272 w 2015614"/>
                    <a:gd name="T7" fmla="*/ 912859 h 4367958"/>
                    <a:gd name="T8" fmla="*/ 188348 w 2015614"/>
                    <a:gd name="T9" fmla="*/ 945409 h 4367958"/>
                    <a:gd name="T10" fmla="*/ 157424 w 2015614"/>
                    <a:gd name="T11" fmla="*/ 912859 h 4367958"/>
                    <a:gd name="T12" fmla="*/ 0 w 2015614"/>
                    <a:gd name="T13" fmla="*/ 472704 h 4367958"/>
                    <a:gd name="T14" fmla="*/ 157424 w 2015614"/>
                    <a:gd name="T15" fmla="*/ 32549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20" name="任意多边形 13"/>
                <p:cNvSpPr>
                  <a:spLocks noChangeArrowheads="1"/>
                </p:cNvSpPr>
                <p:nvPr/>
              </p:nvSpPr>
              <p:spPr bwMode="auto">
                <a:xfrm rot="-5400000">
                  <a:off x="291714" y="77705"/>
                  <a:ext cx="314355" cy="788949"/>
                </a:xfrm>
                <a:custGeom>
                  <a:avLst/>
                  <a:gdLst>
                    <a:gd name="T0" fmla="*/ 157178 w 2015614"/>
                    <a:gd name="T1" fmla="*/ 0 h 4367958"/>
                    <a:gd name="T2" fmla="*/ 182983 w 2015614"/>
                    <a:gd name="T3" fmla="*/ 27163 h 4367958"/>
                    <a:gd name="T4" fmla="*/ 314355 w 2015614"/>
                    <a:gd name="T5" fmla="*/ 394475 h 4367958"/>
                    <a:gd name="T6" fmla="*/ 182983 w 2015614"/>
                    <a:gd name="T7" fmla="*/ 761786 h 4367958"/>
                    <a:gd name="T8" fmla="*/ 157178 w 2015614"/>
                    <a:gd name="T9" fmla="*/ 788949 h 4367958"/>
                    <a:gd name="T10" fmla="*/ 131372 w 2015614"/>
                    <a:gd name="T11" fmla="*/ 761786 h 4367958"/>
                    <a:gd name="T12" fmla="*/ 0 w 2015614"/>
                    <a:gd name="T13" fmla="*/ 394474 h 4367958"/>
                    <a:gd name="T14" fmla="*/ 131372 w 2015614"/>
                    <a:gd name="T15" fmla="*/ 2716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sp>
            <p:nvSpPr>
              <p:cNvPr id="18" name="任意多边形 11"/>
              <p:cNvSpPr>
                <a:spLocks noChangeArrowheads="1"/>
              </p:cNvSpPr>
              <p:nvPr/>
            </p:nvSpPr>
            <p:spPr bwMode="auto">
              <a:xfrm rot="-7236193">
                <a:off x="479955" y="339066"/>
                <a:ext cx="228500" cy="573475"/>
              </a:xfrm>
              <a:custGeom>
                <a:avLst/>
                <a:gdLst>
                  <a:gd name="T0" fmla="*/ 114250 w 2015614"/>
                  <a:gd name="T1" fmla="*/ 0 h 4367958"/>
                  <a:gd name="T2" fmla="*/ 133008 w 2015614"/>
                  <a:gd name="T3" fmla="*/ 19744 h 4367958"/>
                  <a:gd name="T4" fmla="*/ 228500 w 2015614"/>
                  <a:gd name="T5" fmla="*/ 286738 h 4367958"/>
                  <a:gd name="T6" fmla="*/ 133008 w 2015614"/>
                  <a:gd name="T7" fmla="*/ 553731 h 4367958"/>
                  <a:gd name="T8" fmla="*/ 114250 w 2015614"/>
                  <a:gd name="T9" fmla="*/ 573475 h 4367958"/>
                  <a:gd name="T10" fmla="*/ 95492 w 2015614"/>
                  <a:gd name="T11" fmla="*/ 553731 h 4367958"/>
                  <a:gd name="T12" fmla="*/ 0 w 2015614"/>
                  <a:gd name="T13" fmla="*/ 286737 h 4367958"/>
                  <a:gd name="T14" fmla="*/ 95492 w 2015614"/>
                  <a:gd name="T15" fmla="*/ 1974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sp>
          <p:nvSpPr>
            <p:cNvPr id="16" name="任意多边形 9"/>
            <p:cNvSpPr>
              <a:spLocks noChangeArrowheads="1"/>
            </p:cNvSpPr>
            <p:nvPr/>
          </p:nvSpPr>
          <p:spPr bwMode="auto">
            <a:xfrm rot="-9094124">
              <a:off x="570556" y="384703"/>
              <a:ext cx="148954" cy="373834"/>
            </a:xfrm>
            <a:custGeom>
              <a:avLst/>
              <a:gdLst>
                <a:gd name="T0" fmla="*/ 74477 w 2015614"/>
                <a:gd name="T1" fmla="*/ 0 h 4367958"/>
                <a:gd name="T2" fmla="*/ 86705 w 2015614"/>
                <a:gd name="T3" fmla="*/ 12871 h 4367958"/>
                <a:gd name="T4" fmla="*/ 148954 w 2015614"/>
                <a:gd name="T5" fmla="*/ 186917 h 4367958"/>
                <a:gd name="T6" fmla="*/ 86705 w 2015614"/>
                <a:gd name="T7" fmla="*/ 360963 h 4367958"/>
                <a:gd name="T8" fmla="*/ 74477 w 2015614"/>
                <a:gd name="T9" fmla="*/ 373834 h 4367958"/>
                <a:gd name="T10" fmla="*/ 62249 w 2015614"/>
                <a:gd name="T11" fmla="*/ 360963 h 4367958"/>
                <a:gd name="T12" fmla="*/ 0 w 2015614"/>
                <a:gd name="T13" fmla="*/ 186917 h 4367958"/>
                <a:gd name="T14" fmla="*/ 62249 w 2015614"/>
                <a:gd name="T15" fmla="*/ 1287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grpSp>
        <p:nvGrpSpPr>
          <p:cNvPr id="24" name="组合 331"/>
          <p:cNvGrpSpPr/>
          <p:nvPr userDrawn="1"/>
        </p:nvGrpSpPr>
        <p:grpSpPr bwMode="auto">
          <a:xfrm rot="7870731">
            <a:off x="8911912" y="252560"/>
            <a:ext cx="378687" cy="490675"/>
            <a:chOff x="0" y="0"/>
            <a:chExt cx="1238846" cy="1204002"/>
          </a:xfrm>
        </p:grpSpPr>
        <p:sp>
          <p:nvSpPr>
            <p:cNvPr id="25" name="任意多边形 332"/>
            <p:cNvSpPr>
              <a:spLocks noChangeArrowheads="1"/>
            </p:cNvSpPr>
            <p:nvPr/>
          </p:nvSpPr>
          <p:spPr bwMode="auto">
            <a:xfrm rot="-9659423">
              <a:off x="0" y="0"/>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26" name="任意多边形 333"/>
            <p:cNvSpPr>
              <a:spLocks noChangeArrowheads="1"/>
            </p:cNvSpPr>
            <p:nvPr/>
          </p:nvSpPr>
          <p:spPr bwMode="auto">
            <a:xfrm rot="7873660">
              <a:off x="396979" y="165848"/>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pic>
        <p:nvPicPr>
          <p:cNvPr id="12" name="图片 11" descr="水印"/>
          <p:cNvPicPr>
            <a:picLocks noChangeAspect="1"/>
          </p:cNvPicPr>
          <p:nvPr userDrawn="1"/>
        </p:nvPicPr>
        <p:blipFill>
          <a:blip r:embed="rId10"/>
          <a:stretch>
            <a:fillRect/>
          </a:stretch>
        </p:blipFill>
        <p:spPr>
          <a:xfrm>
            <a:off x="5389721" y="47625"/>
            <a:ext cx="3676650" cy="11901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14.jpeg"/><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7.jpe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image" Target="../media/image8.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20.GIF"/><Relationship Id="rId2" Type="http://schemas.openxmlformats.org/officeDocument/2006/relationships/hyperlink" Target="../Local%20Settings/&#26032;&#35838;&#26631;&#39640;&#19968;&#31532;&#22235;&#20876;/Unit%204/Unit%201/Unit%201/SARA01C.WAV" TargetMode="External"/><Relationship Id="rId1"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11.jpe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93487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170545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121253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5389721" y="47625"/>
            <a:ext cx="3676650" cy="1190149"/>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843558"/>
            <a:ext cx="9144000" cy="3507740"/>
          </a:xfrm>
          <a:prstGeom prst="rect">
            <a:avLst/>
          </a:prstGeom>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400" b="1" dirty="0" smtClean="0"/>
              <a:t>“Good </a:t>
            </a:r>
            <a:r>
              <a:rPr lang="en-US" altLang="zh-CN" sz="2400" b="1" dirty="0" smtClean="0">
                <a:solidFill>
                  <a:srgbClr val="0070C0"/>
                </a:solidFill>
              </a:rPr>
              <a:t>wand(</a:t>
            </a:r>
            <a:r>
              <a:rPr lang="zh-CN" altLang="en-US" sz="2000" b="1" dirty="0" smtClean="0">
                <a:solidFill>
                  <a:srgbClr val="0070C0"/>
                </a:solidFill>
                <a:latin typeface="楷体" panose="02010609060101010101" pitchFamily="49" charset="-122"/>
                <a:ea typeface="楷体" panose="02010609060101010101" pitchFamily="49" charset="-122"/>
              </a:rPr>
              <a:t>魔杖</a:t>
            </a:r>
            <a:r>
              <a:rPr lang="en-US" altLang="zh-CN" sz="2400" b="1" dirty="0" smtClean="0">
                <a:solidFill>
                  <a:srgbClr val="0070C0"/>
                </a:solidFill>
              </a:rPr>
              <a:t>)</a:t>
            </a:r>
            <a:r>
              <a:rPr lang="en-US" altLang="zh-CN" sz="2400" b="1" dirty="0" smtClean="0"/>
              <a:t>, that one. But I suppose they </a:t>
            </a:r>
            <a:r>
              <a:rPr lang="en-US" altLang="zh-CN" sz="2400" b="1" dirty="0" smtClean="0">
                <a:solidFill>
                  <a:srgbClr val="0070C0"/>
                </a:solidFill>
              </a:rPr>
              <a:t>snapped it in half(</a:t>
            </a:r>
            <a:r>
              <a:rPr lang="zh-CN" altLang="en-US" sz="2000" b="1" dirty="0" smtClean="0">
                <a:solidFill>
                  <a:srgbClr val="0070C0"/>
                </a:solidFill>
                <a:latin typeface="楷体" panose="02010609060101010101" pitchFamily="49" charset="-122"/>
                <a:ea typeface="楷体" panose="02010609060101010101" pitchFamily="49" charset="-122"/>
              </a:rPr>
              <a:t>折断成两半</a:t>
            </a:r>
            <a:r>
              <a:rPr lang="en-US" altLang="zh-CN" sz="2400" b="1" dirty="0" smtClean="0">
                <a:solidFill>
                  <a:srgbClr val="0070C0"/>
                </a:solidFill>
              </a:rPr>
              <a:t>) </a:t>
            </a:r>
            <a:r>
              <a:rPr lang="en-US" altLang="zh-CN" sz="2400" b="1" dirty="0" smtClean="0"/>
              <a:t>when you </a:t>
            </a:r>
            <a:r>
              <a:rPr lang="en-US" altLang="zh-CN" sz="2400" b="1" dirty="0" smtClean="0">
                <a:solidFill>
                  <a:srgbClr val="0070C0"/>
                </a:solidFill>
              </a:rPr>
              <a:t>got</a:t>
            </a:r>
            <a:r>
              <a:rPr lang="en-US" altLang="zh-CN" sz="2400" b="1" dirty="0" smtClean="0"/>
              <a:t> </a:t>
            </a:r>
            <a:r>
              <a:rPr lang="en-US" altLang="zh-CN" sz="2400" b="1" dirty="0" smtClean="0">
                <a:solidFill>
                  <a:srgbClr val="0070C0"/>
                </a:solidFill>
              </a:rPr>
              <a:t>expelled(</a:t>
            </a:r>
            <a:r>
              <a:rPr lang="zh-CN" altLang="en-US" sz="2000" b="1" dirty="0" smtClean="0">
                <a:solidFill>
                  <a:srgbClr val="0070C0"/>
                </a:solidFill>
                <a:latin typeface="楷体" panose="02010609060101010101" pitchFamily="49" charset="-122"/>
                <a:ea typeface="楷体" panose="02010609060101010101" pitchFamily="49" charset="-122"/>
              </a:rPr>
              <a:t>被开除</a:t>
            </a:r>
            <a:r>
              <a:rPr lang="en-US" altLang="zh-CN" sz="2400" b="1" dirty="0" smtClean="0">
                <a:solidFill>
                  <a:srgbClr val="0070C0"/>
                </a:solidFill>
              </a:rPr>
              <a:t>)</a:t>
            </a:r>
            <a:r>
              <a:rPr lang="en-US" altLang="zh-CN" sz="2400" b="1" dirty="0" smtClean="0"/>
              <a:t>?” said Mr. </a:t>
            </a:r>
            <a:r>
              <a:rPr lang="en-US" altLang="zh-CN" sz="2400" b="1" dirty="0" err="1" smtClean="0"/>
              <a:t>Ollivander</a:t>
            </a:r>
            <a:r>
              <a:rPr lang="en-US" altLang="zh-CN" sz="2400" b="1" dirty="0" smtClean="0"/>
              <a:t>, suddenly </a:t>
            </a:r>
            <a:r>
              <a:rPr lang="en-US" altLang="zh-CN" sz="2400" b="1" dirty="0" smtClean="0">
                <a:solidFill>
                  <a:srgbClr val="0070C0"/>
                </a:solidFill>
              </a:rPr>
              <a:t>stern(</a:t>
            </a:r>
            <a:r>
              <a:rPr lang="zh-CN" altLang="en-US" sz="2000" b="1" dirty="0" smtClean="0">
                <a:solidFill>
                  <a:srgbClr val="0070C0"/>
                </a:solidFill>
                <a:latin typeface="楷体" panose="02010609060101010101" pitchFamily="49" charset="-122"/>
                <a:ea typeface="楷体" panose="02010609060101010101" pitchFamily="49" charset="-122"/>
              </a:rPr>
              <a:t>严厉的</a:t>
            </a:r>
            <a:r>
              <a:rPr lang="en-US" altLang="zh-CN" sz="2400" b="1" dirty="0" smtClean="0">
                <a:solidFill>
                  <a:srgbClr val="0070C0"/>
                </a:solidFill>
              </a:rPr>
              <a:t>)</a:t>
            </a:r>
            <a:r>
              <a:rPr lang="en-US" altLang="zh-CN" sz="2400" b="1" dirty="0" smtClean="0"/>
              <a:t>. </a:t>
            </a:r>
            <a:endParaRPr lang="en-US" altLang="zh-CN" sz="2400" b="1" dirty="0" smtClean="0"/>
          </a:p>
          <a:p>
            <a:pPr algn="just"/>
            <a:r>
              <a:rPr lang="en-US" altLang="zh-CN" sz="2400" b="1" dirty="0" smtClean="0"/>
              <a:t>“</a:t>
            </a:r>
            <a:r>
              <a:rPr lang="en-US" altLang="zh-CN" sz="2400" b="1" dirty="0" err="1" smtClean="0"/>
              <a:t>Er</a:t>
            </a:r>
            <a:r>
              <a:rPr lang="en-US" altLang="zh-CN" sz="2400" b="1" dirty="0" smtClean="0"/>
              <a:t> -- yes, they did, yes,” said </a:t>
            </a:r>
            <a:r>
              <a:rPr lang="en-US" altLang="zh-CN" sz="2400" b="1" dirty="0" err="1" smtClean="0"/>
              <a:t>Hagrid</a:t>
            </a:r>
            <a:r>
              <a:rPr lang="en-US" altLang="zh-CN" sz="2400" b="1" dirty="0" smtClean="0"/>
              <a:t>, </a:t>
            </a:r>
            <a:r>
              <a:rPr lang="en-US" altLang="zh-CN" sz="2400" b="1" dirty="0" smtClean="0">
                <a:solidFill>
                  <a:srgbClr val="FF0000"/>
                </a:solidFill>
              </a:rPr>
              <a:t>shuffling (</a:t>
            </a:r>
            <a:r>
              <a:rPr lang="zh-CN" altLang="en-US" sz="2000" b="1" dirty="0" smtClean="0">
                <a:solidFill>
                  <a:srgbClr val="FF0000"/>
                </a:solidFill>
                <a:latin typeface="楷体" panose="02010609060101010101" pitchFamily="49" charset="-122"/>
                <a:ea typeface="楷体" panose="02010609060101010101" pitchFamily="49" charset="-122"/>
              </a:rPr>
              <a:t>蹭</a:t>
            </a:r>
            <a:r>
              <a:rPr lang="en-US" altLang="zh-CN" sz="2400" b="1" dirty="0" smtClean="0">
                <a:solidFill>
                  <a:srgbClr val="FF0000"/>
                </a:solidFill>
              </a:rPr>
              <a:t>) his feet</a:t>
            </a:r>
            <a:r>
              <a:rPr lang="en-US" altLang="zh-CN" sz="2400" b="1" dirty="0" smtClean="0"/>
              <a:t>. “I’ve still got the pieces, though,” he added brightly. </a:t>
            </a:r>
            <a:endParaRPr lang="en-US" altLang="zh-CN" sz="2400" b="1" dirty="0" smtClean="0"/>
          </a:p>
          <a:p>
            <a:pPr algn="just"/>
            <a:r>
              <a:rPr lang="zh-CN" altLang="en-US" sz="2000" b="1" dirty="0" smtClean="0">
                <a:latin typeface="宋体" panose="02010600030101010101" pitchFamily="2" charset="-122"/>
                <a:ea typeface="宋体" panose="02010600030101010101" pitchFamily="2" charset="-122"/>
              </a:rPr>
              <a:t>“棒极了，那根魔杖。但我想，当你被开除的时候，他们把它掰成了两半？”奥利万德先生突然严厉地说。</a:t>
            </a:r>
            <a:endParaRPr lang="en-US" altLang="zh-CN" sz="2000" b="1" dirty="0" smtClean="0">
              <a:latin typeface="宋体" panose="02010600030101010101" pitchFamily="2" charset="-122"/>
              <a:ea typeface="宋体" panose="02010600030101010101" pitchFamily="2" charset="-122"/>
            </a:endParaRPr>
          </a:p>
          <a:p>
            <a:pPr algn="just"/>
            <a:r>
              <a:rPr lang="zh-CN" altLang="en-US" sz="2000" b="1" dirty="0" smtClean="0">
                <a:latin typeface="宋体" panose="02010600030101010101" pitchFamily="2" charset="-122"/>
                <a:ea typeface="宋体" panose="02010600030101010101" pitchFamily="2" charset="-122"/>
              </a:rPr>
              <a:t>“呃，是的，是的。”海格说，来回蹭着脚。“但是，我仍然留着这些碎片。”他欢快地补充道。</a:t>
            </a:r>
            <a:r>
              <a:rPr lang="zh-CN" altLang="en-US" b="1" dirty="0">
                <a:latin typeface="宋体" panose="02010600030101010101" pitchFamily="2" charset="-122"/>
                <a:ea typeface="宋体" panose="02010600030101010101" pitchFamily="2" charset="-122"/>
                <a:sym typeface="+mn-ea"/>
              </a:rPr>
              <a:t>(哈利波特与魔法石</a:t>
            </a:r>
            <a:r>
              <a:rPr lang="zh-CN" altLang="en-US" b="1" dirty="0">
                <a:ea typeface="宋体" panose="02010600030101010101" pitchFamily="2" charset="-122"/>
                <a:cs typeface="+mn-lt"/>
                <a:sym typeface="+mn-ea"/>
              </a:rPr>
              <a:t>Chapter </a:t>
            </a:r>
            <a:r>
              <a:rPr lang="en-US" altLang="zh-CN" b="1" dirty="0">
                <a:ea typeface="宋体" panose="02010600030101010101" pitchFamily="2" charset="-122"/>
                <a:cs typeface="+mn-lt"/>
                <a:sym typeface="+mn-ea"/>
              </a:rPr>
              <a:t>5</a:t>
            </a:r>
            <a:r>
              <a:rPr lang="zh-CN" altLang="en-US" b="1" dirty="0">
                <a:latin typeface="宋体" panose="02010600030101010101" pitchFamily="2" charset="-122"/>
                <a:ea typeface="宋体" panose="02010600030101010101" pitchFamily="2" charset="-122"/>
                <a:sym typeface="+mn-ea"/>
              </a:rPr>
              <a:t>)</a:t>
            </a:r>
            <a:endParaRPr lang="zh-CN" altLang="en-US" b="1" dirty="0">
              <a:latin typeface="宋体" panose="02010600030101010101" pitchFamily="2" charset="-122"/>
              <a:ea typeface="宋体" panose="02010600030101010101" pitchFamily="2" charset="-122"/>
              <a:sym typeface="+mn-ea"/>
            </a:endParaRPr>
          </a:p>
          <a:p>
            <a:pPr algn="just"/>
            <a:endParaRPr lang="zh-CN" altLang="en-US" b="1" dirty="0">
              <a:latin typeface="宋体" panose="02010600030101010101" pitchFamily="2" charset="-122"/>
              <a:ea typeface="宋体" panose="02010600030101010101" pitchFamily="2" charset="-122"/>
              <a:sym typeface="+mn-ea"/>
            </a:endParaRPr>
          </a:p>
        </p:txBody>
      </p:sp>
      <p:cxnSp>
        <p:nvCxnSpPr>
          <p:cNvPr id="47" name="直接连接符 46"/>
          <p:cNvCxnSpPr/>
          <p:nvPr/>
        </p:nvCxnSpPr>
        <p:spPr>
          <a:xfrm>
            <a:off x="3707904" y="555526"/>
            <a:ext cx="4248472"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pic>
        <p:nvPicPr>
          <p:cNvPr id="57" name="Picture 2" descr="https://ss1.bdstatic.com/70cFvXSh_Q1YnxGkpoWK1HF6hhy/it/u=3441067162,3601670191&amp;fm=26&amp;gp=0.jpg"/>
          <p:cNvPicPr>
            <a:picLocks noChangeAspect="1" noChangeArrowheads="1"/>
          </p:cNvPicPr>
          <p:nvPr/>
        </p:nvPicPr>
        <p:blipFill>
          <a:blip r:embed="rId1" cstate="print"/>
          <a:srcRect/>
          <a:stretch>
            <a:fillRect/>
          </a:stretch>
        </p:blipFill>
        <p:spPr bwMode="auto">
          <a:xfrm>
            <a:off x="0" y="0"/>
            <a:ext cx="1043608" cy="976248"/>
          </a:xfrm>
          <a:prstGeom prst="rect">
            <a:avLst/>
          </a:prstGeom>
          <a:noFill/>
        </p:spPr>
      </p:pic>
      <p:sp>
        <p:nvSpPr>
          <p:cNvPr id="49" name="矩形 48"/>
          <p:cNvSpPr/>
          <p:nvPr/>
        </p:nvSpPr>
        <p:spPr>
          <a:xfrm>
            <a:off x="179512" y="4083918"/>
            <a:ext cx="8856984" cy="830997"/>
          </a:xfrm>
          <a:prstGeom prst="rect">
            <a:avLst/>
          </a:prstGeom>
        </p:spPr>
        <p:txBody>
          <a:bodyPr wrap="square">
            <a:spAutoFit/>
          </a:bodyPr>
          <a:lstStyle/>
          <a:p>
            <a:r>
              <a:rPr lang="zh-CN" altLang="en-US" sz="2400" b="1" dirty="0" smtClean="0">
                <a:latin typeface="楷体" panose="02010609060101010101" pitchFamily="49" charset="-122"/>
                <a:ea typeface="楷体" panose="02010609060101010101" pitchFamily="49" charset="-122"/>
              </a:rPr>
              <a:t>素材背景：</a:t>
            </a:r>
            <a:r>
              <a:rPr lang="en-US" altLang="zh-CN" sz="2400" b="1" dirty="0" smtClean="0"/>
              <a:t> Mr. </a:t>
            </a:r>
            <a:r>
              <a:rPr lang="en-US" altLang="zh-CN" sz="2400" b="1" dirty="0" err="1" smtClean="0"/>
              <a:t>Ollivander</a:t>
            </a:r>
            <a:r>
              <a:rPr lang="en-US" altLang="zh-CN" sz="2400" b="1" dirty="0" smtClean="0"/>
              <a:t>, </a:t>
            </a:r>
            <a:r>
              <a:rPr lang="zh-CN" altLang="en-US" sz="2400" b="1" dirty="0" smtClean="0"/>
              <a:t> </a:t>
            </a:r>
            <a:r>
              <a:rPr lang="en-US" altLang="zh-CN" sz="2400" b="1" dirty="0" smtClean="0"/>
              <a:t>the wand maker, asked </a:t>
            </a:r>
            <a:r>
              <a:rPr lang="en-US" altLang="zh-CN" sz="2400" b="1" dirty="0" err="1" smtClean="0"/>
              <a:t>Hagrid</a:t>
            </a:r>
            <a:r>
              <a:rPr lang="en-US" altLang="zh-CN" sz="2400" b="1" dirty="0" smtClean="0"/>
              <a:t>, about his wand when </a:t>
            </a:r>
            <a:r>
              <a:rPr lang="en-US" altLang="zh-CN" sz="2400" b="1" dirty="0" err="1" smtClean="0"/>
              <a:t>Hagrid</a:t>
            </a:r>
            <a:r>
              <a:rPr lang="en-US" altLang="zh-CN" sz="2400" b="1" dirty="0" smtClean="0"/>
              <a:t> accompanied Harry to make a wand.</a:t>
            </a:r>
            <a:endParaRPr lang="zh-CN" altLang="en-US" sz="2400" dirty="0"/>
          </a:p>
        </p:txBody>
      </p:sp>
      <p:sp>
        <p:nvSpPr>
          <p:cNvPr id="7" name="矩形 6"/>
          <p:cNvSpPr/>
          <p:nvPr/>
        </p:nvSpPr>
        <p:spPr>
          <a:xfrm>
            <a:off x="1475656" y="123478"/>
            <a:ext cx="7200800"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二</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：动作</a:t>
            </a:r>
            <a:r>
              <a:rPr lang="zh-CN" altLang="zh-CN" sz="2800" b="1" dirty="0" smtClean="0">
                <a:latin typeface="楷体" panose="02010609060101010101" pitchFamily="49" charset="-122"/>
                <a:ea typeface="楷体" panose="02010609060101010101" pitchFamily="49" charset="-122"/>
              </a:rPr>
              <a:t>描写</a:t>
            </a:r>
            <a:r>
              <a:rPr lang="zh-CN" altLang="en-US" sz="2800" b="1" dirty="0" smtClean="0">
                <a:solidFill>
                  <a:srgbClr val="FF0000"/>
                </a:solidFill>
                <a:latin typeface="楷体" panose="02010609060101010101" pitchFamily="49" charset="-122"/>
                <a:ea typeface="楷体" panose="02010609060101010101" pitchFamily="49" charset="-122"/>
              </a:rPr>
              <a:t>与语言描写</a:t>
            </a:r>
            <a:r>
              <a:rPr lang="zh-CN" altLang="zh-CN" sz="2800" b="1" dirty="0" smtClean="0">
                <a:solidFill>
                  <a:srgbClr val="FF0000"/>
                </a:solidFill>
                <a:latin typeface="楷体" panose="02010609060101010101" pitchFamily="49" charset="-122"/>
                <a:ea typeface="楷体" panose="02010609060101010101" pitchFamily="49" charset="-122"/>
              </a:rPr>
              <a:t>相结合</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12" name="图片 11" descr="水印"/>
          <p:cNvPicPr>
            <a:picLocks noChangeAspect="1"/>
          </p:cNvPicPr>
          <p:nvPr userDrawn="1"/>
        </p:nvPicPr>
        <p:blipFill>
          <a:blip r:embed="rId2"/>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0" y="679129"/>
            <a:ext cx="8712967" cy="3108543"/>
          </a:xfrm>
          <a:prstGeom prst="rect">
            <a:avLst/>
          </a:prstGeom>
        </p:spPr>
        <p:txBody>
          <a:bodyPr wrap="square">
            <a:spAutoFit/>
          </a:bodyPr>
          <a:lstStyle/>
          <a:p>
            <a:pPr algn="just"/>
            <a:r>
              <a:rPr lang="en-US" altLang="zh-CN" sz="2800" b="1" dirty="0" smtClean="0"/>
              <a:t>“Good </a:t>
            </a:r>
            <a:r>
              <a:rPr lang="en-US" altLang="zh-CN" sz="2800" b="1" dirty="0" smtClean="0">
                <a:solidFill>
                  <a:srgbClr val="0070C0"/>
                </a:solidFill>
              </a:rPr>
              <a:t>wand</a:t>
            </a:r>
            <a:r>
              <a:rPr lang="en-US" altLang="zh-CN" sz="2800" b="1" dirty="0">
                <a:solidFill>
                  <a:srgbClr val="0070C0"/>
                </a:solidFill>
              </a:rPr>
              <a:t>(</a:t>
            </a:r>
            <a:r>
              <a:rPr lang="zh-CN" altLang="en-US" sz="2800" b="1" dirty="0" smtClean="0">
                <a:solidFill>
                  <a:srgbClr val="0070C0"/>
                </a:solidFill>
                <a:latin typeface="楷体" panose="02010609060101010101" pitchFamily="49" charset="-122"/>
                <a:ea typeface="楷体" panose="02010609060101010101" pitchFamily="49" charset="-122"/>
              </a:rPr>
              <a:t>魔杖</a:t>
            </a:r>
            <a:r>
              <a:rPr lang="en-US" altLang="zh-CN" sz="2800" b="1" dirty="0" smtClean="0">
                <a:solidFill>
                  <a:srgbClr val="0070C0"/>
                </a:solidFill>
              </a:rPr>
              <a:t>)</a:t>
            </a:r>
            <a:r>
              <a:rPr lang="en-US" altLang="zh-CN" sz="2800" b="1" dirty="0" smtClean="0"/>
              <a:t>, that one. But I suppose they </a:t>
            </a:r>
            <a:r>
              <a:rPr lang="en-US" altLang="zh-CN" sz="2800" b="1" dirty="0" smtClean="0">
                <a:solidFill>
                  <a:srgbClr val="0070C0"/>
                </a:solidFill>
              </a:rPr>
              <a:t>snapped it in half(</a:t>
            </a:r>
            <a:r>
              <a:rPr lang="zh-CN" altLang="en-US" sz="2800" b="1" dirty="0" smtClean="0">
                <a:solidFill>
                  <a:srgbClr val="0070C0"/>
                </a:solidFill>
                <a:latin typeface="楷体" panose="02010609060101010101" pitchFamily="49" charset="-122"/>
                <a:ea typeface="楷体" panose="02010609060101010101" pitchFamily="49" charset="-122"/>
              </a:rPr>
              <a:t>折断成两半</a:t>
            </a:r>
            <a:r>
              <a:rPr lang="en-US" altLang="zh-CN" sz="2800" b="1" dirty="0" smtClean="0">
                <a:solidFill>
                  <a:srgbClr val="0070C0"/>
                </a:solidFill>
              </a:rPr>
              <a:t>) </a:t>
            </a:r>
            <a:r>
              <a:rPr lang="en-US" altLang="zh-CN" sz="2800" b="1" dirty="0" smtClean="0"/>
              <a:t>when you </a:t>
            </a:r>
            <a:r>
              <a:rPr lang="en-US" altLang="zh-CN" sz="2800" b="1" dirty="0" smtClean="0">
                <a:solidFill>
                  <a:srgbClr val="0070C0"/>
                </a:solidFill>
              </a:rPr>
              <a:t>got</a:t>
            </a:r>
            <a:r>
              <a:rPr lang="en-US" altLang="zh-CN" sz="2800" b="1" dirty="0" smtClean="0"/>
              <a:t> </a:t>
            </a:r>
            <a:r>
              <a:rPr lang="en-US" altLang="zh-CN" sz="2800" b="1" dirty="0" smtClean="0">
                <a:solidFill>
                  <a:srgbClr val="0070C0"/>
                </a:solidFill>
              </a:rPr>
              <a:t>expelled(</a:t>
            </a:r>
            <a:r>
              <a:rPr lang="zh-CN" altLang="en-US" sz="2800" b="1" dirty="0" smtClean="0">
                <a:solidFill>
                  <a:srgbClr val="0070C0"/>
                </a:solidFill>
                <a:latin typeface="楷体" panose="02010609060101010101" pitchFamily="49" charset="-122"/>
                <a:ea typeface="楷体" panose="02010609060101010101" pitchFamily="49" charset="-122"/>
              </a:rPr>
              <a:t>被开除</a:t>
            </a:r>
            <a:r>
              <a:rPr lang="en-US" altLang="zh-CN" sz="2800" b="1" dirty="0" smtClean="0">
                <a:solidFill>
                  <a:srgbClr val="0070C0"/>
                </a:solidFill>
              </a:rPr>
              <a:t>)</a:t>
            </a:r>
            <a:r>
              <a:rPr lang="en-US" altLang="zh-CN" sz="2800" b="1" dirty="0" smtClean="0"/>
              <a:t>?” said Mr. Ollivander, suddenly </a:t>
            </a:r>
            <a:r>
              <a:rPr lang="en-US" altLang="zh-CN" sz="2800" b="1" dirty="0" smtClean="0">
                <a:solidFill>
                  <a:srgbClr val="0070C0"/>
                </a:solidFill>
              </a:rPr>
              <a:t>stern(</a:t>
            </a:r>
            <a:r>
              <a:rPr lang="zh-CN" altLang="en-US" sz="2800" b="1" dirty="0" smtClean="0">
                <a:solidFill>
                  <a:srgbClr val="0070C0"/>
                </a:solidFill>
                <a:latin typeface="楷体" panose="02010609060101010101" pitchFamily="49" charset="-122"/>
                <a:ea typeface="楷体" panose="02010609060101010101" pitchFamily="49" charset="-122"/>
              </a:rPr>
              <a:t>严厉的</a:t>
            </a:r>
            <a:r>
              <a:rPr lang="en-US" altLang="zh-CN" sz="2800" b="1" dirty="0" smtClean="0">
                <a:solidFill>
                  <a:srgbClr val="0070C0"/>
                </a:solidFill>
              </a:rPr>
              <a:t>)</a:t>
            </a:r>
            <a:r>
              <a:rPr lang="en-US" altLang="zh-CN" sz="2800" b="1" dirty="0" smtClean="0"/>
              <a:t>. </a:t>
            </a:r>
            <a:endParaRPr lang="en-US" altLang="zh-CN" sz="2800" b="1" dirty="0" smtClean="0"/>
          </a:p>
          <a:p>
            <a:pPr algn="just"/>
            <a:r>
              <a:rPr lang="en-US" altLang="zh-CN" sz="2800" b="1" dirty="0" smtClean="0"/>
              <a:t>“Er -- yes, they did, yes,” said Hagrid, </a:t>
            </a:r>
            <a:r>
              <a:rPr lang="en-US" altLang="zh-CN" sz="2800" b="1" dirty="0" smtClean="0">
                <a:solidFill>
                  <a:srgbClr val="FF0000"/>
                </a:solidFill>
              </a:rPr>
              <a:t>shuffling (</a:t>
            </a:r>
            <a:r>
              <a:rPr lang="zh-CN" altLang="en-US" sz="2800" b="1" dirty="0">
                <a:solidFill>
                  <a:srgbClr val="FF0000"/>
                </a:solidFill>
                <a:latin typeface="楷体" panose="02010609060101010101" pitchFamily="49" charset="-122"/>
                <a:ea typeface="楷体" panose="02010609060101010101" pitchFamily="49" charset="-122"/>
              </a:rPr>
              <a:t>蹭</a:t>
            </a:r>
            <a:r>
              <a:rPr lang="en-US" altLang="zh-CN" sz="2800" b="1" dirty="0">
                <a:solidFill>
                  <a:srgbClr val="FF0000"/>
                </a:solidFill>
              </a:rPr>
              <a:t>)</a:t>
            </a:r>
            <a:r>
              <a:rPr lang="en-US" altLang="zh-CN" sz="2800" b="1" dirty="0" smtClean="0">
                <a:solidFill>
                  <a:srgbClr val="FF0000"/>
                </a:solidFill>
              </a:rPr>
              <a:t> his feet</a:t>
            </a:r>
            <a:r>
              <a:rPr lang="en-US" altLang="zh-CN" sz="2800" b="1" dirty="0" smtClean="0"/>
              <a:t>. “I’ve still got the pieces, though,” he added brightly. </a:t>
            </a:r>
            <a:endParaRPr lang="en-US" altLang="zh-CN" sz="2800" b="1" dirty="0" smtClean="0"/>
          </a:p>
        </p:txBody>
      </p:sp>
      <p:sp>
        <p:nvSpPr>
          <p:cNvPr id="59" name="圆角矩形 113"/>
          <p:cNvSpPr/>
          <p:nvPr/>
        </p:nvSpPr>
        <p:spPr>
          <a:xfrm>
            <a:off x="2627784" y="38490"/>
            <a:ext cx="3240360" cy="67826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2915816" y="555526"/>
            <a:ext cx="2736304"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pic>
        <p:nvPicPr>
          <p:cNvPr id="10"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7730974" y="4592006"/>
            <a:ext cx="665834" cy="369332"/>
          </a:xfrm>
          <a:prstGeom prst="rect">
            <a:avLst/>
          </a:prstGeom>
          <a:solidFill>
            <a:schemeClr val="bg1"/>
          </a:solidFill>
        </p:spPr>
        <p:txBody>
          <a:bodyPr wrap="square">
            <a:spAutoFit/>
          </a:bodyPr>
          <a:lstStyle/>
          <a:p>
            <a:endParaRPr lang="zh-CN" altLang="en-US" dirty="0"/>
          </a:p>
        </p:txBody>
      </p:sp>
      <p:sp>
        <p:nvSpPr>
          <p:cNvPr id="13" name="矩形 12"/>
          <p:cNvSpPr/>
          <p:nvPr/>
        </p:nvSpPr>
        <p:spPr>
          <a:xfrm>
            <a:off x="7474148" y="4744406"/>
            <a:ext cx="1642740" cy="369332"/>
          </a:xfrm>
          <a:prstGeom prst="rect">
            <a:avLst/>
          </a:prstGeom>
          <a:solidFill>
            <a:schemeClr val="bg1"/>
          </a:solidFill>
        </p:spPr>
        <p:txBody>
          <a:bodyPr wrap="square">
            <a:spAutoFit/>
          </a:bodyPr>
          <a:lstStyle/>
          <a:p>
            <a:endParaRPr lang="zh-CN" altLang="en-US" dirty="0"/>
          </a:p>
        </p:txBody>
      </p:sp>
      <p:sp>
        <p:nvSpPr>
          <p:cNvPr id="11" name="矩形 10"/>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5" name="圆角矩形 113"/>
          <p:cNvSpPr/>
          <p:nvPr/>
        </p:nvSpPr>
        <p:spPr>
          <a:xfrm>
            <a:off x="0" y="3795886"/>
            <a:ext cx="6696744" cy="910035"/>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5">
              <a:lumMod val="60000"/>
              <a:lumOff val="40000"/>
            </a:schemeClr>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800" b="1" dirty="0" smtClean="0">
                <a:solidFill>
                  <a:schemeClr val="tx1"/>
                </a:solidFill>
                <a:ea typeface="楷体" panose="02010609060101010101" pitchFamily="49" charset="-122"/>
              </a:rPr>
              <a:t>Being asked about the past, </a:t>
            </a:r>
            <a:r>
              <a:rPr lang="en-US" altLang="zh-CN" sz="2800" b="1" dirty="0" err="1" smtClean="0">
                <a:solidFill>
                  <a:schemeClr val="tx1"/>
                </a:solidFill>
                <a:ea typeface="楷体" panose="02010609060101010101" pitchFamily="49" charset="-122"/>
              </a:rPr>
              <a:t>Hagrid</a:t>
            </a:r>
            <a:r>
              <a:rPr lang="en-US" altLang="zh-CN" sz="2800" b="1" dirty="0" smtClean="0">
                <a:solidFill>
                  <a:schemeClr val="tx1"/>
                </a:solidFill>
                <a:ea typeface="楷体" panose="02010609060101010101" pitchFamily="49" charset="-122"/>
              </a:rPr>
              <a:t> was feeling a bit embarrassed.</a:t>
            </a:r>
            <a:endParaRPr lang="zh-CN" altLang="en-US" sz="2800" b="1" dirty="0">
              <a:solidFill>
                <a:schemeClr val="tx1"/>
              </a:solidFill>
              <a:ea typeface="楷体" panose="02010609060101010101" pitchFamily="49" charset="-122"/>
            </a:endParaRPr>
          </a:p>
        </p:txBody>
      </p:sp>
      <p:sp>
        <p:nvSpPr>
          <p:cNvPr id="2" name="矩形 1"/>
          <p:cNvSpPr/>
          <p:nvPr/>
        </p:nvSpPr>
        <p:spPr>
          <a:xfrm>
            <a:off x="2715456" y="92509"/>
            <a:ext cx="3080679" cy="584775"/>
          </a:xfrm>
          <a:prstGeom prst="rect">
            <a:avLst/>
          </a:prstGeom>
        </p:spPr>
        <p:txBody>
          <a:bodyPr wrap="square">
            <a:spAutoFit/>
          </a:bodyPr>
          <a:lstStyle/>
          <a:p>
            <a:pPr algn="ctr"/>
            <a:r>
              <a:rPr lang="en-US" altLang="zh-CN" sz="3200" b="1" dirty="0" smtClean="0">
                <a:ea typeface="楷体" panose="02010609060101010101" pitchFamily="49" charset="-122"/>
              </a:rPr>
              <a:t>embarrassment</a:t>
            </a:r>
            <a:endParaRPr lang="zh-CN" altLang="en-US" sz="3200" b="1" dirty="0">
              <a:solidFill>
                <a:srgbClr val="FFFFFF"/>
              </a:solidFill>
            </a:endParaRPr>
          </a:p>
        </p:txBody>
      </p:sp>
      <p:sp>
        <p:nvSpPr>
          <p:cNvPr id="14" name="椭圆 13"/>
          <p:cNvSpPr/>
          <p:nvPr/>
        </p:nvSpPr>
        <p:spPr>
          <a:xfrm>
            <a:off x="323528" y="2427734"/>
            <a:ext cx="864096" cy="50405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228184" y="2427734"/>
            <a:ext cx="1584176" cy="50405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339502"/>
            <a:ext cx="9144000" cy="2984500"/>
          </a:xfrm>
          <a:prstGeom prst="rect">
            <a:avLst/>
          </a:prstGeom>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800" b="1" dirty="0" smtClean="0"/>
              <a:t>“But you don’t use them?” said Mr. </a:t>
            </a:r>
            <a:r>
              <a:rPr lang="en-US" altLang="zh-CN" sz="2800" b="1" dirty="0" err="1" smtClean="0"/>
              <a:t>Ollivander</a:t>
            </a:r>
            <a:r>
              <a:rPr lang="en-US" altLang="zh-CN" sz="2800" b="1" dirty="0" smtClean="0"/>
              <a:t> </a:t>
            </a:r>
            <a:r>
              <a:rPr lang="en-US" altLang="zh-CN" sz="2800" b="1" dirty="0" smtClean="0">
                <a:solidFill>
                  <a:srgbClr val="0070C0"/>
                </a:solidFill>
              </a:rPr>
              <a:t>sharply</a:t>
            </a:r>
            <a:r>
              <a:rPr lang="en-US" altLang="zh-CN" sz="2800" b="1" dirty="0" smtClean="0"/>
              <a:t>. </a:t>
            </a:r>
            <a:endParaRPr lang="en-US" altLang="zh-CN" sz="2800" b="1" dirty="0" smtClean="0"/>
          </a:p>
          <a:p>
            <a:pPr algn="just"/>
            <a:r>
              <a:rPr lang="en-US" altLang="zh-CN" sz="2800" b="1" dirty="0" smtClean="0"/>
              <a:t>“Oh, no, sir,” said </a:t>
            </a:r>
            <a:r>
              <a:rPr lang="en-US" altLang="zh-CN" sz="2800" b="1" dirty="0" err="1" smtClean="0"/>
              <a:t>Hagrid</a:t>
            </a:r>
            <a:r>
              <a:rPr lang="en-US" altLang="zh-CN" sz="2800" b="1" dirty="0" smtClean="0"/>
              <a:t> quickly. Harry noticed he </a:t>
            </a:r>
            <a:r>
              <a:rPr lang="en-US" altLang="zh-CN" sz="2800" b="1" dirty="0" smtClean="0">
                <a:solidFill>
                  <a:srgbClr val="FF0000"/>
                </a:solidFill>
              </a:rPr>
              <a:t>gripped</a:t>
            </a:r>
            <a:r>
              <a:rPr lang="en-US" altLang="zh-CN" sz="2800" b="1" dirty="0" smtClean="0"/>
              <a:t>(</a:t>
            </a:r>
            <a:r>
              <a:rPr lang="zh-CN" altLang="en-US" sz="2800" b="1" dirty="0" smtClean="0">
                <a:latin typeface="楷体" panose="02010609060101010101" pitchFamily="49" charset="-122"/>
                <a:ea typeface="楷体" panose="02010609060101010101" pitchFamily="49" charset="-122"/>
              </a:rPr>
              <a:t>紧抓</a:t>
            </a:r>
            <a:r>
              <a:rPr lang="en-US" altLang="zh-CN" sz="2800" b="1" dirty="0" smtClean="0"/>
              <a:t>) his pink umbrella very tightly as he spoke.</a:t>
            </a:r>
            <a:endParaRPr lang="en-US" altLang="zh-CN" sz="2800" b="1" dirty="0" smtClean="0"/>
          </a:p>
          <a:p>
            <a:pPr algn="just"/>
            <a:r>
              <a:rPr lang="en-US" altLang="zh-CN" sz="2800" b="1" dirty="0" smtClean="0"/>
              <a:t>“Hmmm,” said Mr. </a:t>
            </a:r>
            <a:r>
              <a:rPr lang="en-US" altLang="zh-CN" sz="2800" b="1" dirty="0" err="1" smtClean="0"/>
              <a:t>Ollivander</a:t>
            </a:r>
            <a:r>
              <a:rPr lang="en-US" altLang="zh-CN" sz="2800" b="1" dirty="0" smtClean="0"/>
              <a:t>, </a:t>
            </a:r>
            <a:r>
              <a:rPr lang="en-US" altLang="zh-CN" sz="2800" b="1" dirty="0" smtClean="0">
                <a:solidFill>
                  <a:srgbClr val="0070C0"/>
                </a:solidFill>
              </a:rPr>
              <a:t>giving </a:t>
            </a:r>
            <a:r>
              <a:rPr lang="en-US" altLang="zh-CN" sz="2800" b="1" dirty="0" err="1" smtClean="0">
                <a:solidFill>
                  <a:srgbClr val="0070C0"/>
                </a:solidFill>
              </a:rPr>
              <a:t>Hagrid</a:t>
            </a:r>
            <a:r>
              <a:rPr lang="en-US" altLang="zh-CN" sz="2800" b="1" dirty="0" smtClean="0">
                <a:solidFill>
                  <a:srgbClr val="0070C0"/>
                </a:solidFill>
              </a:rPr>
              <a:t> a piercing (</a:t>
            </a:r>
            <a:r>
              <a:rPr lang="zh-CN" altLang="en-US" sz="2800" b="1" dirty="0" smtClean="0">
                <a:solidFill>
                  <a:srgbClr val="0070C0"/>
                </a:solidFill>
                <a:latin typeface="楷体" panose="02010609060101010101" pitchFamily="49" charset="-122"/>
                <a:ea typeface="楷体" panose="02010609060101010101" pitchFamily="49" charset="-122"/>
              </a:rPr>
              <a:t>穿透的</a:t>
            </a:r>
            <a:r>
              <a:rPr lang="en-US" altLang="zh-CN" sz="2800" b="1" dirty="0" smtClean="0">
                <a:solidFill>
                  <a:srgbClr val="0070C0"/>
                </a:solidFill>
              </a:rPr>
              <a:t>) look.</a:t>
            </a:r>
            <a:endParaRPr lang="en-US" altLang="zh-CN" sz="2800" b="1" dirty="0" smtClean="0">
              <a:solidFill>
                <a:srgbClr val="0070C0"/>
              </a:solidFill>
            </a:endParaRPr>
          </a:p>
          <a:p>
            <a:pPr algn="just"/>
            <a:r>
              <a:rPr lang="zh-CN" altLang="en-US" sz="2000" b="1" dirty="0">
                <a:latin typeface="宋体" panose="02010600030101010101" pitchFamily="2" charset="-122"/>
                <a:ea typeface="宋体" panose="02010600030101010101" pitchFamily="2" charset="-122"/>
                <a:sym typeface="+mn-ea"/>
              </a:rPr>
              <a:t>(哈利波特与魔法石</a:t>
            </a:r>
            <a:r>
              <a:rPr lang="zh-CN" altLang="en-US" sz="2000" b="1" dirty="0">
                <a:ea typeface="宋体" panose="02010600030101010101" pitchFamily="2" charset="-122"/>
                <a:cs typeface="+mn-lt"/>
                <a:sym typeface="+mn-ea"/>
              </a:rPr>
              <a:t>Chapter </a:t>
            </a:r>
            <a:r>
              <a:rPr lang="en-US" altLang="zh-CN" sz="2000" b="1" dirty="0">
                <a:ea typeface="宋体" panose="02010600030101010101" pitchFamily="2" charset="-122"/>
                <a:cs typeface="+mn-lt"/>
                <a:sym typeface="+mn-ea"/>
              </a:rPr>
              <a:t>5</a:t>
            </a:r>
            <a:r>
              <a:rPr lang="zh-CN" altLang="en-US" sz="2000" b="1" dirty="0">
                <a:latin typeface="宋体" panose="02010600030101010101" pitchFamily="2" charset="-122"/>
                <a:ea typeface="宋体" panose="02010600030101010101" pitchFamily="2" charset="-122"/>
                <a:sym typeface="+mn-ea"/>
              </a:rPr>
              <a:t>)</a:t>
            </a:r>
            <a:endParaRPr lang="zh-CN" altLang="en-US" sz="2000" b="1" dirty="0">
              <a:latin typeface="宋体" panose="02010600030101010101" pitchFamily="2" charset="-122"/>
              <a:ea typeface="宋体" panose="02010600030101010101" pitchFamily="2" charset="-122"/>
              <a:sym typeface="+mn-ea"/>
            </a:endParaRPr>
          </a:p>
        </p:txBody>
      </p:sp>
      <p:sp>
        <p:nvSpPr>
          <p:cNvPr id="49" name="矩形 48"/>
          <p:cNvSpPr/>
          <p:nvPr/>
        </p:nvSpPr>
        <p:spPr>
          <a:xfrm>
            <a:off x="179512" y="3579862"/>
            <a:ext cx="8712968" cy="830997"/>
          </a:xfrm>
          <a:prstGeom prst="rect">
            <a:avLst/>
          </a:prstGeom>
        </p:spPr>
        <p:txBody>
          <a:bodyPr wrap="square">
            <a:spAutoFit/>
          </a:bodyPr>
          <a:lstStyle/>
          <a:p>
            <a:r>
              <a:rPr lang="zh-CN" altLang="en-US" sz="2400" b="1" dirty="0" smtClean="0">
                <a:latin typeface="楷体" panose="02010609060101010101" pitchFamily="49" charset="-122"/>
                <a:ea typeface="楷体" panose="02010609060101010101" pitchFamily="49" charset="-122"/>
              </a:rPr>
              <a:t>素材背景：</a:t>
            </a:r>
            <a:r>
              <a:rPr lang="en-US" altLang="zh-CN" sz="2400" b="1" dirty="0" smtClean="0"/>
              <a:t> Mr. </a:t>
            </a:r>
            <a:r>
              <a:rPr lang="en-US" altLang="zh-CN" sz="2400" b="1" dirty="0" err="1" smtClean="0"/>
              <a:t>Ollivander</a:t>
            </a:r>
            <a:r>
              <a:rPr lang="en-US" altLang="zh-CN" sz="2400" b="1" dirty="0" smtClean="0"/>
              <a:t> suspected that </a:t>
            </a:r>
            <a:r>
              <a:rPr lang="en-US" altLang="zh-CN" sz="2400" b="1" dirty="0" err="1" smtClean="0"/>
              <a:t>Hagrid</a:t>
            </a:r>
            <a:r>
              <a:rPr lang="en-US" altLang="zh-CN" sz="2400" b="1" dirty="0" smtClean="0"/>
              <a:t> was still using his wand  after he had been expelled from the school.</a:t>
            </a:r>
            <a:endParaRPr lang="zh-CN" altLang="en-US" sz="2400" dirty="0"/>
          </a:p>
        </p:txBody>
      </p:sp>
      <p:pic>
        <p:nvPicPr>
          <p:cNvPr id="12" name="图片 11" descr="水印"/>
          <p:cNvPicPr>
            <a:picLocks noChangeAspect="1"/>
          </p:cNvPicPr>
          <p:nvPr userDrawn="1"/>
        </p:nvPicPr>
        <p:blipFill>
          <a:blip r:embed="rId1"/>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555526"/>
            <a:ext cx="8784975" cy="3539430"/>
          </a:xfrm>
          <a:prstGeom prst="rect">
            <a:avLst/>
          </a:prstGeom>
        </p:spPr>
        <p:txBody>
          <a:bodyPr wrap="square">
            <a:spAutoFit/>
          </a:bodyPr>
          <a:lstStyle/>
          <a:p>
            <a:pPr algn="just"/>
            <a:r>
              <a:rPr lang="en-US" altLang="zh-CN" sz="3200" b="1" dirty="0" smtClean="0"/>
              <a:t>“But you don’t use them?” said Mr. Ollivander </a:t>
            </a:r>
            <a:r>
              <a:rPr lang="en-US" altLang="zh-CN" sz="3200" b="1" dirty="0" smtClean="0">
                <a:solidFill>
                  <a:srgbClr val="0070C0"/>
                </a:solidFill>
              </a:rPr>
              <a:t>sharply</a:t>
            </a:r>
            <a:r>
              <a:rPr lang="en-US" altLang="zh-CN" sz="3200" b="1" dirty="0" smtClean="0"/>
              <a:t>. </a:t>
            </a:r>
            <a:endParaRPr lang="en-US" altLang="zh-CN" sz="3200" b="1" dirty="0" smtClean="0"/>
          </a:p>
          <a:p>
            <a:pPr algn="just"/>
            <a:r>
              <a:rPr lang="en-US" altLang="zh-CN" sz="3200" b="1" dirty="0" smtClean="0"/>
              <a:t>“Oh, no, sir,” said Hagrid quickly. Harry noticed he </a:t>
            </a:r>
            <a:r>
              <a:rPr lang="en-US" altLang="zh-CN" sz="3200" b="1" dirty="0" smtClean="0">
                <a:solidFill>
                  <a:srgbClr val="FF0000"/>
                </a:solidFill>
              </a:rPr>
              <a:t>gripped</a:t>
            </a:r>
            <a:r>
              <a:rPr lang="en-US" altLang="zh-CN" sz="3200" b="1" dirty="0" smtClean="0"/>
              <a:t>(</a:t>
            </a:r>
            <a:r>
              <a:rPr lang="zh-CN" altLang="en-US" sz="2800" b="1" dirty="0" smtClean="0">
                <a:latin typeface="楷体" panose="02010609060101010101" pitchFamily="49" charset="-122"/>
                <a:ea typeface="楷体" panose="02010609060101010101" pitchFamily="49" charset="-122"/>
              </a:rPr>
              <a:t>紧抓</a:t>
            </a:r>
            <a:r>
              <a:rPr lang="en-US" altLang="zh-CN" sz="3200" b="1" dirty="0" smtClean="0"/>
              <a:t>) his pink umbrella very tightly as he spoke.</a:t>
            </a:r>
            <a:endParaRPr lang="en-US" altLang="zh-CN" sz="3200" b="1" dirty="0" smtClean="0"/>
          </a:p>
          <a:p>
            <a:pPr algn="just"/>
            <a:r>
              <a:rPr lang="en-US" altLang="zh-CN" sz="3200" b="1" dirty="0" smtClean="0"/>
              <a:t>“Hmmm,” said Mr. Ollivander, </a:t>
            </a:r>
            <a:r>
              <a:rPr lang="en-US" altLang="zh-CN" sz="3200" b="1" dirty="0" smtClean="0">
                <a:solidFill>
                  <a:srgbClr val="0070C0"/>
                </a:solidFill>
              </a:rPr>
              <a:t>giving Hagrid a piercing (</a:t>
            </a:r>
            <a:r>
              <a:rPr lang="zh-CN" altLang="en-US" sz="2800" b="1" dirty="0" smtClean="0">
                <a:solidFill>
                  <a:srgbClr val="0070C0"/>
                </a:solidFill>
                <a:latin typeface="楷体" panose="02010609060101010101" pitchFamily="49" charset="-122"/>
                <a:ea typeface="楷体" panose="02010609060101010101" pitchFamily="49" charset="-122"/>
              </a:rPr>
              <a:t>穿透的</a:t>
            </a:r>
            <a:r>
              <a:rPr lang="en-US" altLang="zh-CN" sz="3200" b="1" dirty="0" smtClean="0">
                <a:solidFill>
                  <a:srgbClr val="0070C0"/>
                </a:solidFill>
              </a:rPr>
              <a:t>) </a:t>
            </a:r>
            <a:r>
              <a:rPr lang="en-US" altLang="zh-CN" sz="3200" b="1" dirty="0">
                <a:solidFill>
                  <a:srgbClr val="0070C0"/>
                </a:solidFill>
              </a:rPr>
              <a:t>look.</a:t>
            </a:r>
            <a:endParaRPr lang="en-US" altLang="zh-CN" sz="3200" b="1" dirty="0" smtClean="0">
              <a:solidFill>
                <a:srgbClr val="0070C0"/>
              </a:solidFill>
            </a:endParaRPr>
          </a:p>
        </p:txBody>
      </p:sp>
      <p:sp>
        <p:nvSpPr>
          <p:cNvPr id="59" name="圆角矩形 113"/>
          <p:cNvSpPr/>
          <p:nvPr/>
        </p:nvSpPr>
        <p:spPr>
          <a:xfrm>
            <a:off x="2915816" y="38490"/>
            <a:ext cx="2520280" cy="58904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134780" y="602174"/>
            <a:ext cx="2085292"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pic>
        <p:nvPicPr>
          <p:cNvPr id="10"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7730974" y="4592006"/>
            <a:ext cx="665834" cy="369332"/>
          </a:xfrm>
          <a:prstGeom prst="rect">
            <a:avLst/>
          </a:prstGeom>
          <a:solidFill>
            <a:schemeClr val="bg1"/>
          </a:solidFill>
        </p:spPr>
        <p:txBody>
          <a:bodyPr wrap="square">
            <a:spAutoFit/>
          </a:bodyPr>
          <a:lstStyle/>
          <a:p>
            <a:endParaRPr lang="zh-CN" altLang="en-US" dirty="0"/>
          </a:p>
        </p:txBody>
      </p:sp>
      <p:sp>
        <p:nvSpPr>
          <p:cNvPr id="13" name="矩形 12"/>
          <p:cNvSpPr/>
          <p:nvPr/>
        </p:nvSpPr>
        <p:spPr>
          <a:xfrm>
            <a:off x="7474148" y="4744406"/>
            <a:ext cx="1642740" cy="369332"/>
          </a:xfrm>
          <a:prstGeom prst="rect">
            <a:avLst/>
          </a:prstGeom>
          <a:solidFill>
            <a:schemeClr val="bg1"/>
          </a:solidFill>
        </p:spPr>
        <p:txBody>
          <a:bodyPr wrap="square">
            <a:spAutoFit/>
          </a:bodyPr>
          <a:lstStyle/>
          <a:p>
            <a:endParaRPr lang="zh-CN" altLang="en-US" dirty="0"/>
          </a:p>
        </p:txBody>
      </p:sp>
      <p:sp>
        <p:nvSpPr>
          <p:cNvPr id="11" name="矩形 10"/>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5" name="圆角矩形 113"/>
          <p:cNvSpPr/>
          <p:nvPr/>
        </p:nvSpPr>
        <p:spPr>
          <a:xfrm>
            <a:off x="281029" y="4515966"/>
            <a:ext cx="6307195" cy="58914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5">
              <a:lumMod val="60000"/>
              <a:lumOff val="40000"/>
            </a:schemeClr>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b="1" dirty="0" err="1" smtClean="0">
                <a:solidFill>
                  <a:schemeClr val="tx1"/>
                </a:solidFill>
                <a:ea typeface="楷体" panose="02010609060101010101" pitchFamily="49" charset="-122"/>
              </a:rPr>
              <a:t>Mr.Ollivander</a:t>
            </a:r>
            <a:r>
              <a:rPr lang="en-US" altLang="zh-CN" sz="3200" b="1" dirty="0" smtClean="0">
                <a:solidFill>
                  <a:schemeClr val="tx1"/>
                </a:solidFill>
                <a:ea typeface="楷体" panose="02010609060101010101" pitchFamily="49" charset="-122"/>
              </a:rPr>
              <a:t> knew he was lying.</a:t>
            </a:r>
            <a:endParaRPr lang="zh-CN" altLang="en-US" sz="3200" b="1" dirty="0">
              <a:solidFill>
                <a:schemeClr val="tx1"/>
              </a:solidFill>
              <a:ea typeface="楷体" panose="02010609060101010101" pitchFamily="49" charset="-122"/>
            </a:endParaRPr>
          </a:p>
        </p:txBody>
      </p:sp>
      <p:sp>
        <p:nvSpPr>
          <p:cNvPr id="2" name="矩形 1"/>
          <p:cNvSpPr/>
          <p:nvPr/>
        </p:nvSpPr>
        <p:spPr>
          <a:xfrm>
            <a:off x="3059832" y="0"/>
            <a:ext cx="2307043" cy="584775"/>
          </a:xfrm>
          <a:prstGeom prst="rect">
            <a:avLst/>
          </a:prstGeom>
        </p:spPr>
        <p:txBody>
          <a:bodyPr wrap="square">
            <a:spAutoFit/>
          </a:bodyPr>
          <a:lstStyle/>
          <a:p>
            <a:pPr algn="ctr"/>
            <a:r>
              <a:rPr lang="en-US" altLang="zh-CN" sz="3200" b="1" dirty="0">
                <a:solidFill>
                  <a:srgbClr val="FFFFFF"/>
                </a:solidFill>
              </a:rPr>
              <a:t>nervousness</a:t>
            </a:r>
            <a:endParaRPr lang="zh-CN" altLang="en-US" sz="3200" b="1" dirty="0">
              <a:solidFill>
                <a:srgbClr val="FFFFFF"/>
              </a:solidFill>
            </a:endParaRPr>
          </a:p>
        </p:txBody>
      </p:sp>
      <p:sp>
        <p:nvSpPr>
          <p:cNvPr id="14" name="圆角矩形 113"/>
          <p:cNvSpPr/>
          <p:nvPr/>
        </p:nvSpPr>
        <p:spPr>
          <a:xfrm>
            <a:off x="323528" y="4011910"/>
            <a:ext cx="3202467" cy="57705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5">
              <a:lumMod val="60000"/>
              <a:lumOff val="40000"/>
            </a:schemeClr>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b="1" dirty="0" smtClean="0">
                <a:solidFill>
                  <a:schemeClr val="tx1"/>
                </a:solidFill>
                <a:ea typeface="楷体" panose="02010609060101010101" pitchFamily="49" charset="-122"/>
              </a:rPr>
              <a:t>Hagrid was lying. </a:t>
            </a:r>
            <a:endParaRPr lang="zh-CN" altLang="en-US" sz="3200" b="1" dirty="0">
              <a:solidFill>
                <a:schemeClr val="tx1"/>
              </a:solidFill>
              <a:ea typeface="楷体" panose="02010609060101010101" pitchFamily="49" charset="-122"/>
            </a:endParaRPr>
          </a:p>
        </p:txBody>
      </p:sp>
      <p:sp>
        <p:nvSpPr>
          <p:cNvPr id="15" name="椭圆 14"/>
          <p:cNvSpPr/>
          <p:nvPr/>
        </p:nvSpPr>
        <p:spPr>
          <a:xfrm>
            <a:off x="251520" y="1563638"/>
            <a:ext cx="1512168" cy="576064"/>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39552" y="2139702"/>
            <a:ext cx="1872208" cy="50405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51520" y="3075806"/>
            <a:ext cx="1872208" cy="50405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868144" y="3075806"/>
            <a:ext cx="1296144" cy="504056"/>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水印"/>
          <p:cNvPicPr>
            <a:picLocks noChangeAspect="1"/>
          </p:cNvPicPr>
          <p:nvPr userDrawn="1"/>
        </p:nvPicPr>
        <p:blipFill>
          <a:blip r:embed="rId2"/>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animBg="1"/>
      <p:bldP spid="14"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9512" y="699542"/>
            <a:ext cx="8784976" cy="2430145"/>
          </a:xfrm>
          <a:prstGeom prst="rect">
            <a:avLst/>
          </a:prstGeom>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800" b="1" dirty="0" smtClean="0">
                <a:ea typeface="楷体" panose="02010609060101010101" pitchFamily="49" charset="-122"/>
              </a:rPr>
              <a:t>“An’ I’ve also got a letter from Professor Dumbledore,” said </a:t>
            </a:r>
            <a:r>
              <a:rPr lang="en-US" altLang="zh-CN" sz="2800" b="1" dirty="0" err="1" smtClean="0">
                <a:ea typeface="楷体" panose="02010609060101010101" pitchFamily="49" charset="-122"/>
              </a:rPr>
              <a:t>Hagrid</a:t>
            </a:r>
            <a:r>
              <a:rPr lang="en-US" altLang="zh-CN" sz="2800" b="1" dirty="0" smtClean="0">
                <a:ea typeface="楷体" panose="02010609060101010101" pitchFamily="49" charset="-122"/>
              </a:rPr>
              <a:t> </a:t>
            </a:r>
            <a:r>
              <a:rPr lang="en-US" altLang="zh-CN" sz="2800" b="1" dirty="0" smtClean="0">
                <a:solidFill>
                  <a:srgbClr val="00B0F0"/>
                </a:solidFill>
                <a:ea typeface="楷体" panose="02010609060101010101" pitchFamily="49" charset="-122"/>
              </a:rPr>
              <a:t>importantly</a:t>
            </a:r>
            <a:r>
              <a:rPr lang="en-US" altLang="zh-CN" sz="2800" b="1" dirty="0" smtClean="0">
                <a:ea typeface="楷体" panose="02010609060101010101" pitchFamily="49" charset="-122"/>
              </a:rPr>
              <a:t>, </a:t>
            </a:r>
            <a:r>
              <a:rPr lang="en-US" altLang="zh-CN" sz="2800" b="1" dirty="0" smtClean="0">
                <a:solidFill>
                  <a:srgbClr val="FF0000"/>
                </a:solidFill>
                <a:ea typeface="楷体" panose="02010609060101010101" pitchFamily="49" charset="-122"/>
              </a:rPr>
              <a:t>throwing out his chest</a:t>
            </a:r>
            <a:r>
              <a:rPr lang="en-US" altLang="zh-CN" sz="2800" b="1" dirty="0" smtClean="0">
                <a:ea typeface="楷体" panose="02010609060101010101" pitchFamily="49" charset="-122"/>
              </a:rPr>
              <a:t>.</a:t>
            </a:r>
            <a:endParaRPr lang="en-US" altLang="zh-CN" sz="2800" b="1" dirty="0" smtClean="0">
              <a:ea typeface="楷体" panose="02010609060101010101" pitchFamily="49" charset="-122"/>
            </a:endParaRPr>
          </a:p>
          <a:p>
            <a:pPr algn="just"/>
            <a:r>
              <a:rPr lang="zh-CN" altLang="en-US" sz="2400" b="1" dirty="0" smtClean="0">
                <a:latin typeface="宋体" panose="02010600030101010101" pitchFamily="2" charset="-122"/>
                <a:ea typeface="宋体" panose="02010600030101010101" pitchFamily="2" charset="-122"/>
              </a:rPr>
              <a:t>“我还带了邓布利多教授的一封信，”海格很神气地说，挺起胸膛。</a:t>
            </a:r>
            <a:endParaRPr lang="zh-CN" altLang="en-US" sz="2400" b="1" dirty="0" smtClean="0">
              <a:latin typeface="宋体" panose="02010600030101010101" pitchFamily="2" charset="-122"/>
              <a:ea typeface="宋体" panose="02010600030101010101" pitchFamily="2" charset="-122"/>
            </a:endParaRPr>
          </a:p>
          <a:p>
            <a:pPr algn="just"/>
            <a:r>
              <a:rPr lang="zh-CN" altLang="en-US" sz="2000" b="1" dirty="0">
                <a:latin typeface="宋体" panose="02010600030101010101" pitchFamily="2" charset="-122"/>
                <a:ea typeface="宋体" panose="02010600030101010101" pitchFamily="2" charset="-122"/>
              </a:rPr>
              <a:t>(哈利波特与魔法石</a:t>
            </a:r>
            <a:r>
              <a:rPr lang="zh-CN" altLang="en-US" sz="2000" b="1" dirty="0">
                <a:ea typeface="宋体" panose="02010600030101010101" pitchFamily="2" charset="-122"/>
                <a:cs typeface="+mn-lt"/>
              </a:rPr>
              <a:t>Chapter 5</a:t>
            </a:r>
            <a:r>
              <a:rPr lang="zh-CN" altLang="en-US" sz="2000" b="1" dirty="0">
                <a:latin typeface="宋体" panose="02010600030101010101" pitchFamily="2" charset="-122"/>
                <a:ea typeface="宋体" panose="02010600030101010101" pitchFamily="2" charset="-122"/>
              </a:rPr>
              <a:t>)</a:t>
            </a:r>
            <a:endParaRPr lang="zh-CN" altLang="en-US" sz="2000" b="1" dirty="0">
              <a:latin typeface="宋体" panose="02010600030101010101" pitchFamily="2" charset="-122"/>
              <a:ea typeface="宋体" panose="02010600030101010101" pitchFamily="2" charset="-122"/>
            </a:endParaRPr>
          </a:p>
        </p:txBody>
      </p:sp>
      <p:sp>
        <p:nvSpPr>
          <p:cNvPr id="49" name="矩形 48"/>
          <p:cNvSpPr/>
          <p:nvPr/>
        </p:nvSpPr>
        <p:spPr>
          <a:xfrm>
            <a:off x="179512" y="3651870"/>
            <a:ext cx="8712968" cy="1200329"/>
          </a:xfrm>
          <a:prstGeom prst="rect">
            <a:avLst/>
          </a:prstGeom>
        </p:spPr>
        <p:txBody>
          <a:bodyPr wrap="square">
            <a:spAutoFit/>
          </a:bodyPr>
          <a:lstStyle/>
          <a:p>
            <a:r>
              <a:rPr lang="zh-CN" altLang="en-US" sz="2400" b="1" dirty="0" smtClean="0">
                <a:latin typeface="楷体" panose="02010609060101010101" pitchFamily="49" charset="-122"/>
                <a:ea typeface="楷体" panose="02010609060101010101" pitchFamily="49" charset="-122"/>
              </a:rPr>
              <a:t>素材背景：</a:t>
            </a:r>
            <a:r>
              <a:rPr lang="en-US" altLang="zh-CN" sz="2400" b="1" dirty="0" err="1" smtClean="0">
                <a:ea typeface="楷体" panose="02010609060101010101" pitchFamily="49" charset="-122"/>
              </a:rPr>
              <a:t>Hagrid</a:t>
            </a:r>
            <a:r>
              <a:rPr lang="en-US" altLang="zh-CN" sz="2400" b="1" dirty="0" smtClean="0">
                <a:ea typeface="楷体" panose="02010609060101010101" pitchFamily="49" charset="-122"/>
              </a:rPr>
              <a:t> accompanied Harry to take some money from the safe. The goblin needed to see prove first before he gave them the money.</a:t>
            </a:r>
            <a:endParaRPr lang="zh-CN" altLang="en-US" sz="2400" dirty="0"/>
          </a:p>
        </p:txBody>
      </p:sp>
      <p:pic>
        <p:nvPicPr>
          <p:cNvPr id="12" name="图片 11" descr="水印"/>
          <p:cNvPicPr>
            <a:picLocks noChangeAspect="1"/>
          </p:cNvPicPr>
          <p:nvPr userDrawn="1"/>
        </p:nvPicPr>
        <p:blipFill>
          <a:blip r:embed="rId1"/>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1" y="679129"/>
            <a:ext cx="8568952" cy="954107"/>
          </a:xfrm>
          <a:prstGeom prst="rect">
            <a:avLst/>
          </a:prstGeom>
        </p:spPr>
        <p:txBody>
          <a:bodyPr wrap="square">
            <a:spAutoFit/>
          </a:bodyPr>
          <a:lstStyle/>
          <a:p>
            <a:pPr algn="just"/>
            <a:r>
              <a:rPr lang="en-US" altLang="zh-CN" sz="2800" b="1" dirty="0" smtClean="0">
                <a:ea typeface="楷体" panose="02010609060101010101" pitchFamily="49" charset="-122"/>
              </a:rPr>
              <a:t>“An’ I’ve also got a letter from Professor Dumbledore,” said Hagrid </a:t>
            </a:r>
            <a:r>
              <a:rPr lang="en-US" altLang="zh-CN" sz="2800" b="1" dirty="0" smtClean="0">
                <a:solidFill>
                  <a:srgbClr val="00B0F0"/>
                </a:solidFill>
                <a:ea typeface="楷体" panose="02010609060101010101" pitchFamily="49" charset="-122"/>
              </a:rPr>
              <a:t>importantly</a:t>
            </a:r>
            <a:r>
              <a:rPr lang="en-US" altLang="zh-CN" sz="2800" b="1" dirty="0" smtClean="0">
                <a:ea typeface="楷体" panose="02010609060101010101" pitchFamily="49" charset="-122"/>
              </a:rPr>
              <a:t>, </a:t>
            </a:r>
            <a:r>
              <a:rPr lang="en-US" altLang="zh-CN" sz="2800" b="1" dirty="0" smtClean="0">
                <a:solidFill>
                  <a:srgbClr val="FF0000"/>
                </a:solidFill>
                <a:ea typeface="楷体" panose="02010609060101010101" pitchFamily="49" charset="-122"/>
              </a:rPr>
              <a:t>throwing out his chest</a:t>
            </a:r>
            <a:r>
              <a:rPr lang="en-US" altLang="zh-CN" sz="2800" b="1" dirty="0" smtClean="0">
                <a:ea typeface="楷体" panose="02010609060101010101" pitchFamily="49" charset="-122"/>
              </a:rPr>
              <a:t>.</a:t>
            </a:r>
            <a:endParaRPr lang="en-US" altLang="zh-CN" sz="2800" b="1" dirty="0" smtClean="0">
              <a:ea typeface="楷体" panose="02010609060101010101" pitchFamily="49" charset="-122"/>
            </a:endParaRPr>
          </a:p>
        </p:txBody>
      </p:sp>
      <p:sp>
        <p:nvSpPr>
          <p:cNvPr id="59" name="圆角矩形 113"/>
          <p:cNvSpPr/>
          <p:nvPr/>
        </p:nvSpPr>
        <p:spPr>
          <a:xfrm>
            <a:off x="3622219" y="38490"/>
            <a:ext cx="1682194" cy="67826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923928" y="602174"/>
            <a:ext cx="995701"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3514003" y="78954"/>
            <a:ext cx="1728192" cy="523220"/>
          </a:xfrm>
          <a:prstGeom prst="rect">
            <a:avLst/>
          </a:prstGeom>
        </p:spPr>
        <p:txBody>
          <a:bodyPr wrap="square">
            <a:spAutoFit/>
          </a:bodyPr>
          <a:lstStyle/>
          <a:p>
            <a:pPr algn="ctr"/>
            <a:r>
              <a:rPr lang="en-US" altLang="zh-CN" sz="2800" b="1" dirty="0" smtClean="0">
                <a:solidFill>
                  <a:srgbClr val="FFFFFF"/>
                </a:solidFill>
              </a:rPr>
              <a:t>pride</a:t>
            </a:r>
            <a:endParaRPr lang="zh-CN" altLang="en-US" sz="2800" b="1" dirty="0">
              <a:solidFill>
                <a:srgbClr val="FFFFFF"/>
              </a:solidFill>
            </a:endParaRPr>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pic>
        <p:nvPicPr>
          <p:cNvPr id="10"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7857492" y="4599297"/>
            <a:ext cx="386916" cy="369332"/>
          </a:xfrm>
          <a:prstGeom prst="rect">
            <a:avLst/>
          </a:prstGeom>
          <a:solidFill>
            <a:schemeClr val="bg1"/>
          </a:solidFill>
        </p:spPr>
        <p:txBody>
          <a:bodyPr wrap="square">
            <a:spAutoFit/>
          </a:bodyPr>
          <a:lstStyle/>
          <a:p>
            <a:endParaRPr lang="zh-CN" altLang="en-US" dirty="0"/>
          </a:p>
        </p:txBody>
      </p:sp>
      <p:sp>
        <p:nvSpPr>
          <p:cNvPr id="13" name="矩形 12"/>
          <p:cNvSpPr/>
          <p:nvPr/>
        </p:nvSpPr>
        <p:spPr>
          <a:xfrm>
            <a:off x="8009892" y="4751697"/>
            <a:ext cx="954596" cy="369332"/>
          </a:xfrm>
          <a:prstGeom prst="rect">
            <a:avLst/>
          </a:prstGeom>
          <a:solidFill>
            <a:schemeClr val="bg1"/>
          </a:solidFill>
        </p:spPr>
        <p:txBody>
          <a:bodyPr wrap="square">
            <a:spAutoFit/>
          </a:bodyPr>
          <a:lstStyle/>
          <a:p>
            <a:endParaRPr lang="zh-CN" altLang="en-US" dirty="0"/>
          </a:p>
        </p:txBody>
      </p:sp>
      <p:sp>
        <p:nvSpPr>
          <p:cNvPr id="11" name="矩形 10"/>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14" name="椭圆 13"/>
          <p:cNvSpPr/>
          <p:nvPr/>
        </p:nvSpPr>
        <p:spPr>
          <a:xfrm>
            <a:off x="467543" y="1779663"/>
            <a:ext cx="3250399" cy="822944"/>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r>
              <a:rPr lang="en-US" altLang="zh-CN" sz="3200" b="1" dirty="0">
                <a:ea typeface="楷体" panose="02010609060101010101" pitchFamily="49" charset="-122"/>
              </a:rPr>
              <a:t>importantly</a:t>
            </a:r>
            <a:endParaRPr lang="zh-CN" altLang="en-US" sz="3200" b="1" dirty="0">
              <a:solidFill>
                <a:schemeClr val="bg1"/>
              </a:solidFill>
              <a:ea typeface="宋体" panose="02010600030101010101" pitchFamily="2" charset="-122"/>
            </a:endParaRPr>
          </a:p>
        </p:txBody>
      </p:sp>
      <p:grpSp>
        <p:nvGrpSpPr>
          <p:cNvPr id="16" name="组合 15"/>
          <p:cNvGrpSpPr/>
          <p:nvPr/>
        </p:nvGrpSpPr>
        <p:grpSpPr>
          <a:xfrm>
            <a:off x="201635" y="2638549"/>
            <a:ext cx="6624736" cy="1150513"/>
            <a:chOff x="304800" y="673100"/>
            <a:chExt cx="4000500" cy="4000500"/>
          </a:xfrm>
          <a:effectLst>
            <a:outerShdw blurRad="381000" dist="152400" dir="8100000" algn="tr" rotWithShape="0">
              <a:prstClr val="black">
                <a:alpha val="7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b="1">
                <a:solidFill>
                  <a:schemeClr val="tx1"/>
                </a:solidFill>
              </a:endParaRPr>
            </a:p>
          </p:txBody>
        </p:sp>
        <p:sp>
          <p:nvSpPr>
            <p:cNvPr id="18" name="椭圆 1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b="1" dirty="0">
                  <a:solidFill>
                    <a:srgbClr val="FF0000"/>
                  </a:solidFill>
                  <a:ea typeface="楷体" panose="02010609060101010101" pitchFamily="49" charset="-122"/>
                </a:rPr>
                <a:t>throwing out his chest </a:t>
              </a:r>
              <a:endParaRPr lang="zh-CN" altLang="en-US" sz="3200" b="1" dirty="0"/>
            </a:p>
          </p:txBody>
        </p:sp>
      </p:grpSp>
      <p:grpSp>
        <p:nvGrpSpPr>
          <p:cNvPr id="19" name="组合 18"/>
          <p:cNvGrpSpPr/>
          <p:nvPr/>
        </p:nvGrpSpPr>
        <p:grpSpPr>
          <a:xfrm>
            <a:off x="458415" y="3815929"/>
            <a:ext cx="4464497" cy="1081065"/>
            <a:chOff x="4052582" y="3262663"/>
            <a:chExt cx="2616625" cy="689596"/>
          </a:xfrm>
        </p:grpSpPr>
        <p:sp>
          <p:nvSpPr>
            <p:cNvPr id="20" name="圆角矩形 19"/>
            <p:cNvSpPr/>
            <p:nvPr/>
          </p:nvSpPr>
          <p:spPr>
            <a:xfrm>
              <a:off x="4052582" y="3262663"/>
              <a:ext cx="2616625" cy="689596"/>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圆角矩形 113"/>
            <p:cNvSpPr/>
            <p:nvPr/>
          </p:nvSpPr>
          <p:spPr>
            <a:xfrm>
              <a:off x="4263601" y="3313250"/>
              <a:ext cx="2262660" cy="582448"/>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lumMod val="60000"/>
                <a:lumOff val="40000"/>
              </a:schemeClr>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rgbClr val="7030A0"/>
                  </a:solidFill>
                  <a:ea typeface="宋体" panose="02010600030101010101" pitchFamily="2" charset="-122"/>
                </a:rPr>
                <a:t>Hagrid felt proud.</a:t>
              </a:r>
              <a:endParaRPr lang="zh-CN" altLang="en-US" sz="3200" b="1" dirty="0">
                <a:solidFill>
                  <a:srgbClr val="7030A0"/>
                </a:solidFill>
                <a:ea typeface="宋体" panose="02010600030101010101" pitchFamily="2" charset="-122"/>
              </a:endParaRPr>
            </a:p>
          </p:txBody>
        </p:sp>
      </p:grpSp>
      <p:pic>
        <p:nvPicPr>
          <p:cNvPr id="5122" name="Picture 2" descr="https://ss2.bdstatic.com/70cFvnSh_Q1YnxGkpoWK1HF6hhy/it/u=2254476528,1180295594&amp;fm=15&amp;gp=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1779663"/>
            <a:ext cx="1504950" cy="20955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5" presetClass="path" presetSubtype="0" fill="hold" grpId="1" nodeType="clickEffect">
                                  <p:stCondLst>
                                    <p:cond delay="0"/>
                                  </p:stCondLst>
                                  <p:childTnLst>
                                    <p:animMotion origin="layout" path="M -3.33333E-6 -1.60494E-6 L 0.16875 -0.04074 " pathEditMode="relative" rAng="0" ptsTypes="AA">
                                      <p:cBhvr>
                                        <p:cTn id="16" dur="500" spd="-100000" fill="hold"/>
                                        <p:tgtEl>
                                          <p:spTgt spid="14"/>
                                        </p:tgtEl>
                                        <p:attrNameLst>
                                          <p:attrName>ppt_x</p:attrName>
                                          <p:attrName>ppt_y</p:attrName>
                                        </p:attrNameLst>
                                      </p:cBhvr>
                                      <p:rCtr x="8438" y="-2037"/>
                                    </p:animMotion>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53" presetClass="entr" presetSubtype="16"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par>
                                <p:cTn id="24" presetID="64" presetClass="path" presetSubtype="0" fill="hold" nodeType="withEffect">
                                  <p:stCondLst>
                                    <p:cond delay="0"/>
                                  </p:stCondLst>
                                  <p:childTnLst>
                                    <p:animMotion origin="layout" path="M -3.61111E-6 3.20988E-6 L -0.05121 -0.27871 " pathEditMode="relative" rAng="0" ptsTypes="AA">
                                      <p:cBhvr>
                                        <p:cTn id="25" dur="500" spd="-100000" fill="hold"/>
                                        <p:tgtEl>
                                          <p:spTgt spid="16"/>
                                        </p:tgtEl>
                                        <p:attrNameLst>
                                          <p:attrName>ppt_x</p:attrName>
                                          <p:attrName>ppt_y</p:attrName>
                                        </p:attrNameLst>
                                      </p:cBhvr>
                                      <p:rCtr x="-2569" y="-13951"/>
                                    </p:animMotion>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P spid="1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915566"/>
            <a:ext cx="9144000" cy="3046095"/>
          </a:xfrm>
          <a:prstGeom prst="rect">
            <a:avLst/>
          </a:prstGeom>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400" b="1" dirty="0" smtClean="0">
                <a:ea typeface="楷体" panose="02010609060101010101" pitchFamily="49" charset="-122"/>
              </a:rPr>
              <a:t>The storm </a:t>
            </a:r>
            <a:r>
              <a:rPr lang="en-US" altLang="zh-CN" sz="2400" b="1" dirty="0" smtClean="0">
                <a:solidFill>
                  <a:srgbClr val="7030A0"/>
                </a:solidFill>
                <a:ea typeface="楷体" panose="02010609060101010101" pitchFamily="49" charset="-122"/>
              </a:rPr>
              <a:t>raged</a:t>
            </a:r>
            <a:r>
              <a:rPr lang="en-US" altLang="zh-CN" sz="2400" b="1" dirty="0" smtClean="0">
                <a:ea typeface="楷体" panose="02010609060101010101" pitchFamily="49" charset="-122"/>
              </a:rPr>
              <a:t> more and more ferociously as the night went on. Harry couldn’t sleep. He </a:t>
            </a:r>
            <a:r>
              <a:rPr lang="en-US" altLang="zh-CN" sz="2400" b="1" dirty="0" smtClean="0">
                <a:solidFill>
                  <a:srgbClr val="FF0000"/>
                </a:solidFill>
                <a:ea typeface="楷体" panose="02010609060101010101" pitchFamily="49" charset="-122"/>
              </a:rPr>
              <a:t>shivered</a:t>
            </a:r>
            <a:r>
              <a:rPr lang="en-US" altLang="zh-CN" sz="2400" b="1" dirty="0" smtClean="0">
                <a:ea typeface="楷体" panose="02010609060101010101" pitchFamily="49" charset="-122"/>
              </a:rPr>
              <a:t> and </a:t>
            </a:r>
            <a:r>
              <a:rPr lang="en-US" altLang="zh-CN" sz="2400" b="1" dirty="0" smtClean="0">
                <a:solidFill>
                  <a:srgbClr val="FF0000"/>
                </a:solidFill>
                <a:ea typeface="楷体" panose="02010609060101010101" pitchFamily="49" charset="-122"/>
              </a:rPr>
              <a:t>turned</a:t>
            </a:r>
            <a:r>
              <a:rPr lang="en-US" altLang="zh-CN" sz="2400" b="1" dirty="0" smtClean="0">
                <a:ea typeface="楷体" panose="02010609060101010101" pitchFamily="49" charset="-122"/>
              </a:rPr>
              <a:t> over, trying to get comfortable, his stomach </a:t>
            </a:r>
            <a:r>
              <a:rPr lang="en-US" altLang="zh-CN" sz="2400" b="1" dirty="0" smtClean="0">
                <a:solidFill>
                  <a:srgbClr val="FF0000"/>
                </a:solidFill>
                <a:ea typeface="楷体" panose="02010609060101010101" pitchFamily="49" charset="-122"/>
              </a:rPr>
              <a:t>rumbling</a:t>
            </a:r>
            <a:r>
              <a:rPr lang="en-US" altLang="zh-CN" sz="2400" b="1" dirty="0" smtClean="0">
                <a:ea typeface="楷体" panose="02010609060101010101" pitchFamily="49" charset="-122"/>
              </a:rPr>
              <a:t> with hunger. Dudley’s snores </a:t>
            </a:r>
            <a:r>
              <a:rPr lang="en-US" altLang="zh-CN" sz="2400" b="1" dirty="0" smtClean="0">
                <a:solidFill>
                  <a:srgbClr val="7030A0"/>
                </a:solidFill>
                <a:ea typeface="楷体" panose="02010609060101010101" pitchFamily="49" charset="-122"/>
              </a:rPr>
              <a:t>were drowned </a:t>
            </a:r>
            <a:r>
              <a:rPr lang="en-US" altLang="zh-CN" sz="2400" b="1" dirty="0" smtClean="0">
                <a:ea typeface="楷体" panose="02010609060101010101" pitchFamily="49" charset="-122"/>
              </a:rPr>
              <a:t>by the low rolls of thunder that started near midnight.</a:t>
            </a:r>
            <a:r>
              <a:rPr lang="zh-CN" altLang="en-US" sz="2400" b="1" dirty="0" smtClean="0">
                <a:ea typeface="楷体" panose="02010609060101010101" pitchFamily="49" charset="-122"/>
              </a:rPr>
              <a:t>随着夜幕的降临，暴风雨越来越猛烈。哈利无法入睡。他打了个寒战，翻了个身，想舒服一点。他的肚子饿得咕咕叫。达力的鼾声被午夜时分低沉雷声淹没了。</a:t>
            </a:r>
            <a:endParaRPr lang="zh-CN" altLang="en-US" sz="2400" b="1" dirty="0" smtClean="0">
              <a:ea typeface="楷体" panose="02010609060101010101" pitchFamily="49" charset="-122"/>
            </a:endParaRPr>
          </a:p>
          <a:p>
            <a:pPr algn="just"/>
            <a:r>
              <a:rPr lang="zh-CN" altLang="en-US" sz="2000" b="1" dirty="0" smtClean="0">
                <a:ea typeface="楷体" panose="02010609060101010101" pitchFamily="49" charset="-122"/>
              </a:rPr>
              <a:t>(哈利波特与魔法石Chapter </a:t>
            </a:r>
            <a:r>
              <a:rPr lang="en-US" altLang="zh-CN" sz="2000" b="1" dirty="0" smtClean="0">
                <a:ea typeface="楷体" panose="02010609060101010101" pitchFamily="49" charset="-122"/>
              </a:rPr>
              <a:t>3</a:t>
            </a:r>
            <a:r>
              <a:rPr lang="zh-CN" altLang="en-US" sz="2000" b="1" dirty="0" smtClean="0">
                <a:ea typeface="楷体" panose="02010609060101010101" pitchFamily="49" charset="-122"/>
              </a:rPr>
              <a:t>)</a:t>
            </a:r>
            <a:endParaRPr lang="zh-CN" altLang="en-US" sz="2000" b="1" dirty="0" smtClean="0">
              <a:ea typeface="楷体" panose="02010609060101010101" pitchFamily="49" charset="-122"/>
            </a:endParaRPr>
          </a:p>
        </p:txBody>
      </p:sp>
      <p:cxnSp>
        <p:nvCxnSpPr>
          <p:cNvPr id="47" name="直接连接符 46"/>
          <p:cNvCxnSpPr/>
          <p:nvPr/>
        </p:nvCxnSpPr>
        <p:spPr>
          <a:xfrm flipV="1">
            <a:off x="3302150" y="555526"/>
            <a:ext cx="4150170" cy="39222"/>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pic>
        <p:nvPicPr>
          <p:cNvPr id="57" name="Picture 2" descr="https://ss1.bdstatic.com/70cFvXSh_Q1YnxGkpoWK1HF6hhy/it/u=3441067162,3601670191&amp;fm=26&amp;gp=0.jpg"/>
          <p:cNvPicPr>
            <a:picLocks noChangeAspect="1" noChangeArrowheads="1"/>
          </p:cNvPicPr>
          <p:nvPr/>
        </p:nvPicPr>
        <p:blipFill>
          <a:blip r:embed="rId1" cstate="print"/>
          <a:srcRect/>
          <a:stretch>
            <a:fillRect/>
          </a:stretch>
        </p:blipFill>
        <p:spPr bwMode="auto">
          <a:xfrm>
            <a:off x="0" y="0"/>
            <a:ext cx="1043608" cy="976248"/>
          </a:xfrm>
          <a:prstGeom prst="rect">
            <a:avLst/>
          </a:prstGeom>
          <a:noFill/>
        </p:spPr>
      </p:pic>
      <p:sp>
        <p:nvSpPr>
          <p:cNvPr id="40" name="矩形 39"/>
          <p:cNvSpPr/>
          <p:nvPr/>
        </p:nvSpPr>
        <p:spPr>
          <a:xfrm>
            <a:off x="1007096" y="123478"/>
            <a:ext cx="8136904" cy="954107"/>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三</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：动作描写</a:t>
            </a:r>
            <a:r>
              <a:rPr lang="zh-CN" altLang="en-US" sz="2800" b="1" dirty="0" smtClean="0">
                <a:solidFill>
                  <a:srgbClr val="FF0000"/>
                </a:solidFill>
                <a:latin typeface="楷体" panose="02010609060101010101" pitchFamily="49" charset="-122"/>
                <a:ea typeface="楷体" panose="02010609060101010101" pitchFamily="49" charset="-122"/>
              </a:rPr>
              <a:t>与环境描写相结合</a:t>
            </a:r>
            <a:endParaRPr lang="zh-CN" altLang="en-US" sz="2800" b="1" dirty="0" smtClean="0">
              <a:solidFill>
                <a:srgbClr val="FF0000"/>
              </a:solidFill>
              <a:latin typeface="楷体" panose="02010609060101010101" pitchFamily="49" charset="-122"/>
              <a:ea typeface="楷体" panose="02010609060101010101" pitchFamily="49" charset="-122"/>
            </a:endParaRPr>
          </a:p>
          <a:p>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49" name="矩形 48"/>
          <p:cNvSpPr/>
          <p:nvPr/>
        </p:nvSpPr>
        <p:spPr>
          <a:xfrm>
            <a:off x="179512" y="3939396"/>
            <a:ext cx="8712968" cy="1569660"/>
          </a:xfrm>
          <a:prstGeom prst="rect">
            <a:avLst/>
          </a:prstGeom>
        </p:spPr>
        <p:txBody>
          <a:bodyPr wrap="square">
            <a:spAutoFit/>
          </a:bodyPr>
          <a:lstStyle/>
          <a:p>
            <a:r>
              <a:rPr lang="zh-CN" altLang="en-US" sz="2400" b="1" dirty="0" smtClean="0">
                <a:latin typeface="楷体" panose="02010609060101010101" pitchFamily="49" charset="-122"/>
                <a:ea typeface="楷体" panose="02010609060101010101" pitchFamily="49" charset="-122"/>
              </a:rPr>
              <a:t>素材背景：</a:t>
            </a:r>
            <a:r>
              <a:rPr lang="en-US" altLang="zh-CN" sz="2400" b="1" dirty="0" smtClean="0">
                <a:ea typeface="宋体" panose="02010600030101010101" pitchFamily="2" charset="-122"/>
              </a:rPr>
              <a:t>Uncle Vernon took Harry and his family so that </a:t>
            </a:r>
            <a:r>
              <a:rPr lang="en-US" altLang="zh-CN" sz="2400" b="1" dirty="0" err="1" smtClean="0">
                <a:ea typeface="宋体" panose="02010600030101010101" pitchFamily="2" charset="-122"/>
              </a:rPr>
              <a:t>Hagrid</a:t>
            </a:r>
            <a:r>
              <a:rPr lang="en-US" altLang="zh-CN" sz="2400" b="1" dirty="0" smtClean="0">
                <a:ea typeface="宋体" panose="02010600030101010101" pitchFamily="2" charset="-122"/>
              </a:rPr>
              <a:t> cou</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ldn’t find Harry. They spent the nigh at a hotel on a stormy night.</a:t>
            </a:r>
            <a:endPar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endParaRPr>
          </a:p>
          <a:p>
            <a:endParaRPr lang="zh-CN" altLang="en-US" sz="2400" dirty="0"/>
          </a:p>
        </p:txBody>
      </p:sp>
      <p:pic>
        <p:nvPicPr>
          <p:cNvPr id="12" name="图片 11" descr="水印"/>
          <p:cNvPicPr>
            <a:picLocks noChangeAspect="1"/>
          </p:cNvPicPr>
          <p:nvPr userDrawn="1"/>
        </p:nvPicPr>
        <p:blipFill>
          <a:blip r:embed="rId2"/>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23528" y="843558"/>
            <a:ext cx="8352928" cy="2246769"/>
          </a:xfrm>
          <a:prstGeom prst="rect">
            <a:avLst/>
          </a:prstGeom>
        </p:spPr>
        <p:txBody>
          <a:bodyPr wrap="square">
            <a:spAutoFit/>
          </a:bodyPr>
          <a:lstStyle/>
          <a:p>
            <a:pPr algn="just"/>
            <a:r>
              <a:rPr lang="en-US" altLang="zh-CN" sz="2800" b="1" dirty="0" smtClean="0">
                <a:ea typeface="楷体" panose="02010609060101010101" pitchFamily="49" charset="-122"/>
              </a:rPr>
              <a:t>The storm </a:t>
            </a:r>
            <a:r>
              <a:rPr lang="en-US" altLang="zh-CN" sz="2800" b="1" dirty="0" smtClean="0">
                <a:solidFill>
                  <a:srgbClr val="7030A0"/>
                </a:solidFill>
                <a:ea typeface="楷体" panose="02010609060101010101" pitchFamily="49" charset="-122"/>
              </a:rPr>
              <a:t>raged</a:t>
            </a:r>
            <a:r>
              <a:rPr lang="en-US" altLang="zh-CN" sz="2800" b="1" dirty="0" smtClean="0">
                <a:ea typeface="楷体" panose="02010609060101010101" pitchFamily="49" charset="-122"/>
              </a:rPr>
              <a:t> more and more ferociously as the night went on. Harry couldn’t sleep. He </a:t>
            </a:r>
            <a:r>
              <a:rPr lang="en-US" altLang="zh-CN" sz="2800" b="1" dirty="0" smtClean="0">
                <a:solidFill>
                  <a:srgbClr val="FF0000"/>
                </a:solidFill>
                <a:ea typeface="楷体" panose="02010609060101010101" pitchFamily="49" charset="-122"/>
              </a:rPr>
              <a:t>shivered</a:t>
            </a:r>
            <a:r>
              <a:rPr lang="en-US" altLang="zh-CN" sz="2800" b="1" dirty="0" smtClean="0">
                <a:ea typeface="楷体" panose="02010609060101010101" pitchFamily="49" charset="-122"/>
              </a:rPr>
              <a:t> and </a:t>
            </a:r>
            <a:r>
              <a:rPr lang="en-US" altLang="zh-CN" sz="2800" b="1" dirty="0" smtClean="0">
                <a:solidFill>
                  <a:srgbClr val="FF0000"/>
                </a:solidFill>
                <a:ea typeface="楷体" panose="02010609060101010101" pitchFamily="49" charset="-122"/>
              </a:rPr>
              <a:t>turned</a:t>
            </a:r>
            <a:r>
              <a:rPr lang="en-US" altLang="zh-CN" sz="2800" b="1" dirty="0" smtClean="0">
                <a:ea typeface="楷体" panose="02010609060101010101" pitchFamily="49" charset="-122"/>
              </a:rPr>
              <a:t> over, trying to get comfortable, his stomach </a:t>
            </a:r>
            <a:r>
              <a:rPr lang="en-US" altLang="zh-CN" sz="2800" b="1" dirty="0" smtClean="0">
                <a:solidFill>
                  <a:srgbClr val="FF0000"/>
                </a:solidFill>
                <a:ea typeface="楷体" panose="02010609060101010101" pitchFamily="49" charset="-122"/>
              </a:rPr>
              <a:t>rumbling</a:t>
            </a:r>
            <a:r>
              <a:rPr lang="en-US" altLang="zh-CN" sz="2800" b="1" dirty="0" smtClean="0">
                <a:ea typeface="楷体" panose="02010609060101010101" pitchFamily="49" charset="-122"/>
              </a:rPr>
              <a:t> with hunger. Dudley’s snores </a:t>
            </a:r>
            <a:r>
              <a:rPr lang="en-US" altLang="zh-CN" sz="2800" b="1" dirty="0" smtClean="0">
                <a:solidFill>
                  <a:srgbClr val="7030A0"/>
                </a:solidFill>
                <a:ea typeface="楷体" panose="02010609060101010101" pitchFamily="49" charset="-122"/>
              </a:rPr>
              <a:t>were drowned </a:t>
            </a:r>
            <a:r>
              <a:rPr lang="en-US" altLang="zh-CN" sz="2800" b="1" dirty="0" smtClean="0">
                <a:ea typeface="楷体" panose="02010609060101010101" pitchFamily="49" charset="-122"/>
              </a:rPr>
              <a:t>by the low rolls of thunder that started near midnight.</a:t>
            </a:r>
            <a:endParaRPr lang="en-US" altLang="zh-CN" sz="2800" b="1" dirty="0" smtClean="0"/>
          </a:p>
        </p:txBody>
      </p:sp>
      <p:sp>
        <p:nvSpPr>
          <p:cNvPr id="5" name="圆角矩形 113"/>
          <p:cNvSpPr/>
          <p:nvPr/>
        </p:nvSpPr>
        <p:spPr>
          <a:xfrm>
            <a:off x="3491879" y="38490"/>
            <a:ext cx="1512169" cy="67826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3491881" y="116012"/>
            <a:ext cx="1512168" cy="523220"/>
          </a:xfrm>
          <a:prstGeom prst="rect">
            <a:avLst/>
          </a:prstGeom>
        </p:spPr>
        <p:txBody>
          <a:bodyPr wrap="square">
            <a:spAutoFit/>
          </a:bodyPr>
          <a:lstStyle/>
          <a:p>
            <a:pPr algn="ctr"/>
            <a:r>
              <a:rPr lang="en-US" altLang="zh-CN" sz="2800" b="1" dirty="0" smtClean="0">
                <a:solidFill>
                  <a:srgbClr val="FFFFFF"/>
                </a:solidFill>
              </a:rPr>
              <a:t>Fear</a:t>
            </a:r>
            <a:endParaRPr lang="zh-CN" altLang="en-US" sz="2800" b="1" dirty="0">
              <a:solidFill>
                <a:srgbClr val="FFFFFF"/>
              </a:solidFill>
            </a:endParaRPr>
          </a:p>
        </p:txBody>
      </p:sp>
      <p:cxnSp>
        <p:nvCxnSpPr>
          <p:cNvPr id="8" name="直接连接符 7"/>
          <p:cNvCxnSpPr/>
          <p:nvPr/>
        </p:nvCxnSpPr>
        <p:spPr>
          <a:xfrm>
            <a:off x="3923928" y="555526"/>
            <a:ext cx="648072"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14" name="圆角矩形标注 13"/>
          <p:cNvSpPr/>
          <p:nvPr/>
        </p:nvSpPr>
        <p:spPr>
          <a:xfrm>
            <a:off x="4860032" y="267494"/>
            <a:ext cx="4283968" cy="648072"/>
          </a:xfrm>
          <a:prstGeom prst="wedgeRoundRectCallout">
            <a:avLst>
              <a:gd name="adj1" fmla="val -5623"/>
              <a:gd name="adj2" fmla="val 124998"/>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latin typeface="Times New Roman" panose="02020603050405020304" pitchFamily="18" charset="0"/>
                <a:cs typeface="Times New Roman" panose="02020603050405020304" pitchFamily="18" charset="0"/>
              </a:rPr>
              <a:t>He was frightened, cold and hungry.</a:t>
            </a:r>
            <a:endParaRPr lang="zh-CN" altLang="en-US" sz="2000" b="1" dirty="0">
              <a:latin typeface="Times New Roman" panose="02020603050405020304" pitchFamily="18" charset="0"/>
              <a:cs typeface="Times New Roman" panose="02020603050405020304" pitchFamily="18" charset="0"/>
            </a:endParaRPr>
          </a:p>
        </p:txBody>
      </p:sp>
      <p:sp>
        <p:nvSpPr>
          <p:cNvPr id="15" name="矩形 14"/>
          <p:cNvSpPr/>
          <p:nvPr/>
        </p:nvSpPr>
        <p:spPr>
          <a:xfrm>
            <a:off x="4283968" y="3147814"/>
            <a:ext cx="2880320" cy="461665"/>
          </a:xfrm>
          <a:prstGeom prst="rect">
            <a:avLst/>
          </a:prstGeom>
        </p:spPr>
        <p:txBody>
          <a:bodyPr wrap="square">
            <a:spAutoFit/>
          </a:bodyPr>
          <a:lstStyle/>
          <a:p>
            <a:r>
              <a:rPr lang="en-US" altLang="zh-CN" sz="2400" b="1" dirty="0" smtClean="0">
                <a:ea typeface="楷体" panose="02010609060101010101" pitchFamily="49" charset="-122"/>
              </a:rPr>
              <a:t>Dudley’s snores???</a:t>
            </a:r>
            <a:endParaRPr lang="zh-CN" altLang="en-US" sz="2400" dirty="0">
              <a:solidFill>
                <a:srgbClr val="002060"/>
              </a:solidFill>
            </a:endParaRPr>
          </a:p>
        </p:txBody>
      </p:sp>
      <p:sp>
        <p:nvSpPr>
          <p:cNvPr id="16" name="矩形 15"/>
          <p:cNvSpPr/>
          <p:nvPr/>
        </p:nvSpPr>
        <p:spPr>
          <a:xfrm>
            <a:off x="3491880" y="4371950"/>
            <a:ext cx="3096344" cy="461665"/>
          </a:xfrm>
          <a:prstGeom prst="rect">
            <a:avLst/>
          </a:prstGeom>
        </p:spPr>
        <p:txBody>
          <a:bodyPr wrap="square">
            <a:spAutoFit/>
          </a:bodyPr>
          <a:lstStyle/>
          <a:p>
            <a:r>
              <a:rPr lang="en-US" altLang="zh-CN" sz="2400" b="1" dirty="0" smtClean="0">
                <a:ea typeface="楷体" panose="02010609060101010101" pitchFamily="49" charset="-122"/>
              </a:rPr>
              <a:t>rolls of thunder???</a:t>
            </a:r>
            <a:endParaRPr lang="zh-CN" altLang="en-US" sz="2400" dirty="0">
              <a:solidFill>
                <a:srgbClr val="002060"/>
              </a:solidFill>
            </a:endParaRPr>
          </a:p>
        </p:txBody>
      </p:sp>
      <p:sp>
        <p:nvSpPr>
          <p:cNvPr id="17" name="六角星 16"/>
          <p:cNvSpPr/>
          <p:nvPr/>
        </p:nvSpPr>
        <p:spPr>
          <a:xfrm>
            <a:off x="2123728" y="3219822"/>
            <a:ext cx="2232248" cy="1512168"/>
          </a:xfrm>
          <a:prstGeom prst="star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FF0000"/>
                </a:solidFill>
                <a:latin typeface="Times New Roman" panose="02020603050405020304" pitchFamily="18" charset="0"/>
                <a:cs typeface="Times New Roman" panose="02020603050405020304" pitchFamily="18" charset="0"/>
              </a:rPr>
              <a:t>fear</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8" name="矩形 17"/>
          <p:cNvSpPr/>
          <p:nvPr/>
        </p:nvSpPr>
        <p:spPr>
          <a:xfrm>
            <a:off x="251520" y="3291830"/>
            <a:ext cx="2160240" cy="461665"/>
          </a:xfrm>
          <a:prstGeom prst="rect">
            <a:avLst/>
          </a:prstGeom>
        </p:spPr>
        <p:txBody>
          <a:bodyPr wrap="square">
            <a:spAutoFit/>
          </a:bodyPr>
          <a:lstStyle/>
          <a:p>
            <a:r>
              <a:rPr lang="en-US" altLang="zh-CN" sz="2400" b="1" dirty="0" smtClean="0">
                <a:solidFill>
                  <a:srgbClr val="7030A0"/>
                </a:solidFill>
              </a:rPr>
              <a:t>the night???</a:t>
            </a:r>
            <a:endParaRPr lang="en-US" altLang="zh-CN" sz="2400" b="1" dirty="0" smtClean="0">
              <a:solidFill>
                <a:srgbClr val="7030A0"/>
              </a:solidFill>
            </a:endParaRPr>
          </a:p>
        </p:txBody>
      </p:sp>
      <p:sp>
        <p:nvSpPr>
          <p:cNvPr id="19" name="矩形 18"/>
          <p:cNvSpPr/>
          <p:nvPr/>
        </p:nvSpPr>
        <p:spPr>
          <a:xfrm>
            <a:off x="179512" y="4011910"/>
            <a:ext cx="2592288" cy="461665"/>
          </a:xfrm>
          <a:prstGeom prst="rect">
            <a:avLst/>
          </a:prstGeom>
        </p:spPr>
        <p:txBody>
          <a:bodyPr wrap="square">
            <a:spAutoFit/>
          </a:bodyPr>
          <a:lstStyle/>
          <a:p>
            <a:r>
              <a:rPr lang="en-US" altLang="zh-CN" sz="2400" b="1" dirty="0" smtClean="0">
                <a:solidFill>
                  <a:srgbClr val="7030A0"/>
                </a:solidFill>
              </a:rPr>
              <a:t>the storm???</a:t>
            </a:r>
            <a:endParaRPr lang="zh-CN" altLang="en-US" sz="2400" dirty="0"/>
          </a:p>
        </p:txBody>
      </p:sp>
      <p:pic>
        <p:nvPicPr>
          <p:cNvPr id="10242" name="Picture 2" descr="https://img1.baidu.com/it/u=812595075,4109181166&amp;fm=253&amp;fmt=auto&amp;app=138&amp;f=JPEG?w=800&amp;h=500"/>
          <p:cNvPicPr>
            <a:picLocks noChangeAspect="1" noChangeArrowheads="1"/>
          </p:cNvPicPr>
          <p:nvPr/>
        </p:nvPicPr>
        <p:blipFill>
          <a:blip r:embed="rId1" cstate="print"/>
          <a:srcRect/>
          <a:stretch>
            <a:fillRect/>
          </a:stretch>
        </p:blipFill>
        <p:spPr bwMode="auto">
          <a:xfrm>
            <a:off x="6440963" y="3454102"/>
            <a:ext cx="2703037" cy="1689398"/>
          </a:xfrm>
          <a:prstGeom prst="rect">
            <a:avLst/>
          </a:prstGeom>
          <a:noFill/>
        </p:spPr>
      </p:pic>
      <p:sp>
        <p:nvSpPr>
          <p:cNvPr id="20" name="椭圆 19"/>
          <p:cNvSpPr/>
          <p:nvPr/>
        </p:nvSpPr>
        <p:spPr>
          <a:xfrm>
            <a:off x="6588224" y="1347614"/>
            <a:ext cx="1440160" cy="50405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699792" y="2139702"/>
            <a:ext cx="1080120" cy="50405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标注 21"/>
          <p:cNvSpPr/>
          <p:nvPr/>
        </p:nvSpPr>
        <p:spPr>
          <a:xfrm>
            <a:off x="0" y="0"/>
            <a:ext cx="3491880" cy="699542"/>
          </a:xfrm>
          <a:prstGeom prst="wedgeRoundRectCallout">
            <a:avLst>
              <a:gd name="adj1" fmla="val -17688"/>
              <a:gd name="adj2" fmla="val 100946"/>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00B050"/>
                </a:solidFill>
              </a:rPr>
              <a:t>环境描写推动故事情节的发展，体现人物情感，心理；渲染气氛。</a:t>
            </a:r>
            <a:endParaRPr lang="zh-CN" altLang="en-US" b="1" dirty="0">
              <a:solidFill>
                <a:srgbClr val="00B050"/>
              </a:solidFill>
            </a:endParaRPr>
          </a:p>
        </p:txBody>
      </p:sp>
      <p:pic>
        <p:nvPicPr>
          <p:cNvPr id="12" name="图片 11" descr="水印"/>
          <p:cNvPicPr>
            <a:picLocks noChangeAspect="1"/>
          </p:cNvPicPr>
          <p:nvPr userDrawn="1"/>
        </p:nvPicPr>
        <p:blipFill>
          <a:blip r:embed="rId2"/>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ox(i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linds(horizont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animBg="1"/>
      <p:bldP spid="18" grpId="0"/>
      <p:bldP spid="19" grpId="0"/>
      <p:bldP spid="20"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5008" y="0"/>
            <a:ext cx="8821488" cy="3846195"/>
          </a:xfrm>
          <a:prstGeom prst="rect">
            <a:avLst/>
          </a:prstGeom>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400" b="1" dirty="0" smtClean="0"/>
              <a:t>They were going even </a:t>
            </a:r>
            <a:r>
              <a:rPr lang="en-US" altLang="zh-CN" sz="2400" b="1" dirty="0" smtClean="0">
                <a:solidFill>
                  <a:srgbClr val="7030A0"/>
                </a:solidFill>
              </a:rPr>
              <a:t>deeper</a:t>
            </a:r>
            <a:r>
              <a:rPr lang="en-US" altLang="zh-CN" sz="2400" b="1" dirty="0" smtClean="0"/>
              <a:t> now and </a:t>
            </a:r>
            <a:r>
              <a:rPr lang="en-US" altLang="zh-CN" sz="2400" b="1" dirty="0" smtClean="0">
                <a:solidFill>
                  <a:srgbClr val="7030A0"/>
                </a:solidFill>
              </a:rPr>
              <a:t>gathering speed</a:t>
            </a:r>
            <a:r>
              <a:rPr lang="en-US" altLang="zh-CN" sz="2400" b="1" dirty="0" smtClean="0"/>
              <a:t>. The air </a:t>
            </a:r>
            <a:r>
              <a:rPr lang="en-US" altLang="zh-CN" sz="2400" b="1" dirty="0" smtClean="0">
                <a:solidFill>
                  <a:schemeClr val="accent5"/>
                </a:solidFill>
              </a:rPr>
              <a:t>became</a:t>
            </a:r>
            <a:r>
              <a:rPr lang="en-US" altLang="zh-CN" sz="2400" b="1" dirty="0" smtClean="0"/>
              <a:t> </a:t>
            </a:r>
            <a:r>
              <a:rPr lang="en-US" altLang="zh-CN" sz="2400" b="1" dirty="0" smtClean="0">
                <a:solidFill>
                  <a:srgbClr val="7030A0"/>
                </a:solidFill>
              </a:rPr>
              <a:t>colder and colder </a:t>
            </a:r>
            <a:r>
              <a:rPr lang="en-US" altLang="zh-CN" sz="2400" b="1" dirty="0" smtClean="0"/>
              <a:t>as they </a:t>
            </a:r>
            <a:r>
              <a:rPr lang="en-US" altLang="zh-CN" sz="2400" b="1" dirty="0" smtClean="0">
                <a:solidFill>
                  <a:schemeClr val="accent5"/>
                </a:solidFill>
              </a:rPr>
              <a:t>hurtled</a:t>
            </a:r>
            <a:r>
              <a:rPr lang="en-US" altLang="zh-CN" sz="2400" b="1" dirty="0" smtClean="0"/>
              <a:t> round </a:t>
            </a:r>
            <a:r>
              <a:rPr lang="en-US" altLang="zh-CN" sz="2400" b="1" dirty="0" smtClean="0">
                <a:solidFill>
                  <a:srgbClr val="7030A0"/>
                </a:solidFill>
              </a:rPr>
              <a:t>tight corners</a:t>
            </a:r>
            <a:r>
              <a:rPr lang="en-US" altLang="zh-CN" sz="2400" b="1" dirty="0" smtClean="0"/>
              <a:t>. They </a:t>
            </a:r>
            <a:r>
              <a:rPr lang="en-US" altLang="zh-CN" sz="2400" b="1" dirty="0" smtClean="0">
                <a:solidFill>
                  <a:schemeClr val="accent5"/>
                </a:solidFill>
              </a:rPr>
              <a:t>went rattling </a:t>
            </a:r>
            <a:r>
              <a:rPr lang="en-US" altLang="zh-CN" sz="2400" b="1" dirty="0" smtClean="0"/>
              <a:t>over an underground ravine, and Harry </a:t>
            </a:r>
            <a:r>
              <a:rPr lang="en-US" altLang="zh-CN" sz="2400" b="1" dirty="0" smtClean="0">
                <a:solidFill>
                  <a:schemeClr val="accent5"/>
                </a:solidFill>
              </a:rPr>
              <a:t>leaned</a:t>
            </a:r>
            <a:r>
              <a:rPr lang="en-US" altLang="zh-CN" sz="2400" b="1" dirty="0" smtClean="0"/>
              <a:t> over the side to try to see what was down at the dark bottom, but </a:t>
            </a:r>
            <a:r>
              <a:rPr lang="en-US" altLang="zh-CN" sz="2400" b="1" dirty="0" err="1" smtClean="0"/>
              <a:t>Hagrid</a:t>
            </a:r>
            <a:r>
              <a:rPr lang="en-US" altLang="zh-CN" sz="2400" b="1" dirty="0" smtClean="0"/>
              <a:t> </a:t>
            </a:r>
            <a:r>
              <a:rPr lang="en-US" altLang="zh-CN" sz="2400" b="1" dirty="0" smtClean="0">
                <a:solidFill>
                  <a:srgbClr val="FF0000"/>
                </a:solidFill>
              </a:rPr>
              <a:t>groaned</a:t>
            </a:r>
            <a:r>
              <a:rPr lang="en-US" altLang="zh-CN" sz="2400" b="1" dirty="0" smtClean="0"/>
              <a:t> and </a:t>
            </a:r>
            <a:r>
              <a:rPr lang="en-US" altLang="zh-CN" sz="2400" b="1" dirty="0" smtClean="0">
                <a:solidFill>
                  <a:srgbClr val="FF0000"/>
                </a:solidFill>
              </a:rPr>
              <a:t>pulled</a:t>
            </a:r>
            <a:r>
              <a:rPr lang="en-US" altLang="zh-CN" sz="2400" b="1" dirty="0" smtClean="0"/>
              <a:t> him back by the scruff of his neck.</a:t>
            </a:r>
            <a:endParaRPr lang="en-US" altLang="zh-CN" sz="2400" b="1" dirty="0" smtClean="0"/>
          </a:p>
          <a:p>
            <a:pPr algn="just"/>
            <a:r>
              <a:rPr lang="zh-CN" altLang="en-US" sz="2400" b="1" dirty="0" smtClean="0">
                <a:ea typeface="宋体" panose="02010600030101010101" pitchFamily="2" charset="-122"/>
              </a:rPr>
              <a:t>他们乘小车来得更深，速度越来越快。当他们在狭窄的角落里飞驰时，空气变得越来越冷。他们在一个地下峡谷上嘎嘎作响，哈利靠在一边，想看看黑暗的底部到底是什么，但海格嘟哝着，抓住他的颈背把他拉了回来。</a:t>
            </a:r>
            <a:r>
              <a:rPr lang="zh-CN" altLang="en-US" sz="2000" b="1" dirty="0" smtClean="0">
                <a:ea typeface="宋体" panose="02010600030101010101" pitchFamily="2" charset="-122"/>
              </a:rPr>
              <a:t>(哈利波特与魔法石Chapter 5)</a:t>
            </a:r>
            <a:endParaRPr lang="zh-CN" altLang="en-US" sz="2000" b="1" dirty="0" smtClean="0">
              <a:ea typeface="宋体" panose="02010600030101010101" pitchFamily="2" charset="-122"/>
            </a:endParaRPr>
          </a:p>
        </p:txBody>
      </p:sp>
      <p:sp>
        <p:nvSpPr>
          <p:cNvPr id="49" name="矩形 48"/>
          <p:cNvSpPr/>
          <p:nvPr/>
        </p:nvSpPr>
        <p:spPr>
          <a:xfrm>
            <a:off x="179512" y="3795886"/>
            <a:ext cx="8712968" cy="1200329"/>
          </a:xfrm>
          <a:prstGeom prst="rect">
            <a:avLst/>
          </a:prstGeom>
        </p:spPr>
        <p:txBody>
          <a:bodyPr wrap="square">
            <a:spAutoFit/>
          </a:bodyPr>
          <a:lstStyle/>
          <a:p>
            <a:r>
              <a:rPr lang="zh-CN" altLang="en-US" sz="2400" b="1" dirty="0" smtClean="0">
                <a:latin typeface="楷体" panose="02010609060101010101" pitchFamily="49" charset="-122"/>
                <a:ea typeface="楷体" panose="02010609060101010101" pitchFamily="49" charset="-122"/>
              </a:rPr>
              <a:t>素材背景：</a:t>
            </a:r>
            <a:r>
              <a:rPr lang="en-US" altLang="zh-CN" sz="2400" b="1" dirty="0" err="1" smtClean="0">
                <a:ea typeface="MingLiU_HKSCS" panose="02020500000000000000" pitchFamily="18" charset="-120"/>
              </a:rPr>
              <a:t>Hagrid</a:t>
            </a:r>
            <a:r>
              <a:rPr lang="en-US" altLang="zh-CN" sz="2400" b="1" dirty="0" smtClean="0">
                <a:ea typeface="MingLiU_HKSCS" panose="02020500000000000000" pitchFamily="18" charset="-120"/>
              </a:rPr>
              <a:t> accompanied Harry to the underground bank to pick up some money for Harry, who was the first time to go there. </a:t>
            </a:r>
            <a:endParaRPr lang="zh-CN" altLang="en-US" sz="2400" dirty="0">
              <a:ea typeface="MingLiU_HKSCS" panose="02020500000000000000" pitchFamily="18" charset="-120"/>
            </a:endParaRPr>
          </a:p>
        </p:txBody>
      </p:sp>
      <p:pic>
        <p:nvPicPr>
          <p:cNvPr id="12" name="图片 11" descr="水印"/>
          <p:cNvPicPr>
            <a:picLocks noChangeAspect="1"/>
          </p:cNvPicPr>
          <p:nvPr userDrawn="1"/>
        </p:nvPicPr>
        <p:blipFill>
          <a:blip r:embed="rId1"/>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1520" y="411510"/>
            <a:ext cx="8712968" cy="2677656"/>
          </a:xfrm>
          <a:prstGeom prst="rect">
            <a:avLst/>
          </a:prstGeom>
        </p:spPr>
        <p:txBody>
          <a:bodyPr wrap="square">
            <a:spAutoFit/>
          </a:bodyPr>
          <a:lstStyle/>
          <a:p>
            <a:pPr algn="just"/>
            <a:r>
              <a:rPr lang="en-US" altLang="zh-CN" sz="2800" b="1" dirty="0" smtClean="0"/>
              <a:t>They were going even </a:t>
            </a:r>
            <a:r>
              <a:rPr lang="en-US" altLang="zh-CN" sz="2800" b="1" dirty="0" smtClean="0">
                <a:solidFill>
                  <a:srgbClr val="7030A0"/>
                </a:solidFill>
              </a:rPr>
              <a:t>deeper</a:t>
            </a:r>
            <a:r>
              <a:rPr lang="en-US" altLang="zh-CN" sz="2800" b="1" dirty="0" smtClean="0"/>
              <a:t> now and </a:t>
            </a:r>
            <a:r>
              <a:rPr lang="en-US" altLang="zh-CN" sz="2800" b="1" dirty="0" smtClean="0">
                <a:solidFill>
                  <a:srgbClr val="7030A0"/>
                </a:solidFill>
              </a:rPr>
              <a:t>gathering speed</a:t>
            </a:r>
            <a:r>
              <a:rPr lang="en-US" altLang="zh-CN" sz="2800" b="1" dirty="0" smtClean="0"/>
              <a:t>. The air </a:t>
            </a:r>
            <a:r>
              <a:rPr lang="en-US" altLang="zh-CN" sz="2800" b="1" dirty="0" smtClean="0">
                <a:solidFill>
                  <a:schemeClr val="accent5"/>
                </a:solidFill>
              </a:rPr>
              <a:t>became</a:t>
            </a:r>
            <a:r>
              <a:rPr lang="en-US" altLang="zh-CN" sz="2800" b="1" dirty="0" smtClean="0"/>
              <a:t> </a:t>
            </a:r>
            <a:r>
              <a:rPr lang="en-US" altLang="zh-CN" sz="2800" b="1" dirty="0" smtClean="0">
                <a:solidFill>
                  <a:srgbClr val="7030A0"/>
                </a:solidFill>
              </a:rPr>
              <a:t>colder and colder </a:t>
            </a:r>
            <a:r>
              <a:rPr lang="en-US" altLang="zh-CN" sz="2800" b="1" dirty="0" smtClean="0"/>
              <a:t>as they </a:t>
            </a:r>
            <a:r>
              <a:rPr lang="en-US" altLang="zh-CN" sz="2800" b="1" dirty="0" smtClean="0">
                <a:solidFill>
                  <a:schemeClr val="accent5"/>
                </a:solidFill>
              </a:rPr>
              <a:t>hurtled</a:t>
            </a:r>
            <a:r>
              <a:rPr lang="en-US" altLang="zh-CN" sz="2800" b="1" dirty="0" smtClean="0"/>
              <a:t> round </a:t>
            </a:r>
            <a:r>
              <a:rPr lang="en-US" altLang="zh-CN" sz="2800" b="1" dirty="0" smtClean="0">
                <a:solidFill>
                  <a:srgbClr val="7030A0"/>
                </a:solidFill>
              </a:rPr>
              <a:t>tight corners</a:t>
            </a:r>
            <a:r>
              <a:rPr lang="en-US" altLang="zh-CN" sz="2800" b="1" dirty="0" smtClean="0"/>
              <a:t>. They </a:t>
            </a:r>
            <a:r>
              <a:rPr lang="en-US" altLang="zh-CN" sz="2800" b="1" dirty="0" smtClean="0">
                <a:solidFill>
                  <a:schemeClr val="accent5"/>
                </a:solidFill>
              </a:rPr>
              <a:t>went rattling </a:t>
            </a:r>
            <a:r>
              <a:rPr lang="en-US" altLang="zh-CN" sz="2800" b="1" dirty="0" smtClean="0"/>
              <a:t>over an underground ravine, and Harry </a:t>
            </a:r>
            <a:r>
              <a:rPr lang="en-US" altLang="zh-CN" sz="2800" b="1" dirty="0" smtClean="0">
                <a:solidFill>
                  <a:schemeClr val="accent5"/>
                </a:solidFill>
              </a:rPr>
              <a:t>leaned</a:t>
            </a:r>
            <a:r>
              <a:rPr lang="en-US" altLang="zh-CN" sz="2800" b="1" dirty="0" smtClean="0"/>
              <a:t> over the side to try to see what was down at the dark bottom, but </a:t>
            </a:r>
            <a:r>
              <a:rPr lang="en-US" altLang="zh-CN" sz="2800" b="1" dirty="0" err="1" smtClean="0"/>
              <a:t>Hagrid</a:t>
            </a:r>
            <a:r>
              <a:rPr lang="en-US" altLang="zh-CN" sz="2800" b="1" dirty="0" smtClean="0"/>
              <a:t> </a:t>
            </a:r>
            <a:r>
              <a:rPr lang="en-US" altLang="zh-CN" sz="2800" b="1" dirty="0" smtClean="0">
                <a:solidFill>
                  <a:srgbClr val="FF0000"/>
                </a:solidFill>
              </a:rPr>
              <a:t>groaned</a:t>
            </a:r>
            <a:r>
              <a:rPr lang="en-US" altLang="zh-CN" sz="2800" b="1" dirty="0" smtClean="0"/>
              <a:t> and </a:t>
            </a:r>
            <a:r>
              <a:rPr lang="en-US" altLang="zh-CN" sz="2800" b="1" dirty="0" smtClean="0">
                <a:solidFill>
                  <a:srgbClr val="FF0000"/>
                </a:solidFill>
              </a:rPr>
              <a:t>pulled</a:t>
            </a:r>
            <a:r>
              <a:rPr lang="en-US" altLang="zh-CN" sz="2800" b="1" dirty="0" smtClean="0"/>
              <a:t> him back by the scruff of his neck.</a:t>
            </a:r>
            <a:endParaRPr lang="en-US" altLang="zh-CN" sz="2800" b="1" dirty="0" smtClean="0"/>
          </a:p>
        </p:txBody>
      </p:sp>
      <p:sp>
        <p:nvSpPr>
          <p:cNvPr id="5" name="圆角矩形 113"/>
          <p:cNvSpPr/>
          <p:nvPr/>
        </p:nvSpPr>
        <p:spPr>
          <a:xfrm>
            <a:off x="3275856" y="0"/>
            <a:ext cx="1656184" cy="555526"/>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3203848" y="0"/>
            <a:ext cx="1728192" cy="523220"/>
          </a:xfrm>
          <a:prstGeom prst="rect">
            <a:avLst/>
          </a:prstGeom>
        </p:spPr>
        <p:txBody>
          <a:bodyPr wrap="square">
            <a:spAutoFit/>
          </a:bodyPr>
          <a:lstStyle/>
          <a:p>
            <a:pPr algn="ctr"/>
            <a:r>
              <a:rPr lang="en-US" altLang="zh-CN" sz="2800" b="1" dirty="0" smtClean="0">
                <a:solidFill>
                  <a:srgbClr val="FFFFFF"/>
                </a:solidFill>
              </a:rPr>
              <a:t>Curiosity</a:t>
            </a:r>
            <a:endParaRPr lang="zh-CN" altLang="en-US" sz="2800" b="1" dirty="0">
              <a:solidFill>
                <a:srgbClr val="FFFFFF"/>
              </a:solidFill>
            </a:endParaRPr>
          </a:p>
        </p:txBody>
      </p:sp>
      <p:cxnSp>
        <p:nvCxnSpPr>
          <p:cNvPr id="8" name="直接连接符 7"/>
          <p:cNvCxnSpPr/>
          <p:nvPr/>
        </p:nvCxnSpPr>
        <p:spPr>
          <a:xfrm>
            <a:off x="3419872" y="483518"/>
            <a:ext cx="1296144"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1979712" y="1779662"/>
            <a:ext cx="1440160" cy="50405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51520" y="411510"/>
            <a:ext cx="1080120" cy="50405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8370" name="Picture 2" descr="https://img95.699pic.com/xsj/39/1a/ed.jpg%21/fh/300"/>
          <p:cNvPicPr>
            <a:picLocks noChangeAspect="1" noChangeArrowheads="1"/>
          </p:cNvPicPr>
          <p:nvPr/>
        </p:nvPicPr>
        <p:blipFill>
          <a:blip r:embed="rId1" cstate="print"/>
          <a:srcRect/>
          <a:stretch>
            <a:fillRect/>
          </a:stretch>
        </p:blipFill>
        <p:spPr bwMode="auto">
          <a:xfrm>
            <a:off x="7234014" y="3870176"/>
            <a:ext cx="1909986" cy="1273324"/>
          </a:xfrm>
          <a:prstGeom prst="rect">
            <a:avLst/>
          </a:prstGeom>
          <a:noFill/>
        </p:spPr>
      </p:pic>
      <p:sp>
        <p:nvSpPr>
          <p:cNvPr id="28" name="椭圆 27"/>
          <p:cNvSpPr/>
          <p:nvPr/>
        </p:nvSpPr>
        <p:spPr>
          <a:xfrm>
            <a:off x="5508104" y="2211710"/>
            <a:ext cx="1440160" cy="50405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113"/>
          <p:cNvSpPr/>
          <p:nvPr/>
        </p:nvSpPr>
        <p:spPr>
          <a:xfrm>
            <a:off x="0" y="3075806"/>
            <a:ext cx="2088232" cy="432047"/>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lumMod val="60000"/>
              <a:lumOff val="40000"/>
            </a:schemeClr>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7030A0"/>
                </a:solidFill>
                <a:ea typeface="宋体" panose="02010600030101010101" pitchFamily="2" charset="-122"/>
              </a:rPr>
              <a:t>environment</a:t>
            </a:r>
            <a:endParaRPr lang="zh-CN" altLang="en-US" sz="2400" b="1" dirty="0">
              <a:solidFill>
                <a:srgbClr val="7030A0"/>
              </a:solidFill>
              <a:ea typeface="宋体" panose="02010600030101010101" pitchFamily="2" charset="-122"/>
            </a:endParaRPr>
          </a:p>
        </p:txBody>
      </p:sp>
      <p:sp>
        <p:nvSpPr>
          <p:cNvPr id="30" name="圆角矩形 113"/>
          <p:cNvSpPr/>
          <p:nvPr/>
        </p:nvSpPr>
        <p:spPr>
          <a:xfrm>
            <a:off x="0" y="4083918"/>
            <a:ext cx="2088232" cy="504056"/>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lumMod val="60000"/>
              <a:lumOff val="40000"/>
            </a:schemeClr>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7030A0"/>
                </a:solidFill>
                <a:ea typeface="宋体" panose="02010600030101010101" pitchFamily="2" charset="-122"/>
              </a:rPr>
              <a:t>Harry</a:t>
            </a:r>
            <a:endParaRPr lang="zh-CN" altLang="en-US" sz="2400" b="1" dirty="0">
              <a:solidFill>
                <a:srgbClr val="7030A0"/>
              </a:solidFill>
              <a:ea typeface="宋体" panose="02010600030101010101" pitchFamily="2" charset="-122"/>
            </a:endParaRPr>
          </a:p>
        </p:txBody>
      </p:sp>
      <p:sp>
        <p:nvSpPr>
          <p:cNvPr id="31" name="圆角矩形 113"/>
          <p:cNvSpPr/>
          <p:nvPr/>
        </p:nvSpPr>
        <p:spPr>
          <a:xfrm>
            <a:off x="0" y="4659982"/>
            <a:ext cx="2088232" cy="483518"/>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lumMod val="60000"/>
              <a:lumOff val="40000"/>
            </a:schemeClr>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err="1" smtClean="0">
                <a:solidFill>
                  <a:srgbClr val="7030A0"/>
                </a:solidFill>
                <a:ea typeface="宋体" panose="02010600030101010101" pitchFamily="2" charset="-122"/>
              </a:rPr>
              <a:t>Hagrid</a:t>
            </a:r>
            <a:r>
              <a:rPr lang="en-US" altLang="zh-CN" sz="2400" b="1" dirty="0" smtClean="0">
                <a:solidFill>
                  <a:srgbClr val="7030A0"/>
                </a:solidFill>
                <a:ea typeface="宋体" panose="02010600030101010101" pitchFamily="2" charset="-122"/>
              </a:rPr>
              <a:t> </a:t>
            </a:r>
            <a:endParaRPr lang="zh-CN" altLang="en-US" sz="2400" b="1" dirty="0">
              <a:solidFill>
                <a:srgbClr val="7030A0"/>
              </a:solidFill>
              <a:ea typeface="宋体" panose="02010600030101010101" pitchFamily="2" charset="-122"/>
            </a:endParaRPr>
          </a:p>
        </p:txBody>
      </p:sp>
      <p:sp>
        <p:nvSpPr>
          <p:cNvPr id="32" name="矩形 31"/>
          <p:cNvSpPr/>
          <p:nvPr/>
        </p:nvSpPr>
        <p:spPr>
          <a:xfrm>
            <a:off x="2123728" y="3075806"/>
            <a:ext cx="7020272" cy="400110"/>
          </a:xfrm>
          <a:prstGeom prst="rect">
            <a:avLst/>
          </a:prstGeom>
          <a:pattFill prst="pct10">
            <a:fgClr>
              <a:srgbClr val="FFC000"/>
            </a:fgClr>
            <a:bgClr>
              <a:schemeClr val="bg1"/>
            </a:bgClr>
          </a:pattFill>
        </p:spPr>
        <p:txBody>
          <a:bodyPr wrap="square">
            <a:spAutoFit/>
          </a:bodyPr>
          <a:lstStyle/>
          <a:p>
            <a:r>
              <a:rPr lang="en-US" altLang="zh-CN" sz="2000" b="1" dirty="0" smtClean="0">
                <a:solidFill>
                  <a:srgbClr val="7030A0"/>
                </a:solidFill>
              </a:rPr>
              <a:t>the cart: going deeper; gathering speed; hurtling and ratting </a:t>
            </a:r>
            <a:endParaRPr lang="zh-CN" altLang="en-US" sz="2000" dirty="0">
              <a:solidFill>
                <a:srgbClr val="7030A0"/>
              </a:solidFill>
              <a:latin typeface="楷体" panose="02010609060101010101" pitchFamily="49" charset="-122"/>
              <a:ea typeface="楷体" panose="02010609060101010101" pitchFamily="49" charset="-122"/>
            </a:endParaRPr>
          </a:p>
        </p:txBody>
      </p:sp>
      <p:sp>
        <p:nvSpPr>
          <p:cNvPr id="33" name="矩形 32"/>
          <p:cNvSpPr/>
          <p:nvPr/>
        </p:nvSpPr>
        <p:spPr>
          <a:xfrm>
            <a:off x="2267744" y="4011910"/>
            <a:ext cx="4335242" cy="523220"/>
          </a:xfrm>
          <a:prstGeom prst="rect">
            <a:avLst/>
          </a:prstGeom>
          <a:pattFill prst="pct10">
            <a:fgClr>
              <a:srgbClr val="FFC000"/>
            </a:fgClr>
            <a:bgClr>
              <a:schemeClr val="bg1"/>
            </a:bgClr>
          </a:pattFill>
        </p:spPr>
        <p:txBody>
          <a:bodyPr wrap="square">
            <a:spAutoFit/>
          </a:bodyPr>
          <a:lstStyle/>
          <a:p>
            <a:r>
              <a:rPr lang="en-US" altLang="zh-CN" sz="2800" b="1" dirty="0" smtClean="0">
                <a:solidFill>
                  <a:srgbClr val="7030A0"/>
                </a:solidFill>
              </a:rPr>
              <a:t>lean to see</a:t>
            </a:r>
            <a:endParaRPr lang="zh-CN" altLang="en-US" sz="2800" dirty="0">
              <a:solidFill>
                <a:srgbClr val="7030A0"/>
              </a:solidFill>
              <a:latin typeface="楷体" panose="02010609060101010101" pitchFamily="49" charset="-122"/>
              <a:ea typeface="楷体" panose="02010609060101010101" pitchFamily="49" charset="-122"/>
            </a:endParaRPr>
          </a:p>
        </p:txBody>
      </p:sp>
      <p:sp>
        <p:nvSpPr>
          <p:cNvPr id="34" name="矩形 33"/>
          <p:cNvSpPr/>
          <p:nvPr/>
        </p:nvSpPr>
        <p:spPr>
          <a:xfrm>
            <a:off x="2339752" y="4558725"/>
            <a:ext cx="4335242" cy="523220"/>
          </a:xfrm>
          <a:prstGeom prst="rect">
            <a:avLst/>
          </a:prstGeom>
          <a:pattFill prst="pct10">
            <a:fgClr>
              <a:srgbClr val="FFC000"/>
            </a:fgClr>
            <a:bgClr>
              <a:schemeClr val="bg1"/>
            </a:bgClr>
          </a:pattFill>
        </p:spPr>
        <p:txBody>
          <a:bodyPr wrap="square">
            <a:spAutoFit/>
          </a:bodyPr>
          <a:lstStyle/>
          <a:p>
            <a:r>
              <a:rPr lang="en-US" altLang="zh-CN" sz="2800" b="1" dirty="0" smtClean="0">
                <a:solidFill>
                  <a:srgbClr val="7030A0"/>
                </a:solidFill>
              </a:rPr>
              <a:t>groan and pull</a:t>
            </a:r>
            <a:endParaRPr lang="zh-CN" altLang="en-US" sz="2800" dirty="0">
              <a:solidFill>
                <a:srgbClr val="7030A0"/>
              </a:solidFill>
              <a:latin typeface="楷体" panose="02010609060101010101" pitchFamily="49" charset="-122"/>
              <a:ea typeface="楷体" panose="02010609060101010101" pitchFamily="49" charset="-122"/>
            </a:endParaRPr>
          </a:p>
        </p:txBody>
      </p:sp>
      <p:sp>
        <p:nvSpPr>
          <p:cNvPr id="35" name="矩形 34"/>
          <p:cNvSpPr/>
          <p:nvPr/>
        </p:nvSpPr>
        <p:spPr>
          <a:xfrm>
            <a:off x="2123728" y="3579862"/>
            <a:ext cx="7020272" cy="400110"/>
          </a:xfrm>
          <a:prstGeom prst="rect">
            <a:avLst/>
          </a:prstGeom>
          <a:pattFill prst="pct10">
            <a:fgClr>
              <a:srgbClr val="FFC000"/>
            </a:fgClr>
            <a:bgClr>
              <a:schemeClr val="bg1"/>
            </a:bgClr>
          </a:pattFill>
        </p:spPr>
        <p:txBody>
          <a:bodyPr wrap="square">
            <a:spAutoFit/>
          </a:bodyPr>
          <a:lstStyle/>
          <a:p>
            <a:r>
              <a:rPr lang="en-US" altLang="zh-CN" sz="2000" b="1" dirty="0" smtClean="0">
                <a:solidFill>
                  <a:srgbClr val="7030A0"/>
                </a:solidFill>
              </a:rPr>
              <a:t>the cave: colder and colder; tight corners </a:t>
            </a:r>
            <a:endParaRPr lang="zh-CN" altLang="en-US" sz="2000" dirty="0">
              <a:solidFill>
                <a:srgbClr val="7030A0"/>
              </a:solidFill>
              <a:latin typeface="楷体" panose="02010609060101010101" pitchFamily="49" charset="-122"/>
              <a:ea typeface="楷体" panose="02010609060101010101" pitchFamily="49" charset="-122"/>
            </a:endParaRPr>
          </a:p>
        </p:txBody>
      </p:sp>
      <p:sp>
        <p:nvSpPr>
          <p:cNvPr id="36" name="圆角矩形标注 35"/>
          <p:cNvSpPr/>
          <p:nvPr/>
        </p:nvSpPr>
        <p:spPr>
          <a:xfrm>
            <a:off x="4932040" y="4083918"/>
            <a:ext cx="2016224" cy="432048"/>
          </a:xfrm>
          <a:prstGeom prst="wedgeRoundRectCallout">
            <a:avLst>
              <a:gd name="adj1" fmla="val -114516"/>
              <a:gd name="adj2" fmla="val -385960"/>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00B050"/>
                </a:solidFill>
              </a:rPr>
              <a:t>哈利充满好奇</a:t>
            </a:r>
            <a:endParaRPr lang="zh-CN" altLang="en-US" b="1" dirty="0">
              <a:solidFill>
                <a:srgbClr val="00B050"/>
              </a:solidFill>
            </a:endParaRPr>
          </a:p>
        </p:txBody>
      </p:sp>
      <p:cxnSp>
        <p:nvCxnSpPr>
          <p:cNvPr id="37" name="直接连接符 36"/>
          <p:cNvCxnSpPr/>
          <p:nvPr/>
        </p:nvCxnSpPr>
        <p:spPr>
          <a:xfrm>
            <a:off x="6732240" y="2139702"/>
            <a:ext cx="2016224"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323528" y="2571750"/>
            <a:ext cx="4536504"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pic>
        <p:nvPicPr>
          <p:cNvPr id="12" name="图片 11" descr="水印"/>
          <p:cNvPicPr>
            <a:picLocks noChangeAspect="1"/>
          </p:cNvPicPr>
          <p:nvPr userDrawn="1"/>
        </p:nvPicPr>
        <p:blipFill>
          <a:blip r:embed="rId2"/>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1000" fill="hold"/>
                                        <p:tgtEl>
                                          <p:spTgt spid="32"/>
                                        </p:tgtEl>
                                        <p:attrNameLst>
                                          <p:attrName>ppt_w</p:attrName>
                                        </p:attrNameLst>
                                      </p:cBhvr>
                                      <p:tavLst>
                                        <p:tav tm="0">
                                          <p:val>
                                            <p:fltVal val="0"/>
                                          </p:val>
                                        </p:tav>
                                        <p:tav tm="100000">
                                          <p:val>
                                            <p:strVal val="#ppt_w"/>
                                          </p:val>
                                        </p:tav>
                                      </p:tavLst>
                                    </p:anim>
                                    <p:anim calcmode="lin" valueType="num">
                                      <p:cBhvr>
                                        <p:cTn id="35" dur="1000" fill="hold"/>
                                        <p:tgtEl>
                                          <p:spTgt spid="32"/>
                                        </p:tgtEl>
                                        <p:attrNameLst>
                                          <p:attrName>ppt_h</p:attrName>
                                        </p:attrNameLst>
                                      </p:cBhvr>
                                      <p:tavLst>
                                        <p:tav tm="0">
                                          <p:val>
                                            <p:fltVal val="0"/>
                                          </p:val>
                                        </p:tav>
                                        <p:tav tm="100000">
                                          <p:val>
                                            <p:strVal val="#ppt_h"/>
                                          </p:val>
                                        </p:tav>
                                      </p:tavLst>
                                    </p:anim>
                                    <p:anim calcmode="lin" valueType="num">
                                      <p:cBhvr>
                                        <p:cTn id="36" dur="1000" fill="hold"/>
                                        <p:tgtEl>
                                          <p:spTgt spid="32"/>
                                        </p:tgtEl>
                                        <p:attrNameLst>
                                          <p:attrName>style.rotation</p:attrName>
                                        </p:attrNameLst>
                                      </p:cBhvr>
                                      <p:tavLst>
                                        <p:tav tm="0">
                                          <p:val>
                                            <p:fltVal val="90"/>
                                          </p:val>
                                        </p:tav>
                                        <p:tav tm="100000">
                                          <p:val>
                                            <p:fltVal val="0"/>
                                          </p:val>
                                        </p:tav>
                                      </p:tavLst>
                                    </p:anim>
                                    <p:animEffect transition="in" filter="fade">
                                      <p:cBhvr>
                                        <p:cTn id="37" dur="10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1000" fill="hold"/>
                                        <p:tgtEl>
                                          <p:spTgt spid="35"/>
                                        </p:tgtEl>
                                        <p:attrNameLst>
                                          <p:attrName>ppt_w</p:attrName>
                                        </p:attrNameLst>
                                      </p:cBhvr>
                                      <p:tavLst>
                                        <p:tav tm="0">
                                          <p:val>
                                            <p:fltVal val="0"/>
                                          </p:val>
                                        </p:tav>
                                        <p:tav tm="100000">
                                          <p:val>
                                            <p:strVal val="#ppt_w"/>
                                          </p:val>
                                        </p:tav>
                                      </p:tavLst>
                                    </p:anim>
                                    <p:anim calcmode="lin" valueType="num">
                                      <p:cBhvr>
                                        <p:cTn id="43" dur="1000" fill="hold"/>
                                        <p:tgtEl>
                                          <p:spTgt spid="35"/>
                                        </p:tgtEl>
                                        <p:attrNameLst>
                                          <p:attrName>ppt_h</p:attrName>
                                        </p:attrNameLst>
                                      </p:cBhvr>
                                      <p:tavLst>
                                        <p:tav tm="0">
                                          <p:val>
                                            <p:fltVal val="0"/>
                                          </p:val>
                                        </p:tav>
                                        <p:tav tm="100000">
                                          <p:val>
                                            <p:strVal val="#ppt_h"/>
                                          </p:val>
                                        </p:tav>
                                      </p:tavLst>
                                    </p:anim>
                                    <p:anim calcmode="lin" valueType="num">
                                      <p:cBhvr>
                                        <p:cTn id="44" dur="1000" fill="hold"/>
                                        <p:tgtEl>
                                          <p:spTgt spid="35"/>
                                        </p:tgtEl>
                                        <p:attrNameLst>
                                          <p:attrName>style.rotation</p:attrName>
                                        </p:attrNameLst>
                                      </p:cBhvr>
                                      <p:tavLst>
                                        <p:tav tm="0">
                                          <p:val>
                                            <p:fltVal val="90"/>
                                          </p:val>
                                        </p:tav>
                                        <p:tav tm="100000">
                                          <p:val>
                                            <p:fltVal val="0"/>
                                          </p:val>
                                        </p:tav>
                                      </p:tavLst>
                                    </p:anim>
                                    <p:animEffect transition="in" filter="fade">
                                      <p:cBhvr>
                                        <p:cTn id="45" dur="10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500" fill="hold"/>
                                        <p:tgtEl>
                                          <p:spTgt spid="30"/>
                                        </p:tgtEl>
                                        <p:attrNameLst>
                                          <p:attrName>ppt_x</p:attrName>
                                        </p:attrNameLst>
                                      </p:cBhvr>
                                      <p:tavLst>
                                        <p:tav tm="0">
                                          <p:val>
                                            <p:strVal val="#ppt_x"/>
                                          </p:val>
                                        </p:tav>
                                        <p:tav tm="100000">
                                          <p:val>
                                            <p:strVal val="#ppt_x"/>
                                          </p:val>
                                        </p:tav>
                                      </p:tavLst>
                                    </p:anim>
                                    <p:anim calcmode="lin" valueType="num">
                                      <p:cBhvr additive="base">
                                        <p:cTn id="5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fill="hold"/>
                                        <p:tgtEl>
                                          <p:spTgt spid="31"/>
                                        </p:tgtEl>
                                        <p:attrNameLst>
                                          <p:attrName>ppt_x</p:attrName>
                                        </p:attrNameLst>
                                      </p:cBhvr>
                                      <p:tavLst>
                                        <p:tav tm="0">
                                          <p:val>
                                            <p:strVal val="#ppt_x"/>
                                          </p:val>
                                        </p:tav>
                                        <p:tav tm="100000">
                                          <p:val>
                                            <p:strVal val="#ppt_x"/>
                                          </p:val>
                                        </p:tav>
                                      </p:tavLst>
                                    </p:anim>
                                    <p:anim calcmode="lin" valueType="num">
                                      <p:cBhvr additive="base">
                                        <p:cTn id="5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1000" fill="hold"/>
                                        <p:tgtEl>
                                          <p:spTgt spid="33"/>
                                        </p:tgtEl>
                                        <p:attrNameLst>
                                          <p:attrName>ppt_w</p:attrName>
                                        </p:attrNameLst>
                                      </p:cBhvr>
                                      <p:tavLst>
                                        <p:tav tm="0">
                                          <p:val>
                                            <p:fltVal val="0"/>
                                          </p:val>
                                        </p:tav>
                                        <p:tav tm="100000">
                                          <p:val>
                                            <p:strVal val="#ppt_w"/>
                                          </p:val>
                                        </p:tav>
                                      </p:tavLst>
                                    </p:anim>
                                    <p:anim calcmode="lin" valueType="num">
                                      <p:cBhvr>
                                        <p:cTn id="63" dur="1000" fill="hold"/>
                                        <p:tgtEl>
                                          <p:spTgt spid="33"/>
                                        </p:tgtEl>
                                        <p:attrNameLst>
                                          <p:attrName>ppt_h</p:attrName>
                                        </p:attrNameLst>
                                      </p:cBhvr>
                                      <p:tavLst>
                                        <p:tav tm="0">
                                          <p:val>
                                            <p:fltVal val="0"/>
                                          </p:val>
                                        </p:tav>
                                        <p:tav tm="100000">
                                          <p:val>
                                            <p:strVal val="#ppt_h"/>
                                          </p:val>
                                        </p:tav>
                                      </p:tavLst>
                                    </p:anim>
                                    <p:anim calcmode="lin" valueType="num">
                                      <p:cBhvr>
                                        <p:cTn id="64" dur="1000" fill="hold"/>
                                        <p:tgtEl>
                                          <p:spTgt spid="33"/>
                                        </p:tgtEl>
                                        <p:attrNameLst>
                                          <p:attrName>style.rotation</p:attrName>
                                        </p:attrNameLst>
                                      </p:cBhvr>
                                      <p:tavLst>
                                        <p:tav tm="0">
                                          <p:val>
                                            <p:fltVal val="90"/>
                                          </p:val>
                                        </p:tav>
                                        <p:tav tm="100000">
                                          <p:val>
                                            <p:fltVal val="0"/>
                                          </p:val>
                                        </p:tav>
                                      </p:tavLst>
                                    </p:anim>
                                    <p:animEffect transition="in" filter="fade">
                                      <p:cBhvr>
                                        <p:cTn id="65" dur="10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34"/>
                                        </p:tgtEl>
                                        <p:attrNameLst>
                                          <p:attrName>style.visibility</p:attrName>
                                        </p:attrNameLst>
                                      </p:cBhvr>
                                      <p:to>
                                        <p:strVal val="visible"/>
                                      </p:to>
                                    </p:set>
                                    <p:anim calcmode="lin" valueType="num">
                                      <p:cBhvr>
                                        <p:cTn id="70" dur="1000" fill="hold"/>
                                        <p:tgtEl>
                                          <p:spTgt spid="34"/>
                                        </p:tgtEl>
                                        <p:attrNameLst>
                                          <p:attrName>ppt_w</p:attrName>
                                        </p:attrNameLst>
                                      </p:cBhvr>
                                      <p:tavLst>
                                        <p:tav tm="0">
                                          <p:val>
                                            <p:fltVal val="0"/>
                                          </p:val>
                                        </p:tav>
                                        <p:tav tm="100000">
                                          <p:val>
                                            <p:strVal val="#ppt_w"/>
                                          </p:val>
                                        </p:tav>
                                      </p:tavLst>
                                    </p:anim>
                                    <p:anim calcmode="lin" valueType="num">
                                      <p:cBhvr>
                                        <p:cTn id="71" dur="1000" fill="hold"/>
                                        <p:tgtEl>
                                          <p:spTgt spid="34"/>
                                        </p:tgtEl>
                                        <p:attrNameLst>
                                          <p:attrName>ppt_h</p:attrName>
                                        </p:attrNameLst>
                                      </p:cBhvr>
                                      <p:tavLst>
                                        <p:tav tm="0">
                                          <p:val>
                                            <p:fltVal val="0"/>
                                          </p:val>
                                        </p:tav>
                                        <p:tav tm="100000">
                                          <p:val>
                                            <p:strVal val="#ppt_h"/>
                                          </p:val>
                                        </p:tav>
                                      </p:tavLst>
                                    </p:anim>
                                    <p:anim calcmode="lin" valueType="num">
                                      <p:cBhvr>
                                        <p:cTn id="72" dur="1000" fill="hold"/>
                                        <p:tgtEl>
                                          <p:spTgt spid="34"/>
                                        </p:tgtEl>
                                        <p:attrNameLst>
                                          <p:attrName>style.rotation</p:attrName>
                                        </p:attrNameLst>
                                      </p:cBhvr>
                                      <p:tavLst>
                                        <p:tav tm="0">
                                          <p:val>
                                            <p:fltVal val="90"/>
                                          </p:val>
                                        </p:tav>
                                        <p:tav tm="100000">
                                          <p:val>
                                            <p:fltVal val="0"/>
                                          </p:val>
                                        </p:tav>
                                      </p:tavLst>
                                    </p:anim>
                                    <p:animEffect transition="in" filter="fade">
                                      <p:cBhvr>
                                        <p:cTn id="73" dur="10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500" fill="hold"/>
                                        <p:tgtEl>
                                          <p:spTgt spid="37"/>
                                        </p:tgtEl>
                                        <p:attrNameLst>
                                          <p:attrName>ppt_x</p:attrName>
                                        </p:attrNameLst>
                                      </p:cBhvr>
                                      <p:tavLst>
                                        <p:tav tm="0">
                                          <p:val>
                                            <p:strVal val="#ppt_x"/>
                                          </p:val>
                                        </p:tav>
                                        <p:tav tm="100000">
                                          <p:val>
                                            <p:strVal val="#ppt_x"/>
                                          </p:val>
                                        </p:tav>
                                      </p:tavLst>
                                    </p:anim>
                                    <p:anim calcmode="lin" valueType="num">
                                      <p:cBhvr additive="base">
                                        <p:cTn id="7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additive="base">
                                        <p:cTn id="84" dur="500" fill="hold"/>
                                        <p:tgtEl>
                                          <p:spTgt spid="40"/>
                                        </p:tgtEl>
                                        <p:attrNameLst>
                                          <p:attrName>ppt_x</p:attrName>
                                        </p:attrNameLst>
                                      </p:cBhvr>
                                      <p:tavLst>
                                        <p:tav tm="0">
                                          <p:val>
                                            <p:strVal val="#ppt_x"/>
                                          </p:val>
                                        </p:tav>
                                        <p:tav tm="100000">
                                          <p:val>
                                            <p:strVal val="#ppt_x"/>
                                          </p:val>
                                        </p:tav>
                                      </p:tavLst>
                                    </p:anim>
                                    <p:anim calcmode="lin" valueType="num">
                                      <p:cBhvr additive="base">
                                        <p:cTn id="8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36"/>
                                        </p:tgtEl>
                                        <p:attrNameLst>
                                          <p:attrName>style.visibility</p:attrName>
                                        </p:attrNameLst>
                                      </p:cBhvr>
                                      <p:to>
                                        <p:strVal val="visible"/>
                                      </p:to>
                                    </p:set>
                                    <p:anim calcmode="lin" valueType="num">
                                      <p:cBhvr additive="base">
                                        <p:cTn id="90" dur="500" fill="hold"/>
                                        <p:tgtEl>
                                          <p:spTgt spid="36"/>
                                        </p:tgtEl>
                                        <p:attrNameLst>
                                          <p:attrName>ppt_x</p:attrName>
                                        </p:attrNameLst>
                                      </p:cBhvr>
                                      <p:tavLst>
                                        <p:tav tm="0">
                                          <p:val>
                                            <p:strVal val="#ppt_x"/>
                                          </p:val>
                                        </p:tav>
                                        <p:tav tm="100000">
                                          <p:val>
                                            <p:strVal val="#ppt_x"/>
                                          </p:val>
                                        </p:tav>
                                      </p:tavLst>
                                    </p:anim>
                                    <p:anim calcmode="lin" valueType="num">
                                      <p:cBhvr additive="base">
                                        <p:cTn id="9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4530"/>
            <a:ext cx="9144000" cy="587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123728" y="453282"/>
            <a:ext cx="4752528" cy="864096"/>
          </a:xfrm>
          <a:prstGeom prst="rect">
            <a:avLst/>
          </a:prstGeom>
        </p:spPr>
        <p:txBody>
          <a:bodyPr wrap="none">
            <a:prstTxWarp prst="textTriangleInverted">
              <a:avLst/>
            </a:prstTxWarp>
            <a:spAutoFit/>
          </a:bodyPr>
          <a:lstStyle/>
          <a:p>
            <a:r>
              <a:rPr lang="zh-CN"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ingLiU_HKSCS-ExtB" panose="02020500000000000000" pitchFamily="18" charset="-120"/>
                <a:ea typeface="宋体" panose="02010600030101010101" pitchFamily="2" charset="-122"/>
              </a:rPr>
              <a:t>让人物在你的笔端鲜活</a:t>
            </a:r>
            <a:endParaRPr lang="zh-CN" alt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ingLiU_HKSCS-ExtB" panose="02020500000000000000" pitchFamily="18" charset="-120"/>
              <a:ea typeface="宋体" panose="02010600030101010101" pitchFamily="2" charset="-122"/>
            </a:endParaRPr>
          </a:p>
        </p:txBody>
      </p:sp>
      <p:sp>
        <p:nvSpPr>
          <p:cNvPr id="3" name="矩形 2"/>
          <p:cNvSpPr/>
          <p:nvPr/>
        </p:nvSpPr>
        <p:spPr>
          <a:xfrm>
            <a:off x="3586921" y="1559282"/>
            <a:ext cx="1826142" cy="584775"/>
          </a:xfrm>
          <a:prstGeom prst="rect">
            <a:avLst/>
          </a:prstGeom>
        </p:spPr>
        <p:txBody>
          <a:bodyPr wrap="none">
            <a:spAutoFit/>
          </a:bodyPr>
          <a:lstStyle/>
          <a:p>
            <a:pPr algn="ctr"/>
            <a:r>
              <a:rPr lang="zh-CN" altLang="en-US" sz="3200" b="1" dirty="0" smtClean="0"/>
              <a:t>情感描写</a:t>
            </a:r>
            <a:endParaRPr lang="zh-CN" altLang="en-US" sz="3200" b="1" dirty="0"/>
          </a:p>
        </p:txBody>
      </p:sp>
      <p:sp>
        <p:nvSpPr>
          <p:cNvPr id="4" name="AutoShape 4" descr="http://img3.imgtn.bdimg.com/it/u=3426214103,3752123864&amp;fm=26&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4" descr="http://img5.imgtn.bdimg.com/it/u=1484929311,2177288036&amp;fm=26&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AutoShape 4" descr="http://img5.imgtn.bdimg.com/it/u=62180762,3479276133&amp;fm=11&amp;gp=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9512" y="3579862"/>
            <a:ext cx="8496944" cy="830997"/>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素材背景：</a:t>
            </a:r>
            <a:r>
              <a:rPr lang="en-US" altLang="zh-CN" sz="2400" b="1" dirty="0" smtClean="0">
                <a:latin typeface="楷体" panose="02010609060101010101" pitchFamily="49" charset="-122"/>
                <a:ea typeface="楷体" panose="02010609060101010101" pitchFamily="49" charset="-122"/>
              </a:rPr>
              <a:t> </a:t>
            </a:r>
            <a:r>
              <a:rPr lang="en-US" altLang="zh-CN" sz="2400" b="1" dirty="0" smtClean="0">
                <a:ea typeface="宋体" panose="02010600030101010101" pitchFamily="2" charset="-122"/>
              </a:rPr>
              <a:t>Uncle Vernon took Harry away so that </a:t>
            </a:r>
            <a:r>
              <a:rPr lang="en-US" altLang="zh-CN" sz="2400" b="1" dirty="0" err="1" smtClean="0">
                <a:ea typeface="宋体" panose="02010600030101010101" pitchFamily="2" charset="-122"/>
              </a:rPr>
              <a:t>Hagrid</a:t>
            </a:r>
            <a:r>
              <a:rPr lang="en-US" altLang="zh-CN" sz="2400" b="1" dirty="0" smtClean="0">
                <a:ea typeface="宋体" panose="02010600030101010101" pitchFamily="2" charset="-122"/>
              </a:rPr>
              <a:t> cou</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ldn’t find Harry. But  he failed.</a:t>
            </a:r>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矩形 8"/>
          <p:cNvSpPr/>
          <p:nvPr/>
        </p:nvSpPr>
        <p:spPr>
          <a:xfrm>
            <a:off x="179512" y="1203598"/>
            <a:ext cx="8856984" cy="1968500"/>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素材摘录：</a:t>
            </a:r>
            <a:r>
              <a:rPr lang="en-US" altLang="zh-CN" sz="2800" b="1" dirty="0" smtClean="0">
                <a:ea typeface="宋体" panose="02010600030101010101" pitchFamily="2" charset="-122"/>
              </a:rPr>
              <a:t>Uncle Vernon </a:t>
            </a:r>
            <a:r>
              <a:rPr lang="en-US" altLang="zh-CN" sz="2800" b="1" dirty="0" smtClean="0">
                <a:solidFill>
                  <a:srgbClr val="FF0000"/>
                </a:solidFill>
                <a:ea typeface="宋体" panose="02010600030101010101" pitchFamily="2" charset="-122"/>
              </a:rPr>
              <a:t>made</a:t>
            </a:r>
            <a:r>
              <a:rPr lang="en-US" altLang="zh-CN" sz="2800" b="1" dirty="0" smtClean="0">
                <a:ea typeface="宋体" panose="02010600030101010101" pitchFamily="2" charset="-122"/>
              </a:rPr>
              <a:t> another funny noise, </a:t>
            </a:r>
            <a:r>
              <a:rPr lang="en-US" altLang="zh-CN" sz="2800" b="1" dirty="0" smtClean="0">
                <a:solidFill>
                  <a:srgbClr val="FF0000"/>
                </a:solidFill>
                <a:ea typeface="宋体" panose="02010600030101010101" pitchFamily="2" charset="-122"/>
              </a:rPr>
              <a:t>like a mouse being trodden on.</a:t>
            </a:r>
            <a:endParaRPr lang="en-US" altLang="zh-CN" sz="2400" b="1" dirty="0" smtClean="0">
              <a:solidFill>
                <a:srgbClr val="FF0000"/>
              </a:solidFill>
              <a:ea typeface="宋体" panose="02010600030101010101" pitchFamily="2" charset="-122"/>
            </a:endParaRPr>
          </a:p>
          <a:p>
            <a:pPr algn="just" fontAlgn="auto">
              <a:lnSpc>
                <a:spcPct val="150000"/>
              </a:lnSpc>
            </a:pPr>
            <a:r>
              <a:rPr lang="zh-CN" altLang="en-US" sz="2400" b="1" dirty="0" smtClean="0">
                <a:ea typeface="宋体" panose="02010600030101010101" pitchFamily="2" charset="-122"/>
              </a:rPr>
              <a:t>弗农姨父又发出一声滑稽的声音，就像老鼠被人踩了一样。</a:t>
            </a:r>
            <a:endParaRPr lang="zh-CN" altLang="en-US" sz="2400" b="1" dirty="0" smtClean="0">
              <a:ea typeface="宋体" panose="02010600030101010101" pitchFamily="2" charset="-122"/>
            </a:endParaRPr>
          </a:p>
          <a:p>
            <a:pPr algn="just" fontAlgn="auto">
              <a:lnSpc>
                <a:spcPct val="150000"/>
              </a:lnSpc>
            </a:pPr>
            <a:r>
              <a:rPr lang="en-US" altLang="zh-CN" sz="2000" b="1" dirty="0" smtClean="0">
                <a:ea typeface="宋体" panose="02010600030101010101" pitchFamily="2" charset="-122"/>
              </a:rPr>
              <a:t>(哈利波特与魔法石Chapter 4)</a:t>
            </a:r>
            <a:endParaRPr lang="en-US" altLang="zh-CN" sz="2000" b="1" dirty="0" smtClean="0">
              <a:ea typeface="宋体" panose="02010600030101010101" pitchFamily="2" charset="-122"/>
            </a:endParaRPr>
          </a:p>
        </p:txBody>
      </p:sp>
      <p:sp>
        <p:nvSpPr>
          <p:cNvPr id="12" name="矩形 11"/>
          <p:cNvSpPr/>
          <p:nvPr/>
        </p:nvSpPr>
        <p:spPr>
          <a:xfrm>
            <a:off x="3131840" y="-21118882"/>
            <a:ext cx="8136904" cy="6186309"/>
          </a:xfrm>
          <a:prstGeom prst="rect">
            <a:avLst/>
          </a:prstGeom>
        </p:spPr>
        <p:txBody>
          <a:bodyPr wrap="square">
            <a:spAutoFit/>
          </a:bodyPr>
          <a:lstStyle/>
          <a:p>
            <a:pPr fontAlgn="base"/>
            <a:r>
              <a:rPr lang="en-US" altLang="zh-CN" dirty="0" smtClean="0"/>
              <a:t>se the boy... Use the boy..." </a:t>
            </a:r>
            <a:endParaRPr lang="en-US" altLang="zh-CN" dirty="0" smtClean="0"/>
          </a:p>
          <a:p>
            <a:pPr fontAlgn="base"/>
            <a:r>
              <a:rPr lang="en-US" altLang="zh-CN" dirty="0" smtClean="0"/>
              <a:t>Part 4</a:t>
            </a:r>
            <a:endParaRPr lang="en-US" altLang="zh-CN" dirty="0" smtClean="0"/>
          </a:p>
          <a:p>
            <a:pPr fontAlgn="base"/>
            <a:r>
              <a:rPr lang="en-US" altLang="zh-CN" dirty="0" smtClean="0"/>
              <a:t>Harry felt as if Devil's Snare was rooting him to the spot. He couldn't move a muscle. Petrified, he watched as </a:t>
            </a:r>
            <a:r>
              <a:rPr lang="en-US" altLang="zh-CN" dirty="0" err="1" smtClean="0"/>
              <a:t>Quirrell</a:t>
            </a:r>
            <a:r>
              <a:rPr lang="en-US" altLang="zh-CN" dirty="0" smtClean="0"/>
              <a:t> reached up and began to unwrap his turban. What was going on? The turban fell away. </a:t>
            </a:r>
            <a:r>
              <a:rPr lang="en-US" altLang="zh-CN" dirty="0" err="1" smtClean="0"/>
              <a:t>Quirrell's</a:t>
            </a:r>
            <a:r>
              <a:rPr lang="en-US" altLang="zh-CN" dirty="0" smtClean="0"/>
              <a:t> head looked strangely small without it. Then he turned slowly on the spot. </a:t>
            </a:r>
            <a:endParaRPr lang="en-US" altLang="zh-CN" dirty="0" smtClean="0"/>
          </a:p>
          <a:p>
            <a:pPr fontAlgn="base"/>
            <a:r>
              <a:rPr lang="en-US" altLang="zh-CN" dirty="0" smtClean="0"/>
              <a:t>Harry would have screamed, but he couldn't make a sound. Where there should have been a back to </a:t>
            </a:r>
            <a:r>
              <a:rPr lang="en-US" altLang="zh-CN" dirty="0" err="1" smtClean="0"/>
              <a:t>Quirrell's</a:t>
            </a:r>
            <a:r>
              <a:rPr lang="en-US" altLang="zh-CN" dirty="0" smtClean="0"/>
              <a:t> head, there was a face, the most terrible face Harry had ever seen. </a:t>
            </a:r>
            <a:endParaRPr lang="en-US" altLang="zh-CN" dirty="0" smtClean="0"/>
          </a:p>
          <a:p>
            <a:pPr fontAlgn="base"/>
            <a:r>
              <a:rPr lang="zh-CN" altLang="en-US" dirty="0" smtClean="0"/>
              <a:t>译文：</a:t>
            </a:r>
            <a:endParaRPr lang="zh-CN" altLang="en-US" dirty="0" smtClean="0"/>
          </a:p>
          <a:p>
            <a:pPr fontAlgn="base"/>
            <a:r>
              <a:rPr lang="zh-CN" altLang="en-US" dirty="0" smtClean="0"/>
              <a:t>哈利觉得自己仿佛被魔鬼网牢牢缠住了，浑身上下丝毫也动弹不得。他呆呆地站在那里，看着奇洛举 起手解下他头上的围巾。这是怎么回事</a:t>
            </a:r>
            <a:r>
              <a:rPr lang="en-US" altLang="zh-CN" dirty="0" smtClean="0"/>
              <a:t>?</a:t>
            </a:r>
            <a:r>
              <a:rPr lang="zh-CN" altLang="en-US" dirty="0" smtClean="0"/>
              <a:t>大围巾落了下来，奇洛裸露的脑袋看上去小得出奇。然后，他慢慢 地原地转过身去。 </a:t>
            </a:r>
            <a:endParaRPr lang="zh-CN" altLang="en-US" dirty="0" smtClean="0"/>
          </a:p>
          <a:p>
            <a:pPr fontAlgn="base"/>
            <a:r>
              <a:rPr lang="zh-CN" altLang="en-US" dirty="0" smtClean="0"/>
              <a:t>哈利想放声尖叫，但发不出一点儿声音。在原本该是奇洛后脑勺的地方，长着一张脸，哈利还从来没有看见过这样狰狞恐怖的脸。</a:t>
            </a:r>
            <a:endParaRPr lang="zh-CN" altLang="en-US" dirty="0" smtClean="0"/>
          </a:p>
          <a:p>
            <a:pPr fontAlgn="base"/>
            <a:r>
              <a:rPr lang="zh-CN" altLang="en-US" dirty="0" smtClean="0"/>
              <a:t>讲解：</a:t>
            </a:r>
            <a:endParaRPr lang="zh-CN" altLang="en-US" dirty="0" smtClean="0"/>
          </a:p>
          <a:p>
            <a:pPr fontAlgn="base"/>
            <a:r>
              <a:rPr lang="en-US" altLang="zh-CN" dirty="0" smtClean="0"/>
              <a:t>chalk white </a:t>
            </a:r>
            <a:r>
              <a:rPr lang="zh-CN" altLang="en-US" dirty="0" smtClean="0"/>
              <a:t>像粉笔一样白的 </a:t>
            </a:r>
            <a:endParaRPr lang="zh-CN" altLang="en-US" dirty="0" smtClean="0"/>
          </a:p>
          <a:p>
            <a:pPr fontAlgn="base"/>
            <a:r>
              <a:rPr lang="zh-CN" altLang="en-US" dirty="0" smtClean="0"/>
              <a:t>名词</a:t>
            </a:r>
            <a:r>
              <a:rPr lang="en-US" altLang="zh-CN" dirty="0" smtClean="0"/>
              <a:t>+</a:t>
            </a:r>
            <a:r>
              <a:rPr lang="zh-CN" altLang="en-US" dirty="0" smtClean="0"/>
              <a:t>形容词 像</a:t>
            </a:r>
            <a:r>
              <a:rPr lang="en-US" altLang="zh-CN" dirty="0" smtClean="0"/>
              <a:t>...</a:t>
            </a:r>
            <a:r>
              <a:rPr lang="zh-CN" altLang="en-US" dirty="0" smtClean="0"/>
              <a:t>一样</a:t>
            </a:r>
            <a:r>
              <a:rPr lang="en-US" altLang="zh-CN" dirty="0" smtClean="0"/>
              <a:t>...</a:t>
            </a:r>
            <a:r>
              <a:rPr lang="zh-CN" altLang="en-US" dirty="0" smtClean="0"/>
              <a:t>的</a:t>
            </a:r>
            <a:endParaRPr lang="zh-CN" altLang="en-US" dirty="0" smtClean="0"/>
          </a:p>
          <a:p>
            <a:pPr fontAlgn="base"/>
            <a:br>
              <a:rPr lang="zh-CN" altLang="en-US" dirty="0" smtClean="0"/>
            </a:br>
            <a:endParaRPr lang="zh-CN" altLang="en-US" dirty="0" smtClean="0"/>
          </a:p>
          <a:p>
            <a:br>
              <a:rPr lang="zh-CN" altLang="en-US" dirty="0" smtClean="0"/>
            </a:br>
            <a:endParaRPr lang="zh-CN" altLang="en-US" dirty="0"/>
          </a:p>
        </p:txBody>
      </p:sp>
      <p:sp>
        <p:nvSpPr>
          <p:cNvPr id="14" name="矩形 13"/>
          <p:cNvSpPr/>
          <p:nvPr/>
        </p:nvSpPr>
        <p:spPr>
          <a:xfrm>
            <a:off x="1691680" y="339502"/>
            <a:ext cx="6840760"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四</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：动作</a:t>
            </a:r>
            <a:r>
              <a:rPr lang="zh-CN" altLang="zh-CN" sz="2800" b="1" dirty="0" smtClean="0">
                <a:latin typeface="楷体" panose="02010609060101010101" pitchFamily="49" charset="-122"/>
                <a:ea typeface="楷体" panose="02010609060101010101" pitchFamily="49" charset="-122"/>
              </a:rPr>
              <a:t>描写</a:t>
            </a:r>
            <a:r>
              <a:rPr lang="zh-CN" altLang="en-US" sz="2800" b="1" dirty="0" smtClean="0">
                <a:solidFill>
                  <a:srgbClr val="FF0000"/>
                </a:solidFill>
                <a:latin typeface="楷体" panose="02010609060101010101" pitchFamily="49" charset="-122"/>
                <a:ea typeface="楷体" panose="02010609060101010101" pitchFamily="49" charset="-122"/>
              </a:rPr>
              <a:t>与修辞</a:t>
            </a:r>
            <a:r>
              <a:rPr lang="zh-CN" altLang="zh-CN" sz="2800" b="1" dirty="0" smtClean="0">
                <a:solidFill>
                  <a:srgbClr val="FF0000"/>
                </a:solidFill>
                <a:latin typeface="楷体" panose="02010609060101010101" pitchFamily="49" charset="-122"/>
                <a:ea typeface="楷体" panose="02010609060101010101" pitchFamily="49" charset="-122"/>
              </a:rPr>
              <a:t>结合</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15" name="Picture 2" descr="https://ss1.bdstatic.com/70cFvXSh_Q1YnxGkpoWK1HF6hhy/it/u=3441067162,3601670191&amp;fm=26&amp;gp=0.jpg"/>
          <p:cNvPicPr>
            <a:picLocks noChangeAspect="1" noChangeArrowheads="1"/>
          </p:cNvPicPr>
          <p:nvPr/>
        </p:nvPicPr>
        <p:blipFill>
          <a:blip r:embed="rId1" cstate="print"/>
          <a:srcRect/>
          <a:stretch>
            <a:fillRect/>
          </a:stretch>
        </p:blipFill>
        <p:spPr bwMode="auto">
          <a:xfrm>
            <a:off x="0" y="0"/>
            <a:ext cx="1187624" cy="1187624"/>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95536" y="915566"/>
            <a:ext cx="8352928" cy="1077218"/>
          </a:xfrm>
          <a:prstGeom prst="rect">
            <a:avLst/>
          </a:prstGeom>
        </p:spPr>
        <p:txBody>
          <a:bodyPr wrap="square">
            <a:spAutoFit/>
          </a:bodyPr>
          <a:lstStyle/>
          <a:p>
            <a:pPr algn="just"/>
            <a:r>
              <a:rPr lang="en-US" altLang="zh-CN" sz="3200" b="1" dirty="0" smtClean="0">
                <a:ea typeface="宋体" panose="02010600030101010101" pitchFamily="2" charset="-122"/>
              </a:rPr>
              <a:t>Uncle Vernon </a:t>
            </a:r>
            <a:r>
              <a:rPr lang="en-US" altLang="zh-CN" sz="3200" b="1" dirty="0" smtClean="0">
                <a:solidFill>
                  <a:srgbClr val="FF0000"/>
                </a:solidFill>
                <a:ea typeface="宋体" panose="02010600030101010101" pitchFamily="2" charset="-122"/>
              </a:rPr>
              <a:t>made</a:t>
            </a:r>
            <a:r>
              <a:rPr lang="en-US" altLang="zh-CN" sz="3200" b="1" dirty="0" smtClean="0">
                <a:ea typeface="宋体" panose="02010600030101010101" pitchFamily="2" charset="-122"/>
              </a:rPr>
              <a:t> another funny noise, </a:t>
            </a:r>
            <a:r>
              <a:rPr lang="en-US" altLang="zh-CN" sz="3200" b="1" dirty="0" smtClean="0">
                <a:solidFill>
                  <a:srgbClr val="FF0000"/>
                </a:solidFill>
                <a:ea typeface="宋体" panose="02010600030101010101" pitchFamily="2" charset="-122"/>
              </a:rPr>
              <a:t>like a mouse being trodden on.</a:t>
            </a:r>
            <a:endParaRPr lang="en-US" altLang="zh-CN" sz="3200" b="1" dirty="0" smtClean="0"/>
          </a:p>
        </p:txBody>
      </p:sp>
      <p:sp>
        <p:nvSpPr>
          <p:cNvPr id="5" name="圆角矩形 113"/>
          <p:cNvSpPr/>
          <p:nvPr/>
        </p:nvSpPr>
        <p:spPr>
          <a:xfrm>
            <a:off x="3491879" y="38490"/>
            <a:ext cx="1512169" cy="67826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3491881" y="116012"/>
            <a:ext cx="1512168" cy="523220"/>
          </a:xfrm>
          <a:prstGeom prst="rect">
            <a:avLst/>
          </a:prstGeom>
        </p:spPr>
        <p:txBody>
          <a:bodyPr wrap="square">
            <a:spAutoFit/>
          </a:bodyPr>
          <a:lstStyle/>
          <a:p>
            <a:pPr algn="ctr"/>
            <a:r>
              <a:rPr lang="en-US" altLang="zh-CN" sz="2800" b="1" dirty="0" smtClean="0">
                <a:solidFill>
                  <a:srgbClr val="FFFFFF"/>
                </a:solidFill>
              </a:rPr>
              <a:t>simile</a:t>
            </a:r>
            <a:endParaRPr lang="zh-CN" altLang="en-US" sz="2800" b="1" dirty="0">
              <a:solidFill>
                <a:srgbClr val="FFFFFF"/>
              </a:solidFill>
            </a:endParaRPr>
          </a:p>
        </p:txBody>
      </p:sp>
      <p:cxnSp>
        <p:nvCxnSpPr>
          <p:cNvPr id="8" name="直接连接符 7"/>
          <p:cNvCxnSpPr/>
          <p:nvPr/>
        </p:nvCxnSpPr>
        <p:spPr>
          <a:xfrm>
            <a:off x="3779912" y="555526"/>
            <a:ext cx="864096"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419872" y="2067694"/>
            <a:ext cx="5544616" cy="1569660"/>
          </a:xfrm>
          <a:prstGeom prst="rect">
            <a:avLst/>
          </a:prstGeom>
        </p:spPr>
        <p:txBody>
          <a:bodyPr wrap="square">
            <a:spAutoFit/>
          </a:bodyPr>
          <a:lstStyle/>
          <a:p>
            <a:pPr algn="just"/>
            <a:r>
              <a:rPr lang="zh-CN" altLang="en-US" sz="2400" b="1" dirty="0" smtClean="0">
                <a:ea typeface="楷体" panose="02010609060101010101" pitchFamily="49" charset="-122"/>
              </a:rPr>
              <a:t>明喻</a:t>
            </a:r>
            <a:r>
              <a:rPr lang="en-US" altLang="zh-CN" sz="2400" b="1" dirty="0" smtClean="0">
                <a:ea typeface="楷体" panose="02010609060101010101" pitchFamily="49" charset="-122"/>
              </a:rPr>
              <a:t>(simile)</a:t>
            </a:r>
            <a:r>
              <a:rPr lang="zh-CN" altLang="en-US" sz="2400" b="1" dirty="0" smtClean="0">
                <a:ea typeface="楷体" panose="02010609060101010101" pitchFamily="49" charset="-122"/>
              </a:rPr>
              <a:t>是比喻的一种</a:t>
            </a:r>
            <a:r>
              <a:rPr lang="en-US" altLang="zh-CN" sz="2400" b="1" dirty="0" smtClean="0">
                <a:ea typeface="楷体" panose="02010609060101010101" pitchFamily="49" charset="-122"/>
              </a:rPr>
              <a:t>,</a:t>
            </a:r>
            <a:r>
              <a:rPr lang="zh-CN" altLang="en-US" sz="2400" b="1" dirty="0" smtClean="0">
                <a:ea typeface="楷体" panose="02010609060101010101" pitchFamily="49" charset="-122"/>
              </a:rPr>
              <a:t>是一两种具有共同特性的事物或现象进行对比</a:t>
            </a:r>
            <a:r>
              <a:rPr lang="en-US" altLang="zh-CN" sz="2400" b="1" dirty="0" smtClean="0">
                <a:ea typeface="楷体" panose="02010609060101010101" pitchFamily="49" charset="-122"/>
              </a:rPr>
              <a:t>,</a:t>
            </a:r>
            <a:r>
              <a:rPr lang="zh-CN" altLang="en-US" sz="2400" b="1" dirty="0" smtClean="0">
                <a:ea typeface="楷体" panose="02010609060101010101" pitchFamily="49" charset="-122"/>
              </a:rPr>
              <a:t>表明本体和喻体的相类关系</a:t>
            </a:r>
            <a:r>
              <a:rPr lang="en-US" altLang="zh-CN" sz="2400" b="1" dirty="0" smtClean="0">
                <a:ea typeface="楷体" panose="02010609060101010101" pitchFamily="49" charset="-122"/>
              </a:rPr>
              <a:t>,</a:t>
            </a:r>
            <a:r>
              <a:rPr lang="zh-CN" altLang="en-US" sz="2400" b="1" dirty="0" smtClean="0">
                <a:ea typeface="楷体" panose="02010609060101010101" pitchFamily="49" charset="-122"/>
              </a:rPr>
              <a:t>两者都在对比中出现。常用比喻词有</a:t>
            </a:r>
            <a:r>
              <a:rPr lang="en-US" altLang="zh-CN" sz="2400" b="1" dirty="0" smtClean="0">
                <a:ea typeface="楷体" panose="02010609060101010101" pitchFamily="49" charset="-122"/>
              </a:rPr>
              <a:t>: like; as</a:t>
            </a:r>
            <a:r>
              <a:rPr lang="zh-CN" altLang="en-US" sz="2400" b="1" dirty="0" smtClean="0">
                <a:ea typeface="楷体" panose="02010609060101010101" pitchFamily="49" charset="-122"/>
              </a:rPr>
              <a:t>。</a:t>
            </a:r>
            <a:endParaRPr lang="zh-CN" altLang="en-US" sz="2400" b="1" dirty="0">
              <a:solidFill>
                <a:srgbClr val="002060"/>
              </a:solidFill>
              <a:ea typeface="楷体" panose="02010609060101010101" pitchFamily="49" charset="-122"/>
            </a:endParaRPr>
          </a:p>
        </p:txBody>
      </p:sp>
      <p:sp>
        <p:nvSpPr>
          <p:cNvPr id="19" name="矩形 18"/>
          <p:cNvSpPr/>
          <p:nvPr/>
        </p:nvSpPr>
        <p:spPr>
          <a:xfrm>
            <a:off x="467544" y="3723878"/>
            <a:ext cx="7992888" cy="1200329"/>
          </a:xfrm>
          <a:prstGeom prst="rect">
            <a:avLst/>
          </a:prstGeom>
        </p:spPr>
        <p:txBody>
          <a:bodyPr wrap="square">
            <a:spAutoFit/>
          </a:bodyPr>
          <a:lstStyle/>
          <a:p>
            <a:r>
              <a:rPr lang="en-US" altLang="zh-CN" sz="2400" b="1" dirty="0" smtClean="0"/>
              <a:t>More example</a:t>
            </a:r>
            <a:r>
              <a:rPr lang="zh-CN" altLang="en-US" sz="2400" b="1" dirty="0" smtClean="0">
                <a:solidFill>
                  <a:srgbClr val="7030A0"/>
                </a:solidFill>
              </a:rPr>
              <a:t>：</a:t>
            </a:r>
            <a:endParaRPr lang="en-US" altLang="zh-CN" sz="2400" b="1" dirty="0" smtClean="0">
              <a:solidFill>
                <a:srgbClr val="7030A0"/>
              </a:solidFill>
            </a:endParaRPr>
          </a:p>
          <a:p>
            <a:r>
              <a:rPr lang="en-US" altLang="zh-CN" sz="2400" b="1" dirty="0" smtClean="0">
                <a:solidFill>
                  <a:srgbClr val="7030A0"/>
                </a:solidFill>
              </a:rPr>
              <a:t>Harry often said that Dudley looked </a:t>
            </a:r>
            <a:r>
              <a:rPr lang="en-US" altLang="zh-CN" sz="2400" b="1" dirty="0" smtClean="0">
                <a:solidFill>
                  <a:srgbClr val="FFC000"/>
                </a:solidFill>
                <a:effectLst>
                  <a:outerShdw blurRad="38100" dist="38100" dir="2700000" algn="tl">
                    <a:srgbClr val="000000">
                      <a:alpha val="43137"/>
                    </a:srgbClr>
                  </a:outerShdw>
                </a:effectLst>
              </a:rPr>
              <a:t>like</a:t>
            </a:r>
            <a:r>
              <a:rPr lang="en-US" altLang="zh-CN" sz="2400" b="1" dirty="0" smtClean="0">
                <a:solidFill>
                  <a:srgbClr val="7030A0"/>
                </a:solidFill>
              </a:rPr>
              <a:t> a pig in a wig.</a:t>
            </a:r>
            <a:endParaRPr lang="en-US" altLang="zh-CN" sz="2400" b="1" dirty="0" smtClean="0">
              <a:solidFill>
                <a:srgbClr val="7030A0"/>
              </a:solidFill>
            </a:endParaRPr>
          </a:p>
          <a:p>
            <a:r>
              <a:rPr lang="zh-CN" altLang="en-US" sz="2000" b="1" dirty="0" smtClean="0">
                <a:solidFill>
                  <a:srgbClr val="639541"/>
                </a:solidFill>
              </a:rPr>
              <a:t>哈利经常说，达德利看起来像戴着假发的猪</a:t>
            </a:r>
            <a:r>
              <a:rPr lang="zh-CN" altLang="en-US" sz="2400" b="1" dirty="0" smtClean="0">
                <a:solidFill>
                  <a:srgbClr val="7030A0"/>
                </a:solidFill>
              </a:rPr>
              <a:t>。</a:t>
            </a:r>
            <a:r>
              <a:rPr lang="en-US" altLang="zh-CN" sz="2400" b="1" dirty="0" smtClean="0">
                <a:solidFill>
                  <a:srgbClr val="7030A0"/>
                </a:solidFill>
              </a:rPr>
              <a:t> </a:t>
            </a:r>
            <a:endParaRPr lang="zh-CN" altLang="en-US" sz="2400" dirty="0"/>
          </a:p>
        </p:txBody>
      </p:sp>
      <p:sp>
        <p:nvSpPr>
          <p:cNvPr id="21" name="圆角矩形 113"/>
          <p:cNvSpPr/>
          <p:nvPr/>
        </p:nvSpPr>
        <p:spPr>
          <a:xfrm>
            <a:off x="395536" y="2283718"/>
            <a:ext cx="2520280" cy="432047"/>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lumMod val="60000"/>
              <a:lumOff val="40000"/>
            </a:schemeClr>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ea typeface="宋体" panose="02010600030101010101" pitchFamily="2" charset="-122"/>
              </a:rPr>
              <a:t>tread v. </a:t>
            </a:r>
            <a:r>
              <a:rPr lang="zh-CN" altLang="en-US" sz="2400" b="1" dirty="0" smtClean="0">
                <a:solidFill>
                  <a:schemeClr val="tx1"/>
                </a:solidFill>
                <a:ea typeface="宋体" panose="02010600030101010101" pitchFamily="2" charset="-122"/>
              </a:rPr>
              <a:t>踏</a:t>
            </a:r>
            <a:r>
              <a:rPr lang="en-US" altLang="zh-CN" sz="2400" b="1" dirty="0" smtClean="0">
                <a:solidFill>
                  <a:schemeClr val="tx1"/>
                </a:solidFill>
                <a:ea typeface="宋体" panose="02010600030101010101" pitchFamily="2" charset="-122"/>
              </a:rPr>
              <a:t>;</a:t>
            </a:r>
            <a:r>
              <a:rPr lang="zh-CN" altLang="en-US" sz="2400" b="1" dirty="0" smtClean="0">
                <a:solidFill>
                  <a:schemeClr val="tx1"/>
                </a:solidFill>
                <a:ea typeface="宋体" panose="02010600030101010101" pitchFamily="2" charset="-122"/>
              </a:rPr>
              <a:t>踩</a:t>
            </a:r>
            <a:endParaRPr lang="zh-CN" altLang="en-US" sz="2400" b="1" dirty="0">
              <a:solidFill>
                <a:srgbClr val="7030A0"/>
              </a:solidFill>
              <a:ea typeface="宋体" panose="02010600030101010101" pitchFamily="2" charset="-122"/>
            </a:endParaRPr>
          </a:p>
        </p:txBody>
      </p:sp>
      <p:sp>
        <p:nvSpPr>
          <p:cNvPr id="22" name="椭圆 21"/>
          <p:cNvSpPr/>
          <p:nvPr/>
        </p:nvSpPr>
        <p:spPr>
          <a:xfrm>
            <a:off x="7596336" y="915566"/>
            <a:ext cx="792088" cy="50405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水印"/>
          <p:cNvPicPr>
            <a:picLocks noChangeAspect="1"/>
          </p:cNvPicPr>
          <p:nvPr userDrawn="1"/>
        </p:nvPicPr>
        <p:blipFill>
          <a:blip r:embed="rId1"/>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linds(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ox(in)">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9512" y="3147814"/>
            <a:ext cx="8784976" cy="1815882"/>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素材背景：</a:t>
            </a:r>
            <a:r>
              <a:rPr lang="en-US" altLang="zh-CN" sz="2800" b="1" dirty="0" smtClean="0"/>
              <a:t>Uncle Vernon borrowed a boat, taking Harry and his family to an island on a stormy night. He thought </a:t>
            </a:r>
            <a:r>
              <a:rPr lang="en-US" altLang="zh-CN" sz="2800" b="1" dirty="0" err="1" smtClean="0"/>
              <a:t>Hagrid</a:t>
            </a:r>
            <a:r>
              <a:rPr lang="en-US" altLang="zh-CN" sz="2800" b="1" dirty="0" smtClean="0"/>
              <a:t> couldn’t find them there, but he was wrong.</a:t>
            </a:r>
            <a:endParaRPr lang="zh-CN" altLang="en-US" sz="28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矩形 8"/>
          <p:cNvSpPr/>
          <p:nvPr/>
        </p:nvSpPr>
        <p:spPr>
          <a:xfrm>
            <a:off x="287016" y="771550"/>
            <a:ext cx="8605464" cy="2122805"/>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素材摘录：</a:t>
            </a:r>
            <a:r>
              <a:rPr lang="en-US" altLang="zh-CN" sz="3200" b="1" dirty="0" smtClean="0"/>
              <a:t>Icy sea </a:t>
            </a:r>
            <a:r>
              <a:rPr lang="en-US" altLang="zh-CN" sz="3200" b="1" dirty="0" smtClean="0">
                <a:solidFill>
                  <a:srgbClr val="FF0000"/>
                </a:solidFill>
              </a:rPr>
              <a:t>spray</a:t>
            </a:r>
            <a:r>
              <a:rPr lang="en-US" altLang="zh-CN" sz="3200" b="1" dirty="0" smtClean="0"/>
              <a:t> and rain </a:t>
            </a:r>
            <a:r>
              <a:rPr lang="en-US" altLang="zh-CN" sz="3200" b="1" dirty="0" smtClean="0">
                <a:solidFill>
                  <a:srgbClr val="FF0000"/>
                </a:solidFill>
              </a:rPr>
              <a:t>crept</a:t>
            </a:r>
            <a:r>
              <a:rPr lang="en-US" altLang="zh-CN" sz="3200" b="1" dirty="0" smtClean="0"/>
              <a:t> down their necks and a chilly wind </a:t>
            </a:r>
            <a:r>
              <a:rPr lang="en-US" altLang="zh-CN" sz="3200" b="1" dirty="0" smtClean="0">
                <a:solidFill>
                  <a:srgbClr val="FF0000"/>
                </a:solidFill>
              </a:rPr>
              <a:t>whipped</a:t>
            </a:r>
            <a:r>
              <a:rPr lang="en-US" altLang="zh-CN" sz="3200" b="1" dirty="0" smtClean="0"/>
              <a:t> their faces. </a:t>
            </a:r>
            <a:endParaRPr lang="en-US" altLang="zh-CN" sz="3200" b="1" dirty="0" smtClean="0"/>
          </a:p>
          <a:p>
            <a:pPr algn="just"/>
            <a:r>
              <a:rPr lang="zh-CN" altLang="en-US" sz="2400" b="1" dirty="0" smtClean="0">
                <a:latin typeface="宋体" panose="02010600030101010101" pitchFamily="2" charset="-122"/>
                <a:ea typeface="宋体" panose="02010600030101010101" pitchFamily="2" charset="-122"/>
              </a:rPr>
              <a:t>冰冷的浪花和雨水顺着他们的脖子往下爬，寒风抽打着他们的脸。</a:t>
            </a:r>
            <a:endParaRPr lang="zh-CN" altLang="en-US" sz="2400" b="1" dirty="0" smtClean="0">
              <a:latin typeface="宋体" panose="02010600030101010101" pitchFamily="2" charset="-122"/>
              <a:ea typeface="宋体" panose="02010600030101010101" pitchFamily="2" charset="-122"/>
            </a:endParaRPr>
          </a:p>
          <a:p>
            <a:pPr algn="just"/>
            <a:r>
              <a:rPr lang="en-US" altLang="zh-CN" sz="2000" b="1" dirty="0" smtClean="0">
                <a:ea typeface="宋体" panose="02010600030101010101" pitchFamily="2" charset="-122"/>
                <a:cs typeface="+mn-lt"/>
              </a:rPr>
              <a:t>(哈利波特与魔法石Chapter 3)</a:t>
            </a:r>
            <a:endParaRPr lang="en-US" altLang="zh-CN" sz="2000" b="1" dirty="0" smtClean="0">
              <a:ea typeface="宋体" panose="02010600030101010101" pitchFamily="2" charset="-122"/>
              <a:cs typeface="+mn-lt"/>
            </a:endParaRPr>
          </a:p>
        </p:txBody>
      </p:sp>
      <p:sp>
        <p:nvSpPr>
          <p:cNvPr id="12" name="矩形 11"/>
          <p:cNvSpPr/>
          <p:nvPr/>
        </p:nvSpPr>
        <p:spPr>
          <a:xfrm>
            <a:off x="3131840" y="-21118882"/>
            <a:ext cx="8136904" cy="6186309"/>
          </a:xfrm>
          <a:prstGeom prst="rect">
            <a:avLst/>
          </a:prstGeom>
        </p:spPr>
        <p:txBody>
          <a:bodyPr wrap="square">
            <a:spAutoFit/>
          </a:bodyPr>
          <a:lstStyle/>
          <a:p>
            <a:pPr fontAlgn="base"/>
            <a:r>
              <a:rPr lang="en-US" altLang="zh-CN" dirty="0" smtClean="0"/>
              <a:t>se the boy... Use the boy..." </a:t>
            </a:r>
            <a:endParaRPr lang="en-US" altLang="zh-CN" dirty="0" smtClean="0"/>
          </a:p>
          <a:p>
            <a:pPr fontAlgn="base"/>
            <a:r>
              <a:rPr lang="en-US" altLang="zh-CN" dirty="0" smtClean="0"/>
              <a:t>Part 4</a:t>
            </a:r>
            <a:endParaRPr lang="en-US" altLang="zh-CN" dirty="0" smtClean="0"/>
          </a:p>
          <a:p>
            <a:pPr fontAlgn="base"/>
            <a:r>
              <a:rPr lang="en-US" altLang="zh-CN" dirty="0" smtClean="0"/>
              <a:t>Harry felt as if Devil's Snare was rooting him to the spot. He couldn't move a muscle. Petrified, he watched as </a:t>
            </a:r>
            <a:r>
              <a:rPr lang="en-US" altLang="zh-CN" dirty="0" err="1" smtClean="0"/>
              <a:t>Quirrell</a:t>
            </a:r>
            <a:r>
              <a:rPr lang="en-US" altLang="zh-CN" dirty="0" smtClean="0"/>
              <a:t> reached up and began to unwrap his turban. What was going on? The turban fell away. </a:t>
            </a:r>
            <a:r>
              <a:rPr lang="en-US" altLang="zh-CN" dirty="0" err="1" smtClean="0"/>
              <a:t>Quirrell's</a:t>
            </a:r>
            <a:r>
              <a:rPr lang="en-US" altLang="zh-CN" dirty="0" smtClean="0"/>
              <a:t> head looked strangely small without it. Then he turned slowly on the spot. </a:t>
            </a:r>
            <a:endParaRPr lang="en-US" altLang="zh-CN" dirty="0" smtClean="0"/>
          </a:p>
          <a:p>
            <a:pPr fontAlgn="base"/>
            <a:r>
              <a:rPr lang="en-US" altLang="zh-CN" dirty="0" smtClean="0"/>
              <a:t>Harry would have screamed, but he couldn't make a sound. Where there should have been a back to </a:t>
            </a:r>
            <a:r>
              <a:rPr lang="en-US" altLang="zh-CN" dirty="0" err="1" smtClean="0"/>
              <a:t>Quirrell's</a:t>
            </a:r>
            <a:r>
              <a:rPr lang="en-US" altLang="zh-CN" dirty="0" smtClean="0"/>
              <a:t> head, there was a face, the most terrible face Harry had ever seen. </a:t>
            </a:r>
            <a:endParaRPr lang="en-US" altLang="zh-CN" dirty="0" smtClean="0"/>
          </a:p>
          <a:p>
            <a:pPr fontAlgn="base"/>
            <a:r>
              <a:rPr lang="zh-CN" altLang="en-US" dirty="0" smtClean="0"/>
              <a:t>译文：</a:t>
            </a:r>
            <a:endParaRPr lang="zh-CN" altLang="en-US" dirty="0" smtClean="0"/>
          </a:p>
          <a:p>
            <a:pPr fontAlgn="base"/>
            <a:r>
              <a:rPr lang="zh-CN" altLang="en-US" dirty="0" smtClean="0"/>
              <a:t>哈利觉得自己仿佛被魔鬼网牢牢缠住了，浑身上下丝毫也动弹不得。他呆呆地站在那里，看着奇洛举 起手解下他头上的围巾。这是怎么回事</a:t>
            </a:r>
            <a:r>
              <a:rPr lang="en-US" altLang="zh-CN" dirty="0" smtClean="0"/>
              <a:t>?</a:t>
            </a:r>
            <a:r>
              <a:rPr lang="zh-CN" altLang="en-US" dirty="0" smtClean="0"/>
              <a:t>大围巾落了下来，奇洛裸露的脑袋看上去小得出奇。然后，他慢慢 地原地转过身去。 </a:t>
            </a:r>
            <a:endParaRPr lang="zh-CN" altLang="en-US" dirty="0" smtClean="0"/>
          </a:p>
          <a:p>
            <a:pPr fontAlgn="base"/>
            <a:r>
              <a:rPr lang="zh-CN" altLang="en-US" dirty="0" smtClean="0"/>
              <a:t>哈利想放声尖叫，但发不出一点儿声音。在原本该是奇洛后脑勺的地方，长着一张脸，哈利还从来没有看见过这样狰狞恐怖的脸。</a:t>
            </a:r>
            <a:endParaRPr lang="zh-CN" altLang="en-US" dirty="0" smtClean="0"/>
          </a:p>
          <a:p>
            <a:pPr fontAlgn="base"/>
            <a:r>
              <a:rPr lang="zh-CN" altLang="en-US" dirty="0" smtClean="0"/>
              <a:t>讲解：</a:t>
            </a:r>
            <a:endParaRPr lang="zh-CN" altLang="en-US" dirty="0" smtClean="0"/>
          </a:p>
          <a:p>
            <a:pPr fontAlgn="base"/>
            <a:r>
              <a:rPr lang="en-US" altLang="zh-CN" dirty="0" smtClean="0"/>
              <a:t>chalk white </a:t>
            </a:r>
            <a:r>
              <a:rPr lang="zh-CN" altLang="en-US" dirty="0" smtClean="0"/>
              <a:t>像粉笔一样白的 </a:t>
            </a:r>
            <a:endParaRPr lang="zh-CN" altLang="en-US" dirty="0" smtClean="0"/>
          </a:p>
          <a:p>
            <a:pPr fontAlgn="base"/>
            <a:r>
              <a:rPr lang="zh-CN" altLang="en-US" dirty="0" smtClean="0"/>
              <a:t>名词</a:t>
            </a:r>
            <a:r>
              <a:rPr lang="en-US" altLang="zh-CN" dirty="0" smtClean="0"/>
              <a:t>+</a:t>
            </a:r>
            <a:r>
              <a:rPr lang="zh-CN" altLang="en-US" dirty="0" smtClean="0"/>
              <a:t>形容词 像</a:t>
            </a:r>
            <a:r>
              <a:rPr lang="en-US" altLang="zh-CN" dirty="0" smtClean="0"/>
              <a:t>...</a:t>
            </a:r>
            <a:r>
              <a:rPr lang="zh-CN" altLang="en-US" dirty="0" smtClean="0"/>
              <a:t>一样</a:t>
            </a:r>
            <a:r>
              <a:rPr lang="en-US" altLang="zh-CN" dirty="0" smtClean="0"/>
              <a:t>...</a:t>
            </a:r>
            <a:r>
              <a:rPr lang="zh-CN" altLang="en-US" dirty="0" smtClean="0"/>
              <a:t>的</a:t>
            </a:r>
            <a:endParaRPr lang="zh-CN" altLang="en-US" dirty="0" smtClean="0"/>
          </a:p>
          <a:p>
            <a:pPr fontAlgn="base"/>
            <a:br>
              <a:rPr lang="zh-CN" altLang="en-US" dirty="0" smtClean="0"/>
            </a:br>
            <a:endParaRPr lang="zh-CN" altLang="en-US" dirty="0" smtClean="0"/>
          </a:p>
          <a:p>
            <a:br>
              <a:rPr lang="zh-CN" altLang="en-US" dirty="0" smtClean="0"/>
            </a:br>
            <a:endParaRPr lang="zh-CN" altLang="en-US" dirty="0"/>
          </a:p>
        </p:txBody>
      </p:sp>
      <p:pic>
        <p:nvPicPr>
          <p:cNvPr id="2" name="图片 1" descr="水印"/>
          <p:cNvPicPr>
            <a:picLocks noChangeAspect="1"/>
          </p:cNvPicPr>
          <p:nvPr userDrawn="1"/>
        </p:nvPicPr>
        <p:blipFill>
          <a:blip r:embed="rId1"/>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95536" y="1059582"/>
            <a:ext cx="8352928" cy="1077218"/>
          </a:xfrm>
          <a:prstGeom prst="rect">
            <a:avLst/>
          </a:prstGeom>
        </p:spPr>
        <p:txBody>
          <a:bodyPr wrap="square">
            <a:spAutoFit/>
          </a:bodyPr>
          <a:lstStyle/>
          <a:p>
            <a:pPr algn="just"/>
            <a:r>
              <a:rPr lang="en-US" altLang="zh-CN" sz="3200" b="1" dirty="0" smtClean="0"/>
              <a:t>Icy sea </a:t>
            </a:r>
            <a:r>
              <a:rPr lang="en-US" altLang="zh-CN" sz="3200" b="1" dirty="0" smtClean="0">
                <a:solidFill>
                  <a:srgbClr val="7030A0"/>
                </a:solidFill>
              </a:rPr>
              <a:t>spray</a:t>
            </a:r>
            <a:r>
              <a:rPr lang="en-US" altLang="zh-CN" sz="3200" b="1" dirty="0" smtClean="0"/>
              <a:t> and rain </a:t>
            </a:r>
            <a:r>
              <a:rPr lang="en-US" altLang="zh-CN" sz="3200" b="1" dirty="0" smtClean="0">
                <a:solidFill>
                  <a:srgbClr val="FF0000"/>
                </a:solidFill>
              </a:rPr>
              <a:t>crept</a:t>
            </a:r>
            <a:r>
              <a:rPr lang="en-US" altLang="zh-CN" sz="3200" b="1" dirty="0" smtClean="0"/>
              <a:t> down their necks and a chilly wind </a:t>
            </a:r>
            <a:r>
              <a:rPr lang="en-US" altLang="zh-CN" sz="3200" b="1" dirty="0" smtClean="0">
                <a:solidFill>
                  <a:srgbClr val="FF0000"/>
                </a:solidFill>
              </a:rPr>
              <a:t>whipped</a:t>
            </a:r>
            <a:r>
              <a:rPr lang="en-US" altLang="zh-CN" sz="3200" b="1" dirty="0" smtClean="0"/>
              <a:t> their faces.</a:t>
            </a:r>
            <a:endParaRPr lang="en-US" altLang="zh-CN" sz="3200" b="1" dirty="0" smtClean="0"/>
          </a:p>
        </p:txBody>
      </p:sp>
      <p:sp>
        <p:nvSpPr>
          <p:cNvPr id="14" name="圆角矩形标注 13"/>
          <p:cNvSpPr/>
          <p:nvPr/>
        </p:nvSpPr>
        <p:spPr>
          <a:xfrm>
            <a:off x="251520" y="339502"/>
            <a:ext cx="3240360" cy="648072"/>
          </a:xfrm>
          <a:prstGeom prst="wedgeRoundRectCallout">
            <a:avLst>
              <a:gd name="adj1" fmla="val 5877"/>
              <a:gd name="adj2" fmla="val 90140"/>
              <a:gd name="adj3" fmla="val 16667"/>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7030A0"/>
                </a:solidFill>
              </a:rPr>
              <a:t>spray : </a:t>
            </a:r>
            <a:r>
              <a:rPr lang="en-US" altLang="zh-CN" sz="2400" b="1" dirty="0" smtClean="0">
                <a:solidFill>
                  <a:srgbClr val="7030A0"/>
                </a:solidFill>
                <a:ea typeface="宋体" panose="02010600030101010101" pitchFamily="2" charset="-122"/>
              </a:rPr>
              <a:t>n.</a:t>
            </a:r>
            <a:r>
              <a:rPr lang="zh-CN" altLang="en-US" sz="2400" b="1" dirty="0" smtClean="0">
                <a:solidFill>
                  <a:srgbClr val="7030A0"/>
                </a:solidFill>
                <a:ea typeface="宋体" panose="02010600030101010101" pitchFamily="2" charset="-122"/>
              </a:rPr>
              <a:t>水花</a:t>
            </a:r>
            <a:r>
              <a:rPr lang="en-US" altLang="zh-CN" sz="2400" b="1" dirty="0" smtClean="0">
                <a:solidFill>
                  <a:srgbClr val="7030A0"/>
                </a:solidFill>
                <a:ea typeface="宋体" panose="02010600030101010101" pitchFamily="2" charset="-122"/>
              </a:rPr>
              <a:t>;</a:t>
            </a:r>
            <a:r>
              <a:rPr lang="zh-CN" altLang="en-US" sz="2400" b="1" dirty="0" smtClean="0">
                <a:solidFill>
                  <a:srgbClr val="7030A0"/>
                </a:solidFill>
                <a:ea typeface="宋体" panose="02010600030101010101" pitchFamily="2" charset="-122"/>
              </a:rPr>
              <a:t> 飞沫</a:t>
            </a:r>
            <a:endParaRPr lang="zh-CN" altLang="en-US" sz="2400" b="1" dirty="0">
              <a:solidFill>
                <a:srgbClr val="7030A0"/>
              </a:solidFill>
              <a:ea typeface="宋体" panose="02010600030101010101" pitchFamily="2" charset="-122"/>
            </a:endParaRPr>
          </a:p>
        </p:txBody>
      </p:sp>
      <p:sp>
        <p:nvSpPr>
          <p:cNvPr id="20" name="圆角矩形 113"/>
          <p:cNvSpPr/>
          <p:nvPr/>
        </p:nvSpPr>
        <p:spPr>
          <a:xfrm>
            <a:off x="3491879" y="38490"/>
            <a:ext cx="2736305" cy="67826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3491881" y="116012"/>
            <a:ext cx="2808311" cy="523220"/>
          </a:xfrm>
          <a:prstGeom prst="rect">
            <a:avLst/>
          </a:prstGeom>
        </p:spPr>
        <p:txBody>
          <a:bodyPr wrap="square">
            <a:spAutoFit/>
          </a:bodyPr>
          <a:lstStyle/>
          <a:p>
            <a:pPr algn="ctr"/>
            <a:r>
              <a:rPr lang="en-US" altLang="zh-CN" sz="2800" b="1" dirty="0" smtClean="0">
                <a:solidFill>
                  <a:srgbClr val="FFFFFF"/>
                </a:solidFill>
              </a:rPr>
              <a:t>personification</a:t>
            </a:r>
            <a:endParaRPr lang="zh-CN" altLang="en-US" sz="2800" b="1" dirty="0">
              <a:solidFill>
                <a:srgbClr val="FFFFFF"/>
              </a:solidFill>
            </a:endParaRPr>
          </a:p>
        </p:txBody>
      </p:sp>
      <p:cxnSp>
        <p:nvCxnSpPr>
          <p:cNvPr id="22" name="直接连接符 21"/>
          <p:cNvCxnSpPr/>
          <p:nvPr/>
        </p:nvCxnSpPr>
        <p:spPr>
          <a:xfrm>
            <a:off x="3707904" y="627534"/>
            <a:ext cx="2448272"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23" name="圆角矩形 113"/>
          <p:cNvSpPr/>
          <p:nvPr/>
        </p:nvSpPr>
        <p:spPr>
          <a:xfrm>
            <a:off x="251520" y="2283718"/>
            <a:ext cx="4248472" cy="432047"/>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lumMod val="60000"/>
              <a:lumOff val="40000"/>
            </a:schemeClr>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ea typeface="宋体" panose="02010600030101010101" pitchFamily="2" charset="-122"/>
              </a:rPr>
              <a:t>creep: </a:t>
            </a:r>
            <a:r>
              <a:rPr lang="zh-CN" altLang="en-US" sz="2400" b="1" dirty="0" smtClean="0">
                <a:solidFill>
                  <a:srgbClr val="7030A0"/>
                </a:solidFill>
                <a:latin typeface="宋体" panose="02010600030101010101" pitchFamily="2" charset="-122"/>
                <a:ea typeface="宋体" panose="02010600030101010101" pitchFamily="2" charset="-122"/>
              </a:rPr>
              <a:t>爬行</a:t>
            </a:r>
            <a:r>
              <a:rPr lang="en-US" altLang="zh-CN" sz="2400" b="1" dirty="0" smtClean="0">
                <a:solidFill>
                  <a:srgbClr val="7030A0"/>
                </a:solidFill>
                <a:latin typeface="宋体" panose="02010600030101010101" pitchFamily="2" charset="-122"/>
                <a:ea typeface="宋体" panose="02010600030101010101" pitchFamily="2" charset="-122"/>
              </a:rPr>
              <a:t>;</a:t>
            </a:r>
            <a:r>
              <a:rPr lang="zh-CN" altLang="en-US" sz="2400" b="1" dirty="0" smtClean="0">
                <a:solidFill>
                  <a:srgbClr val="7030A0"/>
                </a:solidFill>
                <a:latin typeface="宋体" panose="02010600030101010101" pitchFamily="2" charset="-122"/>
                <a:ea typeface="宋体" panose="02010600030101010101" pitchFamily="2" charset="-122"/>
              </a:rPr>
              <a:t> 悄悄地缓慢行进</a:t>
            </a:r>
            <a:endParaRPr lang="zh-CN" altLang="en-US" sz="2400" b="1" dirty="0">
              <a:solidFill>
                <a:srgbClr val="7030A0"/>
              </a:solidFill>
              <a:latin typeface="宋体" panose="02010600030101010101" pitchFamily="2" charset="-122"/>
              <a:ea typeface="宋体" panose="02010600030101010101" pitchFamily="2" charset="-122"/>
            </a:endParaRPr>
          </a:p>
        </p:txBody>
      </p:sp>
      <p:sp>
        <p:nvSpPr>
          <p:cNvPr id="24" name="圆角矩形 113"/>
          <p:cNvSpPr/>
          <p:nvPr/>
        </p:nvSpPr>
        <p:spPr>
          <a:xfrm>
            <a:off x="251520" y="3075806"/>
            <a:ext cx="2232248" cy="432047"/>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lumMod val="60000"/>
              <a:lumOff val="40000"/>
            </a:schemeClr>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rPr>
              <a:t>whip: </a:t>
            </a:r>
            <a:r>
              <a:rPr lang="en-US" altLang="zh-CN" sz="2400" b="1" dirty="0" smtClean="0">
                <a:solidFill>
                  <a:srgbClr val="7030A0"/>
                </a:solidFill>
                <a:ea typeface="宋体" panose="02010600030101010101" pitchFamily="2" charset="-122"/>
              </a:rPr>
              <a:t>v. </a:t>
            </a:r>
            <a:r>
              <a:rPr lang="zh-CN" altLang="en-US" sz="2400" b="1" dirty="0" smtClean="0">
                <a:solidFill>
                  <a:srgbClr val="7030A0"/>
                </a:solidFill>
                <a:ea typeface="宋体" panose="02010600030101010101" pitchFamily="2" charset="-122"/>
              </a:rPr>
              <a:t>鞭打</a:t>
            </a:r>
            <a:endParaRPr lang="zh-CN" altLang="en-US" sz="2400" b="1" dirty="0">
              <a:solidFill>
                <a:srgbClr val="7030A0"/>
              </a:solidFill>
              <a:ea typeface="宋体" panose="02010600030101010101" pitchFamily="2" charset="-122"/>
            </a:endParaRPr>
          </a:p>
        </p:txBody>
      </p:sp>
      <p:pic>
        <p:nvPicPr>
          <p:cNvPr id="7170" name="Picture 2" descr="https://img0.baidu.com/it/u=201499847,1981456059&amp;fm=253&amp;app=120&amp;size=w931&amp;n=0&amp;f=JPEG&amp;fmt=auto?sec=1689440400&amp;t=a76ec2b1aedd84ca6cacae554e6897e1"/>
          <p:cNvPicPr>
            <a:picLocks noChangeAspect="1" noChangeArrowheads="1"/>
          </p:cNvPicPr>
          <p:nvPr/>
        </p:nvPicPr>
        <p:blipFill>
          <a:blip r:embed="rId1" cstate="print"/>
          <a:srcRect/>
          <a:stretch>
            <a:fillRect/>
          </a:stretch>
        </p:blipFill>
        <p:spPr bwMode="auto">
          <a:xfrm>
            <a:off x="7151736" y="3333030"/>
            <a:ext cx="1992264" cy="1810470"/>
          </a:xfrm>
          <a:prstGeom prst="rect">
            <a:avLst/>
          </a:prstGeom>
          <a:noFill/>
        </p:spPr>
      </p:pic>
      <p:sp>
        <p:nvSpPr>
          <p:cNvPr id="25" name="圆角矩形标注 24"/>
          <p:cNvSpPr/>
          <p:nvPr/>
        </p:nvSpPr>
        <p:spPr>
          <a:xfrm>
            <a:off x="2699792" y="3219822"/>
            <a:ext cx="4320480" cy="1800200"/>
          </a:xfrm>
          <a:prstGeom prst="wedgeRoundRectCallout">
            <a:avLst>
              <a:gd name="adj1" fmla="val 2487"/>
              <a:gd name="adj2" fmla="val -136364"/>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楷体" panose="02010609060101010101" pitchFamily="49" charset="-122"/>
                <a:ea typeface="楷体" panose="02010609060101010101" pitchFamily="49" charset="-122"/>
              </a:rPr>
              <a:t>拟人修辞方法，就是把事物人格化，将本来不具备人动作和感情的事物变成和人一样具有动作和感情的样子。</a:t>
            </a:r>
            <a:endParaRPr lang="zh-CN" altLang="en-US" sz="2400" b="1" dirty="0">
              <a:latin typeface="楷体" panose="02010609060101010101" pitchFamily="49" charset="-122"/>
              <a:ea typeface="楷体" panose="02010609060101010101" pitchFamily="49" charset="-122"/>
              <a:cs typeface="Times New Roman" panose="02020603050405020304" pitchFamily="18" charset="0"/>
            </a:endParaRPr>
          </a:p>
        </p:txBody>
      </p:sp>
      <p:sp>
        <p:nvSpPr>
          <p:cNvPr id="26" name="椭圆 25"/>
          <p:cNvSpPr/>
          <p:nvPr/>
        </p:nvSpPr>
        <p:spPr>
          <a:xfrm>
            <a:off x="4572000" y="1131590"/>
            <a:ext cx="1080120" cy="50405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3563888" y="1563638"/>
            <a:ext cx="1440160" cy="648072"/>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linds(horizontal)">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animBg="1"/>
      <p:bldP spid="24" grpId="0" animBg="1"/>
      <p:bldP spid="25"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1059582"/>
            <a:ext cx="9144000" cy="2922905"/>
          </a:xfrm>
          <a:prstGeom prst="rect">
            <a:avLst/>
          </a:prstGeom>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800" b="1" dirty="0" smtClean="0">
                <a:solidFill>
                  <a:srgbClr val="002060"/>
                </a:solidFill>
              </a:rPr>
              <a:t>He </a:t>
            </a:r>
            <a:r>
              <a:rPr lang="en-US" altLang="zh-CN" sz="2800" b="1" dirty="0" smtClean="0">
                <a:solidFill>
                  <a:srgbClr val="FF0000"/>
                </a:solidFill>
              </a:rPr>
              <a:t>laid</a:t>
            </a:r>
            <a:r>
              <a:rPr lang="en-US" altLang="zh-CN" sz="2800" b="1" dirty="0" smtClean="0">
                <a:solidFill>
                  <a:srgbClr val="002060"/>
                </a:solidFill>
              </a:rPr>
              <a:t> Harry </a:t>
            </a:r>
            <a:r>
              <a:rPr lang="en-US" altLang="zh-CN" sz="2800" b="1" dirty="0" smtClean="0">
                <a:solidFill>
                  <a:srgbClr val="7030A0"/>
                </a:solidFill>
              </a:rPr>
              <a:t>gently</a:t>
            </a:r>
            <a:r>
              <a:rPr lang="en-US" altLang="zh-CN" sz="2800" b="1" dirty="0" smtClean="0">
                <a:solidFill>
                  <a:srgbClr val="002060"/>
                </a:solidFill>
              </a:rPr>
              <a:t> on the doorstep, </a:t>
            </a:r>
            <a:r>
              <a:rPr lang="en-US" altLang="zh-CN" sz="2800" b="1" dirty="0" smtClean="0">
                <a:solidFill>
                  <a:srgbClr val="FF0000"/>
                </a:solidFill>
              </a:rPr>
              <a:t>took</a:t>
            </a:r>
            <a:r>
              <a:rPr lang="en-US" altLang="zh-CN" sz="2800" b="1" dirty="0" smtClean="0">
                <a:solidFill>
                  <a:srgbClr val="002060"/>
                </a:solidFill>
              </a:rPr>
              <a:t> a letter out of his cloak, </a:t>
            </a:r>
            <a:r>
              <a:rPr lang="en-US" altLang="zh-CN" sz="2800" b="1" dirty="0" smtClean="0">
                <a:solidFill>
                  <a:srgbClr val="FF0000"/>
                </a:solidFill>
              </a:rPr>
              <a:t>tucked</a:t>
            </a:r>
            <a:r>
              <a:rPr lang="en-US" altLang="zh-CN" sz="2800" b="1" dirty="0" smtClean="0">
                <a:solidFill>
                  <a:srgbClr val="002060"/>
                </a:solidFill>
              </a:rPr>
              <a:t> it inside Harry’s blankets, and then </a:t>
            </a:r>
            <a:r>
              <a:rPr lang="en-US" altLang="zh-CN" sz="2800" b="1" dirty="0" smtClean="0">
                <a:solidFill>
                  <a:srgbClr val="FF0000"/>
                </a:solidFill>
              </a:rPr>
              <a:t>came</a:t>
            </a:r>
            <a:r>
              <a:rPr lang="en-US" altLang="zh-CN" sz="2800" b="1" dirty="0" smtClean="0">
                <a:solidFill>
                  <a:srgbClr val="002060"/>
                </a:solidFill>
              </a:rPr>
              <a:t> back to the other two. For a </a:t>
            </a:r>
            <a:r>
              <a:rPr lang="en-US" altLang="zh-CN" sz="2800" b="1" dirty="0" smtClean="0">
                <a:solidFill>
                  <a:srgbClr val="7030A0"/>
                </a:solidFill>
              </a:rPr>
              <a:t>full</a:t>
            </a:r>
            <a:r>
              <a:rPr lang="en-US" altLang="zh-CN" sz="2800" b="1" dirty="0" smtClean="0">
                <a:solidFill>
                  <a:srgbClr val="002060"/>
                </a:solidFill>
              </a:rPr>
              <a:t> minute the three of them </a:t>
            </a:r>
            <a:r>
              <a:rPr lang="en-US" altLang="zh-CN" sz="2800" b="1" dirty="0" smtClean="0">
                <a:solidFill>
                  <a:srgbClr val="FF0000"/>
                </a:solidFill>
              </a:rPr>
              <a:t>stood</a:t>
            </a:r>
            <a:r>
              <a:rPr lang="en-US" altLang="zh-CN" sz="2800" b="1" dirty="0" smtClean="0">
                <a:solidFill>
                  <a:srgbClr val="002060"/>
                </a:solidFill>
              </a:rPr>
              <a:t> and </a:t>
            </a:r>
            <a:r>
              <a:rPr lang="en-US" altLang="zh-CN" sz="2800" b="1" dirty="0" smtClean="0">
                <a:solidFill>
                  <a:srgbClr val="FF0000"/>
                </a:solidFill>
              </a:rPr>
              <a:t>looked</a:t>
            </a:r>
            <a:r>
              <a:rPr lang="en-US" altLang="zh-CN" sz="2800" b="1" dirty="0" smtClean="0">
                <a:solidFill>
                  <a:srgbClr val="002060"/>
                </a:solidFill>
              </a:rPr>
              <a:t> at the </a:t>
            </a:r>
            <a:r>
              <a:rPr lang="en-US" altLang="zh-CN" sz="2800" b="1" dirty="0" smtClean="0">
                <a:solidFill>
                  <a:srgbClr val="7030A0"/>
                </a:solidFill>
              </a:rPr>
              <a:t>littele</a:t>
            </a:r>
            <a:r>
              <a:rPr lang="en-US" altLang="zh-CN" sz="2800" b="1" dirty="0" smtClean="0">
                <a:solidFill>
                  <a:srgbClr val="002060"/>
                </a:solidFill>
              </a:rPr>
              <a:t> bundle; …</a:t>
            </a:r>
            <a:endParaRPr lang="en-US" altLang="zh-CN" sz="2800" b="1" dirty="0" smtClean="0">
              <a:solidFill>
                <a:srgbClr val="002060"/>
              </a:solidFill>
            </a:endParaRPr>
          </a:p>
          <a:p>
            <a:pPr algn="just"/>
            <a:r>
              <a:rPr lang="zh-CN" altLang="en-US" sz="2400" b="1" dirty="0" smtClean="0">
                <a:latin typeface="宋体" panose="02010600030101010101" pitchFamily="2" charset="-122"/>
                <a:ea typeface="宋体" panose="02010600030101010101" pitchFamily="2" charset="-122"/>
              </a:rPr>
              <a:t>他轻轻地把哈利放在门口台阶上，从斗篷里拿出一封信，塞在哈利的毯子里，然后又回到另外两个人身边。他们三个人站了整整一分钟，望着那小包裹；</a:t>
            </a:r>
            <a:r>
              <a:rPr lang="en-US" altLang="zh-CN" sz="2400" b="1" dirty="0" smtClean="0">
                <a:solidFill>
                  <a:srgbClr val="002060"/>
                </a:solidFill>
              </a:rPr>
              <a:t> … </a:t>
            </a:r>
            <a:r>
              <a:rPr lang="en-US" altLang="zh-CN" sz="2000" b="1" dirty="0" smtClean="0">
                <a:solidFill>
                  <a:schemeClr val="tx1"/>
                </a:solidFill>
                <a:uFillTx/>
                <a:latin typeface="Times New Roman" panose="02020603050405020304" pitchFamily="18" charset="0"/>
                <a:ea typeface="宋体" panose="02010600030101010101" pitchFamily="2" charset="-122"/>
                <a:cs typeface="+mn-lt"/>
              </a:rPr>
              <a:t>(哈利波特与魔法石Chapter 1)</a:t>
            </a:r>
            <a:endParaRPr lang="en-US" altLang="zh-CN" sz="2000" b="1" dirty="0" smtClean="0">
              <a:solidFill>
                <a:schemeClr val="tx1"/>
              </a:solidFill>
              <a:uFillTx/>
              <a:latin typeface="Times New Roman" panose="02020603050405020304" pitchFamily="18" charset="0"/>
              <a:ea typeface="宋体" panose="02010600030101010101" pitchFamily="2" charset="-122"/>
              <a:cs typeface="+mn-lt"/>
            </a:endParaRPr>
          </a:p>
        </p:txBody>
      </p:sp>
      <p:cxnSp>
        <p:nvCxnSpPr>
          <p:cNvPr id="47" name="直接连接符 46"/>
          <p:cNvCxnSpPr/>
          <p:nvPr/>
        </p:nvCxnSpPr>
        <p:spPr>
          <a:xfrm>
            <a:off x="3059832" y="627534"/>
            <a:ext cx="5472608"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pic>
        <p:nvPicPr>
          <p:cNvPr id="57" name="Picture 2" descr="https://ss1.bdstatic.com/70cFvXSh_Q1YnxGkpoWK1HF6hhy/it/u=3441067162,3601670191&amp;fm=26&amp;gp=0.jpg"/>
          <p:cNvPicPr>
            <a:picLocks noChangeAspect="1" noChangeArrowheads="1"/>
          </p:cNvPicPr>
          <p:nvPr/>
        </p:nvPicPr>
        <p:blipFill>
          <a:blip r:embed="rId1" cstate="print"/>
          <a:srcRect/>
          <a:stretch>
            <a:fillRect/>
          </a:stretch>
        </p:blipFill>
        <p:spPr bwMode="auto">
          <a:xfrm>
            <a:off x="0" y="0"/>
            <a:ext cx="1043608" cy="976248"/>
          </a:xfrm>
          <a:prstGeom prst="rect">
            <a:avLst/>
          </a:prstGeom>
          <a:noFill/>
        </p:spPr>
      </p:pic>
      <p:sp>
        <p:nvSpPr>
          <p:cNvPr id="40" name="矩形 39"/>
          <p:cNvSpPr/>
          <p:nvPr/>
        </p:nvSpPr>
        <p:spPr>
          <a:xfrm>
            <a:off x="1043608" y="123478"/>
            <a:ext cx="8100392" cy="830997"/>
          </a:xfrm>
          <a:prstGeom prst="rect">
            <a:avLst/>
          </a:prstGeom>
        </p:spPr>
        <p:txBody>
          <a:bodyPr wrap="square">
            <a:spAutoFit/>
          </a:bodyPr>
          <a:lstStyle/>
          <a:p>
            <a:r>
              <a:rPr lang="zh-CN" altLang="zh-CN" sz="2400" b="1" dirty="0" smtClean="0">
                <a:latin typeface="楷体" panose="02010609060101010101" pitchFamily="49" charset="-122"/>
                <a:ea typeface="楷体" panose="02010609060101010101" pitchFamily="49" charset="-122"/>
              </a:rPr>
              <a:t>取胜第</a:t>
            </a:r>
            <a:r>
              <a:rPr lang="zh-CN" altLang="en-US" sz="2400" b="1" dirty="0" smtClean="0">
                <a:latin typeface="楷体" panose="02010609060101010101" pitchFamily="49" charset="-122"/>
                <a:ea typeface="楷体" panose="02010609060101010101" pitchFamily="49" charset="-122"/>
              </a:rPr>
              <a:t>五</a:t>
            </a:r>
            <a:r>
              <a:rPr lang="zh-CN" altLang="zh-CN" sz="2400" b="1" dirty="0" smtClean="0">
                <a:latin typeface="楷体" panose="02010609060101010101" pitchFamily="49" charset="-122"/>
                <a:ea typeface="楷体" panose="02010609060101010101" pitchFamily="49" charset="-122"/>
              </a:rPr>
              <a:t>招</a:t>
            </a:r>
            <a:r>
              <a:rPr lang="zh-CN" altLang="en-US" sz="2400" b="1" dirty="0" smtClean="0">
                <a:latin typeface="楷体" panose="02010609060101010101" pitchFamily="49" charset="-122"/>
                <a:ea typeface="楷体" panose="02010609060101010101" pitchFamily="49" charset="-122"/>
              </a:rPr>
              <a:t>：连续动作描写</a:t>
            </a:r>
            <a:r>
              <a:rPr lang="zh-CN" altLang="en-US" sz="2400" b="1" dirty="0" smtClean="0">
                <a:solidFill>
                  <a:srgbClr val="FF0000"/>
                </a:solidFill>
                <a:latin typeface="楷体" panose="02010609060101010101" pitchFamily="49" charset="-122"/>
                <a:ea typeface="楷体" panose="02010609060101010101" pitchFamily="49" charset="-122"/>
              </a:rPr>
              <a:t>更好地</a:t>
            </a:r>
            <a:r>
              <a:rPr lang="zh-CN" altLang="zh-CN" sz="2400" b="1" dirty="0" smtClean="0">
                <a:solidFill>
                  <a:srgbClr val="FF0000"/>
                </a:solidFill>
                <a:latin typeface="楷体" panose="02010609060101010101" pitchFamily="49" charset="-122"/>
                <a:ea typeface="楷体" panose="02010609060101010101" pitchFamily="49" charset="-122"/>
              </a:rPr>
              <a:t>反映人物的思想感情</a:t>
            </a:r>
            <a:endParaRPr lang="zh-CN" altLang="en-US" sz="2400" b="1" dirty="0" smtClean="0">
              <a:solidFill>
                <a:srgbClr val="FF0000"/>
              </a:solidFill>
              <a:latin typeface="楷体" panose="02010609060101010101" pitchFamily="49" charset="-122"/>
              <a:ea typeface="楷体" panose="02010609060101010101" pitchFamily="49" charset="-122"/>
            </a:endParaRPr>
          </a:p>
          <a:p>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49" name="矩形 48"/>
          <p:cNvSpPr/>
          <p:nvPr/>
        </p:nvSpPr>
        <p:spPr>
          <a:xfrm>
            <a:off x="179512" y="4083918"/>
            <a:ext cx="8712968" cy="830997"/>
          </a:xfrm>
          <a:prstGeom prst="rect">
            <a:avLst/>
          </a:prstGeom>
        </p:spPr>
        <p:txBody>
          <a:bodyPr wrap="square">
            <a:spAutoFit/>
          </a:bodyPr>
          <a:lstStyle/>
          <a:p>
            <a:r>
              <a:rPr lang="zh-CN" altLang="en-US" sz="2400" b="1" dirty="0" smtClean="0">
                <a:latin typeface="楷体" panose="02010609060101010101" pitchFamily="49" charset="-122"/>
                <a:ea typeface="楷体" panose="02010609060101010101" pitchFamily="49" charset="-122"/>
              </a:rPr>
              <a:t>素材背景：</a:t>
            </a:r>
            <a:r>
              <a:rPr lang="en-US" altLang="zh-CN" sz="2400" b="1" dirty="0" smtClean="0"/>
              <a:t> </a:t>
            </a:r>
            <a:r>
              <a:rPr lang="en-US" altLang="zh-CN" sz="2400" b="1" dirty="0" err="1" smtClean="0"/>
              <a:t>Hagrid</a:t>
            </a:r>
            <a:r>
              <a:rPr lang="en-US" altLang="zh-CN" sz="2400" b="1" dirty="0" smtClean="0"/>
              <a:t>, McGonagall and</a:t>
            </a:r>
            <a:r>
              <a:rPr lang="en-US" altLang="zh-CN" sz="2400" b="1" dirty="0" smtClean="0">
                <a:solidFill>
                  <a:srgbClr val="FF0000"/>
                </a:solidFill>
              </a:rPr>
              <a:t> </a:t>
            </a:r>
            <a:r>
              <a:rPr lang="en-US" altLang="zh-CN" sz="2400" b="1" dirty="0" smtClean="0"/>
              <a:t>Dumbledore put Harry in front of his aunt’s house. </a:t>
            </a:r>
            <a:r>
              <a:rPr lang="en-US" altLang="zh-CN" sz="2400" b="1" dirty="0" smtClean="0">
                <a:latin typeface="楷体" panose="02010609060101010101" pitchFamily="49" charset="-122"/>
                <a:ea typeface="楷体" panose="02010609060101010101" pitchFamily="49" charset="-122"/>
              </a:rPr>
              <a:t> </a:t>
            </a:r>
            <a:endParaRPr lang="zh-CN" altLang="en-US" sz="2400" dirty="0"/>
          </a:p>
        </p:txBody>
      </p:sp>
      <p:pic>
        <p:nvPicPr>
          <p:cNvPr id="12" name="图片 11" descr="水印"/>
          <p:cNvPicPr>
            <a:picLocks noChangeAspect="1"/>
          </p:cNvPicPr>
          <p:nvPr userDrawn="1"/>
        </p:nvPicPr>
        <p:blipFill>
          <a:blip r:embed="rId2"/>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51520" y="679129"/>
            <a:ext cx="8712967" cy="2554545"/>
          </a:xfrm>
          <a:prstGeom prst="rect">
            <a:avLst/>
          </a:prstGeom>
        </p:spPr>
        <p:txBody>
          <a:bodyPr wrap="square">
            <a:spAutoFit/>
          </a:bodyPr>
          <a:lstStyle/>
          <a:p>
            <a:pPr algn="just"/>
            <a:r>
              <a:rPr lang="en-US" altLang="zh-CN" sz="3200" b="1" dirty="0" smtClean="0">
                <a:solidFill>
                  <a:srgbClr val="002060"/>
                </a:solidFill>
              </a:rPr>
              <a:t>He laid Harry </a:t>
            </a:r>
            <a:r>
              <a:rPr lang="en-US" altLang="zh-CN" sz="3200" b="1" dirty="0" smtClean="0">
                <a:solidFill>
                  <a:srgbClr val="7030A0"/>
                </a:solidFill>
              </a:rPr>
              <a:t>gently</a:t>
            </a:r>
            <a:r>
              <a:rPr lang="en-US" altLang="zh-CN" sz="3200" b="1" dirty="0" smtClean="0">
                <a:solidFill>
                  <a:srgbClr val="002060"/>
                </a:solidFill>
              </a:rPr>
              <a:t> on the doorstep, took a letter out of his cloak, tucked it inside Harry’s blankets, and then came back to the other two. For a </a:t>
            </a:r>
            <a:r>
              <a:rPr lang="en-US" altLang="zh-CN" sz="3200" b="1" dirty="0" smtClean="0">
                <a:solidFill>
                  <a:srgbClr val="7030A0"/>
                </a:solidFill>
              </a:rPr>
              <a:t>full</a:t>
            </a:r>
            <a:r>
              <a:rPr lang="en-US" altLang="zh-CN" sz="3200" b="1" dirty="0" smtClean="0">
                <a:solidFill>
                  <a:srgbClr val="002060"/>
                </a:solidFill>
              </a:rPr>
              <a:t> minute the three of them stood and looked at the littele bundle; …</a:t>
            </a:r>
            <a:endParaRPr lang="zh-CN" altLang="en-US" sz="3200" b="1" dirty="0">
              <a:solidFill>
                <a:srgbClr val="7030A0"/>
              </a:solidFill>
            </a:endParaRPr>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6" name="椭圆 5"/>
          <p:cNvSpPr/>
          <p:nvPr/>
        </p:nvSpPr>
        <p:spPr>
          <a:xfrm>
            <a:off x="827583" y="679129"/>
            <a:ext cx="952077" cy="5588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020272" y="2118640"/>
            <a:ext cx="1030678" cy="669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833911" y="1742669"/>
            <a:ext cx="864096" cy="5588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4499993" y="1209230"/>
            <a:ext cx="1332133" cy="533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7654242" y="739803"/>
            <a:ext cx="793415" cy="5588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68288" y="2643758"/>
            <a:ext cx="1279376" cy="5588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843306" y="1742669"/>
            <a:ext cx="1474642" cy="576600"/>
          </a:xfrm>
          <a:prstGeom prst="ellipse">
            <a:avLst/>
          </a:prstGeom>
          <a:noFill/>
          <a:ln>
            <a:solidFill>
              <a:srgbClr val="6395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323588" y="1192692"/>
            <a:ext cx="1004886" cy="549977"/>
          </a:xfrm>
          <a:prstGeom prst="ellipse">
            <a:avLst/>
          </a:prstGeom>
          <a:noFill/>
          <a:ln>
            <a:solidFill>
              <a:srgbClr val="6395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303621" y="1212568"/>
            <a:ext cx="1296145" cy="530101"/>
          </a:xfrm>
          <a:prstGeom prst="ellipse">
            <a:avLst/>
          </a:prstGeom>
          <a:noFill/>
          <a:ln>
            <a:solidFill>
              <a:srgbClr val="6395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131840" y="751787"/>
            <a:ext cx="1081733" cy="549977"/>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32"/>
          <p:cNvGrpSpPr/>
          <p:nvPr/>
        </p:nvGrpSpPr>
        <p:grpSpPr>
          <a:xfrm>
            <a:off x="4265960" y="3371193"/>
            <a:ext cx="1530076" cy="1007937"/>
            <a:chOff x="304800" y="673100"/>
            <a:chExt cx="4000500" cy="4000500"/>
          </a:xfrm>
          <a:solidFill>
            <a:schemeClr val="accent5">
              <a:lumMod val="40000"/>
              <a:lumOff val="60000"/>
            </a:schemeClr>
          </a:solidFill>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38" name="椭圆 37"/>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FF0000"/>
                  </a:solidFill>
                </a:rPr>
                <a:t>Love</a:t>
              </a:r>
              <a:endParaRPr lang="zh-CN" altLang="en-US" sz="2800" b="1" dirty="0">
                <a:solidFill>
                  <a:srgbClr val="FF0000"/>
                </a:solidFill>
              </a:endParaRPr>
            </a:p>
          </p:txBody>
        </p:sp>
      </p:grpSp>
      <p:grpSp>
        <p:nvGrpSpPr>
          <p:cNvPr id="4" name="组合 39"/>
          <p:cNvGrpSpPr/>
          <p:nvPr/>
        </p:nvGrpSpPr>
        <p:grpSpPr>
          <a:xfrm>
            <a:off x="5508104" y="4227934"/>
            <a:ext cx="727809" cy="727904"/>
            <a:chOff x="304800" y="673100"/>
            <a:chExt cx="4000500" cy="4000500"/>
          </a:xfrm>
          <a:solidFill>
            <a:schemeClr val="accent5">
              <a:lumMod val="20000"/>
              <a:lumOff val="80000"/>
            </a:schemeClr>
          </a:solidFill>
          <a:effectLst>
            <a:outerShdw blurRad="317500" dist="1905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42" name="椭圆 41"/>
            <p:cNvSpPr/>
            <p:nvPr/>
          </p:nvSpPr>
          <p:spPr>
            <a:xfrm>
              <a:off x="392113" y="760413"/>
              <a:ext cx="3825874" cy="3825874"/>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00B050"/>
                  </a:solidFill>
                </a:rPr>
                <a:t>介词</a:t>
              </a:r>
              <a:endParaRPr lang="zh-CN" altLang="en-US" sz="2400" b="1" dirty="0">
                <a:solidFill>
                  <a:srgbClr val="00B050"/>
                </a:solidFill>
              </a:endParaRPr>
            </a:p>
          </p:txBody>
        </p:sp>
      </p:grpSp>
      <p:grpSp>
        <p:nvGrpSpPr>
          <p:cNvPr id="5" name="组合 42"/>
          <p:cNvGrpSpPr/>
          <p:nvPr/>
        </p:nvGrpSpPr>
        <p:grpSpPr>
          <a:xfrm>
            <a:off x="3275856" y="3219822"/>
            <a:ext cx="727809" cy="727904"/>
            <a:chOff x="304800" y="673100"/>
            <a:chExt cx="4000500" cy="4000500"/>
          </a:xfrm>
          <a:solidFill>
            <a:schemeClr val="accent5">
              <a:lumMod val="20000"/>
              <a:lumOff val="80000"/>
            </a:schemeClr>
          </a:solidFill>
          <a:effectLst>
            <a:outerShdw blurRad="317500" dist="1905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45" name="椭圆 44"/>
            <p:cNvSpPr/>
            <p:nvPr/>
          </p:nvSpPr>
          <p:spPr>
            <a:xfrm>
              <a:off x="392114" y="760414"/>
              <a:ext cx="3825872" cy="382587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latin typeface="楷体" panose="02010609060101010101" pitchFamily="49" charset="-122"/>
                  <a:ea typeface="楷体" panose="02010609060101010101" pitchFamily="49" charset="-122"/>
                </a:rPr>
                <a:t>动词</a:t>
              </a:r>
              <a:endParaRPr lang="zh-CN" altLang="en-US" sz="2400" b="1" dirty="0">
                <a:solidFill>
                  <a:srgbClr val="FF0000"/>
                </a:solidFill>
                <a:latin typeface="楷体" panose="02010609060101010101" pitchFamily="49" charset="-122"/>
                <a:ea typeface="楷体" panose="02010609060101010101" pitchFamily="49" charset="-122"/>
              </a:endParaRPr>
            </a:p>
          </p:txBody>
        </p:sp>
      </p:grpSp>
      <p:grpSp>
        <p:nvGrpSpPr>
          <p:cNvPr id="7" name="组合 48"/>
          <p:cNvGrpSpPr/>
          <p:nvPr/>
        </p:nvGrpSpPr>
        <p:grpSpPr>
          <a:xfrm>
            <a:off x="3599919" y="4261024"/>
            <a:ext cx="727809" cy="727904"/>
            <a:chOff x="304800" y="673100"/>
            <a:chExt cx="4000500" cy="4000500"/>
          </a:xfrm>
          <a:solidFill>
            <a:schemeClr val="accent4">
              <a:lumMod val="20000"/>
              <a:lumOff val="80000"/>
            </a:schemeClr>
          </a:solidFill>
          <a:effectLst>
            <a:outerShdw blurRad="317500" dist="1905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1" name="椭圆 50"/>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00B050"/>
                  </a:solidFill>
                </a:rPr>
                <a:t>副</a:t>
              </a:r>
              <a:r>
                <a:rPr lang="zh-CN" altLang="en-US" sz="2400" b="1" dirty="0" smtClean="0">
                  <a:solidFill>
                    <a:srgbClr val="00B050"/>
                  </a:solidFill>
                </a:rPr>
                <a:t>词</a:t>
              </a:r>
              <a:endParaRPr lang="zh-CN" altLang="en-US" sz="2400" b="1" dirty="0">
                <a:solidFill>
                  <a:srgbClr val="00B050"/>
                </a:solidFill>
              </a:endParaRPr>
            </a:p>
          </p:txBody>
        </p:sp>
      </p:grpSp>
      <p:grpSp>
        <p:nvGrpSpPr>
          <p:cNvPr id="8" name="组合 51"/>
          <p:cNvGrpSpPr/>
          <p:nvPr/>
        </p:nvGrpSpPr>
        <p:grpSpPr>
          <a:xfrm>
            <a:off x="5652120" y="2643758"/>
            <a:ext cx="1224136" cy="1052882"/>
            <a:chOff x="304800" y="673100"/>
            <a:chExt cx="4000500" cy="4000500"/>
          </a:xfrm>
          <a:solidFill>
            <a:schemeClr val="accent4">
              <a:lumMod val="40000"/>
              <a:lumOff val="60000"/>
            </a:schemeClr>
          </a:solidFill>
          <a:effectLst>
            <a:outerShdw blurRad="317500" dist="1905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4" name="椭圆 53"/>
            <p:cNvSpPr/>
            <p:nvPr/>
          </p:nvSpPr>
          <p:spPr>
            <a:xfrm>
              <a:off x="392112" y="760414"/>
              <a:ext cx="3825873" cy="3825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7030A0"/>
                  </a:solidFill>
                </a:rPr>
                <a:t>形容</a:t>
              </a:r>
              <a:r>
                <a:rPr lang="zh-CN" altLang="en-US" sz="2400" b="1" dirty="0" smtClean="0">
                  <a:solidFill>
                    <a:srgbClr val="7030A0"/>
                  </a:solidFill>
                </a:rPr>
                <a:t>词</a:t>
              </a:r>
              <a:endParaRPr lang="zh-CN" altLang="en-US" sz="2400" b="1" dirty="0">
                <a:solidFill>
                  <a:srgbClr val="7030A0"/>
                </a:solidFill>
              </a:endParaRPr>
            </a:p>
          </p:txBody>
        </p:sp>
      </p:grpSp>
      <p:sp>
        <p:nvSpPr>
          <p:cNvPr id="55" name="椭圆 54"/>
          <p:cNvSpPr/>
          <p:nvPr/>
        </p:nvSpPr>
        <p:spPr>
          <a:xfrm>
            <a:off x="1547664" y="2703533"/>
            <a:ext cx="482950" cy="576600"/>
          </a:xfrm>
          <a:prstGeom prst="ellipse">
            <a:avLst/>
          </a:prstGeom>
          <a:noFill/>
          <a:ln>
            <a:solidFill>
              <a:srgbClr val="6395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554" name="Picture 2" descr="https://ss1.bdstatic.com/70cFuXSh_Q1YnxGkpoWK1HF6hhy/it/u=2032419623,3248077828&amp;fm=15&amp;gp=0.jpg"/>
          <p:cNvPicPr>
            <a:picLocks noChangeAspect="1" noChangeArrowheads="1"/>
          </p:cNvPicPr>
          <p:nvPr/>
        </p:nvPicPr>
        <p:blipFill>
          <a:blip r:embed="rId2" cstate="print"/>
          <a:srcRect/>
          <a:stretch>
            <a:fillRect/>
          </a:stretch>
        </p:blipFill>
        <p:spPr bwMode="auto">
          <a:xfrm>
            <a:off x="0" y="3507854"/>
            <a:ext cx="3004136" cy="1635646"/>
          </a:xfrm>
          <a:prstGeom prst="rect">
            <a:avLst/>
          </a:prstGeom>
          <a:noFill/>
        </p:spPr>
      </p:pic>
      <p:sp>
        <p:nvSpPr>
          <p:cNvPr id="46" name="圆角矩形 113"/>
          <p:cNvSpPr/>
          <p:nvPr/>
        </p:nvSpPr>
        <p:spPr>
          <a:xfrm>
            <a:off x="3203848" y="0"/>
            <a:ext cx="2670750" cy="67826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7" name="直接连接符 46"/>
          <p:cNvCxnSpPr/>
          <p:nvPr/>
        </p:nvCxnSpPr>
        <p:spPr>
          <a:xfrm>
            <a:off x="3302150" y="594748"/>
            <a:ext cx="2445332"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3314786" y="127070"/>
            <a:ext cx="2517340" cy="523220"/>
          </a:xfrm>
          <a:prstGeom prst="rect">
            <a:avLst/>
          </a:prstGeom>
        </p:spPr>
        <p:txBody>
          <a:bodyPr wrap="square">
            <a:spAutoFit/>
          </a:bodyPr>
          <a:lstStyle/>
          <a:p>
            <a:pPr algn="ctr"/>
            <a:r>
              <a:rPr lang="zh-CN" altLang="en-US" sz="2800" b="1" dirty="0" smtClean="0">
                <a:solidFill>
                  <a:srgbClr val="FFFFFF"/>
                </a:solidFill>
                <a:latin typeface="楷体" panose="02010609060101010101" pitchFamily="49" charset="-122"/>
                <a:ea typeface="楷体" panose="02010609060101010101" pitchFamily="49" charset="-122"/>
              </a:rPr>
              <a:t>动作</a:t>
            </a:r>
            <a:r>
              <a:rPr lang="en-US" altLang="zh-CN" sz="2800" b="1" dirty="0" smtClean="0">
                <a:solidFill>
                  <a:srgbClr val="FF0000"/>
                </a:solidFill>
                <a:latin typeface="宋体" panose="02010600030101010101" pitchFamily="2" charset="-122"/>
                <a:ea typeface="宋体" panose="02010600030101010101" pitchFamily="2" charset="-122"/>
                <a:cs typeface="Vani" panose="020B0502040204020203" pitchFamily="34" charset="0"/>
              </a:rPr>
              <a:t>&amp;</a:t>
            </a:r>
            <a:r>
              <a:rPr lang="zh-CN" altLang="en-US" sz="2800" b="1" dirty="0" smtClean="0">
                <a:solidFill>
                  <a:srgbClr val="FFFFFF"/>
                </a:solidFill>
                <a:latin typeface="楷体" panose="02010609060101010101" pitchFamily="49" charset="-122"/>
                <a:ea typeface="楷体" panose="02010609060101010101" pitchFamily="49" charset="-122"/>
              </a:rPr>
              <a:t>情感描写</a:t>
            </a:r>
            <a:endParaRPr lang="zh-CN" altLang="en-US" sz="2800" b="1" dirty="0">
              <a:solidFill>
                <a:srgbClr val="FFFFFF"/>
              </a:solidFill>
              <a:latin typeface="楷体" panose="02010609060101010101" pitchFamily="49" charset="-122"/>
              <a:ea typeface="楷体" panose="02010609060101010101" pitchFamily="49" charset="-122"/>
            </a:endParaRPr>
          </a:p>
        </p:txBody>
      </p:sp>
      <p:sp>
        <p:nvSpPr>
          <p:cNvPr id="56" name="椭圆 55"/>
          <p:cNvSpPr/>
          <p:nvPr/>
        </p:nvSpPr>
        <p:spPr>
          <a:xfrm>
            <a:off x="1403649" y="2139703"/>
            <a:ext cx="864096" cy="504056"/>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水印"/>
          <p:cNvPicPr>
            <a:picLocks noChangeAspect="1"/>
          </p:cNvPicPr>
          <p:nvPr userDrawn="1"/>
        </p:nvPicPr>
        <p:blipFill>
          <a:blip r:embed="rId3"/>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5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5"/>
                                        </p:tgtEl>
                                        <p:attrNameLst>
                                          <p:attrName>style.visibility</p:attrName>
                                        </p:attrNameLst>
                                      </p:cBhvr>
                                      <p:to>
                                        <p:strVal val="visible"/>
                                      </p:to>
                                    </p:set>
                                  </p:childTnLst>
                                </p:cTn>
                              </p:par>
                              <p:par>
                                <p:cTn id="60" presetID="53" presetClass="entr" presetSubtype="16" fill="hold" nodeType="with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500" fill="hold"/>
                                        <p:tgtEl>
                                          <p:spTgt spid="5"/>
                                        </p:tgtEl>
                                        <p:attrNameLst>
                                          <p:attrName>ppt_w</p:attrName>
                                        </p:attrNameLst>
                                      </p:cBhvr>
                                      <p:tavLst>
                                        <p:tav tm="0">
                                          <p:val>
                                            <p:fltVal val="0"/>
                                          </p:val>
                                        </p:tav>
                                        <p:tav tm="100000">
                                          <p:val>
                                            <p:strVal val="#ppt_w"/>
                                          </p:val>
                                        </p:tav>
                                      </p:tavLst>
                                    </p:anim>
                                    <p:anim calcmode="lin" valueType="num">
                                      <p:cBhvr>
                                        <p:cTn id="63" dur="500" fill="hold"/>
                                        <p:tgtEl>
                                          <p:spTgt spid="5"/>
                                        </p:tgtEl>
                                        <p:attrNameLst>
                                          <p:attrName>ppt_h</p:attrName>
                                        </p:attrNameLst>
                                      </p:cBhvr>
                                      <p:tavLst>
                                        <p:tav tm="0">
                                          <p:val>
                                            <p:fltVal val="0"/>
                                          </p:val>
                                        </p:tav>
                                        <p:tav tm="100000">
                                          <p:val>
                                            <p:strVal val="#ppt_h"/>
                                          </p:val>
                                        </p:tav>
                                      </p:tavLst>
                                    </p:anim>
                                    <p:animEffect transition="in" filter="fade">
                                      <p:cBhvr>
                                        <p:cTn id="64" dur="500"/>
                                        <p:tgtEl>
                                          <p:spTgt spid="5"/>
                                        </p:tgtEl>
                                      </p:cBhvr>
                                    </p:animEffect>
                                  </p:childTnLst>
                                </p:cTn>
                              </p:par>
                              <p:par>
                                <p:cTn id="65" presetID="42" presetClass="path" presetSubtype="0" fill="hold" nodeType="withEffect">
                                  <p:stCondLst>
                                    <p:cond delay="0"/>
                                  </p:stCondLst>
                                  <p:childTnLst>
                                    <p:animMotion origin="layout" path="M -1.66667E-6 -2.59259E-6 L 0.14375 0.17222 " pathEditMode="relative" rAng="0" ptsTypes="AA">
                                      <p:cBhvr>
                                        <p:cTn id="66" dur="500" spd="-100000" fill="hold"/>
                                        <p:tgtEl>
                                          <p:spTgt spid="5"/>
                                        </p:tgtEl>
                                        <p:attrNameLst>
                                          <p:attrName>ppt_x</p:attrName>
                                          <p:attrName>ppt_y</p:attrName>
                                        </p:attrNameLst>
                                      </p:cBhvr>
                                      <p:rCtr x="7187" y="8611"/>
                                    </p:animMotion>
                                  </p:childTnLst>
                                </p:cTn>
                              </p:par>
                              <p:par>
                                <p:cTn id="67" presetID="1" presetClass="entr" presetSubtype="0" fill="hold" nodeType="withEffect">
                                  <p:stCondLst>
                                    <p:cond delay="0"/>
                                  </p:stCondLst>
                                  <p:childTnLst>
                                    <p:set>
                                      <p:cBhvr>
                                        <p:cTn id="68" dur="1" fill="hold">
                                          <p:stCondLst>
                                            <p:cond delay="0"/>
                                          </p:stCondLst>
                                        </p:cTn>
                                        <p:tgtEl>
                                          <p:spTgt spid="7"/>
                                        </p:tgtEl>
                                        <p:attrNameLst>
                                          <p:attrName>style.visibility</p:attrName>
                                        </p:attrNameLst>
                                      </p:cBhvr>
                                      <p:to>
                                        <p:strVal val="visible"/>
                                      </p:to>
                                    </p:set>
                                  </p:childTnLst>
                                </p:cTn>
                              </p:par>
                              <p:par>
                                <p:cTn id="69" presetID="53" presetClass="entr" presetSubtype="16" fill="hold" nodeType="with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p:cTn id="71" dur="500" fill="hold"/>
                                        <p:tgtEl>
                                          <p:spTgt spid="7"/>
                                        </p:tgtEl>
                                        <p:attrNameLst>
                                          <p:attrName>ppt_w</p:attrName>
                                        </p:attrNameLst>
                                      </p:cBhvr>
                                      <p:tavLst>
                                        <p:tav tm="0">
                                          <p:val>
                                            <p:fltVal val="0"/>
                                          </p:val>
                                        </p:tav>
                                        <p:tav tm="100000">
                                          <p:val>
                                            <p:strVal val="#ppt_w"/>
                                          </p:val>
                                        </p:tav>
                                      </p:tavLst>
                                    </p:anim>
                                    <p:anim calcmode="lin" valueType="num">
                                      <p:cBhvr>
                                        <p:cTn id="72" dur="500" fill="hold"/>
                                        <p:tgtEl>
                                          <p:spTgt spid="7"/>
                                        </p:tgtEl>
                                        <p:attrNameLst>
                                          <p:attrName>ppt_h</p:attrName>
                                        </p:attrNameLst>
                                      </p:cBhvr>
                                      <p:tavLst>
                                        <p:tav tm="0">
                                          <p:val>
                                            <p:fltVal val="0"/>
                                          </p:val>
                                        </p:tav>
                                        <p:tav tm="100000">
                                          <p:val>
                                            <p:strVal val="#ppt_h"/>
                                          </p:val>
                                        </p:tav>
                                      </p:tavLst>
                                    </p:anim>
                                    <p:animEffect transition="in" filter="fade">
                                      <p:cBhvr>
                                        <p:cTn id="73" dur="500"/>
                                        <p:tgtEl>
                                          <p:spTgt spid="7"/>
                                        </p:tgtEl>
                                      </p:cBhvr>
                                    </p:animEffect>
                                  </p:childTnLst>
                                </p:cTn>
                              </p:par>
                              <p:par>
                                <p:cTn id="74" presetID="42" presetClass="path" presetSubtype="0" fill="hold" nodeType="withEffect">
                                  <p:stCondLst>
                                    <p:cond delay="0"/>
                                  </p:stCondLst>
                                  <p:childTnLst>
                                    <p:animMotion origin="layout" path="M -1.66667E-6 -2.59259E-6 L 0.14375 0.17222 " pathEditMode="relative" rAng="0" ptsTypes="AA">
                                      <p:cBhvr>
                                        <p:cTn id="75" dur="500" spd="-100000" fill="hold"/>
                                        <p:tgtEl>
                                          <p:spTgt spid="7"/>
                                        </p:tgtEl>
                                        <p:attrNameLst>
                                          <p:attrName>ppt_x</p:attrName>
                                          <p:attrName>ppt_y</p:attrName>
                                        </p:attrNameLst>
                                      </p:cBhvr>
                                      <p:rCtr x="7187" y="8611"/>
                                    </p:animMotion>
                                  </p:childTnLst>
                                </p:cTn>
                              </p:par>
                              <p:par>
                                <p:cTn id="76" presetID="1" presetClass="entr" presetSubtype="0" fill="hold" nodeType="withEffect">
                                  <p:stCondLst>
                                    <p:cond delay="0"/>
                                  </p:stCondLst>
                                  <p:childTnLst>
                                    <p:set>
                                      <p:cBhvr>
                                        <p:cTn id="77" dur="1" fill="hold">
                                          <p:stCondLst>
                                            <p:cond delay="0"/>
                                          </p:stCondLst>
                                        </p:cTn>
                                        <p:tgtEl>
                                          <p:spTgt spid="8"/>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4"/>
                                        </p:tgtEl>
                                        <p:attrNameLst>
                                          <p:attrName>style.visibility</p:attrName>
                                        </p:attrNameLst>
                                      </p:cBhvr>
                                      <p:to>
                                        <p:strVal val="visible"/>
                                      </p:to>
                                    </p:set>
                                  </p:childTnLst>
                                </p:cTn>
                              </p:par>
                              <p:par>
                                <p:cTn id="80" presetID="53" presetClass="entr" presetSubtype="16" fill="hold" nodeType="withEffect">
                                  <p:stCondLst>
                                    <p:cond delay="0"/>
                                  </p:stCondLst>
                                  <p:childTnLst>
                                    <p:set>
                                      <p:cBhvr>
                                        <p:cTn id="81" dur="1" fill="hold">
                                          <p:stCondLst>
                                            <p:cond delay="0"/>
                                          </p:stCondLst>
                                        </p:cTn>
                                        <p:tgtEl>
                                          <p:spTgt spid="4"/>
                                        </p:tgtEl>
                                        <p:attrNameLst>
                                          <p:attrName>style.visibility</p:attrName>
                                        </p:attrNameLst>
                                      </p:cBhvr>
                                      <p:to>
                                        <p:strVal val="visible"/>
                                      </p:to>
                                    </p:set>
                                    <p:anim calcmode="lin" valueType="num">
                                      <p:cBhvr>
                                        <p:cTn id="82" dur="500" fill="hold"/>
                                        <p:tgtEl>
                                          <p:spTgt spid="4"/>
                                        </p:tgtEl>
                                        <p:attrNameLst>
                                          <p:attrName>ppt_w</p:attrName>
                                        </p:attrNameLst>
                                      </p:cBhvr>
                                      <p:tavLst>
                                        <p:tav tm="0">
                                          <p:val>
                                            <p:fltVal val="0"/>
                                          </p:val>
                                        </p:tav>
                                        <p:tav tm="100000">
                                          <p:val>
                                            <p:strVal val="#ppt_w"/>
                                          </p:val>
                                        </p:tav>
                                      </p:tavLst>
                                    </p:anim>
                                    <p:anim calcmode="lin" valueType="num">
                                      <p:cBhvr>
                                        <p:cTn id="83" dur="500" fill="hold"/>
                                        <p:tgtEl>
                                          <p:spTgt spid="4"/>
                                        </p:tgtEl>
                                        <p:attrNameLst>
                                          <p:attrName>ppt_h</p:attrName>
                                        </p:attrNameLst>
                                      </p:cBhvr>
                                      <p:tavLst>
                                        <p:tav tm="0">
                                          <p:val>
                                            <p:fltVal val="0"/>
                                          </p:val>
                                        </p:tav>
                                        <p:tav tm="100000">
                                          <p:val>
                                            <p:strVal val="#ppt_h"/>
                                          </p:val>
                                        </p:tav>
                                      </p:tavLst>
                                    </p:anim>
                                    <p:animEffect transition="in" filter="fade">
                                      <p:cBhvr>
                                        <p:cTn id="84" dur="500"/>
                                        <p:tgtEl>
                                          <p:spTgt spid="4"/>
                                        </p:tgtEl>
                                      </p:cBhvr>
                                    </p:animEffect>
                                  </p:childTnLst>
                                </p:cTn>
                              </p:par>
                              <p:par>
                                <p:cTn id="85" presetID="42" presetClass="path" presetSubtype="0" fill="hold" nodeType="withEffect">
                                  <p:stCondLst>
                                    <p:cond delay="0"/>
                                  </p:stCondLst>
                                  <p:childTnLst>
                                    <p:animMotion origin="layout" path="M -1.66667E-6 -2.59259E-6 L 0.14375 0.17222 " pathEditMode="relative" rAng="0" ptsTypes="AA">
                                      <p:cBhvr>
                                        <p:cTn id="86" dur="500" spd="-100000" fill="hold"/>
                                        <p:tgtEl>
                                          <p:spTgt spid="4"/>
                                        </p:tgtEl>
                                        <p:attrNameLst>
                                          <p:attrName>ppt_x</p:attrName>
                                          <p:attrName>ppt_y</p:attrName>
                                        </p:attrNameLst>
                                      </p:cBhvr>
                                      <p:rCtr x="7187" y="8611"/>
                                    </p:animMotion>
                                  </p:childTnLst>
                                </p:cTn>
                              </p:par>
                              <p:par>
                                <p:cTn id="87" presetID="53" presetClass="entr" presetSubtype="16" fill="hold" nodeType="with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p:cTn id="89" dur="500" fill="hold"/>
                                        <p:tgtEl>
                                          <p:spTgt spid="8"/>
                                        </p:tgtEl>
                                        <p:attrNameLst>
                                          <p:attrName>ppt_w</p:attrName>
                                        </p:attrNameLst>
                                      </p:cBhvr>
                                      <p:tavLst>
                                        <p:tav tm="0">
                                          <p:val>
                                            <p:fltVal val="0"/>
                                          </p:val>
                                        </p:tav>
                                        <p:tav tm="100000">
                                          <p:val>
                                            <p:strVal val="#ppt_w"/>
                                          </p:val>
                                        </p:tav>
                                      </p:tavLst>
                                    </p:anim>
                                    <p:anim calcmode="lin" valueType="num">
                                      <p:cBhvr>
                                        <p:cTn id="90" dur="500" fill="hold"/>
                                        <p:tgtEl>
                                          <p:spTgt spid="8"/>
                                        </p:tgtEl>
                                        <p:attrNameLst>
                                          <p:attrName>ppt_h</p:attrName>
                                        </p:attrNameLst>
                                      </p:cBhvr>
                                      <p:tavLst>
                                        <p:tav tm="0">
                                          <p:val>
                                            <p:fltVal val="0"/>
                                          </p:val>
                                        </p:tav>
                                        <p:tav tm="100000">
                                          <p:val>
                                            <p:strVal val="#ppt_h"/>
                                          </p:val>
                                        </p:tav>
                                      </p:tavLst>
                                    </p:anim>
                                    <p:animEffect transition="in" filter="fade">
                                      <p:cBhvr>
                                        <p:cTn id="91" dur="500"/>
                                        <p:tgtEl>
                                          <p:spTgt spid="8"/>
                                        </p:tgtEl>
                                      </p:cBhvr>
                                    </p:animEffect>
                                  </p:childTnLst>
                                </p:cTn>
                              </p:par>
                              <p:par>
                                <p:cTn id="92" presetID="42" presetClass="path" presetSubtype="0" fill="hold" nodeType="withEffect">
                                  <p:stCondLst>
                                    <p:cond delay="0"/>
                                  </p:stCondLst>
                                  <p:childTnLst>
                                    <p:animMotion origin="layout" path="M -1.66667E-6 -2.59259E-6 L 0.14375 0.17222 " pathEditMode="relative" rAng="0" ptsTypes="AA">
                                      <p:cBhvr>
                                        <p:cTn id="93" dur="500" spd="-100000" fill="hold"/>
                                        <p:tgtEl>
                                          <p:spTgt spid="8"/>
                                        </p:tgtEl>
                                        <p:attrNameLst>
                                          <p:attrName>ppt_x</p:attrName>
                                          <p:attrName>ppt_y</p:attrName>
                                        </p:attrNameLst>
                                      </p:cBhvr>
                                      <p:rCtr x="7187" y="8611"/>
                                    </p:animMotion>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2"/>
                                        </p:tgtEl>
                                        <p:attrNameLst>
                                          <p:attrName>style.visibility</p:attrName>
                                        </p:attrNameLst>
                                      </p:cBhvr>
                                      <p:to>
                                        <p:strVal val="visible"/>
                                      </p:to>
                                    </p:set>
                                    <p:animEffect transition="in" filter="fade">
                                      <p:cBhvr>
                                        <p:cTn id="98" dur="1000"/>
                                        <p:tgtEl>
                                          <p:spTgt spid="2"/>
                                        </p:tgtEl>
                                      </p:cBhvr>
                                    </p:animEffect>
                                    <p:anim calcmode="lin" valueType="num">
                                      <p:cBhvr>
                                        <p:cTn id="99" dur="1000" fill="hold"/>
                                        <p:tgtEl>
                                          <p:spTgt spid="2"/>
                                        </p:tgtEl>
                                        <p:attrNameLst>
                                          <p:attrName>ppt_x</p:attrName>
                                        </p:attrNameLst>
                                      </p:cBhvr>
                                      <p:tavLst>
                                        <p:tav tm="0">
                                          <p:val>
                                            <p:strVal val="#ppt_x"/>
                                          </p:val>
                                        </p:tav>
                                        <p:tav tm="100000">
                                          <p:val>
                                            <p:strVal val="#ppt_x"/>
                                          </p:val>
                                        </p:tav>
                                      </p:tavLst>
                                    </p:anim>
                                    <p:anim calcmode="lin" valueType="num">
                                      <p:cBhvr>
                                        <p:cTn id="10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14" grpId="0" animBg="1"/>
      <p:bldP spid="15" grpId="0" animBg="1"/>
      <p:bldP spid="16" grpId="0" animBg="1"/>
      <p:bldP spid="17" grpId="0" animBg="1"/>
      <p:bldP spid="18" grpId="0" animBg="1"/>
      <p:bldP spid="19" grpId="0" animBg="1"/>
      <p:bldP spid="20" grpId="0" animBg="1"/>
      <p:bldP spid="21" grpId="0" animBg="1"/>
      <p:bldP spid="36" grpId="0" animBg="1"/>
      <p:bldP spid="55" grpId="0" animBg="1"/>
      <p:bldP spid="5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图片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051050" y="536972"/>
            <a:ext cx="5689600" cy="320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011" name="Text Box 3"/>
          <p:cNvSpPr txBox="1">
            <a:spLocks noChangeArrowheads="1"/>
          </p:cNvSpPr>
          <p:nvPr/>
        </p:nvSpPr>
        <p:spPr bwMode="auto">
          <a:xfrm>
            <a:off x="2760803" y="2466975"/>
            <a:ext cx="3549370" cy="156966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63500">
                <a:solidFill>
                  <a:srgbClr val="FF66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9600" b="1" i="1">
                <a:solidFill>
                  <a:srgbClr val="0000FF"/>
                </a:solidFill>
                <a:latin typeface="Milano LET" pitchFamily="2" charset="0"/>
              </a:rPr>
              <a:t>Goodbye!</a:t>
            </a:r>
            <a:endParaRPr lang="en-US" altLang="zh-CN" sz="9600" b="1" i="1">
              <a:solidFill>
                <a:srgbClr val="0000FF"/>
              </a:solidFill>
              <a:latin typeface="Milano LET" pitchFamily="2" charset="0"/>
            </a:endParaRPr>
          </a:p>
        </p:txBody>
      </p:sp>
      <p:sp>
        <p:nvSpPr>
          <p:cNvPr id="299012" name="Text Box 4"/>
          <p:cNvSpPr txBox="1">
            <a:spLocks noChangeArrowheads="1"/>
          </p:cNvSpPr>
          <p:nvPr/>
        </p:nvSpPr>
        <p:spPr bwMode="auto">
          <a:xfrm>
            <a:off x="2642482" y="1381125"/>
            <a:ext cx="4052712" cy="120032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63500">
                <a:solidFill>
                  <a:srgbClr val="FF66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7200" b="1" i="1">
                <a:solidFill>
                  <a:srgbClr val="FF33CC"/>
                </a:solidFill>
                <a:latin typeface="Milano LET" pitchFamily="2" charset="0"/>
              </a:rPr>
              <a:t> Many thanks!</a:t>
            </a:r>
            <a:endParaRPr lang="en-US" altLang="zh-CN" sz="7200" b="1" i="1">
              <a:solidFill>
                <a:srgbClr val="FF33CC"/>
              </a:solidFill>
              <a:latin typeface="Milano LET" pitchFamily="2" charset="0"/>
            </a:endParaRPr>
          </a:p>
        </p:txBody>
      </p:sp>
      <p:pic>
        <p:nvPicPr>
          <p:cNvPr id="29701" name="Picture 5" descr="闪灯">
            <a:hlinkClick r:id="rId2" action="ppaction://hlinkfile"/>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4" y="4039791"/>
            <a:ext cx="7920037" cy="72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9901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99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autoUpdateAnimBg="0"/>
      <p:bldP spid="29901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4152518" y="3904572"/>
            <a:ext cx="287882" cy="287919"/>
            <a:chOff x="304800" y="673100"/>
            <a:chExt cx="4000500" cy="4000500"/>
          </a:xfrm>
          <a:effectLst>
            <a:outerShdw blurRad="381000" dist="152400" dir="8100000" algn="tr" rotWithShape="0">
              <a:prstClr val="black">
                <a:alpha val="7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38" name="椭圆 3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45" name="组合 44"/>
          <p:cNvGrpSpPr/>
          <p:nvPr/>
        </p:nvGrpSpPr>
        <p:grpSpPr>
          <a:xfrm>
            <a:off x="713598" y="1186631"/>
            <a:ext cx="301021" cy="301060"/>
            <a:chOff x="304800" y="673100"/>
            <a:chExt cx="4000500" cy="4000500"/>
          </a:xfrm>
          <a:solidFill>
            <a:schemeClr val="accent2"/>
          </a:solidFill>
          <a:effectLst>
            <a:outerShdw blurRad="381000" dist="152400" dir="8100000" algn="tr" rotWithShape="0">
              <a:prstClr val="black">
                <a:alpha val="70000"/>
              </a:prstClr>
            </a:outerShdw>
          </a:effectLst>
        </p:grpSpPr>
        <p:sp>
          <p:nvSpPr>
            <p:cNvPr id="46" name="同心圆 4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47" name="椭圆 46"/>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1" name="组合 50"/>
          <p:cNvGrpSpPr/>
          <p:nvPr/>
        </p:nvGrpSpPr>
        <p:grpSpPr>
          <a:xfrm>
            <a:off x="1331640" y="3760613"/>
            <a:ext cx="287882" cy="287919"/>
            <a:chOff x="304800" y="673100"/>
            <a:chExt cx="4000500" cy="4000500"/>
          </a:xfrm>
          <a:solidFill>
            <a:srgbClr val="FFC000"/>
          </a:solidFill>
          <a:effectLst>
            <a:outerShdw blurRad="381000" dist="152400" dir="8100000" algn="tr" rotWithShape="0">
              <a:prstClr val="black">
                <a:alpha val="70000"/>
              </a:prstClr>
            </a:outerShdw>
          </a:effectLst>
        </p:grpSpPr>
        <p:sp>
          <p:nvSpPr>
            <p:cNvPr id="52"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3" name="椭圆 52"/>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5" name="组合 54"/>
          <p:cNvGrpSpPr/>
          <p:nvPr/>
        </p:nvGrpSpPr>
        <p:grpSpPr>
          <a:xfrm>
            <a:off x="521036" y="2355726"/>
            <a:ext cx="727809" cy="727904"/>
            <a:chOff x="304800" y="673100"/>
            <a:chExt cx="4000500" cy="4000500"/>
          </a:xfrm>
          <a:solidFill>
            <a:schemeClr val="accent5">
              <a:lumMod val="20000"/>
              <a:lumOff val="80000"/>
            </a:schemeClr>
          </a:solidFill>
          <a:effectLst>
            <a:outerShdw blurRad="317500" dist="1905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7" name="椭圆 5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63" name="组合 62"/>
          <p:cNvGrpSpPr/>
          <p:nvPr/>
        </p:nvGrpSpPr>
        <p:grpSpPr>
          <a:xfrm>
            <a:off x="4750027" y="3291830"/>
            <a:ext cx="4392488" cy="1484510"/>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6" name="椭圆 65"/>
            <p:cNvSpPr/>
            <p:nvPr/>
          </p:nvSpPr>
          <p:spPr>
            <a:xfrm>
              <a:off x="392114" y="760413"/>
              <a:ext cx="3825875"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rgbClr val="FF0000"/>
                  </a:solidFill>
                  <a:latin typeface="仿宋" panose="02010609060101010101" pitchFamily="49" charset="-122"/>
                  <a:ea typeface="仿宋" panose="02010609060101010101" pitchFamily="49" charset="-122"/>
                </a:rPr>
                <a:t>阿</a:t>
              </a:r>
              <a:r>
                <a:rPr lang="en-US" altLang="zh-CN" sz="3200" b="1" dirty="0" smtClean="0">
                  <a:solidFill>
                    <a:srgbClr val="FF0000"/>
                  </a:solidFill>
                  <a:latin typeface="仿宋" panose="02010609060101010101" pitchFamily="49" charset="-122"/>
                  <a:ea typeface="仿宋" panose="02010609060101010101" pitchFamily="49" charset="-122"/>
                </a:rPr>
                <a:t>·</a:t>
              </a:r>
              <a:r>
                <a:rPr lang="zh-CN" altLang="en-US" sz="3200" b="1" dirty="0" smtClean="0">
                  <a:solidFill>
                    <a:srgbClr val="FF0000"/>
                  </a:solidFill>
                  <a:latin typeface="仿宋" panose="02010609060101010101" pitchFamily="49" charset="-122"/>
                  <a:ea typeface="仿宋" panose="02010609060101010101" pitchFamily="49" charset="-122"/>
                </a:rPr>
                <a:t>托尔斯泰</a:t>
              </a:r>
              <a:endParaRPr lang="zh-CN" altLang="en-US" sz="3200" b="1" dirty="0">
                <a:solidFill>
                  <a:srgbClr val="FF0000"/>
                </a:solidFill>
                <a:latin typeface="仿宋" panose="02010609060101010101" pitchFamily="49" charset="-122"/>
                <a:ea typeface="仿宋" panose="02010609060101010101" pitchFamily="49" charset="-122"/>
              </a:endParaRPr>
            </a:p>
          </p:txBody>
        </p:sp>
      </p:grpSp>
      <p:grpSp>
        <p:nvGrpSpPr>
          <p:cNvPr id="110" name="组合 109"/>
          <p:cNvGrpSpPr/>
          <p:nvPr/>
        </p:nvGrpSpPr>
        <p:grpSpPr>
          <a:xfrm>
            <a:off x="1835696" y="411510"/>
            <a:ext cx="301021" cy="301060"/>
            <a:chOff x="304800" y="673100"/>
            <a:chExt cx="4000500" cy="4000500"/>
          </a:xfrm>
          <a:solidFill>
            <a:schemeClr val="accent2">
              <a:lumMod val="60000"/>
              <a:lumOff val="40000"/>
            </a:schemeClr>
          </a:solidFill>
          <a:effectLst>
            <a:outerShdw blurRad="381000" dist="152400" dir="8100000" algn="tr" rotWithShape="0">
              <a:prstClr val="black">
                <a:alpha val="70000"/>
              </a:prstClr>
            </a:outerShdw>
          </a:effectLst>
        </p:grpSpPr>
        <p:sp>
          <p:nvSpPr>
            <p:cNvPr id="111" name="同心圆 11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12" name="椭圆 111"/>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27" name="组合 26"/>
          <p:cNvGrpSpPr/>
          <p:nvPr/>
        </p:nvGrpSpPr>
        <p:grpSpPr>
          <a:xfrm>
            <a:off x="3131840" y="4646936"/>
            <a:ext cx="301021" cy="301060"/>
            <a:chOff x="304800" y="673100"/>
            <a:chExt cx="4000500" cy="4000500"/>
          </a:xfrm>
          <a:solidFill>
            <a:srgbClr val="7030A0"/>
          </a:solidFill>
          <a:effectLst>
            <a:outerShdw blurRad="381000" dist="152400" dir="8100000" algn="tr" rotWithShape="0">
              <a:prstClr val="black">
                <a:alpha val="70000"/>
              </a:prstClr>
            </a:outerShdw>
          </a:effectLst>
        </p:grpSpPr>
        <p:sp>
          <p:nvSpPr>
            <p:cNvPr id="28" name="同心圆 2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9" name="椭圆 28"/>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 name="矩形 2"/>
          <p:cNvSpPr/>
          <p:nvPr/>
        </p:nvSpPr>
        <p:spPr>
          <a:xfrm>
            <a:off x="1475580" y="1169445"/>
            <a:ext cx="6700730" cy="1384995"/>
          </a:xfrm>
          <a:prstGeom prst="rect">
            <a:avLst/>
          </a:prstGeom>
        </p:spPr>
        <p:txBody>
          <a:bodyPr wrap="square">
            <a:spAutoFit/>
          </a:bodyPr>
          <a:lstStyle/>
          <a:p>
            <a:r>
              <a:rPr lang="zh-CN" altLang="en-US" sz="2800" b="1" dirty="0" smtClean="0"/>
              <a:t>在艺术语言中最为重要的是动词。因为全部生活都是运动。要是你找到了准确的动作，那你就可以安心地继续写你的句子。</a:t>
            </a:r>
            <a:endParaRPr lang="zh-CN" altLang="en-US" sz="2800" b="1" dirty="0"/>
          </a:p>
        </p:txBody>
      </p:sp>
      <p:sp>
        <p:nvSpPr>
          <p:cNvPr id="25" name="圆角矩形 113"/>
          <p:cNvSpPr/>
          <p:nvPr/>
        </p:nvSpPr>
        <p:spPr>
          <a:xfrm>
            <a:off x="3269402" y="38490"/>
            <a:ext cx="2670750" cy="67826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a:off x="3302150" y="594748"/>
            <a:ext cx="2445332"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3314786" y="127070"/>
            <a:ext cx="2517340" cy="523220"/>
          </a:xfrm>
          <a:prstGeom prst="rect">
            <a:avLst/>
          </a:prstGeom>
        </p:spPr>
        <p:txBody>
          <a:bodyPr wrap="square">
            <a:spAutoFit/>
          </a:bodyPr>
          <a:lstStyle/>
          <a:p>
            <a:pPr algn="ctr"/>
            <a:r>
              <a:rPr lang="zh-CN" altLang="en-US" sz="2800" b="1" dirty="0" smtClean="0">
                <a:solidFill>
                  <a:srgbClr val="FFFFFF"/>
                </a:solidFill>
                <a:latin typeface="楷体" panose="02010609060101010101" pitchFamily="49" charset="-122"/>
                <a:ea typeface="楷体" panose="02010609060101010101" pitchFamily="49" charset="-122"/>
              </a:rPr>
              <a:t>动作</a:t>
            </a:r>
            <a:r>
              <a:rPr lang="en-US" altLang="zh-CN" sz="2800" b="1" dirty="0" smtClean="0">
                <a:solidFill>
                  <a:srgbClr val="FF0000"/>
                </a:solidFill>
                <a:latin typeface="宋体" panose="02010600030101010101" pitchFamily="2" charset="-122"/>
                <a:ea typeface="宋体" panose="02010600030101010101" pitchFamily="2" charset="-122"/>
                <a:cs typeface="Vani" panose="020B0502040204020203" pitchFamily="34" charset="0"/>
              </a:rPr>
              <a:t>&amp;</a:t>
            </a:r>
            <a:r>
              <a:rPr lang="zh-CN" altLang="en-US" sz="2800" b="1" dirty="0" smtClean="0">
                <a:solidFill>
                  <a:srgbClr val="FFFFFF"/>
                </a:solidFill>
                <a:latin typeface="楷体" panose="02010609060101010101" pitchFamily="49" charset="-122"/>
                <a:ea typeface="楷体" panose="02010609060101010101" pitchFamily="49" charset="-122"/>
              </a:rPr>
              <a:t>情</a:t>
            </a:r>
            <a:r>
              <a:rPr lang="zh-CN" altLang="en-US" sz="2800" b="1" dirty="0">
                <a:solidFill>
                  <a:srgbClr val="FFFFFF"/>
                </a:solidFill>
                <a:latin typeface="楷体" panose="02010609060101010101" pitchFamily="49" charset="-122"/>
                <a:ea typeface="楷体" panose="02010609060101010101" pitchFamily="49" charset="-122"/>
              </a:rPr>
              <a:t>感描</a:t>
            </a:r>
            <a:r>
              <a:rPr lang="zh-CN" altLang="en-US" sz="2800" b="1" dirty="0" smtClean="0">
                <a:solidFill>
                  <a:srgbClr val="FFFFFF"/>
                </a:solidFill>
                <a:latin typeface="楷体" panose="02010609060101010101" pitchFamily="49" charset="-122"/>
                <a:ea typeface="楷体" panose="02010609060101010101" pitchFamily="49" charset="-122"/>
              </a:rPr>
              <a:t>写</a:t>
            </a:r>
            <a:endParaRPr lang="zh-CN" altLang="en-US" sz="2800" b="1" dirty="0">
              <a:solidFill>
                <a:srgbClr val="FFFFFF"/>
              </a:solidFill>
              <a:latin typeface="楷体" panose="02010609060101010101" pitchFamily="49" charset="-122"/>
              <a:ea typeface="楷体" panose="02010609060101010101" pitchFamily="49" charset="-122"/>
            </a:endParaRPr>
          </a:p>
        </p:txBody>
      </p:sp>
      <p:sp>
        <p:nvSpPr>
          <p:cNvPr id="34" name="矩形 33"/>
          <p:cNvSpPr/>
          <p:nvPr/>
        </p:nvSpPr>
        <p:spPr>
          <a:xfrm>
            <a:off x="1644496" y="2703339"/>
            <a:ext cx="5760640" cy="646331"/>
          </a:xfrm>
          <a:prstGeom prst="rect">
            <a:avLst/>
          </a:prstGeom>
        </p:spPr>
        <p:txBody>
          <a:bodyPr wrap="square">
            <a:spAutoFit/>
          </a:bodyPr>
          <a:lstStyle/>
          <a:p>
            <a:pPr algn="ctr"/>
            <a:r>
              <a:rPr lang="zh-CN" altLang="en-US" sz="3600" b="1" dirty="0" smtClean="0">
                <a:solidFill>
                  <a:srgbClr val="7030A0"/>
                </a:solidFill>
                <a:latin typeface="楷体" panose="02010609060101010101" pitchFamily="49" charset="-122"/>
                <a:ea typeface="楷体" panose="02010609060101010101" pitchFamily="49" charset="-122"/>
              </a:rPr>
              <a:t>动作</a:t>
            </a:r>
            <a:r>
              <a:rPr lang="zh-CN" altLang="en-US" sz="3600" b="1" dirty="0">
                <a:solidFill>
                  <a:srgbClr val="7030A0"/>
                </a:solidFill>
                <a:latin typeface="楷体" panose="02010609060101010101" pitchFamily="49" charset="-122"/>
                <a:ea typeface="楷体" panose="02010609060101010101" pitchFamily="49" charset="-122"/>
                <a:cs typeface="Vani" panose="020B0502040204020203" pitchFamily="34" charset="0"/>
              </a:rPr>
              <a:t>描</a:t>
            </a:r>
            <a:r>
              <a:rPr lang="zh-CN" altLang="en-US" sz="3600" b="1" dirty="0" smtClean="0">
                <a:solidFill>
                  <a:srgbClr val="7030A0"/>
                </a:solidFill>
                <a:latin typeface="楷体" panose="02010609060101010101" pitchFamily="49" charset="-122"/>
                <a:ea typeface="楷体" panose="02010609060101010101" pitchFamily="49" charset="-122"/>
                <a:cs typeface="Vani" panose="020B0502040204020203" pitchFamily="34" charset="0"/>
              </a:rPr>
              <a:t>写体现</a:t>
            </a:r>
            <a:r>
              <a:rPr lang="zh-CN" altLang="en-US" sz="3600" b="1" dirty="0" smtClean="0">
                <a:solidFill>
                  <a:srgbClr val="7030A0"/>
                </a:solidFill>
                <a:latin typeface="楷体" panose="02010609060101010101" pitchFamily="49" charset="-122"/>
                <a:ea typeface="楷体" panose="02010609060101010101" pitchFamily="49" charset="-122"/>
              </a:rPr>
              <a:t>情感</a:t>
            </a:r>
            <a:endParaRPr lang="zh-CN" altLang="en-US" sz="3600" b="1" dirty="0">
              <a:solidFill>
                <a:srgbClr val="7030A0"/>
              </a:solidFill>
              <a:latin typeface="楷体" panose="02010609060101010101" pitchFamily="49" charset="-122"/>
              <a:ea typeface="楷体" panose="02010609060101010101" pitchFamily="49" charset="-122"/>
            </a:endParaRPr>
          </a:p>
        </p:txBody>
      </p:sp>
      <p:pic>
        <p:nvPicPr>
          <p:cNvPr id="12" name="图片 11" descr="水印"/>
          <p:cNvPicPr>
            <a:picLocks noChangeAspect="1"/>
          </p:cNvPicPr>
          <p:nvPr userDrawn="1"/>
        </p:nvPicPr>
        <p:blipFill>
          <a:blip r:embed="rId1"/>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53" presetClass="entr" presetSubtype="16"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par>
                                <p:cTn id="16" presetID="64" presetClass="path" presetSubtype="0" fill="hold" nodeType="withEffect">
                                  <p:stCondLst>
                                    <p:cond delay="0"/>
                                  </p:stCondLst>
                                  <p:childTnLst>
                                    <p:animMotion origin="layout" path="M -3.61111E-6 3.20988E-6 L -0.05121 -0.27871 " pathEditMode="relative" rAng="0" ptsTypes="AA">
                                      <p:cBhvr>
                                        <p:cTn id="17" dur="500" spd="-100000" fill="hold"/>
                                        <p:tgtEl>
                                          <p:spTgt spid="45"/>
                                        </p:tgtEl>
                                        <p:attrNameLst>
                                          <p:attrName>ppt_x</p:attrName>
                                          <p:attrName>ppt_y</p:attrName>
                                        </p:attrNameLst>
                                      </p:cBhvr>
                                      <p:rCtr x="-2569" y="-13951"/>
                                    </p:animMotion>
                                  </p:childTnLst>
                                </p:cTn>
                              </p:par>
                              <p:par>
                                <p:cTn id="18" presetID="1" presetClass="entr" presetSubtype="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childTnLst>
                                </p:cTn>
                              </p:par>
                              <p:par>
                                <p:cTn id="20" presetID="53" presetClass="entr" presetSubtype="16"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64" presetClass="path" presetSubtype="0" fill="hold" nodeType="withEffect">
                                  <p:stCondLst>
                                    <p:cond delay="0"/>
                                  </p:stCondLst>
                                  <p:childTnLst>
                                    <p:animMotion origin="layout" path="M 2.77778E-6 -4.19753E-6 L 0.13021 -0.19259 " pathEditMode="relative" rAng="0" ptsTypes="AA">
                                      <p:cBhvr>
                                        <p:cTn id="26" dur="500" spd="-100000" fill="hold"/>
                                        <p:tgtEl>
                                          <p:spTgt spid="30"/>
                                        </p:tgtEl>
                                        <p:attrNameLst>
                                          <p:attrName>ppt_x</p:attrName>
                                          <p:attrName>ppt_y</p:attrName>
                                        </p:attrNameLst>
                                      </p:cBhvr>
                                      <p:rCtr x="6510" y="-9630"/>
                                    </p:animMotion>
                                  </p:childTnLst>
                                </p:cTn>
                              </p:par>
                              <p:par>
                                <p:cTn id="27" presetID="1"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53" presetClass="entr" presetSubtype="16"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par>
                                <p:cTn id="34" presetID="42" presetClass="path" presetSubtype="0" fill="hold" nodeType="withEffect">
                                  <p:stCondLst>
                                    <p:cond delay="0"/>
                                  </p:stCondLst>
                                  <p:childTnLst>
                                    <p:animMotion origin="layout" path="M -1.66667E-6 -2.59259E-6 L 0.14375 0.17222 " pathEditMode="relative" rAng="0" ptsTypes="AA">
                                      <p:cBhvr>
                                        <p:cTn id="35" dur="500" spd="-100000" fill="hold"/>
                                        <p:tgtEl>
                                          <p:spTgt spid="55"/>
                                        </p:tgtEl>
                                        <p:attrNameLst>
                                          <p:attrName>ppt_x</p:attrName>
                                          <p:attrName>ppt_y</p:attrName>
                                        </p:attrNameLst>
                                      </p:cBhvr>
                                      <p:rCtr x="7187" y="8611"/>
                                    </p:animMotion>
                                  </p:childTnLst>
                                </p:cTn>
                              </p:par>
                              <p:par>
                                <p:cTn id="36" presetID="1"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childTnLst>
                                </p:cTn>
                              </p:par>
                              <p:par>
                                <p:cTn id="38" presetID="53" presetClass="entr" presetSubtype="16" fill="hold" nodeType="withEffect">
                                  <p:stCondLst>
                                    <p:cond delay="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childTnLst>
                                </p:cTn>
                              </p:par>
                              <p:par>
                                <p:cTn id="43" presetID="42" presetClass="path" presetSubtype="0" fill="hold" nodeType="withEffect">
                                  <p:stCondLst>
                                    <p:cond delay="0"/>
                                  </p:stCondLst>
                                  <p:childTnLst>
                                    <p:animMotion origin="layout" path="M 3.88889E-6 -4.81481E-6 L 0.13507 0.28334 " pathEditMode="relative" rAng="0" ptsTypes="AA">
                                      <p:cBhvr>
                                        <p:cTn id="44" dur="500" spd="-100000" fill="hold"/>
                                        <p:tgtEl>
                                          <p:spTgt spid="51"/>
                                        </p:tgtEl>
                                        <p:attrNameLst>
                                          <p:attrName>ppt_x</p:attrName>
                                          <p:attrName>ppt_y</p:attrName>
                                        </p:attrNameLst>
                                      </p:cBhvr>
                                      <p:rCtr x="6753" y="14167"/>
                                    </p:animMotion>
                                  </p:childTnLst>
                                </p:cTn>
                              </p:par>
                              <p:par>
                                <p:cTn id="45" presetID="1"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53" presetClass="entr" presetSubtype="16"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par>
                                <p:cTn id="52" presetID="64" presetClass="path" presetSubtype="0" fill="hold" nodeType="withEffect">
                                  <p:stCondLst>
                                    <p:cond delay="0"/>
                                  </p:stCondLst>
                                  <p:childTnLst>
                                    <p:animMotion origin="layout" path="M -3.61111E-6 3.20988E-6 L -0.05121 -0.27871 " pathEditMode="relative" rAng="0" ptsTypes="AA">
                                      <p:cBhvr>
                                        <p:cTn id="53" dur="500" spd="-100000" fill="hold"/>
                                        <p:tgtEl>
                                          <p:spTgt spid="27"/>
                                        </p:tgtEl>
                                        <p:attrNameLst>
                                          <p:attrName>ppt_x</p:attrName>
                                          <p:attrName>ppt_y</p:attrName>
                                        </p:attrNameLst>
                                      </p:cBhvr>
                                      <p:rCtr x="-2569" y="-13951"/>
                                    </p:animMotion>
                                  </p:childTnLst>
                                </p:cTn>
                              </p:par>
                              <p:par>
                                <p:cTn id="54" presetID="1" presetClass="entr" presetSubtype="0" fill="hold" nodeType="withEffect">
                                  <p:stCondLst>
                                    <p:cond delay="0"/>
                                  </p:stCondLst>
                                  <p:childTnLst>
                                    <p:set>
                                      <p:cBhvr>
                                        <p:cTn id="55" dur="1" fill="hold">
                                          <p:stCondLst>
                                            <p:cond delay="0"/>
                                          </p:stCondLst>
                                        </p:cTn>
                                        <p:tgtEl>
                                          <p:spTgt spid="11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500"/>
                                        <p:tgtEl>
                                          <p:spTgt spid="3"/>
                                        </p:tgtEl>
                                      </p:cBhvr>
                                    </p:animEffect>
                                  </p:childTnLst>
                                </p:cTn>
                              </p:par>
                              <p:par>
                                <p:cTn id="61" presetID="53" presetClass="entr" presetSubtype="16" fill="hold" nodeType="withEffect">
                                  <p:stCondLst>
                                    <p:cond delay="0"/>
                                  </p:stCondLst>
                                  <p:childTnLst>
                                    <p:set>
                                      <p:cBhvr>
                                        <p:cTn id="62" dur="1" fill="hold">
                                          <p:stCondLst>
                                            <p:cond delay="0"/>
                                          </p:stCondLst>
                                        </p:cTn>
                                        <p:tgtEl>
                                          <p:spTgt spid="110"/>
                                        </p:tgtEl>
                                        <p:attrNameLst>
                                          <p:attrName>style.visibility</p:attrName>
                                        </p:attrNameLst>
                                      </p:cBhvr>
                                      <p:to>
                                        <p:strVal val="visible"/>
                                      </p:to>
                                    </p:set>
                                    <p:anim calcmode="lin" valueType="num">
                                      <p:cBhvr>
                                        <p:cTn id="63" dur="500" fill="hold"/>
                                        <p:tgtEl>
                                          <p:spTgt spid="110"/>
                                        </p:tgtEl>
                                        <p:attrNameLst>
                                          <p:attrName>ppt_w</p:attrName>
                                        </p:attrNameLst>
                                      </p:cBhvr>
                                      <p:tavLst>
                                        <p:tav tm="0">
                                          <p:val>
                                            <p:fltVal val="0"/>
                                          </p:val>
                                        </p:tav>
                                        <p:tav tm="100000">
                                          <p:val>
                                            <p:strVal val="#ppt_w"/>
                                          </p:val>
                                        </p:tav>
                                      </p:tavLst>
                                    </p:anim>
                                    <p:anim calcmode="lin" valueType="num">
                                      <p:cBhvr>
                                        <p:cTn id="64" dur="500" fill="hold"/>
                                        <p:tgtEl>
                                          <p:spTgt spid="110"/>
                                        </p:tgtEl>
                                        <p:attrNameLst>
                                          <p:attrName>ppt_h</p:attrName>
                                        </p:attrNameLst>
                                      </p:cBhvr>
                                      <p:tavLst>
                                        <p:tav tm="0">
                                          <p:val>
                                            <p:fltVal val="0"/>
                                          </p:val>
                                        </p:tav>
                                        <p:tav tm="100000">
                                          <p:val>
                                            <p:strVal val="#ppt_h"/>
                                          </p:val>
                                        </p:tav>
                                      </p:tavLst>
                                    </p:anim>
                                    <p:animEffect transition="in" filter="fade">
                                      <p:cBhvr>
                                        <p:cTn id="65" dur="500"/>
                                        <p:tgtEl>
                                          <p:spTgt spid="110"/>
                                        </p:tgtEl>
                                      </p:cBhvr>
                                    </p:animEffect>
                                  </p:childTnLst>
                                </p:cTn>
                              </p:par>
                              <p:par>
                                <p:cTn id="66" presetID="64" presetClass="path" presetSubtype="0" fill="hold" nodeType="withEffect">
                                  <p:stCondLst>
                                    <p:cond delay="0"/>
                                  </p:stCondLst>
                                  <p:childTnLst>
                                    <p:animMotion origin="layout" path="M -3.61111E-6 3.20988E-6 L -0.05121 -0.27871 " pathEditMode="relative" rAng="0" ptsTypes="AA">
                                      <p:cBhvr>
                                        <p:cTn id="67" dur="500" spd="-100000" fill="hold"/>
                                        <p:tgtEl>
                                          <p:spTgt spid="110"/>
                                        </p:tgtEl>
                                        <p:attrNameLst>
                                          <p:attrName>ppt_x</p:attrName>
                                          <p:attrName>ppt_y</p:attrName>
                                        </p:attrNameLst>
                                      </p:cBhvr>
                                      <p:rCtr x="-2569" y="-13951"/>
                                    </p:animMotion>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p:cTn id="72" dur="1000" fill="hold"/>
                                        <p:tgtEl>
                                          <p:spTgt spid="34"/>
                                        </p:tgtEl>
                                        <p:attrNameLst>
                                          <p:attrName>ppt_w</p:attrName>
                                        </p:attrNameLst>
                                      </p:cBhvr>
                                      <p:tavLst>
                                        <p:tav tm="0">
                                          <p:val>
                                            <p:fltVal val="0"/>
                                          </p:val>
                                        </p:tav>
                                        <p:tav tm="100000">
                                          <p:val>
                                            <p:strVal val="#ppt_w"/>
                                          </p:val>
                                        </p:tav>
                                      </p:tavLst>
                                    </p:anim>
                                    <p:anim calcmode="lin" valueType="num">
                                      <p:cBhvr>
                                        <p:cTn id="73" dur="1000" fill="hold"/>
                                        <p:tgtEl>
                                          <p:spTgt spid="34"/>
                                        </p:tgtEl>
                                        <p:attrNameLst>
                                          <p:attrName>ppt_h</p:attrName>
                                        </p:attrNameLst>
                                      </p:cBhvr>
                                      <p:tavLst>
                                        <p:tav tm="0">
                                          <p:val>
                                            <p:fltVal val="0"/>
                                          </p:val>
                                        </p:tav>
                                        <p:tav tm="100000">
                                          <p:val>
                                            <p:strVal val="#ppt_h"/>
                                          </p:val>
                                        </p:tav>
                                      </p:tavLst>
                                    </p:anim>
                                    <p:anim calcmode="lin" valueType="num">
                                      <p:cBhvr>
                                        <p:cTn id="74" dur="1000" fill="hold"/>
                                        <p:tgtEl>
                                          <p:spTgt spid="34"/>
                                        </p:tgtEl>
                                        <p:attrNameLst>
                                          <p:attrName>style.rotation</p:attrName>
                                        </p:attrNameLst>
                                      </p:cBhvr>
                                      <p:tavLst>
                                        <p:tav tm="0">
                                          <p:val>
                                            <p:fltVal val="90"/>
                                          </p:val>
                                        </p:tav>
                                        <p:tav tm="100000">
                                          <p:val>
                                            <p:fltVal val="0"/>
                                          </p:val>
                                        </p:tav>
                                      </p:tavLst>
                                    </p:anim>
                                    <p:animEffect transition="in" filter="fade">
                                      <p:cBhvr>
                                        <p:cTn id="75"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1059582"/>
            <a:ext cx="9144000" cy="2430145"/>
          </a:xfrm>
          <a:prstGeom prst="rect">
            <a:avLst/>
          </a:prstGeom>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800" b="1" dirty="0" smtClean="0"/>
              <a:t>Her eyes </a:t>
            </a:r>
            <a:r>
              <a:rPr lang="en-US" altLang="zh-CN" sz="2800" b="1" dirty="0" smtClean="0">
                <a:solidFill>
                  <a:srgbClr val="FF0000"/>
                </a:solidFill>
              </a:rPr>
              <a:t>lingered</a:t>
            </a:r>
            <a:r>
              <a:rPr lang="en-US" altLang="zh-CN" sz="2800" b="1" dirty="0" smtClean="0"/>
              <a:t> for a moment </a:t>
            </a:r>
            <a:r>
              <a:rPr lang="en-US" altLang="zh-CN" sz="2800" b="1" dirty="0" smtClean="0">
                <a:solidFill>
                  <a:srgbClr val="FF0000"/>
                </a:solidFill>
              </a:rPr>
              <a:t>on</a:t>
            </a:r>
            <a:r>
              <a:rPr lang="en-US" altLang="zh-CN" sz="2800" b="1" dirty="0" smtClean="0"/>
              <a:t> Neville’s cloak, which was fastened under his left ear, and </a:t>
            </a:r>
            <a:r>
              <a:rPr lang="en-US" altLang="zh-CN" sz="2800" b="1" dirty="0" smtClean="0">
                <a:solidFill>
                  <a:srgbClr val="FF0000"/>
                </a:solidFill>
              </a:rPr>
              <a:t>on</a:t>
            </a:r>
            <a:r>
              <a:rPr lang="en-US" altLang="zh-CN" sz="2800" b="1" dirty="0" smtClean="0"/>
              <a:t> Ron’s </a:t>
            </a:r>
            <a:r>
              <a:rPr lang="en-US" altLang="zh-CN" sz="2800" b="1" dirty="0" smtClean="0">
                <a:solidFill>
                  <a:srgbClr val="00B050"/>
                </a:solidFill>
              </a:rPr>
              <a:t>smudged</a:t>
            </a:r>
            <a:r>
              <a:rPr lang="en-US" altLang="zh-CN" sz="2800" b="1" dirty="0" smtClean="0"/>
              <a:t> nose. Harry nervously tried to </a:t>
            </a:r>
            <a:r>
              <a:rPr lang="en-US" altLang="zh-CN" sz="2800" b="1" dirty="0" smtClean="0">
                <a:solidFill>
                  <a:srgbClr val="FF0000"/>
                </a:solidFill>
              </a:rPr>
              <a:t>flatten</a:t>
            </a:r>
            <a:r>
              <a:rPr lang="en-US" altLang="zh-CN" sz="2800" b="1" dirty="0" smtClean="0"/>
              <a:t> his hair.</a:t>
            </a:r>
            <a:endParaRPr lang="zh-CN" altLang="zh-CN" sz="2800" b="1" dirty="0" smtClean="0"/>
          </a:p>
          <a:p>
            <a:pPr algn="just"/>
            <a:r>
              <a:rPr lang="zh-CN" altLang="en-US" sz="2400" b="1" dirty="0" smtClean="0">
                <a:latin typeface="宋体" panose="02010600030101010101" pitchFamily="2" charset="-122"/>
                <a:ea typeface="宋体" panose="02010600030101010101" pitchFamily="2" charset="-122"/>
              </a:rPr>
              <a:t>她的眼睛在内维尔的斗篷上停留了一会儿，那件斗篷系在他的左耳下面，在罗恩那脏兮兮的鼻子上。哈利紧张地试图把头发弄平。</a:t>
            </a:r>
            <a:endParaRPr lang="zh-CN" altLang="en-US" sz="2400" b="1" dirty="0" smtClean="0">
              <a:latin typeface="宋体" panose="02010600030101010101" pitchFamily="2" charset="-122"/>
              <a:ea typeface="宋体" panose="02010600030101010101" pitchFamily="2" charset="-122"/>
            </a:endParaRPr>
          </a:p>
          <a:p>
            <a:pPr algn="just"/>
            <a:r>
              <a:rPr lang="en-US" altLang="zh-CN" sz="2000" b="1" dirty="0">
                <a:latin typeface="宋体" panose="02010600030101010101" pitchFamily="2" charset="-122"/>
                <a:ea typeface="宋体" panose="02010600030101010101" pitchFamily="2" charset="-122"/>
              </a:rPr>
              <a:t>(</a:t>
            </a:r>
            <a:r>
              <a:rPr lang="zh-CN" altLang="en-US" sz="2000" b="1" dirty="0">
                <a:latin typeface="宋体" panose="02010600030101010101" pitchFamily="2" charset="-122"/>
                <a:ea typeface="宋体" panose="02010600030101010101" pitchFamily="2" charset="-122"/>
              </a:rPr>
              <a:t>哈利波特与魔法石</a:t>
            </a:r>
            <a:r>
              <a:rPr lang="zh-CN" altLang="en-US" sz="2000" b="1" dirty="0">
                <a:ea typeface="宋体" panose="02010600030101010101" pitchFamily="2" charset="-122"/>
                <a:cs typeface="+mn-lt"/>
              </a:rPr>
              <a:t>Chapter 7</a:t>
            </a:r>
            <a:r>
              <a:rPr lang="en-US" altLang="zh-CN" sz="2000" b="1" dirty="0">
                <a:latin typeface="宋体" panose="02010600030101010101" pitchFamily="2" charset="-122"/>
                <a:ea typeface="宋体" panose="02010600030101010101" pitchFamily="2" charset="-122"/>
              </a:rPr>
              <a:t>)</a:t>
            </a:r>
            <a:endParaRPr lang="en-US" altLang="zh-CN" sz="2000" b="1" dirty="0">
              <a:latin typeface="宋体" panose="02010600030101010101" pitchFamily="2" charset="-122"/>
              <a:ea typeface="宋体" panose="02010600030101010101" pitchFamily="2" charset="-122"/>
            </a:endParaRPr>
          </a:p>
        </p:txBody>
      </p:sp>
      <p:cxnSp>
        <p:nvCxnSpPr>
          <p:cNvPr id="47" name="直接连接符 46"/>
          <p:cNvCxnSpPr/>
          <p:nvPr/>
        </p:nvCxnSpPr>
        <p:spPr>
          <a:xfrm>
            <a:off x="3635896" y="627534"/>
            <a:ext cx="4824536"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pic>
        <p:nvPicPr>
          <p:cNvPr id="57" name="Picture 2" descr="https://ss1.bdstatic.com/70cFvXSh_Q1YnxGkpoWK1HF6hhy/it/u=3441067162,3601670191&amp;fm=26&amp;gp=0.jpg"/>
          <p:cNvPicPr>
            <a:picLocks noChangeAspect="1" noChangeArrowheads="1"/>
          </p:cNvPicPr>
          <p:nvPr/>
        </p:nvPicPr>
        <p:blipFill>
          <a:blip r:embed="rId1" cstate="print"/>
          <a:srcRect/>
          <a:stretch>
            <a:fillRect/>
          </a:stretch>
        </p:blipFill>
        <p:spPr bwMode="auto">
          <a:xfrm>
            <a:off x="0" y="0"/>
            <a:ext cx="1043608" cy="976248"/>
          </a:xfrm>
          <a:prstGeom prst="rect">
            <a:avLst/>
          </a:prstGeom>
          <a:noFill/>
        </p:spPr>
      </p:pic>
      <p:sp>
        <p:nvSpPr>
          <p:cNvPr id="49" name="矩形 48"/>
          <p:cNvSpPr/>
          <p:nvPr/>
        </p:nvSpPr>
        <p:spPr>
          <a:xfrm>
            <a:off x="0" y="3573840"/>
            <a:ext cx="9144000" cy="1569660"/>
          </a:xfrm>
          <a:prstGeom prst="rect">
            <a:avLst/>
          </a:prstGeom>
        </p:spPr>
        <p:txBody>
          <a:bodyPr wrap="square">
            <a:spAutoFit/>
          </a:bodyPr>
          <a:lstStyle/>
          <a:p>
            <a:r>
              <a:rPr lang="zh-CN" altLang="en-US" sz="2400" b="1" dirty="0" smtClean="0">
                <a:latin typeface="楷体" panose="02010609060101010101" pitchFamily="49" charset="-122"/>
                <a:ea typeface="楷体" panose="02010609060101010101" pitchFamily="49" charset="-122"/>
              </a:rPr>
              <a:t>素材背景：</a:t>
            </a:r>
            <a:r>
              <a:rPr lang="en-US" altLang="zh-CN" sz="2400" b="1" dirty="0" smtClean="0">
                <a:ea typeface="楷体" panose="02010609060101010101" pitchFamily="49" charset="-122"/>
              </a:rPr>
              <a:t>After Professor McGonagall showed the new comers around the school, she led them into the chamber to attend the Sorting Ceremony where the new comers would be sorted into four different houses.</a:t>
            </a:r>
            <a:endParaRPr lang="zh-CN" altLang="en-US" sz="2400" dirty="0"/>
          </a:p>
        </p:txBody>
      </p:sp>
      <p:sp>
        <p:nvSpPr>
          <p:cNvPr id="7" name="矩形 6"/>
          <p:cNvSpPr/>
          <p:nvPr/>
        </p:nvSpPr>
        <p:spPr>
          <a:xfrm>
            <a:off x="1331640" y="123478"/>
            <a:ext cx="7344816"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一</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：动作</a:t>
            </a:r>
            <a:r>
              <a:rPr lang="zh-CN" altLang="zh-CN" sz="2800" b="1" dirty="0" smtClean="0">
                <a:latin typeface="楷体" panose="02010609060101010101" pitchFamily="49" charset="-122"/>
                <a:ea typeface="楷体" panose="02010609060101010101" pitchFamily="49" charset="-122"/>
              </a:rPr>
              <a:t>描写</a:t>
            </a:r>
            <a:r>
              <a:rPr lang="zh-CN" altLang="en-US" sz="2800" b="1" dirty="0" smtClean="0">
                <a:latin typeface="楷体" panose="02010609060101010101" pitchFamily="49" charset="-122"/>
                <a:ea typeface="楷体" panose="02010609060101010101" pitchFamily="49" charset="-122"/>
              </a:rPr>
              <a:t>要</a:t>
            </a:r>
            <a:r>
              <a:rPr lang="zh-CN" altLang="zh-CN" sz="2800" b="1" dirty="0" smtClean="0">
                <a:solidFill>
                  <a:srgbClr val="FF0000"/>
                </a:solidFill>
                <a:latin typeface="楷体" panose="02010609060101010101" pitchFamily="49" charset="-122"/>
                <a:ea typeface="楷体" panose="02010609060101010101" pitchFamily="49" charset="-122"/>
              </a:rPr>
              <a:t>反映人物的思想感情</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12" name="图片 11" descr="水印"/>
          <p:cNvPicPr>
            <a:picLocks noChangeAspect="1"/>
          </p:cNvPicPr>
          <p:nvPr userDrawn="1"/>
        </p:nvPicPr>
        <p:blipFill>
          <a:blip r:embed="rId2"/>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32" name="圆角矩形 113"/>
          <p:cNvSpPr/>
          <p:nvPr/>
        </p:nvSpPr>
        <p:spPr>
          <a:xfrm>
            <a:off x="3279137" y="0"/>
            <a:ext cx="2097625" cy="624393"/>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3" name="直接连接符 32"/>
          <p:cNvCxnSpPr/>
          <p:nvPr/>
        </p:nvCxnSpPr>
        <p:spPr>
          <a:xfrm>
            <a:off x="3408668" y="483518"/>
            <a:ext cx="1811404"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3216521" y="8987"/>
            <a:ext cx="2160241" cy="523220"/>
          </a:xfrm>
          <a:prstGeom prst="rect">
            <a:avLst/>
          </a:prstGeom>
        </p:spPr>
        <p:txBody>
          <a:bodyPr wrap="square">
            <a:spAutoFit/>
          </a:bodyPr>
          <a:lstStyle/>
          <a:p>
            <a:pPr algn="ctr"/>
            <a:r>
              <a:rPr lang="en-US" altLang="zh-CN" sz="2800" b="1" dirty="0" smtClean="0">
                <a:solidFill>
                  <a:srgbClr val="FFFFFF"/>
                </a:solidFill>
              </a:rPr>
              <a:t>nervousness</a:t>
            </a:r>
            <a:endParaRPr lang="zh-CN" altLang="en-US" sz="2800" b="1" dirty="0">
              <a:solidFill>
                <a:srgbClr val="FFFFFF"/>
              </a:solidFill>
            </a:endParaRPr>
          </a:p>
        </p:txBody>
      </p:sp>
      <p:sp>
        <p:nvSpPr>
          <p:cNvPr id="91" name="矩形 90"/>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92" name="矩形 91"/>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90" name="矩形 89"/>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4" name="矩形 3"/>
          <p:cNvSpPr/>
          <p:nvPr/>
        </p:nvSpPr>
        <p:spPr>
          <a:xfrm>
            <a:off x="190696" y="532207"/>
            <a:ext cx="8788659" cy="2083147"/>
          </a:xfrm>
          <a:prstGeom prst="rect">
            <a:avLst/>
          </a:prstGeom>
        </p:spPr>
        <p:txBody>
          <a:bodyPr wrap="square">
            <a:spAutoFit/>
          </a:bodyPr>
          <a:lstStyle/>
          <a:p>
            <a:pPr algn="just"/>
            <a:r>
              <a:rPr lang="en-US" altLang="zh-CN" sz="3200" b="1" dirty="0"/>
              <a:t>Her eyes </a:t>
            </a:r>
            <a:r>
              <a:rPr lang="en-US" altLang="zh-CN" sz="3200" b="1" dirty="0">
                <a:solidFill>
                  <a:srgbClr val="FF0000"/>
                </a:solidFill>
              </a:rPr>
              <a:t>lingered</a:t>
            </a:r>
            <a:r>
              <a:rPr lang="en-US" altLang="zh-CN" sz="3200" b="1" dirty="0"/>
              <a:t> for a moment </a:t>
            </a:r>
            <a:r>
              <a:rPr lang="en-US" altLang="zh-CN" sz="3200" b="1" dirty="0">
                <a:solidFill>
                  <a:srgbClr val="FF0000"/>
                </a:solidFill>
              </a:rPr>
              <a:t>on</a:t>
            </a:r>
            <a:r>
              <a:rPr lang="en-US" altLang="zh-CN" sz="3200" b="1" dirty="0"/>
              <a:t> Neville’s cloak, which was fastened under his left ear, and </a:t>
            </a:r>
            <a:r>
              <a:rPr lang="en-US" altLang="zh-CN" sz="3200" b="1" dirty="0">
                <a:solidFill>
                  <a:srgbClr val="FF0000"/>
                </a:solidFill>
              </a:rPr>
              <a:t>on</a:t>
            </a:r>
            <a:r>
              <a:rPr lang="en-US" altLang="zh-CN" sz="3200" b="1" dirty="0"/>
              <a:t> Ron’s </a:t>
            </a:r>
            <a:r>
              <a:rPr lang="en-US" altLang="zh-CN" sz="3200" b="1" dirty="0">
                <a:solidFill>
                  <a:srgbClr val="00B050"/>
                </a:solidFill>
              </a:rPr>
              <a:t>smudged</a:t>
            </a:r>
            <a:r>
              <a:rPr lang="en-US" altLang="zh-CN" sz="3200" b="1" dirty="0"/>
              <a:t> nose. Harry nervously tried to </a:t>
            </a:r>
            <a:r>
              <a:rPr lang="en-US" altLang="zh-CN" sz="3200" b="1" dirty="0">
                <a:solidFill>
                  <a:srgbClr val="FF0000"/>
                </a:solidFill>
              </a:rPr>
              <a:t>flatten</a:t>
            </a:r>
            <a:r>
              <a:rPr lang="en-US" altLang="zh-CN" sz="3200" b="1" dirty="0"/>
              <a:t> his hair.</a:t>
            </a:r>
            <a:endParaRPr lang="zh-CN" altLang="zh-CN" sz="3200" b="1"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4621" y="2232605"/>
            <a:ext cx="1279379" cy="17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261654" y="2597132"/>
            <a:ext cx="5138523" cy="584775"/>
          </a:xfrm>
          <a:prstGeom prst="rect">
            <a:avLst/>
          </a:prstGeom>
        </p:spPr>
        <p:txBody>
          <a:bodyPr wrap="none">
            <a:spAutoFit/>
          </a:bodyPr>
          <a:lstStyle/>
          <a:p>
            <a:r>
              <a:rPr lang="en-US" altLang="zh-CN" sz="3200" b="1" dirty="0">
                <a:solidFill>
                  <a:srgbClr val="FF0000"/>
                </a:solidFill>
              </a:rPr>
              <a:t>lingered</a:t>
            </a:r>
            <a:r>
              <a:rPr lang="en-US" altLang="zh-CN" sz="3200" b="1" dirty="0"/>
              <a:t> </a:t>
            </a:r>
            <a:r>
              <a:rPr lang="en-US" altLang="zh-CN" sz="3200" b="1" dirty="0" smtClean="0">
                <a:solidFill>
                  <a:srgbClr val="FF0000"/>
                </a:solidFill>
              </a:rPr>
              <a:t>on</a:t>
            </a:r>
            <a:r>
              <a:rPr lang="en-US" altLang="zh-CN" sz="2800" b="1" dirty="0" smtClean="0">
                <a:solidFill>
                  <a:srgbClr val="FF0000"/>
                </a:solidFill>
                <a:latin typeface="楷体" panose="02010609060101010101" pitchFamily="49" charset="-122"/>
                <a:ea typeface="楷体" panose="02010609060101010101" pitchFamily="49" charset="-122"/>
              </a:rPr>
              <a:t>…(</a:t>
            </a:r>
            <a:r>
              <a:rPr lang="zh-CN" altLang="en-US" sz="2800" b="1" dirty="0" smtClean="0">
                <a:solidFill>
                  <a:srgbClr val="FF0000"/>
                </a:solidFill>
                <a:latin typeface="楷体" panose="02010609060101010101" pitchFamily="49" charset="-122"/>
                <a:ea typeface="楷体" panose="02010609060101010101" pitchFamily="49" charset="-122"/>
              </a:rPr>
              <a:t>眼光</a:t>
            </a:r>
            <a:r>
              <a:rPr lang="en-US" altLang="zh-CN" sz="2800" b="1" dirty="0" smtClean="0">
                <a:solidFill>
                  <a:srgbClr val="FF0000"/>
                </a:solidFill>
                <a:latin typeface="楷体" panose="02010609060101010101" pitchFamily="49" charset="-122"/>
                <a:ea typeface="楷体" panose="02010609060101010101" pitchFamily="49" charset="-122"/>
              </a:rPr>
              <a:t>)</a:t>
            </a:r>
            <a:r>
              <a:rPr lang="zh-CN" altLang="en-US" sz="2800" b="1" dirty="0" smtClean="0">
                <a:solidFill>
                  <a:srgbClr val="FF0000"/>
                </a:solidFill>
                <a:latin typeface="楷体" panose="02010609060101010101" pitchFamily="49" charset="-122"/>
                <a:ea typeface="楷体" panose="02010609060101010101" pitchFamily="49" charset="-122"/>
              </a:rPr>
              <a:t>停留在</a:t>
            </a:r>
            <a:r>
              <a:rPr lang="en-US" altLang="zh-CN" sz="2800" b="1" dirty="0" smtClean="0">
                <a:solidFill>
                  <a:srgbClr val="FF0000"/>
                </a:solidFill>
                <a:latin typeface="楷体" panose="02010609060101010101" pitchFamily="49" charset="-122"/>
                <a:ea typeface="楷体" panose="02010609060101010101" pitchFamily="49" charset="-122"/>
              </a:rPr>
              <a:t>…</a:t>
            </a:r>
            <a:r>
              <a:rPr lang="en-US" altLang="zh-CN" sz="3200" b="1" dirty="0" smtClean="0"/>
              <a:t> </a:t>
            </a:r>
            <a:endParaRPr lang="zh-CN" altLang="en-US" sz="3200" dirty="0"/>
          </a:p>
        </p:txBody>
      </p:sp>
      <p:sp>
        <p:nvSpPr>
          <p:cNvPr id="8" name="矩形 7"/>
          <p:cNvSpPr/>
          <p:nvPr/>
        </p:nvSpPr>
        <p:spPr>
          <a:xfrm>
            <a:off x="270344" y="3467538"/>
            <a:ext cx="5330305" cy="584775"/>
          </a:xfrm>
          <a:prstGeom prst="rect">
            <a:avLst/>
          </a:prstGeom>
        </p:spPr>
        <p:txBody>
          <a:bodyPr wrap="none">
            <a:spAutoFit/>
          </a:bodyPr>
          <a:lstStyle/>
          <a:p>
            <a:r>
              <a:rPr lang="en-US" altLang="zh-CN" sz="3200" b="1" dirty="0" smtClean="0">
                <a:solidFill>
                  <a:srgbClr val="00B050"/>
                </a:solidFill>
              </a:rPr>
              <a:t>smudged(adj.) </a:t>
            </a:r>
            <a:r>
              <a:rPr lang="zh-CN" altLang="en-US" sz="2800" b="1" dirty="0" smtClean="0">
                <a:solidFill>
                  <a:srgbClr val="00B050"/>
                </a:solidFill>
                <a:latin typeface="楷体" panose="02010609060101010101" pitchFamily="49" charset="-122"/>
                <a:ea typeface="楷体" panose="02010609060101010101" pitchFamily="49" charset="-122"/>
              </a:rPr>
              <a:t>有煤灰的  脏的</a:t>
            </a:r>
            <a:endParaRPr lang="zh-CN" altLang="en-US" sz="2800" dirty="0">
              <a:latin typeface="楷体" panose="02010609060101010101" pitchFamily="49" charset="-122"/>
              <a:ea typeface="楷体" panose="02010609060101010101" pitchFamily="49" charset="-122"/>
            </a:endParaRPr>
          </a:p>
        </p:txBody>
      </p:sp>
      <p:sp>
        <p:nvSpPr>
          <p:cNvPr id="9" name="矩形 8"/>
          <p:cNvSpPr/>
          <p:nvPr/>
        </p:nvSpPr>
        <p:spPr>
          <a:xfrm>
            <a:off x="276603" y="3007126"/>
            <a:ext cx="4297971" cy="584775"/>
          </a:xfrm>
          <a:prstGeom prst="rect">
            <a:avLst/>
          </a:prstGeom>
        </p:spPr>
        <p:txBody>
          <a:bodyPr wrap="none">
            <a:spAutoFit/>
          </a:bodyPr>
          <a:lstStyle/>
          <a:p>
            <a:r>
              <a:rPr lang="en-US" altLang="zh-CN" sz="3200" b="1" dirty="0">
                <a:solidFill>
                  <a:srgbClr val="00B050"/>
                </a:solidFill>
              </a:rPr>
              <a:t>s</a:t>
            </a:r>
            <a:r>
              <a:rPr lang="en-US" altLang="zh-CN" sz="3200" b="1" dirty="0" smtClean="0">
                <a:solidFill>
                  <a:srgbClr val="00B050"/>
                </a:solidFill>
              </a:rPr>
              <a:t>mudge(n.)</a:t>
            </a:r>
            <a:r>
              <a:rPr lang="zh-CN" altLang="en-US" sz="2800" b="1" dirty="0" smtClean="0">
                <a:solidFill>
                  <a:srgbClr val="00B050"/>
                </a:solidFill>
                <a:latin typeface="楷体" panose="02010609060101010101" pitchFamily="49" charset="-122"/>
                <a:ea typeface="楷体" panose="02010609060101010101" pitchFamily="49" charset="-122"/>
              </a:rPr>
              <a:t>煤灰  脏东西</a:t>
            </a:r>
            <a:endParaRPr lang="zh-CN" altLang="en-US" sz="2800" dirty="0">
              <a:latin typeface="楷体" panose="02010609060101010101" pitchFamily="49" charset="-122"/>
              <a:ea typeface="楷体" panose="02010609060101010101" pitchFamily="49" charset="-122"/>
            </a:endParaRPr>
          </a:p>
        </p:txBody>
      </p:sp>
      <p:sp>
        <p:nvSpPr>
          <p:cNvPr id="10" name="矩形 9"/>
          <p:cNvSpPr/>
          <p:nvPr/>
        </p:nvSpPr>
        <p:spPr>
          <a:xfrm>
            <a:off x="312324" y="3955665"/>
            <a:ext cx="3096344" cy="584775"/>
          </a:xfrm>
          <a:prstGeom prst="rect">
            <a:avLst/>
          </a:prstGeom>
        </p:spPr>
        <p:txBody>
          <a:bodyPr wrap="square">
            <a:spAutoFit/>
          </a:bodyPr>
          <a:lstStyle/>
          <a:p>
            <a:r>
              <a:rPr lang="en-US" altLang="zh-CN" sz="3200" b="1" dirty="0" smtClean="0">
                <a:solidFill>
                  <a:srgbClr val="FF0000"/>
                </a:solidFill>
              </a:rPr>
              <a:t>flat(adj.)</a:t>
            </a:r>
            <a:r>
              <a:rPr lang="zh-CN" altLang="en-US" sz="3200" b="1" dirty="0">
                <a:solidFill>
                  <a:srgbClr val="FF0000"/>
                </a:solidFill>
                <a:latin typeface="楷体" panose="02010609060101010101" pitchFamily="49" charset="-122"/>
                <a:ea typeface="楷体" panose="02010609060101010101" pitchFamily="49" charset="-122"/>
              </a:rPr>
              <a:t>平滑的</a:t>
            </a:r>
            <a:endParaRPr lang="zh-CN" altLang="en-US" sz="3200" dirty="0">
              <a:latin typeface="楷体" panose="02010609060101010101" pitchFamily="49" charset="-122"/>
              <a:ea typeface="楷体" panose="02010609060101010101" pitchFamily="49" charset="-122"/>
            </a:endParaRPr>
          </a:p>
        </p:txBody>
      </p:sp>
      <p:sp>
        <p:nvSpPr>
          <p:cNvPr id="12" name="矩形 11"/>
          <p:cNvSpPr/>
          <p:nvPr/>
        </p:nvSpPr>
        <p:spPr>
          <a:xfrm>
            <a:off x="312324" y="4450694"/>
            <a:ext cx="4164223" cy="584775"/>
          </a:xfrm>
          <a:prstGeom prst="rect">
            <a:avLst/>
          </a:prstGeom>
        </p:spPr>
        <p:txBody>
          <a:bodyPr wrap="square">
            <a:spAutoFit/>
          </a:bodyPr>
          <a:lstStyle/>
          <a:p>
            <a:r>
              <a:rPr lang="en-US" altLang="zh-CN" sz="3200" b="1" dirty="0" smtClean="0">
                <a:solidFill>
                  <a:srgbClr val="FF0000"/>
                </a:solidFill>
              </a:rPr>
              <a:t>flatten(v.)</a:t>
            </a:r>
            <a:r>
              <a:rPr lang="zh-CN" altLang="en-US" sz="2800" b="1" dirty="0">
                <a:solidFill>
                  <a:srgbClr val="FF0000"/>
                </a:solidFill>
                <a:latin typeface="楷体" panose="02010609060101010101" pitchFamily="49" charset="-122"/>
                <a:ea typeface="楷体" panose="02010609060101010101" pitchFamily="49" charset="-122"/>
              </a:rPr>
              <a:t>把</a:t>
            </a:r>
            <a:r>
              <a:rPr lang="en-US" altLang="zh-CN" sz="2800" b="1" dirty="0">
                <a:solidFill>
                  <a:srgbClr val="FF0000"/>
                </a:solidFill>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弄平</a:t>
            </a:r>
            <a:endParaRPr lang="zh-CN" altLang="en-US" sz="2800" dirty="0">
              <a:latin typeface="楷体" panose="02010609060101010101" pitchFamily="49" charset="-122"/>
              <a:ea typeface="楷体" panose="02010609060101010101" pitchFamily="49" charset="-122"/>
            </a:endParaRPr>
          </a:p>
        </p:txBody>
      </p:sp>
      <p:sp>
        <p:nvSpPr>
          <p:cNvPr id="18" name="圆角矩形标注 17"/>
          <p:cNvSpPr/>
          <p:nvPr/>
        </p:nvSpPr>
        <p:spPr>
          <a:xfrm>
            <a:off x="3707904" y="2211710"/>
            <a:ext cx="4176464" cy="1008112"/>
          </a:xfrm>
          <a:prstGeom prst="wedgeRoundRectCallout">
            <a:avLst>
              <a:gd name="adj1" fmla="val -74486"/>
              <a:gd name="adj2" fmla="val -165796"/>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latin typeface="宋体" panose="02010600030101010101" pitchFamily="2" charset="-122"/>
                <a:ea typeface="宋体" panose="02010600030101010101" pitchFamily="2" charset="-122"/>
              </a:rPr>
              <a:t>面对老师严厉的目光，加上</a:t>
            </a:r>
            <a:r>
              <a:rPr lang="en-US" altLang="zh-CN" b="1" dirty="0" smtClean="0">
                <a:latin typeface="宋体" panose="02010600030101010101" pitchFamily="2" charset="-122"/>
                <a:ea typeface="宋体" panose="02010600030101010101" pitchFamily="2" charset="-122"/>
              </a:rPr>
              <a:t>Neville</a:t>
            </a:r>
            <a:r>
              <a:rPr lang="zh-CN" altLang="en-US" b="1" dirty="0" smtClean="0">
                <a:latin typeface="宋体" panose="02010600030101010101" pitchFamily="2" charset="-122"/>
                <a:ea typeface="宋体" panose="02010600030101010101" pitchFamily="2" charset="-122"/>
              </a:rPr>
              <a:t>和</a:t>
            </a:r>
            <a:r>
              <a:rPr lang="en-US" altLang="zh-CN" b="1" dirty="0" smtClean="0">
                <a:latin typeface="宋体" panose="02010600030101010101" pitchFamily="2" charset="-122"/>
                <a:ea typeface="宋体" panose="02010600030101010101" pitchFamily="2" charset="-122"/>
              </a:rPr>
              <a:t>Ron</a:t>
            </a:r>
            <a:r>
              <a:rPr lang="zh-CN" altLang="en-US" b="1" dirty="0" smtClean="0">
                <a:latin typeface="宋体" panose="02010600030101010101" pitchFamily="2" charset="-122"/>
                <a:ea typeface="宋体" panose="02010600030101010101" pitchFamily="2" charset="-122"/>
              </a:rPr>
              <a:t>不满意的外表，让</a:t>
            </a:r>
            <a:r>
              <a:rPr lang="en-US" altLang="zh-CN" b="1" dirty="0" smtClean="0">
                <a:latin typeface="宋体" panose="02010600030101010101" pitchFamily="2" charset="-122"/>
                <a:ea typeface="宋体" panose="02010600030101010101" pitchFamily="2" charset="-122"/>
              </a:rPr>
              <a:t>Harry</a:t>
            </a:r>
            <a:r>
              <a:rPr lang="zh-CN" altLang="en-US" b="1" dirty="0" smtClean="0">
                <a:latin typeface="宋体" panose="02010600030101010101" pitchFamily="2" charset="-122"/>
                <a:ea typeface="宋体" panose="02010600030101010101" pitchFamily="2" charset="-122"/>
              </a:rPr>
              <a:t>很紧张，所以他不自觉地抚平头发。</a:t>
            </a:r>
            <a:endParaRPr lang="zh-CN" altLang="en-US" b="1" dirty="0">
              <a:latin typeface="宋体" panose="02010600030101010101" pitchFamily="2" charset="-122"/>
              <a:ea typeface="宋体" panose="02010600030101010101" pitchFamily="2" charset="-122"/>
            </a:endParaRPr>
          </a:p>
        </p:txBody>
      </p:sp>
      <p:sp>
        <p:nvSpPr>
          <p:cNvPr id="19" name="椭圆 18"/>
          <p:cNvSpPr/>
          <p:nvPr/>
        </p:nvSpPr>
        <p:spPr>
          <a:xfrm>
            <a:off x="5508104" y="1563638"/>
            <a:ext cx="1872208" cy="50405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79512" y="2067694"/>
            <a:ext cx="1296144" cy="504056"/>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水印"/>
          <p:cNvPicPr>
            <a:picLocks noChangeAspect="1"/>
          </p:cNvPicPr>
          <p:nvPr userDrawn="1"/>
        </p:nvPicPr>
        <p:blipFill>
          <a:blip r:embed="rId3"/>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2" grpId="0"/>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987574"/>
            <a:ext cx="9144000" cy="1198880"/>
          </a:xfrm>
          <a:prstGeom prst="rect">
            <a:avLst/>
          </a:prstGeom>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800" b="1" dirty="0" smtClean="0"/>
              <a:t>She left the </a:t>
            </a:r>
            <a:r>
              <a:rPr lang="en-US" altLang="zh-CN" sz="2800" b="1" dirty="0" smtClean="0">
                <a:solidFill>
                  <a:srgbClr val="00B0F0"/>
                </a:solidFill>
              </a:rPr>
              <a:t>chamber</a:t>
            </a:r>
            <a:r>
              <a:rPr lang="en-US" altLang="zh-CN" sz="2800" b="1" dirty="0" smtClean="0"/>
              <a:t>. Harry </a:t>
            </a:r>
            <a:r>
              <a:rPr lang="en-US" altLang="zh-CN" sz="2800" b="1" dirty="0" smtClean="0">
                <a:solidFill>
                  <a:srgbClr val="FF0000"/>
                </a:solidFill>
              </a:rPr>
              <a:t>swallowed</a:t>
            </a:r>
            <a:r>
              <a:rPr lang="en-US" altLang="zh-CN" sz="2800" b="1" dirty="0" smtClean="0"/>
              <a:t>.</a:t>
            </a:r>
            <a:endParaRPr lang="zh-CN" altLang="zh-CN" sz="2800" b="1" dirty="0" smtClean="0"/>
          </a:p>
          <a:p>
            <a:pPr algn="just"/>
            <a:r>
              <a:rPr lang="zh-CN" altLang="en-US" sz="2400" b="1" dirty="0" smtClean="0">
                <a:latin typeface="宋体" panose="02010600030101010101" pitchFamily="2" charset="-122"/>
                <a:ea typeface="宋体" panose="02010600030101010101" pitchFamily="2" charset="-122"/>
              </a:rPr>
              <a:t>她离开了会议室。哈利咽了咽口水。</a:t>
            </a:r>
            <a:endParaRPr lang="zh-CN" altLang="en-US" sz="2400" b="1" dirty="0" smtClean="0">
              <a:latin typeface="宋体" panose="02010600030101010101" pitchFamily="2" charset="-122"/>
              <a:ea typeface="宋体" panose="02010600030101010101" pitchFamily="2" charset="-122"/>
            </a:endParaRPr>
          </a:p>
          <a:p>
            <a:pPr algn="just"/>
            <a:r>
              <a:rPr lang="zh-CN" altLang="en-US" sz="2000" b="1" dirty="0">
                <a:latin typeface="宋体" panose="02010600030101010101" pitchFamily="2" charset="-122"/>
                <a:ea typeface="宋体" panose="02010600030101010101" pitchFamily="2" charset="-122"/>
              </a:rPr>
              <a:t>(哈利波特与魔法石</a:t>
            </a:r>
            <a:r>
              <a:rPr lang="zh-CN" altLang="en-US" sz="2000" b="1" dirty="0">
                <a:ea typeface="宋体" panose="02010600030101010101" pitchFamily="2" charset="-122"/>
                <a:cs typeface="+mn-lt"/>
              </a:rPr>
              <a:t>Chapter 7</a:t>
            </a:r>
            <a:r>
              <a:rPr lang="zh-CN" altLang="en-US" sz="2000" b="1" dirty="0">
                <a:latin typeface="宋体" panose="02010600030101010101" pitchFamily="2" charset="-122"/>
                <a:ea typeface="宋体" panose="02010600030101010101" pitchFamily="2" charset="-122"/>
              </a:rPr>
              <a:t>)</a:t>
            </a:r>
            <a:endParaRPr lang="zh-CN" altLang="en-US" sz="2000" b="1" dirty="0">
              <a:latin typeface="宋体" panose="02010600030101010101" pitchFamily="2" charset="-122"/>
              <a:ea typeface="宋体" panose="02010600030101010101" pitchFamily="2" charset="-122"/>
            </a:endParaRPr>
          </a:p>
        </p:txBody>
      </p:sp>
      <p:sp>
        <p:nvSpPr>
          <p:cNvPr id="49" name="矩形 48"/>
          <p:cNvSpPr/>
          <p:nvPr/>
        </p:nvSpPr>
        <p:spPr>
          <a:xfrm>
            <a:off x="0" y="2859782"/>
            <a:ext cx="9144000" cy="1200329"/>
          </a:xfrm>
          <a:prstGeom prst="rect">
            <a:avLst/>
          </a:prstGeom>
        </p:spPr>
        <p:txBody>
          <a:bodyPr wrap="square">
            <a:spAutoFit/>
          </a:bodyPr>
          <a:lstStyle/>
          <a:p>
            <a:r>
              <a:rPr lang="zh-CN" altLang="en-US" sz="2400" b="1" dirty="0" smtClean="0">
                <a:latin typeface="楷体" panose="02010609060101010101" pitchFamily="49" charset="-122"/>
                <a:ea typeface="楷体" panose="02010609060101010101" pitchFamily="49" charset="-122"/>
              </a:rPr>
              <a:t>素材背景：</a:t>
            </a:r>
            <a:r>
              <a:rPr lang="en-US" altLang="zh-CN" sz="2400" b="1" dirty="0" smtClean="0">
                <a:ea typeface="楷体" panose="02010609060101010101" pitchFamily="49" charset="-122"/>
              </a:rPr>
              <a:t>Professor McGonagall left the chamber while Harry and other new comers were waiting to be sorted into four different houses. They were nervous about the result.</a:t>
            </a:r>
            <a:endParaRPr lang="zh-CN" altLang="en-US" sz="2400" dirty="0"/>
          </a:p>
        </p:txBody>
      </p:sp>
      <p:pic>
        <p:nvPicPr>
          <p:cNvPr id="12" name="图片 11" descr="水印"/>
          <p:cNvPicPr>
            <a:picLocks noChangeAspect="1"/>
          </p:cNvPicPr>
          <p:nvPr userDrawn="1"/>
        </p:nvPicPr>
        <p:blipFill>
          <a:blip r:embed="rId1"/>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70388" y="3907656"/>
            <a:ext cx="2773612" cy="1235844"/>
          </a:xfrm>
          <a:prstGeom prst="rect">
            <a:avLst/>
          </a:prstGeom>
          <a:noFill/>
          <a:extLst>
            <a:ext uri="{909E8E84-426E-40DD-AFC4-6F175D3DCCD1}">
              <a14:hiddenFill xmlns:a14="http://schemas.microsoft.com/office/drawing/2010/main">
                <a:solidFill>
                  <a:srgbClr val="FFFFFF"/>
                </a:solidFill>
              </a14:hiddenFill>
            </a:ext>
          </a:extLst>
        </p:spPr>
      </p:pic>
      <p:sp>
        <p:nvSpPr>
          <p:cNvPr id="32" name="圆角矩形 113"/>
          <p:cNvSpPr/>
          <p:nvPr/>
        </p:nvSpPr>
        <p:spPr>
          <a:xfrm>
            <a:off x="3269402" y="32263"/>
            <a:ext cx="2097625" cy="67826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3" name="直接连接符 32"/>
          <p:cNvCxnSpPr/>
          <p:nvPr/>
        </p:nvCxnSpPr>
        <p:spPr>
          <a:xfrm>
            <a:off x="3408668" y="629697"/>
            <a:ext cx="1728192"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3206786" y="127520"/>
            <a:ext cx="2160241" cy="523220"/>
          </a:xfrm>
          <a:prstGeom prst="rect">
            <a:avLst/>
          </a:prstGeom>
        </p:spPr>
        <p:txBody>
          <a:bodyPr wrap="square">
            <a:spAutoFit/>
          </a:bodyPr>
          <a:lstStyle/>
          <a:p>
            <a:pPr algn="ctr"/>
            <a:r>
              <a:rPr lang="en-US" altLang="zh-CN" sz="2800" b="1" dirty="0" smtClean="0">
                <a:solidFill>
                  <a:srgbClr val="FFFFFF"/>
                </a:solidFill>
              </a:rPr>
              <a:t>nervousness</a:t>
            </a:r>
            <a:endParaRPr lang="zh-CN" altLang="en-US" sz="2800" b="1" dirty="0">
              <a:solidFill>
                <a:srgbClr val="FFFFFF"/>
              </a:solidFill>
            </a:endParaRPr>
          </a:p>
        </p:txBody>
      </p:sp>
      <p:grpSp>
        <p:nvGrpSpPr>
          <p:cNvPr id="69" name="组合 68"/>
          <p:cNvGrpSpPr/>
          <p:nvPr/>
        </p:nvGrpSpPr>
        <p:grpSpPr>
          <a:xfrm>
            <a:off x="231730" y="1684374"/>
            <a:ext cx="4588452" cy="792088"/>
            <a:chOff x="304800" y="673100"/>
            <a:chExt cx="4000500" cy="4000500"/>
          </a:xfrm>
          <a:effectLst>
            <a:outerShdw blurRad="381000" dist="152400" dir="8100000" algn="tr" rotWithShape="0">
              <a:prstClr val="black">
                <a:alpha val="7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71" name="椭圆 70"/>
            <p:cNvSpPr/>
            <p:nvPr/>
          </p:nvSpPr>
          <p:spPr>
            <a:xfrm>
              <a:off x="368560" y="847724"/>
              <a:ext cx="3845922" cy="365124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rgbClr val="00B0F0"/>
                  </a:solidFill>
                </a:rPr>
                <a:t>chamber</a:t>
              </a:r>
              <a:r>
                <a:rPr lang="zh-CN" altLang="en-US" sz="2800" b="1" dirty="0" smtClean="0">
                  <a:solidFill>
                    <a:srgbClr val="00B0F0"/>
                  </a:solidFill>
                  <a:latin typeface="楷体" panose="02010609060101010101" pitchFamily="49" charset="-122"/>
                  <a:ea typeface="楷体" panose="02010609060101010101" pitchFamily="49" charset="-122"/>
                </a:rPr>
                <a:t>房间</a:t>
              </a:r>
              <a:endParaRPr lang="zh-CN" altLang="en-US" sz="3200" dirty="0">
                <a:solidFill>
                  <a:srgbClr val="00B0F0"/>
                </a:solidFill>
              </a:endParaRPr>
            </a:p>
          </p:txBody>
        </p:sp>
      </p:grpSp>
      <p:sp>
        <p:nvSpPr>
          <p:cNvPr id="91" name="矩形 90"/>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92" name="矩形 91"/>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90" name="矩形 89"/>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grpSp>
        <p:nvGrpSpPr>
          <p:cNvPr id="93" name="组合 92"/>
          <p:cNvGrpSpPr/>
          <p:nvPr/>
        </p:nvGrpSpPr>
        <p:grpSpPr>
          <a:xfrm>
            <a:off x="127563" y="2571750"/>
            <a:ext cx="6172629" cy="1008112"/>
            <a:chOff x="304800" y="1316218"/>
            <a:chExt cx="4000500" cy="4000499"/>
          </a:xfrm>
          <a:effectLst>
            <a:outerShdw blurRad="381000" dist="152400" dir="8100000" algn="tr" rotWithShape="0">
              <a:prstClr val="black">
                <a:alpha val="70000"/>
              </a:prstClr>
            </a:outerShdw>
          </a:effectLst>
        </p:grpSpPr>
        <p:sp>
          <p:nvSpPr>
            <p:cNvPr id="94" name="同心圆 93"/>
            <p:cNvSpPr/>
            <p:nvPr/>
          </p:nvSpPr>
          <p:spPr>
            <a:xfrm>
              <a:off x="304800" y="1316218"/>
              <a:ext cx="4000500" cy="4000499"/>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5" name="椭圆 94"/>
            <p:cNvSpPr/>
            <p:nvPr/>
          </p:nvSpPr>
          <p:spPr>
            <a:xfrm>
              <a:off x="372311" y="1550082"/>
              <a:ext cx="3886320" cy="365125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rgbClr val="FF0000"/>
                  </a:solidFill>
                </a:rPr>
                <a:t>swallow</a:t>
              </a:r>
              <a:r>
                <a:rPr lang="zh-CN" altLang="en-US" sz="2800" b="1" dirty="0" smtClean="0">
                  <a:solidFill>
                    <a:srgbClr val="FF0000"/>
                  </a:solidFill>
                  <a:latin typeface="楷体" panose="02010609060101010101" pitchFamily="49" charset="-122"/>
                  <a:ea typeface="楷体" panose="02010609060101010101" pitchFamily="49" charset="-122"/>
                </a:rPr>
                <a:t>紧张地吞口水</a:t>
              </a:r>
              <a:endParaRPr lang="zh-CN" altLang="en-US" sz="2800" dirty="0">
                <a:solidFill>
                  <a:srgbClr val="FF0000"/>
                </a:solidFill>
                <a:latin typeface="楷体" panose="02010609060101010101" pitchFamily="49" charset="-122"/>
                <a:ea typeface="楷体" panose="02010609060101010101" pitchFamily="49" charset="-122"/>
              </a:endParaRPr>
            </a:p>
          </p:txBody>
        </p:sp>
      </p:grpSp>
      <p:sp>
        <p:nvSpPr>
          <p:cNvPr id="6" name="矩形 5"/>
          <p:cNvSpPr/>
          <p:nvPr/>
        </p:nvSpPr>
        <p:spPr>
          <a:xfrm>
            <a:off x="394501" y="742169"/>
            <a:ext cx="7471361" cy="584775"/>
          </a:xfrm>
          <a:prstGeom prst="rect">
            <a:avLst/>
          </a:prstGeom>
        </p:spPr>
        <p:txBody>
          <a:bodyPr wrap="square">
            <a:spAutoFit/>
          </a:bodyPr>
          <a:lstStyle/>
          <a:p>
            <a:r>
              <a:rPr lang="en-US" altLang="zh-CN" sz="3200" b="1" dirty="0" smtClean="0"/>
              <a:t>She left the </a:t>
            </a:r>
            <a:r>
              <a:rPr lang="en-US" altLang="zh-CN" sz="3200" b="1" dirty="0" smtClean="0">
                <a:solidFill>
                  <a:srgbClr val="00B0F0"/>
                </a:solidFill>
              </a:rPr>
              <a:t>chamber</a:t>
            </a:r>
            <a:r>
              <a:rPr lang="en-US" altLang="zh-CN" sz="3200" b="1" dirty="0" smtClean="0"/>
              <a:t>. Harry </a:t>
            </a:r>
            <a:r>
              <a:rPr lang="en-US" altLang="zh-CN" sz="3200" b="1" dirty="0" smtClean="0">
                <a:solidFill>
                  <a:srgbClr val="FF0000"/>
                </a:solidFill>
              </a:rPr>
              <a:t>swallowed</a:t>
            </a:r>
            <a:r>
              <a:rPr lang="en-US" altLang="zh-CN" sz="3200" b="1" dirty="0" smtClean="0"/>
              <a:t>.</a:t>
            </a:r>
            <a:endParaRPr lang="zh-CN" altLang="zh-CN" sz="3200" b="1" dirty="0"/>
          </a:p>
        </p:txBody>
      </p:sp>
      <p:pic>
        <p:nvPicPr>
          <p:cNvPr id="4098" name="Picture 2" descr="https://ss1.bdstatic.com/70cFuXSh_Q1YnxGkpoWK1HF6hhy/it/u=1597437758,1880362725&amp;fm=15&amp;gp=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2114994"/>
            <a:ext cx="2699792" cy="1792662"/>
          </a:xfrm>
          <a:prstGeom prst="rect">
            <a:avLst/>
          </a:prstGeom>
          <a:noFill/>
          <a:extLst>
            <a:ext uri="{909E8E84-426E-40DD-AFC4-6F175D3DCCD1}">
              <a14:hiddenFill xmlns:a14="http://schemas.microsoft.com/office/drawing/2010/main">
                <a:solidFill>
                  <a:srgbClr val="FFFFFF"/>
                </a:solidFill>
              </a14:hiddenFill>
            </a:ext>
          </a:extLst>
        </p:spPr>
      </p:pic>
      <p:sp>
        <p:nvSpPr>
          <p:cNvPr id="17" name="椭圆 16"/>
          <p:cNvSpPr/>
          <p:nvPr/>
        </p:nvSpPr>
        <p:spPr>
          <a:xfrm>
            <a:off x="5436096" y="771550"/>
            <a:ext cx="1872208" cy="50405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3"/>
                                        </p:tgtEl>
                                        <p:attrNameLst>
                                          <p:attrName>style.visibility</p:attrName>
                                        </p:attrNameLst>
                                      </p:cBhvr>
                                      <p:to>
                                        <p:strVal val="visible"/>
                                      </p:to>
                                    </p:set>
                                    <p:anim calcmode="lin" valueType="num">
                                      <p:cBhvr additive="base">
                                        <p:cTn id="20" dur="500" fill="hold"/>
                                        <p:tgtEl>
                                          <p:spTgt spid="93"/>
                                        </p:tgtEl>
                                        <p:attrNameLst>
                                          <p:attrName>ppt_x</p:attrName>
                                        </p:attrNameLst>
                                      </p:cBhvr>
                                      <p:tavLst>
                                        <p:tav tm="0">
                                          <p:val>
                                            <p:strVal val="#ppt_x"/>
                                          </p:val>
                                        </p:tav>
                                        <p:tav tm="100000">
                                          <p:val>
                                            <p:strVal val="#ppt_x"/>
                                          </p:val>
                                        </p:tav>
                                      </p:tavLst>
                                    </p:anim>
                                    <p:anim calcmode="lin" valueType="num">
                                      <p:cBhvr additive="base">
                                        <p:cTn id="21"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1059582"/>
            <a:ext cx="9144000" cy="1630045"/>
          </a:xfrm>
          <a:prstGeom prst="rect">
            <a:avLst/>
          </a:prstGeom>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800" b="1" dirty="0" smtClean="0">
                <a:latin typeface="Times New Roman" panose="02020603050405020304" pitchFamily="18" charset="0"/>
                <a:ea typeface="楷体" panose="02010609060101010101" pitchFamily="49" charset="-122"/>
              </a:rPr>
              <a:t>Several boys of about </a:t>
            </a:r>
            <a:r>
              <a:rPr lang="en-US" altLang="zh-CN" sz="2800" b="1" dirty="0" err="1" smtClean="0">
                <a:latin typeface="Times New Roman" panose="02020603050405020304" pitchFamily="18" charset="0"/>
                <a:ea typeface="楷体" panose="02010609060101010101" pitchFamily="49" charset="-122"/>
              </a:rPr>
              <a:t>Harry’s</a:t>
            </a:r>
            <a:r>
              <a:rPr lang="en-US" altLang="zh-CN" sz="2800" b="1" dirty="0" smtClean="0">
                <a:latin typeface="Times New Roman" panose="02020603050405020304" pitchFamily="18" charset="0"/>
                <a:ea typeface="楷体" panose="02010609060101010101" pitchFamily="49" charset="-122"/>
              </a:rPr>
              <a:t> age </a:t>
            </a:r>
            <a:r>
              <a:rPr lang="en-US" altLang="zh-CN" sz="2800" b="1" dirty="0" smtClean="0">
                <a:solidFill>
                  <a:srgbClr val="FF0000"/>
                </a:solidFill>
                <a:latin typeface="Times New Roman" panose="02020603050405020304" pitchFamily="18" charset="0"/>
                <a:ea typeface="楷体" panose="02010609060101010101" pitchFamily="49" charset="-122"/>
              </a:rPr>
              <a:t>had their nose pressed against a window </a:t>
            </a:r>
            <a:r>
              <a:rPr lang="en-US" altLang="zh-CN" sz="2800" b="1" dirty="0" smtClean="0">
                <a:latin typeface="Times New Roman" panose="02020603050405020304" pitchFamily="18" charset="0"/>
                <a:ea typeface="楷体" panose="02010609060101010101" pitchFamily="49" charset="-122"/>
              </a:rPr>
              <a:t>with </a:t>
            </a:r>
            <a:r>
              <a:rPr lang="en-US" altLang="zh-CN" sz="2800" b="1" dirty="0" smtClean="0">
                <a:solidFill>
                  <a:srgbClr val="0070C0"/>
                </a:solidFill>
                <a:latin typeface="Times New Roman" panose="02020603050405020304" pitchFamily="18" charset="0"/>
                <a:ea typeface="楷体" panose="02010609060101010101" pitchFamily="49" charset="-122"/>
              </a:rPr>
              <a:t>broomsticks</a:t>
            </a:r>
            <a:r>
              <a:rPr lang="en-US" altLang="zh-CN" sz="2800" b="1" dirty="0" smtClean="0">
                <a:latin typeface="Times New Roman" panose="02020603050405020304" pitchFamily="18" charset="0"/>
                <a:ea typeface="楷体" panose="02010609060101010101" pitchFamily="49" charset="-122"/>
              </a:rPr>
              <a:t> in it</a:t>
            </a:r>
            <a:r>
              <a:rPr lang="en-US" altLang="zh-CN" sz="2800" b="1" dirty="0" smtClean="0">
                <a:ea typeface="楷体" panose="02010609060101010101" pitchFamily="49" charset="-122"/>
              </a:rPr>
              <a:t>.</a:t>
            </a:r>
            <a:endParaRPr lang="en-US" altLang="zh-CN" sz="2800" b="1" dirty="0" smtClean="0">
              <a:ea typeface="楷体" panose="02010609060101010101" pitchFamily="49" charset="-122"/>
            </a:endParaRPr>
          </a:p>
          <a:p>
            <a:pPr algn="just"/>
            <a:r>
              <a:rPr lang="zh-CN" altLang="en-US" sz="2400" b="1" dirty="0" smtClean="0">
                <a:latin typeface="宋体" panose="02010600030101010101" pitchFamily="2" charset="-122"/>
                <a:ea typeface="宋体" panose="02010600030101010101" pitchFamily="2" charset="-122"/>
              </a:rPr>
              <a:t>几个和哈利差不多大的男孩鼻子紧贴着窗户，里面是魔法扫帚。</a:t>
            </a:r>
            <a:endParaRPr lang="zh-CN" altLang="en-US" sz="2400" b="1" dirty="0" smtClean="0">
              <a:latin typeface="宋体" panose="02010600030101010101" pitchFamily="2" charset="-122"/>
              <a:ea typeface="宋体" panose="02010600030101010101" pitchFamily="2" charset="-122"/>
            </a:endParaRPr>
          </a:p>
          <a:p>
            <a:pPr algn="just"/>
            <a:r>
              <a:rPr lang="zh-CN" altLang="en-US" sz="2000" b="1" dirty="0">
                <a:latin typeface="宋体" panose="02010600030101010101" pitchFamily="2" charset="-122"/>
                <a:ea typeface="宋体" panose="02010600030101010101" pitchFamily="2" charset="-122"/>
                <a:sym typeface="+mn-ea"/>
              </a:rPr>
              <a:t>(哈利波特与魔法石</a:t>
            </a:r>
            <a:r>
              <a:rPr lang="zh-CN" altLang="en-US" sz="2000" b="1" dirty="0">
                <a:ea typeface="宋体" panose="02010600030101010101" pitchFamily="2" charset="-122"/>
                <a:cs typeface="+mn-lt"/>
                <a:sym typeface="+mn-ea"/>
              </a:rPr>
              <a:t>Chapter </a:t>
            </a:r>
            <a:r>
              <a:rPr lang="en-US" altLang="zh-CN" sz="2000" b="1" dirty="0">
                <a:ea typeface="宋体" panose="02010600030101010101" pitchFamily="2" charset="-122"/>
                <a:cs typeface="+mn-lt"/>
                <a:sym typeface="+mn-ea"/>
              </a:rPr>
              <a:t>5</a:t>
            </a:r>
            <a:r>
              <a:rPr lang="zh-CN" altLang="en-US" sz="2000" b="1" dirty="0">
                <a:latin typeface="宋体" panose="02010600030101010101" pitchFamily="2" charset="-122"/>
                <a:ea typeface="宋体" panose="02010600030101010101" pitchFamily="2" charset="-122"/>
                <a:sym typeface="+mn-ea"/>
              </a:rPr>
              <a:t>)</a:t>
            </a:r>
            <a:endParaRPr lang="zh-CN" altLang="en-US" sz="2000" b="1" dirty="0">
              <a:latin typeface="宋体" panose="02010600030101010101" pitchFamily="2" charset="-122"/>
              <a:ea typeface="宋体" panose="02010600030101010101" pitchFamily="2" charset="-122"/>
              <a:sym typeface="+mn-ea"/>
            </a:endParaRPr>
          </a:p>
        </p:txBody>
      </p:sp>
      <p:sp>
        <p:nvSpPr>
          <p:cNvPr id="49" name="矩形 48"/>
          <p:cNvSpPr/>
          <p:nvPr/>
        </p:nvSpPr>
        <p:spPr>
          <a:xfrm>
            <a:off x="0" y="3573840"/>
            <a:ext cx="9144000" cy="830997"/>
          </a:xfrm>
          <a:prstGeom prst="rect">
            <a:avLst/>
          </a:prstGeom>
        </p:spPr>
        <p:txBody>
          <a:bodyPr wrap="square">
            <a:spAutoFit/>
          </a:bodyPr>
          <a:lstStyle/>
          <a:p>
            <a:r>
              <a:rPr lang="zh-CN" altLang="en-US" sz="2400" b="1" dirty="0" smtClean="0">
                <a:latin typeface="楷体" panose="02010609060101010101" pitchFamily="49" charset="-122"/>
                <a:ea typeface="楷体" panose="02010609060101010101" pitchFamily="49" charset="-122"/>
              </a:rPr>
              <a:t>素材背景：</a:t>
            </a:r>
            <a:r>
              <a:rPr lang="en-US" altLang="zh-CN" sz="2400" b="1" dirty="0" smtClean="0">
                <a:ea typeface="楷体" panose="02010609060101010101" pitchFamily="49" charset="-122"/>
              </a:rPr>
              <a:t>The boys  were admiring the various broomsticks that they were longing to have outside the shop.</a:t>
            </a:r>
            <a:endParaRPr lang="zh-CN" altLang="en-US" sz="2400" dirty="0"/>
          </a:p>
        </p:txBody>
      </p:sp>
      <p:pic>
        <p:nvPicPr>
          <p:cNvPr id="12" name="图片 11" descr="水印"/>
          <p:cNvPicPr>
            <a:picLocks noChangeAspect="1"/>
          </p:cNvPicPr>
          <p:nvPr userDrawn="1"/>
        </p:nvPicPr>
        <p:blipFill>
          <a:blip r:embed="rId1"/>
          <a:stretch>
            <a:fillRect/>
          </a:stretch>
        </p:blipFill>
        <p:spPr>
          <a:xfrm>
            <a:off x="5389721" y="47625"/>
            <a:ext cx="3676650" cy="1190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0" y="771550"/>
            <a:ext cx="8712968" cy="1077218"/>
          </a:xfrm>
          <a:prstGeom prst="rect">
            <a:avLst/>
          </a:prstGeom>
        </p:spPr>
        <p:txBody>
          <a:bodyPr wrap="square">
            <a:spAutoFit/>
          </a:bodyPr>
          <a:lstStyle/>
          <a:p>
            <a:pPr algn="just"/>
            <a:r>
              <a:rPr lang="en-US" altLang="zh-CN" sz="3200" b="1" dirty="0" smtClean="0">
                <a:latin typeface="Times New Roman" panose="02020603050405020304" pitchFamily="18" charset="0"/>
                <a:ea typeface="楷体" panose="02010609060101010101" pitchFamily="49" charset="-122"/>
              </a:rPr>
              <a:t>Several boys of about Harry’s age </a:t>
            </a:r>
            <a:r>
              <a:rPr lang="en-US" altLang="zh-CN" sz="3200" b="1" dirty="0" smtClean="0">
                <a:solidFill>
                  <a:srgbClr val="FF0000"/>
                </a:solidFill>
                <a:latin typeface="Times New Roman" panose="02020603050405020304" pitchFamily="18" charset="0"/>
                <a:ea typeface="楷体" panose="02010609060101010101" pitchFamily="49" charset="-122"/>
              </a:rPr>
              <a:t>had their nose pressed against a window </a:t>
            </a:r>
            <a:r>
              <a:rPr lang="en-US" altLang="zh-CN" sz="3200" b="1" dirty="0" smtClean="0">
                <a:latin typeface="Times New Roman" panose="02020603050405020304" pitchFamily="18" charset="0"/>
                <a:ea typeface="楷体" panose="02010609060101010101" pitchFamily="49" charset="-122"/>
              </a:rPr>
              <a:t>with </a:t>
            </a:r>
            <a:r>
              <a:rPr lang="en-US" altLang="zh-CN" sz="3200" b="1" dirty="0" smtClean="0">
                <a:solidFill>
                  <a:srgbClr val="0070C0"/>
                </a:solidFill>
                <a:latin typeface="Times New Roman" panose="02020603050405020304" pitchFamily="18" charset="0"/>
                <a:ea typeface="楷体" panose="02010609060101010101" pitchFamily="49" charset="-122"/>
              </a:rPr>
              <a:t>broomsticks</a:t>
            </a:r>
            <a:r>
              <a:rPr lang="en-US" altLang="zh-CN" sz="3200" b="1" dirty="0" smtClean="0">
                <a:latin typeface="Times New Roman" panose="02020603050405020304" pitchFamily="18" charset="0"/>
                <a:ea typeface="楷体" panose="02010609060101010101" pitchFamily="49" charset="-122"/>
              </a:rPr>
              <a:t> in it</a:t>
            </a:r>
            <a:r>
              <a:rPr lang="en-US" altLang="zh-CN" sz="3200" b="1" dirty="0" smtClean="0">
                <a:ea typeface="楷体" panose="02010609060101010101" pitchFamily="49" charset="-122"/>
              </a:rPr>
              <a:t>.</a:t>
            </a:r>
            <a:endParaRPr lang="en-US" altLang="zh-CN" sz="3200" b="1" dirty="0" smtClean="0">
              <a:ea typeface="楷体" panose="02010609060101010101" pitchFamily="49" charset="-122"/>
            </a:endParaRPr>
          </a:p>
        </p:txBody>
      </p:sp>
      <p:sp>
        <p:nvSpPr>
          <p:cNvPr id="59" name="圆角矩形 113"/>
          <p:cNvSpPr/>
          <p:nvPr/>
        </p:nvSpPr>
        <p:spPr>
          <a:xfrm>
            <a:off x="3269402" y="38490"/>
            <a:ext cx="2035011" cy="67826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422812" y="602174"/>
            <a:ext cx="1728192"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3422812" y="116012"/>
            <a:ext cx="1728192" cy="523220"/>
          </a:xfrm>
          <a:prstGeom prst="rect">
            <a:avLst/>
          </a:prstGeom>
        </p:spPr>
        <p:txBody>
          <a:bodyPr wrap="square">
            <a:spAutoFit/>
          </a:bodyPr>
          <a:lstStyle/>
          <a:p>
            <a:pPr algn="ctr"/>
            <a:r>
              <a:rPr lang="en-US" altLang="zh-CN" sz="2800" b="1" dirty="0" smtClean="0">
                <a:solidFill>
                  <a:srgbClr val="FFFFFF"/>
                </a:solidFill>
              </a:rPr>
              <a:t>eagerness</a:t>
            </a:r>
            <a:endParaRPr lang="zh-CN" altLang="en-US" sz="2800" b="1" dirty="0">
              <a:solidFill>
                <a:srgbClr val="FFFFFF"/>
              </a:solidFill>
            </a:endParaRPr>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pic>
        <p:nvPicPr>
          <p:cNvPr id="10"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7857492" y="4599297"/>
            <a:ext cx="386916" cy="369332"/>
          </a:xfrm>
          <a:prstGeom prst="rect">
            <a:avLst/>
          </a:prstGeom>
          <a:solidFill>
            <a:schemeClr val="bg1"/>
          </a:solidFill>
        </p:spPr>
        <p:txBody>
          <a:bodyPr wrap="square">
            <a:spAutoFit/>
          </a:bodyPr>
          <a:lstStyle/>
          <a:p>
            <a:endParaRPr lang="zh-CN" altLang="en-US" dirty="0"/>
          </a:p>
        </p:txBody>
      </p:sp>
      <p:sp>
        <p:nvSpPr>
          <p:cNvPr id="13" name="矩形 12"/>
          <p:cNvSpPr/>
          <p:nvPr/>
        </p:nvSpPr>
        <p:spPr>
          <a:xfrm>
            <a:off x="8009892" y="4751697"/>
            <a:ext cx="954596" cy="369332"/>
          </a:xfrm>
          <a:prstGeom prst="rect">
            <a:avLst/>
          </a:prstGeom>
          <a:solidFill>
            <a:schemeClr val="bg1"/>
          </a:solidFill>
        </p:spPr>
        <p:txBody>
          <a:bodyPr wrap="square">
            <a:spAutoFit/>
          </a:bodyPr>
          <a:lstStyle/>
          <a:p>
            <a:endParaRPr lang="zh-CN" altLang="en-US" dirty="0"/>
          </a:p>
        </p:txBody>
      </p:sp>
      <p:sp>
        <p:nvSpPr>
          <p:cNvPr id="11" name="矩形 10"/>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grpSp>
        <p:nvGrpSpPr>
          <p:cNvPr id="19" name="组合 18"/>
          <p:cNvGrpSpPr/>
          <p:nvPr/>
        </p:nvGrpSpPr>
        <p:grpSpPr>
          <a:xfrm>
            <a:off x="19651" y="3803905"/>
            <a:ext cx="5663338" cy="1317124"/>
            <a:chOff x="4052582" y="3262663"/>
            <a:chExt cx="2616625" cy="689596"/>
          </a:xfrm>
        </p:grpSpPr>
        <p:sp>
          <p:nvSpPr>
            <p:cNvPr id="20" name="圆角矩形 19"/>
            <p:cNvSpPr/>
            <p:nvPr/>
          </p:nvSpPr>
          <p:spPr>
            <a:xfrm>
              <a:off x="4052582" y="3262663"/>
              <a:ext cx="2616625" cy="689596"/>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圆角矩形 113"/>
            <p:cNvSpPr/>
            <p:nvPr/>
          </p:nvSpPr>
          <p:spPr>
            <a:xfrm>
              <a:off x="4263601" y="3313250"/>
              <a:ext cx="2262660" cy="582448"/>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6"/>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Times New Roman" panose="02020603050405020304" pitchFamily="18" charset="0"/>
                  <a:ea typeface="楷体" panose="02010609060101010101" pitchFamily="49" charset="-122"/>
                </a:rPr>
                <a:t>had their nose pressed against a </a:t>
              </a:r>
              <a:r>
                <a:rPr lang="en-US" altLang="zh-CN" sz="2800" b="1" dirty="0" smtClean="0">
                  <a:solidFill>
                    <a:schemeClr val="bg1"/>
                  </a:solidFill>
                  <a:latin typeface="Times New Roman" panose="02020603050405020304" pitchFamily="18" charset="0"/>
                  <a:ea typeface="楷体" panose="02010609060101010101" pitchFamily="49" charset="-122"/>
                </a:rPr>
                <a:t>window             </a:t>
              </a:r>
              <a:r>
                <a:rPr lang="zh-CN" altLang="en-US" sz="2800" b="1" dirty="0" smtClean="0">
                  <a:solidFill>
                    <a:srgbClr val="7030A0"/>
                  </a:solidFill>
                  <a:latin typeface="宋体" panose="02010600030101010101" pitchFamily="2" charset="-122"/>
                  <a:ea typeface="宋体" panose="02010600030101010101" pitchFamily="2" charset="-122"/>
                </a:rPr>
                <a:t>迫切的心情</a:t>
              </a:r>
              <a:endParaRPr lang="zh-CN" altLang="en-US" sz="2800" b="1" dirty="0">
                <a:solidFill>
                  <a:srgbClr val="7030A0"/>
                </a:solidFill>
                <a:latin typeface="宋体" panose="02010600030101010101" pitchFamily="2" charset="-122"/>
                <a:ea typeface="宋体" panose="02010600030101010101" pitchFamily="2" charset="-122"/>
              </a:endParaRPr>
            </a:p>
          </p:txBody>
        </p:sp>
      </p:grpSp>
      <p:grpSp>
        <p:nvGrpSpPr>
          <p:cNvPr id="4" name="组合 3"/>
          <p:cNvGrpSpPr/>
          <p:nvPr/>
        </p:nvGrpSpPr>
        <p:grpSpPr>
          <a:xfrm>
            <a:off x="395536" y="2139702"/>
            <a:ext cx="5052892" cy="1814238"/>
            <a:chOff x="398542" y="1961176"/>
            <a:chExt cx="5052892" cy="1814238"/>
          </a:xfrm>
        </p:grpSpPr>
        <p:pic>
          <p:nvPicPr>
            <p:cNvPr id="24" name="图片 23" descr="https://ss0.bdstatic.com/70cFvHSh_Q1YnxGkpoWK1HF6hhy/it/u=3605332026,2238896542&amp;fm=15&amp;gp=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542" y="1975214"/>
              <a:ext cx="5052892" cy="1800200"/>
            </a:xfrm>
            <a:prstGeom prst="rect">
              <a:avLst/>
            </a:prstGeom>
            <a:noFill/>
            <a:ln>
              <a:noFill/>
            </a:ln>
          </p:spPr>
        </p:pic>
        <p:sp>
          <p:nvSpPr>
            <p:cNvPr id="2" name="矩形 1"/>
            <p:cNvSpPr/>
            <p:nvPr/>
          </p:nvSpPr>
          <p:spPr>
            <a:xfrm>
              <a:off x="1199373" y="1961176"/>
              <a:ext cx="4252061" cy="584775"/>
            </a:xfrm>
            <a:prstGeom prst="rect">
              <a:avLst/>
            </a:prstGeom>
          </p:spPr>
          <p:txBody>
            <a:bodyPr wrap="none">
              <a:spAutoFit/>
            </a:bodyPr>
            <a:lstStyle/>
            <a:p>
              <a:r>
                <a:rPr lang="en-US" altLang="zh-CN" sz="3200" b="1" dirty="0" smtClean="0">
                  <a:solidFill>
                    <a:schemeClr val="bg1"/>
                  </a:solidFill>
                  <a:latin typeface="Times New Roman" panose="02020603050405020304" pitchFamily="18" charset="0"/>
                  <a:ea typeface="楷体" panose="02010609060101010101" pitchFamily="49" charset="-122"/>
                </a:rPr>
                <a:t>Broomstick(n.)</a:t>
              </a:r>
              <a:r>
                <a:rPr lang="zh-CN" altLang="en-US" sz="2800" b="1" dirty="0" smtClean="0">
                  <a:solidFill>
                    <a:schemeClr val="bg1"/>
                  </a:solidFill>
                  <a:latin typeface="Times New Roman" panose="02020603050405020304" pitchFamily="18" charset="0"/>
                  <a:ea typeface="楷体" panose="02010609060101010101" pitchFamily="49" charset="-122"/>
                </a:rPr>
                <a:t>长柄扫帚</a:t>
              </a:r>
              <a:endParaRPr lang="zh-CN" altLang="en-US" sz="2800" dirty="0">
                <a:solidFill>
                  <a:schemeClr val="bg1"/>
                </a:solidFill>
              </a:endParaRPr>
            </a:p>
          </p:txBody>
        </p:sp>
      </p:grpSp>
      <p:pic>
        <p:nvPicPr>
          <p:cNvPr id="614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7948" y="2389732"/>
            <a:ext cx="2886045" cy="151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椭圆 22"/>
          <p:cNvSpPr/>
          <p:nvPr/>
        </p:nvSpPr>
        <p:spPr>
          <a:xfrm>
            <a:off x="179512" y="1347615"/>
            <a:ext cx="1584176" cy="432048"/>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Lst>
  </p:timing>
</p:sld>
</file>

<file path=ppt/theme/theme1.xml><?xml version="1.0" encoding="utf-8"?>
<a:theme xmlns:a="http://schemas.openxmlformats.org/drawingml/2006/main" name="Office 主题​​">
  <a:themeElements>
    <a:clrScheme name="自定义 121">
      <a:dk1>
        <a:sysClr val="windowText" lastClr="000000"/>
      </a:dk1>
      <a:lt1>
        <a:sysClr val="window" lastClr="FFFFFF"/>
      </a:lt1>
      <a:dk2>
        <a:srgbClr val="1F497D"/>
      </a:dk2>
      <a:lt2>
        <a:srgbClr val="EEECE1"/>
      </a:lt2>
      <a:accent1>
        <a:srgbClr val="2B6F7D"/>
      </a:accent1>
      <a:accent2>
        <a:srgbClr val="1C9494"/>
      </a:accent2>
      <a:accent3>
        <a:srgbClr val="7CB554"/>
      </a:accent3>
      <a:accent4>
        <a:srgbClr val="FAC14D"/>
      </a:accent4>
      <a:accent5>
        <a:srgbClr val="F95647"/>
      </a:accent5>
      <a:accent6>
        <a:srgbClr val="F5841C"/>
      </a:accent6>
      <a:hlink>
        <a:srgbClr val="0000FF"/>
      </a:hlink>
      <a:folHlink>
        <a:srgbClr val="800080"/>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8791</Words>
  <Application>WPS 演示</Application>
  <PresentationFormat>全屏显示(16:9)</PresentationFormat>
  <Paragraphs>284</Paragraphs>
  <Slides>26</Slides>
  <Notes>23</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26</vt:i4>
      </vt:variant>
    </vt:vector>
  </HeadingPairs>
  <TitlesOfParts>
    <vt:vector size="47" baseType="lpstr">
      <vt:lpstr>Arial</vt:lpstr>
      <vt:lpstr>宋体</vt:lpstr>
      <vt:lpstr>Wingdings</vt:lpstr>
      <vt:lpstr>微软雅黑</vt:lpstr>
      <vt:lpstr>MingLiU_HKSCS-ExtB</vt:lpstr>
      <vt:lpstr>仿宋</vt:lpstr>
      <vt:lpstr>楷体</vt:lpstr>
      <vt:lpstr>Vani</vt:lpstr>
      <vt:lpstr>Castellar</vt:lpstr>
      <vt:lpstr>Times New Roman</vt:lpstr>
      <vt:lpstr>Arial Unicode MS</vt:lpstr>
      <vt:lpstr>Calibri</vt:lpstr>
      <vt:lpstr>MingLiU_HKSCS</vt:lpstr>
      <vt:lpstr>Milano LET</vt:lpstr>
      <vt:lpstr>Segoe Print</vt:lpstr>
      <vt:lpstr>Impact</vt:lpstr>
      <vt:lpstr>华文细黑</vt:lpstr>
      <vt:lpstr>HelveticaNeue</vt:lpstr>
      <vt:lpstr>Helvetica 65 Medium</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TH</Company>
  <LinksUpToDate>false</LinksUpToDate>
  <SharedDoc>false</SharedDoc>
  <HyperlinksChanged>false</HyperlinksChanged>
  <AppVersion>14.0000</AppVersion>
  <Manager>阿唐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wen</dc:title>
  <dc:creator>wen</dc:creator>
  <dc:subject>wen</dc:subject>
  <cp:lastModifiedBy>24147</cp:lastModifiedBy>
  <cp:revision>526</cp:revision>
  <dcterms:created xsi:type="dcterms:W3CDTF">2016-05-28T13:05:00Z</dcterms:created>
  <dcterms:modified xsi:type="dcterms:W3CDTF">2023-07-16T10:34:25Z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