
<file path=[Content_Types].xml><?xml version="1.0" encoding="utf-8"?>
<Types xmlns="http://schemas.openxmlformats.org/package/2006/content-types">
  <Default Extension="jpeg" ContentType="image/jpe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1" r:id="rId3"/>
    <p:sldId id="262" r:id="rId4"/>
    <p:sldId id="257" r:id="rId5"/>
    <p:sldId id="271" r:id="rId6"/>
    <p:sldId id="276" r:id="rId7"/>
    <p:sldId id="277" r:id="rId8"/>
    <p:sldId id="278" r:id="rId9"/>
    <p:sldId id="258" r:id="rId10"/>
    <p:sldId id="263" r:id="rId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D2C1"/>
    <a:srgbClr val="E1D7CB"/>
    <a:srgbClr val="FCFFEC"/>
    <a:srgbClr val="F0F0E4"/>
    <a:srgbClr val="F0F0E6"/>
    <a:srgbClr val="FEFFFB"/>
    <a:srgbClr val="928D89"/>
    <a:srgbClr val="F3EFEC"/>
    <a:srgbClr val="ECE8DD"/>
    <a:srgbClr val="DCD4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69E67ED-055E-4CDD-9B7F-291498EC0D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859211E-6FF8-4E70-A99D-057C549F2E0E}" type="slidenum">
              <a:rPr lang="zh-CN" altLang="en-US" smtClean="0"/>
            </a:fld>
            <a:endParaRPr lang="zh-CN" alt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69E67ED-055E-4CDD-9B7F-291498EC0D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859211E-6FF8-4E70-A99D-057C549F2E0E}" type="slidenum">
              <a:rPr lang="zh-CN" altLang="en-US" smtClean="0"/>
            </a:fld>
            <a:endParaRPr lang="zh-CN" alt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69E67ED-055E-4CDD-9B7F-291498EC0D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859211E-6FF8-4E70-A99D-057C549F2E0E}" type="slidenum">
              <a:rPr lang="zh-CN" altLang="en-US" smtClean="0"/>
            </a:fld>
            <a:endParaRPr lang="zh-CN" alt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69E67ED-055E-4CDD-9B7F-291498EC0D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859211E-6FF8-4E70-A99D-057C549F2E0E}" type="slidenum">
              <a:rPr lang="zh-CN" altLang="en-US" smtClean="0"/>
            </a:fld>
            <a:endParaRPr lang="zh-CN" alt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69E67ED-055E-4CDD-9B7F-291498EC0D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859211E-6FF8-4E70-A99D-057C549F2E0E}" type="slidenum">
              <a:rPr lang="zh-CN" altLang="en-US" smtClean="0"/>
            </a:fld>
            <a:endParaRPr lang="zh-CN" alt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69E67ED-055E-4CDD-9B7F-291498EC0D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859211E-6FF8-4E70-A99D-057C549F2E0E}" type="slidenum">
              <a:rPr lang="zh-CN" altLang="en-US" smtClean="0"/>
            </a:fld>
            <a:endParaRPr lang="zh-CN" alt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69E67ED-055E-4CDD-9B7F-291498EC0D0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859211E-6FF8-4E70-A99D-057C549F2E0E}" type="slidenum">
              <a:rPr lang="zh-CN" altLang="en-US" smtClean="0"/>
            </a:fld>
            <a:endParaRPr lang="zh-CN" alt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69E67ED-055E-4CDD-9B7F-291498EC0D0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859211E-6FF8-4E70-A99D-057C549F2E0E}" type="slidenum">
              <a:rPr lang="zh-CN" altLang="en-US" smtClean="0"/>
            </a:fld>
            <a:endParaRPr lang="zh-CN" alt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69E67ED-055E-4CDD-9B7F-291498EC0D0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859211E-6FF8-4E70-A99D-057C549F2E0E}" type="slidenum">
              <a:rPr lang="zh-CN" altLang="en-US" smtClean="0"/>
            </a:fld>
            <a:endParaRPr lang="zh-CN" alt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69E67ED-055E-4CDD-9B7F-291498EC0D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859211E-6FF8-4E70-A99D-057C549F2E0E}" type="slidenum">
              <a:rPr lang="zh-CN" altLang="en-US" smtClean="0"/>
            </a:fld>
            <a:endParaRPr lang="zh-CN" alt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69E67ED-055E-4CDD-9B7F-291498EC0D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859211E-6FF8-4E70-A99D-057C549F2E0E}" type="slidenum">
              <a:rPr lang="zh-CN" altLang="en-US" smtClean="0"/>
            </a:fld>
            <a:endParaRPr lang="zh-CN" alt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9E67ED-055E-4CDD-9B7F-291498EC0D0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9211E-6FF8-4E70-A99D-057C549F2E0E}" type="slidenum">
              <a:rPr lang="zh-CN" altLang="en-US" smtClean="0"/>
            </a:fld>
            <a:endParaRPr lang="zh-CN" altLang="en-US"/>
          </a:p>
        </p:txBody>
      </p:sp>
      <p:pic>
        <p:nvPicPr>
          <p:cNvPr id="7"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jpeg"/><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2.wdp"/><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microsoft.com/office/2007/relationships/media" Target="../media/media3.mp4"/><Relationship Id="rId1" Type="http://schemas.openxmlformats.org/officeDocument/2006/relationships/video" Target="../media/media3.mp4"/></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008178" y="889587"/>
            <a:ext cx="4791153" cy="5825720"/>
          </a:xfrm>
          <a:prstGeom prst="rect">
            <a:avLst/>
          </a:prstGeom>
        </p:spPr>
      </p:pic>
      <p:pic>
        <p:nvPicPr>
          <p:cNvPr id="7" name="图片 6"/>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6215746" y="866455"/>
            <a:ext cx="4868669" cy="5816194"/>
          </a:xfrm>
          <a:prstGeom prst="rect">
            <a:avLst/>
          </a:prstGeom>
        </p:spPr>
      </p:pic>
      <p:sp>
        <p:nvSpPr>
          <p:cNvPr id="8" name="矩形 7"/>
          <p:cNvSpPr/>
          <p:nvPr/>
        </p:nvSpPr>
        <p:spPr>
          <a:xfrm>
            <a:off x="216602" y="140492"/>
            <a:ext cx="11758796"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Black" panose="020B0A04020102020204" pitchFamily="34" charset="0"/>
                <a:ea typeface="等线" panose="02010600030101010101" pitchFamily="2" charset="-122"/>
                <a:cs typeface="+mn-cs"/>
              </a:rPr>
              <a:t>Chinese Traditional Figures</a:t>
            </a:r>
            <a:endParaRPr kumimoji="0" lang="zh-CN" altLang="en-US" sz="6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Black" panose="020B0A04020102020204" pitchFamily="34" charset="0"/>
              <a:ea typeface="等线" panose="02010600030101010101" pitchFamily="2" charset="-122"/>
              <a:cs typeface="+mn-cs"/>
            </a:endParaRP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88578" y="365125"/>
            <a:ext cx="10515600" cy="1325563"/>
          </a:xfrm>
        </p:spPr>
        <p:txBody>
          <a:bodyPr/>
          <a:lstStyle/>
          <a:p>
            <a:endParaRPr lang="zh-CN" altLang="en-US"/>
          </a:p>
        </p:txBody>
      </p:sp>
      <p:pic>
        <p:nvPicPr>
          <p:cNvPr id="5" name="1.【郑板桥】文人风骨｜板桥先生经典画竹二十幅(Av246609343,P1)">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7429661" y="-720649"/>
            <a:ext cx="4405683" cy="7765901"/>
          </a:xfr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378" y="0"/>
            <a:ext cx="6762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869753" y="3162302"/>
            <a:ext cx="1524000" cy="664028"/>
          </a:xfrm>
          <a:prstGeom prst="rect">
            <a:avLst/>
          </a:prstGeom>
          <a:solidFill>
            <a:srgbClr val="EFEB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FEAE4"/>
              </a:solidFill>
            </a:endParaRPr>
          </a:p>
        </p:txBody>
      </p:sp>
      <p:sp>
        <p:nvSpPr>
          <p:cNvPr id="6" name="文本框 5"/>
          <p:cNvSpPr txBox="1"/>
          <p:nvPr/>
        </p:nvSpPr>
        <p:spPr>
          <a:xfrm>
            <a:off x="1755328" y="1327842"/>
            <a:ext cx="6096000" cy="646331"/>
          </a:xfrm>
          <a:prstGeom prst="rect">
            <a:avLst/>
          </a:prstGeom>
          <a:noFill/>
        </p:spPr>
        <p:txBody>
          <a:bodyPr wrap="square">
            <a:spAutoFit/>
          </a:bodyPr>
          <a:lstStyle/>
          <a:p>
            <a:r>
              <a:rPr lang="en-US" altLang="zh-CN" sz="3600" b="0" i="1" dirty="0">
                <a:effectLst/>
                <a:latin typeface="Calibri" panose="020F0502020204030204" pitchFamily="34" charset="0"/>
                <a:ea typeface="Calibri" panose="020F0502020204030204" pitchFamily="34" charset="0"/>
                <a:cs typeface="Calibri" panose="020F0502020204030204" pitchFamily="34" charset="0"/>
              </a:rPr>
              <a:t>Ignorance is a rare blessing</a:t>
            </a:r>
            <a:r>
              <a:rPr lang="en-US" altLang="zh-CN" sz="3600" i="1" dirty="0">
                <a:latin typeface="Calibri" panose="020F0502020204030204" pitchFamily="34" charset="0"/>
                <a:ea typeface="Calibri" panose="020F0502020204030204" pitchFamily="34" charset="0"/>
                <a:cs typeface="Calibri" panose="020F0502020204030204" pitchFamily="34" charset="0"/>
              </a:rPr>
              <a:t>.</a:t>
            </a:r>
            <a:endParaRPr lang="zh-CN" altLang="en-US" sz="3600" i="1" dirty="0">
              <a:latin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CE8DD"/>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9797143" y="0"/>
            <a:ext cx="2394857" cy="3421226"/>
          </a:xfrm>
          <a:prstGeom prst="rect">
            <a:avLst/>
          </a:prstGeom>
        </p:spPr>
      </p:pic>
      <p:sp>
        <p:nvSpPr>
          <p:cNvPr id="2" name="标题 1"/>
          <p:cNvSpPr>
            <a:spLocks noGrp="1"/>
          </p:cNvSpPr>
          <p:nvPr>
            <p:ph type="title"/>
          </p:nvPr>
        </p:nvSpPr>
        <p:spPr/>
        <p:txBody>
          <a:bodyPr/>
          <a:lstStyle/>
          <a:p>
            <a:endParaRPr lang="zh-CN" altLang="en-US"/>
          </a:p>
        </p:txBody>
      </p:sp>
      <p:pic>
        <p:nvPicPr>
          <p:cNvPr id="4" name="ac55f57f1233f48ea52a23c20f7e9e41">
            <a:hlinkClick r:id="" action="ppaction://media"/>
          </p:cNvPr>
          <p:cNvPicPr>
            <a:picLocks noGrp="1" noChangeAspect="1"/>
          </p:cNvPicPr>
          <p:nvPr>
            <p:ph idx="1"/>
            <a:videoFile r:link="rId2"/>
            <p:extLst>
              <p:ext uri="{DAA4B4D4-6D71-4841-9C94-3DE7FCFB9230}">
                <p14:media xmlns:p14="http://schemas.microsoft.com/office/powerpoint/2010/main" r:embed="rId3"/>
              </p:ext>
            </p:extLst>
          </p:nvPr>
        </p:nvPicPr>
        <p:blipFill>
          <a:blip r:embed="rId4"/>
          <a:stretch>
            <a:fillRect/>
          </a:stretch>
        </p:blipFill>
        <p:spPr>
          <a:xfrm>
            <a:off x="-152400" y="-2684838"/>
            <a:ext cx="7630886" cy="10173278"/>
          </a:xfrm>
        </p:spPr>
      </p:pic>
      <p:sp>
        <p:nvSpPr>
          <p:cNvPr id="5" name="文本框 4"/>
          <p:cNvSpPr txBox="1"/>
          <p:nvPr/>
        </p:nvSpPr>
        <p:spPr>
          <a:xfrm>
            <a:off x="7480300" y="2169861"/>
            <a:ext cx="533308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Zheng Banqiao </a:t>
            </a:r>
            <a:endParaRPr kumimoji="0" lang="zh-CN" altLang="en-US" sz="4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sp>
        <p:nvSpPr>
          <p:cNvPr id="6" name="文本框 5"/>
          <p:cNvSpPr txBox="1"/>
          <p:nvPr/>
        </p:nvSpPr>
        <p:spPr>
          <a:xfrm>
            <a:off x="7620000" y="3134792"/>
            <a:ext cx="4507593"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 famous Chinese painter, </a:t>
            </a:r>
            <a:r>
              <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calligrapher </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and poet of the Qing Dynasty</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grpSp>
        <p:nvGrpSpPr>
          <p:cNvPr id="17" name="组合 16"/>
          <p:cNvGrpSpPr/>
          <p:nvPr/>
        </p:nvGrpSpPr>
        <p:grpSpPr>
          <a:xfrm>
            <a:off x="6672946" y="-66601"/>
            <a:ext cx="7084681" cy="6924601"/>
            <a:chOff x="6672946" y="-66601"/>
            <a:chExt cx="7084681" cy="6924601"/>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36232" y="-66601"/>
              <a:ext cx="6921395" cy="692460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6672946" y="206829"/>
              <a:ext cx="3614053" cy="6651171"/>
            </a:xfrm>
            <a:prstGeom prst="rect">
              <a:avLst/>
            </a:prstGeom>
            <a:solidFill>
              <a:srgbClr val="F3EF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文本框 17"/>
          <p:cNvSpPr txBox="1"/>
          <p:nvPr/>
        </p:nvSpPr>
        <p:spPr>
          <a:xfrm>
            <a:off x="315688" y="355347"/>
            <a:ext cx="9895115" cy="57554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Zheng Banqiao was a famous Chinese painter, calligrapher and poet of the Qing Dynasty. He was born in Xinghua, Jiangsu Province. Zheng Banqiao was known for his paintings of bamboo, orchids and rocks. His paintings were characterized by their simple brushwork, fresh style and 1</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__________(live)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composition. He often used bamboo 2</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______________(symbolize)</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his own upright character and unyielding spirit. Zheng created his own style of calligraphy, 3</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______________</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he called six-and-a-half script. His calligraphy was characterized by his 4</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______________(flow)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lines and vibrant energy. </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Zheng Banqiao's poems were known for their fresh and humorous style. He often wrote about his</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5</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______________(observation)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of life and his thoughts on the meaning of 6</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______________(exist)</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Zheng Banqiao was a man of integrity who was not afraid to speak his mind, he was also a man of poverty, 7</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______________</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he never gave up his ideals. Zheng Banqiao’s 8</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______________(art)</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achievements had a profound impact 9</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______________</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later generations. He is considered one of the most important 10</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______________(art)</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of the Qing Dynasty.</a:t>
            </a:r>
            <a:endParaRPr kumimoji="0" lang="zh-CN" altLang="en-US"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9" name="文本框 18"/>
          <p:cNvSpPr txBox="1"/>
          <p:nvPr/>
        </p:nvSpPr>
        <p:spPr>
          <a:xfrm>
            <a:off x="6188528" y="1376078"/>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lively</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0" name="文本框 19"/>
          <p:cNvSpPr txBox="1"/>
          <p:nvPr/>
        </p:nvSpPr>
        <p:spPr>
          <a:xfrm>
            <a:off x="3178627" y="1741909"/>
            <a:ext cx="19812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to symbolize</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1" name="文本框 20"/>
          <p:cNvSpPr txBox="1"/>
          <p:nvPr/>
        </p:nvSpPr>
        <p:spPr>
          <a:xfrm>
            <a:off x="8490857" y="2141795"/>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which</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2" name="文本框 21"/>
          <p:cNvSpPr txBox="1"/>
          <p:nvPr/>
        </p:nvSpPr>
        <p:spPr>
          <a:xfrm>
            <a:off x="930728" y="2788699"/>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flowing</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3" name="文本框 22"/>
          <p:cNvSpPr txBox="1"/>
          <p:nvPr/>
        </p:nvSpPr>
        <p:spPr>
          <a:xfrm>
            <a:off x="3352802" y="3512907"/>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observations</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4" name="文本框 23"/>
          <p:cNvSpPr txBox="1"/>
          <p:nvPr/>
        </p:nvSpPr>
        <p:spPr>
          <a:xfrm>
            <a:off x="2552698" y="3839491"/>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existence</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5" name="文本框 24"/>
          <p:cNvSpPr txBox="1"/>
          <p:nvPr/>
        </p:nvSpPr>
        <p:spPr>
          <a:xfrm>
            <a:off x="5159833" y="4581005"/>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but</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6" name="文本框 25"/>
          <p:cNvSpPr txBox="1"/>
          <p:nvPr/>
        </p:nvSpPr>
        <p:spPr>
          <a:xfrm>
            <a:off x="3113318" y="4975130"/>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artistic</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7" name="文本框 26"/>
          <p:cNvSpPr txBox="1"/>
          <p:nvPr/>
        </p:nvSpPr>
        <p:spPr>
          <a:xfrm>
            <a:off x="1230087" y="5312116"/>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on</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8" name="文本框 27"/>
          <p:cNvSpPr txBox="1"/>
          <p:nvPr/>
        </p:nvSpPr>
        <p:spPr>
          <a:xfrm>
            <a:off x="1143002" y="5677586"/>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artists</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9" name="文本框 28"/>
          <p:cNvSpPr txBox="1"/>
          <p:nvPr/>
        </p:nvSpPr>
        <p:spPr>
          <a:xfrm>
            <a:off x="7875816" y="6031210"/>
            <a:ext cx="2189749" cy="461665"/>
          </a:xfrm>
          <a:custGeom>
            <a:avLst/>
            <a:gdLst>
              <a:gd name="connsiteX0" fmla="*/ 0 w 2189749"/>
              <a:gd name="connsiteY0" fmla="*/ 0 h 461665"/>
              <a:gd name="connsiteX1" fmla="*/ 591232 w 2189749"/>
              <a:gd name="connsiteY1" fmla="*/ 0 h 461665"/>
              <a:gd name="connsiteX2" fmla="*/ 1138669 w 2189749"/>
              <a:gd name="connsiteY2" fmla="*/ 0 h 461665"/>
              <a:gd name="connsiteX3" fmla="*/ 1708004 w 2189749"/>
              <a:gd name="connsiteY3" fmla="*/ 0 h 461665"/>
              <a:gd name="connsiteX4" fmla="*/ 2189749 w 2189749"/>
              <a:gd name="connsiteY4" fmla="*/ 0 h 461665"/>
              <a:gd name="connsiteX5" fmla="*/ 2189749 w 2189749"/>
              <a:gd name="connsiteY5" fmla="*/ 461665 h 461665"/>
              <a:gd name="connsiteX6" fmla="*/ 1620414 w 2189749"/>
              <a:gd name="connsiteY6" fmla="*/ 461665 h 461665"/>
              <a:gd name="connsiteX7" fmla="*/ 1029182 w 2189749"/>
              <a:gd name="connsiteY7" fmla="*/ 461665 h 461665"/>
              <a:gd name="connsiteX8" fmla="*/ 503642 w 2189749"/>
              <a:gd name="connsiteY8" fmla="*/ 461665 h 461665"/>
              <a:gd name="connsiteX9" fmla="*/ 0 w 2189749"/>
              <a:gd name="connsiteY9" fmla="*/ 461665 h 461665"/>
              <a:gd name="connsiteX10" fmla="*/ 0 w 2189749"/>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9749" h="461665" extrusionOk="0">
                <a:moveTo>
                  <a:pt x="0" y="0"/>
                </a:moveTo>
                <a:cubicBezTo>
                  <a:pt x="263553" y="-11532"/>
                  <a:pt x="467623" y="-25341"/>
                  <a:pt x="591232" y="0"/>
                </a:cubicBezTo>
                <a:cubicBezTo>
                  <a:pt x="714841" y="25341"/>
                  <a:pt x="873631" y="26490"/>
                  <a:pt x="1138669" y="0"/>
                </a:cubicBezTo>
                <a:cubicBezTo>
                  <a:pt x="1403707" y="-26490"/>
                  <a:pt x="1451575" y="6110"/>
                  <a:pt x="1708004" y="0"/>
                </a:cubicBezTo>
                <a:cubicBezTo>
                  <a:pt x="1964433" y="-6110"/>
                  <a:pt x="1978324" y="2615"/>
                  <a:pt x="2189749" y="0"/>
                </a:cubicBezTo>
                <a:cubicBezTo>
                  <a:pt x="2194397" y="134647"/>
                  <a:pt x="2179662" y="288067"/>
                  <a:pt x="2189749" y="461665"/>
                </a:cubicBezTo>
                <a:cubicBezTo>
                  <a:pt x="2039883" y="482402"/>
                  <a:pt x="1760348" y="456373"/>
                  <a:pt x="1620414" y="461665"/>
                </a:cubicBezTo>
                <a:cubicBezTo>
                  <a:pt x="1480480" y="466957"/>
                  <a:pt x="1210108" y="446653"/>
                  <a:pt x="1029182" y="461665"/>
                </a:cubicBezTo>
                <a:cubicBezTo>
                  <a:pt x="848256" y="476677"/>
                  <a:pt x="676371" y="461832"/>
                  <a:pt x="503642" y="461665"/>
                </a:cubicBezTo>
                <a:cubicBezTo>
                  <a:pt x="330913" y="461498"/>
                  <a:pt x="239633" y="479625"/>
                  <a:pt x="0" y="461665"/>
                </a:cubicBezTo>
                <a:cubicBezTo>
                  <a:pt x="-5529" y="307213"/>
                  <a:pt x="9856" y="123352"/>
                  <a:pt x="0" y="0"/>
                </a:cubicBezTo>
                <a:close/>
              </a:path>
            </a:pathLst>
          </a:cu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Blank-filling</a:t>
            </a:r>
            <a:endParaRPr kumimoji="0" lang="zh-CN" altLang="en-US"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CD4CB"/>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023937" y="0"/>
            <a:ext cx="29622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标题 1"/>
          <p:cNvSpPr>
            <a:spLocks noGrp="1"/>
          </p:cNvSpPr>
          <p:nvPr>
            <p:ph type="title"/>
          </p:nvPr>
        </p:nvSpPr>
        <p:spPr>
          <a:xfrm>
            <a:off x="1360714" y="210867"/>
            <a:ext cx="10515600" cy="756104"/>
          </a:xfrm>
        </p:spPr>
        <p:txBody>
          <a:bodyPr/>
          <a:lstStyle/>
          <a:p>
            <a:pPr algn="ctr"/>
            <a:r>
              <a:rPr lang="en-US" altLang="zh-CN" dirty="0">
                <a:latin typeface="Times New Roman" panose="02020603050405020304" pitchFamily="18" charset="0"/>
                <a:cs typeface="Times New Roman" panose="02020603050405020304" pitchFamily="18" charset="0"/>
              </a:rPr>
              <a:t>Words and expressions</a:t>
            </a:r>
            <a:endParaRPr lang="zh-CN" altLang="en-US" dirty="0">
              <a:latin typeface="Times New Roman" panose="02020603050405020304" pitchFamily="18" charset="0"/>
              <a:cs typeface="Times New Roman" panose="02020603050405020304" pitchFamily="18" charset="0"/>
            </a:endParaRPr>
          </a:p>
        </p:txBody>
      </p:sp>
      <p:graphicFrame>
        <p:nvGraphicFramePr>
          <p:cNvPr id="5" name="表格 4"/>
          <p:cNvGraphicFramePr>
            <a:graphicFrameLocks noGrp="1"/>
          </p:cNvGraphicFramePr>
          <p:nvPr/>
        </p:nvGraphicFramePr>
        <p:xfrm>
          <a:off x="1969034" y="966971"/>
          <a:ext cx="9580709" cy="4851400"/>
        </p:xfrm>
        <a:graphic>
          <a:graphicData uri="http://schemas.openxmlformats.org/drawingml/2006/table">
            <a:tbl>
              <a:tblPr firstRow="1" bandRow="1">
                <a:tableStyleId>{5940675A-B579-460E-94D1-54222C63F5DA}</a:tableStyleId>
              </a:tblPr>
              <a:tblGrid>
                <a:gridCol w="1949070"/>
                <a:gridCol w="2314367"/>
                <a:gridCol w="5317272"/>
              </a:tblGrid>
              <a:tr h="370840">
                <a:tc>
                  <a:txBody>
                    <a:bodyPr/>
                    <a:lstStyle/>
                    <a:p>
                      <a:endParaRPr lang="zh-CN" altLang="en-US" dirty="0"/>
                    </a:p>
                  </a:txBody>
                  <a:tcPr>
                    <a:solidFill>
                      <a:srgbClr val="928D89"/>
                    </a:solidFill>
                  </a:tcPr>
                </a:tc>
                <a:tc>
                  <a:txBody>
                    <a:bodyPr/>
                    <a:lstStyle/>
                    <a:p>
                      <a:endParaRPr lang="zh-CN" altLang="en-US" dirty="0">
                        <a:latin typeface="Times New Roman" panose="02020603050405020304" pitchFamily="18" charset="0"/>
                        <a:cs typeface="Times New Roman" panose="02020603050405020304" pitchFamily="18" charset="0"/>
                      </a:endParaRPr>
                    </a:p>
                  </a:txBody>
                  <a:tcPr>
                    <a:solidFill>
                      <a:srgbClr val="928D89"/>
                    </a:solidFill>
                  </a:tcPr>
                </a:tc>
                <a:tc>
                  <a:txBody>
                    <a:bodyPr/>
                    <a:lstStyle/>
                    <a:p>
                      <a:endParaRPr lang="zh-CN" altLang="en-US" dirty="0"/>
                    </a:p>
                  </a:txBody>
                  <a:tcPr>
                    <a:solidFill>
                      <a:srgbClr val="928D89"/>
                    </a:solidFill>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calligrapher</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kəˈlɪɡrəfə</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书法家</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orchid</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ɔːkɪd</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兰科植物，兰花；淡紫色</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characterize</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kærəktəraɪz</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描述，刻画；成为</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的特征</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symbolize</a:t>
                      </a:r>
                      <a:endParaRPr lang="zh-CN" altLang="en-US" b="1"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sɪmbəlaɪz</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象征，用符号代表；采用象征</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unyielding</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ʌnˈjiːldɪŋ</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adj.</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不屈的；坚强的</a:t>
                      </a:r>
                      <a:endParaRPr lang="zh-CN" altLang="en-US" sz="2000" dirty="0"/>
                    </a:p>
                  </a:txBody>
                  <a:tcPr/>
                </a:tc>
              </a:tr>
              <a:tr h="122617">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vibrant</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vaɪbrənt</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adj.</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充满活力的，充满生机的</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integrity</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ɪnˈteɡrəti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正直，诚实</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profound</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prəˈfaʊnd</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zh-CN" altLang="en-US" sz="2000" dirty="0"/>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adj.</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（影响）深刻的，极大的</a:t>
                      </a:r>
                      <a:endParaRPr lang="zh-CN" altLang="en-US" sz="2000" dirty="0"/>
                    </a:p>
                  </a:txBody>
                  <a:tcPr/>
                </a:tc>
              </a:tr>
              <a:tr h="370840">
                <a:tc gridSpan="3">
                  <a:txBody>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 characterized by</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以</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为特征：描述某事物或现象的特征或特点</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speak one’s mind</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直言不讳</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hMerge="1">
                  <a:tcPr/>
                </a:tc>
                <a:tc hMerge="1">
                  <a:tcPr/>
                </a:tc>
              </a:tr>
            </a:tbl>
          </a:graphicData>
        </a:graphic>
      </p:graphicFrame>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F0E6"/>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68891" y="1332820"/>
            <a:ext cx="6009821" cy="594972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318646" y="1332820"/>
            <a:ext cx="2322284" cy="3511323"/>
          </a:xfrm>
          <a:prstGeom prst="rect">
            <a:avLst/>
          </a:prstGeom>
          <a:solidFill>
            <a:srgbClr val="F0F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471046" y="4501242"/>
            <a:ext cx="2322284" cy="672874"/>
          </a:xfrm>
          <a:prstGeom prst="rect">
            <a:avLst/>
          </a:prstGeom>
          <a:solidFill>
            <a:srgbClr val="F0F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318646" y="4801848"/>
            <a:ext cx="2322284" cy="2019980"/>
          </a:xfrm>
          <a:prstGeom prst="rect">
            <a:avLst/>
          </a:prstGeom>
          <a:solidFill>
            <a:srgbClr val="F0F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13646" y="78468"/>
            <a:ext cx="1905000" cy="1612220"/>
          </a:xfrm>
          <a:prstGeom prst="rect">
            <a:avLst/>
          </a:prstGeom>
          <a:solidFill>
            <a:srgbClr val="FCFF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424554" y="-7482"/>
            <a:ext cx="838200" cy="1325563"/>
          </a:xfrm>
          <a:prstGeom prst="rect">
            <a:avLst/>
          </a:prstGeom>
          <a:solidFill>
            <a:srgbClr val="FCFF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471046" y="551289"/>
            <a:ext cx="9100458" cy="57554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Zheng Banqiao was a famous Chinese painter, calligrapher and poet of the Qing Dynasty. He was born in Xinghua, Jiangsu Province. Zheng </a:t>
            </a:r>
            <a:r>
              <a:rPr kumimoji="0" lang="en-US" altLang="zh-CN" sz="23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Zheng</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Banqiao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was known for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his paintings of bamboo, orchids and rocks. His paintings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were characterized by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their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simple brushwork, fresh style and </a:t>
            </a:r>
            <a:r>
              <a:rPr kumimoji="0" lang="en-US" altLang="zh-CN" sz="23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lively</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composition</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He often used bamboo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to </a:t>
            </a:r>
            <a:r>
              <a:rPr kumimoji="0" lang="en-US" altLang="zh-CN" sz="23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symbolize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his own upright character and unyielding spirit</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Zheng created his own style of calligraphy,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which</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he called six-and-a-half script. His calligraphy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was characterized by its </a:t>
            </a:r>
            <a:r>
              <a:rPr kumimoji="0" lang="en-US" altLang="zh-CN" sz="23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flowing</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lines and vibrant energy. </a:t>
            </a:r>
            <a:endPar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Zheng Banqiao's poems were known for their fresh and humorous style. He often wrote about his</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observations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of life and his thoughts on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the meaning of </a:t>
            </a:r>
            <a:r>
              <a:rPr kumimoji="0" lang="en-US" altLang="zh-CN" sz="23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existence</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endPar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Zheng Banqiao was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 man of integrity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who was not afraid to speak his mind, he was also a man of poverty,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but</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he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never gave up his ideals</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Zheng Banqiao’s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artistic</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achievements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had a profound impact </a:t>
            </a:r>
            <a:r>
              <a:rPr kumimoji="0" lang="en-US" altLang="zh-CN" sz="23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on</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later generations. He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is considered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one of the most important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artists</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of the Qing Dynasty.</a:t>
            </a:r>
            <a:endParaRPr kumimoji="0" lang="zh-CN" altLang="en-US"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0" name="文本框 9"/>
          <p:cNvSpPr txBox="1"/>
          <p:nvPr/>
        </p:nvSpPr>
        <p:spPr>
          <a:xfrm>
            <a:off x="8338897" y="6075878"/>
            <a:ext cx="3068914" cy="461665"/>
          </a:xfrm>
          <a:custGeom>
            <a:avLst/>
            <a:gdLst>
              <a:gd name="connsiteX0" fmla="*/ 0 w 3068914"/>
              <a:gd name="connsiteY0" fmla="*/ 0 h 461665"/>
              <a:gd name="connsiteX1" fmla="*/ 675161 w 3068914"/>
              <a:gd name="connsiteY1" fmla="*/ 0 h 461665"/>
              <a:gd name="connsiteX2" fmla="*/ 1288944 w 3068914"/>
              <a:gd name="connsiteY2" fmla="*/ 0 h 461665"/>
              <a:gd name="connsiteX3" fmla="*/ 1933416 w 3068914"/>
              <a:gd name="connsiteY3" fmla="*/ 0 h 461665"/>
              <a:gd name="connsiteX4" fmla="*/ 2455131 w 3068914"/>
              <a:gd name="connsiteY4" fmla="*/ 0 h 461665"/>
              <a:gd name="connsiteX5" fmla="*/ 3068914 w 3068914"/>
              <a:gd name="connsiteY5" fmla="*/ 0 h 461665"/>
              <a:gd name="connsiteX6" fmla="*/ 3068914 w 3068914"/>
              <a:gd name="connsiteY6" fmla="*/ 461665 h 461665"/>
              <a:gd name="connsiteX7" fmla="*/ 2455131 w 3068914"/>
              <a:gd name="connsiteY7" fmla="*/ 461665 h 461665"/>
              <a:gd name="connsiteX8" fmla="*/ 1872038 w 3068914"/>
              <a:gd name="connsiteY8" fmla="*/ 461665 h 461665"/>
              <a:gd name="connsiteX9" fmla="*/ 1319633 w 3068914"/>
              <a:gd name="connsiteY9" fmla="*/ 461665 h 461665"/>
              <a:gd name="connsiteX10" fmla="*/ 644472 w 3068914"/>
              <a:gd name="connsiteY10" fmla="*/ 461665 h 461665"/>
              <a:gd name="connsiteX11" fmla="*/ 0 w 3068914"/>
              <a:gd name="connsiteY11" fmla="*/ 461665 h 461665"/>
              <a:gd name="connsiteX12" fmla="*/ 0 w 3068914"/>
              <a:gd name="connsiteY12"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8914" h="461665" extrusionOk="0">
                <a:moveTo>
                  <a:pt x="0" y="0"/>
                </a:moveTo>
                <a:cubicBezTo>
                  <a:pt x="185616" y="-6270"/>
                  <a:pt x="448281" y="8292"/>
                  <a:pt x="675161" y="0"/>
                </a:cubicBezTo>
                <a:cubicBezTo>
                  <a:pt x="902041" y="-8292"/>
                  <a:pt x="1003196" y="21102"/>
                  <a:pt x="1288944" y="0"/>
                </a:cubicBezTo>
                <a:cubicBezTo>
                  <a:pt x="1574692" y="-21102"/>
                  <a:pt x="1671200" y="17753"/>
                  <a:pt x="1933416" y="0"/>
                </a:cubicBezTo>
                <a:cubicBezTo>
                  <a:pt x="2195632" y="-17753"/>
                  <a:pt x="2281732" y="1344"/>
                  <a:pt x="2455131" y="0"/>
                </a:cubicBezTo>
                <a:cubicBezTo>
                  <a:pt x="2628530" y="-1344"/>
                  <a:pt x="2771954" y="-21334"/>
                  <a:pt x="3068914" y="0"/>
                </a:cubicBezTo>
                <a:cubicBezTo>
                  <a:pt x="3068179" y="169406"/>
                  <a:pt x="3077357" y="353369"/>
                  <a:pt x="3068914" y="461665"/>
                </a:cubicBezTo>
                <a:cubicBezTo>
                  <a:pt x="2883076" y="458771"/>
                  <a:pt x="2578302" y="469952"/>
                  <a:pt x="2455131" y="461665"/>
                </a:cubicBezTo>
                <a:cubicBezTo>
                  <a:pt x="2331960" y="453378"/>
                  <a:pt x="2059283" y="439439"/>
                  <a:pt x="1872038" y="461665"/>
                </a:cubicBezTo>
                <a:cubicBezTo>
                  <a:pt x="1684793" y="483891"/>
                  <a:pt x="1537736" y="450473"/>
                  <a:pt x="1319633" y="461665"/>
                </a:cubicBezTo>
                <a:cubicBezTo>
                  <a:pt x="1101531" y="472857"/>
                  <a:pt x="963333" y="461683"/>
                  <a:pt x="644472" y="461665"/>
                </a:cubicBezTo>
                <a:cubicBezTo>
                  <a:pt x="325611" y="461647"/>
                  <a:pt x="189708" y="451154"/>
                  <a:pt x="0" y="461665"/>
                </a:cubicBezTo>
                <a:cubicBezTo>
                  <a:pt x="8997" y="297553"/>
                  <a:pt x="-18137" y="227854"/>
                  <a:pt x="0" y="0"/>
                </a:cubicBezTo>
                <a:close/>
              </a:path>
            </a:pathLst>
          </a:custGeom>
          <a:no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Passage reading</a:t>
            </a:r>
            <a:endParaRPr kumimoji="0" lang="zh-CN" altLang="en-US"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1.修竹长久立，板桥言千秋——竹鉴郑板桥(Av741343049,P1)">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0" y="10885"/>
            <a:ext cx="12192000" cy="6860661"/>
          </a:xfr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8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BD2C1"/>
        </a:solidFill>
        <a:effectLst/>
      </p:bgPr>
    </p:bg>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034" y="3156857"/>
            <a:ext cx="4762500" cy="57721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45514" y="1446440"/>
            <a:ext cx="4762500" cy="57721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822994" y="3156857"/>
            <a:ext cx="4762500" cy="577215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4691732" y="1446439"/>
            <a:ext cx="5508182" cy="1710417"/>
          </a:xfrm>
          <a:prstGeom prst="rect">
            <a:avLst/>
          </a:prstGeom>
          <a:solidFill>
            <a:srgbClr val="DBD2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p:cNvSpPr txBox="1"/>
          <p:nvPr/>
        </p:nvSpPr>
        <p:spPr>
          <a:xfrm>
            <a:off x="1208313" y="598161"/>
            <a:ext cx="10341430" cy="2308324"/>
          </a:xfrm>
          <a:prstGeom prst="rect">
            <a:avLst/>
          </a:prstGeom>
          <a:noFill/>
        </p:spPr>
        <p:txBody>
          <a:bodyPr wrap="square">
            <a:spAutoFit/>
          </a:bodyPr>
          <a:lstStyle/>
          <a:p>
            <a:pPr algn="ctr"/>
            <a:r>
              <a:rPr lang="zh-CN" altLang="en-US" sz="2400" dirty="0">
                <a:solidFill>
                  <a:srgbClr val="000000"/>
                </a:solidFill>
                <a:effectLst/>
                <a:latin typeface="Times New Roman" panose="02020603050405020304" pitchFamily="18" charset="0"/>
                <a:cs typeface="Times New Roman" panose="02020603050405020304" pitchFamily="18" charset="0"/>
              </a:rPr>
              <a:t>竹石   </a:t>
            </a:r>
            <a:r>
              <a:rPr lang="en-US" altLang="zh-CN" sz="2400" dirty="0">
                <a:solidFill>
                  <a:srgbClr val="000000"/>
                </a:solidFill>
                <a:effectLst/>
                <a:latin typeface="Times New Roman" panose="02020603050405020304" pitchFamily="18" charset="0"/>
                <a:cs typeface="Times New Roman" panose="02020603050405020304" pitchFamily="18" charset="0"/>
              </a:rPr>
              <a:t>BAMBOO IN THE ROCK       </a:t>
            </a:r>
            <a:endParaRPr lang="en-US" altLang="zh-CN" sz="2400" dirty="0">
              <a:solidFill>
                <a:srgbClr val="000000"/>
              </a:solidFill>
              <a:effectLst/>
              <a:latin typeface="Times New Roman" panose="02020603050405020304" pitchFamily="18" charset="0"/>
              <a:cs typeface="Times New Roman" panose="02020603050405020304" pitchFamily="18" charset="0"/>
            </a:endParaRPr>
          </a:p>
          <a:p>
            <a:pPr algn="ctr"/>
            <a:r>
              <a:rPr lang="zh-CN" altLang="en-US" sz="2400" dirty="0">
                <a:solidFill>
                  <a:srgbClr val="000000"/>
                </a:solidFill>
                <a:effectLst/>
                <a:latin typeface="Times New Roman" panose="02020603050405020304" pitchFamily="18" charset="0"/>
                <a:cs typeface="Times New Roman" panose="02020603050405020304" pitchFamily="18" charset="0"/>
              </a:rPr>
              <a:t>郑燮    </a:t>
            </a:r>
            <a:r>
              <a:rPr lang="en-US" altLang="zh-CN" sz="2400" dirty="0">
                <a:solidFill>
                  <a:srgbClr val="000000"/>
                </a:solidFill>
                <a:effectLst/>
                <a:latin typeface="Times New Roman" panose="02020603050405020304" pitchFamily="18" charset="0"/>
                <a:cs typeface="Times New Roman" panose="02020603050405020304" pitchFamily="18" charset="0"/>
              </a:rPr>
              <a:t>Zheng Xie</a:t>
            </a:r>
            <a:endParaRPr lang="en-US" altLang="zh-CN" sz="2400" dirty="0">
              <a:solidFill>
                <a:srgbClr val="000000"/>
              </a:solidFill>
              <a:effectLst/>
              <a:latin typeface="Times New Roman" panose="02020603050405020304" pitchFamily="18" charset="0"/>
              <a:cs typeface="Times New Roman" panose="02020603050405020304" pitchFamily="18" charset="0"/>
            </a:endParaRPr>
          </a:p>
          <a:p>
            <a:r>
              <a:rPr lang="zh-CN" altLang="en-US" sz="2400" dirty="0">
                <a:solidFill>
                  <a:srgbClr val="000000"/>
                </a:solidFill>
                <a:effectLst/>
                <a:latin typeface="Times New Roman" panose="02020603050405020304" pitchFamily="18" charset="0"/>
                <a:cs typeface="Times New Roman" panose="02020603050405020304" pitchFamily="18" charset="0"/>
              </a:rPr>
              <a:t>咬定青山不放松，</a:t>
            </a:r>
            <a:r>
              <a:rPr lang="en-US" altLang="zh-CN" sz="2400" dirty="0">
                <a:solidFill>
                  <a:srgbClr val="000000"/>
                </a:solidFill>
                <a:effectLst/>
                <a:latin typeface="Times New Roman" panose="02020603050405020304" pitchFamily="18" charset="0"/>
                <a:cs typeface="Times New Roman" panose="02020603050405020304" pitchFamily="18" charset="0"/>
              </a:rPr>
              <a:t>Upright stands the bamboo amid green mountains steep;</a:t>
            </a:r>
            <a:endParaRPr lang="en-US" altLang="zh-CN" sz="2400" dirty="0">
              <a:latin typeface="Times New Roman" panose="02020603050405020304" pitchFamily="18" charset="0"/>
              <a:cs typeface="Times New Roman" panose="02020603050405020304" pitchFamily="18" charset="0"/>
            </a:endParaRPr>
          </a:p>
          <a:p>
            <a:r>
              <a:rPr lang="zh-CN" altLang="en-US" sz="2400" dirty="0">
                <a:solidFill>
                  <a:srgbClr val="000000"/>
                </a:solidFill>
                <a:effectLst/>
                <a:latin typeface="Times New Roman" panose="02020603050405020304" pitchFamily="18" charset="0"/>
                <a:cs typeface="Times New Roman" panose="02020603050405020304" pitchFamily="18" charset="0"/>
              </a:rPr>
              <a:t>立根原在破岩中。</a:t>
            </a:r>
            <a:r>
              <a:rPr lang="en-US" altLang="zh-CN" sz="2400" dirty="0">
                <a:solidFill>
                  <a:srgbClr val="000000"/>
                </a:solidFill>
                <a:effectLst/>
                <a:latin typeface="Times New Roman" panose="02020603050405020304" pitchFamily="18" charset="0"/>
                <a:cs typeface="Times New Roman" panose="02020603050405020304" pitchFamily="18" charset="0"/>
              </a:rPr>
              <a:t>Its toothlike root in broken rock is planted deep.</a:t>
            </a:r>
            <a:endParaRPr lang="en-US" altLang="zh-CN" sz="2400" dirty="0">
              <a:latin typeface="Times New Roman" panose="02020603050405020304" pitchFamily="18" charset="0"/>
              <a:cs typeface="Times New Roman" panose="02020603050405020304" pitchFamily="18" charset="0"/>
            </a:endParaRPr>
          </a:p>
          <a:p>
            <a:r>
              <a:rPr lang="zh-CN" altLang="en-US" sz="2400" dirty="0">
                <a:solidFill>
                  <a:srgbClr val="000000"/>
                </a:solidFill>
                <a:effectLst/>
                <a:latin typeface="Times New Roman" panose="02020603050405020304" pitchFamily="18" charset="0"/>
                <a:cs typeface="Times New Roman" panose="02020603050405020304" pitchFamily="18" charset="0"/>
              </a:rPr>
              <a:t>千磨万击还坚劲，</a:t>
            </a:r>
            <a:r>
              <a:rPr lang="en-US" altLang="zh-CN" sz="2400" dirty="0">
                <a:solidFill>
                  <a:srgbClr val="000000"/>
                </a:solidFill>
                <a:effectLst/>
                <a:latin typeface="Times New Roman" panose="02020603050405020304" pitchFamily="18" charset="0"/>
                <a:cs typeface="Times New Roman" panose="02020603050405020304" pitchFamily="18" charset="0"/>
              </a:rPr>
              <a:t>It’s strong and firm though struck and beaten without rest,</a:t>
            </a:r>
            <a:endParaRPr lang="en-US" altLang="zh-CN" sz="2400" dirty="0">
              <a:latin typeface="Times New Roman" panose="02020603050405020304" pitchFamily="18" charset="0"/>
              <a:cs typeface="Times New Roman" panose="02020603050405020304" pitchFamily="18" charset="0"/>
            </a:endParaRPr>
          </a:p>
          <a:p>
            <a:r>
              <a:rPr lang="zh-CN" altLang="en-US" sz="2400" dirty="0">
                <a:solidFill>
                  <a:srgbClr val="000000"/>
                </a:solidFill>
                <a:effectLst/>
                <a:latin typeface="Times New Roman" panose="02020603050405020304" pitchFamily="18" charset="0"/>
                <a:cs typeface="Times New Roman" panose="02020603050405020304" pitchFamily="18" charset="0"/>
              </a:rPr>
              <a:t>任尔东西南北风。</a:t>
            </a:r>
            <a:r>
              <a:rPr lang="en-US" altLang="zh-CN" sz="2400" dirty="0">
                <a:solidFill>
                  <a:srgbClr val="000000"/>
                </a:solidFill>
                <a:effectLst/>
                <a:latin typeface="Times New Roman" panose="02020603050405020304" pitchFamily="18" charset="0"/>
                <a:cs typeface="Times New Roman" panose="02020603050405020304" pitchFamily="18" charset="0"/>
              </a:rPr>
              <a:t>Careless of the wind from north or south, east or west.</a:t>
            </a:r>
            <a:endParaRPr lang="en-US" altLang="zh-CN" sz="2400" dirty="0">
              <a:latin typeface="Times New Roman" panose="02020603050405020304" pitchFamily="18" charset="0"/>
              <a:cs typeface="Times New Roman" panose="02020603050405020304" pitchFamily="18" charset="0"/>
            </a:endParaRPr>
          </a:p>
        </p:txBody>
      </p:sp>
      <p:sp>
        <p:nvSpPr>
          <p:cNvPr id="7" name="矩形 6"/>
          <p:cNvSpPr/>
          <p:nvPr/>
        </p:nvSpPr>
        <p:spPr>
          <a:xfrm>
            <a:off x="12087903" y="3050268"/>
            <a:ext cx="1905000" cy="4168322"/>
          </a:xfrm>
          <a:prstGeom prst="rect">
            <a:avLst/>
          </a:prstGeom>
          <a:solidFill>
            <a:srgbClr val="DBD2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ransition spd="slow">
    <p:wip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3227</Words>
  <Application>WPS 演示</Application>
  <PresentationFormat>宽屏</PresentationFormat>
  <Paragraphs>113</Paragraphs>
  <Slides>9</Slides>
  <Notes>0</Notes>
  <HiddenSlides>0</HiddenSlides>
  <MMClips>3</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9</vt:i4>
      </vt:variant>
    </vt:vector>
  </HeadingPairs>
  <TitlesOfParts>
    <vt:vector size="23" baseType="lpstr">
      <vt:lpstr>Arial</vt:lpstr>
      <vt:lpstr>宋体</vt:lpstr>
      <vt:lpstr>Wingdings</vt:lpstr>
      <vt:lpstr>Arial Black</vt:lpstr>
      <vt:lpstr>等线</vt:lpstr>
      <vt:lpstr>Calibri</vt:lpstr>
      <vt:lpstr>Times New Roman</vt:lpstr>
      <vt:lpstr>等线 Light</vt:lpstr>
      <vt:lpstr>微软雅黑</vt:lpstr>
      <vt:lpstr>Arial Unicode MS</vt:lpstr>
      <vt:lpstr>HelveticaNeue</vt:lpstr>
      <vt:lpstr>华文新魏</vt:lpstr>
      <vt:lpstr>Segoe Print</vt:lpstr>
      <vt:lpstr>Office 主题​​</vt:lpstr>
      <vt:lpstr>PowerPoint 演示文稿</vt:lpstr>
      <vt:lpstr>PowerPoint 演示文稿</vt:lpstr>
      <vt:lpstr>PowerPoint 演示文稿</vt:lpstr>
      <vt:lpstr>PowerPoint 演示文稿</vt:lpstr>
      <vt:lpstr>PowerPoint 演示文稿</vt:lpstr>
      <vt:lpstr>Words and expressions</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fang fay</dc:creator>
  <cp:lastModifiedBy>Administrator</cp:lastModifiedBy>
  <cp:revision>8</cp:revision>
  <dcterms:created xsi:type="dcterms:W3CDTF">2024-01-03T13:08:00Z</dcterms:created>
  <dcterms:modified xsi:type="dcterms:W3CDTF">2024-01-05T06:10:10Z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