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268" r:id="rId3"/>
    <p:sldId id="495" r:id="rId4"/>
    <p:sldId id="497" r:id="rId5"/>
    <p:sldId id="496" r:id="rId6"/>
    <p:sldId id="498" r:id="rId7"/>
    <p:sldId id="499" r:id="rId8"/>
    <p:sldId id="504" r:id="rId9"/>
    <p:sldId id="503" r:id="rId10"/>
    <p:sldId id="505" r:id="rId11"/>
    <p:sldId id="500" r:id="rId12"/>
    <p:sldId id="506" r:id="rId13"/>
    <p:sldId id="501" r:id="rId14"/>
    <p:sldId id="502" r:id="rId15"/>
    <p:sldId id="507" r:id="rId16"/>
    <p:sldId id="508" r:id="rId17"/>
    <p:sldId id="509" r:id="rId18"/>
    <p:sldId id="467" r:id="rId19"/>
    <p:sldId id="510" r:id="rId20"/>
    <p:sldId id="512" r:id="rId21"/>
    <p:sldId id="511" r:id="rId22"/>
    <p:sldId id="464" r:id="rId23"/>
    <p:sldId id="513" r:id="rId24"/>
    <p:sldId id="2267"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1E3"/>
    <a:srgbClr val="D6D1D5"/>
    <a:srgbClr val="92929E"/>
    <a:srgbClr val="FFE5D8"/>
    <a:srgbClr val="FFD1D1"/>
    <a:srgbClr val="F37C1E"/>
    <a:srgbClr val="FFE6D9"/>
    <a:srgbClr val="89B194"/>
    <a:srgbClr val="F9BE4A"/>
    <a:srgbClr val="F8BB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CCD426-840C-4A80-A589-FD0C38EFDDB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1FEE76-F6A2-48D6-8C56-BDBF8576F5E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0" indent="0" algn="ctr">
              <a:buNone/>
              <a:defRPr>
                <a:solidFill>
                  <a:schemeClr val="tx1">
                    <a:tint val="75000"/>
                  </a:schemeClr>
                </a:solidFill>
              </a:defRPr>
            </a:lvl2pPr>
            <a:lvl3pPr marL="609600" indent="0" algn="ctr">
              <a:buNone/>
              <a:defRPr>
                <a:solidFill>
                  <a:schemeClr val="tx1">
                    <a:tint val="75000"/>
                  </a:schemeClr>
                </a:solidFill>
              </a:defRPr>
            </a:lvl3pPr>
            <a:lvl4pPr marL="914400" indent="0" algn="ctr">
              <a:buNone/>
              <a:defRPr>
                <a:solidFill>
                  <a:schemeClr val="tx1">
                    <a:tint val="75000"/>
                  </a:schemeClr>
                </a:solidFill>
              </a:defRPr>
            </a:lvl4pPr>
            <a:lvl5pPr marL="1219200" indent="0" algn="ctr">
              <a:buNone/>
              <a:defRPr>
                <a:solidFill>
                  <a:schemeClr val="tx1">
                    <a:tint val="75000"/>
                  </a:schemeClr>
                </a:solidFill>
              </a:defRPr>
            </a:lvl5pPr>
            <a:lvl6pPr marL="1524000" indent="0" algn="ctr">
              <a:buNone/>
              <a:defRPr>
                <a:solidFill>
                  <a:schemeClr val="tx1">
                    <a:tint val="75000"/>
                  </a:schemeClr>
                </a:solidFill>
              </a:defRPr>
            </a:lvl6pPr>
            <a:lvl7pPr marL="1828800" indent="0" algn="ctr">
              <a:buNone/>
              <a:defRPr>
                <a:solidFill>
                  <a:schemeClr val="tx1">
                    <a:tint val="75000"/>
                  </a:schemeClr>
                </a:solidFill>
              </a:defRPr>
            </a:lvl7pPr>
            <a:lvl8pPr marL="2133600" indent="0" algn="ctr">
              <a:buNone/>
              <a:defRPr>
                <a:solidFill>
                  <a:schemeClr val="tx1">
                    <a:tint val="75000"/>
                  </a:schemeClr>
                </a:solidFill>
              </a:defRPr>
            </a:lvl8pPr>
            <a:lvl9pPr marL="24384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3"/>
            <a:ext cx="5181600" cy="908051"/>
          </a:xfrm>
        </p:spPr>
        <p:txBody>
          <a:bodyPr anchor="t"/>
          <a:lstStyle>
            <a:lvl1pPr algn="l">
              <a:defRPr sz="2665" b="1" cap="all"/>
            </a:lvl1pPr>
          </a:lstStyle>
          <a:p>
            <a:r>
              <a:rPr lang="en-US"/>
              <a:t>Click to edit Master title style</a:t>
            </a:r>
            <a:endParaRPr lang="en-US"/>
          </a:p>
        </p:txBody>
      </p:sp>
      <p:sp>
        <p:nvSpPr>
          <p:cNvPr id="3" name="Text Placeholder 2"/>
          <p:cNvSpPr>
            <a:spLocks noGrp="1"/>
          </p:cNvSpPr>
          <p:nvPr>
            <p:ph type="body" idx="1"/>
          </p:nvPr>
        </p:nvSpPr>
        <p:spPr>
          <a:xfrm>
            <a:off x="481543" y="1937810"/>
            <a:ext cx="5181600" cy="1000125"/>
          </a:xfrm>
        </p:spPr>
        <p:txBody>
          <a:bodyPr anchor="b"/>
          <a:lstStyle>
            <a:lvl1pPr marL="0" indent="0">
              <a:buNone/>
              <a:defRPr sz="1335">
                <a:solidFill>
                  <a:schemeClr val="tx1">
                    <a:tint val="75000"/>
                  </a:schemeClr>
                </a:solidFill>
              </a:defRPr>
            </a:lvl1pPr>
            <a:lvl2pPr marL="304800" indent="0">
              <a:buNone/>
              <a:defRPr sz="1200">
                <a:solidFill>
                  <a:schemeClr val="tx1">
                    <a:tint val="75000"/>
                  </a:schemeClr>
                </a:solidFill>
              </a:defRPr>
            </a:lvl2pPr>
            <a:lvl3pPr marL="609600" indent="0">
              <a:buNone/>
              <a:defRPr sz="1065">
                <a:solidFill>
                  <a:schemeClr val="tx1">
                    <a:tint val="75000"/>
                  </a:schemeClr>
                </a:solidFill>
              </a:defRPr>
            </a:lvl3pPr>
            <a:lvl4pPr marL="914400" indent="0">
              <a:buNone/>
              <a:defRPr sz="935">
                <a:solidFill>
                  <a:schemeClr val="tx1">
                    <a:tint val="75000"/>
                  </a:schemeClr>
                </a:solidFill>
              </a:defRPr>
            </a:lvl4pPr>
            <a:lvl5pPr marL="1219200" indent="0">
              <a:buNone/>
              <a:defRPr sz="935">
                <a:solidFill>
                  <a:schemeClr val="tx1">
                    <a:tint val="75000"/>
                  </a:schemeClr>
                </a:solidFill>
              </a:defRPr>
            </a:lvl5pPr>
            <a:lvl6pPr marL="1524000" indent="0">
              <a:buNone/>
              <a:defRPr sz="935">
                <a:solidFill>
                  <a:schemeClr val="tx1">
                    <a:tint val="75000"/>
                  </a:schemeClr>
                </a:solidFill>
              </a:defRPr>
            </a:lvl6pPr>
            <a:lvl7pPr marL="1828800" indent="0">
              <a:buNone/>
              <a:defRPr sz="935">
                <a:solidFill>
                  <a:schemeClr val="tx1">
                    <a:tint val="75000"/>
                  </a:schemeClr>
                </a:solidFill>
              </a:defRPr>
            </a:lvl7pPr>
            <a:lvl8pPr marL="2133600" indent="0">
              <a:buNone/>
              <a:defRPr sz="935">
                <a:solidFill>
                  <a:schemeClr val="tx1">
                    <a:tint val="75000"/>
                  </a:schemeClr>
                </a:solidFill>
              </a:defRPr>
            </a:lvl8pPr>
            <a:lvl9pPr marL="2438400" indent="0">
              <a:buNone/>
              <a:defRPr sz="935">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endParaRPr lang="en-US"/>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endParaRPr lang="en-US"/>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4"/>
            <a:ext cx="2005543" cy="774700"/>
          </a:xfrm>
        </p:spPr>
        <p:txBody>
          <a:bodyPr anchor="b"/>
          <a:lstStyle>
            <a:lvl1pPr algn="l">
              <a:defRPr sz="1335" b="1"/>
            </a:lvl1pPr>
          </a:lstStyle>
          <a:p>
            <a:r>
              <a:rPr lang="en-US"/>
              <a:t>Click to edit Master title style</a:t>
            </a:r>
            <a:endParaRPr lang="en-US"/>
          </a:p>
        </p:txBody>
      </p:sp>
      <p:sp>
        <p:nvSpPr>
          <p:cNvPr id="3" name="Content Placeholder 2"/>
          <p:cNvSpPr>
            <a:spLocks noGrp="1"/>
          </p:cNvSpPr>
          <p:nvPr>
            <p:ph idx="1"/>
          </p:nvPr>
        </p:nvSpPr>
        <p:spPr>
          <a:xfrm>
            <a:off x="2383368" y="182034"/>
            <a:ext cx="3407833" cy="3902076"/>
          </a:xfrm>
        </p:spPr>
        <p:txBody>
          <a:bodyPr/>
          <a:lstStyle>
            <a:lvl1pPr>
              <a:defRPr sz="2135"/>
            </a:lvl1pPr>
            <a:lvl2pPr>
              <a:defRPr sz="1865"/>
            </a:lvl2pPr>
            <a:lvl3pPr>
              <a:defRPr sz="1600"/>
            </a:lvl3pPr>
            <a:lvl4pPr>
              <a:defRPr sz="1335"/>
            </a:lvl4pPr>
            <a:lvl5pPr>
              <a:defRPr sz="1335"/>
            </a:lvl5pPr>
            <a:lvl6pPr>
              <a:defRPr sz="1335"/>
            </a:lvl6pPr>
            <a:lvl7pPr>
              <a:defRPr sz="1335"/>
            </a:lvl7pPr>
            <a:lvl8pPr>
              <a:defRPr sz="1335"/>
            </a:lvl8pPr>
            <a:lvl9pPr>
              <a:defRPr sz="133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304801" y="956733"/>
            <a:ext cx="2005543" cy="3127376"/>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335" b="1"/>
            </a:lvl1pPr>
          </a:lstStyle>
          <a:p>
            <a:r>
              <a:rPr lang="en-US"/>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5"/>
            </a:lvl1pPr>
            <a:lvl2pPr marL="304800" indent="0">
              <a:buNone/>
              <a:defRPr sz="1865"/>
            </a:lvl2pPr>
            <a:lvl3pPr marL="609600" indent="0">
              <a:buNone/>
              <a:defRPr sz="1600"/>
            </a:lvl3pPr>
            <a:lvl4pPr marL="914400" indent="0">
              <a:buNone/>
              <a:defRPr sz="1335"/>
            </a:lvl4pPr>
            <a:lvl5pPr marL="1219200" indent="0">
              <a:buNone/>
              <a:defRPr sz="1335"/>
            </a:lvl5pPr>
            <a:lvl6pPr marL="1524000" indent="0">
              <a:buNone/>
              <a:defRPr sz="1335"/>
            </a:lvl6pPr>
            <a:lvl7pPr marL="1828800" indent="0">
              <a:buNone/>
              <a:defRPr sz="1335"/>
            </a:lvl7pPr>
            <a:lvl8pPr marL="2133600" indent="0">
              <a:buNone/>
              <a:defRPr sz="1335"/>
            </a:lvl8pPr>
            <a:lvl9pPr marL="2438400" indent="0">
              <a:buNone/>
              <a:defRPr sz="1335"/>
            </a:lvl9pPr>
          </a:lstStyle>
          <a:p>
            <a:endParaRPr lang="en-US"/>
          </a:p>
        </p:txBody>
      </p:sp>
      <p:sp>
        <p:nvSpPr>
          <p:cNvPr id="4" name="Text Placeholder 3"/>
          <p:cNvSpPr>
            <a:spLocks noGrp="1"/>
          </p:cNvSpPr>
          <p:nvPr>
            <p:ph type="body" sz="half" idx="2"/>
          </p:nvPr>
        </p:nvSpPr>
        <p:spPr>
          <a:xfrm>
            <a:off x="1194859" y="3578226"/>
            <a:ext cx="3657600" cy="5365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304800" y="4237568"/>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2082800" y="4237568"/>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8"/>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fld>
            <a:endParaRPr 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00" rtl="0" eaLnBrk="1" latinLnBrk="0" hangingPunct="1">
        <a:spcBef>
          <a:spcPct val="0"/>
        </a:spcBef>
        <a:buNone/>
        <a:defRPr sz="2935" kern="1200">
          <a:solidFill>
            <a:schemeClr val="tx1"/>
          </a:solidFill>
          <a:latin typeface="+mj-lt"/>
          <a:ea typeface="+mj-ea"/>
          <a:cs typeface="+mj-cs"/>
        </a:defRPr>
      </a:lvl1pPr>
    </p:titleStyle>
    <p:bodyStyle>
      <a:lvl1pPr marL="228600" indent="-228600" algn="l" defTabSz="609600" rtl="0" eaLnBrk="1" latinLnBrk="0" hangingPunct="1">
        <a:spcBef>
          <a:spcPct val="20000"/>
        </a:spcBef>
        <a:buFont typeface="Arial" panose="020B0604020202020204" pitchFamily="34" charset="0"/>
        <a:buChar char="•"/>
        <a:defRPr sz="2135" kern="1200">
          <a:solidFill>
            <a:schemeClr val="tx1"/>
          </a:solidFill>
          <a:latin typeface="+mn-lt"/>
          <a:ea typeface="+mn-ea"/>
          <a:cs typeface="+mn-cs"/>
        </a:defRPr>
      </a:lvl1pPr>
      <a:lvl2pPr marL="495300" indent="-190500" algn="l" defTabSz="609600" rtl="0" eaLnBrk="1" latinLnBrk="0" hangingPunct="1">
        <a:spcBef>
          <a:spcPct val="20000"/>
        </a:spcBef>
        <a:buFont typeface="Arial" panose="020B0604020202020204" pitchFamily="34" charset="0"/>
        <a:buChar char="–"/>
        <a:defRPr sz="1865" kern="1200">
          <a:solidFill>
            <a:schemeClr val="tx1"/>
          </a:solidFill>
          <a:latin typeface="+mn-lt"/>
          <a:ea typeface="+mn-ea"/>
          <a:cs typeface="+mn-cs"/>
        </a:defRPr>
      </a:lvl2pPr>
      <a:lvl3pPr marL="762000" indent="-152400" algn="l" defTabSz="6096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4pPr>
      <a:lvl5pPr marL="13716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5pPr>
      <a:lvl6pPr marL="16764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6pPr>
      <a:lvl7pPr marL="19812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7pPr>
      <a:lvl8pPr marL="22860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8pPr>
      <a:lvl9pPr marL="2590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9pPr>
    </p:bodyStyle>
    <p:other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slide" Target="slide10.xml"/><Relationship Id="rId2" Type="http://schemas.openxmlformats.org/officeDocument/2006/relationships/slide" Target="slide7.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55814" y="458956"/>
            <a:ext cx="11680372" cy="5940088"/>
          </a:xfrm>
          <a:prstGeom prst="rect">
            <a:avLst/>
          </a:prstGeom>
          <a:noFill/>
        </p:spPr>
        <p:txBody>
          <a:bodyPr wrap="square">
            <a:spAutoFit/>
          </a:bodyPr>
          <a:lstStyle/>
          <a:p>
            <a:pPr algn="just"/>
            <a:r>
              <a:rPr lang="en-US" altLang="zh-CN" sz="2000" b="0" i="0" dirty="0">
                <a:solidFill>
                  <a:srgbClr val="060607"/>
                </a:solidFill>
                <a:effectLst/>
                <a:latin typeface="Times New Roman" panose="02020603050405020304" pitchFamily="18" charset="0"/>
                <a:cs typeface="Times New Roman" panose="02020603050405020304" pitchFamily="18" charset="0"/>
              </a:rPr>
              <a:t>     </a:t>
            </a:r>
            <a:r>
              <a:rPr lang="en-US" altLang="zh-CN" sz="2000" b="0" i="0" dirty="0">
                <a:solidFill>
                  <a:srgbClr val="060607"/>
                </a:solidFill>
                <a:effectLst/>
                <a:latin typeface="等线" panose="02010600030101010101" pitchFamily="2" charset="-122"/>
                <a:ea typeface="等线" panose="02010600030101010101" pitchFamily="2" charset="-122"/>
                <a:cs typeface="Times New Roman" panose="02020603050405020304" pitchFamily="18" charset="0"/>
              </a:rPr>
              <a:t>①</a:t>
            </a:r>
            <a:r>
              <a:rPr lang="en-US" altLang="zh-CN" sz="2000" b="0" i="0" dirty="0">
                <a:solidFill>
                  <a:srgbClr val="060607"/>
                </a:solidFill>
                <a:effectLst/>
                <a:latin typeface="Times New Roman" panose="02020603050405020304" pitchFamily="18" charset="0"/>
                <a:cs typeface="Times New Roman" panose="02020603050405020304" pitchFamily="18" charset="0"/>
              </a:rPr>
              <a:t>Lord Norman Foster, renowned as one of the world's foremost architects, has devoted decades to redefining the concept of tall buildings. “What we've done is create a sense of identity drawn from real needs," Foster said. "It's not a fashionable idea, </a:t>
            </a:r>
            <a:r>
              <a:rPr lang="en-US" altLang="zh-CN" sz="2000" b="0" i="0" dirty="0">
                <a:solidFill>
                  <a:srgbClr val="FF0000"/>
                </a:solidFill>
                <a:effectLst/>
                <a:latin typeface="Times New Roman" panose="02020603050405020304" pitchFamily="18" charset="0"/>
                <a:cs typeface="Times New Roman" panose="02020603050405020304" pitchFamily="18" charset="0"/>
              </a:rPr>
              <a:t>but</a:t>
            </a:r>
            <a:r>
              <a:rPr lang="en-US" altLang="zh-CN" sz="2000" b="0" i="0" dirty="0">
                <a:solidFill>
                  <a:srgbClr val="060607"/>
                </a:solidFill>
                <a:effectLst/>
                <a:latin typeface="Times New Roman" panose="02020603050405020304" pitchFamily="18" charset="0"/>
                <a:cs typeface="Times New Roman" panose="02020603050405020304" pitchFamily="18" charset="0"/>
              </a:rPr>
              <a:t> generated from the realities we were in." His masterpiece includes iconic structures such as the HSBC building in Hong Kong. Now, he's set his sights on Qatar. </a:t>
            </a:r>
            <a:endParaRPr lang="en-US" altLang="zh-CN" sz="2000" b="0" i="0" dirty="0">
              <a:solidFill>
                <a:srgbClr val="060607"/>
              </a:solidFill>
              <a:effectLst/>
              <a:latin typeface="Times New Roman" panose="02020603050405020304" pitchFamily="18" charset="0"/>
              <a:cs typeface="Times New Roman" panose="02020603050405020304" pitchFamily="18" charset="0"/>
            </a:endParaRPr>
          </a:p>
          <a:p>
            <a:pPr algn="just"/>
            <a:r>
              <a:rPr lang="en-US" altLang="zh-CN" sz="2000" b="0" i="0" dirty="0">
                <a:solidFill>
                  <a:srgbClr val="060607"/>
                </a:solidFill>
                <a:effectLst/>
                <a:latin typeface="Times New Roman" panose="02020603050405020304" pitchFamily="18" charset="0"/>
                <a:cs typeface="Times New Roman" panose="02020603050405020304" pitchFamily="18" charset="0"/>
              </a:rPr>
              <a:t>     </a:t>
            </a:r>
            <a:r>
              <a:rPr lang="en-US" altLang="zh-CN" sz="2000" b="0" i="0" dirty="0">
                <a:solidFill>
                  <a:srgbClr val="060607"/>
                </a:solidFill>
                <a:effectLst/>
                <a:latin typeface="等线" panose="02010600030101010101" pitchFamily="2" charset="-122"/>
                <a:ea typeface="等线" panose="02010600030101010101" pitchFamily="2" charset="-122"/>
                <a:cs typeface="Times New Roman" panose="02020603050405020304" pitchFamily="18" charset="0"/>
              </a:rPr>
              <a:t>②</a:t>
            </a:r>
            <a:r>
              <a:rPr lang="en-US" altLang="zh-CN" sz="2000" b="0" i="0" dirty="0">
                <a:solidFill>
                  <a:srgbClr val="060607"/>
                </a:solidFill>
                <a:effectLst/>
                <a:latin typeface="Times New Roman" panose="02020603050405020304" pitchFamily="18" charset="0"/>
                <a:cs typeface="Times New Roman" panose="02020603050405020304" pitchFamily="18" charset="0"/>
              </a:rPr>
              <a:t>Currently nearing completion and set to reach a height of 301 meters, Foster's Lusail Towers are ready to claim the title of Qatar's tallest buildings. Lusail Towers </a:t>
            </a:r>
            <a:r>
              <a:rPr lang="en-US" altLang="zh-CN" sz="2000" b="0" i="0" dirty="0">
                <a:solidFill>
                  <a:srgbClr val="00B050"/>
                </a:solidFill>
                <a:effectLst/>
                <a:latin typeface="Times New Roman" panose="02020603050405020304" pitchFamily="18" charset="0"/>
                <a:cs typeface="Times New Roman" panose="02020603050405020304" pitchFamily="18" charset="0"/>
              </a:rPr>
              <a:t>are intended t</a:t>
            </a:r>
            <a:r>
              <a:rPr lang="en-US" altLang="zh-CN" sz="2000" b="0" i="0" dirty="0">
                <a:solidFill>
                  <a:srgbClr val="FF0000"/>
                </a:solidFill>
                <a:effectLst/>
                <a:latin typeface="Times New Roman" panose="02020603050405020304" pitchFamily="18" charset="0"/>
                <a:cs typeface="Times New Roman" panose="02020603050405020304" pitchFamily="18" charset="0"/>
              </a:rPr>
              <a:t>o </a:t>
            </a:r>
            <a:r>
              <a:rPr lang="en-US" altLang="zh-CN" sz="2000" b="0" i="0" dirty="0">
                <a:solidFill>
                  <a:srgbClr val="060607"/>
                </a:solidFill>
                <a:effectLst/>
                <a:latin typeface="Times New Roman" panose="02020603050405020304" pitchFamily="18" charset="0"/>
                <a:cs typeface="Times New Roman" panose="02020603050405020304" pitchFamily="18" charset="0"/>
              </a:rPr>
              <a:t>serve as a center for Qatar's financial institutions, with four distinctive blocks, two standing at 70 stories and two at 50 stories. </a:t>
            </a:r>
            <a:endParaRPr lang="en-US" altLang="zh-CN" sz="2000" b="0" i="0" dirty="0">
              <a:solidFill>
                <a:srgbClr val="060607"/>
              </a:solidFill>
              <a:effectLst/>
              <a:latin typeface="Times New Roman" panose="02020603050405020304" pitchFamily="18" charset="0"/>
              <a:cs typeface="Times New Roman" panose="02020603050405020304" pitchFamily="18" charset="0"/>
            </a:endParaRPr>
          </a:p>
          <a:p>
            <a:pPr algn="just"/>
            <a:r>
              <a:rPr lang="en-US" altLang="zh-CN" sz="2000" b="0" i="0" dirty="0">
                <a:solidFill>
                  <a:srgbClr val="060607"/>
                </a:solidFill>
                <a:effectLst/>
                <a:latin typeface="Times New Roman" panose="02020603050405020304" pitchFamily="18" charset="0"/>
                <a:cs typeface="Times New Roman" panose="02020603050405020304" pitchFamily="18" charset="0"/>
              </a:rPr>
              <a:t>    </a:t>
            </a:r>
            <a:r>
              <a:rPr lang="en-US" altLang="zh-CN" sz="2000" b="0" i="0" dirty="0">
                <a:solidFill>
                  <a:srgbClr val="060607"/>
                </a:solidFill>
                <a:effectLst/>
                <a:latin typeface="等线" panose="02010600030101010101" pitchFamily="2" charset="-122"/>
                <a:ea typeface="等线" panose="02010600030101010101" pitchFamily="2" charset="-122"/>
                <a:cs typeface="Times New Roman" panose="02020603050405020304" pitchFamily="18" charset="0"/>
              </a:rPr>
              <a:t>③</a:t>
            </a:r>
            <a:r>
              <a:rPr lang="en-US" altLang="zh-CN" sz="2000" b="0" i="0" dirty="0">
                <a:solidFill>
                  <a:srgbClr val="060607"/>
                </a:solidFill>
                <a:effectLst/>
                <a:latin typeface="Times New Roman" panose="02020603050405020304" pitchFamily="18" charset="0"/>
                <a:cs typeface="Times New Roman" panose="02020603050405020304" pitchFamily="18" charset="0"/>
              </a:rPr>
              <a:t> But the construction itself wasn't all plain sailing. To address the unique challenges presented by Qatar's hot climate, Foster's team had to depart from the materials commonly used in skyscrapers in cooler countries - part of what Foster called a decades-long quest to “reinvent the tall building." The design combines advanced shading with ventilation, </a:t>
            </a:r>
            <a:r>
              <a:rPr lang="en-US" altLang="zh-CN" sz="2000" b="0" i="0" dirty="0">
                <a:solidFill>
                  <a:srgbClr val="FF0000"/>
                </a:solidFill>
                <a:effectLst/>
                <a:latin typeface="Times New Roman" panose="02020603050405020304" pitchFamily="18" charset="0"/>
                <a:cs typeface="Times New Roman" panose="02020603050405020304" pitchFamily="18" charset="0"/>
              </a:rPr>
              <a:t>while</a:t>
            </a:r>
            <a:r>
              <a:rPr lang="en-US" altLang="zh-CN" sz="2000" b="0" i="0" dirty="0">
                <a:solidFill>
                  <a:srgbClr val="060607"/>
                </a:solidFill>
                <a:effectLst/>
                <a:latin typeface="Times New Roman" panose="02020603050405020304" pitchFamily="18" charset="0"/>
                <a:cs typeface="Times New Roman" panose="02020603050405020304" pitchFamily="18" charset="0"/>
              </a:rPr>
              <a:t> </a:t>
            </a:r>
            <a:r>
              <a:rPr lang="en-US" altLang="zh-CN" sz="2000" b="0" i="0" u="sng" dirty="0">
                <a:solidFill>
                  <a:srgbClr val="060607"/>
                </a:solidFill>
                <a:effectLst/>
                <a:latin typeface="Times New Roman" panose="02020603050405020304" pitchFamily="18" charset="0"/>
                <a:cs typeface="Times New Roman" panose="02020603050405020304" pitchFamily="18" charset="0"/>
              </a:rPr>
              <a:t>the towers' surfaces </a:t>
            </a:r>
            <a:r>
              <a:rPr lang="en-US" altLang="zh-CN" sz="2000" b="0" i="0" u="sng" dirty="0">
                <a:solidFill>
                  <a:srgbClr val="00B050"/>
                </a:solidFill>
                <a:effectLst/>
                <a:latin typeface="Times New Roman" panose="02020603050405020304" pitchFamily="18" charset="0"/>
                <a:cs typeface="Times New Roman" panose="02020603050405020304" pitchFamily="18" charset="0"/>
              </a:rPr>
              <a:t>are coated with </a:t>
            </a:r>
            <a:r>
              <a:rPr lang="en-US" altLang="zh-CN" sz="2000" b="0" i="0" u="sng" dirty="0">
                <a:solidFill>
                  <a:srgbClr val="060607"/>
                </a:solidFill>
                <a:effectLst/>
                <a:latin typeface="Times New Roman" panose="02020603050405020304" pitchFamily="18" charset="0"/>
                <a:cs typeface="Times New Roman" panose="02020603050405020304" pitchFamily="18" charset="0"/>
              </a:rPr>
              <a:t>“marine-grade" aluminum </a:t>
            </a:r>
            <a:r>
              <a:rPr lang="en-US" altLang="zh-CN" sz="2000" b="0" i="0" dirty="0">
                <a:solidFill>
                  <a:srgbClr val="060607"/>
                </a:solidFill>
                <a:effectLst/>
                <a:latin typeface="Times New Roman" panose="02020603050405020304" pitchFamily="18" charset="0"/>
                <a:cs typeface="Times New Roman" panose="02020603050405020304" pitchFamily="18" charset="0"/>
              </a:rPr>
              <a:t>that wraps around the buildings, </a:t>
            </a:r>
            <a:r>
              <a:rPr lang="en-US" altLang="zh-CN" sz="2000" b="0" i="0" u="sng" dirty="0">
                <a:solidFill>
                  <a:srgbClr val="060607"/>
                </a:solidFill>
                <a:effectLst/>
                <a:latin typeface="Times New Roman" panose="02020603050405020304" pitchFamily="18" charset="0"/>
                <a:cs typeface="Times New Roman" panose="02020603050405020304" pitchFamily="18" charset="0"/>
              </a:rPr>
              <a:t>protecting the glass from strong sunlight </a:t>
            </a:r>
            <a:r>
              <a:rPr lang="en-US" altLang="zh-CN" sz="2000" b="0" i="0" dirty="0">
                <a:solidFill>
                  <a:srgbClr val="FF0000"/>
                </a:solidFill>
                <a:effectLst/>
                <a:latin typeface="Times New Roman" panose="02020603050405020304" pitchFamily="18" charset="0"/>
                <a:cs typeface="Times New Roman" panose="02020603050405020304" pitchFamily="18" charset="0"/>
              </a:rPr>
              <a:t>while</a:t>
            </a:r>
            <a:r>
              <a:rPr lang="en-US" altLang="zh-CN" sz="2000" b="0" i="0" dirty="0">
                <a:solidFill>
                  <a:srgbClr val="060607"/>
                </a:solidFill>
                <a:effectLst/>
                <a:latin typeface="Times New Roman" panose="02020603050405020304" pitchFamily="18" charset="0"/>
                <a:cs typeface="Times New Roman" panose="02020603050405020304" pitchFamily="18" charset="0"/>
              </a:rPr>
              <a:t> maintaining the views and still letting in natural light. Central to the project are special shading fins, which not only </a:t>
            </a:r>
            <a:r>
              <a:rPr lang="en-US" altLang="zh-CN" sz="2000" b="0" i="0" u="sng" dirty="0">
                <a:solidFill>
                  <a:srgbClr val="00B050"/>
                </a:solidFill>
                <a:effectLst/>
                <a:latin typeface="Times New Roman" panose="02020603050405020304" pitchFamily="18" charset="0"/>
                <a:cs typeface="Times New Roman" panose="02020603050405020304" pitchFamily="18" charset="0"/>
              </a:rPr>
              <a:t>optimize </a:t>
            </a:r>
            <a:r>
              <a:rPr lang="en-US" altLang="zh-CN" sz="2000" b="0" i="0" u="sng" dirty="0">
                <a:solidFill>
                  <a:srgbClr val="060607"/>
                </a:solidFill>
                <a:effectLst/>
                <a:latin typeface="Times New Roman" panose="02020603050405020304" pitchFamily="18" charset="0"/>
                <a:cs typeface="Times New Roman" panose="02020603050405020304" pitchFamily="18" charset="0"/>
              </a:rPr>
              <a:t>views </a:t>
            </a:r>
            <a:r>
              <a:rPr lang="en-US" altLang="zh-CN" sz="2000" b="0" i="0" dirty="0">
                <a:solidFill>
                  <a:srgbClr val="060607"/>
                </a:solidFill>
                <a:effectLst/>
                <a:latin typeface="Times New Roman" panose="02020603050405020304" pitchFamily="18" charset="0"/>
                <a:cs typeface="Times New Roman" panose="02020603050405020304" pitchFamily="18" charset="0"/>
              </a:rPr>
              <a:t>and </a:t>
            </a:r>
            <a:r>
              <a:rPr lang="en-US" altLang="zh-CN" sz="2000" b="0" i="0" u="sng" dirty="0">
                <a:solidFill>
                  <a:srgbClr val="060607"/>
                </a:solidFill>
                <a:effectLst/>
                <a:latin typeface="Times New Roman" panose="02020603050405020304" pitchFamily="18" charset="0"/>
                <a:cs typeface="Times New Roman" panose="02020603050405020304" pitchFamily="18" charset="0"/>
              </a:rPr>
              <a:t>natural lighting </a:t>
            </a:r>
            <a:r>
              <a:rPr lang="en-US" altLang="zh-CN" sz="2000" b="0" i="0" dirty="0">
                <a:solidFill>
                  <a:srgbClr val="060607"/>
                </a:solidFill>
                <a:effectLst/>
                <a:latin typeface="Times New Roman" panose="02020603050405020304" pitchFamily="18" charset="0"/>
                <a:cs typeface="Times New Roman" panose="02020603050405020304" pitchFamily="18" charset="0"/>
              </a:rPr>
              <a:t>for occupants but </a:t>
            </a:r>
            <a:r>
              <a:rPr lang="en-US" altLang="zh-CN" sz="2000" b="0" i="0" u="sng" dirty="0">
                <a:solidFill>
                  <a:srgbClr val="060607"/>
                </a:solidFill>
                <a:effectLst/>
                <a:latin typeface="Times New Roman" panose="02020603050405020304" pitchFamily="18" charset="0"/>
                <a:cs typeface="Times New Roman" panose="02020603050405020304" pitchFamily="18" charset="0"/>
              </a:rPr>
              <a:t>reduce solar radiation </a:t>
            </a:r>
            <a:r>
              <a:rPr lang="en-US" altLang="zh-CN" sz="2000" b="0" i="0" dirty="0">
                <a:solidFill>
                  <a:srgbClr val="060607"/>
                </a:solidFill>
                <a:effectLst/>
                <a:latin typeface="Times New Roman" panose="02020603050405020304" pitchFamily="18" charset="0"/>
                <a:cs typeface="Times New Roman" panose="02020603050405020304" pitchFamily="18" charset="0"/>
              </a:rPr>
              <a:t>by 70% </a:t>
            </a:r>
            <a:r>
              <a:rPr lang="en-US" altLang="zh-CN" sz="2000" b="0" i="0" dirty="0">
                <a:solidFill>
                  <a:srgbClr val="FF0000"/>
                </a:solidFill>
                <a:effectLst/>
                <a:latin typeface="Times New Roman" panose="02020603050405020304" pitchFamily="18" charset="0"/>
                <a:cs typeface="Times New Roman" panose="02020603050405020304" pitchFamily="18" charset="0"/>
              </a:rPr>
              <a:t>compared to </a:t>
            </a:r>
            <a:r>
              <a:rPr lang="en-US" altLang="zh-CN" sz="2000" b="0" i="0" dirty="0">
                <a:solidFill>
                  <a:srgbClr val="060607"/>
                </a:solidFill>
                <a:effectLst/>
                <a:latin typeface="Times New Roman" panose="02020603050405020304" pitchFamily="18" charset="0"/>
                <a:cs typeface="Times New Roman" panose="02020603050405020304" pitchFamily="18" charset="0"/>
              </a:rPr>
              <a:t>traditional all-glass towers. </a:t>
            </a:r>
            <a:endParaRPr lang="en-US" altLang="zh-CN" sz="2000" b="0" i="0" dirty="0">
              <a:solidFill>
                <a:srgbClr val="060607"/>
              </a:solidFill>
              <a:effectLst/>
              <a:latin typeface="Times New Roman" panose="02020603050405020304" pitchFamily="18" charset="0"/>
              <a:cs typeface="Times New Roman" panose="02020603050405020304" pitchFamily="18" charset="0"/>
            </a:endParaRPr>
          </a:p>
          <a:p>
            <a:pPr algn="just"/>
            <a:r>
              <a:rPr lang="en-US" altLang="zh-CN" sz="2000" b="0" i="0" dirty="0">
                <a:solidFill>
                  <a:srgbClr val="060607"/>
                </a:solidFill>
                <a:effectLst/>
                <a:latin typeface="Times New Roman" panose="02020603050405020304" pitchFamily="18" charset="0"/>
                <a:cs typeface="Times New Roman" panose="02020603050405020304" pitchFamily="18" charset="0"/>
              </a:rPr>
              <a:t>     </a:t>
            </a:r>
            <a:r>
              <a:rPr lang="en-US" altLang="zh-CN" sz="2000" b="0" i="0" dirty="0">
                <a:solidFill>
                  <a:srgbClr val="060607"/>
                </a:solidFill>
                <a:effectLst/>
                <a:latin typeface="等线" panose="02010600030101010101" pitchFamily="2" charset="-122"/>
                <a:ea typeface="等线" panose="02010600030101010101" pitchFamily="2" charset="-122"/>
                <a:cs typeface="Times New Roman" panose="02020603050405020304" pitchFamily="18" charset="0"/>
              </a:rPr>
              <a:t>④</a:t>
            </a:r>
            <a:r>
              <a:rPr lang="en-US" altLang="zh-CN" sz="2000" b="0" i="0" dirty="0">
                <a:solidFill>
                  <a:srgbClr val="FF0000"/>
                </a:solidFill>
                <a:effectLst/>
                <a:latin typeface="Times New Roman" panose="02020603050405020304" pitchFamily="18" charset="0"/>
                <a:cs typeface="Times New Roman" panose="02020603050405020304" pitchFamily="18" charset="0"/>
              </a:rPr>
              <a:t>While</a:t>
            </a:r>
            <a:r>
              <a:rPr lang="en-US" altLang="zh-CN" sz="2000" b="0" i="0" dirty="0">
                <a:solidFill>
                  <a:srgbClr val="060607"/>
                </a:solidFill>
                <a:effectLst/>
                <a:latin typeface="Times New Roman" panose="02020603050405020304" pitchFamily="18" charset="0"/>
                <a:cs typeface="Times New Roman" panose="02020603050405020304" pitchFamily="18" charset="0"/>
              </a:rPr>
              <a:t> the towers are ready to become a recognizable landmark for Lusail, Foster believes that a city's skyline reflects what lies beneath the surface. It was crucial to integrate the towers into a "low-scale master plan." They are strategically </a:t>
            </a:r>
            <a:r>
              <a:rPr lang="en-US" altLang="zh-CN" sz="2000" b="0" i="0" dirty="0">
                <a:solidFill>
                  <a:srgbClr val="00B050"/>
                </a:solidFill>
                <a:effectLst/>
                <a:latin typeface="Times New Roman" panose="02020603050405020304" pitchFamily="18" charset="0"/>
                <a:cs typeface="Times New Roman" panose="02020603050405020304" pitchFamily="18" charset="0"/>
              </a:rPr>
              <a:t>position</a:t>
            </a:r>
            <a:r>
              <a:rPr lang="en-US" altLang="zh-CN" sz="2000" b="0" i="0" dirty="0">
                <a:solidFill>
                  <a:srgbClr val="060607"/>
                </a:solidFill>
                <a:effectLst/>
                <a:latin typeface="Times New Roman" panose="02020603050405020304" pitchFamily="18" charset="0"/>
                <a:cs typeface="Times New Roman" panose="02020603050405020304" pitchFamily="18" charset="0"/>
              </a:rPr>
              <a:t>ed on top of a subway line and at the end of a commercial avenue linking the waterfront to the nearby football stadium. According to Foster, the ground features of the plaza will </a:t>
            </a:r>
            <a:r>
              <a:rPr lang="en-US" altLang="zh-CN" sz="2000" b="0" i="0" dirty="0">
                <a:solidFill>
                  <a:srgbClr val="00B050"/>
                </a:solidFill>
                <a:effectLst/>
                <a:latin typeface="Times New Roman" panose="02020603050405020304" pitchFamily="18" charset="0"/>
                <a:cs typeface="Times New Roman" panose="02020603050405020304" pitchFamily="18" charset="0"/>
              </a:rPr>
              <a:t>play a significant role in </a:t>
            </a:r>
            <a:r>
              <a:rPr lang="en-US" altLang="zh-CN" sz="2000" b="0" i="0" dirty="0">
                <a:solidFill>
                  <a:srgbClr val="060607"/>
                </a:solidFill>
                <a:effectLst/>
                <a:latin typeface="Times New Roman" panose="02020603050405020304" pitchFamily="18" charset="0"/>
                <a:cs typeface="Times New Roman" panose="02020603050405020304" pitchFamily="18" charset="0"/>
              </a:rPr>
              <a:t>the objective of </a:t>
            </a:r>
            <a:r>
              <a:rPr lang="en-US" altLang="zh-CN" sz="2000" b="0" i="0" u="sng" dirty="0">
                <a:solidFill>
                  <a:srgbClr val="00B050"/>
                </a:solidFill>
                <a:effectLst/>
                <a:latin typeface="Times New Roman" panose="02020603050405020304" pitchFamily="18" charset="0"/>
                <a:cs typeface="Times New Roman" panose="02020603050405020304" pitchFamily="18" charset="0"/>
              </a:rPr>
              <a:t>transform</a:t>
            </a:r>
            <a:r>
              <a:rPr lang="en-US" altLang="zh-CN" sz="2000" b="0" i="0" u="sng" dirty="0">
                <a:solidFill>
                  <a:srgbClr val="060607"/>
                </a:solidFill>
                <a:effectLst/>
                <a:latin typeface="Times New Roman" panose="02020603050405020304" pitchFamily="18" charset="0"/>
                <a:cs typeface="Times New Roman" panose="02020603050405020304" pitchFamily="18" charset="0"/>
              </a:rPr>
              <a:t>ing the area </a:t>
            </a:r>
            <a:r>
              <a:rPr lang="en-US" altLang="zh-CN" sz="2000" b="0" i="0" u="sng" dirty="0">
                <a:solidFill>
                  <a:srgbClr val="00B050"/>
                </a:solidFill>
                <a:effectLst/>
                <a:latin typeface="Times New Roman" panose="02020603050405020304" pitchFamily="18" charset="0"/>
                <a:cs typeface="Times New Roman" panose="02020603050405020304" pitchFamily="18" charset="0"/>
              </a:rPr>
              <a:t>into </a:t>
            </a:r>
            <a:r>
              <a:rPr lang="en-US" altLang="zh-CN" sz="2000" b="0" i="0" u="sng" dirty="0">
                <a:solidFill>
                  <a:srgbClr val="060607"/>
                </a:solidFill>
                <a:effectLst/>
                <a:latin typeface="Times New Roman" panose="02020603050405020304" pitchFamily="18" charset="0"/>
                <a:cs typeface="Times New Roman" panose="02020603050405020304" pitchFamily="18" charset="0"/>
              </a:rPr>
              <a:t>a lively public space for the future</a:t>
            </a:r>
            <a:r>
              <a:rPr lang="en-US" altLang="zh-CN" sz="2000" b="0" i="0" dirty="0">
                <a:solidFill>
                  <a:srgbClr val="060607"/>
                </a:solidFill>
                <a:effectLst/>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pic>
        <p:nvPicPr>
          <p:cNvPr id="6" name="图片 5"/>
          <p:cNvPicPr>
            <a:picLocks noChangeAspect="1"/>
          </p:cNvPicPr>
          <p:nvPr/>
        </p:nvPicPr>
        <p:blipFill>
          <a:blip r:embed="rId1" cstate="screen"/>
          <a:stretch>
            <a:fillRect/>
          </a:stretch>
        </p:blipFill>
        <p:spPr>
          <a:xfrm>
            <a:off x="0" y="-74796"/>
            <a:ext cx="855878" cy="853946"/>
          </a:xfrm>
          <a:prstGeom prst="rect">
            <a:avLst/>
          </a:prstGeom>
        </p:spPr>
      </p:pic>
      <p:sp>
        <p:nvSpPr>
          <p:cNvPr id="7" name="矩形 6"/>
          <p:cNvSpPr/>
          <p:nvPr/>
        </p:nvSpPr>
        <p:spPr bwMode="auto">
          <a:xfrm>
            <a:off x="424543" y="1116098"/>
            <a:ext cx="7848601" cy="342587"/>
          </a:xfrm>
          <a:prstGeom prst="rect">
            <a:avLst/>
          </a:prstGeom>
          <a:solidFill>
            <a:srgbClr val="FFC000">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8" name="文本框 7"/>
          <p:cNvSpPr txBox="1"/>
          <p:nvPr/>
        </p:nvSpPr>
        <p:spPr>
          <a:xfrm>
            <a:off x="7554685" y="702948"/>
            <a:ext cx="718459"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19050">
            <a:solidFill>
              <a:schemeClr val="tx1"/>
            </a:solidFill>
          </a:ln>
        </p:spPr>
        <p:txBody>
          <a:bodyPr wrap="square">
            <a:spAutoFit/>
          </a:bodyPr>
          <a:lstStyle/>
          <a:p>
            <a:r>
              <a:rPr kumimoji="0" lang="en-US" altLang="zh-CN"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a:t>
            </a:r>
            <a:r>
              <a:rPr lang="en-US" altLang="zh-CN"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8</a:t>
            </a:r>
            <a:r>
              <a:rPr lang="en-US"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D</a:t>
            </a:r>
            <a:endParaRPr lang="zh-CN" altLang="en-US" dirty="0">
              <a:solidFill>
                <a:srgbClr val="FF0000"/>
              </a:solidFill>
            </a:endParaRPr>
          </a:p>
        </p:txBody>
      </p:sp>
      <p:sp>
        <p:nvSpPr>
          <p:cNvPr id="9" name="矩形 8"/>
          <p:cNvSpPr/>
          <p:nvPr/>
        </p:nvSpPr>
        <p:spPr bwMode="auto">
          <a:xfrm>
            <a:off x="8164286" y="1699307"/>
            <a:ext cx="3771900" cy="342587"/>
          </a:xfrm>
          <a:prstGeom prst="rect">
            <a:avLst/>
          </a:prstGeom>
          <a:solidFill>
            <a:srgbClr val="8AB698">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0" name="矩形 9"/>
          <p:cNvSpPr/>
          <p:nvPr/>
        </p:nvSpPr>
        <p:spPr bwMode="auto">
          <a:xfrm>
            <a:off x="321128" y="2000686"/>
            <a:ext cx="11615058" cy="342587"/>
          </a:xfrm>
          <a:prstGeom prst="rect">
            <a:avLst/>
          </a:prstGeom>
          <a:solidFill>
            <a:srgbClr val="8AB698">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1" name="矩形 10"/>
          <p:cNvSpPr/>
          <p:nvPr/>
        </p:nvSpPr>
        <p:spPr bwMode="auto">
          <a:xfrm>
            <a:off x="321128" y="2329274"/>
            <a:ext cx="1279072" cy="336318"/>
          </a:xfrm>
          <a:prstGeom prst="rect">
            <a:avLst/>
          </a:prstGeom>
          <a:solidFill>
            <a:srgbClr val="8AB698">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2" name="文本框 11"/>
          <p:cNvSpPr txBox="1"/>
          <p:nvPr/>
        </p:nvSpPr>
        <p:spPr>
          <a:xfrm>
            <a:off x="9331777" y="2325002"/>
            <a:ext cx="718459"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19050">
            <a:solidFill>
              <a:schemeClr val="tx1"/>
            </a:solidFill>
          </a:ln>
        </p:spPr>
        <p:txBody>
          <a:bodyPr wrap="square">
            <a:spAutoFit/>
          </a:bodyPr>
          <a:lstStyle/>
          <a:p>
            <a:r>
              <a:rPr kumimoji="0" lang="en-US" altLang="zh-CN"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a:t>
            </a:r>
            <a:r>
              <a:rPr lang="en-US" altLang="zh-CN"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9</a:t>
            </a:r>
            <a:r>
              <a:rPr lang="en-US"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a:t>
            </a:r>
            <a:endParaRPr lang="zh-CN" altLang="en-US" dirty="0">
              <a:solidFill>
                <a:srgbClr val="FF0000"/>
              </a:solidFill>
            </a:endParaRPr>
          </a:p>
        </p:txBody>
      </p:sp>
      <p:sp>
        <p:nvSpPr>
          <p:cNvPr id="13" name="矩形 12"/>
          <p:cNvSpPr/>
          <p:nvPr/>
        </p:nvSpPr>
        <p:spPr bwMode="auto">
          <a:xfrm>
            <a:off x="3592285" y="3542001"/>
            <a:ext cx="8343901" cy="342587"/>
          </a:xfrm>
          <a:prstGeom prst="rect">
            <a:avLst/>
          </a:prstGeom>
          <a:solidFill>
            <a:schemeClr val="tx2">
              <a:lumMod val="60000"/>
              <a:lumOff val="40000"/>
              <a:alpha val="18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5" name="矩形 14"/>
          <p:cNvSpPr/>
          <p:nvPr/>
        </p:nvSpPr>
        <p:spPr bwMode="auto">
          <a:xfrm>
            <a:off x="1796143" y="3876065"/>
            <a:ext cx="4299857" cy="342587"/>
          </a:xfrm>
          <a:prstGeom prst="rect">
            <a:avLst/>
          </a:prstGeom>
          <a:solidFill>
            <a:schemeClr val="tx2">
              <a:lumMod val="60000"/>
              <a:lumOff val="40000"/>
              <a:alpha val="18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6" name="矩形 15"/>
          <p:cNvSpPr/>
          <p:nvPr/>
        </p:nvSpPr>
        <p:spPr bwMode="auto">
          <a:xfrm>
            <a:off x="6792685" y="3891409"/>
            <a:ext cx="5143501" cy="342587"/>
          </a:xfrm>
          <a:prstGeom prst="rect">
            <a:avLst/>
          </a:prstGeom>
          <a:solidFill>
            <a:schemeClr val="tx2">
              <a:lumMod val="60000"/>
              <a:lumOff val="40000"/>
              <a:alpha val="18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7" name="矩形 16"/>
          <p:cNvSpPr/>
          <p:nvPr/>
        </p:nvSpPr>
        <p:spPr bwMode="auto">
          <a:xfrm>
            <a:off x="321128" y="4216117"/>
            <a:ext cx="5568043" cy="331629"/>
          </a:xfrm>
          <a:prstGeom prst="rect">
            <a:avLst/>
          </a:prstGeom>
          <a:solidFill>
            <a:schemeClr val="tx2">
              <a:lumMod val="60000"/>
              <a:lumOff val="40000"/>
              <a:alpha val="18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8" name="矩形 17"/>
          <p:cNvSpPr/>
          <p:nvPr/>
        </p:nvSpPr>
        <p:spPr bwMode="auto">
          <a:xfrm>
            <a:off x="7636329" y="4203117"/>
            <a:ext cx="4299857" cy="357627"/>
          </a:xfrm>
          <a:prstGeom prst="rect">
            <a:avLst/>
          </a:prstGeom>
          <a:solidFill>
            <a:schemeClr val="tx2">
              <a:lumMod val="60000"/>
              <a:lumOff val="40000"/>
              <a:alpha val="18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9" name="矩形 18"/>
          <p:cNvSpPr/>
          <p:nvPr/>
        </p:nvSpPr>
        <p:spPr bwMode="auto">
          <a:xfrm>
            <a:off x="1796143" y="4540824"/>
            <a:ext cx="2286000" cy="331629"/>
          </a:xfrm>
          <a:prstGeom prst="rect">
            <a:avLst/>
          </a:prstGeom>
          <a:solidFill>
            <a:schemeClr val="tx2">
              <a:lumMod val="60000"/>
              <a:lumOff val="40000"/>
              <a:alpha val="18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20" name="矩形 19"/>
          <p:cNvSpPr/>
          <p:nvPr/>
        </p:nvSpPr>
        <p:spPr bwMode="auto">
          <a:xfrm>
            <a:off x="6221187" y="4547746"/>
            <a:ext cx="2737756" cy="289699"/>
          </a:xfrm>
          <a:prstGeom prst="rect">
            <a:avLst/>
          </a:prstGeom>
          <a:solidFill>
            <a:schemeClr val="tx2">
              <a:lumMod val="60000"/>
              <a:lumOff val="40000"/>
              <a:alpha val="18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21" name="文本框 20"/>
          <p:cNvSpPr txBox="1"/>
          <p:nvPr/>
        </p:nvSpPr>
        <p:spPr>
          <a:xfrm>
            <a:off x="10899320" y="3189715"/>
            <a:ext cx="718459"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19050">
            <a:solidFill>
              <a:schemeClr val="tx1"/>
            </a:solidFill>
          </a:ln>
        </p:spPr>
        <p:txBody>
          <a:bodyPr wrap="square">
            <a:spAutoFit/>
          </a:bodyPr>
          <a:lstStyle/>
          <a:p>
            <a:r>
              <a:rPr lang="en-US" altLang="zh-CN"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30</a:t>
            </a:r>
            <a:r>
              <a:rPr lang="en-US"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a:t>
            </a:r>
            <a:endParaRPr lang="zh-CN" altLang="en-US" dirty="0">
              <a:solidFill>
                <a:srgbClr val="FF0000"/>
              </a:solidFill>
            </a:endParaRPr>
          </a:p>
        </p:txBody>
      </p:sp>
      <p:sp>
        <p:nvSpPr>
          <p:cNvPr id="22" name="矩形 21"/>
          <p:cNvSpPr/>
          <p:nvPr/>
        </p:nvSpPr>
        <p:spPr bwMode="auto">
          <a:xfrm>
            <a:off x="321128" y="5430964"/>
            <a:ext cx="11615058" cy="904434"/>
          </a:xfrm>
          <a:prstGeom prst="rect">
            <a:avLst/>
          </a:prstGeom>
          <a:solidFill>
            <a:srgbClr val="FF0066">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23" name="文本框 22"/>
          <p:cNvSpPr txBox="1"/>
          <p:nvPr/>
        </p:nvSpPr>
        <p:spPr>
          <a:xfrm>
            <a:off x="4082142" y="6369764"/>
            <a:ext cx="5968093"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19050">
            <a:solidFill>
              <a:schemeClr val="tx1"/>
            </a:solidFill>
          </a:ln>
        </p:spPr>
        <p:txBody>
          <a:bodyPr wrap="square">
            <a:spAutoFit/>
          </a:bodyPr>
          <a:lstStyle/>
          <a:p>
            <a:r>
              <a:rPr lang="en-US" altLang="zh-CN"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31</a:t>
            </a:r>
            <a:r>
              <a:rPr lang="en-US"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 . t</a:t>
            </a:r>
            <a:r>
              <a:rPr lang="en-US" altLang="zh-CN" dirty="0">
                <a:solidFill>
                  <a:srgbClr val="FF0000"/>
                </a:solidFill>
                <a:latin typeface="Times New Roman" panose="02020603050405020304" pitchFamily="18" charset="0"/>
                <a:cs typeface="Times New Roman" panose="02020603050405020304" pitchFamily="18" charset="0"/>
              </a:rPr>
              <a:t>o offer a </a:t>
            </a:r>
            <a:r>
              <a:rPr lang="en-US" altLang="zh-CN" dirty="0">
                <a:latin typeface="Times New Roman" panose="02020603050405020304" pitchFamily="18" charset="0"/>
                <a:cs typeface="Times New Roman" panose="02020603050405020304" pitchFamily="18" charset="0"/>
              </a:rPr>
              <a:t>dynamic/lively</a:t>
            </a:r>
            <a:r>
              <a:rPr lang="en-US" altLang="zh-CN" dirty="0">
                <a:solidFill>
                  <a:srgbClr val="FF0000"/>
                </a:solidFill>
                <a:latin typeface="Times New Roman" panose="02020603050405020304" pitchFamily="18" charset="0"/>
                <a:cs typeface="Times New Roman" panose="02020603050405020304" pitchFamily="18" charset="0"/>
              </a:rPr>
              <a:t> public space for the future  </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barn(inVertical)">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arn(inVertical)">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barn(inVertical)">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barn(inVertical)">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barn(inVertical)">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3600449" y="411216"/>
            <a:ext cx="10774135" cy="6536309"/>
          </a:xfrm>
          <a:prstGeom prst="rect">
            <a:avLst/>
          </a:prstGeom>
        </p:spPr>
      </p:pic>
      <p:graphicFrame>
        <p:nvGraphicFramePr>
          <p:cNvPr id="2" name="表格 1"/>
          <p:cNvGraphicFramePr>
            <a:graphicFrameLocks noGrp="1"/>
          </p:cNvGraphicFramePr>
          <p:nvPr/>
        </p:nvGraphicFramePr>
        <p:xfrm>
          <a:off x="763014" y="654719"/>
          <a:ext cx="11253453" cy="5734446"/>
        </p:xfrm>
        <a:graphic>
          <a:graphicData uri="http://schemas.openxmlformats.org/drawingml/2006/table">
            <a:tbl>
              <a:tblPr>
                <a:tableStyleId>{5C22544A-7EE6-4342-B048-85BDC9FD1C3A}</a:tableStyleId>
              </a:tblPr>
              <a:tblGrid>
                <a:gridCol w="1715772"/>
                <a:gridCol w="1454290"/>
                <a:gridCol w="4341079"/>
                <a:gridCol w="3742312"/>
              </a:tblGrid>
              <a:tr h="305552">
                <a:tc>
                  <a:txBody>
                    <a:bodyPr/>
                    <a:lstStyle/>
                    <a:p>
                      <a:pPr algn="l" fontAlgn="b"/>
                      <a:r>
                        <a:rPr lang="zh-CN" altLang="en-US" sz="2000" u="none" strike="noStrike" dirty="0">
                          <a:effectLst/>
                          <a:latin typeface="Times New Roman" panose="02020603050405020304" pitchFamily="18" charset="0"/>
                          <a:cs typeface="Times New Roman" panose="02020603050405020304" pitchFamily="18" charset="0"/>
                        </a:rPr>
                        <a:t>英文</a:t>
                      </a:r>
                      <a:endParaRPr lang="zh-CN" alt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zh-CN" altLang="en-US" sz="2000" u="none" strike="noStrike">
                          <a:effectLst/>
                          <a:latin typeface="Times New Roman" panose="02020603050405020304" pitchFamily="18" charset="0"/>
                          <a:cs typeface="Times New Roman" panose="02020603050405020304" pitchFamily="18" charset="0"/>
                        </a:rPr>
                        <a:t>中文</a:t>
                      </a:r>
                      <a:endParaRPr lang="zh-CN" altLang="en-US" sz="2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zh-CN" altLang="en-US" sz="2000" u="none" strike="noStrike">
                          <a:effectLst/>
                          <a:latin typeface="Times New Roman" panose="02020603050405020304" pitchFamily="18" charset="0"/>
                          <a:cs typeface="Times New Roman" panose="02020603050405020304" pitchFamily="18" charset="0"/>
                        </a:rPr>
                        <a:t>英文例句</a:t>
                      </a:r>
                      <a:endParaRPr lang="zh-CN" altLang="en-US" sz="2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zh-CN" altLang="en-US" sz="2000" u="none" strike="noStrike">
                          <a:effectLst/>
                          <a:latin typeface="Times New Roman" panose="02020603050405020304" pitchFamily="18" charset="0"/>
                          <a:cs typeface="Times New Roman" panose="02020603050405020304" pitchFamily="18" charset="0"/>
                        </a:rPr>
                        <a:t>中文翻译</a:t>
                      </a:r>
                      <a:endParaRPr lang="zh-CN" altLang="en-US" sz="2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r>
              <a:tr h="680477">
                <a:tc>
                  <a:txBody>
                    <a:bodyPr/>
                    <a:lstStyle/>
                    <a:p>
                      <a:pPr algn="l" fontAlgn="b"/>
                      <a:r>
                        <a:rPr lang="en-US" sz="2000" u="none" strike="noStrike">
                          <a:effectLst/>
                          <a:latin typeface="Times New Roman" panose="02020603050405020304" pitchFamily="18" charset="0"/>
                          <a:cs typeface="Times New Roman" panose="02020603050405020304" pitchFamily="18" charset="0"/>
                        </a:rPr>
                        <a:t>Be renowned as</a:t>
                      </a:r>
                      <a:endParaRPr lang="en-US" sz="2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zh-CN" altLang="en-US" sz="2000" u="none" strike="noStrike" dirty="0">
                          <a:effectLst/>
                          <a:latin typeface="Times New Roman" panose="02020603050405020304" pitchFamily="18" charset="0"/>
                          <a:cs typeface="Times New Roman" panose="02020603050405020304" pitchFamily="18" charset="0"/>
                        </a:rPr>
                        <a:t>作为</a:t>
                      </a:r>
                      <a:r>
                        <a:rPr lang="en-US" altLang="zh-CN" sz="2000" u="none" strike="noStrike" dirty="0">
                          <a:effectLst/>
                          <a:latin typeface="Times New Roman" panose="02020603050405020304" pitchFamily="18" charset="0"/>
                          <a:cs typeface="Times New Roman" panose="02020603050405020304" pitchFamily="18" charset="0"/>
                        </a:rPr>
                        <a:t>...</a:t>
                      </a:r>
                      <a:r>
                        <a:rPr lang="zh-CN" altLang="en-US" sz="2000" u="none" strike="noStrike" dirty="0">
                          <a:effectLst/>
                          <a:latin typeface="Times New Roman" panose="02020603050405020304" pitchFamily="18" charset="0"/>
                          <a:cs typeface="Times New Roman" panose="02020603050405020304" pitchFamily="18" charset="0"/>
                        </a:rPr>
                        <a:t>而著名</a:t>
                      </a:r>
                      <a:endParaRPr lang="zh-CN" alt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The school </a:t>
                      </a:r>
                      <a:r>
                        <a:rPr lang="en-US" sz="2000" u="none" strike="noStrike" dirty="0">
                          <a:solidFill>
                            <a:srgbClr val="C00000"/>
                          </a:solidFill>
                          <a:effectLst/>
                          <a:latin typeface="Times New Roman" panose="02020603050405020304" pitchFamily="18" charset="0"/>
                          <a:cs typeface="Times New Roman" panose="02020603050405020304" pitchFamily="18" charset="0"/>
                        </a:rPr>
                        <a:t>is renowned as </a:t>
                      </a:r>
                      <a:r>
                        <a:rPr lang="en-US" sz="2000" u="none" strike="noStrike" dirty="0">
                          <a:effectLst/>
                          <a:latin typeface="Times New Roman" panose="02020603050405020304" pitchFamily="18" charset="0"/>
                          <a:cs typeface="Times New Roman" panose="02020603050405020304" pitchFamily="18" charset="0"/>
                        </a:rPr>
                        <a:t>a center for innovation and critical thinking.</a:t>
                      </a:r>
                      <a:endParaRPr 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zh-CN" altLang="en-US" sz="1800" u="none" strike="noStrike" dirty="0">
                          <a:effectLst/>
                          <a:latin typeface="Times New Roman" panose="02020603050405020304" pitchFamily="18" charset="0"/>
                          <a:cs typeface="Times New Roman" panose="02020603050405020304" pitchFamily="18" charset="0"/>
                        </a:rPr>
                        <a:t>这所学校作为创新和批判性思维的中心而闻名。</a:t>
                      </a:r>
                      <a:endParaRPr lang="zh-CN" altLang="en-US"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r>
              <a:tr h="595405">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Set his sights on</a:t>
                      </a:r>
                      <a:endParaRPr 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zh-CN" altLang="en-US" sz="2000" u="none" strike="noStrike">
                          <a:effectLst/>
                          <a:latin typeface="Times New Roman" panose="02020603050405020304" pitchFamily="18" charset="0"/>
                          <a:cs typeface="Times New Roman" panose="02020603050405020304" pitchFamily="18" charset="0"/>
                        </a:rPr>
                        <a:t>瞄准，致力于</a:t>
                      </a:r>
                      <a:endParaRPr lang="zh-CN" altLang="en-US" sz="2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He </a:t>
                      </a:r>
                      <a:r>
                        <a:rPr lang="en-US" sz="2000" u="none" strike="noStrike" dirty="0">
                          <a:solidFill>
                            <a:srgbClr val="C00000"/>
                          </a:solidFill>
                          <a:effectLst/>
                          <a:latin typeface="Times New Roman" panose="02020603050405020304" pitchFamily="18" charset="0"/>
                          <a:cs typeface="Times New Roman" panose="02020603050405020304" pitchFamily="18" charset="0"/>
                        </a:rPr>
                        <a:t>set his sights on </a:t>
                      </a:r>
                      <a:r>
                        <a:rPr lang="en-US" sz="2000" u="none" strike="noStrike" dirty="0">
                          <a:effectLst/>
                          <a:latin typeface="Times New Roman" panose="02020603050405020304" pitchFamily="18" charset="0"/>
                          <a:cs typeface="Times New Roman" panose="02020603050405020304" pitchFamily="18" charset="0"/>
                        </a:rPr>
                        <a:t>getting into a top university after high school.</a:t>
                      </a:r>
                      <a:endParaRPr 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zh-CN" altLang="en-US" sz="1800" u="none" strike="noStrike" dirty="0">
                          <a:effectLst/>
                          <a:latin typeface="Times New Roman" panose="02020603050405020304" pitchFamily="18" charset="0"/>
                          <a:cs typeface="Times New Roman" panose="02020603050405020304" pitchFamily="18" charset="0"/>
                        </a:rPr>
                        <a:t>高中毕业后，他立志要进入一所顶尖大学。</a:t>
                      </a:r>
                      <a:endParaRPr lang="zh-CN" altLang="en-US"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r>
              <a:tr h="591305">
                <a:tc>
                  <a:txBody>
                    <a:bodyPr/>
                    <a:lstStyle/>
                    <a:p>
                      <a:pPr algn="l" fontAlgn="b"/>
                      <a:r>
                        <a:rPr lang="en-US" sz="2000" u="none" strike="noStrike">
                          <a:effectLst/>
                          <a:latin typeface="Times New Roman" panose="02020603050405020304" pitchFamily="18" charset="0"/>
                          <a:cs typeface="Times New Roman" panose="02020603050405020304" pitchFamily="18" charset="0"/>
                        </a:rPr>
                        <a:t>Be intended to</a:t>
                      </a:r>
                      <a:endParaRPr lang="en-US" sz="2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zh-CN" altLang="en-US" sz="2000" u="none" strike="noStrike">
                          <a:effectLst/>
                          <a:latin typeface="Times New Roman" panose="02020603050405020304" pitchFamily="18" charset="0"/>
                          <a:cs typeface="Times New Roman" panose="02020603050405020304" pitchFamily="18" charset="0"/>
                        </a:rPr>
                        <a:t>旨在，意在</a:t>
                      </a:r>
                      <a:endParaRPr lang="zh-CN" altLang="en-US" sz="2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The new curriculum </a:t>
                      </a:r>
                      <a:r>
                        <a:rPr lang="en-US" sz="2000" u="none" strike="noStrike" dirty="0">
                          <a:solidFill>
                            <a:srgbClr val="C00000"/>
                          </a:solidFill>
                          <a:effectLst/>
                          <a:latin typeface="Times New Roman" panose="02020603050405020304" pitchFamily="18" charset="0"/>
                          <a:cs typeface="Times New Roman" panose="02020603050405020304" pitchFamily="18" charset="0"/>
                        </a:rPr>
                        <a:t>is intended to </a:t>
                      </a:r>
                      <a:r>
                        <a:rPr lang="en-US" sz="2000" u="none" strike="noStrike" dirty="0">
                          <a:effectLst/>
                          <a:latin typeface="Times New Roman" panose="02020603050405020304" pitchFamily="18" charset="0"/>
                          <a:cs typeface="Times New Roman" panose="02020603050405020304" pitchFamily="18" charset="0"/>
                        </a:rPr>
                        <a:t>develop students' practical skills.</a:t>
                      </a:r>
                      <a:endParaRPr 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zh-CN" altLang="en-US" sz="1800" u="none" strike="noStrike" dirty="0">
                          <a:effectLst/>
                          <a:latin typeface="Times New Roman" panose="02020603050405020304" pitchFamily="18" charset="0"/>
                          <a:cs typeface="Times New Roman" panose="02020603050405020304" pitchFamily="18" charset="0"/>
                        </a:rPr>
                        <a:t>新课程旨在培养学生的实践技能。</a:t>
                      </a:r>
                      <a:endParaRPr lang="zh-CN" altLang="en-US"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r>
              <a:tr h="641633">
                <a:tc>
                  <a:txBody>
                    <a:bodyPr/>
                    <a:lstStyle/>
                    <a:p>
                      <a:pPr algn="l" fontAlgn="b"/>
                      <a:r>
                        <a:rPr lang="en-US" sz="2000" u="none" strike="noStrike">
                          <a:effectLst/>
                          <a:latin typeface="Times New Roman" panose="02020603050405020304" pitchFamily="18" charset="0"/>
                          <a:cs typeface="Times New Roman" panose="02020603050405020304" pitchFamily="18" charset="0"/>
                        </a:rPr>
                        <a:t>Plain sailing</a:t>
                      </a:r>
                      <a:endParaRPr lang="en-US" sz="2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zh-CN" altLang="en-US" sz="2000" u="none" strike="noStrike">
                          <a:effectLst/>
                          <a:latin typeface="Times New Roman" panose="02020603050405020304" pitchFamily="18" charset="0"/>
                          <a:cs typeface="Times New Roman" panose="02020603050405020304" pitchFamily="18" charset="0"/>
                        </a:rPr>
                        <a:t>一帆风顺，轻松顺利</a:t>
                      </a:r>
                      <a:endParaRPr lang="zh-CN" altLang="en-US" sz="2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After the initial challenges, the rest of the project was </a:t>
                      </a:r>
                      <a:r>
                        <a:rPr lang="en-US" sz="2000" u="none" strike="noStrike" dirty="0">
                          <a:solidFill>
                            <a:srgbClr val="C00000"/>
                          </a:solidFill>
                          <a:effectLst/>
                          <a:latin typeface="Times New Roman" panose="02020603050405020304" pitchFamily="18" charset="0"/>
                          <a:cs typeface="Times New Roman" panose="02020603050405020304" pitchFamily="18" charset="0"/>
                        </a:rPr>
                        <a:t>plain sailing</a:t>
                      </a:r>
                      <a:r>
                        <a:rPr lang="en-US" sz="2000" u="none" strike="noStrike" dirty="0">
                          <a:effectLst/>
                          <a:latin typeface="Times New Roman" panose="02020603050405020304" pitchFamily="18" charset="0"/>
                          <a:cs typeface="Times New Roman" panose="02020603050405020304" pitchFamily="18" charset="0"/>
                        </a:rPr>
                        <a:t>.</a:t>
                      </a:r>
                      <a:endParaRPr 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zh-CN" altLang="en-US" sz="1800" u="none" strike="noStrike" dirty="0">
                          <a:effectLst/>
                          <a:latin typeface="Times New Roman" panose="02020603050405020304" pitchFamily="18" charset="0"/>
                          <a:cs typeface="Times New Roman" panose="02020603050405020304" pitchFamily="18" charset="0"/>
                        </a:rPr>
                        <a:t>初始挑战之后，项目的其余部分进展顺利。</a:t>
                      </a:r>
                      <a:endParaRPr lang="zh-CN" altLang="en-US"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r>
              <a:tr h="674915">
                <a:tc>
                  <a:txBody>
                    <a:bodyPr/>
                    <a:lstStyle/>
                    <a:p>
                      <a:pPr algn="l" fontAlgn="b"/>
                      <a:r>
                        <a:rPr lang="en-US" sz="2000" u="none" strike="noStrike">
                          <a:effectLst/>
                          <a:latin typeface="Times New Roman" panose="02020603050405020304" pitchFamily="18" charset="0"/>
                          <a:cs typeface="Times New Roman" panose="02020603050405020304" pitchFamily="18" charset="0"/>
                        </a:rPr>
                        <a:t>Depart from</a:t>
                      </a:r>
                      <a:endParaRPr lang="en-US" sz="2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zh-CN" altLang="en-US" sz="2000" u="none" strike="noStrike">
                          <a:effectLst/>
                          <a:latin typeface="Times New Roman" panose="02020603050405020304" pitchFamily="18" charset="0"/>
                          <a:cs typeface="Times New Roman" panose="02020603050405020304" pitchFamily="18" charset="0"/>
                        </a:rPr>
                        <a:t>离开，违背</a:t>
                      </a:r>
                      <a:endParaRPr lang="zh-CN" altLang="en-US" sz="2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She never </a:t>
                      </a:r>
                      <a:r>
                        <a:rPr lang="en-US" sz="2000" u="none" strike="noStrike" dirty="0">
                          <a:solidFill>
                            <a:srgbClr val="C00000"/>
                          </a:solidFill>
                          <a:effectLst/>
                          <a:latin typeface="Times New Roman" panose="02020603050405020304" pitchFamily="18" charset="0"/>
                          <a:cs typeface="Times New Roman" panose="02020603050405020304" pitchFamily="18" charset="0"/>
                        </a:rPr>
                        <a:t>departs from </a:t>
                      </a:r>
                      <a:r>
                        <a:rPr lang="en-US" sz="2000" u="none" strike="noStrike" dirty="0">
                          <a:effectLst/>
                          <a:latin typeface="Times New Roman" panose="02020603050405020304" pitchFamily="18" charset="0"/>
                          <a:cs typeface="Times New Roman" panose="02020603050405020304" pitchFamily="18" charset="0"/>
                        </a:rPr>
                        <a:t>her study routine, even during holidays.</a:t>
                      </a:r>
                      <a:endParaRPr 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zh-CN" altLang="en-US" sz="1800" u="none" strike="noStrike" dirty="0">
                          <a:effectLst/>
                          <a:latin typeface="Times New Roman" panose="02020603050405020304" pitchFamily="18" charset="0"/>
                          <a:cs typeface="Times New Roman" panose="02020603050405020304" pitchFamily="18" charset="0"/>
                        </a:rPr>
                        <a:t>即使在假期，她也从不偏离她的学习计划。</a:t>
                      </a:r>
                      <a:endParaRPr lang="zh-CN" altLang="en-US"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r>
              <a:tr h="651249">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Be </a:t>
                      </a:r>
                      <a:r>
                        <a:rPr lang="en-US" sz="2000" b="1" u="none" strike="noStrike" dirty="0">
                          <a:effectLst/>
                          <a:latin typeface="Times New Roman" panose="02020603050405020304" pitchFamily="18" charset="0"/>
                          <a:cs typeface="Times New Roman" panose="02020603050405020304" pitchFamily="18" charset="0"/>
                        </a:rPr>
                        <a:t>coat</a:t>
                      </a:r>
                      <a:r>
                        <a:rPr lang="en-US" sz="2000" u="none" strike="noStrike" dirty="0">
                          <a:effectLst/>
                          <a:latin typeface="Times New Roman" panose="02020603050405020304" pitchFamily="18" charset="0"/>
                          <a:cs typeface="Times New Roman" panose="02020603050405020304" pitchFamily="18" charset="0"/>
                        </a:rPr>
                        <a:t>ed with</a:t>
                      </a:r>
                      <a:endParaRPr 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zh-CN" altLang="en-US" sz="2000" u="none" strike="noStrike">
                          <a:effectLst/>
                          <a:latin typeface="Times New Roman" panose="02020603050405020304" pitchFamily="18" charset="0"/>
                          <a:cs typeface="Times New Roman" panose="02020603050405020304" pitchFamily="18" charset="0"/>
                        </a:rPr>
                        <a:t>被</a:t>
                      </a:r>
                      <a:r>
                        <a:rPr lang="en-US" altLang="zh-CN" sz="2000" u="none" strike="noStrike">
                          <a:effectLst/>
                          <a:latin typeface="Times New Roman" panose="02020603050405020304" pitchFamily="18" charset="0"/>
                          <a:cs typeface="Times New Roman" panose="02020603050405020304" pitchFamily="18" charset="0"/>
                        </a:rPr>
                        <a:t>...</a:t>
                      </a:r>
                      <a:r>
                        <a:rPr lang="zh-CN" altLang="en-US" sz="2000" u="none" strike="noStrike">
                          <a:effectLst/>
                          <a:latin typeface="Times New Roman" panose="02020603050405020304" pitchFamily="18" charset="0"/>
                          <a:cs typeface="Times New Roman" panose="02020603050405020304" pitchFamily="18" charset="0"/>
                        </a:rPr>
                        <a:t>覆盖</a:t>
                      </a:r>
                      <a:endParaRPr lang="zh-CN" altLang="en-US" sz="2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The school's sports field </a:t>
                      </a:r>
                      <a:r>
                        <a:rPr lang="en-US" sz="2000" u="none" strike="noStrike" dirty="0">
                          <a:solidFill>
                            <a:srgbClr val="C00000"/>
                          </a:solidFill>
                          <a:effectLst/>
                          <a:latin typeface="Times New Roman" panose="02020603050405020304" pitchFamily="18" charset="0"/>
                          <a:cs typeface="Times New Roman" panose="02020603050405020304" pitchFamily="18" charset="0"/>
                        </a:rPr>
                        <a:t>is coated with </a:t>
                      </a:r>
                      <a:r>
                        <a:rPr lang="en-US" sz="2000" u="none" strike="noStrike" dirty="0">
                          <a:effectLst/>
                          <a:latin typeface="Times New Roman" panose="02020603050405020304" pitchFamily="18" charset="0"/>
                          <a:cs typeface="Times New Roman" panose="02020603050405020304" pitchFamily="18" charset="0"/>
                        </a:rPr>
                        <a:t>fresh snow, perfect for a winter break.</a:t>
                      </a:r>
                      <a:endParaRPr 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zh-CN" altLang="en-US" sz="1800" u="none" strike="noStrike" dirty="0">
                          <a:effectLst/>
                          <a:latin typeface="Times New Roman" panose="02020603050405020304" pitchFamily="18" charset="0"/>
                          <a:cs typeface="Times New Roman" panose="02020603050405020304" pitchFamily="18" charset="0"/>
                        </a:rPr>
                        <a:t>学校的体育场被新雪覆盖，非常适合寒假玩耍。</a:t>
                      </a:r>
                      <a:endParaRPr lang="zh-CN" altLang="en-US"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r>
              <a:tr h="936172">
                <a:tc>
                  <a:txBody>
                    <a:bodyPr/>
                    <a:lstStyle/>
                    <a:p>
                      <a:pPr algn="l" fontAlgn="b"/>
                      <a:r>
                        <a:rPr lang="en-US" sz="2000" b="1" u="none" strike="noStrike" dirty="0">
                          <a:effectLst/>
                          <a:latin typeface="Times New Roman" panose="02020603050405020304" pitchFamily="18" charset="0"/>
                          <a:cs typeface="Times New Roman" panose="02020603050405020304" pitchFamily="18" charset="0"/>
                        </a:rPr>
                        <a:t>Optimize</a:t>
                      </a:r>
                      <a:r>
                        <a:rPr lang="en-US" sz="2000" u="none" strike="noStrike" dirty="0">
                          <a:effectLst/>
                          <a:latin typeface="Times New Roman" panose="02020603050405020304" pitchFamily="18" charset="0"/>
                          <a:cs typeface="Times New Roman" panose="02020603050405020304" pitchFamily="18" charset="0"/>
                        </a:rPr>
                        <a:t> views</a:t>
                      </a:r>
                      <a:endParaRPr 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zh-CN" altLang="en-US" sz="2000" u="none" strike="noStrike">
                          <a:effectLst/>
                          <a:latin typeface="Times New Roman" panose="02020603050405020304" pitchFamily="18" charset="0"/>
                          <a:cs typeface="Times New Roman" panose="02020603050405020304" pitchFamily="18" charset="0"/>
                        </a:rPr>
                        <a:t>优化视野</a:t>
                      </a:r>
                      <a:endParaRPr lang="zh-CN" altLang="en-US" sz="2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The new classroom windows </a:t>
                      </a:r>
                      <a:r>
                        <a:rPr lang="en-US" sz="2000" u="none" strike="noStrike" dirty="0">
                          <a:solidFill>
                            <a:srgbClr val="C00000"/>
                          </a:solidFill>
                          <a:effectLst/>
                          <a:latin typeface="Times New Roman" panose="02020603050405020304" pitchFamily="18" charset="0"/>
                          <a:cs typeface="Times New Roman" panose="02020603050405020304" pitchFamily="18" charset="0"/>
                        </a:rPr>
                        <a:t>optimize</a:t>
                      </a:r>
                      <a:r>
                        <a:rPr lang="en-US" sz="2000" u="none" strike="noStrike" dirty="0">
                          <a:effectLst/>
                          <a:latin typeface="Times New Roman" panose="02020603050405020304" pitchFamily="18" charset="0"/>
                          <a:cs typeface="Times New Roman" panose="02020603050405020304" pitchFamily="18" charset="0"/>
                        </a:rPr>
                        <a:t> views of the garden, enhancing the learning environment.</a:t>
                      </a:r>
                      <a:endParaRPr 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zh-CN" altLang="en-US" sz="1800" u="none" strike="noStrike" dirty="0">
                          <a:effectLst/>
                          <a:latin typeface="Times New Roman" panose="02020603050405020304" pitchFamily="18" charset="0"/>
                          <a:cs typeface="Times New Roman" panose="02020603050405020304" pitchFamily="18" charset="0"/>
                        </a:rPr>
                        <a:t>新教室的窗户优化了对花园的视野，增强了学习环境。</a:t>
                      </a:r>
                      <a:endParaRPr lang="zh-CN" altLang="en-US"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r>
              <a:tr h="227137">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Integrate …into</a:t>
                      </a:r>
                      <a:endParaRPr 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zh-CN" altLang="en-US" sz="2000" u="none" strike="noStrike">
                          <a:effectLst/>
                          <a:latin typeface="Times New Roman" panose="02020603050405020304" pitchFamily="18" charset="0"/>
                          <a:cs typeface="Times New Roman" panose="02020603050405020304" pitchFamily="18" charset="0"/>
                        </a:rPr>
                        <a:t>融入，整合</a:t>
                      </a:r>
                      <a:endParaRPr lang="zh-CN" altLang="en-US" sz="2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The school has successfully </a:t>
                      </a:r>
                      <a:r>
                        <a:rPr lang="en-US" sz="2000" u="none" strike="noStrike" dirty="0">
                          <a:solidFill>
                            <a:srgbClr val="C00000"/>
                          </a:solidFill>
                          <a:effectLst/>
                          <a:latin typeface="Times New Roman" panose="02020603050405020304" pitchFamily="18" charset="0"/>
                          <a:cs typeface="Times New Roman" panose="02020603050405020304" pitchFamily="18" charset="0"/>
                        </a:rPr>
                        <a:t>integrated </a:t>
                      </a:r>
                      <a:r>
                        <a:rPr lang="en-US" sz="2000" u="none" strike="noStrike" dirty="0">
                          <a:effectLst/>
                          <a:latin typeface="Times New Roman" panose="02020603050405020304" pitchFamily="18" charset="0"/>
                          <a:cs typeface="Times New Roman" panose="02020603050405020304" pitchFamily="18" charset="0"/>
                        </a:rPr>
                        <a:t>technology </a:t>
                      </a:r>
                      <a:r>
                        <a:rPr lang="en-US" sz="2000" u="none" strike="noStrike" dirty="0">
                          <a:solidFill>
                            <a:srgbClr val="C00000"/>
                          </a:solidFill>
                          <a:effectLst/>
                          <a:latin typeface="Times New Roman" panose="02020603050405020304" pitchFamily="18" charset="0"/>
                          <a:cs typeface="Times New Roman" panose="02020603050405020304" pitchFamily="18" charset="0"/>
                        </a:rPr>
                        <a:t>into</a:t>
                      </a:r>
                      <a:r>
                        <a:rPr lang="en-US" sz="2000" u="none" strike="noStrike" dirty="0">
                          <a:effectLst/>
                          <a:latin typeface="Times New Roman" panose="02020603050405020304" pitchFamily="18" charset="0"/>
                          <a:cs typeface="Times New Roman" panose="02020603050405020304" pitchFamily="18" charset="0"/>
                        </a:rPr>
                        <a:t> every aspect of teaching.</a:t>
                      </a:r>
                      <a:endParaRPr 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zh-CN" altLang="en-US" sz="1800" u="none" strike="noStrike" dirty="0">
                          <a:effectLst/>
                          <a:latin typeface="Times New Roman" panose="02020603050405020304" pitchFamily="18" charset="0"/>
                          <a:cs typeface="Times New Roman" panose="02020603050405020304" pitchFamily="18" charset="0"/>
                        </a:rPr>
                        <a:t>学校已成功地将技术融入教学的每一个方面</a:t>
                      </a:r>
                      <a:endParaRPr lang="zh-CN" altLang="en-US"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r>
            </a:tbl>
          </a:graphicData>
        </a:graphic>
      </p:graphicFrame>
      <p:sp>
        <p:nvSpPr>
          <p:cNvPr id="6" name="文本框 5"/>
          <p:cNvSpPr txBox="1"/>
          <p:nvPr/>
        </p:nvSpPr>
        <p:spPr>
          <a:xfrm>
            <a:off x="165661" y="131499"/>
            <a:ext cx="1620957" cy="523220"/>
          </a:xfrm>
          <a:prstGeom prst="rect">
            <a:avLst/>
          </a:prstGeom>
          <a:solidFill>
            <a:srgbClr val="F8BB48"/>
          </a:solidFill>
          <a:effectLst>
            <a:outerShdw blurRad="50800" dist="38100" dir="5400000" algn="t" rotWithShape="0">
              <a:prstClr val="black">
                <a:alpha val="40000"/>
              </a:prstClr>
            </a:outerShdw>
          </a:effectLst>
          <a:scene3d>
            <a:camera prst="perspectiveHeroicExtremeRightFacing"/>
            <a:lightRig rig="threePt" dir="t"/>
          </a:scene3d>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rPr>
              <a:t>核心词汇</a:t>
            </a:r>
            <a:endParaRPr kumimoji="0" lang="zh-CN" altLang="en-US" sz="2800" b="1"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40871" y="5191065"/>
            <a:ext cx="11310257" cy="1200329"/>
          </a:xfrm>
          <a:prstGeom prst="rect">
            <a:avLst/>
          </a:prstGeom>
          <a:noFill/>
          <a:ln w="19050">
            <a:solidFill>
              <a:schemeClr val="tx1"/>
            </a:solidFill>
          </a:ln>
        </p:spPr>
        <p:txBody>
          <a:bodyPr wrap="square">
            <a:spAutoFit/>
          </a:bodyPr>
          <a:lstStyle/>
          <a:p>
            <a:r>
              <a:rPr lang="en-US" altLang="zh-CN" sz="2400" dirty="0">
                <a:latin typeface="Times New Roman" panose="02020603050405020304" pitchFamily="18" charset="0"/>
                <a:cs typeface="Times New Roman" panose="02020603050405020304" pitchFamily="18" charset="0"/>
              </a:rPr>
              <a:t>33.Why were pansies in the </a:t>
            </a:r>
            <a:r>
              <a:rPr lang="en-US" altLang="zh-CN" sz="2400" dirty="0">
                <a:solidFill>
                  <a:srgbClr val="FF0000"/>
                </a:solidFill>
                <a:latin typeface="Times New Roman" panose="02020603050405020304" pitchFamily="18" charset="0"/>
                <a:cs typeface="Times New Roman" panose="02020603050405020304" pitchFamily="18" charset="0"/>
              </a:rPr>
              <a:t>past</a:t>
            </a:r>
            <a:r>
              <a:rPr lang="en-US" altLang="zh-CN" sz="2400" dirty="0">
                <a:latin typeface="Times New Roman" panose="02020603050405020304" pitchFamily="18" charset="0"/>
                <a:cs typeface="Times New Roman" panose="02020603050405020304" pitchFamily="18" charset="0"/>
              </a:rPr>
              <a:t> larger and produced </a:t>
            </a:r>
            <a:r>
              <a:rPr lang="en-US" altLang="zh-CN" sz="2400" dirty="0">
                <a:solidFill>
                  <a:srgbClr val="FF0000"/>
                </a:solidFill>
                <a:latin typeface="Times New Roman" panose="02020603050405020304" pitchFamily="18" charset="0"/>
                <a:cs typeface="Times New Roman" panose="02020603050405020304" pitchFamily="18" charset="0"/>
              </a:rPr>
              <a:t>more</a:t>
            </a:r>
            <a:r>
              <a:rPr lang="en-US" altLang="zh-CN" sz="2400" dirty="0">
                <a:latin typeface="Times New Roman" panose="02020603050405020304" pitchFamily="18" charset="0"/>
                <a:cs typeface="Times New Roman" panose="02020603050405020304" pitchFamily="18" charset="0"/>
              </a:rPr>
              <a:t> nectar?</a:t>
            </a:r>
            <a:endParaRPr lang="en-US" altLang="zh-CN" sz="2400" dirty="0">
              <a:latin typeface="Times New Roman" panose="02020603050405020304" pitchFamily="18" charset="0"/>
              <a:cs typeface="Times New Roman" panose="02020603050405020304" pitchFamily="18" charset="0"/>
            </a:endParaRPr>
          </a:p>
          <a:p>
            <a:r>
              <a:rPr lang="en-US" altLang="zh-CN" sz="2400" dirty="0" err="1">
                <a:solidFill>
                  <a:srgbClr val="FF0000"/>
                </a:solidFill>
                <a:latin typeface="Times New Roman" panose="02020603050405020304" pitchFamily="18" charset="0"/>
                <a:cs typeface="Times New Roman" panose="02020603050405020304" pitchFamily="18" charset="0"/>
              </a:rPr>
              <a:t>A</a:t>
            </a:r>
            <a:r>
              <a:rPr lang="en-US" altLang="zh-CN" sz="2400" dirty="0" err="1">
                <a:latin typeface="Times New Roman" panose="02020603050405020304" pitchFamily="18" charset="0"/>
                <a:cs typeface="Times New Roman" panose="02020603050405020304" pitchFamily="18" charset="0"/>
              </a:rPr>
              <a:t>.They</a:t>
            </a:r>
            <a:r>
              <a:rPr lang="en-US" altLang="zh-CN" sz="2400" dirty="0">
                <a:latin typeface="Times New Roman" panose="02020603050405020304" pitchFamily="18" charset="0"/>
                <a:cs typeface="Times New Roman" panose="02020603050405020304" pitchFamily="18" charset="0"/>
              </a:rPr>
              <a:t> self-pollinated less. 				</a:t>
            </a:r>
            <a:r>
              <a:rPr lang="en-US" altLang="zh-CN" sz="2400" dirty="0" err="1">
                <a:latin typeface="Times New Roman" panose="02020603050405020304" pitchFamily="18" charset="0"/>
                <a:cs typeface="Times New Roman" panose="02020603050405020304" pitchFamily="18" charset="0"/>
              </a:rPr>
              <a:t>B.They</a:t>
            </a:r>
            <a:r>
              <a:rPr lang="en-US" altLang="zh-CN" sz="2400" dirty="0">
                <a:latin typeface="Times New Roman" panose="02020603050405020304" pitchFamily="18" charset="0"/>
                <a:cs typeface="Times New Roman" panose="02020603050405020304" pitchFamily="18" charset="0"/>
              </a:rPr>
              <a:t> had a better mating system.</a:t>
            </a:r>
            <a:endParaRPr lang="en-US" altLang="zh-CN" sz="2400" dirty="0">
              <a:latin typeface="Times New Roman" panose="02020603050405020304" pitchFamily="18" charset="0"/>
              <a:cs typeface="Times New Roman" panose="02020603050405020304" pitchFamily="18" charset="0"/>
            </a:endParaRPr>
          </a:p>
          <a:p>
            <a:r>
              <a:rPr lang="en-US" altLang="zh-CN" sz="2400" dirty="0" err="1">
                <a:latin typeface="Times New Roman" panose="02020603050405020304" pitchFamily="18" charset="0"/>
                <a:cs typeface="Times New Roman" panose="02020603050405020304" pitchFamily="18" charset="0"/>
              </a:rPr>
              <a:t>C.They</a:t>
            </a:r>
            <a:r>
              <a:rPr lang="en-US" altLang="zh-CN" sz="2400" dirty="0">
                <a:latin typeface="Times New Roman" panose="02020603050405020304" pitchFamily="18" charset="0"/>
                <a:cs typeface="Times New Roman" panose="02020603050405020304" pitchFamily="18" charset="0"/>
              </a:rPr>
              <a:t> attracted less pollinators. 			</a:t>
            </a:r>
            <a:r>
              <a:rPr lang="en-US" altLang="zh-CN" sz="2400" dirty="0" err="1">
                <a:latin typeface="Times New Roman" panose="02020603050405020304" pitchFamily="18" charset="0"/>
                <a:cs typeface="Times New Roman" panose="02020603050405020304" pitchFamily="18" charset="0"/>
              </a:rPr>
              <a:t>D.They</a:t>
            </a:r>
            <a:r>
              <a:rPr lang="en-US" altLang="zh-CN" sz="2400" dirty="0">
                <a:latin typeface="Times New Roman" panose="02020603050405020304" pitchFamily="18" charset="0"/>
                <a:cs typeface="Times New Roman" panose="02020603050405020304" pitchFamily="18" charset="0"/>
              </a:rPr>
              <a:t> were fertilized by themselves. </a:t>
            </a:r>
            <a:endParaRPr lang="en-US" altLang="zh-CN" sz="2400"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185057" y="130635"/>
            <a:ext cx="11669485" cy="4713508"/>
          </a:xfrm>
          <a:prstGeom prst="rect">
            <a:avLst/>
          </a:prstGeom>
          <a:noFill/>
        </p:spPr>
        <p:txBody>
          <a:bodyPr wrap="square">
            <a:spAutoFit/>
          </a:bodyPr>
          <a:lstStyle/>
          <a:p>
            <a:pPr algn="just"/>
            <a:r>
              <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2000" spc="40" dirty="0">
                <a:solidFill>
                  <a:srgbClr val="060607"/>
                </a:solidFill>
                <a:effectLst/>
                <a:latin typeface="等线" panose="02010600030101010101" pitchFamily="2" charset="-122"/>
                <a:ea typeface="等线" panose="02010600030101010101" pitchFamily="2" charset="-122"/>
                <a:cs typeface="Times New Roman" panose="02020603050405020304" pitchFamily="18" charset="0"/>
              </a:rPr>
              <a:t>①</a:t>
            </a:r>
            <a:r>
              <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An ancient, interdependent relationship that contributes to food systems and ecosystem stability across the globe could </a:t>
            </a:r>
            <a:r>
              <a:rPr lang="en-US" altLang="zh-CN" sz="2000" spc="4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be changing</a:t>
            </a:r>
            <a:r>
              <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endParaRPr>
          </a:p>
          <a:p>
            <a:pPr algn="just"/>
            <a:r>
              <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2000" spc="40" dirty="0">
                <a:solidFill>
                  <a:srgbClr val="060607"/>
                </a:solidFill>
                <a:effectLst/>
                <a:latin typeface="等线" panose="02010600030101010101" pitchFamily="2" charset="-122"/>
                <a:ea typeface="等线" panose="02010600030101010101" pitchFamily="2" charset="-122"/>
                <a:cs typeface="Times New Roman" panose="02020603050405020304" pitchFamily="18" charset="0"/>
              </a:rPr>
              <a:t>②</a:t>
            </a:r>
            <a:r>
              <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Many flowering plants can self-pollinate (</a:t>
            </a:r>
            <a:r>
              <a:rPr lang="zh-CN"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自花传粉</a:t>
            </a:r>
            <a:r>
              <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 or transfer pollen between their own blossoms for seed generation and reproduction, but most of these plants have relied on pollinators such as butterflies and bees to reproduce. Now - during declines reported in many pollinator populations </a:t>
            </a:r>
            <a:r>
              <a:rPr lang="en-US" altLang="zh-CN" sz="2000" spc="40" dirty="0">
                <a:solidFill>
                  <a:srgbClr val="060607"/>
                </a:solidFill>
                <a:effectLst/>
                <a:highlight>
                  <a:srgbClr val="FFFF00"/>
                </a:highlight>
                <a:latin typeface="Times New Roman" panose="02020603050405020304" pitchFamily="18" charset="0"/>
                <a:ea typeface="等线" panose="02010600030101010101" pitchFamily="2" charset="-122"/>
                <a:cs typeface="Times New Roman" panose="02020603050405020304" pitchFamily="18" charset="0"/>
              </a:rPr>
              <a:t>— </a:t>
            </a:r>
            <a:r>
              <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a new study on the evolution of one flower species' mating system has </a:t>
            </a:r>
            <a:r>
              <a:rPr lang="en-US" altLang="zh-CN" sz="2000" spc="4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revealed a remarkable change that could worsen the challenges faced by the plants' insect partners. </a:t>
            </a:r>
            <a:endParaRPr lang="en-US" altLang="zh-CN" sz="2000" spc="4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endParaRPr>
          </a:p>
          <a:p>
            <a:pPr algn="just"/>
            <a:r>
              <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2000" spc="40" dirty="0">
                <a:solidFill>
                  <a:srgbClr val="060607"/>
                </a:solidFill>
                <a:effectLst/>
                <a:latin typeface="等线" panose="02010600030101010101" pitchFamily="2" charset="-122"/>
                <a:ea typeface="等线" panose="02010600030101010101" pitchFamily="2" charset="-122"/>
                <a:cs typeface="Times New Roman" panose="02020603050405020304" pitchFamily="18" charset="0"/>
              </a:rPr>
              <a:t>③</a:t>
            </a:r>
            <a:r>
              <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The flowers' reproductive evolution may be linked to environmental changes such as habitat destruction and rapid ongoing decreases in pollinator biodiversity, according to Samson </a:t>
            </a:r>
            <a:r>
              <a:rPr lang="en-US" altLang="zh-CN" sz="2000" spc="40" dirty="0" err="1">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Acoca-Pidolle</a:t>
            </a:r>
            <a:r>
              <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 who led the study published December 19 in the journal New Phytologist. </a:t>
            </a:r>
            <a:endPar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endParaRPr>
          </a:p>
          <a:p>
            <a:pPr algn="just"/>
            <a:r>
              <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2000" spc="40" dirty="0">
                <a:solidFill>
                  <a:srgbClr val="060607"/>
                </a:solidFill>
                <a:effectLst/>
                <a:latin typeface="等线" panose="02010600030101010101" pitchFamily="2" charset="-122"/>
                <a:ea typeface="等线" panose="02010600030101010101" pitchFamily="2" charset="-122"/>
                <a:cs typeface="Times New Roman" panose="02020603050405020304" pitchFamily="18" charset="0"/>
              </a:rPr>
              <a:t>④</a:t>
            </a:r>
            <a:r>
              <a:rPr lang="en-US" altLang="zh-CN" sz="2000" spc="40" dirty="0">
                <a:solidFill>
                  <a:srgbClr val="060607"/>
                </a:solidFill>
                <a:effectLst/>
                <a:highlight>
                  <a:srgbClr val="FFFF00"/>
                </a:highlight>
                <a:latin typeface="Times New Roman" panose="02020603050405020304" pitchFamily="18" charset="0"/>
                <a:ea typeface="等线" panose="02010600030101010101" pitchFamily="2" charset="-122"/>
                <a:cs typeface="Times New Roman" panose="02020603050405020304" pitchFamily="18" charset="0"/>
              </a:rPr>
              <a:t>Comparing </a:t>
            </a:r>
            <a:r>
              <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seeds of wild field pansies(</a:t>
            </a:r>
            <a:r>
              <a:rPr lang="zh-CN"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三色堇</a:t>
            </a:r>
            <a:r>
              <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)collected decades ago in France </a:t>
            </a:r>
            <a:r>
              <a:rPr lang="en-US" altLang="zh-CN" sz="2000" spc="40" dirty="0">
                <a:solidFill>
                  <a:srgbClr val="060607"/>
                </a:solidFill>
                <a:effectLst/>
                <a:highlight>
                  <a:srgbClr val="FFFF00"/>
                </a:highlight>
                <a:latin typeface="Times New Roman" panose="02020603050405020304" pitchFamily="18" charset="0"/>
                <a:ea typeface="等线" panose="02010600030101010101" pitchFamily="2" charset="-122"/>
                <a:cs typeface="Times New Roman" panose="02020603050405020304" pitchFamily="18" charset="0"/>
              </a:rPr>
              <a:t>with</a:t>
            </a:r>
            <a:r>
              <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 the plants modern descendants, </a:t>
            </a:r>
            <a:r>
              <a:rPr lang="en-US" altLang="zh-CN" sz="2000" spc="40" dirty="0" err="1">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Acoca-Pidolle</a:t>
            </a:r>
            <a:r>
              <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 and his colleagues </a:t>
            </a:r>
            <a:r>
              <a:rPr lang="en-US" altLang="zh-CN" sz="2000" b="1"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discovered</a:t>
            </a:r>
            <a:r>
              <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 that </a:t>
            </a:r>
            <a:r>
              <a:rPr lang="en-US" altLang="zh-CN" sz="2000" spc="4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today's flowers are smaller and produce less nectar (</a:t>
            </a:r>
            <a:r>
              <a:rPr lang="zh-CN" altLang="zh-CN" sz="2000" spc="4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花蜜</a:t>
            </a:r>
            <a:r>
              <a:rPr lang="en-US" altLang="zh-CN" sz="2000" spc="4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2000" b="1"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as a result of </a:t>
            </a:r>
            <a:r>
              <a:rPr lang="en-US" altLang="zh-CN" sz="2000" spc="4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increased self-pollination</a:t>
            </a:r>
            <a:r>
              <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 which </a:t>
            </a:r>
            <a:r>
              <a:rPr lang="en-US" altLang="zh-CN" sz="2000" spc="4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has direct impacts on </a:t>
            </a:r>
            <a:r>
              <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pollinator behavior. </a:t>
            </a:r>
            <a:r>
              <a:rPr lang="en-US" altLang="zh-CN" sz="2000" spc="4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The pansies of </a:t>
            </a:r>
            <a:r>
              <a:rPr lang="en-US" altLang="zh-CN" sz="2000" b="1" spc="40" dirty="0">
                <a:effectLst/>
                <a:latin typeface="Times New Roman" panose="02020603050405020304" pitchFamily="18" charset="0"/>
                <a:ea typeface="等线" panose="02010600030101010101" pitchFamily="2" charset="-122"/>
                <a:cs typeface="Times New Roman" panose="02020603050405020304" pitchFamily="18" charset="0"/>
              </a:rPr>
              <a:t>the past </a:t>
            </a:r>
            <a:r>
              <a:rPr lang="en-US" altLang="zh-CN" sz="2000" spc="4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self-fertilized less and attracted far </a:t>
            </a:r>
            <a:r>
              <a:rPr lang="en-US" altLang="zh-CN" sz="2000" spc="40" dirty="0">
                <a:solidFill>
                  <a:srgbClr val="060607"/>
                </a:solidFill>
                <a:effectLst/>
                <a:highlight>
                  <a:srgbClr val="FFFF00"/>
                </a:highlight>
                <a:latin typeface="Times New Roman" panose="02020603050405020304" pitchFamily="18" charset="0"/>
                <a:ea typeface="等线" panose="02010600030101010101" pitchFamily="2" charset="-122"/>
                <a:cs typeface="Times New Roman" panose="02020603050405020304" pitchFamily="18" charset="0"/>
              </a:rPr>
              <a:t>more</a:t>
            </a:r>
            <a:r>
              <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 pollinators </a:t>
            </a:r>
            <a:r>
              <a:rPr lang="en-US" altLang="zh-CN" sz="2000" spc="40" dirty="0">
                <a:solidFill>
                  <a:srgbClr val="060607"/>
                </a:solidFill>
                <a:effectLst/>
                <a:highlight>
                  <a:srgbClr val="FFFF00"/>
                </a:highlight>
                <a:latin typeface="Times New Roman" panose="02020603050405020304" pitchFamily="18" charset="0"/>
                <a:ea typeface="等线" panose="02010600030101010101" pitchFamily="2" charset="-122"/>
                <a:cs typeface="Times New Roman" panose="02020603050405020304" pitchFamily="18" charset="0"/>
              </a:rPr>
              <a:t>than</a:t>
            </a:r>
            <a:r>
              <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 those of </a:t>
            </a:r>
            <a:r>
              <a:rPr lang="en-US" altLang="zh-CN" sz="2000" b="1" spc="40" dirty="0">
                <a:effectLst/>
                <a:latin typeface="Times New Roman" panose="02020603050405020304" pitchFamily="18" charset="0"/>
                <a:ea typeface="等线" panose="02010600030101010101" pitchFamily="2" charset="-122"/>
                <a:cs typeface="Times New Roman" panose="02020603050405020304" pitchFamily="18" charset="0"/>
              </a:rPr>
              <a:t>the present,</a:t>
            </a:r>
            <a:r>
              <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 according to the study. </a:t>
            </a:r>
            <a:endPar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endParaRPr>
          </a:p>
        </p:txBody>
      </p:sp>
      <p:sp>
        <p:nvSpPr>
          <p:cNvPr id="2" name="矩形 1"/>
          <p:cNvSpPr/>
          <p:nvPr/>
        </p:nvSpPr>
        <p:spPr bwMode="auto">
          <a:xfrm>
            <a:off x="843868" y="2316096"/>
            <a:ext cx="10923589" cy="307362"/>
          </a:xfrm>
          <a:prstGeom prst="rect">
            <a:avLst/>
          </a:prstGeom>
          <a:solidFill>
            <a:srgbClr val="FFC000">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3" name="矩形 2"/>
          <p:cNvSpPr/>
          <p:nvPr/>
        </p:nvSpPr>
        <p:spPr bwMode="auto">
          <a:xfrm>
            <a:off x="185058" y="2642608"/>
            <a:ext cx="7543800" cy="307362"/>
          </a:xfrm>
          <a:prstGeom prst="rect">
            <a:avLst/>
          </a:prstGeom>
          <a:solidFill>
            <a:srgbClr val="FFC000">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4" name="文本框 3"/>
          <p:cNvSpPr txBox="1"/>
          <p:nvPr/>
        </p:nvSpPr>
        <p:spPr>
          <a:xfrm>
            <a:off x="11032669" y="2642608"/>
            <a:ext cx="718459"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19050">
            <a:solidFill>
              <a:schemeClr val="tx1"/>
            </a:solidFill>
          </a:ln>
        </p:spPr>
        <p:txBody>
          <a:bodyPr wrap="square">
            <a:spAutoFit/>
          </a:bodyPr>
          <a:lstStyle/>
          <a:p>
            <a:r>
              <a:rPr lang="en-US" altLang="zh-CN"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32</a:t>
            </a:r>
            <a:r>
              <a:rPr lang="en-US"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a:t>
            </a:r>
            <a:endParaRPr lang="zh-CN" altLang="en-US" dirty="0">
              <a:solidFill>
                <a:srgbClr val="FF0000"/>
              </a:solidFill>
            </a:endParaRPr>
          </a:p>
        </p:txBody>
      </p:sp>
      <p:pic>
        <p:nvPicPr>
          <p:cNvPr id="6" name="图片 5"/>
          <p:cNvPicPr>
            <a:picLocks noChangeAspect="1"/>
          </p:cNvPicPr>
          <p:nvPr/>
        </p:nvPicPr>
        <p:blipFill>
          <a:blip r:embed="rId1" cstate="screen"/>
          <a:stretch>
            <a:fillRect/>
          </a:stretch>
        </p:blipFill>
        <p:spPr>
          <a:xfrm>
            <a:off x="-168952" y="4643222"/>
            <a:ext cx="1012820" cy="853946"/>
          </a:xfrm>
          <a:prstGeom prst="rect">
            <a:avLst/>
          </a:prstGeom>
        </p:spPr>
      </p:pic>
      <p:sp>
        <p:nvSpPr>
          <p:cNvPr id="11" name="矩形 10"/>
          <p:cNvSpPr/>
          <p:nvPr/>
        </p:nvSpPr>
        <p:spPr bwMode="auto">
          <a:xfrm>
            <a:off x="212270" y="3187601"/>
            <a:ext cx="11615058" cy="1600015"/>
          </a:xfrm>
          <a:prstGeom prst="rect">
            <a:avLst/>
          </a:prstGeom>
          <a:solidFill>
            <a:srgbClr val="8AB698">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graphicFrame>
        <p:nvGraphicFramePr>
          <p:cNvPr id="10" name="表格 9"/>
          <p:cNvGraphicFramePr>
            <a:graphicFrameLocks noGrp="1"/>
          </p:cNvGraphicFramePr>
          <p:nvPr/>
        </p:nvGraphicFramePr>
        <p:xfrm>
          <a:off x="2530924" y="3165221"/>
          <a:ext cx="9220204" cy="1677756"/>
        </p:xfrm>
        <a:graphic>
          <a:graphicData uri="http://schemas.openxmlformats.org/drawingml/2006/table">
            <a:tbl>
              <a:tblPr>
                <a:tableStyleId>{5C22544A-7EE6-4342-B048-85BDC9FD1C3A}</a:tableStyleId>
              </a:tblPr>
              <a:tblGrid>
                <a:gridCol w="1626628"/>
                <a:gridCol w="1637185"/>
                <a:gridCol w="1700562"/>
                <a:gridCol w="4255829"/>
              </a:tblGrid>
              <a:tr h="148568">
                <a:tc>
                  <a:txBody>
                    <a:bodyPr/>
                    <a:lstStyle/>
                    <a:p>
                      <a:pPr algn="l" fontAlgn="b"/>
                      <a:r>
                        <a:rPr lang="zh-CN" altLang="en-US" sz="1800" b="1" u="none" strike="noStrike" dirty="0">
                          <a:effectLst/>
                        </a:rPr>
                        <a:t>比照对象</a:t>
                      </a:r>
                      <a:endParaRPr lang="zh-CN" altLang="en-US" sz="1800" b="1" i="0" u="none" strike="noStrike" dirty="0">
                        <a:solidFill>
                          <a:srgbClr val="000000"/>
                        </a:solidFill>
                        <a:effectLst/>
                        <a:latin typeface="等线" panose="02010600030101010101" pitchFamily="2" charset="-122"/>
                        <a:ea typeface="等线" panose="02010600030101010101" pitchFamily="2" charset="-122"/>
                      </a:endParaRPr>
                    </a:p>
                  </a:txBody>
                  <a:tcPr marL="5306" marR="5306" marT="5306" marB="0" anchor="b"/>
                </a:tc>
                <a:tc>
                  <a:txBody>
                    <a:bodyPr/>
                    <a:lstStyle/>
                    <a:p>
                      <a:pPr algn="l" fontAlgn="b"/>
                      <a:r>
                        <a:rPr lang="zh-CN" altLang="en-US" sz="1800" b="1" u="none" strike="noStrike">
                          <a:effectLst/>
                        </a:rPr>
                        <a:t>过去的三色堇</a:t>
                      </a:r>
                      <a:endParaRPr lang="zh-CN" altLang="en-US" sz="1800" b="1" i="0" u="none" strike="noStrike">
                        <a:solidFill>
                          <a:srgbClr val="000000"/>
                        </a:solidFill>
                        <a:effectLst/>
                        <a:latin typeface="等线" panose="02010600030101010101" pitchFamily="2" charset="-122"/>
                        <a:ea typeface="等线" panose="02010600030101010101" pitchFamily="2" charset="-122"/>
                      </a:endParaRPr>
                    </a:p>
                  </a:txBody>
                  <a:tcPr marL="5306" marR="5306" marT="5306" marB="0" anchor="b"/>
                </a:tc>
                <a:tc>
                  <a:txBody>
                    <a:bodyPr/>
                    <a:lstStyle/>
                    <a:p>
                      <a:pPr algn="l" fontAlgn="b"/>
                      <a:r>
                        <a:rPr lang="zh-CN" altLang="en-US" sz="1800" b="1" u="none" strike="noStrike">
                          <a:effectLst/>
                        </a:rPr>
                        <a:t>现代三色堇</a:t>
                      </a:r>
                      <a:endParaRPr lang="zh-CN" altLang="en-US" sz="1800" b="1" i="0" u="none" strike="noStrike">
                        <a:solidFill>
                          <a:srgbClr val="000000"/>
                        </a:solidFill>
                        <a:effectLst/>
                        <a:latin typeface="等线" panose="02010600030101010101" pitchFamily="2" charset="-122"/>
                        <a:ea typeface="等线" panose="02010600030101010101" pitchFamily="2" charset="-122"/>
                      </a:endParaRPr>
                    </a:p>
                  </a:txBody>
                  <a:tcPr marL="5306" marR="5306" marT="5306" marB="0" anchor="b"/>
                </a:tc>
                <a:tc>
                  <a:txBody>
                    <a:bodyPr/>
                    <a:lstStyle/>
                    <a:p>
                      <a:pPr algn="l" fontAlgn="b"/>
                      <a:r>
                        <a:rPr lang="zh-CN" altLang="en-US" sz="1800" b="1" u="none" strike="noStrike" dirty="0">
                          <a:effectLst/>
                        </a:rPr>
                        <a:t>结论</a:t>
                      </a:r>
                      <a:endParaRPr lang="zh-CN" altLang="en-US" sz="1800" b="1" i="0" u="none" strike="noStrike" dirty="0">
                        <a:solidFill>
                          <a:srgbClr val="000000"/>
                        </a:solidFill>
                        <a:effectLst/>
                        <a:latin typeface="等线" panose="02010600030101010101" pitchFamily="2" charset="-122"/>
                        <a:ea typeface="等线" panose="02010600030101010101" pitchFamily="2" charset="-122"/>
                      </a:endParaRPr>
                    </a:p>
                  </a:txBody>
                  <a:tcPr marL="5306" marR="5306" marT="5306" marB="0" anchor="b"/>
                </a:tc>
              </a:tr>
              <a:tr h="0">
                <a:tc>
                  <a:txBody>
                    <a:bodyPr/>
                    <a:lstStyle/>
                    <a:p>
                      <a:pPr algn="l" fontAlgn="b"/>
                      <a:r>
                        <a:rPr lang="zh-CN" altLang="en-US" sz="1800" u="none" strike="noStrike" dirty="0">
                          <a:effectLst/>
                        </a:rPr>
                        <a:t>花朵大小</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5306" marR="5306" marT="5306" marB="0" anchor="b"/>
                </a:tc>
                <a:tc>
                  <a:txBody>
                    <a:bodyPr/>
                    <a:lstStyle/>
                    <a:p>
                      <a:pPr algn="l" fontAlgn="b"/>
                      <a:r>
                        <a:rPr lang="zh-CN" altLang="en-US" sz="1800" u="none" strike="noStrike" dirty="0">
                          <a:effectLst/>
                        </a:rPr>
                        <a:t>大</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5306" marR="5306" marT="5306" marB="0" anchor="b"/>
                </a:tc>
                <a:tc>
                  <a:txBody>
                    <a:bodyPr/>
                    <a:lstStyle/>
                    <a:p>
                      <a:pPr algn="l" fontAlgn="b"/>
                      <a:r>
                        <a:rPr lang="zh-CN" altLang="en-US" sz="1800" u="none" strike="noStrike" dirty="0">
                          <a:effectLst/>
                        </a:rPr>
                        <a:t>小</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5306" marR="5306" marT="5306" marB="0" anchor="b"/>
                </a:tc>
                <a:tc>
                  <a:txBody>
                    <a:bodyPr/>
                    <a:lstStyle/>
                    <a:p>
                      <a:pPr algn="l" fontAlgn="b"/>
                      <a:r>
                        <a:rPr lang="zh-CN" altLang="en-US" sz="1800" u="none" strike="noStrike">
                          <a:effectLst/>
                        </a:rPr>
                        <a:t>现代花朵由于自花传粉而变得更小</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5306" marR="5306" marT="5306" marB="0" anchor="b"/>
                </a:tc>
              </a:tr>
              <a:tr h="148568">
                <a:tc>
                  <a:txBody>
                    <a:bodyPr/>
                    <a:lstStyle/>
                    <a:p>
                      <a:pPr algn="l" fontAlgn="b"/>
                      <a:r>
                        <a:rPr lang="zh-CN" altLang="en-US" sz="1800" u="none" strike="noStrike">
                          <a:effectLst/>
                        </a:rPr>
                        <a:t>花蜜产量</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5306" marR="5306" marT="5306" marB="0" anchor="b"/>
                </a:tc>
                <a:tc>
                  <a:txBody>
                    <a:bodyPr/>
                    <a:lstStyle/>
                    <a:p>
                      <a:pPr algn="l" fontAlgn="b"/>
                      <a:r>
                        <a:rPr lang="zh-CN" altLang="en-US" sz="1800" u="none" strike="noStrike">
                          <a:effectLst/>
                        </a:rPr>
                        <a:t>多</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5306" marR="5306" marT="5306" marB="0" anchor="b"/>
                </a:tc>
                <a:tc>
                  <a:txBody>
                    <a:bodyPr/>
                    <a:lstStyle/>
                    <a:p>
                      <a:pPr algn="l" fontAlgn="b"/>
                      <a:r>
                        <a:rPr lang="zh-CN" altLang="en-US" sz="1800" u="none" strike="noStrike" dirty="0">
                          <a:effectLst/>
                        </a:rPr>
                        <a:t>少</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5306" marR="5306" marT="5306" marB="0" anchor="b"/>
                </a:tc>
                <a:tc>
                  <a:txBody>
                    <a:bodyPr/>
                    <a:lstStyle/>
                    <a:p>
                      <a:pPr algn="l" fontAlgn="b"/>
                      <a:r>
                        <a:rPr lang="zh-CN" altLang="en-US" sz="1800" u="none" strike="noStrike">
                          <a:effectLst/>
                        </a:rPr>
                        <a:t>现代花朵产生的花蜜较少</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5306" marR="5306" marT="5306" marB="0" anchor="b"/>
                </a:tc>
              </a:tr>
              <a:tr h="148568">
                <a:tc>
                  <a:txBody>
                    <a:bodyPr/>
                    <a:lstStyle/>
                    <a:p>
                      <a:pPr algn="l" fontAlgn="b"/>
                      <a:r>
                        <a:rPr lang="zh-CN" altLang="en-US" sz="1800" u="none" strike="noStrike">
                          <a:effectLst/>
                        </a:rPr>
                        <a:t>自花传粉</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5306" marR="5306" marT="5306" marB="0" anchor="b"/>
                </a:tc>
                <a:tc>
                  <a:txBody>
                    <a:bodyPr/>
                    <a:lstStyle/>
                    <a:p>
                      <a:pPr algn="l" fontAlgn="b"/>
                      <a:r>
                        <a:rPr lang="zh-CN" altLang="en-US" sz="1800" u="none" strike="noStrike">
                          <a:effectLst/>
                        </a:rPr>
                        <a:t>少</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5306" marR="5306" marT="5306" marB="0" anchor="b"/>
                </a:tc>
                <a:tc>
                  <a:txBody>
                    <a:bodyPr/>
                    <a:lstStyle/>
                    <a:p>
                      <a:pPr algn="l" fontAlgn="b"/>
                      <a:r>
                        <a:rPr lang="zh-CN" altLang="en-US" sz="1800" u="none" strike="noStrike" dirty="0">
                          <a:effectLst/>
                        </a:rPr>
                        <a:t>多</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5306" marR="5306" marT="5306" marB="0" anchor="b"/>
                </a:tc>
                <a:tc>
                  <a:txBody>
                    <a:bodyPr/>
                    <a:lstStyle/>
                    <a:p>
                      <a:pPr algn="l" fontAlgn="b"/>
                      <a:r>
                        <a:rPr lang="zh-CN" altLang="en-US" sz="1800" u="none" strike="noStrike" dirty="0">
                          <a:solidFill>
                            <a:srgbClr val="FF0000"/>
                          </a:solidFill>
                          <a:effectLst/>
                        </a:rPr>
                        <a:t>自花传粉的</a:t>
                      </a:r>
                      <a:r>
                        <a:rPr lang="zh-CN" altLang="en-US" sz="1800" b="1" u="none" strike="noStrike" dirty="0">
                          <a:solidFill>
                            <a:srgbClr val="FF0000"/>
                          </a:solidFill>
                          <a:effectLst/>
                        </a:rPr>
                        <a:t>增加</a:t>
                      </a:r>
                      <a:r>
                        <a:rPr lang="zh-CN" altLang="en-US" sz="1800" u="none" strike="noStrike" dirty="0">
                          <a:solidFill>
                            <a:srgbClr val="FF0000"/>
                          </a:solidFill>
                          <a:effectLst/>
                        </a:rPr>
                        <a:t>导致了花蜜产量的</a:t>
                      </a:r>
                      <a:r>
                        <a:rPr lang="zh-CN" altLang="en-US" sz="1800" b="1" u="none" strike="noStrike" dirty="0">
                          <a:solidFill>
                            <a:srgbClr val="FF0000"/>
                          </a:solidFill>
                          <a:effectLst/>
                        </a:rPr>
                        <a:t>减少</a:t>
                      </a:r>
                      <a:endParaRPr lang="zh-CN" altLang="en-US" sz="1800" b="1" i="0" u="none" strike="noStrike" dirty="0">
                        <a:solidFill>
                          <a:srgbClr val="FF0000"/>
                        </a:solidFill>
                        <a:effectLst/>
                        <a:latin typeface="等线" panose="02010600030101010101" pitchFamily="2" charset="-122"/>
                        <a:ea typeface="等线" panose="02010600030101010101" pitchFamily="2" charset="-122"/>
                      </a:endParaRPr>
                    </a:p>
                  </a:txBody>
                  <a:tcPr marL="5306" marR="5306" marT="5306" marB="0" anchor="b"/>
                </a:tc>
              </a:tr>
              <a:tr h="148568">
                <a:tc>
                  <a:txBody>
                    <a:bodyPr/>
                    <a:lstStyle/>
                    <a:p>
                      <a:pPr algn="l" fontAlgn="b"/>
                      <a:r>
                        <a:rPr lang="zh-CN" altLang="en-US" sz="1800" u="none" strike="noStrike" dirty="0">
                          <a:effectLst/>
                        </a:rPr>
                        <a:t>传粉者吸引力</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5306" marR="5306" marT="5306" marB="0" anchor="b"/>
                </a:tc>
                <a:tc>
                  <a:txBody>
                    <a:bodyPr/>
                    <a:lstStyle/>
                    <a:p>
                      <a:pPr algn="l" fontAlgn="b"/>
                      <a:r>
                        <a:rPr lang="zh-CN" altLang="en-US" sz="1800" u="none" strike="noStrike">
                          <a:effectLst/>
                        </a:rPr>
                        <a:t>吸引更多传粉者</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5306" marR="5306" marT="5306" marB="0" anchor="b"/>
                </a:tc>
                <a:tc>
                  <a:txBody>
                    <a:bodyPr/>
                    <a:lstStyle/>
                    <a:p>
                      <a:pPr algn="l" fontAlgn="b"/>
                      <a:r>
                        <a:rPr lang="zh-CN" altLang="en-US" sz="1800" u="none" strike="noStrike">
                          <a:effectLst/>
                        </a:rPr>
                        <a:t>吸引较少传粉者</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5306" marR="5306" marT="5306" marB="0" anchor="b"/>
                </a:tc>
                <a:tc>
                  <a:txBody>
                    <a:bodyPr/>
                    <a:lstStyle/>
                    <a:p>
                      <a:pPr algn="l" fontAlgn="b"/>
                      <a:r>
                        <a:rPr lang="zh-CN" altLang="en-US" sz="1800" u="none" strike="noStrike" dirty="0">
                          <a:effectLst/>
                        </a:rPr>
                        <a:t>现代花朵对传粉者的吸引力下降</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5306" marR="5306" marT="5306" marB="0" anchor="b"/>
                </a:tc>
              </a:tr>
              <a:tr h="148568">
                <a:tc>
                  <a:txBody>
                    <a:bodyPr/>
                    <a:lstStyle/>
                    <a:p>
                      <a:pPr algn="l" fontAlgn="b"/>
                      <a:r>
                        <a:rPr lang="zh-CN" altLang="en-US" sz="1800" u="none" strike="noStrike">
                          <a:effectLst/>
                        </a:rPr>
                        <a:t>对传粉者的影响</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5306" marR="5306" marT="5306" marB="0" anchor="b"/>
                </a:tc>
                <a:tc>
                  <a:txBody>
                    <a:bodyPr/>
                    <a:lstStyle/>
                    <a:p>
                      <a:pPr algn="l" fontAlgn="b"/>
                      <a:r>
                        <a:rPr lang="zh-CN" altLang="en-US" sz="1800" u="none" strike="noStrike">
                          <a:effectLst/>
                        </a:rPr>
                        <a:t>正面</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5306" marR="5306" marT="5306" marB="0" anchor="b"/>
                </a:tc>
                <a:tc>
                  <a:txBody>
                    <a:bodyPr/>
                    <a:lstStyle/>
                    <a:p>
                      <a:pPr algn="l" fontAlgn="b"/>
                      <a:r>
                        <a:rPr lang="zh-CN" altLang="en-US" sz="1800" u="none" strike="noStrike">
                          <a:effectLst/>
                        </a:rPr>
                        <a:t>负面</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5306" marR="5306" marT="5306" marB="0" anchor="b"/>
                </a:tc>
                <a:tc>
                  <a:txBody>
                    <a:bodyPr/>
                    <a:lstStyle/>
                    <a:p>
                      <a:pPr algn="l" fontAlgn="b"/>
                      <a:r>
                        <a:rPr lang="zh-CN" altLang="en-US" sz="1800" u="none" strike="noStrike" dirty="0">
                          <a:effectLst/>
                        </a:rPr>
                        <a:t>自花传粉的增加直接影响了传粉者的行为</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5306" marR="5306" marT="5306" marB="0" anchor="b"/>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3" grpId="0" animBg="1"/>
      <p:bldP spid="4"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10002" y="239492"/>
            <a:ext cx="11549742" cy="318950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40" normalizeH="0" baseline="0" noProof="0" dirty="0">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r>
              <a:rPr kumimoji="0" lang="en-US" altLang="zh-CN" sz="2000" b="0" i="0" u="none" strike="noStrike" kern="1200" cap="none" spc="40" normalizeH="0" baseline="0" noProof="0" dirty="0">
                <a:ln>
                  <a:noFill/>
                </a:ln>
                <a:solidFill>
                  <a:srgbClr val="060607"/>
                </a:solidFill>
                <a:effectLst/>
                <a:uLnTx/>
                <a:uFillTx/>
                <a:latin typeface="等线" panose="02010600030101010101" pitchFamily="2" charset="-122"/>
                <a:ea typeface="等线" panose="02010600030101010101" pitchFamily="2" charset="-122"/>
                <a:cs typeface="Times New Roman" panose="02020603050405020304" pitchFamily="18" charset="0"/>
              </a:rPr>
              <a:t>⑤</a:t>
            </a:r>
            <a:r>
              <a:rPr kumimoji="0" lang="en-US" altLang="zh-CN" sz="2000" b="0" i="0" u="none" strike="noStrike" kern="1200" cap="none" spc="40" normalizeH="0" baseline="0" noProof="0" dirty="0">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rPr>
              <a:t> "It seems that it's only traits (</a:t>
            </a:r>
            <a:r>
              <a:rPr kumimoji="0" lang="zh-CN" altLang="zh-CN" sz="2000" b="0" i="0" u="none" strike="noStrike" kern="1200" cap="none" spc="40" normalizeH="0" baseline="0" noProof="0" dirty="0">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rPr>
              <a:t>特性</a:t>
            </a:r>
            <a:r>
              <a:rPr kumimoji="0" lang="en-US" altLang="zh-CN" sz="2000" b="0" i="0" u="none" strike="noStrike" kern="1200" cap="none" spc="40" normalizeH="0" baseline="0" noProof="0" dirty="0">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rPr>
              <a:t>) that are involved in plant-pollinator interaction that are evolving,’ said </a:t>
            </a:r>
            <a:r>
              <a:rPr kumimoji="0" lang="en-US" altLang="zh-CN" sz="2000" b="0" i="0" u="none" strike="noStrike" kern="1200" cap="none" spc="40" normalizeH="0" baseline="0" noProof="0" dirty="0" err="1">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rPr>
              <a:t>Acoca-Pidolle</a:t>
            </a:r>
            <a:r>
              <a:rPr kumimoji="0" lang="en-US" altLang="zh-CN" sz="2000" b="0" i="0" u="none" strike="noStrike" kern="1200" cap="none" spc="40" normalizeH="0" baseline="0" noProof="0" dirty="0">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rPr>
              <a:t>. The changes could </a:t>
            </a:r>
            <a:r>
              <a:rPr kumimoji="0" lang="en-US" altLang="zh-CN" sz="2000" b="1" i="0" u="none" strike="noStrike" kern="1200" cap="none" spc="40" normalizeH="0" baseline="0" noProof="0" dirty="0">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rPr>
              <a:t>restrict</a:t>
            </a:r>
            <a:r>
              <a:rPr kumimoji="0" lang="en-US" altLang="zh-CN" sz="2000" b="0" i="0" u="none" strike="noStrike" kern="1200" cap="none" spc="40" normalizeH="0" baseline="0" noProof="0" dirty="0">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rPr>
              <a:t> the plants' ability to adapt to future environmental changes and have implications for “all of floral biodiversity" </a:t>
            </a:r>
            <a:r>
              <a:rPr kumimoji="0" lang="en-US" altLang="zh-CN" sz="2000" b="0" i="0" u="none" strike="noStrike" kern="1200" cap="none" spc="40" normalizeH="0" baseline="0" noProof="0" dirty="0">
                <a:ln>
                  <a:noFill/>
                </a:ln>
                <a:solidFill>
                  <a:srgbClr val="060607"/>
                </a:solidFill>
                <a:effectLst/>
                <a:highlight>
                  <a:srgbClr val="FFFF00"/>
                </a:highlight>
                <a:uLnTx/>
                <a:uFillTx/>
                <a:latin typeface="Times New Roman" panose="02020603050405020304" pitchFamily="18" charset="0"/>
                <a:ea typeface="等线" panose="02010600030101010101" pitchFamily="2" charset="-122"/>
                <a:cs typeface="Times New Roman" panose="02020603050405020304" pitchFamily="18" charset="0"/>
              </a:rPr>
              <a:t>— </a:t>
            </a:r>
            <a:r>
              <a:rPr kumimoji="0" lang="en-US" altLang="zh-CN" sz="2000" b="0" i="0" u="none" strike="noStrike" kern="1200" cap="none" spc="40" normalizeH="0" baseline="0" noProof="0" dirty="0">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rPr>
              <a:t>potentially </a:t>
            </a:r>
            <a:r>
              <a:rPr kumimoji="0" lang="en-US" altLang="zh-CN" sz="2000" b="1" i="0" u="none" strike="noStrike" kern="1200" cap="none" spc="40" normalizeH="0" baseline="0" noProof="0" dirty="0">
                <a:ln>
                  <a:noFill/>
                </a:ln>
                <a:effectLst/>
                <a:uLnTx/>
                <a:uFillTx/>
                <a:latin typeface="Times New Roman" panose="02020603050405020304" pitchFamily="18" charset="0"/>
                <a:ea typeface="等线" panose="02010600030101010101" pitchFamily="2" charset="-122"/>
                <a:cs typeface="Times New Roman" panose="02020603050405020304" pitchFamily="18" charset="0"/>
              </a:rPr>
              <a:t>decreasing</a:t>
            </a:r>
            <a:r>
              <a:rPr kumimoji="0" lang="en-US" altLang="zh-CN" sz="2000" b="0" i="0" u="none" strike="noStrike" kern="1200" cap="none" spc="40" normalizeH="0" baseline="0" noProof="0" dirty="0">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rPr>
              <a:t> flowering plants' genetic, species and ecosystem variation. </a:t>
            </a:r>
            <a:endParaRPr kumimoji="0" lang="en-US" altLang="zh-CN" sz="2000" b="0" i="0" u="none" strike="noStrike" kern="1200" cap="none" spc="40" normalizeH="0" baseline="0" noProof="0" dirty="0">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40" normalizeH="0" baseline="0" noProof="0" dirty="0">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r>
              <a:rPr kumimoji="0" lang="en-US" altLang="zh-CN" sz="2000" b="0" i="0" u="none" strike="noStrike" kern="1200" cap="none" spc="40" normalizeH="0" baseline="0" noProof="0" dirty="0">
                <a:ln>
                  <a:noFill/>
                </a:ln>
                <a:solidFill>
                  <a:srgbClr val="060607"/>
                </a:solidFill>
                <a:effectLst/>
                <a:uLnTx/>
                <a:uFillTx/>
                <a:latin typeface="等线" panose="02010600030101010101" pitchFamily="2" charset="-122"/>
                <a:ea typeface="等线" panose="02010600030101010101" pitchFamily="2" charset="-122"/>
                <a:cs typeface="Times New Roman" panose="02020603050405020304" pitchFamily="18" charset="0"/>
              </a:rPr>
              <a:t>⑥</a:t>
            </a:r>
            <a:r>
              <a:rPr kumimoji="0" lang="en-US" altLang="zh-CN" sz="2000" b="0" i="0" u="none" strike="noStrike" kern="1200" cap="none" spc="40" normalizeH="0" baseline="0" noProof="0" dirty="0">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en-US" altLang="zh-CN" sz="2000" b="0" i="0" u="none" strike="noStrike" kern="1200" cap="none" spc="4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This may increase the pollinator decline and cause a negative feedback cycle</a:t>
            </a:r>
            <a:r>
              <a:rPr kumimoji="0" lang="en-US" altLang="zh-CN" sz="2000" b="0" i="0" u="none" strike="noStrike" kern="1200" cap="none" spc="40" normalizeH="0" baseline="0" noProof="0" dirty="0">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rPr>
              <a:t>," study coauthor Pierre-Olivier </a:t>
            </a:r>
            <a:r>
              <a:rPr kumimoji="0" lang="en-US" altLang="zh-CN" sz="2000" b="0" i="0" u="none" strike="noStrike" kern="1200" cap="none" spc="40" normalizeH="0" baseline="0" noProof="0" dirty="0" err="1">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rPr>
              <a:t>Cheptou</a:t>
            </a:r>
            <a:r>
              <a:rPr kumimoji="0" lang="en-US" altLang="zh-CN" sz="2000" b="0" i="0" u="none" strike="noStrike" kern="1200" cap="none" spc="40" normalizeH="0" baseline="0" noProof="0" dirty="0">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rPr>
              <a:t> told CNN. “</a:t>
            </a:r>
            <a:r>
              <a:rPr kumimoji="0" lang="en-US" altLang="zh-CN" sz="2000" b="0" i="0" u="none" strike="noStrike" kern="1200" cap="none" spc="4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If plants produce less nectar, there will be </a:t>
            </a:r>
            <a:r>
              <a:rPr kumimoji="0" lang="en-US" altLang="zh-CN" sz="2000" b="1" i="0" u="none" strike="noStrike" kern="1200" cap="none" spc="40" normalizeH="0" baseline="0" noProof="0" dirty="0">
                <a:ln>
                  <a:noFill/>
                </a:ln>
                <a:effectLst/>
                <a:uLnTx/>
                <a:uFillTx/>
                <a:latin typeface="Times New Roman" panose="02020603050405020304" pitchFamily="18" charset="0"/>
                <a:ea typeface="等线" panose="02010600030101010101" pitchFamily="2" charset="-122"/>
                <a:cs typeface="Times New Roman" panose="02020603050405020304" pitchFamily="18" charset="0"/>
              </a:rPr>
              <a:t>less</a:t>
            </a:r>
            <a:r>
              <a:rPr kumimoji="0" lang="en-US" altLang="zh-CN" sz="2000" b="0" i="0" u="none" strike="noStrike" kern="1200" cap="none" spc="4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 food available to pollinators, which will in turn accelerate the rate at which the animals' numbers </a:t>
            </a:r>
            <a:r>
              <a:rPr kumimoji="0" lang="en-US" altLang="zh-CN" sz="2000" b="1" i="0" u="none" strike="noStrike" kern="1200" cap="none" spc="40" normalizeH="0" baseline="0" noProof="0" dirty="0">
                <a:ln>
                  <a:noFill/>
                </a:ln>
                <a:effectLst/>
                <a:uLnTx/>
                <a:uFillTx/>
                <a:latin typeface="Times New Roman" panose="02020603050405020304" pitchFamily="18" charset="0"/>
                <a:ea typeface="等线" panose="02010600030101010101" pitchFamily="2" charset="-122"/>
                <a:cs typeface="Times New Roman" panose="02020603050405020304" pitchFamily="18" charset="0"/>
              </a:rPr>
              <a:t>decrease</a:t>
            </a:r>
            <a:r>
              <a:rPr kumimoji="0" lang="en-US" altLang="zh-CN" sz="2000" b="0" i="0" u="none" strike="noStrike" kern="1200" cap="none" spc="40" normalizeH="0" baseline="0" noProof="0" dirty="0">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rPr>
              <a:t>", he explained. </a:t>
            </a:r>
            <a:endParaRPr kumimoji="0" lang="en-US" altLang="zh-CN" sz="2000" b="0" i="0" u="none" strike="noStrike" kern="1200" cap="none" spc="40" normalizeH="0" baseline="0" noProof="0" dirty="0">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40" normalizeH="0" baseline="0" noProof="0" dirty="0">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r>
              <a:rPr kumimoji="0" lang="en-US" altLang="zh-CN" sz="2000" b="0" i="0" u="none" strike="noStrike" kern="1200" cap="none" spc="40" normalizeH="0" baseline="0" noProof="0" dirty="0">
                <a:ln>
                  <a:noFill/>
                </a:ln>
                <a:solidFill>
                  <a:srgbClr val="060607"/>
                </a:solidFill>
                <a:effectLst/>
                <a:uLnTx/>
                <a:uFillTx/>
                <a:latin typeface="等线" panose="02010600030101010101" pitchFamily="2" charset="-122"/>
                <a:ea typeface="等线" panose="02010600030101010101" pitchFamily="2" charset="-122"/>
                <a:cs typeface="Times New Roman" panose="02020603050405020304" pitchFamily="18" charset="0"/>
              </a:rPr>
              <a:t>⑦</a:t>
            </a:r>
            <a:r>
              <a:rPr kumimoji="0" lang="en-US" altLang="zh-CN" sz="2000" b="0" i="0" u="none" strike="noStrike" kern="1200" cap="none" spc="40" normalizeH="0" baseline="0" noProof="0" dirty="0">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rPr>
              <a:t>"The major message is that we </a:t>
            </a:r>
            <a:r>
              <a:rPr kumimoji="0" lang="en-US" altLang="zh-CN" sz="2000" b="0" i="0" u="none" strike="noStrike" kern="1200" cap="none" spc="4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are</a:t>
            </a:r>
            <a:r>
              <a:rPr kumimoji="0" lang="en-US" altLang="zh-CN" sz="2000" b="0" i="0" u="none" strike="noStrike" kern="1200" cap="none" spc="40" normalizeH="0" baseline="0" noProof="0" dirty="0">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rPr>
              <a:t> currently </a:t>
            </a:r>
            <a:r>
              <a:rPr kumimoji="0" lang="en-US" altLang="zh-CN" sz="2000" b="0" i="0" u="none" strike="noStrike" kern="1200" cap="none" spc="4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seeing the evolutionary </a:t>
            </a:r>
            <a:r>
              <a:rPr kumimoji="0" lang="en-US" altLang="zh-CN" sz="2000" b="1" i="0" u="none" strike="noStrike" kern="1200" cap="none" spc="40" normalizeH="0" baseline="0" noProof="0" dirty="0">
                <a:ln>
                  <a:noFill/>
                </a:ln>
                <a:effectLst/>
                <a:uLnTx/>
                <a:uFillTx/>
                <a:latin typeface="Times New Roman" panose="02020603050405020304" pitchFamily="18" charset="0"/>
                <a:ea typeface="等线" panose="02010600030101010101" pitchFamily="2" charset="-122"/>
                <a:cs typeface="Times New Roman" panose="02020603050405020304" pitchFamily="18" charset="0"/>
              </a:rPr>
              <a:t>breakdown</a:t>
            </a:r>
            <a:r>
              <a:rPr kumimoji="0" lang="en-US" altLang="zh-CN" sz="2000" b="0" i="0" u="none" strike="noStrike" kern="1200" cap="none" spc="4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 of plant pollinators in the wild</a:t>
            </a:r>
            <a:r>
              <a:rPr kumimoji="0" lang="en-US" altLang="zh-CN" sz="2000" b="0" i="0" u="none" strike="noStrike" kern="1200" cap="none" spc="40" normalizeH="0" baseline="0" noProof="0" dirty="0">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rPr>
              <a:t>,' said </a:t>
            </a:r>
            <a:r>
              <a:rPr kumimoji="0" lang="en-US" altLang="zh-CN" sz="2000" b="0" i="0" u="none" strike="noStrike" kern="1200" cap="none" spc="40" normalizeH="0" baseline="0" noProof="0" dirty="0" err="1">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rPr>
              <a:t>Cheptou</a:t>
            </a:r>
            <a:r>
              <a:rPr kumimoji="0" lang="en-US" altLang="zh-CN" sz="2000" b="0" i="0" u="none" strike="noStrike" kern="1200" cap="none" spc="40" normalizeH="0" baseline="0" noProof="0" dirty="0">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rPr>
              <a:t>, an evolutionary ecologist at the French National Centre for Scientific Research and professor at the University of Montpellier.</a:t>
            </a:r>
            <a:endPar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p:cNvPicPr>
            <a:picLocks noChangeAspect="1"/>
          </p:cNvPicPr>
          <p:nvPr/>
        </p:nvPicPr>
        <p:blipFill>
          <a:blip r:embed="rId1" cstate="screen"/>
          <a:stretch>
            <a:fillRect/>
          </a:stretch>
        </p:blipFill>
        <p:spPr>
          <a:xfrm>
            <a:off x="-370579" y="3429000"/>
            <a:ext cx="1012820" cy="853946"/>
          </a:xfrm>
          <a:prstGeom prst="rect">
            <a:avLst/>
          </a:prstGeom>
        </p:spPr>
      </p:pic>
      <p:sp>
        <p:nvSpPr>
          <p:cNvPr id="3" name="文本框 2"/>
          <p:cNvSpPr txBox="1"/>
          <p:nvPr/>
        </p:nvSpPr>
        <p:spPr>
          <a:xfrm>
            <a:off x="429744" y="3619427"/>
            <a:ext cx="11310257" cy="3046988"/>
          </a:xfrm>
          <a:prstGeom prst="rect">
            <a:avLst/>
          </a:prstGeom>
          <a:noFill/>
          <a:ln w="19050">
            <a:solidFill>
              <a:schemeClr val="tx1"/>
            </a:solidFill>
          </a:ln>
        </p:spPr>
        <p:txBody>
          <a:bodyPr wrap="square">
            <a:spAutoFit/>
          </a:bodyPr>
          <a:lstStyle/>
          <a:p>
            <a:r>
              <a:rPr lang="en-US" altLang="zh-CN" sz="2400" dirty="0">
                <a:latin typeface="Times New Roman" panose="02020603050405020304" pitchFamily="18" charset="0"/>
                <a:cs typeface="Times New Roman" panose="02020603050405020304" pitchFamily="18" charset="0"/>
              </a:rPr>
              <a:t>34.What is the result of the changes in the flowers' reproductive evolution?</a:t>
            </a:r>
            <a:endParaRPr lang="en-US" altLang="zh-CN" sz="2400" dirty="0">
              <a:latin typeface="Times New Roman" panose="02020603050405020304" pitchFamily="18" charset="0"/>
              <a:cs typeface="Times New Roman" panose="02020603050405020304" pitchFamily="18" charset="0"/>
            </a:endParaRPr>
          </a:p>
          <a:p>
            <a:r>
              <a:rPr lang="en-US" altLang="zh-CN" sz="2400" dirty="0" err="1">
                <a:latin typeface="Times New Roman" panose="02020603050405020304" pitchFamily="18" charset="0"/>
                <a:cs typeface="Times New Roman" panose="02020603050405020304" pitchFamily="18" charset="0"/>
              </a:rPr>
              <a:t>A.The</a:t>
            </a:r>
            <a:r>
              <a:rPr lang="en-US" altLang="zh-CN" sz="2400" dirty="0">
                <a:latin typeface="Times New Roman" panose="02020603050405020304" pitchFamily="18" charset="0"/>
                <a:cs typeface="Times New Roman" panose="02020603050405020304" pitchFamily="18" charset="0"/>
              </a:rPr>
              <a:t> flowering plants may have more variations.	</a:t>
            </a:r>
            <a:endParaRPr lang="en-US" altLang="zh-CN" sz="2400" dirty="0">
              <a:latin typeface="Times New Roman" panose="02020603050405020304" pitchFamily="18" charset="0"/>
              <a:cs typeface="Times New Roman" panose="02020603050405020304" pitchFamily="18" charset="0"/>
            </a:endParaRPr>
          </a:p>
          <a:p>
            <a:r>
              <a:rPr lang="en-US" altLang="zh-CN" sz="2400" dirty="0" err="1">
                <a:solidFill>
                  <a:srgbClr val="FF0000"/>
                </a:solidFill>
                <a:latin typeface="Times New Roman" panose="02020603050405020304" pitchFamily="18" charset="0"/>
                <a:cs typeface="Times New Roman" panose="02020603050405020304" pitchFamily="18" charset="0"/>
              </a:rPr>
              <a:t>B</a:t>
            </a:r>
            <a:r>
              <a:rPr lang="en-US" altLang="zh-CN" sz="2400" dirty="0" err="1">
                <a:latin typeface="Times New Roman" panose="02020603050405020304" pitchFamily="18" charset="0"/>
                <a:cs typeface="Times New Roman" panose="02020603050405020304" pitchFamily="18" charset="0"/>
              </a:rPr>
              <a:t>.The</a:t>
            </a:r>
            <a:r>
              <a:rPr lang="en-US" altLang="zh-CN" sz="2400" dirty="0">
                <a:latin typeface="Times New Roman" panose="02020603050405020304" pitchFamily="18" charset="0"/>
                <a:cs typeface="Times New Roman" panose="02020603050405020304" pitchFamily="18" charset="0"/>
              </a:rPr>
              <a:t> evolution of wild plant pollinators is </a:t>
            </a:r>
            <a:r>
              <a:rPr lang="en-US" altLang="zh-CN" sz="2400" dirty="0">
                <a:solidFill>
                  <a:srgbClr val="FF0000"/>
                </a:solidFill>
                <a:latin typeface="Times New Roman" panose="02020603050405020304" pitchFamily="18" charset="0"/>
                <a:cs typeface="Times New Roman" panose="02020603050405020304" pitchFamily="18" charset="0"/>
              </a:rPr>
              <a:t>collapsing</a:t>
            </a:r>
            <a:r>
              <a:rPr lang="en-US"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r>
              <a:rPr lang="en-US" altLang="zh-CN" sz="2400" dirty="0" err="1">
                <a:latin typeface="Times New Roman" panose="02020603050405020304" pitchFamily="18" charset="0"/>
                <a:cs typeface="Times New Roman" panose="02020603050405020304" pitchFamily="18" charset="0"/>
              </a:rPr>
              <a:t>C.The</a:t>
            </a:r>
            <a:r>
              <a:rPr lang="en-US" altLang="zh-CN" sz="2400" dirty="0">
                <a:latin typeface="Times New Roman" panose="02020603050405020304" pitchFamily="18" charset="0"/>
                <a:cs typeface="Times New Roman" panose="02020603050405020304" pitchFamily="18" charset="0"/>
              </a:rPr>
              <a:t> numbers of the animals will increase more rapidly.</a:t>
            </a:r>
            <a:endParaRPr lang="en-US" altLang="zh-CN" sz="2400" dirty="0">
              <a:latin typeface="Times New Roman" panose="02020603050405020304" pitchFamily="18" charset="0"/>
              <a:cs typeface="Times New Roman" panose="02020603050405020304" pitchFamily="18" charset="0"/>
            </a:endParaRPr>
          </a:p>
          <a:p>
            <a:r>
              <a:rPr lang="en-US" altLang="zh-CN" sz="2400" dirty="0" err="1">
                <a:latin typeface="Times New Roman" panose="02020603050405020304" pitchFamily="18" charset="0"/>
                <a:cs typeface="Times New Roman" panose="02020603050405020304" pitchFamily="18" charset="0"/>
              </a:rPr>
              <a:t>D.The</a:t>
            </a:r>
            <a:r>
              <a:rPr lang="en-US" altLang="zh-CN" sz="2400" dirty="0">
                <a:latin typeface="Times New Roman" panose="02020603050405020304" pitchFamily="18" charset="0"/>
                <a:cs typeface="Times New Roman" panose="02020603050405020304" pitchFamily="18" charset="0"/>
              </a:rPr>
              <a:t> plants will adapt to the environmental changes better.</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35.Which is the best title for the text?</a:t>
            </a:r>
            <a:endParaRPr lang="en-US" altLang="zh-CN" sz="2400" dirty="0">
              <a:latin typeface="Times New Roman" panose="02020603050405020304" pitchFamily="18" charset="0"/>
              <a:cs typeface="Times New Roman" panose="02020603050405020304" pitchFamily="18" charset="0"/>
            </a:endParaRPr>
          </a:p>
          <a:p>
            <a:r>
              <a:rPr lang="en-US" altLang="zh-CN" sz="2400" dirty="0" err="1">
                <a:latin typeface="Times New Roman" panose="02020603050405020304" pitchFamily="18" charset="0"/>
                <a:cs typeface="Times New Roman" panose="02020603050405020304" pitchFamily="18" charset="0"/>
              </a:rPr>
              <a:t>A.Pollinator</a:t>
            </a:r>
            <a:r>
              <a:rPr lang="en-US" altLang="zh-CN" sz="2400" dirty="0">
                <a:latin typeface="Times New Roman" panose="02020603050405020304" pitchFamily="18" charset="0"/>
                <a:cs typeface="Times New Roman" panose="02020603050405020304" pitchFamily="18" charset="0"/>
              </a:rPr>
              <a:t> Populations: Declining.				</a:t>
            </a:r>
            <a:r>
              <a:rPr lang="en-US" altLang="zh-CN" sz="2400" dirty="0" err="1">
                <a:solidFill>
                  <a:srgbClr val="FF0000"/>
                </a:solidFill>
                <a:latin typeface="Times New Roman" panose="02020603050405020304" pitchFamily="18" charset="0"/>
                <a:cs typeface="Times New Roman" panose="02020603050405020304" pitchFamily="18" charset="0"/>
              </a:rPr>
              <a:t>B</a:t>
            </a:r>
            <a:r>
              <a:rPr lang="en-US" altLang="zh-CN" sz="2400" dirty="0" err="1">
                <a:latin typeface="Times New Roman" panose="02020603050405020304" pitchFamily="18" charset="0"/>
                <a:cs typeface="Times New Roman" panose="02020603050405020304" pitchFamily="18" charset="0"/>
              </a:rPr>
              <a:t>.Flowering</a:t>
            </a:r>
            <a:r>
              <a:rPr lang="en-US" altLang="zh-CN" sz="2400" dirty="0">
                <a:latin typeface="Times New Roman" panose="02020603050405020304" pitchFamily="18" charset="0"/>
                <a:cs typeface="Times New Roman" panose="02020603050405020304" pitchFamily="18" charset="0"/>
              </a:rPr>
              <a:t> Plants: </a:t>
            </a:r>
            <a:r>
              <a:rPr lang="en-US" altLang="zh-CN" sz="2400" dirty="0" err="1">
                <a:latin typeface="Times New Roman" panose="02020603050405020304" pitchFamily="18" charset="0"/>
                <a:cs typeface="Times New Roman" panose="02020603050405020304" pitchFamily="18" charset="0"/>
              </a:rPr>
              <a:t>Selfing</a:t>
            </a:r>
            <a:r>
              <a:rPr lang="en-US"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r>
              <a:rPr lang="en-US" altLang="zh-CN" sz="2400" dirty="0" err="1">
                <a:latin typeface="Times New Roman" panose="02020603050405020304" pitchFamily="18" charset="0"/>
                <a:cs typeface="Times New Roman" panose="02020603050405020304" pitchFamily="18" charset="0"/>
              </a:rPr>
              <a:t>C.Interdependent</a:t>
            </a:r>
            <a:r>
              <a:rPr lang="en-US" altLang="zh-CN" sz="2400" dirty="0">
                <a:latin typeface="Times New Roman" panose="02020603050405020304" pitchFamily="18" charset="0"/>
                <a:cs typeface="Times New Roman" panose="02020603050405020304" pitchFamily="18" charset="0"/>
              </a:rPr>
              <a:t> Relationship: Maintaining. 		D.Floral Diversity: Increasing.</a:t>
            </a:r>
            <a:endParaRPr lang="en-US" altLang="zh-CN" sz="2400"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4071015" y="3053907"/>
            <a:ext cx="7679872" cy="400110"/>
          </a:xfrm>
          <a:prstGeom prst="rect">
            <a:avLst/>
          </a:prstGeom>
          <a:solidFill>
            <a:srgbClr val="FFD1D1"/>
          </a:solidFill>
        </p:spPr>
        <p:txBody>
          <a:bodyPr wrap="square">
            <a:spAutoFit/>
          </a:bodyPr>
          <a:lstStyle/>
          <a:p>
            <a:r>
              <a:rPr lang="zh-CN" altLang="en-US" sz="2000" b="1" i="0" dirty="0">
                <a:solidFill>
                  <a:srgbClr val="060607"/>
                </a:solidFill>
                <a:effectLst/>
                <a:latin typeface="-apple-system"/>
              </a:rPr>
              <a:t>文章的焦点在于开花植物的自花传粉对传粉者种群的潜在负面影响</a:t>
            </a:r>
            <a:r>
              <a:rPr lang="zh-CN" altLang="en-US" b="0" i="0" dirty="0">
                <a:solidFill>
                  <a:srgbClr val="060607"/>
                </a:solidFill>
                <a:effectLst/>
                <a:latin typeface="-apple-system"/>
              </a:rPr>
              <a:t>。</a:t>
            </a:r>
            <a:endParaRPr lang="zh-CN" altLang="en-US" dirty="0"/>
          </a:p>
        </p:txBody>
      </p:sp>
      <p:sp>
        <p:nvSpPr>
          <p:cNvPr id="8" name="文本框 7"/>
          <p:cNvSpPr txBox="1"/>
          <p:nvPr/>
        </p:nvSpPr>
        <p:spPr>
          <a:xfrm>
            <a:off x="4936672" y="5899100"/>
            <a:ext cx="2030185" cy="369332"/>
          </a:xfrm>
          <a:prstGeom prst="rect">
            <a:avLst/>
          </a:prstGeom>
          <a:noFill/>
        </p:spPr>
        <p:txBody>
          <a:bodyPr wrap="square">
            <a:spAutoFit/>
          </a:bodyPr>
          <a:lstStyle/>
          <a:p>
            <a:r>
              <a:rPr lang="zh-CN" altLang="en-US" b="0" i="0" dirty="0">
                <a:solidFill>
                  <a:srgbClr val="060607"/>
                </a:solidFill>
                <a:effectLst/>
                <a:highlight>
                  <a:srgbClr val="FFFFFF"/>
                </a:highlight>
                <a:latin typeface="-apple-system"/>
              </a:rPr>
              <a:t>传粉者种群：减少</a:t>
            </a:r>
            <a:endParaRPr lang="zh-CN" altLang="en-US" dirty="0"/>
          </a:p>
        </p:txBody>
      </p:sp>
      <p:sp>
        <p:nvSpPr>
          <p:cNvPr id="10" name="文本框 9"/>
          <p:cNvSpPr txBox="1"/>
          <p:nvPr/>
        </p:nvSpPr>
        <p:spPr>
          <a:xfrm>
            <a:off x="9247415" y="5529768"/>
            <a:ext cx="2313214" cy="369332"/>
          </a:xfrm>
          <a:prstGeom prst="rect">
            <a:avLst/>
          </a:prstGeom>
          <a:noFill/>
        </p:spPr>
        <p:txBody>
          <a:bodyPr wrap="square">
            <a:spAutoFit/>
          </a:bodyPr>
          <a:lstStyle/>
          <a:p>
            <a:r>
              <a:rPr lang="zh-CN" altLang="en-US" b="0" i="0" dirty="0">
                <a:solidFill>
                  <a:srgbClr val="060607"/>
                </a:solidFill>
                <a:effectLst/>
                <a:highlight>
                  <a:srgbClr val="FFFFFF"/>
                </a:highlight>
                <a:latin typeface="-apple-system"/>
              </a:rPr>
              <a:t>开花植物：自花传粉</a:t>
            </a:r>
            <a:endParaRPr lang="zh-CN" altLang="en-US" dirty="0"/>
          </a:p>
        </p:txBody>
      </p:sp>
      <p:sp>
        <p:nvSpPr>
          <p:cNvPr id="12" name="文本框 11"/>
          <p:cNvSpPr txBox="1"/>
          <p:nvPr/>
        </p:nvSpPr>
        <p:spPr>
          <a:xfrm>
            <a:off x="4936672" y="6243415"/>
            <a:ext cx="2596242" cy="369332"/>
          </a:xfrm>
          <a:prstGeom prst="rect">
            <a:avLst/>
          </a:prstGeom>
          <a:noFill/>
        </p:spPr>
        <p:txBody>
          <a:bodyPr wrap="square">
            <a:spAutoFit/>
          </a:bodyPr>
          <a:lstStyle/>
          <a:p>
            <a:r>
              <a:rPr lang="zh-CN" altLang="en-US" b="0" i="0" dirty="0">
                <a:solidFill>
                  <a:srgbClr val="060607"/>
                </a:solidFill>
                <a:effectLst/>
                <a:highlight>
                  <a:srgbClr val="FFFFFF"/>
                </a:highlight>
                <a:latin typeface="-apple-system"/>
              </a:rPr>
              <a:t>相互依存的关系：维持</a:t>
            </a:r>
            <a:endParaRPr lang="zh-CN" altLang="en-US" dirty="0"/>
          </a:p>
        </p:txBody>
      </p:sp>
      <p:sp>
        <p:nvSpPr>
          <p:cNvPr id="14" name="文本框 13"/>
          <p:cNvSpPr txBox="1"/>
          <p:nvPr/>
        </p:nvSpPr>
        <p:spPr>
          <a:xfrm>
            <a:off x="9630894" y="6243415"/>
            <a:ext cx="2166257" cy="369332"/>
          </a:xfrm>
          <a:prstGeom prst="rect">
            <a:avLst/>
          </a:prstGeom>
          <a:noFill/>
        </p:spPr>
        <p:txBody>
          <a:bodyPr wrap="square">
            <a:spAutoFit/>
          </a:bodyPr>
          <a:lstStyle/>
          <a:p>
            <a:r>
              <a:rPr lang="zh-CN" altLang="en-US" dirty="0">
                <a:solidFill>
                  <a:srgbClr val="060607"/>
                </a:solidFill>
                <a:highlight>
                  <a:srgbClr val="FFFFFF"/>
                </a:highlight>
                <a:latin typeface="-apple-system"/>
              </a:rPr>
              <a:t>花卉</a:t>
            </a:r>
            <a:r>
              <a:rPr lang="zh-CN" altLang="en-US" b="0" i="0" dirty="0">
                <a:solidFill>
                  <a:srgbClr val="060607"/>
                </a:solidFill>
                <a:effectLst/>
                <a:highlight>
                  <a:srgbClr val="FFFFFF"/>
                </a:highlight>
                <a:latin typeface="-apple-system"/>
              </a:rPr>
              <a:t>多样性：增加</a:t>
            </a:r>
            <a:endParaRPr lang="zh-CN" altLang="en-US" dirty="0"/>
          </a:p>
        </p:txBody>
      </p:sp>
      <p:sp>
        <p:nvSpPr>
          <p:cNvPr id="7" name="文本框 6"/>
          <p:cNvSpPr txBox="1"/>
          <p:nvPr/>
        </p:nvSpPr>
        <p:spPr>
          <a:xfrm>
            <a:off x="7233557" y="4408199"/>
            <a:ext cx="1540328" cy="415499"/>
          </a:xfrm>
          <a:prstGeom prst="rect">
            <a:avLst/>
          </a:prstGeom>
          <a:noFill/>
        </p:spPr>
        <p:txBody>
          <a:bodyPr wrap="square">
            <a:spAutoFit/>
          </a:bodyPr>
          <a:lstStyle/>
          <a:p>
            <a:r>
              <a:rPr kumimoji="0" lang="en-US" altLang="zh-CN" sz="2000" b="1" i="0" u="none" strike="noStrike" kern="1200" cap="none" spc="4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breakdown</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p:bldP spid="10" grpId="0"/>
      <p:bldP spid="12" grpId="0"/>
      <p:bldP spid="1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a:stretch>
            <a:fillRect/>
          </a:stretch>
        </p:blipFill>
        <p:spPr>
          <a:xfrm>
            <a:off x="0" y="0"/>
            <a:ext cx="12192000" cy="7858126"/>
          </a:xfrm>
          <a:prstGeom prst="rect">
            <a:avLst/>
          </a:prstGeom>
        </p:spPr>
      </p:pic>
      <p:sp>
        <p:nvSpPr>
          <p:cNvPr id="5" name="Freeform 5"/>
          <p:cNvSpPr/>
          <p:nvPr/>
        </p:nvSpPr>
        <p:spPr>
          <a:xfrm>
            <a:off x="5759505" y="2059426"/>
            <a:ext cx="6616591" cy="2362689"/>
          </a:xfrm>
          <a:custGeom>
            <a:avLst/>
            <a:gdLst/>
            <a:ahLst/>
            <a:cxnLst/>
            <a:rect l="l" t="t" r="r" b="b"/>
            <a:pathLst>
              <a:path w="2613961" h="933408">
                <a:moveTo>
                  <a:pt x="0" y="0"/>
                </a:moveTo>
                <a:lnTo>
                  <a:pt x="2613961" y="0"/>
                </a:lnTo>
                <a:lnTo>
                  <a:pt x="2613961" y="933408"/>
                </a:lnTo>
                <a:lnTo>
                  <a:pt x="0" y="933408"/>
                </a:lnTo>
                <a:close/>
              </a:path>
            </a:pathLst>
          </a:custGeom>
          <a:solidFill>
            <a:srgbClr val="FFFFFF">
              <a:alpha val="63000"/>
            </a:srgbClr>
          </a:solidFill>
        </p:spPr>
        <p:txBody>
          <a:bodyPr/>
          <a:lstStyle/>
          <a:p>
            <a:endParaRPr lang="zh-CN" altLang="en-US" dirty="0"/>
          </a:p>
        </p:txBody>
      </p:sp>
      <p:sp>
        <p:nvSpPr>
          <p:cNvPr id="6" name="TextBox 8"/>
          <p:cNvSpPr txBox="1"/>
          <p:nvPr/>
        </p:nvSpPr>
        <p:spPr>
          <a:xfrm>
            <a:off x="6364016" y="2272675"/>
            <a:ext cx="7316083" cy="1231106"/>
          </a:xfrm>
          <a:prstGeom prst="rect">
            <a:avLst/>
          </a:prstGeom>
        </p:spPr>
        <p:txBody>
          <a:bodyPr wrap="square" lIns="0" tIns="0" rIns="0" bIns="0" rtlCol="0" anchor="t">
            <a:spAutoFit/>
          </a:bodyPr>
          <a:lstStyle/>
          <a:p>
            <a:pPr algn="ctr" defTabSz="1219200" fontAlgn="base">
              <a:spcBef>
                <a:spcPct val="0"/>
              </a:spcBef>
              <a:spcAft>
                <a:spcPct val="0"/>
              </a:spcAft>
              <a:defRPr/>
            </a:pPr>
            <a:r>
              <a:rPr lang="zh-CN" altLang="en-US" sz="8000" b="1" dirty="0">
                <a:solidFill>
                  <a:srgbClr val="595959"/>
                </a:solidFill>
                <a:latin typeface="宋体" panose="02010600030101010101" pitchFamily="2" charset="-122"/>
                <a:ea typeface="宋体" panose="02010600030101010101" pitchFamily="2" charset="-122"/>
                <a:sym typeface="方正小标宋简体" pitchFamily="2" charset="-122"/>
              </a:rPr>
              <a:t>七 选 五 </a:t>
            </a:r>
            <a:endParaRPr lang="zh-CN" altLang="en-US" sz="8000" b="1" dirty="0">
              <a:solidFill>
                <a:srgbClr val="595959"/>
              </a:solidFill>
              <a:latin typeface="宋体" panose="02010600030101010101" pitchFamily="2" charset="-122"/>
              <a:ea typeface="宋体" panose="02010600030101010101" pitchFamily="2" charset="-122"/>
              <a:sym typeface="方正小标宋简体" pitchFamily="2" charset="-122"/>
            </a:endParaRPr>
          </a:p>
        </p:txBody>
      </p:sp>
      <p:sp>
        <p:nvSpPr>
          <p:cNvPr id="7" name="TextBox 7"/>
          <p:cNvSpPr txBox="1"/>
          <p:nvPr/>
        </p:nvSpPr>
        <p:spPr>
          <a:xfrm>
            <a:off x="8538409" y="3717030"/>
            <a:ext cx="3564953" cy="574453"/>
          </a:xfrm>
          <a:prstGeom prst="rect">
            <a:avLst/>
          </a:prstGeom>
        </p:spPr>
        <p:txBody>
          <a:bodyPr lIns="0" tIns="0" rIns="0" bIns="0" rtlCol="0" anchor="t">
            <a:spAutoFit/>
          </a:bodyPr>
          <a:lstStyle/>
          <a:p>
            <a:pPr algn="ctr" defTabSz="1219200" fontAlgn="base">
              <a:spcBef>
                <a:spcPct val="0"/>
              </a:spcBef>
              <a:spcAft>
                <a:spcPct val="0"/>
              </a:spcAft>
              <a:defRPr/>
            </a:pPr>
            <a:r>
              <a:rPr lang="en-US" altLang="zh-CN" sz="3735"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Calibri" panose="020F0502020204030204" pitchFamily="34" charset="0"/>
              </a:rPr>
              <a:t>Comprehension</a:t>
            </a:r>
            <a:endParaRPr lang="zh-CN" altLang="en-US" sz="3735"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5" name="内容占位符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446859" y="-3044736"/>
            <a:ext cx="14713658" cy="9902736"/>
          </a:xfrm>
          <a:solidFill>
            <a:srgbClr val="FFD1D1"/>
          </a:solidFill>
        </p:spPr>
      </p:pic>
      <p:sp>
        <p:nvSpPr>
          <p:cNvPr id="7" name="文本框 6"/>
          <p:cNvSpPr txBox="1"/>
          <p:nvPr/>
        </p:nvSpPr>
        <p:spPr>
          <a:xfrm>
            <a:off x="-171450" y="2967376"/>
            <a:ext cx="12278678" cy="3108543"/>
          </a:xfrm>
          <a:prstGeom prst="rect">
            <a:avLst/>
          </a:prstGeom>
          <a:noFill/>
        </p:spPr>
        <p:txBody>
          <a:bodyPr wrap="square">
            <a:spAutoFit/>
          </a:bodyPr>
          <a:lstStyle/>
          <a:p>
            <a:pPr indent="152400" eaLnBrk="0"/>
            <a:r>
              <a:rPr lang="en-US" altLang="zh-CN" sz="2800" kern="100" dirty="0">
                <a:solidFill>
                  <a:srgbClr val="000000"/>
                </a:solidFill>
                <a:effectLst/>
                <a:latin typeface="Times New Roman" panose="02020603050405020304" pitchFamily="18" charset="0"/>
                <a:ea typeface="宋体" panose="02010600030101010101" pitchFamily="2" charset="-122"/>
              </a:rPr>
              <a:t>A.</a:t>
            </a:r>
            <a:r>
              <a:rPr lang="en-US" altLang="zh-CN" sz="2800" kern="100" dirty="0">
                <a:solidFill>
                  <a:srgbClr val="FF0000"/>
                </a:solidFill>
                <a:effectLst/>
                <a:latin typeface="Times New Roman" panose="02020603050405020304" pitchFamily="18" charset="0"/>
                <a:ea typeface="宋体" panose="02010600030101010101" pitchFamily="2" charset="-122"/>
              </a:rPr>
              <a:t>You</a:t>
            </a:r>
            <a:r>
              <a:rPr lang="en-US" altLang="zh-CN" sz="2800" kern="100" dirty="0">
                <a:solidFill>
                  <a:srgbClr val="000000"/>
                </a:solidFill>
                <a:effectLst/>
                <a:latin typeface="Times New Roman" panose="02020603050405020304" pitchFamily="18" charset="0"/>
                <a:ea typeface="宋体" panose="02010600030101010101" pitchFamily="2" charset="-122"/>
              </a:rPr>
              <a:t> are </a:t>
            </a:r>
            <a:r>
              <a:rPr lang="en-US" altLang="zh-CN" sz="2800" kern="100" dirty="0">
                <a:solidFill>
                  <a:srgbClr val="FF0000"/>
                </a:solidFill>
                <a:effectLst/>
                <a:latin typeface="Times New Roman" panose="02020603050405020304" pitchFamily="18" charset="0"/>
                <a:ea typeface="宋体" panose="02010600030101010101" pitchFamily="2" charset="-122"/>
              </a:rPr>
              <a:t>the boss</a:t>
            </a:r>
            <a:r>
              <a:rPr lang="en-US" altLang="zh-CN" sz="2800" kern="100" dirty="0">
                <a:solidFill>
                  <a:srgbClr val="000000"/>
                </a:solidFill>
                <a:effectLst/>
                <a:latin typeface="Times New Roman" panose="02020603050405020304" pitchFamily="18" charset="0"/>
                <a:ea typeface="宋体" panose="02010600030101010101" pitchFamily="2" charset="-122"/>
              </a:rPr>
              <a:t> of </a:t>
            </a:r>
            <a:r>
              <a:rPr lang="en-US" altLang="zh-CN" sz="2800" kern="100" dirty="0">
                <a:solidFill>
                  <a:srgbClr val="FF0000"/>
                </a:solidFill>
                <a:effectLst/>
                <a:latin typeface="Times New Roman" panose="02020603050405020304" pitchFamily="18" charset="0"/>
                <a:ea typeface="宋体" panose="02010600030101010101" pitchFamily="2" charset="-122"/>
              </a:rPr>
              <a:t>your own adventure</a:t>
            </a:r>
            <a:r>
              <a:rPr lang="en-US" altLang="zh-CN" sz="2800" kern="100" dirty="0">
                <a:solidFill>
                  <a:srgbClr val="000000"/>
                </a:solidFill>
                <a:effectLst/>
                <a:latin typeface="Times New Roman" panose="02020603050405020304" pitchFamily="18" charset="0"/>
                <a:ea typeface="宋体" panose="02010600030101010101" pitchFamily="2" charset="-122"/>
              </a:rPr>
              <a:t>.</a:t>
            </a:r>
            <a:endParaRPr lang="zh-CN" altLang="zh-CN" sz="2800" dirty="0">
              <a:solidFill>
                <a:srgbClr val="000000"/>
              </a:solidFill>
              <a:effectLst/>
              <a:latin typeface="Times New Roman" panose="02020603050405020304" pitchFamily="18" charset="0"/>
              <a:ea typeface="Times New Roman" panose="02020603050405020304" pitchFamily="18" charset="0"/>
            </a:endParaRPr>
          </a:p>
          <a:p>
            <a:pPr indent="152400" eaLnBrk="0"/>
            <a:r>
              <a:rPr lang="en-US" altLang="zh-CN" sz="2800" kern="100" dirty="0" err="1">
                <a:solidFill>
                  <a:srgbClr val="000000"/>
                </a:solidFill>
                <a:effectLst/>
                <a:latin typeface="Times New Roman" panose="02020603050405020304" pitchFamily="18" charset="0"/>
                <a:ea typeface="宋体" panose="02010600030101010101" pitchFamily="2" charset="-122"/>
              </a:rPr>
              <a:t>B.</a:t>
            </a:r>
            <a:r>
              <a:rPr lang="en-US" altLang="zh-CN" sz="2800" kern="100" dirty="0" err="1">
                <a:solidFill>
                  <a:srgbClr val="FF0000"/>
                </a:solidFill>
                <a:effectLst/>
                <a:latin typeface="Times New Roman" panose="02020603050405020304" pitchFamily="18" charset="0"/>
                <a:ea typeface="宋体" panose="02010600030101010101" pitchFamily="2" charset="-122"/>
              </a:rPr>
              <a:t>You</a:t>
            </a:r>
            <a:r>
              <a:rPr lang="en-US" altLang="zh-CN" sz="2800" kern="100" dirty="0">
                <a:solidFill>
                  <a:srgbClr val="000000"/>
                </a:solidFill>
                <a:effectLst/>
                <a:latin typeface="Times New Roman" panose="02020603050405020304" pitchFamily="18" charset="0"/>
                <a:ea typeface="宋体" panose="02010600030101010101" pitchFamily="2" charset="-122"/>
              </a:rPr>
              <a:t> need to make </a:t>
            </a:r>
            <a:r>
              <a:rPr lang="en-US" altLang="zh-CN" sz="2800" u="sng" kern="100" dirty="0">
                <a:solidFill>
                  <a:srgbClr val="000000"/>
                </a:solidFill>
                <a:effectLst/>
                <a:latin typeface="Times New Roman" panose="02020603050405020304" pitchFamily="18" charset="0"/>
                <a:ea typeface="宋体" panose="02010600030101010101" pitchFamily="2" charset="-122"/>
              </a:rPr>
              <a:t>an </a:t>
            </a:r>
            <a:r>
              <a:rPr lang="en-US" altLang="zh-CN" sz="2800" u="sng" kern="100" dirty="0">
                <a:solidFill>
                  <a:srgbClr val="FF0000"/>
                </a:solidFill>
                <a:effectLst/>
                <a:latin typeface="Times New Roman" panose="02020603050405020304" pitchFamily="18" charset="0"/>
                <a:ea typeface="宋体" panose="02010600030101010101" pitchFamily="2" charset="-122"/>
              </a:rPr>
              <a:t>unusual</a:t>
            </a:r>
            <a:r>
              <a:rPr lang="en-US" altLang="zh-CN" sz="2800" u="sng" kern="100" dirty="0">
                <a:solidFill>
                  <a:srgbClr val="000000"/>
                </a:solidFill>
                <a:effectLst/>
                <a:latin typeface="Times New Roman" panose="02020603050405020304" pitchFamily="18" charset="0"/>
                <a:ea typeface="宋体" panose="02010600030101010101" pitchFamily="2" charset="-122"/>
              </a:rPr>
              <a:t> travel choice</a:t>
            </a:r>
            <a:r>
              <a:rPr lang="en-US" altLang="zh-CN" sz="2800" kern="100" dirty="0">
                <a:solidFill>
                  <a:srgbClr val="000000"/>
                </a:solidFill>
                <a:effectLst/>
                <a:latin typeface="Times New Roman" panose="02020603050405020304" pitchFamily="18" charset="0"/>
                <a:ea typeface="宋体" panose="02010600030101010101" pitchFamily="2" charset="-122"/>
              </a:rPr>
              <a:t>.</a:t>
            </a:r>
            <a:endParaRPr lang="zh-CN" altLang="zh-CN" sz="2800" dirty="0">
              <a:solidFill>
                <a:srgbClr val="000000"/>
              </a:solidFill>
              <a:effectLst/>
              <a:latin typeface="Times New Roman" panose="02020603050405020304" pitchFamily="18" charset="0"/>
              <a:ea typeface="Times New Roman" panose="02020603050405020304" pitchFamily="18" charset="0"/>
            </a:endParaRPr>
          </a:p>
          <a:p>
            <a:pPr indent="152400" eaLnBrk="0"/>
            <a:r>
              <a:rPr lang="en-US" altLang="zh-CN" sz="2800" kern="100" dirty="0" err="1">
                <a:solidFill>
                  <a:srgbClr val="000000"/>
                </a:solidFill>
                <a:effectLst/>
                <a:latin typeface="Times New Roman" panose="02020603050405020304" pitchFamily="18" charset="0"/>
                <a:ea typeface="宋体" panose="02010600030101010101" pitchFamily="2" charset="-122"/>
              </a:rPr>
              <a:t>C.It's</a:t>
            </a:r>
            <a:r>
              <a:rPr lang="en-US" altLang="zh-CN" sz="2800" kern="100" dirty="0">
                <a:solidFill>
                  <a:srgbClr val="000000"/>
                </a:solidFill>
                <a:effectLst/>
                <a:latin typeface="Times New Roman" panose="02020603050405020304" pitchFamily="18" charset="0"/>
                <a:ea typeface="宋体" panose="02010600030101010101" pitchFamily="2" charset="-122"/>
              </a:rPr>
              <a:t> no secret that </a:t>
            </a:r>
            <a:r>
              <a:rPr lang="en-US" altLang="zh-CN" sz="2800" kern="100" dirty="0">
                <a:solidFill>
                  <a:srgbClr val="FF0000"/>
                </a:solidFill>
                <a:effectLst/>
                <a:latin typeface="Times New Roman" panose="02020603050405020304" pitchFamily="18" charset="0"/>
                <a:ea typeface="宋体" panose="02010600030101010101" pitchFamily="2" charset="-122"/>
              </a:rPr>
              <a:t>solo travel </a:t>
            </a:r>
            <a:r>
              <a:rPr lang="en-US" altLang="zh-CN" sz="2800" kern="100" dirty="0">
                <a:solidFill>
                  <a:srgbClr val="000000"/>
                </a:solidFill>
                <a:effectLst/>
                <a:latin typeface="Times New Roman" panose="02020603050405020304" pitchFamily="18" charset="0"/>
                <a:ea typeface="宋体" panose="02010600030101010101" pitchFamily="2" charset="-122"/>
              </a:rPr>
              <a:t>is </a:t>
            </a:r>
            <a:r>
              <a:rPr lang="en-US" altLang="zh-CN" sz="2800" kern="100" dirty="0">
                <a:solidFill>
                  <a:srgbClr val="FF0000"/>
                </a:solidFill>
                <a:effectLst/>
                <a:latin typeface="Times New Roman" panose="02020603050405020304" pitchFamily="18" charset="0"/>
                <a:ea typeface="宋体" panose="02010600030101010101" pitchFamily="2" charset="-122"/>
              </a:rPr>
              <a:t>on the rise</a:t>
            </a:r>
            <a:r>
              <a:rPr lang="en-US" altLang="zh-CN" sz="2800" kern="100" dirty="0">
                <a:solidFill>
                  <a:srgbClr val="000000"/>
                </a:solidFill>
                <a:effectLst/>
                <a:latin typeface="Times New Roman" panose="02020603050405020304" pitchFamily="18" charset="0"/>
                <a:ea typeface="宋体" panose="02010600030101010101" pitchFamily="2" charset="-122"/>
              </a:rPr>
              <a:t>.</a:t>
            </a:r>
            <a:endParaRPr lang="zh-CN" altLang="zh-CN" sz="2800" dirty="0">
              <a:solidFill>
                <a:srgbClr val="000000"/>
              </a:solidFill>
              <a:effectLst/>
              <a:latin typeface="Times New Roman" panose="02020603050405020304" pitchFamily="18" charset="0"/>
              <a:ea typeface="Times New Roman" panose="02020603050405020304" pitchFamily="18" charset="0"/>
            </a:endParaRPr>
          </a:p>
          <a:p>
            <a:pPr indent="152400" eaLnBrk="0"/>
            <a:r>
              <a:rPr lang="en-US" altLang="zh-CN" sz="2800" kern="100" dirty="0" err="1">
                <a:solidFill>
                  <a:srgbClr val="000000"/>
                </a:solidFill>
                <a:effectLst/>
                <a:latin typeface="Times New Roman" panose="02020603050405020304" pitchFamily="18" charset="0"/>
                <a:ea typeface="宋体" panose="02010600030101010101" pitchFamily="2" charset="-122"/>
              </a:rPr>
              <a:t>D.Sometimes</a:t>
            </a:r>
            <a:r>
              <a:rPr lang="en-US" altLang="zh-CN" sz="2800" kern="100" dirty="0">
                <a:solidFill>
                  <a:srgbClr val="000000"/>
                </a:solidFill>
                <a:effectLst/>
                <a:latin typeface="Times New Roman" panose="02020603050405020304" pitchFamily="18" charset="0"/>
                <a:ea typeface="宋体" panose="02010600030101010101" pitchFamily="2" charset="-122"/>
              </a:rPr>
              <a:t> things can </a:t>
            </a:r>
            <a:r>
              <a:rPr lang="en-US" altLang="zh-CN" sz="2800" kern="100" dirty="0">
                <a:solidFill>
                  <a:srgbClr val="FF0000"/>
                </a:solidFill>
                <a:effectLst/>
                <a:latin typeface="Times New Roman" panose="02020603050405020304" pitchFamily="18" charset="0"/>
                <a:ea typeface="宋体" panose="02010600030101010101" pitchFamily="2" charset="-122"/>
              </a:rPr>
              <a:t>go incredibly wrong</a:t>
            </a:r>
            <a:r>
              <a:rPr lang="en-US" altLang="zh-CN" sz="2800" kern="100" dirty="0">
                <a:solidFill>
                  <a:srgbClr val="000000"/>
                </a:solidFill>
                <a:effectLst/>
                <a:latin typeface="Times New Roman" panose="02020603050405020304" pitchFamily="18" charset="0"/>
                <a:ea typeface="宋体" panose="02010600030101010101" pitchFamily="2" charset="-122"/>
              </a:rPr>
              <a:t>.</a:t>
            </a:r>
            <a:endParaRPr lang="zh-CN" altLang="zh-CN" sz="2800" dirty="0">
              <a:solidFill>
                <a:srgbClr val="000000"/>
              </a:solidFill>
              <a:effectLst/>
              <a:latin typeface="Times New Roman" panose="02020603050405020304" pitchFamily="18" charset="0"/>
              <a:ea typeface="Times New Roman" panose="02020603050405020304" pitchFamily="18" charset="0"/>
            </a:endParaRPr>
          </a:p>
          <a:p>
            <a:pPr indent="152400" eaLnBrk="0"/>
            <a:r>
              <a:rPr lang="en-US" altLang="zh-CN" sz="2800" kern="100" dirty="0" err="1">
                <a:solidFill>
                  <a:srgbClr val="000000"/>
                </a:solidFill>
                <a:effectLst/>
                <a:latin typeface="Times New Roman" panose="02020603050405020304" pitchFamily="18" charset="0"/>
                <a:ea typeface="宋体" panose="02010600030101010101" pitchFamily="2" charset="-122"/>
              </a:rPr>
              <a:t>E.People</a:t>
            </a:r>
            <a:r>
              <a:rPr lang="en-US" altLang="zh-CN" sz="2800" kern="100" dirty="0">
                <a:solidFill>
                  <a:srgbClr val="000000"/>
                </a:solidFill>
                <a:effectLst/>
                <a:latin typeface="Times New Roman" panose="02020603050405020304" pitchFamily="18" charset="0"/>
                <a:ea typeface="宋体" panose="02010600030101010101" pitchFamily="2" charset="-122"/>
              </a:rPr>
              <a:t> like </a:t>
            </a:r>
            <a:r>
              <a:rPr lang="en-US" altLang="zh-CN" sz="2800" kern="100" dirty="0">
                <a:solidFill>
                  <a:srgbClr val="FF0000"/>
                </a:solidFill>
                <a:effectLst/>
                <a:latin typeface="Times New Roman" panose="02020603050405020304" pitchFamily="18" charset="0"/>
                <a:ea typeface="宋体" panose="02010600030101010101" pitchFamily="2" charset="-122"/>
              </a:rPr>
              <a:t>you</a:t>
            </a:r>
            <a:r>
              <a:rPr lang="en-US" altLang="zh-CN" sz="2800" kern="100" dirty="0">
                <a:solidFill>
                  <a:srgbClr val="000000"/>
                </a:solidFill>
                <a:effectLst/>
                <a:latin typeface="Times New Roman" panose="02020603050405020304" pitchFamily="18" charset="0"/>
                <a:ea typeface="宋体" panose="02010600030101010101" pitchFamily="2" charset="-122"/>
              </a:rPr>
              <a:t> simply </a:t>
            </a:r>
            <a:r>
              <a:rPr lang="en-US" altLang="zh-CN" sz="2800" kern="100" dirty="0">
                <a:solidFill>
                  <a:srgbClr val="FF0000"/>
                </a:solidFill>
                <a:effectLst/>
                <a:latin typeface="Times New Roman" panose="02020603050405020304" pitchFamily="18" charset="0"/>
                <a:ea typeface="宋体" panose="02010600030101010101" pitchFamily="2" charset="-122"/>
              </a:rPr>
              <a:t>don't know how to start</a:t>
            </a:r>
            <a:r>
              <a:rPr lang="en-US" altLang="zh-CN" sz="2800" kern="100" dirty="0">
                <a:solidFill>
                  <a:srgbClr val="000000"/>
                </a:solidFill>
                <a:effectLst/>
                <a:latin typeface="Times New Roman" panose="02020603050405020304" pitchFamily="18" charset="0"/>
                <a:ea typeface="宋体" panose="02010600030101010101" pitchFamily="2" charset="-122"/>
              </a:rPr>
              <a:t>.</a:t>
            </a:r>
            <a:endParaRPr lang="zh-CN" altLang="zh-CN" sz="2800" dirty="0">
              <a:solidFill>
                <a:srgbClr val="000000"/>
              </a:solidFill>
              <a:effectLst/>
              <a:latin typeface="Times New Roman" panose="02020603050405020304" pitchFamily="18" charset="0"/>
              <a:ea typeface="Times New Roman" panose="02020603050405020304" pitchFamily="18" charset="0"/>
            </a:endParaRPr>
          </a:p>
          <a:p>
            <a:pPr indent="152400" eaLnBrk="0"/>
            <a:r>
              <a:rPr lang="en-US" altLang="zh-CN" sz="2800" kern="100" dirty="0" err="1">
                <a:solidFill>
                  <a:srgbClr val="000000"/>
                </a:solidFill>
                <a:effectLst/>
                <a:latin typeface="Times New Roman" panose="02020603050405020304" pitchFamily="18" charset="0"/>
                <a:ea typeface="宋体" panose="02010600030101010101" pitchFamily="2" charset="-122"/>
              </a:rPr>
              <a:t>F.Most</a:t>
            </a:r>
            <a:r>
              <a:rPr lang="en-US" altLang="zh-CN" sz="2800" kern="100" dirty="0">
                <a:solidFill>
                  <a:srgbClr val="000000"/>
                </a:solidFill>
                <a:effectLst/>
                <a:latin typeface="Times New Roman" panose="02020603050405020304" pitchFamily="18" charset="0"/>
                <a:ea typeface="宋体" panose="02010600030101010101" pitchFamily="2" charset="-122"/>
              </a:rPr>
              <a:t> of the time </a:t>
            </a:r>
            <a:r>
              <a:rPr lang="en-US" altLang="zh-CN" sz="2800" kern="100" dirty="0">
                <a:solidFill>
                  <a:srgbClr val="FF0000"/>
                </a:solidFill>
                <a:effectLst/>
                <a:latin typeface="Times New Roman" panose="02020603050405020304" pitchFamily="18" charset="0"/>
                <a:ea typeface="宋体" panose="02010600030101010101" pitchFamily="2" charset="-122"/>
              </a:rPr>
              <a:t>people</a:t>
            </a:r>
            <a:r>
              <a:rPr lang="en-US" altLang="zh-CN" sz="2800" kern="100" dirty="0">
                <a:solidFill>
                  <a:srgbClr val="000000"/>
                </a:solidFill>
                <a:effectLst/>
                <a:latin typeface="Times New Roman" panose="02020603050405020304" pitchFamily="18" charset="0"/>
                <a:ea typeface="宋体" panose="02010600030101010101" pitchFamily="2" charset="-122"/>
              </a:rPr>
              <a:t> </a:t>
            </a:r>
            <a:r>
              <a:rPr lang="en-US" altLang="zh-CN" sz="2800" u="sng" kern="100" dirty="0">
                <a:solidFill>
                  <a:srgbClr val="000000"/>
                </a:solidFill>
                <a:effectLst/>
                <a:latin typeface="Times New Roman" panose="02020603050405020304" pitchFamily="18" charset="0"/>
                <a:ea typeface="宋体" panose="02010600030101010101" pitchFamily="2" charset="-122"/>
              </a:rPr>
              <a:t>are just curious and try to be friendly</a:t>
            </a:r>
            <a:r>
              <a:rPr lang="en-US" altLang="zh-CN" sz="2800" kern="100" dirty="0">
                <a:solidFill>
                  <a:srgbClr val="000000"/>
                </a:solidFill>
                <a:effectLst/>
                <a:latin typeface="Times New Roman" panose="02020603050405020304" pitchFamily="18" charset="0"/>
                <a:ea typeface="宋体" panose="02010600030101010101" pitchFamily="2" charset="-122"/>
              </a:rPr>
              <a:t>.</a:t>
            </a:r>
            <a:endParaRPr lang="zh-CN" altLang="zh-CN" sz="2800" dirty="0">
              <a:solidFill>
                <a:srgbClr val="000000"/>
              </a:solidFill>
              <a:effectLst/>
              <a:latin typeface="Times New Roman" panose="02020603050405020304" pitchFamily="18" charset="0"/>
              <a:ea typeface="Times New Roman" panose="02020603050405020304" pitchFamily="18" charset="0"/>
            </a:endParaRPr>
          </a:p>
          <a:p>
            <a:pPr indent="152400" eaLnBrk="0"/>
            <a:r>
              <a:rPr lang="en-US" altLang="zh-CN" sz="2800" kern="100" dirty="0" err="1">
                <a:solidFill>
                  <a:srgbClr val="000000"/>
                </a:solidFill>
                <a:effectLst/>
                <a:latin typeface="Times New Roman" panose="02020603050405020304" pitchFamily="18" charset="0"/>
                <a:ea typeface="宋体" panose="02010600030101010101" pitchFamily="2" charset="-122"/>
              </a:rPr>
              <a:t>G.Remember</a:t>
            </a:r>
            <a:r>
              <a:rPr lang="en-US" altLang="zh-CN" sz="2800" kern="100" dirty="0">
                <a:solidFill>
                  <a:srgbClr val="000000"/>
                </a:solidFill>
                <a:effectLst/>
                <a:latin typeface="Times New Roman" panose="02020603050405020304" pitchFamily="18" charset="0"/>
                <a:ea typeface="宋体" panose="02010600030101010101" pitchFamily="2" charset="-122"/>
              </a:rPr>
              <a:t>, </a:t>
            </a:r>
            <a:r>
              <a:rPr lang="en-US" altLang="zh-CN" sz="2800" kern="100" dirty="0">
                <a:solidFill>
                  <a:srgbClr val="FF0000"/>
                </a:solidFill>
                <a:effectLst/>
                <a:latin typeface="Times New Roman" panose="02020603050405020304" pitchFamily="18" charset="0"/>
                <a:ea typeface="宋体" panose="02010600030101010101" pitchFamily="2" charset="-122"/>
              </a:rPr>
              <a:t>your first solo trip </a:t>
            </a:r>
            <a:r>
              <a:rPr lang="en-US" altLang="zh-CN" sz="2800" u="sng" kern="100" dirty="0">
                <a:solidFill>
                  <a:srgbClr val="000000"/>
                </a:solidFill>
                <a:effectLst/>
                <a:latin typeface="Times New Roman" panose="02020603050405020304" pitchFamily="18" charset="0"/>
                <a:ea typeface="宋体" panose="02010600030101010101" pitchFamily="2" charset="-122"/>
              </a:rPr>
              <a:t>doesn't have to be to </a:t>
            </a:r>
            <a:r>
              <a:rPr lang="en-US" altLang="zh-CN" sz="2800" kern="100" dirty="0">
                <a:solidFill>
                  <a:srgbClr val="FF0000"/>
                </a:solidFill>
                <a:effectLst/>
                <a:latin typeface="Times New Roman" panose="02020603050405020304" pitchFamily="18" charset="0"/>
                <a:ea typeface="宋体" panose="02010600030101010101" pitchFamily="2" charset="-122"/>
              </a:rPr>
              <a:t>a whole other continent</a:t>
            </a:r>
            <a:r>
              <a:rPr lang="en-US" altLang="zh-CN" sz="2800" kern="100" dirty="0">
                <a:solidFill>
                  <a:srgbClr val="000000"/>
                </a:solidFill>
                <a:effectLst/>
                <a:latin typeface="Times New Roman" panose="02020603050405020304" pitchFamily="18" charset="0"/>
                <a:ea typeface="宋体" panose="02010600030101010101" pitchFamily="2" charset="-122"/>
              </a:rPr>
              <a:t>.</a:t>
            </a:r>
            <a:endParaRPr lang="zh-CN" altLang="zh-CN" sz="2800" dirty="0">
              <a:solidFill>
                <a:srgbClr val="000000"/>
              </a:solidFill>
              <a:effectLst/>
              <a:latin typeface="Times New Roman" panose="02020603050405020304" pitchFamily="18" charset="0"/>
              <a:ea typeface="Times New Roman" panose="02020603050405020304" pitchFamily="18" charset="0"/>
            </a:endParaRPr>
          </a:p>
        </p:txBody>
      </p:sp>
      <p:sp>
        <p:nvSpPr>
          <p:cNvPr id="9" name="文本框 8"/>
          <p:cNvSpPr txBox="1"/>
          <p:nvPr/>
        </p:nvSpPr>
        <p:spPr>
          <a:xfrm>
            <a:off x="6777641" y="3225842"/>
            <a:ext cx="5204946" cy="2308324"/>
          </a:xfrm>
          <a:prstGeom prst="rect">
            <a:avLst/>
          </a:prstGeom>
          <a:solidFill>
            <a:srgbClr val="FFE5D8"/>
          </a:solidFill>
          <a:ln w="19050">
            <a:solidFill>
              <a:schemeClr val="tx1"/>
            </a:solidFill>
          </a:ln>
        </p:spPr>
        <p:txBody>
          <a:bodyPr wrap="square">
            <a:spAutoFit/>
          </a:bodyPr>
          <a:lstStyle/>
          <a:p>
            <a:pPr marL="342900" indent="-342900">
              <a:buAutoNum type="alphaUcPeriod"/>
            </a:pPr>
            <a:r>
              <a:rPr lang="zh-CN" altLang="en-US" b="1" dirty="0">
                <a:latin typeface="+mn-ea"/>
              </a:rPr>
              <a:t>你的冒险由你自己掌控。 </a:t>
            </a:r>
            <a:endParaRPr lang="en-US" altLang="zh-CN" b="1" dirty="0">
              <a:latin typeface="+mn-ea"/>
            </a:endParaRPr>
          </a:p>
          <a:p>
            <a:r>
              <a:rPr lang="en-US" altLang="zh-CN" b="1" dirty="0">
                <a:latin typeface="+mn-ea"/>
              </a:rPr>
              <a:t>B. </a:t>
            </a:r>
            <a:r>
              <a:rPr lang="zh-CN" altLang="en-US" b="1" dirty="0">
                <a:latin typeface="+mn-ea"/>
              </a:rPr>
              <a:t>你需要做出非同寻常的旅行选择。 </a:t>
            </a:r>
            <a:endParaRPr lang="en-US" altLang="zh-CN" b="1" dirty="0">
              <a:latin typeface="+mn-ea"/>
            </a:endParaRPr>
          </a:p>
          <a:p>
            <a:r>
              <a:rPr lang="en-US" altLang="zh-CN" b="1" dirty="0">
                <a:latin typeface="+mn-ea"/>
              </a:rPr>
              <a:t>C. </a:t>
            </a:r>
            <a:r>
              <a:rPr lang="zh-CN" altLang="en-US" b="1" dirty="0">
                <a:latin typeface="+mn-ea"/>
              </a:rPr>
              <a:t>一个人旅行越来越受欢迎，这已经不是秘密了。 </a:t>
            </a:r>
            <a:endParaRPr lang="en-US" altLang="zh-CN" b="1" dirty="0">
              <a:latin typeface="+mn-ea"/>
            </a:endParaRPr>
          </a:p>
          <a:p>
            <a:r>
              <a:rPr lang="en-US" altLang="zh-CN" b="1" dirty="0">
                <a:latin typeface="+mn-ea"/>
              </a:rPr>
              <a:t>D. </a:t>
            </a:r>
            <a:r>
              <a:rPr lang="zh-CN" altLang="en-US" b="1" dirty="0">
                <a:latin typeface="+mn-ea"/>
              </a:rPr>
              <a:t>有时候事情可能会出奇地糟糕。 </a:t>
            </a:r>
            <a:endParaRPr lang="en-US" altLang="zh-CN" b="1" dirty="0">
              <a:latin typeface="+mn-ea"/>
            </a:endParaRPr>
          </a:p>
          <a:p>
            <a:r>
              <a:rPr lang="en-US" altLang="zh-CN" b="1" dirty="0">
                <a:latin typeface="+mn-ea"/>
              </a:rPr>
              <a:t>E. </a:t>
            </a:r>
            <a:r>
              <a:rPr lang="zh-CN" altLang="en-US" b="1" dirty="0">
                <a:latin typeface="+mn-ea"/>
              </a:rPr>
              <a:t>像你这样的人不知道如何开始。 </a:t>
            </a:r>
            <a:endParaRPr lang="en-US" altLang="zh-CN" b="1" dirty="0">
              <a:latin typeface="+mn-ea"/>
            </a:endParaRPr>
          </a:p>
          <a:p>
            <a:r>
              <a:rPr lang="en-US" altLang="zh-CN" b="1" dirty="0">
                <a:latin typeface="+mn-ea"/>
              </a:rPr>
              <a:t>F. </a:t>
            </a:r>
            <a:r>
              <a:rPr lang="zh-CN" altLang="en-US" b="1" dirty="0">
                <a:latin typeface="+mn-ea"/>
              </a:rPr>
              <a:t>大多数时候，人们只是好奇，试图友好。 </a:t>
            </a:r>
            <a:endParaRPr lang="en-US" altLang="zh-CN" b="1" dirty="0">
              <a:latin typeface="+mn-ea"/>
            </a:endParaRPr>
          </a:p>
          <a:p>
            <a:r>
              <a:rPr lang="en-US" altLang="zh-CN" b="1" dirty="0">
                <a:latin typeface="+mn-ea"/>
              </a:rPr>
              <a:t>G. </a:t>
            </a:r>
            <a:r>
              <a:rPr lang="zh-CN" altLang="en-US" b="1" dirty="0">
                <a:latin typeface="+mn-ea"/>
              </a:rPr>
              <a:t>记住，你的第一次单独旅行不一定要去一个完全不同的大陆。</a:t>
            </a:r>
            <a:endParaRPr lang="zh-CN" altLang="en-US" b="1" dirty="0">
              <a:latin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79571" y="505122"/>
            <a:ext cx="11432858" cy="5847755"/>
          </a:xfrm>
          <a:prstGeom prst="rect">
            <a:avLst/>
          </a:prstGeom>
          <a:noFill/>
        </p:spPr>
        <p:txBody>
          <a:bodyPr wrap="square">
            <a:spAutoFit/>
          </a:bodyPr>
          <a:lstStyle/>
          <a:p>
            <a:pPr indent="153035" algn="ctr" eaLnBrk="0"/>
            <a:r>
              <a:rPr lang="en-US" altLang="zh-CN" sz="2200" b="1" kern="100" dirty="0">
                <a:solidFill>
                  <a:srgbClr val="FF0000"/>
                </a:solidFill>
                <a:effectLst/>
                <a:latin typeface="Times New Roman" panose="02020603050405020304" pitchFamily="18" charset="0"/>
                <a:ea typeface="宋体" panose="02010600030101010101" pitchFamily="2" charset="-122"/>
              </a:rPr>
              <a:t>Things To Remember On Your First Solo Travel Adventure</a:t>
            </a:r>
            <a:endParaRPr lang="zh-CN" altLang="zh-CN" sz="2200" dirty="0">
              <a:solidFill>
                <a:srgbClr val="FF0000"/>
              </a:solidFill>
              <a:effectLst/>
              <a:latin typeface="Times New Roman" panose="02020603050405020304" pitchFamily="18" charset="0"/>
              <a:ea typeface="Times New Roman" panose="02020603050405020304" pitchFamily="18" charset="0"/>
            </a:endParaRPr>
          </a:p>
          <a:p>
            <a:pPr indent="317500" algn="just" eaLnBrk="0"/>
            <a:r>
              <a:rPr lang="en-US" altLang="zh-CN" sz="2200" kern="100" dirty="0">
                <a:solidFill>
                  <a:srgbClr val="000000"/>
                </a:solidFill>
                <a:effectLst/>
                <a:latin typeface="Times New Roman" panose="02020603050405020304" pitchFamily="18" charset="0"/>
                <a:ea typeface="宋体" panose="02010600030101010101" pitchFamily="2" charset="-122"/>
              </a:rPr>
              <a:t>If you've ever thought about just taking a trip yourself instead of waiting for someone to join you, </a:t>
            </a:r>
            <a:r>
              <a:rPr lang="en-US" altLang="zh-CN" sz="2200" kern="100" dirty="0">
                <a:solidFill>
                  <a:srgbClr val="00B050"/>
                </a:solidFill>
                <a:effectLst/>
                <a:latin typeface="Times New Roman" panose="02020603050405020304" pitchFamily="18" charset="0"/>
                <a:ea typeface="宋体" panose="02010600030101010101" pitchFamily="2" charset="-122"/>
              </a:rPr>
              <a:t>you're not alone</a:t>
            </a:r>
            <a:r>
              <a:rPr lang="en-US" altLang="zh-CN" sz="2200" kern="100" dirty="0">
                <a:solidFill>
                  <a:srgbClr val="000000"/>
                </a:solidFill>
                <a:effectLst/>
                <a:latin typeface="Times New Roman" panose="02020603050405020304" pitchFamily="18" charset="0"/>
                <a:ea typeface="宋体" panose="02010600030101010101" pitchFamily="2" charset="-122"/>
              </a:rPr>
              <a:t>._</a:t>
            </a:r>
            <a:r>
              <a:rPr lang="en-US" altLang="zh-CN" sz="2200" u="sng" kern="100" dirty="0">
                <a:solidFill>
                  <a:srgbClr val="000000"/>
                </a:solidFill>
                <a:effectLst/>
                <a:latin typeface="Times New Roman" panose="02020603050405020304" pitchFamily="18" charset="0"/>
                <a:ea typeface="宋体" panose="02010600030101010101" pitchFamily="2" charset="-122"/>
              </a:rPr>
              <a:t> 36</a:t>
            </a:r>
            <a:r>
              <a:rPr lang="en-US" altLang="zh-CN" sz="2200" kern="100" dirty="0">
                <a:solidFill>
                  <a:srgbClr val="000000"/>
                </a:solidFill>
                <a:effectLst/>
                <a:latin typeface="Times New Roman" panose="02020603050405020304" pitchFamily="18" charset="0"/>
                <a:ea typeface="宋体" panose="02010600030101010101" pitchFamily="2" charset="-122"/>
              </a:rPr>
              <a:t> </a:t>
            </a:r>
            <a:r>
              <a:rPr lang="en-US" altLang="zh-CN" sz="2200" kern="100" dirty="0">
                <a:solidFill>
                  <a:srgbClr val="000000"/>
                </a:solidFill>
                <a:effectLst/>
                <a:highlight>
                  <a:srgbClr val="FFFF00"/>
                </a:highlight>
                <a:latin typeface="Times New Roman" panose="02020603050405020304" pitchFamily="18" charset="0"/>
                <a:ea typeface="宋体" panose="02010600030101010101" pitchFamily="2" charset="-122"/>
              </a:rPr>
              <a:t>However,</a:t>
            </a:r>
            <a:r>
              <a:rPr lang="en-US" altLang="zh-CN" sz="2200" kern="100" dirty="0">
                <a:solidFill>
                  <a:srgbClr val="000000"/>
                </a:solidFill>
                <a:effectLst/>
                <a:latin typeface="Times New Roman" panose="02020603050405020304" pitchFamily="18" charset="0"/>
                <a:ea typeface="宋体" panose="02010600030101010101" pitchFamily="2" charset="-122"/>
              </a:rPr>
              <a:t> do you </a:t>
            </a:r>
            <a:r>
              <a:rPr lang="en-US" altLang="zh-CN" sz="2200" kern="100" dirty="0">
                <a:solidFill>
                  <a:srgbClr val="00B050"/>
                </a:solidFill>
                <a:effectLst/>
                <a:latin typeface="Times New Roman" panose="02020603050405020304" pitchFamily="18" charset="0"/>
                <a:ea typeface="宋体" panose="02010600030101010101" pitchFamily="2" charset="-122"/>
              </a:rPr>
              <a:t>count yourself among the many who have tried it</a:t>
            </a:r>
            <a:r>
              <a:rPr lang="en-US" altLang="zh-CN" sz="2200" kern="100" dirty="0">
                <a:solidFill>
                  <a:srgbClr val="000000"/>
                </a:solidFill>
                <a:effectLst/>
                <a:latin typeface="Times New Roman" panose="02020603050405020304" pitchFamily="18" charset="0"/>
                <a:ea typeface="宋体" panose="02010600030101010101" pitchFamily="2" charset="-122"/>
              </a:rPr>
              <a:t>? If you're planning your own solo trip, here are four important things to keep in mind.</a:t>
            </a:r>
            <a:endParaRPr lang="zh-CN" altLang="zh-CN" sz="2200" dirty="0">
              <a:solidFill>
                <a:srgbClr val="000000"/>
              </a:solidFill>
              <a:effectLst/>
              <a:latin typeface="Times New Roman" panose="02020603050405020304" pitchFamily="18" charset="0"/>
              <a:ea typeface="Times New Roman" panose="02020603050405020304" pitchFamily="18" charset="0"/>
            </a:endParaRPr>
          </a:p>
          <a:p>
            <a:pPr indent="317500" algn="just" eaLnBrk="0"/>
            <a:r>
              <a:rPr lang="en-US" altLang="zh-CN" sz="2200" u="sng" kern="100" dirty="0">
                <a:solidFill>
                  <a:srgbClr val="000000"/>
                </a:solidFill>
                <a:effectLst/>
                <a:latin typeface="Times New Roman" panose="02020603050405020304" pitchFamily="18" charset="0"/>
                <a:ea typeface="宋体" panose="02010600030101010101" pitchFamily="2" charset="-122"/>
              </a:rPr>
              <a:t>37</a:t>
            </a:r>
            <a:r>
              <a:rPr lang="en-US" altLang="zh-CN" sz="2200" kern="100" dirty="0">
                <a:solidFill>
                  <a:srgbClr val="000000"/>
                </a:solidFill>
                <a:effectLst/>
                <a:latin typeface="Times New Roman" panose="02020603050405020304" pitchFamily="18" charset="0"/>
                <a:ea typeface="宋体" panose="02010600030101010101" pitchFamily="2" charset="-122"/>
              </a:rPr>
              <a:t> </a:t>
            </a:r>
            <a:r>
              <a:rPr lang="en-US" altLang="zh-CN" sz="2200" kern="100" dirty="0">
                <a:solidFill>
                  <a:srgbClr val="000000"/>
                </a:solidFill>
                <a:effectLst/>
                <a:highlight>
                  <a:srgbClr val="FFFF00"/>
                </a:highlight>
                <a:latin typeface="Times New Roman" panose="02020603050405020304" pitchFamily="18" charset="0"/>
                <a:ea typeface="宋体" panose="02010600030101010101" pitchFamily="2" charset="-122"/>
              </a:rPr>
              <a:t>Since</a:t>
            </a:r>
            <a:r>
              <a:rPr lang="en-US" altLang="zh-CN" sz="2200" kern="100" dirty="0">
                <a:solidFill>
                  <a:srgbClr val="000000"/>
                </a:solidFill>
                <a:effectLst/>
                <a:latin typeface="Times New Roman" panose="02020603050405020304" pitchFamily="18" charset="0"/>
                <a:ea typeface="宋体" panose="02010600030101010101" pitchFamily="2" charset="-122"/>
              </a:rPr>
              <a:t> you're traveling solo, </a:t>
            </a:r>
            <a:r>
              <a:rPr lang="en-US" altLang="zh-CN" sz="2200" kern="100" dirty="0">
                <a:solidFill>
                  <a:srgbClr val="00B050"/>
                </a:solidFill>
                <a:effectLst/>
                <a:latin typeface="Times New Roman" panose="02020603050405020304" pitchFamily="18" charset="0"/>
                <a:ea typeface="宋体" panose="02010600030101010101" pitchFamily="2" charset="-122"/>
              </a:rPr>
              <a:t>how you choose to explore </a:t>
            </a:r>
            <a:r>
              <a:rPr lang="en-US" altLang="zh-CN" sz="2200" b="1" kern="100" dirty="0">
                <a:solidFill>
                  <a:srgbClr val="00B050"/>
                </a:solidFill>
                <a:effectLst/>
                <a:latin typeface="Times New Roman" panose="02020603050405020304" pitchFamily="18" charset="0"/>
                <a:ea typeface="宋体" panose="02010600030101010101" pitchFamily="2" charset="-122"/>
              </a:rPr>
              <a:t>it is entirely up to </a:t>
            </a:r>
            <a:r>
              <a:rPr lang="en-US" altLang="zh-CN" sz="2200" kern="100" dirty="0">
                <a:solidFill>
                  <a:srgbClr val="00B050"/>
                </a:solidFill>
                <a:effectLst/>
                <a:latin typeface="Times New Roman" panose="02020603050405020304" pitchFamily="18" charset="0"/>
                <a:ea typeface="宋体" panose="02010600030101010101" pitchFamily="2" charset="-122"/>
              </a:rPr>
              <a:t>you</a:t>
            </a:r>
            <a:r>
              <a:rPr lang="en-US" altLang="zh-CN" sz="2200" kern="100" dirty="0">
                <a:solidFill>
                  <a:srgbClr val="000000"/>
                </a:solidFill>
                <a:effectLst/>
                <a:latin typeface="Times New Roman" panose="02020603050405020304" pitchFamily="18" charset="0"/>
                <a:ea typeface="宋体" panose="02010600030101010101" pitchFamily="2" charset="-122"/>
              </a:rPr>
              <a:t>. This is your chance to do whatever you want whenever you want because this time, </a:t>
            </a:r>
            <a:r>
              <a:rPr lang="en-US" altLang="zh-CN" sz="2200" kern="100" dirty="0">
                <a:solidFill>
                  <a:srgbClr val="00B050"/>
                </a:solidFill>
                <a:effectLst/>
                <a:latin typeface="Times New Roman" panose="02020603050405020304" pitchFamily="18" charset="0"/>
                <a:ea typeface="宋体" panose="02010600030101010101" pitchFamily="2" charset="-122"/>
              </a:rPr>
              <a:t>you're </a:t>
            </a:r>
            <a:r>
              <a:rPr lang="en-US" altLang="zh-CN" sz="2200" b="1" kern="100" dirty="0">
                <a:solidFill>
                  <a:srgbClr val="00B050"/>
                </a:solidFill>
                <a:effectLst/>
                <a:latin typeface="Times New Roman" panose="02020603050405020304" pitchFamily="18" charset="0"/>
                <a:ea typeface="宋体" panose="02010600030101010101" pitchFamily="2" charset="-122"/>
              </a:rPr>
              <a:t>running the show</a:t>
            </a:r>
            <a:r>
              <a:rPr lang="en-US" altLang="zh-CN" sz="2200" kern="100" dirty="0">
                <a:solidFill>
                  <a:srgbClr val="000000"/>
                </a:solidFill>
                <a:effectLst/>
                <a:latin typeface="Times New Roman" panose="02020603050405020304" pitchFamily="18" charset="0"/>
                <a:ea typeface="宋体" panose="02010600030101010101" pitchFamily="2" charset="-122"/>
              </a:rPr>
              <a:t>.</a:t>
            </a:r>
            <a:endParaRPr lang="zh-CN" altLang="zh-CN" sz="2200" dirty="0">
              <a:solidFill>
                <a:srgbClr val="000000"/>
              </a:solidFill>
              <a:effectLst/>
              <a:latin typeface="Times New Roman" panose="02020603050405020304" pitchFamily="18" charset="0"/>
              <a:ea typeface="Times New Roman" panose="02020603050405020304" pitchFamily="18" charset="0"/>
            </a:endParaRPr>
          </a:p>
          <a:p>
            <a:pPr indent="317500" algn="just" eaLnBrk="0"/>
            <a:r>
              <a:rPr lang="en-US" altLang="zh-CN" sz="2200" kern="100" dirty="0">
                <a:solidFill>
                  <a:srgbClr val="FF0000"/>
                </a:solidFill>
                <a:effectLst/>
                <a:latin typeface="Times New Roman" panose="02020603050405020304" pitchFamily="18" charset="0"/>
                <a:ea typeface="宋体" panose="02010600030101010101" pitchFamily="2" charset="-122"/>
              </a:rPr>
              <a:t>Don't be afraid to talk to random people</a:t>
            </a:r>
            <a:r>
              <a:rPr lang="en-US" altLang="zh-CN" sz="2200" kern="100" dirty="0">
                <a:solidFill>
                  <a:srgbClr val="000000"/>
                </a:solidFill>
                <a:effectLst/>
                <a:latin typeface="Times New Roman" panose="02020603050405020304" pitchFamily="18" charset="0"/>
                <a:ea typeface="宋体" panose="02010600030101010101" pitchFamily="2" charset="-122"/>
              </a:rPr>
              <a:t>. Though there is someone who poses a threat, it's important to remember that </a:t>
            </a:r>
            <a:r>
              <a:rPr lang="en-US" altLang="zh-CN" sz="2200" kern="100" dirty="0">
                <a:solidFill>
                  <a:srgbClr val="00B050"/>
                </a:solidFill>
                <a:effectLst/>
                <a:latin typeface="Times New Roman" panose="02020603050405020304" pitchFamily="18" charset="0"/>
                <a:ea typeface="宋体" panose="02010600030101010101" pitchFamily="2" charset="-122"/>
              </a:rPr>
              <a:t>not everyone is out to get you</a:t>
            </a:r>
            <a:r>
              <a:rPr lang="en-US" altLang="zh-CN" sz="2200" kern="100" dirty="0">
                <a:solidFill>
                  <a:srgbClr val="000000"/>
                </a:solidFill>
                <a:effectLst/>
                <a:latin typeface="Times New Roman" panose="02020603050405020304" pitchFamily="18" charset="0"/>
                <a:ea typeface="宋体" panose="02010600030101010101" pitchFamily="2" charset="-122"/>
              </a:rPr>
              <a:t>. </a:t>
            </a:r>
            <a:r>
              <a:rPr lang="en-US" altLang="zh-CN" sz="2200" u="sng" kern="100" dirty="0">
                <a:solidFill>
                  <a:srgbClr val="000000"/>
                </a:solidFill>
                <a:effectLst/>
                <a:latin typeface="Times New Roman" panose="02020603050405020304" pitchFamily="18" charset="0"/>
                <a:ea typeface="宋体" panose="02010600030101010101" pitchFamily="2" charset="-122"/>
              </a:rPr>
              <a:t>38  </a:t>
            </a:r>
            <a:r>
              <a:rPr lang="en-US" altLang="zh-CN" sz="2200" kern="100" dirty="0">
                <a:solidFill>
                  <a:srgbClr val="000000"/>
                </a:solidFill>
                <a:effectLst/>
                <a:highlight>
                  <a:srgbClr val="FFFF00"/>
                </a:highlight>
                <a:latin typeface="Times New Roman" panose="02020603050405020304" pitchFamily="18" charset="0"/>
                <a:ea typeface="宋体" panose="02010600030101010101" pitchFamily="2" charset="-122"/>
              </a:rPr>
              <a:t>That's because </a:t>
            </a:r>
            <a:r>
              <a:rPr lang="en-US" altLang="zh-CN" sz="2200" kern="100" dirty="0">
                <a:solidFill>
                  <a:srgbClr val="00B050"/>
                </a:solidFill>
                <a:effectLst/>
                <a:latin typeface="Times New Roman" panose="02020603050405020304" pitchFamily="18" charset="0"/>
                <a:ea typeface="宋体" panose="02010600030101010101" pitchFamily="2" charset="-122"/>
              </a:rPr>
              <a:t>you're a novelty, a person from another country who is visiting theirs</a:t>
            </a:r>
            <a:r>
              <a:rPr lang="en-US" altLang="zh-CN" sz="2200" kern="100" dirty="0">
                <a:solidFill>
                  <a:srgbClr val="000000"/>
                </a:solidFill>
                <a:effectLst/>
                <a:latin typeface="Times New Roman" panose="02020603050405020304" pitchFamily="18" charset="0"/>
                <a:ea typeface="宋体" panose="02010600030101010101" pitchFamily="2" charset="-122"/>
              </a:rPr>
              <a:t>. </a:t>
            </a:r>
            <a:r>
              <a:rPr lang="en-US" altLang="zh-CN" sz="2200" kern="100" dirty="0">
                <a:solidFill>
                  <a:srgbClr val="000000"/>
                </a:solidFill>
                <a:effectLst/>
                <a:highlight>
                  <a:srgbClr val="FFFF00"/>
                </a:highlight>
                <a:latin typeface="Times New Roman" panose="02020603050405020304" pitchFamily="18" charset="0"/>
                <a:ea typeface="宋体" panose="02010600030101010101" pitchFamily="2" charset="-122"/>
              </a:rPr>
              <a:t>Therefore</a:t>
            </a:r>
            <a:r>
              <a:rPr lang="en-US" altLang="zh-CN" sz="2200" kern="100" dirty="0">
                <a:solidFill>
                  <a:srgbClr val="000000"/>
                </a:solidFill>
                <a:effectLst/>
                <a:latin typeface="Times New Roman" panose="02020603050405020304" pitchFamily="18" charset="0"/>
                <a:ea typeface="宋体" panose="02010600030101010101" pitchFamily="2" charset="-122"/>
              </a:rPr>
              <a:t>, </a:t>
            </a:r>
            <a:r>
              <a:rPr lang="en-US" altLang="zh-CN" sz="2200" kern="100" dirty="0">
                <a:solidFill>
                  <a:srgbClr val="00B050"/>
                </a:solidFill>
                <a:effectLst/>
                <a:latin typeface="Times New Roman" panose="02020603050405020304" pitchFamily="18" charset="0"/>
                <a:ea typeface="宋体" panose="02010600030101010101" pitchFamily="2" charset="-122"/>
              </a:rPr>
              <a:t>instead of </a:t>
            </a:r>
            <a:r>
              <a:rPr lang="en-US" altLang="zh-CN" sz="2200" kern="100" dirty="0">
                <a:solidFill>
                  <a:srgbClr val="000000"/>
                </a:solidFill>
                <a:effectLst/>
                <a:latin typeface="Times New Roman" panose="02020603050405020304" pitchFamily="18" charset="0"/>
                <a:ea typeface="宋体" panose="02010600030101010101" pitchFamily="2" charset="-122"/>
              </a:rPr>
              <a:t>putting on your headphones or instantly seeing them as weirdos, use this spontaneous chat as a chance to meet the locals or get recommendations for things to do during your trip.</a:t>
            </a:r>
            <a:endParaRPr lang="zh-CN" altLang="zh-CN" sz="2200" dirty="0">
              <a:solidFill>
                <a:srgbClr val="000000"/>
              </a:solidFill>
              <a:effectLst/>
              <a:latin typeface="Times New Roman" panose="02020603050405020304" pitchFamily="18" charset="0"/>
              <a:ea typeface="Times New Roman" panose="02020603050405020304" pitchFamily="18" charset="0"/>
            </a:endParaRPr>
          </a:p>
          <a:p>
            <a:pPr indent="317500" algn="just" eaLnBrk="0"/>
            <a:r>
              <a:rPr lang="en-US" altLang="zh-CN" sz="2200" kern="100" dirty="0">
                <a:solidFill>
                  <a:srgbClr val="FF0000"/>
                </a:solidFill>
                <a:effectLst/>
                <a:latin typeface="Times New Roman" panose="02020603050405020304" pitchFamily="18" charset="0"/>
                <a:ea typeface="宋体" panose="02010600030101010101" pitchFamily="2" charset="-122"/>
              </a:rPr>
              <a:t>It's okay to have bad days</a:t>
            </a:r>
            <a:r>
              <a:rPr lang="en-US" altLang="zh-CN" sz="2200" kern="100" dirty="0">
                <a:solidFill>
                  <a:srgbClr val="000000"/>
                </a:solidFill>
                <a:effectLst/>
                <a:latin typeface="Times New Roman" panose="02020603050405020304" pitchFamily="18" charset="0"/>
                <a:ea typeface="宋体" panose="02010600030101010101" pitchFamily="2" charset="-122"/>
              </a:rPr>
              <a:t>. </a:t>
            </a:r>
            <a:r>
              <a:rPr lang="en-US" altLang="zh-CN" sz="2200" u="sng" kern="100" dirty="0">
                <a:solidFill>
                  <a:srgbClr val="000000"/>
                </a:solidFill>
                <a:effectLst/>
                <a:latin typeface="Times New Roman" panose="02020603050405020304" pitchFamily="18" charset="0"/>
                <a:ea typeface="宋体" panose="02010600030101010101" pitchFamily="2" charset="-122"/>
              </a:rPr>
              <a:t>39</a:t>
            </a:r>
            <a:r>
              <a:rPr lang="en-US" altLang="zh-CN" sz="2200" kern="100" dirty="0">
                <a:solidFill>
                  <a:srgbClr val="000000"/>
                </a:solidFill>
                <a:effectLst/>
                <a:latin typeface="Times New Roman" panose="02020603050405020304" pitchFamily="18" charset="0"/>
                <a:ea typeface="宋体" panose="02010600030101010101" pitchFamily="2" charset="-122"/>
              </a:rPr>
              <a:t> </a:t>
            </a:r>
            <a:r>
              <a:rPr lang="en-US" altLang="zh-CN" sz="2200" kern="100" dirty="0">
                <a:solidFill>
                  <a:srgbClr val="00B050"/>
                </a:solidFill>
                <a:effectLst/>
                <a:latin typeface="Times New Roman" panose="02020603050405020304" pitchFamily="18" charset="0"/>
                <a:ea typeface="宋体" panose="02010600030101010101" pitchFamily="2" charset="-122"/>
              </a:rPr>
              <a:t>It happens and it's completely okay to </a:t>
            </a:r>
            <a:r>
              <a:rPr lang="en-US" altLang="zh-CN" sz="2200" kern="100" dirty="0">
                <a:solidFill>
                  <a:srgbClr val="000000"/>
                </a:solidFill>
                <a:effectLst/>
                <a:latin typeface="Times New Roman" panose="02020603050405020304" pitchFamily="18" charset="0"/>
                <a:ea typeface="宋体" panose="02010600030101010101" pitchFamily="2" charset="-122"/>
              </a:rPr>
              <a:t>take some time to process whatever it is you're feeling. Take yourself to a movie or spend the day dong something relaxing like writing in your journal or reading on the beach.</a:t>
            </a:r>
            <a:endParaRPr lang="zh-CN" altLang="zh-CN" sz="2200" dirty="0">
              <a:solidFill>
                <a:srgbClr val="000000"/>
              </a:solidFill>
              <a:effectLst/>
              <a:latin typeface="Times New Roman" panose="02020603050405020304" pitchFamily="18" charset="0"/>
              <a:ea typeface="Times New Roman" panose="02020603050405020304" pitchFamily="18" charset="0"/>
            </a:endParaRPr>
          </a:p>
          <a:p>
            <a:pPr indent="317500" algn="just" eaLnBrk="0"/>
            <a:r>
              <a:rPr lang="en-US" altLang="zh-CN" sz="2200" kern="100" dirty="0">
                <a:solidFill>
                  <a:srgbClr val="FF0000"/>
                </a:solidFill>
                <a:effectLst/>
                <a:latin typeface="Times New Roman" panose="02020603050405020304" pitchFamily="18" charset="0"/>
                <a:ea typeface="宋体" panose="02010600030101010101" pitchFamily="2" charset="-122"/>
              </a:rPr>
              <a:t>It's okay to start small</a:t>
            </a:r>
            <a:r>
              <a:rPr lang="en-US" altLang="zh-CN" sz="2200" kern="100" dirty="0">
                <a:solidFill>
                  <a:srgbClr val="000000"/>
                </a:solidFill>
                <a:effectLst/>
                <a:latin typeface="Times New Roman" panose="02020603050405020304" pitchFamily="18" charset="0"/>
                <a:ea typeface="宋体" panose="02010600030101010101" pitchFamily="2" charset="-122"/>
              </a:rPr>
              <a:t>. </a:t>
            </a:r>
            <a:r>
              <a:rPr lang="en-US" altLang="zh-CN" sz="2200" u="sng" kern="100" dirty="0">
                <a:solidFill>
                  <a:srgbClr val="000000"/>
                </a:solidFill>
                <a:effectLst/>
                <a:latin typeface="Times New Roman" panose="02020603050405020304" pitchFamily="18" charset="0"/>
                <a:ea typeface="宋体" panose="02010600030101010101" pitchFamily="2" charset="-122"/>
              </a:rPr>
              <a:t> 40</a:t>
            </a:r>
            <a:r>
              <a:rPr lang="en-US" altLang="zh-CN" sz="2200" kern="100" dirty="0">
                <a:solidFill>
                  <a:srgbClr val="000000"/>
                </a:solidFill>
                <a:effectLst/>
                <a:latin typeface="Times New Roman" panose="02020603050405020304" pitchFamily="18" charset="0"/>
                <a:ea typeface="宋体" panose="02010600030101010101" pitchFamily="2" charset="-122"/>
              </a:rPr>
              <a:t> </a:t>
            </a:r>
            <a:r>
              <a:rPr lang="en-US" altLang="zh-CN" sz="2200" kern="100" dirty="0">
                <a:solidFill>
                  <a:srgbClr val="000000"/>
                </a:solidFill>
                <a:effectLst/>
                <a:highlight>
                  <a:srgbClr val="FFFF00"/>
                </a:highlight>
                <a:latin typeface="Times New Roman" panose="02020603050405020304" pitchFamily="18" charset="0"/>
                <a:ea typeface="宋体" panose="02010600030101010101" pitchFamily="2" charset="-122"/>
              </a:rPr>
              <a:t>Start by </a:t>
            </a:r>
            <a:r>
              <a:rPr lang="en-US" altLang="zh-CN" sz="2200" kern="100" dirty="0">
                <a:solidFill>
                  <a:srgbClr val="000000"/>
                </a:solidFill>
                <a:effectLst/>
                <a:latin typeface="Times New Roman" panose="02020603050405020304" pitchFamily="18" charset="0"/>
                <a:ea typeface="宋体" panose="02010600030101010101" pitchFamily="2" charset="-122"/>
              </a:rPr>
              <a:t>doing a staycation </a:t>
            </a:r>
            <a:r>
              <a:rPr lang="en-US" altLang="zh-CN" sz="2200" kern="100" dirty="0">
                <a:solidFill>
                  <a:srgbClr val="00B050"/>
                </a:solidFill>
                <a:effectLst/>
                <a:latin typeface="Times New Roman" panose="02020603050405020304" pitchFamily="18" charset="0"/>
                <a:ea typeface="宋体" panose="02010600030101010101" pitchFamily="2" charset="-122"/>
              </a:rPr>
              <a:t>in another part of town</a:t>
            </a:r>
            <a:r>
              <a:rPr lang="en-US" altLang="zh-CN" sz="2200" kern="100" dirty="0">
                <a:solidFill>
                  <a:srgbClr val="000000"/>
                </a:solidFill>
                <a:effectLst/>
                <a:latin typeface="Times New Roman" panose="02020603050405020304" pitchFamily="18" charset="0"/>
                <a:ea typeface="宋体" panose="02010600030101010101" pitchFamily="2" charset="-122"/>
              </a:rPr>
              <a:t>, spending a few days </a:t>
            </a:r>
            <a:r>
              <a:rPr lang="en-US" altLang="zh-CN" sz="2200" kern="100" dirty="0">
                <a:solidFill>
                  <a:srgbClr val="00B050"/>
                </a:solidFill>
                <a:effectLst/>
                <a:latin typeface="Times New Roman" panose="02020603050405020304" pitchFamily="18" charset="0"/>
                <a:ea typeface="宋体" panose="02010600030101010101" pitchFamily="2" charset="-122"/>
              </a:rPr>
              <a:t>in a new locale a bus or train ride away</a:t>
            </a:r>
            <a:r>
              <a:rPr lang="en-US" altLang="zh-CN" sz="2200" kern="100" dirty="0">
                <a:solidFill>
                  <a:srgbClr val="000000"/>
                </a:solidFill>
                <a:effectLst/>
                <a:latin typeface="Times New Roman" panose="02020603050405020304" pitchFamily="18" charset="0"/>
                <a:ea typeface="宋体" panose="02010600030101010101" pitchFamily="2" charset="-122"/>
              </a:rPr>
              <a:t>. Just do whatever you're comfortable with and see how it all feels for you.</a:t>
            </a:r>
            <a:endParaRPr lang="zh-CN" altLang="zh-CN" sz="2200" dirty="0">
              <a:solidFill>
                <a:srgbClr val="000000"/>
              </a:solidFill>
              <a:effectLst/>
              <a:latin typeface="Times New Roman" panose="02020603050405020304" pitchFamily="18" charset="0"/>
              <a:ea typeface="Times New Roman" panose="02020603050405020304" pitchFamily="18" charset="0"/>
            </a:endParaRPr>
          </a:p>
        </p:txBody>
      </p:sp>
      <p:sp>
        <p:nvSpPr>
          <p:cNvPr id="6" name="矩形 5"/>
          <p:cNvSpPr/>
          <p:nvPr/>
        </p:nvSpPr>
        <p:spPr>
          <a:xfrm>
            <a:off x="4184740" y="1209440"/>
            <a:ext cx="4559210" cy="356470"/>
          </a:xfrm>
          <a:prstGeom prst="rect">
            <a:avLst/>
          </a:prstGeom>
          <a:solidFill>
            <a:schemeClr val="bg1">
              <a:lumMod val="9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rgbClr val="00B050"/>
                  </a:solidFill>
                </a:ln>
                <a:solidFill>
                  <a:srgbClr val="FFC000"/>
                </a:solidFill>
              </a:rPr>
              <a:t>36.C</a:t>
            </a:r>
            <a:r>
              <a:rPr lang="zh-CN" altLang="en-US" dirty="0">
                <a:ln>
                  <a:solidFill>
                    <a:srgbClr val="00B050"/>
                  </a:solidFill>
                </a:ln>
                <a:solidFill>
                  <a:srgbClr val="FFC000"/>
                </a:solidFill>
              </a:rPr>
              <a:t>：承上启下</a:t>
            </a:r>
            <a:r>
              <a:rPr lang="en-US" altLang="zh-CN" dirty="0">
                <a:ln>
                  <a:solidFill>
                    <a:srgbClr val="00B050"/>
                  </a:solidFill>
                </a:ln>
                <a:solidFill>
                  <a:srgbClr val="FFC000"/>
                </a:solidFill>
              </a:rPr>
              <a:t>—</a:t>
            </a:r>
            <a:r>
              <a:rPr lang="zh-CN" altLang="en-US" dirty="0">
                <a:ln>
                  <a:solidFill>
                    <a:srgbClr val="00B050"/>
                  </a:solidFill>
                </a:ln>
                <a:solidFill>
                  <a:srgbClr val="FFC000"/>
                </a:solidFill>
              </a:rPr>
              <a:t>指代一致，内容一致</a:t>
            </a:r>
            <a:endParaRPr lang="zh-CN" altLang="en-US" dirty="0">
              <a:ln>
                <a:solidFill>
                  <a:srgbClr val="00B050"/>
                </a:solidFill>
              </a:ln>
              <a:solidFill>
                <a:srgbClr val="FFC000"/>
              </a:solidFill>
            </a:endParaRPr>
          </a:p>
        </p:txBody>
      </p:sp>
      <p:sp>
        <p:nvSpPr>
          <p:cNvPr id="7" name="矩形 6"/>
          <p:cNvSpPr/>
          <p:nvPr/>
        </p:nvSpPr>
        <p:spPr>
          <a:xfrm>
            <a:off x="519520" y="2270228"/>
            <a:ext cx="4559210" cy="356470"/>
          </a:xfrm>
          <a:prstGeom prst="rect">
            <a:avLst/>
          </a:prstGeom>
          <a:solidFill>
            <a:schemeClr val="bg1">
              <a:lumMod val="9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rgbClr val="00B050"/>
                  </a:solidFill>
                </a:ln>
                <a:solidFill>
                  <a:srgbClr val="FFC000"/>
                </a:solidFill>
              </a:rPr>
              <a:t>37.A</a:t>
            </a:r>
            <a:r>
              <a:rPr lang="zh-CN" altLang="en-US" dirty="0">
                <a:ln>
                  <a:solidFill>
                    <a:srgbClr val="00B050"/>
                  </a:solidFill>
                </a:ln>
                <a:solidFill>
                  <a:srgbClr val="FFC000"/>
                </a:solidFill>
              </a:rPr>
              <a:t>：中心总结</a:t>
            </a:r>
            <a:r>
              <a:rPr lang="en-US" altLang="zh-CN" dirty="0">
                <a:ln>
                  <a:solidFill>
                    <a:srgbClr val="00B050"/>
                  </a:solidFill>
                </a:ln>
                <a:solidFill>
                  <a:srgbClr val="FFC000"/>
                </a:solidFill>
              </a:rPr>
              <a:t>—</a:t>
            </a:r>
            <a:r>
              <a:rPr lang="zh-CN" altLang="en-US" dirty="0">
                <a:ln>
                  <a:solidFill>
                    <a:srgbClr val="00B050"/>
                  </a:solidFill>
                </a:ln>
                <a:solidFill>
                  <a:srgbClr val="FFC000"/>
                </a:solidFill>
              </a:rPr>
              <a:t>指代一致，内容一致</a:t>
            </a:r>
            <a:endParaRPr lang="zh-CN" altLang="en-US" dirty="0">
              <a:ln>
                <a:solidFill>
                  <a:srgbClr val="00B050"/>
                </a:solidFill>
              </a:ln>
              <a:solidFill>
                <a:srgbClr val="FFC000"/>
              </a:solidFill>
            </a:endParaRPr>
          </a:p>
        </p:txBody>
      </p:sp>
      <p:sp>
        <p:nvSpPr>
          <p:cNvPr id="8" name="矩形 7"/>
          <p:cNvSpPr/>
          <p:nvPr/>
        </p:nvSpPr>
        <p:spPr>
          <a:xfrm>
            <a:off x="5925910" y="2487398"/>
            <a:ext cx="4559210" cy="356470"/>
          </a:xfrm>
          <a:prstGeom prst="rect">
            <a:avLst/>
          </a:prstGeom>
          <a:solidFill>
            <a:schemeClr val="bg1">
              <a:lumMod val="9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rgbClr val="00B050"/>
                  </a:solidFill>
                </a:ln>
                <a:solidFill>
                  <a:srgbClr val="FFC000"/>
                </a:solidFill>
              </a:rPr>
              <a:t>38.F</a:t>
            </a:r>
            <a:r>
              <a:rPr lang="zh-CN" altLang="en-US" dirty="0">
                <a:ln>
                  <a:solidFill>
                    <a:srgbClr val="00B050"/>
                  </a:solidFill>
                </a:ln>
                <a:solidFill>
                  <a:srgbClr val="FFC000"/>
                </a:solidFill>
              </a:rPr>
              <a:t>：承上启下</a:t>
            </a:r>
            <a:r>
              <a:rPr lang="en-US" altLang="zh-CN" dirty="0">
                <a:ln>
                  <a:solidFill>
                    <a:srgbClr val="00B050"/>
                  </a:solidFill>
                </a:ln>
                <a:solidFill>
                  <a:srgbClr val="FFC000"/>
                </a:solidFill>
              </a:rPr>
              <a:t>—</a:t>
            </a:r>
            <a:r>
              <a:rPr lang="zh-CN" altLang="en-US" dirty="0">
                <a:ln>
                  <a:solidFill>
                    <a:srgbClr val="00B050"/>
                  </a:solidFill>
                </a:ln>
                <a:solidFill>
                  <a:srgbClr val="FFC000"/>
                </a:solidFill>
              </a:rPr>
              <a:t>指代一致，因果逻辑</a:t>
            </a:r>
            <a:endParaRPr lang="zh-CN" altLang="en-US" dirty="0">
              <a:ln>
                <a:solidFill>
                  <a:srgbClr val="00B050"/>
                </a:solidFill>
              </a:ln>
              <a:solidFill>
                <a:srgbClr val="FFC000"/>
              </a:solidFill>
            </a:endParaRPr>
          </a:p>
        </p:txBody>
      </p:sp>
      <p:sp>
        <p:nvSpPr>
          <p:cNvPr id="9" name="矩形 8"/>
          <p:cNvSpPr/>
          <p:nvPr/>
        </p:nvSpPr>
        <p:spPr>
          <a:xfrm>
            <a:off x="2799124" y="5996407"/>
            <a:ext cx="6333445" cy="356470"/>
          </a:xfrm>
          <a:prstGeom prst="rect">
            <a:avLst/>
          </a:prstGeom>
          <a:solidFill>
            <a:srgbClr val="FFE5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imes New Roman" panose="02020603050405020304" pitchFamily="18" charset="0"/>
                <a:cs typeface="Times New Roman" panose="02020603050405020304" pitchFamily="18" charset="0"/>
              </a:rPr>
              <a:t>38. not everyone is out to get you</a:t>
            </a:r>
            <a:r>
              <a:rPr lang="zh-CN" altLang="en-US" sz="2000" dirty="0">
                <a:solidFill>
                  <a:schemeClr val="tx1"/>
                </a:solidFill>
                <a:latin typeface="Times New Roman" panose="02020603050405020304" pitchFamily="18" charset="0"/>
                <a:cs typeface="Times New Roman" panose="02020603050405020304" pitchFamily="18" charset="0"/>
              </a:rPr>
              <a:t>并非每个人都想伤害你</a:t>
            </a:r>
            <a:endParaRPr lang="zh-CN" altLang="en-US" sz="2000" dirty="0">
              <a:solidFill>
                <a:schemeClr val="tx1"/>
              </a:solidFill>
              <a:latin typeface="Times New Roman" panose="02020603050405020304" pitchFamily="18" charset="0"/>
              <a:cs typeface="Times New Roman" panose="02020603050405020304" pitchFamily="18" charset="0"/>
            </a:endParaRPr>
          </a:p>
        </p:txBody>
      </p:sp>
      <p:sp>
        <p:nvSpPr>
          <p:cNvPr id="10" name="矩形 9"/>
          <p:cNvSpPr/>
          <p:nvPr/>
        </p:nvSpPr>
        <p:spPr>
          <a:xfrm>
            <a:off x="3266530" y="3895916"/>
            <a:ext cx="8209189" cy="356470"/>
          </a:xfrm>
          <a:prstGeom prst="rect">
            <a:avLst/>
          </a:prstGeom>
          <a:solidFill>
            <a:schemeClr val="bg1">
              <a:lumMod val="9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rgbClr val="00B050"/>
                  </a:solidFill>
                </a:ln>
                <a:solidFill>
                  <a:srgbClr val="FFC000"/>
                </a:solidFill>
              </a:rPr>
              <a:t>39.D</a:t>
            </a:r>
            <a:r>
              <a:rPr lang="zh-CN" altLang="en-US" dirty="0">
                <a:ln>
                  <a:solidFill>
                    <a:srgbClr val="00B050"/>
                  </a:solidFill>
                </a:ln>
                <a:solidFill>
                  <a:srgbClr val="FFC000"/>
                </a:solidFill>
              </a:rPr>
              <a:t>：承上启下</a:t>
            </a:r>
            <a:r>
              <a:rPr lang="en-US" altLang="zh-CN" dirty="0">
                <a:ln>
                  <a:solidFill>
                    <a:srgbClr val="00B050"/>
                  </a:solidFill>
                </a:ln>
                <a:solidFill>
                  <a:srgbClr val="FFC000"/>
                </a:solidFill>
              </a:rPr>
              <a:t>—</a:t>
            </a:r>
            <a:r>
              <a:rPr lang="zh-CN" altLang="en-US" dirty="0">
                <a:ln>
                  <a:solidFill>
                    <a:srgbClr val="00B050"/>
                  </a:solidFill>
                </a:ln>
                <a:solidFill>
                  <a:srgbClr val="FFC000"/>
                </a:solidFill>
              </a:rPr>
              <a:t>指代一致</a:t>
            </a:r>
            <a:r>
              <a:rPr lang="en-US" altLang="zh-CN" dirty="0">
                <a:ln>
                  <a:solidFill>
                    <a:srgbClr val="00B050"/>
                  </a:solidFill>
                </a:ln>
                <a:solidFill>
                  <a:srgbClr val="FFC000"/>
                </a:solidFill>
              </a:rPr>
              <a:t>bad days</a:t>
            </a:r>
            <a:r>
              <a:rPr lang="zh-CN" altLang="en-US" dirty="0">
                <a:ln>
                  <a:solidFill>
                    <a:srgbClr val="00B050"/>
                  </a:solidFill>
                </a:ln>
                <a:solidFill>
                  <a:srgbClr val="FFC000"/>
                </a:solidFill>
              </a:rPr>
              <a:t>，内容一致</a:t>
            </a:r>
            <a:r>
              <a:rPr lang="en-US" altLang="zh-CN" dirty="0">
                <a:ln>
                  <a:solidFill>
                    <a:srgbClr val="00B050"/>
                  </a:solidFill>
                </a:ln>
                <a:solidFill>
                  <a:srgbClr val="FFC000"/>
                </a:solidFill>
              </a:rPr>
              <a:t>,</a:t>
            </a:r>
            <a:r>
              <a:rPr lang="zh-CN" altLang="en-US" dirty="0">
                <a:ln>
                  <a:solidFill>
                    <a:srgbClr val="00B050"/>
                  </a:solidFill>
                </a:ln>
                <a:solidFill>
                  <a:srgbClr val="FFC000"/>
                </a:solidFill>
              </a:rPr>
              <a:t>结合下文给出的应对方式</a:t>
            </a:r>
            <a:endParaRPr lang="zh-CN" altLang="en-US" dirty="0">
              <a:ln>
                <a:solidFill>
                  <a:srgbClr val="00B050"/>
                </a:solidFill>
              </a:ln>
              <a:solidFill>
                <a:srgbClr val="FFC000"/>
              </a:solidFill>
            </a:endParaRPr>
          </a:p>
        </p:txBody>
      </p:sp>
      <p:pic>
        <p:nvPicPr>
          <p:cNvPr id="13" name="图片 12"/>
          <p:cNvPicPr>
            <a:picLocks noChangeAspect="1"/>
          </p:cNvPicPr>
          <p:nvPr/>
        </p:nvPicPr>
        <p:blipFill>
          <a:blip r:embed="rId1"/>
          <a:stretch>
            <a:fillRect/>
          </a:stretch>
        </p:blipFill>
        <p:spPr>
          <a:xfrm>
            <a:off x="5913967" y="876335"/>
            <a:ext cx="6038411" cy="1611063"/>
          </a:xfrm>
          <a:prstGeom prst="rect">
            <a:avLst/>
          </a:prstGeom>
        </p:spPr>
      </p:pic>
      <p:sp>
        <p:nvSpPr>
          <p:cNvPr id="14" name="矩形 13"/>
          <p:cNvSpPr/>
          <p:nvPr/>
        </p:nvSpPr>
        <p:spPr>
          <a:xfrm>
            <a:off x="3816394" y="4888061"/>
            <a:ext cx="7659325" cy="356470"/>
          </a:xfrm>
          <a:prstGeom prst="rect">
            <a:avLst/>
          </a:prstGeom>
          <a:solidFill>
            <a:schemeClr val="bg1">
              <a:lumMod val="9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rgbClr val="00B050"/>
                  </a:solidFill>
                </a:ln>
                <a:solidFill>
                  <a:srgbClr val="FFC000"/>
                </a:solidFill>
              </a:rPr>
              <a:t>40.G</a:t>
            </a:r>
            <a:r>
              <a:rPr lang="zh-CN" altLang="en-US" dirty="0">
                <a:ln>
                  <a:solidFill>
                    <a:srgbClr val="00B050"/>
                  </a:solidFill>
                </a:ln>
                <a:solidFill>
                  <a:srgbClr val="FFC000"/>
                </a:solidFill>
              </a:rPr>
              <a:t>：承上启下</a:t>
            </a:r>
            <a:r>
              <a:rPr lang="en-US" altLang="zh-CN" dirty="0">
                <a:ln>
                  <a:solidFill>
                    <a:srgbClr val="00B050"/>
                  </a:solidFill>
                </a:ln>
                <a:solidFill>
                  <a:srgbClr val="FFC000"/>
                </a:solidFill>
              </a:rPr>
              <a:t>—</a:t>
            </a:r>
            <a:r>
              <a:rPr lang="zh-CN" altLang="en-US" dirty="0">
                <a:ln>
                  <a:solidFill>
                    <a:srgbClr val="00B050"/>
                  </a:solidFill>
                </a:ln>
                <a:solidFill>
                  <a:srgbClr val="FFC000"/>
                </a:solidFill>
              </a:rPr>
              <a:t>指代一致，内容符合主旨，结合下文例举的“小”地方</a:t>
            </a:r>
            <a:endParaRPr lang="zh-CN" altLang="en-US" dirty="0">
              <a:ln>
                <a:solidFill>
                  <a:srgbClr val="00B050"/>
                </a:solidFill>
              </a:ln>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4220"/>
            <a:ext cx="12192000" cy="8124825"/>
          </a:xfrm>
          <a:prstGeom prst="rect">
            <a:avLst/>
          </a:prstGeom>
        </p:spPr>
      </p:pic>
      <p:grpSp>
        <p:nvGrpSpPr>
          <p:cNvPr id="3" name="组合 2"/>
          <p:cNvGrpSpPr/>
          <p:nvPr/>
        </p:nvGrpSpPr>
        <p:grpSpPr>
          <a:xfrm>
            <a:off x="5426530" y="2235492"/>
            <a:ext cx="7480686" cy="2362689"/>
            <a:chOff x="5067301" y="2247657"/>
            <a:chExt cx="7480686" cy="2362689"/>
          </a:xfrm>
        </p:grpSpPr>
        <p:grpSp>
          <p:nvGrpSpPr>
            <p:cNvPr id="4" name="Group 4"/>
            <p:cNvGrpSpPr/>
            <p:nvPr/>
          </p:nvGrpSpPr>
          <p:grpSpPr>
            <a:xfrm>
              <a:off x="5067301" y="2247657"/>
              <a:ext cx="6616591" cy="2362689"/>
              <a:chOff x="0" y="0"/>
              <a:chExt cx="2613961" cy="933408"/>
            </a:xfrm>
          </p:grpSpPr>
          <p:sp>
            <p:nvSpPr>
              <p:cNvPr id="7" name="Freeform 5"/>
              <p:cNvSpPr/>
              <p:nvPr/>
            </p:nvSpPr>
            <p:spPr>
              <a:xfrm>
                <a:off x="0" y="0"/>
                <a:ext cx="2613961" cy="933408"/>
              </a:xfrm>
              <a:custGeom>
                <a:avLst/>
                <a:gdLst/>
                <a:ahLst/>
                <a:cxnLst/>
                <a:rect l="l" t="t" r="r" b="b"/>
                <a:pathLst>
                  <a:path w="2613961" h="933408">
                    <a:moveTo>
                      <a:pt x="0" y="0"/>
                    </a:moveTo>
                    <a:lnTo>
                      <a:pt x="2613961" y="0"/>
                    </a:lnTo>
                    <a:lnTo>
                      <a:pt x="2613961" y="933408"/>
                    </a:lnTo>
                    <a:lnTo>
                      <a:pt x="0" y="933408"/>
                    </a:lnTo>
                    <a:close/>
                  </a:path>
                </a:pathLst>
              </a:custGeom>
              <a:solidFill>
                <a:srgbClr val="FFFFFF">
                  <a:alpha val="58000"/>
                </a:srgbClr>
              </a:solidFill>
            </p:spPr>
            <p:txBody>
              <a:bodyPr/>
              <a:lstStyle/>
              <a:p>
                <a:endParaRPr lang="zh-CN" altLang="en-US" dirty="0"/>
              </a:p>
            </p:txBody>
          </p:sp>
          <p:sp>
            <p:nvSpPr>
              <p:cNvPr id="8" name="TextBox 6"/>
              <p:cNvSpPr txBox="1"/>
              <p:nvPr/>
            </p:nvSpPr>
            <p:spPr>
              <a:xfrm>
                <a:off x="0" y="-9525"/>
                <a:ext cx="2613961" cy="942933"/>
              </a:xfrm>
              <a:prstGeom prst="rect">
                <a:avLst/>
              </a:prstGeom>
            </p:spPr>
            <p:txBody>
              <a:bodyPr lIns="33867" tIns="33867" rIns="33867" bIns="33867" rtlCol="0" anchor="ctr"/>
              <a:lstStyle/>
              <a:p>
                <a:pPr algn="ctr" defTabSz="609600">
                  <a:lnSpc>
                    <a:spcPts val="1230"/>
                  </a:lnSpc>
                </a:pPr>
                <a:endParaRPr sz="1200">
                  <a:solidFill>
                    <a:prstClr val="black"/>
                  </a:solidFill>
                  <a:latin typeface="Calibri" panose="020F0502020204030204"/>
                </a:endParaRPr>
              </a:p>
            </p:txBody>
          </p:sp>
        </p:grpSp>
        <p:sp>
          <p:nvSpPr>
            <p:cNvPr id="5" name="TextBox 7"/>
            <p:cNvSpPr txBox="1"/>
            <p:nvPr/>
          </p:nvSpPr>
          <p:spPr>
            <a:xfrm>
              <a:off x="8889945" y="3662519"/>
              <a:ext cx="3564953" cy="574453"/>
            </a:xfrm>
            <a:prstGeom prst="rect">
              <a:avLst/>
            </a:prstGeom>
          </p:spPr>
          <p:txBody>
            <a:bodyPr lIns="0" tIns="0" rIns="0" bIns="0" rtlCol="0" anchor="t">
              <a:spAutoFit/>
            </a:bodyPr>
            <a:lstStyle/>
            <a:p>
              <a:pPr algn="ctr" defTabSz="1219200" fontAlgn="base">
                <a:spcBef>
                  <a:spcPct val="0"/>
                </a:spcBef>
                <a:spcAft>
                  <a:spcPct val="0"/>
                </a:spcAft>
                <a:defRPr/>
              </a:pPr>
              <a:r>
                <a:rPr lang="en-US" altLang="zh-CN" sz="3735" b="1" dirty="0">
                  <a:solidFill>
                    <a:prstClr val="black"/>
                  </a:solidFill>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C l o z e</a:t>
              </a:r>
              <a:endParaRPr lang="zh-CN" altLang="en-US" sz="3735" b="1" dirty="0">
                <a:solidFill>
                  <a:prstClr val="black"/>
                </a:solidFill>
                <a:latin typeface="Calibri" panose="020F0502020204030204" pitchFamily="34" charset="0"/>
                <a:ea typeface="宋体" panose="02010600030101010101" pitchFamily="2" charset="-122"/>
                <a:sym typeface="宋体" panose="02010600030101010101" pitchFamily="2" charset="-122"/>
              </a:endParaRPr>
            </a:p>
          </p:txBody>
        </p:sp>
        <p:sp>
          <p:nvSpPr>
            <p:cNvPr id="6" name="TextBox 8"/>
            <p:cNvSpPr txBox="1"/>
            <p:nvPr/>
          </p:nvSpPr>
          <p:spPr>
            <a:xfrm>
              <a:off x="5231904" y="2283625"/>
              <a:ext cx="7316083" cy="1231106"/>
            </a:xfrm>
            <a:prstGeom prst="rect">
              <a:avLst/>
            </a:prstGeom>
          </p:spPr>
          <p:txBody>
            <a:bodyPr wrap="square" lIns="0" tIns="0" rIns="0" bIns="0" rtlCol="0" anchor="t">
              <a:spAutoFit/>
            </a:bodyPr>
            <a:lstStyle/>
            <a:p>
              <a:pPr algn="ctr" defTabSz="1219200" fontAlgn="base">
                <a:spcBef>
                  <a:spcPct val="0"/>
                </a:spcBef>
                <a:spcAft>
                  <a:spcPct val="0"/>
                </a:spcAft>
                <a:defRPr/>
              </a:pPr>
              <a:r>
                <a:rPr lang="zh-CN" altLang="en-US" sz="8000" b="1" dirty="0">
                  <a:solidFill>
                    <a:srgbClr val="595959"/>
                  </a:solidFill>
                  <a:latin typeface="宋体" panose="02010600030101010101" pitchFamily="2" charset="-122"/>
                  <a:ea typeface="宋体" panose="02010600030101010101" pitchFamily="2" charset="-122"/>
                  <a:sym typeface="方正小标宋简体" pitchFamily="2" charset="-122"/>
                </a:rPr>
                <a:t>完 形 填 空</a:t>
              </a:r>
              <a:endParaRPr lang="zh-CN" altLang="en-US" sz="8000" b="1" dirty="0">
                <a:solidFill>
                  <a:srgbClr val="595959"/>
                </a:solidFill>
                <a:latin typeface="宋体" panose="02010600030101010101" pitchFamily="2" charset="-122"/>
                <a:ea typeface="宋体" panose="02010600030101010101" pitchFamily="2" charset="-122"/>
                <a:sym typeface="方正小标宋简体" pitchFamily="2" charset="-122"/>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24314" y="197375"/>
            <a:ext cx="11498580" cy="5847755"/>
          </a:xfrm>
          <a:prstGeom prst="rect">
            <a:avLst/>
          </a:prstGeom>
          <a:noFill/>
        </p:spPr>
        <p:txBody>
          <a:bodyPr wrap="square">
            <a:spAutoFit/>
          </a:bodyPr>
          <a:lstStyle/>
          <a:p>
            <a:pPr indent="317500" algn="just" eaLnBrk="0"/>
            <a:r>
              <a:rPr lang="en-US" altLang="zh-CN" sz="2200" kern="100" dirty="0">
                <a:solidFill>
                  <a:srgbClr val="000000"/>
                </a:solidFill>
                <a:effectLst/>
                <a:latin typeface="等线" panose="02010600030101010101" pitchFamily="2" charset="-122"/>
                <a:ea typeface="等线" panose="02010600030101010101" pitchFamily="2" charset="-122"/>
              </a:rPr>
              <a:t>①</a:t>
            </a:r>
            <a:r>
              <a:rPr lang="en-US" altLang="zh-CN" sz="2200" kern="100" dirty="0">
                <a:solidFill>
                  <a:srgbClr val="000000"/>
                </a:solidFill>
                <a:effectLst/>
                <a:latin typeface="Times New Roman" panose="02020603050405020304" pitchFamily="18" charset="0"/>
                <a:ea typeface="宋体" panose="02010600030101010101" pitchFamily="2" charset="-122"/>
              </a:rPr>
              <a:t>One day, hundreds of people </a:t>
            </a:r>
            <a:r>
              <a:rPr lang="en-US" altLang="zh-CN" sz="2200" kern="100" dirty="0">
                <a:solidFill>
                  <a:srgbClr val="00B050"/>
                </a:solidFill>
                <a:effectLst/>
                <a:latin typeface="Times New Roman" panose="02020603050405020304" pitchFamily="18" charset="0"/>
                <a:ea typeface="宋体" panose="02010600030101010101" pitchFamily="2" charset="-122"/>
              </a:rPr>
              <a:t>were stuck in </a:t>
            </a:r>
            <a:r>
              <a:rPr lang="en-US" altLang="zh-CN" sz="2200" kern="100" dirty="0">
                <a:solidFill>
                  <a:srgbClr val="000000"/>
                </a:solidFill>
                <a:effectLst/>
                <a:latin typeface="Times New Roman" panose="02020603050405020304" pitchFamily="18" charset="0"/>
                <a:ea typeface="宋体" panose="02010600030101010101" pitchFamily="2" charset="-122"/>
              </a:rPr>
              <a:t>traffic on the highway in below-freezing temperatures due to a snowstorm. With the conditions making it  </a:t>
            </a:r>
            <a:r>
              <a:rPr lang="en-US" altLang="zh-CN" sz="2200" u="sng" kern="100" dirty="0">
                <a:solidFill>
                  <a:srgbClr val="000000"/>
                </a:solidFill>
                <a:effectLst/>
                <a:latin typeface="Times New Roman" panose="02020603050405020304" pitchFamily="18" charset="0"/>
                <a:ea typeface="宋体" panose="02010600030101010101" pitchFamily="2" charset="-122"/>
              </a:rPr>
              <a:t>41</a:t>
            </a:r>
            <a:r>
              <a:rPr lang="en-US" altLang="zh-CN" sz="2200" kern="100" dirty="0">
                <a:solidFill>
                  <a:srgbClr val="000000"/>
                </a:solidFill>
                <a:effectLst/>
                <a:latin typeface="Times New Roman" panose="02020603050405020304" pitchFamily="18" charset="0"/>
                <a:ea typeface="宋体" panose="02010600030101010101" pitchFamily="2" charset="-122"/>
              </a:rPr>
              <a:t> for rescue workers to help, many were trapped overnight with no access to </a:t>
            </a:r>
            <a:r>
              <a:rPr lang="en-US" altLang="zh-CN" sz="2200" u="sng" kern="100" dirty="0">
                <a:solidFill>
                  <a:srgbClr val="000000"/>
                </a:solidFill>
                <a:effectLst/>
                <a:latin typeface="Times New Roman" panose="02020603050405020304" pitchFamily="18" charset="0"/>
                <a:ea typeface="宋体" panose="02010600030101010101" pitchFamily="2" charset="-122"/>
              </a:rPr>
              <a:t>42</a:t>
            </a:r>
            <a:r>
              <a:rPr lang="en-US" altLang="zh-CN" sz="2200" kern="100" dirty="0">
                <a:solidFill>
                  <a:srgbClr val="000000"/>
                </a:solidFill>
                <a:effectLst/>
                <a:latin typeface="Times New Roman" panose="02020603050405020304" pitchFamily="18" charset="0"/>
                <a:ea typeface="宋体" panose="02010600030101010101" pitchFamily="2" charset="-122"/>
              </a:rPr>
              <a:t>_.</a:t>
            </a:r>
            <a:endParaRPr lang="en-US" altLang="zh-CN" sz="2200" kern="100" dirty="0">
              <a:solidFill>
                <a:srgbClr val="000000"/>
              </a:solidFill>
              <a:effectLst/>
              <a:latin typeface="Times New Roman" panose="02020603050405020304" pitchFamily="18" charset="0"/>
              <a:ea typeface="宋体" panose="02010600030101010101" pitchFamily="2" charset="-122"/>
            </a:endParaRPr>
          </a:p>
          <a:p>
            <a:pPr indent="317500" algn="just" eaLnBrk="0"/>
            <a:r>
              <a:rPr lang="en-US" altLang="zh-CN" sz="2200" kern="100" dirty="0">
                <a:solidFill>
                  <a:srgbClr val="000000"/>
                </a:solidFill>
                <a:effectLst/>
                <a:highlight>
                  <a:srgbClr val="FFFF00"/>
                </a:highlight>
                <a:latin typeface="等线" panose="02010600030101010101" pitchFamily="2" charset="-122"/>
                <a:ea typeface="等线" panose="02010600030101010101" pitchFamily="2" charset="-122"/>
              </a:rPr>
              <a:t>②</a:t>
            </a:r>
            <a:r>
              <a:rPr lang="en-US" altLang="zh-CN" sz="2200" kern="100" dirty="0">
                <a:solidFill>
                  <a:srgbClr val="000000"/>
                </a:solidFill>
                <a:effectLst/>
                <a:highlight>
                  <a:srgbClr val="FFFF00"/>
                </a:highlight>
                <a:latin typeface="Times New Roman" panose="02020603050405020304" pitchFamily="18" charset="0"/>
                <a:ea typeface="宋体" panose="02010600030101010101" pitchFamily="2" charset="-122"/>
              </a:rPr>
              <a:t>But</a:t>
            </a:r>
            <a:r>
              <a:rPr lang="en-US" altLang="zh-CN" sz="2200" kern="100" dirty="0">
                <a:solidFill>
                  <a:srgbClr val="000000"/>
                </a:solidFill>
                <a:effectLst/>
                <a:latin typeface="Times New Roman" panose="02020603050405020304" pitchFamily="18" charset="0"/>
                <a:ea typeface="宋体" panose="02010600030101010101" pitchFamily="2" charset="-122"/>
              </a:rPr>
              <a:t> one stuck driver found a _</a:t>
            </a:r>
            <a:r>
              <a:rPr lang="en-US" altLang="zh-CN" sz="2200" u="sng" kern="100" dirty="0">
                <a:solidFill>
                  <a:srgbClr val="000000"/>
                </a:solidFill>
                <a:effectLst/>
                <a:latin typeface="Times New Roman" panose="02020603050405020304" pitchFamily="18" charset="0"/>
                <a:ea typeface="宋体" panose="02010600030101010101" pitchFamily="2" charset="-122"/>
              </a:rPr>
              <a:t> 43</a:t>
            </a:r>
            <a:r>
              <a:rPr lang="en-US" altLang="zh-CN" sz="2200" kern="100" dirty="0">
                <a:solidFill>
                  <a:srgbClr val="000000"/>
                </a:solidFill>
                <a:effectLst/>
                <a:latin typeface="Times New Roman" panose="02020603050405020304" pitchFamily="18" charset="0"/>
                <a:ea typeface="宋体" panose="02010600030101010101" pitchFamily="2" charset="-122"/>
              </a:rPr>
              <a:t> _spot </a:t>
            </a:r>
            <a:r>
              <a:rPr lang="en-US" altLang="zh-CN" sz="2200" kern="100" dirty="0">
                <a:solidFill>
                  <a:srgbClr val="00B050"/>
                </a:solidFill>
                <a:effectLst/>
                <a:latin typeface="Times New Roman" panose="02020603050405020304" pitchFamily="18" charset="0"/>
                <a:ea typeface="宋体" panose="02010600030101010101" pitchFamily="2" charset="-122"/>
              </a:rPr>
              <a:t>in the despair</a:t>
            </a:r>
            <a:r>
              <a:rPr lang="en-US" altLang="zh-CN" sz="2200" kern="100" dirty="0">
                <a:solidFill>
                  <a:srgbClr val="000000"/>
                </a:solidFill>
                <a:effectLst/>
                <a:latin typeface="Times New Roman" panose="02020603050405020304" pitchFamily="18" charset="0"/>
                <a:ea typeface="宋体" panose="02010600030101010101" pitchFamily="2" charset="-122"/>
              </a:rPr>
              <a:t>. As she was sitting in her car fearing the </a:t>
            </a:r>
            <a:r>
              <a:rPr lang="en-US" altLang="zh-CN" sz="2200" u="sng" kern="100" dirty="0">
                <a:solidFill>
                  <a:srgbClr val="000000"/>
                </a:solidFill>
                <a:effectLst/>
                <a:latin typeface="Times New Roman" panose="02020603050405020304" pitchFamily="18" charset="0"/>
                <a:ea typeface="宋体" panose="02010600030101010101" pitchFamily="2" charset="-122"/>
              </a:rPr>
              <a:t>44 </a:t>
            </a:r>
            <a:r>
              <a:rPr lang="en-US" altLang="zh-CN" sz="2200" kern="100" dirty="0">
                <a:solidFill>
                  <a:srgbClr val="000000"/>
                </a:solidFill>
                <a:effectLst/>
                <a:latin typeface="Times New Roman" panose="02020603050405020304" pitchFamily="18" charset="0"/>
                <a:ea typeface="宋体" panose="02010600030101010101" pitchFamily="2" charset="-122"/>
              </a:rPr>
              <a:t>Casey </a:t>
            </a:r>
            <a:r>
              <a:rPr lang="en-US" altLang="zh-CN" sz="2200" kern="100" dirty="0" err="1">
                <a:solidFill>
                  <a:srgbClr val="000000"/>
                </a:solidFill>
                <a:effectLst/>
                <a:latin typeface="Times New Roman" panose="02020603050405020304" pitchFamily="18" charset="0"/>
                <a:ea typeface="宋体" panose="02010600030101010101" pitchFamily="2" charset="-122"/>
              </a:rPr>
              <a:t>Holihan</a:t>
            </a:r>
            <a:r>
              <a:rPr lang="en-US" altLang="zh-CN" sz="2200" kern="100" dirty="0">
                <a:solidFill>
                  <a:srgbClr val="000000"/>
                </a:solidFill>
                <a:effectLst/>
                <a:latin typeface="Times New Roman" panose="02020603050405020304" pitchFamily="18" charset="0"/>
                <a:ea typeface="宋体" panose="02010600030101010101" pitchFamily="2" charset="-122"/>
              </a:rPr>
              <a:t> and her husband, John Noe, </a:t>
            </a:r>
            <a:r>
              <a:rPr lang="en-US" altLang="zh-CN" sz="2200" u="sng" kern="100" dirty="0">
                <a:solidFill>
                  <a:srgbClr val="000000"/>
                </a:solidFill>
                <a:effectLst/>
                <a:latin typeface="Times New Roman" panose="02020603050405020304" pitchFamily="18" charset="0"/>
                <a:ea typeface="宋体" panose="02010600030101010101" pitchFamily="2" charset="-122"/>
              </a:rPr>
              <a:t>45</a:t>
            </a:r>
            <a:r>
              <a:rPr lang="en-US" altLang="zh-CN" sz="2200" kern="100" dirty="0">
                <a:solidFill>
                  <a:srgbClr val="000000"/>
                </a:solidFill>
                <a:effectLst/>
                <a:latin typeface="Times New Roman" panose="02020603050405020304" pitchFamily="18" charset="0"/>
                <a:ea typeface="宋体" panose="02010600030101010101" pitchFamily="2" charset="-122"/>
              </a:rPr>
              <a:t> a bread truck just ahead of them in the jam. Willing to try just about anything, they </a:t>
            </a:r>
            <a:r>
              <a:rPr lang="en-US" altLang="zh-CN" sz="2200" kern="100" dirty="0">
                <a:solidFill>
                  <a:srgbClr val="00B0F0"/>
                </a:solidFill>
                <a:effectLst/>
                <a:latin typeface="Times New Roman" panose="02020603050405020304" pitchFamily="18" charset="0"/>
                <a:ea typeface="宋体" panose="02010600030101010101" pitchFamily="2" charset="-122"/>
              </a:rPr>
              <a:t>called</a:t>
            </a:r>
            <a:r>
              <a:rPr lang="en-US" altLang="zh-CN" sz="2200" kern="100" dirty="0">
                <a:solidFill>
                  <a:srgbClr val="000000"/>
                </a:solidFill>
                <a:effectLst/>
                <a:latin typeface="Times New Roman" panose="02020603050405020304" pitchFamily="18" charset="0"/>
                <a:ea typeface="宋体" panose="02010600030101010101" pitchFamily="2" charset="-122"/>
              </a:rPr>
              <a:t> the customer service number listed on the back of the truck and left a </a:t>
            </a:r>
            <a:r>
              <a:rPr lang="en-US" altLang="zh-CN" sz="2200" u="sng" kern="100" dirty="0">
                <a:solidFill>
                  <a:srgbClr val="000000"/>
                </a:solidFill>
                <a:effectLst/>
                <a:latin typeface="Times New Roman" panose="02020603050405020304" pitchFamily="18" charset="0"/>
                <a:ea typeface="宋体" panose="02010600030101010101" pitchFamily="2" charset="-122"/>
              </a:rPr>
              <a:t>46</a:t>
            </a:r>
            <a:r>
              <a:rPr lang="en-US" altLang="zh-CN" sz="2200" kern="100" dirty="0">
                <a:solidFill>
                  <a:srgbClr val="000000"/>
                </a:solidFill>
                <a:effectLst/>
                <a:latin typeface="Times New Roman" panose="02020603050405020304" pitchFamily="18" charset="0"/>
                <a:ea typeface="宋体" panose="02010600030101010101" pitchFamily="2" charset="-122"/>
              </a:rPr>
              <a:t> </a:t>
            </a:r>
            <a:r>
              <a:rPr lang="en-US" altLang="zh-CN" sz="2200" kern="100" dirty="0">
                <a:solidFill>
                  <a:srgbClr val="00B0F0"/>
                </a:solidFill>
                <a:effectLst/>
                <a:latin typeface="Times New Roman" panose="02020603050405020304" pitchFamily="18" charset="0"/>
                <a:ea typeface="宋体" panose="02010600030101010101" pitchFamily="2" charset="-122"/>
              </a:rPr>
              <a:t>begging for </a:t>
            </a:r>
            <a:r>
              <a:rPr lang="en-US" altLang="zh-CN" sz="2200" kern="100" dirty="0">
                <a:solidFill>
                  <a:srgbClr val="000000"/>
                </a:solidFill>
                <a:effectLst/>
                <a:latin typeface="Times New Roman" panose="02020603050405020304" pitchFamily="18" charset="0"/>
                <a:ea typeface="宋体" panose="02010600030101010101" pitchFamily="2" charset="-122"/>
              </a:rPr>
              <a:t>the driver to open the back and </a:t>
            </a:r>
            <a:r>
              <a:rPr lang="en-US" altLang="zh-CN" sz="2200" u="sng" kern="100" dirty="0">
                <a:solidFill>
                  <a:srgbClr val="000000"/>
                </a:solidFill>
                <a:effectLst/>
                <a:latin typeface="Times New Roman" panose="02020603050405020304" pitchFamily="18" charset="0"/>
                <a:ea typeface="宋体" panose="02010600030101010101" pitchFamily="2" charset="-122"/>
              </a:rPr>
              <a:t>47 </a:t>
            </a:r>
            <a:r>
              <a:rPr lang="en-US" altLang="zh-CN" sz="2200" kern="100" dirty="0">
                <a:solidFill>
                  <a:srgbClr val="000000"/>
                </a:solidFill>
                <a:effectLst/>
                <a:latin typeface="Times New Roman" panose="02020603050405020304" pitchFamily="18" charset="0"/>
                <a:ea typeface="宋体" panose="02010600030101010101" pitchFamily="2" charset="-122"/>
              </a:rPr>
              <a:t>_bread to the hungry passengers around them. </a:t>
            </a:r>
            <a:endParaRPr lang="en-US" altLang="zh-CN" sz="2200" kern="100" dirty="0">
              <a:solidFill>
                <a:srgbClr val="000000"/>
              </a:solidFill>
              <a:effectLst/>
              <a:latin typeface="Times New Roman" panose="02020603050405020304" pitchFamily="18" charset="0"/>
              <a:ea typeface="宋体" panose="02010600030101010101" pitchFamily="2" charset="-122"/>
            </a:endParaRPr>
          </a:p>
          <a:p>
            <a:pPr indent="317500" algn="just" eaLnBrk="0"/>
            <a:r>
              <a:rPr lang="en-US" altLang="zh-CN" sz="2200" kern="100" dirty="0">
                <a:solidFill>
                  <a:srgbClr val="000000"/>
                </a:solidFill>
                <a:latin typeface="Times New Roman" panose="02020603050405020304" pitchFamily="18" charset="0"/>
                <a:ea typeface="宋体" panose="02010600030101010101" pitchFamily="2" charset="-122"/>
              </a:rPr>
              <a:t>③</a:t>
            </a:r>
            <a:r>
              <a:rPr lang="en-US" altLang="zh-CN" sz="2200" kern="100" dirty="0">
                <a:solidFill>
                  <a:srgbClr val="000000"/>
                </a:solidFill>
                <a:effectLst/>
                <a:latin typeface="Times New Roman" panose="02020603050405020304" pitchFamily="18" charset="0"/>
                <a:ea typeface="宋体" panose="02010600030101010101" pitchFamily="2" charset="-122"/>
              </a:rPr>
              <a:t>It was a last-ditch effort, and the couple wasn't very</a:t>
            </a:r>
            <a:r>
              <a:rPr lang="en-US" altLang="zh-CN" sz="2200" u="sng" kern="100" dirty="0">
                <a:solidFill>
                  <a:srgbClr val="000000"/>
                </a:solidFill>
                <a:effectLst/>
                <a:latin typeface="Times New Roman" panose="02020603050405020304" pitchFamily="18" charset="0"/>
                <a:ea typeface="宋体" panose="02010600030101010101" pitchFamily="2" charset="-122"/>
              </a:rPr>
              <a:t>  48</a:t>
            </a:r>
            <a:r>
              <a:rPr lang="en-US" altLang="zh-CN" sz="2200" kern="100" dirty="0">
                <a:solidFill>
                  <a:srgbClr val="000000"/>
                </a:solidFill>
                <a:effectLst/>
                <a:latin typeface="Times New Roman" panose="02020603050405020304" pitchFamily="18" charset="0"/>
                <a:ea typeface="宋体" panose="02010600030101010101" pitchFamily="2" charset="-122"/>
              </a:rPr>
              <a:t> about getting a response. </a:t>
            </a:r>
            <a:r>
              <a:rPr lang="en-US" altLang="zh-CN" sz="2200" kern="100" dirty="0">
                <a:solidFill>
                  <a:srgbClr val="000000"/>
                </a:solidFill>
                <a:effectLst/>
                <a:highlight>
                  <a:srgbClr val="FFFF00"/>
                </a:highlight>
                <a:latin typeface="Times New Roman" panose="02020603050405020304" pitchFamily="18" charset="0"/>
                <a:ea typeface="宋体" panose="02010600030101010101" pitchFamily="2" charset="-122"/>
              </a:rPr>
              <a:t>But </a:t>
            </a:r>
            <a:r>
              <a:rPr lang="en-US" altLang="zh-CN" sz="2200" kern="100" dirty="0">
                <a:solidFill>
                  <a:srgbClr val="000000"/>
                </a:solidFill>
                <a:effectLst/>
                <a:latin typeface="Times New Roman" panose="02020603050405020304" pitchFamily="18" charset="0"/>
                <a:ea typeface="宋体" panose="02010600030101010101" pitchFamily="2" charset="-122"/>
              </a:rPr>
              <a:t>to their</a:t>
            </a:r>
            <a:r>
              <a:rPr lang="en-US" altLang="zh-CN" sz="2200" u="sng" kern="100" dirty="0">
                <a:solidFill>
                  <a:srgbClr val="000000"/>
                </a:solidFill>
                <a:effectLst/>
                <a:latin typeface="Times New Roman" panose="02020603050405020304" pitchFamily="18" charset="0"/>
                <a:ea typeface="宋体" panose="02010600030101010101" pitchFamily="2" charset="-122"/>
              </a:rPr>
              <a:t> 49,</a:t>
            </a:r>
            <a:r>
              <a:rPr lang="en-US" altLang="zh-CN" sz="2200" kern="100" dirty="0">
                <a:solidFill>
                  <a:srgbClr val="000000"/>
                </a:solidFill>
                <a:effectLst/>
                <a:latin typeface="Times New Roman" panose="02020603050405020304" pitchFamily="18" charset="0"/>
                <a:ea typeface="宋体" panose="02010600030101010101" pitchFamily="2" charset="-122"/>
              </a:rPr>
              <a:t> they soon </a:t>
            </a:r>
            <a:r>
              <a:rPr lang="en-US" altLang="zh-CN" sz="2200" kern="100" dirty="0">
                <a:solidFill>
                  <a:srgbClr val="00B0F0"/>
                </a:solidFill>
                <a:effectLst/>
                <a:latin typeface="Times New Roman" panose="02020603050405020304" pitchFamily="18" charset="0"/>
                <a:ea typeface="宋体" panose="02010600030101010101" pitchFamily="2" charset="-122"/>
              </a:rPr>
              <a:t>received</a:t>
            </a:r>
            <a:r>
              <a:rPr lang="en-US" altLang="zh-CN" sz="2200" kern="100" dirty="0">
                <a:solidFill>
                  <a:srgbClr val="000000"/>
                </a:solidFill>
                <a:effectLst/>
                <a:latin typeface="Times New Roman" panose="02020603050405020304" pitchFamily="18" charset="0"/>
                <a:ea typeface="宋体" panose="02010600030101010101" pitchFamily="2" charset="-122"/>
              </a:rPr>
              <a:t> a phone call from the company's owner, Chuck </a:t>
            </a:r>
            <a:r>
              <a:rPr lang="en-US" altLang="zh-CN" sz="2200" kern="100" dirty="0" err="1">
                <a:solidFill>
                  <a:srgbClr val="000000"/>
                </a:solidFill>
                <a:effectLst/>
                <a:latin typeface="Times New Roman" panose="02020603050405020304" pitchFamily="18" charset="0"/>
                <a:ea typeface="宋体" panose="02010600030101010101" pitchFamily="2" charset="-122"/>
              </a:rPr>
              <a:t>Paterakis</a:t>
            </a:r>
            <a:r>
              <a:rPr lang="en-US" altLang="zh-CN" sz="2200" kern="100" dirty="0">
                <a:solidFill>
                  <a:srgbClr val="000000"/>
                </a:solidFill>
                <a:effectLst/>
                <a:latin typeface="Times New Roman" panose="02020603050405020304" pitchFamily="18" charset="0"/>
                <a:ea typeface="宋体" panose="02010600030101010101" pitchFamily="2" charset="-122"/>
              </a:rPr>
              <a:t>, with the news that he was </a:t>
            </a:r>
            <a:r>
              <a:rPr lang="en-US" altLang="zh-CN" sz="2200" u="sng" kern="100" dirty="0">
                <a:solidFill>
                  <a:srgbClr val="000000"/>
                </a:solidFill>
                <a:effectLst/>
                <a:latin typeface="Times New Roman" panose="02020603050405020304" pitchFamily="18" charset="0"/>
                <a:ea typeface="宋体" panose="02010600030101010101" pitchFamily="2" charset="-122"/>
              </a:rPr>
              <a:t>50</a:t>
            </a:r>
            <a:r>
              <a:rPr lang="en-US" altLang="zh-CN" sz="2200" kern="100" dirty="0">
                <a:solidFill>
                  <a:srgbClr val="000000"/>
                </a:solidFill>
                <a:effectLst/>
                <a:latin typeface="Times New Roman" panose="02020603050405020304" pitchFamily="18" charset="0"/>
                <a:ea typeface="宋体" panose="02010600030101010101" pitchFamily="2" charset="-122"/>
              </a:rPr>
              <a:t> the truck's driver to open up and pass out loaves of bread from his cargo. </a:t>
            </a:r>
            <a:r>
              <a:rPr lang="en-US" altLang="zh-CN" sz="2200" kern="100" dirty="0">
                <a:solidFill>
                  <a:srgbClr val="C00000"/>
                </a:solidFill>
                <a:effectLst/>
                <a:latin typeface="Times New Roman" panose="02020603050405020304" pitchFamily="18" charset="0"/>
                <a:ea typeface="宋体" panose="02010600030101010101" pitchFamily="2" charset="-122"/>
              </a:rPr>
              <a:t>Overjoyed</a:t>
            </a:r>
            <a:r>
              <a:rPr lang="en-US" altLang="zh-CN" sz="2200" kern="100" dirty="0">
                <a:solidFill>
                  <a:srgbClr val="000000"/>
                </a:solidFill>
                <a:effectLst/>
                <a:latin typeface="Times New Roman" panose="02020603050405020304" pitchFamily="18" charset="0"/>
                <a:ea typeface="宋体" panose="02010600030101010101" pitchFamily="2" charset="-122"/>
              </a:rPr>
              <a:t> by the news, </a:t>
            </a:r>
            <a:r>
              <a:rPr lang="en-US" altLang="zh-CN" sz="2200" kern="100" dirty="0" err="1">
                <a:solidFill>
                  <a:srgbClr val="000000"/>
                </a:solidFill>
                <a:effectLst/>
                <a:latin typeface="Times New Roman" panose="02020603050405020304" pitchFamily="18" charset="0"/>
                <a:ea typeface="宋体" panose="02010600030101010101" pitchFamily="2" charset="-122"/>
              </a:rPr>
              <a:t>Holihan</a:t>
            </a:r>
            <a:r>
              <a:rPr lang="en-US" altLang="zh-CN" sz="2200" kern="100" dirty="0">
                <a:solidFill>
                  <a:srgbClr val="000000"/>
                </a:solidFill>
                <a:effectLst/>
                <a:latin typeface="Times New Roman" panose="02020603050405020304" pitchFamily="18" charset="0"/>
                <a:ea typeface="宋体" panose="02010600030101010101" pitchFamily="2" charset="-122"/>
              </a:rPr>
              <a:t> and Noe </a:t>
            </a:r>
            <a:r>
              <a:rPr lang="en-US" altLang="zh-CN" sz="2200" u="sng" kern="100" dirty="0">
                <a:solidFill>
                  <a:srgbClr val="000000"/>
                </a:solidFill>
                <a:effectLst/>
                <a:latin typeface="Times New Roman" panose="02020603050405020304" pitchFamily="18" charset="0"/>
                <a:ea typeface="宋体" panose="02010600030101010101" pitchFamily="2" charset="-122"/>
              </a:rPr>
              <a:t>51</a:t>
            </a:r>
            <a:r>
              <a:rPr lang="en-US" altLang="zh-CN" sz="2200" kern="100" dirty="0">
                <a:solidFill>
                  <a:srgbClr val="000000"/>
                </a:solidFill>
                <a:effectLst/>
                <a:latin typeface="Times New Roman" panose="02020603050405020304" pitchFamily="18" charset="0"/>
                <a:ea typeface="宋体" panose="02010600030101010101" pitchFamily="2" charset="-122"/>
              </a:rPr>
              <a:t> the truck's driver to bring much-needed things to the cars around them.</a:t>
            </a:r>
            <a:endParaRPr lang="zh-CN" altLang="zh-CN" sz="2200" dirty="0">
              <a:solidFill>
                <a:srgbClr val="000000"/>
              </a:solidFill>
              <a:effectLst/>
              <a:latin typeface="Times New Roman" panose="02020603050405020304" pitchFamily="18" charset="0"/>
              <a:ea typeface="Times New Roman" panose="02020603050405020304" pitchFamily="18" charset="0"/>
            </a:endParaRPr>
          </a:p>
          <a:p>
            <a:pPr indent="317500" algn="just" eaLnBrk="0"/>
            <a:r>
              <a:rPr lang="en-US" altLang="zh-CN" sz="2200" kern="100" dirty="0">
                <a:solidFill>
                  <a:srgbClr val="FF0000"/>
                </a:solidFill>
                <a:latin typeface="等线" panose="02010600030101010101" pitchFamily="2" charset="-122"/>
                <a:ea typeface="等线" panose="02010600030101010101" pitchFamily="2" charset="-122"/>
              </a:rPr>
              <a:t>④</a:t>
            </a:r>
            <a:r>
              <a:rPr lang="en-US" altLang="zh-CN" sz="2200" kern="100" dirty="0">
                <a:solidFill>
                  <a:srgbClr val="FF0000"/>
                </a:solidFill>
                <a:effectLst/>
                <a:latin typeface="Times New Roman" panose="02020603050405020304" pitchFamily="18" charset="0"/>
                <a:ea typeface="宋体" panose="02010600030101010101" pitchFamily="2" charset="-122"/>
              </a:rPr>
              <a:t>The simple loaves of bread were surely a ray of </a:t>
            </a:r>
            <a:r>
              <a:rPr lang="en-US" altLang="zh-CN" sz="2200" u="sng" kern="100" dirty="0">
                <a:solidFill>
                  <a:srgbClr val="FF0000"/>
                </a:solidFill>
                <a:effectLst/>
                <a:latin typeface="Times New Roman" panose="02020603050405020304" pitchFamily="18" charset="0"/>
                <a:ea typeface="宋体" panose="02010600030101010101" pitchFamily="2" charset="-122"/>
              </a:rPr>
              <a:t>52 </a:t>
            </a:r>
            <a:r>
              <a:rPr lang="en-US" altLang="zh-CN" sz="2200" kern="100" dirty="0">
                <a:solidFill>
                  <a:srgbClr val="FF0000"/>
                </a:solidFill>
                <a:effectLst/>
                <a:latin typeface="Times New Roman" panose="02020603050405020304" pitchFamily="18" charset="0"/>
                <a:ea typeface="宋体" panose="02010600030101010101" pitchFamily="2" charset="-122"/>
              </a:rPr>
              <a:t>in an impossibly disturbing situation. </a:t>
            </a:r>
            <a:r>
              <a:rPr lang="en-US" altLang="zh-CN" sz="2200" kern="100" dirty="0" err="1">
                <a:solidFill>
                  <a:srgbClr val="000000"/>
                </a:solidFill>
                <a:effectLst/>
                <a:latin typeface="Times New Roman" panose="02020603050405020304" pitchFamily="18" charset="0"/>
                <a:ea typeface="宋体" panose="02010600030101010101" pitchFamily="2" charset="-122"/>
              </a:rPr>
              <a:t>Holihan</a:t>
            </a:r>
            <a:r>
              <a:rPr lang="en-US" altLang="zh-CN" sz="2200" kern="100" dirty="0">
                <a:solidFill>
                  <a:srgbClr val="000000"/>
                </a:solidFill>
                <a:effectLst/>
                <a:latin typeface="Times New Roman" panose="02020603050405020304" pitchFamily="18" charset="0"/>
                <a:ea typeface="宋体" panose="02010600030101010101" pitchFamily="2" charset="-122"/>
              </a:rPr>
              <a:t> herself calls it “one of the </a:t>
            </a:r>
            <a:r>
              <a:rPr lang="en-US" altLang="zh-CN" sz="2200" u="sng" kern="100" dirty="0">
                <a:solidFill>
                  <a:srgbClr val="000000"/>
                </a:solidFill>
                <a:effectLst/>
                <a:latin typeface="Times New Roman" panose="02020603050405020304" pitchFamily="18" charset="0"/>
                <a:ea typeface="宋体" panose="02010600030101010101" pitchFamily="2" charset="-122"/>
              </a:rPr>
              <a:t>53_</a:t>
            </a:r>
            <a:r>
              <a:rPr lang="en-US" altLang="zh-CN" sz="2200" kern="100" dirty="0">
                <a:solidFill>
                  <a:srgbClr val="000000"/>
                </a:solidFill>
                <a:effectLst/>
                <a:latin typeface="Times New Roman" panose="02020603050405020304" pitchFamily="18" charset="0"/>
                <a:ea typeface="宋体" panose="02010600030101010101" pitchFamily="2" charset="-122"/>
              </a:rPr>
              <a:t>moments” she's ever witnessed. This company could have made a(n) </a:t>
            </a:r>
            <a:r>
              <a:rPr lang="en-US" altLang="zh-CN" sz="2200" u="sng" kern="100" dirty="0">
                <a:solidFill>
                  <a:srgbClr val="000000"/>
                </a:solidFill>
                <a:effectLst/>
                <a:latin typeface="Times New Roman" panose="02020603050405020304" pitchFamily="18" charset="0"/>
                <a:ea typeface="宋体" panose="02010600030101010101" pitchFamily="2" charset="-122"/>
              </a:rPr>
              <a:t>54</a:t>
            </a:r>
            <a:r>
              <a:rPr lang="en-US" altLang="zh-CN" sz="2200" kern="100" dirty="0">
                <a:solidFill>
                  <a:srgbClr val="000000"/>
                </a:solidFill>
                <a:effectLst/>
                <a:latin typeface="Times New Roman" panose="02020603050405020304" pitchFamily="18" charset="0"/>
                <a:ea typeface="宋体" panose="02010600030101010101" pitchFamily="2" charset="-122"/>
              </a:rPr>
              <a:t> from the bread </a:t>
            </a:r>
            <a:r>
              <a:rPr lang="en-US" altLang="zh-CN" sz="2200" kern="100" dirty="0">
                <a:solidFill>
                  <a:srgbClr val="000000"/>
                </a:solidFill>
                <a:effectLst/>
                <a:highlight>
                  <a:srgbClr val="FFFF00"/>
                </a:highlight>
                <a:latin typeface="Times New Roman" panose="02020603050405020304" pitchFamily="18" charset="0"/>
                <a:ea typeface="宋体" panose="02010600030101010101" pitchFamily="2" charset="-122"/>
              </a:rPr>
              <a:t>but</a:t>
            </a:r>
            <a:r>
              <a:rPr lang="en-US" altLang="zh-CN" sz="2200" kern="100" dirty="0">
                <a:solidFill>
                  <a:srgbClr val="000000"/>
                </a:solidFill>
                <a:effectLst/>
                <a:latin typeface="Times New Roman" panose="02020603050405020304" pitchFamily="18" charset="0"/>
                <a:ea typeface="宋体" panose="02010600030101010101" pitchFamily="2" charset="-122"/>
              </a:rPr>
              <a:t> instead chose to help the people around them. </a:t>
            </a:r>
            <a:r>
              <a:rPr lang="en-US" altLang="zh-CN" sz="2200" kern="100" dirty="0">
                <a:solidFill>
                  <a:srgbClr val="FF0000"/>
                </a:solidFill>
                <a:effectLst/>
                <a:latin typeface="Times New Roman" panose="02020603050405020304" pitchFamily="18" charset="0"/>
                <a:ea typeface="宋体" panose="02010600030101010101" pitchFamily="2" charset="-122"/>
              </a:rPr>
              <a:t>That is just so incredible that someone chose </a:t>
            </a:r>
            <a:r>
              <a:rPr lang="en-US" altLang="zh-CN" sz="2200" u="sng" kern="100" dirty="0">
                <a:solidFill>
                  <a:srgbClr val="FF0000"/>
                </a:solidFill>
                <a:effectLst/>
                <a:latin typeface="Times New Roman" panose="02020603050405020304" pitchFamily="18" charset="0"/>
                <a:ea typeface="宋体" panose="02010600030101010101" pitchFamily="2" charset="-122"/>
              </a:rPr>
              <a:t>55 </a:t>
            </a:r>
            <a:r>
              <a:rPr lang="en-US" altLang="zh-CN" sz="2200" kern="100" dirty="0">
                <a:solidFill>
                  <a:srgbClr val="FF0000"/>
                </a:solidFill>
                <a:effectLst/>
                <a:latin typeface="Times New Roman" panose="02020603050405020304" pitchFamily="18" charset="0"/>
                <a:ea typeface="宋体" panose="02010600030101010101" pitchFamily="2" charset="-122"/>
              </a:rPr>
              <a:t>over profit, especially in a situation where people were so desperate</a:t>
            </a:r>
            <a:r>
              <a:rPr lang="en-US" altLang="zh-CN" sz="2200" kern="100" dirty="0">
                <a:solidFill>
                  <a:srgbClr val="000000"/>
                </a:solidFill>
                <a:effectLst/>
                <a:latin typeface="Times New Roman" panose="02020603050405020304" pitchFamily="18" charset="0"/>
                <a:ea typeface="宋体" panose="02010600030101010101" pitchFamily="2" charset="-122"/>
              </a:rPr>
              <a:t>.</a:t>
            </a:r>
            <a:endParaRPr lang="zh-CN" altLang="zh-CN" sz="2200" dirty="0">
              <a:solidFill>
                <a:srgbClr val="000000"/>
              </a:solidFill>
              <a:effectLst/>
              <a:latin typeface="Times New Roman" panose="02020603050405020304" pitchFamily="18" charset="0"/>
              <a:ea typeface="Times New Roman" panose="02020603050405020304" pitchFamily="18" charset="0"/>
            </a:endParaRPr>
          </a:p>
        </p:txBody>
      </p:sp>
      <p:sp>
        <p:nvSpPr>
          <p:cNvPr id="10" name="文本框 9"/>
          <p:cNvSpPr txBox="1"/>
          <p:nvPr/>
        </p:nvSpPr>
        <p:spPr>
          <a:xfrm>
            <a:off x="346710" y="5673566"/>
            <a:ext cx="11476184" cy="1077218"/>
          </a:xfrm>
          <a:prstGeom prst="rect">
            <a:avLst/>
          </a:prstGeom>
          <a:solidFill>
            <a:srgbClr val="D6D1D5">
              <a:alpha val="82000"/>
            </a:srgbClr>
          </a:solidFill>
        </p:spPr>
        <p:txBody>
          <a:bodyPr wrap="square">
            <a:spAutoFit/>
          </a:bodyPr>
          <a:lstStyle/>
          <a:p>
            <a:pPr algn="just"/>
            <a:r>
              <a:rPr lang="zh-CN" altLang="en-US" sz="2000" dirty="0">
                <a:latin typeface="宋体" panose="02010600030101010101" pitchFamily="2" charset="-122"/>
                <a:ea typeface="宋体" panose="02010600030101010101" pitchFamily="2" charset="-122"/>
              </a:rPr>
              <a:t>文章讲述了在一场暴风雪中，数百人被困在高速公路上。</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Casey </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Holihan</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和丈夫</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John Noe</a:t>
            </a:r>
            <a:r>
              <a:rPr lang="zh-CN" altLang="en-US" sz="2000" dirty="0">
                <a:latin typeface="宋体" panose="02010600030101010101" pitchFamily="2" charset="-122"/>
                <a:ea typeface="宋体" panose="02010600030101010101" pitchFamily="2" charset="-122"/>
              </a:rPr>
              <a:t>在堵塞中发现一辆面包货车，他们联系车主请求分发面包给其他司机。公司老板同意了，他们的行为为绝望中的人们带来了希望，展现了人性的善良有爱</a:t>
            </a:r>
            <a:r>
              <a:rPr lang="zh-CN" altLang="en-US" sz="2400" dirty="0">
                <a:latin typeface="宋体" panose="02010600030101010101" pitchFamily="2" charset="-122"/>
                <a:ea typeface="宋体" panose="02010600030101010101" pitchFamily="2" charset="-122"/>
              </a:rPr>
              <a:t>。</a:t>
            </a:r>
            <a:endParaRPr lang="zh-CN" altLang="en-US" sz="2400"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5943" y="34828"/>
            <a:ext cx="11649347" cy="4678204"/>
          </a:xfrm>
          <a:prstGeom prst="rect">
            <a:avLst/>
          </a:prstGeom>
          <a:noFill/>
        </p:spPr>
        <p:txBody>
          <a:bodyPr wrap="square">
            <a:spAutoFit/>
          </a:bodyPr>
          <a:lstStyle/>
          <a:p>
            <a:pPr marL="0" marR="0" lvl="0" indent="317500" algn="just" defTabSz="914400" rtl="0" eaLnBrk="0" fontAlgn="auto" latinLnBrk="0" hangingPunct="1">
              <a:lnSpc>
                <a:spcPct val="100000"/>
              </a:lnSpc>
              <a:spcBef>
                <a:spcPts val="0"/>
              </a:spcBef>
              <a:spcAft>
                <a:spcPts val="0"/>
              </a:spcAft>
              <a:buClrTx/>
              <a:buSzTx/>
              <a:buFontTx/>
              <a:buNone/>
              <a:defRPr/>
            </a:pPr>
            <a:r>
              <a:rPr kumimoji="0" lang="en-US" altLang="zh-CN" sz="2200" b="0" i="0" u="none" strike="noStrike" kern="10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rPr>
              <a:t>①</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One day, hundreds of people </a:t>
            </a:r>
            <a:r>
              <a:rPr kumimoji="0" lang="en-US" altLang="zh-CN" sz="2200" b="0" i="0" u="none" strike="noStrike" kern="10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mn-cs"/>
              </a:rPr>
              <a:t>were stuck in </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traffic on the highway in below-freezing temperatures due to a snowstorm. With the conditions making it  </a:t>
            </a:r>
            <a:r>
              <a:rPr kumimoji="0" lang="en-US" altLang="zh-CN" sz="22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41</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for rescue workers to help, many were trapped overnight with no access to </a:t>
            </a:r>
            <a:r>
              <a:rPr kumimoji="0" lang="en-US" altLang="zh-CN" sz="22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42</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_.</a:t>
            </a:r>
            <a:endPar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317500" algn="just" defTabSz="914400" rtl="0" eaLnBrk="0" fontAlgn="auto" latinLnBrk="0" hangingPunct="1">
              <a:lnSpc>
                <a:spcPct val="100000"/>
              </a:lnSpc>
              <a:spcBef>
                <a:spcPts val="0"/>
              </a:spcBef>
              <a:spcAft>
                <a:spcPts val="0"/>
              </a:spcAft>
              <a:buClrTx/>
              <a:buSzTx/>
              <a:buFontTx/>
              <a:buNone/>
              <a:defRPr/>
            </a:pP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一天，由于暴风雪，数百人在高速公路上被冻在冰点以下的温度下。由于天气条件，使得救援工作者</a:t>
            </a:r>
            <a:r>
              <a:rPr kumimoji="0" lang="en-US" altLang="zh-CN"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__41__</a:t>
            </a: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去帮助，许多人被困一夜，无法获得</a:t>
            </a:r>
            <a:r>
              <a:rPr kumimoji="0" lang="en-US" altLang="zh-CN"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__42__ </a:t>
            </a: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endPar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317500" algn="just" defTabSz="914400" rtl="0" eaLnBrk="0" fontAlgn="auto" latinLnBrk="0" hangingPunct="1">
              <a:lnSpc>
                <a:spcPct val="100000"/>
              </a:lnSpc>
              <a:spcBef>
                <a:spcPts val="0"/>
              </a:spcBef>
              <a:spcAft>
                <a:spcPts val="0"/>
              </a:spcAft>
              <a:buClrTx/>
              <a:buSzTx/>
              <a:buFontTx/>
              <a:buNone/>
              <a:defRPr/>
            </a:pPr>
            <a:r>
              <a:rPr kumimoji="0" lang="en-US" altLang="zh-CN" sz="2200" b="0" i="0" u="none" strike="noStrike" kern="10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rPr>
              <a:t>②</a:t>
            </a:r>
            <a:r>
              <a:rPr kumimoji="0" lang="en-US" altLang="zh-CN" sz="2200" b="0" i="0" u="none" strike="noStrike" kern="100" cap="none" spc="0" normalizeH="0" baseline="0" noProof="0" dirty="0">
                <a:ln>
                  <a:noFill/>
                </a:ln>
                <a:solidFill>
                  <a:srgbClr val="000000"/>
                </a:solidFill>
                <a:effectLst/>
                <a:highlight>
                  <a:srgbClr val="FFFF00"/>
                </a:highlight>
                <a:uLnTx/>
                <a:uFillTx/>
                <a:latin typeface="Times New Roman" panose="02020603050405020304" pitchFamily="18" charset="0"/>
                <a:ea typeface="宋体" panose="02010600030101010101" pitchFamily="2" charset="-122"/>
                <a:cs typeface="+mn-cs"/>
              </a:rPr>
              <a:t>But</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one stuck driver found a _</a:t>
            </a:r>
            <a:r>
              <a:rPr kumimoji="0" lang="en-US" altLang="zh-CN" sz="22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43</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_spot </a:t>
            </a:r>
            <a:r>
              <a:rPr kumimoji="0" lang="en-US" altLang="zh-CN" sz="2200" b="0" i="0" u="none" strike="noStrike" kern="10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mn-cs"/>
              </a:rPr>
              <a:t>in the despair</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As she was sitting in her car fearing the </a:t>
            </a:r>
            <a:r>
              <a:rPr kumimoji="0" lang="en-US" altLang="zh-CN" sz="22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44 </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Casey </a:t>
            </a:r>
            <a:r>
              <a:rPr kumimoji="0" lang="en-US" altLang="zh-CN" sz="2200" b="0" i="0" u="none" strike="noStrike" kern="1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Holihan</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and her husband, John Noe, </a:t>
            </a:r>
            <a:r>
              <a:rPr kumimoji="0" lang="en-US" altLang="zh-CN" sz="22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45</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 bread truck just ahead of them in the jam. Willing to try just about anything, they </a:t>
            </a:r>
            <a:r>
              <a:rPr kumimoji="0" lang="en-US" altLang="zh-CN" sz="2200" b="0" i="0" u="none" strike="noStrike" kern="1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mn-cs"/>
              </a:rPr>
              <a:t>called</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the customer service number listed on the back of the truck and left a </a:t>
            </a:r>
            <a:r>
              <a:rPr kumimoji="0" lang="en-US" altLang="zh-CN" sz="22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46</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0" lang="en-US" altLang="zh-CN" sz="2200" b="0" i="0" u="none" strike="noStrike" kern="1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mn-cs"/>
              </a:rPr>
              <a:t>begging for </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the driver to open the back and </a:t>
            </a:r>
            <a:r>
              <a:rPr kumimoji="0" lang="en-US" altLang="zh-CN" sz="22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47 </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_bread to the hungry passengers around them.</a:t>
            </a:r>
            <a:endPar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317500" algn="just" defTabSz="914400" rtl="0" eaLnBrk="0" fontAlgn="auto" latinLnBrk="0" hangingPunct="1">
              <a:lnSpc>
                <a:spcPct val="100000"/>
              </a:lnSpc>
              <a:spcBef>
                <a:spcPts val="0"/>
              </a:spcBef>
              <a:spcAft>
                <a:spcPts val="0"/>
              </a:spcAft>
              <a:buClrTx/>
              <a:buSzTx/>
              <a:buFontTx/>
              <a:buNone/>
              <a:defRPr/>
            </a:pPr>
            <a:r>
              <a:rPr lang="zh-CN" altLang="en-US" sz="2000" b="0" i="0" dirty="0">
                <a:solidFill>
                  <a:srgbClr val="1F2328"/>
                </a:solidFill>
                <a:effectLst/>
                <a:highlight>
                  <a:srgbClr val="FFFFFF"/>
                </a:highlight>
                <a:latin typeface="-apple-system"/>
              </a:rPr>
              <a:t>但是一位被困的司机在绝望中找到了</a:t>
            </a:r>
            <a:r>
              <a:rPr kumimoji="0" lang="en-US" altLang="zh-CN" sz="20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43</a:t>
            </a:r>
            <a:r>
              <a:rPr kumimoji="0" lang="en-US" altLang="zh-CN"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lang="zh-CN" altLang="en-US" sz="2000" b="0" i="0" dirty="0">
                <a:solidFill>
                  <a:srgbClr val="1F2328"/>
                </a:solidFill>
                <a:effectLst/>
                <a:highlight>
                  <a:srgbClr val="FFFFFF"/>
                </a:highlight>
                <a:latin typeface="-apple-system"/>
              </a:rPr>
              <a:t>。当她坐在车里，担心着最</a:t>
            </a:r>
            <a:r>
              <a:rPr kumimoji="0" lang="en-US" altLang="zh-CN" sz="20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44</a:t>
            </a:r>
            <a:r>
              <a:rPr lang="en-US" altLang="zh-CN" sz="2000" kern="100" dirty="0">
                <a:solidFill>
                  <a:srgbClr val="000000"/>
                </a:solidFill>
                <a:latin typeface="Times New Roman" panose="02020603050405020304" pitchFamily="18" charset="0"/>
                <a:ea typeface="宋体" panose="02010600030101010101" pitchFamily="2" charset="-122"/>
              </a:rPr>
              <a:t>_</a:t>
            </a:r>
            <a:r>
              <a:rPr lang="zh-CN" altLang="en-US" sz="2000" b="0" i="0" dirty="0">
                <a:solidFill>
                  <a:srgbClr val="1F2328"/>
                </a:solidFill>
                <a:effectLst/>
                <a:highlight>
                  <a:srgbClr val="FFFFFF"/>
                </a:highlight>
                <a:latin typeface="-apple-system"/>
              </a:rPr>
              <a:t>和她的丈夫</a:t>
            </a:r>
            <a:r>
              <a:rPr lang="en-US" altLang="zh-CN" sz="2000" b="0" i="0" dirty="0">
                <a:solidFill>
                  <a:srgbClr val="1F2328"/>
                </a:solidFill>
                <a:effectLst/>
                <a:highlight>
                  <a:srgbClr val="FFFFFF"/>
                </a:highlight>
                <a:latin typeface="-apple-system"/>
              </a:rPr>
              <a:t>John Noe</a:t>
            </a:r>
            <a:r>
              <a:rPr lang="zh-CN" altLang="en-US" sz="2000" b="0" i="0" dirty="0">
                <a:solidFill>
                  <a:srgbClr val="1F2328"/>
                </a:solidFill>
                <a:effectLst/>
                <a:highlight>
                  <a:srgbClr val="FFFFFF"/>
                </a:highlight>
                <a:latin typeface="-apple-system"/>
              </a:rPr>
              <a:t>，他们在交通堵塞中</a:t>
            </a:r>
            <a:r>
              <a:rPr lang="zh-CN" altLang="en-US" sz="2000" b="0" i="0" u="sng" dirty="0">
                <a:solidFill>
                  <a:srgbClr val="1F2328"/>
                </a:solidFill>
                <a:effectLst/>
                <a:highlight>
                  <a:srgbClr val="FFFFFF"/>
                </a:highlight>
                <a:latin typeface="-apple-system"/>
              </a:rPr>
              <a:t>  </a:t>
            </a:r>
            <a:r>
              <a:rPr kumimoji="0" lang="en-US" altLang="zh-CN" sz="20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45  </a:t>
            </a:r>
            <a:r>
              <a:rPr lang="zh-CN" altLang="en-US" sz="2000" b="0" i="0" dirty="0">
                <a:solidFill>
                  <a:srgbClr val="1F2328"/>
                </a:solidFill>
                <a:effectLst/>
                <a:highlight>
                  <a:srgbClr val="FFFFFF"/>
                </a:highlight>
                <a:latin typeface="-apple-system"/>
              </a:rPr>
              <a:t>前方有一辆面包车。他们愿意尝试任何可能的方法，于是拨打了面包车上标明的客服电话，并留下了一 </a:t>
            </a:r>
            <a:r>
              <a:rPr lang="zh-CN" altLang="en-US" sz="2000" b="0" i="0" u="sng" dirty="0">
                <a:solidFill>
                  <a:srgbClr val="1F2328"/>
                </a:solidFill>
                <a:effectLst/>
                <a:highlight>
                  <a:srgbClr val="FFFFFF"/>
                </a:highlight>
                <a:latin typeface="-apple-system"/>
              </a:rPr>
              <a:t> </a:t>
            </a:r>
            <a:r>
              <a:rPr kumimoji="0" lang="en-US" altLang="zh-CN" sz="20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46 </a:t>
            </a:r>
            <a:r>
              <a:rPr lang="zh-CN" altLang="en-US" sz="2000" b="0" i="0" dirty="0">
                <a:solidFill>
                  <a:srgbClr val="1F2328"/>
                </a:solidFill>
                <a:effectLst/>
                <a:highlight>
                  <a:srgbClr val="FFFFFF"/>
                </a:highlight>
                <a:latin typeface="-apple-system"/>
              </a:rPr>
              <a:t>，恳求司机打开车厢，</a:t>
            </a:r>
            <a:r>
              <a:rPr kumimoji="0" lang="zh-CN" altLang="en-US" sz="2000" b="0" i="0" u="none" strike="noStrike" kern="1200" cap="none" spc="0" normalizeH="0" baseline="0" noProof="0" dirty="0">
                <a:ln>
                  <a:noFill/>
                </a:ln>
                <a:solidFill>
                  <a:srgbClr val="1F2328"/>
                </a:solidFill>
                <a:effectLst/>
                <a:highlight>
                  <a:srgbClr val="FFFFFF"/>
                </a:highlight>
                <a:uLnTx/>
                <a:uFillTx/>
                <a:latin typeface="-apple-system"/>
                <a:ea typeface="宋体" panose="02010600030101010101" pitchFamily="2" charset="-122"/>
                <a:cs typeface="+mn-cs"/>
              </a:rPr>
              <a:t> </a:t>
            </a:r>
            <a:r>
              <a:rPr kumimoji="0" lang="zh-CN" altLang="en-US" sz="2000" b="0" i="0" u="sng" strike="noStrike" kern="1200" cap="none" spc="0" normalizeH="0" baseline="0" noProof="0" dirty="0">
                <a:ln>
                  <a:noFill/>
                </a:ln>
                <a:solidFill>
                  <a:srgbClr val="1F2328"/>
                </a:solidFill>
                <a:effectLst/>
                <a:highlight>
                  <a:srgbClr val="FFFFFF"/>
                </a:highlight>
                <a:uLnTx/>
                <a:uFillTx/>
                <a:latin typeface="-apple-system"/>
                <a:ea typeface="宋体" panose="02010600030101010101" pitchFamily="2" charset="-122"/>
                <a:cs typeface="+mn-cs"/>
              </a:rPr>
              <a:t> </a:t>
            </a:r>
            <a:r>
              <a:rPr kumimoji="0" lang="en-US" altLang="zh-CN" sz="20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47  </a:t>
            </a:r>
            <a:r>
              <a:rPr lang="zh-CN" altLang="en-US" sz="2000" b="0" i="0" dirty="0">
                <a:solidFill>
                  <a:srgbClr val="1F2328"/>
                </a:solidFill>
                <a:effectLst/>
                <a:highlight>
                  <a:srgbClr val="FFFFFF"/>
                </a:highlight>
                <a:latin typeface="-apple-system"/>
              </a:rPr>
              <a:t>面包给周围饥饿的乘客。</a:t>
            </a:r>
            <a:endParaRPr kumimoji="0" lang="en-US" altLang="zh-CN"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317500" algn="just" defTabSz="914400" rtl="0" eaLnBrk="0" fontAlgn="auto" latinLnBrk="0" hangingPunct="1">
              <a:lnSpc>
                <a:spcPct val="100000"/>
              </a:lnSpc>
              <a:spcBef>
                <a:spcPts val="0"/>
              </a:spcBef>
              <a:spcAft>
                <a:spcPts val="0"/>
              </a:spcAft>
              <a:buClrTx/>
              <a:buSzTx/>
              <a:buFontTx/>
              <a:buNone/>
              <a:defRPr/>
            </a:pPr>
            <a:endPar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317500" algn="just" defTabSz="914400" rtl="0" eaLnBrk="0" fontAlgn="auto" latinLnBrk="0" hangingPunct="1">
              <a:lnSpc>
                <a:spcPct val="100000"/>
              </a:lnSpc>
              <a:spcBef>
                <a:spcPts val="0"/>
              </a:spcBef>
              <a:spcAft>
                <a:spcPts val="0"/>
              </a:spcAft>
              <a:buClrTx/>
              <a:buSzTx/>
              <a:buFontTx/>
              <a:buNone/>
              <a:defRPr/>
            </a:pP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endParaRPr kumimoji="0" lang="zh-CN" altLang="zh-CN"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3" name="文本框 2"/>
          <p:cNvSpPr txBox="1"/>
          <p:nvPr/>
        </p:nvSpPr>
        <p:spPr>
          <a:xfrm>
            <a:off x="295546" y="4035864"/>
            <a:ext cx="11549744" cy="2677656"/>
          </a:xfrm>
          <a:prstGeom prst="rect">
            <a:avLst/>
          </a:prstGeom>
          <a:noFill/>
          <a:ln w="19050">
            <a:solidFill>
              <a:schemeClr val="tx1"/>
            </a:solidFill>
          </a:ln>
        </p:spPr>
        <p:txBody>
          <a:bodyPr wrap="square">
            <a:spAutoFit/>
          </a:bodyPr>
          <a:lstStyle/>
          <a:p>
            <a:pPr marL="0" indent="292100" algn="just" rtl="0" fontAlgn="base" latinLnBrk="0"/>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41.A.stressful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B.effortless</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C.practical</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0" i="0" dirty="0" err="1">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D.difficult</a:t>
            </a:r>
            <a:endParaRPr lang="en-US" altLang="zh-CN" sz="2400" b="0" i="0" dirty="0">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just" rtl="0" fontAlgn="base" latinLnBrk="0"/>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42.A.water			</a:t>
            </a:r>
            <a:r>
              <a:rPr lang="en-US" altLang="zh-CN" sz="2400" b="0" i="0" dirty="0" err="1">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B.necessities</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C.bread</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D.blankets</a:t>
            </a:r>
            <a:endPar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just" rtl="0" fontAlgn="base" latinLnBrk="0"/>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43.A.new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B.familiar</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0" i="0" dirty="0" err="1">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C.bright</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D.strange</a:t>
            </a:r>
            <a:endPar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just" rtl="0" fontAlgn="base" latinLnBrk="0"/>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44.A.least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B.best</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C.most</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0" i="0" dirty="0" err="1">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D.worst</a:t>
            </a:r>
            <a:endParaRPr lang="en-US" altLang="zh-CN" sz="2400" b="0" i="0" dirty="0">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just" rtl="0" fontAlgn="base" latinLnBrk="0"/>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45.</a:t>
            </a:r>
            <a:r>
              <a:rPr lang="en-US" altLang="zh-CN" sz="2400" b="0" i="0" dirty="0">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A.spotted</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B.realized</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C.stared</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D.knew</a:t>
            </a:r>
            <a:endPar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just" rtl="0" fontAlgn="base" latinLnBrk="0"/>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46.A.number		</a:t>
            </a:r>
            <a:r>
              <a:rPr lang="en-US" altLang="zh-CN" sz="2400" b="0" i="0" dirty="0" err="1">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B.message</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C note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D.clue</a:t>
            </a:r>
            <a:endPar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just" rtl="0" fontAlgn="base" latinLnBrk="0"/>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47.A.lend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B.sell</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0" i="0" dirty="0" err="1">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C.distribute</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D.send</a:t>
            </a:r>
            <a:endPar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p:cNvPicPr>
            <a:picLocks noChangeAspect="1"/>
          </p:cNvPicPr>
          <p:nvPr/>
        </p:nvPicPr>
        <p:blipFill>
          <a:blip r:embed="rId1"/>
          <a:stretch>
            <a:fillRect/>
          </a:stretch>
        </p:blipFill>
        <p:spPr>
          <a:xfrm>
            <a:off x="-435429" y="10886"/>
            <a:ext cx="13607142" cy="6830785"/>
          </a:xfrm>
          <a:prstGeom prst="rect">
            <a:avLst/>
          </a:prstGeom>
        </p:spPr>
      </p:pic>
      <p:sp>
        <p:nvSpPr>
          <p:cNvPr id="5" name="TextBox 10"/>
          <p:cNvSpPr txBox="1"/>
          <p:nvPr/>
        </p:nvSpPr>
        <p:spPr>
          <a:xfrm>
            <a:off x="1016446" y="1776283"/>
            <a:ext cx="11175554" cy="1438535"/>
          </a:xfrm>
          <a:prstGeom prst="rect">
            <a:avLst/>
          </a:prstGeom>
        </p:spPr>
        <p:txBody>
          <a:bodyPr wrap="square" lIns="0" tIns="0" rIns="0" bIns="0" rtlCol="0" anchor="t">
            <a:spAutoFit/>
          </a:bodyPr>
          <a:lstStyle/>
          <a:p>
            <a:pPr defTabSz="609600">
              <a:lnSpc>
                <a:spcPts val="13030"/>
              </a:lnSpc>
            </a:pPr>
            <a:r>
              <a:rPr lang="en-US" altLang="zh-CN" sz="6000" b="1" spc="217"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2024</a:t>
            </a:r>
            <a:r>
              <a:rPr lang="zh-CN" altLang="en-US" sz="6000" b="1" spc="217" dirty="0">
                <a:solidFill>
                  <a:srgbClr val="000000"/>
                </a:solidFill>
                <a:latin typeface="Ahsing"/>
                <a:ea typeface="宋体" panose="02010600030101010101" pitchFamily="2" charset="-122"/>
              </a:rPr>
              <a:t>届</a:t>
            </a:r>
            <a:r>
              <a:rPr lang="en-US" altLang="zh-CN" sz="6000" b="1" spc="217"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Z20</a:t>
            </a:r>
            <a:r>
              <a:rPr lang="zh-CN" altLang="en-US" sz="6000" b="1" spc="217" dirty="0">
                <a:solidFill>
                  <a:srgbClr val="000000"/>
                </a:solidFill>
                <a:latin typeface="Ahsing"/>
                <a:ea typeface="宋体" panose="02010600030101010101" pitchFamily="2" charset="-122"/>
              </a:rPr>
              <a:t>名校联盟第三次联考</a:t>
            </a:r>
            <a:endParaRPr lang="en-US" sz="6000" b="1" spc="217" dirty="0">
              <a:solidFill>
                <a:srgbClr val="000000"/>
              </a:solidFill>
              <a:latin typeface="Ahsing"/>
            </a:endParaRPr>
          </a:p>
        </p:txBody>
      </p:sp>
      <p:sp>
        <p:nvSpPr>
          <p:cNvPr id="6" name="文本框 5"/>
          <p:cNvSpPr txBox="1"/>
          <p:nvPr/>
        </p:nvSpPr>
        <p:spPr>
          <a:xfrm>
            <a:off x="3232396" y="3479870"/>
            <a:ext cx="7309757" cy="461665"/>
          </a:xfrm>
          <a:prstGeom prst="rect">
            <a:avLst/>
          </a:prstGeom>
          <a:noFill/>
        </p:spPr>
        <p:txBody>
          <a:bodyPr wrap="square">
            <a:spAutoFit/>
          </a:bodyPr>
          <a:lstStyle/>
          <a:p>
            <a:r>
              <a:rPr lang="en-US" altLang="zh-CN" sz="2400" dirty="0">
                <a:latin typeface="Times New Roman" panose="02020603050405020304" pitchFamily="18" charset="0"/>
                <a:cs typeface="Times New Roman" panose="02020603050405020304" pitchFamily="18" charset="0"/>
              </a:rPr>
              <a:t>The flowers of May will bloom in your June.</a:t>
            </a:r>
            <a:endParaRPr lang="en-US" altLang="zh-CN" sz="2400" dirty="0">
              <a:latin typeface="Times New Roman" panose="02020603050405020304" pitchFamily="18" charset="0"/>
              <a:cs typeface="Times New Roman" panose="02020603050405020304" pitchFamily="18" charset="0"/>
            </a:endParaRPr>
          </a:p>
        </p:txBody>
      </p:sp>
      <p:sp>
        <p:nvSpPr>
          <p:cNvPr id="7" name="AutoShape 2"/>
          <p:cNvSpPr/>
          <p:nvPr/>
        </p:nvSpPr>
        <p:spPr>
          <a:xfrm>
            <a:off x="2890657" y="4055779"/>
            <a:ext cx="6679776" cy="0"/>
          </a:xfrm>
          <a:prstGeom prst="line">
            <a:avLst/>
          </a:prstGeom>
          <a:ln w="19050" cap="flat">
            <a:solidFill>
              <a:srgbClr val="1B1A14"/>
            </a:solidFill>
            <a:prstDash val="solid"/>
            <a:headEnd type="none" w="sm" len="sm"/>
            <a:tailEnd type="none" w="sm" len="sm"/>
          </a:ln>
        </p:spPr>
      </p:sp>
      <p:sp>
        <p:nvSpPr>
          <p:cNvPr id="8" name="TextBox 11"/>
          <p:cNvSpPr txBox="1"/>
          <p:nvPr/>
        </p:nvSpPr>
        <p:spPr>
          <a:xfrm>
            <a:off x="4876760" y="4283700"/>
            <a:ext cx="2707569" cy="324063"/>
          </a:xfrm>
          <a:prstGeom prst="rect">
            <a:avLst/>
          </a:prstGeom>
        </p:spPr>
        <p:txBody>
          <a:bodyPr wrap="square" lIns="0" tIns="0" rIns="0" bIns="0" rtlCol="0" anchor="t">
            <a:spAutoFit/>
          </a:bodyPr>
          <a:lstStyle/>
          <a:p>
            <a:pPr defTabSz="609600">
              <a:lnSpc>
                <a:spcPts val="2465"/>
              </a:lnSpc>
            </a:pPr>
            <a:r>
              <a:rPr lang="zh-CN" altLang="en-US" sz="2665" dirty="0">
                <a:solidFill>
                  <a:srgbClr val="1E1E1E"/>
                </a:solidFill>
                <a:latin typeface="Aderet MF"/>
                <a:ea typeface="宋体" panose="02010600030101010101" pitchFamily="2" charset="-122"/>
              </a:rPr>
              <a:t>客 观 题 解 析</a:t>
            </a:r>
            <a:endParaRPr lang="en-US" sz="2665" dirty="0">
              <a:solidFill>
                <a:srgbClr val="1E1E1E"/>
              </a:solidFill>
              <a:latin typeface="Aderet MF"/>
            </a:endParaRPr>
          </a:p>
        </p:txBody>
      </p:sp>
      <p:sp>
        <p:nvSpPr>
          <p:cNvPr id="9" name="TextBox 12"/>
          <p:cNvSpPr txBox="1"/>
          <p:nvPr/>
        </p:nvSpPr>
        <p:spPr>
          <a:xfrm>
            <a:off x="8688689" y="4053852"/>
            <a:ext cx="2338488" cy="882229"/>
          </a:xfrm>
          <a:prstGeom prst="rect">
            <a:avLst/>
          </a:prstGeom>
        </p:spPr>
        <p:txBody>
          <a:bodyPr lIns="0" tIns="0" rIns="0" bIns="0" rtlCol="0" anchor="t">
            <a:spAutoFit/>
          </a:bodyPr>
          <a:lstStyle/>
          <a:p>
            <a:pPr algn="r" defTabSz="609600"/>
            <a:r>
              <a:rPr lang="en-US" sz="3735" dirty="0">
                <a:solidFill>
                  <a:srgbClr val="1E1E1E"/>
                </a:solidFill>
                <a:latin typeface="Times New Roman" panose="02020603050405020304" pitchFamily="18" charset="0"/>
                <a:ea typeface="思源黑体 1 Medium"/>
                <a:cs typeface="Times New Roman" panose="02020603050405020304" pitchFamily="18" charset="0"/>
              </a:rPr>
              <a:t>F</a:t>
            </a:r>
            <a:r>
              <a:rPr lang="en-US" altLang="zh-CN" sz="3735" dirty="0">
                <a:solidFill>
                  <a:srgbClr val="1E1E1E"/>
                </a:solidFill>
                <a:latin typeface="Times New Roman" panose="02020603050405020304" pitchFamily="18" charset="0"/>
                <a:ea typeface="思源黑体 1 Medium"/>
                <a:cs typeface="Times New Roman" panose="02020603050405020304" pitchFamily="18" charset="0"/>
              </a:rPr>
              <a:t>ay</a:t>
            </a:r>
            <a:endParaRPr lang="en-US" altLang="zh-CN" sz="3735" dirty="0">
              <a:solidFill>
                <a:srgbClr val="1E1E1E"/>
              </a:solidFill>
              <a:latin typeface="Times New Roman" panose="02020603050405020304" pitchFamily="18" charset="0"/>
              <a:ea typeface="思源黑体 1 Medium"/>
              <a:cs typeface="Times New Roman" panose="02020603050405020304" pitchFamily="18" charset="0"/>
            </a:endParaRPr>
          </a:p>
          <a:p>
            <a:pPr algn="r" defTabSz="609600"/>
            <a:r>
              <a:rPr lang="en-US" sz="2000" dirty="0">
                <a:solidFill>
                  <a:srgbClr val="1E1E1E"/>
                </a:solidFill>
                <a:latin typeface="Times New Roman" panose="02020603050405020304" pitchFamily="18" charset="0"/>
                <a:ea typeface="思源黑体 1 Medium"/>
                <a:cs typeface="Times New Roman" panose="02020603050405020304" pitchFamily="18" charset="0"/>
              </a:rPr>
              <a:t>2024.05</a:t>
            </a:r>
            <a:endParaRPr lang="en-US" sz="2000" dirty="0">
              <a:solidFill>
                <a:srgbClr val="1E1E1E"/>
              </a:solidFill>
              <a:latin typeface="Times New Roman" panose="02020603050405020304" pitchFamily="18" charset="0"/>
              <a:ea typeface="思源黑体 1 Medium"/>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0767" y="100149"/>
            <a:ext cx="11845289" cy="4647426"/>
          </a:xfrm>
          <a:prstGeom prst="rect">
            <a:avLst/>
          </a:prstGeom>
          <a:noFill/>
        </p:spPr>
        <p:txBody>
          <a:bodyPr wrap="square">
            <a:spAutoFit/>
          </a:bodyPr>
          <a:lstStyle/>
          <a:p>
            <a:pPr marL="0" marR="0" lvl="0" indent="317500" algn="just" defTabSz="914400" rtl="0" eaLnBrk="0" fontAlgn="auto" latinLnBrk="0" hangingPunct="1">
              <a:lnSpc>
                <a:spcPct val="100000"/>
              </a:lnSpc>
              <a:spcBef>
                <a:spcPts val="0"/>
              </a:spcBef>
              <a:spcAft>
                <a:spcPts val="0"/>
              </a:spcAft>
              <a:buClrTx/>
              <a:buSzTx/>
              <a:buFontTx/>
              <a:buNone/>
              <a:defRPr/>
            </a:pPr>
            <a:r>
              <a:rPr lang="en-US" altLang="zh-CN" sz="2200" kern="100" dirty="0">
                <a:solidFill>
                  <a:srgbClr val="000000"/>
                </a:solidFill>
                <a:effectLst/>
                <a:latin typeface="Times New Roman" panose="02020603050405020304" pitchFamily="18" charset="0"/>
                <a:ea typeface="宋体" panose="02010600030101010101" pitchFamily="2" charset="-122"/>
              </a:rPr>
              <a:t> </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③It was </a:t>
            </a:r>
            <a:r>
              <a:rPr kumimoji="0" lang="en-US" altLang="zh-CN" sz="2200" b="0" i="0" u="none" strike="noStrike" kern="1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a last-ditch effort</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and the couple wasn't very</a:t>
            </a:r>
            <a:r>
              <a:rPr kumimoji="0" lang="en-US" altLang="zh-CN" sz="22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48</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about getting a response. </a:t>
            </a:r>
            <a:r>
              <a:rPr kumimoji="0" lang="en-US" altLang="zh-CN" sz="2200" b="0" i="0" u="none" strike="noStrike" kern="100" cap="none" spc="0" normalizeH="0" baseline="0" noProof="0" dirty="0">
                <a:ln>
                  <a:noFill/>
                </a:ln>
                <a:solidFill>
                  <a:srgbClr val="000000"/>
                </a:solidFill>
                <a:effectLst/>
                <a:highlight>
                  <a:srgbClr val="FFFF00"/>
                </a:highlight>
                <a:uLnTx/>
                <a:uFillTx/>
                <a:latin typeface="Times New Roman" panose="02020603050405020304" pitchFamily="18" charset="0"/>
                <a:ea typeface="宋体" panose="02010600030101010101" pitchFamily="2" charset="-122"/>
                <a:cs typeface="+mn-cs"/>
              </a:rPr>
              <a:t>But </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to their</a:t>
            </a:r>
            <a:r>
              <a:rPr kumimoji="0" lang="en-US" altLang="zh-CN" sz="22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49,</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they soon </a:t>
            </a:r>
            <a:r>
              <a:rPr kumimoji="0" lang="en-US" altLang="zh-CN" sz="2200" b="0" i="0" u="none" strike="noStrike" kern="1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mn-cs"/>
              </a:rPr>
              <a:t>received</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 phone call from the company's owner, Chuck </a:t>
            </a:r>
            <a:r>
              <a:rPr kumimoji="0" lang="en-US" altLang="zh-CN" sz="2200" b="0" i="0" u="none" strike="noStrike" kern="1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Paterakis</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with the news that he was </a:t>
            </a:r>
            <a:r>
              <a:rPr kumimoji="0" lang="en-US" altLang="zh-CN" sz="22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50</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the truck's driver to open up and </a:t>
            </a:r>
            <a:r>
              <a:rPr kumimoji="0" lang="en-US" altLang="zh-CN" sz="2200" b="0" i="0" u="none" strike="noStrike" kern="1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pass out </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loaves of bread from his cargo. </a:t>
            </a:r>
            <a:r>
              <a:rPr kumimoji="0" lang="en-US" altLang="zh-CN" sz="2200" b="0" i="0" u="none" strike="noStrike" kern="1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mn-cs"/>
              </a:rPr>
              <a:t>Overjoyed</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by the news, </a:t>
            </a:r>
            <a:r>
              <a:rPr kumimoji="0" lang="en-US" altLang="zh-CN" sz="2200" b="0" i="0" u="none" strike="noStrike" kern="1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Holihan</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and Noe </a:t>
            </a:r>
            <a:r>
              <a:rPr kumimoji="0" lang="en-US" altLang="zh-CN" sz="22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51</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the truck's driver to bring </a:t>
            </a:r>
            <a:r>
              <a:rPr kumimoji="0" lang="en-US" altLang="zh-CN" sz="2200" b="0" i="0" u="none" strike="noStrike" kern="1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much-needed things </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to the cars around them.</a:t>
            </a:r>
            <a:endParaRPr kumimoji="0" lang="zh-CN" altLang="zh-CN"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317500" algn="just" defTabSz="914400" rtl="0" eaLnBrk="0" fontAlgn="auto" latinLnBrk="0" hangingPunct="1">
              <a:lnSpc>
                <a:spcPct val="100000"/>
              </a:lnSpc>
              <a:spcBef>
                <a:spcPts val="0"/>
              </a:spcBef>
              <a:spcAft>
                <a:spcPts val="0"/>
              </a:spcAft>
              <a:buClrTx/>
              <a:buSzTx/>
              <a:buFontTx/>
              <a:buNone/>
              <a:defRPr/>
            </a:pPr>
            <a:r>
              <a:rPr kumimoji="0" lang="zh-CN" altLang="en-US" sz="2000" b="0" i="0" u="none" strike="noStrike" kern="100" cap="none" spc="0" normalizeH="0" baseline="0" noProof="0" dirty="0">
                <a:ln>
                  <a:noFill/>
                </a:ln>
                <a:effectLst/>
                <a:uLnTx/>
                <a:uFillTx/>
                <a:latin typeface="+mn-ea"/>
                <a:cs typeface="+mn-cs"/>
              </a:rPr>
              <a:t>这是一次</a:t>
            </a:r>
            <a:r>
              <a:rPr kumimoji="0" lang="zh-CN" altLang="en-US" sz="2000" b="0" i="0" u="none" strike="noStrike" kern="100" cap="none" spc="0" normalizeH="0" baseline="0" noProof="0" dirty="0">
                <a:ln>
                  <a:noFill/>
                </a:ln>
                <a:solidFill>
                  <a:srgbClr val="FF0000"/>
                </a:solidFill>
                <a:effectLst/>
                <a:uLnTx/>
                <a:uFillTx/>
                <a:latin typeface="+mn-ea"/>
                <a:cs typeface="+mn-cs"/>
              </a:rPr>
              <a:t>孤注一掷的努力</a:t>
            </a:r>
            <a:r>
              <a:rPr kumimoji="0" lang="zh-CN" altLang="en-US" sz="2000" b="0" i="0" u="none" strike="noStrike" kern="100" cap="none" spc="0" normalizeH="0" baseline="0" noProof="0" dirty="0">
                <a:ln>
                  <a:noFill/>
                </a:ln>
                <a:effectLst/>
                <a:uLnTx/>
                <a:uFillTx/>
                <a:latin typeface="+mn-ea"/>
                <a:cs typeface="+mn-cs"/>
              </a:rPr>
              <a:t>，这对夫妇并不</a:t>
            </a:r>
            <a:r>
              <a:rPr kumimoji="0" lang="zh-CN" altLang="en-US" sz="2000" b="0" i="0" u="sng" strike="noStrike" kern="100" cap="none" spc="0" normalizeH="0" baseline="0" noProof="0" dirty="0">
                <a:ln>
                  <a:noFill/>
                </a:ln>
                <a:effectLst/>
                <a:uLnTx/>
                <a:uFillTx/>
                <a:latin typeface="+mn-ea"/>
                <a:cs typeface="+mn-cs"/>
              </a:rPr>
              <a:t>  </a:t>
            </a:r>
            <a:r>
              <a:rPr kumimoji="0" lang="en-US" altLang="zh-CN" sz="20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48  </a:t>
            </a:r>
            <a:r>
              <a:rPr kumimoji="0" lang="zh-CN" altLang="en-US" sz="2000" b="0" i="0" u="none" strike="noStrike" kern="100" cap="none" spc="0" normalizeH="0" baseline="0" noProof="0" dirty="0">
                <a:ln>
                  <a:noFill/>
                </a:ln>
                <a:effectLst/>
                <a:uLnTx/>
                <a:uFillTx/>
                <a:latin typeface="+mn-ea"/>
                <a:cs typeface="+mn-cs"/>
              </a:rPr>
              <a:t>能得到回应。但令他们</a:t>
            </a:r>
            <a:r>
              <a:rPr kumimoji="0" lang="zh-CN" altLang="en-US" sz="2000" b="0" i="0" u="sng" strike="noStrike" kern="1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  </a:t>
            </a:r>
            <a:r>
              <a:rPr kumimoji="0" lang="en-US" altLang="zh-CN" sz="20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49  </a:t>
            </a:r>
            <a:r>
              <a:rPr kumimoji="0" lang="zh-CN" altLang="en-US" sz="2000" b="0" i="0" u="none" strike="noStrike" kern="100" cap="none" spc="0" normalizeH="0" baseline="0" noProof="0" dirty="0">
                <a:ln>
                  <a:noFill/>
                </a:ln>
                <a:effectLst/>
                <a:uLnTx/>
                <a:uFillTx/>
                <a:latin typeface="+mn-ea"/>
                <a:cs typeface="+mn-cs"/>
              </a:rPr>
              <a:t>，他们很快就接到了公司老板</a:t>
            </a:r>
            <a:r>
              <a:rPr kumimoji="0" lang="en-US" altLang="zh-CN" sz="2000" b="0" i="0" u="none"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Chuck </a:t>
            </a:r>
            <a:r>
              <a:rPr kumimoji="0" lang="en-US" altLang="zh-CN" sz="2000" b="0" i="0" u="none" strike="noStrike" kern="100" cap="none" spc="0" normalizeH="0" baseline="0" noProof="0" dirty="0" err="1">
                <a:ln>
                  <a:noFill/>
                </a:ln>
                <a:effectLst/>
                <a:uLnTx/>
                <a:uFillTx/>
                <a:latin typeface="Times New Roman" panose="02020603050405020304" pitchFamily="18" charset="0"/>
                <a:cs typeface="Times New Roman" panose="02020603050405020304" pitchFamily="18" charset="0"/>
              </a:rPr>
              <a:t>Paterakis</a:t>
            </a:r>
            <a:r>
              <a:rPr kumimoji="0" lang="zh-CN" altLang="en-US" sz="2000" b="0" i="0" u="none" strike="noStrike" kern="100" cap="none" spc="0" normalizeH="0" baseline="0" noProof="0" dirty="0">
                <a:ln>
                  <a:noFill/>
                </a:ln>
                <a:effectLst/>
                <a:uLnTx/>
                <a:uFillTx/>
                <a:latin typeface="+mn-ea"/>
                <a:cs typeface="+mn-cs"/>
              </a:rPr>
              <a:t>的电话，告知他们他正在</a:t>
            </a:r>
            <a:r>
              <a:rPr kumimoji="0" lang="zh-CN" altLang="en-US" sz="2000" b="0" i="0" u="sng" strike="noStrike" kern="1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  </a:t>
            </a:r>
            <a:r>
              <a:rPr kumimoji="0" lang="en-US" altLang="zh-CN" sz="20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50  </a:t>
            </a:r>
            <a:r>
              <a:rPr kumimoji="0" lang="zh-CN" altLang="en-US" sz="2000" b="0" i="0" u="none" strike="noStrike" kern="100" cap="none" spc="0" normalizeH="0" baseline="0" noProof="0" dirty="0">
                <a:ln>
                  <a:noFill/>
                </a:ln>
                <a:effectLst/>
                <a:uLnTx/>
                <a:uFillTx/>
                <a:latin typeface="+mn-ea"/>
                <a:cs typeface="+mn-cs"/>
              </a:rPr>
              <a:t>货车司机打开车厢，</a:t>
            </a:r>
            <a:r>
              <a:rPr kumimoji="0" lang="zh-CN" altLang="en-US" sz="2000" b="0" i="0" u="none" strike="noStrike" kern="100" cap="none" spc="0" normalizeH="0" baseline="0" noProof="0" dirty="0">
                <a:ln>
                  <a:noFill/>
                </a:ln>
                <a:solidFill>
                  <a:srgbClr val="FF0000"/>
                </a:solidFill>
                <a:effectLst/>
                <a:uLnTx/>
                <a:uFillTx/>
                <a:latin typeface="+mn-ea"/>
                <a:cs typeface="+mn-cs"/>
              </a:rPr>
              <a:t>分发</a:t>
            </a:r>
            <a:r>
              <a:rPr kumimoji="0" lang="zh-CN" altLang="en-US" sz="2000" b="0" i="0" u="none" strike="noStrike" kern="100" cap="none" spc="0" normalizeH="0" baseline="0" noProof="0" dirty="0">
                <a:ln>
                  <a:noFill/>
                </a:ln>
                <a:effectLst/>
                <a:uLnTx/>
                <a:uFillTx/>
                <a:latin typeface="+mn-ea"/>
                <a:cs typeface="+mn-cs"/>
              </a:rPr>
              <a:t>他货物中的面包。听到这个消息，</a:t>
            </a:r>
            <a:r>
              <a:rPr kumimoji="0" lang="en-US" altLang="zh-CN" sz="2000" b="0" i="0" u="none" strike="noStrike" kern="100" cap="none" spc="0" normalizeH="0" baseline="0" noProof="0" dirty="0" err="1">
                <a:ln>
                  <a:noFill/>
                </a:ln>
                <a:effectLst/>
                <a:uLnTx/>
                <a:uFillTx/>
                <a:latin typeface="Times New Roman" panose="02020603050405020304" pitchFamily="18" charset="0"/>
                <a:cs typeface="Times New Roman" panose="02020603050405020304" pitchFamily="18" charset="0"/>
              </a:rPr>
              <a:t>Holihan</a:t>
            </a:r>
            <a:r>
              <a:rPr kumimoji="0" lang="zh-CN" altLang="en-US" sz="2000" b="0" i="0" u="none"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和</a:t>
            </a:r>
            <a:r>
              <a:rPr kumimoji="0" lang="en-US" altLang="zh-CN" sz="2000" b="0" i="0" u="none"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Noe</a:t>
            </a:r>
            <a:r>
              <a:rPr kumimoji="0" lang="zh-CN" altLang="en-US" sz="2000" b="0" i="0" u="none" strike="noStrike" kern="100" cap="none" spc="0" normalizeH="0" baseline="0" noProof="0" dirty="0">
                <a:ln>
                  <a:noFill/>
                </a:ln>
                <a:effectLst/>
                <a:uLnTx/>
                <a:uFillTx/>
                <a:latin typeface="+mn-ea"/>
                <a:cs typeface="+mn-cs"/>
              </a:rPr>
              <a:t>感到非常高兴，并</a:t>
            </a:r>
            <a:r>
              <a:rPr kumimoji="0" lang="zh-CN" altLang="en-US" sz="2000" b="0" i="0" u="sng" strike="noStrike" kern="1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  </a:t>
            </a:r>
            <a:r>
              <a:rPr kumimoji="0" lang="en-US" altLang="zh-CN" sz="20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51  </a:t>
            </a:r>
            <a:r>
              <a:rPr kumimoji="0" lang="zh-CN" altLang="en-US" sz="2000" b="0" i="0" u="none" strike="noStrike" kern="100" cap="none" spc="0" normalizeH="0" baseline="0" noProof="0" dirty="0">
                <a:ln>
                  <a:noFill/>
                </a:ln>
                <a:effectLst/>
                <a:uLnTx/>
                <a:uFillTx/>
                <a:latin typeface="+mn-ea"/>
                <a:cs typeface="+mn-cs"/>
              </a:rPr>
              <a:t>货车司机为周围的车辆带去了</a:t>
            </a:r>
            <a:r>
              <a:rPr kumimoji="0" lang="zh-CN" altLang="en-US" sz="2000" b="0" i="0" u="none" strike="noStrike" kern="100" cap="none" spc="0" normalizeH="0" baseline="0" noProof="0" dirty="0">
                <a:ln>
                  <a:noFill/>
                </a:ln>
                <a:solidFill>
                  <a:srgbClr val="FF0000"/>
                </a:solidFill>
                <a:effectLst/>
                <a:uLnTx/>
                <a:uFillTx/>
                <a:latin typeface="+mn-ea"/>
                <a:cs typeface="+mn-cs"/>
              </a:rPr>
              <a:t>急需的物品</a:t>
            </a:r>
            <a:r>
              <a:rPr kumimoji="0" lang="zh-CN" altLang="en-US" sz="2000" b="0" i="0" u="none" strike="noStrike" kern="100" cap="none" spc="0" normalizeH="0" baseline="0" noProof="0" dirty="0">
                <a:ln>
                  <a:noFill/>
                </a:ln>
                <a:effectLst/>
                <a:uLnTx/>
                <a:uFillTx/>
                <a:latin typeface="+mn-ea"/>
                <a:cs typeface="+mn-cs"/>
              </a:rPr>
              <a:t>。</a:t>
            </a:r>
            <a:endParaRPr kumimoji="0" lang="en-US" altLang="zh-CN" sz="2000" b="0" i="0" u="none" strike="noStrike" kern="100" cap="none" spc="0" normalizeH="0" baseline="0" noProof="0" dirty="0">
              <a:ln>
                <a:noFill/>
              </a:ln>
              <a:effectLst/>
              <a:uLnTx/>
              <a:uFillTx/>
              <a:latin typeface="+mn-ea"/>
              <a:cs typeface="+mn-cs"/>
            </a:endParaRPr>
          </a:p>
          <a:p>
            <a:pPr marL="0" marR="0" lvl="0" indent="317500" algn="just" defTabSz="914400" rtl="0" eaLnBrk="0" fontAlgn="auto" latinLnBrk="0" hangingPunct="1">
              <a:lnSpc>
                <a:spcPct val="100000"/>
              </a:lnSpc>
              <a:spcBef>
                <a:spcPts val="0"/>
              </a:spcBef>
              <a:spcAft>
                <a:spcPts val="0"/>
              </a:spcAft>
              <a:buClrTx/>
              <a:buSzTx/>
              <a:buFontTx/>
              <a:buNone/>
              <a:defRPr/>
            </a:pPr>
            <a:r>
              <a:rPr kumimoji="0" lang="en-US" altLang="zh-CN" sz="2200" b="0" i="0" u="none" strike="noStrike" kern="100" cap="none" spc="0" normalizeH="0" baseline="0" noProof="0" dirty="0">
                <a:ln>
                  <a:noFill/>
                </a:ln>
                <a:solidFill>
                  <a:srgbClr val="FF0000"/>
                </a:solidFill>
                <a:effectLst/>
                <a:uLnTx/>
                <a:uFillTx/>
                <a:latin typeface="等线" panose="02010600030101010101" pitchFamily="2" charset="-122"/>
                <a:ea typeface="等线" panose="02010600030101010101" pitchFamily="2" charset="-122"/>
                <a:cs typeface="+mn-cs"/>
              </a:rPr>
              <a:t>④</a:t>
            </a:r>
            <a:r>
              <a:rPr kumimoji="0" lang="en-US" altLang="zh-CN" sz="2200" b="0" i="0" u="none" strike="noStrike" kern="100" cap="none" spc="0" normalizeH="0" baseline="0" noProof="0" dirty="0">
                <a:ln>
                  <a:noFill/>
                </a:ln>
                <a:effectLst/>
                <a:uLnTx/>
                <a:uFillTx/>
                <a:latin typeface="Times New Roman" panose="02020603050405020304" pitchFamily="18" charset="0"/>
                <a:ea typeface="宋体" panose="02010600030101010101" pitchFamily="2" charset="-122"/>
                <a:cs typeface="+mn-cs"/>
              </a:rPr>
              <a:t>The simple loaves of bread were surely a ray of </a:t>
            </a:r>
            <a:r>
              <a:rPr kumimoji="0" lang="en-US" altLang="zh-CN" sz="2200" b="0" i="0" u="sng" strike="noStrike" kern="100" cap="none" spc="0" normalizeH="0" baseline="0" noProof="0" dirty="0">
                <a:ln>
                  <a:noFill/>
                </a:ln>
                <a:effectLst/>
                <a:uLnTx/>
                <a:uFillTx/>
                <a:latin typeface="Times New Roman" panose="02020603050405020304" pitchFamily="18" charset="0"/>
                <a:ea typeface="宋体" panose="02010600030101010101" pitchFamily="2" charset="-122"/>
                <a:cs typeface="+mn-cs"/>
              </a:rPr>
              <a:t>52 </a:t>
            </a:r>
            <a:r>
              <a:rPr kumimoji="0" lang="en-US" altLang="zh-CN" sz="2200" b="0" i="0" u="none" strike="noStrike" kern="100" cap="none" spc="0" normalizeH="0" baseline="0" noProof="0" dirty="0">
                <a:ln>
                  <a:noFill/>
                </a:ln>
                <a:effectLst/>
                <a:uLnTx/>
                <a:uFillTx/>
                <a:latin typeface="Times New Roman" panose="02020603050405020304" pitchFamily="18" charset="0"/>
                <a:ea typeface="宋体" panose="02010600030101010101" pitchFamily="2" charset="-122"/>
                <a:cs typeface="+mn-cs"/>
              </a:rPr>
              <a:t>in an impossibly disturbing situation. </a:t>
            </a:r>
            <a:r>
              <a:rPr kumimoji="0" lang="en-US" altLang="zh-CN" sz="2200" b="0" i="0" u="none" strike="noStrike" kern="100" cap="none" spc="0" normalizeH="0" baseline="0" noProof="0" dirty="0" err="1">
                <a:ln>
                  <a:noFill/>
                </a:ln>
                <a:effectLst/>
                <a:uLnTx/>
                <a:uFillTx/>
                <a:latin typeface="Times New Roman" panose="02020603050405020304" pitchFamily="18" charset="0"/>
                <a:ea typeface="宋体" panose="02010600030101010101" pitchFamily="2" charset="-122"/>
                <a:cs typeface="+mn-cs"/>
              </a:rPr>
              <a:t>Holihan</a:t>
            </a:r>
            <a:r>
              <a:rPr kumimoji="0" lang="en-US" altLang="zh-CN" sz="2200" b="0" i="0" u="none" strike="noStrike" kern="100" cap="none" spc="0" normalizeH="0" baseline="0" noProof="0" dirty="0">
                <a:ln>
                  <a:noFill/>
                </a:ln>
                <a:effectLst/>
                <a:uLnTx/>
                <a:uFillTx/>
                <a:latin typeface="Times New Roman" panose="02020603050405020304" pitchFamily="18" charset="0"/>
                <a:ea typeface="宋体" panose="02010600030101010101" pitchFamily="2" charset="-122"/>
                <a:cs typeface="+mn-cs"/>
              </a:rPr>
              <a:t> herself calls it “one of the </a:t>
            </a:r>
            <a:r>
              <a:rPr kumimoji="0" lang="en-US" altLang="zh-CN" sz="2200" b="0" i="0" u="sng" strike="noStrike" kern="100" cap="none" spc="0" normalizeH="0" baseline="0" noProof="0" dirty="0">
                <a:ln>
                  <a:noFill/>
                </a:ln>
                <a:effectLst/>
                <a:uLnTx/>
                <a:uFillTx/>
                <a:latin typeface="Times New Roman" panose="02020603050405020304" pitchFamily="18" charset="0"/>
                <a:ea typeface="宋体" panose="02010600030101010101" pitchFamily="2" charset="-122"/>
                <a:cs typeface="+mn-cs"/>
              </a:rPr>
              <a:t>53_</a:t>
            </a:r>
            <a:r>
              <a:rPr kumimoji="0" lang="en-US" altLang="zh-CN" sz="2200" b="0" i="0" u="none" strike="noStrike" kern="100" cap="none" spc="0" normalizeH="0" baseline="0" noProof="0" dirty="0">
                <a:ln>
                  <a:noFill/>
                </a:ln>
                <a:effectLst/>
                <a:uLnTx/>
                <a:uFillTx/>
                <a:latin typeface="Times New Roman" panose="02020603050405020304" pitchFamily="18" charset="0"/>
                <a:ea typeface="宋体" panose="02010600030101010101" pitchFamily="2" charset="-122"/>
                <a:cs typeface="+mn-cs"/>
              </a:rPr>
              <a:t>moments” she's ever witnessed. This company could have made a(n) </a:t>
            </a:r>
            <a:r>
              <a:rPr kumimoji="0" lang="en-US" altLang="zh-CN" sz="2200" b="0" i="0" u="sng" strike="noStrike" kern="100" cap="none" spc="0" normalizeH="0" baseline="0" noProof="0" dirty="0">
                <a:ln>
                  <a:noFill/>
                </a:ln>
                <a:effectLst/>
                <a:uLnTx/>
                <a:uFillTx/>
                <a:latin typeface="Times New Roman" panose="02020603050405020304" pitchFamily="18" charset="0"/>
                <a:ea typeface="宋体" panose="02010600030101010101" pitchFamily="2" charset="-122"/>
                <a:cs typeface="+mn-cs"/>
              </a:rPr>
              <a:t>54</a:t>
            </a:r>
            <a:r>
              <a:rPr kumimoji="0" lang="en-US" altLang="zh-CN" sz="2200" b="0" i="0" u="none" strike="noStrike" kern="100" cap="none" spc="0" normalizeH="0" baseline="0" noProof="0" dirty="0">
                <a:ln>
                  <a:noFill/>
                </a:ln>
                <a:effectLst/>
                <a:uLnTx/>
                <a:uFillTx/>
                <a:latin typeface="Times New Roman" panose="02020603050405020304" pitchFamily="18" charset="0"/>
                <a:ea typeface="宋体" panose="02010600030101010101" pitchFamily="2" charset="-122"/>
                <a:cs typeface="+mn-cs"/>
              </a:rPr>
              <a:t> from the bread </a:t>
            </a:r>
            <a:r>
              <a:rPr kumimoji="0" lang="en-US" altLang="zh-CN" sz="2200" b="0" i="0" u="none" strike="noStrike" kern="100" cap="none" spc="0" normalizeH="0" baseline="0" noProof="0" dirty="0">
                <a:ln>
                  <a:noFill/>
                </a:ln>
                <a:effectLst/>
                <a:highlight>
                  <a:srgbClr val="FFFF00"/>
                </a:highlight>
                <a:uLnTx/>
                <a:uFillTx/>
                <a:latin typeface="Times New Roman" panose="02020603050405020304" pitchFamily="18" charset="0"/>
                <a:ea typeface="宋体" panose="02010600030101010101" pitchFamily="2" charset="-122"/>
                <a:cs typeface="+mn-cs"/>
              </a:rPr>
              <a:t>but</a:t>
            </a:r>
            <a:r>
              <a:rPr kumimoji="0" lang="en-US" altLang="zh-CN" sz="2200" b="0" i="0" u="none" strike="noStrike" kern="100" cap="none" spc="0" normalizeH="0" baseline="0" noProof="0" dirty="0">
                <a:ln>
                  <a:noFill/>
                </a:ln>
                <a:effectLst/>
                <a:uLnTx/>
                <a:uFillTx/>
                <a:latin typeface="Times New Roman" panose="02020603050405020304" pitchFamily="18" charset="0"/>
                <a:ea typeface="宋体" panose="02010600030101010101" pitchFamily="2" charset="-122"/>
                <a:cs typeface="+mn-cs"/>
              </a:rPr>
              <a:t> instead chose to help the people around them. That is just so incredible that someone chose </a:t>
            </a:r>
            <a:r>
              <a:rPr kumimoji="0" lang="en-US" altLang="zh-CN" sz="2200" b="0" i="0" u="sng" strike="noStrike" kern="100" cap="none" spc="0" normalizeH="0" baseline="0" noProof="0" dirty="0">
                <a:ln>
                  <a:noFill/>
                </a:ln>
                <a:effectLst/>
                <a:uLnTx/>
                <a:uFillTx/>
                <a:latin typeface="Times New Roman" panose="02020603050405020304" pitchFamily="18" charset="0"/>
                <a:ea typeface="宋体" panose="02010600030101010101" pitchFamily="2" charset="-122"/>
                <a:cs typeface="+mn-cs"/>
              </a:rPr>
              <a:t>55 </a:t>
            </a:r>
            <a:r>
              <a:rPr kumimoji="0" lang="en-US" altLang="zh-CN" sz="2200" b="0" i="0" u="none" strike="noStrike" kern="100" cap="none" spc="0" normalizeH="0" baseline="0" noProof="0" dirty="0">
                <a:ln>
                  <a:noFill/>
                </a:ln>
                <a:effectLst/>
                <a:uLnTx/>
                <a:uFillTx/>
                <a:latin typeface="Times New Roman" panose="02020603050405020304" pitchFamily="18" charset="0"/>
                <a:ea typeface="宋体" panose="02010600030101010101" pitchFamily="2" charset="-122"/>
                <a:cs typeface="+mn-cs"/>
              </a:rPr>
              <a:t>over profit, especially in a situation where people were so desperate.</a:t>
            </a:r>
            <a:endParaRPr kumimoji="0" lang="en-US" altLang="zh-CN" sz="2200" b="0" i="0" u="none" strike="noStrike" kern="100" cap="none" spc="0" normalizeH="0" baseline="0" noProof="0" dirty="0">
              <a:ln>
                <a:noFill/>
              </a:ln>
              <a:effectLst/>
              <a:uLnTx/>
              <a:uFillTx/>
              <a:latin typeface="Times New Roman" panose="02020603050405020304" pitchFamily="18" charset="0"/>
              <a:ea typeface="宋体" panose="02010600030101010101" pitchFamily="2" charset="-122"/>
              <a:cs typeface="+mn-cs"/>
            </a:endParaRPr>
          </a:p>
          <a:p>
            <a:pPr marL="0" marR="0" lvl="0" indent="317500" algn="just" defTabSz="914400" rtl="0" eaLnBrk="0"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这些面包无疑是在一个极其令人不安的情况下的一线</a:t>
            </a:r>
            <a:r>
              <a:rPr kumimoji="0" lang="zh-CN" altLang="en-US" sz="2000" b="0" i="0" u="sng" strike="noStrike" kern="1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  </a:t>
            </a:r>
            <a:r>
              <a:rPr kumimoji="0" lang="en-US" altLang="zh-CN" sz="20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52  </a:t>
            </a:r>
            <a:r>
              <a:rPr kumimoji="0" lang="zh-CN" altLang="en-US" sz="20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a:t>
            </a:r>
            <a:r>
              <a:rPr kumimoji="0" lang="en-US" altLang="zh-CN" sz="20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mn-cs"/>
              </a:rPr>
              <a:t>Holihan</a:t>
            </a:r>
            <a:r>
              <a:rPr kumimoji="0" lang="zh-CN" altLang="en-US" sz="20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本人称这是她所见证过的“最</a:t>
            </a:r>
            <a:r>
              <a:rPr kumimoji="0" lang="zh-CN" altLang="en-US" sz="2000" b="0" i="0" u="sng" strike="noStrike" kern="1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  </a:t>
            </a:r>
            <a:r>
              <a:rPr kumimoji="0" lang="en-US" altLang="zh-CN" sz="20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53  </a:t>
            </a:r>
            <a:r>
              <a:rPr kumimoji="0" lang="zh-CN" altLang="en-US" sz="20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之一”的时刻。这家公司本可以从面包中</a:t>
            </a:r>
            <a:r>
              <a:rPr kumimoji="0" lang="zh-CN" altLang="en-US" sz="2000" b="0" i="0" u="sng" strike="noStrike" kern="1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  </a:t>
            </a:r>
            <a:r>
              <a:rPr lang="en-US" altLang="zh-CN" sz="2000" u="sng" kern="100" dirty="0">
                <a:solidFill>
                  <a:srgbClr val="000000"/>
                </a:solidFill>
                <a:latin typeface="Times New Roman" panose="02020603050405020304" pitchFamily="18" charset="0"/>
                <a:ea typeface="宋体" panose="02010600030101010101" pitchFamily="2" charset="-122"/>
              </a:rPr>
              <a:t>54</a:t>
            </a:r>
            <a:r>
              <a:rPr kumimoji="0" lang="en-US" altLang="zh-CN" sz="20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0" lang="zh-CN" altLang="en-US" sz="20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，但却选择帮助周围的人。有人在这样的危急时刻选择了</a:t>
            </a:r>
            <a:r>
              <a:rPr kumimoji="0" lang="zh-CN" altLang="en-US" sz="2000" b="0" i="0" u="sng" strike="noStrike" kern="1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  </a:t>
            </a:r>
            <a:r>
              <a:rPr kumimoji="0" lang="en-US" altLang="zh-CN" sz="20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55  </a:t>
            </a:r>
            <a:r>
              <a:rPr kumimoji="0" lang="zh-CN" altLang="en-US" sz="20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而非利润，这真是难以置信，特别是当人们如此绝望的时候。</a:t>
            </a:r>
            <a:endParaRPr kumimoji="0" lang="zh-CN" altLang="zh-CN" sz="20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sp>
        <p:nvSpPr>
          <p:cNvPr id="3" name="文本框 2"/>
          <p:cNvSpPr txBox="1"/>
          <p:nvPr/>
        </p:nvSpPr>
        <p:spPr>
          <a:xfrm>
            <a:off x="298539" y="4716266"/>
            <a:ext cx="11549744" cy="2041585"/>
          </a:xfrm>
          <a:prstGeom prst="rect">
            <a:avLst/>
          </a:prstGeom>
          <a:noFill/>
          <a:ln w="19050">
            <a:solidFill>
              <a:schemeClr val="tx1"/>
            </a:solidFill>
          </a:ln>
        </p:spPr>
        <p:txBody>
          <a:bodyPr wrap="square">
            <a:spAutoFit/>
          </a:bodyPr>
          <a:lstStyle/>
          <a:p>
            <a:pPr marL="0" indent="292100" algn="just" rtl="0" fontAlgn="base" latinLnBrk="0">
              <a:lnSpc>
                <a:spcPts val="1900"/>
              </a:lnSpc>
            </a:pP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48.A.upset			</a:t>
            </a:r>
            <a:r>
              <a:rPr lang="en-US" altLang="zh-CN" sz="2000" b="0" i="0" dirty="0" err="1">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B.optimistic</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C,excited</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D.anxious</a:t>
            </a:r>
            <a:endPar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just" rtl="0" fontAlgn="base" latinLnBrk="0">
              <a:lnSpc>
                <a:spcPts val="1900"/>
              </a:lnSpc>
            </a:pP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49.A.relief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B.regret</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C.surprise</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D.credit</a:t>
            </a:r>
            <a:endPar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just" rtl="0" fontAlgn="base" latinLnBrk="0">
              <a:lnSpc>
                <a:spcPts val="1900"/>
              </a:lnSpc>
            </a:pP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50.A.consulting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B.guiding</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C.begging</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D.instructing</a:t>
            </a:r>
            <a:endParaRPr lang="en-US" altLang="zh-CN" sz="2000" b="0" i="0" dirty="0">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just" rtl="0" fontAlgn="base" latinLnBrk="0">
              <a:lnSpc>
                <a:spcPts val="1900"/>
              </a:lnSpc>
            </a:pP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51.A.kept up with		</a:t>
            </a:r>
            <a:r>
              <a:rPr lang="en-US" altLang="zh-CN" sz="2000" b="0" i="0" dirty="0" err="1">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B.teamed</a:t>
            </a:r>
            <a:r>
              <a:rPr lang="en-US" altLang="zh-CN" sz="2000" b="0" i="0" dirty="0">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up with	</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C.met</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up with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D.put</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up with</a:t>
            </a:r>
            <a:endPar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just" rtl="0" fontAlgn="base" latinLnBrk="0">
              <a:lnSpc>
                <a:spcPts val="1900"/>
              </a:lnSpc>
            </a:pP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52.</a:t>
            </a:r>
            <a:r>
              <a:rPr lang="en-US" altLang="zh-CN" sz="2000" b="0" i="0" dirty="0">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A.hope</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B.truth</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C.inspiration</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D.faith</a:t>
            </a:r>
            <a:endPar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just" rtl="0" fontAlgn="base" latinLnBrk="0">
              <a:lnSpc>
                <a:spcPts val="1900"/>
              </a:lnSpc>
            </a:pP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53.A.happiest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B.bravest</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C.kindest</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D.friendliest</a:t>
            </a:r>
            <a:endPar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just" rtl="0" fontAlgn="base" latinLnBrk="0">
              <a:lnSpc>
                <a:spcPts val="1900"/>
              </a:lnSpc>
            </a:pP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54.</a:t>
            </a:r>
            <a:r>
              <a:rPr lang="en-US" altLang="zh-CN" sz="2000" b="0" i="0" dirty="0">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A.profit</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B.difference</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C.living</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D.contribution</a:t>
            </a:r>
            <a:endPar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just" rtl="0" fontAlgn="base" latinLnBrk="0">
              <a:lnSpc>
                <a:spcPts val="1900"/>
              </a:lnSpc>
            </a:pP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55.A.welfare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B.fame</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C.award</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D.humanity</a:t>
            </a:r>
            <a:endParaRPr lang="en-US" altLang="zh-CN" sz="2000" b="0" i="0" dirty="0">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文本框 4"/>
          <p:cNvSpPr txBox="1"/>
          <p:nvPr/>
        </p:nvSpPr>
        <p:spPr>
          <a:xfrm>
            <a:off x="7593604" y="3515937"/>
            <a:ext cx="4299857" cy="1200329"/>
          </a:xfrm>
          <a:prstGeom prst="rect">
            <a:avLst/>
          </a:prstGeom>
          <a:solidFill>
            <a:schemeClr val="bg1">
              <a:lumMod val="85000"/>
            </a:schemeClr>
          </a:solidFill>
        </p:spPr>
        <p:txBody>
          <a:bodyPr wrap="square">
            <a:spAutoFit/>
          </a:bodyPr>
          <a:lstStyle/>
          <a:p>
            <a:r>
              <a:rPr lang="en-US" altLang="zh-CN" dirty="0"/>
              <a:t>keep up with - </a:t>
            </a:r>
            <a:r>
              <a:rPr lang="zh-CN" altLang="en-US" dirty="0"/>
              <a:t>保持同步或了解最新情况</a:t>
            </a:r>
            <a:endParaRPr lang="zh-CN" altLang="en-US" dirty="0"/>
          </a:p>
          <a:p>
            <a:r>
              <a:rPr lang="en-US" altLang="zh-CN" dirty="0"/>
              <a:t>team up with - </a:t>
            </a:r>
            <a:r>
              <a:rPr lang="zh-CN" altLang="en-US" dirty="0"/>
              <a:t>与</a:t>
            </a:r>
            <a:r>
              <a:rPr lang="en-US" altLang="zh-CN" dirty="0"/>
              <a:t>...</a:t>
            </a:r>
            <a:r>
              <a:rPr lang="zh-CN" altLang="en-US" dirty="0"/>
              <a:t>合作或组队</a:t>
            </a:r>
            <a:endParaRPr lang="zh-CN" altLang="en-US" dirty="0"/>
          </a:p>
          <a:p>
            <a:r>
              <a:rPr lang="en-US" altLang="zh-CN" dirty="0"/>
              <a:t>meet up with - </a:t>
            </a:r>
            <a:r>
              <a:rPr lang="zh-CN" altLang="en-US" dirty="0"/>
              <a:t>与</a:t>
            </a:r>
            <a:r>
              <a:rPr lang="en-US" altLang="zh-CN" dirty="0"/>
              <a:t>...</a:t>
            </a:r>
            <a:r>
              <a:rPr lang="zh-CN" altLang="en-US" dirty="0"/>
              <a:t>见面或偶遇</a:t>
            </a:r>
            <a:endParaRPr lang="zh-CN" altLang="en-US" dirty="0"/>
          </a:p>
          <a:p>
            <a:r>
              <a:rPr lang="en-US" altLang="zh-CN" dirty="0"/>
              <a:t>put up with - </a:t>
            </a:r>
            <a:r>
              <a:rPr lang="zh-CN" altLang="en-US" dirty="0"/>
              <a:t>忍受或容忍</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tretch>
            <a:fillRect/>
          </a:stretch>
        </p:blipFill>
        <p:spPr>
          <a:xfrm>
            <a:off x="0" y="-65315"/>
            <a:ext cx="12192000" cy="8124825"/>
          </a:xfrm>
          <a:prstGeom prst="rect">
            <a:avLst/>
          </a:prstGeom>
        </p:spPr>
      </p:pic>
      <p:grpSp>
        <p:nvGrpSpPr>
          <p:cNvPr id="3" name="组合 2"/>
          <p:cNvGrpSpPr/>
          <p:nvPr/>
        </p:nvGrpSpPr>
        <p:grpSpPr>
          <a:xfrm>
            <a:off x="5426530" y="2235492"/>
            <a:ext cx="7458915" cy="2362689"/>
            <a:chOff x="5067301" y="2247657"/>
            <a:chExt cx="7458915" cy="2362689"/>
          </a:xfrm>
        </p:grpSpPr>
        <p:grpSp>
          <p:nvGrpSpPr>
            <p:cNvPr id="4" name="Group 4"/>
            <p:cNvGrpSpPr/>
            <p:nvPr/>
          </p:nvGrpSpPr>
          <p:grpSpPr>
            <a:xfrm>
              <a:off x="5067301" y="2247657"/>
              <a:ext cx="6616591" cy="2362689"/>
              <a:chOff x="0" y="0"/>
              <a:chExt cx="2613961" cy="933408"/>
            </a:xfrm>
          </p:grpSpPr>
          <p:sp>
            <p:nvSpPr>
              <p:cNvPr id="7" name="Freeform 5"/>
              <p:cNvSpPr/>
              <p:nvPr/>
            </p:nvSpPr>
            <p:spPr>
              <a:xfrm>
                <a:off x="0" y="0"/>
                <a:ext cx="2613961" cy="933408"/>
              </a:xfrm>
              <a:custGeom>
                <a:avLst/>
                <a:gdLst/>
                <a:ahLst/>
                <a:cxnLst/>
                <a:rect l="l" t="t" r="r" b="b"/>
                <a:pathLst>
                  <a:path w="2613961" h="933408">
                    <a:moveTo>
                      <a:pt x="0" y="0"/>
                    </a:moveTo>
                    <a:lnTo>
                      <a:pt x="2613961" y="0"/>
                    </a:lnTo>
                    <a:lnTo>
                      <a:pt x="2613961" y="933408"/>
                    </a:lnTo>
                    <a:lnTo>
                      <a:pt x="0" y="933408"/>
                    </a:lnTo>
                    <a:close/>
                  </a:path>
                </a:pathLst>
              </a:custGeom>
              <a:solidFill>
                <a:srgbClr val="FFFFFF">
                  <a:alpha val="69000"/>
                </a:srgbClr>
              </a:solidFill>
            </p:spPr>
            <p:txBody>
              <a:bodyPr/>
              <a:lstStyle/>
              <a:p>
                <a:endParaRPr lang="zh-CN" altLang="en-US" dirty="0"/>
              </a:p>
            </p:txBody>
          </p:sp>
          <p:sp>
            <p:nvSpPr>
              <p:cNvPr id="8" name="TextBox 6"/>
              <p:cNvSpPr txBox="1"/>
              <p:nvPr/>
            </p:nvSpPr>
            <p:spPr>
              <a:xfrm>
                <a:off x="0" y="-9525"/>
                <a:ext cx="2613961" cy="942933"/>
              </a:xfrm>
              <a:prstGeom prst="rect">
                <a:avLst/>
              </a:prstGeom>
            </p:spPr>
            <p:txBody>
              <a:bodyPr lIns="33867" tIns="33867" rIns="33867" bIns="33867" rtlCol="0" anchor="ctr"/>
              <a:lstStyle/>
              <a:p>
                <a:pPr algn="ctr" defTabSz="609600">
                  <a:lnSpc>
                    <a:spcPts val="1230"/>
                  </a:lnSpc>
                </a:pPr>
                <a:endParaRPr sz="1200">
                  <a:solidFill>
                    <a:prstClr val="black"/>
                  </a:solidFill>
                  <a:latin typeface="Calibri" panose="020F0502020204030204"/>
                </a:endParaRPr>
              </a:p>
            </p:txBody>
          </p:sp>
        </p:grpSp>
        <p:sp>
          <p:nvSpPr>
            <p:cNvPr id="5" name="TextBox 7"/>
            <p:cNvSpPr txBox="1"/>
            <p:nvPr/>
          </p:nvSpPr>
          <p:spPr>
            <a:xfrm>
              <a:off x="8222725" y="3717032"/>
              <a:ext cx="3564953" cy="574453"/>
            </a:xfrm>
            <a:prstGeom prst="rect">
              <a:avLst/>
            </a:prstGeom>
          </p:spPr>
          <p:txBody>
            <a:bodyPr lIns="0" tIns="0" rIns="0" bIns="0" rtlCol="0" anchor="t">
              <a:spAutoFit/>
            </a:bodyPr>
            <a:lstStyle/>
            <a:p>
              <a:pPr algn="ctr" defTabSz="1219200" fontAlgn="base">
                <a:spcBef>
                  <a:spcPct val="0"/>
                </a:spcBef>
                <a:spcAft>
                  <a:spcPct val="0"/>
                </a:spcAft>
                <a:defRPr/>
              </a:pPr>
              <a:endParaRPr lang="zh-CN" altLang="en-US" sz="3735" b="1" dirty="0">
                <a:solidFill>
                  <a:prstClr val="black"/>
                </a:solidFill>
                <a:latin typeface="Calibri" panose="020F0502020204030204" pitchFamily="34" charset="0"/>
                <a:ea typeface="宋体" panose="02010600030101010101" pitchFamily="2" charset="-122"/>
                <a:sym typeface="宋体" panose="02010600030101010101" pitchFamily="2" charset="-122"/>
              </a:endParaRPr>
            </a:p>
          </p:txBody>
        </p:sp>
        <p:sp>
          <p:nvSpPr>
            <p:cNvPr id="6" name="TextBox 8"/>
            <p:cNvSpPr txBox="1"/>
            <p:nvPr/>
          </p:nvSpPr>
          <p:spPr>
            <a:xfrm>
              <a:off x="5210133" y="2604257"/>
              <a:ext cx="7316083" cy="1231106"/>
            </a:xfrm>
            <a:prstGeom prst="rect">
              <a:avLst/>
            </a:prstGeom>
          </p:spPr>
          <p:txBody>
            <a:bodyPr wrap="square" lIns="0" tIns="0" rIns="0" bIns="0" rtlCol="0" anchor="t">
              <a:spAutoFit/>
            </a:bodyPr>
            <a:lstStyle/>
            <a:p>
              <a:pPr algn="ctr" defTabSz="1219200" fontAlgn="base">
                <a:spcBef>
                  <a:spcPct val="0"/>
                </a:spcBef>
                <a:spcAft>
                  <a:spcPct val="0"/>
                </a:spcAft>
                <a:defRPr/>
              </a:pPr>
              <a:r>
                <a:rPr lang="zh-CN" altLang="en-US" sz="8000" b="1" dirty="0">
                  <a:solidFill>
                    <a:srgbClr val="595959"/>
                  </a:solidFill>
                  <a:latin typeface="宋体" panose="02010600030101010101" pitchFamily="2" charset="-122"/>
                  <a:ea typeface="宋体" panose="02010600030101010101" pitchFamily="2" charset="-122"/>
                  <a:sym typeface="方正小标宋简体" pitchFamily="2" charset="-122"/>
                </a:rPr>
                <a:t>语 法 填 空</a:t>
              </a:r>
              <a:endParaRPr lang="zh-CN" altLang="en-US" sz="8000" b="1" dirty="0">
                <a:solidFill>
                  <a:srgbClr val="595959"/>
                </a:solidFill>
                <a:latin typeface="宋体" panose="02010600030101010101" pitchFamily="2" charset="-122"/>
                <a:ea typeface="宋体" panose="02010600030101010101" pitchFamily="2" charset="-122"/>
                <a:sym typeface="方正小标宋简体" pitchFamily="2" charset="-122"/>
              </a:endParaRPr>
            </a:p>
          </p:txBody>
        </p:sp>
      </p:grpSp>
      <p:sp>
        <p:nvSpPr>
          <p:cNvPr id="9" name="文本框 8"/>
          <p:cNvSpPr txBox="1"/>
          <p:nvPr/>
        </p:nvSpPr>
        <p:spPr>
          <a:xfrm>
            <a:off x="4256314" y="4745969"/>
            <a:ext cx="7786807" cy="1200329"/>
          </a:xfrm>
          <a:prstGeom prst="rect">
            <a:avLst/>
          </a:prstGeom>
          <a:solidFill>
            <a:srgbClr val="92929E"/>
          </a:solidFill>
        </p:spPr>
        <p:txBody>
          <a:bodyPr wrap="square">
            <a:spAutoFit/>
          </a:bodyPr>
          <a:lstStyle/>
          <a:p>
            <a:pPr algn="just"/>
            <a:r>
              <a:rPr lang="zh-CN" altLang="en-US" sz="2400" dirty="0">
                <a:solidFill>
                  <a:schemeClr val="bg1"/>
                </a:solidFill>
                <a:latin typeface="宋体" panose="02010600030101010101" pitchFamily="2" charset="-122"/>
                <a:ea typeface="宋体" panose="02010600030101010101" pitchFamily="2" charset="-122"/>
              </a:rPr>
              <a:t>本文描述了设计师王自健的获奖茶壶设计“出水龙”，该设计融合了中国传统文化元素，受到年轻消费者的喜爱，并反映了近年来中国时尚产品的流行趋势。</a:t>
            </a:r>
            <a:endParaRPr lang="zh-CN" altLang="en-US" sz="2400" dirty="0">
              <a:latin typeface="宋体" panose="02010600030101010101" pitchFamily="2" charset="-122"/>
              <a:ea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0998" y="283024"/>
            <a:ext cx="11440886" cy="6370975"/>
          </a:xfrm>
          <a:prstGeom prst="rect">
            <a:avLst/>
          </a:prstGeom>
          <a:noFill/>
        </p:spPr>
        <p:txBody>
          <a:bodyPr wrap="square">
            <a:spAutoFit/>
          </a:bodyPr>
          <a:lstStyle/>
          <a:p>
            <a:pPr indent="317500" algn="just" eaLnBrk="0"/>
            <a:r>
              <a:rPr lang="en-US" altLang="zh-CN" sz="2400" kern="100" dirty="0">
                <a:solidFill>
                  <a:srgbClr val="000000"/>
                </a:solidFill>
                <a:effectLst/>
                <a:latin typeface="Times New Roman" panose="02020603050405020304" pitchFamily="18" charset="0"/>
                <a:ea typeface="宋体" panose="02010600030101010101" pitchFamily="2" charset="-122"/>
              </a:rPr>
              <a:t>The Year of the Dragon </a:t>
            </a:r>
            <a:r>
              <a:rPr lang="en-US" altLang="zh-CN" sz="2400" kern="100" dirty="0">
                <a:solidFill>
                  <a:srgbClr val="00B0F0"/>
                </a:solidFill>
                <a:effectLst/>
                <a:latin typeface="Times New Roman" panose="02020603050405020304" pitchFamily="18" charset="0"/>
                <a:ea typeface="宋体" panose="02010600030101010101" pitchFamily="2" charset="-122"/>
              </a:rPr>
              <a:t>comes</a:t>
            </a:r>
            <a:r>
              <a:rPr lang="en-US" altLang="zh-CN" sz="2400" kern="100" dirty="0">
                <a:solidFill>
                  <a:srgbClr val="000000"/>
                </a:solidFill>
                <a:effectLst/>
                <a:latin typeface="Times New Roman" panose="02020603050405020304" pitchFamily="18" charset="0"/>
                <a:ea typeface="宋体" panose="02010600030101010101" pitchFamily="2" charset="-122"/>
              </a:rPr>
              <a:t> with inspiration for creativity and the power to </a:t>
            </a:r>
            <a:r>
              <a:rPr lang="en-US" altLang="zh-CN" sz="2400" kern="100" dirty="0">
                <a:solidFill>
                  <a:srgbClr val="FF0000"/>
                </a:solidFill>
                <a:effectLst/>
                <a:latin typeface="Times New Roman" panose="02020603050405020304" pitchFamily="18" charset="0"/>
                <a:ea typeface="宋体" panose="02010600030101010101" pitchFamily="2" charset="-122"/>
              </a:rPr>
              <a:t>bring big ideas </a:t>
            </a:r>
            <a:r>
              <a:rPr lang="en-US" altLang="zh-CN" sz="2400" u="sng" kern="100" dirty="0">
                <a:solidFill>
                  <a:srgbClr val="FF0000"/>
                </a:solidFill>
                <a:effectLst/>
                <a:latin typeface="Times New Roman" panose="02020603050405020304" pitchFamily="18" charset="0"/>
                <a:ea typeface="宋体" panose="02010600030101010101" pitchFamily="2" charset="-122"/>
              </a:rPr>
              <a:t>56    </a:t>
            </a:r>
            <a:r>
              <a:rPr lang="en-US" altLang="zh-CN" sz="2400" kern="100" dirty="0">
                <a:solidFill>
                  <a:srgbClr val="FF0000"/>
                </a:solidFill>
                <a:effectLst/>
                <a:latin typeface="Times New Roman" panose="02020603050405020304" pitchFamily="18" charset="0"/>
                <a:ea typeface="宋体" panose="02010600030101010101" pitchFamily="2" charset="-122"/>
              </a:rPr>
              <a:t>life.</a:t>
            </a:r>
            <a:endParaRPr lang="zh-CN" altLang="zh-CN" sz="2400" dirty="0">
              <a:solidFill>
                <a:srgbClr val="FF0000"/>
              </a:solidFill>
              <a:effectLst/>
              <a:latin typeface="Times New Roman" panose="02020603050405020304" pitchFamily="18" charset="0"/>
              <a:ea typeface="Times New Roman" panose="02020603050405020304" pitchFamily="18" charset="0"/>
            </a:endParaRPr>
          </a:p>
          <a:p>
            <a:pPr indent="317500" algn="just" eaLnBrk="0"/>
            <a:r>
              <a:rPr lang="en-US" altLang="zh-CN" sz="2400" kern="100" dirty="0">
                <a:solidFill>
                  <a:srgbClr val="000000"/>
                </a:solidFill>
                <a:effectLst/>
                <a:latin typeface="Times New Roman" panose="02020603050405020304" pitchFamily="18" charset="0"/>
                <a:ea typeface="宋体" panose="02010600030101010101" pitchFamily="2" charset="-122"/>
              </a:rPr>
              <a:t>Designer Wang </a:t>
            </a:r>
            <a:r>
              <a:rPr lang="en-US" altLang="zh-CN" sz="2400" kern="100" dirty="0" err="1">
                <a:solidFill>
                  <a:srgbClr val="000000"/>
                </a:solidFill>
                <a:effectLst/>
                <a:latin typeface="Times New Roman" panose="02020603050405020304" pitchFamily="18" charset="0"/>
                <a:ea typeface="宋体" panose="02010600030101010101" pitchFamily="2" charset="-122"/>
              </a:rPr>
              <a:t>Zijian's</a:t>
            </a:r>
            <a:r>
              <a:rPr lang="en-US" altLang="zh-CN" sz="2400" kern="100" dirty="0">
                <a:solidFill>
                  <a:srgbClr val="000000"/>
                </a:solidFill>
                <a:effectLst/>
                <a:latin typeface="Times New Roman" panose="02020603050405020304" pitchFamily="18" charset="0"/>
                <a:ea typeface="宋体" panose="02010600030101010101" pitchFamily="2" charset="-122"/>
              </a:rPr>
              <a:t> Dragon Out of Water, a creative tea infuser (</a:t>
            </a:r>
            <a:r>
              <a:rPr lang="zh-CN" altLang="zh-CN" sz="2400" kern="100" dirty="0">
                <a:solidFill>
                  <a:srgbClr val="000000"/>
                </a:solidFill>
                <a:effectLst/>
                <a:latin typeface="Times New Roman" panose="02020603050405020304" pitchFamily="18" charset="0"/>
                <a:ea typeface="宋体" panose="02010600030101010101" pitchFamily="2" charset="-122"/>
              </a:rPr>
              <a:t>泡茶器</a:t>
            </a:r>
            <a:r>
              <a:rPr lang="en-US" altLang="zh-CN" sz="2400" kern="100" dirty="0">
                <a:solidFill>
                  <a:srgbClr val="000000"/>
                </a:solidFill>
                <a:effectLst/>
                <a:latin typeface="Times New Roman" panose="02020603050405020304" pitchFamily="18" charset="0"/>
                <a:ea typeface="宋体" panose="02010600030101010101" pitchFamily="2" charset="-122"/>
              </a:rPr>
              <a:t>), shines on the wall at the exhibition of the winning works of the 2024 Global Zodiac Design Competition at the Beijing Overseas Cultural Exchange Center. </a:t>
            </a:r>
            <a:r>
              <a:rPr lang="en-US" altLang="zh-CN" sz="2400" u="sng" kern="100" dirty="0">
                <a:solidFill>
                  <a:srgbClr val="000000"/>
                </a:solidFill>
                <a:effectLst/>
                <a:latin typeface="Times New Roman" panose="02020603050405020304" pitchFamily="18" charset="0"/>
                <a:ea typeface="宋体" panose="02010600030101010101" pitchFamily="2" charset="-122"/>
              </a:rPr>
              <a:t>   57   </a:t>
            </a:r>
            <a:r>
              <a:rPr lang="en-US" altLang="zh-CN" sz="2400" kern="100" dirty="0">
                <a:solidFill>
                  <a:srgbClr val="000000"/>
                </a:solidFill>
                <a:effectLst/>
                <a:latin typeface="Times New Roman" panose="02020603050405020304" pitchFamily="18" charset="0"/>
                <a:ea typeface="宋体" panose="02010600030101010101" pitchFamily="2" charset="-122"/>
              </a:rPr>
              <a:t>(it)cute dragon design and special function </a:t>
            </a:r>
            <a:r>
              <a:rPr lang="en-US" altLang="zh-CN" sz="2400" kern="100" dirty="0">
                <a:solidFill>
                  <a:srgbClr val="00B0F0"/>
                </a:solidFill>
                <a:effectLst/>
                <a:latin typeface="Times New Roman" panose="02020603050405020304" pitchFamily="18" charset="0"/>
                <a:ea typeface="宋体" panose="02010600030101010101" pitchFamily="2" charset="-122"/>
              </a:rPr>
              <a:t>are bound to </a:t>
            </a:r>
            <a:r>
              <a:rPr lang="en-US" altLang="zh-CN" sz="2400" kern="100" dirty="0">
                <a:solidFill>
                  <a:srgbClr val="000000"/>
                </a:solidFill>
                <a:effectLst/>
                <a:latin typeface="Times New Roman" panose="02020603050405020304" pitchFamily="18" charset="0"/>
                <a:ea typeface="宋体" panose="02010600030101010101" pitchFamily="2" charset="-122"/>
              </a:rPr>
              <a:t>appeal to young consumers. “It’</a:t>
            </a:r>
            <a:r>
              <a:rPr lang="en-US" altLang="zh-CN" sz="2400" kern="100" dirty="0">
                <a:solidFill>
                  <a:srgbClr val="00B0F0"/>
                </a:solidFill>
                <a:effectLst/>
                <a:latin typeface="Times New Roman" panose="02020603050405020304" pitchFamily="18" charset="0"/>
                <a:ea typeface="宋体" panose="02010600030101010101" pitchFamily="2" charset="-122"/>
              </a:rPr>
              <a:t>s</a:t>
            </a:r>
            <a:r>
              <a:rPr lang="en-US" altLang="zh-CN" sz="2400" kern="100" dirty="0">
                <a:solidFill>
                  <a:srgbClr val="000000"/>
                </a:solidFill>
                <a:effectLst/>
                <a:latin typeface="Times New Roman" panose="02020603050405020304" pitchFamily="18" charset="0"/>
                <a:ea typeface="宋体" panose="02010600030101010101" pitchFamily="2" charset="-122"/>
              </a:rPr>
              <a:t> </a:t>
            </a:r>
            <a:r>
              <a:rPr lang="en-US" altLang="zh-CN" sz="2400" u="sng" kern="100" dirty="0">
                <a:solidFill>
                  <a:srgbClr val="000000"/>
                </a:solidFill>
                <a:effectLst/>
                <a:latin typeface="Times New Roman" panose="02020603050405020304" pitchFamily="18" charset="0"/>
                <a:ea typeface="宋体" panose="02010600030101010101" pitchFamily="2" charset="-122"/>
              </a:rPr>
              <a:t> 58   </a:t>
            </a:r>
            <a:r>
              <a:rPr lang="en-US" altLang="zh-CN" sz="2400" kern="100" dirty="0">
                <a:solidFill>
                  <a:srgbClr val="000000"/>
                </a:solidFill>
                <a:effectLst/>
                <a:latin typeface="Times New Roman" panose="02020603050405020304" pitchFamily="18" charset="0"/>
                <a:ea typeface="宋体" panose="02010600030101010101" pitchFamily="2" charset="-122"/>
              </a:rPr>
              <a:t>unique product, and we expect a positive response from young customers,” Wang told Beijing Review.</a:t>
            </a:r>
            <a:endParaRPr lang="zh-CN" altLang="zh-CN" sz="2400" dirty="0">
              <a:solidFill>
                <a:srgbClr val="000000"/>
              </a:solidFill>
              <a:effectLst/>
              <a:latin typeface="Times New Roman" panose="02020603050405020304" pitchFamily="18" charset="0"/>
              <a:ea typeface="Times New Roman" panose="02020603050405020304" pitchFamily="18" charset="0"/>
            </a:endParaRPr>
          </a:p>
          <a:p>
            <a:pPr indent="317500" algn="just" eaLnBrk="0"/>
            <a:r>
              <a:rPr lang="en-US" altLang="zh-CN" sz="2400" kern="100" dirty="0">
                <a:solidFill>
                  <a:srgbClr val="000000"/>
                </a:solidFill>
                <a:effectLst/>
                <a:latin typeface="Times New Roman" panose="02020603050405020304" pitchFamily="18" charset="0"/>
                <a:ea typeface="宋体" panose="02010600030101010101" pitchFamily="2" charset="-122"/>
              </a:rPr>
              <a:t>The item </a:t>
            </a:r>
            <a:r>
              <a:rPr lang="en-US" altLang="zh-CN" sz="2400" kern="100" dirty="0">
                <a:solidFill>
                  <a:srgbClr val="00B0F0"/>
                </a:solidFill>
                <a:effectLst/>
                <a:latin typeface="Times New Roman" panose="02020603050405020304" pitchFamily="18" charset="0"/>
                <a:ea typeface="宋体" panose="02010600030101010101" pitchFamily="2" charset="-122"/>
              </a:rPr>
              <a:t>belongs to </a:t>
            </a:r>
            <a:r>
              <a:rPr lang="en-US" altLang="zh-CN" sz="2400" kern="100" dirty="0">
                <a:solidFill>
                  <a:srgbClr val="000000"/>
                </a:solidFill>
                <a:effectLst/>
                <a:latin typeface="Times New Roman" panose="02020603050405020304" pitchFamily="18" charset="0"/>
                <a:ea typeface="宋体" panose="02010600030101010101" pitchFamily="2" charset="-122"/>
              </a:rPr>
              <a:t>China </a:t>
            </a:r>
            <a:r>
              <a:rPr lang="en-US" altLang="zh-CN" sz="2400" kern="100" dirty="0" err="1">
                <a:solidFill>
                  <a:srgbClr val="000000"/>
                </a:solidFill>
                <a:effectLst/>
                <a:latin typeface="Times New Roman" panose="02020603050405020304" pitchFamily="18" charset="0"/>
                <a:ea typeface="宋体" panose="02010600030101010101" pitchFamily="2" charset="-122"/>
              </a:rPr>
              <a:t>Chic,or</a:t>
            </a:r>
            <a:r>
              <a:rPr lang="en-US" altLang="zh-CN" sz="2400" kern="100" dirty="0">
                <a:solidFill>
                  <a:srgbClr val="000000"/>
                </a:solidFill>
                <a:effectLst/>
                <a:latin typeface="Times New Roman" panose="02020603050405020304" pitchFamily="18" charset="0"/>
                <a:ea typeface="宋体" panose="02010600030101010101" pitchFamily="2" charset="-122"/>
              </a:rPr>
              <a:t> </a:t>
            </a:r>
            <a:r>
              <a:rPr lang="en-US" altLang="zh-CN" sz="2400" kern="100" dirty="0" err="1">
                <a:solidFill>
                  <a:srgbClr val="000000"/>
                </a:solidFill>
                <a:effectLst/>
                <a:latin typeface="Times New Roman" panose="02020603050405020304" pitchFamily="18" charset="0"/>
                <a:ea typeface="宋体" panose="02010600030101010101" pitchFamily="2" charset="-122"/>
              </a:rPr>
              <a:t>guochao</a:t>
            </a:r>
            <a:r>
              <a:rPr lang="en-US" altLang="zh-CN" sz="2400" kern="100" dirty="0">
                <a:solidFill>
                  <a:srgbClr val="000000"/>
                </a:solidFill>
                <a:effectLst/>
                <a:latin typeface="Times New Roman" panose="02020603050405020304" pitchFamily="18" charset="0"/>
                <a:ea typeface="宋体" panose="02010600030101010101" pitchFamily="2" charset="-122"/>
              </a:rPr>
              <a:t>, also</a:t>
            </a:r>
            <a:r>
              <a:rPr lang="en-US" altLang="zh-CN" sz="2400" u="sng" kern="100" dirty="0">
                <a:solidFill>
                  <a:srgbClr val="000000"/>
                </a:solidFill>
                <a:effectLst/>
                <a:latin typeface="Times New Roman" panose="02020603050405020304" pitchFamily="18" charset="0"/>
                <a:ea typeface="宋体" panose="02010600030101010101" pitchFamily="2" charset="-122"/>
              </a:rPr>
              <a:t>  59  </a:t>
            </a:r>
            <a:r>
              <a:rPr lang="en-US" altLang="zh-CN" sz="2400" kern="100" dirty="0">
                <a:solidFill>
                  <a:srgbClr val="000000"/>
                </a:solidFill>
                <a:effectLst/>
                <a:latin typeface="Times New Roman" panose="02020603050405020304" pitchFamily="18" charset="0"/>
                <a:ea typeface="宋体" panose="02010600030101010101" pitchFamily="2" charset="-122"/>
              </a:rPr>
              <a:t>(know) as “national wave”, </a:t>
            </a:r>
            <a:r>
              <a:rPr lang="en-US" altLang="zh-CN" sz="2400" u="sng" kern="100" dirty="0">
                <a:solidFill>
                  <a:srgbClr val="000000"/>
                </a:solidFill>
                <a:effectLst/>
                <a:latin typeface="Times New Roman" panose="02020603050405020304" pitchFamily="18" charset="0"/>
                <a:ea typeface="宋体" panose="02010600030101010101" pitchFamily="2" charset="-122"/>
              </a:rPr>
              <a:t>   60  </a:t>
            </a:r>
            <a:r>
              <a:rPr lang="en-US" altLang="zh-CN" sz="2400" kern="100" dirty="0">
                <a:solidFill>
                  <a:srgbClr val="00B0F0"/>
                </a:solidFill>
                <a:effectLst/>
                <a:latin typeface="Times New Roman" panose="02020603050405020304" pitchFamily="18" charset="0"/>
                <a:ea typeface="宋体" panose="02010600030101010101" pitchFamily="2" charset="-122"/>
              </a:rPr>
              <a:t>refers to </a:t>
            </a:r>
            <a:r>
              <a:rPr lang="en-US" altLang="zh-CN" sz="2400" kern="100" dirty="0">
                <a:solidFill>
                  <a:srgbClr val="000000"/>
                </a:solidFill>
                <a:effectLst/>
                <a:latin typeface="Times New Roman" panose="02020603050405020304" pitchFamily="18" charset="0"/>
                <a:ea typeface="宋体" panose="02010600030101010101" pitchFamily="2" charset="-122"/>
              </a:rPr>
              <a:t>products of all sorts including traditional Chinese cultural elements. These products</a:t>
            </a:r>
            <a:r>
              <a:rPr lang="en-US" altLang="zh-CN" sz="2400" u="sng" kern="100" dirty="0">
                <a:solidFill>
                  <a:srgbClr val="000000"/>
                </a:solidFill>
                <a:effectLst/>
                <a:latin typeface="Times New Roman" panose="02020603050405020304" pitchFamily="18" charset="0"/>
                <a:ea typeface="宋体" panose="02010600030101010101" pitchFamily="2" charset="-122"/>
              </a:rPr>
              <a:t>  61  </a:t>
            </a:r>
            <a:r>
              <a:rPr lang="en-US" altLang="zh-CN" sz="2400" kern="100" dirty="0">
                <a:solidFill>
                  <a:srgbClr val="000000"/>
                </a:solidFill>
                <a:effectLst/>
                <a:latin typeface="Times New Roman" panose="02020603050405020304" pitchFamily="18" charset="0"/>
                <a:ea typeface="宋体" panose="02010600030101010101" pitchFamily="2" charset="-122"/>
              </a:rPr>
              <a:t>(</a:t>
            </a:r>
            <a:r>
              <a:rPr lang="en-US" altLang="zh-CN" sz="2400" kern="100" dirty="0">
                <a:solidFill>
                  <a:srgbClr val="00B0F0"/>
                </a:solidFill>
                <a:effectLst/>
                <a:latin typeface="Times New Roman" panose="02020603050405020304" pitchFamily="18" charset="0"/>
                <a:ea typeface="宋体" panose="02010600030101010101" pitchFamily="2" charset="-122"/>
              </a:rPr>
              <a:t>embrace</a:t>
            </a:r>
            <a:r>
              <a:rPr lang="en-US" altLang="zh-CN" sz="2400" kern="100" dirty="0">
                <a:solidFill>
                  <a:srgbClr val="000000"/>
                </a:solidFill>
                <a:effectLst/>
                <a:latin typeface="Times New Roman" panose="02020603050405020304" pitchFamily="18" charset="0"/>
                <a:ea typeface="宋体" panose="02010600030101010101" pitchFamily="2" charset="-122"/>
              </a:rPr>
              <a:t>) </a:t>
            </a:r>
            <a:r>
              <a:rPr lang="en-US" altLang="zh-CN" sz="2400" kern="100" dirty="0">
                <a:solidFill>
                  <a:srgbClr val="00B0F0"/>
                </a:solidFill>
                <a:effectLst/>
                <a:latin typeface="Times New Roman" panose="02020603050405020304" pitchFamily="18" charset="0"/>
                <a:ea typeface="宋体" panose="02010600030101010101" pitchFamily="2" charset="-122"/>
              </a:rPr>
              <a:t>by</a:t>
            </a:r>
            <a:r>
              <a:rPr lang="en-US" altLang="zh-CN" sz="2400" kern="100" dirty="0">
                <a:solidFill>
                  <a:srgbClr val="000000"/>
                </a:solidFill>
                <a:effectLst/>
                <a:latin typeface="Times New Roman" panose="02020603050405020304" pitchFamily="18" charset="0"/>
                <a:ea typeface="宋体" panose="02010600030101010101" pitchFamily="2" charset="-122"/>
              </a:rPr>
              <a:t> the country's younger generations </a:t>
            </a:r>
            <a:r>
              <a:rPr lang="en-US" altLang="zh-CN" sz="2400" kern="100" dirty="0">
                <a:solidFill>
                  <a:srgbClr val="FF0000"/>
                </a:solidFill>
                <a:effectLst/>
                <a:latin typeface="Times New Roman" panose="02020603050405020304" pitchFamily="18" charset="0"/>
                <a:ea typeface="宋体" panose="02010600030101010101" pitchFamily="2" charset="-122"/>
              </a:rPr>
              <a:t>in recent years</a:t>
            </a:r>
            <a:r>
              <a:rPr lang="en-US" altLang="zh-CN" sz="2400" kern="100" dirty="0">
                <a:solidFill>
                  <a:srgbClr val="000000"/>
                </a:solidFill>
                <a:effectLst/>
                <a:latin typeface="Times New Roman" panose="02020603050405020304" pitchFamily="18" charset="0"/>
                <a:ea typeface="宋体" panose="02010600030101010101" pitchFamily="2" charset="-122"/>
              </a:rPr>
              <a:t>. According to a report by Xinhua News Agency, Gen Z</a:t>
            </a:r>
            <a:r>
              <a:rPr lang="en-US" altLang="zh-CN" sz="2400" u="sng" kern="100" dirty="0">
                <a:solidFill>
                  <a:srgbClr val="000000"/>
                </a:solidFill>
                <a:effectLst/>
                <a:latin typeface="Times New Roman" panose="02020603050405020304" pitchFamily="18" charset="0"/>
                <a:ea typeface="宋体" panose="02010600030101010101" pitchFamily="2" charset="-122"/>
              </a:rPr>
              <a:t>  62  </a:t>
            </a:r>
            <a:r>
              <a:rPr lang="en-US" altLang="zh-CN" sz="2400" kern="100" dirty="0">
                <a:solidFill>
                  <a:srgbClr val="000000"/>
                </a:solidFill>
                <a:effectLst/>
                <a:latin typeface="Times New Roman" panose="02020603050405020304" pitchFamily="18" charset="0"/>
                <a:ea typeface="宋体" panose="02010600030101010101" pitchFamily="2" charset="-122"/>
              </a:rPr>
              <a:t>(</a:t>
            </a:r>
            <a:r>
              <a:rPr lang="en-US" altLang="zh-CN" sz="2400" kern="100" dirty="0">
                <a:solidFill>
                  <a:srgbClr val="00B0F0"/>
                </a:solidFill>
                <a:effectLst/>
                <a:latin typeface="Times New Roman" panose="02020603050405020304" pitchFamily="18" charset="0"/>
                <a:ea typeface="宋体" panose="02010600030101010101" pitchFamily="2" charset="-122"/>
              </a:rPr>
              <a:t>account</a:t>
            </a:r>
            <a:r>
              <a:rPr lang="en-US" altLang="zh-CN" sz="2400" kern="100" dirty="0">
                <a:solidFill>
                  <a:srgbClr val="000000"/>
                </a:solidFill>
                <a:effectLst/>
                <a:latin typeface="Times New Roman" panose="02020603050405020304" pitchFamily="18" charset="0"/>
                <a:ea typeface="宋体" panose="02010600030101010101" pitchFamily="2" charset="-122"/>
              </a:rPr>
              <a:t>) </a:t>
            </a:r>
            <a:r>
              <a:rPr lang="en-US" altLang="zh-CN" sz="2400" kern="100" dirty="0">
                <a:solidFill>
                  <a:srgbClr val="00B0F0"/>
                </a:solidFill>
                <a:effectLst/>
                <a:latin typeface="Times New Roman" panose="02020603050405020304" pitchFamily="18" charset="0"/>
                <a:ea typeface="宋体" panose="02010600030101010101" pitchFamily="2" charset="-122"/>
              </a:rPr>
              <a:t>for </a:t>
            </a:r>
            <a:r>
              <a:rPr lang="en-US" altLang="zh-CN" sz="2400" kern="100" dirty="0">
                <a:solidFill>
                  <a:srgbClr val="000000"/>
                </a:solidFill>
                <a:effectLst/>
                <a:latin typeface="Times New Roman" panose="02020603050405020304" pitchFamily="18" charset="0"/>
                <a:ea typeface="宋体" panose="02010600030101010101" pitchFamily="2" charset="-122"/>
              </a:rPr>
              <a:t>74 percent of consumers of China Chic goods in 2022, and the search volume of China Chic products has increased five times over the past decade.</a:t>
            </a:r>
            <a:endParaRPr lang="zh-CN" altLang="zh-CN" sz="2400" dirty="0">
              <a:solidFill>
                <a:srgbClr val="000000"/>
              </a:solidFill>
              <a:effectLst/>
              <a:latin typeface="Times New Roman" panose="02020603050405020304" pitchFamily="18" charset="0"/>
              <a:ea typeface="Times New Roman" panose="02020603050405020304" pitchFamily="18" charset="0"/>
            </a:endParaRPr>
          </a:p>
          <a:p>
            <a:pPr algn="just"/>
            <a:r>
              <a:rPr lang="en-US" altLang="zh-CN" sz="2400" kern="100" dirty="0">
                <a:solidFill>
                  <a:srgbClr val="000000"/>
                </a:solidFill>
                <a:effectLst/>
                <a:latin typeface="Times New Roman" panose="02020603050405020304" pitchFamily="18" charset="0"/>
                <a:ea typeface="宋体" panose="02010600030101010101" pitchFamily="2" charset="-122"/>
              </a:rPr>
              <a:t>     As a young designer,</a:t>
            </a:r>
            <a:r>
              <a:rPr lang="en-US" altLang="zh-CN" sz="2400" kern="100" dirty="0">
                <a:solidFill>
                  <a:srgbClr val="000000"/>
                </a:solidFill>
                <a:effectLst/>
                <a:latin typeface="Arial" panose="020B0604020202020204" pitchFamily="34" charset="0"/>
                <a:ea typeface="宋体" panose="02010600030101010101" pitchFamily="2" charset="-122"/>
                <a:cs typeface="Times New Roman" panose="02020603050405020304" pitchFamily="18" charset="0"/>
              </a:rPr>
              <a:t> </a:t>
            </a:r>
            <a:r>
              <a:rPr lang="en-US" altLang="zh-CN" sz="2400" kern="100" dirty="0">
                <a:solidFill>
                  <a:srgbClr val="000000"/>
                </a:solidFill>
                <a:effectLst/>
                <a:latin typeface="Times New Roman" panose="02020603050405020304" pitchFamily="18" charset="0"/>
                <a:ea typeface="宋体" panose="02010600030101010101" pitchFamily="2" charset="-122"/>
              </a:rPr>
              <a:t>Wang </a:t>
            </a:r>
            <a:r>
              <a:rPr lang="en-US" altLang="zh-CN" sz="2400" kern="100" dirty="0">
                <a:solidFill>
                  <a:srgbClr val="00B0F0"/>
                </a:solidFill>
                <a:effectLst/>
                <a:latin typeface="Times New Roman" panose="02020603050405020304" pitchFamily="18" charset="0"/>
                <a:ea typeface="宋体" panose="02010600030101010101" pitchFamily="2" charset="-122"/>
              </a:rPr>
              <a:t>hopes</a:t>
            </a:r>
            <a:r>
              <a:rPr lang="en-US" altLang="zh-CN" sz="2400" kern="100" dirty="0">
                <a:solidFill>
                  <a:srgbClr val="000000"/>
                </a:solidFill>
                <a:effectLst/>
                <a:latin typeface="Times New Roman" panose="02020603050405020304" pitchFamily="18" charset="0"/>
                <a:ea typeface="宋体" panose="02010600030101010101" pitchFamily="2" charset="-122"/>
              </a:rPr>
              <a:t> </a:t>
            </a:r>
            <a:r>
              <a:rPr lang="en-US" altLang="zh-CN" sz="2400" u="sng" kern="100" dirty="0">
                <a:solidFill>
                  <a:srgbClr val="000000"/>
                </a:solidFill>
                <a:effectLst/>
                <a:latin typeface="Arial" panose="020B0604020202020204" pitchFamily="34" charset="0"/>
                <a:ea typeface="宋体" panose="02010600030101010101" pitchFamily="2" charset="-122"/>
                <a:cs typeface="Times New Roman" panose="02020603050405020304" pitchFamily="18" charset="0"/>
              </a:rPr>
              <a:t>   </a:t>
            </a:r>
            <a:r>
              <a:rPr lang="en-US" altLang="zh-CN" sz="2400" u="sng" kern="100" dirty="0">
                <a:solidFill>
                  <a:srgbClr val="000000"/>
                </a:solidFill>
                <a:effectLst/>
                <a:latin typeface="Times New Roman" panose="02020603050405020304" pitchFamily="18" charset="0"/>
                <a:ea typeface="宋体" panose="02010600030101010101" pitchFamily="2" charset="-122"/>
              </a:rPr>
              <a:t>63 </a:t>
            </a:r>
            <a:r>
              <a:rPr lang="en-US" altLang="zh-CN" sz="2400" u="sng" kern="100" dirty="0">
                <a:solidFill>
                  <a:srgbClr val="000000"/>
                </a:solidFill>
                <a:effectLst/>
                <a:latin typeface="Arial" panose="020B0604020202020204" pitchFamily="34" charset="0"/>
                <a:ea typeface="宋体" panose="02010600030101010101" pitchFamily="2" charset="-122"/>
                <a:cs typeface="Times New Roman" panose="02020603050405020304" pitchFamily="18" charset="0"/>
              </a:rPr>
              <a:t> </a:t>
            </a:r>
            <a:r>
              <a:rPr lang="en-US" altLang="zh-CN" sz="2400" kern="100" dirty="0">
                <a:solidFill>
                  <a:srgbClr val="000000"/>
                </a:solidFill>
                <a:effectLst/>
                <a:latin typeface="Times New Roman" panose="02020603050405020304" pitchFamily="18" charset="0"/>
                <a:ea typeface="宋体" panose="02010600030101010101" pitchFamily="2" charset="-122"/>
              </a:rPr>
              <a:t>(capture)</a:t>
            </a:r>
            <a:r>
              <a:rPr lang="en-US" altLang="zh-CN" sz="2400" kern="100" dirty="0">
                <a:solidFill>
                  <a:srgbClr val="000000"/>
                </a:solidFill>
                <a:effectLst/>
                <a:latin typeface="Arial" panose="020B0604020202020204" pitchFamily="34" charset="0"/>
                <a:ea typeface="宋体" panose="02010600030101010101" pitchFamily="2" charset="-122"/>
                <a:cs typeface="Times New Roman" panose="02020603050405020304" pitchFamily="18" charset="0"/>
              </a:rPr>
              <a:t> </a:t>
            </a:r>
            <a:r>
              <a:rPr lang="en-US" altLang="zh-CN" sz="2400" kern="100" dirty="0">
                <a:solidFill>
                  <a:srgbClr val="000000"/>
                </a:solidFill>
                <a:effectLst/>
                <a:latin typeface="Times New Roman" panose="02020603050405020304" pitchFamily="18" charset="0"/>
                <a:ea typeface="宋体" panose="02010600030101010101" pitchFamily="2" charset="-122"/>
              </a:rPr>
              <a:t>young consumers with his creative interpretation of dragons.</a:t>
            </a:r>
            <a:r>
              <a:rPr lang="en-US" altLang="zh-CN" sz="2400" kern="100" dirty="0">
                <a:solidFill>
                  <a:srgbClr val="000000"/>
                </a:solidFill>
                <a:effectLst/>
                <a:latin typeface="Arial" panose="020B0604020202020204" pitchFamily="34" charset="0"/>
                <a:ea typeface="宋体" panose="02010600030101010101" pitchFamily="2" charset="-122"/>
                <a:cs typeface="Times New Roman" panose="02020603050405020304" pitchFamily="18" charset="0"/>
              </a:rPr>
              <a:t> </a:t>
            </a:r>
            <a:r>
              <a:rPr lang="en-US" altLang="zh-CN" sz="2400" kern="100" dirty="0">
                <a:solidFill>
                  <a:srgbClr val="000000"/>
                </a:solidFill>
                <a:effectLst/>
                <a:latin typeface="Times New Roman" panose="02020603050405020304" pitchFamily="18" charset="0"/>
                <a:ea typeface="宋体" panose="02010600030101010101" pitchFamily="2" charset="-122"/>
              </a:rPr>
              <a:t>“</a:t>
            </a:r>
            <a:r>
              <a:rPr lang="en-US" altLang="zh-CN" sz="2400" kern="100" dirty="0">
                <a:solidFill>
                  <a:srgbClr val="00B0F0"/>
                </a:solidFill>
                <a:effectLst/>
                <a:latin typeface="Times New Roman" panose="02020603050405020304" pitchFamily="18" charset="0"/>
                <a:ea typeface="宋体" panose="02010600030101010101" pitchFamily="2" charset="-122"/>
              </a:rPr>
              <a:t>I've</a:t>
            </a:r>
            <a:r>
              <a:rPr lang="en-US" altLang="zh-CN" sz="2400" kern="100" dirty="0">
                <a:solidFill>
                  <a:srgbClr val="00B0F0"/>
                </a:solidFill>
                <a:effectLst/>
                <a:latin typeface="Arial" panose="020B0604020202020204" pitchFamily="34" charset="0"/>
                <a:ea typeface="宋体" panose="02010600030101010101" pitchFamily="2" charset="-122"/>
                <a:cs typeface="Times New Roman" panose="02020603050405020304" pitchFamily="18" charset="0"/>
              </a:rPr>
              <a:t> </a:t>
            </a:r>
            <a:r>
              <a:rPr lang="en-US" altLang="zh-CN" sz="2400" kern="100" dirty="0">
                <a:solidFill>
                  <a:srgbClr val="00B0F0"/>
                </a:solidFill>
                <a:effectLst/>
                <a:latin typeface="Times New Roman" panose="02020603050405020304" pitchFamily="18" charset="0"/>
                <a:ea typeface="宋体" panose="02010600030101010101" pitchFamily="2" charset="-122"/>
              </a:rPr>
              <a:t>been</a:t>
            </a:r>
            <a:r>
              <a:rPr lang="en-US" altLang="zh-CN" sz="2400" u="sng" kern="100" dirty="0">
                <a:solidFill>
                  <a:srgbClr val="00B0F0"/>
                </a:solidFill>
                <a:effectLst/>
                <a:latin typeface="Arial" panose="020B0604020202020204" pitchFamily="34" charset="0"/>
                <a:ea typeface="宋体" panose="02010600030101010101" pitchFamily="2" charset="-122"/>
                <a:cs typeface="Times New Roman" panose="02020603050405020304" pitchFamily="18" charset="0"/>
              </a:rPr>
              <a:t>   </a:t>
            </a:r>
            <a:r>
              <a:rPr lang="en-US" altLang="zh-CN" sz="2400" u="sng" kern="100" dirty="0">
                <a:effectLst/>
                <a:latin typeface="Times New Roman" panose="02020603050405020304" pitchFamily="18" charset="0"/>
                <a:ea typeface="宋体" panose="02010600030101010101" pitchFamily="2" charset="-122"/>
              </a:rPr>
              <a:t>64   </a:t>
            </a:r>
            <a:r>
              <a:rPr lang="en-US" altLang="zh-CN" sz="2400" kern="100" dirty="0">
                <a:effectLst/>
                <a:latin typeface="Times New Roman" panose="02020603050405020304" pitchFamily="18" charset="0"/>
                <a:ea typeface="宋体" panose="02010600030101010101" pitchFamily="2" charset="-122"/>
              </a:rPr>
              <a:t>(thorough)</a:t>
            </a:r>
            <a:r>
              <a:rPr lang="en-US" altLang="zh-CN" sz="2400" kern="100" dirty="0">
                <a:effectLst/>
                <a:latin typeface="Arial" panose="020B0604020202020204" pitchFamily="34" charset="0"/>
                <a:ea typeface="宋体" panose="02010600030101010101" pitchFamily="2" charset="-122"/>
                <a:cs typeface="Times New Roman" panose="02020603050405020304" pitchFamily="18" charset="0"/>
              </a:rPr>
              <a:t> </a:t>
            </a:r>
            <a:r>
              <a:rPr lang="en-US" altLang="zh-CN" sz="2400" kern="100" dirty="0">
                <a:solidFill>
                  <a:srgbClr val="00B0F0"/>
                </a:solidFill>
                <a:effectLst/>
                <a:latin typeface="Times New Roman" panose="02020603050405020304" pitchFamily="18" charset="0"/>
                <a:ea typeface="宋体" panose="02010600030101010101" pitchFamily="2" charset="-122"/>
              </a:rPr>
              <a:t>studying </a:t>
            </a:r>
            <a:r>
              <a:rPr lang="en-US" altLang="zh-CN" sz="2400" kern="100" dirty="0">
                <a:solidFill>
                  <a:srgbClr val="000000"/>
                </a:solidFill>
                <a:effectLst/>
                <a:latin typeface="Times New Roman" panose="02020603050405020304" pitchFamily="18" charset="0"/>
                <a:ea typeface="宋体" panose="02010600030101010101" pitchFamily="2" charset="-122"/>
              </a:rPr>
              <a:t>the dragon's historical </a:t>
            </a:r>
            <a:r>
              <a:rPr lang="en-US" altLang="zh-CN" sz="2400" kern="100" dirty="0">
                <a:solidFill>
                  <a:srgbClr val="000000"/>
                </a:solidFill>
                <a:latin typeface="Times New Roman" panose="02020603050405020304" pitchFamily="18" charset="0"/>
              </a:rPr>
              <a:t>connotations(</a:t>
            </a:r>
            <a:r>
              <a:rPr lang="zh-CN" altLang="en-US" sz="2400" kern="100" dirty="0">
                <a:solidFill>
                  <a:srgbClr val="000000"/>
                </a:solidFill>
                <a:latin typeface="Times New Roman" panose="02020603050405020304" pitchFamily="18" charset="0"/>
              </a:rPr>
              <a:t>言外之意</a:t>
            </a:r>
            <a:r>
              <a:rPr lang="en-US" altLang="zh-CN" sz="2400" kern="100" dirty="0">
                <a:solidFill>
                  <a:srgbClr val="000000"/>
                </a:solidFill>
                <a:latin typeface="Times New Roman" panose="02020603050405020304" pitchFamily="18" charset="0"/>
              </a:rPr>
              <a:t>) and the</a:t>
            </a:r>
            <a:r>
              <a:rPr lang="en-US" altLang="zh-CN" sz="2400" u="sng" kern="100" dirty="0">
                <a:solidFill>
                  <a:srgbClr val="000000"/>
                </a:solidFill>
                <a:latin typeface="Times New Roman" panose="02020603050405020304" pitchFamily="18" charset="0"/>
              </a:rPr>
              <a:t>  65  </a:t>
            </a:r>
            <a:r>
              <a:rPr lang="en-US" altLang="zh-CN" sz="2400" kern="100" dirty="0">
                <a:solidFill>
                  <a:srgbClr val="000000"/>
                </a:solidFill>
                <a:latin typeface="Times New Roman" panose="02020603050405020304" pitchFamily="18" charset="0"/>
              </a:rPr>
              <a:t>(psychology) characteristics of Gen Z consumers," the 34-year-old designer told Beijing Review.</a:t>
            </a:r>
            <a:endParaRPr lang="zh-CN" altLang="en-US" sz="2400" dirty="0"/>
          </a:p>
        </p:txBody>
      </p:sp>
      <p:sp>
        <p:nvSpPr>
          <p:cNvPr id="4" name="矩形 3"/>
          <p:cNvSpPr/>
          <p:nvPr/>
        </p:nvSpPr>
        <p:spPr>
          <a:xfrm>
            <a:off x="2339471" y="761989"/>
            <a:ext cx="4104869" cy="326578"/>
          </a:xfrm>
          <a:prstGeom prst="rect">
            <a:avLst/>
          </a:prstGeom>
          <a:solidFill>
            <a:schemeClr val="bg1">
              <a:lumMod val="9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rgbClr val="00B050"/>
                  </a:solidFill>
                </a:ln>
                <a:solidFill>
                  <a:srgbClr val="FFC000"/>
                </a:solidFill>
              </a:rPr>
              <a:t>56.Bring …to/into life</a:t>
            </a:r>
            <a:r>
              <a:rPr lang="zh-CN" altLang="en-US" dirty="0">
                <a:ln>
                  <a:solidFill>
                    <a:srgbClr val="00B050"/>
                  </a:solidFill>
                </a:ln>
                <a:solidFill>
                  <a:srgbClr val="FFC000"/>
                </a:solidFill>
              </a:rPr>
              <a:t>把</a:t>
            </a:r>
            <a:r>
              <a:rPr lang="en-US" altLang="zh-CN" dirty="0">
                <a:ln>
                  <a:solidFill>
                    <a:srgbClr val="00B050"/>
                  </a:solidFill>
                </a:ln>
                <a:solidFill>
                  <a:srgbClr val="FFC000"/>
                </a:solidFill>
              </a:rPr>
              <a:t>……</a:t>
            </a:r>
            <a:r>
              <a:rPr lang="zh-CN" altLang="en-US" dirty="0">
                <a:ln>
                  <a:solidFill>
                    <a:srgbClr val="00B050"/>
                  </a:solidFill>
                </a:ln>
                <a:solidFill>
                  <a:srgbClr val="FFC000"/>
                </a:solidFill>
              </a:rPr>
              <a:t>带入生活</a:t>
            </a:r>
            <a:endParaRPr lang="zh-CN" altLang="en-US" dirty="0">
              <a:ln>
                <a:solidFill>
                  <a:srgbClr val="00B050"/>
                </a:solidFill>
              </a:ln>
              <a:solidFill>
                <a:srgbClr val="FFC000"/>
              </a:solidFill>
            </a:endParaRPr>
          </a:p>
        </p:txBody>
      </p:sp>
      <p:sp>
        <p:nvSpPr>
          <p:cNvPr id="5" name="矩形 4"/>
          <p:cNvSpPr/>
          <p:nvPr/>
        </p:nvSpPr>
        <p:spPr>
          <a:xfrm>
            <a:off x="7990112" y="1469557"/>
            <a:ext cx="2242457" cy="272152"/>
          </a:xfrm>
          <a:prstGeom prst="rect">
            <a:avLst/>
          </a:prstGeom>
          <a:solidFill>
            <a:schemeClr val="bg1">
              <a:lumMod val="9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rgbClr val="00B050"/>
                  </a:solidFill>
                </a:ln>
                <a:solidFill>
                  <a:srgbClr val="FFC000"/>
                </a:solidFill>
              </a:rPr>
              <a:t>57.Its </a:t>
            </a:r>
            <a:r>
              <a:rPr lang="zh-CN" altLang="en-US" dirty="0">
                <a:ln>
                  <a:solidFill>
                    <a:srgbClr val="00B050"/>
                  </a:solidFill>
                </a:ln>
                <a:solidFill>
                  <a:srgbClr val="FFC000"/>
                </a:solidFill>
              </a:rPr>
              <a:t>考察所有格</a:t>
            </a:r>
            <a:endParaRPr lang="zh-CN" altLang="en-US" dirty="0">
              <a:ln>
                <a:solidFill>
                  <a:srgbClr val="00B050"/>
                </a:solidFill>
              </a:ln>
              <a:solidFill>
                <a:srgbClr val="FFC000"/>
              </a:solidFill>
            </a:endParaRPr>
          </a:p>
        </p:txBody>
      </p:sp>
      <p:sp>
        <p:nvSpPr>
          <p:cNvPr id="6" name="矩形 5"/>
          <p:cNvSpPr/>
          <p:nvPr/>
        </p:nvSpPr>
        <p:spPr>
          <a:xfrm>
            <a:off x="9579427" y="1983895"/>
            <a:ext cx="2242457" cy="272152"/>
          </a:xfrm>
          <a:prstGeom prst="rect">
            <a:avLst/>
          </a:prstGeom>
          <a:solidFill>
            <a:schemeClr val="bg1">
              <a:lumMod val="9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rgbClr val="00B050"/>
                  </a:solidFill>
                </a:ln>
                <a:solidFill>
                  <a:srgbClr val="FFC000"/>
                </a:solidFill>
              </a:rPr>
              <a:t>58.a </a:t>
            </a:r>
            <a:r>
              <a:rPr lang="zh-CN" altLang="en-US" dirty="0">
                <a:ln>
                  <a:solidFill>
                    <a:srgbClr val="00B050"/>
                  </a:solidFill>
                </a:ln>
                <a:solidFill>
                  <a:srgbClr val="FFC000"/>
                </a:solidFill>
              </a:rPr>
              <a:t>考察冠词</a:t>
            </a:r>
            <a:endParaRPr lang="zh-CN" altLang="en-US" dirty="0">
              <a:ln>
                <a:solidFill>
                  <a:srgbClr val="00B050"/>
                </a:solidFill>
              </a:ln>
              <a:solidFill>
                <a:srgbClr val="FFC000"/>
              </a:solidFill>
            </a:endParaRPr>
          </a:p>
        </p:txBody>
      </p:sp>
      <p:sp>
        <p:nvSpPr>
          <p:cNvPr id="7" name="矩形 6"/>
          <p:cNvSpPr/>
          <p:nvPr/>
        </p:nvSpPr>
        <p:spPr>
          <a:xfrm>
            <a:off x="4659084" y="2672413"/>
            <a:ext cx="2656114" cy="326577"/>
          </a:xfrm>
          <a:prstGeom prst="rect">
            <a:avLst/>
          </a:prstGeom>
          <a:solidFill>
            <a:schemeClr val="bg1">
              <a:lumMod val="9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rgbClr val="00B050"/>
                  </a:solidFill>
                </a:ln>
                <a:solidFill>
                  <a:srgbClr val="FFC000"/>
                </a:solidFill>
              </a:rPr>
              <a:t>59.known </a:t>
            </a:r>
            <a:r>
              <a:rPr lang="zh-CN" altLang="en-US" dirty="0">
                <a:ln>
                  <a:solidFill>
                    <a:srgbClr val="00B050"/>
                  </a:solidFill>
                </a:ln>
                <a:solidFill>
                  <a:srgbClr val="FFC000"/>
                </a:solidFill>
              </a:rPr>
              <a:t>考察非谓语</a:t>
            </a:r>
            <a:endParaRPr lang="zh-CN" altLang="en-US" dirty="0">
              <a:ln>
                <a:solidFill>
                  <a:srgbClr val="00B050"/>
                </a:solidFill>
              </a:ln>
              <a:solidFill>
                <a:srgbClr val="FFC000"/>
              </a:solidFill>
            </a:endParaRPr>
          </a:p>
        </p:txBody>
      </p:sp>
      <p:sp>
        <p:nvSpPr>
          <p:cNvPr id="8" name="矩形 7"/>
          <p:cNvSpPr/>
          <p:nvPr/>
        </p:nvSpPr>
        <p:spPr>
          <a:xfrm>
            <a:off x="9165770" y="2634309"/>
            <a:ext cx="2656113" cy="272152"/>
          </a:xfrm>
          <a:prstGeom prst="rect">
            <a:avLst/>
          </a:prstGeom>
          <a:solidFill>
            <a:schemeClr val="bg1">
              <a:lumMod val="9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rgbClr val="00B050"/>
                  </a:solidFill>
                </a:ln>
                <a:solidFill>
                  <a:srgbClr val="FFC000"/>
                </a:solidFill>
              </a:rPr>
              <a:t>60.which </a:t>
            </a:r>
            <a:r>
              <a:rPr lang="zh-CN" altLang="en-US" dirty="0">
                <a:ln>
                  <a:solidFill>
                    <a:srgbClr val="00B050"/>
                  </a:solidFill>
                </a:ln>
                <a:solidFill>
                  <a:srgbClr val="FFC000"/>
                </a:solidFill>
              </a:rPr>
              <a:t>考察定语从句</a:t>
            </a:r>
            <a:endParaRPr lang="zh-CN" altLang="en-US" dirty="0">
              <a:ln>
                <a:solidFill>
                  <a:srgbClr val="00B050"/>
                </a:solidFill>
              </a:ln>
              <a:solidFill>
                <a:srgbClr val="FFC000"/>
              </a:solidFill>
            </a:endParaRPr>
          </a:p>
        </p:txBody>
      </p:sp>
      <p:sp>
        <p:nvSpPr>
          <p:cNvPr id="9" name="矩形 8"/>
          <p:cNvSpPr/>
          <p:nvPr/>
        </p:nvSpPr>
        <p:spPr>
          <a:xfrm>
            <a:off x="1741712" y="3365874"/>
            <a:ext cx="4278086" cy="326577"/>
          </a:xfrm>
          <a:prstGeom prst="rect">
            <a:avLst/>
          </a:prstGeom>
          <a:solidFill>
            <a:schemeClr val="bg1">
              <a:lumMod val="9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rgbClr val="00B050"/>
                  </a:solidFill>
                </a:ln>
                <a:solidFill>
                  <a:srgbClr val="FFC000"/>
                </a:solidFill>
              </a:rPr>
              <a:t>61.have been embraced </a:t>
            </a:r>
            <a:r>
              <a:rPr lang="zh-CN" altLang="en-US" dirty="0">
                <a:ln>
                  <a:solidFill>
                    <a:srgbClr val="00B050"/>
                  </a:solidFill>
                </a:ln>
                <a:solidFill>
                  <a:srgbClr val="FFC000"/>
                </a:solidFill>
              </a:rPr>
              <a:t>考察完成时</a:t>
            </a:r>
            <a:r>
              <a:rPr lang="en-US" altLang="zh-CN" dirty="0">
                <a:ln>
                  <a:solidFill>
                    <a:srgbClr val="00B050"/>
                  </a:solidFill>
                </a:ln>
                <a:solidFill>
                  <a:srgbClr val="FFC000"/>
                </a:solidFill>
              </a:rPr>
              <a:t>+</a:t>
            </a:r>
            <a:r>
              <a:rPr lang="zh-CN" altLang="en-US" dirty="0">
                <a:ln>
                  <a:solidFill>
                    <a:srgbClr val="00B050"/>
                  </a:solidFill>
                </a:ln>
                <a:solidFill>
                  <a:srgbClr val="FFC000"/>
                </a:solidFill>
              </a:rPr>
              <a:t>被动</a:t>
            </a:r>
            <a:endParaRPr lang="zh-CN" altLang="en-US" dirty="0">
              <a:ln>
                <a:solidFill>
                  <a:srgbClr val="00B050"/>
                </a:solidFill>
              </a:ln>
              <a:solidFill>
                <a:srgbClr val="FFC000"/>
              </a:solidFill>
            </a:endParaRPr>
          </a:p>
        </p:txBody>
      </p:sp>
      <p:sp>
        <p:nvSpPr>
          <p:cNvPr id="10" name="矩形 9"/>
          <p:cNvSpPr/>
          <p:nvPr/>
        </p:nvSpPr>
        <p:spPr>
          <a:xfrm>
            <a:off x="7903025" y="3692451"/>
            <a:ext cx="3918858" cy="661849"/>
          </a:xfrm>
          <a:prstGeom prst="rect">
            <a:avLst/>
          </a:prstGeom>
          <a:solidFill>
            <a:schemeClr val="bg1">
              <a:lumMod val="9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rgbClr val="00B050"/>
                  </a:solidFill>
                </a:ln>
                <a:solidFill>
                  <a:srgbClr val="FFC000"/>
                </a:solidFill>
              </a:rPr>
              <a:t>62.accounted</a:t>
            </a:r>
            <a:r>
              <a:rPr lang="zh-CN" altLang="en-US" dirty="0">
                <a:ln>
                  <a:solidFill>
                    <a:srgbClr val="00B050"/>
                  </a:solidFill>
                </a:ln>
                <a:solidFill>
                  <a:srgbClr val="FFC000"/>
                </a:solidFill>
              </a:rPr>
              <a:t>考察谓语动词时态 </a:t>
            </a:r>
            <a:r>
              <a:rPr lang="en-US" altLang="zh-CN" dirty="0">
                <a:ln>
                  <a:solidFill>
                    <a:srgbClr val="00B050"/>
                  </a:solidFill>
                </a:ln>
                <a:solidFill>
                  <a:srgbClr val="FFC000"/>
                </a:solidFill>
              </a:rPr>
              <a:t>account for</a:t>
            </a:r>
            <a:r>
              <a:rPr lang="zh-CN" altLang="en-US" dirty="0">
                <a:ln>
                  <a:solidFill>
                    <a:srgbClr val="00B050"/>
                  </a:solidFill>
                </a:ln>
                <a:solidFill>
                  <a:srgbClr val="FFC000"/>
                </a:solidFill>
              </a:rPr>
              <a:t>占比；解释，说明；引起；</a:t>
            </a:r>
            <a:endParaRPr lang="zh-CN" altLang="en-US" dirty="0">
              <a:ln>
                <a:solidFill>
                  <a:srgbClr val="00B050"/>
                </a:solidFill>
              </a:ln>
              <a:solidFill>
                <a:srgbClr val="FFC000"/>
              </a:solidFill>
            </a:endParaRPr>
          </a:p>
        </p:txBody>
      </p:sp>
      <p:sp>
        <p:nvSpPr>
          <p:cNvPr id="12" name="文本框 11"/>
          <p:cNvSpPr txBox="1"/>
          <p:nvPr/>
        </p:nvSpPr>
        <p:spPr>
          <a:xfrm>
            <a:off x="5072741" y="4347786"/>
            <a:ext cx="6749142" cy="707886"/>
          </a:xfrm>
          <a:prstGeom prst="rect">
            <a:avLst/>
          </a:prstGeom>
          <a:solidFill>
            <a:schemeClr val="bg1">
              <a:lumMod val="85000"/>
            </a:schemeClr>
          </a:solidFill>
        </p:spPr>
        <p:txBody>
          <a:bodyPr wrap="square">
            <a:spAutoFit/>
          </a:bodyPr>
          <a:lstStyle/>
          <a:p>
            <a:r>
              <a:rPr lang="en-US" altLang="zh-CN" sz="2000" dirty="0">
                <a:latin typeface="Times New Roman" panose="02020603050405020304" pitchFamily="18" charset="0"/>
                <a:cs typeface="Times New Roman" panose="02020603050405020304" pitchFamily="18" charset="0"/>
              </a:rPr>
              <a:t>In this study, 30% of the errors </a:t>
            </a:r>
            <a:r>
              <a:rPr lang="en-US" altLang="zh-CN" sz="2000" dirty="0">
                <a:solidFill>
                  <a:srgbClr val="FF0000"/>
                </a:solidFill>
                <a:latin typeface="Times New Roman" panose="02020603050405020304" pitchFamily="18" charset="0"/>
                <a:cs typeface="Times New Roman" panose="02020603050405020304" pitchFamily="18" charset="0"/>
              </a:rPr>
              <a:t>are accounted for </a:t>
            </a:r>
            <a:r>
              <a:rPr lang="en-US" altLang="zh-CN" sz="2000" dirty="0">
                <a:latin typeface="Times New Roman" panose="02020603050405020304" pitchFamily="18" charset="0"/>
                <a:cs typeface="Times New Roman" panose="02020603050405020304" pitchFamily="18" charset="0"/>
              </a:rPr>
              <a:t>by human mistakes. </a:t>
            </a:r>
            <a:r>
              <a:rPr lang="zh-CN" altLang="en-US" dirty="0"/>
              <a:t>在这项研究中，</a:t>
            </a:r>
            <a:r>
              <a:rPr lang="en-US" altLang="zh-CN" dirty="0"/>
              <a:t>30%</a:t>
            </a:r>
            <a:r>
              <a:rPr lang="zh-CN" altLang="en-US" dirty="0"/>
              <a:t>的错误归因于人为失误。</a:t>
            </a:r>
            <a:endParaRPr lang="zh-CN" altLang="en-US" dirty="0"/>
          </a:p>
        </p:txBody>
      </p:sp>
      <p:sp>
        <p:nvSpPr>
          <p:cNvPr id="13" name="矩形 12"/>
          <p:cNvSpPr/>
          <p:nvPr/>
        </p:nvSpPr>
        <p:spPr>
          <a:xfrm>
            <a:off x="7903025" y="5134308"/>
            <a:ext cx="3918858" cy="352087"/>
          </a:xfrm>
          <a:prstGeom prst="rect">
            <a:avLst/>
          </a:prstGeom>
          <a:solidFill>
            <a:schemeClr val="bg1">
              <a:lumMod val="9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rgbClr val="00B050"/>
                  </a:solidFill>
                </a:ln>
                <a:solidFill>
                  <a:srgbClr val="FFC000"/>
                </a:solidFill>
              </a:rPr>
              <a:t>62.to capture</a:t>
            </a:r>
            <a:r>
              <a:rPr lang="zh-CN" altLang="en-US" dirty="0">
                <a:ln>
                  <a:solidFill>
                    <a:srgbClr val="00B050"/>
                  </a:solidFill>
                </a:ln>
                <a:solidFill>
                  <a:srgbClr val="FFC000"/>
                </a:solidFill>
              </a:rPr>
              <a:t>考察非谓语</a:t>
            </a:r>
            <a:endParaRPr lang="zh-CN" altLang="en-US" dirty="0">
              <a:ln>
                <a:solidFill>
                  <a:srgbClr val="00B050"/>
                </a:solidFill>
              </a:ln>
              <a:solidFill>
                <a:srgbClr val="FFC000"/>
              </a:solidFill>
            </a:endParaRPr>
          </a:p>
        </p:txBody>
      </p:sp>
      <p:sp>
        <p:nvSpPr>
          <p:cNvPr id="14" name="矩形 13"/>
          <p:cNvSpPr/>
          <p:nvPr/>
        </p:nvSpPr>
        <p:spPr>
          <a:xfrm>
            <a:off x="1284511" y="5426018"/>
            <a:ext cx="3918858" cy="352087"/>
          </a:xfrm>
          <a:prstGeom prst="rect">
            <a:avLst/>
          </a:prstGeom>
          <a:solidFill>
            <a:schemeClr val="bg1">
              <a:lumMod val="9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rgbClr val="00B050"/>
                  </a:solidFill>
                </a:ln>
                <a:solidFill>
                  <a:srgbClr val="FFC000"/>
                </a:solidFill>
              </a:rPr>
              <a:t>64.Thoroughly</a:t>
            </a:r>
            <a:r>
              <a:rPr lang="zh-CN" altLang="en-US" dirty="0">
                <a:ln>
                  <a:solidFill>
                    <a:srgbClr val="00B050"/>
                  </a:solidFill>
                </a:ln>
                <a:solidFill>
                  <a:srgbClr val="FFC000"/>
                </a:solidFill>
              </a:rPr>
              <a:t>考察形容词副词词性</a:t>
            </a:r>
            <a:endParaRPr lang="zh-CN" altLang="en-US" dirty="0">
              <a:ln>
                <a:solidFill>
                  <a:srgbClr val="00B050"/>
                </a:solidFill>
              </a:ln>
              <a:solidFill>
                <a:srgbClr val="FFC000"/>
              </a:solidFill>
            </a:endParaRPr>
          </a:p>
        </p:txBody>
      </p:sp>
      <p:sp>
        <p:nvSpPr>
          <p:cNvPr id="15" name="矩形 14"/>
          <p:cNvSpPr/>
          <p:nvPr/>
        </p:nvSpPr>
        <p:spPr>
          <a:xfrm>
            <a:off x="5660568" y="6222889"/>
            <a:ext cx="3918858" cy="352087"/>
          </a:xfrm>
          <a:prstGeom prst="rect">
            <a:avLst/>
          </a:prstGeom>
          <a:solidFill>
            <a:schemeClr val="bg1">
              <a:lumMod val="9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rgbClr val="00B050"/>
                  </a:solidFill>
                </a:ln>
                <a:solidFill>
                  <a:srgbClr val="FFC000"/>
                </a:solidFill>
              </a:rPr>
              <a:t>65psychological</a:t>
            </a:r>
            <a:r>
              <a:rPr lang="zh-CN" altLang="en-US" dirty="0">
                <a:ln>
                  <a:solidFill>
                    <a:srgbClr val="00B050"/>
                  </a:solidFill>
                </a:ln>
                <a:solidFill>
                  <a:srgbClr val="FFC000"/>
                </a:solidFill>
              </a:rPr>
              <a:t>考察词性转换</a:t>
            </a:r>
            <a:endParaRPr lang="zh-CN" altLang="en-US" dirty="0">
              <a:ln>
                <a:solidFill>
                  <a:srgbClr val="00B050"/>
                </a:solidFill>
              </a:ln>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4EBF6"/>
        </a:solidFill>
        <a:effectLst/>
      </p:bgPr>
    </p:bg>
    <p:spTree>
      <p:nvGrpSpPr>
        <p:cNvPr id="1" name=""/>
        <p:cNvGrpSpPr/>
        <p:nvPr/>
      </p:nvGrpSpPr>
      <p:grpSpPr>
        <a:xfrm>
          <a:off x="0" y="0"/>
          <a:ext cx="0" cy="0"/>
          <a:chOff x="0" y="0"/>
          <a:chExt cx="0" cy="0"/>
        </a:xfrm>
      </p:grpSpPr>
      <p:sp>
        <p:nvSpPr>
          <p:cNvPr id="4" name="AutoShape 4"/>
          <p:cNvSpPr/>
          <p:nvPr/>
        </p:nvSpPr>
        <p:spPr>
          <a:xfrm rot="-5400000">
            <a:off x="554771" y="3077429"/>
            <a:ext cx="922459" cy="0"/>
          </a:xfrm>
          <a:prstGeom prst="line">
            <a:avLst/>
          </a:prstGeom>
          <a:ln w="47625" cap="rnd">
            <a:solidFill>
              <a:srgbClr val="1E080F"/>
            </a:solidFill>
            <a:prstDash val="solid"/>
            <a:headEnd type="none" w="sm" len="sm"/>
            <a:tailEnd type="none" w="sm" len="sm"/>
          </a:ln>
        </p:spPr>
      </p:sp>
      <p:sp>
        <p:nvSpPr>
          <p:cNvPr id="7" name="Freeform 7"/>
          <p:cNvSpPr/>
          <p:nvPr/>
        </p:nvSpPr>
        <p:spPr>
          <a:xfrm>
            <a:off x="8142514" y="-173931"/>
            <a:ext cx="4216085" cy="4658846"/>
          </a:xfrm>
          <a:custGeom>
            <a:avLst/>
            <a:gdLst/>
            <a:ahLst/>
            <a:cxnLst/>
            <a:rect l="l" t="t" r="r" b="b"/>
            <a:pathLst>
              <a:path w="8582913" h="10172342">
                <a:moveTo>
                  <a:pt x="0" y="0"/>
                </a:moveTo>
                <a:lnTo>
                  <a:pt x="8582913" y="0"/>
                </a:lnTo>
                <a:lnTo>
                  <a:pt x="8582913" y="10172342"/>
                </a:lnTo>
                <a:lnTo>
                  <a:pt x="0" y="10172342"/>
                </a:lnTo>
                <a:lnTo>
                  <a:pt x="0" y="0"/>
                </a:lnTo>
                <a:close/>
              </a:path>
            </a:pathLst>
          </a:custGeom>
          <a:blipFill>
            <a:blip r:embed="rId1"/>
            <a:stretch>
              <a:fillRect/>
            </a:stretch>
          </a:blipFill>
        </p:spPr>
      </p:sp>
      <p:sp>
        <p:nvSpPr>
          <p:cNvPr id="3" name="文本框 2"/>
          <p:cNvSpPr txBox="1"/>
          <p:nvPr/>
        </p:nvSpPr>
        <p:spPr>
          <a:xfrm>
            <a:off x="1219201" y="1343186"/>
            <a:ext cx="6349999" cy="4421852"/>
          </a:xfrm>
          <a:prstGeom prst="rect">
            <a:avLst/>
          </a:prstGeom>
          <a:noFill/>
        </p:spPr>
        <p:txBody>
          <a:bodyPr wrap="square">
            <a:spAutoFit/>
          </a:bodyPr>
          <a:lstStyle/>
          <a:p>
            <a:pPr defTabSz="609600"/>
            <a:r>
              <a:rPr lang="en-US" altLang="zh-CN" sz="8000" b="1" dirty="0">
                <a:solidFill>
                  <a:prstClr val="black"/>
                </a:solidFill>
                <a:latin typeface="Calibri" panose="020F0502020204030204"/>
                <a:ea typeface="宋体" panose="02010600030101010101" pitchFamily="2" charset="-122"/>
              </a:rPr>
              <a:t>May</a:t>
            </a:r>
            <a:r>
              <a:rPr lang="en-US" altLang="zh-CN" sz="6400" dirty="0">
                <a:solidFill>
                  <a:prstClr val="black"/>
                </a:solidFill>
                <a:latin typeface="Calibri" panose="020F0502020204030204"/>
                <a:ea typeface="宋体" panose="02010600030101010101" pitchFamily="2" charset="-122"/>
              </a:rPr>
              <a:t> the flowers of May will </a:t>
            </a:r>
            <a:r>
              <a:rPr lang="en-US" altLang="zh-CN" sz="7335" dirty="0">
                <a:solidFill>
                  <a:srgbClr val="C00000"/>
                </a:solidFill>
                <a:latin typeface="Calibri" panose="020F0502020204030204"/>
                <a:ea typeface="宋体" panose="02010600030101010101" pitchFamily="2" charset="-122"/>
              </a:rPr>
              <a:t>bloom</a:t>
            </a:r>
            <a:r>
              <a:rPr lang="en-US" altLang="zh-CN" sz="6400" dirty="0">
                <a:solidFill>
                  <a:prstClr val="black"/>
                </a:solidFill>
                <a:latin typeface="Calibri" panose="020F0502020204030204"/>
                <a:ea typeface="宋体" panose="02010600030101010101" pitchFamily="2" charset="-122"/>
              </a:rPr>
              <a:t> in your June.</a:t>
            </a:r>
            <a:endParaRPr lang="zh-CN" altLang="en-US" sz="6400" dirty="0">
              <a:solidFill>
                <a:prstClr val="black"/>
              </a:solidFill>
              <a:latin typeface="Calibri" panose="020F0502020204030204"/>
              <a:ea typeface="宋体" panose="02010600030101010101" pitchFamily="2" charset="-122"/>
            </a:endParaRPr>
          </a:p>
        </p:txBody>
      </p:sp>
      <p:sp>
        <p:nvSpPr>
          <p:cNvPr id="2" name="Freeform 3"/>
          <p:cNvSpPr/>
          <p:nvPr/>
        </p:nvSpPr>
        <p:spPr>
          <a:xfrm>
            <a:off x="5004842" y="1843313"/>
            <a:ext cx="4649743" cy="6781561"/>
          </a:xfrm>
          <a:custGeom>
            <a:avLst/>
            <a:gdLst/>
            <a:ahLst/>
            <a:cxnLst/>
            <a:rect l="l" t="t" r="r" b="b"/>
            <a:pathLst>
              <a:path w="7102343" h="10302582">
                <a:moveTo>
                  <a:pt x="0" y="0"/>
                </a:moveTo>
                <a:lnTo>
                  <a:pt x="7102343" y="0"/>
                </a:lnTo>
                <a:lnTo>
                  <a:pt x="7102343" y="10302582"/>
                </a:lnTo>
                <a:lnTo>
                  <a:pt x="0" y="10302582"/>
                </a:lnTo>
                <a:lnTo>
                  <a:pt x="0" y="0"/>
                </a:lnTo>
                <a:close/>
              </a:path>
            </a:pathLst>
          </a:custGeom>
          <a:blipFill>
            <a:blip r:embed="rId2"/>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1"/>
          <a:stretch>
            <a:fillRect/>
          </a:stretch>
        </p:blipFill>
        <p:spPr>
          <a:xfrm>
            <a:off x="0" y="-1066801"/>
            <a:ext cx="12344400" cy="8226385"/>
          </a:xfrm>
          <a:prstGeom prst="rect">
            <a:avLst/>
          </a:prstGeom>
        </p:spPr>
      </p:pic>
      <p:sp>
        <p:nvSpPr>
          <p:cNvPr id="6" name="Freeform 5"/>
          <p:cNvSpPr/>
          <p:nvPr/>
        </p:nvSpPr>
        <p:spPr>
          <a:xfrm>
            <a:off x="5759505" y="2059426"/>
            <a:ext cx="6616591" cy="2362689"/>
          </a:xfrm>
          <a:custGeom>
            <a:avLst/>
            <a:gdLst/>
            <a:ahLst/>
            <a:cxnLst/>
            <a:rect l="l" t="t" r="r" b="b"/>
            <a:pathLst>
              <a:path w="2613961" h="933408">
                <a:moveTo>
                  <a:pt x="0" y="0"/>
                </a:moveTo>
                <a:lnTo>
                  <a:pt x="2613961" y="0"/>
                </a:lnTo>
                <a:lnTo>
                  <a:pt x="2613961" y="933408"/>
                </a:lnTo>
                <a:lnTo>
                  <a:pt x="0" y="933408"/>
                </a:lnTo>
                <a:close/>
              </a:path>
            </a:pathLst>
          </a:custGeom>
          <a:solidFill>
            <a:srgbClr val="FFFFFF">
              <a:alpha val="63000"/>
            </a:srgbClr>
          </a:solidFill>
        </p:spPr>
        <p:txBody>
          <a:bodyPr/>
          <a:lstStyle/>
          <a:p>
            <a:endParaRPr lang="zh-CN" altLang="en-US" dirty="0"/>
          </a:p>
        </p:txBody>
      </p:sp>
      <p:sp>
        <p:nvSpPr>
          <p:cNvPr id="7" name="TextBox 8"/>
          <p:cNvSpPr txBox="1"/>
          <p:nvPr/>
        </p:nvSpPr>
        <p:spPr>
          <a:xfrm>
            <a:off x="5547588" y="2283623"/>
            <a:ext cx="7316083" cy="1231106"/>
          </a:xfrm>
          <a:prstGeom prst="rect">
            <a:avLst/>
          </a:prstGeom>
        </p:spPr>
        <p:txBody>
          <a:bodyPr wrap="square" lIns="0" tIns="0" rIns="0" bIns="0" rtlCol="0" anchor="t">
            <a:spAutoFit/>
          </a:bodyPr>
          <a:lstStyle/>
          <a:p>
            <a:pPr algn="ctr" defTabSz="1219200" fontAlgn="base">
              <a:spcBef>
                <a:spcPct val="0"/>
              </a:spcBef>
              <a:spcAft>
                <a:spcPct val="0"/>
              </a:spcAft>
              <a:defRPr/>
            </a:pPr>
            <a:r>
              <a:rPr lang="zh-CN" altLang="en-US" sz="8000" b="1" dirty="0">
                <a:solidFill>
                  <a:srgbClr val="595959"/>
                </a:solidFill>
                <a:latin typeface="宋体" panose="02010600030101010101" pitchFamily="2" charset="-122"/>
                <a:ea typeface="宋体" panose="02010600030101010101" pitchFamily="2" charset="-122"/>
                <a:sym typeface="方正小标宋简体" pitchFamily="2" charset="-122"/>
              </a:rPr>
              <a:t>阅 读 理 解</a:t>
            </a:r>
            <a:endParaRPr lang="zh-CN" altLang="en-US" sz="8000" b="1" dirty="0">
              <a:solidFill>
                <a:srgbClr val="595959"/>
              </a:solidFill>
              <a:latin typeface="宋体" panose="02010600030101010101" pitchFamily="2" charset="-122"/>
              <a:ea typeface="宋体" panose="02010600030101010101" pitchFamily="2" charset="-122"/>
              <a:sym typeface="方正小标宋简体" pitchFamily="2" charset="-122"/>
            </a:endParaRPr>
          </a:p>
        </p:txBody>
      </p:sp>
      <p:sp>
        <p:nvSpPr>
          <p:cNvPr id="8" name="TextBox 7"/>
          <p:cNvSpPr txBox="1"/>
          <p:nvPr/>
        </p:nvSpPr>
        <p:spPr>
          <a:xfrm>
            <a:off x="8538409" y="3717030"/>
            <a:ext cx="3564953" cy="574453"/>
          </a:xfrm>
          <a:prstGeom prst="rect">
            <a:avLst/>
          </a:prstGeom>
        </p:spPr>
        <p:txBody>
          <a:bodyPr lIns="0" tIns="0" rIns="0" bIns="0" rtlCol="0" anchor="t">
            <a:spAutoFit/>
          </a:bodyPr>
          <a:lstStyle/>
          <a:p>
            <a:pPr algn="ctr" defTabSz="1219200" fontAlgn="base">
              <a:spcBef>
                <a:spcPct val="0"/>
              </a:spcBef>
              <a:spcAft>
                <a:spcPct val="0"/>
              </a:spcAft>
              <a:defRPr/>
            </a:pPr>
            <a:r>
              <a:rPr lang="en-US" altLang="zh-CN" sz="3735"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Calibri" panose="020F0502020204030204" pitchFamily="34" charset="0"/>
              </a:rPr>
              <a:t>Comprehension</a:t>
            </a:r>
            <a:endParaRPr lang="zh-CN" altLang="en-US" sz="3735"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图片 3"/>
          <p:cNvPicPr>
            <a:picLocks noChangeAspect="1"/>
          </p:cNvPicPr>
          <p:nvPr/>
        </p:nvPicPr>
        <p:blipFill>
          <a:blip r:embed="rId1"/>
          <a:stretch>
            <a:fillRect/>
          </a:stretch>
        </p:blipFill>
        <p:spPr>
          <a:xfrm>
            <a:off x="-238125" y="-303441"/>
            <a:ext cx="12668250" cy="7685405"/>
          </a:xfrm>
          <a:prstGeom prst="rect">
            <a:avLst/>
          </a:prstGeom>
        </p:spPr>
      </p:pic>
      <p:graphicFrame>
        <p:nvGraphicFramePr>
          <p:cNvPr id="5" name="表格 4"/>
          <p:cNvGraphicFramePr>
            <a:graphicFrameLocks noGrp="1"/>
          </p:cNvGraphicFramePr>
          <p:nvPr/>
        </p:nvGraphicFramePr>
        <p:xfrm>
          <a:off x="591457" y="706846"/>
          <a:ext cx="11009086" cy="5637348"/>
        </p:xfrm>
        <a:graphic>
          <a:graphicData uri="http://schemas.openxmlformats.org/drawingml/2006/table">
            <a:tbl>
              <a:tblPr firstRow="1" bandRow="1">
                <a:tableStyleId>{F2DE63D5-997A-4646-A377-4702673A728D}</a:tableStyleId>
              </a:tblPr>
              <a:tblGrid>
                <a:gridCol w="1270000"/>
                <a:gridCol w="1524000"/>
                <a:gridCol w="8215086"/>
              </a:tblGrid>
              <a:tr h="543835">
                <a:tc>
                  <a:txBody>
                    <a:bodyPr/>
                    <a:lstStyle/>
                    <a:p>
                      <a:pPr algn="ctr"/>
                      <a:r>
                        <a:rPr lang="zh-CN" altLang="en-US" sz="2400" dirty="0"/>
                        <a:t>语篇</a:t>
                      </a:r>
                      <a:endParaRPr lang="zh-CN" altLang="en-US" sz="2400" dirty="0">
                        <a:latin typeface="Times New Roman" panose="02020603050405020304" pitchFamily="18" charset="0"/>
                        <a:cs typeface="Times New Roman" panose="02020603050405020304" pitchFamily="18" charset="0"/>
                      </a:endParaRPr>
                    </a:p>
                  </a:txBody>
                  <a:tcPr>
                    <a:solidFill>
                      <a:srgbClr val="8AB698"/>
                    </a:solidFill>
                  </a:tcPr>
                </a:tc>
                <a:tc>
                  <a:txBody>
                    <a:bodyPr/>
                    <a:lstStyle/>
                    <a:p>
                      <a:pPr algn="ctr"/>
                      <a:r>
                        <a:rPr lang="zh-CN" altLang="en-US" sz="2400" dirty="0"/>
                        <a:t>体裁</a:t>
                      </a:r>
                      <a:endParaRPr lang="zh-CN" altLang="en-US" sz="2400" dirty="0">
                        <a:latin typeface="Times New Roman" panose="02020603050405020304" pitchFamily="18" charset="0"/>
                        <a:cs typeface="Times New Roman" panose="02020603050405020304" pitchFamily="18" charset="0"/>
                      </a:endParaRPr>
                    </a:p>
                  </a:txBody>
                  <a:tcPr>
                    <a:solidFill>
                      <a:srgbClr val="8AB698"/>
                    </a:solidFill>
                  </a:tcPr>
                </a:tc>
                <a:tc>
                  <a:txBody>
                    <a:bodyPr/>
                    <a:lstStyle/>
                    <a:p>
                      <a:pPr algn="ctr"/>
                      <a:r>
                        <a:rPr lang="zh-CN" altLang="en-US" sz="2400" dirty="0"/>
                        <a:t>主要内容</a:t>
                      </a:r>
                      <a:endParaRPr lang="zh-CN" altLang="en-US" sz="2400" dirty="0">
                        <a:latin typeface="Times New Roman" panose="02020603050405020304" pitchFamily="18" charset="0"/>
                        <a:cs typeface="Times New Roman" panose="02020603050405020304" pitchFamily="18" charset="0"/>
                      </a:endParaRPr>
                    </a:p>
                  </a:txBody>
                  <a:tcPr>
                    <a:solidFill>
                      <a:srgbClr val="8AB698"/>
                    </a:solidFill>
                  </a:tcPr>
                </a:tc>
              </a:tr>
              <a:tr h="963472">
                <a:tc>
                  <a:txBody>
                    <a:bodyPr/>
                    <a:lstStyle/>
                    <a:p>
                      <a:pPr algn="ctr"/>
                      <a:r>
                        <a:rPr lang="en-US" altLang="zh-CN" sz="2400" dirty="0"/>
                        <a:t>A</a:t>
                      </a:r>
                      <a:endParaRPr lang="zh-CN" altLang="en-US" sz="2400" dirty="0">
                        <a:latin typeface="Times New Roman" panose="02020603050405020304" pitchFamily="18" charset="0"/>
                        <a:cs typeface="Times New Roman" panose="02020603050405020304" pitchFamily="18" charset="0"/>
                      </a:endParaRPr>
                    </a:p>
                  </a:txBody>
                  <a:tcPr/>
                </a:tc>
                <a:tc>
                  <a:txBody>
                    <a:bodyPr/>
                    <a:lstStyle/>
                    <a:p>
                      <a:pPr algn="ctr"/>
                      <a:r>
                        <a:rPr lang="zh-CN" altLang="en-US" sz="2400" b="1" dirty="0"/>
                        <a:t>应用文</a:t>
                      </a:r>
                      <a:endParaRPr lang="zh-CN" altLang="en-US" sz="2400" b="1" dirty="0">
                        <a:latin typeface="Times New Roman" panose="02020603050405020304" pitchFamily="18" charset="0"/>
                        <a:cs typeface="Times New Roman" panose="02020603050405020304" pitchFamily="18" charset="0"/>
                      </a:endParaRPr>
                    </a:p>
                  </a:txBody>
                  <a:tcPr/>
                </a:tc>
                <a:tc>
                  <a:txBody>
                    <a:bodyPr/>
                    <a:lstStyle/>
                    <a:p>
                      <a:r>
                        <a:rPr lang="zh-CN" altLang="en-US" sz="2000" b="1" dirty="0"/>
                        <a:t>音乐剧介绍宣传</a:t>
                      </a:r>
                      <a:r>
                        <a:rPr lang="zh-CN" altLang="en-US" sz="2000" dirty="0"/>
                        <a:t>：</a:t>
                      </a:r>
                      <a:r>
                        <a:rPr lang="en-US" altLang="zh-CN" sz="2000" dirty="0"/>
                        <a:t>《Bring It On》</a:t>
                      </a:r>
                      <a:r>
                        <a:rPr lang="zh-CN" altLang="en-US" sz="2000" dirty="0"/>
                        <a:t>是一部受同名电影启发的作品，讲述了主角</a:t>
                      </a:r>
                      <a:r>
                        <a:rPr lang="en-US" altLang="zh-CN" sz="2000" dirty="0"/>
                        <a:t>Campbell</a:t>
                      </a:r>
                      <a:r>
                        <a:rPr lang="zh-CN" altLang="en-US" sz="2000" dirty="0"/>
                        <a:t>在被迫转到新学校后，如何与舞蹈团队合作，克服挑战，共同参加全国啦啦队锦标赛的故事。该剧汇集了百老汇顶尖创意人才，为观众提供了一个充满活力和多样性的娱乐体验。</a:t>
                      </a:r>
                      <a:endParaRPr lang="zh-CN" altLang="en-US" sz="2000" dirty="0">
                        <a:latin typeface="Times New Roman" panose="02020603050405020304" pitchFamily="18" charset="0"/>
                        <a:cs typeface="Times New Roman" panose="02020603050405020304" pitchFamily="18" charset="0"/>
                      </a:endParaRPr>
                    </a:p>
                  </a:txBody>
                  <a:tcPr/>
                </a:tc>
              </a:tr>
              <a:tr h="963472">
                <a:tc>
                  <a:txBody>
                    <a:bodyPr/>
                    <a:lstStyle/>
                    <a:p>
                      <a:pPr algn="ctr"/>
                      <a:r>
                        <a:rPr lang="en-US" altLang="zh-CN" sz="2400" dirty="0"/>
                        <a:t>B</a:t>
                      </a:r>
                      <a:endParaRPr lang="zh-CN" altLang="en-US" sz="2400" dirty="0">
                        <a:latin typeface="Times New Roman" panose="02020603050405020304" pitchFamily="18" charset="0"/>
                        <a:cs typeface="Times New Roman" panose="02020603050405020304" pitchFamily="18" charset="0"/>
                      </a:endParaRPr>
                    </a:p>
                  </a:txBody>
                  <a:tcPr/>
                </a:tc>
                <a:tc>
                  <a:txBody>
                    <a:bodyPr/>
                    <a:lstStyle/>
                    <a:p>
                      <a:pPr algn="ctr"/>
                      <a:r>
                        <a:rPr lang="zh-CN" altLang="en-US" sz="2400" b="1" dirty="0"/>
                        <a:t>记叙文</a:t>
                      </a:r>
                      <a:endParaRPr lang="zh-CN" altLang="en-US" sz="2400" b="1" dirty="0">
                        <a:latin typeface="Times New Roman" panose="02020603050405020304" pitchFamily="18" charset="0"/>
                        <a:cs typeface="Times New Roman" panose="02020603050405020304" pitchFamily="18" charset="0"/>
                      </a:endParaRPr>
                    </a:p>
                  </a:txBody>
                  <a:tcPr/>
                </a:tc>
                <a:tc>
                  <a:txBody>
                    <a:bodyPr/>
                    <a:lstStyle/>
                    <a:p>
                      <a:r>
                        <a:rPr lang="zh-CN" altLang="en-US" sz="2000" dirty="0"/>
                        <a:t>讲述了马拉维少年威廉</a:t>
                      </a:r>
                      <a:r>
                        <a:rPr lang="en-US" altLang="zh-CN" sz="2000" dirty="0"/>
                        <a:t>·</a:t>
                      </a:r>
                      <a:r>
                        <a:rPr lang="zh-CN" altLang="en-US" sz="2000" dirty="0"/>
                        <a:t>卡姆卡瓦姆巴在辍学和饥荒的逆境中，通过自学和创新，利用风力发电技术为村庄带来电力，最终成为达特茅斯学院毕业生的</a:t>
                      </a:r>
                      <a:r>
                        <a:rPr lang="zh-CN" altLang="en-US" sz="2000" b="1" dirty="0"/>
                        <a:t>励志故事</a:t>
                      </a:r>
                      <a:r>
                        <a:rPr lang="zh-CN" altLang="en-US" sz="2000" dirty="0"/>
                        <a:t>。</a:t>
                      </a:r>
                      <a:endParaRPr lang="zh-CN" altLang="en-US" sz="2000" dirty="0">
                        <a:latin typeface="Times New Roman" panose="02020603050405020304" pitchFamily="18" charset="0"/>
                        <a:cs typeface="Times New Roman" panose="02020603050405020304" pitchFamily="18" charset="0"/>
                      </a:endParaRPr>
                    </a:p>
                  </a:txBody>
                  <a:tcPr/>
                </a:tc>
              </a:tr>
              <a:tr h="765353">
                <a:tc>
                  <a:txBody>
                    <a:bodyPr/>
                    <a:lstStyle/>
                    <a:p>
                      <a:pPr algn="ctr"/>
                      <a:r>
                        <a:rPr lang="en-US" altLang="zh-CN" sz="2400" dirty="0"/>
                        <a:t>C</a:t>
                      </a:r>
                      <a:endParaRPr lang="zh-CN" altLang="en-US" sz="2400" dirty="0">
                        <a:latin typeface="Times New Roman" panose="02020603050405020304" pitchFamily="18" charset="0"/>
                        <a:cs typeface="Times New Roman" panose="02020603050405020304" pitchFamily="18" charset="0"/>
                      </a:endParaRPr>
                    </a:p>
                  </a:txBody>
                  <a:tcPr/>
                </a:tc>
                <a:tc>
                  <a:txBody>
                    <a:bodyPr/>
                    <a:lstStyle/>
                    <a:p>
                      <a:pPr algn="ctr"/>
                      <a:r>
                        <a:rPr lang="zh-CN" altLang="en-US" sz="2400" b="1" dirty="0"/>
                        <a:t>说明文</a:t>
                      </a:r>
                      <a:endParaRPr lang="zh-CN" altLang="en-US" sz="2400" b="1" dirty="0">
                        <a:latin typeface="Times New Roman" panose="02020603050405020304" pitchFamily="18" charset="0"/>
                        <a:cs typeface="Times New Roman" panose="02020603050405020304" pitchFamily="18" charset="0"/>
                      </a:endParaRPr>
                    </a:p>
                  </a:txBody>
                  <a:tcPr/>
                </a:tc>
                <a:tc>
                  <a:txBody>
                    <a:bodyPr/>
                    <a:lstStyle/>
                    <a:p>
                      <a:r>
                        <a:rPr lang="zh-CN" altLang="en-US" sz="2000" dirty="0"/>
                        <a:t>文章介绍了建筑师诺曼</a:t>
                      </a:r>
                      <a:r>
                        <a:rPr lang="en-US" altLang="zh-CN" sz="2000" dirty="0"/>
                        <a:t>·</a:t>
                      </a:r>
                      <a:r>
                        <a:rPr lang="zh-CN" altLang="en-US" sz="2000" dirty="0"/>
                        <a:t>福斯特在卡塔尔设计的</a:t>
                      </a:r>
                      <a:r>
                        <a:rPr lang="zh-CN" altLang="en-US" sz="2000" b="1" dirty="0"/>
                        <a:t>卢塞尔塔</a:t>
                      </a:r>
                      <a:r>
                        <a:rPr lang="zh-CN" altLang="en-US" sz="2000" dirty="0"/>
                        <a:t>，其设计融合了创新材料和环保技术，旨在成为该地区金融和公共空间的新地标。</a:t>
                      </a:r>
                      <a:endParaRPr lang="zh-CN" altLang="en-US" sz="2000" dirty="0">
                        <a:latin typeface="Times New Roman" panose="02020603050405020304" pitchFamily="18" charset="0"/>
                        <a:cs typeface="Times New Roman" panose="02020603050405020304" pitchFamily="18" charset="0"/>
                      </a:endParaRPr>
                    </a:p>
                  </a:txBody>
                  <a:tcPr/>
                </a:tc>
              </a:tr>
              <a:tr h="963472">
                <a:tc>
                  <a:txBody>
                    <a:bodyPr/>
                    <a:lstStyle/>
                    <a:p>
                      <a:pPr algn="ctr"/>
                      <a:r>
                        <a:rPr lang="en-US" altLang="zh-CN" sz="2400" dirty="0"/>
                        <a:t>D</a:t>
                      </a:r>
                      <a:endParaRPr lang="zh-CN" altLang="en-US" sz="2400" dirty="0">
                        <a:latin typeface="Times New Roman" panose="02020603050405020304" pitchFamily="18" charset="0"/>
                        <a:cs typeface="Times New Roman" panose="02020603050405020304" pitchFamily="18" charset="0"/>
                      </a:endParaRPr>
                    </a:p>
                  </a:txBody>
                  <a:tcPr/>
                </a:tc>
                <a:tc>
                  <a:txBody>
                    <a:bodyPr/>
                    <a:lstStyle/>
                    <a:p>
                      <a:pPr algn="ctr"/>
                      <a:r>
                        <a:rPr lang="zh-CN" altLang="en-US" sz="2400" b="1" dirty="0"/>
                        <a:t>说明文</a:t>
                      </a:r>
                      <a:endParaRPr lang="zh-CN" altLang="en-US" sz="2400" b="1" dirty="0">
                        <a:latin typeface="Times New Roman" panose="02020603050405020304" pitchFamily="18" charset="0"/>
                        <a:cs typeface="Times New Roman" panose="02020603050405020304" pitchFamily="18" charset="0"/>
                      </a:endParaRPr>
                    </a:p>
                  </a:txBody>
                  <a:tcPr/>
                </a:tc>
                <a:tc>
                  <a:txBody>
                    <a:bodyPr/>
                    <a:lstStyle/>
                    <a:p>
                      <a:r>
                        <a:rPr lang="zh-CN" altLang="en-US" sz="2000" dirty="0"/>
                        <a:t>研究揭示了由于</a:t>
                      </a:r>
                      <a:r>
                        <a:rPr lang="zh-CN" altLang="en-US" sz="2000" b="1" dirty="0"/>
                        <a:t>自花传粉</a:t>
                      </a:r>
                      <a:r>
                        <a:rPr lang="zh-CN" altLang="en-US" sz="2000" dirty="0"/>
                        <a:t>增加，现代三色堇体型缩小、花蜜减少，这不仅影响了传粉昆虫，还可能减少植物的遗传多样性，加速传粉昆虫数量的下降，从而威胁生态系统的稳定性。</a:t>
                      </a:r>
                      <a:endParaRPr lang="en-US" altLang="zh-CN" sz="2000" dirty="0">
                        <a:latin typeface="Times New Roman" panose="02020603050405020304" pitchFamily="18" charset="0"/>
                        <a:cs typeface="Times New Roman" panose="02020603050405020304" pitchFamily="18" charset="0"/>
                      </a:endParaRPr>
                    </a:p>
                  </a:txBody>
                  <a:tcPr/>
                </a:tc>
              </a:tr>
              <a:tr h="817260">
                <a:tc>
                  <a:txBody>
                    <a:bodyPr/>
                    <a:lstStyle/>
                    <a:p>
                      <a:pPr algn="ctr"/>
                      <a:r>
                        <a:rPr lang="zh-CN" altLang="en-US" sz="2400" b="1" dirty="0"/>
                        <a:t>七选五</a:t>
                      </a:r>
                      <a:endParaRPr lang="zh-CN" altLang="en-US" sz="2400" b="1" dirty="0">
                        <a:latin typeface="Times New Roman" panose="02020603050405020304" pitchFamily="18" charset="0"/>
                        <a:cs typeface="Times New Roman" panose="02020603050405020304" pitchFamily="18" charset="0"/>
                      </a:endParaRPr>
                    </a:p>
                  </a:txBody>
                  <a:tcPr/>
                </a:tc>
                <a:tc>
                  <a:txBody>
                    <a:bodyPr/>
                    <a:lstStyle/>
                    <a:p>
                      <a:pPr algn="ctr"/>
                      <a:r>
                        <a:rPr lang="zh-CN" altLang="en-US" sz="2400" b="1" dirty="0"/>
                        <a:t>应用文</a:t>
                      </a:r>
                      <a:endParaRPr lang="zh-CN" altLang="en-US" sz="2400" b="1" dirty="0">
                        <a:latin typeface="Times New Roman" panose="02020603050405020304" pitchFamily="18" charset="0"/>
                        <a:cs typeface="Times New Roman" panose="02020603050405020304" pitchFamily="18" charset="0"/>
                      </a:endParaRPr>
                    </a:p>
                  </a:txBody>
                  <a:tcPr/>
                </a:tc>
                <a:tc>
                  <a:txBody>
                    <a:bodyPr/>
                    <a:lstStyle/>
                    <a:p>
                      <a:r>
                        <a:rPr lang="zh-CN" altLang="en-US" sz="2000" dirty="0"/>
                        <a:t>文章为计划</a:t>
                      </a:r>
                      <a:r>
                        <a:rPr lang="zh-CN" altLang="en-US" sz="2000" b="1" dirty="0"/>
                        <a:t>独自旅行</a:t>
                      </a:r>
                      <a:r>
                        <a:rPr lang="zh-CN" altLang="en-US" sz="2000" dirty="0"/>
                        <a:t>的人提供四个贴士：自主规划行程、与当地人交流、接受坏天气带来的影响、从小规模旅行开始，以增强信心和适应独立旅行。</a:t>
                      </a:r>
                      <a:endParaRPr lang="zh-CN" altLang="en-US" sz="2000" dirty="0">
                        <a:latin typeface="Times New Roman" panose="02020603050405020304" pitchFamily="18" charset="0"/>
                        <a:cs typeface="Times New Roman" panose="02020603050405020304" pitchFamily="18" charset="0"/>
                      </a:endParaRPr>
                    </a:p>
                  </a:txBody>
                  <a:tcPr/>
                </a:tc>
              </a:tr>
            </a:tbl>
          </a:graphicData>
        </a:graphic>
      </p:graphicFrame>
      <p:pic>
        <p:nvPicPr>
          <p:cNvPr id="6" name="图片 5"/>
          <p:cNvPicPr>
            <a:picLocks noChangeAspect="1"/>
          </p:cNvPicPr>
          <p:nvPr/>
        </p:nvPicPr>
        <p:blipFill>
          <a:blip r:embed="rId2" cstate="screen"/>
          <a:stretch>
            <a:fillRect/>
          </a:stretch>
        </p:blipFill>
        <p:spPr>
          <a:xfrm>
            <a:off x="855675" y="1275845"/>
            <a:ext cx="672140" cy="677695"/>
          </a:xfrm>
          <a:prstGeom prst="rect">
            <a:avLst/>
          </a:prstGeom>
        </p:spPr>
      </p:pic>
      <p:pic>
        <p:nvPicPr>
          <p:cNvPr id="7" name="图片 6"/>
          <p:cNvPicPr>
            <a:picLocks noChangeAspect="1"/>
          </p:cNvPicPr>
          <p:nvPr/>
        </p:nvPicPr>
        <p:blipFill>
          <a:blip r:embed="rId3" cstate="screen"/>
          <a:stretch>
            <a:fillRect/>
          </a:stretch>
        </p:blipFill>
        <p:spPr>
          <a:xfrm>
            <a:off x="879682" y="2591014"/>
            <a:ext cx="624126" cy="639149"/>
          </a:xfrm>
          <a:prstGeom prst="rect">
            <a:avLst/>
          </a:prstGeom>
        </p:spPr>
      </p:pic>
      <p:pic>
        <p:nvPicPr>
          <p:cNvPr id="8" name="图片 7"/>
          <p:cNvPicPr>
            <a:picLocks noChangeAspect="1"/>
          </p:cNvPicPr>
          <p:nvPr/>
        </p:nvPicPr>
        <p:blipFill>
          <a:blip r:embed="rId4" cstate="screen"/>
          <a:stretch>
            <a:fillRect/>
          </a:stretch>
        </p:blipFill>
        <p:spPr>
          <a:xfrm>
            <a:off x="752920" y="3441287"/>
            <a:ext cx="855878" cy="853946"/>
          </a:xfrm>
          <a:prstGeom prst="rect">
            <a:avLst/>
          </a:prstGeom>
        </p:spPr>
      </p:pic>
      <p:pic>
        <p:nvPicPr>
          <p:cNvPr id="9" name="图片 8"/>
          <p:cNvPicPr>
            <a:picLocks noChangeAspect="1"/>
          </p:cNvPicPr>
          <p:nvPr/>
        </p:nvPicPr>
        <p:blipFill>
          <a:blip r:embed="rId5" cstate="screen"/>
          <a:stretch>
            <a:fillRect/>
          </a:stretch>
        </p:blipFill>
        <p:spPr>
          <a:xfrm>
            <a:off x="685335" y="4240450"/>
            <a:ext cx="1012820" cy="853946"/>
          </a:xfrm>
          <a:prstGeom prst="rect">
            <a:avLst/>
          </a:prstGeom>
        </p:spPr>
      </p:pic>
      <p:pic>
        <p:nvPicPr>
          <p:cNvPr id="5124" name="图片 6" descr="logo横版 png"/>
          <p:cNvPicPr>
            <a:picLocks noChangeAspect="1"/>
          </p:cNvPicPr>
          <p:nvPr>
            <p:ph idx="1"/>
          </p:nvPr>
        </p:nvPicPr>
        <p:blipFill>
          <a:blip r:embed="rId6"/>
          <a:stretch>
            <a:fillRect/>
          </a:stretch>
        </p:blipFill>
        <p:spPr>
          <a:xfrm>
            <a:off x="11301730" y="161290"/>
            <a:ext cx="580390" cy="614680"/>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64671" y="36364"/>
            <a:ext cx="11462658" cy="5324535"/>
          </a:xfrm>
          <a:prstGeom prst="rect">
            <a:avLst/>
          </a:prstGeom>
          <a:noFill/>
        </p:spPr>
        <p:txBody>
          <a:bodyPr wrap="square">
            <a:spAutoFit/>
          </a:bodyPr>
          <a:lstStyle/>
          <a:p>
            <a:pPr algn="ctr"/>
            <a:r>
              <a:rPr lang="en-US" altLang="zh-CN" sz="2000" b="1"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Bring It On: The Musical</a:t>
            </a:r>
            <a:endParaRPr lang="zh-CN" altLang="zh-CN" sz="2000" b="1" dirty="0">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000" spc="40" dirty="0">
                <a:solidFill>
                  <a:srgbClr val="060607"/>
                </a:solidFill>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spc="40" dirty="0">
                <a:solidFill>
                  <a:srgbClr val="060607"/>
                </a:solidFill>
                <a:highlight>
                  <a:srgbClr val="FFFFFF"/>
                </a:highlight>
                <a:latin typeface="等线" panose="02010600030101010101" pitchFamily="2" charset="-122"/>
                <a:ea typeface="等线" panose="02010600030101010101" pitchFamily="2" charset="-122"/>
                <a:cs typeface="Times New Roman" panose="02020603050405020304" pitchFamily="18" charset="0"/>
              </a:rPr>
              <a:t>①</a:t>
            </a:r>
            <a:r>
              <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Bitingly relevant and inspired by the hit film of the same name, Bring It On takes audiences on a high-flying journey that is filled with the complexities of friendship, forgiveness and self-definition.</a:t>
            </a:r>
            <a:endParaRPr lang="zh-CN" altLang="zh-CN" sz="2000" dirty="0">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spc="40" dirty="0">
                <a:solidFill>
                  <a:srgbClr val="060607"/>
                </a:solidFill>
                <a:effectLst/>
                <a:highlight>
                  <a:srgbClr val="FFFFFF"/>
                </a:highlight>
                <a:latin typeface="等线" panose="02010600030101010101" pitchFamily="2" charset="-122"/>
                <a:ea typeface="等线" panose="02010600030101010101" pitchFamily="2" charset="-122"/>
                <a:cs typeface="Times New Roman" panose="02020603050405020304" pitchFamily="18" charset="0"/>
              </a:rPr>
              <a:t>②</a:t>
            </a:r>
            <a:r>
              <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Uniting some of the freshest and funniest creative minds on Broadway, Bring It On features an original story by Tony Award winner Jeff Whitty, music and lyrics by Tony Award-wining composer Lin-Manuel Miranda, and music supervision by Tony and Grammy Award winner Alex </a:t>
            </a:r>
            <a:r>
              <a:rPr lang="en-US" altLang="zh-CN" sz="2000" spc="40" dirty="0" err="1">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Lacamoire</a:t>
            </a:r>
            <a:r>
              <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The production is directed and staged by Tony Award winner Andy Blankenbuehler. It was proposed as a candidate for the Tony Award for Best Musical.</a:t>
            </a:r>
            <a:endParaRPr lang="zh-CN" altLang="zh-CN" sz="2000" dirty="0">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spc="40" dirty="0">
                <a:solidFill>
                  <a:srgbClr val="060607"/>
                </a:solidFill>
                <a:effectLst/>
                <a:highlight>
                  <a:srgbClr val="FFFFFF"/>
                </a:highlight>
                <a:latin typeface="等线" panose="02010600030101010101" pitchFamily="2" charset="-122"/>
                <a:ea typeface="等线" panose="02010600030101010101" pitchFamily="2" charset="-122"/>
                <a:cs typeface="Times New Roman" panose="02020603050405020304" pitchFamily="18" charset="0"/>
              </a:rPr>
              <a:t>③</a:t>
            </a:r>
            <a:r>
              <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Campbell, the main character, is a cheer-leading star at Truman High School and her senior year should prove the most joyful -- she's been named captain of the team! However, an unexpected redistricting has forced her to spend her final year of high school at the neighboring Jackson High School. Despite challenges Campbell befriends the school's dance crew. Together with their headstrong and hardworking leader, Danielle they form a powerful team for the ultimate competition the National Championships. </a:t>
            </a:r>
            <a:endParaRPr lang="zh-CN" altLang="zh-CN" sz="2000" dirty="0">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spc="40" dirty="0">
                <a:solidFill>
                  <a:srgbClr val="060607"/>
                </a:solidFill>
                <a:effectLst/>
                <a:highlight>
                  <a:srgbClr val="FFFFFF"/>
                </a:highlight>
                <a:latin typeface="等线" panose="02010600030101010101" pitchFamily="2" charset="-122"/>
                <a:ea typeface="等线" panose="02010600030101010101" pitchFamily="2" charset="-122"/>
                <a:cs typeface="Times New Roman" panose="02020603050405020304" pitchFamily="18" charset="0"/>
              </a:rPr>
              <a:t>④</a:t>
            </a:r>
            <a:r>
              <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The show's name alone will fill the seats, and audience's word of mouth will pack the house. With a colorful variety of characters and an exciting fresh sound, Bring It On is sure to be everything that you hoped for.</a:t>
            </a:r>
            <a:endParaRPr lang="zh-CN" altLang="zh-CN" sz="2000" dirty="0">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6" name="图片 5"/>
          <p:cNvPicPr>
            <a:picLocks noChangeAspect="1"/>
          </p:cNvPicPr>
          <p:nvPr/>
        </p:nvPicPr>
        <p:blipFill>
          <a:blip r:embed="rId1" cstate="screen"/>
          <a:stretch>
            <a:fillRect/>
          </a:stretch>
        </p:blipFill>
        <p:spPr>
          <a:xfrm>
            <a:off x="219101" y="36364"/>
            <a:ext cx="672140" cy="677695"/>
          </a:xfrm>
          <a:prstGeom prst="rect">
            <a:avLst/>
          </a:prstGeom>
        </p:spPr>
      </p:pic>
      <p:sp>
        <p:nvSpPr>
          <p:cNvPr id="7" name="矩形 6"/>
          <p:cNvSpPr/>
          <p:nvPr/>
        </p:nvSpPr>
        <p:spPr bwMode="auto">
          <a:xfrm>
            <a:off x="408214" y="1333813"/>
            <a:ext cx="5339443" cy="299044"/>
          </a:xfrm>
          <a:prstGeom prst="rect">
            <a:avLst/>
          </a:prstGeom>
          <a:solidFill>
            <a:srgbClr val="FFC000">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8" name="文本框 7"/>
          <p:cNvSpPr txBox="1"/>
          <p:nvPr/>
        </p:nvSpPr>
        <p:spPr>
          <a:xfrm>
            <a:off x="5029198" y="964481"/>
            <a:ext cx="718459"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19050">
            <a:solidFill>
              <a:schemeClr val="tx1"/>
            </a:solidFill>
          </a:ln>
        </p:spPr>
        <p:txBody>
          <a:bodyPr wrap="square">
            <a:spAutoFit/>
          </a:bodyPr>
          <a:lstStyle/>
          <a:p>
            <a:r>
              <a:rPr kumimoji="0" lang="en-US" altLang="zh-CN"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21</a:t>
            </a:r>
            <a:r>
              <a:rPr lang="en-US" altLang="zh-CN"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B</a:t>
            </a:r>
            <a:endParaRPr lang="zh-CN" altLang="en-US" dirty="0">
              <a:solidFill>
                <a:srgbClr val="FF0000"/>
              </a:solidFill>
            </a:endParaRPr>
          </a:p>
        </p:txBody>
      </p:sp>
      <p:sp>
        <p:nvSpPr>
          <p:cNvPr id="11" name="矩形 10"/>
          <p:cNvSpPr/>
          <p:nvPr/>
        </p:nvSpPr>
        <p:spPr bwMode="auto">
          <a:xfrm>
            <a:off x="8850086" y="2851272"/>
            <a:ext cx="2933700" cy="288157"/>
          </a:xfrm>
          <a:prstGeom prst="rect">
            <a:avLst/>
          </a:prstGeom>
          <a:solidFill>
            <a:srgbClr val="8AB698">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2" name="矩形 11"/>
          <p:cNvSpPr/>
          <p:nvPr/>
        </p:nvSpPr>
        <p:spPr bwMode="auto">
          <a:xfrm>
            <a:off x="408214" y="3143097"/>
            <a:ext cx="11375572" cy="369332"/>
          </a:xfrm>
          <a:prstGeom prst="rect">
            <a:avLst/>
          </a:prstGeom>
          <a:solidFill>
            <a:srgbClr val="8AB698">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3" name="文本框 12"/>
          <p:cNvSpPr txBox="1"/>
          <p:nvPr/>
        </p:nvSpPr>
        <p:spPr>
          <a:xfrm>
            <a:off x="11000011" y="2474603"/>
            <a:ext cx="718459"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19050">
            <a:solidFill>
              <a:schemeClr val="tx1"/>
            </a:solidFill>
          </a:ln>
        </p:spPr>
        <p:txBody>
          <a:bodyPr wrap="square">
            <a:spAutoFit/>
          </a:bodyPr>
          <a:lstStyle/>
          <a:p>
            <a:r>
              <a:rPr kumimoji="0" lang="en-US" altLang="zh-CN"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a:t>
            </a:r>
            <a:r>
              <a:rPr lang="en-US" altLang="zh-CN"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2A</a:t>
            </a:r>
            <a:endParaRPr lang="zh-CN" altLang="en-US" dirty="0">
              <a:solidFill>
                <a:srgbClr val="FF0000"/>
              </a:solidFill>
            </a:endParaRPr>
          </a:p>
        </p:txBody>
      </p:sp>
      <p:sp>
        <p:nvSpPr>
          <p:cNvPr id="15" name="矩形 14"/>
          <p:cNvSpPr/>
          <p:nvPr/>
        </p:nvSpPr>
        <p:spPr bwMode="auto">
          <a:xfrm>
            <a:off x="6132687" y="76167"/>
            <a:ext cx="1439636" cy="369332"/>
          </a:xfrm>
          <a:prstGeom prst="rect">
            <a:avLst/>
          </a:prstGeom>
          <a:solidFill>
            <a:srgbClr val="FF0066">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7" name="矩形 16"/>
          <p:cNvSpPr/>
          <p:nvPr/>
        </p:nvSpPr>
        <p:spPr bwMode="auto">
          <a:xfrm>
            <a:off x="1038173" y="4365168"/>
            <a:ext cx="1106313" cy="276447"/>
          </a:xfrm>
          <a:prstGeom prst="rect">
            <a:avLst/>
          </a:prstGeom>
          <a:solidFill>
            <a:srgbClr val="FF0066">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9" name="文本框 18"/>
          <p:cNvSpPr txBox="1"/>
          <p:nvPr/>
        </p:nvSpPr>
        <p:spPr>
          <a:xfrm>
            <a:off x="473529" y="5400438"/>
            <a:ext cx="11310257" cy="1323439"/>
          </a:xfrm>
          <a:prstGeom prst="rect">
            <a:avLst/>
          </a:prstGeom>
          <a:noFill/>
          <a:ln w="19050">
            <a:solidFill>
              <a:schemeClr val="tx1"/>
            </a:solidFill>
          </a:ln>
        </p:spPr>
        <p:txBody>
          <a:bodyPr wrap="square">
            <a:spAutoFit/>
          </a:bodyPr>
          <a:lstStyle/>
          <a:p>
            <a:pPr>
              <a:lnSpc>
                <a:spcPts val="2400"/>
              </a:lnSpc>
            </a:pPr>
            <a:r>
              <a:rPr lang="en-US" altLang="zh-CN" sz="2400" dirty="0">
                <a:latin typeface="Times New Roman" panose="02020603050405020304" pitchFamily="18" charset="0"/>
                <a:cs typeface="Times New Roman" panose="02020603050405020304" pitchFamily="18" charset="0"/>
              </a:rPr>
              <a:t>22. What can we learn about </a:t>
            </a:r>
            <a:r>
              <a:rPr lang="en-US" altLang="zh-CN" sz="2400" u="sng" dirty="0">
                <a:latin typeface="Times New Roman" panose="02020603050405020304" pitchFamily="18" charset="0"/>
                <a:cs typeface="Times New Roman" panose="02020603050405020304" pitchFamily="18" charset="0"/>
              </a:rPr>
              <a:t>The </a:t>
            </a:r>
            <a:r>
              <a:rPr lang="en-US" altLang="zh-CN" sz="2400" u="sng" dirty="0">
                <a:solidFill>
                  <a:srgbClr val="FF0000"/>
                </a:solidFill>
                <a:latin typeface="Times New Roman" panose="02020603050405020304" pitchFamily="18" charset="0"/>
                <a:cs typeface="Times New Roman" panose="02020603050405020304" pitchFamily="18" charset="0"/>
              </a:rPr>
              <a:t>Musical</a:t>
            </a:r>
            <a:r>
              <a:rPr lang="en-US" altLang="zh-CN" sz="2400" u="sng" dirty="0">
                <a:latin typeface="Times New Roman" panose="02020603050405020304" pitchFamily="18" charset="0"/>
                <a:cs typeface="Times New Roman" panose="02020603050405020304" pitchFamily="18" charset="0"/>
              </a:rPr>
              <a:t> Bring It On</a:t>
            </a:r>
            <a:r>
              <a:rPr lang="en-US"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pPr>
              <a:lnSpc>
                <a:spcPts val="2400"/>
              </a:lnSpc>
            </a:pPr>
            <a:r>
              <a:rPr lang="en-US" altLang="zh-CN" sz="2400" dirty="0">
                <a:latin typeface="Times New Roman" panose="02020603050405020304" pitchFamily="18" charset="0"/>
                <a:cs typeface="Times New Roman" panose="02020603050405020304" pitchFamily="18" charset="0"/>
              </a:rPr>
              <a:t>23. What is the text? </a:t>
            </a:r>
            <a:endParaRPr lang="en-US" altLang="zh-CN" sz="2400" dirty="0">
              <a:latin typeface="Times New Roman" panose="02020603050405020304" pitchFamily="18" charset="0"/>
              <a:cs typeface="Times New Roman" panose="02020603050405020304" pitchFamily="18" charset="0"/>
            </a:endParaRPr>
          </a:p>
          <a:p>
            <a:pPr marL="457200" indent="-457200">
              <a:lnSpc>
                <a:spcPts val="2400"/>
              </a:lnSpc>
              <a:buAutoNum type="alphaUcPeriod"/>
            </a:pPr>
            <a:r>
              <a:rPr lang="en-US" altLang="zh-CN" sz="2400" dirty="0">
                <a:latin typeface="Times New Roman" panose="02020603050405020304" pitchFamily="18" charset="0"/>
                <a:cs typeface="Times New Roman" panose="02020603050405020304" pitchFamily="18" charset="0"/>
              </a:rPr>
              <a:t>A short </a:t>
            </a:r>
            <a:r>
              <a:rPr lang="en-US" altLang="zh-CN" sz="2400" u="sng" dirty="0">
                <a:latin typeface="Times New Roman" panose="02020603050405020304" pitchFamily="18" charset="0"/>
                <a:cs typeface="Times New Roman" panose="02020603050405020304" pitchFamily="18" charset="0"/>
              </a:rPr>
              <a:t>story</a:t>
            </a:r>
            <a:r>
              <a:rPr lang="en-US" altLang="zh-CN" sz="2400" dirty="0">
                <a:latin typeface="Times New Roman" panose="02020603050405020304" pitchFamily="18" charset="0"/>
                <a:cs typeface="Times New Roman" panose="02020603050405020304" pitchFamily="18" charset="0"/>
              </a:rPr>
              <a:t>. 			B. An introduction to </a:t>
            </a:r>
            <a:r>
              <a:rPr lang="en-US" altLang="zh-CN" sz="2400" u="sng" dirty="0">
                <a:latin typeface="Times New Roman" panose="02020603050405020304" pitchFamily="18" charset="0"/>
                <a:cs typeface="Times New Roman" panose="02020603050405020304" pitchFamily="18" charset="0"/>
              </a:rPr>
              <a:t>a theater </a:t>
            </a:r>
            <a:r>
              <a:rPr lang="en-US" altLang="zh-CN" sz="2400" dirty="0">
                <a:latin typeface="Times New Roman" panose="02020603050405020304" pitchFamily="18" charset="0"/>
                <a:cs typeface="Times New Roman" panose="02020603050405020304" pitchFamily="18" charset="0"/>
              </a:rPr>
              <a:t>	</a:t>
            </a:r>
            <a:endParaRPr lang="en-US" altLang="zh-CN" sz="2400" dirty="0">
              <a:latin typeface="Times New Roman" panose="02020603050405020304" pitchFamily="18" charset="0"/>
              <a:cs typeface="Times New Roman" panose="02020603050405020304" pitchFamily="18" charset="0"/>
            </a:endParaRPr>
          </a:p>
          <a:p>
            <a:pPr>
              <a:lnSpc>
                <a:spcPts val="2400"/>
              </a:lnSpc>
            </a:pPr>
            <a:r>
              <a:rPr lang="en-US" altLang="zh-CN" sz="2400" dirty="0">
                <a:latin typeface="Times New Roman" panose="02020603050405020304" pitchFamily="18" charset="0"/>
                <a:cs typeface="Times New Roman" panose="02020603050405020304" pitchFamily="18" charset="0"/>
              </a:rPr>
              <a:t>C. A </a:t>
            </a:r>
            <a:r>
              <a:rPr lang="en-US" altLang="zh-CN" sz="2400" u="sng" dirty="0">
                <a:latin typeface="Times New Roman" panose="02020603050405020304" pitchFamily="18" charset="0"/>
                <a:cs typeface="Times New Roman" panose="02020603050405020304" pitchFamily="18" charset="0"/>
              </a:rPr>
              <a:t>film review</a:t>
            </a:r>
            <a:r>
              <a:rPr lang="en-US" altLang="zh-CN" sz="2400" dirty="0">
                <a:latin typeface="Times New Roman" panose="02020603050405020304" pitchFamily="18" charset="0"/>
                <a:cs typeface="Times New Roman" panose="02020603050405020304" pitchFamily="18" charset="0"/>
              </a:rPr>
              <a:t>. 			</a:t>
            </a:r>
            <a:r>
              <a:rPr lang="en-US" altLang="zh-CN" sz="2400" dirty="0">
                <a:solidFill>
                  <a:srgbClr val="FF0000"/>
                </a:solidFill>
                <a:latin typeface="Times New Roman" panose="02020603050405020304" pitchFamily="18" charset="0"/>
                <a:cs typeface="Times New Roman" panose="02020603050405020304" pitchFamily="18" charset="0"/>
              </a:rPr>
              <a:t>D</a:t>
            </a:r>
            <a:r>
              <a:rPr lang="en-US" altLang="zh-CN" sz="2400" dirty="0">
                <a:latin typeface="Times New Roman" panose="02020603050405020304" pitchFamily="18" charset="0"/>
                <a:cs typeface="Times New Roman" panose="02020603050405020304" pitchFamily="18" charset="0"/>
              </a:rPr>
              <a:t>. An advertisement of </a:t>
            </a:r>
            <a:r>
              <a:rPr lang="en-US" altLang="zh-CN" sz="2400" u="sng" dirty="0">
                <a:latin typeface="Times New Roman" panose="02020603050405020304" pitchFamily="18" charset="0"/>
                <a:cs typeface="Times New Roman" panose="02020603050405020304" pitchFamily="18" charset="0"/>
              </a:rPr>
              <a:t>a play</a:t>
            </a:r>
            <a:r>
              <a:rPr lang="en-US" altLang="zh-CN" sz="2400" dirty="0">
                <a:latin typeface="Times New Roman" panose="02020603050405020304" pitchFamily="18" charset="0"/>
                <a:cs typeface="Times New Roman" panose="02020603050405020304" pitchFamily="18" charset="0"/>
              </a:rPr>
              <a:t>. </a:t>
            </a:r>
            <a:endParaRPr lang="zh-CN" altLang="en-US" sz="2400" dirty="0">
              <a:latin typeface="Times New Roman" panose="02020603050405020304" pitchFamily="18" charset="0"/>
              <a:cs typeface="Times New Roman" panose="02020603050405020304" pitchFamily="18" charset="0"/>
            </a:endParaRPr>
          </a:p>
        </p:txBody>
      </p:sp>
      <p:sp>
        <p:nvSpPr>
          <p:cNvPr id="20" name="矩形 19"/>
          <p:cNvSpPr/>
          <p:nvPr/>
        </p:nvSpPr>
        <p:spPr bwMode="auto">
          <a:xfrm>
            <a:off x="473529" y="4630664"/>
            <a:ext cx="11310257" cy="651510"/>
          </a:xfrm>
          <a:prstGeom prst="rect">
            <a:avLst/>
          </a:prstGeom>
          <a:solidFill>
            <a:srgbClr val="FF0066">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21" name="矩形 20"/>
          <p:cNvSpPr/>
          <p:nvPr/>
        </p:nvSpPr>
        <p:spPr bwMode="auto">
          <a:xfrm>
            <a:off x="4097058" y="5397915"/>
            <a:ext cx="1563513" cy="304682"/>
          </a:xfrm>
          <a:prstGeom prst="rect">
            <a:avLst/>
          </a:prstGeom>
          <a:solidFill>
            <a:srgbClr val="FF0066">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graphicFrame>
        <p:nvGraphicFramePr>
          <p:cNvPr id="2" name="表格 1"/>
          <p:cNvGraphicFramePr>
            <a:graphicFrameLocks noGrp="1"/>
          </p:cNvGraphicFramePr>
          <p:nvPr/>
        </p:nvGraphicFramePr>
        <p:xfrm>
          <a:off x="745670" y="1830239"/>
          <a:ext cx="10700660" cy="2515159"/>
        </p:xfrm>
        <a:graphic>
          <a:graphicData uri="http://schemas.openxmlformats.org/drawingml/2006/table">
            <a:tbl>
              <a:tblPr>
                <a:tableStyleId>{D7AC3CCA-C797-4891-BE02-D94E43425B78}</a:tableStyleId>
              </a:tblPr>
              <a:tblGrid>
                <a:gridCol w="537366"/>
                <a:gridCol w="2109276"/>
                <a:gridCol w="2939143"/>
                <a:gridCol w="2102277"/>
                <a:gridCol w="3012598"/>
              </a:tblGrid>
              <a:tr h="674914">
                <a:tc>
                  <a:txBody>
                    <a:bodyPr/>
                    <a:lstStyle/>
                    <a:p>
                      <a:pPr algn="ctr" fontAlgn="b"/>
                      <a:r>
                        <a:rPr lang="zh-CN" altLang="en-US" sz="2000" b="0" u="none" strike="noStrike" dirty="0">
                          <a:solidFill>
                            <a:srgbClr val="000000"/>
                          </a:solidFill>
                          <a:effectLst/>
                        </a:rPr>
                        <a:t>特征</a:t>
                      </a:r>
                      <a:endParaRPr lang="zh-CN" altLang="en-US" sz="2000" b="0" i="0" u="none" strike="noStrike" dirty="0">
                        <a:solidFill>
                          <a:srgbClr val="000000"/>
                        </a:solidFill>
                        <a:effectLst/>
                        <a:latin typeface="等线" panose="02010600030101010101" pitchFamily="2" charset="-122"/>
                        <a:ea typeface="等线" panose="02010600030101010101" pitchFamily="2" charset="-122"/>
                      </a:endParaRPr>
                    </a:p>
                  </a:txBody>
                  <a:tcPr marL="3815" marR="3815" marT="3815" marB="0" anchor="ctr"/>
                </a:tc>
                <a:tc>
                  <a:txBody>
                    <a:bodyPr/>
                    <a:lstStyle/>
                    <a:p>
                      <a:pPr algn="ctr" fontAlgn="b"/>
                      <a:r>
                        <a:rPr lang="en-US" sz="2000" b="0" u="none" strike="noStrike" dirty="0">
                          <a:solidFill>
                            <a:srgbClr val="000000"/>
                          </a:solidFill>
                          <a:effectLst/>
                          <a:latin typeface="Times New Roman" panose="02020603050405020304" pitchFamily="18" charset="0"/>
                          <a:cs typeface="Times New Roman" panose="02020603050405020304" pitchFamily="18" charset="0"/>
                        </a:rPr>
                        <a:t>A short story </a:t>
                      </a:r>
                      <a:endParaRPr lang="en-US" sz="2000" b="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b"/>
                      <a:r>
                        <a:rPr lang="en-US" sz="2000" b="0" u="none" strike="noStrike" dirty="0">
                          <a:solidFill>
                            <a:srgbClr val="000000"/>
                          </a:solidFill>
                          <a:effectLst/>
                          <a:latin typeface="Times New Roman" panose="02020603050405020304" pitchFamily="18" charset="0"/>
                          <a:cs typeface="Times New Roman" panose="02020603050405020304" pitchFamily="18" charset="0"/>
                        </a:rPr>
                        <a:t>(</a:t>
                      </a:r>
                      <a:r>
                        <a:rPr lang="zh-CN" altLang="en-US" sz="2000" b="0" u="none" strike="noStrike" dirty="0">
                          <a:solidFill>
                            <a:srgbClr val="000000"/>
                          </a:solidFill>
                          <a:effectLst/>
                          <a:latin typeface="Times New Roman" panose="02020603050405020304" pitchFamily="18" charset="0"/>
                          <a:cs typeface="Times New Roman" panose="02020603050405020304" pitchFamily="18" charset="0"/>
                        </a:rPr>
                        <a:t>短篇故事</a:t>
                      </a:r>
                      <a:r>
                        <a:rPr lang="en-US" altLang="zh-CN" sz="2000" b="0" u="none" strike="noStrike" dirty="0">
                          <a:solidFill>
                            <a:srgbClr val="000000"/>
                          </a:solidFill>
                          <a:effectLst/>
                          <a:latin typeface="Times New Roman" panose="02020603050405020304" pitchFamily="18" charset="0"/>
                          <a:cs typeface="Times New Roman" panose="02020603050405020304" pitchFamily="18" charset="0"/>
                        </a:rPr>
                        <a:t>)</a:t>
                      </a:r>
                      <a:endParaRPr lang="en-US" altLang="zh-CN"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3815" marR="3815" marT="3815" marB="0" anchor="ctr"/>
                </a:tc>
                <a:tc>
                  <a:txBody>
                    <a:bodyPr/>
                    <a:lstStyle/>
                    <a:p>
                      <a:pPr algn="ctr" fontAlgn="b"/>
                      <a:r>
                        <a:rPr lang="en-US" sz="2000" b="0" u="none" strike="noStrike" dirty="0">
                          <a:solidFill>
                            <a:srgbClr val="000000"/>
                          </a:solidFill>
                          <a:effectLst/>
                          <a:latin typeface="Times New Roman" panose="02020603050405020304" pitchFamily="18" charset="0"/>
                          <a:cs typeface="Times New Roman" panose="02020603050405020304" pitchFamily="18" charset="0"/>
                        </a:rPr>
                        <a:t>An introduction to a theater</a:t>
                      </a:r>
                      <a:endParaRPr lang="en-US" sz="2000" b="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b"/>
                      <a:r>
                        <a:rPr lang="en-US" sz="2000" b="0" u="none" strike="noStrike" dirty="0">
                          <a:solidFill>
                            <a:srgbClr val="000000"/>
                          </a:solidFill>
                          <a:effectLst/>
                          <a:latin typeface="Times New Roman" panose="02020603050405020304" pitchFamily="18" charset="0"/>
                          <a:cs typeface="Times New Roman" panose="02020603050405020304" pitchFamily="18" charset="0"/>
                        </a:rPr>
                        <a:t> (</a:t>
                      </a:r>
                      <a:r>
                        <a:rPr lang="zh-CN" altLang="en-US" sz="2000" b="0" u="none" strike="noStrike" dirty="0">
                          <a:solidFill>
                            <a:srgbClr val="000000"/>
                          </a:solidFill>
                          <a:effectLst/>
                          <a:latin typeface="Times New Roman" panose="02020603050405020304" pitchFamily="18" charset="0"/>
                          <a:cs typeface="Times New Roman" panose="02020603050405020304" pitchFamily="18" charset="0"/>
                        </a:rPr>
                        <a:t>剧院介绍</a:t>
                      </a:r>
                      <a:r>
                        <a:rPr lang="en-US" altLang="zh-CN" sz="2000" b="0" u="none" strike="noStrike" dirty="0">
                          <a:solidFill>
                            <a:srgbClr val="000000"/>
                          </a:solidFill>
                          <a:effectLst/>
                          <a:latin typeface="Times New Roman" panose="02020603050405020304" pitchFamily="18" charset="0"/>
                          <a:cs typeface="Times New Roman" panose="02020603050405020304" pitchFamily="18" charset="0"/>
                        </a:rPr>
                        <a:t>)</a:t>
                      </a:r>
                      <a:endParaRPr lang="en-US" altLang="zh-CN"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3815" marR="3815" marT="3815" marB="0" anchor="ctr"/>
                </a:tc>
                <a:tc>
                  <a:txBody>
                    <a:bodyPr/>
                    <a:lstStyle/>
                    <a:p>
                      <a:pPr algn="ctr" fontAlgn="b"/>
                      <a:r>
                        <a:rPr lang="en-US" sz="2000" b="0" u="none" strike="noStrike" dirty="0">
                          <a:solidFill>
                            <a:srgbClr val="000000"/>
                          </a:solidFill>
                          <a:effectLst/>
                          <a:latin typeface="Times New Roman" panose="02020603050405020304" pitchFamily="18" charset="0"/>
                          <a:cs typeface="Times New Roman" panose="02020603050405020304" pitchFamily="18" charset="0"/>
                        </a:rPr>
                        <a:t>A film review </a:t>
                      </a:r>
                      <a:endParaRPr lang="en-US" sz="2000" b="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b"/>
                      <a:r>
                        <a:rPr lang="en-US" sz="2000" b="0" u="none" strike="noStrike" dirty="0">
                          <a:solidFill>
                            <a:srgbClr val="000000"/>
                          </a:solidFill>
                          <a:effectLst/>
                          <a:latin typeface="Times New Roman" panose="02020603050405020304" pitchFamily="18" charset="0"/>
                          <a:cs typeface="Times New Roman" panose="02020603050405020304" pitchFamily="18" charset="0"/>
                        </a:rPr>
                        <a:t>(</a:t>
                      </a:r>
                      <a:r>
                        <a:rPr lang="zh-CN" altLang="en-US" sz="2000" b="0" u="none" strike="noStrike" dirty="0">
                          <a:solidFill>
                            <a:srgbClr val="000000"/>
                          </a:solidFill>
                          <a:effectLst/>
                          <a:latin typeface="Times New Roman" panose="02020603050405020304" pitchFamily="18" charset="0"/>
                          <a:cs typeface="Times New Roman" panose="02020603050405020304" pitchFamily="18" charset="0"/>
                        </a:rPr>
                        <a:t>电影评论</a:t>
                      </a:r>
                      <a:r>
                        <a:rPr lang="en-US" altLang="zh-CN" sz="2000" b="0" u="none" strike="noStrike" dirty="0">
                          <a:solidFill>
                            <a:srgbClr val="000000"/>
                          </a:solidFill>
                          <a:effectLst/>
                          <a:latin typeface="Times New Roman" panose="02020603050405020304" pitchFamily="18" charset="0"/>
                          <a:cs typeface="Times New Roman" panose="02020603050405020304" pitchFamily="18" charset="0"/>
                        </a:rPr>
                        <a:t>)</a:t>
                      </a:r>
                      <a:endParaRPr lang="en-US" altLang="zh-CN"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3815" marR="3815" marT="3815" marB="0" anchor="ctr"/>
                </a:tc>
                <a:tc>
                  <a:txBody>
                    <a:bodyPr/>
                    <a:lstStyle/>
                    <a:p>
                      <a:pPr algn="ctr" fontAlgn="b"/>
                      <a:r>
                        <a:rPr lang="en-US" sz="2000" b="0" u="none" strike="noStrike" dirty="0">
                          <a:solidFill>
                            <a:srgbClr val="000000"/>
                          </a:solidFill>
                          <a:effectLst/>
                          <a:latin typeface="Times New Roman" panose="02020603050405020304" pitchFamily="18" charset="0"/>
                          <a:cs typeface="Times New Roman" panose="02020603050405020304" pitchFamily="18" charset="0"/>
                        </a:rPr>
                        <a:t>An advertisement of a play</a:t>
                      </a:r>
                      <a:endParaRPr lang="en-US" sz="2000" b="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b"/>
                      <a:r>
                        <a:rPr lang="en-US" sz="2000" b="0" u="none" strike="noStrike" dirty="0">
                          <a:solidFill>
                            <a:srgbClr val="000000"/>
                          </a:solidFill>
                          <a:effectLst/>
                          <a:latin typeface="Times New Roman" panose="02020603050405020304" pitchFamily="18" charset="0"/>
                          <a:cs typeface="Times New Roman" panose="02020603050405020304" pitchFamily="18" charset="0"/>
                        </a:rPr>
                        <a:t> (</a:t>
                      </a:r>
                      <a:r>
                        <a:rPr lang="zh-CN" altLang="en-US" sz="2000" b="0" u="none" strike="noStrike" dirty="0">
                          <a:solidFill>
                            <a:srgbClr val="000000"/>
                          </a:solidFill>
                          <a:effectLst/>
                          <a:latin typeface="Times New Roman" panose="02020603050405020304" pitchFamily="18" charset="0"/>
                          <a:cs typeface="Times New Roman" panose="02020603050405020304" pitchFamily="18" charset="0"/>
                        </a:rPr>
                        <a:t>剧本广告</a:t>
                      </a:r>
                      <a:r>
                        <a:rPr lang="en-US" altLang="zh-CN" sz="2000" b="0" u="none" strike="noStrike" dirty="0">
                          <a:solidFill>
                            <a:srgbClr val="000000"/>
                          </a:solidFill>
                          <a:effectLst/>
                          <a:latin typeface="Times New Roman" panose="02020603050405020304" pitchFamily="18" charset="0"/>
                          <a:cs typeface="Times New Roman" panose="02020603050405020304" pitchFamily="18" charset="0"/>
                        </a:rPr>
                        <a:t>)</a:t>
                      </a:r>
                      <a:endParaRPr lang="en-US" altLang="zh-CN"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3815" marR="3815" marT="3815" marB="0" anchor="ctr"/>
                </a:tc>
              </a:tr>
              <a:tr h="420489">
                <a:tc>
                  <a:txBody>
                    <a:bodyPr/>
                    <a:lstStyle/>
                    <a:p>
                      <a:pPr algn="ctr" fontAlgn="b"/>
                      <a:r>
                        <a:rPr lang="zh-CN" altLang="en-US" sz="2000" b="0" u="none" strike="noStrike" dirty="0">
                          <a:solidFill>
                            <a:srgbClr val="000000"/>
                          </a:solidFill>
                          <a:effectLst/>
                        </a:rPr>
                        <a:t>目的</a:t>
                      </a:r>
                      <a:endParaRPr lang="zh-CN" altLang="en-US" sz="2000" b="0" i="0" u="none" strike="noStrike" dirty="0">
                        <a:solidFill>
                          <a:srgbClr val="000000"/>
                        </a:solidFill>
                        <a:effectLst/>
                        <a:latin typeface="等线" panose="02010600030101010101" pitchFamily="2" charset="-122"/>
                        <a:ea typeface="等线" panose="02010600030101010101" pitchFamily="2" charset="-122"/>
                      </a:endParaRPr>
                    </a:p>
                  </a:txBody>
                  <a:tcPr marL="3815" marR="3815" marT="3815" marB="0" anchor="ctr"/>
                </a:tc>
                <a:tc>
                  <a:txBody>
                    <a:bodyPr/>
                    <a:lstStyle/>
                    <a:p>
                      <a:pPr algn="ctr" fontAlgn="b"/>
                      <a:r>
                        <a:rPr lang="zh-CN" altLang="en-US" sz="2000" b="0" u="none" strike="noStrike" dirty="0">
                          <a:solidFill>
                            <a:srgbClr val="000000"/>
                          </a:solidFill>
                          <a:effectLst/>
                        </a:rPr>
                        <a:t>娱乐和启发思考</a:t>
                      </a:r>
                      <a:endParaRPr lang="zh-CN" altLang="en-US" sz="2000" b="0" i="0" u="none" strike="noStrike" dirty="0">
                        <a:solidFill>
                          <a:srgbClr val="000000"/>
                        </a:solidFill>
                        <a:effectLst/>
                        <a:latin typeface="等线" panose="02010600030101010101" pitchFamily="2" charset="-122"/>
                        <a:ea typeface="等线" panose="02010600030101010101" pitchFamily="2" charset="-122"/>
                      </a:endParaRPr>
                    </a:p>
                  </a:txBody>
                  <a:tcPr marL="3815" marR="3815" marT="3815" marB="0" anchor="ctr"/>
                </a:tc>
                <a:tc>
                  <a:txBody>
                    <a:bodyPr/>
                    <a:lstStyle/>
                    <a:p>
                      <a:pPr algn="ctr" fontAlgn="b"/>
                      <a:r>
                        <a:rPr lang="zh-CN" altLang="en-US" sz="2000" b="0" u="none" strike="noStrike" dirty="0">
                          <a:solidFill>
                            <a:srgbClr val="000000"/>
                          </a:solidFill>
                          <a:effectLst/>
                        </a:rPr>
                        <a:t>提供关于剧院的信息</a:t>
                      </a:r>
                      <a:endParaRPr lang="zh-CN" altLang="en-US" sz="2000" b="0" i="0" u="none" strike="noStrike" dirty="0">
                        <a:solidFill>
                          <a:srgbClr val="000000"/>
                        </a:solidFill>
                        <a:effectLst/>
                        <a:latin typeface="等线" panose="02010600030101010101" pitchFamily="2" charset="-122"/>
                        <a:ea typeface="等线" panose="02010600030101010101" pitchFamily="2" charset="-122"/>
                      </a:endParaRPr>
                    </a:p>
                  </a:txBody>
                  <a:tcPr marL="3815" marR="3815" marT="3815" marB="0" anchor="ctr"/>
                </a:tc>
                <a:tc>
                  <a:txBody>
                    <a:bodyPr/>
                    <a:lstStyle/>
                    <a:p>
                      <a:pPr algn="ctr" fontAlgn="b"/>
                      <a:r>
                        <a:rPr lang="zh-CN" altLang="en-US" sz="2000" b="0" u="none" strike="noStrike">
                          <a:solidFill>
                            <a:srgbClr val="000000"/>
                          </a:solidFill>
                          <a:effectLst/>
                        </a:rPr>
                        <a:t>评估电影并提供意见</a:t>
                      </a:r>
                      <a:endParaRPr lang="zh-CN" altLang="en-US" sz="2000" b="0" i="0" u="none" strike="noStrike">
                        <a:solidFill>
                          <a:srgbClr val="000000"/>
                        </a:solidFill>
                        <a:effectLst/>
                        <a:latin typeface="等线" panose="02010600030101010101" pitchFamily="2" charset="-122"/>
                        <a:ea typeface="等线" panose="02010600030101010101" pitchFamily="2" charset="-122"/>
                      </a:endParaRPr>
                    </a:p>
                  </a:txBody>
                  <a:tcPr marL="3815" marR="3815" marT="3815" marB="0" anchor="ctr"/>
                </a:tc>
                <a:tc>
                  <a:txBody>
                    <a:bodyPr/>
                    <a:lstStyle/>
                    <a:p>
                      <a:pPr algn="ctr" fontAlgn="b"/>
                      <a:r>
                        <a:rPr lang="zh-CN" altLang="en-US" sz="2000" b="0" u="none" strike="noStrike" dirty="0">
                          <a:solidFill>
                            <a:srgbClr val="FF0000"/>
                          </a:solidFill>
                          <a:effectLst/>
                        </a:rPr>
                        <a:t>推广剧本并吸引观众</a:t>
                      </a:r>
                      <a:endParaRPr lang="zh-CN" altLang="en-US" sz="2000" b="0" i="0" u="none" strike="noStrike" dirty="0">
                        <a:solidFill>
                          <a:srgbClr val="FF0000"/>
                        </a:solidFill>
                        <a:effectLst/>
                        <a:latin typeface="等线" panose="02010600030101010101" pitchFamily="2" charset="-122"/>
                        <a:ea typeface="等线" panose="02010600030101010101" pitchFamily="2" charset="-122"/>
                      </a:endParaRPr>
                    </a:p>
                  </a:txBody>
                  <a:tcPr marL="3815" marR="3815" marT="3815" marB="0" anchor="ctr"/>
                </a:tc>
              </a:tr>
              <a:tr h="598212">
                <a:tc>
                  <a:txBody>
                    <a:bodyPr/>
                    <a:lstStyle/>
                    <a:p>
                      <a:pPr algn="ctr" fontAlgn="b"/>
                      <a:r>
                        <a:rPr lang="zh-CN" altLang="en-US" sz="2000" b="0" u="none" strike="noStrike" dirty="0">
                          <a:solidFill>
                            <a:srgbClr val="000000"/>
                          </a:solidFill>
                          <a:effectLst/>
                        </a:rPr>
                        <a:t>结构</a:t>
                      </a:r>
                      <a:endParaRPr lang="zh-CN" altLang="en-US" sz="2000" b="0" i="0" u="none" strike="noStrike" dirty="0">
                        <a:solidFill>
                          <a:srgbClr val="000000"/>
                        </a:solidFill>
                        <a:effectLst/>
                        <a:latin typeface="等线" panose="02010600030101010101" pitchFamily="2" charset="-122"/>
                        <a:ea typeface="等线" panose="02010600030101010101" pitchFamily="2" charset="-122"/>
                      </a:endParaRPr>
                    </a:p>
                  </a:txBody>
                  <a:tcPr marL="3815" marR="3815" marT="3815" marB="0" anchor="ctr"/>
                </a:tc>
                <a:tc>
                  <a:txBody>
                    <a:bodyPr/>
                    <a:lstStyle/>
                    <a:p>
                      <a:pPr algn="ctr" fontAlgn="b"/>
                      <a:r>
                        <a:rPr lang="zh-CN" altLang="en-US" sz="2000" b="0" u="none" strike="noStrike">
                          <a:solidFill>
                            <a:srgbClr val="000000"/>
                          </a:solidFill>
                          <a:effectLst/>
                        </a:rPr>
                        <a:t>通常包含情节、角色、设定和主题</a:t>
                      </a:r>
                      <a:endParaRPr lang="zh-CN" altLang="en-US" sz="2000" b="0" i="0" u="none" strike="noStrike">
                        <a:solidFill>
                          <a:srgbClr val="000000"/>
                        </a:solidFill>
                        <a:effectLst/>
                        <a:latin typeface="等线" panose="02010600030101010101" pitchFamily="2" charset="-122"/>
                        <a:ea typeface="等线" panose="02010600030101010101" pitchFamily="2" charset="-122"/>
                      </a:endParaRPr>
                    </a:p>
                  </a:txBody>
                  <a:tcPr marL="3815" marR="3815" marT="3815" marB="0" anchor="ctr"/>
                </a:tc>
                <a:tc>
                  <a:txBody>
                    <a:bodyPr/>
                    <a:lstStyle/>
                    <a:p>
                      <a:pPr algn="ctr" fontAlgn="b"/>
                      <a:r>
                        <a:rPr lang="zh-CN" altLang="en-US" sz="2000" b="0" u="none" strike="noStrike" dirty="0">
                          <a:solidFill>
                            <a:srgbClr val="000000"/>
                          </a:solidFill>
                          <a:effectLst/>
                        </a:rPr>
                        <a:t>信息可能包含历史、设施和即将上演的剧目</a:t>
                      </a:r>
                      <a:endParaRPr lang="zh-CN" altLang="en-US" sz="2000" b="0" i="0" u="none" strike="noStrike" dirty="0">
                        <a:solidFill>
                          <a:srgbClr val="000000"/>
                        </a:solidFill>
                        <a:effectLst/>
                        <a:latin typeface="等线" panose="02010600030101010101" pitchFamily="2" charset="-122"/>
                        <a:ea typeface="等线" panose="02010600030101010101" pitchFamily="2" charset="-122"/>
                      </a:endParaRPr>
                    </a:p>
                  </a:txBody>
                  <a:tcPr marL="3815" marR="3815" marT="3815" marB="0" anchor="ctr"/>
                </a:tc>
                <a:tc>
                  <a:txBody>
                    <a:bodyPr/>
                    <a:lstStyle/>
                    <a:p>
                      <a:pPr algn="ctr" fontAlgn="b"/>
                      <a:r>
                        <a:rPr lang="zh-CN" altLang="en-US" sz="2000" b="0" u="none" strike="noStrike" dirty="0">
                          <a:solidFill>
                            <a:srgbClr val="000000"/>
                          </a:solidFill>
                          <a:effectLst/>
                        </a:rPr>
                        <a:t>包括电影简介、分析和评价</a:t>
                      </a:r>
                      <a:endParaRPr lang="zh-CN" altLang="en-US" sz="2000" b="0" i="0" u="none" strike="noStrike" dirty="0">
                        <a:solidFill>
                          <a:srgbClr val="000000"/>
                        </a:solidFill>
                        <a:effectLst/>
                        <a:latin typeface="等线" panose="02010600030101010101" pitchFamily="2" charset="-122"/>
                        <a:ea typeface="等线" panose="02010600030101010101" pitchFamily="2" charset="-122"/>
                      </a:endParaRPr>
                    </a:p>
                  </a:txBody>
                  <a:tcPr marL="3815" marR="3815" marT="3815" marB="0" anchor="ctr"/>
                </a:tc>
                <a:tc>
                  <a:txBody>
                    <a:bodyPr/>
                    <a:lstStyle/>
                    <a:p>
                      <a:pPr algn="ctr" fontAlgn="b"/>
                      <a:r>
                        <a:rPr lang="zh-CN" altLang="en-US" sz="2000" b="0" u="none" strike="noStrike" dirty="0">
                          <a:solidFill>
                            <a:srgbClr val="000000"/>
                          </a:solidFill>
                          <a:effectLst/>
                        </a:rPr>
                        <a:t>突出</a:t>
                      </a:r>
                      <a:r>
                        <a:rPr lang="zh-CN" altLang="en-US" sz="2000" b="0" u="none" strike="noStrike" dirty="0">
                          <a:solidFill>
                            <a:srgbClr val="FF0000"/>
                          </a:solidFill>
                          <a:effectLst/>
                        </a:rPr>
                        <a:t>剧的特点</a:t>
                      </a:r>
                      <a:r>
                        <a:rPr lang="zh-CN" altLang="en-US" sz="2000" b="0" u="none" strike="noStrike" dirty="0">
                          <a:solidFill>
                            <a:srgbClr val="000000"/>
                          </a:solidFill>
                          <a:effectLst/>
                        </a:rPr>
                        <a:t>，如情节、演员、导演和特别推荐</a:t>
                      </a:r>
                      <a:endParaRPr lang="zh-CN" altLang="en-US" sz="2000" b="0" i="0" u="none" strike="noStrike" dirty="0">
                        <a:solidFill>
                          <a:srgbClr val="000000"/>
                        </a:solidFill>
                        <a:effectLst/>
                        <a:latin typeface="等线" panose="02010600030101010101" pitchFamily="2" charset="-122"/>
                        <a:ea typeface="等线" panose="02010600030101010101" pitchFamily="2" charset="-122"/>
                      </a:endParaRPr>
                    </a:p>
                  </a:txBody>
                  <a:tcPr marL="3815" marR="3815" marT="3815" marB="0" anchor="ctr"/>
                </a:tc>
              </a:tr>
              <a:tr h="485316">
                <a:tc>
                  <a:txBody>
                    <a:bodyPr/>
                    <a:lstStyle/>
                    <a:p>
                      <a:pPr algn="ctr" fontAlgn="b"/>
                      <a:r>
                        <a:rPr lang="zh-CN" altLang="en-US" sz="2000" b="0" u="none" strike="noStrike" dirty="0">
                          <a:solidFill>
                            <a:srgbClr val="000000"/>
                          </a:solidFill>
                          <a:effectLst/>
                        </a:rPr>
                        <a:t>内容</a:t>
                      </a:r>
                      <a:endParaRPr lang="zh-CN" altLang="en-US" sz="2000" b="0" i="0" u="none" strike="noStrike" dirty="0">
                        <a:solidFill>
                          <a:srgbClr val="000000"/>
                        </a:solidFill>
                        <a:effectLst/>
                        <a:latin typeface="等线" panose="02010600030101010101" pitchFamily="2" charset="-122"/>
                        <a:ea typeface="等线" panose="02010600030101010101" pitchFamily="2" charset="-122"/>
                      </a:endParaRPr>
                    </a:p>
                  </a:txBody>
                  <a:tcPr marL="3815" marR="3815" marT="3815" marB="0" anchor="ctr"/>
                </a:tc>
                <a:tc>
                  <a:txBody>
                    <a:bodyPr/>
                    <a:lstStyle/>
                    <a:p>
                      <a:pPr algn="ctr" fontAlgn="b"/>
                      <a:r>
                        <a:rPr lang="zh-CN" altLang="en-US" sz="2000" b="0" u="none" strike="noStrike">
                          <a:solidFill>
                            <a:srgbClr val="000000"/>
                          </a:solidFill>
                          <a:effectLst/>
                        </a:rPr>
                        <a:t>虚构或真实的叙述</a:t>
                      </a:r>
                      <a:endParaRPr lang="zh-CN" altLang="en-US" sz="2000" b="0" i="0" u="none" strike="noStrike">
                        <a:solidFill>
                          <a:srgbClr val="000000"/>
                        </a:solidFill>
                        <a:effectLst/>
                        <a:latin typeface="等线" panose="02010600030101010101" pitchFamily="2" charset="-122"/>
                        <a:ea typeface="等线" panose="02010600030101010101" pitchFamily="2" charset="-122"/>
                      </a:endParaRPr>
                    </a:p>
                  </a:txBody>
                  <a:tcPr marL="3815" marR="3815" marT="3815" marB="0" anchor="ctr"/>
                </a:tc>
                <a:tc>
                  <a:txBody>
                    <a:bodyPr/>
                    <a:lstStyle/>
                    <a:p>
                      <a:pPr algn="ctr" fontAlgn="b"/>
                      <a:r>
                        <a:rPr lang="zh-CN" altLang="en-US" sz="2000" b="0" u="none" strike="noStrike">
                          <a:solidFill>
                            <a:srgbClr val="000000"/>
                          </a:solidFill>
                          <a:effectLst/>
                        </a:rPr>
                        <a:t>关于剧院的历史、目标和运营细节等</a:t>
                      </a:r>
                      <a:endParaRPr lang="zh-CN" altLang="en-US" sz="2000" b="0" i="0" u="none" strike="noStrike">
                        <a:solidFill>
                          <a:srgbClr val="000000"/>
                        </a:solidFill>
                        <a:effectLst/>
                        <a:latin typeface="等线" panose="02010600030101010101" pitchFamily="2" charset="-122"/>
                        <a:ea typeface="等线" panose="02010600030101010101" pitchFamily="2" charset="-122"/>
                      </a:endParaRPr>
                    </a:p>
                  </a:txBody>
                  <a:tcPr marL="3815" marR="3815" marT="3815" marB="0" anchor="ctr"/>
                </a:tc>
                <a:tc>
                  <a:txBody>
                    <a:bodyPr/>
                    <a:lstStyle/>
                    <a:p>
                      <a:pPr algn="ctr" fontAlgn="b"/>
                      <a:r>
                        <a:rPr lang="zh-CN" altLang="en-US" sz="2000" b="0" u="none" strike="noStrike" dirty="0">
                          <a:solidFill>
                            <a:srgbClr val="000000"/>
                          </a:solidFill>
                          <a:effectLst/>
                        </a:rPr>
                        <a:t>对电影的艺术和娱乐价值的分析</a:t>
                      </a:r>
                      <a:endParaRPr lang="zh-CN" altLang="en-US" sz="2000" b="0" i="0" u="none" strike="noStrike" dirty="0">
                        <a:solidFill>
                          <a:srgbClr val="000000"/>
                        </a:solidFill>
                        <a:effectLst/>
                        <a:latin typeface="等线" panose="02010600030101010101" pitchFamily="2" charset="-122"/>
                        <a:ea typeface="等线" panose="02010600030101010101" pitchFamily="2" charset="-122"/>
                      </a:endParaRPr>
                    </a:p>
                  </a:txBody>
                  <a:tcPr marL="3815" marR="3815" marT="3815" marB="0" anchor="ctr"/>
                </a:tc>
                <a:tc>
                  <a:txBody>
                    <a:bodyPr/>
                    <a:lstStyle/>
                    <a:p>
                      <a:pPr algn="ctr" fontAlgn="b"/>
                      <a:r>
                        <a:rPr lang="zh-CN" altLang="en-US" sz="2000" b="0" u="none" strike="noStrike" dirty="0">
                          <a:solidFill>
                            <a:srgbClr val="000000"/>
                          </a:solidFill>
                          <a:effectLst/>
                        </a:rPr>
                        <a:t>关于</a:t>
                      </a:r>
                      <a:r>
                        <a:rPr lang="zh-CN" altLang="en-US" sz="2000" b="0" u="none" strike="noStrike" dirty="0">
                          <a:solidFill>
                            <a:srgbClr val="FF0000"/>
                          </a:solidFill>
                          <a:effectLst/>
                        </a:rPr>
                        <a:t>剧的演出信息和卖点</a:t>
                      </a:r>
                      <a:endParaRPr lang="zh-CN" altLang="en-US" sz="2000" b="0" i="0" u="none" strike="noStrike" dirty="0">
                        <a:solidFill>
                          <a:srgbClr val="FF0000"/>
                        </a:solidFill>
                        <a:effectLst/>
                        <a:latin typeface="等线" panose="02010600030101010101" pitchFamily="2" charset="-122"/>
                        <a:ea typeface="等线" panose="02010600030101010101" pitchFamily="2" charset="-122"/>
                      </a:endParaRPr>
                    </a:p>
                  </a:txBody>
                  <a:tcPr marL="3815" marR="3815" marT="3815" marB="0"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arn(inVertical)">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arn(inVertical)">
                                      <p:cBhvr>
                                        <p:cTn id="5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13" grpId="0" animBg="1"/>
      <p:bldP spid="15" grpId="0" animBg="1"/>
      <p:bldP spid="17" grpId="0" animBg="1"/>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7971" y="228866"/>
            <a:ext cx="11996057" cy="6247864"/>
          </a:xfrm>
          <a:prstGeom prst="rect">
            <a:avLst/>
          </a:prstGeom>
          <a:noFill/>
        </p:spPr>
        <p:txBody>
          <a:bodyPr wrap="square">
            <a:spAutoFit/>
          </a:bodyPr>
          <a:lstStyle/>
          <a:p>
            <a:pPr algn="just"/>
            <a:r>
              <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spc="40" dirty="0">
                <a:solidFill>
                  <a:srgbClr val="060607"/>
                </a:solidFill>
                <a:effectLst/>
                <a:highlight>
                  <a:srgbClr val="FFFFFF"/>
                </a:highlight>
                <a:latin typeface="等线" panose="02010600030101010101" pitchFamily="2" charset="-122"/>
                <a:ea typeface="等线" panose="02010600030101010101" pitchFamily="2" charset="-122"/>
                <a:cs typeface="Times New Roman" panose="02020603050405020304" pitchFamily="18" charset="0"/>
              </a:rPr>
              <a:t>①</a:t>
            </a:r>
            <a:r>
              <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18 years ago, a 14-year-old boy from Kasungu district in Malawi was forced to drop out of school for lack of fees. At the same time, a severe famine was destroying his village, claiming people's lives and leaving desperation in its wake. </a:t>
            </a:r>
            <a:endPar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spc="40" dirty="0">
                <a:solidFill>
                  <a:srgbClr val="060607"/>
                </a:solidFill>
                <a:effectLst/>
                <a:highlight>
                  <a:srgbClr val="FFFFFF"/>
                </a:highlight>
                <a:latin typeface="等线" panose="02010600030101010101" pitchFamily="2" charset="-122"/>
                <a:ea typeface="等线" panose="02010600030101010101" pitchFamily="2" charset="-122"/>
                <a:cs typeface="Times New Roman" panose="02020603050405020304" pitchFamily="18" charset="0"/>
              </a:rPr>
              <a:t>②</a:t>
            </a:r>
            <a:r>
              <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This was a situation to break the strongest of minds but William Kamkwamba did not give up. Young as he was, he knew that education was where his future lay. He found hope in the library and feasted on the knowledge that he harvested from its books. It was there that he came across a science textbook entitled </a:t>
            </a:r>
            <a:r>
              <a:rPr lang="en-US" altLang="zh-CN" sz="2000" i="1"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Using Energy</a:t>
            </a:r>
            <a:r>
              <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He learned that he could generate electricity using wind. The youngster realized that, if mastered, this power could help his village in exceptional ways. </a:t>
            </a:r>
            <a:endPar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spc="40" dirty="0">
                <a:solidFill>
                  <a:srgbClr val="060607"/>
                </a:solidFill>
                <a:effectLst/>
                <a:highlight>
                  <a:srgbClr val="FFFFFF"/>
                </a:highlight>
                <a:latin typeface="等线" panose="02010600030101010101" pitchFamily="2" charset="-122"/>
                <a:ea typeface="等线" panose="02010600030101010101" pitchFamily="2" charset="-122"/>
                <a:cs typeface="Times New Roman" panose="02020603050405020304" pitchFamily="18" charset="0"/>
              </a:rPr>
              <a:t>③</a:t>
            </a:r>
            <a:r>
              <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Armed with determination and an iron will, the teenager set out to build a windmill out of random materials from a scrapyard (</a:t>
            </a:r>
            <a:r>
              <a:rPr lang="zh-CN"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垃圾场</a:t>
            </a:r>
            <a:r>
              <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Though his outside world was collapsing to dust, the youngster did not hesitate about his purpose. He defended himself from all doubt and criticism. He worked tirelessly until his dream of bringing electricity to his village became reality. Soon, he was caught in the center of media attention that took him to new places that he would never have stepped on without his invention </a:t>
            </a:r>
            <a:endPar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spc="40" dirty="0">
                <a:solidFill>
                  <a:srgbClr val="060607"/>
                </a:solidFill>
                <a:effectLst/>
                <a:highlight>
                  <a:srgbClr val="FFFFFF"/>
                </a:highlight>
                <a:latin typeface="等线" panose="02010600030101010101" pitchFamily="2" charset="-122"/>
                <a:ea typeface="等线" panose="02010600030101010101" pitchFamily="2" charset="-122"/>
                <a:cs typeface="Times New Roman" panose="02020603050405020304" pitchFamily="18" charset="0"/>
              </a:rPr>
              <a:t>④</a:t>
            </a:r>
            <a:r>
              <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In his village, the dust has not settled yet and the winds of change continue to blow across the land. Windmills pump water to irrigate crops, sweeping away another period of hunger. </a:t>
            </a:r>
            <a:r>
              <a:rPr lang="en-US" altLang="zh-CN" sz="2000" spc="40" dirty="0">
                <a:solidFill>
                  <a:srgbClr val="060607"/>
                </a:solidFill>
                <a:highlight>
                  <a:srgbClr val="FFFFFF"/>
                </a:highlight>
                <a:latin typeface="Times New Roman" panose="02020603050405020304" pitchFamily="18" charset="0"/>
                <a:ea typeface="宋体" panose="02010600030101010101" pitchFamily="2" charset="-122"/>
                <a:cs typeface="Times New Roman" panose="02020603050405020304" pitchFamily="18" charset="0"/>
              </a:rPr>
              <a:t>W</a:t>
            </a:r>
            <a:r>
              <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illiam's former primary school boasts new and stronger buildings, thanks to the help of well-wishers and the villagers united efforts. </a:t>
            </a:r>
            <a:endPar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spc="40" dirty="0">
                <a:solidFill>
                  <a:srgbClr val="060607"/>
                </a:solidFill>
                <a:effectLst/>
                <a:highlight>
                  <a:srgbClr val="FFFFFF"/>
                </a:highlight>
                <a:latin typeface="等线" panose="02010600030101010101" pitchFamily="2" charset="-122"/>
                <a:ea typeface="等线" panose="02010600030101010101" pitchFamily="2" charset="-122"/>
                <a:cs typeface="Times New Roman" panose="02020603050405020304" pitchFamily="18" charset="0"/>
              </a:rPr>
              <a:t>⑤</a:t>
            </a:r>
            <a:r>
              <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What seemed like a hopeless situation has been turned into an inspirational story that motivates each and every one of us, persuading us that no misfortune is set in stone. William refused to be a school drop-out forever. He sought solutions for his problems and continued fighting even when the going got tough. He was able to rise above poverty to become a graduate from one of America's best universities, Dartmouth College.</a:t>
            </a:r>
            <a:endParaRPr lang="zh-CN" altLang="zh-CN" sz="2000" dirty="0">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6" name="图片 5"/>
          <p:cNvPicPr>
            <a:picLocks noChangeAspect="1"/>
          </p:cNvPicPr>
          <p:nvPr/>
        </p:nvPicPr>
        <p:blipFill>
          <a:blip r:embed="rId1" cstate="screen"/>
          <a:stretch>
            <a:fillRect/>
          </a:stretch>
        </p:blipFill>
        <p:spPr>
          <a:xfrm>
            <a:off x="0" y="0"/>
            <a:ext cx="624126" cy="639149"/>
          </a:xfrm>
          <a:prstGeom prst="rect">
            <a:avLst/>
          </a:prstGeom>
        </p:spPr>
      </p:pic>
      <p:sp>
        <p:nvSpPr>
          <p:cNvPr id="7" name="矩形 6"/>
          <p:cNvSpPr/>
          <p:nvPr/>
        </p:nvSpPr>
        <p:spPr bwMode="auto">
          <a:xfrm>
            <a:off x="4958442" y="1791011"/>
            <a:ext cx="7026729" cy="320816"/>
          </a:xfrm>
          <a:prstGeom prst="rect">
            <a:avLst/>
          </a:prstGeom>
          <a:solidFill>
            <a:srgbClr val="FFC000">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8" name="矩形 7"/>
          <p:cNvSpPr/>
          <p:nvPr/>
        </p:nvSpPr>
        <p:spPr bwMode="auto">
          <a:xfrm>
            <a:off x="152398" y="2097415"/>
            <a:ext cx="11887199" cy="639148"/>
          </a:xfrm>
          <a:prstGeom prst="rect">
            <a:avLst/>
          </a:prstGeom>
          <a:solidFill>
            <a:srgbClr val="FFC000">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9" name="文本框 8"/>
          <p:cNvSpPr txBox="1"/>
          <p:nvPr/>
        </p:nvSpPr>
        <p:spPr>
          <a:xfrm>
            <a:off x="206829" y="1741253"/>
            <a:ext cx="718459"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19050">
            <a:solidFill>
              <a:schemeClr val="tx1"/>
            </a:solidFill>
          </a:ln>
        </p:spPr>
        <p:txBody>
          <a:bodyPr wrap="square">
            <a:spAutoFit/>
          </a:bodyPr>
          <a:lstStyle/>
          <a:p>
            <a:r>
              <a:rPr kumimoji="0" lang="en-US" altLang="zh-CN"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24</a:t>
            </a:r>
            <a:r>
              <a:rPr lang="en-US" altLang="zh-CN" noProof="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a:t>
            </a:r>
            <a:endParaRPr lang="zh-CN" altLang="en-US" dirty="0">
              <a:solidFill>
                <a:srgbClr val="FF0000"/>
              </a:solidFill>
            </a:endParaRPr>
          </a:p>
        </p:txBody>
      </p:sp>
      <p:sp>
        <p:nvSpPr>
          <p:cNvPr id="10" name="矩形 9"/>
          <p:cNvSpPr/>
          <p:nvPr/>
        </p:nvSpPr>
        <p:spPr bwMode="auto">
          <a:xfrm>
            <a:off x="3162299" y="3352798"/>
            <a:ext cx="5502730" cy="321174"/>
          </a:xfrm>
          <a:prstGeom prst="rect">
            <a:avLst/>
          </a:prstGeom>
          <a:solidFill>
            <a:srgbClr val="8AB698">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1" name="矩形 10"/>
          <p:cNvSpPr/>
          <p:nvPr/>
        </p:nvSpPr>
        <p:spPr bwMode="auto">
          <a:xfrm>
            <a:off x="7674429" y="3667707"/>
            <a:ext cx="4310742" cy="288157"/>
          </a:xfrm>
          <a:prstGeom prst="rect">
            <a:avLst/>
          </a:prstGeom>
          <a:solidFill>
            <a:srgbClr val="8AB698">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2" name="矩形 11"/>
          <p:cNvSpPr/>
          <p:nvPr/>
        </p:nvSpPr>
        <p:spPr bwMode="auto">
          <a:xfrm>
            <a:off x="206829" y="3955864"/>
            <a:ext cx="10254342" cy="314909"/>
          </a:xfrm>
          <a:prstGeom prst="rect">
            <a:avLst/>
          </a:prstGeom>
          <a:solidFill>
            <a:srgbClr val="8AB698">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3" name="文本框 12"/>
          <p:cNvSpPr txBox="1"/>
          <p:nvPr/>
        </p:nvSpPr>
        <p:spPr>
          <a:xfrm>
            <a:off x="3162299" y="3008345"/>
            <a:ext cx="2117272"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19050">
            <a:solidFill>
              <a:schemeClr val="tx1"/>
            </a:solidFill>
          </a:ln>
        </p:spPr>
        <p:txBody>
          <a:bodyPr wrap="square">
            <a:spAutoFit/>
          </a:bodyPr>
          <a:lstStyle/>
          <a:p>
            <a:r>
              <a:rPr kumimoji="0" lang="en-US" altLang="zh-CN"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a:t>
            </a:r>
            <a:r>
              <a:rPr lang="en-US" altLang="zh-CN"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5</a:t>
            </a:r>
            <a:r>
              <a:rPr lang="en-US"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CD</a:t>
            </a:r>
            <a:r>
              <a:rPr lang="zh-CN" altLang="en-US"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未提及</a:t>
            </a:r>
            <a:endParaRPr lang="zh-CN" altLang="en-US" dirty="0">
              <a:solidFill>
                <a:srgbClr val="FF0000"/>
              </a:solidFill>
            </a:endParaRPr>
          </a:p>
        </p:txBody>
      </p:sp>
      <p:sp>
        <p:nvSpPr>
          <p:cNvPr id="14" name="文本框 13"/>
          <p:cNvSpPr txBox="1"/>
          <p:nvPr/>
        </p:nvSpPr>
        <p:spPr>
          <a:xfrm>
            <a:off x="6193970" y="3634323"/>
            <a:ext cx="1480459"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19050">
            <a:solidFill>
              <a:schemeClr val="tx1"/>
            </a:solidFill>
          </a:ln>
        </p:spPr>
        <p:txBody>
          <a:bodyPr wrap="square">
            <a:spAutoFit/>
          </a:bodyPr>
          <a:lstStyle/>
          <a:p>
            <a:r>
              <a:rPr kumimoji="0" lang="en-US" altLang="zh-CN"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a:t>
            </a:r>
            <a:r>
              <a:rPr lang="en-US" altLang="zh-CN"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5B</a:t>
            </a:r>
            <a:r>
              <a:rPr lang="zh-CN" altLang="en-US"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信息不符</a:t>
            </a:r>
            <a:endParaRPr lang="zh-CN" altLang="en-US" dirty="0">
              <a:solidFill>
                <a:srgbClr val="FF0000"/>
              </a:solidFill>
            </a:endParaRPr>
          </a:p>
        </p:txBody>
      </p:sp>
      <p:sp>
        <p:nvSpPr>
          <p:cNvPr id="15" name="矩形 14"/>
          <p:cNvSpPr/>
          <p:nvPr/>
        </p:nvSpPr>
        <p:spPr bwMode="auto">
          <a:xfrm>
            <a:off x="152399" y="5214701"/>
            <a:ext cx="11887199" cy="1169241"/>
          </a:xfrm>
          <a:prstGeom prst="rect">
            <a:avLst/>
          </a:prstGeom>
          <a:solidFill>
            <a:srgbClr val="FF0066">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6" name="文本框 15"/>
          <p:cNvSpPr txBox="1"/>
          <p:nvPr/>
        </p:nvSpPr>
        <p:spPr>
          <a:xfrm>
            <a:off x="7413170" y="4822571"/>
            <a:ext cx="2117272"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19050">
            <a:solidFill>
              <a:schemeClr val="tx1"/>
            </a:solidFill>
          </a:ln>
        </p:spPr>
        <p:txBody>
          <a:bodyPr wrap="square">
            <a:spAutoFit/>
          </a:bodyPr>
          <a:lstStyle/>
          <a:p>
            <a:r>
              <a:rPr kumimoji="0" lang="en-US" altLang="zh-CN"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a:t>
            </a:r>
            <a:r>
              <a:rPr lang="en-US" altLang="zh-CN" noProof="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7</a:t>
            </a:r>
            <a:r>
              <a:rPr lang="en-US" altLang="zh-CN" noProof="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a:t>
            </a:r>
            <a:r>
              <a:rPr lang="zh-CN" altLang="en-US"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CD</a:t>
            </a:r>
            <a:r>
              <a:rPr lang="zh-CN" altLang="en-US"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未提及</a:t>
            </a:r>
            <a:endParaRPr lang="zh-CN" altLang="en-US" dirty="0">
              <a:solidFill>
                <a:srgbClr val="FF0000"/>
              </a:solidFill>
            </a:endParaRPr>
          </a:p>
        </p:txBody>
      </p:sp>
      <p:sp>
        <p:nvSpPr>
          <p:cNvPr id="18" name="文本框 17"/>
          <p:cNvSpPr txBox="1"/>
          <p:nvPr/>
        </p:nvSpPr>
        <p:spPr>
          <a:xfrm>
            <a:off x="776965" y="3673195"/>
            <a:ext cx="3976011" cy="1477328"/>
          </a:xfrm>
          <a:prstGeom prst="rect">
            <a:avLst/>
          </a:prstGeom>
          <a:solidFill>
            <a:schemeClr val="bg1">
              <a:lumMod val="95000"/>
            </a:schemeClr>
          </a:solidFill>
          <a:ln w="19050">
            <a:solidFill>
              <a:schemeClr val="tx1"/>
            </a:solidFill>
          </a:ln>
        </p:spPr>
        <p:txBody>
          <a:bodyPr wrap="square">
            <a:spAutoFit/>
          </a:bodyPr>
          <a:lstStyle/>
          <a:p>
            <a:r>
              <a:rPr lang="en-US" altLang="zh-CN" b="0" i="0" dirty="0">
                <a:solidFill>
                  <a:srgbClr val="060607"/>
                </a:solidFill>
                <a:effectLst/>
                <a:latin typeface="Times New Roman" panose="02020603050405020304" pitchFamily="18" charset="0"/>
                <a:cs typeface="Times New Roman" panose="02020603050405020304" pitchFamily="18" charset="0"/>
              </a:rPr>
              <a:t>27.</a:t>
            </a:r>
            <a:r>
              <a:rPr lang="en-US" altLang="zh-CN" b="0" i="0" dirty="0">
                <a:solidFill>
                  <a:srgbClr val="FF0000"/>
                </a:solidFill>
                <a:effectLst/>
                <a:latin typeface="Times New Roman" panose="02020603050405020304" pitchFamily="18" charset="0"/>
                <a:cs typeface="Times New Roman" panose="02020603050405020304" pitchFamily="18" charset="0"/>
              </a:rPr>
              <a:t>B</a:t>
            </a:r>
            <a:endParaRPr lang="en-US" altLang="zh-CN" b="0" i="0" dirty="0">
              <a:solidFill>
                <a:srgbClr val="FF0000"/>
              </a:solidFill>
              <a:effectLst/>
              <a:latin typeface="Times New Roman" panose="02020603050405020304" pitchFamily="18" charset="0"/>
              <a:cs typeface="Times New Roman" panose="02020603050405020304" pitchFamily="18" charset="0"/>
            </a:endParaRPr>
          </a:p>
          <a:p>
            <a:r>
              <a:rPr lang="en-US" altLang="zh-CN" b="0" i="0" dirty="0">
                <a:solidFill>
                  <a:srgbClr val="060607"/>
                </a:solidFill>
                <a:effectLst/>
                <a:latin typeface="-apple-system"/>
              </a:rPr>
              <a:t>A</a:t>
            </a:r>
            <a:r>
              <a:rPr lang="en-US" altLang="zh-CN" dirty="0">
                <a:solidFill>
                  <a:srgbClr val="060607"/>
                </a:solidFill>
                <a:latin typeface="-apple-system"/>
              </a:rPr>
              <a:t>. </a:t>
            </a:r>
            <a:r>
              <a:rPr lang="zh-CN" altLang="en-US" b="0" i="0" dirty="0">
                <a:solidFill>
                  <a:srgbClr val="060607"/>
                </a:solidFill>
                <a:effectLst/>
                <a:latin typeface="-apple-system"/>
              </a:rPr>
              <a:t>知识滋养心灵，教育承诺财富。 </a:t>
            </a:r>
            <a:endParaRPr lang="en-US" altLang="zh-CN" b="0" i="0" dirty="0">
              <a:solidFill>
                <a:srgbClr val="060607"/>
              </a:solidFill>
              <a:effectLst/>
              <a:latin typeface="-apple-system"/>
            </a:endParaRPr>
          </a:p>
          <a:p>
            <a:r>
              <a:rPr lang="en-US" altLang="zh-CN" b="0" i="0" dirty="0">
                <a:solidFill>
                  <a:srgbClr val="060607"/>
                </a:solidFill>
                <a:effectLst/>
                <a:latin typeface="-apple-system"/>
              </a:rPr>
              <a:t>B. </a:t>
            </a:r>
            <a:r>
              <a:rPr lang="zh-CN" altLang="en-US" b="0" i="0" dirty="0">
                <a:solidFill>
                  <a:srgbClr val="FF0000"/>
                </a:solidFill>
                <a:effectLst/>
                <a:latin typeface="-apple-system"/>
              </a:rPr>
              <a:t>需要</a:t>
            </a:r>
            <a:r>
              <a:rPr lang="zh-CN" altLang="en-US" b="0" i="0" dirty="0">
                <a:solidFill>
                  <a:srgbClr val="060607"/>
                </a:solidFill>
                <a:effectLst/>
                <a:latin typeface="-apple-system"/>
              </a:rPr>
              <a:t>激发发明，</a:t>
            </a:r>
            <a:r>
              <a:rPr lang="zh-CN" altLang="en-US" b="0" i="0" dirty="0">
                <a:solidFill>
                  <a:srgbClr val="FF0000"/>
                </a:solidFill>
                <a:effectLst/>
                <a:latin typeface="-apple-system"/>
              </a:rPr>
              <a:t>困难</a:t>
            </a:r>
            <a:r>
              <a:rPr lang="zh-CN" altLang="en-US" b="0" i="0" dirty="0">
                <a:solidFill>
                  <a:srgbClr val="060607"/>
                </a:solidFill>
                <a:effectLst/>
                <a:latin typeface="-apple-system"/>
              </a:rPr>
              <a:t>造就英雄。</a:t>
            </a:r>
            <a:endParaRPr lang="en-US" altLang="zh-CN" b="0" i="0" dirty="0">
              <a:solidFill>
                <a:srgbClr val="060607"/>
              </a:solidFill>
              <a:effectLst/>
              <a:latin typeface="-apple-system"/>
            </a:endParaRPr>
          </a:p>
          <a:p>
            <a:r>
              <a:rPr lang="en-US" altLang="zh-CN" b="0" i="0" dirty="0">
                <a:solidFill>
                  <a:srgbClr val="060607"/>
                </a:solidFill>
                <a:effectLst/>
                <a:latin typeface="-apple-system"/>
              </a:rPr>
              <a:t>C. </a:t>
            </a:r>
            <a:r>
              <a:rPr lang="zh-CN" altLang="en-US" b="0" i="0" dirty="0">
                <a:solidFill>
                  <a:srgbClr val="060607"/>
                </a:solidFill>
                <a:effectLst/>
                <a:latin typeface="-apple-system"/>
              </a:rPr>
              <a:t>批评促进成功，怀疑促进创造。</a:t>
            </a:r>
            <a:endParaRPr lang="en-US" altLang="zh-CN" b="0" i="0" dirty="0">
              <a:solidFill>
                <a:srgbClr val="060607"/>
              </a:solidFill>
              <a:effectLst/>
              <a:latin typeface="-apple-system"/>
            </a:endParaRPr>
          </a:p>
          <a:p>
            <a:r>
              <a:rPr lang="en-US" altLang="zh-CN" b="0" i="0" dirty="0">
                <a:solidFill>
                  <a:srgbClr val="060607"/>
                </a:solidFill>
                <a:effectLst/>
                <a:latin typeface="-apple-system"/>
              </a:rPr>
              <a:t>D. </a:t>
            </a:r>
            <a:r>
              <a:rPr lang="zh-CN" altLang="en-US" b="0" i="0" dirty="0">
                <a:solidFill>
                  <a:srgbClr val="060607"/>
                </a:solidFill>
                <a:effectLst/>
                <a:latin typeface="-apple-system"/>
              </a:rPr>
              <a:t>逆境激发灵感，支持推动解决方案。</a:t>
            </a:r>
            <a:endParaRPr lang="zh-CN" altLang="en-US" dirty="0"/>
          </a:p>
        </p:txBody>
      </p:sp>
      <p:sp>
        <p:nvSpPr>
          <p:cNvPr id="20" name="文本框 19">
            <a:hlinkClick r:id="rId2" action="ppaction://hlinksldjump"/>
          </p:cNvPr>
          <p:cNvSpPr txBox="1"/>
          <p:nvPr/>
        </p:nvSpPr>
        <p:spPr>
          <a:xfrm>
            <a:off x="10042070" y="6349339"/>
            <a:ext cx="1630575" cy="523220"/>
          </a:xfrm>
          <a:prstGeom prst="rect">
            <a:avLst/>
          </a:prstGeom>
          <a:solidFill>
            <a:srgbClr val="F8BB48"/>
          </a:solidFill>
          <a:effectLst>
            <a:outerShdw blurRad="50800" dist="38100" dir="5400000" algn="t" rotWithShape="0">
              <a:prstClr val="black">
                <a:alpha val="40000"/>
              </a:prstClr>
            </a:outerShdw>
          </a:effectLst>
          <a:scene3d>
            <a:camera prst="isometricOffAxis2Left"/>
            <a:lightRig rig="threePt" dir="t"/>
          </a:scene3d>
        </p:spPr>
        <p:txBody>
          <a:bodyPr wrap="none" rtlCol="0">
            <a:spAutoFit/>
          </a:bodyPr>
          <a:lstStyle/>
          <a:p>
            <a:r>
              <a:rPr lang="zh-CN" altLang="en-US" sz="2800" b="1" dirty="0">
                <a:latin typeface="华文中宋" panose="02010600040101010101" pitchFamily="2" charset="-122"/>
                <a:ea typeface="华文中宋" panose="02010600040101010101" pitchFamily="2" charset="-122"/>
              </a:rPr>
              <a:t>直达词句</a:t>
            </a:r>
            <a:endParaRPr lang="zh-CN" altLang="en-US" sz="2800" b="1" dirty="0">
              <a:latin typeface="华文中宋" panose="02010600040101010101" pitchFamily="2" charset="-122"/>
              <a:ea typeface="华文中宋" panose="02010600040101010101" pitchFamily="2" charset="-122"/>
            </a:endParaRPr>
          </a:p>
        </p:txBody>
      </p:sp>
      <p:sp>
        <p:nvSpPr>
          <p:cNvPr id="21" name="文本框 20">
            <a:hlinkClick r:id="rId3" action="ppaction://hlinksldjump"/>
          </p:cNvPr>
          <p:cNvSpPr txBox="1"/>
          <p:nvPr/>
        </p:nvSpPr>
        <p:spPr>
          <a:xfrm>
            <a:off x="8199225" y="6393385"/>
            <a:ext cx="1527982" cy="523220"/>
          </a:xfrm>
          <a:prstGeom prst="rect">
            <a:avLst/>
          </a:prstGeom>
          <a:solidFill>
            <a:schemeClr val="accent3">
              <a:lumMod val="75000"/>
            </a:schemeClr>
          </a:solidFill>
          <a:effectLst>
            <a:outerShdw blurRad="50800" dist="38100" dir="5400000" algn="t" rotWithShape="0">
              <a:prstClr val="black">
                <a:alpha val="40000"/>
              </a:prstClr>
            </a:outerShdw>
          </a:effectLst>
          <a:scene3d>
            <a:camera prst="isometricOffAxis2Left"/>
            <a:lightRig rig="threePt" dir="t"/>
          </a:scene3d>
        </p:spPr>
        <p:txBody>
          <a:bodyPr wrap="none" rtlCol="0">
            <a:spAutoFit/>
          </a:bodyPr>
          <a:lstStyle/>
          <a:p>
            <a:r>
              <a:rPr lang="zh-CN" altLang="en-US" sz="2800" b="1" dirty="0">
                <a:solidFill>
                  <a:schemeClr val="bg1"/>
                </a:solidFill>
                <a:latin typeface="华文中宋" panose="02010600040101010101" pitchFamily="2" charset="-122"/>
                <a:ea typeface="华文中宋" panose="02010600040101010101" pitchFamily="2" charset="-122"/>
              </a:rPr>
              <a:t>直达</a:t>
            </a:r>
            <a:r>
              <a:rPr lang="en-US" altLang="zh-CN" sz="2800" b="1" dirty="0">
                <a:solidFill>
                  <a:schemeClr val="bg1"/>
                </a:solidFill>
                <a:latin typeface="华文中宋" panose="02010600040101010101" pitchFamily="2" charset="-122"/>
                <a:ea typeface="华文中宋" panose="02010600040101010101" pitchFamily="2" charset="-122"/>
              </a:rPr>
              <a:t>C</a:t>
            </a:r>
            <a:r>
              <a:rPr lang="zh-CN" altLang="en-US" sz="2800" b="1" dirty="0">
                <a:solidFill>
                  <a:schemeClr val="bg1"/>
                </a:solidFill>
                <a:latin typeface="华文中宋" panose="02010600040101010101" pitchFamily="2" charset="-122"/>
                <a:ea typeface="华文中宋" panose="02010600040101010101" pitchFamily="2" charset="-122"/>
              </a:rPr>
              <a:t>篇</a:t>
            </a:r>
            <a:endParaRPr lang="zh-CN" altLang="en-US" sz="2800" b="1" dirty="0">
              <a:solidFill>
                <a:schemeClr val="bg1"/>
              </a:solidFill>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arn(inVertical)">
                                      <p:cBhvr>
                                        <p:cTn id="62" dur="500"/>
                                        <p:tgtEl>
                                          <p:spTgt spid="20"/>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barn(inVertical)">
                                      <p:cBhvr>
                                        <p:cTn id="6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3600449" y="411216"/>
            <a:ext cx="10774135" cy="6536309"/>
          </a:xfrm>
          <a:prstGeom prst="rect">
            <a:avLst/>
          </a:prstGeom>
        </p:spPr>
      </p:pic>
      <p:graphicFrame>
        <p:nvGraphicFramePr>
          <p:cNvPr id="4" name="表格 3"/>
          <p:cNvGraphicFramePr>
            <a:graphicFrameLocks noGrp="1"/>
          </p:cNvGraphicFramePr>
          <p:nvPr/>
        </p:nvGraphicFramePr>
        <p:xfrm>
          <a:off x="179614" y="758687"/>
          <a:ext cx="11832772" cy="5444594"/>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2101147"/>
                <a:gridCol w="2459968"/>
                <a:gridCol w="4441372"/>
                <a:gridCol w="2830285"/>
              </a:tblGrid>
              <a:tr h="366847">
                <a:tc>
                  <a:txBody>
                    <a:bodyPr/>
                    <a:lstStyle/>
                    <a:p>
                      <a:pPr algn="l" fontAlgn="b"/>
                      <a:r>
                        <a:rPr lang="zh-CN" altLang="en-US" sz="2400" u="none" strike="noStrike" dirty="0">
                          <a:effectLst/>
                        </a:rPr>
                        <a:t>英文</a:t>
                      </a:r>
                      <a:endParaRPr lang="zh-CN" altLang="en-US" sz="2400" b="0" i="0" u="none" strike="noStrike" dirty="0">
                        <a:solidFill>
                          <a:srgbClr val="000000"/>
                        </a:solidFill>
                        <a:effectLst/>
                        <a:latin typeface="等线" panose="02010600030101010101" pitchFamily="2" charset="-122"/>
                        <a:ea typeface="等线" panose="02010600030101010101" pitchFamily="2" charset="-122"/>
                      </a:endParaRPr>
                    </a:p>
                  </a:txBody>
                  <a:tcPr marL="4214" marR="4214" marT="4214" marB="0" anchor="b">
                    <a:solidFill>
                      <a:srgbClr val="FFE5D8"/>
                    </a:solidFill>
                  </a:tcPr>
                </a:tc>
                <a:tc>
                  <a:txBody>
                    <a:bodyPr/>
                    <a:lstStyle/>
                    <a:p>
                      <a:pPr algn="l" fontAlgn="b"/>
                      <a:r>
                        <a:rPr lang="zh-CN" altLang="en-US" sz="2400" u="none" strike="noStrike" dirty="0">
                          <a:effectLst/>
                        </a:rPr>
                        <a:t>中文</a:t>
                      </a:r>
                      <a:endParaRPr lang="zh-CN" altLang="en-US" sz="2400" b="0" i="0" u="none" strike="noStrike" dirty="0">
                        <a:solidFill>
                          <a:srgbClr val="000000"/>
                        </a:solidFill>
                        <a:effectLst/>
                        <a:latin typeface="等线" panose="02010600030101010101" pitchFamily="2" charset="-122"/>
                        <a:ea typeface="等线" panose="02010600030101010101" pitchFamily="2" charset="-122"/>
                      </a:endParaRPr>
                    </a:p>
                  </a:txBody>
                  <a:tcPr marL="4214" marR="4214" marT="4214" marB="0" anchor="b">
                    <a:solidFill>
                      <a:srgbClr val="FFE5D8"/>
                    </a:solidFill>
                  </a:tcPr>
                </a:tc>
                <a:tc>
                  <a:txBody>
                    <a:bodyPr/>
                    <a:lstStyle/>
                    <a:p>
                      <a:pPr algn="l" fontAlgn="b"/>
                      <a:r>
                        <a:rPr lang="zh-CN" altLang="en-US" sz="2400" u="none" strike="noStrike">
                          <a:effectLst/>
                        </a:rPr>
                        <a:t>英文例句</a:t>
                      </a:r>
                      <a:endParaRPr lang="zh-CN" altLang="en-US" sz="2400" b="0" i="0" u="none" strike="noStrike">
                        <a:solidFill>
                          <a:srgbClr val="000000"/>
                        </a:solidFill>
                        <a:effectLst/>
                        <a:latin typeface="等线" panose="02010600030101010101" pitchFamily="2" charset="-122"/>
                        <a:ea typeface="等线" panose="02010600030101010101" pitchFamily="2" charset="-122"/>
                      </a:endParaRPr>
                    </a:p>
                  </a:txBody>
                  <a:tcPr marL="4214" marR="4214" marT="4214" marB="0" anchor="b">
                    <a:solidFill>
                      <a:srgbClr val="FFE5D8"/>
                    </a:solidFill>
                  </a:tcPr>
                </a:tc>
                <a:tc>
                  <a:txBody>
                    <a:bodyPr/>
                    <a:lstStyle/>
                    <a:p>
                      <a:pPr algn="l" fontAlgn="b"/>
                      <a:r>
                        <a:rPr lang="zh-CN" altLang="en-US" sz="1800" u="none" strike="noStrike" dirty="0">
                          <a:effectLst/>
                        </a:rPr>
                        <a:t>中文翻译</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4214" marR="4214" marT="4214" marB="0" anchor="b">
                    <a:solidFill>
                      <a:srgbClr val="FFE5D8"/>
                    </a:solidFill>
                  </a:tcPr>
                </a:tc>
              </a:tr>
              <a:tr h="405491">
                <a:tc>
                  <a:txBody>
                    <a:bodyPr/>
                    <a:lstStyle/>
                    <a:p>
                      <a:pPr algn="l" fontAlgn="b"/>
                      <a:r>
                        <a:rPr lang="en-US" sz="2400" u="none" strike="noStrike">
                          <a:effectLst/>
                          <a:latin typeface="Times New Roman" panose="02020603050405020304" pitchFamily="18" charset="0"/>
                          <a:cs typeface="Times New Roman" panose="02020603050405020304" pitchFamily="18" charset="0"/>
                        </a:rPr>
                        <a:t>In its wake</a:t>
                      </a:r>
                      <a:endParaRPr lang="en-US" sz="24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214" marR="4214" marT="4214" marB="0" anchor="b">
                    <a:solidFill>
                      <a:srgbClr val="FFE5D8"/>
                    </a:solidFill>
                  </a:tcPr>
                </a:tc>
                <a:tc>
                  <a:txBody>
                    <a:bodyPr/>
                    <a:lstStyle/>
                    <a:p>
                      <a:pPr algn="l" fontAlgn="b"/>
                      <a:r>
                        <a:rPr lang="zh-CN" altLang="en-US" sz="1800" u="none" strike="noStrike" dirty="0">
                          <a:effectLst/>
                        </a:rPr>
                        <a:t>在</a:t>
                      </a:r>
                      <a:r>
                        <a:rPr lang="en-US" altLang="zh-CN" sz="1800" u="none" strike="noStrike" dirty="0">
                          <a:effectLst/>
                        </a:rPr>
                        <a:t>...</a:t>
                      </a:r>
                      <a:r>
                        <a:rPr lang="zh-CN" altLang="en-US" sz="1800" u="none" strike="noStrike" dirty="0">
                          <a:effectLst/>
                        </a:rPr>
                        <a:t>之后，留下</a:t>
                      </a:r>
                      <a:r>
                        <a:rPr lang="en-US" altLang="zh-CN" sz="1800" u="none" strike="noStrike" dirty="0">
                          <a:effectLst/>
                        </a:rPr>
                        <a:t>...</a:t>
                      </a:r>
                      <a:r>
                        <a:rPr lang="zh-CN" altLang="en-US" sz="1800" u="none" strike="noStrike" dirty="0">
                          <a:effectLst/>
                        </a:rPr>
                        <a:t>的后果</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4214" marR="4214" marT="4214" marB="0" anchor="b">
                    <a:solidFill>
                      <a:srgbClr val="FFE5D8"/>
                    </a:solidFill>
                  </a:tcPr>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The hurricane left devastation </a:t>
                      </a:r>
                      <a:r>
                        <a:rPr lang="en-US" sz="2000" u="none" strike="noStrike" dirty="0">
                          <a:solidFill>
                            <a:srgbClr val="C00000"/>
                          </a:solidFill>
                          <a:effectLst/>
                          <a:latin typeface="Times New Roman" panose="02020603050405020304" pitchFamily="18" charset="0"/>
                          <a:cs typeface="Times New Roman" panose="02020603050405020304" pitchFamily="18" charset="0"/>
                        </a:rPr>
                        <a:t>in its wake</a:t>
                      </a:r>
                      <a:r>
                        <a:rPr lang="en-US" sz="2000" u="none" strike="noStrike" dirty="0">
                          <a:effectLst/>
                          <a:latin typeface="Times New Roman" panose="02020603050405020304" pitchFamily="18" charset="0"/>
                          <a:cs typeface="Times New Roman" panose="02020603050405020304" pitchFamily="18" charset="0"/>
                        </a:rPr>
                        <a:t>.</a:t>
                      </a:r>
                      <a:endParaRPr 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214" marR="4214" marT="4214" marB="0" anchor="b">
                    <a:solidFill>
                      <a:srgbClr val="FFE5D8"/>
                    </a:solidFill>
                  </a:tcPr>
                </a:tc>
                <a:tc>
                  <a:txBody>
                    <a:bodyPr/>
                    <a:lstStyle/>
                    <a:p>
                      <a:pPr algn="l" fontAlgn="b"/>
                      <a:r>
                        <a:rPr lang="zh-CN" altLang="en-US" sz="1800" u="none" strike="noStrike" dirty="0">
                          <a:effectLst/>
                        </a:rPr>
                        <a:t>飓风过后留下了一片废墟。</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4214" marR="4214" marT="4214" marB="0" anchor="b">
                    <a:solidFill>
                      <a:srgbClr val="FFE5D8"/>
                    </a:solidFill>
                  </a:tcPr>
                </a:tc>
              </a:tr>
              <a:tr h="604489">
                <a:tc>
                  <a:txBody>
                    <a:bodyPr/>
                    <a:lstStyle/>
                    <a:p>
                      <a:pPr algn="l" fontAlgn="b"/>
                      <a:r>
                        <a:rPr lang="en-US" sz="2400" b="1" u="none" strike="noStrike" dirty="0">
                          <a:solidFill>
                            <a:srgbClr val="C00000"/>
                          </a:solidFill>
                          <a:effectLst/>
                          <a:latin typeface="Times New Roman" panose="02020603050405020304" pitchFamily="18" charset="0"/>
                          <a:cs typeface="Times New Roman" panose="02020603050405020304" pitchFamily="18" charset="0"/>
                        </a:rPr>
                        <a:t>Feast </a:t>
                      </a:r>
                      <a:r>
                        <a:rPr lang="en-US" sz="2400" u="none" strike="noStrike" dirty="0">
                          <a:effectLst/>
                          <a:latin typeface="Times New Roman" panose="02020603050405020304" pitchFamily="18" charset="0"/>
                          <a:cs typeface="Times New Roman" panose="02020603050405020304" pitchFamily="18" charset="0"/>
                        </a:rPr>
                        <a:t>on</a:t>
                      </a:r>
                      <a:endParaRPr lang="en-US" sz="2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214" marR="4214" marT="4214" marB="0" anchor="b">
                    <a:solidFill>
                      <a:srgbClr val="FFE5D8"/>
                    </a:solidFill>
                  </a:tcPr>
                </a:tc>
                <a:tc>
                  <a:txBody>
                    <a:bodyPr/>
                    <a:lstStyle/>
                    <a:p>
                      <a:pPr algn="l" fontAlgn="b"/>
                      <a:r>
                        <a:rPr lang="zh-CN" altLang="en-US" sz="1800" u="none" strike="noStrike" dirty="0">
                          <a:effectLst/>
                        </a:rPr>
                        <a:t>尽情享用，大吃特吃</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4214" marR="4214" marT="4214" marB="0" anchor="b">
                    <a:solidFill>
                      <a:srgbClr val="FFE5D8"/>
                    </a:solidFill>
                  </a:tcPr>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We </a:t>
                      </a:r>
                      <a:r>
                        <a:rPr lang="en-US" sz="2000" u="none" strike="noStrike" dirty="0">
                          <a:solidFill>
                            <a:srgbClr val="C00000"/>
                          </a:solidFill>
                          <a:effectLst/>
                          <a:latin typeface="Times New Roman" panose="02020603050405020304" pitchFamily="18" charset="0"/>
                          <a:cs typeface="Times New Roman" panose="02020603050405020304" pitchFamily="18" charset="0"/>
                        </a:rPr>
                        <a:t>feasted on </a:t>
                      </a:r>
                      <a:r>
                        <a:rPr lang="en-US" sz="2000" u="none" strike="noStrike" dirty="0">
                          <a:effectLst/>
                          <a:latin typeface="Times New Roman" panose="02020603050405020304" pitchFamily="18" charset="0"/>
                          <a:cs typeface="Times New Roman" panose="02020603050405020304" pitchFamily="18" charset="0"/>
                        </a:rPr>
                        <a:t>fresh seafood during our beach vacation.</a:t>
                      </a:r>
                      <a:endParaRPr 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214" marR="4214" marT="4214" marB="0" anchor="b">
                    <a:solidFill>
                      <a:srgbClr val="FFE5D8"/>
                    </a:solidFill>
                  </a:tcPr>
                </a:tc>
                <a:tc>
                  <a:txBody>
                    <a:bodyPr/>
                    <a:lstStyle/>
                    <a:p>
                      <a:pPr algn="l" fontAlgn="b"/>
                      <a:r>
                        <a:rPr lang="zh-CN" altLang="en-US" sz="1800" u="none" strike="noStrike" dirty="0">
                          <a:effectLst/>
                        </a:rPr>
                        <a:t>在海滨度假期间，我们尽情享用了新鲜的海鲜。</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4214" marR="4214" marT="4214" marB="0" anchor="b">
                    <a:solidFill>
                      <a:srgbClr val="FFE5D8"/>
                    </a:solidFill>
                  </a:tcPr>
                </a:tc>
              </a:tr>
              <a:tr h="550798">
                <a:tc>
                  <a:txBody>
                    <a:bodyPr/>
                    <a:lstStyle/>
                    <a:p>
                      <a:pPr algn="l" fontAlgn="b"/>
                      <a:r>
                        <a:rPr lang="en-US" sz="2400" b="1" u="none" strike="noStrike" dirty="0">
                          <a:solidFill>
                            <a:srgbClr val="C00000"/>
                          </a:solidFill>
                          <a:effectLst/>
                          <a:latin typeface="Times New Roman" panose="02020603050405020304" pitchFamily="18" charset="0"/>
                          <a:cs typeface="Times New Roman" panose="02020603050405020304" pitchFamily="18" charset="0"/>
                        </a:rPr>
                        <a:t>Harvest</a:t>
                      </a:r>
                      <a:r>
                        <a:rPr lang="en-US" sz="2400" u="none" strike="noStrike" dirty="0">
                          <a:effectLst/>
                          <a:latin typeface="Times New Roman" panose="02020603050405020304" pitchFamily="18" charset="0"/>
                          <a:cs typeface="Times New Roman" panose="02020603050405020304" pitchFamily="18" charset="0"/>
                        </a:rPr>
                        <a:t> from</a:t>
                      </a:r>
                      <a:endParaRPr lang="en-US" sz="2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214" marR="4214" marT="4214" marB="0" anchor="b">
                    <a:solidFill>
                      <a:srgbClr val="FFE5D8"/>
                    </a:solidFill>
                  </a:tcPr>
                </a:tc>
                <a:tc>
                  <a:txBody>
                    <a:bodyPr/>
                    <a:lstStyle/>
                    <a:p>
                      <a:pPr algn="l" fontAlgn="b"/>
                      <a:r>
                        <a:rPr lang="zh-CN" altLang="en-US" sz="1800" u="none" strike="noStrike" dirty="0">
                          <a:effectLst/>
                        </a:rPr>
                        <a:t>从</a:t>
                      </a:r>
                      <a:r>
                        <a:rPr lang="en-US" altLang="zh-CN" sz="1800" u="none" strike="noStrike" dirty="0">
                          <a:effectLst/>
                        </a:rPr>
                        <a:t>...</a:t>
                      </a:r>
                      <a:r>
                        <a:rPr lang="zh-CN" altLang="en-US" sz="1800" u="none" strike="noStrike" dirty="0">
                          <a:effectLst/>
                        </a:rPr>
                        <a:t>中收获</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4214" marR="4214" marT="4214" marB="0" anchor="b">
                    <a:solidFill>
                      <a:srgbClr val="FFE5D8"/>
                    </a:solidFill>
                  </a:tcPr>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The farmers </a:t>
                      </a:r>
                      <a:r>
                        <a:rPr lang="en-US" sz="2000" u="none" strike="noStrike" dirty="0">
                          <a:solidFill>
                            <a:srgbClr val="C00000"/>
                          </a:solidFill>
                          <a:effectLst/>
                          <a:latin typeface="Times New Roman" panose="02020603050405020304" pitchFamily="18" charset="0"/>
                          <a:cs typeface="Times New Roman" panose="02020603050405020304" pitchFamily="18" charset="0"/>
                        </a:rPr>
                        <a:t>harvested from </a:t>
                      </a:r>
                      <a:r>
                        <a:rPr lang="en-US" sz="2000" u="none" strike="noStrike" dirty="0">
                          <a:effectLst/>
                          <a:latin typeface="Times New Roman" panose="02020603050405020304" pitchFamily="18" charset="0"/>
                          <a:cs typeface="Times New Roman" panose="02020603050405020304" pitchFamily="18" charset="0"/>
                        </a:rPr>
                        <a:t>the fertile land all year round.</a:t>
                      </a:r>
                      <a:endParaRPr 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214" marR="4214" marT="4214" marB="0" anchor="b">
                    <a:solidFill>
                      <a:srgbClr val="FFE5D8"/>
                    </a:solidFill>
                  </a:tcPr>
                </a:tc>
                <a:tc>
                  <a:txBody>
                    <a:bodyPr/>
                    <a:lstStyle/>
                    <a:p>
                      <a:pPr algn="l" fontAlgn="b"/>
                      <a:r>
                        <a:rPr lang="zh-CN" altLang="en-US" sz="1800" u="none" strike="noStrike" dirty="0">
                          <a:effectLst/>
                        </a:rPr>
                        <a:t>农民们全年都在这片肥沃的土地上耕作。</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4214" marR="4214" marT="4214" marB="0" anchor="b">
                    <a:solidFill>
                      <a:srgbClr val="FFE5D8"/>
                    </a:solidFill>
                  </a:tcPr>
                </a:tc>
              </a:tr>
              <a:tr h="547482">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In exceptional ways</a:t>
                      </a:r>
                      <a:endParaRPr 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214" marR="4214" marT="4214" marB="0" anchor="b">
                    <a:solidFill>
                      <a:srgbClr val="FFE5D8"/>
                    </a:solidFill>
                  </a:tcPr>
                </a:tc>
                <a:tc>
                  <a:txBody>
                    <a:bodyPr/>
                    <a:lstStyle/>
                    <a:p>
                      <a:pPr algn="l" fontAlgn="b"/>
                      <a:r>
                        <a:rPr lang="zh-CN" altLang="en-US" sz="1800" u="none" strike="noStrike" dirty="0">
                          <a:effectLst/>
                        </a:rPr>
                        <a:t>以非凡的方式</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4214" marR="4214" marT="4214" marB="0" anchor="b">
                    <a:solidFill>
                      <a:srgbClr val="FFE5D8"/>
                    </a:solidFill>
                  </a:tcPr>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The artist approached the subject </a:t>
                      </a:r>
                      <a:r>
                        <a:rPr lang="en-US" sz="2000" u="none" strike="noStrike" dirty="0">
                          <a:solidFill>
                            <a:srgbClr val="C00000"/>
                          </a:solidFill>
                          <a:effectLst/>
                          <a:latin typeface="Times New Roman" panose="02020603050405020304" pitchFamily="18" charset="0"/>
                          <a:cs typeface="Times New Roman" panose="02020603050405020304" pitchFamily="18" charset="0"/>
                        </a:rPr>
                        <a:t>in exceptional ways.</a:t>
                      </a:r>
                      <a:endParaRPr lang="en-US" sz="2000" b="0" i="0" u="none" strike="noStrike" dirty="0">
                        <a:solidFill>
                          <a:srgbClr val="C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214" marR="4214" marT="4214" marB="0" anchor="b">
                    <a:solidFill>
                      <a:srgbClr val="FFE5D8"/>
                    </a:solidFill>
                  </a:tcPr>
                </a:tc>
                <a:tc>
                  <a:txBody>
                    <a:bodyPr/>
                    <a:lstStyle/>
                    <a:p>
                      <a:pPr algn="l" fontAlgn="b"/>
                      <a:r>
                        <a:rPr lang="zh-CN" altLang="en-US" sz="1800" u="none" strike="noStrike" dirty="0">
                          <a:effectLst/>
                        </a:rPr>
                        <a:t>艺术家以非凡的方式处理这个主题。</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4214" marR="4214" marT="4214" marB="0" anchor="b">
                    <a:solidFill>
                      <a:srgbClr val="FFE5D8"/>
                    </a:solidFill>
                  </a:tcPr>
                </a:tc>
              </a:tr>
              <a:tr h="510610">
                <a:tc>
                  <a:txBody>
                    <a:bodyPr/>
                    <a:lstStyle/>
                    <a:p>
                      <a:pPr algn="l" fontAlgn="b"/>
                      <a:r>
                        <a:rPr lang="en-US" sz="2400" u="none" strike="noStrike" dirty="0">
                          <a:effectLst/>
                          <a:latin typeface="Times New Roman" panose="02020603050405020304" pitchFamily="18" charset="0"/>
                          <a:cs typeface="Times New Roman" panose="02020603050405020304" pitchFamily="18" charset="0"/>
                        </a:rPr>
                        <a:t>Set out to</a:t>
                      </a:r>
                      <a:endParaRPr lang="en-US" sz="2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214" marR="4214" marT="4214" marB="0" anchor="b">
                    <a:solidFill>
                      <a:srgbClr val="FFE5D8"/>
                    </a:solidFill>
                  </a:tcPr>
                </a:tc>
                <a:tc>
                  <a:txBody>
                    <a:bodyPr/>
                    <a:lstStyle/>
                    <a:p>
                      <a:pPr algn="l" fontAlgn="b"/>
                      <a:r>
                        <a:rPr lang="zh-CN" altLang="en-US" sz="1800" u="none" strike="noStrike" dirty="0">
                          <a:effectLst/>
                        </a:rPr>
                        <a:t>着手，开始尝试</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4214" marR="4214" marT="4214" marB="0" anchor="b">
                    <a:solidFill>
                      <a:srgbClr val="FFE5D8"/>
                    </a:solidFill>
                  </a:tcPr>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She </a:t>
                      </a:r>
                      <a:r>
                        <a:rPr lang="en-US" sz="2000" u="none" strike="noStrike" dirty="0">
                          <a:solidFill>
                            <a:srgbClr val="C00000"/>
                          </a:solidFill>
                          <a:effectLst/>
                          <a:latin typeface="Times New Roman" panose="02020603050405020304" pitchFamily="18" charset="0"/>
                          <a:cs typeface="Times New Roman" panose="02020603050405020304" pitchFamily="18" charset="0"/>
                        </a:rPr>
                        <a:t>set out to </a:t>
                      </a:r>
                      <a:r>
                        <a:rPr lang="en-US" sz="2000" u="none" strike="noStrike" dirty="0">
                          <a:effectLst/>
                          <a:latin typeface="Times New Roman" panose="02020603050405020304" pitchFamily="18" charset="0"/>
                          <a:cs typeface="Times New Roman" panose="02020603050405020304" pitchFamily="18" charset="0"/>
                        </a:rPr>
                        <a:t>prove her theory with new experiments.</a:t>
                      </a:r>
                      <a:endParaRPr 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214" marR="4214" marT="4214" marB="0" anchor="b">
                    <a:solidFill>
                      <a:srgbClr val="FFE5D8"/>
                    </a:solidFill>
                  </a:tcPr>
                </a:tc>
                <a:tc>
                  <a:txBody>
                    <a:bodyPr/>
                    <a:lstStyle/>
                    <a:p>
                      <a:pPr algn="l" fontAlgn="b"/>
                      <a:r>
                        <a:rPr lang="zh-CN" altLang="en-US" sz="1800" u="none" strike="noStrike" dirty="0">
                          <a:effectLst/>
                        </a:rPr>
                        <a:t>她开始通过新的实验来证明她的理论。</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4214" marR="4214" marT="4214" marB="0" anchor="b">
                    <a:solidFill>
                      <a:srgbClr val="FFE5D8"/>
                    </a:solidFill>
                  </a:tcPr>
                </a:tc>
              </a:tr>
              <a:tr h="571711">
                <a:tc>
                  <a:txBody>
                    <a:bodyPr/>
                    <a:lstStyle/>
                    <a:p>
                      <a:pPr algn="l" fontAlgn="b"/>
                      <a:r>
                        <a:rPr lang="en-US" sz="2400" u="none" strike="noStrike">
                          <a:effectLst/>
                          <a:latin typeface="Times New Roman" panose="02020603050405020304" pitchFamily="18" charset="0"/>
                          <a:cs typeface="Times New Roman" panose="02020603050405020304" pitchFamily="18" charset="0"/>
                        </a:rPr>
                        <a:t>Be caught in</a:t>
                      </a:r>
                      <a:endParaRPr lang="en-US" sz="24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214" marR="4214" marT="4214" marB="0" anchor="b">
                    <a:solidFill>
                      <a:srgbClr val="FFE5D8"/>
                    </a:solidFill>
                  </a:tcPr>
                </a:tc>
                <a:tc>
                  <a:txBody>
                    <a:bodyPr/>
                    <a:lstStyle/>
                    <a:p>
                      <a:pPr algn="l" fontAlgn="b"/>
                      <a:r>
                        <a:rPr lang="zh-CN" altLang="en-US" sz="1800" u="none" strike="noStrike" dirty="0">
                          <a:effectLst/>
                        </a:rPr>
                        <a:t>被卷入，陷入</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4214" marR="4214" marT="4214" marB="0" anchor="b">
                    <a:solidFill>
                      <a:srgbClr val="FFE5D8"/>
                    </a:solidFill>
                  </a:tcPr>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He </a:t>
                      </a:r>
                      <a:r>
                        <a:rPr lang="en-US" sz="2000" u="none" strike="noStrike" dirty="0">
                          <a:solidFill>
                            <a:srgbClr val="C00000"/>
                          </a:solidFill>
                          <a:effectLst/>
                          <a:latin typeface="Times New Roman" panose="02020603050405020304" pitchFamily="18" charset="0"/>
                          <a:cs typeface="Times New Roman" panose="02020603050405020304" pitchFamily="18" charset="0"/>
                        </a:rPr>
                        <a:t>was caught in </a:t>
                      </a:r>
                      <a:r>
                        <a:rPr lang="en-US" sz="2000" u="none" strike="noStrike" dirty="0">
                          <a:effectLst/>
                          <a:latin typeface="Times New Roman" panose="02020603050405020304" pitchFamily="18" charset="0"/>
                          <a:cs typeface="Times New Roman" panose="02020603050405020304" pitchFamily="18" charset="0"/>
                        </a:rPr>
                        <a:t>the crossfire between the two companies.</a:t>
                      </a:r>
                      <a:endParaRPr 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214" marR="4214" marT="4214" marB="0" anchor="b">
                    <a:solidFill>
                      <a:srgbClr val="FFE5D8"/>
                    </a:solidFill>
                  </a:tcPr>
                </a:tc>
                <a:tc>
                  <a:txBody>
                    <a:bodyPr/>
                    <a:lstStyle/>
                    <a:p>
                      <a:pPr algn="l" fontAlgn="b"/>
                      <a:r>
                        <a:rPr lang="zh-CN" altLang="en-US" sz="1800" u="none" strike="noStrike" dirty="0">
                          <a:effectLst/>
                        </a:rPr>
                        <a:t>他被卷入了两家公司之间的纷争。</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4214" marR="4214" marT="4214" marB="0" anchor="b">
                    <a:solidFill>
                      <a:srgbClr val="FFE5D8"/>
                    </a:solidFill>
                  </a:tcPr>
                </a:tc>
              </a:tr>
              <a:tr h="306240">
                <a:tc>
                  <a:txBody>
                    <a:bodyPr/>
                    <a:lstStyle/>
                    <a:p>
                      <a:pPr algn="l" fontAlgn="b"/>
                      <a:r>
                        <a:rPr lang="en-US" sz="2400" u="none" strike="noStrike">
                          <a:effectLst/>
                          <a:latin typeface="Times New Roman" panose="02020603050405020304" pitchFamily="18" charset="0"/>
                          <a:cs typeface="Times New Roman" panose="02020603050405020304" pitchFamily="18" charset="0"/>
                        </a:rPr>
                        <a:t>Step on</a:t>
                      </a:r>
                      <a:endParaRPr lang="en-US" sz="24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214" marR="4214" marT="4214" marB="0" anchor="b">
                    <a:solidFill>
                      <a:srgbClr val="FFE5D8"/>
                    </a:solidFill>
                  </a:tcPr>
                </a:tc>
                <a:tc>
                  <a:txBody>
                    <a:bodyPr/>
                    <a:lstStyle/>
                    <a:p>
                      <a:pPr algn="l" fontAlgn="b"/>
                      <a:r>
                        <a:rPr lang="zh-CN" altLang="en-US" sz="1800" u="none" strike="noStrike" dirty="0">
                          <a:effectLst/>
                        </a:rPr>
                        <a:t>踩上，踏上</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4214" marR="4214" marT="4214" marB="0" anchor="b">
                    <a:solidFill>
                      <a:srgbClr val="FFE5D8"/>
                    </a:solidFill>
                  </a:tcPr>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She </a:t>
                      </a:r>
                      <a:r>
                        <a:rPr lang="en-US" sz="2000" u="none" strike="noStrike" dirty="0">
                          <a:solidFill>
                            <a:srgbClr val="C00000"/>
                          </a:solidFill>
                          <a:effectLst/>
                          <a:latin typeface="Times New Roman" panose="02020603050405020304" pitchFamily="18" charset="0"/>
                          <a:cs typeface="Times New Roman" panose="02020603050405020304" pitchFamily="18" charset="0"/>
                        </a:rPr>
                        <a:t>stepped on </a:t>
                      </a:r>
                      <a:r>
                        <a:rPr lang="en-US" sz="2000" u="none" strike="noStrike" dirty="0">
                          <a:effectLst/>
                          <a:latin typeface="Times New Roman" panose="02020603050405020304" pitchFamily="18" charset="0"/>
                          <a:cs typeface="Times New Roman" panose="02020603050405020304" pitchFamily="18" charset="0"/>
                        </a:rPr>
                        <a:t>the dance floor with grace.</a:t>
                      </a:r>
                      <a:endParaRPr 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214" marR="4214" marT="4214" marB="0" anchor="b">
                    <a:solidFill>
                      <a:srgbClr val="FFE5D8"/>
                    </a:solidFill>
                  </a:tcPr>
                </a:tc>
                <a:tc>
                  <a:txBody>
                    <a:bodyPr/>
                    <a:lstStyle/>
                    <a:p>
                      <a:pPr algn="l" fontAlgn="b"/>
                      <a:r>
                        <a:rPr lang="zh-CN" altLang="en-US" sz="1800" u="none" strike="noStrike" dirty="0">
                          <a:effectLst/>
                        </a:rPr>
                        <a:t>她优雅地步入舞池。</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4214" marR="4214" marT="4214" marB="0" anchor="b">
                    <a:solidFill>
                      <a:srgbClr val="FFE5D8"/>
                    </a:solidFill>
                  </a:tcPr>
                </a:tc>
              </a:tr>
              <a:tr h="544285">
                <a:tc>
                  <a:txBody>
                    <a:bodyPr/>
                    <a:lstStyle/>
                    <a:p>
                      <a:pPr algn="l" fontAlgn="b"/>
                      <a:r>
                        <a:rPr lang="en-US" sz="2400" u="none" strike="noStrike">
                          <a:effectLst/>
                          <a:latin typeface="Times New Roman" panose="02020603050405020304" pitchFamily="18" charset="0"/>
                          <a:cs typeface="Times New Roman" panose="02020603050405020304" pitchFamily="18" charset="0"/>
                        </a:rPr>
                        <a:t>Set in stone</a:t>
                      </a:r>
                      <a:endParaRPr lang="en-US" sz="24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214" marR="4214" marT="4214" marB="0" anchor="b">
                    <a:solidFill>
                      <a:srgbClr val="FFE5D8"/>
                    </a:solidFill>
                  </a:tcPr>
                </a:tc>
                <a:tc>
                  <a:txBody>
                    <a:bodyPr/>
                    <a:lstStyle/>
                    <a:p>
                      <a:pPr algn="l" fontAlgn="b"/>
                      <a:r>
                        <a:rPr lang="zh-CN" altLang="en-US" sz="1800" u="none" strike="noStrike" dirty="0">
                          <a:effectLst/>
                        </a:rPr>
                        <a:t>成为定局，不可改变</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4214" marR="4214" marT="4214" marB="0" anchor="b">
                    <a:solidFill>
                      <a:srgbClr val="FFE5D8"/>
                    </a:solidFill>
                  </a:tcPr>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The contract details are not </a:t>
                      </a:r>
                      <a:r>
                        <a:rPr lang="en-US" sz="2000" u="none" strike="noStrike" dirty="0">
                          <a:solidFill>
                            <a:srgbClr val="C00000"/>
                          </a:solidFill>
                          <a:effectLst/>
                          <a:latin typeface="Times New Roman" panose="02020603050405020304" pitchFamily="18" charset="0"/>
                          <a:cs typeface="Times New Roman" panose="02020603050405020304" pitchFamily="18" charset="0"/>
                        </a:rPr>
                        <a:t>set in stone </a:t>
                      </a:r>
                      <a:r>
                        <a:rPr lang="en-US" sz="2000" u="none" strike="noStrike" dirty="0">
                          <a:effectLst/>
                          <a:latin typeface="Times New Roman" panose="02020603050405020304" pitchFamily="18" charset="0"/>
                          <a:cs typeface="Times New Roman" panose="02020603050405020304" pitchFamily="18" charset="0"/>
                        </a:rPr>
                        <a:t>and can be negotiated.</a:t>
                      </a:r>
                      <a:endParaRPr 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214" marR="4214" marT="4214" marB="0" anchor="b">
                    <a:solidFill>
                      <a:srgbClr val="FFE5D8"/>
                    </a:solidFill>
                  </a:tcPr>
                </a:tc>
                <a:tc>
                  <a:txBody>
                    <a:bodyPr/>
                    <a:lstStyle/>
                    <a:p>
                      <a:pPr algn="l" fontAlgn="b"/>
                      <a:r>
                        <a:rPr lang="zh-CN" altLang="en-US" sz="1800" u="none" strike="noStrike" dirty="0">
                          <a:effectLst/>
                        </a:rPr>
                        <a:t>合同细节尚未定案，可以协商。</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4214" marR="4214" marT="4214" marB="0" anchor="b">
                    <a:solidFill>
                      <a:srgbClr val="FFE5D8"/>
                    </a:solidFill>
                  </a:tcPr>
                </a:tc>
              </a:tr>
              <a:tr h="616271">
                <a:tc>
                  <a:txBody>
                    <a:bodyPr/>
                    <a:lstStyle/>
                    <a:p>
                      <a:pPr algn="l" fontAlgn="b"/>
                      <a:r>
                        <a:rPr lang="en-US" sz="2400" u="none" strike="noStrike" dirty="0">
                          <a:effectLst/>
                          <a:latin typeface="Times New Roman" panose="02020603050405020304" pitchFamily="18" charset="0"/>
                          <a:cs typeface="Times New Roman" panose="02020603050405020304" pitchFamily="18" charset="0"/>
                        </a:rPr>
                        <a:t>Collapse to dust</a:t>
                      </a:r>
                      <a:endParaRPr lang="en-US" sz="2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214" marR="4214" marT="4214" marB="0" anchor="b">
                    <a:solidFill>
                      <a:srgbClr val="FFE5D8"/>
                    </a:solidFill>
                  </a:tcPr>
                </a:tc>
                <a:tc>
                  <a:txBody>
                    <a:bodyPr/>
                    <a:lstStyle/>
                    <a:p>
                      <a:pPr algn="l" fontAlgn="b"/>
                      <a:r>
                        <a:rPr lang="zh-CN" altLang="en-US" sz="1800" u="none" strike="noStrike" dirty="0">
                          <a:effectLst/>
                        </a:rPr>
                        <a:t>崩溃成尘，彻底瓦解</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4214" marR="4214" marT="4214" marB="0" anchor="b">
                    <a:solidFill>
                      <a:srgbClr val="FFE5D8"/>
                    </a:solidFill>
                  </a:tcPr>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The old building eventually </a:t>
                      </a:r>
                      <a:r>
                        <a:rPr lang="en-US" sz="2000" u="none" strike="noStrike" dirty="0">
                          <a:solidFill>
                            <a:srgbClr val="C00000"/>
                          </a:solidFill>
                          <a:effectLst/>
                          <a:latin typeface="Times New Roman" panose="02020603050405020304" pitchFamily="18" charset="0"/>
                          <a:cs typeface="Times New Roman" panose="02020603050405020304" pitchFamily="18" charset="0"/>
                        </a:rPr>
                        <a:t>collapsed to dust</a:t>
                      </a:r>
                      <a:r>
                        <a:rPr lang="en-US" sz="2000" u="none" strike="noStrike" dirty="0">
                          <a:effectLst/>
                          <a:latin typeface="Times New Roman" panose="02020603050405020304" pitchFamily="18" charset="0"/>
                          <a:cs typeface="Times New Roman" panose="02020603050405020304" pitchFamily="18" charset="0"/>
                        </a:rPr>
                        <a:t> after years of neglect.</a:t>
                      </a:r>
                      <a:endParaRPr 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214" marR="4214" marT="4214" marB="0" anchor="b">
                    <a:solidFill>
                      <a:srgbClr val="FFE5D8"/>
                    </a:solidFill>
                  </a:tcPr>
                </a:tc>
                <a:tc>
                  <a:txBody>
                    <a:bodyPr/>
                    <a:lstStyle/>
                    <a:p>
                      <a:pPr algn="l" fontAlgn="b"/>
                      <a:r>
                        <a:rPr lang="zh-CN" altLang="en-US" sz="1800" u="none" strike="noStrike" dirty="0">
                          <a:effectLst/>
                        </a:rPr>
                        <a:t>那座旧建筑在多年失修后最终彻底坍塌成尘土。</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4214" marR="4214" marT="4214" marB="0" anchor="b">
                    <a:solidFill>
                      <a:srgbClr val="FFE5D8"/>
                    </a:solidFill>
                  </a:tcPr>
                </a:tc>
              </a:tr>
            </a:tbl>
          </a:graphicData>
        </a:graphic>
      </p:graphicFrame>
      <p:sp>
        <p:nvSpPr>
          <p:cNvPr id="6" name="文本框 5"/>
          <p:cNvSpPr txBox="1"/>
          <p:nvPr/>
        </p:nvSpPr>
        <p:spPr>
          <a:xfrm>
            <a:off x="165661" y="131499"/>
            <a:ext cx="1620957" cy="523220"/>
          </a:xfrm>
          <a:prstGeom prst="rect">
            <a:avLst/>
          </a:prstGeom>
          <a:solidFill>
            <a:srgbClr val="F8BB48"/>
          </a:solidFill>
          <a:effectLst>
            <a:outerShdw blurRad="50800" dist="38100" dir="5400000" algn="t" rotWithShape="0">
              <a:prstClr val="black">
                <a:alpha val="40000"/>
              </a:prstClr>
            </a:outerShdw>
          </a:effectLst>
          <a:scene3d>
            <a:camera prst="perspectiveHeroicExtremeRightFacing"/>
            <a:lightRig rig="threePt" dir="t"/>
          </a:scene3d>
        </p:spPr>
        <p:txBody>
          <a:bodyPr wrap="none" rtlCol="0">
            <a:spAutoFit/>
          </a:bodyPr>
          <a:lstStyle/>
          <a:p>
            <a:r>
              <a:rPr lang="zh-CN" altLang="en-US" sz="2800" b="1" dirty="0">
                <a:latin typeface="华文中宋" panose="02010600040101010101" pitchFamily="2" charset="-122"/>
                <a:ea typeface="华文中宋" panose="02010600040101010101" pitchFamily="2" charset="-122"/>
              </a:rPr>
              <a:t>核心词汇</a:t>
            </a:r>
            <a:endParaRPr lang="zh-CN" altLang="en-US" sz="2800" b="1" dirty="0">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4177392" y="321691"/>
            <a:ext cx="10774135" cy="6536309"/>
          </a:xfrm>
          <a:prstGeom prst="rect">
            <a:avLst/>
          </a:prstGeom>
        </p:spPr>
      </p:pic>
      <p:sp>
        <p:nvSpPr>
          <p:cNvPr id="3" name="文本框 2"/>
          <p:cNvSpPr txBox="1"/>
          <p:nvPr/>
        </p:nvSpPr>
        <p:spPr>
          <a:xfrm>
            <a:off x="1088571" y="350000"/>
            <a:ext cx="11005458" cy="6247864"/>
          </a:xfrm>
          <a:prstGeom prst="rect">
            <a:avLst/>
          </a:prstGeom>
          <a:noFill/>
          <a:ln w="28575">
            <a:solidFill>
              <a:srgbClr val="F9BE4A"/>
            </a:solidFill>
          </a:ln>
        </p:spPr>
        <p:txBody>
          <a:bodyPr wrap="square">
            <a:spAutoFit/>
          </a:bodyPr>
          <a:lstStyle/>
          <a:p>
            <a:pPr marL="342900" indent="-342900">
              <a:buFont typeface="Wingdings" panose="05000000000000000000" pitchFamily="2" charset="2"/>
              <a:buChar char="u"/>
            </a:pPr>
            <a:r>
              <a:rPr lang="en-US" altLang="zh-CN" sz="2000" dirty="0">
                <a:latin typeface="Times New Roman" panose="02020603050405020304" pitchFamily="18" charset="0"/>
                <a:cs typeface="Times New Roman" panose="02020603050405020304" pitchFamily="18" charset="0"/>
              </a:rPr>
              <a:t>At the same time, a severe famine was destroying his village, </a:t>
            </a:r>
            <a:r>
              <a:rPr lang="en-US" altLang="zh-CN" sz="2000" b="1" dirty="0">
                <a:solidFill>
                  <a:srgbClr val="FF0000"/>
                </a:solidFill>
                <a:latin typeface="Times New Roman" panose="02020603050405020304" pitchFamily="18" charset="0"/>
                <a:cs typeface="Times New Roman" panose="02020603050405020304" pitchFamily="18" charset="0"/>
              </a:rPr>
              <a:t>claimin</a:t>
            </a:r>
            <a:r>
              <a:rPr lang="en-US" altLang="zh-CN" sz="2000" b="1" dirty="0">
                <a:latin typeface="Times New Roman" panose="02020603050405020304" pitchFamily="18" charset="0"/>
                <a:cs typeface="Times New Roman" panose="02020603050405020304" pitchFamily="18" charset="0"/>
              </a:rPr>
              <a:t>g </a:t>
            </a:r>
            <a:r>
              <a:rPr lang="en-US" altLang="zh-CN" sz="2000" dirty="0">
                <a:latin typeface="Times New Roman" panose="02020603050405020304" pitchFamily="18" charset="0"/>
                <a:cs typeface="Times New Roman" panose="02020603050405020304" pitchFamily="18" charset="0"/>
              </a:rPr>
              <a:t>people's lives </a:t>
            </a:r>
            <a:r>
              <a:rPr lang="en-US" altLang="zh-CN" sz="2000" dirty="0">
                <a:solidFill>
                  <a:srgbClr val="FF0000"/>
                </a:solidFill>
                <a:latin typeface="Times New Roman" panose="02020603050405020304" pitchFamily="18" charset="0"/>
                <a:cs typeface="Times New Roman" panose="02020603050405020304" pitchFamily="18" charset="0"/>
              </a:rPr>
              <a:t>and </a:t>
            </a:r>
            <a:r>
              <a:rPr lang="en-US" altLang="zh-CN" sz="2000" b="1" dirty="0">
                <a:solidFill>
                  <a:srgbClr val="FF0000"/>
                </a:solidFill>
                <a:latin typeface="Times New Roman" panose="02020603050405020304" pitchFamily="18" charset="0"/>
                <a:cs typeface="Times New Roman" panose="02020603050405020304" pitchFamily="18" charset="0"/>
              </a:rPr>
              <a:t>leaving </a:t>
            </a:r>
            <a:r>
              <a:rPr lang="en-US" altLang="zh-CN" sz="2000" dirty="0">
                <a:latin typeface="Times New Roman" panose="02020603050405020304" pitchFamily="18" charset="0"/>
                <a:cs typeface="Times New Roman" panose="02020603050405020304" pitchFamily="18" charset="0"/>
              </a:rPr>
              <a:t>desperation in its wake.</a:t>
            </a:r>
            <a:endParaRPr lang="en-US" altLang="zh-CN" sz="2000" dirty="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与此同时，一场严重的饥荒正在摧毁他的村庄，夺走人们的生命，并留下绝望。</a:t>
            </a:r>
            <a:endParaRPr lang="zh-CN" alt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u"/>
            </a:pPr>
            <a:r>
              <a:rPr lang="en-US" altLang="zh-CN" sz="2000" b="1" dirty="0">
                <a:latin typeface="Times New Roman" panose="02020603050405020304" pitchFamily="18" charset="0"/>
                <a:cs typeface="Times New Roman" panose="02020603050405020304" pitchFamily="18" charset="0"/>
              </a:rPr>
              <a:t>Young</a:t>
            </a:r>
            <a:r>
              <a:rPr lang="en-US" altLang="zh-CN" sz="2000" b="1" dirty="0">
                <a:solidFill>
                  <a:srgbClr val="FF0000"/>
                </a:solidFill>
                <a:latin typeface="Times New Roman" panose="02020603050405020304" pitchFamily="18" charset="0"/>
                <a:cs typeface="Times New Roman" panose="02020603050405020304" pitchFamily="18" charset="0"/>
              </a:rPr>
              <a:t> as </a:t>
            </a:r>
            <a:r>
              <a:rPr lang="en-US" altLang="zh-CN" sz="2000" b="1" dirty="0">
                <a:latin typeface="Times New Roman" panose="02020603050405020304" pitchFamily="18" charset="0"/>
                <a:cs typeface="Times New Roman" panose="02020603050405020304" pitchFamily="18" charset="0"/>
              </a:rPr>
              <a:t>he was</a:t>
            </a:r>
            <a:r>
              <a:rPr lang="en-US" altLang="zh-CN" sz="2000" dirty="0">
                <a:latin typeface="Times New Roman" panose="02020603050405020304" pitchFamily="18" charset="0"/>
                <a:cs typeface="Times New Roman" panose="02020603050405020304" pitchFamily="18" charset="0"/>
              </a:rPr>
              <a:t>, he knew that </a:t>
            </a:r>
            <a:r>
              <a:rPr lang="en-US" altLang="zh-CN" sz="2000" b="1" dirty="0">
                <a:latin typeface="Times New Roman" panose="02020603050405020304" pitchFamily="18" charset="0"/>
                <a:cs typeface="Times New Roman" panose="02020603050405020304" pitchFamily="18" charset="0"/>
              </a:rPr>
              <a:t>education was where his future lay</a:t>
            </a:r>
            <a:r>
              <a:rPr lang="en-US" altLang="zh-CN"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r>
              <a:rPr lang="zh-CN" altLang="en-US" sz="2000" dirty="0">
                <a:latin typeface="Times New Roman" panose="02020603050405020304" pitchFamily="18" charset="0"/>
                <a:cs typeface="Times New Roman" panose="02020603050405020304" pitchFamily="18" charset="0"/>
              </a:rPr>
              <a:t>    尽管他还很年轻，但他知道教育是他未来所在。</a:t>
            </a:r>
            <a:endParaRPr lang="zh-CN" alt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u"/>
            </a:pPr>
            <a:r>
              <a:rPr lang="en-US" altLang="zh-CN" sz="2000" b="1" dirty="0">
                <a:solidFill>
                  <a:srgbClr val="FF0000"/>
                </a:solidFill>
                <a:latin typeface="Times New Roman" panose="02020603050405020304" pitchFamily="18" charset="0"/>
                <a:cs typeface="Times New Roman" panose="02020603050405020304" pitchFamily="18" charset="0"/>
              </a:rPr>
              <a:t>Armed with </a:t>
            </a:r>
            <a:r>
              <a:rPr lang="en-US" altLang="zh-CN" sz="2000" b="1" dirty="0">
                <a:latin typeface="Times New Roman" panose="02020603050405020304" pitchFamily="18" charset="0"/>
                <a:cs typeface="Times New Roman" panose="02020603050405020304" pitchFamily="18" charset="0"/>
              </a:rPr>
              <a:t>determination and an iron will</a:t>
            </a:r>
            <a:r>
              <a:rPr lang="en-US" altLang="zh-CN" sz="2000" dirty="0">
                <a:latin typeface="Times New Roman" panose="02020603050405020304" pitchFamily="18" charset="0"/>
                <a:cs typeface="Times New Roman" panose="02020603050405020304" pitchFamily="18" charset="0"/>
              </a:rPr>
              <a:t>, the teenager </a:t>
            </a:r>
            <a:r>
              <a:rPr lang="en-US" altLang="zh-CN" sz="2000" b="1" dirty="0">
                <a:latin typeface="Times New Roman" panose="02020603050405020304" pitchFamily="18" charset="0"/>
                <a:cs typeface="Times New Roman" panose="02020603050405020304" pitchFamily="18" charset="0"/>
              </a:rPr>
              <a:t>set out to </a:t>
            </a:r>
            <a:r>
              <a:rPr lang="en-US" altLang="zh-CN" sz="2000" dirty="0">
                <a:latin typeface="Times New Roman" panose="02020603050405020304" pitchFamily="18" charset="0"/>
                <a:cs typeface="Times New Roman" panose="02020603050405020304" pitchFamily="18" charset="0"/>
              </a:rPr>
              <a:t>build a windmill out of random materials from a scrapyard.</a:t>
            </a:r>
            <a:endParaRPr lang="en-US" altLang="zh-CN" sz="2000" dirty="0">
              <a:latin typeface="Times New Roman" panose="02020603050405020304" pitchFamily="18" charset="0"/>
              <a:cs typeface="Times New Roman" panose="02020603050405020304" pitchFamily="18" charset="0"/>
            </a:endParaRPr>
          </a:p>
          <a:p>
            <a:r>
              <a:rPr lang="zh-CN" altLang="en-US" sz="2000" dirty="0">
                <a:latin typeface="Times New Roman" panose="02020603050405020304" pitchFamily="18" charset="0"/>
                <a:cs typeface="Times New Roman" panose="02020603050405020304" pitchFamily="18" charset="0"/>
              </a:rPr>
              <a:t>    带着决心和坚定的意志，这位少年开始用废品场里随机的材料建造风车。</a:t>
            </a:r>
            <a:endParaRPr lang="zh-CN" alt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u"/>
            </a:pPr>
            <a:r>
              <a:rPr lang="en-US" altLang="zh-CN" sz="2000" b="1" dirty="0">
                <a:solidFill>
                  <a:srgbClr val="FF0000"/>
                </a:solidFill>
                <a:latin typeface="Times New Roman" panose="02020603050405020304" pitchFamily="18" charset="0"/>
                <a:cs typeface="Times New Roman" panose="02020603050405020304" pitchFamily="18" charset="0"/>
              </a:rPr>
              <a:t>Though</a:t>
            </a:r>
            <a:r>
              <a:rPr lang="en-US" altLang="zh-CN" sz="2000" dirty="0">
                <a:latin typeface="Times New Roman" panose="02020603050405020304" pitchFamily="18" charset="0"/>
                <a:cs typeface="Times New Roman" panose="02020603050405020304" pitchFamily="18" charset="0"/>
              </a:rPr>
              <a:t> his outside world was </a:t>
            </a:r>
            <a:r>
              <a:rPr lang="en-US" altLang="zh-CN" sz="2000" b="1" dirty="0">
                <a:latin typeface="Times New Roman" panose="02020603050405020304" pitchFamily="18" charset="0"/>
                <a:cs typeface="Times New Roman" panose="02020603050405020304" pitchFamily="18" charset="0"/>
              </a:rPr>
              <a:t>collapsing to dust</a:t>
            </a:r>
            <a:r>
              <a:rPr lang="en-US" altLang="zh-CN" sz="2000" dirty="0">
                <a:latin typeface="Times New Roman" panose="02020603050405020304" pitchFamily="18" charset="0"/>
                <a:cs typeface="Times New Roman" panose="02020603050405020304" pitchFamily="18" charset="0"/>
              </a:rPr>
              <a:t>, the youngster </a:t>
            </a:r>
            <a:r>
              <a:rPr lang="en-US" altLang="zh-CN" sz="2000" b="1" dirty="0">
                <a:latin typeface="Times New Roman" panose="02020603050405020304" pitchFamily="18" charset="0"/>
                <a:cs typeface="Times New Roman" panose="02020603050405020304" pitchFamily="18" charset="0"/>
              </a:rPr>
              <a:t>did not hesitate </a:t>
            </a:r>
            <a:r>
              <a:rPr lang="en-US" altLang="zh-CN" sz="2000" dirty="0">
                <a:latin typeface="Times New Roman" panose="02020603050405020304" pitchFamily="18" charset="0"/>
                <a:cs typeface="Times New Roman" panose="02020603050405020304" pitchFamily="18" charset="0"/>
              </a:rPr>
              <a:t>about his purpose.</a:t>
            </a:r>
            <a:endParaRPr lang="en-US" altLang="zh-CN" sz="2000" dirty="0">
              <a:latin typeface="Times New Roman" panose="02020603050405020304" pitchFamily="18" charset="0"/>
              <a:cs typeface="Times New Roman" panose="02020603050405020304" pitchFamily="18" charset="0"/>
            </a:endParaRPr>
          </a:p>
          <a:p>
            <a:r>
              <a:rPr lang="zh-CN" altLang="en-US" sz="2000" dirty="0">
                <a:latin typeface="Times New Roman" panose="02020603050405020304" pitchFamily="18" charset="0"/>
                <a:cs typeface="Times New Roman" panose="02020603050405020304" pitchFamily="18" charset="0"/>
              </a:rPr>
              <a:t>    尽管他的外部世界正土崩瓦解，这个年轻人并没有对他的目的犹豫。</a:t>
            </a:r>
            <a:endParaRPr lang="zh-CN" alt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u"/>
            </a:pPr>
            <a:r>
              <a:rPr lang="en-US" altLang="zh-CN" sz="2000" dirty="0">
                <a:latin typeface="Times New Roman" panose="02020603050405020304" pitchFamily="18" charset="0"/>
                <a:cs typeface="Times New Roman" panose="02020603050405020304" pitchFamily="18" charset="0"/>
              </a:rPr>
              <a:t>He </a:t>
            </a:r>
            <a:r>
              <a:rPr lang="en-US" altLang="zh-CN" sz="2000" b="1" dirty="0">
                <a:latin typeface="Times New Roman" panose="02020603050405020304" pitchFamily="18" charset="0"/>
                <a:cs typeface="Times New Roman" panose="02020603050405020304" pitchFamily="18" charset="0"/>
              </a:rPr>
              <a:t>defended himself from </a:t>
            </a:r>
            <a:r>
              <a:rPr lang="en-US" altLang="zh-CN" sz="2000" dirty="0">
                <a:latin typeface="Times New Roman" panose="02020603050405020304" pitchFamily="18" charset="0"/>
                <a:cs typeface="Times New Roman" panose="02020603050405020304" pitchFamily="18" charset="0"/>
              </a:rPr>
              <a:t>all doubt and criticism.</a:t>
            </a:r>
            <a:endParaRPr lang="en-US" altLang="zh-CN" sz="2000" dirty="0">
              <a:latin typeface="Times New Roman" panose="02020603050405020304" pitchFamily="18" charset="0"/>
              <a:cs typeface="Times New Roman" panose="02020603050405020304" pitchFamily="18" charset="0"/>
            </a:endParaRPr>
          </a:p>
          <a:p>
            <a:r>
              <a:rPr lang="zh-CN" altLang="en-US" sz="2000" dirty="0">
                <a:latin typeface="Times New Roman" panose="02020603050405020304" pitchFamily="18" charset="0"/>
                <a:cs typeface="Times New Roman" panose="02020603050405020304" pitchFamily="18" charset="0"/>
              </a:rPr>
              <a:t>    他抵御了所有的怀疑和批评。</a:t>
            </a:r>
            <a:endParaRPr lang="zh-CN" alt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u"/>
            </a:pPr>
            <a:r>
              <a:rPr lang="en-US" altLang="zh-CN" sz="2000" dirty="0">
                <a:latin typeface="Times New Roman" panose="02020603050405020304" pitchFamily="18" charset="0"/>
                <a:cs typeface="Times New Roman" panose="02020603050405020304" pitchFamily="18" charset="0"/>
              </a:rPr>
              <a:t>He worked tirelessly </a:t>
            </a:r>
            <a:r>
              <a:rPr lang="en-US" altLang="zh-CN" sz="2000" b="1" dirty="0">
                <a:solidFill>
                  <a:srgbClr val="FF0000"/>
                </a:solidFill>
                <a:latin typeface="Times New Roman" panose="02020603050405020304" pitchFamily="18" charset="0"/>
                <a:cs typeface="Times New Roman" panose="02020603050405020304" pitchFamily="18" charset="0"/>
              </a:rPr>
              <a:t>until</a:t>
            </a:r>
            <a:r>
              <a:rPr lang="en-US" altLang="zh-CN" sz="2000" dirty="0">
                <a:latin typeface="Times New Roman" panose="02020603050405020304" pitchFamily="18" charset="0"/>
                <a:cs typeface="Times New Roman" panose="02020603050405020304" pitchFamily="18" charset="0"/>
              </a:rPr>
              <a:t> his dream of bringing electricity to his village became reality.</a:t>
            </a:r>
            <a:endParaRPr lang="en-US" altLang="zh-CN" sz="2000" dirty="0">
              <a:latin typeface="Times New Roman" panose="02020603050405020304" pitchFamily="18" charset="0"/>
              <a:cs typeface="Times New Roman" panose="02020603050405020304" pitchFamily="18" charset="0"/>
            </a:endParaRPr>
          </a:p>
          <a:p>
            <a:r>
              <a:rPr lang="zh-CN" altLang="en-US" sz="2000" dirty="0">
                <a:latin typeface="Times New Roman" panose="02020603050405020304" pitchFamily="18" charset="0"/>
                <a:cs typeface="Times New Roman" panose="02020603050405020304" pitchFamily="18" charset="0"/>
              </a:rPr>
              <a:t>    他不懈地工作，直到他为村庄带来电力的梦想成为现实。</a:t>
            </a:r>
            <a:endParaRPr lang="zh-CN" alt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u"/>
            </a:pPr>
            <a:r>
              <a:rPr lang="en-US" altLang="zh-CN" sz="2000" dirty="0">
                <a:latin typeface="Times New Roman" panose="02020603050405020304" pitchFamily="18" charset="0"/>
                <a:cs typeface="Times New Roman" panose="02020603050405020304" pitchFamily="18" charset="0"/>
              </a:rPr>
              <a:t>Soon, he </a:t>
            </a:r>
            <a:r>
              <a:rPr lang="en-US" altLang="zh-CN" sz="2000" b="1" dirty="0">
                <a:latin typeface="Times New Roman" panose="02020603050405020304" pitchFamily="18" charset="0"/>
                <a:cs typeface="Times New Roman" panose="02020603050405020304" pitchFamily="18" charset="0"/>
              </a:rPr>
              <a:t>was caught in </a:t>
            </a:r>
            <a:r>
              <a:rPr lang="en-US" altLang="zh-CN" sz="2000" dirty="0">
                <a:latin typeface="Times New Roman" panose="02020603050405020304" pitchFamily="18" charset="0"/>
                <a:cs typeface="Times New Roman" panose="02020603050405020304" pitchFamily="18" charset="0"/>
              </a:rPr>
              <a:t>the center of media attention that took him to new places that he would never have </a:t>
            </a:r>
            <a:r>
              <a:rPr lang="en-US" altLang="zh-CN" sz="2000" b="1" dirty="0">
                <a:latin typeface="Times New Roman" panose="02020603050405020304" pitchFamily="18" charset="0"/>
                <a:cs typeface="Times New Roman" panose="02020603050405020304" pitchFamily="18" charset="0"/>
              </a:rPr>
              <a:t>stepped o</a:t>
            </a:r>
            <a:r>
              <a:rPr lang="en-US" altLang="zh-CN" sz="2000" dirty="0">
                <a:latin typeface="Times New Roman" panose="02020603050405020304" pitchFamily="18" charset="0"/>
                <a:cs typeface="Times New Roman" panose="02020603050405020304" pitchFamily="18" charset="0"/>
              </a:rPr>
              <a:t>n without his invention.</a:t>
            </a:r>
            <a:endParaRPr lang="en-US" altLang="zh-CN" sz="2000" dirty="0">
              <a:latin typeface="Times New Roman" panose="02020603050405020304" pitchFamily="18" charset="0"/>
              <a:cs typeface="Times New Roman" panose="02020603050405020304" pitchFamily="18" charset="0"/>
            </a:endParaRPr>
          </a:p>
          <a:p>
            <a:r>
              <a:rPr lang="zh-CN" altLang="en-US" sz="2000" dirty="0">
                <a:latin typeface="Times New Roman" panose="02020603050405020304" pitchFamily="18" charset="0"/>
                <a:cs typeface="Times New Roman" panose="02020603050405020304" pitchFamily="18" charset="0"/>
              </a:rPr>
              <a:t>    很快，他成为了</a:t>
            </a:r>
            <a:r>
              <a:rPr lang="zh-CN" altLang="en-US" sz="2000" b="1" dirty="0">
                <a:latin typeface="Times New Roman" panose="02020603050405020304" pitchFamily="18" charset="0"/>
                <a:cs typeface="Times New Roman" panose="02020603050405020304" pitchFamily="18" charset="0"/>
              </a:rPr>
              <a:t>媒体关注的中心</a:t>
            </a:r>
            <a:r>
              <a:rPr lang="zh-CN" altLang="en-US" sz="2000" dirty="0">
                <a:latin typeface="Times New Roman" panose="02020603050405020304" pitchFamily="18" charset="0"/>
                <a:cs typeface="Times New Roman" panose="02020603050405020304" pitchFamily="18" charset="0"/>
              </a:rPr>
              <a:t>，这带他去到了没有他的发明就永远无法踏上的新地方。</a:t>
            </a:r>
            <a:endParaRPr lang="zh-CN" alt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u"/>
            </a:pPr>
            <a:r>
              <a:rPr lang="en-US" altLang="zh-CN" sz="2000" b="1" dirty="0">
                <a:solidFill>
                  <a:srgbClr val="FF0000"/>
                </a:solidFill>
                <a:latin typeface="Times New Roman" panose="02020603050405020304" pitchFamily="18" charset="0"/>
                <a:cs typeface="Times New Roman" panose="02020603050405020304" pitchFamily="18" charset="0"/>
              </a:rPr>
              <a:t>What </a:t>
            </a:r>
            <a:r>
              <a:rPr lang="en-US" altLang="zh-CN" sz="2000" b="1" dirty="0">
                <a:latin typeface="Times New Roman" panose="02020603050405020304" pitchFamily="18" charset="0"/>
                <a:cs typeface="Times New Roman" panose="02020603050405020304" pitchFamily="18" charset="0"/>
              </a:rPr>
              <a:t>seemed like a hopeless situation has been turned into an inspirational story </a:t>
            </a:r>
            <a:r>
              <a:rPr lang="en-US" altLang="zh-CN" sz="2000" b="1" dirty="0">
                <a:solidFill>
                  <a:srgbClr val="FF0000"/>
                </a:solidFill>
                <a:latin typeface="Times New Roman" panose="02020603050405020304" pitchFamily="18" charset="0"/>
                <a:cs typeface="Times New Roman" panose="02020603050405020304" pitchFamily="18" charset="0"/>
              </a:rPr>
              <a:t>that</a:t>
            </a:r>
            <a:r>
              <a:rPr lang="en-US" altLang="zh-CN" sz="2000" b="1" dirty="0">
                <a:latin typeface="Times New Roman" panose="02020603050405020304" pitchFamily="18" charset="0"/>
                <a:cs typeface="Times New Roman" panose="02020603050405020304" pitchFamily="18" charset="0"/>
              </a:rPr>
              <a:t> motivates each and every one of us, </a:t>
            </a:r>
            <a:r>
              <a:rPr lang="en-US" altLang="zh-CN" sz="2000" b="1" dirty="0">
                <a:solidFill>
                  <a:srgbClr val="FF0000"/>
                </a:solidFill>
                <a:latin typeface="Times New Roman" panose="02020603050405020304" pitchFamily="18" charset="0"/>
                <a:cs typeface="Times New Roman" panose="02020603050405020304" pitchFamily="18" charset="0"/>
              </a:rPr>
              <a:t>persuading</a:t>
            </a:r>
            <a:r>
              <a:rPr lang="en-US" altLang="zh-CN" sz="2000" b="1" dirty="0">
                <a:latin typeface="Times New Roman" panose="02020603050405020304" pitchFamily="18" charset="0"/>
                <a:cs typeface="Times New Roman" panose="02020603050405020304" pitchFamily="18" charset="0"/>
              </a:rPr>
              <a:t> us </a:t>
            </a:r>
            <a:r>
              <a:rPr lang="en-US" altLang="zh-CN" sz="2000" b="1" dirty="0">
                <a:solidFill>
                  <a:srgbClr val="FF0000"/>
                </a:solidFill>
                <a:latin typeface="Times New Roman" panose="02020603050405020304" pitchFamily="18" charset="0"/>
                <a:cs typeface="Times New Roman" panose="02020603050405020304" pitchFamily="18" charset="0"/>
              </a:rPr>
              <a:t>that</a:t>
            </a:r>
            <a:r>
              <a:rPr lang="en-US" altLang="zh-CN" sz="2000" b="1" dirty="0">
                <a:latin typeface="Times New Roman" panose="02020603050405020304" pitchFamily="18" charset="0"/>
                <a:cs typeface="Times New Roman" panose="02020603050405020304" pitchFamily="18" charset="0"/>
              </a:rPr>
              <a:t> no misfortune is set in stone.</a:t>
            </a:r>
            <a:endParaRPr lang="en-US" altLang="zh-CN" sz="2000" b="1" dirty="0">
              <a:latin typeface="Times New Roman" panose="02020603050405020304" pitchFamily="18" charset="0"/>
              <a:cs typeface="Times New Roman" panose="02020603050405020304" pitchFamily="18" charset="0"/>
            </a:endParaRPr>
          </a:p>
          <a:p>
            <a:r>
              <a:rPr lang="zh-CN" altLang="en-US" sz="2000" dirty="0">
                <a:latin typeface="Times New Roman" panose="02020603050405020304" pitchFamily="18" charset="0"/>
                <a:cs typeface="Times New Roman" panose="02020603050405020304" pitchFamily="18" charset="0"/>
              </a:rPr>
              <a:t>    看似无望的处境已经转变为激励我们每一个人的励志故事，说服我们没有不幸是不可改变的。</a:t>
            </a:r>
            <a:endParaRPr lang="zh-CN" altLang="en-US" sz="2000"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165661" y="131499"/>
            <a:ext cx="1620957" cy="523220"/>
          </a:xfrm>
          <a:prstGeom prst="rect">
            <a:avLst/>
          </a:prstGeom>
          <a:solidFill>
            <a:srgbClr val="F8BB48"/>
          </a:solidFill>
          <a:effectLst>
            <a:outerShdw blurRad="50800" dist="38100" dir="5400000" algn="t" rotWithShape="0">
              <a:prstClr val="black">
                <a:alpha val="40000"/>
              </a:prstClr>
            </a:outerShdw>
          </a:effectLst>
          <a:scene3d>
            <a:camera prst="perspectiveHeroicExtremeRightFacing"/>
            <a:lightRig rig="threePt" dir="t"/>
          </a:scene3d>
        </p:spPr>
        <p:txBody>
          <a:bodyPr wrap="none" rtlCol="0">
            <a:spAutoFit/>
          </a:bodyPr>
          <a:lstStyle/>
          <a:p>
            <a:r>
              <a:rPr lang="zh-CN" altLang="en-US" sz="2800" b="1" dirty="0">
                <a:latin typeface="华文中宋" panose="02010600040101010101" pitchFamily="2" charset="-122"/>
                <a:ea typeface="华文中宋" panose="02010600040101010101" pitchFamily="2" charset="-122"/>
              </a:rPr>
              <a:t>美句赏析</a:t>
            </a:r>
            <a:endParaRPr lang="zh-CN" altLang="en-US" sz="2800" b="1" dirty="0">
              <a:latin typeface="华文中宋" panose="02010600040101010101" pitchFamily="2" charset="-122"/>
              <a:ea typeface="华文中宋" panose="0201060004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60844"/>
            <a:ext cx="8563248" cy="6536309"/>
          </a:xfrm>
          <a:prstGeom prst="rect">
            <a:avLst/>
          </a:prstGeom>
          <a:solidFill>
            <a:srgbClr val="FFE5D8"/>
          </a:solidFill>
          <a:ln>
            <a:solidFill>
              <a:srgbClr val="FFE5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1"/>
          <a:stretch>
            <a:fillRect/>
          </a:stretch>
        </p:blipFill>
        <p:spPr>
          <a:xfrm>
            <a:off x="8563248" y="160845"/>
            <a:ext cx="10774135" cy="6536309"/>
          </a:xfrm>
          <a:prstGeom prst="rect">
            <a:avLst/>
          </a:prstGeom>
        </p:spPr>
      </p:pic>
      <p:sp>
        <p:nvSpPr>
          <p:cNvPr id="5" name="文本框 4"/>
          <p:cNvSpPr txBox="1"/>
          <p:nvPr/>
        </p:nvSpPr>
        <p:spPr>
          <a:xfrm>
            <a:off x="597627" y="654718"/>
            <a:ext cx="9614262" cy="1200329"/>
          </a:xfrm>
          <a:prstGeom prst="rect">
            <a:avLst/>
          </a:prstGeom>
          <a:noFill/>
          <a:ln w="28575">
            <a:solidFill>
              <a:srgbClr val="F9BE4A"/>
            </a:solidFill>
            <a:prstDash val="sysDash"/>
          </a:ln>
        </p:spPr>
        <p:txBody>
          <a:bodyPr wrap="square">
            <a:spAutoFit/>
          </a:bodyPr>
          <a:lstStyle/>
          <a:p>
            <a:pPr lvl="0" algn="just"/>
            <a:r>
              <a:rPr kumimoji="0" lang="zh-CN" altLang="en-US" sz="2400" b="0" i="0" u="none" strike="noStrike" kern="0" cap="none" spc="0" normalizeH="0" baseline="0" noProof="0" dirty="0">
                <a:ln>
                  <a:noFill/>
                </a:ln>
                <a:solidFill>
                  <a:prstClr val="black"/>
                </a:solidFill>
                <a:effectLst/>
                <a:uLnTx/>
                <a:uFillTx/>
                <a:latin typeface="宋体" panose="02010600030101010101" pitchFamily="2" charset="-122"/>
              </a:rPr>
              <a:t>假定你是李华，你校的英语报正在征稿。请你结合以下名人名言，写一篇题为</a:t>
            </a:r>
            <a:r>
              <a:rPr lang="en-US" altLang="zh-CN" sz="2400" kern="0" dirty="0">
                <a:solidFill>
                  <a:prstClr val="black"/>
                </a:solidFill>
                <a:latin typeface="Times New Roman" panose="02020603050405020304" pitchFamily="18" charset="0"/>
                <a:cs typeface="Times New Roman" panose="02020603050405020304" pitchFamily="18" charset="0"/>
              </a:rPr>
              <a:t>"Where there's a will, there's a way." </a:t>
            </a:r>
            <a:r>
              <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zh-CN" altLang="en-US" sz="2400" b="0" i="0" u="none" strike="noStrike" kern="0" cap="none" spc="0" normalizeH="0" baseline="0" noProof="0" dirty="0">
                <a:ln>
                  <a:noFill/>
                </a:ln>
                <a:solidFill>
                  <a:prstClr val="black"/>
                </a:solidFill>
                <a:effectLst/>
                <a:uLnTx/>
                <a:uFillTx/>
                <a:latin typeface="宋体" panose="02010600030101010101" pitchFamily="2" charset="-122"/>
              </a:rPr>
              <a:t>内容包括：</a:t>
            </a:r>
            <a:endParaRPr kumimoji="0" lang="zh-CN" altLang="en-US" sz="2400" b="0" i="0" u="none" strike="noStrike" kern="0" cap="none" spc="0" normalizeH="0" baseline="0" noProof="0" dirty="0">
              <a:ln>
                <a:noFill/>
              </a:ln>
              <a:solidFill>
                <a:prstClr val="black"/>
              </a:solidFill>
              <a:effectLst/>
              <a:uLnTx/>
              <a:uFillTx/>
              <a:latin typeface="宋体" panose="02010600030101010101" pitchFamily="2" charset="-122"/>
            </a:endParaRPr>
          </a:p>
          <a:p>
            <a:pPr marL="0" marR="0" lvl="0" indent="0" algn="just"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prstClr val="black"/>
                </a:solidFill>
                <a:effectLst/>
                <a:uLnTx/>
                <a:uFillTx/>
                <a:latin typeface="宋体" panose="02010600030101010101" pitchFamily="2" charset="-122"/>
              </a:rPr>
              <a:t>1. </a:t>
            </a:r>
            <a:r>
              <a:rPr kumimoji="0" lang="zh-CN" altLang="en-US" sz="2400" b="0" i="0" u="none" strike="noStrike" kern="0" cap="none" spc="0" normalizeH="0" baseline="0" noProof="0" dirty="0">
                <a:ln>
                  <a:noFill/>
                </a:ln>
                <a:solidFill>
                  <a:prstClr val="black"/>
                </a:solidFill>
                <a:effectLst/>
                <a:uLnTx/>
                <a:uFillTx/>
                <a:latin typeface="宋体" panose="02010600030101010101" pitchFamily="2" charset="-122"/>
              </a:rPr>
              <a:t>你对该名言的理解；</a:t>
            </a:r>
            <a:r>
              <a:rPr kumimoji="0" lang="en-US" altLang="zh-CN" sz="2400" b="0" i="0" u="none" strike="noStrike" kern="0" cap="none" spc="0" normalizeH="0" baseline="0" noProof="0" dirty="0">
                <a:ln>
                  <a:noFill/>
                </a:ln>
                <a:solidFill>
                  <a:prstClr val="black"/>
                </a:solidFill>
                <a:effectLst/>
                <a:uLnTx/>
                <a:uFillTx/>
                <a:latin typeface="宋体" panose="02010600030101010101" pitchFamily="2" charset="-122"/>
              </a:rPr>
              <a:t>2. </a:t>
            </a:r>
            <a:r>
              <a:rPr kumimoji="0" lang="zh-CN" altLang="en-US" sz="2400" b="0" i="0" u="none" strike="noStrike" kern="0" cap="none" spc="0" normalizeH="0" baseline="0" noProof="0" dirty="0">
                <a:ln>
                  <a:noFill/>
                </a:ln>
                <a:solidFill>
                  <a:prstClr val="black"/>
                </a:solidFill>
                <a:effectLst/>
                <a:uLnTx/>
                <a:uFillTx/>
                <a:latin typeface="宋体" panose="02010600030101010101" pitchFamily="2" charset="-122"/>
              </a:rPr>
              <a:t>结合实例；</a:t>
            </a:r>
            <a:r>
              <a:rPr kumimoji="0" lang="en-US" altLang="zh-CN" sz="2400" b="0" i="0" u="none" strike="noStrike" kern="0" cap="none" spc="0" normalizeH="0" baseline="0" noProof="0" dirty="0">
                <a:ln>
                  <a:noFill/>
                </a:ln>
                <a:solidFill>
                  <a:prstClr val="black"/>
                </a:solidFill>
                <a:effectLst/>
                <a:uLnTx/>
                <a:uFillTx/>
                <a:latin typeface="宋体" panose="02010600030101010101" pitchFamily="2" charset="-122"/>
              </a:rPr>
              <a:t>3. </a:t>
            </a:r>
            <a:r>
              <a:rPr kumimoji="0" lang="zh-CN" altLang="en-US" sz="2400" b="0" i="0" u="none" strike="noStrike" kern="0" cap="none" spc="0" normalizeH="0" baseline="0" noProof="0" dirty="0">
                <a:ln>
                  <a:noFill/>
                </a:ln>
                <a:solidFill>
                  <a:prstClr val="black"/>
                </a:solidFill>
                <a:effectLst/>
                <a:uLnTx/>
                <a:uFillTx/>
                <a:latin typeface="宋体" panose="02010600030101010101" pitchFamily="2" charset="-122"/>
              </a:rPr>
              <a:t>你对该名言的感悟。</a:t>
            </a:r>
            <a:endParaRPr kumimoji="0" lang="zh-CN" altLang="en-US" sz="2000" b="0" i="1" u="none" strike="noStrike" kern="0" cap="none" spc="0" normalizeH="0" baseline="0" noProof="0" dirty="0">
              <a:ln>
                <a:noFill/>
              </a:ln>
              <a:solidFill>
                <a:prstClr val="black"/>
              </a:solidFill>
              <a:effectLst/>
              <a:uLnTx/>
              <a:uFillTx/>
              <a:latin typeface="宋体" panose="02010600030101010101" pitchFamily="2" charset="-122"/>
            </a:endParaRPr>
          </a:p>
        </p:txBody>
      </p:sp>
      <p:sp>
        <p:nvSpPr>
          <p:cNvPr id="7" name="文本框 6"/>
          <p:cNvSpPr txBox="1"/>
          <p:nvPr/>
        </p:nvSpPr>
        <p:spPr>
          <a:xfrm>
            <a:off x="597627" y="2075498"/>
            <a:ext cx="9614262" cy="4093428"/>
          </a:xfrm>
          <a:custGeom>
            <a:avLst/>
            <a:gdLst>
              <a:gd name="connsiteX0" fmla="*/ 0 w 9614262"/>
              <a:gd name="connsiteY0" fmla="*/ 0 h 4093428"/>
              <a:gd name="connsiteX1" fmla="*/ 398305 w 9614262"/>
              <a:gd name="connsiteY1" fmla="*/ 0 h 4093428"/>
              <a:gd name="connsiteX2" fmla="*/ 1277323 w 9614262"/>
              <a:gd name="connsiteY2" fmla="*/ 0 h 4093428"/>
              <a:gd name="connsiteX3" fmla="*/ 1867914 w 9614262"/>
              <a:gd name="connsiteY3" fmla="*/ 0 h 4093428"/>
              <a:gd name="connsiteX4" fmla="*/ 2362362 w 9614262"/>
              <a:gd name="connsiteY4" fmla="*/ 0 h 4093428"/>
              <a:gd name="connsiteX5" fmla="*/ 3145237 w 9614262"/>
              <a:gd name="connsiteY5" fmla="*/ 0 h 4093428"/>
              <a:gd name="connsiteX6" fmla="*/ 3543542 w 9614262"/>
              <a:gd name="connsiteY6" fmla="*/ 0 h 4093428"/>
              <a:gd name="connsiteX7" fmla="*/ 4326418 w 9614262"/>
              <a:gd name="connsiteY7" fmla="*/ 0 h 4093428"/>
              <a:gd name="connsiteX8" fmla="*/ 4820866 w 9614262"/>
              <a:gd name="connsiteY8" fmla="*/ 0 h 4093428"/>
              <a:gd name="connsiteX9" fmla="*/ 5699884 w 9614262"/>
              <a:gd name="connsiteY9" fmla="*/ 0 h 4093428"/>
              <a:gd name="connsiteX10" fmla="*/ 6386617 w 9614262"/>
              <a:gd name="connsiteY10" fmla="*/ 0 h 4093428"/>
              <a:gd name="connsiteX11" fmla="*/ 6977207 w 9614262"/>
              <a:gd name="connsiteY11" fmla="*/ 0 h 4093428"/>
              <a:gd name="connsiteX12" fmla="*/ 7760083 w 9614262"/>
              <a:gd name="connsiteY12" fmla="*/ 0 h 4093428"/>
              <a:gd name="connsiteX13" fmla="*/ 8158388 w 9614262"/>
              <a:gd name="connsiteY13" fmla="*/ 0 h 4093428"/>
              <a:gd name="connsiteX14" fmla="*/ 8652836 w 9614262"/>
              <a:gd name="connsiteY14" fmla="*/ 0 h 4093428"/>
              <a:gd name="connsiteX15" fmla="*/ 9614262 w 9614262"/>
              <a:gd name="connsiteY15" fmla="*/ 0 h 4093428"/>
              <a:gd name="connsiteX16" fmla="*/ 9614262 w 9614262"/>
              <a:gd name="connsiteY16" fmla="*/ 559435 h 4093428"/>
              <a:gd name="connsiteX17" fmla="*/ 9614262 w 9614262"/>
              <a:gd name="connsiteY17" fmla="*/ 1323542 h 4093428"/>
              <a:gd name="connsiteX18" fmla="*/ 9614262 w 9614262"/>
              <a:gd name="connsiteY18" fmla="*/ 1923911 h 4093428"/>
              <a:gd name="connsiteX19" fmla="*/ 9614262 w 9614262"/>
              <a:gd name="connsiteY19" fmla="*/ 2483346 h 4093428"/>
              <a:gd name="connsiteX20" fmla="*/ 9614262 w 9614262"/>
              <a:gd name="connsiteY20" fmla="*/ 3165584 h 4093428"/>
              <a:gd name="connsiteX21" fmla="*/ 9614262 w 9614262"/>
              <a:gd name="connsiteY21" fmla="*/ 4093428 h 4093428"/>
              <a:gd name="connsiteX22" fmla="*/ 9119814 w 9614262"/>
              <a:gd name="connsiteY22" fmla="*/ 4093428 h 4093428"/>
              <a:gd name="connsiteX23" fmla="*/ 8240796 w 9614262"/>
              <a:gd name="connsiteY23" fmla="*/ 4093428 h 4093428"/>
              <a:gd name="connsiteX24" fmla="*/ 7842491 w 9614262"/>
              <a:gd name="connsiteY24" fmla="*/ 4093428 h 4093428"/>
              <a:gd name="connsiteX25" fmla="*/ 7251900 w 9614262"/>
              <a:gd name="connsiteY25" fmla="*/ 4093428 h 4093428"/>
              <a:gd name="connsiteX26" fmla="*/ 6661310 w 9614262"/>
              <a:gd name="connsiteY26" fmla="*/ 4093428 h 4093428"/>
              <a:gd name="connsiteX27" fmla="*/ 5878434 w 9614262"/>
              <a:gd name="connsiteY27" fmla="*/ 4093428 h 4093428"/>
              <a:gd name="connsiteX28" fmla="*/ 5287844 w 9614262"/>
              <a:gd name="connsiteY28" fmla="*/ 4093428 h 4093428"/>
              <a:gd name="connsiteX29" fmla="*/ 4504968 w 9614262"/>
              <a:gd name="connsiteY29" fmla="*/ 4093428 h 4093428"/>
              <a:gd name="connsiteX30" fmla="*/ 4010521 w 9614262"/>
              <a:gd name="connsiteY30" fmla="*/ 4093428 h 4093428"/>
              <a:gd name="connsiteX31" fmla="*/ 3612216 w 9614262"/>
              <a:gd name="connsiteY31" fmla="*/ 4093428 h 4093428"/>
              <a:gd name="connsiteX32" fmla="*/ 2925483 w 9614262"/>
              <a:gd name="connsiteY32" fmla="*/ 4093428 h 4093428"/>
              <a:gd name="connsiteX33" fmla="*/ 2334892 w 9614262"/>
              <a:gd name="connsiteY33" fmla="*/ 4093428 h 4093428"/>
              <a:gd name="connsiteX34" fmla="*/ 1552017 w 9614262"/>
              <a:gd name="connsiteY34" fmla="*/ 4093428 h 4093428"/>
              <a:gd name="connsiteX35" fmla="*/ 769141 w 9614262"/>
              <a:gd name="connsiteY35" fmla="*/ 4093428 h 4093428"/>
              <a:gd name="connsiteX36" fmla="*/ 0 w 9614262"/>
              <a:gd name="connsiteY36" fmla="*/ 4093428 h 4093428"/>
              <a:gd name="connsiteX37" fmla="*/ 0 w 9614262"/>
              <a:gd name="connsiteY37" fmla="*/ 3493059 h 4093428"/>
              <a:gd name="connsiteX38" fmla="*/ 0 w 9614262"/>
              <a:gd name="connsiteY38" fmla="*/ 2892689 h 4093428"/>
              <a:gd name="connsiteX39" fmla="*/ 0 w 9614262"/>
              <a:gd name="connsiteY39" fmla="*/ 2251385 h 4093428"/>
              <a:gd name="connsiteX40" fmla="*/ 0 w 9614262"/>
              <a:gd name="connsiteY40" fmla="*/ 1691950 h 4093428"/>
              <a:gd name="connsiteX41" fmla="*/ 0 w 9614262"/>
              <a:gd name="connsiteY41" fmla="*/ 1132515 h 4093428"/>
              <a:gd name="connsiteX42" fmla="*/ 0 w 9614262"/>
              <a:gd name="connsiteY42" fmla="*/ 0 h 409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614262" h="4093428" fill="none" extrusionOk="0">
                <a:moveTo>
                  <a:pt x="0" y="0"/>
                </a:moveTo>
                <a:cubicBezTo>
                  <a:pt x="126267" y="-6900"/>
                  <a:pt x="202479" y="2483"/>
                  <a:pt x="398305" y="0"/>
                </a:cubicBezTo>
                <a:cubicBezTo>
                  <a:pt x="594132" y="-2483"/>
                  <a:pt x="950179" y="-39823"/>
                  <a:pt x="1277323" y="0"/>
                </a:cubicBezTo>
                <a:cubicBezTo>
                  <a:pt x="1604467" y="39823"/>
                  <a:pt x="1581925" y="-17118"/>
                  <a:pt x="1867914" y="0"/>
                </a:cubicBezTo>
                <a:cubicBezTo>
                  <a:pt x="2153903" y="17118"/>
                  <a:pt x="2210938" y="-7730"/>
                  <a:pt x="2362362" y="0"/>
                </a:cubicBezTo>
                <a:cubicBezTo>
                  <a:pt x="2513786" y="7730"/>
                  <a:pt x="2974273" y="25091"/>
                  <a:pt x="3145237" y="0"/>
                </a:cubicBezTo>
                <a:cubicBezTo>
                  <a:pt x="3316201" y="-25091"/>
                  <a:pt x="3413056" y="2651"/>
                  <a:pt x="3543542" y="0"/>
                </a:cubicBezTo>
                <a:cubicBezTo>
                  <a:pt x="3674028" y="-2651"/>
                  <a:pt x="4144418" y="36087"/>
                  <a:pt x="4326418" y="0"/>
                </a:cubicBezTo>
                <a:cubicBezTo>
                  <a:pt x="4508418" y="-36087"/>
                  <a:pt x="4626515" y="17051"/>
                  <a:pt x="4820866" y="0"/>
                </a:cubicBezTo>
                <a:cubicBezTo>
                  <a:pt x="5015217" y="-17051"/>
                  <a:pt x="5400217" y="-43804"/>
                  <a:pt x="5699884" y="0"/>
                </a:cubicBezTo>
                <a:cubicBezTo>
                  <a:pt x="5999551" y="43804"/>
                  <a:pt x="6057141" y="-10720"/>
                  <a:pt x="6386617" y="0"/>
                </a:cubicBezTo>
                <a:cubicBezTo>
                  <a:pt x="6716093" y="10720"/>
                  <a:pt x="6785077" y="15271"/>
                  <a:pt x="6977207" y="0"/>
                </a:cubicBezTo>
                <a:cubicBezTo>
                  <a:pt x="7169337" y="-15271"/>
                  <a:pt x="7391186" y="-11780"/>
                  <a:pt x="7760083" y="0"/>
                </a:cubicBezTo>
                <a:cubicBezTo>
                  <a:pt x="8128980" y="11780"/>
                  <a:pt x="8026382" y="2433"/>
                  <a:pt x="8158388" y="0"/>
                </a:cubicBezTo>
                <a:cubicBezTo>
                  <a:pt x="8290395" y="-2433"/>
                  <a:pt x="8449575" y="-21148"/>
                  <a:pt x="8652836" y="0"/>
                </a:cubicBezTo>
                <a:cubicBezTo>
                  <a:pt x="8856097" y="21148"/>
                  <a:pt x="9206166" y="28368"/>
                  <a:pt x="9614262" y="0"/>
                </a:cubicBezTo>
                <a:cubicBezTo>
                  <a:pt x="9593786" y="188747"/>
                  <a:pt x="9632918" y="345696"/>
                  <a:pt x="9614262" y="559435"/>
                </a:cubicBezTo>
                <a:cubicBezTo>
                  <a:pt x="9595606" y="773174"/>
                  <a:pt x="9623067" y="1056084"/>
                  <a:pt x="9614262" y="1323542"/>
                </a:cubicBezTo>
                <a:cubicBezTo>
                  <a:pt x="9605457" y="1591000"/>
                  <a:pt x="9634512" y="1641994"/>
                  <a:pt x="9614262" y="1923911"/>
                </a:cubicBezTo>
                <a:cubicBezTo>
                  <a:pt x="9594012" y="2205828"/>
                  <a:pt x="9602809" y="2309577"/>
                  <a:pt x="9614262" y="2483346"/>
                </a:cubicBezTo>
                <a:cubicBezTo>
                  <a:pt x="9625715" y="2657115"/>
                  <a:pt x="9582727" y="2919892"/>
                  <a:pt x="9614262" y="3165584"/>
                </a:cubicBezTo>
                <a:cubicBezTo>
                  <a:pt x="9645797" y="3411276"/>
                  <a:pt x="9599225" y="3676572"/>
                  <a:pt x="9614262" y="4093428"/>
                </a:cubicBezTo>
                <a:cubicBezTo>
                  <a:pt x="9477550" y="4086033"/>
                  <a:pt x="9250666" y="4082484"/>
                  <a:pt x="9119814" y="4093428"/>
                </a:cubicBezTo>
                <a:cubicBezTo>
                  <a:pt x="8988962" y="4104372"/>
                  <a:pt x="8444807" y="4057172"/>
                  <a:pt x="8240796" y="4093428"/>
                </a:cubicBezTo>
                <a:cubicBezTo>
                  <a:pt x="8036785" y="4129684"/>
                  <a:pt x="7946795" y="4083771"/>
                  <a:pt x="7842491" y="4093428"/>
                </a:cubicBezTo>
                <a:cubicBezTo>
                  <a:pt x="7738188" y="4103085"/>
                  <a:pt x="7474801" y="4116585"/>
                  <a:pt x="7251900" y="4093428"/>
                </a:cubicBezTo>
                <a:cubicBezTo>
                  <a:pt x="7028999" y="4070271"/>
                  <a:pt x="6813035" y="4110705"/>
                  <a:pt x="6661310" y="4093428"/>
                </a:cubicBezTo>
                <a:cubicBezTo>
                  <a:pt x="6509585" y="4076152"/>
                  <a:pt x="6183226" y="4059063"/>
                  <a:pt x="5878434" y="4093428"/>
                </a:cubicBezTo>
                <a:cubicBezTo>
                  <a:pt x="5573642" y="4127793"/>
                  <a:pt x="5486092" y="4089350"/>
                  <a:pt x="5287844" y="4093428"/>
                </a:cubicBezTo>
                <a:cubicBezTo>
                  <a:pt x="5089596" y="4097507"/>
                  <a:pt x="4782004" y="4081664"/>
                  <a:pt x="4504968" y="4093428"/>
                </a:cubicBezTo>
                <a:cubicBezTo>
                  <a:pt x="4227932" y="4105192"/>
                  <a:pt x="4164387" y="4097649"/>
                  <a:pt x="4010521" y="4093428"/>
                </a:cubicBezTo>
                <a:cubicBezTo>
                  <a:pt x="3856655" y="4089207"/>
                  <a:pt x="3775663" y="4101848"/>
                  <a:pt x="3612216" y="4093428"/>
                </a:cubicBezTo>
                <a:cubicBezTo>
                  <a:pt x="3448770" y="4085008"/>
                  <a:pt x="3199573" y="4082547"/>
                  <a:pt x="2925483" y="4093428"/>
                </a:cubicBezTo>
                <a:cubicBezTo>
                  <a:pt x="2651393" y="4104309"/>
                  <a:pt x="2475935" y="4113628"/>
                  <a:pt x="2334892" y="4093428"/>
                </a:cubicBezTo>
                <a:cubicBezTo>
                  <a:pt x="2193849" y="4073228"/>
                  <a:pt x="1901773" y="4083281"/>
                  <a:pt x="1552017" y="4093428"/>
                </a:cubicBezTo>
                <a:cubicBezTo>
                  <a:pt x="1202262" y="4103575"/>
                  <a:pt x="1022153" y="4108107"/>
                  <a:pt x="769141" y="4093428"/>
                </a:cubicBezTo>
                <a:cubicBezTo>
                  <a:pt x="516129" y="4078749"/>
                  <a:pt x="183553" y="4086926"/>
                  <a:pt x="0" y="4093428"/>
                </a:cubicBezTo>
                <a:cubicBezTo>
                  <a:pt x="-21464" y="3810592"/>
                  <a:pt x="18780" y="3643760"/>
                  <a:pt x="0" y="3493059"/>
                </a:cubicBezTo>
                <a:cubicBezTo>
                  <a:pt x="-18780" y="3342358"/>
                  <a:pt x="25243" y="3127480"/>
                  <a:pt x="0" y="2892689"/>
                </a:cubicBezTo>
                <a:cubicBezTo>
                  <a:pt x="-25243" y="2657898"/>
                  <a:pt x="-28914" y="2483789"/>
                  <a:pt x="0" y="2251385"/>
                </a:cubicBezTo>
                <a:cubicBezTo>
                  <a:pt x="28914" y="2018981"/>
                  <a:pt x="-19682" y="1959485"/>
                  <a:pt x="0" y="1691950"/>
                </a:cubicBezTo>
                <a:cubicBezTo>
                  <a:pt x="19682" y="1424416"/>
                  <a:pt x="-4056" y="1251939"/>
                  <a:pt x="0" y="1132515"/>
                </a:cubicBezTo>
                <a:cubicBezTo>
                  <a:pt x="4056" y="1013091"/>
                  <a:pt x="18845" y="294583"/>
                  <a:pt x="0" y="0"/>
                </a:cubicBezTo>
                <a:close/>
              </a:path>
              <a:path w="9614262" h="4093428" stroke="0" extrusionOk="0">
                <a:moveTo>
                  <a:pt x="0" y="0"/>
                </a:moveTo>
                <a:cubicBezTo>
                  <a:pt x="207936" y="-23416"/>
                  <a:pt x="370934" y="-21379"/>
                  <a:pt x="494448" y="0"/>
                </a:cubicBezTo>
                <a:cubicBezTo>
                  <a:pt x="617962" y="21379"/>
                  <a:pt x="941793" y="22093"/>
                  <a:pt x="1277323" y="0"/>
                </a:cubicBezTo>
                <a:cubicBezTo>
                  <a:pt x="1612854" y="-22093"/>
                  <a:pt x="1690096" y="21678"/>
                  <a:pt x="1964056" y="0"/>
                </a:cubicBezTo>
                <a:cubicBezTo>
                  <a:pt x="2238016" y="-21678"/>
                  <a:pt x="2534196" y="32460"/>
                  <a:pt x="2746932" y="0"/>
                </a:cubicBezTo>
                <a:cubicBezTo>
                  <a:pt x="2959668" y="-32460"/>
                  <a:pt x="3291622" y="-30439"/>
                  <a:pt x="3433665" y="0"/>
                </a:cubicBezTo>
                <a:cubicBezTo>
                  <a:pt x="3575708" y="30439"/>
                  <a:pt x="4099246" y="34284"/>
                  <a:pt x="4312683" y="0"/>
                </a:cubicBezTo>
                <a:cubicBezTo>
                  <a:pt x="4526120" y="-34284"/>
                  <a:pt x="4829379" y="30422"/>
                  <a:pt x="4999416" y="0"/>
                </a:cubicBezTo>
                <a:cubicBezTo>
                  <a:pt x="5169453" y="-30422"/>
                  <a:pt x="5249086" y="24274"/>
                  <a:pt x="5493864" y="0"/>
                </a:cubicBezTo>
                <a:cubicBezTo>
                  <a:pt x="5738642" y="-24274"/>
                  <a:pt x="5760049" y="12247"/>
                  <a:pt x="5988312" y="0"/>
                </a:cubicBezTo>
                <a:cubicBezTo>
                  <a:pt x="6216575" y="-12247"/>
                  <a:pt x="6398606" y="-28526"/>
                  <a:pt x="6578902" y="0"/>
                </a:cubicBezTo>
                <a:cubicBezTo>
                  <a:pt x="6759198" y="28526"/>
                  <a:pt x="7008676" y="-23669"/>
                  <a:pt x="7265635" y="0"/>
                </a:cubicBezTo>
                <a:cubicBezTo>
                  <a:pt x="7522594" y="23669"/>
                  <a:pt x="7851770" y="-40502"/>
                  <a:pt x="8144653" y="0"/>
                </a:cubicBezTo>
                <a:cubicBezTo>
                  <a:pt x="8437536" y="40502"/>
                  <a:pt x="8448175" y="-10879"/>
                  <a:pt x="8639101" y="0"/>
                </a:cubicBezTo>
                <a:cubicBezTo>
                  <a:pt x="8830027" y="10879"/>
                  <a:pt x="9161254" y="-4463"/>
                  <a:pt x="9614262" y="0"/>
                </a:cubicBezTo>
                <a:cubicBezTo>
                  <a:pt x="9622187" y="295264"/>
                  <a:pt x="9612080" y="440684"/>
                  <a:pt x="9614262" y="641304"/>
                </a:cubicBezTo>
                <a:cubicBezTo>
                  <a:pt x="9616444" y="841924"/>
                  <a:pt x="9613661" y="1017495"/>
                  <a:pt x="9614262" y="1323542"/>
                </a:cubicBezTo>
                <a:cubicBezTo>
                  <a:pt x="9614863" y="1629589"/>
                  <a:pt x="9642431" y="1765826"/>
                  <a:pt x="9614262" y="2005780"/>
                </a:cubicBezTo>
                <a:cubicBezTo>
                  <a:pt x="9586093" y="2245734"/>
                  <a:pt x="9598440" y="2453197"/>
                  <a:pt x="9614262" y="2565215"/>
                </a:cubicBezTo>
                <a:cubicBezTo>
                  <a:pt x="9630084" y="2677233"/>
                  <a:pt x="9643754" y="2969729"/>
                  <a:pt x="9614262" y="3206519"/>
                </a:cubicBezTo>
                <a:cubicBezTo>
                  <a:pt x="9584770" y="3443309"/>
                  <a:pt x="9586636" y="3779689"/>
                  <a:pt x="9614262" y="4093428"/>
                </a:cubicBezTo>
                <a:cubicBezTo>
                  <a:pt x="9364946" y="4096491"/>
                  <a:pt x="9115664" y="4095201"/>
                  <a:pt x="8735244" y="4093428"/>
                </a:cubicBezTo>
                <a:cubicBezTo>
                  <a:pt x="8354824" y="4091655"/>
                  <a:pt x="8482011" y="4088782"/>
                  <a:pt x="8240796" y="4093428"/>
                </a:cubicBezTo>
                <a:cubicBezTo>
                  <a:pt x="7999581" y="4098074"/>
                  <a:pt x="7992908" y="4117005"/>
                  <a:pt x="7746348" y="4093428"/>
                </a:cubicBezTo>
                <a:cubicBezTo>
                  <a:pt x="7499788" y="4069851"/>
                  <a:pt x="7229975" y="4119253"/>
                  <a:pt x="7059615" y="4093428"/>
                </a:cubicBezTo>
                <a:cubicBezTo>
                  <a:pt x="6889255" y="4067603"/>
                  <a:pt x="6684474" y="4065916"/>
                  <a:pt x="6469025" y="4093428"/>
                </a:cubicBezTo>
                <a:cubicBezTo>
                  <a:pt x="6253576" y="4120941"/>
                  <a:pt x="6091917" y="4090937"/>
                  <a:pt x="5974577" y="4093428"/>
                </a:cubicBezTo>
                <a:cubicBezTo>
                  <a:pt x="5857237" y="4095919"/>
                  <a:pt x="5643380" y="4065463"/>
                  <a:pt x="5383987" y="4093428"/>
                </a:cubicBezTo>
                <a:cubicBezTo>
                  <a:pt x="5124594" y="4121394"/>
                  <a:pt x="4989767" y="4080920"/>
                  <a:pt x="4889539" y="4093428"/>
                </a:cubicBezTo>
                <a:cubicBezTo>
                  <a:pt x="4789311" y="4105936"/>
                  <a:pt x="4550608" y="4082791"/>
                  <a:pt x="4298949" y="4093428"/>
                </a:cubicBezTo>
                <a:cubicBezTo>
                  <a:pt x="4047290" y="4104066"/>
                  <a:pt x="3842330" y="4125529"/>
                  <a:pt x="3612216" y="4093428"/>
                </a:cubicBezTo>
                <a:cubicBezTo>
                  <a:pt x="3382102" y="4061327"/>
                  <a:pt x="3361025" y="4077406"/>
                  <a:pt x="3213910" y="4093428"/>
                </a:cubicBezTo>
                <a:cubicBezTo>
                  <a:pt x="3066795" y="4109450"/>
                  <a:pt x="2877408" y="4075888"/>
                  <a:pt x="2719463" y="4093428"/>
                </a:cubicBezTo>
                <a:cubicBezTo>
                  <a:pt x="2561518" y="4110968"/>
                  <a:pt x="2327730" y="4069345"/>
                  <a:pt x="2225015" y="4093428"/>
                </a:cubicBezTo>
                <a:cubicBezTo>
                  <a:pt x="2122300" y="4117511"/>
                  <a:pt x="1605728" y="4104644"/>
                  <a:pt x="1442139" y="4093428"/>
                </a:cubicBezTo>
                <a:cubicBezTo>
                  <a:pt x="1278550" y="4082212"/>
                  <a:pt x="980499" y="4084724"/>
                  <a:pt x="659264" y="4093428"/>
                </a:cubicBezTo>
                <a:cubicBezTo>
                  <a:pt x="338030" y="4102132"/>
                  <a:pt x="237374" y="4079658"/>
                  <a:pt x="0" y="4093428"/>
                </a:cubicBezTo>
                <a:cubicBezTo>
                  <a:pt x="-12256" y="3942666"/>
                  <a:pt x="-10058" y="3698279"/>
                  <a:pt x="0" y="3452124"/>
                </a:cubicBezTo>
                <a:cubicBezTo>
                  <a:pt x="10058" y="3205969"/>
                  <a:pt x="27030" y="3053908"/>
                  <a:pt x="0" y="2851755"/>
                </a:cubicBezTo>
                <a:cubicBezTo>
                  <a:pt x="-27030" y="2649602"/>
                  <a:pt x="-30221" y="2513020"/>
                  <a:pt x="0" y="2210451"/>
                </a:cubicBezTo>
                <a:cubicBezTo>
                  <a:pt x="30221" y="1907882"/>
                  <a:pt x="-13066" y="1890231"/>
                  <a:pt x="0" y="1651016"/>
                </a:cubicBezTo>
                <a:cubicBezTo>
                  <a:pt x="13066" y="1411802"/>
                  <a:pt x="32016" y="1210752"/>
                  <a:pt x="0" y="886909"/>
                </a:cubicBezTo>
                <a:cubicBezTo>
                  <a:pt x="-32016" y="563066"/>
                  <a:pt x="-14431" y="395002"/>
                  <a:pt x="0" y="0"/>
                </a:cubicBezTo>
                <a:close/>
              </a:path>
            </a:pathLst>
          </a:custGeom>
          <a:solidFill>
            <a:srgbClr val="70AD47">
              <a:lumMod val="20000"/>
              <a:lumOff val="80000"/>
            </a:srgbClr>
          </a:solidFill>
          <a:ln w="28575">
            <a:solidFill>
              <a:srgbClr val="92D050"/>
            </a:solidFill>
          </a:ln>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 possible version:   </a:t>
            </a: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lvl="0" algn="just"/>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The famous quote "</a:t>
            </a:r>
            <a:r>
              <a:rPr lang="en-US" altLang="zh-CN" sz="2000" kern="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Where there's a will, there's a way</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is taken as a motto by many people as an illustration of the power of </a:t>
            </a:r>
            <a:r>
              <a:rPr lang="en-US" altLang="zh-CN" sz="2000" kern="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persistence</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in a tight corner. </a:t>
            </a: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lvl="0" algn="just"/>
            <a:r>
              <a:rPr lang="en-US" altLang="zh-CN" sz="2000" kern="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     William Kamkwamba, a 14-year-old boy, who was forced to drop out of school for lack of fees never gave up his dream to help his poor village. Armed with determination and an iron will, the teenager set out to build a windmill out of random materials. Though his outside world was collapsing to dust, the youngster persevered towards his goal despite the doubt and criticism he faced. He worked tirelessly until his dream of bringing electricity to his village became reality. </a:t>
            </a:r>
            <a:endParaRPr lang="en-US" altLang="zh-CN" sz="2000" kern="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lvl="0" algn="just"/>
            <a:r>
              <a:rPr lang="en-US" altLang="zh-CN" sz="2000" kern="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     The boy’s true story profoundly impacted me, enabling me to grasp the essence of the quote--- what seemed like a hopeless situation can be turned into an inspirational story that inspire and motivate us all, persuading us that no misfortune is set in stone. Always bear in mind that it is our persistence that will ultimately lead us to success.</a:t>
            </a: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 name="文本框 1"/>
          <p:cNvSpPr txBox="1"/>
          <p:nvPr/>
        </p:nvSpPr>
        <p:spPr>
          <a:xfrm>
            <a:off x="165661" y="131499"/>
            <a:ext cx="1620957" cy="523220"/>
          </a:xfrm>
          <a:prstGeom prst="rect">
            <a:avLst/>
          </a:prstGeom>
          <a:solidFill>
            <a:srgbClr val="F8BB48"/>
          </a:solidFill>
          <a:effectLst>
            <a:outerShdw blurRad="50800" dist="38100" dir="5400000" algn="t" rotWithShape="0">
              <a:prstClr val="black">
                <a:alpha val="40000"/>
              </a:prstClr>
            </a:outerShdw>
          </a:effectLst>
          <a:scene3d>
            <a:camera prst="perspectiveHeroicExtremeRightFacing"/>
            <a:lightRig rig="threePt" dir="t"/>
          </a:scene3d>
        </p:spPr>
        <p:txBody>
          <a:bodyPr wrap="none" rtlCol="0">
            <a:spAutoFit/>
          </a:bodyPr>
          <a:lstStyle/>
          <a:p>
            <a:r>
              <a:rPr lang="zh-CN" altLang="en-US" sz="2800" b="1" dirty="0">
                <a:latin typeface="华文中宋" panose="02010600040101010101" pitchFamily="2" charset="-122"/>
                <a:ea typeface="华文中宋" panose="02010600040101010101" pitchFamily="2" charset="-122"/>
              </a:rPr>
              <a:t>素材运用</a:t>
            </a:r>
            <a:endParaRPr lang="zh-CN" altLang="en-US" sz="2800" b="1" dirty="0">
              <a:latin typeface="华文中宋" panose="02010600040101010101" pitchFamily="2" charset="-122"/>
              <a:ea typeface="华文中宋" panose="02010600040101010101" pitchFamily="2" charset="-122"/>
            </a:endParaRPr>
          </a:p>
        </p:txBody>
      </p:sp>
      <p:sp>
        <p:nvSpPr>
          <p:cNvPr id="8" name="文本框 7"/>
          <p:cNvSpPr txBox="1"/>
          <p:nvPr/>
        </p:nvSpPr>
        <p:spPr>
          <a:xfrm>
            <a:off x="8993431" y="6022550"/>
            <a:ext cx="2339102" cy="523220"/>
          </a:xfrm>
          <a:prstGeom prst="rect">
            <a:avLst/>
          </a:prstGeom>
          <a:solidFill>
            <a:srgbClr val="F8BB48"/>
          </a:solidFill>
          <a:effectLst>
            <a:outerShdw blurRad="50800" dist="38100" dir="5400000" algn="t" rotWithShape="0">
              <a:prstClr val="black">
                <a:alpha val="40000"/>
              </a:prstClr>
            </a:outerShdw>
          </a:effectLst>
          <a:scene3d>
            <a:camera prst="perspectiveHeroicExtremeRightFacing"/>
            <a:lightRig rig="threePt" dir="t"/>
          </a:scene3d>
        </p:spPr>
        <p:txBody>
          <a:bodyPr wrap="none" rtlCol="0">
            <a:spAutoFit/>
          </a:bodyPr>
          <a:lstStyle/>
          <a:p>
            <a:r>
              <a:rPr lang="zh-CN" altLang="en-US" sz="2800" b="1" dirty="0">
                <a:latin typeface="华文中宋" panose="02010600040101010101" pitchFamily="2" charset="-122"/>
                <a:ea typeface="华文中宋" panose="02010600040101010101" pitchFamily="2" charset="-122"/>
              </a:rPr>
              <a:t>范文仅供参考</a:t>
            </a:r>
            <a:endParaRPr lang="zh-CN" altLang="en-US" sz="2800" b="1" dirty="0">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22012</Words>
  <Application>WPS 演示</Application>
  <PresentationFormat>宽屏</PresentationFormat>
  <Paragraphs>540</Paragraphs>
  <Slides>23</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23</vt:i4>
      </vt:variant>
    </vt:vector>
  </HeadingPairs>
  <TitlesOfParts>
    <vt:vector size="43" baseType="lpstr">
      <vt:lpstr>Arial</vt:lpstr>
      <vt:lpstr>宋体</vt:lpstr>
      <vt:lpstr>Wingdings</vt:lpstr>
      <vt:lpstr>Times New Roman</vt:lpstr>
      <vt:lpstr>Ahsing</vt:lpstr>
      <vt:lpstr>Aderet MF</vt:lpstr>
      <vt:lpstr>思源黑体 1 Medium</vt:lpstr>
      <vt:lpstr>方正小标宋简体</vt:lpstr>
      <vt:lpstr>Calibri</vt:lpstr>
      <vt:lpstr>等线</vt:lpstr>
      <vt:lpstr>-apple-system</vt:lpstr>
      <vt:lpstr>华文中宋</vt:lpstr>
      <vt:lpstr>Segoe Print</vt:lpstr>
      <vt:lpstr>微软雅黑</vt:lpstr>
      <vt:lpstr>Arial Unicode MS</vt:lpstr>
      <vt:lpstr>Calibri</vt:lpstr>
      <vt:lpstr>HelveticaNeue</vt:lpstr>
      <vt:lpstr>华文新魏</vt:lpstr>
      <vt:lpstr>黑体</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fang fay</dc:creator>
  <cp:lastModifiedBy>Administrator</cp:lastModifiedBy>
  <cp:revision>73</cp:revision>
  <dcterms:created xsi:type="dcterms:W3CDTF">2024-03-19T10:26:00Z</dcterms:created>
  <dcterms:modified xsi:type="dcterms:W3CDTF">2024-05-17T06:50:51Z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