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1161" r:id="rId3"/>
    <p:sldId id="256" r:id="rId4"/>
    <p:sldId id="1079" r:id="rId5"/>
    <p:sldId id="1116" r:id="rId7"/>
    <p:sldId id="1080" r:id="rId8"/>
    <p:sldId id="283" r:id="rId9"/>
    <p:sldId id="1083" r:id="rId10"/>
    <p:sldId id="1117" r:id="rId11"/>
    <p:sldId id="1134" r:id="rId12"/>
    <p:sldId id="1140" r:id="rId13"/>
    <p:sldId id="1145" r:id="rId14"/>
    <p:sldId id="519" r:id="rId15"/>
    <p:sldId id="1093" r:id="rId16"/>
    <p:sldId id="1137" r:id="rId17"/>
    <p:sldId id="1125" r:id="rId18"/>
    <p:sldId id="1147" r:id="rId19"/>
    <p:sldId id="1121" r:id="rId20"/>
    <p:sldId id="1122" r:id="rId21"/>
    <p:sldId id="1133" r:id="rId22"/>
    <p:sldId id="1142" r:id="rId23"/>
    <p:sldId id="1123" r:id="rId24"/>
    <p:sldId id="1146" r:id="rId25"/>
    <p:sldId id="1141" r:id="rId26"/>
    <p:sldId id="1129" r:id="rId27"/>
    <p:sldId id="1124" r:id="rId28"/>
    <p:sldId id="113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A20000"/>
    <a:srgbClr val="0000FF"/>
    <a:srgbClr val="0000CC"/>
    <a:srgbClr val="CC00CC"/>
    <a:srgbClr val="005E00"/>
    <a:srgbClr val="EF0000"/>
    <a:srgbClr val="003400"/>
    <a:srgbClr val="FF3300"/>
    <a:srgbClr val="00A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9"/>
  </p:normalViewPr>
  <p:slideViewPr>
    <p:cSldViewPr snapToGrid="0">
      <p:cViewPr varScale="1">
        <p:scale>
          <a:sx n="62" d="100"/>
          <a:sy n="62" d="100"/>
        </p:scale>
        <p:origin x="8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8301-970A-45F6-9A29-2C26D57B5D1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6B9F8-08C7-432C-9389-A081CBEA58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6B6B9F8-08C7-432C-9389-A081CBEA58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fld id="{BFC4D603-5B0F-44EE-9D26-F46071689E9A}"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1048701" name="任意多边形: 形状 8"/>
          <p:cNvSpPr/>
          <p:nvPr userDrawn="1"/>
        </p:nvSpPr>
        <p:spPr>
          <a:xfrm>
            <a:off x="10187935" y="-1090140"/>
            <a:ext cx="4008129" cy="2180279"/>
          </a:xfrm>
          <a:custGeom>
            <a:avLst/>
            <a:gdLst>
              <a:gd name="connsiteX0" fmla="*/ 109244 w 4008129"/>
              <a:gd name="connsiteY0" fmla="*/ 256317 h 2180279"/>
              <a:gd name="connsiteX1" fmla="*/ 942621 w 4008129"/>
              <a:gd name="connsiteY1" fmla="*/ 1876772 h 2180279"/>
              <a:gd name="connsiteX2" fmla="*/ 3581649 w 4008129"/>
              <a:gd name="connsiteY2" fmla="*/ 2050392 h 2180279"/>
              <a:gd name="connsiteX3" fmla="*/ 3801568 w 4008129"/>
              <a:gd name="connsiteY3" fmla="*/ 429937 h 2180279"/>
              <a:gd name="connsiteX4" fmla="*/ 1544505 w 4008129"/>
              <a:gd name="connsiteY4" fmla="*/ 1674 h 2180279"/>
              <a:gd name="connsiteX5" fmla="*/ 167117 w 4008129"/>
              <a:gd name="connsiteY5" fmla="*/ 279466 h 2180279"/>
              <a:gd name="connsiteX6" fmla="*/ 109244 w 4008129"/>
              <a:gd name="connsiteY6" fmla="*/ 256317 h 21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8129" h="2180279">
                <a:moveTo>
                  <a:pt x="109244" y="256317"/>
                </a:moveTo>
                <a:cubicBezTo>
                  <a:pt x="238495" y="522535"/>
                  <a:pt x="363887" y="1577760"/>
                  <a:pt x="942621" y="1876772"/>
                </a:cubicBezTo>
                <a:cubicBezTo>
                  <a:pt x="1521355" y="2175784"/>
                  <a:pt x="3105158" y="2291531"/>
                  <a:pt x="3581649" y="2050392"/>
                </a:cubicBezTo>
                <a:cubicBezTo>
                  <a:pt x="4058140" y="1809253"/>
                  <a:pt x="4141092" y="771390"/>
                  <a:pt x="3801568" y="429937"/>
                </a:cubicBezTo>
                <a:cubicBezTo>
                  <a:pt x="3462044" y="88484"/>
                  <a:pt x="2150247" y="26752"/>
                  <a:pt x="1544505" y="1674"/>
                </a:cubicBezTo>
                <a:cubicBezTo>
                  <a:pt x="938763" y="-23405"/>
                  <a:pt x="406327" y="240884"/>
                  <a:pt x="167117" y="279466"/>
                </a:cubicBezTo>
                <a:cubicBezTo>
                  <a:pt x="-72093" y="318048"/>
                  <a:pt x="-20007" y="-9901"/>
                  <a:pt x="109244" y="256317"/>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sp>
        <p:nvSpPr>
          <p:cNvPr id="1048702" name="任意多边形: 形状 12"/>
          <p:cNvSpPr/>
          <p:nvPr userDrawn="1"/>
        </p:nvSpPr>
        <p:spPr>
          <a:xfrm rot="869861">
            <a:off x="-1997982" y="5852278"/>
            <a:ext cx="6275278" cy="1529348"/>
          </a:xfrm>
          <a:custGeom>
            <a:avLst/>
            <a:gdLst>
              <a:gd name="connsiteX0" fmla="*/ 439908 w 7733604"/>
              <a:gd name="connsiteY0" fmla="*/ 1159748 h 2289554"/>
              <a:gd name="connsiteX1" fmla="*/ 2534925 w 7733604"/>
              <a:gd name="connsiteY1" fmla="*/ 372670 h 2289554"/>
              <a:gd name="connsiteX2" fmla="*/ 4201680 w 7733604"/>
              <a:gd name="connsiteY2" fmla="*/ 1206047 h 2289554"/>
              <a:gd name="connsiteX3" fmla="*/ 6261973 w 7733604"/>
              <a:gd name="connsiteY3" fmla="*/ 2280 h 2289554"/>
              <a:gd name="connsiteX4" fmla="*/ 7731958 w 7733604"/>
              <a:gd name="connsiteY4" fmla="*/ 939829 h 2289554"/>
              <a:gd name="connsiteX5" fmla="*/ 6389295 w 7733604"/>
              <a:gd name="connsiteY5" fmla="*/ 2213044 h 2289554"/>
              <a:gd name="connsiteX6" fmla="*/ 567229 w 7733604"/>
              <a:gd name="connsiteY6" fmla="*/ 2039424 h 2289554"/>
              <a:gd name="connsiteX7" fmla="*/ 439908 w 7733604"/>
              <a:gd name="connsiteY7" fmla="*/ 1159748 h 228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3604" h="2289554">
                <a:moveTo>
                  <a:pt x="439908" y="1159748"/>
                </a:moveTo>
                <a:cubicBezTo>
                  <a:pt x="767857" y="881956"/>
                  <a:pt x="1907963" y="364954"/>
                  <a:pt x="2534925" y="372670"/>
                </a:cubicBezTo>
                <a:cubicBezTo>
                  <a:pt x="3161887" y="380386"/>
                  <a:pt x="3580505" y="1267779"/>
                  <a:pt x="4201680" y="1206047"/>
                </a:cubicBezTo>
                <a:cubicBezTo>
                  <a:pt x="4822855" y="1144315"/>
                  <a:pt x="5673593" y="46650"/>
                  <a:pt x="6261973" y="2280"/>
                </a:cubicBezTo>
                <a:cubicBezTo>
                  <a:pt x="6850353" y="-42090"/>
                  <a:pt x="7710738" y="571368"/>
                  <a:pt x="7731958" y="939829"/>
                </a:cubicBezTo>
                <a:cubicBezTo>
                  <a:pt x="7753178" y="1308290"/>
                  <a:pt x="7583416" y="2029778"/>
                  <a:pt x="6389295" y="2213044"/>
                </a:cubicBezTo>
                <a:cubicBezTo>
                  <a:pt x="5195174" y="2396310"/>
                  <a:pt x="1553006" y="2214973"/>
                  <a:pt x="567229" y="2039424"/>
                </a:cubicBezTo>
                <a:cubicBezTo>
                  <a:pt x="-418548" y="1863875"/>
                  <a:pt x="111959" y="1437540"/>
                  <a:pt x="439908" y="1159748"/>
                </a:cubicBezTo>
                <a:close/>
              </a:path>
            </a:pathLst>
          </a:custGeom>
          <a:solidFill>
            <a:srgbClr val="E7C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ndParaRPr>
          </a:p>
        </p:txBody>
      </p:sp>
      <p:pic>
        <p:nvPicPr>
          <p:cNvPr id="2097155" name="图片 10"/>
          <p:cNvPicPr>
            <a:picLocks noChangeAspect="1"/>
          </p:cNvPicPr>
          <p:nvPr userDrawn="1"/>
        </p:nvPicPr>
        <p:blipFill rotWithShape="1">
          <a:blip r:embed="rId2" cstate="print"/>
          <a:srcRect r="7301" b="45178"/>
          <a:stretch>
            <a:fillRect/>
          </a:stretch>
        </p:blipFill>
        <p:spPr>
          <a:xfrm>
            <a:off x="10477048" y="4914899"/>
            <a:ext cx="1714952" cy="19431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24A6B57-8BDF-41B8-9739-E5FC80FD29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F9BB11-2144-4FC6-98B5-DAE7759FA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A6B57-8BDF-41B8-9739-E5FC80FD29B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9BB11-2144-4FC6-98B5-DAE7759FA4DE}" type="slidenum">
              <a:rPr lang="zh-CN" altLang="en-US" smtClean="0"/>
            </a:fld>
            <a:endParaRPr lang="zh-CN" altLang="en-US"/>
          </a:p>
        </p:txBody>
      </p:sp>
      <p:pic>
        <p:nvPicPr>
          <p:cNvPr id="5124" name="图片 6" descr="logo横版 png"/>
          <p:cNvPicPr>
            <a:picLocks noChangeAspect="1"/>
          </p:cNvPicPr>
          <p:nvPr userDrawn="1"/>
        </p:nvPicPr>
        <p:blipFill>
          <a:blip r:embed="rId13"/>
          <a:stretch>
            <a:fillRect/>
          </a:stretch>
        </p:blipFill>
        <p:spPr>
          <a:xfrm>
            <a:off x="11480800" y="6350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6" Type="http://schemas.openxmlformats.org/officeDocument/2006/relationships/slideLayout" Target="../slideLayouts/slideLayout2.xml"/><Relationship Id="rId55" Type="http://schemas.openxmlformats.org/officeDocument/2006/relationships/image" Target="../media/image2.jpeg"/><Relationship Id="rId54" Type="http://schemas.openxmlformats.org/officeDocument/2006/relationships/tags" Target="../tags/tag61.xml"/><Relationship Id="rId53" Type="http://schemas.openxmlformats.org/officeDocument/2006/relationships/tags" Target="../tags/tag60.xml"/><Relationship Id="rId52" Type="http://schemas.openxmlformats.org/officeDocument/2006/relationships/tags" Target="../tags/tag59.xml"/><Relationship Id="rId51" Type="http://schemas.openxmlformats.org/officeDocument/2006/relationships/tags" Target="../tags/tag58.xml"/><Relationship Id="rId50" Type="http://schemas.openxmlformats.org/officeDocument/2006/relationships/tags" Target="../tags/tag57.xml"/><Relationship Id="rId5" Type="http://schemas.openxmlformats.org/officeDocument/2006/relationships/tags" Target="../tags/tag12.xml"/><Relationship Id="rId49" Type="http://schemas.openxmlformats.org/officeDocument/2006/relationships/tags" Target="../tags/tag56.xml"/><Relationship Id="rId48" Type="http://schemas.openxmlformats.org/officeDocument/2006/relationships/tags" Target="../tags/tag55.xml"/><Relationship Id="rId47" Type="http://schemas.openxmlformats.org/officeDocument/2006/relationships/tags" Target="../tags/tag54.xml"/><Relationship Id="rId46" Type="http://schemas.openxmlformats.org/officeDocument/2006/relationships/tags" Target="../tags/tag53.xml"/><Relationship Id="rId45" Type="http://schemas.openxmlformats.org/officeDocument/2006/relationships/tags" Target="../tags/tag52.xml"/><Relationship Id="rId44" Type="http://schemas.openxmlformats.org/officeDocument/2006/relationships/tags" Target="../tags/tag51.xml"/><Relationship Id="rId43" Type="http://schemas.openxmlformats.org/officeDocument/2006/relationships/tags" Target="../tags/tag50.xml"/><Relationship Id="rId42" Type="http://schemas.openxmlformats.org/officeDocument/2006/relationships/tags" Target="../tags/tag49.xml"/><Relationship Id="rId41" Type="http://schemas.openxmlformats.org/officeDocument/2006/relationships/tags" Target="../tags/tag48.xml"/><Relationship Id="rId40" Type="http://schemas.openxmlformats.org/officeDocument/2006/relationships/tags" Target="../tags/tag47.xml"/><Relationship Id="rId4" Type="http://schemas.openxmlformats.org/officeDocument/2006/relationships/tags" Target="../tags/tag11.xml"/><Relationship Id="rId39" Type="http://schemas.openxmlformats.org/officeDocument/2006/relationships/tags" Target="../tags/tag46.xml"/><Relationship Id="rId38" Type="http://schemas.openxmlformats.org/officeDocument/2006/relationships/tags" Target="../tags/tag45.xml"/><Relationship Id="rId37" Type="http://schemas.openxmlformats.org/officeDocument/2006/relationships/tags" Target="../tags/tag44.xml"/><Relationship Id="rId36" Type="http://schemas.openxmlformats.org/officeDocument/2006/relationships/tags" Target="../tags/tag43.xml"/><Relationship Id="rId35" Type="http://schemas.openxmlformats.org/officeDocument/2006/relationships/tags" Target="../tags/tag42.xml"/><Relationship Id="rId34" Type="http://schemas.openxmlformats.org/officeDocument/2006/relationships/tags" Target="../tags/tag41.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2.jpeg"/><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image" Target="../media/image11.png"/><Relationship Id="rId4" Type="http://schemas.openxmlformats.org/officeDocument/2006/relationships/tags" Target="../tags/tag63.xml"/><Relationship Id="rId3" Type="http://schemas.openxmlformats.org/officeDocument/2006/relationships/image" Target="../media/image10.png"/><Relationship Id="rId2" Type="http://schemas.openxmlformats.org/officeDocument/2006/relationships/tags" Target="../tags/tag6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2.xml"/><Relationship Id="rId11" Type="http://schemas.openxmlformats.org/officeDocument/2006/relationships/tags" Target="../tags/tag8.xml"/><Relationship Id="rId10" Type="http://schemas.openxmlformats.org/officeDocument/2006/relationships/image" Target="../media/image2.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Grandpa Charlie and Tyler turned a corner. An old man wearing a brown hat and a scarf walked toward them.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He was frowning.</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He ran back up the hill, holding out Henry’s hat. “It’s wet. Just throw it away. I’ll have to buy a new hat,”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Henry said coldly, walking past Tyler. </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CC00CC"/>
                          </a:solidFill>
                        </a:rPr>
                        <a:t> </a:t>
                      </a:r>
                      <a:r>
                        <a:rPr lang="en-US" altLang="zh-CN" sz="2800" b="1" dirty="0">
                          <a:solidFill>
                            <a:srgbClr val="CC00CC"/>
                          </a:solidFill>
                        </a:rPr>
                        <a:t>4. </a:t>
                      </a:r>
                      <a:r>
                        <a:rPr lang="en-US" altLang="zh-CN" sz="2800" kern="1200" dirty="0">
                          <a:solidFill>
                            <a:srgbClr val="CC00CC"/>
                          </a:solidFill>
                          <a:effectLst/>
                          <a:latin typeface="+mn-lt"/>
                          <a:ea typeface="+mn-ea"/>
                          <a:cs typeface="+mn-cs"/>
                        </a:rPr>
                        <a:t>Tyler’s caring words melting the ice in </a:t>
                      </a:r>
                      <a:endParaRPr lang="en-US" altLang="zh-CN" sz="2800" kern="1200" dirty="0">
                        <a:solidFill>
                          <a:srgbClr val="CC00CC"/>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kern="1200" dirty="0">
                          <a:solidFill>
                            <a:srgbClr val="CC00CC"/>
                          </a:solidFill>
                          <a:effectLst/>
                          <a:latin typeface="+mn-lt"/>
                          <a:ea typeface="+mn-ea"/>
                          <a:cs typeface="+mn-cs"/>
                        </a:rPr>
                        <a:t>    his heart, Mr. Henry took it over from </a:t>
                      </a:r>
                      <a:endParaRPr lang="en-US" altLang="zh-CN" sz="2800" kern="1200" dirty="0">
                        <a:solidFill>
                          <a:srgbClr val="CC00CC"/>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kern="1200" dirty="0">
                          <a:solidFill>
                            <a:srgbClr val="CC00CC"/>
                          </a:solidFill>
                          <a:effectLst/>
                          <a:latin typeface="+mn-lt"/>
                          <a:ea typeface="+mn-ea"/>
                          <a:cs typeface="+mn-cs"/>
                        </a:rPr>
                        <a:t>    Tyler’s hand slowly and gently put it </a:t>
                      </a:r>
                      <a:endParaRPr lang="en-US" altLang="zh-CN" sz="2800" kern="1200" dirty="0">
                        <a:solidFill>
                          <a:srgbClr val="CC00CC"/>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kern="1200" dirty="0">
                          <a:solidFill>
                            <a:srgbClr val="CC00CC"/>
                          </a:solidFill>
                          <a:effectLst/>
                          <a:latin typeface="+mn-lt"/>
                          <a:ea typeface="+mn-ea"/>
                          <a:cs typeface="+mn-cs"/>
                        </a:rPr>
                        <a:t>    on, literally moved to tears. </a:t>
                      </a:r>
                      <a:endParaRPr lang="en-US" altLang="zh-CN" sz="2800" kern="1200" dirty="0">
                        <a:solidFill>
                          <a:srgbClr val="CC00CC"/>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0" dirty="0">
                          <a:solidFill>
                            <a:srgbClr val="CC00CC"/>
                          </a:solidFill>
                        </a:rPr>
                        <a:t>或者</a:t>
                      </a:r>
                      <a:endParaRPr lang="en-US" altLang="zh-CN" sz="2800" b="0" dirty="0">
                        <a:solidFill>
                          <a:srgbClr val="CC00CC"/>
                        </a:solidFill>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800" b="0" dirty="0">
                          <a:solidFill>
                            <a:srgbClr val="CC00CC"/>
                          </a:solidFill>
                        </a:rPr>
                        <a:t>   Henry’s previous depression gave way to gratitude due to the kindness from his new cross-age friend. </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He ran back up the hill, holding out Henry’s hat. “It’s wet. Just throw it away. I’ll have to buy a new hat,”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Henry said coldly, walking past Tyler. </a:t>
                      </a:r>
                      <a:endPar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srgbClr val="CC00CC"/>
                          </a:solidFill>
                        </a:rPr>
                        <a:t> </a:t>
                      </a:r>
                      <a:r>
                        <a:rPr lang="en-US" altLang="zh-CN" sz="2800" b="1" dirty="0">
                          <a:solidFill>
                            <a:srgbClr val="CC00CC"/>
                          </a:solidFill>
                        </a:rPr>
                        <a:t>5. </a:t>
                      </a:r>
                      <a:r>
                        <a:rPr lang="en-US" altLang="zh-CN" sz="2800" kern="1200" dirty="0">
                          <a:solidFill>
                            <a:srgbClr val="CC00CC"/>
                          </a:solidFill>
                          <a:effectLst/>
                          <a:latin typeface="+mn-lt"/>
                          <a:ea typeface="+mn-ea"/>
                          <a:cs typeface="+mn-cs"/>
                        </a:rPr>
                        <a:t>A radiant smile cracking across his wrinkled and weathered face, he bent down, hugged Tyler in his arms tightly and murmured thanks to the little angel for his gesture of kindness and his golden heart. Thanks to Tyler’s brilliant idea, Henry fell in love with the daily walk in the cold winter and resolved to purchase a red magic hat! </a:t>
                      </a:r>
                      <a:endParaRPr lang="en-US" altLang="zh-CN" sz="2800" kern="1200" dirty="0">
                        <a:solidFill>
                          <a:srgbClr val="CC00CC"/>
                        </a:solidFill>
                        <a:effectLst/>
                        <a:latin typeface="+mn-lt"/>
                        <a:ea typeface="+mn-ea"/>
                        <a:cs typeface="+mn-cs"/>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33" name="矩形: 圆角 32"/>
          <p:cNvSpPr/>
          <p:nvPr>
            <p:custDataLst>
              <p:tags r:id="rId2"/>
            </p:custDataLst>
          </p:nvPr>
        </p:nvSpPr>
        <p:spPr>
          <a:xfrm>
            <a:off x="5199357" y="1884518"/>
            <a:ext cx="1722945" cy="6387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a:p>
        </p:txBody>
      </p:sp>
      <p:grpSp>
        <p:nvGrpSpPr>
          <p:cNvPr id="55" name="组合 54"/>
          <p:cNvGrpSpPr/>
          <p:nvPr>
            <p:custDataLst>
              <p:tags r:id="rId3"/>
            </p:custDataLst>
          </p:nvPr>
        </p:nvGrpSpPr>
        <p:grpSpPr>
          <a:xfrm>
            <a:off x="25254" y="2639395"/>
            <a:ext cx="12182921" cy="2450197"/>
            <a:chOff x="25254" y="2523283"/>
            <a:chExt cx="12182921" cy="2450197"/>
          </a:xfrm>
        </p:grpSpPr>
        <p:sp>
          <p:nvSpPr>
            <p:cNvPr id="19" name="任意多边形: 形状 18"/>
            <p:cNvSpPr/>
            <p:nvPr>
              <p:custDataLst>
                <p:tags r:id="rId4"/>
              </p:custDataLst>
            </p:nvPr>
          </p:nvSpPr>
          <p:spPr>
            <a:xfrm>
              <a:off x="6060830" y="2523283"/>
              <a:ext cx="5532611" cy="292557"/>
            </a:xfrm>
            <a:custGeom>
              <a:avLst/>
              <a:gdLst/>
              <a:ahLst/>
              <a:cxnLst/>
              <a:rect l="0" t="0" r="0" b="0"/>
              <a:pathLst>
                <a:path>
                  <a:moveTo>
                    <a:pt x="0" y="0"/>
                  </a:moveTo>
                  <a:lnTo>
                    <a:pt x="0" y="199369"/>
                  </a:lnTo>
                  <a:lnTo>
                    <a:pt x="5532611" y="199369"/>
                  </a:lnTo>
                  <a:lnTo>
                    <a:pt x="553261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0" name="任意多边形: 形状 19"/>
            <p:cNvSpPr/>
            <p:nvPr>
              <p:custDataLst>
                <p:tags r:id="rId5"/>
              </p:custDataLst>
            </p:nvPr>
          </p:nvSpPr>
          <p:spPr>
            <a:xfrm>
              <a:off x="6060830" y="2523283"/>
              <a:ext cx="4303141" cy="292557"/>
            </a:xfrm>
            <a:custGeom>
              <a:avLst/>
              <a:gdLst/>
              <a:ahLst/>
              <a:cxnLst/>
              <a:rect l="0" t="0" r="0" b="0"/>
              <a:pathLst>
                <a:path>
                  <a:moveTo>
                    <a:pt x="0" y="0"/>
                  </a:moveTo>
                  <a:lnTo>
                    <a:pt x="0" y="199369"/>
                  </a:lnTo>
                  <a:lnTo>
                    <a:pt x="4303141" y="199369"/>
                  </a:lnTo>
                  <a:lnTo>
                    <a:pt x="4303141"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1" name="任意多边形: 形状 20"/>
            <p:cNvSpPr/>
            <p:nvPr>
              <p:custDataLst>
                <p:tags r:id="rId6"/>
              </p:custDataLst>
            </p:nvPr>
          </p:nvSpPr>
          <p:spPr>
            <a:xfrm>
              <a:off x="6060830" y="2523283"/>
              <a:ext cx="3073672" cy="292557"/>
            </a:xfrm>
            <a:custGeom>
              <a:avLst/>
              <a:gdLst/>
              <a:ahLst/>
              <a:cxnLst/>
              <a:rect l="0" t="0" r="0" b="0"/>
              <a:pathLst>
                <a:path>
                  <a:moveTo>
                    <a:pt x="0" y="0"/>
                  </a:moveTo>
                  <a:lnTo>
                    <a:pt x="0" y="199369"/>
                  </a:lnTo>
                  <a:lnTo>
                    <a:pt x="3073672" y="199369"/>
                  </a:lnTo>
                  <a:lnTo>
                    <a:pt x="3073672"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6" name="任意多边形: 形状 25"/>
            <p:cNvSpPr/>
            <p:nvPr>
              <p:custDataLst>
                <p:tags r:id="rId7"/>
              </p:custDataLst>
            </p:nvPr>
          </p:nvSpPr>
          <p:spPr>
            <a:xfrm>
              <a:off x="6060830" y="2523283"/>
              <a:ext cx="1844203" cy="292557"/>
            </a:xfrm>
            <a:custGeom>
              <a:avLst/>
              <a:gdLst/>
              <a:ahLst/>
              <a:cxnLst/>
              <a:rect l="0" t="0" r="0" b="0"/>
              <a:pathLst>
                <a:path>
                  <a:moveTo>
                    <a:pt x="0" y="0"/>
                  </a:moveTo>
                  <a:lnTo>
                    <a:pt x="0" y="199369"/>
                  </a:lnTo>
                  <a:lnTo>
                    <a:pt x="1844203" y="199369"/>
                  </a:lnTo>
                  <a:lnTo>
                    <a:pt x="1844203"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7" name="任意多边形: 形状 26"/>
            <p:cNvSpPr/>
            <p:nvPr>
              <p:custDataLst>
                <p:tags r:id="rId8"/>
              </p:custDataLst>
            </p:nvPr>
          </p:nvSpPr>
          <p:spPr>
            <a:xfrm>
              <a:off x="6060830" y="2523283"/>
              <a:ext cx="614734" cy="292557"/>
            </a:xfrm>
            <a:custGeom>
              <a:avLst/>
              <a:gdLst/>
              <a:ahLst/>
              <a:cxnLst/>
              <a:rect l="0" t="0" r="0" b="0"/>
              <a:pathLst>
                <a:path>
                  <a:moveTo>
                    <a:pt x="0" y="0"/>
                  </a:moveTo>
                  <a:lnTo>
                    <a:pt x="0" y="199369"/>
                  </a:lnTo>
                  <a:lnTo>
                    <a:pt x="614734" y="199369"/>
                  </a:lnTo>
                  <a:lnTo>
                    <a:pt x="614734"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8" name="任意多边形: 形状 27"/>
            <p:cNvSpPr/>
            <p:nvPr>
              <p:custDataLst>
                <p:tags r:id="rId9"/>
              </p:custDataLst>
            </p:nvPr>
          </p:nvSpPr>
          <p:spPr>
            <a:xfrm>
              <a:off x="5446095" y="2523283"/>
              <a:ext cx="614734" cy="292557"/>
            </a:xfrm>
            <a:custGeom>
              <a:avLst/>
              <a:gdLst/>
              <a:ahLst/>
              <a:cxnLst/>
              <a:rect l="0" t="0" r="0" b="0"/>
              <a:pathLst>
                <a:path>
                  <a:moveTo>
                    <a:pt x="614734" y="0"/>
                  </a:moveTo>
                  <a:lnTo>
                    <a:pt x="614734"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29" name="任意多边形: 形状 28"/>
            <p:cNvSpPr/>
            <p:nvPr>
              <p:custDataLst>
                <p:tags r:id="rId10"/>
              </p:custDataLst>
            </p:nvPr>
          </p:nvSpPr>
          <p:spPr>
            <a:xfrm>
              <a:off x="4216626" y="2523283"/>
              <a:ext cx="1844203" cy="292557"/>
            </a:xfrm>
            <a:custGeom>
              <a:avLst/>
              <a:gdLst/>
              <a:ahLst/>
              <a:cxnLst/>
              <a:rect l="0" t="0" r="0" b="0"/>
              <a:pathLst>
                <a:path>
                  <a:moveTo>
                    <a:pt x="1844203" y="0"/>
                  </a:moveTo>
                  <a:lnTo>
                    <a:pt x="1844203"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0" name="任意多边形: 形状 29"/>
            <p:cNvSpPr/>
            <p:nvPr>
              <p:custDataLst>
                <p:tags r:id="rId11"/>
              </p:custDataLst>
            </p:nvPr>
          </p:nvSpPr>
          <p:spPr>
            <a:xfrm>
              <a:off x="2987157" y="2523283"/>
              <a:ext cx="3073672" cy="292557"/>
            </a:xfrm>
            <a:custGeom>
              <a:avLst/>
              <a:gdLst/>
              <a:ahLst/>
              <a:cxnLst/>
              <a:rect l="0" t="0" r="0" b="0"/>
              <a:pathLst>
                <a:path>
                  <a:moveTo>
                    <a:pt x="3073672" y="0"/>
                  </a:moveTo>
                  <a:lnTo>
                    <a:pt x="3073672"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1" name="任意多边形: 形状 30"/>
            <p:cNvSpPr/>
            <p:nvPr>
              <p:custDataLst>
                <p:tags r:id="rId12"/>
              </p:custDataLst>
            </p:nvPr>
          </p:nvSpPr>
          <p:spPr>
            <a:xfrm>
              <a:off x="1757688" y="2523283"/>
              <a:ext cx="4303141" cy="292557"/>
            </a:xfrm>
            <a:custGeom>
              <a:avLst/>
              <a:gdLst/>
              <a:ahLst/>
              <a:cxnLst/>
              <a:rect l="0" t="0" r="0" b="0"/>
              <a:pathLst>
                <a:path>
                  <a:moveTo>
                    <a:pt x="4303141" y="0"/>
                  </a:moveTo>
                  <a:lnTo>
                    <a:pt x="430314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2" name="任意多边形: 形状 31"/>
            <p:cNvSpPr/>
            <p:nvPr>
              <p:custDataLst>
                <p:tags r:id="rId13"/>
              </p:custDataLst>
            </p:nvPr>
          </p:nvSpPr>
          <p:spPr>
            <a:xfrm>
              <a:off x="528218" y="2523283"/>
              <a:ext cx="5532611" cy="292557"/>
            </a:xfrm>
            <a:custGeom>
              <a:avLst/>
              <a:gdLst/>
              <a:ahLst/>
              <a:cxnLst/>
              <a:rect l="0" t="0" r="0" b="0"/>
              <a:pathLst>
                <a:path>
                  <a:moveTo>
                    <a:pt x="5532611" y="0"/>
                  </a:moveTo>
                  <a:lnTo>
                    <a:pt x="5532611" y="199369"/>
                  </a:lnTo>
                  <a:lnTo>
                    <a:pt x="0" y="199369"/>
                  </a:lnTo>
                  <a:lnTo>
                    <a:pt x="0" y="29255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35" name="矩形: 圆角 34"/>
            <p:cNvSpPr/>
            <p:nvPr>
              <p:custDataLst>
                <p:tags r:id="rId14"/>
              </p:custDataLst>
            </p:nvPr>
          </p:nvSpPr>
          <p:spPr>
            <a:xfrm>
              <a:off x="25254"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6" name="任意多边形: 形状 35"/>
            <p:cNvSpPr/>
            <p:nvPr>
              <p:custDataLst>
                <p:tags r:id="rId15"/>
              </p:custDataLst>
            </p:nvPr>
          </p:nvSpPr>
          <p:spPr>
            <a:xfrm>
              <a:off x="137024"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无灵主语</a:t>
              </a:r>
              <a:endParaRPr lang="zh-CN" altLang="en-US" sz="2400" b="1" kern="1200">
                <a:latin typeface="微软雅黑" panose="020B0503020204020204" charset="-122"/>
                <a:ea typeface="微软雅黑" panose="020B0503020204020204" charset="-122"/>
              </a:endParaRPr>
            </a:p>
          </p:txBody>
        </p:sp>
        <p:sp>
          <p:nvSpPr>
            <p:cNvPr id="37" name="矩形: 圆角 36"/>
            <p:cNvSpPr/>
            <p:nvPr>
              <p:custDataLst>
                <p:tags r:id="rId16"/>
              </p:custDataLst>
            </p:nvPr>
          </p:nvSpPr>
          <p:spPr>
            <a:xfrm>
              <a:off x="1254723"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38" name="任意多边形: 形状 37"/>
            <p:cNvSpPr/>
            <p:nvPr>
              <p:custDataLst>
                <p:tags r:id="rId17"/>
              </p:custDataLst>
            </p:nvPr>
          </p:nvSpPr>
          <p:spPr>
            <a:xfrm>
              <a:off x="1366493"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动作链</a:t>
              </a:r>
              <a:endParaRPr lang="zh-CN" altLang="en-US" sz="2400" b="1" kern="1200">
                <a:latin typeface="微软雅黑" panose="020B0503020204020204" charset="-122"/>
                <a:ea typeface="微软雅黑" panose="020B0503020204020204" charset="-122"/>
              </a:endParaRPr>
            </a:p>
          </p:txBody>
        </p:sp>
        <p:sp>
          <p:nvSpPr>
            <p:cNvPr id="39" name="矩形: 圆角 38"/>
            <p:cNvSpPr/>
            <p:nvPr>
              <p:custDataLst>
                <p:tags r:id="rId18"/>
              </p:custDataLst>
            </p:nvPr>
          </p:nvSpPr>
          <p:spPr>
            <a:xfrm>
              <a:off x="2484192"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0" name="任意多边形: 形状 39"/>
            <p:cNvSpPr/>
            <p:nvPr>
              <p:custDataLst>
                <p:tags r:id="rId19"/>
              </p:custDataLst>
            </p:nvPr>
          </p:nvSpPr>
          <p:spPr>
            <a:xfrm>
              <a:off x="2595962"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分词作状语</a:t>
              </a:r>
              <a:endParaRPr lang="zh-CN" altLang="en-US" sz="2400" b="1" kern="1200">
                <a:latin typeface="微软雅黑" panose="020B0503020204020204" charset="-122"/>
                <a:ea typeface="微软雅黑" panose="020B0503020204020204" charset="-122"/>
              </a:endParaRPr>
            </a:p>
          </p:txBody>
        </p:sp>
        <p:sp>
          <p:nvSpPr>
            <p:cNvPr id="41" name="矩形: 圆角 40"/>
            <p:cNvSpPr/>
            <p:nvPr>
              <p:custDataLst>
                <p:tags r:id="rId20"/>
              </p:custDataLst>
            </p:nvPr>
          </p:nvSpPr>
          <p:spPr>
            <a:xfrm>
              <a:off x="3713661"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2" name="任意多边形: 形状 41"/>
            <p:cNvSpPr/>
            <p:nvPr>
              <p:custDataLst>
                <p:tags r:id="rId21"/>
              </p:custDataLst>
            </p:nvPr>
          </p:nvSpPr>
          <p:spPr>
            <a:xfrm>
              <a:off x="3825431"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en-US" altLang="zh-CN" sz="2400" b="1" kern="1200" dirty="0">
                  <a:latin typeface="微软雅黑" panose="020B0503020204020204" charset="-122"/>
                  <a:ea typeface="微软雅黑" panose="020B0503020204020204" charset="-122"/>
                </a:rPr>
                <a:t>With </a:t>
              </a:r>
              <a:r>
                <a:rPr lang="zh-CN" altLang="en-US" sz="2400" b="1" kern="1200" dirty="0">
                  <a:latin typeface="微软雅黑" panose="020B0503020204020204" charset="-122"/>
                  <a:ea typeface="微软雅黑" panose="020B0503020204020204" charset="-122"/>
                </a:rPr>
                <a:t>复合结构</a:t>
              </a:r>
              <a:endParaRPr lang="zh-CN" altLang="en-US" sz="2400" b="1" kern="1200" dirty="0">
                <a:latin typeface="微软雅黑" panose="020B0503020204020204" charset="-122"/>
                <a:ea typeface="微软雅黑" panose="020B0503020204020204" charset="-122"/>
              </a:endParaRPr>
            </a:p>
          </p:txBody>
        </p:sp>
        <p:sp>
          <p:nvSpPr>
            <p:cNvPr id="43" name="矩形: 圆角 42"/>
            <p:cNvSpPr/>
            <p:nvPr>
              <p:custDataLst>
                <p:tags r:id="rId22"/>
              </p:custDataLst>
            </p:nvPr>
          </p:nvSpPr>
          <p:spPr>
            <a:xfrm>
              <a:off x="4943130"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4" name="任意多边形: 形状 43"/>
            <p:cNvSpPr/>
            <p:nvPr>
              <p:custDataLst>
                <p:tags r:id="rId23"/>
              </p:custDataLst>
            </p:nvPr>
          </p:nvSpPr>
          <p:spPr>
            <a:xfrm>
              <a:off x="5054900"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独立主格</a:t>
              </a:r>
              <a:endParaRPr lang="zh-CN" altLang="en-US" sz="2400" b="1" kern="1200">
                <a:latin typeface="微软雅黑" panose="020B0503020204020204" charset="-122"/>
                <a:ea typeface="微软雅黑" panose="020B0503020204020204" charset="-122"/>
              </a:endParaRPr>
            </a:p>
          </p:txBody>
        </p:sp>
        <p:sp>
          <p:nvSpPr>
            <p:cNvPr id="45" name="矩形: 圆角 44"/>
            <p:cNvSpPr/>
            <p:nvPr>
              <p:custDataLst>
                <p:tags r:id="rId24"/>
              </p:custDataLst>
            </p:nvPr>
          </p:nvSpPr>
          <p:spPr>
            <a:xfrm>
              <a:off x="617259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6" name="任意多边形: 形状 45"/>
            <p:cNvSpPr/>
            <p:nvPr>
              <p:custDataLst>
                <p:tags r:id="rId25"/>
              </p:custDataLst>
            </p:nvPr>
          </p:nvSpPr>
          <p:spPr>
            <a:xfrm>
              <a:off x="628436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从句</a:t>
              </a:r>
              <a:endParaRPr lang="zh-CN" altLang="en-US" sz="2400" b="1" kern="1200">
                <a:latin typeface="微软雅黑" panose="020B0503020204020204" charset="-122"/>
                <a:ea typeface="微软雅黑" panose="020B0503020204020204" charset="-122"/>
              </a:endParaRPr>
            </a:p>
          </p:txBody>
        </p:sp>
        <p:sp>
          <p:nvSpPr>
            <p:cNvPr id="47" name="矩形: 圆角 46"/>
            <p:cNvSpPr/>
            <p:nvPr>
              <p:custDataLst>
                <p:tags r:id="rId26"/>
              </p:custDataLst>
            </p:nvPr>
          </p:nvSpPr>
          <p:spPr>
            <a:xfrm>
              <a:off x="7402069"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48" name="任意多边形: 形状 47"/>
            <p:cNvSpPr/>
            <p:nvPr>
              <p:custDataLst>
                <p:tags r:id="rId27"/>
              </p:custDataLst>
            </p:nvPr>
          </p:nvSpPr>
          <p:spPr>
            <a:xfrm>
              <a:off x="7513839"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倒装句</a:t>
              </a:r>
              <a:endParaRPr lang="zh-CN" altLang="en-US" sz="2400" b="1" kern="1200">
                <a:latin typeface="微软雅黑" panose="020B0503020204020204" charset="-122"/>
                <a:ea typeface="微软雅黑" panose="020B0503020204020204" charset="-122"/>
              </a:endParaRPr>
            </a:p>
          </p:txBody>
        </p:sp>
        <p:sp>
          <p:nvSpPr>
            <p:cNvPr id="49" name="矩形: 圆角 48"/>
            <p:cNvSpPr/>
            <p:nvPr>
              <p:custDataLst>
                <p:tags r:id="rId28"/>
              </p:custDataLst>
            </p:nvPr>
          </p:nvSpPr>
          <p:spPr>
            <a:xfrm>
              <a:off x="8631538"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0" name="任意多边形: 形状 49"/>
            <p:cNvSpPr/>
            <p:nvPr>
              <p:custDataLst>
                <p:tags r:id="rId29"/>
              </p:custDataLst>
            </p:nvPr>
          </p:nvSpPr>
          <p:spPr>
            <a:xfrm>
              <a:off x="8743308"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虚拟语气</a:t>
              </a:r>
              <a:endParaRPr lang="zh-CN" altLang="en-US" sz="2400" b="1" kern="1200">
                <a:latin typeface="微软雅黑" panose="020B0503020204020204" charset="-122"/>
                <a:ea typeface="微软雅黑" panose="020B0503020204020204" charset="-122"/>
              </a:endParaRPr>
            </a:p>
          </p:txBody>
        </p:sp>
        <p:sp>
          <p:nvSpPr>
            <p:cNvPr id="51" name="矩形: 圆角 50"/>
            <p:cNvSpPr/>
            <p:nvPr>
              <p:custDataLst>
                <p:tags r:id="rId30"/>
              </p:custDataLst>
            </p:nvPr>
          </p:nvSpPr>
          <p:spPr>
            <a:xfrm>
              <a:off x="9861007"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2" name="任意多边形: 形状 51"/>
            <p:cNvSpPr/>
            <p:nvPr>
              <p:custDataLst>
                <p:tags r:id="rId31"/>
              </p:custDataLst>
            </p:nvPr>
          </p:nvSpPr>
          <p:spPr>
            <a:xfrm>
              <a:off x="9972777"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强调句</a:t>
              </a:r>
              <a:endParaRPr lang="zh-CN" altLang="en-US" sz="2400" b="1" kern="1200">
                <a:latin typeface="微软雅黑" panose="020B0503020204020204" charset="-122"/>
                <a:ea typeface="微软雅黑" panose="020B0503020204020204" charset="-122"/>
              </a:endParaRPr>
            </a:p>
          </p:txBody>
        </p:sp>
        <p:sp>
          <p:nvSpPr>
            <p:cNvPr id="53" name="矩形: 圆角 52"/>
            <p:cNvSpPr/>
            <p:nvPr>
              <p:custDataLst>
                <p:tags r:id="rId32"/>
              </p:custDataLst>
            </p:nvPr>
          </p:nvSpPr>
          <p:spPr>
            <a:xfrm>
              <a:off x="11090476" y="2815841"/>
              <a:ext cx="1005929" cy="205145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p>
          </p:txBody>
        </p:sp>
        <p:sp>
          <p:nvSpPr>
            <p:cNvPr id="54" name="任意多边形: 形状 53"/>
            <p:cNvSpPr/>
            <p:nvPr>
              <p:custDataLst>
                <p:tags r:id="rId33"/>
              </p:custDataLst>
            </p:nvPr>
          </p:nvSpPr>
          <p:spPr>
            <a:xfrm>
              <a:off x="11202246" y="2922022"/>
              <a:ext cx="1005929" cy="2051458"/>
            </a:xfrm>
            <a:custGeom>
              <a:avLst/>
              <a:gdLst>
                <a:gd name="connsiteX0" fmla="*/ 0 w 1005929"/>
                <a:gd name="connsiteY0" fmla="*/ 100593 h 2051458"/>
                <a:gd name="connsiteX1" fmla="*/ 100593 w 1005929"/>
                <a:gd name="connsiteY1" fmla="*/ 0 h 2051458"/>
                <a:gd name="connsiteX2" fmla="*/ 905336 w 1005929"/>
                <a:gd name="connsiteY2" fmla="*/ 0 h 2051458"/>
                <a:gd name="connsiteX3" fmla="*/ 1005929 w 1005929"/>
                <a:gd name="connsiteY3" fmla="*/ 100593 h 2051458"/>
                <a:gd name="connsiteX4" fmla="*/ 1005929 w 1005929"/>
                <a:gd name="connsiteY4" fmla="*/ 1950865 h 2051458"/>
                <a:gd name="connsiteX5" fmla="*/ 905336 w 1005929"/>
                <a:gd name="connsiteY5" fmla="*/ 2051458 h 2051458"/>
                <a:gd name="connsiteX6" fmla="*/ 100593 w 1005929"/>
                <a:gd name="connsiteY6" fmla="*/ 2051458 h 2051458"/>
                <a:gd name="connsiteX7" fmla="*/ 0 w 1005929"/>
                <a:gd name="connsiteY7" fmla="*/ 1950865 h 2051458"/>
                <a:gd name="connsiteX8" fmla="*/ 0 w 1005929"/>
                <a:gd name="connsiteY8" fmla="*/ 100593 h 20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5929" h="2051458">
                  <a:moveTo>
                    <a:pt x="0" y="100593"/>
                  </a:moveTo>
                  <a:cubicBezTo>
                    <a:pt x="0" y="45037"/>
                    <a:pt x="45037" y="0"/>
                    <a:pt x="100593" y="0"/>
                  </a:cubicBezTo>
                  <a:lnTo>
                    <a:pt x="905336" y="0"/>
                  </a:lnTo>
                  <a:cubicBezTo>
                    <a:pt x="960892" y="0"/>
                    <a:pt x="1005929" y="45037"/>
                    <a:pt x="1005929" y="100593"/>
                  </a:cubicBezTo>
                  <a:lnTo>
                    <a:pt x="1005929" y="1950865"/>
                  </a:lnTo>
                  <a:cubicBezTo>
                    <a:pt x="1005929" y="2006421"/>
                    <a:pt x="960892" y="2051458"/>
                    <a:pt x="905336" y="2051458"/>
                  </a:cubicBezTo>
                  <a:lnTo>
                    <a:pt x="100593" y="2051458"/>
                  </a:lnTo>
                  <a:cubicBezTo>
                    <a:pt x="45037" y="2051458"/>
                    <a:pt x="0" y="2006421"/>
                    <a:pt x="0" y="1950865"/>
                  </a:cubicBezTo>
                  <a:lnTo>
                    <a:pt x="0" y="100593"/>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eaVert" wrap="square" lIns="120903" tIns="120903" rIns="120903" bIns="120903"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长短句结合</a:t>
              </a:r>
              <a:endParaRPr lang="zh-CN" altLang="en-US" sz="2400" b="1" kern="1200">
                <a:latin typeface="微软雅黑" panose="020B0503020204020204" charset="-122"/>
                <a:ea typeface="微软雅黑" panose="020B0503020204020204" charset="-122"/>
              </a:endParaRPr>
            </a:p>
          </p:txBody>
        </p:sp>
      </p:grpSp>
      <p:sp>
        <p:nvSpPr>
          <p:cNvPr id="34" name="任意多边形: 形状 33"/>
          <p:cNvSpPr/>
          <p:nvPr>
            <p:custDataLst>
              <p:tags r:id="rId34"/>
            </p:custDataLst>
          </p:nvPr>
        </p:nvSpPr>
        <p:spPr>
          <a:xfrm>
            <a:off x="5311127" y="1990699"/>
            <a:ext cx="1722945" cy="638765"/>
          </a:xfrm>
          <a:custGeom>
            <a:avLst/>
            <a:gdLst>
              <a:gd name="connsiteX0" fmla="*/ 0 w 1722945"/>
              <a:gd name="connsiteY0" fmla="*/ 63877 h 638765"/>
              <a:gd name="connsiteX1" fmla="*/ 63877 w 1722945"/>
              <a:gd name="connsiteY1" fmla="*/ 0 h 638765"/>
              <a:gd name="connsiteX2" fmla="*/ 1659069 w 1722945"/>
              <a:gd name="connsiteY2" fmla="*/ 0 h 638765"/>
              <a:gd name="connsiteX3" fmla="*/ 1722946 w 1722945"/>
              <a:gd name="connsiteY3" fmla="*/ 63877 h 638765"/>
              <a:gd name="connsiteX4" fmla="*/ 1722945 w 1722945"/>
              <a:gd name="connsiteY4" fmla="*/ 574889 h 638765"/>
              <a:gd name="connsiteX5" fmla="*/ 1659068 w 1722945"/>
              <a:gd name="connsiteY5" fmla="*/ 638766 h 638765"/>
              <a:gd name="connsiteX6" fmla="*/ 63877 w 1722945"/>
              <a:gd name="connsiteY6" fmla="*/ 638765 h 638765"/>
              <a:gd name="connsiteX7" fmla="*/ 0 w 1722945"/>
              <a:gd name="connsiteY7" fmla="*/ 574888 h 638765"/>
              <a:gd name="connsiteX8" fmla="*/ 0 w 1722945"/>
              <a:gd name="connsiteY8" fmla="*/ 63877 h 63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945" h="638765">
                <a:moveTo>
                  <a:pt x="0" y="63877"/>
                </a:moveTo>
                <a:cubicBezTo>
                  <a:pt x="0" y="28599"/>
                  <a:pt x="28599" y="0"/>
                  <a:pt x="63877" y="0"/>
                </a:cubicBezTo>
                <a:lnTo>
                  <a:pt x="1659069" y="0"/>
                </a:lnTo>
                <a:cubicBezTo>
                  <a:pt x="1694347" y="0"/>
                  <a:pt x="1722946" y="28599"/>
                  <a:pt x="1722946" y="63877"/>
                </a:cubicBezTo>
                <a:cubicBezTo>
                  <a:pt x="1722946" y="234214"/>
                  <a:pt x="1722945" y="404552"/>
                  <a:pt x="1722945" y="574889"/>
                </a:cubicBezTo>
                <a:cubicBezTo>
                  <a:pt x="1722945" y="610167"/>
                  <a:pt x="1694346" y="638766"/>
                  <a:pt x="1659068" y="638766"/>
                </a:cubicBezTo>
                <a:lnTo>
                  <a:pt x="63877" y="638765"/>
                </a:lnTo>
                <a:cubicBezTo>
                  <a:pt x="28599" y="638765"/>
                  <a:pt x="0" y="610166"/>
                  <a:pt x="0" y="574888"/>
                </a:cubicBezTo>
                <a:lnTo>
                  <a:pt x="0" y="63877"/>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0629" tIns="140629" rIns="140629" bIns="140629" numCol="1" spcCol="1270" anchor="ctr" anchorCtr="0">
            <a:noAutofit/>
          </a:bodyPr>
          <a:lstStyle/>
          <a:p>
            <a:pPr marL="0" lvl="0" indent="0" algn="ctr" defTabSz="1422400">
              <a:lnSpc>
                <a:spcPct val="90000"/>
              </a:lnSpc>
              <a:spcBef>
                <a:spcPct val="0"/>
              </a:spcBef>
              <a:spcAft>
                <a:spcPct val="35000"/>
              </a:spcAft>
              <a:buNone/>
            </a:pPr>
            <a:r>
              <a:rPr lang="zh-CN" altLang="en-US" sz="3200" b="1" kern="1200" dirty="0">
                <a:latin typeface="微软雅黑" panose="020B0503020204020204" charset="-122"/>
                <a:ea typeface="微软雅黑" panose="020B0503020204020204" charset="-122"/>
              </a:rPr>
              <a:t>语言</a:t>
            </a:r>
            <a:endParaRPr lang="zh-CN" altLang="en-US" sz="3200" b="1" kern="1200" dirty="0">
              <a:latin typeface="微软雅黑" panose="020B0503020204020204" charset="-122"/>
              <a:ea typeface="微软雅黑" panose="020B0503020204020204" charset="-122"/>
            </a:endParaRPr>
          </a:p>
        </p:txBody>
      </p:sp>
      <p:grpSp>
        <p:nvGrpSpPr>
          <p:cNvPr id="56" name="组合 55"/>
          <p:cNvGrpSpPr/>
          <p:nvPr>
            <p:custDataLst>
              <p:tags r:id="rId35"/>
            </p:custDataLst>
          </p:nvPr>
        </p:nvGrpSpPr>
        <p:grpSpPr>
          <a:xfrm>
            <a:off x="618679" y="598374"/>
            <a:ext cx="10963520" cy="1200136"/>
            <a:chOff x="618679" y="598374"/>
            <a:chExt cx="10963520" cy="1200136"/>
          </a:xfrm>
        </p:grpSpPr>
        <p:grpSp>
          <p:nvGrpSpPr>
            <p:cNvPr id="2" name="组合 1"/>
            <p:cNvGrpSpPr/>
            <p:nvPr>
              <p:custDataLst>
                <p:tags r:id="rId36"/>
              </p:custDataLst>
            </p:nvPr>
          </p:nvGrpSpPr>
          <p:grpSpPr>
            <a:xfrm>
              <a:off x="618679" y="611651"/>
              <a:ext cx="1788629" cy="793993"/>
              <a:chOff x="50467" y="2004605"/>
              <a:chExt cx="2050481" cy="793993"/>
            </a:xfrm>
          </p:grpSpPr>
          <p:sp>
            <p:nvSpPr>
              <p:cNvPr id="16" name="矩形: 圆角 15"/>
              <p:cNvSpPr/>
              <p:nvPr>
                <p:custDataLst>
                  <p:tags r:id="rId37"/>
                </p:custDataLst>
              </p:nvPr>
            </p:nvSpPr>
            <p:spPr>
              <a:xfrm>
                <a:off x="5046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7" name="矩形: 圆角 4"/>
              <p:cNvSpPr txBox="1"/>
              <p:nvPr>
                <p:custDataLst>
                  <p:tags r:id="rId38"/>
                </p:custDataLst>
              </p:nvPr>
            </p:nvSpPr>
            <p:spPr>
              <a:xfrm>
                <a:off x="7372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心理描写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3" name="组合 2"/>
            <p:cNvGrpSpPr/>
            <p:nvPr>
              <p:custDataLst>
                <p:tags r:id="rId39"/>
              </p:custDataLst>
            </p:nvPr>
          </p:nvGrpSpPr>
          <p:grpSpPr>
            <a:xfrm>
              <a:off x="2454229" y="611651"/>
              <a:ext cx="1788629" cy="793993"/>
              <a:chOff x="2189651" y="2004605"/>
              <a:chExt cx="2050481" cy="793993"/>
            </a:xfrm>
          </p:grpSpPr>
          <p:sp>
            <p:nvSpPr>
              <p:cNvPr id="14" name="矩形: 圆角 13"/>
              <p:cNvSpPr/>
              <p:nvPr>
                <p:custDataLst>
                  <p:tags r:id="rId40"/>
                </p:custDataLst>
              </p:nvPr>
            </p:nvSpPr>
            <p:spPr>
              <a:xfrm>
                <a:off x="2189651"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5" name="矩形: 圆角 6"/>
              <p:cNvSpPr txBox="1"/>
              <p:nvPr>
                <p:custDataLst>
                  <p:tags r:id="rId41"/>
                </p:custDataLst>
              </p:nvPr>
            </p:nvSpPr>
            <p:spPr>
              <a:xfrm>
                <a:off x="2212906"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A20000"/>
                    </a:solidFill>
                    <a:latin typeface="微软雅黑" panose="020B0503020204020204" charset="-122"/>
                    <a:ea typeface="微软雅黑" panose="020B0503020204020204" charset="-122"/>
                  </a:rPr>
                  <a:t>神态描写</a:t>
                </a:r>
                <a:endParaRPr lang="zh-CN" altLang="en-US" sz="2400" b="1" kern="1200" dirty="0">
                  <a:solidFill>
                    <a:srgbClr val="A20000"/>
                  </a:solidFill>
                  <a:latin typeface="微软雅黑" panose="020B0503020204020204" charset="-122"/>
                  <a:ea typeface="微软雅黑" panose="020B0503020204020204" charset="-122"/>
                </a:endParaRPr>
              </a:p>
            </p:txBody>
          </p:sp>
        </p:grpSp>
        <p:grpSp>
          <p:nvGrpSpPr>
            <p:cNvPr id="4" name="组合 3"/>
            <p:cNvGrpSpPr/>
            <p:nvPr>
              <p:custDataLst>
                <p:tags r:id="rId42"/>
              </p:custDataLst>
            </p:nvPr>
          </p:nvGrpSpPr>
          <p:grpSpPr>
            <a:xfrm>
              <a:off x="4225433" y="630508"/>
              <a:ext cx="1852975" cy="815258"/>
              <a:chOff x="4255068" y="2004605"/>
              <a:chExt cx="2124247" cy="815258"/>
            </a:xfrm>
          </p:grpSpPr>
          <p:sp>
            <p:nvSpPr>
              <p:cNvPr id="12" name="矩形: 圆角 11"/>
              <p:cNvSpPr/>
              <p:nvPr>
                <p:custDataLst>
                  <p:tags r:id="rId43"/>
                </p:custDataLst>
              </p:nvPr>
            </p:nvSpPr>
            <p:spPr>
              <a:xfrm>
                <a:off x="4328834"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3" name="矩形: 圆角 8"/>
              <p:cNvSpPr txBox="1"/>
              <p:nvPr>
                <p:custDataLst>
                  <p:tags r:id="rId44"/>
                </p:custDataLst>
              </p:nvPr>
            </p:nvSpPr>
            <p:spPr>
              <a:xfrm>
                <a:off x="4255068" y="2025870"/>
                <a:ext cx="2003970" cy="79399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charset="-122"/>
                    <a:ea typeface="微软雅黑" panose="020B0503020204020204" charset="-122"/>
                  </a:rPr>
                  <a:t>动作描写</a:t>
                </a:r>
                <a:endParaRPr lang="zh-CN" altLang="en-US" sz="2400" b="1" kern="1200" dirty="0">
                  <a:solidFill>
                    <a:srgbClr val="FF0000"/>
                  </a:solidFill>
                  <a:latin typeface="微软雅黑" panose="020B0503020204020204" charset="-122"/>
                  <a:ea typeface="微软雅黑" panose="020B0503020204020204" charset="-122"/>
                </a:endParaRPr>
              </a:p>
            </p:txBody>
          </p:sp>
        </p:grpSp>
        <p:grpSp>
          <p:nvGrpSpPr>
            <p:cNvPr id="5" name="组合 4"/>
            <p:cNvGrpSpPr/>
            <p:nvPr>
              <p:custDataLst>
                <p:tags r:id="rId45"/>
              </p:custDataLst>
            </p:nvPr>
          </p:nvGrpSpPr>
          <p:grpSpPr>
            <a:xfrm>
              <a:off x="6125329" y="611651"/>
              <a:ext cx="1788629" cy="793993"/>
              <a:chOff x="6468017" y="2004605"/>
              <a:chExt cx="2050481" cy="793993"/>
            </a:xfrm>
          </p:grpSpPr>
          <p:sp>
            <p:nvSpPr>
              <p:cNvPr id="10" name="矩形: 圆角 9"/>
              <p:cNvSpPr/>
              <p:nvPr>
                <p:custDataLst>
                  <p:tags r:id="rId46"/>
                </p:custDataLst>
              </p:nvPr>
            </p:nvSpPr>
            <p:spPr>
              <a:xfrm>
                <a:off x="6468017"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11" name="矩形: 圆角 10"/>
              <p:cNvSpPr txBox="1"/>
              <p:nvPr>
                <p:custDataLst>
                  <p:tags r:id="rId47"/>
                </p:custDataLst>
              </p:nvPr>
            </p:nvSpPr>
            <p:spPr>
              <a:xfrm>
                <a:off x="6491272"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latin typeface="微软雅黑" panose="020B0503020204020204" charset="-122"/>
                    <a:ea typeface="微软雅黑" panose="020B0503020204020204" charset="-122"/>
                  </a:rPr>
                  <a:t>外貌描写</a:t>
                </a:r>
                <a:endParaRPr lang="zh-CN" altLang="en-US" sz="2400" b="1" kern="1200" dirty="0">
                  <a:latin typeface="微软雅黑" panose="020B0503020204020204" charset="-122"/>
                  <a:ea typeface="微软雅黑" panose="020B0503020204020204" charset="-122"/>
                </a:endParaRPr>
              </a:p>
            </p:txBody>
          </p:sp>
        </p:grpSp>
        <p:grpSp>
          <p:nvGrpSpPr>
            <p:cNvPr id="7" name="组合 6"/>
            <p:cNvGrpSpPr/>
            <p:nvPr>
              <p:custDataLst>
                <p:tags r:id="rId48"/>
              </p:custDataLst>
            </p:nvPr>
          </p:nvGrpSpPr>
          <p:grpSpPr>
            <a:xfrm>
              <a:off x="7960879" y="607253"/>
              <a:ext cx="1788629" cy="793993"/>
              <a:chOff x="8607200" y="2004605"/>
              <a:chExt cx="2050481" cy="793993"/>
            </a:xfrm>
          </p:grpSpPr>
          <p:sp>
            <p:nvSpPr>
              <p:cNvPr id="8" name="矩形: 圆角 7"/>
              <p:cNvSpPr/>
              <p:nvPr>
                <p:custDataLst>
                  <p:tags r:id="rId49"/>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9" name="矩形: 圆角 12"/>
              <p:cNvSpPr txBox="1"/>
              <p:nvPr>
                <p:custDataLst>
                  <p:tags r:id="rId50"/>
                </p:custDataLst>
              </p:nvPr>
            </p:nvSpPr>
            <p:spPr>
              <a:xfrm>
                <a:off x="8630455" y="2027860"/>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环境描写</a:t>
                </a:r>
                <a:endParaRPr lang="zh-CN" altLang="en-US" sz="2400" b="1" kern="1200">
                  <a:latin typeface="微软雅黑" panose="020B0503020204020204" charset="-122"/>
                  <a:ea typeface="微软雅黑" panose="020B0503020204020204" charset="-122"/>
                </a:endParaRPr>
              </a:p>
            </p:txBody>
          </p:sp>
        </p:grpSp>
        <p:sp>
          <p:nvSpPr>
            <p:cNvPr id="22" name="右大括号 21"/>
            <p:cNvSpPr/>
            <p:nvPr>
              <p:custDataLst>
                <p:tags r:id="rId51"/>
              </p:custDataLst>
            </p:nvPr>
          </p:nvSpPr>
          <p:spPr>
            <a:xfrm rot="5400000">
              <a:off x="6033284" y="-2821410"/>
              <a:ext cx="328474" cy="8911366"/>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b="1"/>
            </a:p>
          </p:txBody>
        </p:sp>
        <p:grpSp>
          <p:nvGrpSpPr>
            <p:cNvPr id="23" name="组合 22"/>
            <p:cNvGrpSpPr/>
            <p:nvPr>
              <p:custDataLst>
                <p:tags r:id="rId52"/>
              </p:custDataLst>
            </p:nvPr>
          </p:nvGrpSpPr>
          <p:grpSpPr>
            <a:xfrm>
              <a:off x="9793570" y="598374"/>
              <a:ext cx="1788629" cy="793993"/>
              <a:chOff x="8607200" y="2004605"/>
              <a:chExt cx="2050481" cy="793993"/>
            </a:xfrm>
          </p:grpSpPr>
          <p:sp>
            <p:nvSpPr>
              <p:cNvPr id="24" name="矩形: 圆角 23"/>
              <p:cNvSpPr/>
              <p:nvPr>
                <p:custDataLst>
                  <p:tags r:id="rId53"/>
                </p:custDataLst>
              </p:nvPr>
            </p:nvSpPr>
            <p:spPr>
              <a:xfrm>
                <a:off x="8607200" y="2004605"/>
                <a:ext cx="2050481" cy="793993"/>
              </a:xfrm>
              <a:prstGeom prst="roundRect">
                <a:avLst>
                  <a:gd name="adj" fmla="val 1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sp>
            <p:nvSpPr>
              <p:cNvPr id="25" name="矩形: 圆角 12"/>
              <p:cNvSpPr txBox="1"/>
              <p:nvPr>
                <p:custDataLst>
                  <p:tags r:id="rId54"/>
                </p:custDataLst>
              </p:nvPr>
            </p:nvSpPr>
            <p:spPr>
              <a:xfrm>
                <a:off x="8630454" y="2046635"/>
                <a:ext cx="2003971" cy="74748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b="1" kern="1200">
                    <a:latin typeface="微软雅黑" panose="020B0503020204020204" charset="-122"/>
                    <a:ea typeface="微软雅黑" panose="020B0503020204020204" charset="-122"/>
                  </a:rPr>
                  <a:t>对话描写</a:t>
                </a:r>
                <a:endParaRPr lang="zh-CN" altLang="en-US" sz="2400" b="1" kern="1200">
                  <a:latin typeface="微软雅黑" panose="020B0503020204020204" charset="-122"/>
                  <a:ea typeface="微软雅黑" panose="020B0503020204020204" charset="-122"/>
                </a:endParaRPr>
              </a:p>
            </p:txBody>
          </p:sp>
        </p:grpSp>
      </p:grpSp>
      <p:sp>
        <p:nvSpPr>
          <p:cNvPr id="6" name="文本框 5"/>
          <p:cNvSpPr txBox="1"/>
          <p:nvPr/>
        </p:nvSpPr>
        <p:spPr>
          <a:xfrm>
            <a:off x="121151" y="5904326"/>
            <a:ext cx="11264622" cy="646331"/>
          </a:xfrm>
          <a:prstGeom prst="rect">
            <a:avLst/>
          </a:prstGeom>
          <a:solidFill>
            <a:schemeClr val="bg1"/>
          </a:solidFill>
        </p:spPr>
        <p:txBody>
          <a:bodyPr wrap="none" rtlCol="0">
            <a:spAutoFit/>
          </a:bodyPr>
          <a:lstStyle/>
          <a:p>
            <a:r>
              <a:rPr lang="zh-CN" altLang="en-US" sz="3600" b="1" dirty="0">
                <a:solidFill>
                  <a:srgbClr val="EA0000"/>
                </a:solidFill>
              </a:rPr>
              <a:t>考生构思情节的同时，要考虑合适的语言句式以及修辞</a:t>
            </a:r>
            <a:endParaRPr lang="zh-CN" altLang="en-US" sz="3600" b="1" dirty="0">
              <a:solidFill>
                <a:srgbClr val="EA0000"/>
              </a:solidFill>
            </a:endParaRPr>
          </a:p>
        </p:txBody>
      </p:sp>
      <p:pic>
        <p:nvPicPr>
          <p:cNvPr id="5124" name="图片 6" descr="logo横版 png"/>
          <p:cNvPicPr>
            <a:picLocks noChangeAspect="1"/>
          </p:cNvPicPr>
          <p:nvPr/>
        </p:nvPicPr>
        <p:blipFill>
          <a:blip r:embed="rId55"/>
          <a:stretch>
            <a:fillRect/>
          </a:stretch>
        </p:blipFill>
        <p:spPr>
          <a:xfrm>
            <a:off x="11480800" y="63500"/>
            <a:ext cx="608013" cy="6429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文本框 23"/>
          <p:cNvSpPr txBox="1"/>
          <p:nvPr/>
        </p:nvSpPr>
        <p:spPr>
          <a:xfrm>
            <a:off x="-1" y="640485"/>
            <a:ext cx="12115971" cy="5016758"/>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 </a:t>
            </a:r>
            <a:r>
              <a:rPr lang="en-US" altLang="zh-CN" sz="2800" b="1" kern="0" dirty="0">
                <a:solidFill>
                  <a:srgbClr val="0000FF"/>
                </a:solidFill>
                <a:latin typeface="Times New Roman" panose="02020603050405020304" pitchFamily="18" charset="0"/>
                <a:cs typeface="Times New Roman" panose="02020603050405020304" pitchFamily="18" charset="0"/>
              </a:rPr>
              <a:t>Para1: Tyler stared at his grandpa’s red hat and came up with a plan.</a:t>
            </a:r>
            <a:endParaRPr lang="en-US" altLang="zh-CN" sz="28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Para2:A car passed, and the people inside waved at Henry.</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10162117"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Plot the continuation story</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0" y="1245258"/>
            <a:ext cx="12216553" cy="1516569"/>
          </a:xfrm>
          <a:prstGeom prst="rect">
            <a:avLst/>
          </a:prstGeom>
          <a:solidFill>
            <a:schemeClr val="bg1"/>
          </a:solidFill>
        </p:spPr>
        <p:txBody>
          <a:bodyPr wrap="square" rtlCol="0">
            <a:spAutoFit/>
          </a:bodyPr>
          <a:lstStyle/>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Link1:  </a:t>
            </a:r>
            <a:r>
              <a:rPr lang="en-US" altLang="zh-CN" sz="2800" b="1" dirty="0">
                <a:solidFill>
                  <a:srgbClr val="0000FF"/>
                </a:solidFill>
                <a:latin typeface="Times New Roman" panose="02020603050405020304" pitchFamily="18" charset="0"/>
                <a:cs typeface="Times New Roman" panose="02020603050405020304" pitchFamily="18" charset="0"/>
              </a:rPr>
              <a:t>What was Tyler’s plan? How did he feel? </a:t>
            </a:r>
            <a:endParaRPr lang="en-US" altLang="zh-CN" sz="2800" b="1" dirty="0">
              <a:solidFill>
                <a:srgbClr val="0000FF"/>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0000FF"/>
                </a:solidFill>
                <a:latin typeface="Times New Roman" panose="02020603050405020304" pitchFamily="18" charset="0"/>
                <a:cs typeface="Times New Roman" panose="02020603050405020304" pitchFamily="18" charset="0"/>
              </a:rPr>
              <a:t>Body:  </a:t>
            </a:r>
            <a:r>
              <a:rPr lang="en-US" altLang="zh-CN" sz="2800" b="1" dirty="0">
                <a:solidFill>
                  <a:srgbClr val="C00000"/>
                </a:solidFill>
                <a:latin typeface="Times New Roman" panose="02020603050405020304" pitchFamily="18" charset="0"/>
                <a:cs typeface="Times New Roman" panose="02020603050405020304" pitchFamily="18" charset="0"/>
              </a:rPr>
              <a:t>What did Tyler do?  How did Charlie react and what did he do? </a:t>
            </a:r>
            <a:endParaRPr lang="en-US" altLang="zh-CN" sz="2800" b="1" dirty="0">
              <a:solidFill>
                <a:srgbClr val="C00000"/>
              </a:solidFill>
              <a:latin typeface="Times New Roman" panose="02020603050405020304" pitchFamily="18" charset="0"/>
              <a:cs typeface="Times New Roman" panose="02020603050405020304" pitchFamily="18" charset="0"/>
            </a:endParaRPr>
          </a:p>
          <a:p>
            <a:pPr>
              <a:lnSpc>
                <a:spcPts val="3840"/>
              </a:lnSpc>
            </a:pPr>
            <a:r>
              <a:rPr lang="en-US" altLang="zh-CN" sz="2800" b="1" dirty="0">
                <a:solidFill>
                  <a:srgbClr val="00AA48"/>
                </a:solidFill>
                <a:latin typeface="Times New Roman" panose="02020603050405020304" pitchFamily="18" charset="0"/>
                <a:cs typeface="Times New Roman" panose="02020603050405020304" pitchFamily="18" charset="0"/>
              </a:rPr>
              <a:t>Link2:  </a:t>
            </a:r>
            <a:r>
              <a:rPr lang="en-US" altLang="zh-CN" sz="2800" b="1" dirty="0">
                <a:solidFill>
                  <a:srgbClr val="0000FF"/>
                </a:solidFill>
                <a:latin typeface="Times New Roman" panose="02020603050405020304" pitchFamily="18" charset="0"/>
                <a:cs typeface="Times New Roman" panose="02020603050405020304" pitchFamily="18" charset="0"/>
              </a:rPr>
              <a:t>What did Tyler say to Henry?  What did Henry do and how did he feel? </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sp>
        <p:nvSpPr>
          <p:cNvPr id="1048746" name="文本框 10"/>
          <p:cNvSpPr txBox="1"/>
          <p:nvPr/>
        </p:nvSpPr>
        <p:spPr>
          <a:xfrm>
            <a:off x="0" y="4284802"/>
            <a:ext cx="12216553" cy="2062103"/>
          </a:xfrm>
          <a:prstGeom prst="rect">
            <a:avLst/>
          </a:prstGeom>
          <a:solidFill>
            <a:schemeClr val="bg1"/>
          </a:solidFill>
        </p:spPr>
        <p:txBody>
          <a:bodyPr wrap="square" rtlCol="0">
            <a:spAutoFit/>
          </a:bodyPr>
          <a:lstStyle/>
          <a:p>
            <a:pPr lvl="0"/>
            <a:r>
              <a:rPr lang="en-US" altLang="zh-CN" sz="3200" b="1" dirty="0">
                <a:solidFill>
                  <a:srgbClr val="00AA48"/>
                </a:solidFill>
                <a:latin typeface="Times New Roman" panose="02020603050405020304" pitchFamily="18" charset="0"/>
                <a:cs typeface="Times New Roman" panose="02020603050405020304" pitchFamily="18" charset="0"/>
                <a:sym typeface="+mn-ea"/>
              </a:rPr>
              <a:t>Link3:   </a:t>
            </a:r>
            <a:r>
              <a:rPr lang="en-US" altLang="zh-CN" sz="3200" b="1" dirty="0">
                <a:latin typeface="Times New Roman" panose="02020603050405020304" pitchFamily="18" charset="0"/>
                <a:cs typeface="Times New Roman" panose="02020603050405020304" pitchFamily="18" charset="0"/>
                <a:sym typeface="+mn-ea"/>
              </a:rPr>
              <a:t>What did Henry do? How did he react?</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solidFill>
                  <a:srgbClr val="0000FF"/>
                </a:solidFill>
                <a:latin typeface="Times New Roman" panose="02020603050405020304" pitchFamily="18" charset="0"/>
                <a:cs typeface="Times New Roman" panose="02020603050405020304" pitchFamily="18" charset="0"/>
                <a:sym typeface="+mn-ea"/>
              </a:rPr>
              <a:t>Body:    </a:t>
            </a:r>
            <a:r>
              <a:rPr lang="en-US" altLang="zh-CN" sz="3200" b="1" dirty="0">
                <a:latin typeface="Times New Roman" panose="02020603050405020304" pitchFamily="18" charset="0"/>
                <a:cs typeface="Times New Roman" panose="02020603050405020304" pitchFamily="18" charset="0"/>
                <a:sym typeface="+mn-ea"/>
              </a:rPr>
              <a:t> How did Henry learn to greet people in the passing cars? </a:t>
            </a:r>
            <a:r>
              <a:rPr lang="en-US" altLang="zh-CN" sz="3200" b="1" dirty="0">
                <a:solidFill>
                  <a:srgbClr val="00AA48"/>
                </a:solidFill>
                <a:latin typeface="Times New Roman" panose="02020603050405020304" pitchFamily="18" charset="0"/>
                <a:cs typeface="Times New Roman" panose="02020603050405020304" pitchFamily="18" charset="0"/>
                <a:sym typeface="+mn-ea"/>
              </a:rPr>
              <a:t>Ending:  </a:t>
            </a:r>
            <a:r>
              <a:rPr lang="en-US" altLang="zh-CN" sz="3200" b="1" dirty="0">
                <a:latin typeface="Times New Roman" panose="02020603050405020304" pitchFamily="18" charset="0"/>
                <a:cs typeface="Times New Roman" panose="02020603050405020304" pitchFamily="18" charset="0"/>
                <a:sym typeface="+mn-ea"/>
              </a:rPr>
              <a:t>① What changes happened to Henry?   </a:t>
            </a:r>
            <a:endParaRPr lang="en-US" altLang="zh-CN" sz="3200" b="1" dirty="0">
              <a:latin typeface="Times New Roman" panose="02020603050405020304" pitchFamily="18" charset="0"/>
              <a:cs typeface="Times New Roman" panose="02020603050405020304" pitchFamily="18" charset="0"/>
              <a:sym typeface="+mn-ea"/>
            </a:endParaRPr>
          </a:p>
          <a:p>
            <a:pPr lvl="0"/>
            <a:r>
              <a:rPr lang="en-US" altLang="zh-CN" sz="3200" b="1" dirty="0">
                <a:latin typeface="Times New Roman" panose="02020603050405020304" pitchFamily="18" charset="0"/>
                <a:cs typeface="Times New Roman" panose="02020603050405020304" pitchFamily="18" charset="0"/>
                <a:sym typeface="+mn-ea"/>
              </a:rPr>
              <a:t>               ② What lesson did Tyler learn from the experience?</a:t>
            </a:r>
            <a:endParaRPr lang="en-US" altLang="zh-CN" sz="3200" b="1" dirty="0">
              <a:latin typeface="Times New Roman" panose="02020603050405020304" pitchFamily="18" charset="0"/>
              <a:cs typeface="Times New Roman" panose="02020603050405020304" pitchFamily="18" charset="0"/>
              <a:sym typeface="+mn-ea"/>
            </a:endParaRPr>
          </a:p>
        </p:txBody>
      </p:sp>
      <p:sp>
        <p:nvSpPr>
          <p:cNvPr id="6" name="圆角矩形 13"/>
          <p:cNvSpPr/>
          <p:nvPr/>
        </p:nvSpPr>
        <p:spPr>
          <a:xfrm>
            <a:off x="7289788" y="3679980"/>
            <a:ext cx="3005679" cy="4533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13"/>
          <p:cNvSpPr/>
          <p:nvPr/>
        </p:nvSpPr>
        <p:spPr>
          <a:xfrm>
            <a:off x="7623425" y="783930"/>
            <a:ext cx="3267182" cy="416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874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874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48746">
                                            <p:txEl>
                                              <p:pRg st="0" end="0"/>
                                            </p:txEl>
                                          </p:spTgt>
                                        </p:tgtEl>
                                        <p:attrNameLst>
                                          <p:attrName>style.visibility</p:attrName>
                                        </p:attrNameLst>
                                      </p:cBhvr>
                                      <p:to>
                                        <p:strVal val="visible"/>
                                      </p:to>
                                    </p:set>
                                    <p:animEffect transition="in" filter="fade">
                                      <p:cBhvr>
                                        <p:cTn id="31" dur="500"/>
                                        <p:tgtEl>
                                          <p:spTgt spid="104874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48746">
                                            <p:txEl>
                                              <p:pRg st="1" end="1"/>
                                            </p:txEl>
                                          </p:spTgt>
                                        </p:tgtEl>
                                        <p:attrNameLst>
                                          <p:attrName>style.visibility</p:attrName>
                                        </p:attrNameLst>
                                      </p:cBhvr>
                                      <p:to>
                                        <p:strVal val="visible"/>
                                      </p:to>
                                    </p:set>
                                    <p:animEffect transition="in" filter="fade">
                                      <p:cBhvr>
                                        <p:cTn id="36" dur="500"/>
                                        <p:tgtEl>
                                          <p:spTgt spid="104874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48746">
                                            <p:txEl>
                                              <p:pRg st="2" end="2"/>
                                            </p:txEl>
                                          </p:spTgt>
                                        </p:tgtEl>
                                        <p:attrNameLst>
                                          <p:attrName>style.visibility</p:attrName>
                                        </p:attrNameLst>
                                      </p:cBhvr>
                                      <p:to>
                                        <p:strVal val="visible"/>
                                      </p:to>
                                    </p:set>
                                    <p:animEffect transition="in" filter="fade">
                                      <p:cBhvr>
                                        <p:cTn id="41" dur="500"/>
                                        <p:tgtEl>
                                          <p:spTgt spid="1048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224708" y="1843384"/>
            <a:ext cx="5923202" cy="4861296"/>
          </a:xfrm>
          <a:prstGeom prst="rect">
            <a:avLst/>
          </a:prstGeom>
          <a:ln>
            <a:noFill/>
          </a:ln>
          <a:effectLst>
            <a:outerShdw blurRad="292100" dist="139700" dir="2700000" algn="tl" rotWithShape="0">
              <a:srgbClr val="333333">
                <a:alpha val="65000"/>
              </a:srgbClr>
            </a:outerShdw>
          </a:effectLst>
        </p:spPr>
      </p:pic>
      <p:pic>
        <p:nvPicPr>
          <p:cNvPr id="30" name="PA-图片 12"/>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rot="5400000" flipH="1">
            <a:off x="3166015" y="-1318322"/>
            <a:ext cx="371475" cy="3899535"/>
          </a:xfrm>
          <a:prstGeom prst="rect">
            <a:avLst/>
          </a:prstGeom>
        </p:spPr>
      </p:pic>
      <p:sp>
        <p:nvSpPr>
          <p:cNvPr id="5" name="文本框 4"/>
          <p:cNvSpPr txBox="1"/>
          <p:nvPr>
            <p:custDataLst>
              <p:tags r:id="rId6"/>
            </p:custDataLst>
          </p:nvPr>
        </p:nvSpPr>
        <p:spPr>
          <a:xfrm>
            <a:off x="375056" y="153320"/>
            <a:ext cx="3899534" cy="584775"/>
          </a:xfrm>
          <a:prstGeom prst="rect">
            <a:avLst/>
          </a:prstGeom>
          <a:solidFill>
            <a:srgbClr val="D2E8ED"/>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rPr>
              <a:t>Plot Continuation </a:t>
            </a:r>
            <a:endParaRPr lang="zh-CN" altLang="en-US" sz="3200" b="1" dirty="0">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6247973" y="1843384"/>
            <a:ext cx="5771229" cy="4906736"/>
          </a:xfrm>
          <a:prstGeom prst="rect">
            <a:avLst/>
          </a:prstGeom>
          <a:solidFill>
            <a:schemeClr val="accent4">
              <a:lumMod val="20000"/>
              <a:lumOff val="80000"/>
            </a:schemeClr>
          </a:solidFill>
          <a:ln>
            <a:solidFill>
              <a:schemeClr val="tx1"/>
            </a:solidFill>
          </a:ln>
        </p:spPr>
        <p:txBody>
          <a:bodyPr wrap="square">
            <a:noAutofit/>
          </a:bodyPr>
          <a:lstStyle/>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1</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续写第一段段首</a:t>
            </a:r>
            <a:r>
              <a:rPr lang="zh-CN" altLang="en-US" sz="2400" b="1" dirty="0">
                <a:latin typeface="微软雅黑" panose="020B0503020204020204" charset="-122"/>
                <a:ea typeface="微软雅黑" panose="020B0503020204020204" charset="-122"/>
                <a:cs typeface="Times New Roman" panose="02020603050405020304" pitchFamily="18" charset="0"/>
              </a:rPr>
              <a:t>，流畅衔接前面的故事（常与原文最后一段呼应）和第一段段首语；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2</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续写第一段段尾</a:t>
            </a:r>
            <a:r>
              <a:rPr lang="zh-CN" altLang="en-US" sz="2400" b="1" dirty="0">
                <a:latin typeface="微软雅黑" panose="020B0503020204020204" charset="-122"/>
                <a:ea typeface="微软雅黑" panose="020B0503020204020204" charset="-122"/>
                <a:cs typeface="Times New Roman" panose="02020603050405020304" pitchFamily="18" charset="0"/>
              </a:rPr>
              <a:t>，流畅衔接第二段段首句；</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3</a:t>
            </a:r>
            <a:r>
              <a:rPr lang="zh-CN" altLang="en-US" sz="2400" b="1" dirty="0">
                <a:latin typeface="微软雅黑" panose="020B0503020204020204" charset="-122"/>
                <a:ea typeface="微软雅黑" panose="020B0503020204020204" charset="-122"/>
                <a:cs typeface="Times New Roman" panose="02020603050405020304" pitchFamily="18" charset="0"/>
              </a:rPr>
              <a:t>：位于</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续写第二段段首</a:t>
            </a:r>
            <a:r>
              <a:rPr lang="zh-CN" altLang="en-US" sz="2400" b="1" dirty="0">
                <a:latin typeface="微软雅黑" panose="020B0503020204020204" charset="-122"/>
                <a:ea typeface="微软雅黑" panose="020B0503020204020204" charset="-122"/>
                <a:cs typeface="Times New Roman" panose="02020603050405020304" pitchFamily="18" charset="0"/>
              </a:rPr>
              <a:t>，续写衔接第二段段首语；</a:t>
            </a:r>
            <a:endParaRPr lang="en-US" altLang="zh-CN" sz="2400" b="1" dirty="0">
              <a:latin typeface="微软雅黑" panose="020B0503020204020204" charset="-122"/>
              <a:ea typeface="微软雅黑" panose="020B0503020204020204" charset="-122"/>
              <a:cs typeface="Times New Roman" panose="02020603050405020304" pitchFamily="18" charset="0"/>
            </a:endParaRPr>
          </a:p>
          <a:p>
            <a:pPr indent="0" algn="just" fontAlgn="auto">
              <a:lnSpc>
                <a:spcPct val="150000"/>
              </a:lnSpc>
            </a:pPr>
            <a:r>
              <a:rPr lang="zh-CN" altLang="en-US" sz="2400" b="1" dirty="0">
                <a:solidFill>
                  <a:schemeClr val="accent1"/>
                </a:solidFill>
                <a:latin typeface="微软雅黑" panose="020B0503020204020204" charset="-122"/>
                <a:ea typeface="微软雅黑" panose="020B0503020204020204" charset="-122"/>
                <a:cs typeface="Times New Roman" panose="02020603050405020304" pitchFamily="18" charset="0"/>
              </a:rPr>
              <a:t>点</a:t>
            </a:r>
            <a:r>
              <a:rPr lang="en-US" altLang="zh-CN" sz="2400" b="1" dirty="0">
                <a:solidFill>
                  <a:schemeClr val="accent1"/>
                </a:solidFill>
                <a:latin typeface="微软雅黑" panose="020B0503020204020204" charset="-122"/>
                <a:ea typeface="微软雅黑" panose="020B0503020204020204" charset="-122"/>
                <a:cs typeface="Times New Roman" panose="02020603050405020304" pitchFamily="18" charset="0"/>
              </a:rPr>
              <a:t>4</a:t>
            </a:r>
            <a:r>
              <a:rPr lang="zh-CN" altLang="en-US" sz="2400" b="1" dirty="0">
                <a:latin typeface="微软雅黑" panose="020B0503020204020204" charset="-122"/>
                <a:ea typeface="微软雅黑" panose="020B0503020204020204" charset="-122"/>
                <a:cs typeface="Times New Roman" panose="02020603050405020304" pitchFamily="18" charset="0"/>
              </a:rPr>
              <a:t>：</a:t>
            </a:r>
            <a:r>
              <a:rPr lang="zh-CN" altLang="en-US" sz="2400" b="1" dirty="0">
                <a:solidFill>
                  <a:srgbClr val="FF0000"/>
                </a:solidFill>
                <a:latin typeface="微软雅黑" panose="020B0503020204020204" charset="-122"/>
                <a:ea typeface="微软雅黑" panose="020B0503020204020204" charset="-122"/>
                <a:cs typeface="Times New Roman" panose="02020603050405020304" pitchFamily="18" charset="0"/>
              </a:rPr>
              <a:t>文章结尾升华</a:t>
            </a:r>
            <a:r>
              <a:rPr lang="zh-CN" altLang="en-US" sz="2400" b="1" dirty="0">
                <a:latin typeface="微软雅黑" panose="020B0503020204020204" charset="-122"/>
                <a:ea typeface="微软雅黑" panose="020B0503020204020204" charset="-122"/>
                <a:cs typeface="Times New Roman" panose="02020603050405020304" pitchFamily="18" charset="0"/>
              </a:rPr>
              <a:t>，给予读者正能量，揭示和强调主题。</a:t>
            </a:r>
            <a:endParaRPr lang="en-US" altLang="zh-CN" sz="2400" b="1" dirty="0">
              <a:latin typeface="微软雅黑" panose="020B0503020204020204" charset="-122"/>
              <a:ea typeface="微软雅黑" panose="020B0503020204020204" charset="-122"/>
              <a:cs typeface="Times New Roman" panose="02020603050405020304" pitchFamily="18" charset="0"/>
            </a:endParaRPr>
          </a:p>
        </p:txBody>
      </p:sp>
      <p:pic>
        <p:nvPicPr>
          <p:cNvPr id="5124" name="图片 6" descr="logo横版 png"/>
          <p:cNvPicPr>
            <a:picLocks noChangeAspect="1"/>
          </p:cNvPicPr>
          <p:nvPr/>
        </p:nvPicPr>
        <p:blipFill>
          <a:blip r:embed="rId8"/>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59597" y="469630"/>
            <a:ext cx="12576149"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Tyler stared at his grandpa’s red hat and came up with a plan.</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1048745" name="文本框 9"/>
          <p:cNvSpPr txBox="1"/>
          <p:nvPr/>
        </p:nvSpPr>
        <p:spPr>
          <a:xfrm>
            <a:off x="42131" y="1204627"/>
            <a:ext cx="12173648" cy="3503523"/>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Link1A: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回扣所给首句 </a:t>
            </a:r>
            <a:r>
              <a:rPr lang="en-US" altLang="zh-CN" sz="3200" b="1"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the plan </a:t>
            </a:r>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3200" kern="100" dirty="0">
                <a:latin typeface="等线" panose="02010600030101010101" pitchFamily="2" charset="-122"/>
                <a:cs typeface="Times New Roman" panose="02020603050405020304" pitchFamily="18" charset="0"/>
              </a:rPr>
              <a:t>“</a:t>
            </a:r>
            <a:r>
              <a:rPr lang="en-US" altLang="zh-CN" sz="3200" kern="100" dirty="0">
                <a:solidFill>
                  <a:srgbClr val="0000FF"/>
                </a:solidFill>
                <a:latin typeface="等线" panose="02010600030101010101" pitchFamily="2" charset="-122"/>
                <a:cs typeface="Times New Roman" panose="02020603050405020304" pitchFamily="18" charset="0"/>
              </a:rPr>
              <a:t>Why not let Mr. Henry wear Grandpa’s red hat?” </a:t>
            </a:r>
            <a:r>
              <a:rPr lang="en-US" altLang="zh-CN" sz="3200" kern="100" dirty="0">
                <a:solidFill>
                  <a:srgbClr val="C00000"/>
                </a:solidFill>
                <a:latin typeface="等线" panose="02010600030101010101" pitchFamily="2" charset="-122"/>
                <a:cs typeface="Times New Roman" panose="02020603050405020304" pitchFamily="18" charset="0"/>
              </a:rPr>
              <a:t>Tyler blurted out. </a:t>
            </a:r>
            <a:r>
              <a:rPr lang="en-US" altLang="zh-CN" sz="3200" b="1" kern="100" dirty="0">
                <a:solidFill>
                  <a:srgbClr val="CC00CC"/>
                </a:solidFill>
                <a:latin typeface="等线" panose="02010600030101010101" pitchFamily="2" charset="-122"/>
                <a:cs typeface="Times New Roman" panose="02020603050405020304" pitchFamily="18" charset="0"/>
              </a:rPr>
              <a:t>Puffing and panting, </a:t>
            </a:r>
            <a:r>
              <a:rPr lang="en-US" altLang="zh-CN" sz="3200" kern="100" dirty="0">
                <a:solidFill>
                  <a:srgbClr val="C00000"/>
                </a:solidFill>
                <a:latin typeface="等线" panose="02010600030101010101" pitchFamily="2" charset="-122"/>
                <a:cs typeface="Times New Roman" panose="02020603050405020304" pitchFamily="18" charset="0"/>
              </a:rPr>
              <a:t>he dashed </a:t>
            </a:r>
            <a:r>
              <a:rPr lang="en-US" altLang="zh-CN" sz="3200" kern="100" dirty="0">
                <a:latin typeface="等线" panose="02010600030101010101" pitchFamily="2" charset="-122"/>
                <a:cs typeface="Times New Roman" panose="02020603050405020304" pitchFamily="18" charset="0"/>
              </a:rPr>
              <a:t>to Grandpa Charlie, </a:t>
            </a:r>
            <a:r>
              <a:rPr lang="en-US" altLang="zh-CN" sz="3200" kern="100" dirty="0">
                <a:solidFill>
                  <a:srgbClr val="C00000"/>
                </a:solidFill>
                <a:latin typeface="等线" panose="02010600030101010101" pitchFamily="2" charset="-122"/>
                <a:cs typeface="Times New Roman" panose="02020603050405020304" pitchFamily="18" charset="0"/>
              </a:rPr>
              <a:t>whispered</a:t>
            </a:r>
            <a:r>
              <a:rPr lang="en-US" altLang="zh-CN" sz="3200" kern="100" dirty="0">
                <a:latin typeface="等线" panose="02010600030101010101" pitchFamily="2" charset="-122"/>
                <a:cs typeface="Times New Roman" panose="02020603050405020304" pitchFamily="18" charset="0"/>
              </a:rPr>
              <a:t> his plan to Grandpa and </a:t>
            </a:r>
            <a:r>
              <a:rPr lang="en-US" altLang="zh-CN" sz="3200" kern="100" dirty="0">
                <a:solidFill>
                  <a:srgbClr val="C00000"/>
                </a:solidFill>
                <a:latin typeface="等线" panose="02010600030101010101" pitchFamily="2" charset="-122"/>
                <a:cs typeface="Times New Roman" panose="02020603050405020304" pitchFamily="18" charset="0"/>
              </a:rPr>
              <a:t>expected</a:t>
            </a:r>
            <a:r>
              <a:rPr lang="en-US" altLang="zh-CN" sz="3200" kern="100" dirty="0">
                <a:latin typeface="等线" panose="02010600030101010101" pitchFamily="2" charset="-122"/>
                <a:cs typeface="Times New Roman" panose="02020603050405020304" pitchFamily="18" charset="0"/>
              </a:rPr>
              <a:t> his affirmative response, </a:t>
            </a:r>
            <a:r>
              <a:rPr lang="en-US" altLang="zh-CN" sz="3200" b="1" kern="100" dirty="0">
                <a:solidFill>
                  <a:srgbClr val="9900FF"/>
                </a:solidFill>
                <a:latin typeface="等线" panose="02010600030101010101" pitchFamily="2" charset="-122"/>
                <a:cs typeface="Times New Roman" panose="02020603050405020304" pitchFamily="18" charset="0"/>
              </a:rPr>
              <a:t>eyes sparkling with anticipation</a:t>
            </a:r>
            <a:r>
              <a:rPr lang="en-US" altLang="zh-CN" sz="3200" kern="100" dirty="0">
                <a:latin typeface="等线" panose="02010600030101010101" pitchFamily="2" charset="-122"/>
                <a:cs typeface="Times New Roman" panose="02020603050405020304" pitchFamily="18" charset="0"/>
              </a:rPr>
              <a:t>.</a:t>
            </a:r>
            <a:endParaRPr lang="en-US" altLang="zh-CN" sz="3200" kern="100" dirty="0">
              <a:latin typeface="等线" panose="02010600030101010101" pitchFamily="2" charset="-122"/>
              <a:cs typeface="Times New Roman" panose="02020603050405020304" pitchFamily="18" charset="0"/>
            </a:endParaRPr>
          </a:p>
          <a:p>
            <a:pPr>
              <a:lnSpc>
                <a:spcPts val="3840"/>
              </a:lnSpc>
            </a:pPr>
            <a:endParaRPr lang="en-US" altLang="zh-CN" sz="3200" kern="100" dirty="0">
              <a:latin typeface="等线" panose="02010600030101010101" pitchFamily="2" charset="-122"/>
              <a:cs typeface="Times New Roman" panose="02020603050405020304" pitchFamily="18" charset="0"/>
            </a:endParaRPr>
          </a:p>
          <a:p>
            <a:pPr>
              <a:lnSpc>
                <a:spcPts val="3840"/>
              </a:lnSpc>
            </a:pPr>
            <a:endParaRPr lang="en-US" altLang="zh-CN" sz="3200" b="1" i="1" dirty="0">
              <a:solidFill>
                <a:srgbClr val="9900FF"/>
              </a:solidFill>
            </a:endParaRPr>
          </a:p>
          <a:p>
            <a:pPr>
              <a:lnSpc>
                <a:spcPts val="3840"/>
              </a:lnSpc>
            </a:pPr>
            <a:endParaRPr lang="en-US" altLang="zh-CN" sz="3200" b="1" dirty="0">
              <a:solidFill>
                <a:srgbClr val="9900CC"/>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37155" y="3726948"/>
            <a:ext cx="12220753" cy="3990836"/>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Link1B:   </a:t>
            </a:r>
            <a:r>
              <a:rPr lang="en-US" altLang="zh-CN" sz="3200" kern="100" dirty="0">
                <a:latin typeface="等线" panose="02010600030101010101" pitchFamily="2" charset="-122"/>
                <a:cs typeface="Times New Roman" panose="02020603050405020304" pitchFamily="18" charset="0"/>
              </a:rPr>
              <a:t>:  (</a:t>
            </a:r>
            <a:r>
              <a:rPr lang="zh-CN" altLang="en-US" sz="3200" kern="100" dirty="0">
                <a:latin typeface="等线" panose="02010600030101010101" pitchFamily="2" charset="-122"/>
                <a:cs typeface="Times New Roman" panose="02020603050405020304" pitchFamily="18" charset="0"/>
              </a:rPr>
              <a:t> </a:t>
            </a:r>
            <a:r>
              <a:rPr lang="en-US" altLang="zh-CN" sz="3200" kern="100" dirty="0">
                <a:latin typeface="等线" panose="02010600030101010101" pitchFamily="2" charset="-122"/>
                <a:cs typeface="Times New Roman" panose="02020603050405020304" pitchFamily="18" charset="0"/>
              </a:rPr>
              <a:t>Tyler</a:t>
            </a:r>
            <a:r>
              <a:rPr lang="zh-CN" altLang="en-US" sz="3200" kern="100" dirty="0">
                <a:latin typeface="等线" panose="02010600030101010101" pitchFamily="2" charset="-122"/>
                <a:cs typeface="Times New Roman" panose="02020603050405020304" pitchFamily="18" charset="0"/>
              </a:rPr>
              <a:t>与爷爷的互动：） </a:t>
            </a:r>
            <a:r>
              <a:rPr lang="en-US" altLang="zh-CN" sz="3200" b="1" kern="100" dirty="0">
                <a:solidFill>
                  <a:srgbClr val="CC00CC"/>
                </a:solidFill>
                <a:latin typeface="等线" panose="02010600030101010101" pitchFamily="2" charset="-122"/>
                <a:cs typeface="Times New Roman" panose="02020603050405020304" pitchFamily="18" charset="0"/>
              </a:rPr>
              <a:t>Heart pounding with thrill, </a:t>
            </a:r>
            <a:r>
              <a:rPr lang="en-US" altLang="zh-CN" sz="3200" b="1" kern="100" dirty="0">
                <a:solidFill>
                  <a:srgbClr val="FF0000"/>
                </a:solidFill>
                <a:latin typeface="等线" panose="02010600030101010101" pitchFamily="2" charset="-122"/>
                <a:cs typeface="Times New Roman" panose="02020603050405020304" pitchFamily="18" charset="0"/>
              </a:rPr>
              <a:t>Tyler proposed, </a:t>
            </a:r>
            <a:r>
              <a:rPr lang="en-US" altLang="zh-CN" sz="3200" b="1" kern="100" dirty="0">
                <a:solidFill>
                  <a:srgbClr val="0000CC"/>
                </a:solidFill>
                <a:latin typeface="等线" panose="02010600030101010101" pitchFamily="2" charset="-122"/>
                <a:cs typeface="Times New Roman" panose="02020603050405020304" pitchFamily="18" charset="0"/>
              </a:rPr>
              <a:t>“Grandpa, can you lend Henry your red hat for a while?” </a:t>
            </a:r>
            <a:r>
              <a:rPr lang="en-US" altLang="zh-CN" sz="3200" b="1" kern="100" dirty="0">
                <a:solidFill>
                  <a:srgbClr val="FF0000"/>
                </a:solidFill>
                <a:latin typeface="等线" panose="02010600030101010101" pitchFamily="2" charset="-122"/>
                <a:cs typeface="Times New Roman" panose="02020603050405020304" pitchFamily="18" charset="0"/>
              </a:rPr>
              <a:t>Tyler had strong faith that the red hat boasted a mysterious appeal, </a:t>
            </a:r>
            <a:r>
              <a:rPr lang="en-US" altLang="zh-CN" sz="3200" b="1" i="1" kern="100" dirty="0">
                <a:solidFill>
                  <a:srgbClr val="0000FF"/>
                </a:solidFill>
                <a:latin typeface="等线" panose="02010600030101010101" pitchFamily="2" charset="-122"/>
                <a:cs typeface="Times New Roman" panose="02020603050405020304" pitchFamily="18" charset="0"/>
              </a:rPr>
              <a:t>which seemed to bring magic and joy to Grandpa Charlie and passengers in every passing car.</a:t>
            </a:r>
            <a:endParaRPr lang="en-US" altLang="zh-CN" sz="3200" b="1" i="1" kern="100" dirty="0">
              <a:solidFill>
                <a:srgbClr val="0000FF"/>
              </a:solidFill>
              <a:latin typeface="等线" panose="02010600030101010101" pitchFamily="2" charset="-122"/>
              <a:cs typeface="Times New Roman" panose="02020603050405020304" pitchFamily="18" charset="0"/>
            </a:endParaRPr>
          </a:p>
          <a:p>
            <a:pPr>
              <a:lnSpc>
                <a:spcPts val="3840"/>
              </a:lnSpc>
            </a:pPr>
            <a:endParaRPr lang="en-US" altLang="zh-CN" sz="3200" b="1" i="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a:lnSpc>
                <a:spcPts val="3840"/>
              </a:lnSpc>
            </a:pPr>
            <a:endParaRPr lang="en-US" altLang="zh-CN" sz="3200" b="1" i="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a:lnSpc>
                <a:spcPts val="3840"/>
              </a:lnSpc>
            </a:pPr>
            <a:endParaRPr lang="en-US" altLang="zh-CN" sz="3200" b="1" i="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1048742" name="矩形 1"/>
          <p:cNvSpPr/>
          <p:nvPr/>
        </p:nvSpPr>
        <p:spPr>
          <a:xfrm>
            <a:off x="0" y="-8487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661" y="-29274"/>
            <a:ext cx="3257122"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link1</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359597" y="469630"/>
            <a:ext cx="12576149" cy="584775"/>
          </a:xfrm>
          <a:prstGeom prst="rect">
            <a:avLst/>
          </a:prstGeom>
          <a:solidFill>
            <a:schemeClr val="bg1"/>
          </a:solidFill>
        </p:spPr>
        <p:txBody>
          <a:bodyPr wrap="square">
            <a:spAutoFit/>
          </a:bodyPr>
          <a:lstStyle/>
          <a:p>
            <a:pPr indent="304800" algn="just"/>
            <a:r>
              <a:rPr lang="en-US" altLang="zh-CN" sz="3200" b="1" kern="0" dirty="0">
                <a:solidFill>
                  <a:srgbClr val="0000FF"/>
                </a:solidFill>
                <a:latin typeface="Times New Roman" panose="02020603050405020304" pitchFamily="18" charset="0"/>
                <a:cs typeface="Times New Roman" panose="02020603050405020304" pitchFamily="18" charset="0"/>
              </a:rPr>
              <a:t>Para1: Tyler stared at his grandpa’s red hat and came up with a plan.</a:t>
            </a:r>
            <a:endParaRPr lang="en-US" altLang="zh-CN" sz="3200" b="1" kern="0" dirty="0">
              <a:solidFill>
                <a:srgbClr val="FF0000"/>
              </a:solidFill>
              <a:latin typeface="Times New Roman" panose="02020603050405020304" pitchFamily="18" charset="0"/>
              <a:cs typeface="Times New Roman" panose="02020603050405020304" pitchFamily="18" charset="0"/>
            </a:endParaRPr>
          </a:p>
        </p:txBody>
      </p:sp>
      <p:sp>
        <p:nvSpPr>
          <p:cNvPr id="2" name="文本框 9"/>
          <p:cNvSpPr txBox="1"/>
          <p:nvPr/>
        </p:nvSpPr>
        <p:spPr>
          <a:xfrm>
            <a:off x="-106683" y="1723487"/>
            <a:ext cx="12220753" cy="3990836"/>
          </a:xfrm>
          <a:prstGeom prst="rect">
            <a:avLst/>
          </a:prstGeom>
          <a:solidFill>
            <a:schemeClr val="bg1"/>
          </a:solidFill>
        </p:spPr>
        <p:txBody>
          <a:bodyPr wrap="square" rtlCol="0">
            <a:spAutoFit/>
          </a:bodyPr>
          <a:lstStyle/>
          <a:p>
            <a:pPr>
              <a:lnSpc>
                <a:spcPts val="3840"/>
              </a:lnSpc>
            </a:pPr>
            <a:r>
              <a:rPr lang="en-US" altLang="zh-CN" sz="3200" b="1" kern="100" dirty="0">
                <a:latin typeface="等线" panose="02010600030101010101" pitchFamily="2" charset="-122"/>
                <a:ea typeface="等线" panose="02010600030101010101" pitchFamily="2" charset="-122"/>
                <a:cs typeface="Times New Roman" panose="02020603050405020304" pitchFamily="18" charset="0"/>
              </a:rPr>
              <a:t> Link1C:   </a:t>
            </a:r>
            <a:r>
              <a:rPr lang="en-US" altLang="zh-CN" sz="3200" kern="100" dirty="0">
                <a:latin typeface="等线" panose="02010600030101010101" pitchFamily="2" charset="-122"/>
                <a:cs typeface="Times New Roman" panose="02020603050405020304" pitchFamily="18" charset="0"/>
              </a:rPr>
              <a:t>:  (</a:t>
            </a:r>
            <a:r>
              <a:rPr lang="zh-CN" altLang="en-US" sz="3200" kern="100" dirty="0">
                <a:latin typeface="等线" panose="02010600030101010101" pitchFamily="2" charset="-122"/>
                <a:cs typeface="Times New Roman" panose="02020603050405020304" pitchFamily="18" charset="0"/>
              </a:rPr>
              <a:t> </a:t>
            </a:r>
            <a:r>
              <a:rPr lang="en-US" altLang="zh-CN" sz="3200" kern="100" dirty="0">
                <a:latin typeface="等线" panose="02010600030101010101" pitchFamily="2" charset="-122"/>
                <a:cs typeface="Times New Roman" panose="02020603050405020304" pitchFamily="18" charset="0"/>
              </a:rPr>
              <a:t>Tyler</a:t>
            </a:r>
            <a:r>
              <a:rPr lang="zh-CN" altLang="en-US" sz="3200" kern="100" dirty="0">
                <a:latin typeface="等线" panose="02010600030101010101" pitchFamily="2" charset="-122"/>
                <a:cs typeface="Times New Roman" panose="02020603050405020304" pitchFamily="18" charset="0"/>
              </a:rPr>
              <a:t>与</a:t>
            </a:r>
            <a:r>
              <a:rPr lang="en-US" altLang="zh-CN" sz="3200" kern="100" dirty="0">
                <a:latin typeface="等线" panose="02010600030101010101" pitchFamily="2" charset="-122"/>
                <a:cs typeface="Times New Roman" panose="02020603050405020304" pitchFamily="18" charset="0"/>
              </a:rPr>
              <a:t>Henry</a:t>
            </a:r>
            <a:r>
              <a:rPr lang="zh-CN" altLang="en-US" sz="3200" kern="100" dirty="0">
                <a:latin typeface="等线" panose="02010600030101010101" pitchFamily="2" charset="-122"/>
                <a:cs typeface="Times New Roman" panose="02020603050405020304" pitchFamily="18" charset="0"/>
              </a:rPr>
              <a:t>的互动：） </a:t>
            </a:r>
            <a:r>
              <a:rPr lang="en-US" altLang="zh-CN" sz="3200" b="1" kern="100" dirty="0">
                <a:solidFill>
                  <a:srgbClr val="CC00CC"/>
                </a:solidFill>
                <a:latin typeface="等线" panose="02010600030101010101" pitchFamily="2" charset="-122"/>
                <a:cs typeface="Times New Roman" panose="02020603050405020304" pitchFamily="18" charset="0"/>
              </a:rPr>
              <a:t>Determined and expectant, </a:t>
            </a:r>
            <a:r>
              <a:rPr lang="en-US" altLang="zh-CN" sz="3200" b="1" kern="100" dirty="0">
                <a:solidFill>
                  <a:srgbClr val="FF0000"/>
                </a:solidFill>
                <a:latin typeface="等线" panose="02010600030101010101" pitchFamily="2" charset="-122"/>
                <a:cs typeface="Times New Roman" panose="02020603050405020304" pitchFamily="18" charset="0"/>
              </a:rPr>
              <a:t>Tyler skipped to Grandpa Henry merrily, cautiously tugged Henry’s overcoat and readily offered to put the red hat on Henry’s head. </a:t>
            </a:r>
            <a:r>
              <a:rPr lang="en-US" altLang="zh-CN" sz="3200" b="1" kern="100" dirty="0">
                <a:solidFill>
                  <a:srgbClr val="CC00CC"/>
                </a:solidFill>
                <a:latin typeface="等线" panose="02010600030101010101" pitchFamily="2" charset="-122"/>
                <a:cs typeface="Times New Roman" panose="02020603050405020304" pitchFamily="18" charset="0"/>
              </a:rPr>
              <a:t>Moved by Tyler’s innocence and pureness, </a:t>
            </a:r>
            <a:r>
              <a:rPr lang="en-US" altLang="zh-CN" sz="3200" b="1" kern="100" dirty="0">
                <a:solidFill>
                  <a:srgbClr val="FF0000"/>
                </a:solidFill>
                <a:latin typeface="等线" panose="02010600030101010101" pitchFamily="2" charset="-122"/>
                <a:cs typeface="Times New Roman" panose="02020603050405020304" pitchFamily="18" charset="0"/>
              </a:rPr>
              <a:t>Henry stroked Tyler’s head gently. </a:t>
            </a:r>
            <a:endParaRPr lang="en-US" altLang="zh-CN" sz="3200" b="1" i="1" kern="100" dirty="0">
              <a:solidFill>
                <a:srgbClr val="FF0000"/>
              </a:solidFill>
              <a:latin typeface="等线" panose="02010600030101010101" pitchFamily="2" charset="-122"/>
              <a:cs typeface="Times New Roman" panose="02020603050405020304" pitchFamily="18" charset="0"/>
            </a:endParaRPr>
          </a:p>
          <a:p>
            <a:pPr>
              <a:lnSpc>
                <a:spcPts val="3840"/>
              </a:lnSpc>
            </a:pPr>
            <a:endParaRPr lang="en-US" altLang="zh-CN" sz="3200" b="1" i="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a:lnSpc>
                <a:spcPts val="3840"/>
              </a:lnSpc>
            </a:pPr>
            <a:endParaRPr lang="en-US" altLang="zh-CN" sz="3200" b="1" i="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a:lnSpc>
                <a:spcPts val="3840"/>
              </a:lnSpc>
            </a:pPr>
            <a:endParaRPr lang="en-US" altLang="zh-CN" sz="3200" b="1" i="1"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2" name="文本框 23"/>
          <p:cNvSpPr txBox="1"/>
          <p:nvPr/>
        </p:nvSpPr>
        <p:spPr>
          <a:xfrm>
            <a:off x="3763" y="272341"/>
            <a:ext cx="12178205" cy="5509200"/>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Para1: Tyler stared at his grandpa’s red hat and came up with a plan.</a:t>
            </a:r>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eaLnBrk="0" fontAlgn="base"/>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solidFill>
                <a:srgbClr val="0000FF"/>
              </a:solidFill>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a:p>
            <a:pPr algn="just"/>
            <a:endParaRPr lang="en-US" altLang="zh-CN" sz="3200" b="1" kern="0" dirty="0">
              <a:latin typeface="Times New Roman" panose="02020603050405020304" pitchFamily="18" charset="0"/>
              <a:cs typeface="Times New Roman" panose="02020603050405020304" pitchFamily="18" charset="0"/>
            </a:endParaRPr>
          </a:p>
        </p:txBody>
      </p:sp>
      <p:sp>
        <p:nvSpPr>
          <p:cNvPr id="1048742" name="矩形 1"/>
          <p:cNvSpPr/>
          <p:nvPr/>
        </p:nvSpPr>
        <p:spPr>
          <a:xfrm>
            <a:off x="-18043" y="-267813"/>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0032" y="-128528"/>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link2</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1048745" name="文本框 9"/>
          <p:cNvSpPr txBox="1"/>
          <p:nvPr/>
        </p:nvSpPr>
        <p:spPr>
          <a:xfrm>
            <a:off x="-18043" y="933596"/>
            <a:ext cx="12251138" cy="2502993"/>
          </a:xfrm>
          <a:prstGeom prst="rect">
            <a:avLst/>
          </a:prstGeom>
          <a:solidFill>
            <a:schemeClr val="bg1"/>
          </a:solidFill>
        </p:spPr>
        <p:txBody>
          <a:bodyPr wrap="square" rtlCol="0">
            <a:spAutoFit/>
          </a:bodyPr>
          <a:lstStyle/>
          <a:p>
            <a:pPr>
              <a:lnSpc>
                <a:spcPts val="3840"/>
              </a:lnSpc>
            </a:pPr>
            <a:r>
              <a:rPr lang="en-US" altLang="zh-CN" sz="2800" b="1" dirty="0">
                <a:latin typeface="Times New Roman" panose="02020603050405020304" pitchFamily="18" charset="0"/>
                <a:cs typeface="Times New Roman" panose="02020603050405020304" pitchFamily="18" charset="0"/>
              </a:rPr>
              <a:t>Link2 A:  (Tyler </a:t>
            </a:r>
            <a:r>
              <a:rPr lang="zh-CN" altLang="en-US" sz="2800" b="1" dirty="0">
                <a:latin typeface="Times New Roman" panose="02020603050405020304" pitchFamily="18" charset="0"/>
                <a:cs typeface="Times New Roman" panose="02020603050405020304" pitchFamily="18" charset="0"/>
              </a:rPr>
              <a:t>关心</a:t>
            </a:r>
            <a:r>
              <a:rPr lang="en-US" altLang="zh-CN" sz="2800" b="1" dirty="0">
                <a:latin typeface="Times New Roman" panose="02020603050405020304" pitchFamily="18" charset="0"/>
                <a:cs typeface="Times New Roman" panose="02020603050405020304" pitchFamily="18" charset="0"/>
              </a:rPr>
              <a:t>Henry)</a:t>
            </a:r>
            <a:r>
              <a:rPr lang="en-US" altLang="zh-CN"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0000FF"/>
                </a:solidFill>
              </a:rPr>
              <a:t>“ </a:t>
            </a:r>
            <a:r>
              <a:rPr lang="en-US" altLang="zh-CN" sz="2800" b="1" dirty="0" err="1">
                <a:solidFill>
                  <a:srgbClr val="0000FF"/>
                </a:solidFill>
              </a:rPr>
              <a:t>Mr</a:t>
            </a:r>
            <a:r>
              <a:rPr lang="en-US" altLang="zh-CN" sz="2800" b="1" dirty="0">
                <a:solidFill>
                  <a:srgbClr val="0000FF"/>
                </a:solidFill>
              </a:rPr>
              <a:t>, Henry, please put on the red hat and it will make your day!” </a:t>
            </a:r>
            <a:r>
              <a:rPr lang="en-US" altLang="zh-CN" sz="2800" b="1" dirty="0">
                <a:solidFill>
                  <a:srgbClr val="FF0000"/>
                </a:solidFill>
              </a:rPr>
              <a:t>Tyler said </a:t>
            </a:r>
            <a:r>
              <a:rPr lang="en-US" altLang="zh-CN" sz="2800" b="1" dirty="0"/>
              <a:t>politely and enthusiastically, </a:t>
            </a:r>
            <a:r>
              <a:rPr lang="en-US" altLang="zh-CN" sz="2800" b="1" dirty="0">
                <a:solidFill>
                  <a:srgbClr val="9900FF"/>
                </a:solidFill>
              </a:rPr>
              <a:t>casting a warm look at the lonely, stubborn and unhappy old man. Tyler’s caring words melting the ice in his heart, </a:t>
            </a:r>
            <a:r>
              <a:rPr lang="en-US" altLang="zh-CN" sz="2800" b="1" dirty="0">
                <a:solidFill>
                  <a:srgbClr val="C00000"/>
                </a:solidFill>
              </a:rPr>
              <a:t>Mr. Henry took it over from Tyler’s </a:t>
            </a:r>
            <a:r>
              <a:rPr lang="en-US" altLang="zh-CN" sz="2800" b="1" dirty="0">
                <a:solidFill>
                  <a:srgbClr val="9900FF"/>
                </a:solidFill>
              </a:rPr>
              <a:t>hand slowly and gently </a:t>
            </a:r>
            <a:r>
              <a:rPr lang="en-US" altLang="zh-CN" sz="2800" b="1" dirty="0">
                <a:solidFill>
                  <a:srgbClr val="C00000"/>
                </a:solidFill>
              </a:rPr>
              <a:t>put it on,</a:t>
            </a:r>
            <a:r>
              <a:rPr lang="en-US" altLang="zh-CN" sz="2800" b="1" dirty="0">
                <a:solidFill>
                  <a:srgbClr val="9900FF"/>
                </a:solidFill>
              </a:rPr>
              <a:t> almost moved to tears. </a:t>
            </a:r>
            <a:endParaRPr lang="en-US" altLang="zh-CN" sz="2800" b="1" i="1" dirty="0">
              <a:solidFill>
                <a:srgbClr val="FF0000"/>
              </a:solidFill>
            </a:endParaRPr>
          </a:p>
        </p:txBody>
      </p:sp>
      <p:sp>
        <p:nvSpPr>
          <p:cNvPr id="4" name="文本框 9"/>
          <p:cNvSpPr txBox="1"/>
          <p:nvPr/>
        </p:nvSpPr>
        <p:spPr>
          <a:xfrm>
            <a:off x="20064" y="3874485"/>
            <a:ext cx="12171936" cy="2677656"/>
          </a:xfrm>
          <a:prstGeom prst="rect">
            <a:avLst/>
          </a:prstGeom>
          <a:solidFill>
            <a:schemeClr val="bg1"/>
          </a:solidFill>
        </p:spPr>
        <p:txBody>
          <a:bodyPr wrap="square" rtlCol="0">
            <a:spAutoFit/>
          </a:bodyPr>
          <a:lstStyle/>
          <a:p>
            <a:pPr lvl="0"/>
            <a:r>
              <a:rPr lang="en-US" altLang="zh-CN" sz="2800" b="1" dirty="0">
                <a:latin typeface="Times New Roman" panose="02020603050405020304" pitchFamily="18" charset="0"/>
                <a:cs typeface="Times New Roman" panose="02020603050405020304" pitchFamily="18" charset="0"/>
              </a:rPr>
              <a:t>Link2B:   ( Henry </a:t>
            </a:r>
            <a:r>
              <a:rPr lang="zh-CN" altLang="en-US" sz="2800" b="1" dirty="0">
                <a:latin typeface="Times New Roman" panose="02020603050405020304" pitchFamily="18" charset="0"/>
                <a:cs typeface="Times New Roman" panose="02020603050405020304" pitchFamily="18" charset="0"/>
              </a:rPr>
              <a:t>被说服带上红帽子）</a:t>
            </a:r>
            <a:r>
              <a:rPr lang="en-US" altLang="zh-CN" sz="2800" b="1" dirty="0">
                <a:solidFill>
                  <a:srgbClr val="0000CC"/>
                </a:solidFill>
                <a:latin typeface="Times New Roman" panose="02020603050405020304" pitchFamily="18" charset="0"/>
                <a:cs typeface="Times New Roman" panose="02020603050405020304" pitchFamily="18" charset="0"/>
              </a:rPr>
              <a:t>“ Grandpa Henry, please try this red hat on,” </a:t>
            </a:r>
            <a:r>
              <a:rPr lang="en-US" altLang="zh-CN" sz="2800" b="1" dirty="0">
                <a:solidFill>
                  <a:srgbClr val="FF0000"/>
                </a:solidFill>
                <a:latin typeface="Times New Roman" panose="02020603050405020304" pitchFamily="18" charset="0"/>
                <a:cs typeface="Times New Roman" panose="02020603050405020304" pitchFamily="18" charset="0"/>
              </a:rPr>
              <a:t>Tyler said earnestly, </a:t>
            </a:r>
            <a:r>
              <a:rPr lang="en-US" altLang="zh-CN" sz="2800" b="1" dirty="0">
                <a:solidFill>
                  <a:srgbClr val="9900FF"/>
                </a:solidFill>
                <a:latin typeface="Times New Roman" panose="02020603050405020304" pitchFamily="18" charset="0"/>
                <a:cs typeface="Times New Roman" panose="02020603050405020304" pitchFamily="18" charset="0"/>
              </a:rPr>
              <a:t>sticking out the red hat. </a:t>
            </a:r>
            <a:r>
              <a:rPr lang="en-US" altLang="zh-CN" sz="2800" b="1" dirty="0">
                <a:solidFill>
                  <a:srgbClr val="003400"/>
                </a:solidFill>
                <a:latin typeface="Times New Roman" panose="02020603050405020304" pitchFamily="18" charset="0"/>
                <a:cs typeface="Times New Roman" panose="02020603050405020304" pitchFamily="18" charset="0"/>
              </a:rPr>
              <a:t>“</a:t>
            </a:r>
            <a:r>
              <a:rPr lang="en-US" altLang="zh-CN" sz="2800" b="1" dirty="0">
                <a:solidFill>
                  <a:srgbClr val="0000FF"/>
                </a:solidFill>
                <a:latin typeface="Times New Roman" panose="02020603050405020304" pitchFamily="18" charset="0"/>
                <a:cs typeface="Times New Roman" panose="02020603050405020304" pitchFamily="18" charset="0"/>
              </a:rPr>
              <a:t>It has a magic power.” </a:t>
            </a:r>
            <a:r>
              <a:rPr lang="en-US" altLang="zh-CN" sz="2800" b="1" dirty="0">
                <a:solidFill>
                  <a:srgbClr val="FF0000"/>
                </a:solidFill>
                <a:latin typeface="Times New Roman" panose="02020603050405020304" pitchFamily="18" charset="0"/>
                <a:cs typeface="Times New Roman" panose="02020603050405020304" pitchFamily="18" charset="0"/>
              </a:rPr>
              <a:t>Henry hesitated, </a:t>
            </a:r>
            <a:r>
              <a:rPr lang="en-US" altLang="zh-CN" sz="2800" b="1" dirty="0">
                <a:solidFill>
                  <a:srgbClr val="9900FF"/>
                </a:solidFill>
                <a:latin typeface="Times New Roman" panose="02020603050405020304" pitchFamily="18" charset="0"/>
                <a:cs typeface="Times New Roman" panose="02020603050405020304" pitchFamily="18" charset="0"/>
              </a:rPr>
              <a:t>his gaze drifting between Tyler’s eager face and the bright red hat. Determined to give it a try, </a:t>
            </a:r>
            <a:r>
              <a:rPr lang="en-US" altLang="zh-CN" sz="2800" b="1" dirty="0">
                <a:solidFill>
                  <a:srgbClr val="FF0000"/>
                </a:solidFill>
                <a:latin typeface="Times New Roman" panose="02020603050405020304" pitchFamily="18" charset="0"/>
                <a:cs typeface="Times New Roman" panose="02020603050405020304" pitchFamily="18" charset="0"/>
              </a:rPr>
              <a:t>Henry summoned up his courage, grabbed the commonplace red hat and placed it on his head, </a:t>
            </a:r>
            <a:r>
              <a:rPr lang="en-US" altLang="zh-CN" sz="2800" b="1" dirty="0">
                <a:solidFill>
                  <a:srgbClr val="9900FF"/>
                </a:solidFill>
                <a:latin typeface="Times New Roman" panose="02020603050405020304" pitchFamily="18" charset="0"/>
                <a:cs typeface="Times New Roman" panose="02020603050405020304" pitchFamily="18" charset="0"/>
              </a:rPr>
              <a:t>anxious to witness its magic. </a:t>
            </a:r>
            <a:endParaRPr lang="en-US" altLang="zh-CN" sz="2800" b="1" dirty="0">
              <a:solidFill>
                <a:srgbClr val="9900FF"/>
              </a:solidFill>
              <a:latin typeface="Times New Roman" panose="02020603050405020304" pitchFamily="18" charset="0"/>
              <a:cs typeface="Times New Roman" panose="02020603050405020304" pitchFamily="18" charset="0"/>
            </a:endParaRPr>
          </a:p>
          <a:p>
            <a:pPr lvl="0"/>
            <a:endParaRPr lang="en-US" altLang="zh-CN" sz="2800" b="1"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7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24553" y="756661"/>
            <a:ext cx="12295072" cy="584775"/>
          </a:xfrm>
          <a:prstGeom prst="rect">
            <a:avLst/>
          </a:prstGeom>
          <a:solidFill>
            <a:schemeClr val="bg1"/>
          </a:solid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A car passed, and the people inside waved at Henry.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0" y="27517"/>
            <a:ext cx="12216553" cy="661255"/>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link3</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9"/>
          <p:cNvSpPr txBox="1"/>
          <p:nvPr/>
        </p:nvSpPr>
        <p:spPr>
          <a:xfrm>
            <a:off x="0" y="1521623"/>
            <a:ext cx="12165301" cy="2062103"/>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Link3A:   ( </a:t>
            </a:r>
            <a:r>
              <a:rPr lang="zh-CN" altLang="en-US" sz="3200" b="1" dirty="0">
                <a:latin typeface="Times New Roman" panose="02020603050405020304" pitchFamily="18" charset="0"/>
                <a:cs typeface="Times New Roman" panose="02020603050405020304" pitchFamily="18" charset="0"/>
              </a:rPr>
              <a:t>路过的车子里的人的问候给</a:t>
            </a:r>
            <a:r>
              <a:rPr lang="en-US" altLang="zh-CN" sz="3200" b="1" dirty="0">
                <a:latin typeface="Times New Roman" panose="02020603050405020304" pitchFamily="18" charset="0"/>
                <a:cs typeface="Times New Roman" panose="02020603050405020304" pitchFamily="18" charset="0"/>
              </a:rPr>
              <a:t>Henry</a:t>
            </a:r>
            <a:r>
              <a:rPr lang="zh-CN" altLang="en-US" sz="3200" b="1" dirty="0">
                <a:latin typeface="Times New Roman" panose="02020603050405020304" pitchFamily="18" charset="0"/>
                <a:cs typeface="Times New Roman" panose="02020603050405020304" pitchFamily="18" charset="0"/>
              </a:rPr>
              <a:t>带来的冲击）</a:t>
            </a:r>
            <a:r>
              <a:rPr lang="en-US" altLang="zh-CN" sz="3200" b="1" dirty="0">
                <a:solidFill>
                  <a:srgbClr val="FF0000"/>
                </a:solidFill>
                <a:latin typeface="Times New Roman" panose="02020603050405020304" pitchFamily="18" charset="0"/>
                <a:cs typeface="Times New Roman" panose="02020603050405020304" pitchFamily="18" charset="0"/>
              </a:rPr>
              <a:t>The unexpected greetings made Henry feel uneasy, </a:t>
            </a:r>
            <a:r>
              <a:rPr lang="en-US" altLang="zh-CN" sz="3200" b="1" dirty="0">
                <a:solidFill>
                  <a:srgbClr val="9900FF"/>
                </a:solidFill>
                <a:latin typeface="Times New Roman" panose="02020603050405020304" pitchFamily="18" charset="0"/>
                <a:cs typeface="Times New Roman" panose="02020603050405020304" pitchFamily="18" charset="0"/>
              </a:rPr>
              <a:t>hands rubbing pants awkwardly. </a:t>
            </a:r>
            <a:r>
              <a:rPr lang="en-US" altLang="zh-CN" sz="3200" b="1" dirty="0">
                <a:solidFill>
                  <a:srgbClr val="FF0000"/>
                </a:solidFill>
                <a:latin typeface="Times New Roman" panose="02020603050405020304" pitchFamily="18" charset="0"/>
                <a:cs typeface="Times New Roman" panose="02020603050405020304" pitchFamily="18" charset="0"/>
              </a:rPr>
              <a:t>Henry stole a look at Little Tyler, </a:t>
            </a:r>
            <a:r>
              <a:rPr lang="en-US" altLang="zh-CN" sz="3200" b="1" i="1" dirty="0">
                <a:solidFill>
                  <a:srgbClr val="0000FF"/>
                </a:solidFill>
                <a:latin typeface="Times New Roman" panose="02020603050405020304" pitchFamily="18" charset="0"/>
                <a:cs typeface="Times New Roman" panose="02020603050405020304" pitchFamily="18" charset="0"/>
              </a:rPr>
              <a:t>who waved back to the people inside merrily and naturally.</a:t>
            </a:r>
            <a:endParaRPr lang="en-US" altLang="zh-CN" sz="3200" b="1" i="1" dirty="0">
              <a:solidFill>
                <a:srgbClr val="9900FF"/>
              </a:solidFill>
              <a:latin typeface="Times New Roman" panose="02020603050405020304" pitchFamily="18" charset="0"/>
              <a:cs typeface="Times New Roman" panose="02020603050405020304" pitchFamily="18" charset="0"/>
            </a:endParaRPr>
          </a:p>
        </p:txBody>
      </p:sp>
      <p:sp>
        <p:nvSpPr>
          <p:cNvPr id="4" name="文本框 9"/>
          <p:cNvSpPr txBox="1"/>
          <p:nvPr/>
        </p:nvSpPr>
        <p:spPr>
          <a:xfrm>
            <a:off x="14707" y="3763913"/>
            <a:ext cx="12162586" cy="2554545"/>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rPr>
              <a:t>Link3B:   ( Henry </a:t>
            </a:r>
            <a:r>
              <a:rPr lang="zh-CN" altLang="en-US" sz="3200" b="1" dirty="0">
                <a:latin typeface="Times New Roman" panose="02020603050405020304" pitchFamily="18" charset="0"/>
                <a:cs typeface="Times New Roman" panose="02020603050405020304" pitchFamily="18" charset="0"/>
              </a:rPr>
              <a:t>的转变为感受美妙的感觉　）</a:t>
            </a:r>
            <a:r>
              <a:rPr lang="zh-CN" altLang="en-US" sz="3200" b="1" dirty="0">
                <a:solidFill>
                  <a:srgbClr val="FF0000"/>
                </a:solidFill>
                <a:latin typeface="Times New Roman" panose="02020603050405020304" pitchFamily="18" charset="0"/>
                <a:cs typeface="Times New Roman" panose="02020603050405020304" pitchFamily="18" charset="0"/>
              </a:rPr>
              <a:t> </a:t>
            </a:r>
            <a:r>
              <a:rPr lang="en-US" altLang="zh-CN" sz="3200" b="1" dirty="0">
                <a:solidFill>
                  <a:srgbClr val="9900FF"/>
                </a:solidFill>
                <a:latin typeface="Times New Roman" panose="02020603050405020304" pitchFamily="18" charset="0"/>
                <a:cs typeface="Times New Roman" panose="02020603050405020304" pitchFamily="18" charset="0"/>
              </a:rPr>
              <a:t>Wearing an awkward and uneasy look on his face, </a:t>
            </a:r>
            <a:r>
              <a:rPr lang="en-US" altLang="zh-CN" sz="3200" b="1" dirty="0">
                <a:solidFill>
                  <a:srgbClr val="FF0000"/>
                </a:solidFill>
                <a:latin typeface="Times New Roman" panose="02020603050405020304" pitchFamily="18" charset="0"/>
                <a:cs typeface="Times New Roman" panose="02020603050405020304" pitchFamily="18" charset="0"/>
              </a:rPr>
              <a:t>Henry didn’t know how to respond to those hospitable people, </a:t>
            </a:r>
            <a:r>
              <a:rPr lang="en-US" altLang="zh-CN" sz="3200" b="1" dirty="0">
                <a:solidFill>
                  <a:srgbClr val="9900FF"/>
                </a:solidFill>
                <a:latin typeface="Times New Roman" panose="02020603050405020304" pitchFamily="18" charset="0"/>
                <a:cs typeface="Times New Roman" panose="02020603050405020304" pitchFamily="18" charset="0"/>
              </a:rPr>
              <a:t>palms sweating even in the cold air. </a:t>
            </a:r>
            <a:r>
              <a:rPr lang="en-US" altLang="zh-CN" sz="3200" b="1" dirty="0">
                <a:solidFill>
                  <a:srgbClr val="FF0000"/>
                </a:solidFill>
                <a:latin typeface="Times New Roman" panose="02020603050405020304" pitchFamily="18" charset="0"/>
                <a:cs typeface="Times New Roman" panose="02020603050405020304" pitchFamily="18" charset="0"/>
              </a:rPr>
              <a:t>What he never expected was that a warm current welled up inside him from nowhere.</a:t>
            </a:r>
            <a:endParaRPr lang="en-US" altLang="zh-CN" sz="3200" b="1" dirty="0">
              <a:solidFill>
                <a:srgbClr val="FF000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96628"/>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A car passed, and the people inside waved at Henry.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文本框 10"/>
          <p:cNvSpPr txBox="1"/>
          <p:nvPr/>
        </p:nvSpPr>
        <p:spPr>
          <a:xfrm>
            <a:off x="0" y="2196639"/>
            <a:ext cx="12153014" cy="3539430"/>
          </a:xfrm>
          <a:prstGeom prst="rect">
            <a:avLst/>
          </a:prstGeom>
          <a:solidFill>
            <a:schemeClr val="bg1"/>
          </a:solidFill>
        </p:spPr>
        <p:txBody>
          <a:bodyPr wrap="square" rtlCol="0">
            <a:spAutoFit/>
          </a:bodyPr>
          <a:lstStyle/>
          <a:p>
            <a:pPr lvl="0"/>
            <a:r>
              <a:rPr lang="en-US" altLang="zh-CN" sz="3200" b="1" dirty="0">
                <a:latin typeface="Times New Roman" panose="02020603050405020304" pitchFamily="18" charset="0"/>
                <a:cs typeface="Times New Roman" panose="02020603050405020304" pitchFamily="18" charset="0"/>
                <a:sym typeface="+mn-ea"/>
              </a:rPr>
              <a:t>Ending A: (</a:t>
            </a:r>
            <a:r>
              <a:rPr lang="zh-CN" altLang="en-US" sz="3200" b="1" dirty="0">
                <a:latin typeface="Times New Roman" panose="02020603050405020304" pitchFamily="18" charset="0"/>
                <a:cs typeface="Times New Roman" panose="02020603050405020304" pitchFamily="18" charset="0"/>
                <a:sym typeface="+mn-ea"/>
              </a:rPr>
              <a:t>情景式结尾从</a:t>
            </a:r>
            <a:r>
              <a:rPr lang="en-US" altLang="zh-CN" sz="3200" b="1" dirty="0">
                <a:latin typeface="Times New Roman" panose="02020603050405020304" pitchFamily="18" charset="0"/>
                <a:cs typeface="Times New Roman" panose="02020603050405020304" pitchFamily="18" charset="0"/>
                <a:sym typeface="+mn-ea"/>
              </a:rPr>
              <a:t>Henry</a:t>
            </a:r>
            <a:r>
              <a:rPr lang="zh-CN" altLang="en-US" sz="3200" b="1" dirty="0">
                <a:latin typeface="Times New Roman" panose="02020603050405020304" pitchFamily="18" charset="0"/>
                <a:cs typeface="Times New Roman" panose="02020603050405020304" pitchFamily="18" charset="0"/>
                <a:sym typeface="+mn-ea"/>
              </a:rPr>
              <a:t>以及</a:t>
            </a:r>
            <a:r>
              <a:rPr lang="en-US" altLang="zh-CN" sz="3200" b="1" dirty="0">
                <a:latin typeface="Times New Roman" panose="02020603050405020304" pitchFamily="18" charset="0"/>
                <a:cs typeface="Times New Roman" panose="02020603050405020304" pitchFamily="18" charset="0"/>
                <a:sym typeface="+mn-ea"/>
              </a:rPr>
              <a:t>Tyler </a:t>
            </a:r>
            <a:r>
              <a:rPr lang="zh-CN" altLang="en-US" sz="3200" b="1" dirty="0">
                <a:latin typeface="Times New Roman" panose="02020603050405020304" pitchFamily="18" charset="0"/>
                <a:cs typeface="Times New Roman" panose="02020603050405020304" pitchFamily="18" charset="0"/>
                <a:sym typeface="+mn-ea"/>
              </a:rPr>
              <a:t>角度写</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9900FF"/>
                </a:solidFill>
                <a:latin typeface="Times New Roman" panose="02020603050405020304" pitchFamily="18" charset="0"/>
                <a:cs typeface="Times New Roman" panose="02020603050405020304" pitchFamily="18" charset="0"/>
                <a:sym typeface="+mn-ea"/>
              </a:rPr>
              <a:t>The walk done</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A20000"/>
                </a:solidFill>
                <a:latin typeface="Times New Roman" panose="02020603050405020304" pitchFamily="18" charset="0"/>
                <a:cs typeface="Times New Roman" panose="02020603050405020304" pitchFamily="18" charset="0"/>
                <a:sym typeface="+mn-ea"/>
              </a:rPr>
              <a:t>Henry took off the red hat, gave it back to the angel Tyler, promised to buy a new red hat and invited Tyler and Grandpa Charlie to take a walk the next day. </a:t>
            </a:r>
            <a:r>
              <a:rPr lang="en-US" altLang="zh-CN" sz="3200" b="1" dirty="0">
                <a:solidFill>
                  <a:srgbClr val="9900FF"/>
                </a:solidFill>
                <a:latin typeface="Times New Roman" panose="02020603050405020304" pitchFamily="18" charset="0"/>
                <a:cs typeface="Times New Roman" panose="02020603050405020304" pitchFamily="18" charset="0"/>
                <a:sym typeface="+mn-ea"/>
              </a:rPr>
              <a:t>Exchanging an understanding look with Grandpa Charlie,</a:t>
            </a:r>
            <a:r>
              <a:rPr lang="en-US" altLang="zh-CN" sz="3200" b="1" dirty="0">
                <a:latin typeface="Times New Roman" panose="02020603050405020304" pitchFamily="18" charset="0"/>
                <a:cs typeface="Times New Roman" panose="02020603050405020304" pitchFamily="18" charset="0"/>
                <a:sym typeface="+mn-ea"/>
              </a:rPr>
              <a:t> Tyler accepted Henry’s invitation, </a:t>
            </a:r>
            <a:r>
              <a:rPr lang="en-US" altLang="zh-CN" sz="3200" b="1" dirty="0">
                <a:solidFill>
                  <a:srgbClr val="9900FF"/>
                </a:solidFill>
                <a:latin typeface="Times New Roman" panose="02020603050405020304" pitchFamily="18" charset="0"/>
                <a:cs typeface="Times New Roman" panose="02020603050405020304" pitchFamily="18" charset="0"/>
                <a:sym typeface="+mn-ea"/>
              </a:rPr>
              <a:t>heading back home together with his beloved grandpa in the twilight </a:t>
            </a:r>
            <a:r>
              <a:rPr lang="zh-CN" altLang="en-US" sz="3200" b="1" dirty="0">
                <a:solidFill>
                  <a:srgbClr val="9900FF"/>
                </a:solidFill>
                <a:latin typeface="Times New Roman" panose="02020603050405020304" pitchFamily="18" charset="0"/>
                <a:cs typeface="Times New Roman" panose="02020603050405020304" pitchFamily="18" charset="0"/>
                <a:sym typeface="+mn-ea"/>
              </a:rPr>
              <a:t> </a:t>
            </a:r>
            <a:r>
              <a:rPr lang="en-US" altLang="zh-CN" sz="3200" b="1" dirty="0">
                <a:solidFill>
                  <a:srgbClr val="9900FF"/>
                </a:solidFill>
                <a:latin typeface="Times New Roman" panose="02020603050405020304" pitchFamily="18" charset="0"/>
                <a:cs typeface="Times New Roman" panose="02020603050405020304" pitchFamily="18" charset="0"/>
                <a:sym typeface="+mn-ea"/>
              </a:rPr>
              <a:t>and heart overflowing with delight. </a:t>
            </a:r>
            <a:endParaRPr lang="en-US" altLang="zh-CN" sz="3200" b="1" i="1" dirty="0">
              <a:solidFill>
                <a:srgbClr val="9900FF"/>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53967" y="1261111"/>
            <a:ext cx="11668845" cy="830997"/>
          </a:xfrm>
          <a:prstGeom prst="rect">
            <a:avLst/>
          </a:prstGeom>
          <a:noFill/>
        </p:spPr>
        <p:txBody>
          <a:bodyPr wrap="square" rtlCol="0">
            <a:spAutoFit/>
          </a:bodyPr>
          <a:lstStyle/>
          <a:p>
            <a:r>
              <a:rPr lang="zh-CN" altLang="en-US" sz="2400" dirty="0"/>
              <a:t>本文没有 教育读者领悟大道理，重在体会人与人之间的温情，孩童的金子般善良的心。不太适合用感悟式结尾，情景式结尾最佳。</a:t>
            </a:r>
            <a:endParaRPr lang="zh-CN" altLang="en-US" sz="2400" dirty="0"/>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rcRect r="-4436" b="7272"/>
          <a:stretch>
            <a:fillRect/>
          </a:stretch>
        </p:blipFill>
        <p:spPr>
          <a:xfrm>
            <a:off x="0" y="1"/>
            <a:ext cx="12801600" cy="6858000"/>
          </a:xfrm>
          <a:prstGeom prst="rect">
            <a:avLst/>
          </a:prstGeom>
        </p:spPr>
      </p:pic>
      <p:sp>
        <p:nvSpPr>
          <p:cNvPr id="4" name="文本框 3"/>
          <p:cNvSpPr txBox="1"/>
          <p:nvPr/>
        </p:nvSpPr>
        <p:spPr>
          <a:xfrm>
            <a:off x="438364" y="5684723"/>
            <a:ext cx="4074001" cy="646331"/>
          </a:xfrm>
          <a:prstGeom prst="rect">
            <a:avLst/>
          </a:prstGeom>
          <a:solidFill>
            <a:srgbClr val="92D050"/>
          </a:solidFill>
        </p:spPr>
        <p:txBody>
          <a:bodyPr wrap="square" rtlCol="0">
            <a:spAutoFit/>
          </a:bodyPr>
          <a:lstStyle/>
          <a:p>
            <a:r>
              <a:rPr lang="en-US" altLang="zh-CN" sz="3600" dirty="0">
                <a:solidFill>
                  <a:srgbClr val="CC00CC"/>
                </a:solidFill>
              </a:rPr>
              <a:t> </a:t>
            </a:r>
            <a:r>
              <a:rPr lang="zh-CN" altLang="en-US" sz="3600" dirty="0">
                <a:solidFill>
                  <a:srgbClr val="CC00CC"/>
                </a:solidFill>
              </a:rPr>
              <a:t>人与社会之邻里情 </a:t>
            </a:r>
            <a:endParaRPr lang="zh-CN" altLang="en-US" sz="3600" dirty="0">
              <a:solidFill>
                <a:srgbClr val="CC00CC"/>
              </a:solidFill>
            </a:endParaRPr>
          </a:p>
        </p:txBody>
      </p:sp>
      <p:sp>
        <p:nvSpPr>
          <p:cNvPr id="5" name="文本框 4"/>
          <p:cNvSpPr txBox="1"/>
          <p:nvPr/>
        </p:nvSpPr>
        <p:spPr>
          <a:xfrm>
            <a:off x="10341549" y="5994942"/>
            <a:ext cx="1627845" cy="646331"/>
          </a:xfrm>
          <a:prstGeom prst="rect">
            <a:avLst/>
          </a:prstGeom>
          <a:solidFill>
            <a:schemeClr val="bg1"/>
          </a:solidFill>
        </p:spPr>
        <p:txBody>
          <a:bodyPr wrap="square" rtlCol="0">
            <a:spAutoFit/>
          </a:bodyPr>
          <a:lstStyle/>
          <a:p>
            <a:r>
              <a:rPr lang="zh-CN" altLang="en-US" sz="3600" dirty="0">
                <a:solidFill>
                  <a:srgbClr val="0000FF"/>
                </a:solidFill>
              </a:rPr>
              <a:t>郑素红</a:t>
            </a:r>
            <a:endParaRPr lang="zh-CN" altLang="en-US" sz="3600" dirty="0">
              <a:solidFill>
                <a:srgbClr val="0000FF"/>
              </a:solidFill>
            </a:endParaRPr>
          </a:p>
        </p:txBody>
      </p:sp>
      <p:sp>
        <p:nvSpPr>
          <p:cNvPr id="2" name="矩形 1"/>
          <p:cNvSpPr/>
          <p:nvPr/>
        </p:nvSpPr>
        <p:spPr>
          <a:xfrm>
            <a:off x="983974" y="325763"/>
            <a:ext cx="5645427" cy="1107996"/>
          </a:xfrm>
          <a:prstGeom prst="rect">
            <a:avLst/>
          </a:prstGeom>
          <a:noFill/>
        </p:spPr>
        <p:txBody>
          <a:bodyPr wrap="square" lIns="91440" tIns="45720" rIns="91440" bIns="45720">
            <a:spAutoFit/>
          </a:bodyPr>
          <a:lstStyle/>
          <a:p>
            <a:pPr algn="ctr"/>
            <a:r>
              <a:rPr lang="zh-CN" altLang="en-US" sz="6600" b="1" dirty="0">
                <a:solidFill>
                  <a:srgbClr val="FF0000"/>
                </a:solidFill>
                <a:effectLst/>
                <a:latin typeface="等线" panose="02010600030101010101" pitchFamily="2" charset="-122"/>
                <a:cs typeface="Times New Roman" panose="02020603050405020304" pitchFamily="18" charset="0"/>
              </a:rPr>
              <a:t>爷爷的红帽子</a:t>
            </a:r>
            <a:endParaRPr lang="zh-CN" altLang="en-US" sz="6600" b="1" dirty="0">
              <a:ln w="22225">
                <a:solidFill>
                  <a:schemeClr val="accent2"/>
                </a:solidFill>
                <a:prstDash val="solid"/>
              </a:ln>
              <a:solidFill>
                <a:srgbClr val="FF0000"/>
              </a:solidFill>
            </a:endParaRPr>
          </a:p>
        </p:txBody>
      </p:sp>
      <p:sp>
        <p:nvSpPr>
          <p:cNvPr id="3" name="文本框 2"/>
          <p:cNvSpPr txBox="1"/>
          <p:nvPr/>
        </p:nvSpPr>
        <p:spPr>
          <a:xfrm>
            <a:off x="6292646" y="2867518"/>
            <a:ext cx="4392478" cy="523220"/>
          </a:xfrm>
          <a:prstGeom prst="rect">
            <a:avLst/>
          </a:prstGeom>
          <a:solidFill>
            <a:srgbClr val="92D050"/>
          </a:solidFill>
        </p:spPr>
        <p:txBody>
          <a:bodyPr wrap="square" rtlCol="0">
            <a:spAutoFit/>
          </a:bodyPr>
          <a:lstStyle/>
          <a:p>
            <a:r>
              <a:rPr lang="en-US" altLang="zh-CN" sz="2800" b="1" dirty="0">
                <a:solidFill>
                  <a:srgbClr val="C00000"/>
                </a:solidFill>
              </a:rPr>
              <a:t>---2025</a:t>
            </a:r>
            <a:r>
              <a:rPr lang="zh-CN" altLang="en-US" sz="2800" b="1" dirty="0">
                <a:solidFill>
                  <a:srgbClr val="C00000"/>
                </a:solidFill>
              </a:rPr>
              <a:t>届</a:t>
            </a:r>
            <a:r>
              <a:rPr lang="en-US" altLang="zh-CN" sz="2800" b="1" dirty="0">
                <a:solidFill>
                  <a:srgbClr val="C00000"/>
                </a:solidFill>
              </a:rPr>
              <a:t>-12  </a:t>
            </a:r>
            <a:r>
              <a:rPr lang="zh-CN" altLang="en-US" sz="2800" b="1" dirty="0">
                <a:solidFill>
                  <a:srgbClr val="C00000"/>
                </a:solidFill>
              </a:rPr>
              <a:t>五校联考</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3"/>
          <p:cNvSpPr txBox="1"/>
          <p:nvPr/>
        </p:nvSpPr>
        <p:spPr>
          <a:xfrm>
            <a:off x="-78522" y="696628"/>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A car passed, and the people inside waved at Henry.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5" name="文本框 10"/>
          <p:cNvSpPr txBox="1"/>
          <p:nvPr/>
        </p:nvSpPr>
        <p:spPr>
          <a:xfrm>
            <a:off x="6000" y="1781236"/>
            <a:ext cx="12089473" cy="3046988"/>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B: (</a:t>
            </a:r>
            <a:r>
              <a:rPr lang="zh-CN" altLang="en-US" sz="3200" b="1" dirty="0">
                <a:latin typeface="Times New Roman" panose="02020603050405020304" pitchFamily="18" charset="0"/>
                <a:cs typeface="Times New Roman" panose="02020603050405020304" pitchFamily="18" charset="0"/>
                <a:sym typeface="+mn-ea"/>
              </a:rPr>
              <a:t>情景式结尾 </a:t>
            </a:r>
            <a:r>
              <a:rPr lang="en-US" altLang="zh-CN" sz="3200" b="1" dirty="0">
                <a:latin typeface="Times New Roman" panose="02020603050405020304" pitchFamily="18" charset="0"/>
                <a:cs typeface="Times New Roman" panose="02020603050405020304" pitchFamily="18" charset="0"/>
                <a:sym typeface="+mn-ea"/>
              </a:rPr>
              <a:t>Henry </a:t>
            </a:r>
            <a:r>
              <a:rPr lang="zh-CN" altLang="en-US" sz="3200" b="1" dirty="0">
                <a:latin typeface="Times New Roman" panose="02020603050405020304" pitchFamily="18" charset="0"/>
                <a:cs typeface="Times New Roman" panose="02020603050405020304" pitchFamily="18" charset="0"/>
                <a:sym typeface="+mn-ea"/>
              </a:rPr>
              <a:t>角度</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9900FF"/>
                </a:solidFill>
                <a:latin typeface="Times New Roman" panose="02020603050405020304" pitchFamily="18" charset="0"/>
                <a:cs typeface="Times New Roman" panose="02020603050405020304" pitchFamily="18" charset="0"/>
                <a:sym typeface="+mn-ea"/>
              </a:rPr>
              <a:t>A radiant smile cracking across his wrinkled and weathered face, </a:t>
            </a:r>
            <a:r>
              <a:rPr lang="en-US" altLang="zh-CN" sz="3200" b="1" dirty="0">
                <a:solidFill>
                  <a:srgbClr val="FF0000"/>
                </a:solidFill>
                <a:latin typeface="Times New Roman" panose="02020603050405020304" pitchFamily="18" charset="0"/>
                <a:cs typeface="Times New Roman" panose="02020603050405020304" pitchFamily="18" charset="0"/>
                <a:sym typeface="+mn-ea"/>
              </a:rPr>
              <a:t>he bent down, hugged Tyler in his arms tightly and murmured thanks to the little angel for his gesture of kindness and his golden heart. </a:t>
            </a:r>
            <a:r>
              <a:rPr lang="en-US" altLang="zh-CN" sz="3200" b="1" dirty="0">
                <a:solidFill>
                  <a:srgbClr val="0000FF"/>
                </a:solidFill>
                <a:latin typeface="Times New Roman" panose="02020603050405020304" pitchFamily="18" charset="0"/>
                <a:cs typeface="Times New Roman" panose="02020603050405020304" pitchFamily="18" charset="0"/>
                <a:sym typeface="+mn-ea"/>
              </a:rPr>
              <a:t>Thanks to Tyler’s brilliant idea, </a:t>
            </a:r>
            <a:r>
              <a:rPr lang="en-US" altLang="zh-CN" sz="3200" b="1" dirty="0">
                <a:solidFill>
                  <a:srgbClr val="FF0000"/>
                </a:solidFill>
                <a:latin typeface="Times New Roman" panose="02020603050405020304" pitchFamily="18" charset="0"/>
                <a:cs typeface="Times New Roman" panose="02020603050405020304" pitchFamily="18" charset="0"/>
                <a:sym typeface="+mn-ea"/>
              </a:rPr>
              <a:t>Henry fell in love with the daily walk in the cold winter and resolved to purchase a red magic hat! </a:t>
            </a:r>
            <a:endParaRPr lang="en-US" altLang="zh-CN" sz="3200" b="1" dirty="0">
              <a:solidFill>
                <a:srgbClr val="FF0000"/>
              </a:solidFill>
              <a:latin typeface="Times New Roman" panose="02020603050405020304" pitchFamily="18" charset="0"/>
              <a:cs typeface="Times New Roman" panose="02020603050405020304" pitchFamily="18" charset="0"/>
              <a:sym typeface="+mn-ea"/>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5" name="文本框 10"/>
          <p:cNvSpPr txBox="1"/>
          <p:nvPr/>
        </p:nvSpPr>
        <p:spPr>
          <a:xfrm>
            <a:off x="7462" y="2226685"/>
            <a:ext cx="12089473" cy="3046988"/>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C: (</a:t>
            </a:r>
            <a:r>
              <a:rPr lang="zh-CN" altLang="en-US" sz="3200" b="1" dirty="0">
                <a:latin typeface="Times New Roman" panose="02020603050405020304" pitchFamily="18" charset="0"/>
                <a:cs typeface="Times New Roman" panose="02020603050405020304" pitchFamily="18" charset="0"/>
                <a:sym typeface="+mn-ea"/>
              </a:rPr>
              <a:t>情景式结尾 </a:t>
            </a:r>
            <a:r>
              <a:rPr lang="en-US" altLang="zh-CN" sz="3200" b="1" dirty="0">
                <a:latin typeface="Times New Roman" panose="02020603050405020304" pitchFamily="18" charset="0"/>
                <a:cs typeface="Times New Roman" panose="02020603050405020304" pitchFamily="18" charset="0"/>
                <a:sym typeface="+mn-ea"/>
              </a:rPr>
              <a:t>Tyler </a:t>
            </a:r>
            <a:r>
              <a:rPr lang="zh-CN" altLang="en-US" sz="3200" b="1" dirty="0">
                <a:latin typeface="Times New Roman" panose="02020603050405020304" pitchFamily="18" charset="0"/>
                <a:cs typeface="Times New Roman" panose="02020603050405020304" pitchFamily="18" charset="0"/>
                <a:sym typeface="+mn-ea"/>
              </a:rPr>
              <a:t>角度</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9900FF"/>
                </a:solidFill>
                <a:latin typeface="Times New Roman" panose="02020603050405020304" pitchFamily="18" charset="0"/>
                <a:cs typeface="Times New Roman" panose="02020603050405020304" pitchFamily="18" charset="0"/>
                <a:sym typeface="+mn-ea"/>
              </a:rPr>
              <a:t>Staring at Henry’s smiling wrinkled face, </a:t>
            </a:r>
            <a:r>
              <a:rPr lang="en-US" altLang="zh-CN" sz="3200" b="1" dirty="0">
                <a:solidFill>
                  <a:srgbClr val="FF0000"/>
                </a:solidFill>
                <a:latin typeface="Times New Roman" panose="02020603050405020304" pitchFamily="18" charset="0"/>
                <a:cs typeface="Times New Roman" panose="02020603050405020304" pitchFamily="18" charset="0"/>
                <a:sym typeface="+mn-ea"/>
              </a:rPr>
              <a:t>Tyler was overwhelmed with an enormous flood of pride blended with joy. Henry’s once-cold demeanor began to melt, </a:t>
            </a:r>
            <a:r>
              <a:rPr lang="en-US" altLang="zh-CN" sz="3200" b="1" dirty="0">
                <a:latin typeface="Times New Roman" panose="02020603050405020304" pitchFamily="18" charset="0"/>
                <a:cs typeface="Times New Roman" panose="02020603050405020304" pitchFamily="18" charset="0"/>
                <a:sym typeface="+mn-ea"/>
              </a:rPr>
              <a:t>and</a:t>
            </a:r>
            <a:r>
              <a:rPr lang="en-US" altLang="zh-CN" sz="3200" b="1" dirty="0">
                <a:solidFill>
                  <a:srgbClr val="9900FF"/>
                </a:solidFill>
                <a:latin typeface="Times New Roman" panose="02020603050405020304" pitchFamily="18" charset="0"/>
                <a:cs typeface="Times New Roman" panose="02020603050405020304" pitchFamily="18" charset="0"/>
                <a:sym typeface="+mn-ea"/>
              </a:rPr>
              <a:t> in that split moment, </a:t>
            </a:r>
            <a:r>
              <a:rPr lang="en-US" altLang="zh-CN" sz="3200" b="1" dirty="0">
                <a:solidFill>
                  <a:srgbClr val="FF0000"/>
                </a:solidFill>
                <a:latin typeface="Times New Roman" panose="02020603050405020304" pitchFamily="18" charset="0"/>
                <a:cs typeface="Times New Roman" panose="02020603050405020304" pitchFamily="18" charset="0"/>
                <a:sym typeface="+mn-ea"/>
              </a:rPr>
              <a:t>Tyler knew his plan did work pretty well, </a:t>
            </a:r>
            <a:r>
              <a:rPr lang="en-US" altLang="zh-CN" sz="3200" b="1" dirty="0">
                <a:solidFill>
                  <a:schemeClr val="tx1">
                    <a:lumMod val="95000"/>
                    <a:lumOff val="5000"/>
                  </a:schemeClr>
                </a:solidFill>
                <a:latin typeface="Times New Roman" panose="02020603050405020304" pitchFamily="18" charset="0"/>
                <a:cs typeface="Times New Roman" panose="02020603050405020304" pitchFamily="18" charset="0"/>
                <a:sym typeface="+mn-ea"/>
              </a:rPr>
              <a:t>for</a:t>
            </a:r>
            <a:r>
              <a:rPr lang="en-US" altLang="zh-CN" sz="3200" b="1" dirty="0">
                <a:solidFill>
                  <a:srgbClr val="9900FF"/>
                </a:solidFill>
                <a:latin typeface="Times New Roman" panose="02020603050405020304" pitchFamily="18" charset="0"/>
                <a:cs typeface="Times New Roman" panose="02020603050405020304" pitchFamily="18" charset="0"/>
                <a:sym typeface="+mn-ea"/>
              </a:rPr>
              <a:t> </a:t>
            </a:r>
            <a:r>
              <a:rPr lang="en-US" altLang="zh-CN" sz="3200" b="1" dirty="0">
                <a:solidFill>
                  <a:srgbClr val="FF0000"/>
                </a:solidFill>
                <a:latin typeface="Times New Roman" panose="02020603050405020304" pitchFamily="18" charset="0"/>
                <a:cs typeface="Times New Roman" panose="02020603050405020304" pitchFamily="18" charset="0"/>
                <a:sym typeface="+mn-ea"/>
              </a:rPr>
              <a:t>it filled Henry’s heart with abundant warmth and love </a:t>
            </a:r>
            <a:r>
              <a:rPr lang="en-US" altLang="zh-CN" sz="3200" b="1" dirty="0">
                <a:solidFill>
                  <a:srgbClr val="9900FF"/>
                </a:solidFill>
                <a:latin typeface="Times New Roman" panose="02020603050405020304" pitchFamily="18" charset="0"/>
                <a:cs typeface="Times New Roman" panose="02020603050405020304" pitchFamily="18" charset="0"/>
                <a:sym typeface="+mn-ea"/>
              </a:rPr>
              <a:t>to dispel the harsh winter .</a:t>
            </a:r>
            <a:endParaRPr lang="en-US" altLang="zh-CN" sz="3200" b="1" dirty="0">
              <a:solidFill>
                <a:srgbClr val="9900FF"/>
              </a:solidFill>
              <a:latin typeface="Times New Roman" panose="02020603050405020304" pitchFamily="18" charset="0"/>
              <a:cs typeface="Times New Roman" panose="02020603050405020304" pitchFamily="18" charset="0"/>
              <a:sym typeface="+mn-ea"/>
            </a:endParaRPr>
          </a:p>
        </p:txBody>
      </p:sp>
      <p:sp>
        <p:nvSpPr>
          <p:cNvPr id="3" name="文本框 23"/>
          <p:cNvSpPr txBox="1"/>
          <p:nvPr/>
        </p:nvSpPr>
        <p:spPr>
          <a:xfrm>
            <a:off x="-78522" y="696628"/>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A car passed, and the people inside waved at Henry.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矩形 1"/>
          <p:cNvSpPr/>
          <p:nvPr/>
        </p:nvSpPr>
        <p:spPr>
          <a:xfrm>
            <a:off x="-78521" y="0"/>
            <a:ext cx="12258517" cy="756661"/>
          </a:xfrm>
          <a:prstGeom prst="rect">
            <a:avLst/>
          </a:prstGeom>
          <a:solidFill>
            <a:schemeClr val="accent5">
              <a:lumMod val="75000"/>
            </a:schemeClr>
          </a:solidFill>
          <a:ln w="12700" cap="flat" cmpd="sng" algn="ctr">
            <a:noFill/>
            <a:prstDash val="solid"/>
            <a:miter lim="800000"/>
          </a:ln>
          <a:effectLst/>
        </p:spPr>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048743" name="文本框 4"/>
          <p:cNvSpPr txBox="1"/>
          <p:nvPr/>
        </p:nvSpPr>
        <p:spPr>
          <a:xfrm>
            <a:off x="133350" y="87329"/>
            <a:ext cx="3329041" cy="521970"/>
          </a:xfrm>
          <a:prstGeom prst="rect">
            <a:avLst/>
          </a:prstGeom>
          <a:ln w="38100">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fontScale="59348" lnSpcReduction="20000"/>
          </a:bodyPr>
          <a:lstStyle/>
          <a:p>
            <a:pPr>
              <a:lnSpc>
                <a:spcPct val="90000"/>
              </a:lnSpc>
              <a:spcBef>
                <a:spcPct val="0"/>
              </a:spcBef>
              <a:spcAft>
                <a:spcPts val="600"/>
              </a:spcAft>
            </a:pPr>
            <a:r>
              <a:rPr lang="en-US" altLang="zh-CN" sz="4600" b="1" dirty="0">
                <a:solidFill>
                  <a:schemeClr val="tx1"/>
                </a:solidFill>
                <a:latin typeface="Times New Roman" panose="02020603050405020304" pitchFamily="18" charset="0"/>
                <a:ea typeface="+mj-ea"/>
                <a:cs typeface="Times New Roman" panose="02020603050405020304" pitchFamily="18" charset="0"/>
                <a:sym typeface="+mn-ea"/>
              </a:rPr>
              <a:t>  Design ending</a:t>
            </a:r>
            <a:endParaRPr lang="en-US" altLang="zh-CN" sz="4600"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5" name="文本框 10"/>
          <p:cNvSpPr txBox="1"/>
          <p:nvPr/>
        </p:nvSpPr>
        <p:spPr>
          <a:xfrm>
            <a:off x="7462" y="2226685"/>
            <a:ext cx="12089473" cy="2061210"/>
          </a:xfrm>
          <a:prstGeom prst="rect">
            <a:avLst/>
          </a:prstGeom>
          <a:solidFill>
            <a:schemeClr val="bg1"/>
          </a:solidFill>
        </p:spPr>
        <p:txBody>
          <a:bodyPr wrap="square" rtlCol="0">
            <a:spAutoFit/>
          </a:bodyPr>
          <a:lstStyle/>
          <a:p>
            <a:r>
              <a:rPr lang="en-US" altLang="zh-CN" sz="3200" b="1" dirty="0">
                <a:latin typeface="Times New Roman" panose="02020603050405020304" pitchFamily="18" charset="0"/>
                <a:cs typeface="Times New Roman" panose="02020603050405020304" pitchFamily="18" charset="0"/>
                <a:sym typeface="+mn-ea"/>
              </a:rPr>
              <a:t>Ending D: (</a:t>
            </a:r>
            <a:r>
              <a:rPr lang="zh-CN" altLang="en-US" sz="3200" b="1" dirty="0">
                <a:latin typeface="Times New Roman" panose="02020603050405020304" pitchFamily="18" charset="0"/>
                <a:cs typeface="Times New Roman" panose="02020603050405020304" pitchFamily="18" charset="0"/>
                <a:sym typeface="+mn-ea"/>
              </a:rPr>
              <a:t>情景式结尾 </a:t>
            </a:r>
            <a:r>
              <a:rPr lang="en-US" altLang="zh-CN" sz="3200" b="1" dirty="0">
                <a:latin typeface="Times New Roman" panose="02020603050405020304" pitchFamily="18" charset="0"/>
                <a:cs typeface="Times New Roman" panose="02020603050405020304" pitchFamily="18" charset="0"/>
                <a:sym typeface="+mn-ea"/>
              </a:rPr>
              <a:t>Grandpa Charlie</a:t>
            </a:r>
            <a:r>
              <a:rPr lang="zh-CN" altLang="en-US" sz="3200" b="1" dirty="0">
                <a:latin typeface="Times New Roman" panose="02020603050405020304" pitchFamily="18" charset="0"/>
                <a:cs typeface="Times New Roman" panose="02020603050405020304" pitchFamily="18" charset="0"/>
                <a:sym typeface="+mn-ea"/>
              </a:rPr>
              <a:t>角度</a:t>
            </a:r>
            <a:r>
              <a:rPr lang="en-US" altLang="zh-CN" sz="3200" b="1" dirty="0">
                <a:latin typeface="Times New Roman" panose="02020603050405020304" pitchFamily="18" charset="0"/>
                <a:cs typeface="Times New Roman" panose="02020603050405020304" pitchFamily="18" charset="0"/>
                <a:sym typeface="+mn-ea"/>
              </a:rPr>
              <a:t>) </a:t>
            </a:r>
            <a:r>
              <a:rPr lang="en-US" altLang="zh-CN" sz="3200" b="1" dirty="0">
                <a:solidFill>
                  <a:srgbClr val="9900FF"/>
                </a:solidFill>
                <a:latin typeface="Times New Roman" panose="02020603050405020304" pitchFamily="18" charset="0"/>
                <a:cs typeface="Times New Roman" panose="02020603050405020304" pitchFamily="18" charset="0"/>
                <a:sym typeface="+mn-ea"/>
              </a:rPr>
              <a:t>Seeing a long lost smile blossoming across Henry’s  weathered face, </a:t>
            </a:r>
            <a:r>
              <a:rPr lang="en-US" altLang="zh-CN" sz="3200" b="1" dirty="0">
                <a:solidFill>
                  <a:srgbClr val="FF0000"/>
                </a:solidFill>
                <a:latin typeface="Times New Roman" panose="02020603050405020304" pitchFamily="18" charset="0"/>
                <a:cs typeface="Times New Roman" panose="02020603050405020304" pitchFamily="18" charset="0"/>
                <a:sym typeface="+mn-ea"/>
              </a:rPr>
              <a:t>Grandpa Charlie  heaved a sigh of relief, </a:t>
            </a:r>
            <a:r>
              <a:rPr lang="en-US" altLang="zh-CN" sz="3200" b="1" dirty="0">
                <a:solidFill>
                  <a:srgbClr val="9900FF"/>
                </a:solidFill>
                <a:latin typeface="Times New Roman" panose="02020603050405020304" pitchFamily="18" charset="0"/>
                <a:cs typeface="Times New Roman" panose="02020603050405020304" pitchFamily="18" charset="0"/>
                <a:sym typeface="+mn-ea"/>
              </a:rPr>
              <a:t> proud of Tyler’s cleverness and giving a thumbs-up to his dearest  grandson! </a:t>
            </a:r>
            <a:endParaRPr lang="en-US" altLang="zh-CN" sz="3200" b="1" dirty="0">
              <a:solidFill>
                <a:srgbClr val="9900FF"/>
              </a:solidFill>
              <a:latin typeface="Times New Roman" panose="02020603050405020304" pitchFamily="18" charset="0"/>
              <a:cs typeface="Times New Roman" panose="02020603050405020304" pitchFamily="18" charset="0"/>
              <a:sym typeface="+mn-ea"/>
            </a:endParaRPr>
          </a:p>
        </p:txBody>
      </p:sp>
      <p:sp>
        <p:nvSpPr>
          <p:cNvPr id="3" name="文本框 23"/>
          <p:cNvSpPr txBox="1"/>
          <p:nvPr/>
        </p:nvSpPr>
        <p:spPr>
          <a:xfrm>
            <a:off x="-78522" y="696628"/>
            <a:ext cx="12216554" cy="584775"/>
          </a:xfrm>
          <a:prstGeom prst="rect">
            <a:avLst/>
          </a:prstGeom>
          <a:noFill/>
        </p:spPr>
        <p:txBody>
          <a:bodyPr wrap="square" rtlCol="0">
            <a:spAutoFit/>
          </a:bodyPr>
          <a:lstStyle/>
          <a:p>
            <a:pPr algn="just"/>
            <a:r>
              <a:rPr lang="en-US" altLang="zh-CN" sz="3200" b="1" kern="0" dirty="0">
                <a:solidFill>
                  <a:srgbClr val="0000FF"/>
                </a:solidFill>
                <a:latin typeface="Times New Roman" panose="02020603050405020304" pitchFamily="18" charset="0"/>
                <a:cs typeface="Times New Roman" panose="02020603050405020304" pitchFamily="18" charset="0"/>
              </a:rPr>
              <a:t>Para2: A car passed, and the people inside waved at Henry.</a:t>
            </a:r>
            <a:endParaRPr lang="en-US" altLang="zh-CN" sz="3200" b="1" kern="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2192000" cy="7478970"/>
          </a:xfrm>
          <a:prstGeom prst="rect">
            <a:avLst/>
          </a:prstGeom>
          <a:solidFill>
            <a:schemeClr val="bg1"/>
          </a:solidFill>
        </p:spPr>
        <p:txBody>
          <a:bodyPr wrap="square">
            <a:spAutoFit/>
          </a:bodyPr>
          <a:lstStyle/>
          <a:p>
            <a:pPr algn="just"/>
            <a:r>
              <a:rPr lang="en-US" altLang="zh-CN" sz="3200" b="1" i="1" dirty="0">
                <a:solidFill>
                  <a:srgbClr val="0000FF"/>
                </a:solidFill>
              </a:rPr>
              <a:t>Para1: Tyler stared at his grandpa’s red hat and came up with a plan.  </a:t>
            </a:r>
            <a:r>
              <a:rPr lang="en-US" altLang="zh-CN" sz="3200" b="1" dirty="0">
                <a:solidFill>
                  <a:srgbClr val="0000FF"/>
                </a:solidFill>
              </a:rPr>
              <a:t>“Why not let Mr. Henry wear Grandpa’s red hat?” Tyler blurted out. Puffing and panting, he dashed to Grandpa Charlie, whispered his plan to Grandpa and expected his affirmative response, eyes sparkling with anticipation. Looking astounded at what Tyler said, Grandpa Charlie nodded, a slight smile playing around the corner of his mouth.  Hardly had Grandpa said yes to his grand idea when Tyler flew to Mr. Henry like an arrow, holding the red hat tightly as if fearing it would vanish from his hand. “ </a:t>
            </a:r>
            <a:r>
              <a:rPr lang="en-US" altLang="zh-CN" sz="3200" b="1" dirty="0" err="1">
                <a:solidFill>
                  <a:srgbClr val="0000FF"/>
                </a:solidFill>
              </a:rPr>
              <a:t>Mr</a:t>
            </a:r>
            <a:r>
              <a:rPr lang="en-US" altLang="zh-CN" sz="3200" b="1" dirty="0">
                <a:solidFill>
                  <a:srgbClr val="0000FF"/>
                </a:solidFill>
              </a:rPr>
              <a:t>, Henry, please put on the red hat and it will make your day!” Tyler said politely and enthusiastically, casting a warm look at the lonely, stubborn and unhappy old man. Tyler’s caring words melting the ice in his heart, Mr. Henry took it over from Tyler’s hand slowly and gently put it on, literally moved to tears. </a:t>
            </a:r>
            <a:endParaRPr lang="en-US" altLang="zh-CN" sz="3200" b="1" dirty="0">
              <a:solidFill>
                <a:srgbClr val="0000FF"/>
              </a:solidFill>
            </a:endParaRPr>
          </a:p>
          <a:p>
            <a:pPr algn="just"/>
            <a:endParaRPr lang="en-US" altLang="zh-CN" sz="3200" b="1" i="1"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3440"/>
            <a:ext cx="12192000" cy="6196568"/>
          </a:xfrm>
          <a:prstGeom prst="rect">
            <a:avLst/>
          </a:prstGeom>
          <a:solidFill>
            <a:schemeClr val="bg1"/>
          </a:solidFill>
        </p:spPr>
        <p:txBody>
          <a:bodyPr wrap="square">
            <a:spAutoFit/>
          </a:bodyPr>
          <a:lstStyle/>
          <a:p>
            <a:pPr algn="just">
              <a:lnSpc>
                <a:spcPts val="3400"/>
              </a:lnSpc>
            </a:pPr>
            <a:r>
              <a:rPr lang="en-US" altLang="zh-CN" sz="3200" b="1" i="1" kern="0" dirty="0">
                <a:solidFill>
                  <a:srgbClr val="0000FF"/>
                </a:solidFill>
                <a:latin typeface="Times New Roman" panose="02020603050405020304" pitchFamily="18" charset="0"/>
                <a:cs typeface="Times New Roman" panose="02020603050405020304" pitchFamily="18" charset="0"/>
              </a:rPr>
              <a:t>Para2: A car passed, and the people inside waved at Henry.  </a:t>
            </a:r>
            <a:r>
              <a:rPr lang="en-US" altLang="zh-CN" sz="3200" b="1" kern="0" dirty="0">
                <a:solidFill>
                  <a:srgbClr val="0000FF"/>
                </a:solidFill>
                <a:latin typeface="Times New Roman" panose="02020603050405020304" pitchFamily="18" charset="0"/>
                <a:cs typeface="Times New Roman" panose="02020603050405020304" pitchFamily="18" charset="0"/>
              </a:rPr>
              <a:t>The unexpected greetings made Henry feel uneasy, hands rubbing pants awkwardly. Henry stole a look at Little Tyler, who waved back to the people inside merrily and naturally. Another car passing, a boy poked his head out, yelling, “There’s the man in the red hat!” Hearting that, Henry raised his hand, waving at him like an old acquaintance more naturally. Much to his delight, the boy waved back until the car vanished. More cars passing and more people beeping the horn or waving, Henry’s face softened and lit up. The walk done, Henry took off the red hat, gave it back to the angel Tyler, promised to buy a new red hat and invited Tyler and Grandpa Charlie to take a walk the next day. Exchanging an understanding look with Grandpa Charlie, Tyler accepted Henry’s invitation, heading back home together with his beloved grandpa in the twilight. </a:t>
            </a:r>
            <a:endParaRPr lang="en-US" altLang="zh-CN" sz="3200" b="1" dirty="0">
              <a:solidFill>
                <a:srgbClr val="CC00CC"/>
              </a:solidFill>
              <a:highlight>
                <a:srgbClr val="FFFF00"/>
              </a:highlight>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9433"/>
            <a:ext cx="12192000" cy="7971413"/>
          </a:xfrm>
          <a:prstGeom prst="rect">
            <a:avLst/>
          </a:prstGeom>
          <a:solidFill>
            <a:schemeClr val="bg1"/>
          </a:solidFill>
        </p:spPr>
        <p:txBody>
          <a:bodyPr wrap="square">
            <a:spAutoFit/>
          </a:bodyPr>
          <a:lstStyle/>
          <a:p>
            <a:pPr algn="just"/>
            <a:r>
              <a:rPr lang="en-US" altLang="zh-CN" sz="3200" b="1" i="1" dirty="0">
                <a:solidFill>
                  <a:srgbClr val="0000FF"/>
                </a:solidFill>
              </a:rPr>
              <a:t>Para2: A car passed, and the people inside waved at Henry.</a:t>
            </a:r>
            <a:endParaRPr lang="en-US" altLang="zh-CN" sz="3200" b="1" i="1" dirty="0">
              <a:solidFill>
                <a:srgbClr val="0000FF"/>
              </a:solidFill>
            </a:endParaRPr>
          </a:p>
          <a:p>
            <a:pPr algn="just"/>
            <a:r>
              <a:rPr lang="en-US" altLang="zh-CN" sz="3200" b="1" dirty="0">
                <a:solidFill>
                  <a:srgbClr val="0000FF"/>
                </a:solidFill>
              </a:rPr>
              <a:t>Wearing an awkward and uneasy look on his face, Henry didn’t know how to respond to those hospitable people, palms sweating even in the cold air. What he never expected was that a warm current welled up inside him from nowhere. More cars passing and more strangers waving at him with a bright smile, Henry waved back to them unskillfully with watery eyes. The connection with people felt like sunshine enveloping him in its warm hug, which deeply touched Henry. A radiant smile cracking across his wrinkled and weathered face, he bent down, hugged Tyler in his arms tightly and murmured thanks to the little angel for his gesture of kindness and his golden heart. Thanks to Tyler’s brilliant idea, Henry fell in love with the daily walk in the cold winter and resolved to purchase a red magic hat! </a:t>
            </a:r>
            <a:r>
              <a:rPr lang="en-US" altLang="zh-CN" sz="3200" b="1" kern="100" dirty="0">
                <a:solidFill>
                  <a:srgbClr val="9900FF"/>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a:t>
            </a:r>
            <a:r>
              <a:rPr lang="zh-CN" altLang="en-US"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第二段版本</a:t>
            </a:r>
            <a:r>
              <a:rPr lang="en-US" altLang="zh-CN"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2</a:t>
            </a:r>
            <a:r>
              <a:rPr lang="zh-CN" altLang="en-US" sz="3200" b="1" kern="100" dirty="0">
                <a:solidFill>
                  <a:srgbClr val="0000FF"/>
                </a:solidFill>
                <a:latin typeface="Times New Roman" panose="02020603050405020304" pitchFamily="18" charset="0"/>
                <a:ea typeface="等线" panose="02010600030101010101" pitchFamily="2" charset="-122"/>
                <a:cs typeface="Times New Roman" panose="02020603050405020304" pitchFamily="18" charset="0"/>
              </a:rPr>
              <a:t>）</a:t>
            </a:r>
            <a:endParaRPr lang="en-US" altLang="zh-CN" sz="3200" b="1" kern="100" dirty="0">
              <a:solidFill>
                <a:srgbClr val="9900CC"/>
              </a:solidFill>
              <a:latin typeface="Times New Roman" panose="02020603050405020304" pitchFamily="18" charset="0"/>
              <a:ea typeface="等线" panose="02010600030101010101" pitchFamily="2" charset="-122"/>
              <a:cs typeface="Times New Roman" panose="02020603050405020304" pitchFamily="18" charset="0"/>
            </a:endParaRPr>
          </a:p>
          <a:p>
            <a:pPr algn="just"/>
            <a:r>
              <a:rPr lang="en-US" altLang="zh-CN" sz="3200" dirty="0">
                <a:solidFill>
                  <a:srgbClr val="0000FF"/>
                </a:solidFill>
              </a:rPr>
              <a:t> </a:t>
            </a:r>
            <a:endParaRPr lang="en-US" altLang="zh-CN" sz="3200" dirty="0">
              <a:solidFill>
                <a:srgbClr val="0000FF"/>
              </a:solidFill>
            </a:endParaRPr>
          </a:p>
        </p:txBody>
      </p:sp>
      <p:pic>
        <p:nvPicPr>
          <p:cNvPr id="5124" name="图片 6" descr="logo横版 png"/>
          <p:cNvPicPr>
            <a:picLocks noChangeAspect="1"/>
          </p:cNvPicPr>
          <p:nvPr/>
        </p:nvPicPr>
        <p:blipFill>
          <a:blip r:embed="rId1"/>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b="6217"/>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7302512"/>
          </a:xfrm>
          <a:prstGeom prst="rect">
            <a:avLst/>
          </a:prstGeom>
          <a:solidFill>
            <a:schemeClr val="bg1"/>
          </a:solidFill>
        </p:spPr>
        <p:txBody>
          <a:bodyPr wrap="square">
            <a:spAutoFit/>
          </a:bodyPr>
          <a:lstStyle/>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“Want to take a walk, Tyler?” Grandpa Charlie called from the front room. “In a minute, Grandpa,” Tyler called back, looking at his mom.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I thought Grandpa wasn’t feeling well, and it’s cold outside. Can he take a walk?”</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“The fresh air will be good for him. And your grandpa doesn’t want to miss waving at people,</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Mama said.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He knows it makes them happy, and when they wave back, it makes him happy, too.”</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Tyler walked into the front room and saw Grandpa Charlie wrapping a gray scarf around his face and neck. “Hope I don’t look too much like a mummy(</a:t>
            </a:r>
            <a:r>
              <a:rPr lang="zh-CN"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木乃伊</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Grandpa Charlie said, his eyes twinkling.</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He put on his red hat,</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and they stepped outside.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He waved to the first car that passed. A boy stuck his head out the window and yelled,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There’s the man in the red hat!”</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Grandpa Charlie waved to him and to the people in the next three cars. They all waved back.</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Grandpa Charlie and Tyler turned a corner.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An old man wearing a brown hat and a scarf walked toward them. He was frowning.</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“Hi, Henry,”</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Grandpa Charlie said.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“I don’t see you out much.”</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300"/>
              </a:lnSpc>
            </a:pP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可爱小清新皮肤壁纸 高清桌面壁纸下载 -找素材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823" y="0"/>
            <a:ext cx="1215035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0823" y="0"/>
            <a:ext cx="12127634" cy="6440738"/>
          </a:xfrm>
          <a:prstGeom prst="rect">
            <a:avLst/>
          </a:prstGeom>
          <a:solidFill>
            <a:schemeClr val="bg1"/>
          </a:solidFill>
        </p:spPr>
        <p:txBody>
          <a:bodyPr wrap="square">
            <a:spAutoFit/>
          </a:bodyPr>
          <a:lstStyle/>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My doctor is making me take walks for my health, but I don’t like it,”</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Henry grumbled ( </a:t>
            </a:r>
            <a:r>
              <a:rPr lang="zh-CN"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抱怨</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 ) . </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“It’s supposed to be autumn, but it feels like the dead of winter.” He pulled his scarf up over his mouth and nose and walked past them.</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“He’s bad-tempered!”</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 Tyler said in a low voice.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Henry is just lonely. His wife died right after we lost your grandmother.”</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Suddenly, a gust of wind blew off both men’s hats. The hats flew toward the duck pond, and Henry’s went in. Tyler ran down the hill and grabbed Grandpa Charlie’s hat off the grass and fished Henry’s out of the water. He ran back up the hill, holding out Henry’s hat.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“It’s wet. Just throw it away. I’ll have to buy a new hat,” Henry said coldly, walking past Tyler.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A car went by, </a:t>
            </a:r>
            <a:r>
              <a:rPr lang="en-US" altLang="zh-CN" sz="2800" b="1" kern="100" dirty="0">
                <a:effectLst/>
                <a:latin typeface="Times New Roman" panose="02020603050405020304" pitchFamily="18" charset="0"/>
                <a:ea typeface="等线" panose="02010600030101010101" pitchFamily="2" charset="-122"/>
                <a:cs typeface="Times New Roman" panose="02020603050405020304" pitchFamily="18" charset="0"/>
              </a:rPr>
              <a:t>but no one beeped the horn or waved. </a:t>
            </a:r>
            <a:r>
              <a:rPr lang="en-US" altLang="zh-CN" sz="2800" kern="100" dirty="0">
                <a:effectLst/>
                <a:latin typeface="Times New Roman" panose="02020603050405020304" pitchFamily="18" charset="0"/>
                <a:ea typeface="等线" panose="02010600030101010101" pitchFamily="2" charset="-122"/>
                <a:cs typeface="Times New Roman" panose="02020603050405020304" pitchFamily="18" charset="0"/>
              </a:rPr>
              <a:t>Grandpa Charlie didn’t seem to notice for he was talking to a neighbor.</a:t>
            </a:r>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i="1"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i="1" kern="100" dirty="0">
                <a:effectLst/>
                <a:latin typeface="Times New Roman" panose="02020603050405020304" pitchFamily="18" charset="0"/>
                <a:ea typeface="等线" panose="02010600030101010101" pitchFamily="2" charset="-122"/>
                <a:cs typeface="Times New Roman" panose="02020603050405020304" pitchFamily="18" charset="0"/>
              </a:rPr>
              <a:t>Para1: Tyler stared at his grandpa’s red hat and came up with a plan.</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i="1" kern="100" dirty="0">
                <a:effectLst/>
                <a:latin typeface="Times New Roman" panose="02020603050405020304" pitchFamily="18" charset="0"/>
                <a:ea typeface="等线" panose="02010600030101010101" pitchFamily="2" charset="-122"/>
                <a:cs typeface="Times New Roman" panose="02020603050405020304" pitchFamily="18" charset="0"/>
              </a:rPr>
              <a:t>    Para2: A car passed, and the people inside waved at Henry.</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04800" algn="just">
              <a:lnSpc>
                <a:spcPts val="2300"/>
              </a:lnSpc>
            </a:pP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4145484" y="108323"/>
            <a:ext cx="4534728" cy="523220"/>
          </a:xfrm>
          <a:prstGeom prst="rect">
            <a:avLst/>
          </a:prstGeom>
          <a:noFill/>
        </p:spPr>
        <p:txBody>
          <a:bodyPr wrap="square">
            <a:spAutoFit/>
          </a:bodyPr>
          <a:lstStyle/>
          <a:p>
            <a:r>
              <a:rPr lang="en-US" altLang="zh-CN" sz="2800" b="1" dirty="0">
                <a:solidFill>
                  <a:srgbClr val="CC00CC"/>
                </a:solidFill>
                <a:highlight>
                  <a:srgbClr val="C0C0C0"/>
                </a:highlight>
                <a:latin typeface="Times New Roman" panose="02020603050405020304" pitchFamily="18" charset="0"/>
                <a:cs typeface="Times New Roman" panose="02020603050405020304" pitchFamily="18" charset="0"/>
                <a:sym typeface="+mn-ea"/>
              </a:rPr>
              <a:t>Read for elements</a:t>
            </a:r>
            <a:endParaRPr lang="zh-CN" altLang="en-US" sz="2800" dirty="0">
              <a:solidFill>
                <a:srgbClr val="CC00CC"/>
              </a:solidFill>
            </a:endParaRPr>
          </a:p>
        </p:txBody>
      </p:sp>
      <p:sp>
        <p:nvSpPr>
          <p:cNvPr id="5" name="文本框 4"/>
          <p:cNvSpPr txBox="1"/>
          <p:nvPr/>
        </p:nvSpPr>
        <p:spPr>
          <a:xfrm>
            <a:off x="0" y="773130"/>
            <a:ext cx="12192000" cy="5311739"/>
          </a:xfrm>
          <a:prstGeom prst="rect">
            <a:avLst/>
          </a:prstGeom>
          <a:solidFill>
            <a:schemeClr val="bg1"/>
          </a:solidFill>
        </p:spPr>
        <p:txBody>
          <a:bodyPr wrap="square" rtlCol="0">
            <a:noAutofit/>
          </a:bodyPr>
          <a:lstStyle/>
          <a:p>
            <a:r>
              <a:rPr lang="en-US" altLang="zh-CN" sz="3600" b="1" dirty="0">
                <a:latin typeface="Times New Roman" panose="02020603050405020304" pitchFamily="18" charset="0"/>
                <a:cs typeface="Times New Roman" panose="02020603050405020304" pitchFamily="18" charset="0"/>
              </a:rPr>
              <a:t>1.characters</a:t>
            </a:r>
            <a:r>
              <a:rPr lang="zh-CN" altLang="en-US" sz="3600" b="1" dirty="0">
                <a:latin typeface="Times New Roman" panose="02020603050405020304" pitchFamily="18" charset="0"/>
                <a:cs typeface="Times New Roman" panose="02020603050405020304" pitchFamily="18" charset="0"/>
              </a:rPr>
              <a:t>：</a:t>
            </a:r>
            <a:r>
              <a:rPr lang="en-US" altLang="zh-CN" sz="3600" b="1" dirty="0">
                <a:latin typeface="Times New Roman" panose="02020603050405020304" pitchFamily="18" charset="0"/>
                <a:cs typeface="Times New Roman" panose="02020603050405020304" pitchFamily="18" charset="0"/>
              </a:rPr>
              <a:t> </a:t>
            </a:r>
            <a:endParaRPr lang="en-US" altLang="zh-CN" sz="3600" b="1" dirty="0">
              <a:latin typeface="Times New Roman" panose="02020603050405020304" pitchFamily="18" charset="0"/>
              <a:cs typeface="Times New Roman" panose="02020603050405020304" pitchFamily="18" charset="0"/>
            </a:endParaRPr>
          </a:p>
          <a:p>
            <a:r>
              <a:rPr lang="en-US" altLang="zh-CN" sz="2800" b="1" dirty="0"/>
              <a:t>Main roles:  </a:t>
            </a:r>
            <a:r>
              <a:rPr lang="en-US" altLang="zh-CN" sz="2800" b="1" dirty="0">
                <a:solidFill>
                  <a:srgbClr val="FF0000"/>
                </a:solidFill>
              </a:rPr>
              <a:t>Tyler</a:t>
            </a:r>
            <a:r>
              <a:rPr lang="en-US" altLang="zh-CN" sz="2800" dirty="0"/>
              <a:t>  </a:t>
            </a:r>
            <a:r>
              <a:rPr lang="en-US" altLang="zh-CN" sz="2800" dirty="0">
                <a:solidFill>
                  <a:srgbClr val="0000FF"/>
                </a:solidFill>
              </a:rPr>
              <a:t>(kind-hearted , thoughtful, caring and loving)      </a:t>
            </a:r>
            <a:endParaRPr lang="zh-CN" altLang="zh-CN" sz="2800" dirty="0">
              <a:solidFill>
                <a:srgbClr val="0000FF"/>
              </a:solidFill>
            </a:endParaRPr>
          </a:p>
          <a:p>
            <a:r>
              <a:rPr lang="en-US" altLang="zh-CN" sz="2800" b="1" dirty="0">
                <a:solidFill>
                  <a:srgbClr val="FF0000"/>
                </a:solidFill>
              </a:rPr>
              <a:t>                     Henry  </a:t>
            </a:r>
            <a:r>
              <a:rPr lang="en-US" altLang="zh-CN" sz="2800" dirty="0">
                <a:solidFill>
                  <a:srgbClr val="0000FF"/>
                </a:solidFill>
              </a:rPr>
              <a:t>( cold-hearted, bad-tempered, depressed, lonely )        </a:t>
            </a:r>
            <a:endParaRPr lang="zh-CN" altLang="zh-CN" sz="2800" dirty="0">
              <a:solidFill>
                <a:srgbClr val="0000FF"/>
              </a:solidFill>
            </a:endParaRPr>
          </a:p>
          <a:p>
            <a:r>
              <a:rPr lang="en-US" altLang="zh-CN" sz="2800" b="1" dirty="0"/>
              <a:t>Minor role:   </a:t>
            </a:r>
            <a:r>
              <a:rPr lang="en-US" altLang="zh-CN" sz="2800" b="1" dirty="0">
                <a:solidFill>
                  <a:srgbClr val="FF0000"/>
                </a:solidFill>
              </a:rPr>
              <a:t>Grandpa Charlie  </a:t>
            </a:r>
            <a:r>
              <a:rPr lang="en-US" altLang="zh-CN" sz="2800" dirty="0">
                <a:solidFill>
                  <a:srgbClr val="0000FF"/>
                </a:solidFill>
              </a:rPr>
              <a:t>( happy, caring and thoughtful) </a:t>
            </a:r>
            <a:endParaRPr lang="zh-CN" altLang="zh-CN" sz="2800" dirty="0">
              <a:solidFill>
                <a:srgbClr val="0000FF"/>
              </a:solidFill>
            </a:endParaRPr>
          </a:p>
          <a:p>
            <a:r>
              <a:rPr lang="en-US" altLang="zh-CN" sz="3600" b="1" dirty="0">
                <a:latin typeface="Times New Roman" panose="02020603050405020304" pitchFamily="18" charset="0"/>
                <a:cs typeface="Times New Roman" panose="02020603050405020304" pitchFamily="18" charset="0"/>
              </a:rPr>
              <a:t>2.   narrative perspective: </a:t>
            </a:r>
            <a:r>
              <a:rPr lang="zh-CN" altLang="en-US" sz="3600" dirty="0">
                <a:latin typeface="Times New Roman" panose="02020603050405020304" pitchFamily="18" charset="0"/>
                <a:cs typeface="Times New Roman" panose="02020603050405020304" pitchFamily="18" charset="0"/>
              </a:rPr>
              <a:t>   </a:t>
            </a:r>
            <a:r>
              <a:rPr lang="en-US" altLang="zh-CN" sz="3600" b="1" dirty="0">
                <a:solidFill>
                  <a:srgbClr val="C00000"/>
                </a:solidFill>
                <a:latin typeface="Times New Roman" panose="02020603050405020304" pitchFamily="18" charset="0"/>
                <a:cs typeface="Times New Roman" panose="02020603050405020304" pitchFamily="18" charset="0"/>
              </a:rPr>
              <a:t>third -person     </a:t>
            </a:r>
            <a:endParaRPr lang="en-US" altLang="zh-CN" sz="3600" b="1" dirty="0">
              <a:solidFill>
                <a:srgbClr val="C00000"/>
              </a:solidFill>
              <a:latin typeface="Times New Roman" panose="02020603050405020304" pitchFamily="18" charset="0"/>
              <a:cs typeface="Times New Roman" panose="02020603050405020304" pitchFamily="18" charset="0"/>
            </a:endParaRPr>
          </a:p>
          <a:p>
            <a:r>
              <a:rPr lang="en-US" altLang="zh-CN" sz="3600" b="1" dirty="0">
                <a:latin typeface="Times New Roman" panose="02020603050405020304" pitchFamily="18" charset="0"/>
                <a:cs typeface="Times New Roman" panose="02020603050405020304" pitchFamily="18" charset="0"/>
              </a:rPr>
              <a:t>3.   time</a:t>
            </a:r>
            <a:r>
              <a:rPr lang="zh-CN" altLang="en-US" sz="3600" b="1" dirty="0">
                <a:latin typeface="Times New Roman" panose="02020603050405020304" pitchFamily="18" charset="0"/>
                <a:cs typeface="Times New Roman" panose="02020603050405020304" pitchFamily="18" charset="0"/>
              </a:rPr>
              <a:t>：</a:t>
            </a:r>
            <a:r>
              <a:rPr lang="en-US" altLang="zh-CN" sz="3600" b="1" dirty="0">
                <a:solidFill>
                  <a:srgbClr val="FF0000"/>
                </a:solidFill>
                <a:latin typeface="Times New Roman" panose="02020603050405020304" pitchFamily="18" charset="0"/>
                <a:cs typeface="Times New Roman" panose="02020603050405020304" pitchFamily="18" charset="0"/>
              </a:rPr>
              <a:t>winter </a:t>
            </a:r>
            <a:endParaRPr lang="en-US" altLang="zh-CN" sz="3600" dirty="0">
              <a:solidFill>
                <a:srgbClr val="FF0000"/>
              </a:solidFill>
              <a:latin typeface="Times New Roman" panose="02020603050405020304" pitchFamily="18" charset="0"/>
              <a:cs typeface="Times New Roman" panose="02020603050405020304" pitchFamily="18" charset="0"/>
            </a:endParaRPr>
          </a:p>
          <a:p>
            <a:pPr marL="742950" indent="-742950">
              <a:buAutoNum type="arabicPeriod" startAt="4"/>
            </a:pPr>
            <a:r>
              <a:rPr lang="en-US" altLang="zh-CN" sz="3600" b="1" dirty="0">
                <a:latin typeface="Times New Roman" panose="02020603050405020304" pitchFamily="18" charset="0"/>
                <a:cs typeface="Times New Roman" panose="02020603050405020304" pitchFamily="18" charset="0"/>
              </a:rPr>
              <a:t>place</a:t>
            </a:r>
            <a:r>
              <a:rPr lang="zh-CN" altLang="en-US" sz="3600" b="1" dirty="0">
                <a:latin typeface="Times New Roman" panose="02020603050405020304" pitchFamily="18" charset="0"/>
                <a:cs typeface="Times New Roman" panose="02020603050405020304" pitchFamily="18" charset="0"/>
              </a:rPr>
              <a:t>：</a:t>
            </a:r>
            <a:r>
              <a:rPr lang="en-US" altLang="zh-CN" sz="3600" dirty="0"/>
              <a:t>  </a:t>
            </a:r>
            <a:r>
              <a:rPr lang="en-US" altLang="zh-CN" sz="3600" dirty="0">
                <a:solidFill>
                  <a:srgbClr val="FF3300"/>
                </a:solidFill>
              </a:rPr>
              <a:t> in a street </a:t>
            </a:r>
            <a:endParaRPr lang="en-US" altLang="zh-CN" sz="3600" dirty="0">
              <a:solidFill>
                <a:srgbClr val="FF3300"/>
              </a:solidFill>
            </a:endParaRPr>
          </a:p>
          <a:p>
            <a:pPr marL="742950" indent="-742950">
              <a:buAutoNum type="arabicPeriod" startAt="4"/>
            </a:pPr>
            <a:r>
              <a:rPr lang="en-US" altLang="zh-CN" sz="3600" b="1" dirty="0"/>
              <a:t>Event :  </a:t>
            </a:r>
            <a:r>
              <a:rPr lang="en-US" altLang="zh-CN" sz="3600" dirty="0">
                <a:solidFill>
                  <a:srgbClr val="C00000"/>
                </a:solidFill>
              </a:rPr>
              <a:t>Tyler accompanied Grandpa for a walk and met an unhappy Grandpa called Henry. Tyler decided to do something. </a:t>
            </a:r>
            <a:endParaRPr lang="zh-CN" altLang="en-US" sz="3600" dirty="0">
              <a:solidFill>
                <a:srgbClr val="C00000"/>
              </a:solidFill>
            </a:endParaRPr>
          </a:p>
        </p:txBody>
      </p:sp>
      <p:sp>
        <p:nvSpPr>
          <p:cNvPr id="3" name="AutoShape 2" descr="Pumpkin Patch Wallpapers - Wallpaper Cav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4873"/>
            <a:ext cx="12192000" cy="6942873"/>
          </a:xfrm>
          <a:prstGeom prst="rect">
            <a:avLst/>
          </a:prstGeom>
        </p:spPr>
      </p:pic>
      <p:sp>
        <p:nvSpPr>
          <p:cNvPr id="9" name="文本框 8"/>
          <p:cNvSpPr txBox="1"/>
          <p:nvPr/>
        </p:nvSpPr>
        <p:spPr>
          <a:xfrm>
            <a:off x="-22530" y="6559"/>
            <a:ext cx="3352047" cy="456902"/>
          </a:xfrm>
          <a:prstGeom prst="rect">
            <a:avLst/>
          </a:prstGeom>
          <a:solidFill>
            <a:schemeClr val="bg1"/>
          </a:solidFill>
        </p:spPr>
        <p:txBody>
          <a:bodyPr wrap="square" rtlCol="0">
            <a:noAutofit/>
          </a:bodyPr>
          <a:lstStyle/>
          <a:p>
            <a:r>
              <a:rPr lang="en-US" altLang="zh-CN" sz="2800" dirty="0"/>
              <a:t> 6</a:t>
            </a:r>
            <a:r>
              <a:rPr lang="en-US" altLang="zh-CN" sz="2800" b="1" dirty="0">
                <a:solidFill>
                  <a:srgbClr val="FF0000"/>
                </a:solidFill>
              </a:rPr>
              <a:t>.story  line</a:t>
            </a:r>
            <a:endParaRPr lang="zh-CN" altLang="en-US" sz="2800" b="1" dirty="0">
              <a:solidFill>
                <a:srgbClr val="FF0000"/>
              </a:solidFill>
            </a:endParaRPr>
          </a:p>
        </p:txBody>
      </p:sp>
      <p:grpSp>
        <p:nvGrpSpPr>
          <p:cNvPr id="22" name="组合 8"/>
          <p:cNvGrpSpPr/>
          <p:nvPr/>
        </p:nvGrpSpPr>
        <p:grpSpPr bwMode="auto">
          <a:xfrm>
            <a:off x="1088404" y="293769"/>
            <a:ext cx="10251803" cy="5917899"/>
            <a:chOff x="867" y="2113"/>
            <a:chExt cx="16116" cy="5900"/>
          </a:xfrm>
        </p:grpSpPr>
        <p:cxnSp>
          <p:nvCxnSpPr>
            <p:cNvPr id="23" name="直接连接符 22"/>
            <p:cNvCxnSpPr/>
            <p:nvPr>
              <p:custDataLst>
                <p:tags r:id="rId2"/>
              </p:custDataLst>
            </p:nvPr>
          </p:nvCxnSpPr>
          <p:spPr>
            <a:xfrm flipV="1">
              <a:off x="867" y="7984"/>
              <a:ext cx="3560" cy="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3"/>
              </p:custDataLst>
            </p:nvPr>
          </p:nvCxnSpPr>
          <p:spPr>
            <a:xfrm flipV="1">
              <a:off x="4427" y="2113"/>
              <a:ext cx="4628"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custDataLst>
                <p:tags r:id="rId4"/>
              </p:custDataLst>
            </p:nvPr>
          </p:nvCxnSpPr>
          <p:spPr>
            <a:xfrm>
              <a:off x="9055" y="2113"/>
              <a:ext cx="4302" cy="58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3357" y="7991"/>
              <a:ext cx="3626" cy="22"/>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9"/>
          <p:cNvSpPr txBox="1">
            <a:spLocks noChangeArrowheads="1"/>
          </p:cNvSpPr>
          <p:nvPr>
            <p:custDataLst>
              <p:tags r:id="rId6"/>
            </p:custDataLst>
          </p:nvPr>
        </p:nvSpPr>
        <p:spPr bwMode="auto">
          <a:xfrm>
            <a:off x="3593750" y="6257641"/>
            <a:ext cx="2225184" cy="646331"/>
          </a:xfrm>
          <a:prstGeom prst="rect">
            <a:avLst/>
          </a:prstGeom>
          <a:solidFill>
            <a:schemeClr val="bg1"/>
          </a:solidFill>
          <a:ln w="9525">
            <a:noFill/>
            <a:miter lim="800000"/>
          </a:ln>
        </p:spPr>
        <p:txBody>
          <a:bodyPr wrap="square">
            <a:spAutoFit/>
          </a:bodyPr>
          <a:lstStyle/>
          <a:p>
            <a:r>
              <a:rPr lang="en-US" altLang="zh-CN" sz="3600" b="1" dirty="0">
                <a:solidFill>
                  <a:srgbClr val="C00000"/>
                </a:solidFill>
                <a:latin typeface="Times New Roman" panose="02020603050405020304" pitchFamily="18" charset="0"/>
              </a:rPr>
              <a:t>Beginning</a:t>
            </a:r>
            <a:endParaRPr lang="en-US" altLang="zh-CN" sz="3600" b="1" dirty="0">
              <a:solidFill>
                <a:srgbClr val="C00000"/>
              </a:solidFill>
              <a:latin typeface="Times New Roman" panose="02020603050405020304" pitchFamily="18" charset="0"/>
            </a:endParaRPr>
          </a:p>
        </p:txBody>
      </p:sp>
      <p:sp>
        <p:nvSpPr>
          <p:cNvPr id="28" name="文本框 10"/>
          <p:cNvSpPr txBox="1">
            <a:spLocks noChangeArrowheads="1"/>
          </p:cNvSpPr>
          <p:nvPr>
            <p:custDataLst>
              <p:tags r:id="rId7"/>
            </p:custDataLst>
          </p:nvPr>
        </p:nvSpPr>
        <p:spPr bwMode="auto">
          <a:xfrm>
            <a:off x="6767614" y="-208"/>
            <a:ext cx="1666875"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Climax</a:t>
            </a:r>
            <a:endParaRPr lang="en-US" altLang="zh-CN" sz="3600" b="1" dirty="0">
              <a:solidFill>
                <a:srgbClr val="C00000"/>
              </a:solidFill>
              <a:latin typeface="Times New Roman" panose="02020603050405020304" pitchFamily="18" charset="0"/>
            </a:endParaRPr>
          </a:p>
        </p:txBody>
      </p:sp>
      <p:sp>
        <p:nvSpPr>
          <p:cNvPr id="29" name="文本框 11"/>
          <p:cNvSpPr txBox="1">
            <a:spLocks noChangeArrowheads="1"/>
          </p:cNvSpPr>
          <p:nvPr>
            <p:custDataLst>
              <p:tags r:id="rId8"/>
            </p:custDataLst>
          </p:nvPr>
        </p:nvSpPr>
        <p:spPr bwMode="auto">
          <a:xfrm>
            <a:off x="9412684" y="5634325"/>
            <a:ext cx="1835150" cy="646331"/>
          </a:xfrm>
          <a:prstGeom prst="rect">
            <a:avLst/>
          </a:prstGeom>
          <a:solidFill>
            <a:schemeClr val="bg1"/>
          </a:solidFill>
          <a:ln w="9525">
            <a:noFill/>
            <a:miter lim="800000"/>
          </a:ln>
        </p:spPr>
        <p:txBody>
          <a:bodyPr>
            <a:spAutoFit/>
          </a:bodyPr>
          <a:lstStyle/>
          <a:p>
            <a:r>
              <a:rPr lang="en-US" altLang="zh-CN" sz="3600" b="1" dirty="0">
                <a:solidFill>
                  <a:srgbClr val="C00000"/>
                </a:solidFill>
                <a:latin typeface="Times New Roman" panose="02020603050405020304" pitchFamily="18" charset="0"/>
              </a:rPr>
              <a:t>Ending</a:t>
            </a:r>
            <a:endParaRPr lang="en-US" altLang="zh-CN" sz="3600" b="1" dirty="0">
              <a:solidFill>
                <a:srgbClr val="C00000"/>
              </a:solidFill>
              <a:latin typeface="Times New Roman" panose="02020603050405020304" pitchFamily="18" charset="0"/>
            </a:endParaRPr>
          </a:p>
        </p:txBody>
      </p:sp>
      <p:sp>
        <p:nvSpPr>
          <p:cNvPr id="3" name="文本框 2"/>
          <p:cNvSpPr txBox="1"/>
          <p:nvPr/>
        </p:nvSpPr>
        <p:spPr>
          <a:xfrm>
            <a:off x="141205" y="3190101"/>
            <a:ext cx="6386586" cy="1569660"/>
          </a:xfrm>
          <a:prstGeom prst="rect">
            <a:avLst/>
          </a:prstGeom>
          <a:solidFill>
            <a:schemeClr val="bg1"/>
          </a:solidFill>
        </p:spPr>
        <p:txBody>
          <a:bodyPr wrap="square" rtlCol="0">
            <a:spAutoFit/>
          </a:bodyPr>
          <a:lstStyle/>
          <a:p>
            <a:r>
              <a:rPr lang="en-US" altLang="zh-CN" sz="2400" dirty="0">
                <a:solidFill>
                  <a:srgbClr val="0000FF"/>
                </a:solidFill>
              </a:rPr>
              <a:t>With a hat on Grandpa Charlie’s head, passing cars beeped their horn or people in the cars waved at them to send their warmest greetings , which made Grandpa very happy.</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328535" y="1063625"/>
            <a:ext cx="4886960" cy="1815882"/>
          </a:xfrm>
          <a:prstGeom prst="rect">
            <a:avLst/>
          </a:prstGeom>
          <a:solidFill>
            <a:schemeClr val="bg1"/>
          </a:solidFill>
        </p:spPr>
        <p:txBody>
          <a:bodyPr wrap="square" rtlCol="0" anchor="t">
            <a:spAutoFit/>
          </a:bodyPr>
          <a:lstStyle/>
          <a:p>
            <a:pPr algn="just"/>
            <a:r>
              <a:rPr lang="en-US" altLang="zh-CN" sz="2800" kern="100" dirty="0">
                <a:latin typeface="Times New Roman" panose="02020603050405020304" pitchFamily="18" charset="0"/>
                <a:cs typeface="Times New Roman" panose="02020603050405020304" pitchFamily="18" charset="0"/>
              </a:rPr>
              <a:t>Para1: </a:t>
            </a:r>
            <a:r>
              <a:rPr lang="en-US" altLang="zh-CN" sz="2800" kern="100" dirty="0">
                <a:solidFill>
                  <a:srgbClr val="CC00CC"/>
                </a:solidFill>
                <a:latin typeface="Times New Roman" panose="02020603050405020304" pitchFamily="18" charset="0"/>
                <a:cs typeface="Times New Roman" panose="02020603050405020304" pitchFamily="18" charset="0"/>
              </a:rPr>
              <a:t>Tyler stared at his grandpa’s red hat and came up with a plan.</a:t>
            </a:r>
            <a:endParaRPr lang="zh-CN" altLang="zh-CN" sz="2800" kern="100" dirty="0">
              <a:solidFill>
                <a:srgbClr val="CC00CC"/>
              </a:solidFill>
              <a:latin typeface="等线" panose="02010600030101010101" pitchFamily="2" charset="-122"/>
              <a:cs typeface="Times New Roman" panose="02020603050405020304" pitchFamily="18" charset="0"/>
            </a:endParaRPr>
          </a:p>
          <a:p>
            <a:pPr algn="just"/>
            <a:endParaRPr lang="en-US" altLang="zh-CN" sz="2800" b="1" kern="100" dirty="0">
              <a:solidFill>
                <a:srgbClr val="0000FF"/>
              </a:solidFill>
              <a:latin typeface="Times New Roman Regular"/>
              <a:ea typeface="宋体" panose="02010600030101010101" pitchFamily="2" charset="-122"/>
              <a:cs typeface="Times New Roman" panose="02020603050405020304" pitchFamily="18" charset="0"/>
            </a:endParaRPr>
          </a:p>
        </p:txBody>
      </p:sp>
      <p:sp>
        <p:nvSpPr>
          <p:cNvPr id="10" name="文本框 9"/>
          <p:cNvSpPr txBox="1"/>
          <p:nvPr/>
        </p:nvSpPr>
        <p:spPr>
          <a:xfrm>
            <a:off x="7201204" y="3654141"/>
            <a:ext cx="5013325" cy="1384995"/>
          </a:xfrm>
          <a:prstGeom prst="rect">
            <a:avLst/>
          </a:prstGeom>
          <a:solidFill>
            <a:schemeClr val="bg1"/>
          </a:solidFill>
        </p:spPr>
        <p:txBody>
          <a:bodyPr wrap="square" rtlCol="0" anchor="t">
            <a:spAutoFit/>
          </a:bodyPr>
          <a:lstStyle/>
          <a:p>
            <a:r>
              <a:rPr lang="en-US" altLang="zh-CN" sz="2800" dirty="0">
                <a:solidFill>
                  <a:srgbClr val="0000FF"/>
                </a:solidFill>
                <a:latin typeface="Times New Roman" panose="02020603050405020304" pitchFamily="18" charset="0"/>
                <a:cs typeface="Times New Roman" panose="02020603050405020304" pitchFamily="18" charset="0"/>
                <a:sym typeface="+mn-ea"/>
              </a:rPr>
              <a:t>Para2: </a:t>
            </a:r>
            <a:r>
              <a:rPr lang="en-US" altLang="zh-CN" sz="2800" dirty="0">
                <a:solidFill>
                  <a:srgbClr val="CC00CC"/>
                </a:solidFill>
                <a:latin typeface="Times New Roman" panose="02020603050405020304" pitchFamily="18" charset="0"/>
                <a:cs typeface="Times New Roman" panose="02020603050405020304" pitchFamily="18" charset="0"/>
                <a:sym typeface="+mn-ea"/>
              </a:rPr>
              <a:t>A car passed, and the people inside waved at Henry.</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a:p>
            <a:r>
              <a:rPr lang="en-US" altLang="zh-CN" sz="2800" dirty="0">
                <a:solidFill>
                  <a:srgbClr val="CC00CC"/>
                </a:solidFill>
                <a:latin typeface="Times New Roman" panose="02020603050405020304" pitchFamily="18" charset="0"/>
                <a:cs typeface="Times New Roman" panose="02020603050405020304" pitchFamily="18" charset="0"/>
                <a:sym typeface="+mn-ea"/>
              </a:rPr>
              <a:t>.</a:t>
            </a:r>
            <a:endParaRPr lang="en-US" altLang="zh-CN" sz="2800" dirty="0">
              <a:solidFill>
                <a:srgbClr val="CC00CC"/>
              </a:solidFill>
              <a:latin typeface="Times New Roman" panose="02020603050405020304" pitchFamily="18" charset="0"/>
              <a:cs typeface="Times New Roman" panose="02020603050405020304" pitchFamily="18" charset="0"/>
              <a:sym typeface="+mn-ea"/>
            </a:endParaRPr>
          </a:p>
        </p:txBody>
      </p:sp>
      <p:pic>
        <p:nvPicPr>
          <p:cNvPr id="12" name="图片 11"/>
          <p:cNvPicPr>
            <a:picLocks noChangeAspect="1"/>
          </p:cNvPicPr>
          <p:nvPr/>
        </p:nvPicPr>
        <p:blipFill>
          <a:blip r:embed="rId9"/>
          <a:stretch>
            <a:fillRect/>
          </a:stretch>
        </p:blipFill>
        <p:spPr>
          <a:xfrm>
            <a:off x="11373208" y="2092725"/>
            <a:ext cx="666115" cy="767715"/>
          </a:xfrm>
          <a:prstGeom prst="rect">
            <a:avLst/>
          </a:prstGeom>
        </p:spPr>
      </p:pic>
      <p:pic>
        <p:nvPicPr>
          <p:cNvPr id="13" name="图片 12"/>
          <p:cNvPicPr>
            <a:picLocks noChangeAspect="1"/>
          </p:cNvPicPr>
          <p:nvPr/>
        </p:nvPicPr>
        <p:blipFill>
          <a:blip r:embed="rId9"/>
          <a:stretch>
            <a:fillRect/>
          </a:stretch>
        </p:blipFill>
        <p:spPr>
          <a:xfrm>
            <a:off x="11372836" y="4526076"/>
            <a:ext cx="666115" cy="767715"/>
          </a:xfrm>
          <a:prstGeom prst="rect">
            <a:avLst/>
          </a:prstGeom>
        </p:spPr>
      </p:pic>
      <p:sp>
        <p:nvSpPr>
          <p:cNvPr id="8" name="文本框 7"/>
          <p:cNvSpPr txBox="1"/>
          <p:nvPr/>
        </p:nvSpPr>
        <p:spPr>
          <a:xfrm>
            <a:off x="272135" y="1983183"/>
            <a:ext cx="6386586" cy="1114973"/>
          </a:xfrm>
          <a:prstGeom prst="rect">
            <a:avLst/>
          </a:prstGeom>
          <a:solidFill>
            <a:schemeClr val="bg1"/>
          </a:solidFill>
        </p:spPr>
        <p:txBody>
          <a:bodyPr wrap="square" rtlCol="0" anchor="t">
            <a:noAutofit/>
          </a:bodyPr>
          <a:lstStyle/>
          <a:p>
            <a:r>
              <a:rPr lang="en-US" altLang="zh-CN" sz="2400" dirty="0">
                <a:solidFill>
                  <a:srgbClr val="0000FF"/>
                </a:solidFill>
              </a:rPr>
              <a:t>Tyler met a bad-tempered, lonely and cold Henry, whom Grandpa Charlie showed sympathy for. </a:t>
            </a:r>
            <a:endParaRPr lang="zh-CN" altLang="zh-CN" sz="2400" dirty="0">
              <a:solidFill>
                <a:srgbClr val="0000FF"/>
              </a:solidFill>
            </a:endParaRPr>
          </a:p>
        </p:txBody>
      </p:sp>
      <p:sp>
        <p:nvSpPr>
          <p:cNvPr id="11" name="文本框 10"/>
          <p:cNvSpPr txBox="1"/>
          <p:nvPr/>
        </p:nvSpPr>
        <p:spPr>
          <a:xfrm>
            <a:off x="544530" y="463460"/>
            <a:ext cx="5983261" cy="1167636"/>
          </a:xfrm>
          <a:prstGeom prst="rect">
            <a:avLst/>
          </a:prstGeom>
          <a:solidFill>
            <a:schemeClr val="bg1"/>
          </a:solidFill>
        </p:spPr>
        <p:txBody>
          <a:bodyPr wrap="square" rtlCol="0" anchor="t">
            <a:noAutofit/>
          </a:bodyPr>
          <a:lstStyle/>
          <a:p>
            <a:r>
              <a:rPr lang="en-US" altLang="zh-CN" sz="2400" dirty="0">
                <a:solidFill>
                  <a:srgbClr val="0000FF"/>
                </a:solidFill>
                <a:latin typeface="Times New Roman" panose="02020603050405020304" pitchFamily="18" charset="0"/>
                <a:cs typeface="Times New Roman" panose="02020603050405020304" pitchFamily="18" charset="0"/>
                <a:sym typeface="+mn-ea"/>
              </a:rPr>
              <a:t> A gust of wind blew away Charlie’s red hat as well as Henry’s brown hat. Tyler picked them back, but Henry’s brown hat was wet.</a:t>
            </a:r>
            <a:endParaRPr lang="en-US" altLang="zh-CN" sz="2400" dirty="0">
              <a:solidFill>
                <a:srgbClr val="0000FF"/>
              </a:solidFill>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6713832" y="5534907"/>
            <a:ext cx="2630866" cy="523220"/>
          </a:xfrm>
          <a:prstGeom prst="rect">
            <a:avLst/>
          </a:prstGeom>
          <a:solidFill>
            <a:srgbClr val="FFFF00"/>
          </a:solidFill>
        </p:spPr>
        <p:txBody>
          <a:bodyPr wrap="square">
            <a:spAutoFit/>
          </a:bodyPr>
          <a:lstStyle/>
          <a:p>
            <a:r>
              <a:rPr lang="en-US" altLang="zh-CN" sz="2800" b="1" dirty="0">
                <a:solidFill>
                  <a:srgbClr val="0000FF"/>
                </a:solidFill>
                <a:latin typeface="Times New Roman" panose="02020603050405020304" pitchFamily="18" charset="0"/>
                <a:cs typeface="Times New Roman" panose="02020603050405020304" pitchFamily="18" charset="0"/>
              </a:rPr>
              <a:t>background</a:t>
            </a:r>
            <a:endParaRPr lang="zh-CN" altLang="en-US" sz="2800" dirty="0"/>
          </a:p>
        </p:txBody>
      </p:sp>
      <p:sp>
        <p:nvSpPr>
          <p:cNvPr id="17" name="箭头: 左 16"/>
          <p:cNvSpPr/>
          <p:nvPr/>
        </p:nvSpPr>
        <p:spPr>
          <a:xfrm>
            <a:off x="6223695" y="5689436"/>
            <a:ext cx="304096" cy="27065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0583" y="5365022"/>
            <a:ext cx="6255656" cy="830997"/>
          </a:xfrm>
          <a:prstGeom prst="rect">
            <a:avLst/>
          </a:prstGeom>
          <a:solidFill>
            <a:schemeClr val="bg1"/>
          </a:solidFill>
        </p:spPr>
        <p:txBody>
          <a:bodyPr wrap="square" rtlCol="0">
            <a:spAutoFit/>
          </a:bodyPr>
          <a:lstStyle/>
          <a:p>
            <a:r>
              <a:rPr lang="en-US" altLang="zh-CN" sz="2400" dirty="0">
                <a:solidFill>
                  <a:srgbClr val="0000FF"/>
                </a:solidFill>
              </a:rPr>
              <a:t> Tyler was invited by his grandpa Charlie to walk in the outside in winter. </a:t>
            </a:r>
            <a:endParaRPr lang="en-US" altLang="zh-CN" sz="2400" dirty="0">
              <a:solidFill>
                <a:srgbClr val="0000FF"/>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p:cNvPicPr>
          <p:nvPr/>
        </p:nvPicPr>
        <p:blipFill>
          <a:blip r:embed="rId10"/>
          <a:stretch>
            <a:fillRect/>
          </a:stretch>
        </p:blipFill>
        <p:spPr>
          <a:xfrm>
            <a:off x="11480800" y="63500"/>
            <a:ext cx="608013" cy="642938"/>
          </a:xfrm>
          <a:prstGeom prst="rect">
            <a:avLst/>
          </a:prstGeom>
          <a:noFill/>
          <a:ln w="9525">
            <a:noFill/>
          </a:ln>
        </p:spPr>
      </p:pic>
    </p:spTree>
    <p:custDataLst>
      <p:tags r:id="rId1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8" grpId="0" animBg="1"/>
      <p:bldP spid="11" grpId="0" animBg="1"/>
      <p:bldP spid="16" grpId="0" animBg="1"/>
      <p:bldP spid="1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6051478"/>
                <a:gridCol w="6140522"/>
              </a:tblGrid>
              <a:tr h="807084">
                <a:tc>
                  <a:txBody>
                    <a:bodyPr/>
                    <a:lstStyle/>
                    <a:p>
                      <a:r>
                        <a:rPr lang="zh-CN" altLang="en-US" sz="3200" dirty="0"/>
                        <a:t>              </a:t>
                      </a:r>
                      <a:r>
                        <a:rPr lang="en-US" altLang="zh-CN" sz="3200" dirty="0"/>
                        <a:t>hidden clues</a:t>
                      </a:r>
                      <a:endParaRPr lang="zh-CN" altLang="en-US" sz="3200" dirty="0"/>
                    </a:p>
                  </a:txBody>
                  <a:tcPr/>
                </a:tc>
                <a:tc>
                  <a:txBody>
                    <a:bodyPr/>
                    <a:lstStyle/>
                    <a:p>
                      <a:r>
                        <a:rPr lang="zh-CN" altLang="en-US" sz="3200" dirty="0"/>
                        <a:t>              </a:t>
                      </a:r>
                      <a:r>
                        <a:rPr lang="en-US" altLang="zh-CN" sz="3200" dirty="0"/>
                        <a:t>echoes  </a:t>
                      </a:r>
                      <a:endParaRPr lang="zh-CN" altLang="en-US" sz="3200" dirty="0"/>
                    </a:p>
                  </a:txBody>
                  <a:tcPr/>
                </a:tc>
              </a:tr>
              <a:tr h="4888038">
                <a:tc>
                  <a:txBody>
                    <a:bodyPr/>
                    <a:lstStyle/>
                    <a:p>
                      <a:r>
                        <a:rPr lang="en-US" altLang="zh-CN" sz="2800" kern="1200" dirty="0">
                          <a:solidFill>
                            <a:schemeClr val="dk1"/>
                          </a:solidFill>
                          <a:effectLst/>
                          <a:latin typeface="+mn-lt"/>
                          <a:ea typeface="+mn-ea"/>
                          <a:cs typeface="+mn-cs"/>
                        </a:rPr>
                        <a:t>“The fresh air will be good for him. And your grandpa doesn’t want to miss waving at people,” Mama said. “</a:t>
                      </a:r>
                      <a:r>
                        <a:rPr lang="en-US" altLang="zh-CN" sz="2800" kern="1200" dirty="0">
                          <a:solidFill>
                            <a:srgbClr val="C00000"/>
                          </a:solidFill>
                          <a:effectLst/>
                          <a:latin typeface="+mn-lt"/>
                          <a:ea typeface="+mn-ea"/>
                          <a:cs typeface="+mn-cs"/>
                        </a:rPr>
                        <a:t>He knows it makes them happy, and when they wave back, it makes him happy, too.”</a:t>
                      </a:r>
                      <a:endParaRPr lang="en-US" altLang="zh-CN" sz="2800" kern="1200" dirty="0">
                        <a:solidFill>
                          <a:srgbClr val="C00000"/>
                        </a:solidFill>
                        <a:effectLst/>
                        <a:latin typeface="+mn-lt"/>
                        <a:ea typeface="+mn-ea"/>
                        <a:cs typeface="+mn-cs"/>
                      </a:endParaRPr>
                    </a:p>
                  </a:txBody>
                  <a:tcPr/>
                </a:tc>
                <a:tc>
                  <a:txBody>
                    <a:bodyPr/>
                    <a:lstStyle/>
                    <a:p>
                      <a:pPr marL="514350" marR="0" indent="-514350" algn="l" defTabSz="914400" rtl="0" eaLnBrk="1" fontAlgn="auto" latinLnBrk="0" hangingPunct="1">
                        <a:lnSpc>
                          <a:spcPct val="100000"/>
                        </a:lnSpc>
                        <a:spcBef>
                          <a:spcPts val="0"/>
                        </a:spcBef>
                        <a:spcAft>
                          <a:spcPts val="0"/>
                        </a:spcAft>
                        <a:buClrTx/>
                        <a:buSzTx/>
                        <a:buFontTx/>
                        <a:buAutoNum type="arabicPeriod"/>
                        <a:defRPr/>
                      </a:pPr>
                      <a:r>
                        <a:rPr lang="en-US" altLang="zh-CN" sz="2800" b="0" dirty="0">
                          <a:solidFill>
                            <a:srgbClr val="CC00CC"/>
                          </a:solidFill>
                        </a:rPr>
                        <a:t> “ </a:t>
                      </a:r>
                      <a:r>
                        <a:rPr lang="en-US" altLang="zh-CN" sz="2800" b="0" dirty="0" err="1">
                          <a:solidFill>
                            <a:srgbClr val="CC00CC"/>
                          </a:solidFill>
                        </a:rPr>
                        <a:t>Mr</a:t>
                      </a:r>
                      <a:r>
                        <a:rPr lang="en-US" altLang="zh-CN" sz="2800" b="0" dirty="0">
                          <a:solidFill>
                            <a:srgbClr val="CC00CC"/>
                          </a:solidFill>
                        </a:rPr>
                        <a:t>, Henry, please put on the red hat and it will make your day!” Tyler said politely and enthusiastically, casting a warm look at the lonely, stubborn and unhappy old man.</a:t>
                      </a:r>
                      <a:endParaRPr lang="en-US" altLang="zh-CN" sz="2800" b="0" dirty="0">
                        <a:solidFill>
                          <a:srgbClr val="CC00CC"/>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He waved to the first car that passed.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A boy stuck his head out the window and yelled, “There’s the man in the red hat!” </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Grandpa Charlie waved to him and to the people in the next three cars. They all waved back.</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2. Another car passing, a boy poked     </a:t>
                      </a:r>
                      <a:endParaRPr lang="en-US" altLang="zh-CN" sz="2800" b="1" dirty="0">
                        <a:solidFill>
                          <a:srgbClr val="CC00CC"/>
                        </a:solidFill>
                      </a:endParaRPr>
                    </a:p>
                    <a:p>
                      <a:r>
                        <a:rPr lang="en-US" altLang="zh-CN" sz="2800" b="1" dirty="0">
                          <a:solidFill>
                            <a:srgbClr val="CC00CC"/>
                          </a:solidFill>
                        </a:rPr>
                        <a:t>   his head out, yelling, “There’s the </a:t>
                      </a:r>
                      <a:endParaRPr lang="en-US" altLang="zh-CN" sz="2800" b="1" dirty="0">
                        <a:solidFill>
                          <a:srgbClr val="CC00CC"/>
                        </a:solidFill>
                      </a:endParaRPr>
                    </a:p>
                    <a:p>
                      <a:r>
                        <a:rPr lang="en-US" altLang="zh-CN" sz="2800" b="1" dirty="0">
                          <a:solidFill>
                            <a:srgbClr val="CC00CC"/>
                          </a:solidFill>
                        </a:rPr>
                        <a:t>   man in the red hat!” Hearting that, </a:t>
                      </a:r>
                      <a:endParaRPr lang="en-US" altLang="zh-CN" sz="2800" b="1" dirty="0">
                        <a:solidFill>
                          <a:srgbClr val="CC00CC"/>
                        </a:solidFill>
                      </a:endParaRPr>
                    </a:p>
                    <a:p>
                      <a:r>
                        <a:rPr lang="en-US" altLang="zh-CN" sz="2800" b="1" dirty="0">
                          <a:solidFill>
                            <a:srgbClr val="CC00CC"/>
                          </a:solidFill>
                        </a:rPr>
                        <a:t>   Henry raised his hand, waving at him </a:t>
                      </a:r>
                      <a:endParaRPr lang="en-US" altLang="zh-CN" sz="2800" b="1" dirty="0">
                        <a:solidFill>
                          <a:srgbClr val="CC00CC"/>
                        </a:solidFill>
                      </a:endParaRPr>
                    </a:p>
                    <a:p>
                      <a:r>
                        <a:rPr lang="en-US" altLang="zh-CN" sz="2800" b="1" dirty="0">
                          <a:solidFill>
                            <a:srgbClr val="CC00CC"/>
                          </a:solidFill>
                        </a:rPr>
                        <a:t>   like an old acquaintance more </a:t>
                      </a:r>
                      <a:endParaRPr lang="en-US" altLang="zh-CN" sz="2800" b="1" dirty="0">
                        <a:solidFill>
                          <a:srgbClr val="CC00CC"/>
                        </a:solidFill>
                      </a:endParaRPr>
                    </a:p>
                    <a:p>
                      <a:r>
                        <a:rPr lang="en-US" altLang="zh-CN" sz="2800" b="1" dirty="0">
                          <a:solidFill>
                            <a:srgbClr val="CC00CC"/>
                          </a:solidFill>
                        </a:rPr>
                        <a:t>   naturally.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冬日暖阳摄影图片】风光摄影_静言思之_太平洋电脑网摄影部落"/>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 y="29380"/>
            <a:ext cx="12392930" cy="7008418"/>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789059" y="123054"/>
            <a:ext cx="4613879" cy="523220"/>
          </a:xfrm>
          <a:prstGeom prst="rect">
            <a:avLst/>
          </a:prstGeom>
          <a:solidFill>
            <a:schemeClr val="bg1"/>
          </a:solidFill>
        </p:spPr>
        <p:txBody>
          <a:bodyPr wrap="square" rtlCol="0">
            <a:spAutoFit/>
          </a:bodyPr>
          <a:lstStyle/>
          <a:p>
            <a:r>
              <a:rPr lang="en-US" altLang="zh-CN" sz="2800" dirty="0">
                <a:solidFill>
                  <a:srgbClr val="9900CC"/>
                </a:solidFill>
              </a:rPr>
              <a:t>Read for clues and echoes</a:t>
            </a:r>
            <a:endParaRPr lang="zh-CN" altLang="en-US" sz="2800" dirty="0">
              <a:solidFill>
                <a:srgbClr val="9900CC"/>
              </a:solidFill>
            </a:endParaRPr>
          </a:p>
        </p:txBody>
      </p:sp>
      <p:graphicFrame>
        <p:nvGraphicFramePr>
          <p:cNvPr id="6" name="内容占位符 3"/>
          <p:cNvGraphicFramePr/>
          <p:nvPr/>
        </p:nvGraphicFramePr>
        <p:xfrm>
          <a:off x="1" y="974036"/>
          <a:ext cx="12192000" cy="5695122"/>
        </p:xfrm>
        <a:graphic>
          <a:graphicData uri="http://schemas.openxmlformats.org/drawingml/2006/table">
            <a:tbl>
              <a:tblPr firstRow="1" bandRow="1">
                <a:tableStyleId>{5C22544A-7EE6-4342-B048-85BDC9FD1C3A}</a:tableStyleId>
              </a:tblPr>
              <a:tblGrid>
                <a:gridCol w="5681608"/>
                <a:gridCol w="6510392"/>
              </a:tblGrid>
              <a:tr h="807084">
                <a:tc>
                  <a:txBody>
                    <a:bodyPr/>
                    <a:lstStyle/>
                    <a:p>
                      <a:r>
                        <a:rPr lang="zh-CN" altLang="en-US" sz="3200" dirty="0"/>
                        <a:t>              </a:t>
                      </a:r>
                      <a:r>
                        <a:rPr lang="en-US" altLang="zh-CN" sz="3200" dirty="0"/>
                        <a:t>hidden clues</a:t>
                      </a:r>
                      <a:endParaRPr lang="zh-CN" altLang="en-US" sz="3200" dirty="0"/>
                    </a:p>
                  </a:txBody>
                  <a:tcPr>
                    <a:solidFill>
                      <a:schemeClr val="accent5">
                        <a:lumMod val="75000"/>
                      </a:schemeClr>
                    </a:solidFill>
                  </a:tcPr>
                </a:tc>
                <a:tc>
                  <a:txBody>
                    <a:bodyPr/>
                    <a:lstStyle/>
                    <a:p>
                      <a:r>
                        <a:rPr lang="zh-CN" altLang="en-US" sz="3200" dirty="0"/>
                        <a:t>              </a:t>
                      </a:r>
                      <a:r>
                        <a:rPr lang="en-US" altLang="zh-CN" sz="3200" dirty="0"/>
                        <a:t>echoes  </a:t>
                      </a:r>
                      <a:endParaRPr lang="zh-CN" altLang="en-US" sz="3200" dirty="0"/>
                    </a:p>
                  </a:txBody>
                  <a:tcPr>
                    <a:solidFill>
                      <a:schemeClr val="accent5">
                        <a:lumMod val="75000"/>
                      </a:schemeClr>
                    </a:solidFill>
                  </a:tcPr>
                </a:tc>
              </a:tr>
              <a:tr h="4888038">
                <a:tc>
                  <a:txBody>
                    <a:bodyPr/>
                    <a:lstStyle/>
                    <a:p>
                      <a:pPr marL="0" marR="0" lvl="0" indent="457200" algn="just" defTabSz="913765" rtl="0" eaLnBrk="1" fontAlgn="auto" latinLnBrk="0" hangingPunct="1">
                        <a:lnSpc>
                          <a:spcPts val="3200"/>
                        </a:lnSpc>
                        <a:spcBef>
                          <a:spcPct val="0"/>
                        </a:spcBef>
                        <a:spcAft>
                          <a:spcPct val="0"/>
                        </a:spcAft>
                        <a:buClrTx/>
                        <a:buSzTx/>
                        <a:buFontTx/>
                        <a:buNone/>
                        <a:defRPr/>
                      </a:pP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A car went by, </a:t>
                      </a:r>
                      <a:r>
                        <a:rPr kumimoji="0" lang="en-US" altLang="zh-CN" sz="2800" b="0" i="0" u="none" strike="noStrike" kern="1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but no one beeped the horn or waved.</a:t>
                      </a:r>
                      <a:r>
                        <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rPr>
                        <a:t> Grandpa Charlie didn’t seem to notice for he was talking to a neighbor.</a:t>
                      </a:r>
                      <a:endParaRPr kumimoji="0" lang="en-US" altLang="zh-CN" sz="2800" b="0" i="0" u="none" strike="noStrike" kern="10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altLang="zh-CN" b="1" dirty="0">
                          <a:solidFill>
                            <a:srgbClr val="CC00CC"/>
                          </a:solidFill>
                        </a:rPr>
                        <a:t> </a:t>
                      </a:r>
                      <a:r>
                        <a:rPr lang="en-US" altLang="zh-CN" sz="2800" b="1" dirty="0">
                          <a:solidFill>
                            <a:srgbClr val="CC00CC"/>
                          </a:solidFill>
                        </a:rPr>
                        <a:t>3. More cars passing and more people </a:t>
                      </a:r>
                      <a:endParaRPr lang="en-US" altLang="zh-CN" sz="2800" b="1" dirty="0">
                        <a:solidFill>
                          <a:srgbClr val="CC00CC"/>
                        </a:solidFill>
                      </a:endParaRPr>
                    </a:p>
                    <a:p>
                      <a:r>
                        <a:rPr lang="en-US" altLang="zh-CN" sz="2800" b="1" dirty="0">
                          <a:solidFill>
                            <a:srgbClr val="CC00CC"/>
                          </a:solidFill>
                        </a:rPr>
                        <a:t>    beeping the horn or waving, Henry’s </a:t>
                      </a:r>
                      <a:endParaRPr lang="en-US" altLang="zh-CN" sz="2800" b="1" dirty="0">
                        <a:solidFill>
                          <a:srgbClr val="CC00CC"/>
                        </a:solidFill>
                      </a:endParaRPr>
                    </a:p>
                    <a:p>
                      <a:r>
                        <a:rPr lang="en-US" altLang="zh-CN" sz="2800" b="1" dirty="0">
                          <a:solidFill>
                            <a:srgbClr val="CC00CC"/>
                          </a:solidFill>
                        </a:rPr>
                        <a:t>    face softened and lit up. </a:t>
                      </a:r>
                      <a:endParaRPr lang="en-US" altLang="zh-CN" sz="2800" b="0" dirty="0">
                        <a:solidFill>
                          <a:srgbClr val="0000FF"/>
                        </a:solidFill>
                      </a:endParaRPr>
                    </a:p>
                  </a:txBody>
                  <a:tcPr/>
                </a:tc>
              </a:tr>
            </a:tbl>
          </a:graphicData>
        </a:graphic>
      </p:graphicFrame>
      <p:pic>
        <p:nvPicPr>
          <p:cNvPr id="5124" name="图片 6" descr="logo横版 png"/>
          <p:cNvPicPr>
            <a:picLocks noChangeAspect="1"/>
          </p:cNvPicPr>
          <p:nvPr/>
        </p:nvPicPr>
        <p:blipFill>
          <a:blip r:embed="rId2"/>
          <a:stretch>
            <a:fillRect/>
          </a:stretch>
        </p:blipFill>
        <p:spPr>
          <a:xfrm>
            <a:off x="11480800" y="63500"/>
            <a:ext cx="608013" cy="642938"/>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AS_UNIQUEID" val="1257"/>
</p:tagLst>
</file>

<file path=ppt/tags/tag11.xml><?xml version="1.0" encoding="utf-8"?>
<p:tagLst xmlns:p="http://schemas.openxmlformats.org/presentationml/2006/main">
  <p:tag name="AS_UNIQUEID" val="1258"/>
</p:tagLst>
</file>

<file path=ppt/tags/tag12.xml><?xml version="1.0" encoding="utf-8"?>
<p:tagLst xmlns:p="http://schemas.openxmlformats.org/presentationml/2006/main">
  <p:tag name="AS_UNIQUEID" val="1259"/>
</p:tagLst>
</file>

<file path=ppt/tags/tag13.xml><?xml version="1.0" encoding="utf-8"?>
<p:tagLst xmlns:p="http://schemas.openxmlformats.org/presentationml/2006/main">
  <p:tag name="AS_UNIQUEID" val="1260"/>
</p:tagLst>
</file>

<file path=ppt/tags/tag14.xml><?xml version="1.0" encoding="utf-8"?>
<p:tagLst xmlns:p="http://schemas.openxmlformats.org/presentationml/2006/main">
  <p:tag name="AS_UNIQUEID" val="1261"/>
</p:tagLst>
</file>

<file path=ppt/tags/tag15.xml><?xml version="1.0" encoding="utf-8"?>
<p:tagLst xmlns:p="http://schemas.openxmlformats.org/presentationml/2006/main">
  <p:tag name="AS_UNIQUEID" val="1262"/>
</p:tagLst>
</file>

<file path=ppt/tags/tag16.xml><?xml version="1.0" encoding="utf-8"?>
<p:tagLst xmlns:p="http://schemas.openxmlformats.org/presentationml/2006/main">
  <p:tag name="AS_UNIQUEID" val="1263"/>
</p:tagLst>
</file>

<file path=ppt/tags/tag17.xml><?xml version="1.0" encoding="utf-8"?>
<p:tagLst xmlns:p="http://schemas.openxmlformats.org/presentationml/2006/main">
  <p:tag name="AS_UNIQUEID" val="1264"/>
</p:tagLst>
</file>

<file path=ppt/tags/tag18.xml><?xml version="1.0" encoding="utf-8"?>
<p:tagLst xmlns:p="http://schemas.openxmlformats.org/presentationml/2006/main">
  <p:tag name="AS_UNIQUEID" val="1265"/>
</p:tagLst>
</file>

<file path=ppt/tags/tag19.xml><?xml version="1.0" encoding="utf-8"?>
<p:tagLst xmlns:p="http://schemas.openxmlformats.org/presentationml/2006/main">
  <p:tag name="AS_UNIQUEID" val="1266"/>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UNIQUEID" val="1267"/>
</p:tagLst>
</file>

<file path=ppt/tags/tag21.xml><?xml version="1.0" encoding="utf-8"?>
<p:tagLst xmlns:p="http://schemas.openxmlformats.org/presentationml/2006/main">
  <p:tag name="AS_UNIQUEID" val="1268"/>
</p:tagLst>
</file>

<file path=ppt/tags/tag22.xml><?xml version="1.0" encoding="utf-8"?>
<p:tagLst xmlns:p="http://schemas.openxmlformats.org/presentationml/2006/main">
  <p:tag name="AS_UNIQUEID" val="1269"/>
</p:tagLst>
</file>

<file path=ppt/tags/tag23.xml><?xml version="1.0" encoding="utf-8"?>
<p:tagLst xmlns:p="http://schemas.openxmlformats.org/presentationml/2006/main">
  <p:tag name="AS_UNIQUEID" val="1270"/>
</p:tagLst>
</file>

<file path=ppt/tags/tag24.xml><?xml version="1.0" encoding="utf-8"?>
<p:tagLst xmlns:p="http://schemas.openxmlformats.org/presentationml/2006/main">
  <p:tag name="AS_UNIQUEID" val="1271"/>
</p:tagLst>
</file>

<file path=ppt/tags/tag25.xml><?xml version="1.0" encoding="utf-8"?>
<p:tagLst xmlns:p="http://schemas.openxmlformats.org/presentationml/2006/main">
  <p:tag name="AS_UNIQUEID" val="1272"/>
</p:tagLst>
</file>

<file path=ppt/tags/tag26.xml><?xml version="1.0" encoding="utf-8"?>
<p:tagLst xmlns:p="http://schemas.openxmlformats.org/presentationml/2006/main">
  <p:tag name="AS_UNIQUEID" val="1273"/>
</p:tagLst>
</file>

<file path=ppt/tags/tag27.xml><?xml version="1.0" encoding="utf-8"?>
<p:tagLst xmlns:p="http://schemas.openxmlformats.org/presentationml/2006/main">
  <p:tag name="AS_UNIQUEID" val="1274"/>
</p:tagLst>
</file>

<file path=ppt/tags/tag28.xml><?xml version="1.0" encoding="utf-8"?>
<p:tagLst xmlns:p="http://schemas.openxmlformats.org/presentationml/2006/main">
  <p:tag name="AS_UNIQUEID" val="1275"/>
</p:tagLst>
</file>

<file path=ppt/tags/tag29.xml><?xml version="1.0" encoding="utf-8"?>
<p:tagLst xmlns:p="http://schemas.openxmlformats.org/presentationml/2006/main">
  <p:tag name="AS_UNIQUEID" val="1276"/>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AS_UNIQUEID" val="1277"/>
</p:tagLst>
</file>

<file path=ppt/tags/tag31.xml><?xml version="1.0" encoding="utf-8"?>
<p:tagLst xmlns:p="http://schemas.openxmlformats.org/presentationml/2006/main">
  <p:tag name="AS_UNIQUEID" val="1278"/>
</p:tagLst>
</file>

<file path=ppt/tags/tag32.xml><?xml version="1.0" encoding="utf-8"?>
<p:tagLst xmlns:p="http://schemas.openxmlformats.org/presentationml/2006/main">
  <p:tag name="AS_UNIQUEID" val="1279"/>
</p:tagLst>
</file>

<file path=ppt/tags/tag33.xml><?xml version="1.0" encoding="utf-8"?>
<p:tagLst xmlns:p="http://schemas.openxmlformats.org/presentationml/2006/main">
  <p:tag name="AS_UNIQUEID" val="1280"/>
</p:tagLst>
</file>

<file path=ppt/tags/tag34.xml><?xml version="1.0" encoding="utf-8"?>
<p:tagLst xmlns:p="http://schemas.openxmlformats.org/presentationml/2006/main">
  <p:tag name="AS_UNIQUEID" val="1281"/>
</p:tagLst>
</file>

<file path=ppt/tags/tag35.xml><?xml version="1.0" encoding="utf-8"?>
<p:tagLst xmlns:p="http://schemas.openxmlformats.org/presentationml/2006/main">
  <p:tag name="AS_UNIQUEID" val="1282"/>
</p:tagLst>
</file>

<file path=ppt/tags/tag36.xml><?xml version="1.0" encoding="utf-8"?>
<p:tagLst xmlns:p="http://schemas.openxmlformats.org/presentationml/2006/main">
  <p:tag name="AS_UNIQUEID" val="1283"/>
</p:tagLst>
</file>

<file path=ppt/tags/tag37.xml><?xml version="1.0" encoding="utf-8"?>
<p:tagLst xmlns:p="http://schemas.openxmlformats.org/presentationml/2006/main">
  <p:tag name="AS_UNIQUEID" val="1284"/>
</p:tagLst>
</file>

<file path=ppt/tags/tag38.xml><?xml version="1.0" encoding="utf-8"?>
<p:tagLst xmlns:p="http://schemas.openxmlformats.org/presentationml/2006/main">
  <p:tag name="AS_UNIQUEID" val="1285"/>
</p:tagLst>
</file>

<file path=ppt/tags/tag39.xml><?xml version="1.0" encoding="utf-8"?>
<p:tagLst xmlns:p="http://schemas.openxmlformats.org/presentationml/2006/main">
  <p:tag name="AS_UNIQUEID" val="1286"/>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287"/>
</p:tagLst>
</file>

<file path=ppt/tags/tag41.xml><?xml version="1.0" encoding="utf-8"?>
<p:tagLst xmlns:p="http://schemas.openxmlformats.org/presentationml/2006/main">
  <p:tag name="AS_UNIQUEID" val="1288"/>
</p:tagLst>
</file>

<file path=ppt/tags/tag42.xml><?xml version="1.0" encoding="utf-8"?>
<p:tagLst xmlns:p="http://schemas.openxmlformats.org/presentationml/2006/main">
  <p:tag name="AS_UNIQUEID" val="1289"/>
</p:tagLst>
</file>

<file path=ppt/tags/tag43.xml><?xml version="1.0" encoding="utf-8"?>
<p:tagLst xmlns:p="http://schemas.openxmlformats.org/presentationml/2006/main">
  <p:tag name="AS_UNIQUEID" val="1290"/>
</p:tagLst>
</file>

<file path=ppt/tags/tag44.xml><?xml version="1.0" encoding="utf-8"?>
<p:tagLst xmlns:p="http://schemas.openxmlformats.org/presentationml/2006/main">
  <p:tag name="AS_UNIQUEID" val="1291"/>
</p:tagLst>
</file>

<file path=ppt/tags/tag45.xml><?xml version="1.0" encoding="utf-8"?>
<p:tagLst xmlns:p="http://schemas.openxmlformats.org/presentationml/2006/main">
  <p:tag name="AS_UNIQUEID" val="1292"/>
</p:tagLst>
</file>

<file path=ppt/tags/tag46.xml><?xml version="1.0" encoding="utf-8"?>
<p:tagLst xmlns:p="http://schemas.openxmlformats.org/presentationml/2006/main">
  <p:tag name="AS_UNIQUEID" val="1293"/>
</p:tagLst>
</file>

<file path=ppt/tags/tag47.xml><?xml version="1.0" encoding="utf-8"?>
<p:tagLst xmlns:p="http://schemas.openxmlformats.org/presentationml/2006/main">
  <p:tag name="AS_UNIQUEID" val="1294"/>
</p:tagLst>
</file>

<file path=ppt/tags/tag48.xml><?xml version="1.0" encoding="utf-8"?>
<p:tagLst xmlns:p="http://schemas.openxmlformats.org/presentationml/2006/main">
  <p:tag name="AS_UNIQUEID" val="1295"/>
</p:tagLst>
</file>

<file path=ppt/tags/tag49.xml><?xml version="1.0" encoding="utf-8"?>
<p:tagLst xmlns:p="http://schemas.openxmlformats.org/presentationml/2006/main">
  <p:tag name="AS_UNIQUEID" val="1296"/>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AS_UNIQUEID" val="1297"/>
</p:tagLst>
</file>

<file path=ppt/tags/tag51.xml><?xml version="1.0" encoding="utf-8"?>
<p:tagLst xmlns:p="http://schemas.openxmlformats.org/presentationml/2006/main">
  <p:tag name="AS_UNIQUEID" val="1298"/>
</p:tagLst>
</file>

<file path=ppt/tags/tag52.xml><?xml version="1.0" encoding="utf-8"?>
<p:tagLst xmlns:p="http://schemas.openxmlformats.org/presentationml/2006/main">
  <p:tag name="AS_UNIQUEID" val="1299"/>
</p:tagLst>
</file>

<file path=ppt/tags/tag53.xml><?xml version="1.0" encoding="utf-8"?>
<p:tagLst xmlns:p="http://schemas.openxmlformats.org/presentationml/2006/main">
  <p:tag name="AS_UNIQUEID" val="1300"/>
</p:tagLst>
</file>

<file path=ppt/tags/tag54.xml><?xml version="1.0" encoding="utf-8"?>
<p:tagLst xmlns:p="http://schemas.openxmlformats.org/presentationml/2006/main">
  <p:tag name="AS_UNIQUEID" val="1301"/>
</p:tagLst>
</file>

<file path=ppt/tags/tag55.xml><?xml version="1.0" encoding="utf-8"?>
<p:tagLst xmlns:p="http://schemas.openxmlformats.org/presentationml/2006/main">
  <p:tag name="AS_UNIQUEID" val="1302"/>
</p:tagLst>
</file>

<file path=ppt/tags/tag56.xml><?xml version="1.0" encoding="utf-8"?>
<p:tagLst xmlns:p="http://schemas.openxmlformats.org/presentationml/2006/main">
  <p:tag name="AS_UNIQUEID" val="1303"/>
</p:tagLst>
</file>

<file path=ppt/tags/tag57.xml><?xml version="1.0" encoding="utf-8"?>
<p:tagLst xmlns:p="http://schemas.openxmlformats.org/presentationml/2006/main">
  <p:tag name="AS_UNIQUEID" val="1304"/>
</p:tagLst>
</file>

<file path=ppt/tags/tag58.xml><?xml version="1.0" encoding="utf-8"?>
<p:tagLst xmlns:p="http://schemas.openxmlformats.org/presentationml/2006/main">
  <p:tag name="AS_UNIQUEID" val="1305"/>
</p:tagLst>
</file>

<file path=ppt/tags/tag59.xml><?xml version="1.0" encoding="utf-8"?>
<p:tagLst xmlns:p="http://schemas.openxmlformats.org/presentationml/2006/main">
  <p:tag name="AS_UNIQUEID" val="1306"/>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1307"/>
</p:tagLst>
</file>

<file path=ppt/tags/tag61.xml><?xml version="1.0" encoding="utf-8"?>
<p:tagLst xmlns:p="http://schemas.openxmlformats.org/presentationml/2006/main">
  <p:tag name="AS_UNIQUEID" val="1308"/>
</p:tagLst>
</file>

<file path=ppt/tags/tag62.xml><?xml version="1.0" encoding="utf-8"?>
<p:tagLst xmlns:p="http://schemas.openxmlformats.org/presentationml/2006/main">
  <p:tag name="AS_UNIQUEID" val="487"/>
</p:tagLst>
</file>

<file path=ppt/tags/tag63.xml><?xml version="1.0" encoding="utf-8"?>
<p:tagLst xmlns:p="http://schemas.openxmlformats.org/presentationml/2006/main">
  <p:tag name="AS_UNIQUEID" val="412"/>
  <p:tag name="PA" val="v5.2.2"/>
</p:tagLst>
</file>

<file path=ppt/tags/tag64.xml><?xml version="1.0" encoding="utf-8"?>
<p:tagLst xmlns:p="http://schemas.openxmlformats.org/presentationml/2006/main">
  <p:tag name="AS_UNIQUEID" val="411"/>
</p:tagLst>
</file>

<file path=ppt/tags/tag65.xml><?xml version="1.0" encoding="utf-8"?>
<p:tagLst xmlns:p="http://schemas.openxmlformats.org/presentationml/2006/main">
  <p:tag name="AS_UNIQUEID" val="486"/>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AS_UNIQUEID" val="12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13097</Words>
  <Application>WPS 演示</Application>
  <PresentationFormat>宽屏</PresentationFormat>
  <Paragraphs>279</Paragraphs>
  <Slides>26</Slides>
  <Notes>11</Notes>
  <HiddenSlides>1</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宋体</vt:lpstr>
      <vt:lpstr>Wingdings</vt:lpstr>
      <vt:lpstr>思源黑体</vt:lpstr>
      <vt:lpstr>等线</vt:lpstr>
      <vt:lpstr>Times New Roman</vt:lpstr>
      <vt:lpstr>Calibri</vt:lpstr>
      <vt:lpstr>Times New Roman Regular</vt:lpstr>
      <vt:lpstr>Tahoma</vt:lpstr>
      <vt:lpstr>微软雅黑</vt:lpstr>
      <vt:lpstr>Arial Unicode MS</vt:lpstr>
      <vt:lpstr>等线 Light</vt:lpstr>
      <vt:lpstr>黑体</vt:lpstr>
      <vt:lpstr>HelveticaNeue</vt:lpstr>
      <vt:lpstr>华文新魏</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ＦＵ　ＪＩＡＨＵＩ</dc:creator>
  <cp:lastModifiedBy>Administrator</cp:lastModifiedBy>
  <cp:revision>608</cp:revision>
  <dcterms:created xsi:type="dcterms:W3CDTF">2024-05-24T10:01:00Z</dcterms:created>
  <dcterms:modified xsi:type="dcterms:W3CDTF">2024-12-24T03:24:01Z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