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93" r:id="rId3"/>
    <p:sldId id="270" r:id="rId4"/>
    <p:sldId id="271" r:id="rId5"/>
    <p:sldId id="272" r:id="rId6"/>
    <p:sldId id="273" r:id="rId8"/>
    <p:sldId id="274" r:id="rId9"/>
    <p:sldId id="275"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6" r:id="rId24"/>
    <p:sldId id="277" r:id="rId25"/>
    <p:sldId id="278" r:id="rId26"/>
    <p:sldId id="279"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microsoft.com/office/2007/relationships/media" Target="../media/media2.mp3"/><Relationship Id="rId4" Type="http://schemas.openxmlformats.org/officeDocument/2006/relationships/audio" Target="../media/media2.mp3"/><Relationship Id="rId3" Type="http://schemas.openxmlformats.org/officeDocument/2006/relationships/image" Target="../media/image10.png"/><Relationship Id="rId2" Type="http://schemas.microsoft.com/office/2007/relationships/media" Target="../media/media1.mp3"/><Relationship Id="rId1" Type="http://schemas.openxmlformats.org/officeDocument/2006/relationships/audio" Target="../media/media1.mp3"/></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230505" y="1721485"/>
            <a:ext cx="11701145" cy="4399915"/>
          </a:xfrm>
          <a:prstGeom prst="rect">
            <a:avLst/>
          </a:prstGeom>
          <a:noFill/>
        </p:spPr>
        <p:txBody>
          <a:bodyPr wrap="square" rtlCol="0" anchor="t">
            <a:spAutoFit/>
          </a:bodyPr>
          <a:p>
            <a:r>
              <a:rPr lang="zh-CN" altLang="en-US" sz="2800">
                <a:latin typeface="Times New Roman" panose="02020603050405020304" charset="0"/>
                <a:cs typeface="Times New Roman" panose="02020603050405020304" charset="0"/>
              </a:rPr>
              <a:t>A Mediterranean diet is known to be heart-healthy, and a new Harvard study found that </a:t>
            </a:r>
            <a:r>
              <a:rPr lang="en-US" altLang="zh-CN" sz="2800">
                <a:latin typeface="Times New Roman" panose="02020603050405020304" charset="0"/>
                <a:cs typeface="Times New Roman" panose="02020603050405020304" charset="0"/>
              </a:rPr>
              <a:t>__________ (consume) </a:t>
            </a:r>
            <a:r>
              <a:rPr lang="zh-CN" altLang="en-US" sz="2800">
                <a:latin typeface="Times New Roman" panose="02020603050405020304" charset="0"/>
                <a:cs typeface="Times New Roman" panose="02020603050405020304" charset="0"/>
              </a:rPr>
              <a:t>just a small amount of olive oil every day lowers your risk of dying from a </a:t>
            </a:r>
            <a:r>
              <a:rPr lang="en-US" altLang="zh-CN" sz="2800">
                <a:latin typeface="Times New Roman" panose="02020603050405020304" charset="0"/>
                <a:cs typeface="Times New Roman" panose="02020603050405020304" charset="0"/>
              </a:rPr>
              <a:t>_______ (various) </a:t>
            </a:r>
            <a:r>
              <a:rPr lang="zh-CN" altLang="en-US" sz="2800">
                <a:latin typeface="Times New Roman" panose="02020603050405020304" charset="0"/>
                <a:cs typeface="Times New Roman" panose="02020603050405020304" charset="0"/>
              </a:rPr>
              <a:t>of ailments. Researchers followed 90,000 Americans for 28 years and found those </a:t>
            </a:r>
            <a:r>
              <a:rPr lang="en-US" altLang="zh-CN" sz="2800">
                <a:latin typeface="Times New Roman" panose="02020603050405020304" charset="0"/>
                <a:cs typeface="Times New Roman" panose="02020603050405020304" charset="0"/>
              </a:rPr>
              <a:t>____ </a:t>
            </a:r>
            <a:r>
              <a:rPr lang="zh-CN" altLang="en-US" sz="2800">
                <a:latin typeface="Times New Roman" panose="02020603050405020304" charset="0"/>
                <a:cs typeface="Times New Roman" panose="02020603050405020304" charset="0"/>
              </a:rPr>
              <a:t>consumed a half tablespoon of olive oil daily had a lower risk of death from cancer</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(by 17 percent), respiratory disease (by 18 percent), heart disease (by 19 percent), and neurodegenerative diseases such as dementia</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(by 29 percent). Whether taken straight from the bottle </a:t>
            </a:r>
            <a:r>
              <a:rPr lang="en-US" altLang="zh-CN" sz="2800">
                <a:latin typeface="Times New Roman" panose="02020603050405020304" charset="0"/>
                <a:cs typeface="Times New Roman" panose="02020603050405020304" charset="0"/>
              </a:rPr>
              <a:t>___ </a:t>
            </a:r>
            <a:r>
              <a:rPr lang="zh-CN" altLang="en-US" sz="2800">
                <a:latin typeface="Times New Roman" panose="02020603050405020304" charset="0"/>
                <a:cs typeface="Times New Roman" panose="02020603050405020304" charset="0"/>
              </a:rPr>
              <a:t>used in cooking, olive oil has anti-inflammatory and antioxidant </a:t>
            </a:r>
            <a:r>
              <a:rPr lang="en-US" altLang="zh-CN" sz="2800">
                <a:latin typeface="Times New Roman" panose="02020603050405020304" charset="0"/>
                <a:cs typeface="Times New Roman" panose="02020603050405020304" charset="0"/>
              </a:rPr>
              <a:t>_________ (property) </a:t>
            </a:r>
            <a:r>
              <a:rPr lang="zh-CN" altLang="en-US" sz="2800">
                <a:latin typeface="Times New Roman" panose="02020603050405020304" charset="0"/>
                <a:cs typeface="Times New Roman" panose="02020603050405020304" charset="0"/>
              </a:rPr>
              <a:t>that contribute to over-all health, as does replacing other artery-clogging fats.</a:t>
            </a:r>
            <a:endParaRPr lang="zh-CN" altLang="en-US" sz="2800">
              <a:latin typeface="Times New Roman" panose="02020603050405020304" charset="0"/>
              <a:cs typeface="Times New Roman" panose="02020603050405020304" charset="0"/>
            </a:endParaRPr>
          </a:p>
        </p:txBody>
      </p:sp>
      <p:sp>
        <p:nvSpPr>
          <p:cNvPr id="5" name="文本框 4"/>
          <p:cNvSpPr txBox="1"/>
          <p:nvPr/>
        </p:nvSpPr>
        <p:spPr>
          <a:xfrm>
            <a:off x="2803525" y="1056005"/>
            <a:ext cx="6584950" cy="521970"/>
          </a:xfrm>
          <a:prstGeom prst="rect">
            <a:avLst/>
          </a:prstGeom>
          <a:solidFill>
            <a:schemeClr val="bg2"/>
          </a:solidFill>
        </p:spPr>
        <p:txBody>
          <a:bodyPr wrap="square" rtlCol="0" anchor="t">
            <a:spAutoFit/>
          </a:bodyPr>
          <a:p>
            <a:pPr algn="ctr"/>
            <a:r>
              <a:rPr lang="zh-CN" altLang="en-US" sz="2800">
                <a:latin typeface="Times New Roman" panose="02020603050405020304" charset="0"/>
                <a:cs typeface="Times New Roman" panose="02020603050405020304" charset="0"/>
              </a:rPr>
              <a:t>Olive Oil Could Add Years To Your Life</a:t>
            </a:r>
            <a:endParaRPr lang="zh-CN" altLang="en-US" sz="2800">
              <a:latin typeface="Times New Roman" panose="02020603050405020304" charset="0"/>
              <a:cs typeface="Times New Roman" panose="02020603050405020304" charset="0"/>
            </a:endParaRPr>
          </a:p>
        </p:txBody>
      </p:sp>
      <p:sp>
        <p:nvSpPr>
          <p:cNvPr id="10" name="文本框 16"/>
          <p:cNvSpPr txBox="1"/>
          <p:nvPr/>
        </p:nvSpPr>
        <p:spPr>
          <a:xfrm>
            <a:off x="-19050" y="0"/>
            <a:ext cx="187198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r>
              <a:rPr kumimoji="1" lang="en-US" altLang="zh-CN" sz="2800" b="1" dirty="0">
                <a:solidFill>
                  <a:sysClr val="window" lastClr="FFFFFF"/>
                </a:solidFill>
                <a:sym typeface="微软雅黑" panose="020B0503020204020204" charset="-122"/>
              </a:rPr>
              <a:t>2</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40270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《读者文摘</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9</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版</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46</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871980" y="2123440"/>
            <a:ext cx="1833245"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consuming </a:t>
            </a:r>
            <a:endParaRPr lang="zh-CN" altLang="en-US"/>
          </a:p>
        </p:txBody>
      </p:sp>
      <p:sp>
        <p:nvSpPr>
          <p:cNvPr id="3" name="文本框 2"/>
          <p:cNvSpPr txBox="1"/>
          <p:nvPr/>
        </p:nvSpPr>
        <p:spPr>
          <a:xfrm>
            <a:off x="5014595" y="2520950"/>
            <a:ext cx="125984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variety </a:t>
            </a:r>
            <a:endParaRPr lang="zh-CN" altLang="en-US"/>
          </a:p>
        </p:txBody>
      </p:sp>
      <p:sp>
        <p:nvSpPr>
          <p:cNvPr id="6" name="文本框 5"/>
          <p:cNvSpPr txBox="1"/>
          <p:nvPr/>
        </p:nvSpPr>
        <p:spPr>
          <a:xfrm>
            <a:off x="8460105" y="3014345"/>
            <a:ext cx="88392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who </a:t>
            </a:r>
            <a:endParaRPr lang="zh-CN" altLang="en-US"/>
          </a:p>
        </p:txBody>
      </p:sp>
      <p:sp>
        <p:nvSpPr>
          <p:cNvPr id="7" name="文本框 6"/>
          <p:cNvSpPr txBox="1"/>
          <p:nvPr/>
        </p:nvSpPr>
        <p:spPr>
          <a:xfrm>
            <a:off x="3705225" y="4668520"/>
            <a:ext cx="56769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or </a:t>
            </a:r>
            <a:endParaRPr lang="zh-CN" altLang="en-US"/>
          </a:p>
        </p:txBody>
      </p:sp>
      <p:sp>
        <p:nvSpPr>
          <p:cNvPr id="8" name="文本框 7"/>
          <p:cNvSpPr txBox="1"/>
          <p:nvPr/>
        </p:nvSpPr>
        <p:spPr>
          <a:xfrm>
            <a:off x="2042160" y="5109845"/>
            <a:ext cx="169418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properties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2" grpId="1"/>
      <p:bldP spid="3" grpId="1"/>
      <p:bldP spid="6" grpId="1"/>
      <p:bldP spid="7" grpId="1"/>
      <p:bldP spid="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722630"/>
            <a:ext cx="12098655" cy="451358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cognitive</a:t>
            </a:r>
            <a:r>
              <a:rPr lang="en-US" altLang="zh-CN" sz="2800">
                <a:latin typeface="Times New Roman" panose="02020603050405020304" charset="0"/>
                <a:ea typeface="华文中宋" panose="02010600040101010101" charset="-122"/>
                <a:cs typeface="Times New Roman" panose="02020603050405020304" charset="0"/>
                <a:sym typeface="+mn-ea"/>
              </a:rPr>
              <a:t>: connected with mental processes of understanding 认知的</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As children grow older, their cognitive processes become sharper.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随着孩子们长大，他们的认知过程也变得越来越敏锐了。</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ailment</a:t>
            </a:r>
            <a:r>
              <a:rPr lang="en-US" altLang="zh-CN" sz="2800"/>
              <a:t>: </a:t>
            </a:r>
            <a:r>
              <a:rPr sz="2800">
                <a:latin typeface="Times New Roman" panose="02020603050405020304" charset="0"/>
                <a:ea typeface="华文中宋" panose="02010600040101010101" charset="-122"/>
                <a:cs typeface="Times New Roman" panose="02020603050405020304" charset="0"/>
              </a:rPr>
              <a:t>an illness that is not very serious 轻病；小恙 </a:t>
            </a:r>
            <a:r>
              <a:rPr lang="en-US" sz="2800">
                <a:latin typeface="Times New Roman" panose="02020603050405020304" charset="0"/>
                <a:ea typeface="华文中宋" panose="02010600040101010101" charset="-122"/>
                <a:cs typeface="Times New Roman" panose="02020603050405020304" charset="0"/>
              </a:rPr>
              <a:t> </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The pharmacist can assist you with the treatment of common ailments.                                          </a:t>
            </a:r>
            <a:r>
              <a:rPr lang="en-US" altLang="zh-CN" sz="2800">
                <a:latin typeface="华文中宋" panose="02010600040101010101" charset="-122"/>
                <a:ea typeface="华文中宋" panose="02010600040101010101" charset="-122"/>
                <a:cs typeface="华文中宋" panose="02010600040101010101" charset="-122"/>
              </a:rPr>
              <a:t> 药剂师能帮助你治疗平常小病。</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214245"/>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2717165"/>
            <a:ext cx="9801860"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Some of her cognitive functions have been impaired. </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31812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5859780"/>
            <a:ext cx="778700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The boy </a:t>
            </a:r>
            <a:r>
              <a:rPr lang="en-US" sz="2800">
                <a:solidFill>
                  <a:srgbClr val="FF0000"/>
                </a:solidFill>
                <a:latin typeface="Times New Roman" panose="02020603050405020304" charset="0"/>
                <a:cs typeface="Times New Roman" panose="02020603050405020304" charset="0"/>
              </a:rPr>
              <a:t>didn’t</a:t>
            </a:r>
            <a:r>
              <a:rPr sz="2800">
                <a:solidFill>
                  <a:srgbClr val="FF0000"/>
                </a:solidFill>
                <a:latin typeface="Times New Roman" panose="02020603050405020304" charset="0"/>
                <a:cs typeface="Times New Roman" panose="02020603050405020304" charset="0"/>
              </a:rPr>
              <a:t> go to school </a:t>
            </a:r>
            <a:r>
              <a:rPr lang="en-US" sz="2800">
                <a:solidFill>
                  <a:srgbClr val="FF0000"/>
                </a:solidFill>
                <a:latin typeface="Times New Roman" panose="02020603050405020304" charset="0"/>
                <a:cs typeface="Times New Roman" panose="02020603050405020304" charset="0"/>
              </a:rPr>
              <a:t>becuase</a:t>
            </a:r>
            <a:r>
              <a:rPr sz="2800">
                <a:solidFill>
                  <a:srgbClr val="FF0000"/>
                </a:solidFill>
                <a:latin typeface="Times New Roman" panose="02020603050405020304" charset="0"/>
                <a:cs typeface="Times New Roman" panose="02020603050405020304" charset="0"/>
              </a:rPr>
              <a:t> of an ailment</a:t>
            </a:r>
            <a:r>
              <a:rPr lang="en-US" sz="2800">
                <a:solidFill>
                  <a:srgbClr val="FF0000"/>
                </a:solidFill>
                <a:latin typeface="Times New Roman" panose="02020603050405020304" charset="0"/>
                <a:cs typeface="Times New Roman" panose="02020603050405020304" charset="0"/>
              </a:rPr>
              <a:t>.</a:t>
            </a:r>
            <a:endParaRPr lang="en-US"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214245"/>
            <a:ext cx="8423910" cy="521970"/>
          </a:xfrm>
          <a:prstGeom prst="rect">
            <a:avLst/>
          </a:prstGeom>
          <a:noFill/>
        </p:spPr>
        <p:txBody>
          <a:bodyPr wrap="square" rtlCol="0" anchor="t">
            <a:spAutoFit/>
          </a:bodyPr>
          <a:lstStyle/>
          <a:p>
            <a:r>
              <a:rPr lang="zh-CN" altLang="en-US" sz="2800">
                <a:ea typeface="华文中宋" panose="02010600040101010101" charset="-122"/>
              </a:rPr>
              <a:t>她的部分认知能力受到了损害。</a:t>
            </a:r>
            <a:endParaRPr lang="zh-CN" altLang="en-US" sz="2800">
              <a:ea typeface="华文中宋" panose="02010600040101010101" charset="-122"/>
            </a:endParaRPr>
          </a:p>
        </p:txBody>
      </p:sp>
      <p:cxnSp>
        <p:nvCxnSpPr>
          <p:cNvPr id="3145728" name="直接连接符 8"/>
          <p:cNvCxnSpPr/>
          <p:nvPr/>
        </p:nvCxnSpPr>
        <p:spPr>
          <a:xfrm flipV="1">
            <a:off x="311150" y="3150235"/>
            <a:ext cx="7624445" cy="806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341745"/>
            <a:ext cx="7279005" cy="419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318125"/>
            <a:ext cx="6459855" cy="521970"/>
          </a:xfrm>
          <a:prstGeom prst="rect">
            <a:avLst/>
          </a:prstGeom>
          <a:noFill/>
        </p:spPr>
        <p:txBody>
          <a:bodyPr wrap="square" rtlCol="0" anchor="t">
            <a:spAutoFit/>
          </a:bodyPr>
          <a:p>
            <a:r>
              <a:rPr lang="zh-CN" altLang="en-US" sz="2800">
                <a:ea typeface="华文中宋" panose="02010600040101010101" charset="-122"/>
              </a:rPr>
              <a:t>这男孩因为生病没去上学。 </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5745" y="1068070"/>
            <a:ext cx="11751310" cy="225107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93065" y="1104900"/>
            <a:ext cx="11506835"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Based on preclinical trials, researchers at Trinity College Dublin and the University of Toronto propose that forgetting is something the brain does to prune clutter.</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78790" y="255651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551305" y="2412365"/>
            <a:ext cx="10445115"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都柏林</a:t>
            </a:r>
            <a:r>
              <a:rPr lang="zh-CN" sz="2400">
                <a:latin typeface="Times New Roman" panose="02020603050405020304" charset="0"/>
                <a:ea typeface="华文中宋" panose="02010600040101010101" charset="-122"/>
                <a:cs typeface="Times New Roman" panose="02020603050405020304" charset="0"/>
              </a:rPr>
              <a:t>圣</a:t>
            </a:r>
            <a:r>
              <a:rPr sz="2400">
                <a:latin typeface="Times New Roman" panose="02020603050405020304" charset="0"/>
                <a:ea typeface="华文中宋" panose="02010600040101010101" charset="-122"/>
                <a:cs typeface="Times New Roman" panose="02020603050405020304" charset="0"/>
              </a:rPr>
              <a:t>三一学院和多伦多大学的研究人员在临床前试验的基础上提出，遗忘是大脑为了清理杂乱而做的一件事。 </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45110" y="3824605"/>
            <a:ext cx="11751310" cy="245173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34975" y="3855720"/>
            <a:ext cx="11464290" cy="1383665"/>
          </a:xfrm>
          <a:prstGeom prst="rect">
            <a:avLst/>
          </a:prstGeom>
          <a:noFill/>
        </p:spPr>
        <p:txBody>
          <a:bodyPr wrap="square">
            <a:spAutoFit/>
          </a:bodyPr>
          <a:lstStyle/>
          <a:p>
            <a:pPr algn="l"/>
            <a:r>
              <a:rPr sz="2800">
                <a:latin typeface="Times New Roman" panose="02020603050405020304" charset="0"/>
                <a:cs typeface="Times New Roman" panose="02020603050405020304" charset="0"/>
                <a:sym typeface="+mn-ea"/>
              </a:rPr>
              <a:t>Whether taken straight from the bottle or used in cooking, olive oil has anti-inflammatory and antioxidant properties that contribute to over-all health, as does replacing other artery-clogging fats.</a:t>
            </a:r>
            <a:endParaRPr sz="2800">
              <a:latin typeface="Times New Roman" panose="02020603050405020304" charset="0"/>
              <a:cs typeface="Times New Roman" panose="02020603050405020304" charset="0"/>
              <a:sym typeface="+mn-ea"/>
            </a:endParaRPr>
          </a:p>
        </p:txBody>
      </p:sp>
      <p:sp>
        <p:nvSpPr>
          <p:cNvPr id="12" name="文本框 11"/>
          <p:cNvSpPr txBox="1"/>
          <p:nvPr/>
        </p:nvSpPr>
        <p:spPr>
          <a:xfrm>
            <a:off x="478790" y="546163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46530" y="5307330"/>
            <a:ext cx="10318750"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无论是直接从瓶中取出还是在烹饪中使用，橄榄油具有抗炎和抗氧化的特性，有助于全面的健康，也可以替代其他阻塞动脉的脂肪。 </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025843" y="75565"/>
            <a:ext cx="10140315" cy="1014730"/>
          </a:xfrm>
          <a:prstGeom prst="rect">
            <a:avLst/>
          </a:prstGeom>
          <a:noFill/>
        </p:spPr>
        <p:txBody>
          <a:bodyPr wrap="square" rtlCol="0" anchor="t">
            <a:spAutoFit/>
          </a:bodyPr>
          <a:p>
            <a:pPr algn="ctr"/>
            <a:r>
              <a:rPr lang="en-US" altLang="zh-CN" sz="3200" b="1">
                <a:latin typeface="Calibri" panose="020F0502020204030204" charset="0"/>
                <a:cs typeface="Calibri" panose="020F0502020204030204" charset="0"/>
              </a:rPr>
              <a:t>3.</a:t>
            </a:r>
            <a:r>
              <a:rPr sz="3200" b="1">
                <a:latin typeface="Calibri" panose="020F0502020204030204" charset="0"/>
                <a:cs typeface="Calibri" panose="020F0502020204030204" charset="0"/>
              </a:rPr>
              <a:t>Ancient</a:t>
            </a:r>
            <a:r>
              <a:rPr lang="en-US" sz="3200" b="1">
                <a:latin typeface="Calibri" panose="020F0502020204030204" charset="0"/>
                <a:cs typeface="Calibri" panose="020F0502020204030204" charset="0"/>
              </a:rPr>
              <a:t> C</a:t>
            </a:r>
            <a:r>
              <a:rPr sz="3200" b="1">
                <a:latin typeface="Calibri" panose="020F0502020204030204" charset="0"/>
                <a:cs typeface="Calibri" panose="020F0502020204030204" charset="0"/>
              </a:rPr>
              <a:t>ity is </a:t>
            </a:r>
            <a:r>
              <a:rPr lang="en-US" sz="3200" b="1">
                <a:latin typeface="Calibri" panose="020F0502020204030204" charset="0"/>
                <a:cs typeface="Calibri" panose="020F0502020204030204" charset="0"/>
              </a:rPr>
              <a:t>O</a:t>
            </a:r>
            <a:r>
              <a:rPr sz="3200" b="1">
                <a:latin typeface="Calibri" panose="020F0502020204030204" charset="0"/>
                <a:cs typeface="Calibri" panose="020F0502020204030204" charset="0"/>
              </a:rPr>
              <a:t>pen to </a:t>
            </a:r>
            <a:r>
              <a:rPr lang="en-US" sz="3200" b="1">
                <a:latin typeface="Calibri" panose="020F0502020204030204" charset="0"/>
                <a:cs typeface="Calibri" panose="020F0502020204030204" charset="0"/>
              </a:rPr>
              <a:t>V</a:t>
            </a:r>
            <a:r>
              <a:rPr sz="3200" b="1">
                <a:latin typeface="Calibri" panose="020F0502020204030204" charset="0"/>
                <a:cs typeface="Calibri" panose="020F0502020204030204" charset="0"/>
              </a:rPr>
              <a:t>isitors</a:t>
            </a:r>
            <a:endParaRPr sz="3200" b="1">
              <a:latin typeface="Calibri" panose="020F0502020204030204" charset="0"/>
              <a:cs typeface="Calibri" panose="020F0502020204030204" charset="0"/>
            </a:endParaRPr>
          </a:p>
          <a:p>
            <a:pPr algn="ctr"/>
            <a:r>
              <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古城对游客开放</a:t>
            </a:r>
            <a:r>
              <a:rPr lang="zh-CN" altLang="en-US" sz="2800" b="1">
                <a:latin typeface="Calibri" panose="020F0502020204030204" charset="0"/>
                <a:cs typeface="Calibri" panose="020F0502020204030204" charset="0"/>
              </a:rPr>
              <a:t> </a:t>
            </a:r>
            <a:endParaRPr lang="zh-CN" altLang="en-US" sz="2800" b="1">
              <a:latin typeface="Calibri" panose="020F0502020204030204" charset="0"/>
              <a:cs typeface="Calibri" panose="020F0502020204030204" charset="0"/>
            </a:endParaRPr>
          </a:p>
        </p:txBody>
      </p:sp>
      <p:pic>
        <p:nvPicPr>
          <p:cNvPr id="7" name="图片 6"/>
          <p:cNvPicPr>
            <a:picLocks noChangeAspect="1"/>
          </p:cNvPicPr>
          <p:nvPr/>
        </p:nvPicPr>
        <p:blipFill>
          <a:blip r:embed="rId1"/>
          <a:srcRect t="17408"/>
          <a:stretch>
            <a:fillRect/>
          </a:stretch>
        </p:blipFill>
        <p:spPr>
          <a:xfrm>
            <a:off x="1151992" y="1229360"/>
            <a:ext cx="9888017" cy="540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41910" y="588645"/>
            <a:ext cx="12112625" cy="6238875"/>
          </a:xfrm>
          <a:prstGeom prst="rect">
            <a:avLst/>
          </a:prstGeom>
          <a:noFill/>
        </p:spPr>
        <p:txBody>
          <a:bodyPr wrap="square" rtlCol="0" anchor="t">
            <a:spAutoFit/>
          </a:bodyPr>
          <a:p>
            <a:pPr fontAlgn="auto">
              <a:lnSpc>
                <a:spcPts val="28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The ancient city of Hatra,</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in northern lraq,</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is open to</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visitors again after its temples and statues were attacked by the Islamic State</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(IS)</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five years ago. IS is an armed group </a:t>
            </a:r>
            <a:r>
              <a:rPr lang="en-US" altLang="zh-CN" sz="2600">
                <a:latin typeface="Times New Roman" panose="02020603050405020304" charset="0"/>
                <a:cs typeface="Times New Roman" panose="02020603050405020304" charset="0"/>
              </a:rPr>
              <a:t>_____ </a:t>
            </a:r>
            <a:r>
              <a:rPr lang="zh-CN" altLang="en-US" sz="2600">
                <a:latin typeface="Times New Roman" panose="02020603050405020304" charset="0"/>
                <a:cs typeface="Times New Roman" panose="02020603050405020304" charset="0"/>
              </a:rPr>
              <a:t>members hold extreme religious </a:t>
            </a:r>
            <a:r>
              <a:rPr lang="en-US" altLang="zh-CN" sz="2600">
                <a:latin typeface="Times New Roman" panose="02020603050405020304" charset="0"/>
                <a:cs typeface="Times New Roman" panose="02020603050405020304" charset="0"/>
              </a:rPr>
              <a:t>______ (relief)</a:t>
            </a:r>
            <a:r>
              <a:rPr lang="zh-CN" altLang="en-US" sz="2600">
                <a:latin typeface="Times New Roman" panose="02020603050405020304" charset="0"/>
                <a:cs typeface="Times New Roman" panose="02020603050405020304" charset="0"/>
              </a:rPr>
              <a:t>. The group tried to destroy ancient buildings and </a:t>
            </a:r>
            <a:r>
              <a:rPr lang="zh-CN" altLang="en-US" sz="2600">
                <a:solidFill>
                  <a:srgbClr val="0000FF"/>
                </a:solidFill>
                <a:latin typeface="Times New Roman" panose="02020603050405020304" charset="0"/>
                <a:cs typeface="Times New Roman" panose="02020603050405020304" charset="0"/>
              </a:rPr>
              <a:t>monument</a:t>
            </a:r>
            <a:r>
              <a:rPr lang="zh-CN" altLang="en-US" sz="2600">
                <a:latin typeface="Times New Roman" panose="02020603050405020304" charset="0"/>
                <a:cs typeface="Times New Roman" panose="02020603050405020304" charset="0"/>
              </a:rPr>
              <a:t>s before it was defeated in the region in 2019. </a:t>
            </a:r>
            <a:endParaRPr lang="zh-CN" altLang="en-US" sz="2600">
              <a:latin typeface="Times New Roman" panose="02020603050405020304" charset="0"/>
              <a:cs typeface="Times New Roman" panose="02020603050405020304" charset="0"/>
            </a:endParaRPr>
          </a:p>
          <a:p>
            <a:pPr fontAlgn="auto">
              <a:lnSpc>
                <a:spcPts val="2820"/>
              </a:lnSpc>
            </a:pPr>
            <a:r>
              <a:rPr lang="zh-CN" altLang="en-US" sz="2600">
                <a:latin typeface="Times New Roman" panose="02020603050405020304" charset="0"/>
                <a:cs typeface="Times New Roman" panose="02020603050405020304" charset="0"/>
              </a:rPr>
              <a:t> </a:t>
            </a:r>
            <a:r>
              <a:rPr lang="en-US" altLang="zh-CN" sz="2600">
                <a:latin typeface="Times New Roman" panose="02020603050405020304" charset="0"/>
                <a:cs typeface="Times New Roman" panose="02020603050405020304" charset="0"/>
              </a:rPr>
              <a:t>   _____ (build) </a:t>
            </a:r>
            <a:r>
              <a:rPr lang="zh-CN" altLang="en-US" sz="2600">
                <a:latin typeface="Times New Roman" panose="02020603050405020304" charset="0"/>
                <a:cs typeface="Times New Roman" panose="02020603050405020304" charset="0"/>
              </a:rPr>
              <a:t>about 2,000 years ago, Hatra used to be an important religious and trading centre. Ancient temples (places of religious worship) are surrounded by a</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thick wall that once protected the city</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from attacks. A local museum now hopes to</a:t>
            </a:r>
            <a:r>
              <a:rPr lang="en-US" altLang="zh-CN" sz="2600">
                <a:latin typeface="Times New Roman" panose="02020603050405020304" charset="0"/>
                <a:cs typeface="Times New Roman" panose="02020603050405020304" charset="0"/>
              </a:rPr>
              <a:t> </a:t>
            </a:r>
            <a:r>
              <a:rPr lang="zh-CN" altLang="en-US" sz="2600">
                <a:solidFill>
                  <a:srgbClr val="0000FF"/>
                </a:solidFill>
                <a:latin typeface="Times New Roman" panose="02020603050405020304" charset="0"/>
                <a:cs typeface="Times New Roman" panose="02020603050405020304" charset="0"/>
              </a:rPr>
              <a:t>boost </a:t>
            </a:r>
            <a:r>
              <a:rPr lang="en-US" altLang="zh-CN" sz="2600">
                <a:latin typeface="Times New Roman" panose="02020603050405020304" charset="0"/>
                <a:cs typeface="Times New Roman" panose="02020603050405020304" charset="0"/>
                <a:sym typeface="+mn-ea"/>
              </a:rPr>
              <a:t>_______ (tour) </a:t>
            </a:r>
            <a:r>
              <a:rPr lang="zh-CN" altLang="en-US" sz="2600">
                <a:latin typeface="Times New Roman" panose="02020603050405020304" charset="0"/>
                <a:cs typeface="Times New Roman" panose="02020603050405020304" charset="0"/>
              </a:rPr>
              <a:t>in</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 the area, and it </a:t>
            </a:r>
            <a:r>
              <a:rPr lang="en-US" altLang="zh-CN" sz="2600">
                <a:latin typeface="Times New Roman" panose="02020603050405020304" charset="0"/>
                <a:cs typeface="Times New Roman" panose="02020603050405020304" charset="0"/>
              </a:rPr>
              <a:t>________ (recent) </a:t>
            </a:r>
            <a:r>
              <a:rPr lang="zh-CN" altLang="en-US" sz="2600">
                <a:latin typeface="Times New Roman" panose="02020603050405020304" charset="0"/>
                <a:cs typeface="Times New Roman" panose="02020603050405020304" charset="0"/>
              </a:rPr>
              <a:t>organised a tour that allowed 40 visitors to walk around Hatra as</a:t>
            </a:r>
            <a:r>
              <a:rPr lang="en-US" altLang="zh-CN" sz="2600">
                <a:latin typeface="Times New Roman" panose="02020603050405020304" charset="0"/>
                <a:cs typeface="Times New Roman" panose="02020603050405020304" charset="0"/>
              </a:rPr>
              <a:t> the Sun was setting. The tourists took selfies in front of old buildings and inspected parts of the city that ________________ (damage) by IS.</a:t>
            </a:r>
            <a:endParaRPr lang="en-US" altLang="zh-CN" sz="2600">
              <a:latin typeface="Times New Roman" panose="02020603050405020304" charset="0"/>
              <a:cs typeface="Times New Roman" panose="02020603050405020304" charset="0"/>
            </a:endParaRPr>
          </a:p>
          <a:p>
            <a:pPr fontAlgn="auto">
              <a:lnSpc>
                <a:spcPts val="2820"/>
              </a:lnSpc>
            </a:pPr>
            <a:r>
              <a:rPr lang="en-US" altLang="zh-CN" sz="2600">
                <a:latin typeface="Times New Roman" panose="02020603050405020304" charset="0"/>
                <a:cs typeface="Times New Roman" panose="02020603050405020304" charset="0"/>
              </a:rPr>
              <a:t>    Luna Batota, from Belgium, said the city is like a window to ___ ancient civilisation. “A lot of history but at the same time a lot of __________ (fortunate) events took place here,” she said.</a:t>
            </a:r>
            <a:endParaRPr lang="en-US" altLang="zh-CN" sz="2600">
              <a:latin typeface="Times New Roman" panose="02020603050405020304" charset="0"/>
              <a:cs typeface="Times New Roman" panose="02020603050405020304" charset="0"/>
            </a:endParaRPr>
          </a:p>
          <a:p>
            <a:pPr fontAlgn="auto">
              <a:lnSpc>
                <a:spcPts val="2820"/>
              </a:lnSpc>
            </a:pPr>
            <a:r>
              <a:rPr lang="en-US" altLang="zh-CN" sz="2600">
                <a:latin typeface="Times New Roman" panose="02020603050405020304" charset="0"/>
                <a:cs typeface="Times New Roman" panose="02020603050405020304" charset="0"/>
              </a:rPr>
              <a:t>    A sculpture and decorations from one of the temples were restored ______ (</a:t>
            </a:r>
            <a:r>
              <a:rPr lang="en-US" altLang="zh-CN" sz="2600">
                <a:latin typeface="Times New Roman" panose="02020603050405020304" charset="0"/>
                <a:cs typeface="Times New Roman" panose="02020603050405020304" charset="0"/>
                <a:sym typeface="+mn-ea"/>
              </a:rPr>
              <a:t>early</a:t>
            </a:r>
            <a:r>
              <a:rPr lang="en-US" altLang="zh-CN" sz="2600">
                <a:latin typeface="Times New Roman" panose="02020603050405020304" charset="0"/>
                <a:cs typeface="Times New Roman" panose="02020603050405020304" charset="0"/>
              </a:rPr>
              <a:t>) this year, and more tourists are expected to visit. The UK Government says it is too dangerous for people to travel to lraq, which is still recovering from years of war. _________, it is hoped that soon more people will be able to discover lraq’s rich history.</a:t>
            </a:r>
            <a:endParaRPr lang="en-US" altLang="zh-CN" sz="2600">
              <a:latin typeface="Times New Roman" panose="02020603050405020304" charset="0"/>
              <a:cs typeface="Times New Roman" panose="02020603050405020304" charset="0"/>
            </a:endParaRPr>
          </a:p>
        </p:txBody>
      </p:sp>
      <p:sp>
        <p:nvSpPr>
          <p:cNvPr id="10" name="文本框 16"/>
          <p:cNvSpPr txBox="1"/>
          <p:nvPr/>
        </p:nvSpPr>
        <p:spPr>
          <a:xfrm>
            <a:off x="-19050" y="0"/>
            <a:ext cx="162306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40270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《青少年周刊</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9</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sz="2300" b="1">
                <a:solidFill>
                  <a:srgbClr val="ED7D31"/>
                </a:solidFill>
                <a:latin typeface="微软雅黑" panose="020B0503020204020204" charset="-122"/>
                <a:ea typeface="微软雅黑" panose="020B0503020204020204" charset="-122"/>
                <a:cs typeface="微软雅黑" panose="020B0503020204020204" charset="-122"/>
              </a:rPr>
              <a:t>17</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日刊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5</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054080" y="886460"/>
            <a:ext cx="110934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whose </a:t>
            </a:r>
            <a:endParaRPr lang="zh-CN" altLang="en-US"/>
          </a:p>
        </p:txBody>
      </p:sp>
      <p:sp>
        <p:nvSpPr>
          <p:cNvPr id="3" name="文本框 2"/>
          <p:cNvSpPr txBox="1"/>
          <p:nvPr/>
        </p:nvSpPr>
        <p:spPr>
          <a:xfrm>
            <a:off x="4465955" y="1262380"/>
            <a:ext cx="106235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beliefs</a:t>
            </a:r>
            <a:endParaRPr lang="zh-CN" altLang="en-US"/>
          </a:p>
        </p:txBody>
      </p:sp>
      <p:sp>
        <p:nvSpPr>
          <p:cNvPr id="4" name="文本框 3"/>
          <p:cNvSpPr txBox="1"/>
          <p:nvPr/>
        </p:nvSpPr>
        <p:spPr>
          <a:xfrm>
            <a:off x="445135" y="1999615"/>
            <a:ext cx="92519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Built </a:t>
            </a:r>
            <a:endParaRPr lang="zh-CN" altLang="en-US"/>
          </a:p>
        </p:txBody>
      </p:sp>
      <p:sp>
        <p:nvSpPr>
          <p:cNvPr id="7" name="文本框 6"/>
          <p:cNvSpPr txBox="1"/>
          <p:nvPr/>
        </p:nvSpPr>
        <p:spPr>
          <a:xfrm>
            <a:off x="144780" y="3057525"/>
            <a:ext cx="127317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tourism </a:t>
            </a:r>
            <a:endParaRPr lang="zh-CN" altLang="en-US"/>
          </a:p>
        </p:txBody>
      </p:sp>
      <p:sp>
        <p:nvSpPr>
          <p:cNvPr id="8" name="文本框 7"/>
          <p:cNvSpPr txBox="1"/>
          <p:nvPr/>
        </p:nvSpPr>
        <p:spPr>
          <a:xfrm>
            <a:off x="4674870" y="3038475"/>
            <a:ext cx="132842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recently </a:t>
            </a:r>
            <a:endParaRPr lang="zh-CN" altLang="en-US"/>
          </a:p>
        </p:txBody>
      </p:sp>
      <p:sp>
        <p:nvSpPr>
          <p:cNvPr id="9" name="文本框 8"/>
          <p:cNvSpPr txBox="1"/>
          <p:nvPr/>
        </p:nvSpPr>
        <p:spPr>
          <a:xfrm>
            <a:off x="6560820" y="3753485"/>
            <a:ext cx="264033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had been damaged</a:t>
            </a:r>
            <a:endParaRPr lang="zh-CN" altLang="en-US"/>
          </a:p>
        </p:txBody>
      </p:sp>
      <p:sp>
        <p:nvSpPr>
          <p:cNvPr id="11" name="文本框 10"/>
          <p:cNvSpPr txBox="1"/>
          <p:nvPr/>
        </p:nvSpPr>
        <p:spPr>
          <a:xfrm>
            <a:off x="8533765" y="4097020"/>
            <a:ext cx="57721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an </a:t>
            </a:r>
            <a:endParaRPr lang="zh-CN" altLang="en-US"/>
          </a:p>
        </p:txBody>
      </p:sp>
      <p:sp>
        <p:nvSpPr>
          <p:cNvPr id="12" name="文本框 11"/>
          <p:cNvSpPr txBox="1"/>
          <p:nvPr/>
        </p:nvSpPr>
        <p:spPr>
          <a:xfrm>
            <a:off x="6134735" y="4489450"/>
            <a:ext cx="178689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unfortunate </a:t>
            </a:r>
            <a:endParaRPr lang="zh-CN" altLang="en-US"/>
          </a:p>
        </p:txBody>
      </p:sp>
      <p:sp>
        <p:nvSpPr>
          <p:cNvPr id="13" name="文本框 12"/>
          <p:cNvSpPr txBox="1"/>
          <p:nvPr/>
        </p:nvSpPr>
        <p:spPr>
          <a:xfrm>
            <a:off x="9299575" y="5186045"/>
            <a:ext cx="110807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earlier </a:t>
            </a:r>
            <a:endParaRPr lang="zh-CN" altLang="en-US"/>
          </a:p>
        </p:txBody>
      </p:sp>
      <p:sp>
        <p:nvSpPr>
          <p:cNvPr id="14" name="文本框 13"/>
          <p:cNvSpPr txBox="1"/>
          <p:nvPr/>
        </p:nvSpPr>
        <p:spPr>
          <a:xfrm>
            <a:off x="9557385" y="5931535"/>
            <a:ext cx="139382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However</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p:bldP spid="8" grpId="0"/>
      <p:bldP spid="9" grpId="0"/>
      <p:bldP spid="11" grpId="0"/>
      <p:bldP spid="12" grpId="0"/>
      <p:bldP spid="13" grpId="0"/>
      <p:bldP spid="14" grpId="0"/>
      <p:bldP spid="2" grpId="1"/>
      <p:bldP spid="3" grpId="1"/>
      <p:bldP spid="4" grpId="1"/>
      <p:bldP spid="7" grpId="1"/>
      <p:bldP spid="8" grpId="1"/>
      <p:bldP spid="9" grpId="1"/>
      <p:bldP spid="11" grpId="1"/>
      <p:bldP spid="12" grpId="1"/>
      <p:bldP spid="13" grpId="1"/>
      <p:bldP spid="14"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722630"/>
            <a:ext cx="12098655" cy="451358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monument</a:t>
            </a:r>
            <a:r>
              <a:rPr lang="en-US" altLang="zh-CN" sz="2800">
                <a:latin typeface="Times New Roman" panose="02020603050405020304" charset="0"/>
                <a:ea typeface="华文中宋" panose="02010600040101010101" charset="-122"/>
                <a:cs typeface="Times New Roman" panose="02020603050405020304" charset="0"/>
                <a:sym typeface="+mn-ea"/>
              </a:rPr>
              <a:t>: a building, column, statue, etc. built to remind people of a famous person or event 纪念碑（或馆、堂、像等）</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A monument to him was erected in St Paul’s Cathedral.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在圣保罗大教堂为他修了一座纪念碑。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boost</a:t>
            </a:r>
            <a:r>
              <a:rPr lang="en-US" altLang="zh-CN" sz="2800"/>
              <a:t>: </a:t>
            </a:r>
            <a:r>
              <a:rPr sz="2800">
                <a:latin typeface="Times New Roman" panose="02020603050405020304" charset="0"/>
                <a:ea typeface="华文中宋" panose="02010600040101010101" charset="-122"/>
                <a:cs typeface="Times New Roman" panose="02020603050405020304" charset="0"/>
              </a:rPr>
              <a:t>to make sth increase, or become better or more successful 使增长；</a:t>
            </a:r>
            <a:r>
              <a:rPr lang="zh-CN" sz="2800">
                <a:latin typeface="Times New Roman" panose="02020603050405020304" charset="0"/>
                <a:ea typeface="华文中宋" panose="02010600040101010101" charset="-122"/>
                <a:cs typeface="Times New Roman" panose="02020603050405020304" charset="0"/>
              </a:rPr>
              <a:t>促进</a:t>
            </a:r>
            <a:r>
              <a:rPr lang="en-US" sz="2800">
                <a:latin typeface="Times New Roman" panose="02020603050405020304" charset="0"/>
                <a:ea typeface="华文中宋" panose="02010600040101010101" charset="-122"/>
                <a:cs typeface="Times New Roman" panose="02020603050405020304" charset="0"/>
              </a:rPr>
              <a:t> </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rPr>
              <a:t>Getting that job did a lot to boost his ego. </a:t>
            </a:r>
            <a:r>
              <a:rPr lang="en-US" altLang="zh-CN" sz="2800">
                <a:latin typeface="华文中宋" panose="02010600040101010101" charset="-122"/>
                <a:ea typeface="华文中宋" panose="02010600040101010101" charset="-122"/>
                <a:cs typeface="华文中宋" panose="02010600040101010101" charset="-122"/>
              </a:rPr>
              <a:t> 得到那份工作使他信心倍增</a:t>
            </a:r>
            <a:r>
              <a:rPr lang="zh-CN" altLang="en-US" sz="2800">
                <a:latin typeface="华文中宋" panose="02010600040101010101" charset="-122"/>
                <a:ea typeface="华文中宋" panose="02010600040101010101" charset="-122"/>
                <a:cs typeface="华文中宋" panose="02010600040101010101" charset="-122"/>
              </a:rPr>
              <a:t>。</a:t>
            </a:r>
            <a:r>
              <a:rPr lang="en-US" altLang="zh-CN" sz="2800">
                <a:latin typeface="Times New Roman" panose="02020603050405020304" charset="0"/>
                <a:cs typeface="Times New Roman" panose="02020603050405020304" charset="0"/>
              </a:rPr>
              <a:t>                                                                          </a:t>
            </a:r>
            <a:endParaRPr lang="en-US" altLang="zh-CN" sz="2800">
              <a:latin typeface="Times New Roman" panose="02020603050405020304" charset="0"/>
              <a:cs typeface="Times New Roman" panose="02020603050405020304" charset="0"/>
            </a:endParaRPr>
          </a:p>
        </p:txBody>
      </p:sp>
      <p:sp>
        <p:nvSpPr>
          <p:cNvPr id="1048604" name="文本框 1"/>
          <p:cNvSpPr txBox="1"/>
          <p:nvPr/>
        </p:nvSpPr>
        <p:spPr>
          <a:xfrm>
            <a:off x="259715" y="256667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3069590"/>
            <a:ext cx="9801860"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In the square stands a monument to all the people killed in the war.</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318125"/>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5859780"/>
            <a:ext cx="778700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We need a big win to boost our confidence. </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566670"/>
            <a:ext cx="8423910" cy="521970"/>
          </a:xfrm>
          <a:prstGeom prst="rect">
            <a:avLst/>
          </a:prstGeom>
          <a:noFill/>
        </p:spPr>
        <p:txBody>
          <a:bodyPr wrap="square" rtlCol="0" anchor="t">
            <a:spAutoFit/>
          </a:bodyPr>
          <a:lstStyle/>
          <a:p>
            <a:r>
              <a:rPr lang="zh-CN" altLang="en-US" sz="2800">
                <a:ea typeface="华文中宋" panose="02010600040101010101" charset="-122"/>
              </a:rPr>
              <a:t>广场上立着一座纪念战争中所有死难者的纪念碑。 </a:t>
            </a:r>
            <a:endParaRPr lang="zh-CN" altLang="en-US" sz="2800">
              <a:ea typeface="华文中宋" panose="02010600040101010101" charset="-122"/>
            </a:endParaRPr>
          </a:p>
        </p:txBody>
      </p:sp>
      <p:cxnSp>
        <p:nvCxnSpPr>
          <p:cNvPr id="3145728" name="直接连接符 8"/>
          <p:cNvCxnSpPr/>
          <p:nvPr/>
        </p:nvCxnSpPr>
        <p:spPr>
          <a:xfrm flipV="1">
            <a:off x="311150" y="3561715"/>
            <a:ext cx="970407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341745"/>
            <a:ext cx="6349365" cy="419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318125"/>
            <a:ext cx="7677150" cy="521970"/>
          </a:xfrm>
          <a:prstGeom prst="rect">
            <a:avLst/>
          </a:prstGeom>
          <a:noFill/>
        </p:spPr>
        <p:txBody>
          <a:bodyPr wrap="square" rtlCol="0" anchor="t">
            <a:spAutoFit/>
          </a:bodyPr>
          <a:p>
            <a:r>
              <a:rPr lang="zh-CN" altLang="en-US" sz="2800">
                <a:ea typeface="华文中宋" panose="02010600040101010101" charset="-122"/>
              </a:rPr>
              <a:t> 我们需要一个大的胜利来增强我们的自信心。</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5745" y="810895"/>
            <a:ext cx="11800205" cy="225107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93065" y="847725"/>
            <a:ext cx="11506835"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IS is an armed group whose members hold extreme religious beliefs. The group tried to destroy ancient buildings and monuments before it was defeated in the region in 2019. </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78790" y="229933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551305" y="2155190"/>
            <a:ext cx="10445115"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IS是一个武装组织，其成员持有极端的宗教信仰。</a:t>
            </a:r>
            <a:r>
              <a:rPr lang="zh-CN" sz="2400">
                <a:latin typeface="Times New Roman" panose="02020603050405020304" charset="0"/>
                <a:ea typeface="华文中宋" panose="02010600040101010101" charset="-122"/>
                <a:cs typeface="Times New Roman" panose="02020603050405020304" charset="0"/>
              </a:rPr>
              <a:t>该组织</a:t>
            </a:r>
            <a:r>
              <a:rPr sz="2400">
                <a:latin typeface="Times New Roman" panose="02020603050405020304" charset="0"/>
                <a:ea typeface="华文中宋" panose="02010600040101010101" charset="-122"/>
                <a:cs typeface="Times New Roman" panose="02020603050405020304" charset="0"/>
              </a:rPr>
              <a:t>2019年在该地区被击败</a:t>
            </a:r>
            <a:r>
              <a:rPr lang="zh-CN" sz="2400">
                <a:latin typeface="Times New Roman" panose="02020603050405020304" charset="0"/>
                <a:ea typeface="华文中宋" panose="02010600040101010101" charset="-122"/>
                <a:cs typeface="Times New Roman" panose="02020603050405020304" charset="0"/>
              </a:rPr>
              <a:t>之前，</a:t>
            </a:r>
            <a:r>
              <a:rPr sz="2400">
                <a:latin typeface="Times New Roman" panose="02020603050405020304" charset="0"/>
                <a:ea typeface="华文中宋" panose="02010600040101010101" charset="-122"/>
                <a:cs typeface="Times New Roman" panose="02020603050405020304" charset="0"/>
                <a:sym typeface="+mn-ea"/>
              </a:rPr>
              <a:t>曾试图摧毁该地区的古代建筑和纪念碑</a:t>
            </a:r>
            <a:r>
              <a:rPr sz="2400">
                <a:latin typeface="Times New Roman" panose="02020603050405020304" charset="0"/>
                <a:ea typeface="华文中宋" panose="02010600040101010101" charset="-122"/>
                <a:cs typeface="Times New Roman" panose="02020603050405020304" charset="0"/>
              </a:rPr>
              <a:t>。 </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196215" y="3567430"/>
            <a:ext cx="11800205" cy="2988310"/>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34975" y="3560445"/>
            <a:ext cx="11464290" cy="1814830"/>
          </a:xfrm>
          <a:prstGeom prst="rect">
            <a:avLst/>
          </a:prstGeom>
          <a:noFill/>
        </p:spPr>
        <p:txBody>
          <a:bodyPr wrap="square">
            <a:spAutoFit/>
          </a:bodyPr>
          <a:lstStyle/>
          <a:p>
            <a:pPr algn="l"/>
            <a:r>
              <a:rPr sz="2800">
                <a:latin typeface="Times New Roman" panose="02020603050405020304" charset="0"/>
                <a:cs typeface="Times New Roman" panose="02020603050405020304" charset="0"/>
                <a:sym typeface="+mn-ea"/>
              </a:rPr>
              <a:t>A local museum now hopes to boost tourism in the area, and it recently organised a tour that allowed 40 visitors to walk around Hatra as the Sun was setting. The tourists took selfies in front of old buildings and inspected parts of the city that had been damaged by IS.</a:t>
            </a:r>
            <a:endParaRPr sz="2800">
              <a:latin typeface="Times New Roman" panose="02020603050405020304" charset="0"/>
              <a:cs typeface="Times New Roman" panose="02020603050405020304" charset="0"/>
              <a:sym typeface="+mn-ea"/>
            </a:endParaRPr>
          </a:p>
        </p:txBody>
      </p:sp>
      <p:sp>
        <p:nvSpPr>
          <p:cNvPr id="12" name="文本框 11"/>
          <p:cNvSpPr txBox="1"/>
          <p:nvPr/>
        </p:nvSpPr>
        <p:spPr>
          <a:xfrm>
            <a:off x="478790" y="563753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27480" y="5299075"/>
            <a:ext cx="10318750"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一家当地博物馆现在希望能促进该地区的旅游业，它最近组织了一场旅游活动，允许40名游客在太阳落山时游览哈特拉。游客们在老建筑前自拍，并视察了被IS破坏的城市部分地区。</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2317750" y="1421765"/>
            <a:ext cx="7556230" cy="5076000"/>
          </a:xfrm>
          <a:prstGeom prst="rect">
            <a:avLst/>
          </a:prstGeom>
        </p:spPr>
      </p:pic>
      <p:sp>
        <p:nvSpPr>
          <p:cNvPr id="5" name="文本框 4"/>
          <p:cNvSpPr txBox="1"/>
          <p:nvPr/>
        </p:nvSpPr>
        <p:spPr>
          <a:xfrm>
            <a:off x="1198245" y="68580"/>
            <a:ext cx="9795510" cy="1383665"/>
          </a:xfrm>
          <a:prstGeom prst="rect">
            <a:avLst/>
          </a:prstGeom>
          <a:noFill/>
        </p:spPr>
        <p:txBody>
          <a:bodyPr wrap="square" rtlCol="0" anchor="t">
            <a:spAutoFit/>
          </a:bodyPr>
          <a:p>
            <a:pPr algn="ctr"/>
            <a:r>
              <a:rPr lang="en-US" altLang="zh-CN" sz="2800" b="1">
                <a:cs typeface="+mn-lt"/>
              </a:rPr>
              <a:t>4.</a:t>
            </a:r>
            <a:r>
              <a:rPr lang="zh-CN" altLang="en-US" sz="2800" b="1">
                <a:cs typeface="+mn-lt"/>
              </a:rPr>
              <a:t>Winners</a:t>
            </a:r>
            <a:r>
              <a:rPr lang="en-US" altLang="zh-CN" sz="2800" b="1">
                <a:cs typeface="+mn-lt"/>
              </a:rPr>
              <a:t>’</a:t>
            </a:r>
            <a:r>
              <a:rPr lang="zh-CN" altLang="en-US" sz="2800" b="1">
                <a:cs typeface="+mn-lt"/>
              </a:rPr>
              <a:t> Crowned In Australian Geographic Nature Photographer Of The Year</a:t>
            </a:r>
            <a:endParaRPr lang="zh-CN" altLang="en-US" sz="2800" b="1">
              <a:cs typeface="+mn-lt"/>
            </a:endParaRPr>
          </a:p>
          <a:p>
            <a:pPr algn="ctr"/>
            <a:r>
              <a:rPr lang="zh-CN" altLang="en-US" sz="24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获奖者加冕为年度澳大利亚地理自然摄影师</a:t>
            </a:r>
            <a:r>
              <a:rPr lang="zh-CN" altLang="en-US" sz="2800" b="1">
                <a:cs typeface="+mn-lt"/>
              </a:rPr>
              <a:t> </a:t>
            </a:r>
            <a:endParaRPr lang="zh-CN" altLang="en-US" sz="2800" b="1">
              <a:cs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95885" y="566420"/>
            <a:ext cx="12016740" cy="6238875"/>
          </a:xfrm>
          <a:prstGeom prst="rect">
            <a:avLst/>
          </a:prstGeom>
          <a:noFill/>
        </p:spPr>
        <p:txBody>
          <a:bodyPr wrap="square" rtlCol="0" anchor="t">
            <a:spAutoFit/>
          </a:bodyPr>
          <a:p>
            <a:pPr fontAlgn="auto">
              <a:lnSpc>
                <a:spcPts val="2820"/>
              </a:lnSpc>
            </a:pPr>
            <a:r>
              <a:rPr lang="en-US" altLang="zh-CN" sz="2600">
                <a:latin typeface="Times New Roman" panose="02020603050405020304" charset="0"/>
                <a:cs typeface="Times New Roman" panose="02020603050405020304" charset="0"/>
              </a:rPr>
              <a:t>    ___ confronting</a:t>
            </a:r>
            <a:r>
              <a:rPr lang="zh-CN" altLang="en-US" sz="2600">
                <a:latin typeface="Times New Roman" panose="02020603050405020304" charset="0"/>
                <a:cs typeface="Times New Roman" panose="02020603050405020304" charset="0"/>
              </a:rPr>
              <a:t> photograph of a humpback whale </a:t>
            </a:r>
            <a:r>
              <a:rPr lang="zh-CN" altLang="en-US" sz="2600">
                <a:solidFill>
                  <a:srgbClr val="0000FF"/>
                </a:solidFill>
                <a:latin typeface="Times New Roman" panose="02020603050405020304" charset="0"/>
                <a:cs typeface="Times New Roman" panose="02020603050405020304" charset="0"/>
              </a:rPr>
              <a:t>carcass </a:t>
            </a:r>
            <a:r>
              <a:rPr lang="zh-CN" altLang="en-US" sz="2600">
                <a:latin typeface="Times New Roman" panose="02020603050405020304" charset="0"/>
                <a:cs typeface="Times New Roman" panose="02020603050405020304" charset="0"/>
              </a:rPr>
              <a:t>and circling sharks on the ocean floor in Coral Bay, Western Australia has won the Australian</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Geographic Nature Photographer of the Year </a:t>
            </a:r>
            <a:r>
              <a:rPr lang="en-US" altLang="zh-CN" sz="2600">
                <a:latin typeface="Times New Roman" panose="02020603050405020304" charset="0"/>
                <a:cs typeface="Times New Roman" panose="02020603050405020304" charset="0"/>
              </a:rPr>
              <a:t>___________ (compete) </a:t>
            </a:r>
            <a:r>
              <a:rPr lang="zh-CN" altLang="en-US" sz="2600">
                <a:latin typeface="Times New Roman" panose="02020603050405020304" charset="0"/>
                <a:cs typeface="Times New Roman" panose="02020603050405020304" charset="0"/>
              </a:rPr>
              <a:t>for 2022. </a:t>
            </a:r>
            <a:r>
              <a:rPr lang="zh-CN" altLang="en-US" sz="2600" i="1">
                <a:latin typeface="Times New Roman" panose="02020603050405020304" charset="0"/>
                <a:cs typeface="Times New Roman" panose="02020603050405020304" charset="0"/>
              </a:rPr>
              <a:t>Nature</a:t>
            </a:r>
            <a:r>
              <a:rPr lang="en-US" altLang="zh-CN" sz="2600" i="1">
                <a:latin typeface="Times New Roman" panose="02020603050405020304" charset="0"/>
                <a:cs typeface="Times New Roman" panose="02020603050405020304" charset="0"/>
              </a:rPr>
              <a:t>’</a:t>
            </a:r>
            <a:r>
              <a:rPr lang="zh-CN" altLang="en-US" sz="2600" i="1">
                <a:latin typeface="Times New Roman" panose="02020603050405020304" charset="0"/>
                <a:cs typeface="Times New Roman" panose="02020603050405020304" charset="0"/>
              </a:rPr>
              <a:t>s Prey</a:t>
            </a:r>
            <a:r>
              <a:rPr lang="zh-CN" altLang="en-US" sz="2600">
                <a:latin typeface="Times New Roman" panose="02020603050405020304" charset="0"/>
                <a:cs typeface="Times New Roman" panose="02020603050405020304" charset="0"/>
              </a:rPr>
              <a:t> by Ashlee Jansen captures a </a:t>
            </a:r>
            <a:r>
              <a:rPr lang="zh-CN" altLang="en-US" sz="2600">
                <a:solidFill>
                  <a:srgbClr val="0000FF"/>
                </a:solidFill>
                <a:latin typeface="Times New Roman" panose="02020603050405020304" charset="0"/>
                <a:cs typeface="Times New Roman" panose="02020603050405020304" charset="0"/>
              </a:rPr>
              <a:t>harsh </a:t>
            </a:r>
            <a:r>
              <a:rPr lang="zh-CN" altLang="en-US" sz="2600">
                <a:latin typeface="Times New Roman" panose="02020603050405020304" charset="0"/>
                <a:cs typeface="Times New Roman" panose="02020603050405020304" charset="0"/>
              </a:rPr>
              <a:t>act of Mother Nature, but </a:t>
            </a:r>
            <a:r>
              <a:rPr lang="zh-CN" altLang="en-US" sz="2600">
                <a:solidFill>
                  <a:schemeClr val="tx1"/>
                </a:solidFill>
                <a:latin typeface="Times New Roman" panose="02020603050405020304" charset="0"/>
                <a:cs typeface="Times New Roman" panose="02020603050405020304" charset="0"/>
              </a:rPr>
              <a:t>an </a:t>
            </a:r>
            <a:r>
              <a:rPr lang="zh-CN" altLang="en-US" sz="2600">
                <a:latin typeface="Times New Roman" panose="02020603050405020304" charset="0"/>
                <a:cs typeface="Times New Roman" panose="02020603050405020304" charset="0"/>
              </a:rPr>
              <a:t>important part of the natural ecosystem.</a:t>
            </a:r>
            <a:r>
              <a:rPr lang="en-US" altLang="zh-CN" sz="2600">
                <a:latin typeface="Times New Roman" panose="02020603050405020304" charset="0"/>
                <a:cs typeface="Times New Roman" panose="02020603050405020304" charset="0"/>
              </a:rPr>
              <a:t> </a:t>
            </a:r>
            <a:r>
              <a:rPr lang="zh-CN" altLang="en-US" sz="2600">
                <a:solidFill>
                  <a:schemeClr val="tx1"/>
                </a:solidFill>
                <a:latin typeface="Times New Roman" panose="02020603050405020304" charset="0"/>
                <a:cs typeface="Times New Roman" panose="02020603050405020304" charset="0"/>
              </a:rPr>
              <a:t>Based </a:t>
            </a:r>
            <a:r>
              <a:rPr lang="zh-CN" altLang="en-US" sz="2600">
                <a:latin typeface="Times New Roman" panose="02020603050405020304" charset="0"/>
                <a:cs typeface="Times New Roman" panose="02020603050405020304" charset="0"/>
              </a:rPr>
              <a:t>in Western Australia,</a:t>
            </a: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Ms Jansen captured her winning shot in July 2021 after a sub-adult whale died </a:t>
            </a:r>
            <a:r>
              <a:rPr lang="en-US" altLang="zh-CN" sz="2600">
                <a:latin typeface="Times New Roman" panose="02020603050405020304" charset="0"/>
                <a:cs typeface="Times New Roman" panose="02020603050405020304" charset="0"/>
              </a:rPr>
              <a:t>_____ </a:t>
            </a:r>
            <a:r>
              <a:rPr lang="zh-CN" altLang="en-US" sz="2600">
                <a:solidFill>
                  <a:schemeClr val="tx1"/>
                </a:solidFill>
                <a:latin typeface="Times New Roman" panose="02020603050405020304" charset="0"/>
                <a:cs typeface="Times New Roman" panose="02020603050405020304" charset="0"/>
              </a:rPr>
              <a:t>making </a:t>
            </a:r>
            <a:r>
              <a:rPr lang="zh-CN" altLang="en-US" sz="2600">
                <a:latin typeface="Times New Roman" panose="02020603050405020304" charset="0"/>
                <a:cs typeface="Times New Roman" panose="02020603050405020304" charset="0"/>
              </a:rPr>
              <a:t>the annual </a:t>
            </a:r>
            <a:r>
              <a:rPr lang="zh-CN" altLang="en-US" sz="2600">
                <a:solidFill>
                  <a:schemeClr val="tx1"/>
                </a:solidFill>
                <a:latin typeface="Times New Roman" panose="02020603050405020304" charset="0"/>
                <a:cs typeface="Times New Roman" panose="02020603050405020304" charset="0"/>
              </a:rPr>
              <a:t>migration </a:t>
            </a:r>
            <a:r>
              <a:rPr lang="zh-CN" altLang="en-US" sz="2600">
                <a:latin typeface="Times New Roman" panose="02020603050405020304" charset="0"/>
                <a:cs typeface="Times New Roman" panose="02020603050405020304" charset="0"/>
              </a:rPr>
              <a:t>north along the Ningaloo Reef.</a:t>
            </a:r>
            <a:endParaRPr lang="zh-CN" altLang="en-US" sz="2600">
              <a:latin typeface="Times New Roman" panose="02020603050405020304" charset="0"/>
              <a:cs typeface="Times New Roman" panose="02020603050405020304" charset="0"/>
            </a:endParaRPr>
          </a:p>
          <a:p>
            <a:pPr fontAlgn="auto">
              <a:lnSpc>
                <a:spcPts val="2820"/>
              </a:lnSpc>
            </a:pPr>
            <a:r>
              <a:rPr lang="en-US" altLang="zh-CN" sz="2600">
                <a:latin typeface="Times New Roman" panose="02020603050405020304" charset="0"/>
                <a:cs typeface="Times New Roman" panose="02020603050405020304" charset="0"/>
              </a:rPr>
              <a:t>    “</a:t>
            </a:r>
            <a:r>
              <a:rPr lang="zh-CN" altLang="en-US" sz="2600">
                <a:latin typeface="Times New Roman" panose="02020603050405020304" charset="0"/>
                <a:cs typeface="Times New Roman" panose="02020603050405020304" charset="0"/>
              </a:rPr>
              <a:t>Tour boats had been watching the young whale for days as it </a:t>
            </a:r>
            <a:r>
              <a:rPr lang="en-US" altLang="zh-CN" sz="2600">
                <a:latin typeface="Times New Roman" panose="02020603050405020304" charset="0"/>
                <a:cs typeface="Times New Roman" panose="02020603050405020304" charset="0"/>
              </a:rPr>
              <a:t>______ (slow) </a:t>
            </a:r>
            <a:r>
              <a:rPr lang="zh-CN" altLang="en-US" sz="2600">
                <a:latin typeface="Times New Roman" panose="02020603050405020304" charset="0"/>
                <a:cs typeface="Times New Roman" panose="02020603050405020304" charset="0"/>
              </a:rPr>
              <a:t>moved through the bay, </a:t>
            </a:r>
            <a:r>
              <a:rPr lang="en-US" altLang="zh-CN" sz="2600">
                <a:latin typeface="Times New Roman" panose="02020603050405020304" charset="0"/>
                <a:cs typeface="Times New Roman" panose="02020603050405020304" charset="0"/>
              </a:rPr>
              <a:t>_________ (appear) </a:t>
            </a:r>
            <a:r>
              <a:rPr lang="zh-CN" altLang="en-US" sz="2600">
                <a:solidFill>
                  <a:schemeClr val="tx1"/>
                </a:solidFill>
                <a:latin typeface="Times New Roman" panose="02020603050405020304" charset="0"/>
                <a:cs typeface="Times New Roman" panose="02020603050405020304" charset="0"/>
              </a:rPr>
              <a:t>sicker </a:t>
            </a:r>
            <a:r>
              <a:rPr lang="zh-CN" altLang="en-US" sz="2600">
                <a:latin typeface="Times New Roman" panose="02020603050405020304" charset="0"/>
                <a:cs typeface="Times New Roman" panose="02020603050405020304" charset="0"/>
              </a:rPr>
              <a:t>and</a:t>
            </a:r>
            <a:r>
              <a:rPr lang="en-US" altLang="zh-CN" sz="2600">
                <a:latin typeface="Times New Roman" panose="02020603050405020304" charset="0"/>
                <a:cs typeface="Times New Roman" panose="02020603050405020304" charset="0"/>
              </a:rPr>
              <a:t> slower with more shark bites over its body day after day,” Jansen recalled. “This ____________ (</a:t>
            </a:r>
            <a:r>
              <a:rPr lang="en-US" altLang="zh-CN" sz="2600">
                <a:latin typeface="Times New Roman" panose="02020603050405020304" charset="0"/>
                <a:cs typeface="Times New Roman" panose="02020603050405020304" charset="0"/>
                <a:sym typeface="+mn-ea"/>
              </a:rPr>
              <a:t>forget</a:t>
            </a:r>
            <a:r>
              <a:rPr lang="en-US" altLang="zh-CN" sz="2600">
                <a:latin typeface="Times New Roman" panose="02020603050405020304" charset="0"/>
                <a:cs typeface="Times New Roman" panose="02020603050405020304" charset="0"/>
              </a:rPr>
              <a:t>) experience is a reminder of how harsh nature and the food chain can be, yet such an important part of the natural ecosystem. One animal’s sacrifice can provide so many nutrients ___ so many other species of wildlife for years to come,” she _________ (explain). </a:t>
            </a:r>
            <a:endParaRPr lang="en-US" altLang="zh-CN" sz="2600">
              <a:latin typeface="Times New Roman" panose="02020603050405020304" charset="0"/>
              <a:cs typeface="Times New Roman" panose="02020603050405020304" charset="0"/>
            </a:endParaRPr>
          </a:p>
          <a:p>
            <a:pPr fontAlgn="auto">
              <a:lnSpc>
                <a:spcPts val="2820"/>
              </a:lnSpc>
            </a:pPr>
            <a:r>
              <a:rPr lang="en-US" altLang="zh-CN" sz="2600">
                <a:latin typeface="Times New Roman" panose="02020603050405020304" charset="0"/>
                <a:cs typeface="Times New Roman" panose="02020603050405020304" charset="0"/>
              </a:rPr>
              <a:t>    For her win, Jansen receives a cash prize of $10,000 along with a travel prize. The annual competition is open to images ________ (capture) in Australia, New Zealand, Antarctica and the New Guinea region, with more than 2,400 ______ (entry), the highest number in the competition’s history, entered this year.</a:t>
            </a:r>
            <a:endParaRPr lang="en-US" altLang="zh-CN" sz="2600">
              <a:latin typeface="Times New Roman" panose="02020603050405020304" charset="0"/>
              <a:cs typeface="Times New Roman" panose="02020603050405020304" charset="0"/>
            </a:endParaRPr>
          </a:p>
        </p:txBody>
      </p:sp>
      <p:sp>
        <p:nvSpPr>
          <p:cNvPr id="10" name="文本框 16"/>
          <p:cNvSpPr txBox="1"/>
          <p:nvPr/>
        </p:nvSpPr>
        <p:spPr>
          <a:xfrm>
            <a:off x="-19050" y="0"/>
            <a:ext cx="162306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40270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《澳大利亚摄影</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10</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en-US" sz="2300" b="1">
                <a:solidFill>
                  <a:srgbClr val="ED7D31"/>
                </a:solidFill>
                <a:latin typeface="微软雅黑" panose="020B0503020204020204" charset="-122"/>
                <a:ea typeface="微软雅黑" panose="020B0503020204020204" charset="-122"/>
                <a:cs typeface="微软雅黑" panose="020B0503020204020204" charset="-122"/>
              </a:rPr>
              <a:t>1</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日刊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10</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nvPicPr>
        <p:blipFill>
          <a:blip r:embed="rId1"/>
          <a:stretch>
            <a:fillRect/>
          </a:stretch>
        </p:blipFill>
        <p:spPr>
          <a:xfrm>
            <a:off x="9817100" y="27305"/>
            <a:ext cx="2295525" cy="466725"/>
          </a:xfrm>
          <a:prstGeom prst="rect">
            <a:avLst/>
          </a:prstGeom>
        </p:spPr>
      </p:pic>
      <p:sp>
        <p:nvSpPr>
          <p:cNvPr id="2" name="文本框 1"/>
          <p:cNvSpPr txBox="1"/>
          <p:nvPr/>
        </p:nvSpPr>
        <p:spPr>
          <a:xfrm>
            <a:off x="549275" y="528320"/>
            <a:ext cx="48577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A </a:t>
            </a:r>
            <a:endParaRPr lang="zh-CN" altLang="en-US"/>
          </a:p>
        </p:txBody>
      </p:sp>
      <p:sp>
        <p:nvSpPr>
          <p:cNvPr id="3" name="文本框 2"/>
          <p:cNvSpPr txBox="1"/>
          <p:nvPr/>
        </p:nvSpPr>
        <p:spPr>
          <a:xfrm>
            <a:off x="3564890" y="1237615"/>
            <a:ext cx="184150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competition </a:t>
            </a:r>
            <a:endParaRPr lang="zh-CN" altLang="en-US"/>
          </a:p>
        </p:txBody>
      </p:sp>
      <p:sp>
        <p:nvSpPr>
          <p:cNvPr id="6" name="文本框 5"/>
          <p:cNvSpPr txBox="1"/>
          <p:nvPr/>
        </p:nvSpPr>
        <p:spPr>
          <a:xfrm>
            <a:off x="4628515" y="2301240"/>
            <a:ext cx="998855"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while </a:t>
            </a:r>
            <a:endParaRPr lang="zh-CN" altLang="en-US"/>
          </a:p>
        </p:txBody>
      </p:sp>
      <p:sp>
        <p:nvSpPr>
          <p:cNvPr id="7" name="文本框 6"/>
          <p:cNvSpPr txBox="1"/>
          <p:nvPr/>
        </p:nvSpPr>
        <p:spPr>
          <a:xfrm>
            <a:off x="8709660" y="3000375"/>
            <a:ext cx="114554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slowly </a:t>
            </a:r>
            <a:endParaRPr lang="zh-CN" altLang="en-US"/>
          </a:p>
        </p:txBody>
      </p:sp>
      <p:sp>
        <p:nvSpPr>
          <p:cNvPr id="8" name="文本框 7"/>
          <p:cNvSpPr txBox="1"/>
          <p:nvPr/>
        </p:nvSpPr>
        <p:spPr>
          <a:xfrm>
            <a:off x="2398395" y="3336290"/>
            <a:ext cx="1567180" cy="491490"/>
          </a:xfrm>
          <a:prstGeom prst="rect">
            <a:avLst/>
          </a:prstGeom>
          <a:noFill/>
        </p:spPr>
        <p:txBody>
          <a:bodyPr wrap="none" rtlCol="0" anchor="t">
            <a:spAutoFit/>
          </a:bodyPr>
          <a:p>
            <a:r>
              <a:rPr lang="zh-CN" altLang="en-US" sz="2600">
                <a:solidFill>
                  <a:srgbClr val="FF0000"/>
                </a:solidFill>
                <a:latin typeface="Times New Roman" panose="02020603050405020304" charset="0"/>
                <a:cs typeface="Times New Roman" panose="02020603050405020304" charset="0"/>
                <a:sym typeface="+mn-ea"/>
              </a:rPr>
              <a:t>appearing </a:t>
            </a:r>
            <a:endParaRPr lang="zh-CN" altLang="en-US"/>
          </a:p>
        </p:txBody>
      </p:sp>
      <p:sp>
        <p:nvSpPr>
          <p:cNvPr id="9" name="文本框 8"/>
          <p:cNvSpPr txBox="1"/>
          <p:nvPr/>
        </p:nvSpPr>
        <p:spPr>
          <a:xfrm>
            <a:off x="5967730" y="3729355"/>
            <a:ext cx="201866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unforgettable </a:t>
            </a:r>
            <a:endParaRPr lang="zh-CN" altLang="en-US"/>
          </a:p>
        </p:txBody>
      </p:sp>
      <p:sp>
        <p:nvSpPr>
          <p:cNvPr id="11" name="文本框 10"/>
          <p:cNvSpPr txBox="1"/>
          <p:nvPr/>
        </p:nvSpPr>
        <p:spPr>
          <a:xfrm>
            <a:off x="9817100" y="4457700"/>
            <a:ext cx="52197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to </a:t>
            </a:r>
            <a:endParaRPr lang="zh-CN" altLang="en-US"/>
          </a:p>
        </p:txBody>
      </p:sp>
      <p:sp>
        <p:nvSpPr>
          <p:cNvPr id="12" name="文本框 11"/>
          <p:cNvSpPr txBox="1"/>
          <p:nvPr/>
        </p:nvSpPr>
        <p:spPr>
          <a:xfrm>
            <a:off x="6637655" y="4792980"/>
            <a:ext cx="146621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explained</a:t>
            </a:r>
            <a:endParaRPr lang="zh-CN" altLang="en-US"/>
          </a:p>
        </p:txBody>
      </p:sp>
      <p:sp>
        <p:nvSpPr>
          <p:cNvPr id="13" name="文本框 12"/>
          <p:cNvSpPr txBox="1"/>
          <p:nvPr/>
        </p:nvSpPr>
        <p:spPr>
          <a:xfrm>
            <a:off x="5207000" y="5560060"/>
            <a:ext cx="1402080"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captured </a:t>
            </a:r>
            <a:endParaRPr lang="zh-CN" altLang="en-US"/>
          </a:p>
        </p:txBody>
      </p:sp>
      <p:sp>
        <p:nvSpPr>
          <p:cNvPr id="14" name="文本框 13"/>
          <p:cNvSpPr txBox="1"/>
          <p:nvPr/>
        </p:nvSpPr>
        <p:spPr>
          <a:xfrm>
            <a:off x="8312785" y="5883910"/>
            <a:ext cx="1062355" cy="491490"/>
          </a:xfrm>
          <a:prstGeom prst="rect">
            <a:avLst/>
          </a:prstGeom>
          <a:noFill/>
        </p:spPr>
        <p:txBody>
          <a:bodyPr wrap="none" rtlCol="0" anchor="t">
            <a:spAutoFit/>
          </a:bodyPr>
          <a:p>
            <a:r>
              <a:rPr lang="en-US" altLang="zh-CN" sz="2600">
                <a:solidFill>
                  <a:srgbClr val="FF0000"/>
                </a:solidFill>
                <a:latin typeface="Times New Roman" panose="02020603050405020304" charset="0"/>
                <a:cs typeface="Times New Roman" panose="02020603050405020304" charset="0"/>
                <a:sym typeface="+mn-ea"/>
              </a:rPr>
              <a:t>entries</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down)">
                                      <p:cBhvr>
                                        <p:cTn id="5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P spid="9" grpId="0"/>
      <p:bldP spid="11" grpId="0"/>
      <p:bldP spid="12" grpId="0"/>
      <p:bldP spid="13" grpId="0"/>
      <p:bldP spid="14" grpId="0"/>
      <p:bldP spid="2" grpId="1"/>
      <p:bldP spid="3" grpId="1"/>
      <p:bldP spid="6" grpId="1"/>
      <p:bldP spid="7" grpId="1"/>
      <p:bldP spid="8" grpId="1"/>
      <p:bldP spid="9" grpId="1"/>
      <p:bldP spid="11" grpId="1"/>
      <p:bldP spid="12" grpId="1"/>
      <p:bldP spid="13" grpId="1"/>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93345" y="865505"/>
            <a:ext cx="12098655" cy="451358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zh-CN" altLang="en-US" sz="2800">
                <a:solidFill>
                  <a:srgbClr val="0000FF"/>
                </a:solidFill>
                <a:latin typeface="Times New Roman" panose="02020603050405020304" charset="0"/>
                <a:cs typeface="Times New Roman" panose="02020603050405020304" charset="0"/>
                <a:sym typeface="+mn-ea"/>
              </a:rPr>
              <a:t>carcass</a:t>
            </a:r>
            <a:r>
              <a:rPr lang="en-US" altLang="zh-CN" sz="2800">
                <a:latin typeface="Times New Roman" panose="02020603050405020304" charset="0"/>
                <a:ea typeface="华文中宋" panose="02010600040101010101" charset="-122"/>
                <a:cs typeface="Times New Roman" panose="02020603050405020304" charset="0"/>
                <a:sym typeface="+mn-ea"/>
              </a:rPr>
              <a:t>: the dead body of an animal, especially of a large one or of one that is ready for cutting up as meat 动物尸体</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A cluster of vultures crouched on the carcass of a dead buffalo.                            </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一群秃鹫伏在一头水牛的尸体上啄食。</a:t>
            </a:r>
            <a:r>
              <a:rPr lang="en-US" altLang="zh-CN" sz="2800">
                <a:latin typeface="华文中宋" panose="02010600040101010101" charset="-122"/>
                <a:ea typeface="华文中宋" panose="02010600040101010101" charset="-122"/>
                <a:cs typeface="华文中宋" panose="02010600040101010101" charset="-122"/>
                <a:sym typeface="华文中宋" panose="02010600040101010101" charset="-122"/>
              </a:rPr>
              <a:t>   </a:t>
            </a:r>
            <a:r>
              <a:rPr lang="en-US" altLang="zh-CN" sz="3200">
                <a:latin typeface="Times New Roman" panose="02020603050405020304" charset="0"/>
                <a:cs typeface="Times New Roman" panose="02020603050405020304" charset="0"/>
              </a:rPr>
              <a:t> </a:t>
            </a: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3200">
              <a:latin typeface="Times New Roman" panose="02020603050405020304" charset="0"/>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endParaRPr lang="en-US" altLang="zh-CN" sz="2800">
              <a:latin typeface="Times New Roman" panose="02020603050405020304" charset="0"/>
              <a:cs typeface="Times New Roman" panose="02020603050405020304" charset="0"/>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cs typeface="Times New Roman" panose="02020603050405020304" charset="0"/>
              </a:rPr>
              <a:t>2</a:t>
            </a:r>
            <a:r>
              <a:rPr lang="en-US" altLang="zh-CN" sz="3200">
                <a:latin typeface="Times New Roman" panose="02020603050405020304" charset="0"/>
                <a:cs typeface="Times New Roman" panose="02020603050405020304" charset="0"/>
              </a:rPr>
              <a:t>. </a:t>
            </a:r>
            <a:r>
              <a:rPr lang="en-US" altLang="zh-CN" sz="2800">
                <a:solidFill>
                  <a:srgbClr val="3333FF"/>
                </a:solidFill>
                <a:latin typeface="Times New Roman" panose="02020603050405020304" charset="0"/>
                <a:cs typeface="Times New Roman" panose="02020603050405020304" charset="0"/>
              </a:rPr>
              <a:t>harsh</a:t>
            </a:r>
            <a:r>
              <a:rPr lang="en-US" altLang="zh-CN" sz="2800"/>
              <a:t>: </a:t>
            </a:r>
            <a:r>
              <a:rPr sz="2800">
                <a:latin typeface="Times New Roman" panose="02020603050405020304" charset="0"/>
                <a:ea typeface="华文中宋" panose="02010600040101010101" charset="-122"/>
                <a:cs typeface="Times New Roman" panose="02020603050405020304" charset="0"/>
              </a:rPr>
              <a:t>cruel, severe and unkind 残酷的；严酷的；严厉的 </a:t>
            </a:r>
            <a:r>
              <a:rPr lang="en-US" sz="2800">
                <a:latin typeface="Times New Roman" panose="02020603050405020304" charset="0"/>
                <a:ea typeface="华文中宋" panose="02010600040101010101" charset="-122"/>
                <a:cs typeface="Times New Roman" panose="02020603050405020304" charset="0"/>
              </a:rPr>
              <a:t> </a:t>
            </a:r>
            <a:endParaRPr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The minister received some harsh criticism . 部长受到了严厉的批评。         </a:t>
            </a:r>
            <a:endParaRPr lang="en-US" altLang="zh-CN" sz="2800">
              <a:latin typeface="Times New Roman" panose="02020603050405020304" charset="0"/>
              <a:ea typeface="华文中宋" panose="02010600040101010101" charset="-122"/>
              <a:cs typeface="Times New Roman" panose="02020603050405020304" charset="0"/>
            </a:endParaRPr>
          </a:p>
        </p:txBody>
      </p:sp>
      <p:sp>
        <p:nvSpPr>
          <p:cNvPr id="1048604" name="文本框 1"/>
          <p:cNvSpPr txBox="1"/>
          <p:nvPr/>
        </p:nvSpPr>
        <p:spPr>
          <a:xfrm>
            <a:off x="259715" y="2719070"/>
            <a:ext cx="1626870" cy="521970"/>
          </a:xfrm>
          <a:prstGeom prst="rect">
            <a:avLst/>
          </a:prstGeom>
          <a:solidFill>
            <a:srgbClr val="0070C0"/>
          </a:solidFill>
        </p:spPr>
        <p:txBody>
          <a:bodyPr wrap="square" rtlCol="0">
            <a:spAutoFit/>
          </a:bodyPr>
          <a:lstStyle/>
          <a:p>
            <a:r>
              <a:rPr kumimoji="1" lang="zh-CN" sz="2800" b="1" dirty="0">
                <a:solidFill>
                  <a:schemeClr val="lt1"/>
                </a:solidFill>
              </a:rPr>
              <a:t>翻译句子</a:t>
            </a:r>
            <a:endParaRPr kumimoji="1" lang="zh-CN" sz="2800" b="1" dirty="0">
              <a:solidFill>
                <a:schemeClr val="lt1"/>
              </a:solidFill>
            </a:endParaRPr>
          </a:p>
        </p:txBody>
      </p:sp>
      <p:sp>
        <p:nvSpPr>
          <p:cNvPr id="1048605" name="文本框 2"/>
          <p:cNvSpPr txBox="1"/>
          <p:nvPr/>
        </p:nvSpPr>
        <p:spPr>
          <a:xfrm>
            <a:off x="259715" y="3221990"/>
            <a:ext cx="9801860" cy="521970"/>
          </a:xfrm>
          <a:prstGeom prst="rect">
            <a:avLst/>
          </a:prstGeom>
          <a:noFill/>
        </p:spPr>
        <p:txBody>
          <a:bodyPr wrap="square" rtlCol="0">
            <a:spAutoFit/>
          </a:bodyPr>
          <a:lstStyle/>
          <a:p>
            <a:r>
              <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rPr>
              <a:t>It was the carcass of a brown animal.</a:t>
            </a:r>
            <a:endParaRPr lang="en-US" altLang="zh-CN" sz="2800">
              <a:solidFill>
                <a:srgbClr val="FF0000"/>
              </a:solidFill>
              <a:latin typeface="Times New Roman" panose="02020603050405020304" charset="0"/>
              <a:ea typeface="华文中宋" panose="02010600040101010101" charset="-122"/>
              <a:cs typeface="Times New Roman" panose="02020603050405020304" charset="0"/>
              <a:sym typeface="+mn-ea"/>
            </a:endParaRPr>
          </a:p>
        </p:txBody>
      </p:sp>
      <p:sp>
        <p:nvSpPr>
          <p:cNvPr id="1048606" name="文本框 4"/>
          <p:cNvSpPr txBox="1"/>
          <p:nvPr/>
        </p:nvSpPr>
        <p:spPr>
          <a:xfrm>
            <a:off x="269240" y="5346700"/>
            <a:ext cx="1626870" cy="521970"/>
          </a:xfrm>
          <a:prstGeom prst="rect">
            <a:avLst/>
          </a:prstGeom>
          <a:solidFill>
            <a:srgbClr val="0070C0"/>
          </a:solidFill>
        </p:spPr>
        <p:txBody>
          <a:bodyPr wrap="square" rtlCol="0">
            <a:spAutoFit/>
          </a:bodyPr>
          <a:lstStyle/>
          <a:p>
            <a:pPr lvl="0" algn="l">
              <a:buClrTx/>
              <a:buSzTx/>
              <a:buFontTx/>
            </a:pPr>
            <a:r>
              <a:rPr kumimoji="1" lang="zh-CN" sz="2800" b="1" dirty="0">
                <a:solidFill>
                  <a:schemeClr val="lt1"/>
                </a:solidFill>
                <a:sym typeface="+mn-ea"/>
              </a:rPr>
              <a:t>翻译句子</a:t>
            </a:r>
            <a:endParaRPr kumimoji="1" lang="zh-CN" sz="2800" b="1" dirty="0">
              <a:solidFill>
                <a:schemeClr val="lt1"/>
              </a:solidFill>
              <a:sym typeface="+mn-ea"/>
            </a:endParaRPr>
          </a:p>
        </p:txBody>
      </p:sp>
      <p:sp>
        <p:nvSpPr>
          <p:cNvPr id="1048607" name="文本框 5"/>
          <p:cNvSpPr txBox="1"/>
          <p:nvPr/>
        </p:nvSpPr>
        <p:spPr>
          <a:xfrm>
            <a:off x="269240" y="5888355"/>
            <a:ext cx="9051925" cy="521970"/>
          </a:xfrm>
          <a:prstGeom prst="rect">
            <a:avLst/>
          </a:prstGeom>
          <a:noFill/>
        </p:spPr>
        <p:txBody>
          <a:bodyPr wrap="square" rtlCol="0">
            <a:spAutoFit/>
          </a:bodyPr>
          <a:lstStyle/>
          <a:p>
            <a:r>
              <a:rPr sz="2800">
                <a:solidFill>
                  <a:srgbClr val="FF0000"/>
                </a:solidFill>
                <a:latin typeface="Times New Roman" panose="02020603050405020304" charset="0"/>
                <a:cs typeface="Times New Roman" panose="02020603050405020304" charset="0"/>
              </a:rPr>
              <a:t>We had to face up to the harsh realities of life sooner or later. </a:t>
            </a:r>
            <a:endParaRPr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2042795" y="2719070"/>
            <a:ext cx="5001895" cy="521970"/>
          </a:xfrm>
          <a:prstGeom prst="rect">
            <a:avLst/>
          </a:prstGeom>
          <a:noFill/>
        </p:spPr>
        <p:txBody>
          <a:bodyPr wrap="square" rtlCol="0" anchor="t">
            <a:spAutoFit/>
          </a:bodyPr>
          <a:lstStyle/>
          <a:p>
            <a:r>
              <a:rPr lang="zh-CN" altLang="en-US" sz="2800">
                <a:ea typeface="华文中宋" panose="02010600040101010101" charset="-122"/>
              </a:rPr>
              <a:t>那是一具棕色动物的尸体。</a:t>
            </a:r>
            <a:endParaRPr lang="zh-CN" altLang="en-US" sz="2800">
              <a:ea typeface="华文中宋" panose="02010600040101010101" charset="-122"/>
            </a:endParaRPr>
          </a:p>
        </p:txBody>
      </p:sp>
      <p:cxnSp>
        <p:nvCxnSpPr>
          <p:cNvPr id="3145728" name="直接连接符 8"/>
          <p:cNvCxnSpPr/>
          <p:nvPr/>
        </p:nvCxnSpPr>
        <p:spPr>
          <a:xfrm flipV="1">
            <a:off x="311150" y="3666490"/>
            <a:ext cx="5328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320675" y="6379845"/>
            <a:ext cx="8820000" cy="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7640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sym typeface="+mn-ea"/>
              </a:rPr>
              <a:t>词汇讲解</a:t>
            </a:r>
            <a:endParaRPr kumimoji="1" lang="en-US" altLang="zh-CN" sz="2800" b="1" dirty="0">
              <a:solidFill>
                <a:schemeClr val="lt1"/>
              </a:solidFill>
              <a:sym typeface="+mn-ea"/>
            </a:endParaRPr>
          </a:p>
        </p:txBody>
      </p:sp>
      <p:sp>
        <p:nvSpPr>
          <p:cNvPr id="3" name="文本框 6"/>
          <p:cNvSpPr txBox="1"/>
          <p:nvPr/>
        </p:nvSpPr>
        <p:spPr>
          <a:xfrm>
            <a:off x="2052320" y="5346700"/>
            <a:ext cx="6459855" cy="521970"/>
          </a:xfrm>
          <a:prstGeom prst="rect">
            <a:avLst/>
          </a:prstGeom>
          <a:noFill/>
        </p:spPr>
        <p:txBody>
          <a:bodyPr wrap="square" rtlCol="0" anchor="t">
            <a:spAutoFit/>
          </a:bodyPr>
          <a:p>
            <a:r>
              <a:rPr lang="zh-CN" altLang="en-US" sz="2800">
                <a:ea typeface="华文中宋" panose="02010600040101010101" charset="-122"/>
              </a:rPr>
              <a:t>我们迟早都得正视生活的严酷现实。 </a:t>
            </a:r>
            <a:endParaRPr lang="zh-CN" altLang="en-US" sz="2800">
              <a:ea typeface="华文中宋" panose="02010600040101010101"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blinds(horizontal)">
                                      <p:cBhvr>
                                        <p:cTn id="7" dur="500"/>
                                        <p:tgtEl>
                                          <p:spTgt spid="104860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48604"/>
                                        </p:tgtEl>
                                        <p:attrNameLst>
                                          <p:attrName>style.visibility</p:attrName>
                                        </p:attrNameLst>
                                      </p:cBhvr>
                                      <p:to>
                                        <p:strVal val="visible"/>
                                      </p:to>
                                    </p:set>
                                    <p:animEffect transition="in" filter="blinds(horizontal)">
                                      <p:cBhvr>
                                        <p:cTn id="12" dur="500"/>
                                        <p:tgtEl>
                                          <p:spTgt spid="104860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048608"/>
                                        </p:tgtEl>
                                        <p:attrNameLst>
                                          <p:attrName>style.visibility</p:attrName>
                                        </p:attrNameLst>
                                      </p:cBhvr>
                                      <p:to>
                                        <p:strVal val="visible"/>
                                      </p:to>
                                    </p:set>
                                    <p:animEffect transition="in" filter="blinds(horizontal)">
                                      <p:cBhvr>
                                        <p:cTn id="15" dur="500"/>
                                        <p:tgtEl>
                                          <p:spTgt spid="1048608"/>
                                        </p:tgtEl>
                                      </p:cBhvr>
                                    </p:animEffect>
                                  </p:childTnLst>
                                </p:cTn>
                              </p:par>
                              <p:par>
                                <p:cTn id="16" presetID="3" presetClass="entr" presetSubtype="10" fill="hold" nodeType="withEffect">
                                  <p:stCondLst>
                                    <p:cond delay="0"/>
                                  </p:stCondLst>
                                  <p:childTnLst>
                                    <p:set>
                                      <p:cBhvr>
                                        <p:cTn id="17" dur="1" fill="hold">
                                          <p:stCondLst>
                                            <p:cond delay="0"/>
                                          </p:stCondLst>
                                        </p:cTn>
                                        <p:tgtEl>
                                          <p:spTgt spid="3145728"/>
                                        </p:tgtEl>
                                        <p:attrNameLst>
                                          <p:attrName>style.visibility</p:attrName>
                                        </p:attrNameLst>
                                      </p:cBhvr>
                                      <p:to>
                                        <p:strVal val="visible"/>
                                      </p:to>
                                    </p:set>
                                    <p:animEffect transition="in" filter="blinds(horizontal)">
                                      <p:cBhvr>
                                        <p:cTn id="18" dur="500"/>
                                        <p:tgtEl>
                                          <p:spTgt spid="314572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48605"/>
                                        </p:tgtEl>
                                        <p:attrNameLst>
                                          <p:attrName>style.visibility</p:attrName>
                                        </p:attrNameLst>
                                      </p:cBhvr>
                                      <p:to>
                                        <p:strVal val="visible"/>
                                      </p:to>
                                    </p:set>
                                    <p:animEffect transition="in" filter="blinds(horizontal)">
                                      <p:cBhvr>
                                        <p:cTn id="23" dur="500"/>
                                        <p:tgtEl>
                                          <p:spTgt spid="104860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48602">
                                            <p:txEl>
                                              <p:pRg st="6" end="6"/>
                                            </p:txEl>
                                          </p:spTgt>
                                        </p:tgtEl>
                                        <p:attrNameLst>
                                          <p:attrName>style.visibility</p:attrName>
                                        </p:attrNameLst>
                                      </p:cBhvr>
                                      <p:to>
                                        <p:strVal val="visible"/>
                                      </p:to>
                                    </p:set>
                                    <p:animEffect transition="in" filter="wipe(down)">
                                      <p:cBhvr>
                                        <p:cTn id="28" dur="500"/>
                                        <p:tgtEl>
                                          <p:spTgt spid="1048602">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048606"/>
                                        </p:tgtEl>
                                        <p:attrNameLst>
                                          <p:attrName>style.visibility</p:attrName>
                                        </p:attrNameLst>
                                      </p:cBhvr>
                                      <p:to>
                                        <p:strVal val="visible"/>
                                      </p:to>
                                    </p:set>
                                    <p:animEffect transition="in" filter="blinds(horizontal)">
                                      <p:cBhvr>
                                        <p:cTn id="33" dur="500"/>
                                        <p:tgtEl>
                                          <p:spTgt spid="1048606"/>
                                        </p:tgtEl>
                                      </p:cBhvr>
                                    </p:animEffect>
                                  </p:childTnLst>
                                </p:cTn>
                              </p:par>
                              <p:par>
                                <p:cTn id="34" presetID="22" presetClass="entr" presetSubtype="4" fill="hold" nodeType="withEffect">
                                  <p:stCondLst>
                                    <p:cond delay="0"/>
                                  </p:stCondLst>
                                  <p:childTnLst>
                                    <p:set>
                                      <p:cBhvr>
                                        <p:cTn id="35" dur="1" fill="hold">
                                          <p:stCondLst>
                                            <p:cond delay="0"/>
                                          </p:stCondLst>
                                        </p:cTn>
                                        <p:tgtEl>
                                          <p:spTgt spid="3145729"/>
                                        </p:tgtEl>
                                        <p:attrNameLst>
                                          <p:attrName>style.visibility</p:attrName>
                                        </p:attrNameLst>
                                      </p:cBhvr>
                                      <p:to>
                                        <p:strVal val="visible"/>
                                      </p:to>
                                    </p:set>
                                    <p:animEffect transition="in" filter="wipe(down)">
                                      <p:cBhvr>
                                        <p:cTn id="36" dur="500"/>
                                        <p:tgtEl>
                                          <p:spTgt spid="3145729"/>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048607"/>
                                        </p:tgtEl>
                                        <p:attrNameLst>
                                          <p:attrName>style.visibility</p:attrName>
                                        </p:attrNameLst>
                                      </p:cBhvr>
                                      <p:to>
                                        <p:strVal val="visible"/>
                                      </p:to>
                                    </p:set>
                                    <p:animEffect transition="in" filter="blinds(horizontal)">
                                      <p:cBhvr>
                                        <p:cTn id="44"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4" grpId="0" bldLvl="0" animBg="1"/>
      <p:bldP spid="1048605" grpId="0"/>
      <p:bldP spid="1048605" grpId="1"/>
      <p:bldP spid="1048606" grpId="0" bldLvl="0" animBg="1"/>
      <p:bldP spid="1048606" grpId="1" animBg="1"/>
      <p:bldP spid="1048607" grpId="0"/>
      <p:bldP spid="1048607" grpId="1"/>
      <p:bldP spid="1048608"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9" name="组合 4"/>
          <p:cNvGrpSpPr/>
          <p:nvPr/>
        </p:nvGrpSpPr>
        <p:grpSpPr>
          <a:xfrm>
            <a:off x="-19082" y="609"/>
            <a:ext cx="12214284" cy="6857409"/>
            <a:chOff x="-1" y="-1"/>
            <a:chExt cx="12214282" cy="6857407"/>
          </a:xfrm>
        </p:grpSpPr>
        <p:pic>
          <p:nvPicPr>
            <p:cNvPr id="256" name="图片 101" descr="图片 101"/>
            <p:cNvPicPr>
              <a:picLocks noChangeAspect="1"/>
            </p:cNvPicPr>
            <p:nvPr/>
          </p:nvPicPr>
          <p:blipFill>
            <a:blip r:embed="rId1"/>
            <a:stretch>
              <a:fillRect/>
            </a:stretch>
          </p:blipFill>
          <p:spPr>
            <a:xfrm>
              <a:off x="501650" y="1"/>
              <a:ext cx="11228128" cy="6857406"/>
            </a:xfrm>
            <a:prstGeom prst="rect">
              <a:avLst/>
            </a:prstGeom>
            <a:ln w="12700" cap="flat">
              <a:noFill/>
              <a:miter lim="400000"/>
              <a:headEnd/>
              <a:tailEnd/>
            </a:ln>
            <a:effectLst/>
          </p:spPr>
        </p:pic>
        <p:sp>
          <p:nvSpPr>
            <p:cNvPr id="257" name="矩形 2"/>
            <p:cNvSpPr/>
            <p:nvPr/>
          </p:nvSpPr>
          <p:spPr>
            <a:xfrm>
              <a:off x="-2" y="-2"/>
              <a:ext cx="514369"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sp>
          <p:nvSpPr>
            <p:cNvPr id="258" name="矩形 3"/>
            <p:cNvSpPr/>
            <p:nvPr/>
          </p:nvSpPr>
          <p:spPr>
            <a:xfrm>
              <a:off x="11699912" y="-2"/>
              <a:ext cx="514370" cy="6857407"/>
            </a:xfrm>
            <a:prstGeom prst="rect">
              <a:avLst/>
            </a:prstGeom>
            <a:solidFill>
              <a:srgbClr val="99CCFF"/>
            </a:solidFill>
            <a:ln w="12700" cap="flat">
              <a:noFill/>
              <a:miter lim="400000"/>
            </a:ln>
            <a:effectLst/>
          </p:spPr>
          <p:txBody>
            <a:bodyPr wrap="square" lIns="0" tIns="0" rIns="0" bIns="0" numCol="1" anchor="ctr">
              <a:noAutofit/>
            </a:bodyPr>
            <a:lstStyle/>
            <a:p>
              <a:pPr algn="ctr">
                <a:defRPr>
                  <a:solidFill>
                    <a:srgbClr val="FFFFFF"/>
                  </a:solidFill>
                </a:defRPr>
              </a:pPr>
            </a:p>
          </p:txBody>
        </p:sp>
      </p:grpSp>
      <p:sp>
        <p:nvSpPr>
          <p:cNvPr id="260" name="文本框 1"/>
          <p:cNvSpPr txBox="1"/>
          <p:nvPr/>
        </p:nvSpPr>
        <p:spPr>
          <a:xfrm>
            <a:off x="3141980" y="4930775"/>
            <a:ext cx="7052310" cy="1936750"/>
          </a:xfrm>
          <a:prstGeom prst="rect">
            <a:avLst/>
          </a:prstGeom>
          <a:ln w="12700">
            <a:miter lim="400000"/>
          </a:ln>
        </p:spPr>
        <p:txBody>
          <a:bodyPr wrap="square" lIns="45718" tIns="45718" rIns="45718" bIns="45718">
            <a:spAutoFit/>
          </a:bodyPr>
          <a:lstStyle/>
          <a:p>
            <a:pPr algn="ctr">
              <a:defRPr sz="8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t>The </a:t>
            </a:r>
            <a:r>
              <a:rPr lang="en-US"/>
              <a:t>World</a:t>
            </a:r>
            <a:endParaRPr sz="4000"/>
          </a:p>
          <a:p>
            <a:pPr algn="ctr">
              <a:defRPr sz="4000" b="1" i="1">
                <a:solidFill>
                  <a:srgbClr val="7030A0"/>
                </a:solidFill>
                <a:latin typeface="Trebuchet MS" panose="020B0603020202020204"/>
                <a:ea typeface="Trebuchet MS" panose="020B0603020202020204"/>
                <a:cs typeface="Trebuchet MS" panose="020B0603020202020204"/>
                <a:sym typeface="Trebuchet MS" panose="020B0603020202020204"/>
              </a:defRPr>
            </a:pPr>
            <a:r>
              <a:rPr lang="en-US"/>
              <a:t>September 16th</a:t>
            </a:r>
            <a:r>
              <a:t>-</a:t>
            </a:r>
            <a:r>
              <a:rPr lang="en-US"/>
              <a:t>30th</a:t>
            </a:r>
            <a:r>
              <a:t>, 2022</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45745" y="744220"/>
            <a:ext cx="11751310" cy="225107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93065" y="781050"/>
            <a:ext cx="11506835"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Based in Western Australia, Ms Jansen captured her winning shot in July 2021 after a sub-adult whale died while making the annual migration north along the Ningaloo Reef.</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78790" y="223266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551305" y="2088515"/>
            <a:ext cx="10445115" cy="829945"/>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Jansen女士住在西澳大利亚，她在2021年7月拍摄了这张</a:t>
            </a:r>
            <a:r>
              <a:rPr lang="zh-CN" sz="2400">
                <a:latin typeface="Times New Roman" panose="02020603050405020304" charset="0"/>
                <a:ea typeface="华文中宋" panose="02010600040101010101" charset="-122"/>
                <a:cs typeface="Times New Roman" panose="02020603050405020304" charset="0"/>
              </a:rPr>
              <a:t>获奖</a:t>
            </a:r>
            <a:r>
              <a:rPr sz="2400">
                <a:latin typeface="Times New Roman" panose="02020603050405020304" charset="0"/>
                <a:ea typeface="华文中宋" panose="02010600040101010101" charset="-122"/>
                <a:cs typeface="Times New Roman" panose="02020603050405020304" charset="0"/>
              </a:rPr>
              <a:t>照片，当时一头亚成年鲸鱼在沿着宁格罗礁向北的年度迁徙途中死亡。 </a:t>
            </a:r>
            <a:endParaRPr sz="2400">
              <a:latin typeface="Times New Roman" panose="02020603050405020304" charset="0"/>
              <a:ea typeface="华文中宋" panose="02010600040101010101" charset="-122"/>
              <a:cs typeface="Times New Roman" panose="02020603050405020304" charset="0"/>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45110" y="3402965"/>
            <a:ext cx="11751310" cy="3131185"/>
          </a:xfrm>
          <a:prstGeom prst="roundRect">
            <a:avLst>
              <a:gd name="adj" fmla="val 16667"/>
            </a:avLst>
          </a:prstGeom>
          <a:noFill/>
          <a:ln w="63500" cap="flat" cmpd="sng">
            <a:solidFill>
              <a:schemeClr val="accent6"/>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34975" y="3455670"/>
            <a:ext cx="11464290" cy="1814830"/>
          </a:xfrm>
          <a:prstGeom prst="rect">
            <a:avLst/>
          </a:prstGeom>
          <a:noFill/>
        </p:spPr>
        <p:txBody>
          <a:bodyPr wrap="square">
            <a:spAutoFit/>
          </a:bodyPr>
          <a:lstStyle/>
          <a:p>
            <a:pPr algn="l"/>
            <a:r>
              <a:rPr sz="2800">
                <a:latin typeface="Times New Roman" panose="02020603050405020304" charset="0"/>
                <a:cs typeface="Times New Roman" panose="02020603050405020304" charset="0"/>
                <a:sym typeface="+mn-ea"/>
              </a:rPr>
              <a:t>“This unforgettable experience is a reminder of how harsh nature and the food chain can be, yet such an important part of the natural ecosystem. One animal’s sacrifice can provide so many nutrients to so many other species of wildlife for years to come,” she explained. </a:t>
            </a:r>
            <a:endParaRPr sz="2800">
              <a:latin typeface="Times New Roman" panose="02020603050405020304" charset="0"/>
              <a:cs typeface="Times New Roman" panose="02020603050405020304" charset="0"/>
              <a:sym typeface="+mn-ea"/>
            </a:endParaRPr>
          </a:p>
        </p:txBody>
      </p:sp>
      <p:sp>
        <p:nvSpPr>
          <p:cNvPr id="12" name="文本框 11"/>
          <p:cNvSpPr txBox="1"/>
          <p:nvPr/>
        </p:nvSpPr>
        <p:spPr>
          <a:xfrm>
            <a:off x="478790" y="551878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46530" y="5259705"/>
            <a:ext cx="10318750" cy="1198880"/>
          </a:xfrm>
          <a:prstGeom prst="rect">
            <a:avLst/>
          </a:prstGeom>
          <a:noFill/>
        </p:spPr>
        <p:txBody>
          <a:bodyPr wrap="square" rtlCol="0">
            <a:spAutoFit/>
          </a:bodyPr>
          <a:lstStyle/>
          <a:p>
            <a:pPr algn="l">
              <a:buClrTx/>
              <a:buSzTx/>
              <a:buFontTx/>
            </a:pPr>
            <a:r>
              <a:rPr sz="2400">
                <a:latin typeface="Times New Roman" panose="02020603050405020304" charset="0"/>
                <a:ea typeface="华文中宋" panose="02010600040101010101" charset="-122"/>
                <a:cs typeface="Times New Roman" panose="02020603050405020304" charset="0"/>
              </a:rPr>
              <a:t>“这段难忘的经历提醒我们，大自然和食物链是多么</a:t>
            </a:r>
            <a:r>
              <a:rPr lang="zh-CN" sz="2400">
                <a:latin typeface="Times New Roman" panose="02020603050405020304" charset="0"/>
                <a:ea typeface="华文中宋" panose="02010600040101010101" charset="-122"/>
                <a:cs typeface="Times New Roman" panose="02020603050405020304" charset="0"/>
              </a:rPr>
              <a:t>残</a:t>
            </a:r>
            <a:r>
              <a:rPr sz="2400">
                <a:latin typeface="Times New Roman" panose="02020603050405020304" charset="0"/>
                <a:ea typeface="华文中宋" panose="02010600040101010101" charset="-122"/>
                <a:cs typeface="Times New Roman" panose="02020603050405020304" charset="0"/>
              </a:rPr>
              <a:t>酷，但它是自然生态系统如此重要的一部分。 一只动物的牺牲可以在未来几年为许多其他野生动物物种提供如此多的营养。” </a:t>
            </a:r>
            <a:r>
              <a:rPr lang="zh-CN" sz="2400">
                <a:latin typeface="Times New Roman" panose="02020603050405020304" charset="0"/>
                <a:ea typeface="华文中宋" panose="02010600040101010101" charset="-122"/>
                <a:cs typeface="Times New Roman" panose="02020603050405020304" charset="0"/>
              </a:rPr>
              <a:t>她解释道。</a:t>
            </a:r>
            <a:endParaRPr lang="zh-CN"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2962275" y="154940"/>
            <a:ext cx="6269355" cy="553085"/>
          </a:xfrm>
          <a:prstGeom prst="rect">
            <a:avLst/>
          </a:prstGeom>
          <a:noFill/>
        </p:spPr>
        <p:txBody>
          <a:bodyPr wrap="none" rtlCol="0" anchor="t">
            <a:spAutoFit/>
          </a:bodyPr>
          <a:p>
            <a:pPr algn="ct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5. BBC新闻听写填空 0</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9</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a:t>
            </a:r>
            <a:r>
              <a:rPr lang="en-US" altLang="zh-CN"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28</a:t>
            </a:r>
            <a:r>
              <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rPr>
              <a:t>/22      </a:t>
            </a:r>
            <a:endParaRPr lang="zh-CN" altLang="en-US" sz="3000" b="1" dirty="0" smtClean="0">
              <a:solidFill>
                <a:srgbClr val="ED7D31"/>
              </a:solidFill>
              <a:latin typeface="微软雅黑" panose="020B0503020204020204" charset="-122"/>
              <a:ea typeface="微软雅黑" panose="020B0503020204020204" charset="-122"/>
              <a:cs typeface="微软雅黑" panose="020B0503020204020204" charset="-122"/>
              <a:sym typeface="+mn-ea"/>
            </a:endParaRPr>
          </a:p>
        </p:txBody>
      </p:sp>
      <p:pic>
        <p:nvPicPr>
          <p:cNvPr id="101" name="图片 100"/>
          <p:cNvPicPr>
            <a:picLocks noChangeAspect="1"/>
          </p:cNvPicPr>
          <p:nvPr/>
        </p:nvPicPr>
        <p:blipFill>
          <a:blip r:embed="rId1"/>
          <a:stretch>
            <a:fillRect/>
          </a:stretch>
        </p:blipFill>
        <p:spPr>
          <a:xfrm>
            <a:off x="848995" y="889635"/>
            <a:ext cx="10495280" cy="5903595"/>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文本框 15"/>
          <p:cNvSpPr txBox="1"/>
          <p:nvPr/>
        </p:nvSpPr>
        <p:spPr>
          <a:xfrm>
            <a:off x="33020" y="401320"/>
            <a:ext cx="11972290" cy="6491605"/>
          </a:xfrm>
          <a:prstGeom prst="rect">
            <a:avLst/>
          </a:prstGeom>
          <a:ln w="12700">
            <a:miter lim="400000"/>
          </a:ln>
        </p:spPr>
        <p:txBody>
          <a:bodyPr wrap="square" lIns="45718" tIns="45718" rIns="45718" bIns="45718">
            <a:spAutoFit/>
          </a:bodyPr>
          <a:lstStyle/>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Scientists have </a:t>
            </a:r>
            <a:r>
              <a:rPr lang="en-US" sz="2600">
                <a:latin typeface="Times New Roman" panose="02020603050405020304" charset="0"/>
                <a:cs typeface="Times New Roman" panose="02020603050405020304" charset="0"/>
              </a:rPr>
              <a:t>___________ </a:t>
            </a:r>
            <a:r>
              <a:rPr sz="2600">
                <a:latin typeface="Times New Roman" panose="02020603050405020304" charset="0"/>
                <a:cs typeface="Times New Roman" panose="02020603050405020304" charset="0"/>
              </a:rPr>
              <a:t>crashed a spacecraft into a distant asteroid aiming to push it </a:t>
            </a:r>
            <a:r>
              <a:rPr lang="en-US" sz="2600">
                <a:latin typeface="Times New Roman" panose="02020603050405020304" charset="0"/>
                <a:cs typeface="Times New Roman" panose="02020603050405020304" charset="0"/>
              </a:rPr>
              <a:t>_________</a:t>
            </a:r>
            <a:r>
              <a:rPr sz="2600">
                <a:latin typeface="Times New Roman" panose="02020603050405020304" charset="0"/>
                <a:cs typeface="Times New Roman" panose="02020603050405020304" charset="0"/>
              </a:rPr>
              <a:t>. NASA described the mission as the first test of a planetary defence system to prevent a future asteroid collision with earth. A live camera </a:t>
            </a:r>
            <a:r>
              <a:rPr lang="en-US" altLang="zh-CN" sz="2600">
                <a:solidFill>
                  <a:srgbClr val="3333FF"/>
                </a:solidFill>
                <a:latin typeface="Times New Roman" panose="02020603050405020304" charset="0"/>
                <a:ea typeface="+mj-ea"/>
                <a:cs typeface="Times New Roman" panose="02020603050405020304" charset="0"/>
              </a:rPr>
              <a:t>relay</a:t>
            </a:r>
            <a:r>
              <a:rPr sz="2600">
                <a:latin typeface="Times New Roman" panose="02020603050405020304" charset="0"/>
                <a:cs typeface="Times New Roman" panose="02020603050405020304" charset="0"/>
              </a:rPr>
              <a:t>ed the final few seconds before the collision.</a:t>
            </a:r>
            <a:endParaRPr sz="26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 UN</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s special representative in Haiti has said an </a:t>
            </a:r>
            <a:r>
              <a:rPr lang="en-US" sz="2600">
                <a:latin typeface="Times New Roman" panose="02020603050405020304" charset="0"/>
                <a:cs typeface="Times New Roman" panose="02020603050405020304" charset="0"/>
              </a:rPr>
              <a:t>_________ </a:t>
            </a:r>
            <a:r>
              <a:rPr sz="2600">
                <a:latin typeface="Times New Roman" panose="02020603050405020304" charset="0"/>
                <a:cs typeface="Times New Roman" panose="02020603050405020304" charset="0"/>
              </a:rPr>
              <a:t>crisis, a gang crisis, and a political crisis have </a:t>
            </a:r>
            <a:r>
              <a:rPr lang="en-US" altLang="zh-CN" sz="2600">
                <a:solidFill>
                  <a:srgbClr val="3333FF"/>
                </a:solidFill>
                <a:latin typeface="Times New Roman" panose="02020603050405020304" charset="0"/>
                <a:ea typeface="+mj-ea"/>
                <a:cs typeface="Times New Roman" panose="02020603050405020304" charset="0"/>
              </a:rPr>
              <a:t>converge</a:t>
            </a:r>
            <a:r>
              <a:rPr sz="2600">
                <a:latin typeface="Times New Roman" panose="02020603050405020304" charset="0"/>
                <a:cs typeface="Times New Roman" panose="02020603050405020304" charset="0"/>
              </a:rPr>
              <a:t>d into a humanitarian </a:t>
            </a:r>
            <a:r>
              <a:rPr lang="en-US" sz="2600">
                <a:latin typeface="Times New Roman" panose="02020603050405020304" charset="0"/>
                <a:cs typeface="Times New Roman" panose="02020603050405020304" charset="0"/>
              </a:rPr>
              <a:t>__________ </a:t>
            </a:r>
            <a:r>
              <a:rPr sz="2600">
                <a:latin typeface="Times New Roman" panose="02020603050405020304" charset="0"/>
                <a:cs typeface="Times New Roman" panose="02020603050405020304" charset="0"/>
              </a:rPr>
              <a:t>in the country. The emergency meeting of the UN Security Council was called following two weeks of violence and attacks on </a:t>
            </a:r>
            <a:r>
              <a:rPr lang="en-US" sz="2600">
                <a:latin typeface="Times New Roman" panose="02020603050405020304" charset="0"/>
                <a:cs typeface="Times New Roman" panose="02020603050405020304" charset="0"/>
              </a:rPr>
              <a:t>________ </a:t>
            </a:r>
            <a:r>
              <a:rPr sz="2600">
                <a:latin typeface="Times New Roman" panose="02020603050405020304" charset="0"/>
                <a:cs typeface="Times New Roman" panose="02020603050405020304" charset="0"/>
              </a:rPr>
              <a:t>warehouses. </a:t>
            </a:r>
            <a:endParaRPr sz="26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Hurricane Ian</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s outer bands of strong wind and heavy rain are beginning </a:t>
            </a:r>
            <a:r>
              <a:rPr lang="en-US" sz="2600">
                <a:latin typeface="Times New Roman" panose="02020603050405020304" charset="0"/>
                <a:cs typeface="Times New Roman" panose="02020603050405020304" charset="0"/>
              </a:rPr>
              <a:t>_________</a:t>
            </a:r>
            <a:r>
              <a:rPr sz="2600">
                <a:latin typeface="Times New Roman" panose="02020603050405020304" charset="0"/>
                <a:cs typeface="Times New Roman" panose="02020603050405020304" charset="0"/>
              </a:rPr>
              <a:t> in western Cuba. Homes and </a:t>
            </a:r>
            <a:r>
              <a:rPr lang="en-US" sz="2600">
                <a:latin typeface="Times New Roman" panose="02020603050405020304" charset="0"/>
                <a:cs typeface="Times New Roman" panose="02020603050405020304" charset="0"/>
              </a:rPr>
              <a:t>_________ </a:t>
            </a:r>
            <a:r>
              <a:rPr sz="2600">
                <a:latin typeface="Times New Roman" panose="02020603050405020304" charset="0"/>
                <a:cs typeface="Times New Roman" panose="02020603050405020304" charset="0"/>
              </a:rPr>
              <a:t>have been secured and evacuation plans prepared in advance of the storm</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s landfall.</a:t>
            </a:r>
            <a:endParaRPr sz="26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The head of the technology firm Apple has told the BBC there are no good excuses for the failure of the world</a:t>
            </a:r>
            <a:r>
              <a:rPr lang="en-US" sz="2600">
                <a:latin typeface="Times New Roman" panose="02020603050405020304" charset="0"/>
                <a:cs typeface="Times New Roman" panose="02020603050405020304" charset="0"/>
              </a:rPr>
              <a:t>’</a:t>
            </a:r>
            <a:r>
              <a:rPr sz="2600">
                <a:latin typeface="Times New Roman" panose="02020603050405020304" charset="0"/>
                <a:cs typeface="Times New Roman" panose="02020603050405020304" charset="0"/>
              </a:rPr>
              <a:t>s Tech firms to employ more women. Tim Cook said that without </a:t>
            </a:r>
            <a:r>
              <a:rPr lang="en-US" sz="2600">
                <a:latin typeface="Times New Roman" panose="02020603050405020304" charset="0"/>
                <a:cs typeface="Times New Roman" panose="02020603050405020304" charset="0"/>
              </a:rPr>
              <a:t>______________</a:t>
            </a:r>
            <a:r>
              <a:rPr sz="2600">
                <a:latin typeface="Times New Roman" panose="02020603050405020304" charset="0"/>
                <a:cs typeface="Times New Roman" panose="02020603050405020304" charset="0"/>
              </a:rPr>
              <a:t>, technology would not fulfil its </a:t>
            </a:r>
            <a:r>
              <a:rPr lang="en-US" sz="2600">
                <a:latin typeface="Times New Roman" panose="02020603050405020304" charset="0"/>
                <a:cs typeface="Times New Roman" panose="02020603050405020304" charset="0"/>
              </a:rPr>
              <a:t>________ </a:t>
            </a:r>
            <a:r>
              <a:rPr sz="2600">
                <a:latin typeface="Times New Roman" panose="02020603050405020304" charset="0"/>
                <a:cs typeface="Times New Roman" panose="02020603050405020304" charset="0"/>
              </a:rPr>
              <a:t>to help humanity.</a:t>
            </a:r>
            <a:endParaRPr sz="2600">
              <a:latin typeface="Times New Roman" panose="02020603050405020304" charset="0"/>
              <a:cs typeface="Times New Roman" panose="02020603050405020304" charset="0"/>
            </a:endParaRPr>
          </a:p>
          <a:p>
            <a:pPr eaLnBrk="1">
              <a:lnSpc>
                <a:spcPct val="100000"/>
              </a:lnSpc>
              <a:defRPr sz="2500">
                <a:latin typeface="Times New Roman" panose="02020603050405020304"/>
                <a:ea typeface="Times New Roman" panose="02020603050405020304"/>
                <a:cs typeface="Times New Roman" panose="02020603050405020304"/>
                <a:sym typeface="Times New Roman" panose="02020603050405020304"/>
              </a:defRPr>
            </a:pPr>
            <a:r>
              <a:rPr lang="en-US" sz="2600">
                <a:latin typeface="Times New Roman" panose="02020603050405020304" charset="0"/>
                <a:cs typeface="Times New Roman" panose="02020603050405020304" charset="0"/>
              </a:rPr>
              <a:t>     </a:t>
            </a:r>
            <a:r>
              <a:rPr sz="2600">
                <a:latin typeface="Times New Roman" panose="02020603050405020304" charset="0"/>
                <a:cs typeface="Times New Roman" panose="02020603050405020304" charset="0"/>
              </a:rPr>
              <a:t>And a study says that more than a thousand species of palm trees are </a:t>
            </a:r>
            <a:r>
              <a:rPr lang="en-US" sz="2600">
                <a:latin typeface="Times New Roman" panose="02020603050405020304" charset="0"/>
                <a:cs typeface="Times New Roman" panose="02020603050405020304" charset="0"/>
              </a:rPr>
              <a:t>_________</a:t>
            </a:r>
            <a:r>
              <a:rPr sz="2600">
                <a:latin typeface="Times New Roman" panose="02020603050405020304" charset="0"/>
                <a:cs typeface="Times New Roman" panose="02020603050405020304" charset="0"/>
              </a:rPr>
              <a:t> extinction.</a:t>
            </a:r>
            <a:endParaRPr sz="2600">
              <a:latin typeface="Times New Roman" panose="02020603050405020304" charset="0"/>
              <a:cs typeface="Times New Roman" panose="02020603050405020304" charset="0"/>
            </a:endParaRPr>
          </a:p>
        </p:txBody>
      </p:sp>
      <p:pic>
        <p:nvPicPr>
          <p:cNvPr id="304" name="AP News Minute 03.15.22" descr="AP News Minute 03.15.22"/>
          <p:cNvPicPr/>
          <p:nvPr>
            <a:audioFile r:link="rId1"/>
            <p:extLst>
              <p:ext uri="{DAA4B4D4-6D71-4841-9C94-3DE7FCFB9230}">
                <p14:media xmlns:p14="http://schemas.microsoft.com/office/powerpoint/2010/main" r:embed="rId2"/>
              </p:ext>
            </p:extLst>
          </p:nvPr>
        </p:nvPicPr>
        <p:blipFill>
          <a:blip r:embed="rId3"/>
          <a:stretch>
            <a:fillRect/>
          </a:stretch>
        </p:blipFill>
        <p:spPr>
          <a:xfrm>
            <a:off x="11562080" y="6238875"/>
            <a:ext cx="1" cy="1"/>
          </a:xfrm>
          <a:prstGeom prst="rect">
            <a:avLst/>
          </a:prstGeom>
          <a:ln w="12700">
            <a:miter lim="400000"/>
            <a:headEnd/>
            <a:tailEnd/>
          </a:ln>
        </p:spPr>
      </p:pic>
      <p:sp>
        <p:nvSpPr>
          <p:cNvPr id="2" name="文本框 16"/>
          <p:cNvSpPr txBox="1"/>
          <p:nvPr/>
        </p:nvSpPr>
        <p:spPr>
          <a:xfrm>
            <a:off x="0" y="0"/>
            <a:ext cx="1326515" cy="428625"/>
          </a:xfrm>
          <a:prstGeom prst="rect">
            <a:avLst/>
          </a:prstGeom>
          <a:solidFill>
            <a:schemeClr val="accent6"/>
          </a:solidFill>
          <a:ln w="12700">
            <a:miter lim="400000"/>
          </a:ln>
        </p:spPr>
        <p:txBody>
          <a:bodyPr wrap="square" lIns="45718" tIns="45718" rIns="45718" bIns="45718">
            <a:spAutoFit/>
          </a:bodyPr>
          <a:lstStyle>
            <a:lvl1pPr>
              <a:defRPr sz="2800" b="1">
                <a:solidFill>
                  <a:srgbClr val="FFFFFF"/>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r>
              <a:rPr sz="2200"/>
              <a:t>听力填空</a:t>
            </a:r>
            <a:r>
              <a:rPr lang="en-US" sz="2200"/>
              <a:t> </a:t>
            </a:r>
            <a:endParaRPr lang="en-US" sz="2200"/>
          </a:p>
        </p:txBody>
      </p:sp>
      <p:sp>
        <p:nvSpPr>
          <p:cNvPr id="5" name="文本框 4"/>
          <p:cNvSpPr txBox="1"/>
          <p:nvPr/>
        </p:nvSpPr>
        <p:spPr>
          <a:xfrm>
            <a:off x="191135" y="5589270"/>
            <a:ext cx="215011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better diversity</a:t>
            </a:r>
            <a:endParaRPr sz="2700">
              <a:solidFill>
                <a:srgbClr val="FF0000"/>
              </a:solidFill>
              <a:latin typeface="Times New Roman" panose="02020603050405020304" charset="0"/>
              <a:cs typeface="Times New Roman" panose="02020603050405020304" charset="0"/>
              <a:sym typeface="+mn-ea"/>
            </a:endParaRPr>
          </a:p>
        </p:txBody>
      </p:sp>
      <p:sp>
        <p:nvSpPr>
          <p:cNvPr id="6" name="文本框 5"/>
          <p:cNvSpPr txBox="1"/>
          <p:nvPr/>
        </p:nvSpPr>
        <p:spPr>
          <a:xfrm>
            <a:off x="2639695" y="473075"/>
            <a:ext cx="182245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deliberately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7" name="文本框 6"/>
          <p:cNvSpPr txBox="1"/>
          <p:nvPr/>
        </p:nvSpPr>
        <p:spPr>
          <a:xfrm>
            <a:off x="3359150" y="3213100"/>
            <a:ext cx="153479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food aid</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8" name="文本框 7"/>
          <p:cNvSpPr txBox="1"/>
          <p:nvPr/>
        </p:nvSpPr>
        <p:spPr>
          <a:xfrm>
            <a:off x="7672070" y="2421255"/>
            <a:ext cx="197358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catastrophe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9" name="文本框 8"/>
          <p:cNvSpPr txBox="1"/>
          <p:nvPr/>
        </p:nvSpPr>
        <p:spPr>
          <a:xfrm>
            <a:off x="6671945" y="5589905"/>
            <a:ext cx="124460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potential </a:t>
            </a:r>
            <a:endParaRPr sz="2700">
              <a:solidFill>
                <a:srgbClr val="FF0000"/>
              </a:solidFill>
              <a:latin typeface="Times New Roman" panose="02020603050405020304" charset="0"/>
              <a:cs typeface="Times New Roman" panose="02020603050405020304" charset="0"/>
              <a:sym typeface="+mn-ea"/>
            </a:endParaRPr>
          </a:p>
        </p:txBody>
      </p:sp>
      <p:sp>
        <p:nvSpPr>
          <p:cNvPr id="10" name="文本框 9"/>
          <p:cNvSpPr txBox="1"/>
          <p:nvPr/>
        </p:nvSpPr>
        <p:spPr>
          <a:xfrm>
            <a:off x="4007485" y="4005580"/>
            <a:ext cx="152400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properties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1" name="文本框 10"/>
          <p:cNvSpPr txBox="1"/>
          <p:nvPr/>
        </p:nvSpPr>
        <p:spPr>
          <a:xfrm>
            <a:off x="9695815" y="6021070"/>
            <a:ext cx="159702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at risk of</a:t>
            </a:r>
            <a:endParaRPr sz="2700">
              <a:solidFill>
                <a:srgbClr val="FF0000"/>
              </a:solidFill>
              <a:latin typeface="Times New Roman" panose="02020603050405020304" charset="0"/>
              <a:cs typeface="Times New Roman" panose="02020603050405020304" charset="0"/>
              <a:sym typeface="+mn-ea"/>
            </a:endParaRPr>
          </a:p>
        </p:txBody>
      </p:sp>
      <p:sp>
        <p:nvSpPr>
          <p:cNvPr id="12" name="文本框 11"/>
          <p:cNvSpPr txBox="1"/>
          <p:nvPr/>
        </p:nvSpPr>
        <p:spPr>
          <a:xfrm>
            <a:off x="10271760" y="3644900"/>
            <a:ext cx="152717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to be felt</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3" name="文本框 12"/>
          <p:cNvSpPr txBox="1"/>
          <p:nvPr/>
        </p:nvSpPr>
        <p:spPr>
          <a:xfrm>
            <a:off x="1126490" y="836930"/>
            <a:ext cx="1567180"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off course</a:t>
            </a:r>
            <a:endParaRPr kumimoji="0" 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4" name="文本框 13"/>
          <p:cNvSpPr txBox="1"/>
          <p:nvPr/>
        </p:nvSpPr>
        <p:spPr>
          <a:xfrm>
            <a:off x="7534910" y="2061210"/>
            <a:ext cx="2105025" cy="41529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2700">
                <a:solidFill>
                  <a:srgbClr val="FF0000"/>
                </a:solidFill>
                <a:latin typeface="Times New Roman" panose="02020603050405020304" charset="0"/>
                <a:cs typeface="Times New Roman" panose="02020603050405020304" charset="0"/>
                <a:sym typeface="+mn-ea"/>
              </a:rPr>
              <a:t>economic </a:t>
            </a:r>
            <a:endParaRPr kumimoji="0" lang="zh-CN" altLang="en-US" sz="27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pic>
        <p:nvPicPr>
          <p:cNvPr id="15" name="BBC 09.28.22">
            <a:hlinkClick r:id="" action="ppaction://media"/>
          </p:cNvPr>
          <p:cNvPicPr/>
          <p:nvPr>
            <a:audioFile r:link="rId4"/>
            <p:extLst>
              <p:ext uri="{DAA4B4D4-6D71-4841-9C94-3DE7FCFB9230}">
                <p14:media xmlns:p14="http://schemas.microsoft.com/office/powerpoint/2010/main" r:embed="rId5"/>
              </p:ext>
            </p:extLst>
          </p:nvPr>
        </p:nvPicPr>
        <p:blipFill>
          <a:blip r:embed="rId3"/>
          <a:stretch>
            <a:fillRect/>
          </a:stretch>
        </p:blipFill>
        <p:spPr>
          <a:xfrm>
            <a:off x="11386185" y="6093460"/>
            <a:ext cx="619125" cy="619125"/>
          </a:xfrm>
          <a:prstGeom prst="rect">
            <a:avLst/>
          </a:prstGeom>
        </p:spPr>
      </p:pic>
    </p:spTree>
  </p:cSld>
  <p:clrMapOvr>
    <a:masterClrMapping/>
  </p:clrMapOvr>
  <p:transition spd="med"/>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down)">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down)">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0">
              <p:cMediaNode numSld="1" showWhenStopped="0">
                <p:cTn id="53" fill="hold" display="0">
                  <p:stCondLst>
                    <p:cond delay="indefinite"/>
                  </p:stCondLst>
                </p:cTn>
                <p:tgtEl>
                  <p:spTgt spid="304"/>
                </p:tgtEl>
              </p:cMediaNode>
            </p:audio>
            <p:audio>
              <p:cMediaNode>
                <p:cTn id="54" fill="hold" display="1">
                  <p:stCondLst>
                    <p:cond delay="indefinite"/>
                  </p:stCondLst>
                  <p:endCondLst>
                    <p:cond evt="onStopAudio">
                      <p:tgtEl>
                        <p:sldTgt/>
                      </p:tgtEl>
                    </p:cond>
                  </p:endCondLst>
                </p:cTn>
                <p:tgtEl>
                  <p:spTgt spid="15"/>
                </p:tgtEl>
              </p:cMediaNode>
            </p:audio>
          </p:childTnLst>
        </p:cTn>
      </p:par>
    </p:tnLst>
    <p:bldLst>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46990" y="531495"/>
            <a:ext cx="12178030" cy="504571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1</a:t>
            </a:r>
            <a:r>
              <a:rPr lang="zh-CN" altLang="en-US" sz="2800">
                <a:latin typeface="Times New Roman" panose="02020603050405020304" charset="0"/>
                <a:ea typeface="华文中宋" panose="02010600040101010101" charset="-122"/>
                <a:cs typeface="Times New Roman" panose="02020603050405020304" charset="0"/>
                <a:sym typeface="+mn-ea"/>
              </a:rPr>
              <a:t>. </a:t>
            </a:r>
            <a:r>
              <a:rPr lang="en-US" altLang="zh-CN" sz="2800">
                <a:solidFill>
                  <a:srgbClr val="3333FF"/>
                </a:solidFill>
                <a:latin typeface="Times New Roman" panose="02020603050405020304" charset="0"/>
                <a:cs typeface="Times New Roman" panose="02020603050405020304" charset="0"/>
                <a:sym typeface="+mn-ea"/>
              </a:rPr>
              <a:t>relay</a:t>
            </a:r>
            <a:r>
              <a:rPr lang="en-US" altLang="zh-CN" sz="2800">
                <a:latin typeface="Times New Roman" panose="02020603050405020304" charset="0"/>
                <a:ea typeface="华文中宋" panose="02010600040101010101" charset="-122"/>
                <a:cs typeface="Times New Roman" panose="02020603050405020304" charset="0"/>
                <a:sym typeface="+mn-ea"/>
              </a:rPr>
              <a:t>: to broadcast television or radio signals    </a:t>
            </a:r>
            <a:endParaRPr lang="en-US" altLang="zh-CN" sz="2800">
              <a:latin typeface="Times New Roman" panose="02020603050405020304" charset="0"/>
              <a:ea typeface="华文中宋" panose="02010600040101010101" charset="-122"/>
              <a:cs typeface="Times New Roman" panose="02020603050405020304" charset="0"/>
              <a:sym typeface="+mn-ea"/>
            </a:endParaRPr>
          </a:p>
          <a:p>
            <a:pPr indent="0" algn="l">
              <a:lnSpc>
                <a:spcPct val="90000"/>
              </a:lnSpc>
              <a:spcBef>
                <a:spcPts val="1000"/>
              </a:spcBef>
              <a:buClrTx/>
              <a:buSzTx/>
              <a:buFont typeface="Arial" panose="020B0604020202020204" pitchFamily="34" charset="0"/>
              <a:buNone/>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播放，转播（电视或广播讯号）</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 The satellite will be used mainly to relay television programmes.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这颗人造卫星主要用途是转播电视节目</a:t>
            </a:r>
            <a:r>
              <a:rPr sz="2800">
                <a:ea typeface="华文中宋" panose="02010600040101010101" charset="-122"/>
                <a:sym typeface="+mn-ea"/>
              </a:rPr>
              <a:t>。</a:t>
            </a:r>
            <a:endParaRPr sz="2800">
              <a:ea typeface="华文中宋" panose="02010600040101010101" charset="-122"/>
              <a:sym typeface="+mn-ea"/>
            </a:endParaRPr>
          </a:p>
          <a:p>
            <a:pPr algn="l">
              <a:lnSpc>
                <a:spcPct val="90000"/>
              </a:lnSpc>
              <a:spcBef>
                <a:spcPts val="1000"/>
              </a:spcBef>
              <a:buClrTx/>
              <a:buSzTx/>
              <a:buFont typeface="Wingdings" panose="05000000000000000000" charset="0"/>
            </a:pPr>
            <a:endParaRPr sz="2800">
              <a:ea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Arial" panose="020B0604020202020204" pitchFamily="34" charset="0"/>
            </a:pPr>
            <a:r>
              <a:rPr lang="en-US" altLang="zh-CN" sz="2800">
                <a:latin typeface="Times New Roman" panose="02020603050405020304" charset="0"/>
                <a:cs typeface="Times New Roman" panose="02020603050405020304" charset="0"/>
              </a:rPr>
              <a:t>2. </a:t>
            </a:r>
            <a:r>
              <a:rPr lang="en-US" altLang="zh-CN" sz="2800">
                <a:solidFill>
                  <a:srgbClr val="3333FF"/>
                </a:solidFill>
                <a:latin typeface="Times New Roman" panose="02020603050405020304" charset="0"/>
                <a:cs typeface="Times New Roman" panose="02020603050405020304" charset="0"/>
              </a:rPr>
              <a:t>converge</a:t>
            </a:r>
            <a:r>
              <a:rPr lang="en-US" altLang="zh-CN" sz="2800"/>
              <a:t>:</a:t>
            </a:r>
            <a:r>
              <a:rPr lang="en-US" altLang="zh-CN" sz="2800">
                <a:latin typeface="Times New Roman" panose="02020603050405020304" charset="0"/>
                <a:cs typeface="Times New Roman" panose="02020603050405020304" charset="0"/>
              </a:rPr>
              <a:t> ~ (on...) (of people or vehicles) to move towards a place from different directions and meet    </a:t>
            </a:r>
            <a:r>
              <a:rPr lang="zh-CN" altLang="en-US" sz="2800">
                <a:latin typeface="Times New Roman" panose="02020603050405020304" charset="0"/>
                <a:ea typeface="华文中宋" panose="02010600040101010101" charset="-122"/>
                <a:cs typeface="Times New Roman" panose="02020603050405020304" charset="0"/>
              </a:rPr>
              <a:t>（人或车辆）汇集；聚集；集中</a:t>
            </a:r>
            <a:endParaRPr lang="zh-CN" altLang="en-US" sz="2800">
              <a:latin typeface="Times New Roman" panose="02020603050405020304" charset="0"/>
              <a:ea typeface="华文中宋" panose="02010600040101010101" charset="-122"/>
              <a:cs typeface="Times New Roman" panose="02020603050405020304" charset="0"/>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 Hundreds of coaches will converge on the capital.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mn-ea"/>
              </a:rPr>
              <a:t>      </a:t>
            </a:r>
            <a:r>
              <a:rPr lang="zh-CN" altLang="en-US" sz="2800">
                <a:latin typeface="Times New Roman" panose="02020603050405020304" charset="0"/>
                <a:ea typeface="华文中宋" panose="02010600040101010101" charset="-122"/>
                <a:cs typeface="Times New Roman" panose="02020603050405020304" charset="0"/>
                <a:sym typeface="+mn-ea"/>
              </a:rPr>
              <a:t>数百辆长途汽车将会在首都汇集</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18745" y="6165850"/>
            <a:ext cx="8851900"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Thousands of supporters converged on London for the rally.</a:t>
            </a:r>
            <a:endParaRPr lang="en-US" sz="28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847215" y="2637155"/>
            <a:ext cx="7741285" cy="521970"/>
          </a:xfrm>
          <a:prstGeom prst="rect">
            <a:avLst/>
          </a:prstGeom>
          <a:noFill/>
        </p:spPr>
        <p:txBody>
          <a:bodyPr wrap="square" rtlCol="0" anchor="t">
            <a:spAutoFit/>
          </a:bodyPr>
          <a:lstStyle/>
          <a:p>
            <a:r>
              <a:rPr lang="zh-CN" altLang="en-US" sz="2800">
                <a:ea typeface="华文中宋" panose="02010600040101010101" charset="-122"/>
              </a:rPr>
              <a:t>这场比赛通过卫星向全世界的观众进行了转播。  </a:t>
            </a:r>
            <a:endParaRPr lang="zh-CN" altLang="en-US" sz="2800">
              <a:ea typeface="华文中宋" panose="02010600040101010101" charset="-122"/>
            </a:endParaRPr>
          </a:p>
        </p:txBody>
      </p:sp>
      <p:cxnSp>
        <p:nvCxnSpPr>
          <p:cNvPr id="3145728" name="直接连接符 8"/>
          <p:cNvCxnSpPr/>
          <p:nvPr/>
        </p:nvCxnSpPr>
        <p:spPr>
          <a:xfrm flipV="1">
            <a:off x="111760" y="3573780"/>
            <a:ext cx="9512300" cy="165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39065" y="6669405"/>
            <a:ext cx="8693150" cy="17145"/>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49095"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918970" y="5672455"/>
            <a:ext cx="8190865" cy="521970"/>
          </a:xfrm>
          <a:prstGeom prst="rect">
            <a:avLst/>
          </a:prstGeom>
          <a:noFill/>
        </p:spPr>
        <p:txBody>
          <a:bodyPr wrap="square" rtlCol="0" anchor="t">
            <a:spAutoFit/>
          </a:bodyPr>
          <a:p>
            <a:pPr algn="l"/>
            <a:r>
              <a:rPr lang="zh-CN" altLang="en-US" sz="2800">
                <a:ea typeface="华文中宋" panose="02010600040101010101" charset="-122"/>
                <a:sym typeface="+mn-ea"/>
              </a:rPr>
              <a:t>成千上万的支持者从四面八方汇聚伦敦举行集会</a:t>
            </a:r>
            <a:r>
              <a:rPr sz="2800">
                <a:ea typeface="华文中宋" panose="02010600040101010101" charset="-122"/>
                <a:sym typeface="+mn-ea"/>
              </a:rPr>
              <a:t>。</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11760" y="2637155"/>
            <a:ext cx="1605280"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46990" y="3141980"/>
            <a:ext cx="10002520"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pPr algn="l"/>
            <a:r>
              <a:rPr lang="en-US" sz="2800"/>
              <a:t>The game was relayed by satellite to audiences all over the world.</a:t>
            </a:r>
            <a:endParaRPr lang="en-US" sz="2800"/>
          </a:p>
        </p:txBody>
      </p:sp>
      <p:sp>
        <p:nvSpPr>
          <p:cNvPr id="5" name="文本框 4"/>
          <p:cNvSpPr txBox="1"/>
          <p:nvPr/>
        </p:nvSpPr>
        <p:spPr>
          <a:xfrm>
            <a:off x="118745" y="5650230"/>
            <a:ext cx="1624965" cy="521970"/>
          </a:xfrm>
          <a:prstGeom prst="rect">
            <a:avLst/>
          </a:prstGeom>
          <a:solidFill>
            <a:srgbClr val="0070C0"/>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翻译句子</a:t>
            </a:r>
            <a:endParaRPr kumimoji="1" lang="zh-CN" sz="28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2" end="2"/>
                                            </p:txEl>
                                          </p:spTgt>
                                        </p:tgtEl>
                                        <p:attrNameLst>
                                          <p:attrName>style.visibility</p:attrName>
                                        </p:attrNameLst>
                                      </p:cBhvr>
                                      <p:to>
                                        <p:strVal val="visible"/>
                                      </p:to>
                                    </p:set>
                                    <p:animEffect transition="in" filter="wipe(down)">
                                      <p:cBhvr>
                                        <p:cTn id="7" dur="500"/>
                                        <p:tgtEl>
                                          <p:spTgt spid="1048602">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3" end="3"/>
                                            </p:txEl>
                                          </p:spTgt>
                                        </p:tgtEl>
                                        <p:attrNameLst>
                                          <p:attrName>style.visibility</p:attrName>
                                        </p:attrNameLst>
                                      </p:cBhvr>
                                      <p:to>
                                        <p:strVal val="visible"/>
                                      </p:to>
                                    </p:set>
                                    <p:animEffect transition="in" filter="wipe(down)">
                                      <p:cBhvr>
                                        <p:cTn id="10" dur="500"/>
                                        <p:tgtEl>
                                          <p:spTgt spid="1048602">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7" end="7"/>
                                            </p:txEl>
                                          </p:spTgt>
                                        </p:tgtEl>
                                        <p:attrNameLst>
                                          <p:attrName>style.visibility</p:attrName>
                                        </p:attrNameLst>
                                      </p:cBhvr>
                                      <p:to>
                                        <p:strVal val="visible"/>
                                      </p:to>
                                    </p:set>
                                    <p:animEffect transition="in" filter="wipe(down)">
                                      <p:cBhvr>
                                        <p:cTn id="31" dur="500"/>
                                        <p:tgtEl>
                                          <p:spTgt spid="1048602">
                                            <p:txEl>
                                              <p:pRg st="7" end="7"/>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8" end="8"/>
                                            </p:txEl>
                                          </p:spTgt>
                                        </p:tgtEl>
                                        <p:attrNameLst>
                                          <p:attrName>style.visibility</p:attrName>
                                        </p:attrNameLst>
                                      </p:cBhvr>
                                      <p:to>
                                        <p:strVal val="visible"/>
                                      </p:to>
                                    </p:set>
                                    <p:animEffect transition="in" filter="wipe(down)">
                                      <p:cBhvr>
                                        <p:cTn id="34" dur="500"/>
                                        <p:tgtEl>
                                          <p:spTgt spid="1048602">
                                            <p:txEl>
                                              <p:pRg st="8" end="8"/>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69875" y="3861435"/>
            <a:ext cx="11800205" cy="26371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40360" y="4005580"/>
            <a:ext cx="11659235"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The UN’s special representative in Haiti has said an economic crisis, a gang crisis, and a political crisis have converged into a humanitarian catastrophe in the country. </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447675" y="551815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83360" y="5445760"/>
            <a:ext cx="10516235" cy="891540"/>
          </a:xfrm>
          <a:prstGeom prst="rect">
            <a:avLst/>
          </a:prstGeom>
          <a:noFill/>
        </p:spPr>
        <p:txBody>
          <a:bodyPr wrap="square" rtlCol="0">
            <a:spAutoFit/>
          </a:bodyPr>
          <a:lstStyle/>
          <a:p>
            <a:pPr algn="l">
              <a:buClrTx/>
              <a:buSzTx/>
              <a:buFontTx/>
            </a:pPr>
            <a:r>
              <a:rPr sz="2600">
                <a:latin typeface="华文中宋" panose="02010600040101010101" charset="-122"/>
                <a:ea typeface="华文中宋" panose="02010600040101010101" charset="-122"/>
              </a:rPr>
              <a:t>联合国驻海地特别代表表示，一场经济危机、一场帮派危机和一场政治危机已经在该国变成一场人道主义灾难。</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8915" y="708025"/>
            <a:ext cx="11856085" cy="2858770"/>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12115" y="767715"/>
            <a:ext cx="1180338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Scientists have deliberately crashed a spacecraft into a distant asteroid aiming to push it off course. NASA described the mission as the first test of a planetary defence system to prevent a future asteroid collision with earth.</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412115" y="234886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455420" y="2205355"/>
            <a:ext cx="10728325" cy="1291590"/>
          </a:xfrm>
          <a:prstGeom prst="rect">
            <a:avLst/>
          </a:prstGeom>
          <a:noFill/>
        </p:spPr>
        <p:txBody>
          <a:bodyPr wrap="square" rtlCol="0">
            <a:spAutoFit/>
          </a:bodyPr>
          <a:lstStyle/>
          <a:p>
            <a:pPr algn="l">
              <a:buClrTx/>
              <a:buSzTx/>
              <a:buFontTx/>
            </a:pPr>
            <a:r>
              <a:rPr sz="2600">
                <a:latin typeface="华文中宋" panose="02010600040101010101" charset="-122"/>
                <a:ea typeface="华文中宋" panose="02010600040101010101" charset="-122"/>
              </a:rPr>
              <a:t>科学家们故意将一艘航天器撞向一颗遥远的小行星，旨在使它偏离轨道。美国宇航局将这次任务描述为对行星防御系统的第一次测试，以防止未来小行星与地球发生碰撞。</a:t>
            </a:r>
            <a:r>
              <a:rPr sz="2600">
                <a:latin typeface="Times New Roman" panose="02020603050405020304" charset="0"/>
                <a:ea typeface="华文中宋" panose="02010600040101010101" charset="-122"/>
                <a:cs typeface="Times New Roman" panose="02020603050405020304" charset="0"/>
              </a:rPr>
              <a:t> </a:t>
            </a:r>
            <a:r>
              <a:rPr sz="2400">
                <a:latin typeface="Times New Roman" panose="02020603050405020304" charset="0"/>
                <a:ea typeface="华文中宋" panose="02010600040101010101" charset="-122"/>
                <a:cs typeface="Times New Roman" panose="02020603050405020304" charset="0"/>
              </a:rPr>
              <a:t> </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2855595" y="704850"/>
            <a:ext cx="7195185" cy="5448300"/>
          </a:xfrm>
          <a:prstGeom prst="rect">
            <a:avLst/>
          </a:prstGeom>
        </p:spPr>
      </p:pic>
      <p:sp>
        <p:nvSpPr>
          <p:cNvPr id="262" name="文本框 17"/>
          <p:cNvSpPr txBox="1"/>
          <p:nvPr/>
        </p:nvSpPr>
        <p:spPr>
          <a:xfrm>
            <a:off x="343535" y="45084"/>
            <a:ext cx="11497310" cy="645160"/>
          </a:xfrm>
          <a:prstGeom prst="rect">
            <a:avLst/>
          </a:prstGeom>
          <a:ln w="12700">
            <a:miter lim="400000"/>
          </a:ln>
        </p:spPr>
        <p:txBody>
          <a:bodyPr lIns="45719" rIns="45719">
            <a:spAutoFit/>
          </a:bodyPr>
          <a:lstStyle/>
          <a:p>
            <a:pPr algn="ctr">
              <a:defRPr sz="2800" b="1">
                <a:latin typeface="+mn-lt"/>
                <a:ea typeface="+mn-ea"/>
                <a:cs typeface="+mn-cs"/>
                <a:sym typeface="Helvetica"/>
              </a:defRPr>
            </a:pPr>
            <a:r>
              <a:rPr lang="en-US" sz="3600">
                <a:latin typeface="+mj-lt"/>
                <a:cs typeface="+mj-lt"/>
              </a:rPr>
              <a:t>1</a:t>
            </a:r>
            <a:r>
              <a:rPr sz="3600">
                <a:latin typeface="+mj-lt"/>
                <a:cs typeface="+mj-lt"/>
              </a:rPr>
              <a:t>. </a:t>
            </a:r>
            <a:r>
              <a:rPr lang="en-US" sz="3600">
                <a:latin typeface="+mj-lt"/>
                <a:cs typeface="+mj-lt"/>
              </a:rPr>
              <a:t>‘My body told me to quit’    </a:t>
            </a:r>
            <a:r>
              <a:rPr lang="zh-CN" altLang="en-US" sz="3200">
                <a:solidFill>
                  <a:schemeClr val="accent2"/>
                </a:solidFill>
                <a:latin typeface="微软雅黑" panose="020B0503020204020204" charset="-122"/>
                <a:ea typeface="微软雅黑" panose="020B0503020204020204" charset="-122"/>
                <a:cs typeface="Arial" panose="020B0604020202020204" pitchFamily="34" charset="0"/>
              </a:rPr>
              <a:t>费德勒宣布退役</a:t>
            </a:r>
            <a:endParaRPr lang="zh-CN" altLang="en-US" sz="3200">
              <a:solidFill>
                <a:schemeClr val="accent2"/>
              </a:solidFill>
              <a:latin typeface="微软雅黑" panose="020B0503020204020204" charset="-122"/>
              <a:ea typeface="微软雅黑" panose="020B0503020204020204" charset="-122"/>
              <a:cs typeface="Arial" panose="020B0604020202020204" pitchFamily="34" charset="0"/>
            </a:endParaRPr>
          </a:p>
        </p:txBody>
      </p:sp>
      <p:sp>
        <p:nvSpPr>
          <p:cNvPr id="4" name="文本框 3"/>
          <p:cNvSpPr txBox="1"/>
          <p:nvPr/>
        </p:nvSpPr>
        <p:spPr>
          <a:xfrm>
            <a:off x="746760" y="6237605"/>
            <a:ext cx="11497310" cy="55372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kumimoji="0" lang="en-US" altLang="zh-CN" b="0" i="0" u="none" strike="noStrike" cap="none" spc="0" normalizeH="0" baseline="0">
                <a:ln>
                  <a:noFill/>
                </a:ln>
                <a:solidFill>
                  <a:srgbClr val="000000"/>
                </a:solidFill>
                <a:effectLst/>
                <a:uFillTx/>
                <a:latin typeface="+mj-lt"/>
                <a:ea typeface="+mj-ea"/>
                <a:cs typeface="+mj-cs"/>
                <a:sym typeface="Calibri" panose="020F0502020204030204"/>
              </a:rPr>
              <a:t>Class act: Roger Federer shows his customary poise in beating Marin Cilic on Centre Court to win the Wimbledon men’s final in 2017, a record eighth singles triumph at SW19 for the Swiss, who announced his retirement yesterday.</a:t>
            </a:r>
            <a:endParaRPr kumimoji="0" lang="en-US" altLang="zh-CN" b="0" i="0" u="none" strike="noStrike" cap="none" spc="0" normalizeH="0" baseline="0">
              <a:ln>
                <a:noFill/>
              </a:ln>
              <a:solidFill>
                <a:srgbClr val="000000"/>
              </a:solidFill>
              <a:effectLst/>
              <a:uFillTx/>
              <a:latin typeface="+mj-lt"/>
              <a:ea typeface="+mj-ea"/>
              <a:cs typeface="+mj-cs"/>
              <a:sym typeface="Calibri" panose="020F0502020204030204"/>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0" y="477520"/>
            <a:ext cx="12238355" cy="6257290"/>
          </a:xfrm>
          <a:prstGeom prst="rect">
            <a:avLst/>
          </a:prstGeom>
          <a:noFill/>
        </p:spPr>
        <p:txBody>
          <a:bodyPr wrap="square" rtlCol="0" anchor="t">
            <a:spAutoFit/>
          </a:bodyPr>
          <a:p>
            <a:pPr fontAlgn="auto">
              <a:lnSpc>
                <a:spcPct val="95000"/>
              </a:lnSpc>
            </a:pPr>
            <a:r>
              <a:rPr lang="en-US" altLang="zh-CN" sz="3000">
                <a:latin typeface="Times New Roman" panose="02020603050405020304" charset="0"/>
                <a:cs typeface="Times New Roman" panose="02020603050405020304" charset="0"/>
              </a:rPr>
              <a:t>    </a:t>
            </a:r>
            <a:r>
              <a:rPr lang="en-US" altLang="zh-CN"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Roger Federer has announced he is retiring at the age of 41, and </a:t>
            </a:r>
            <a:r>
              <a:rPr lang="en-US" sz="2800">
                <a:latin typeface="Times New Roman" panose="02020603050405020304" charset="0"/>
                <a:cs typeface="Times New Roman" panose="02020603050405020304" charset="0"/>
              </a:rPr>
              <a:t>____ </a:t>
            </a:r>
            <a:r>
              <a:rPr sz="2800">
                <a:latin typeface="Times New Roman" panose="02020603050405020304" charset="0"/>
                <a:cs typeface="Times New Roman" panose="02020603050405020304" charset="0"/>
              </a:rPr>
              <a:t>next week’s Laver Cup in London will be his final event. </a:t>
            </a:r>
            <a:endParaRPr sz="2800">
              <a:latin typeface="Times New Roman" panose="02020603050405020304" charset="0"/>
              <a:cs typeface="Times New Roman" panose="02020603050405020304" charset="0"/>
            </a:endParaRPr>
          </a:p>
          <a:p>
            <a:pPr fontAlgn="auto">
              <a:lnSpc>
                <a:spcPct val="9500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Federer won 20 major </a:t>
            </a:r>
            <a:r>
              <a:rPr lang="en-US" sz="2800">
                <a:latin typeface="Times New Roman" panose="02020603050405020304" charset="0"/>
                <a:cs typeface="Times New Roman" panose="02020603050405020304" charset="0"/>
              </a:rPr>
              <a:t>________ (trophy) </a:t>
            </a:r>
            <a:r>
              <a:rPr sz="2800">
                <a:latin typeface="Times New Roman" panose="02020603050405020304" charset="0"/>
                <a:cs typeface="Times New Roman" panose="02020603050405020304" charset="0"/>
              </a:rPr>
              <a:t>and a record 103 ATP titles over his 24-year career, including eight Wimbledon championships, and established himself </a:t>
            </a:r>
            <a:r>
              <a:rPr lang="en-US" sz="2800">
                <a:latin typeface="Times New Roman" panose="02020603050405020304" charset="0"/>
                <a:cs typeface="Times New Roman" panose="02020603050405020304" charset="0"/>
              </a:rPr>
              <a:t>___ </a:t>
            </a:r>
            <a:r>
              <a:rPr sz="2800">
                <a:latin typeface="Times New Roman" panose="02020603050405020304" charset="0"/>
                <a:cs typeface="Times New Roman" panose="02020603050405020304" charset="0"/>
              </a:rPr>
              <a:t>one of the most successful players ever </a:t>
            </a:r>
            <a:r>
              <a:rPr lang="en-US" sz="2800">
                <a:latin typeface="Times New Roman" panose="02020603050405020304" charset="0"/>
                <a:cs typeface="Times New Roman" panose="02020603050405020304" charset="0"/>
              </a:rPr>
              <a:t>____ (see)</a:t>
            </a:r>
            <a:r>
              <a:rPr sz="2800">
                <a:latin typeface="Times New Roman" panose="02020603050405020304" charset="0"/>
                <a:cs typeface="Times New Roman" panose="02020603050405020304" charset="0"/>
              </a:rPr>
              <a:t>. But he has spent the best part of the past two years on the sidelines and underwent triple knee surgery.</a:t>
            </a:r>
            <a:endParaRPr sz="2800">
              <a:latin typeface="Times New Roman" panose="02020603050405020304" charset="0"/>
              <a:cs typeface="Times New Roman" panose="02020603050405020304" charset="0"/>
            </a:endParaRPr>
          </a:p>
          <a:p>
            <a:pPr fontAlgn="auto">
              <a:lnSpc>
                <a:spcPct val="9500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Federer had spells as the most dominant male </a:t>
            </a:r>
            <a:r>
              <a:rPr lang="en-US" sz="2800">
                <a:latin typeface="Times New Roman" panose="02020603050405020304" charset="0"/>
                <a:cs typeface="Times New Roman" panose="02020603050405020304" charset="0"/>
              </a:rPr>
              <a:t>______ (play)</a:t>
            </a:r>
            <a:r>
              <a:rPr sz="2800">
                <a:latin typeface="Times New Roman" panose="02020603050405020304" charset="0"/>
                <a:cs typeface="Times New Roman" panose="02020603050405020304" charset="0"/>
              </a:rPr>
              <a:t>, including a record 237 consecutive weeks as world No 1 and 1,251 match wins.</a:t>
            </a:r>
            <a:endParaRPr sz="2800">
              <a:latin typeface="Times New Roman" panose="02020603050405020304" charset="0"/>
              <a:cs typeface="Times New Roman" panose="02020603050405020304" charset="0"/>
            </a:endParaRPr>
          </a:p>
          <a:p>
            <a:pPr fontAlgn="auto">
              <a:lnSpc>
                <a:spcPct val="9500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He last played at a grand-slam event at Wimbledon last year, </a:t>
            </a:r>
            <a:r>
              <a:rPr lang="en-US" sz="2800">
                <a:latin typeface="Times New Roman" panose="02020603050405020304" charset="0"/>
                <a:cs typeface="Times New Roman" panose="02020603050405020304" charset="0"/>
              </a:rPr>
              <a:t>_____ </a:t>
            </a:r>
            <a:r>
              <a:rPr sz="2800">
                <a:latin typeface="Times New Roman" panose="02020603050405020304" charset="0"/>
                <a:cs typeface="Times New Roman" panose="02020603050405020304" charset="0"/>
              </a:rPr>
              <a:t>he was beaten by Hubert Hurkacz in the quarter-finals, </a:t>
            </a:r>
            <a:r>
              <a:rPr lang="en-US" sz="2800">
                <a:latin typeface="Times New Roman" panose="02020603050405020304" charset="0"/>
                <a:cs typeface="Times New Roman" panose="02020603050405020304" charset="0"/>
              </a:rPr>
              <a:t>______ (lose) </a:t>
            </a:r>
            <a:r>
              <a:rPr sz="2800">
                <a:latin typeface="Times New Roman" panose="02020603050405020304" charset="0"/>
                <a:cs typeface="Times New Roman" panose="02020603050405020304" charset="0"/>
              </a:rPr>
              <a:t>the final set 6-0 – an </a:t>
            </a:r>
            <a:r>
              <a:rPr lang="en-US" altLang="zh-CN" sz="2800">
                <a:solidFill>
                  <a:srgbClr val="0000FF"/>
                </a:solidFill>
                <a:latin typeface="Times New Roman" panose="02020603050405020304" charset="0"/>
                <a:cs typeface="Times New Roman" panose="02020603050405020304" charset="0"/>
              </a:rPr>
              <a:t>irksome </a:t>
            </a:r>
            <a:r>
              <a:rPr sz="2800">
                <a:latin typeface="Times New Roman" panose="02020603050405020304" charset="0"/>
                <a:cs typeface="Times New Roman" panose="02020603050405020304" charset="0"/>
              </a:rPr>
              <a:t>stain on his glittering record at the All England Club that he admitted </a:t>
            </a:r>
            <a:r>
              <a:rPr lang="en-US" sz="2800">
                <a:latin typeface="Times New Roman" panose="02020603050405020304" charset="0"/>
                <a:cs typeface="Times New Roman" panose="02020603050405020304" charset="0"/>
              </a:rPr>
              <a:t>______ (help) </a:t>
            </a:r>
            <a:r>
              <a:rPr sz="2800">
                <a:latin typeface="Times New Roman" panose="02020603050405020304" charset="0"/>
                <a:cs typeface="Times New Roman" panose="02020603050405020304" charset="0"/>
              </a:rPr>
              <a:t>drive him during long months of rehab.</a:t>
            </a:r>
            <a:endParaRPr sz="2800">
              <a:latin typeface="Times New Roman" panose="02020603050405020304" charset="0"/>
              <a:cs typeface="Times New Roman" panose="02020603050405020304" charset="0"/>
            </a:endParaRPr>
          </a:p>
          <a:p>
            <a:pPr fontAlgn="auto">
              <a:lnSpc>
                <a:spcPct val="95000"/>
              </a:lnSpc>
            </a:pPr>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At </a:t>
            </a:r>
            <a:r>
              <a:rPr lang="en-US" sz="2800">
                <a:latin typeface="Times New Roman" panose="02020603050405020304" charset="0"/>
                <a:cs typeface="Times New Roman" panose="02020603050405020304" charset="0"/>
              </a:rPr>
              <a:t>___ </a:t>
            </a:r>
            <a:r>
              <a:rPr sz="2800">
                <a:latin typeface="Times New Roman" panose="02020603050405020304" charset="0"/>
                <a:cs typeface="Times New Roman" panose="02020603050405020304" charset="0"/>
              </a:rPr>
              <a:t>ceremony at this year</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s Wimbledon, he said he hoped he could play there </a:t>
            </a:r>
            <a:r>
              <a:rPr lang="en-US" sz="2800">
                <a:latin typeface="Times New Roman" panose="02020603050405020304" charset="0"/>
                <a:cs typeface="Times New Roman" panose="02020603050405020304" charset="0"/>
              </a:rPr>
              <a:t>“</a:t>
            </a:r>
            <a:r>
              <a:rPr sz="2800">
                <a:latin typeface="Times New Roman" panose="02020603050405020304" charset="0"/>
                <a:cs typeface="Times New Roman" panose="02020603050405020304" charset="0"/>
              </a:rPr>
              <a:t>one more time”, and had </a:t>
            </a:r>
            <a:r>
              <a:rPr lang="en-US" altLang="zh-CN" sz="2800">
                <a:solidFill>
                  <a:srgbClr val="0000FF"/>
                </a:solidFill>
                <a:latin typeface="Times New Roman" panose="02020603050405020304" charset="0"/>
                <a:cs typeface="Times New Roman" panose="02020603050405020304" charset="0"/>
              </a:rPr>
              <a:t>earmark</a:t>
            </a:r>
            <a:r>
              <a:rPr sz="2800">
                <a:latin typeface="Times New Roman" panose="02020603050405020304" charset="0"/>
                <a:cs typeface="Times New Roman" panose="02020603050405020304" charset="0"/>
              </a:rPr>
              <a:t>ed next week’s Laver Cup team event as the start of his comeback. </a:t>
            </a:r>
            <a:r>
              <a:rPr lang="en-US" sz="2800">
                <a:latin typeface="Times New Roman" panose="02020603050405020304" charset="0"/>
                <a:cs typeface="Times New Roman" panose="02020603050405020304" charset="0"/>
              </a:rPr>
              <a:t>___</a:t>
            </a:r>
            <a:r>
              <a:rPr sz="2800">
                <a:solidFill>
                  <a:srgbClr val="FF0000"/>
                </a:solidFill>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the end though, the knee injury proved career-ending. </a:t>
            </a:r>
            <a:endParaRPr sz="2800">
              <a:latin typeface="Times New Roman" panose="02020603050405020304" charset="0"/>
              <a:cs typeface="Times New Roman" panose="02020603050405020304" charset="0"/>
            </a:endParaRPr>
          </a:p>
        </p:txBody>
      </p:sp>
      <p:sp>
        <p:nvSpPr>
          <p:cNvPr id="1048598" name="文本框 4"/>
          <p:cNvSpPr txBox="1"/>
          <p:nvPr/>
        </p:nvSpPr>
        <p:spPr>
          <a:xfrm>
            <a:off x="1871980" y="65405"/>
            <a:ext cx="8641715" cy="398780"/>
          </a:xfrm>
          <a:prstGeom prst="rect">
            <a:avLst/>
          </a:prstGeom>
          <a:noFill/>
        </p:spPr>
        <p:txBody>
          <a:bodyPr wrap="square" rtlCol="0">
            <a:spAutoFit/>
          </a:bodyPr>
          <a:p>
            <a:pPr algn="l">
              <a:buClrTx/>
              <a:buSzTx/>
              <a:buFontTx/>
            </a:pPr>
            <a:r>
              <a:rPr sz="2000" b="1">
                <a:solidFill>
                  <a:srgbClr val="ED7D31"/>
                </a:solidFill>
                <a:latin typeface="微软雅黑" panose="020B0503020204020204" charset="-122"/>
                <a:ea typeface="微软雅黑" panose="020B0503020204020204" charset="-122"/>
                <a:cs typeface="微软雅黑" panose="020B0503020204020204" charset="-122"/>
              </a:rPr>
              <a:t>（《每日电讯报》2022年9月16日 SPORT版面 1页）</a:t>
            </a:r>
            <a:endParaRPr sz="20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6" name="文本框 16"/>
          <p:cNvSpPr txBox="1"/>
          <p:nvPr/>
        </p:nvSpPr>
        <p:spPr>
          <a:xfrm>
            <a:off x="0" y="0"/>
            <a:ext cx="1692275"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endParaRPr kumimoji="1" lang="zh-CN" altLang="zh-CN" sz="2800" b="1" dirty="0">
              <a:solidFill>
                <a:sysClr val="window" lastClr="FFFFFF"/>
              </a:solidFill>
              <a:sym typeface="微软雅黑" panose="020B0503020204020204" charset="-122"/>
            </a:endParaRPr>
          </a:p>
        </p:txBody>
      </p:sp>
      <p:sp>
        <p:nvSpPr>
          <p:cNvPr id="2" name="文本框 1"/>
          <p:cNvSpPr txBox="1"/>
          <p:nvPr/>
        </p:nvSpPr>
        <p:spPr>
          <a:xfrm>
            <a:off x="9771380" y="549275"/>
            <a:ext cx="1038860"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3000">
                <a:solidFill>
                  <a:srgbClr val="FF0000"/>
                </a:solidFill>
                <a:latin typeface="Times New Roman" panose="02020603050405020304" charset="0"/>
                <a:cs typeface="Times New Roman" panose="02020603050405020304" charset="0"/>
                <a:sym typeface="+mn-ea"/>
              </a:rPr>
              <a:t>that </a:t>
            </a:r>
            <a:endParaRPr kumimoji="0" lang="zh-CN" alt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3" name="文本框 2"/>
          <p:cNvSpPr txBox="1"/>
          <p:nvPr/>
        </p:nvSpPr>
        <p:spPr>
          <a:xfrm>
            <a:off x="191135" y="2133600"/>
            <a:ext cx="454660"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3000">
                <a:solidFill>
                  <a:srgbClr val="FF0000"/>
                </a:solidFill>
                <a:latin typeface="Times New Roman" panose="02020603050405020304" charset="0"/>
                <a:cs typeface="Times New Roman" panose="02020603050405020304" charset="0"/>
                <a:sym typeface="+mn-ea"/>
              </a:rPr>
              <a:t>as </a:t>
            </a:r>
            <a:endParaRPr kumimoji="0" lang="zh-CN" alt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7" name="文本框 6"/>
          <p:cNvSpPr txBox="1"/>
          <p:nvPr/>
        </p:nvSpPr>
        <p:spPr>
          <a:xfrm>
            <a:off x="1198880" y="5373370"/>
            <a:ext cx="487680"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3000">
                <a:solidFill>
                  <a:srgbClr val="FF0000"/>
                </a:solidFill>
                <a:latin typeface="Times New Roman" panose="02020603050405020304" charset="0"/>
                <a:cs typeface="Times New Roman" panose="02020603050405020304" charset="0"/>
                <a:sym typeface="+mn-ea"/>
              </a:rPr>
              <a:t>a</a:t>
            </a:r>
            <a:endParaRPr kumimoji="0" 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8" name="文本框 7"/>
          <p:cNvSpPr txBox="1"/>
          <p:nvPr/>
        </p:nvSpPr>
        <p:spPr>
          <a:xfrm>
            <a:off x="6384290" y="2132965"/>
            <a:ext cx="972185"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3000">
                <a:solidFill>
                  <a:srgbClr val="FF0000"/>
                </a:solidFill>
                <a:latin typeface="Times New Roman" panose="02020603050405020304" charset="0"/>
                <a:cs typeface="Times New Roman" panose="02020603050405020304" charset="0"/>
                <a:sym typeface="+mn-ea"/>
              </a:rPr>
              <a:t>seen</a:t>
            </a:r>
            <a:endParaRPr kumimoji="0" lang="zh-CN" alt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9" name="文本框 8"/>
          <p:cNvSpPr txBox="1"/>
          <p:nvPr/>
        </p:nvSpPr>
        <p:spPr>
          <a:xfrm>
            <a:off x="120650" y="5013325"/>
            <a:ext cx="1248410"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3000">
                <a:solidFill>
                  <a:srgbClr val="FF0000"/>
                </a:solidFill>
                <a:latin typeface="Times New Roman" panose="02020603050405020304" charset="0"/>
                <a:cs typeface="Times New Roman" panose="02020603050405020304" charset="0"/>
                <a:sym typeface="+mn-ea"/>
              </a:rPr>
              <a:t>helped </a:t>
            </a:r>
            <a:endParaRPr kumimoji="0" lang="zh-CN" alt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0" name="文本框 9"/>
          <p:cNvSpPr txBox="1"/>
          <p:nvPr/>
        </p:nvSpPr>
        <p:spPr>
          <a:xfrm>
            <a:off x="6959600" y="4220845"/>
            <a:ext cx="1691005"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3000">
                <a:solidFill>
                  <a:srgbClr val="FF0000"/>
                </a:solidFill>
                <a:latin typeface="Times New Roman" panose="02020603050405020304" charset="0"/>
                <a:cs typeface="Times New Roman" panose="02020603050405020304" charset="0"/>
                <a:sym typeface="+mn-ea"/>
              </a:rPr>
              <a:t>losing </a:t>
            </a:r>
            <a:endParaRPr kumimoji="0" lang="zh-CN" alt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1" name="文本框 10"/>
          <p:cNvSpPr txBox="1"/>
          <p:nvPr/>
        </p:nvSpPr>
        <p:spPr>
          <a:xfrm>
            <a:off x="9335135" y="3789045"/>
            <a:ext cx="1137285"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3000">
                <a:solidFill>
                  <a:srgbClr val="FF0000"/>
                </a:solidFill>
                <a:latin typeface="Times New Roman" panose="02020603050405020304" charset="0"/>
                <a:cs typeface="Times New Roman" panose="02020603050405020304" charset="0"/>
                <a:sym typeface="+mn-ea"/>
              </a:rPr>
              <a:t>when</a:t>
            </a:r>
            <a:endParaRPr kumimoji="0" 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2" name="文本框 11"/>
          <p:cNvSpPr txBox="1"/>
          <p:nvPr/>
        </p:nvSpPr>
        <p:spPr>
          <a:xfrm>
            <a:off x="2711450" y="6237605"/>
            <a:ext cx="2842895"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lang="en-US" sz="3000">
                <a:solidFill>
                  <a:srgbClr val="FF0000"/>
                </a:solidFill>
                <a:latin typeface="Times New Roman" panose="02020603050405020304" charset="0"/>
                <a:cs typeface="Times New Roman" panose="02020603050405020304" charset="0"/>
                <a:sym typeface="+mn-ea"/>
              </a:rPr>
              <a:t>In</a:t>
            </a:r>
            <a:endParaRPr kumimoji="0" 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3" name="文本框 12"/>
          <p:cNvSpPr txBox="1"/>
          <p:nvPr/>
        </p:nvSpPr>
        <p:spPr>
          <a:xfrm>
            <a:off x="7176135" y="2997200"/>
            <a:ext cx="1022985"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3000">
                <a:solidFill>
                  <a:srgbClr val="FF0000"/>
                </a:solidFill>
                <a:latin typeface="Times New Roman" panose="02020603050405020304" charset="0"/>
                <a:cs typeface="Times New Roman" panose="02020603050405020304" charset="0"/>
                <a:sym typeface="+mn-ea"/>
              </a:rPr>
              <a:t>player</a:t>
            </a:r>
            <a:endParaRPr kumimoji="0" lang="zh-CN" alt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
        <p:nvSpPr>
          <p:cNvPr id="19" name="文本框 18"/>
          <p:cNvSpPr txBox="1"/>
          <p:nvPr/>
        </p:nvSpPr>
        <p:spPr>
          <a:xfrm>
            <a:off x="3862705" y="1341120"/>
            <a:ext cx="2072640" cy="461645"/>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square" lIns="0" tIns="0" rIns="0" bIns="0" numCol="1" spcCol="38100" rtlCol="0" anchor="t" forceAA="0" upright="0">
            <a:spAutoFit/>
          </a:bodyPr>
          <a:p>
            <a:pPr marL="0" marR="0" indent="0" algn="l" defTabSz="914400" rtl="0" fontAlgn="auto" latinLnBrk="0" hangingPunct="0">
              <a:lnSpc>
                <a:spcPct val="100000"/>
              </a:lnSpc>
              <a:spcBef>
                <a:spcPts val="0"/>
              </a:spcBef>
              <a:spcAft>
                <a:spcPts val="0"/>
              </a:spcAft>
              <a:buClrTx/>
              <a:buSzTx/>
              <a:buFontTx/>
              <a:buNone/>
            </a:pPr>
            <a:r>
              <a:rPr sz="3000">
                <a:solidFill>
                  <a:srgbClr val="FF0000"/>
                </a:solidFill>
                <a:latin typeface="Times New Roman" panose="02020603050405020304" charset="0"/>
                <a:cs typeface="Times New Roman" panose="02020603050405020304" charset="0"/>
                <a:sym typeface="+mn-ea"/>
              </a:rPr>
              <a:t>trophies</a:t>
            </a:r>
            <a:r>
              <a:rPr sz="3000">
                <a:latin typeface="Times New Roman" panose="02020603050405020304" charset="0"/>
                <a:cs typeface="Times New Roman" panose="02020603050405020304" charset="0"/>
                <a:sym typeface="+mn-ea"/>
              </a:rPr>
              <a:t> </a:t>
            </a:r>
            <a:endParaRPr kumimoji="0" lang="en-US" sz="3000" b="0" i="0" u="none" strike="noStrike" cap="none" spc="0" normalizeH="0" baseline="0">
              <a:ln>
                <a:noFill/>
              </a:ln>
              <a:solidFill>
                <a:srgbClr val="FF0000"/>
              </a:solidFill>
              <a:effectLst/>
              <a:uFillTx/>
              <a:latin typeface="Times New Roman" panose="02020603050405020304" charset="0"/>
              <a:ea typeface="+mj-ea"/>
              <a:cs typeface="Times New Roman" panose="02020603050405020304" charset="0"/>
              <a:sym typeface="+mn-ea"/>
            </a:endParaRPr>
          </a:p>
        </p:txBody>
      </p:sp>
    </p:spTree>
  </p:cSld>
  <p:clrMapOvr>
    <a:masterClrMapping/>
  </p:clrMapOvr>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down)">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down)">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down)">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2" grpId="0" bldLvl="0" animBg="1"/>
      <p:bldP spid="3"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9"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文本框 3"/>
          <p:cNvSpPr txBox="1"/>
          <p:nvPr/>
        </p:nvSpPr>
        <p:spPr>
          <a:xfrm>
            <a:off x="-24765" y="542290"/>
            <a:ext cx="12125960" cy="6336030"/>
          </a:xfrm>
          <a:prstGeom prst="rect">
            <a:avLst/>
          </a:prstGeom>
          <a:noFill/>
        </p:spPr>
        <p:txBody>
          <a:bodyPr wrap="square" rtlCol="0">
            <a:spAutoFit/>
          </a:bodyPr>
          <a:lstStyle/>
          <a:p>
            <a:pPr indent="0" algn="l">
              <a:lnSpc>
                <a:spcPct val="90000"/>
              </a:lnSpc>
              <a:spcBef>
                <a:spcPts val="1000"/>
              </a:spcBef>
              <a:buClrTx/>
              <a:buSzTx/>
              <a:buFont typeface="Arial" panose="020B0604020202020204" pitchFamily="34" charset="0"/>
              <a:buNone/>
            </a:pPr>
            <a:r>
              <a:rPr lang="zh-CN" altLang="en-US" sz="2800">
                <a:latin typeface="Times New Roman" panose="02020603050405020304" charset="0"/>
                <a:ea typeface="华文中宋" panose="02010600040101010101" charset="-122"/>
                <a:cs typeface="Times New Roman" panose="02020603050405020304" charset="0"/>
                <a:sym typeface="+mn-ea"/>
              </a:rPr>
              <a:t>1. </a:t>
            </a:r>
            <a:r>
              <a:rPr lang="en-US" altLang="zh-CN" sz="2800">
                <a:solidFill>
                  <a:srgbClr val="0000FF"/>
                </a:solidFill>
                <a:latin typeface="Times New Roman" panose="02020603050405020304" charset="0"/>
                <a:cs typeface="Times New Roman" panose="02020603050405020304" charset="0"/>
                <a:sym typeface="+mn-ea"/>
              </a:rPr>
              <a:t>irksome</a:t>
            </a:r>
            <a:r>
              <a:rPr lang="en-US" altLang="zh-CN" sz="2800">
                <a:latin typeface="Times New Roman" panose="02020603050405020304" charset="0"/>
                <a:ea typeface="华文中宋" panose="02010600040101010101" charset="-122"/>
                <a:cs typeface="Times New Roman" panose="02020603050405020304" charset="0"/>
                <a:sym typeface="+mn-ea"/>
              </a:rPr>
              <a:t>: annoying or irritating    </a:t>
            </a:r>
            <a:r>
              <a:rPr lang="zh-CN" altLang="en-US" sz="2800">
                <a:latin typeface="Times New Roman" panose="02020603050405020304" charset="0"/>
                <a:ea typeface="华文中宋" panose="02010600040101010101" charset="-122"/>
                <a:cs typeface="Times New Roman" panose="02020603050405020304" charset="0"/>
                <a:sym typeface="+mn-ea"/>
              </a:rPr>
              <a:t>使人烦恼的；令人生气的</a:t>
            </a:r>
            <a:r>
              <a:rPr lang="en-US" altLang="zh-CN" sz="2800">
                <a:latin typeface="Times New Roman" panose="02020603050405020304" charset="0"/>
                <a:ea typeface="华文中宋" panose="02010600040101010101" charset="-122"/>
                <a:cs typeface="Times New Roman" panose="02020603050405020304" charset="0"/>
                <a:sym typeface="+mn-ea"/>
              </a:rPr>
              <a:t>  </a:t>
            </a:r>
            <a:endParaRPr lang="zh-CN" altLang="en-US" sz="2800">
              <a:latin typeface="Times New Roman" panose="02020603050405020304" charset="0"/>
              <a:ea typeface="华文中宋" panose="02010600040101010101" charset="-122"/>
              <a:cs typeface="Times New Roman" panose="02020603050405020304" charset="0"/>
              <a:sym typeface="+mn-ea"/>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ea typeface="华文中宋" panose="02010600040101010101" charset="-122"/>
                <a:cs typeface="Times New Roman" panose="02020603050405020304" charset="0"/>
              </a:rPr>
              <a:t>I hate some of the irksome regulations in our school.    </a:t>
            </a:r>
            <a:endParaRPr lang="en-US" altLang="zh-CN" sz="2800">
              <a:latin typeface="Times New Roman" panose="02020603050405020304" charset="0"/>
              <a:ea typeface="华文中宋" panose="02010600040101010101" charset="-122"/>
              <a:cs typeface="Times New Roman" panose="02020603050405020304" charset="0"/>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sz="2800">
                <a:latin typeface="华文中宋" panose="02010600040101010101" charset="-122"/>
                <a:ea typeface="华文中宋" panose="02010600040101010101" charset="-122"/>
                <a:cs typeface="华文中宋" panose="02010600040101010101" charset="-122"/>
                <a:sym typeface="+mn-ea"/>
              </a:rPr>
              <a:t>我讨厌咱们学校的一些令人厌烦的规章条例</a:t>
            </a:r>
            <a:r>
              <a:rPr lang="en-US" altLang="zh-CN" sz="2800">
                <a:latin typeface="华文中宋" panose="02010600040101010101" charset="-122"/>
                <a:ea typeface="华文中宋" panose="02010600040101010101" charset="-122"/>
                <a:cs typeface="华文中宋" panose="02010600040101010101" charset="-122"/>
                <a:sym typeface="+mn-ea"/>
              </a:rPr>
              <a:t>。</a:t>
            </a: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2800">
              <a:latin typeface="华文中宋" panose="02010600040101010101" charset="-122"/>
              <a:ea typeface="华文中宋" panose="02010600040101010101" charset="-122"/>
              <a:cs typeface="华文中宋" panose="02010600040101010101" charset="-122"/>
              <a:sym typeface="+mn-ea"/>
            </a:endParaRPr>
          </a:p>
          <a:p>
            <a:pPr algn="l">
              <a:lnSpc>
                <a:spcPct val="90000"/>
              </a:lnSpc>
              <a:spcBef>
                <a:spcPts val="1000"/>
              </a:spcBef>
              <a:buClrTx/>
              <a:buSzTx/>
              <a:buFont typeface="Wingdings" panose="05000000000000000000" charset="0"/>
            </a:pPr>
            <a:endParaRPr lang="en-US" altLang="zh-CN" sz="3200">
              <a:latin typeface="Times New Roman" panose="02020603050405020304" charset="0"/>
              <a:cs typeface="Times New Roman" panose="02020603050405020304" charset="0"/>
            </a:endParaRPr>
          </a:p>
          <a:p>
            <a:pPr algn="l">
              <a:lnSpc>
                <a:spcPct val="90000"/>
              </a:lnSpc>
              <a:spcBef>
                <a:spcPts val="1000"/>
              </a:spcBef>
              <a:buClrTx/>
              <a:buSzTx/>
              <a:buFont typeface="Wingdings" panose="05000000000000000000" charset="0"/>
              <a:buNone/>
            </a:pPr>
            <a:r>
              <a:rPr lang="en-US" altLang="zh-CN" sz="2800">
                <a:latin typeface="Times New Roman" panose="02020603050405020304" charset="0"/>
                <a:cs typeface="Times New Roman" panose="02020603050405020304" charset="0"/>
              </a:rPr>
              <a:t>2. </a:t>
            </a:r>
            <a:r>
              <a:rPr lang="en-US" altLang="zh-CN" sz="2800">
                <a:solidFill>
                  <a:srgbClr val="0000FF"/>
                </a:solidFill>
                <a:latin typeface="Times New Roman" panose="02020603050405020304" charset="0"/>
                <a:cs typeface="Times New Roman" panose="02020603050405020304" charset="0"/>
                <a:sym typeface="+mn-ea"/>
              </a:rPr>
              <a:t>earmark</a:t>
            </a:r>
            <a:r>
              <a:rPr lang="en-US" altLang="zh-CN" sz="2800"/>
              <a:t>: </a:t>
            </a:r>
            <a:r>
              <a:rPr lang="en-US" altLang="zh-CN" sz="2800">
                <a:latin typeface="Times New Roman" panose="02020603050405020304" charset="0"/>
                <a:ea typeface="华文中宋" panose="02010600040101010101" charset="-122"/>
                <a:cs typeface="Times New Roman" panose="02020603050405020304" charset="0"/>
              </a:rPr>
              <a:t>~sb/sth (for/as sb/sth) to decide that sth will be used for a particular purpose, or to state that sth will happen to sb/sth in the future</a:t>
            </a:r>
            <a:r>
              <a:rPr lang="en-US" altLang="zh-CN" sz="2800"/>
              <a:t>    </a:t>
            </a:r>
            <a:r>
              <a:rPr lang="zh-CN" sz="2800">
                <a:latin typeface="华文中宋" panose="02010600040101010101" charset="-122"/>
                <a:ea typeface="华文中宋" panose="02010600040101010101" charset="-122"/>
                <a:cs typeface="华文中宋" panose="02010600040101010101" charset="-122"/>
              </a:rPr>
              <a:t>指定</a:t>
            </a:r>
            <a:r>
              <a:rPr lang="en-US" altLang="zh-CN" sz="2800">
                <a:latin typeface="华文中宋" panose="02010600040101010101" charset="-122"/>
                <a:ea typeface="华文中宋" panose="02010600040101010101" charset="-122"/>
                <a:cs typeface="华文中宋" panose="02010600040101010101" charset="-122"/>
              </a:rPr>
              <a:t>……</a:t>
            </a:r>
            <a:r>
              <a:rPr lang="zh-CN" altLang="en-US" sz="2800">
                <a:latin typeface="华文中宋" panose="02010600040101010101" charset="-122"/>
                <a:ea typeface="华文中宋" panose="02010600040101010101" charset="-122"/>
                <a:cs typeface="华文中宋" panose="02010600040101010101" charset="-122"/>
              </a:rPr>
              <a:t>的用途；预先安排，确定（未来发生的事情）</a:t>
            </a:r>
            <a:endParaRPr lang="zh-CN" sz="2800">
              <a:latin typeface="华文中宋" panose="02010600040101010101" charset="-122"/>
              <a:ea typeface="华文中宋" panose="02010600040101010101" charset="-122"/>
              <a:cs typeface="华文中宋" panose="02010600040101010101" charset="-122"/>
            </a:endParaRPr>
          </a:p>
          <a:p>
            <a:pPr marL="457200" indent="-457200" algn="l">
              <a:lnSpc>
                <a:spcPct val="90000"/>
              </a:lnSpc>
              <a:spcBef>
                <a:spcPts val="1000"/>
              </a:spcBef>
              <a:buClrTx/>
              <a:buSzTx/>
              <a:buFont typeface="Wingdings" panose="05000000000000000000" charset="0"/>
              <a:buChar char="ü"/>
            </a:pPr>
            <a:r>
              <a:rPr lang="en-US" altLang="zh-CN" sz="2800">
                <a:latin typeface="Times New Roman" panose="02020603050405020304" charset="0"/>
                <a:cs typeface="Times New Roman" panose="02020603050405020304" charset="0"/>
                <a:sym typeface="+mn-ea"/>
              </a:rPr>
              <a:t>Their support meant that he was not forced to sell the business which was earmarked for disposal last year.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华文中宋" panose="02010600040101010101" charset="-122"/>
                <a:ea typeface="华文中宋" panose="02010600040101010101" charset="-122"/>
                <a:cs typeface="华文中宋" panose="02010600040101010101" charset="-122"/>
                <a:sym typeface="+mn-ea"/>
              </a:rPr>
              <a:t>    </a:t>
            </a:r>
            <a:r>
              <a:rPr lang="zh-CN" altLang="en-US" sz="2800">
                <a:latin typeface="华文中宋" panose="02010600040101010101" charset="-122"/>
                <a:ea typeface="华文中宋" panose="02010600040101010101" charset="-122"/>
                <a:cs typeface="华文中宋" panose="02010600040101010101" charset="-122"/>
                <a:sym typeface="+mn-ea"/>
              </a:rPr>
              <a:t>他们的支持意味着他不必被迫出售去年已决定要卖掉的公司</a:t>
            </a:r>
            <a:r>
              <a:rPr lang="en-US" altLang="zh-CN" sz="2800">
                <a:latin typeface="华文中宋" panose="02010600040101010101" charset="-122"/>
                <a:ea typeface="华文中宋" panose="02010600040101010101" charset="-122"/>
                <a:cs typeface="华文中宋" panose="02010600040101010101" charset="-122"/>
                <a:sym typeface="+mn-ea"/>
              </a:rPr>
              <a:t>。 </a:t>
            </a:r>
            <a:r>
              <a:rPr lang="en-US" altLang="zh-CN" sz="2800">
                <a:latin typeface="Times New Roman" panose="02020603050405020304" charset="0"/>
                <a:cs typeface="Times New Roman" panose="02020603050405020304" charset="0"/>
                <a:sym typeface="+mn-ea"/>
              </a:rPr>
              <a:t> </a:t>
            </a: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endParaRPr lang="en-US" altLang="zh-CN" sz="2800">
              <a:latin typeface="Times New Roman" panose="02020603050405020304" charset="0"/>
              <a:cs typeface="Times New Roman" panose="02020603050405020304" charset="0"/>
              <a:sym typeface="+mn-ea"/>
            </a:endParaRPr>
          </a:p>
          <a:p>
            <a:pPr algn="l">
              <a:lnSpc>
                <a:spcPct val="90000"/>
              </a:lnSpc>
              <a:spcBef>
                <a:spcPts val="1000"/>
              </a:spcBef>
              <a:buClrTx/>
              <a:buSzTx/>
              <a:buFont typeface="Wingdings" panose="05000000000000000000" charset="0"/>
            </a:pPr>
            <a:r>
              <a:rPr lang="en-US" altLang="zh-CN" sz="2800">
                <a:latin typeface="Times New Roman" panose="02020603050405020304" charset="0"/>
                <a:ea typeface="华文中宋" panose="02010600040101010101" charset="-122"/>
                <a:cs typeface="Times New Roman" panose="02020603050405020304" charset="0"/>
                <a:sym typeface="华文中宋" panose="02010600040101010101" charset="-122"/>
              </a:rPr>
              <a:t> </a:t>
            </a:r>
            <a:r>
              <a:rPr lang="en-US" sz="2800">
                <a:latin typeface="Calibri" panose="020F0502020204030204" charset="0"/>
                <a:ea typeface="华文中宋" panose="02010600040101010101" charset="-122"/>
                <a:cs typeface="华文中宋" panose="02010600040101010101" charset="-122"/>
                <a:sym typeface="华文中宋" panose="02010600040101010101" charset="-122"/>
              </a:rPr>
              <a:t>    </a:t>
            </a:r>
            <a:r>
              <a:rPr lang="en-US" altLang="zh-CN" sz="2800">
                <a:latin typeface="华文中宋" panose="02010600040101010101" charset="-122"/>
                <a:ea typeface="华文中宋" panose="02010600040101010101" charset="-122"/>
                <a:cs typeface="华文中宋" panose="02010600040101010101" charset="-122"/>
                <a:sym typeface="+mn-ea"/>
              </a:rPr>
              <a:t>    </a:t>
            </a:r>
            <a:endParaRPr lang="en-US" altLang="zh-CN" sz="2800">
              <a:latin typeface="Times New Roman" panose="02020603050405020304" charset="0"/>
              <a:cs typeface="Times New Roman" panose="02020603050405020304" charset="0"/>
              <a:sym typeface="+mn-ea"/>
            </a:endParaRPr>
          </a:p>
        </p:txBody>
      </p:sp>
      <p:sp>
        <p:nvSpPr>
          <p:cNvPr id="1048607" name="文本框 5"/>
          <p:cNvSpPr txBox="1"/>
          <p:nvPr/>
        </p:nvSpPr>
        <p:spPr>
          <a:xfrm>
            <a:off x="105410" y="6308725"/>
            <a:ext cx="6484620" cy="521970"/>
          </a:xfrm>
          <a:prstGeom prst="rect">
            <a:avLst/>
          </a:prstGeom>
          <a:noFill/>
        </p:spPr>
        <p:txBody>
          <a:bodyPr wrap="square" rtlCol="0">
            <a:spAutoFit/>
          </a:bodyPr>
          <a:lstStyle/>
          <a:p>
            <a:r>
              <a:rPr lang="en-US" sz="2800">
                <a:solidFill>
                  <a:srgbClr val="FF0000"/>
                </a:solidFill>
                <a:latin typeface="Times New Roman" panose="02020603050405020304" charset="0"/>
                <a:cs typeface="Times New Roman" panose="02020603050405020304" charset="0"/>
              </a:rPr>
              <a:t>The factory has been earmarked for closure.</a:t>
            </a:r>
            <a:endParaRPr lang="en-US" sz="3000">
              <a:solidFill>
                <a:srgbClr val="FF0000"/>
              </a:solidFill>
              <a:latin typeface="Times New Roman" panose="02020603050405020304" charset="0"/>
              <a:cs typeface="Times New Roman" panose="02020603050405020304" charset="0"/>
            </a:endParaRPr>
          </a:p>
        </p:txBody>
      </p:sp>
      <p:sp>
        <p:nvSpPr>
          <p:cNvPr id="1048608" name="文本框 7"/>
          <p:cNvSpPr txBox="1"/>
          <p:nvPr/>
        </p:nvSpPr>
        <p:spPr>
          <a:xfrm>
            <a:off x="1775460" y="2064385"/>
            <a:ext cx="7777480" cy="521970"/>
          </a:xfrm>
          <a:prstGeom prst="rect">
            <a:avLst/>
          </a:prstGeom>
          <a:noFill/>
        </p:spPr>
        <p:txBody>
          <a:bodyPr wrap="square" rtlCol="0" anchor="t">
            <a:spAutoFit/>
          </a:bodyPr>
          <a:lstStyle/>
          <a:p>
            <a:r>
              <a:rPr lang="zh-CN" sz="2800">
                <a:latin typeface="华文中宋" panose="02010600040101010101" charset="-122"/>
                <a:ea typeface="华文中宋" panose="02010600040101010101" charset="-122"/>
                <a:cs typeface="华文中宋" panose="02010600040101010101" charset="-122"/>
                <a:sym typeface="华文中宋" panose="02010600040101010101" charset="-122"/>
              </a:rPr>
              <a:t>我对那些限制感到很烦。</a:t>
            </a:r>
            <a:r>
              <a:rPr lang="zh-CN" altLang="en-US" sz="2800">
                <a:ea typeface="华文中宋" panose="02010600040101010101" charset="-122"/>
              </a:rPr>
              <a:t>  </a:t>
            </a:r>
            <a:endParaRPr lang="zh-CN" altLang="en-US" sz="2800">
              <a:ea typeface="华文中宋" panose="02010600040101010101" charset="-122"/>
            </a:endParaRPr>
          </a:p>
        </p:txBody>
      </p:sp>
      <p:cxnSp>
        <p:nvCxnSpPr>
          <p:cNvPr id="3145728" name="直接连接符 8"/>
          <p:cNvCxnSpPr/>
          <p:nvPr/>
        </p:nvCxnSpPr>
        <p:spPr>
          <a:xfrm flipV="1">
            <a:off x="205740" y="2997200"/>
            <a:ext cx="4593590" cy="3810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3145729" name="直接连接符 11"/>
          <p:cNvCxnSpPr/>
          <p:nvPr/>
        </p:nvCxnSpPr>
        <p:spPr>
          <a:xfrm flipV="1">
            <a:off x="169545" y="6741795"/>
            <a:ext cx="6430010" cy="3810"/>
          </a:xfrm>
          <a:prstGeom prst="line">
            <a:avLst/>
          </a:prstGeom>
          <a:ln w="28575"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0" y="0"/>
            <a:ext cx="1659890" cy="521970"/>
          </a:xfrm>
          <a:prstGeom prst="rect">
            <a:avLst/>
          </a:prstGeom>
          <a:solidFill>
            <a:schemeClr val="accent6"/>
          </a:solidFill>
        </p:spPr>
        <p:txBody>
          <a:bodyPr wrap="square" rtlCol="0">
            <a:spAutoFit/>
          </a:bodyPr>
          <a:p>
            <a:pPr lvl="0" algn="l">
              <a:buClrTx/>
              <a:buSzTx/>
              <a:buFontTx/>
            </a:pPr>
            <a:r>
              <a:rPr kumimoji="1" lang="zh-CN" sz="2800" b="1" dirty="0">
                <a:solidFill>
                  <a:schemeClr val="lt1"/>
                </a:solidFill>
                <a:latin typeface="微软雅黑" panose="020B0503020204020204" charset="-122"/>
                <a:ea typeface="微软雅黑" panose="020B0503020204020204" charset="-122"/>
                <a:sym typeface="+mn-ea"/>
              </a:rPr>
              <a:t>词汇讲解</a:t>
            </a:r>
            <a:endParaRPr kumimoji="1" lang="en-US" altLang="zh-CN" sz="2800" b="1" dirty="0">
              <a:solidFill>
                <a:schemeClr val="lt1"/>
              </a:solidFill>
              <a:latin typeface="微软雅黑" panose="020B0503020204020204" charset="-122"/>
              <a:ea typeface="微软雅黑" panose="020B0503020204020204" charset="-122"/>
              <a:sym typeface="+mn-ea"/>
            </a:endParaRPr>
          </a:p>
        </p:txBody>
      </p:sp>
      <p:sp>
        <p:nvSpPr>
          <p:cNvPr id="3" name="文本框 6"/>
          <p:cNvSpPr txBox="1"/>
          <p:nvPr/>
        </p:nvSpPr>
        <p:spPr>
          <a:xfrm>
            <a:off x="1775460" y="5773420"/>
            <a:ext cx="5669915" cy="521970"/>
          </a:xfrm>
          <a:prstGeom prst="rect">
            <a:avLst/>
          </a:prstGeom>
          <a:noFill/>
        </p:spPr>
        <p:txBody>
          <a:bodyPr wrap="square" rtlCol="0" anchor="t">
            <a:spAutoFit/>
          </a:bodyPr>
          <a:p>
            <a:pPr algn="l"/>
            <a:r>
              <a:rPr lang="zh-CN" altLang="en-US" sz="2800">
                <a:ea typeface="华文中宋" panose="02010600040101010101" charset="-122"/>
                <a:sym typeface="+mn-ea"/>
              </a:rPr>
              <a:t>这家工厂已被指定关闭。</a:t>
            </a:r>
            <a:r>
              <a:rPr lang="zh-CN" altLang="en-US" sz="2800">
                <a:ea typeface="华文中宋" panose="02010600040101010101" charset="-122"/>
              </a:rPr>
              <a:t> </a:t>
            </a:r>
            <a:r>
              <a:rPr lang="zh-CN" altLang="en-US" sz="2600">
                <a:ea typeface="华文中宋" panose="02010600040101010101" charset="-122"/>
              </a:rPr>
              <a:t>   </a:t>
            </a:r>
            <a:endParaRPr lang="zh-CN" altLang="en-US" sz="2600">
              <a:ea typeface="华文中宋" panose="02010600040101010101" charset="-122"/>
            </a:endParaRPr>
          </a:p>
        </p:txBody>
      </p:sp>
      <p:sp>
        <p:nvSpPr>
          <p:cNvPr id="2" name="文本框 1"/>
          <p:cNvSpPr txBox="1"/>
          <p:nvPr/>
        </p:nvSpPr>
        <p:spPr>
          <a:xfrm>
            <a:off x="114935" y="2064385"/>
            <a:ext cx="153479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
        <p:nvSpPr>
          <p:cNvPr id="281" name="文本框 5"/>
          <p:cNvSpPr txBox="1"/>
          <p:nvPr/>
        </p:nvSpPr>
        <p:spPr>
          <a:xfrm>
            <a:off x="186690" y="2585085"/>
            <a:ext cx="6354445" cy="521970"/>
          </a:xfrm>
          <a:prstGeom prst="rect">
            <a:avLst/>
          </a:prstGeom>
          <a:ln w="12700">
            <a:miter lim="400000"/>
          </a:ln>
        </p:spPr>
        <p:txBody>
          <a:bodyPr wrap="square" lIns="45719" rIns="45719">
            <a:spAutoFit/>
          </a:bodyPr>
          <a:lstStyle>
            <a:lvl1pPr>
              <a:defRPr sz="3000">
                <a:solidFill>
                  <a:srgbClr val="FF0000"/>
                </a:solidFill>
                <a:latin typeface="Times New Roman" panose="02020603050405020304"/>
                <a:ea typeface="Times New Roman" panose="02020603050405020304"/>
                <a:cs typeface="Times New Roman" panose="02020603050405020304"/>
                <a:sym typeface="Times New Roman" panose="02020603050405020304"/>
              </a:defRPr>
            </a:lvl1pPr>
          </a:lstStyle>
          <a:p>
            <a:r>
              <a:rPr lang="en-US" sz="2800"/>
              <a:t>I found the restrictions </a:t>
            </a:r>
            <a:r>
              <a:rPr lang="en-US" sz="2800">
                <a:sym typeface="+mn-ea"/>
              </a:rPr>
              <a:t>irksome</a:t>
            </a:r>
            <a:r>
              <a:rPr lang="en-US" sz="2800"/>
              <a:t>.</a:t>
            </a:r>
            <a:endParaRPr lang="en-US" sz="2800"/>
          </a:p>
        </p:txBody>
      </p:sp>
      <p:sp>
        <p:nvSpPr>
          <p:cNvPr id="5" name="文本框 4"/>
          <p:cNvSpPr txBox="1"/>
          <p:nvPr/>
        </p:nvSpPr>
        <p:spPr>
          <a:xfrm>
            <a:off x="105410" y="5803900"/>
            <a:ext cx="1539875" cy="491490"/>
          </a:xfrm>
          <a:prstGeom prst="rect">
            <a:avLst/>
          </a:prstGeom>
          <a:solidFill>
            <a:srgbClr val="0070C0"/>
          </a:solidFill>
        </p:spPr>
        <p:txBody>
          <a:bodyPr wrap="square" rtlCol="0">
            <a:spAutoFit/>
          </a:bodyPr>
          <a:p>
            <a:r>
              <a:rPr kumimoji="1" lang="zh-CN" sz="2600" b="1" dirty="0">
                <a:solidFill>
                  <a:schemeClr val="lt1"/>
                </a:solidFill>
                <a:latin typeface="微软雅黑" panose="020B0503020204020204" charset="-122"/>
                <a:ea typeface="微软雅黑" panose="020B0503020204020204" charset="-122"/>
              </a:rPr>
              <a:t>翻译句子</a:t>
            </a:r>
            <a:endParaRPr kumimoji="1" lang="zh-CN" sz="2600" b="1" dirty="0">
              <a:solidFill>
                <a:schemeClr val="lt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48602">
                                            <p:txEl>
                                              <p:pRg st="1" end="1"/>
                                            </p:txEl>
                                          </p:spTgt>
                                        </p:tgtEl>
                                        <p:attrNameLst>
                                          <p:attrName>style.visibility</p:attrName>
                                        </p:attrNameLst>
                                      </p:cBhvr>
                                      <p:to>
                                        <p:strVal val="visible"/>
                                      </p:to>
                                    </p:set>
                                    <p:animEffect transition="in" filter="wipe(down)">
                                      <p:cBhvr>
                                        <p:cTn id="7" dur="500"/>
                                        <p:tgtEl>
                                          <p:spTgt spid="104860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048602">
                                            <p:txEl>
                                              <p:pRg st="2" end="2"/>
                                            </p:txEl>
                                          </p:spTgt>
                                        </p:tgtEl>
                                        <p:attrNameLst>
                                          <p:attrName>style.visibility</p:attrName>
                                        </p:attrNameLst>
                                      </p:cBhvr>
                                      <p:to>
                                        <p:strVal val="visible"/>
                                      </p:to>
                                    </p:set>
                                    <p:animEffect transition="in" filter="wipe(down)">
                                      <p:cBhvr>
                                        <p:cTn id="10" dur="500"/>
                                        <p:tgtEl>
                                          <p:spTgt spid="10486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500"/>
                                        <p:tgtEl>
                                          <p:spTgt spid="2"/>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048608"/>
                                        </p:tgtEl>
                                        <p:attrNameLst>
                                          <p:attrName>style.visibility</p:attrName>
                                        </p:attrNameLst>
                                      </p:cBhvr>
                                      <p:to>
                                        <p:strVal val="visible"/>
                                      </p:to>
                                    </p:set>
                                    <p:animEffect transition="in" filter="blinds(horizontal)">
                                      <p:cBhvr>
                                        <p:cTn id="18" dur="500"/>
                                        <p:tgtEl>
                                          <p:spTgt spid="1048608"/>
                                        </p:tgtEl>
                                      </p:cBhvr>
                                    </p:animEffect>
                                  </p:childTnLst>
                                </p:cTn>
                              </p:par>
                              <p:par>
                                <p:cTn id="19" presetID="3" presetClass="entr" presetSubtype="10" fill="hold" nodeType="withEffect">
                                  <p:stCondLst>
                                    <p:cond delay="0"/>
                                  </p:stCondLst>
                                  <p:childTnLst>
                                    <p:set>
                                      <p:cBhvr>
                                        <p:cTn id="20" dur="1" fill="hold">
                                          <p:stCondLst>
                                            <p:cond delay="0"/>
                                          </p:stCondLst>
                                        </p:cTn>
                                        <p:tgtEl>
                                          <p:spTgt spid="3145728"/>
                                        </p:tgtEl>
                                        <p:attrNameLst>
                                          <p:attrName>style.visibility</p:attrName>
                                        </p:attrNameLst>
                                      </p:cBhvr>
                                      <p:to>
                                        <p:strVal val="visible"/>
                                      </p:to>
                                    </p:set>
                                    <p:animEffect transition="in" filter="blinds(horizontal)">
                                      <p:cBhvr>
                                        <p:cTn id="21" dur="500"/>
                                        <p:tgtEl>
                                          <p:spTgt spid="314572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81"/>
                                        </p:tgtEl>
                                        <p:attrNameLst>
                                          <p:attrName>style.visibility</p:attrName>
                                        </p:attrNameLst>
                                      </p:cBhvr>
                                      <p:to>
                                        <p:strVal val="visible"/>
                                      </p:to>
                                    </p:set>
                                    <p:animEffect transition="in" filter="wipe(down)">
                                      <p:cBhvr>
                                        <p:cTn id="26" dur="500"/>
                                        <p:tgtEl>
                                          <p:spTgt spid="28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048602">
                                            <p:txEl>
                                              <p:pRg st="6" end="6"/>
                                            </p:txEl>
                                          </p:spTgt>
                                        </p:tgtEl>
                                        <p:attrNameLst>
                                          <p:attrName>style.visibility</p:attrName>
                                        </p:attrNameLst>
                                      </p:cBhvr>
                                      <p:to>
                                        <p:strVal val="visible"/>
                                      </p:to>
                                    </p:set>
                                    <p:animEffect transition="in" filter="wipe(down)">
                                      <p:cBhvr>
                                        <p:cTn id="31" dur="500"/>
                                        <p:tgtEl>
                                          <p:spTgt spid="1048602">
                                            <p:txEl>
                                              <p:pRg st="6" end="6"/>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1048602">
                                            <p:txEl>
                                              <p:pRg st="7" end="7"/>
                                            </p:txEl>
                                          </p:spTgt>
                                        </p:tgtEl>
                                        <p:attrNameLst>
                                          <p:attrName>style.visibility</p:attrName>
                                        </p:attrNameLst>
                                      </p:cBhvr>
                                      <p:to>
                                        <p:strVal val="visible"/>
                                      </p:to>
                                    </p:set>
                                    <p:animEffect transition="in" filter="wipe(down)">
                                      <p:cBhvr>
                                        <p:cTn id="34" dur="500"/>
                                        <p:tgtEl>
                                          <p:spTgt spid="1048602">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linds(horizontal)">
                                      <p:cBhvr>
                                        <p:cTn id="39" dur="500"/>
                                        <p:tgtEl>
                                          <p:spTgt spid="5"/>
                                        </p:tgtEl>
                                      </p:cBhvr>
                                    </p:animEffect>
                                  </p:childTnLst>
                                </p:cTn>
                              </p:par>
                              <p:par>
                                <p:cTn id="40" presetID="22" presetClass="entr" presetSubtype="4" fill="hold" nodeType="withEffect">
                                  <p:stCondLst>
                                    <p:cond delay="0"/>
                                  </p:stCondLst>
                                  <p:childTnLst>
                                    <p:set>
                                      <p:cBhvr>
                                        <p:cTn id="41" dur="1" fill="hold">
                                          <p:stCondLst>
                                            <p:cond delay="0"/>
                                          </p:stCondLst>
                                        </p:cTn>
                                        <p:tgtEl>
                                          <p:spTgt spid="3145729"/>
                                        </p:tgtEl>
                                        <p:attrNameLst>
                                          <p:attrName>style.visibility</p:attrName>
                                        </p:attrNameLst>
                                      </p:cBhvr>
                                      <p:to>
                                        <p:strVal val="visible"/>
                                      </p:to>
                                    </p:set>
                                    <p:animEffect transition="in" filter="wipe(down)">
                                      <p:cBhvr>
                                        <p:cTn id="42" dur="500"/>
                                        <p:tgtEl>
                                          <p:spTgt spid="3145729"/>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blinds(horizontal)">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1048607"/>
                                        </p:tgtEl>
                                        <p:attrNameLst>
                                          <p:attrName>style.visibility</p:attrName>
                                        </p:attrNameLst>
                                      </p:cBhvr>
                                      <p:to>
                                        <p:strVal val="visible"/>
                                      </p:to>
                                    </p:set>
                                    <p:animEffect transition="in" filter="blinds(horizontal)">
                                      <p:cBhvr>
                                        <p:cTn id="50" dur="500"/>
                                        <p:tgtEl>
                                          <p:spTgt spid="10486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1048607" grpId="1"/>
      <p:bldP spid="1048608" grpId="0"/>
      <p:bldP spid="3" grpId="0"/>
      <p:bldP spid="2" grpId="0" bldLvl="0" animBg="1"/>
      <p:bldP spid="5" grpId="0" bldLvl="0" animBg="1"/>
      <p:bldP spid="28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35280" y="690880"/>
            <a:ext cx="11759565" cy="4092575"/>
          </a:xfrm>
          <a:prstGeom prst="rect">
            <a:avLst/>
          </a:prstGeom>
          <a:noFill/>
        </p:spPr>
        <p:txBody>
          <a:bodyPr wrap="square">
            <a:spAutoFit/>
          </a:bodyPr>
          <a:p>
            <a:pPr algn="l"/>
            <a:r>
              <a:rPr sz="3000" b="0" i="0">
                <a:effectLst/>
                <a:latin typeface="Times New Roman" panose="02020603050405020304" charset="0"/>
                <a:cs typeface="Times New Roman" panose="02020603050405020304" charset="0"/>
              </a:rPr>
              <a:t>He last played at a grand-slam event at Wimbledon last year, </a:t>
            </a:r>
            <a:r>
              <a:rPr sz="3000" b="0" i="0">
                <a:solidFill>
                  <a:schemeClr val="accent6"/>
                </a:solidFill>
                <a:effectLst/>
                <a:latin typeface="Times New Roman" panose="02020603050405020304" charset="0"/>
                <a:cs typeface="Times New Roman" panose="02020603050405020304" charset="0"/>
              </a:rPr>
              <a:t>when he was beaten by Hubert Hurkacz in the quarter-finals</a:t>
            </a:r>
            <a:r>
              <a:rPr sz="3000" b="0" i="0">
                <a:effectLst/>
                <a:latin typeface="Times New Roman" panose="02020603050405020304" charset="0"/>
                <a:cs typeface="Times New Roman" panose="02020603050405020304" charset="0"/>
              </a:rPr>
              <a:t>, </a:t>
            </a:r>
            <a:r>
              <a:rPr sz="3000" b="0" i="0">
                <a:solidFill>
                  <a:schemeClr val="accent1"/>
                </a:solidFill>
                <a:effectLst/>
                <a:latin typeface="Times New Roman" panose="02020603050405020304" charset="0"/>
                <a:cs typeface="Times New Roman" panose="02020603050405020304" charset="0"/>
              </a:rPr>
              <a:t>losing the final set 6-0</a:t>
            </a:r>
            <a:r>
              <a:rPr sz="3000" b="0" i="0">
                <a:effectLst/>
                <a:latin typeface="Times New Roman" panose="02020603050405020304" charset="0"/>
                <a:cs typeface="Times New Roman" panose="02020603050405020304" charset="0"/>
              </a:rPr>
              <a:t> – an irksome stain on his glittering record at the All England Club </a:t>
            </a:r>
            <a:r>
              <a:rPr sz="3000" b="0" i="0">
                <a:solidFill>
                  <a:schemeClr val="accent2"/>
                </a:solidFill>
                <a:effectLst/>
                <a:latin typeface="Times New Roman" panose="02020603050405020304" charset="0"/>
                <a:cs typeface="Times New Roman" panose="02020603050405020304" charset="0"/>
              </a:rPr>
              <a:t>that </a:t>
            </a:r>
            <a:r>
              <a:rPr sz="3000" b="0" i="0">
                <a:solidFill>
                  <a:srgbClr val="7030A0"/>
                </a:solidFill>
                <a:effectLst/>
                <a:latin typeface="Times New Roman" panose="02020603050405020304" charset="0"/>
                <a:cs typeface="Times New Roman" panose="02020603050405020304" charset="0"/>
              </a:rPr>
              <a:t>he admitted</a:t>
            </a:r>
            <a:r>
              <a:rPr sz="3000" b="0" i="0">
                <a:solidFill>
                  <a:schemeClr val="accent2"/>
                </a:solidFill>
                <a:effectLst/>
                <a:latin typeface="Times New Roman" panose="02020603050405020304" charset="0"/>
                <a:cs typeface="Times New Roman" panose="02020603050405020304" charset="0"/>
              </a:rPr>
              <a:t> helped drive him during long months of rehab</a:t>
            </a:r>
            <a:r>
              <a:rPr sz="3000" b="0" i="0">
                <a:effectLst/>
                <a:latin typeface="Times New Roman" panose="02020603050405020304" charset="0"/>
                <a:cs typeface="Times New Roman" panose="02020603050405020304" charset="0"/>
              </a:rPr>
              <a:t>.</a:t>
            </a:r>
            <a:endParaRPr sz="3000" b="0" i="0">
              <a:effectLst/>
              <a:latin typeface="Times New Roman" panose="02020603050405020304" charset="0"/>
              <a:cs typeface="Times New Roman" panose="02020603050405020304" charset="0"/>
            </a:endParaRPr>
          </a:p>
          <a:p>
            <a:pPr algn="l"/>
            <a:r>
              <a:rPr lang="en-US" altLang="zh-CN" sz="2800" b="0" i="0" dirty="0">
                <a:effectLst/>
                <a:latin typeface="华文中宋" panose="02010600040101010101" charset="-122"/>
                <a:ea typeface="华文中宋" panose="02010600040101010101" charset="-122"/>
                <a:cs typeface="宋体" panose="02010600030101010101" pitchFamily="2" charset="-122"/>
              </a:rPr>
              <a:t>分析：本句是一个</a:t>
            </a:r>
            <a:r>
              <a:rPr lang="zh-CN" altLang="en-US" sz="2800" b="0" i="0" dirty="0">
                <a:effectLst/>
                <a:latin typeface="华文中宋" panose="02010600040101010101" charset="-122"/>
                <a:ea typeface="华文中宋" panose="02010600040101010101" charset="-122"/>
                <a:cs typeface="宋体" panose="02010600030101010101" pitchFamily="2" charset="-122"/>
              </a:rPr>
              <a:t>复合句，</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en-US" altLang="zh-CN" sz="2800">
                <a:latin typeface="Times New Roman" panose="02020603050405020304" charset="0"/>
                <a:cs typeface="Times New Roman" panose="02020603050405020304" charset="0"/>
                <a:sym typeface="+mn-ea"/>
              </a:rPr>
              <a:t>when he was beaten by Hubert Hurkacz in the quarter-finals</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____________________________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Times New Roman" panose="02020603050405020304" charset="0"/>
                <a:ea typeface="华文中宋" panose="02010600040101010101" charset="-122"/>
                <a:cs typeface="Times New Roman" panose="02020603050405020304" charset="0"/>
                <a:sym typeface="+mn-ea"/>
              </a:rPr>
              <a:t>losing the final set 6-0</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___________________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；另外，定语从句</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en-US" altLang="zh-CN" sz="2800" b="0" i="0" dirty="0">
                <a:effectLst/>
                <a:latin typeface="Times New Roman" panose="02020603050405020304" charset="0"/>
                <a:ea typeface="华文中宋" panose="02010600040101010101" charset="-122"/>
                <a:cs typeface="Times New Roman" panose="02020603050405020304" charset="0"/>
              </a:rPr>
              <a:t>that he admitted helped drive him during long months of rehab</a:t>
            </a:r>
            <a:r>
              <a:rPr lang="en-US" altLang="zh-CN" sz="2800" b="0" i="0" dirty="0">
                <a:effectLst/>
                <a:latin typeface="华文中宋" panose="02010600040101010101" charset="-122"/>
                <a:ea typeface="华文中宋" panose="02010600040101010101" charset="-122"/>
                <a:cs typeface="宋体" panose="02010600030101010101" pitchFamily="2" charset="-122"/>
              </a:rPr>
              <a:t>”</a:t>
            </a:r>
            <a:r>
              <a:rPr lang="zh-CN" altLang="en-US" sz="2800" b="0" i="0" dirty="0">
                <a:effectLst/>
                <a:latin typeface="华文中宋" panose="02010600040101010101" charset="-122"/>
                <a:ea typeface="华文中宋" panose="02010600040101010101" charset="-122"/>
                <a:cs typeface="宋体" panose="02010600030101010101" pitchFamily="2" charset="-122"/>
              </a:rPr>
              <a:t>修饰先行词</a:t>
            </a:r>
            <a:r>
              <a:rPr lang="en-US" altLang="zh-CN" sz="2800" b="0" i="0" dirty="0">
                <a:effectLst/>
                <a:latin typeface="华文中宋" panose="02010600040101010101" charset="-122"/>
                <a:ea typeface="华文中宋" panose="02010600040101010101" charset="-122"/>
                <a:cs typeface="宋体" panose="02010600030101010101" pitchFamily="2" charset="-122"/>
              </a:rPr>
              <a:t>_____</a:t>
            </a:r>
            <a:r>
              <a:rPr lang="en-US" altLang="zh-CN" sz="2800" dirty="0">
                <a:latin typeface="华文中宋" panose="02010600040101010101" charset="-122"/>
                <a:ea typeface="华文中宋" panose="02010600040101010101" charset="-122"/>
                <a:cs typeface="宋体" panose="02010600030101010101" pitchFamily="2" charset="-122"/>
                <a:sym typeface="+mn-ea"/>
              </a:rPr>
              <a:t>__</a:t>
            </a:r>
            <a:r>
              <a:rPr lang="zh-CN" altLang="en-US" sz="2800" dirty="0">
                <a:latin typeface="华文中宋" panose="02010600040101010101" charset="-122"/>
                <a:ea typeface="华文中宋" panose="02010600040101010101" charset="-122"/>
                <a:cs typeface="宋体" panose="02010600030101010101" pitchFamily="2" charset="-122"/>
                <a:sym typeface="+mn-ea"/>
              </a:rPr>
              <a:t>，其中</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en-US" altLang="zh-CN" sz="2800" dirty="0">
                <a:latin typeface="Times New Roman" panose="02020603050405020304" charset="0"/>
                <a:ea typeface="华文中宋" panose="02010600040101010101" charset="-122"/>
                <a:cs typeface="Times New Roman" panose="02020603050405020304" charset="0"/>
                <a:sym typeface="+mn-ea"/>
              </a:rPr>
              <a:t>he admitted </a:t>
            </a:r>
            <a:r>
              <a:rPr lang="en-US" altLang="zh-CN" sz="2800" dirty="0">
                <a:latin typeface="华文中宋" panose="02010600040101010101" charset="-122"/>
                <a:ea typeface="华文中宋" panose="02010600040101010101" charset="-122"/>
                <a:cs typeface="宋体" panose="02010600030101010101" pitchFamily="2" charset="-122"/>
                <a:sym typeface="+mn-ea"/>
              </a:rPr>
              <a:t>”</a:t>
            </a:r>
            <a:r>
              <a:rPr lang="zh-CN" altLang="en-US" sz="2800" dirty="0">
                <a:latin typeface="华文中宋" panose="02010600040101010101" charset="-122"/>
                <a:ea typeface="华文中宋" panose="02010600040101010101" charset="-122"/>
                <a:cs typeface="宋体" panose="02010600030101010101" pitchFamily="2" charset="-122"/>
                <a:sym typeface="+mn-ea"/>
              </a:rPr>
              <a:t>是</a:t>
            </a:r>
            <a:r>
              <a:rPr lang="en-US" altLang="zh-CN" sz="2800" dirty="0">
                <a:latin typeface="华文中宋" panose="02010600040101010101" charset="-122"/>
                <a:ea typeface="华文中宋" panose="02010600040101010101" charset="-122"/>
                <a:cs typeface="宋体" panose="02010600030101010101" pitchFamily="2" charset="-122"/>
                <a:sym typeface="+mn-ea"/>
              </a:rPr>
              <a:t>________</a:t>
            </a:r>
            <a:r>
              <a:rPr lang="zh-CN" altLang="en-US" sz="2800" dirty="0">
                <a:latin typeface="华文中宋" panose="02010600040101010101" charset="-122"/>
                <a:ea typeface="华文中宋" panose="02010600040101010101" charset="-122"/>
                <a:cs typeface="宋体" panose="02010600030101010101" pitchFamily="2" charset="-122"/>
                <a:sym typeface="+mn-ea"/>
              </a:rPr>
              <a:t>。</a:t>
            </a:r>
            <a:endParaRPr lang="zh-CN" altLang="en-US" sz="2800" dirty="0">
              <a:latin typeface="华文中宋" panose="02010600040101010101" charset="-122"/>
              <a:ea typeface="华文中宋" panose="02010600040101010101" charset="-122"/>
              <a:cs typeface="宋体" panose="02010600030101010101" pitchFamily="2" charset="-122"/>
              <a:sym typeface="+mn-ea"/>
            </a:endParaRPr>
          </a:p>
        </p:txBody>
      </p:sp>
      <p:sp>
        <p:nvSpPr>
          <p:cNvPr id="17" name="文本框 16"/>
          <p:cNvSpPr txBox="1"/>
          <p:nvPr/>
        </p:nvSpPr>
        <p:spPr>
          <a:xfrm>
            <a:off x="0" y="0"/>
            <a:ext cx="2003425" cy="521970"/>
          </a:xfrm>
          <a:prstGeom prst="rect">
            <a:avLst/>
          </a:prstGeom>
          <a:solidFill>
            <a:schemeClr val="accent6"/>
          </a:solidFill>
        </p:spPr>
        <p:txBody>
          <a:bodyPr wrap="square" rtlCol="0">
            <a:spAutoFit/>
          </a:bodyPr>
          <a:p>
            <a:r>
              <a:rPr kumimoji="1" lang="zh-CN" sz="2800" b="1" dirty="0">
                <a:solidFill>
                  <a:schemeClr val="lt1"/>
                </a:solidFill>
                <a:latin typeface="微软雅黑" panose="020B0503020204020204" charset="-122"/>
                <a:ea typeface="微软雅黑" panose="020B0503020204020204" charset="-122"/>
              </a:rPr>
              <a:t>长难句分析</a:t>
            </a:r>
            <a:endParaRPr kumimoji="1" lang="zh-CN" sz="2800" b="1" dirty="0">
              <a:solidFill>
                <a:schemeClr val="lt1"/>
              </a:solidFill>
              <a:latin typeface="微软雅黑" panose="020B0503020204020204" charset="-122"/>
              <a:ea typeface="微软雅黑" panose="020B0503020204020204" charset="-122"/>
            </a:endParaRPr>
          </a:p>
        </p:txBody>
      </p:sp>
      <p:sp>
        <p:nvSpPr>
          <p:cNvPr id="7" name="圆角矩形 6"/>
          <p:cNvSpPr/>
          <p:nvPr/>
        </p:nvSpPr>
        <p:spPr>
          <a:xfrm>
            <a:off x="129540" y="600075"/>
            <a:ext cx="11928475" cy="423354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 name="文本框 3"/>
          <p:cNvSpPr txBox="1"/>
          <p:nvPr/>
        </p:nvSpPr>
        <p:spPr>
          <a:xfrm>
            <a:off x="120650" y="5301615"/>
            <a:ext cx="967740" cy="521970"/>
          </a:xfrm>
          <a:prstGeom prst="rect">
            <a:avLst/>
          </a:prstGeom>
          <a:solidFill>
            <a:srgbClr val="0070C0"/>
          </a:solidFill>
        </p:spPr>
        <p:txBody>
          <a:bodyPr wrap="square" rtlCol="0">
            <a:spAutoFit/>
          </a:bodyPr>
          <a:p>
            <a:r>
              <a:rPr kumimoji="1" lang="zh-CN" altLang="en-US" sz="2800" b="1" dirty="0">
                <a:solidFill>
                  <a:schemeClr val="lt1"/>
                </a:solidFill>
                <a:latin typeface="微软雅黑" panose="020B0503020204020204" charset="-122"/>
                <a:ea typeface="微软雅黑" panose="020B0503020204020204" charset="-122"/>
              </a:rPr>
              <a:t>翻译</a:t>
            </a:r>
            <a:endParaRPr kumimoji="1" lang="zh-CN" altLang="en-US" sz="2800" b="1" dirty="0">
              <a:solidFill>
                <a:schemeClr val="lt1"/>
              </a:solidFill>
              <a:latin typeface="微软雅黑" panose="020B0503020204020204" charset="-122"/>
              <a:ea typeface="微软雅黑" panose="020B0503020204020204" charset="-122"/>
            </a:endParaRPr>
          </a:p>
        </p:txBody>
      </p:sp>
      <p:sp>
        <p:nvSpPr>
          <p:cNvPr id="10" name="文本框 9"/>
          <p:cNvSpPr txBox="1"/>
          <p:nvPr/>
        </p:nvSpPr>
        <p:spPr>
          <a:xfrm>
            <a:off x="1129030" y="5136515"/>
            <a:ext cx="10928985" cy="1291590"/>
          </a:xfrm>
          <a:prstGeom prst="rect">
            <a:avLst/>
          </a:prstGeom>
          <a:noFill/>
        </p:spPr>
        <p:txBody>
          <a:bodyPr wrap="square" rtlCol="0">
            <a:spAutoFit/>
          </a:bodyPr>
          <a:p>
            <a:pPr algn="l">
              <a:buClrTx/>
              <a:buSzTx/>
              <a:buFontTx/>
            </a:pPr>
            <a:r>
              <a:rPr sz="2600">
                <a:latin typeface="华文中宋" panose="02010600040101010101" charset="-122"/>
                <a:ea typeface="华文中宋" panose="02010600040101010101" charset="-122"/>
                <a:cs typeface="华文中宋" panose="02010600040101010101" charset="-122"/>
              </a:rPr>
              <a:t>他</a:t>
            </a:r>
            <a:r>
              <a:rPr lang="zh-CN" sz="2600">
                <a:latin typeface="华文中宋" panose="02010600040101010101" charset="-122"/>
                <a:ea typeface="华文中宋" panose="02010600040101010101" charset="-122"/>
                <a:cs typeface="华文中宋" panose="02010600040101010101" charset="-122"/>
              </a:rPr>
              <a:t>上一次</a:t>
            </a:r>
            <a:r>
              <a:rPr sz="2600">
                <a:latin typeface="华文中宋" panose="02010600040101010101" charset="-122"/>
                <a:ea typeface="华文中宋" panose="02010600040101010101" charset="-122"/>
                <a:cs typeface="华文中宋" panose="02010600040101010101" charset="-122"/>
              </a:rPr>
              <a:t>比赛是在</a:t>
            </a:r>
            <a:r>
              <a:rPr lang="zh-CN" sz="2600">
                <a:latin typeface="华文中宋" panose="02010600040101010101" charset="-122"/>
                <a:ea typeface="华文中宋" panose="02010600040101010101" charset="-122"/>
                <a:cs typeface="华文中宋" panose="02010600040101010101" charset="-122"/>
              </a:rPr>
              <a:t>去年的</a:t>
            </a:r>
            <a:r>
              <a:rPr sz="2600">
                <a:latin typeface="华文中宋" panose="02010600040101010101" charset="-122"/>
                <a:ea typeface="华文中宋" panose="02010600040101010101" charset="-122"/>
                <a:cs typeface="华文中宋" panose="02010600040101010101" charset="-122"/>
              </a:rPr>
              <a:t>温布尔登大满贯赛事上，在四分之一决赛中被休伯特·赫卡茨击败，以6比0输掉了最后一盘——</a:t>
            </a:r>
            <a:r>
              <a:rPr lang="zh-CN" sz="2600">
                <a:latin typeface="华文中宋" panose="02010600040101010101" charset="-122"/>
                <a:ea typeface="华文中宋" panose="02010600040101010101" charset="-122"/>
                <a:cs typeface="华文中宋" panose="02010600040101010101" charset="-122"/>
              </a:rPr>
              <a:t>这给他</a:t>
            </a:r>
            <a:r>
              <a:rPr sz="2600">
                <a:latin typeface="华文中宋" panose="02010600040101010101" charset="-122"/>
                <a:ea typeface="华文中宋" panose="02010600040101010101" charset="-122"/>
                <a:cs typeface="华文中宋" panose="02010600040101010101" charset="-122"/>
              </a:rPr>
              <a:t>在全英俱乐部的辉煌记录</a:t>
            </a:r>
            <a:r>
              <a:rPr lang="zh-CN" sz="2600">
                <a:latin typeface="华文中宋" panose="02010600040101010101" charset="-122"/>
                <a:ea typeface="华文中宋" panose="02010600040101010101" charset="-122"/>
                <a:cs typeface="华文中宋" panose="02010600040101010101" charset="-122"/>
              </a:rPr>
              <a:t>抹上了</a:t>
            </a:r>
            <a:r>
              <a:rPr sz="2600">
                <a:latin typeface="华文中宋" panose="02010600040101010101" charset="-122"/>
                <a:ea typeface="华文中宋" panose="02010600040101010101" charset="-122"/>
                <a:cs typeface="华文中宋" panose="02010600040101010101" charset="-122"/>
              </a:rPr>
              <a:t>污点，他承认</a:t>
            </a:r>
            <a:r>
              <a:rPr lang="zh-CN" sz="2600">
                <a:latin typeface="华文中宋" panose="02010600040101010101" charset="-122"/>
                <a:ea typeface="华文中宋" panose="02010600040101010101" charset="-122"/>
                <a:cs typeface="华文中宋" panose="02010600040101010101" charset="-122"/>
              </a:rPr>
              <a:t>正是这辉煌记录帮助他支撑过慢</a:t>
            </a:r>
            <a:r>
              <a:rPr sz="2600">
                <a:latin typeface="华文中宋" panose="02010600040101010101" charset="-122"/>
                <a:ea typeface="华文中宋" panose="02010600040101010101" charset="-122"/>
                <a:cs typeface="华文中宋" panose="02010600040101010101" charset="-122"/>
              </a:rPr>
              <a:t>长的康复</a:t>
            </a:r>
            <a:r>
              <a:rPr lang="zh-CN" sz="2600">
                <a:latin typeface="华文中宋" panose="02010600040101010101" charset="-122"/>
                <a:ea typeface="华文中宋" panose="02010600040101010101" charset="-122"/>
                <a:cs typeface="华文中宋" panose="02010600040101010101" charset="-122"/>
              </a:rPr>
              <a:t>期</a:t>
            </a:r>
            <a:r>
              <a:rPr sz="2600">
                <a:latin typeface="华文中宋" panose="02010600040101010101" charset="-122"/>
                <a:ea typeface="华文中宋" panose="02010600040101010101" charset="-122"/>
                <a:cs typeface="华文中宋" panose="02010600040101010101" charset="-122"/>
              </a:rPr>
              <a:t>。</a:t>
            </a:r>
            <a:endParaRPr sz="2600">
              <a:latin typeface="华文中宋" panose="02010600040101010101" charset="-122"/>
              <a:ea typeface="华文中宋" panose="02010600040101010101" charset="-122"/>
              <a:cs typeface="华文中宋" panose="02010600040101010101" charset="-122"/>
            </a:endParaRPr>
          </a:p>
        </p:txBody>
      </p:sp>
      <p:sp>
        <p:nvSpPr>
          <p:cNvPr id="11" name="文本框 10"/>
          <p:cNvSpPr txBox="1"/>
          <p:nvPr/>
        </p:nvSpPr>
        <p:spPr>
          <a:xfrm>
            <a:off x="7336155" y="3789045"/>
            <a:ext cx="1146175" cy="521970"/>
          </a:xfrm>
          <a:prstGeom prst="rect">
            <a:avLst/>
          </a:prstGeom>
          <a:noFill/>
        </p:spPr>
        <p:txBody>
          <a:bodyPr wrap="square" rtlCol="0" anchor="t">
            <a:spAutoFit/>
          </a:bodyPr>
          <a:p>
            <a:r>
              <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record</a:t>
            </a:r>
            <a:endPar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14" name="文本框 13"/>
          <p:cNvSpPr txBox="1"/>
          <p:nvPr/>
        </p:nvSpPr>
        <p:spPr>
          <a:xfrm>
            <a:off x="1268730" y="3359150"/>
            <a:ext cx="3425190" cy="521970"/>
          </a:xfrm>
          <a:prstGeom prst="rect">
            <a:avLst/>
          </a:prstGeom>
          <a:noFill/>
        </p:spPr>
        <p:txBody>
          <a:bodyPr wrap="square" rtlCol="0" anchor="t">
            <a:spAutoFit/>
          </a:bodyPr>
          <a:p>
            <a:r>
              <a:rPr lang="zh-CN" altLang="en-US"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现在分词作伴随状语</a:t>
            </a:r>
            <a:endParaRPr lang="zh-CN" altLang="en-US"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endParaRPr>
          </a:p>
        </p:txBody>
      </p:sp>
      <p:sp>
        <p:nvSpPr>
          <p:cNvPr id="2" name="文本框 1"/>
          <p:cNvSpPr txBox="1"/>
          <p:nvPr/>
        </p:nvSpPr>
        <p:spPr>
          <a:xfrm>
            <a:off x="3072130" y="2925445"/>
            <a:ext cx="4864735" cy="521970"/>
          </a:xfrm>
          <a:prstGeom prst="rect">
            <a:avLst/>
          </a:prstGeom>
          <a:noFill/>
        </p:spPr>
        <p:txBody>
          <a:bodyPr wrap="none" rtlCol="0" anchor="t">
            <a:spAutoFit/>
          </a:bodyPr>
          <a:p>
            <a:r>
              <a:rPr lang="en-US" altLang="zh-CN" sz="2800" dirty="0">
                <a:solidFill>
                  <a:srgbClr val="FF0000"/>
                </a:solidFill>
                <a:effectLst/>
                <a:latin typeface="Times New Roman" panose="02020603050405020304" charset="0"/>
                <a:ea typeface="华文中宋" panose="02010600040101010101" charset="-122"/>
                <a:cs typeface="Times New Roman" panose="02020603050405020304" charset="0"/>
                <a:sym typeface="+mn-ea"/>
              </a:rPr>
              <a:t>when</a:t>
            </a:r>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引导的非限制性定语从句</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
        <p:nvSpPr>
          <p:cNvPr id="9" name="文本框 8"/>
          <p:cNvSpPr txBox="1"/>
          <p:nvPr/>
        </p:nvSpPr>
        <p:spPr>
          <a:xfrm>
            <a:off x="816610" y="4207510"/>
            <a:ext cx="1330960" cy="521970"/>
          </a:xfrm>
          <a:prstGeom prst="rect">
            <a:avLst/>
          </a:prstGeom>
          <a:noFill/>
        </p:spPr>
        <p:txBody>
          <a:bodyPr wrap="square" rtlCol="0" anchor="t">
            <a:spAutoFit/>
          </a:bodyPr>
          <a:p>
            <a:r>
              <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rPr>
              <a:t>插入语</a:t>
            </a:r>
            <a:endParaRPr lang="zh-CN" altLang="en-US" sz="2800" dirty="0">
              <a:solidFill>
                <a:srgbClr val="FF0000"/>
              </a:solidFill>
              <a:effectLst/>
              <a:latin typeface="华文中宋" panose="02010600040101010101" charset="-122"/>
              <a:ea typeface="华文中宋" panose="02010600040101010101" charset="-122"/>
              <a:cs typeface="宋体" panose="02010600030101010101" pitchFamily="2" charset="-122"/>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1" animBg="1"/>
      <p:bldP spid="11" grpId="0"/>
      <p:bldP spid="11" grpId="1"/>
      <p:bldP spid="14" grpId="0"/>
      <p:bldP spid="2"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264795" y="3996055"/>
            <a:ext cx="11800205" cy="2637155"/>
          </a:xfrm>
          <a:prstGeom prst="roundRect">
            <a:avLst>
              <a:gd name="adj" fmla="val 16667"/>
            </a:avLst>
          </a:prstGeom>
          <a:noFill/>
          <a:ln w="63500" cap="flat" cmpd="sng">
            <a:solidFill>
              <a:schemeClr val="accent2"/>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 name="文本框 8"/>
          <p:cNvSpPr txBox="1"/>
          <p:nvPr/>
        </p:nvSpPr>
        <p:spPr>
          <a:xfrm>
            <a:off x="340360" y="4076700"/>
            <a:ext cx="1181862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At a ceremony at this year’s Wimbledon, he said he hoped he could play there “one more time”, and had earmarked next week’s Laver Cup team event as the start of his comeback.</a:t>
            </a:r>
            <a:endParaRPr lang="en-US" altLang="zh-CN" sz="2800">
              <a:latin typeface="Times New Roman" panose="02020603050405020304" charset="0"/>
              <a:cs typeface="Times New Roman" panose="02020603050405020304" charset="0"/>
              <a:sym typeface="+mn-ea"/>
            </a:endParaRPr>
          </a:p>
        </p:txBody>
      </p:sp>
      <p:sp>
        <p:nvSpPr>
          <p:cNvPr id="4" name="文本框 3"/>
          <p:cNvSpPr txBox="1"/>
          <p:nvPr/>
        </p:nvSpPr>
        <p:spPr>
          <a:xfrm>
            <a:off x="368935" y="5460365"/>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0" name="文本框 9"/>
          <p:cNvSpPr txBox="1"/>
          <p:nvPr/>
        </p:nvSpPr>
        <p:spPr>
          <a:xfrm>
            <a:off x="1443990" y="5460365"/>
            <a:ext cx="10513060" cy="891540"/>
          </a:xfrm>
          <a:prstGeom prst="rect">
            <a:avLst/>
          </a:prstGeom>
          <a:noFill/>
        </p:spPr>
        <p:txBody>
          <a:bodyPr wrap="square" rtlCol="0">
            <a:spAutoFit/>
          </a:bodyPr>
          <a:lstStyle/>
          <a:p>
            <a:pPr algn="l">
              <a:buClrTx/>
              <a:buSzTx/>
              <a:buFontTx/>
            </a:pPr>
            <a:r>
              <a:rPr sz="2600">
                <a:latin typeface="华文中宋" panose="02010600040101010101" charset="-122"/>
                <a:ea typeface="华文中宋" panose="02010600040101010101" charset="-122"/>
              </a:rPr>
              <a:t>在今年温布尔登网球公开赛的一个仪式上，他说他希望自己能在那里“再”比赛</a:t>
            </a:r>
            <a:r>
              <a:rPr lang="zh-CN" sz="2600">
                <a:latin typeface="华文中宋" panose="02010600040101010101" charset="-122"/>
                <a:ea typeface="华文中宋" panose="02010600040101010101" charset="-122"/>
              </a:rPr>
              <a:t>一次</a:t>
            </a:r>
            <a:r>
              <a:rPr sz="2600">
                <a:latin typeface="华文中宋" panose="02010600040101010101" charset="-122"/>
                <a:ea typeface="华文中宋" panose="02010600040101010101" charset="-122"/>
              </a:rPr>
              <a:t>，并</a:t>
            </a:r>
            <a:r>
              <a:rPr lang="zh-CN" sz="2600">
                <a:latin typeface="华文中宋" panose="02010600040101010101" charset="-122"/>
                <a:ea typeface="华文中宋" panose="02010600040101010101" charset="-122"/>
              </a:rPr>
              <a:t>期望</a:t>
            </a:r>
            <a:r>
              <a:rPr sz="2600">
                <a:latin typeface="华文中宋" panose="02010600040101010101" charset="-122"/>
                <a:ea typeface="华文中宋" panose="02010600040101010101" charset="-122"/>
              </a:rPr>
              <a:t>下周的拉沃尔杯团体比赛作为他复出的开始。</a:t>
            </a:r>
            <a:r>
              <a:rPr sz="2400">
                <a:ea typeface="华文中宋" panose="02010600040101010101" charset="-122"/>
              </a:rPr>
              <a:t>      </a:t>
            </a:r>
            <a:r>
              <a:rPr sz="2400">
                <a:latin typeface="华文中宋" panose="02010600040101010101" charset="-122"/>
                <a:ea typeface="华文中宋" panose="02010600040101010101" charset="-122"/>
                <a:cs typeface="华文中宋" panose="02010600040101010101" charset="-122"/>
              </a:rPr>
              <a:t> </a:t>
            </a:r>
            <a:r>
              <a:rPr sz="2400">
                <a:ea typeface="华文中宋" panose="02010600040101010101" charset="-122"/>
              </a:rPr>
              <a:t>   </a:t>
            </a:r>
            <a:endParaRPr sz="2400">
              <a:ea typeface="华文中宋" panose="02010600040101010101" charset="-122"/>
            </a:endParaRPr>
          </a:p>
        </p:txBody>
      </p:sp>
      <p:sp>
        <p:nvSpPr>
          <p:cNvPr id="1048610" name="文本框 16"/>
          <p:cNvSpPr txBox="1"/>
          <p:nvPr/>
        </p:nvSpPr>
        <p:spPr>
          <a:xfrm>
            <a:off x="0" y="0"/>
            <a:ext cx="1670050" cy="521970"/>
          </a:xfrm>
          <a:prstGeom prst="rect">
            <a:avLst/>
          </a:prstGeom>
          <a:solidFill>
            <a:schemeClr val="accent6"/>
          </a:solidFill>
        </p:spPr>
        <p:txBody>
          <a:bodyPr wrap="square" rtlCol="0">
            <a:spAutoFit/>
          </a:bodyPr>
          <a:lstStyle/>
          <a:p>
            <a:pPr algn="ctr"/>
            <a:r>
              <a:rPr kumimoji="1" lang="zh-CN" altLang="en-US" sz="2800" b="1" dirty="0">
                <a:solidFill>
                  <a:schemeClr val="lt1"/>
                </a:solidFill>
              </a:rPr>
              <a:t>句子翻译</a:t>
            </a:r>
            <a:endParaRPr kumimoji="1" lang="zh-CN" altLang="en-US" sz="2800" b="1" dirty="0">
              <a:solidFill>
                <a:schemeClr val="lt1"/>
              </a:solidFill>
            </a:endParaRPr>
          </a:p>
        </p:txBody>
      </p:sp>
      <p:sp>
        <p:nvSpPr>
          <p:cNvPr id="5" name="圆角矩形 4"/>
          <p:cNvSpPr/>
          <p:nvPr/>
        </p:nvSpPr>
        <p:spPr>
          <a:xfrm>
            <a:off x="208915" y="708025"/>
            <a:ext cx="11856085" cy="3113405"/>
          </a:xfrm>
          <a:prstGeom prst="roundRect">
            <a:avLst>
              <a:gd name="adj" fmla="val 16667"/>
            </a:avLst>
          </a:prstGeom>
          <a:noFill/>
          <a:ln w="63500" cap="flat" cmpd="sng">
            <a:solidFill>
              <a:schemeClr val="accent1"/>
            </a:solidFill>
            <a:prstDash val="solid"/>
            <a:headEnd type="none" w="med" len="med"/>
            <a:tailEnd type="none" w="med" len="med"/>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文本框 5"/>
          <p:cNvSpPr txBox="1"/>
          <p:nvPr/>
        </p:nvSpPr>
        <p:spPr>
          <a:xfrm>
            <a:off x="412115" y="767715"/>
            <a:ext cx="11803380" cy="1383665"/>
          </a:xfrm>
          <a:prstGeom prst="rect">
            <a:avLst/>
          </a:prstGeom>
          <a:noFill/>
        </p:spPr>
        <p:txBody>
          <a:bodyPr wrap="square">
            <a:spAutoFit/>
          </a:bodyPr>
          <a:lstStyle/>
          <a:p>
            <a:pPr algn="l"/>
            <a:r>
              <a:rPr lang="en-US" altLang="zh-CN" sz="2800">
                <a:latin typeface="Times New Roman" panose="02020603050405020304" charset="0"/>
                <a:cs typeface="Times New Roman" panose="02020603050405020304" charset="0"/>
                <a:sym typeface="+mn-ea"/>
              </a:rPr>
              <a:t>Federer won 20 major trophies and a record 103 ATP titles over his 24-year career, including eight Wimbledon championships, and established himself  as one of the most successful players ever seen.</a:t>
            </a:r>
            <a:endParaRPr lang="en-US" altLang="zh-CN" sz="2800">
              <a:latin typeface="Times New Roman" panose="02020603050405020304" charset="0"/>
              <a:cs typeface="Times New Roman" panose="02020603050405020304" charset="0"/>
              <a:sym typeface="+mn-ea"/>
            </a:endParaRPr>
          </a:p>
        </p:txBody>
      </p:sp>
      <p:sp>
        <p:nvSpPr>
          <p:cNvPr id="12" name="文本框 11"/>
          <p:cNvSpPr txBox="1"/>
          <p:nvPr/>
        </p:nvSpPr>
        <p:spPr>
          <a:xfrm>
            <a:off x="351155" y="2294890"/>
            <a:ext cx="967740" cy="521970"/>
          </a:xfrm>
          <a:prstGeom prst="rect">
            <a:avLst/>
          </a:prstGeom>
          <a:solidFill>
            <a:srgbClr val="0070C0"/>
          </a:solidFill>
        </p:spPr>
        <p:txBody>
          <a:bodyPr wrap="square" rtlCol="0">
            <a:spAutoFit/>
          </a:bodyPr>
          <a:lstStyle/>
          <a:p>
            <a:r>
              <a:rPr kumimoji="1" lang="zh-CN" altLang="en-US" sz="2800" b="1" dirty="0">
                <a:solidFill>
                  <a:schemeClr val="lt1"/>
                </a:solidFill>
              </a:rPr>
              <a:t>翻译</a:t>
            </a:r>
            <a:endParaRPr kumimoji="1" lang="zh-CN" altLang="en-US" sz="2800" b="1" dirty="0">
              <a:solidFill>
                <a:schemeClr val="lt1"/>
              </a:solidFill>
            </a:endParaRPr>
          </a:p>
        </p:txBody>
      </p:sp>
      <p:sp>
        <p:nvSpPr>
          <p:cNvPr id="14" name="文本框 13"/>
          <p:cNvSpPr txBox="1"/>
          <p:nvPr/>
        </p:nvSpPr>
        <p:spPr>
          <a:xfrm>
            <a:off x="1336675" y="2294890"/>
            <a:ext cx="10728325" cy="1291590"/>
          </a:xfrm>
          <a:prstGeom prst="rect">
            <a:avLst/>
          </a:prstGeom>
          <a:noFill/>
        </p:spPr>
        <p:txBody>
          <a:bodyPr wrap="square" rtlCol="0">
            <a:spAutoFit/>
          </a:bodyPr>
          <a:lstStyle/>
          <a:p>
            <a:pPr algn="l">
              <a:buClrTx/>
              <a:buSzTx/>
              <a:buFontTx/>
            </a:pPr>
            <a:r>
              <a:rPr sz="2600">
                <a:latin typeface="华文中宋" panose="02010600040101010101" charset="-122"/>
                <a:ea typeface="华文中宋" panose="02010600040101010101" charset="-122"/>
              </a:rPr>
              <a:t>在他24年的职业生涯中，费德勒赢得了20个重要奖杯和创纪录的103个ATP冠军，其中包括8次温布尔登冠军，并确立了自己有史以来最成功的球员之一</a:t>
            </a:r>
            <a:r>
              <a:rPr lang="zh-CN" sz="2600">
                <a:latin typeface="华文中宋" panose="02010600040101010101" charset="-122"/>
                <a:ea typeface="华文中宋" panose="02010600040101010101" charset="-122"/>
              </a:rPr>
              <a:t>的地位</a:t>
            </a:r>
            <a:r>
              <a:rPr sz="2600">
                <a:latin typeface="华文中宋" panose="02010600040101010101" charset="-122"/>
                <a:ea typeface="华文中宋" panose="02010600040101010101" charset="-122"/>
              </a:rPr>
              <a:t>。</a:t>
            </a:r>
            <a:r>
              <a:rPr sz="2600">
                <a:latin typeface="Times New Roman" panose="02020603050405020304" charset="0"/>
                <a:ea typeface="华文中宋" panose="02010600040101010101" charset="-122"/>
                <a:cs typeface="Times New Roman" panose="02020603050405020304" charset="0"/>
              </a:rPr>
              <a:t> </a:t>
            </a:r>
            <a:r>
              <a:rPr sz="2400">
                <a:latin typeface="Times New Roman" panose="02020603050405020304" charset="0"/>
                <a:ea typeface="华文中宋" panose="02010600040101010101" charset="-122"/>
                <a:cs typeface="Times New Roman" panose="02020603050405020304" charset="0"/>
              </a:rPr>
              <a:t> </a:t>
            </a:r>
            <a:endParaRPr sz="2400">
              <a:latin typeface="Times New Roman" panose="02020603050405020304" charset="0"/>
              <a:ea typeface="华文中宋" panose="02010600040101010101" charset="-122"/>
              <a:cs typeface="Times New Roman" panose="0202060305040502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10" grpId="0"/>
      <p:bldP spid="12" grpId="1"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1087755" y="75565"/>
            <a:ext cx="10140315" cy="1014730"/>
          </a:xfrm>
          <a:prstGeom prst="rect">
            <a:avLst/>
          </a:prstGeom>
          <a:noFill/>
        </p:spPr>
        <p:txBody>
          <a:bodyPr wrap="square" rtlCol="0" anchor="t">
            <a:spAutoFit/>
          </a:bodyPr>
          <a:p>
            <a:pPr algn="ctr"/>
            <a:r>
              <a:rPr lang="en-US" altLang="zh-CN" sz="3200" b="1">
                <a:latin typeface="Calibri" panose="020F0502020204030204" charset="0"/>
                <a:cs typeface="Calibri" panose="020F0502020204030204" charset="0"/>
              </a:rPr>
              <a:t>2.</a:t>
            </a:r>
            <a:r>
              <a:rPr sz="3200" b="1">
                <a:latin typeface="Calibri" panose="020F0502020204030204" charset="0"/>
                <a:cs typeface="Calibri" panose="020F0502020204030204" charset="0"/>
              </a:rPr>
              <a:t>WORLD OF MEDICINE</a:t>
            </a:r>
            <a:endParaRPr sz="3200" b="1">
              <a:latin typeface="Calibri" panose="020F0502020204030204" charset="0"/>
              <a:cs typeface="Calibri" panose="020F0502020204030204" charset="0"/>
            </a:endParaRPr>
          </a:p>
          <a:p>
            <a:pPr algn="ctr"/>
            <a:r>
              <a:rPr lang="zh-CN" altLang="en-US" sz="2800" b="1" kern="0">
                <a:ln>
                  <a:noFill/>
                </a:ln>
                <a:solidFill>
                  <a:srgbClr val="ED7D31"/>
                </a:solidFill>
                <a:effectLst/>
                <a:uFillTx/>
                <a:latin typeface="微软雅黑" panose="020B0503020204020204" charset="-122"/>
                <a:ea typeface="微软雅黑" panose="020B0503020204020204" charset="-122"/>
                <a:cs typeface="Arial" panose="020B0604020202020204" pitchFamily="34" charset="0"/>
              </a:rPr>
              <a:t>医学界新发现</a:t>
            </a:r>
            <a:r>
              <a:rPr lang="zh-CN" altLang="en-US" sz="2800" b="1">
                <a:latin typeface="Calibri" panose="020F0502020204030204" charset="0"/>
                <a:cs typeface="Calibri" panose="020F0502020204030204" charset="0"/>
              </a:rPr>
              <a:t> </a:t>
            </a:r>
            <a:endParaRPr lang="zh-CN" altLang="en-US" sz="2800" b="1">
              <a:latin typeface="Calibri" panose="020F0502020204030204" charset="0"/>
              <a:cs typeface="Calibri" panose="020F0502020204030204" charset="0"/>
            </a:endParaRPr>
          </a:p>
        </p:txBody>
      </p:sp>
      <p:pic>
        <p:nvPicPr>
          <p:cNvPr id="3" name="图片 2"/>
          <p:cNvPicPr>
            <a:picLocks noChangeAspect="1"/>
          </p:cNvPicPr>
          <p:nvPr/>
        </p:nvPicPr>
        <p:blipFill>
          <a:blip r:embed="rId1"/>
          <a:stretch>
            <a:fillRect/>
          </a:stretch>
        </p:blipFill>
        <p:spPr>
          <a:xfrm>
            <a:off x="2154003" y="1200785"/>
            <a:ext cx="7883995" cy="5256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nvSpPr>
        <p:spPr>
          <a:xfrm>
            <a:off x="302260" y="1690370"/>
            <a:ext cx="11741150" cy="4831080"/>
          </a:xfrm>
          <a:prstGeom prst="rect">
            <a:avLst/>
          </a:prstGeom>
          <a:noFill/>
        </p:spPr>
        <p:txBody>
          <a:bodyPr wrap="square" rtlCol="0" anchor="t">
            <a:spAutoFit/>
          </a:bodyPr>
          <a:p>
            <a:r>
              <a:rPr lang="zh-CN" altLang="en-US" sz="2800">
                <a:solidFill>
                  <a:schemeClr val="tx1"/>
                </a:solidFill>
                <a:latin typeface="Times New Roman" panose="02020603050405020304" charset="0"/>
                <a:cs typeface="Times New Roman" panose="02020603050405020304" charset="0"/>
              </a:rPr>
              <a:t>Forgetting </a:t>
            </a:r>
            <a:r>
              <a:rPr lang="zh-CN" altLang="en-US" sz="2800">
                <a:latin typeface="Times New Roman" panose="02020603050405020304" charset="0"/>
                <a:cs typeface="Times New Roman" panose="02020603050405020304" charset="0"/>
              </a:rPr>
              <a:t>things can be frustrating or even worrying, but it might actually be good for our brains. </a:t>
            </a:r>
            <a:r>
              <a:rPr lang="en-US" altLang="zh-CN" sz="2800">
                <a:latin typeface="Times New Roman" panose="02020603050405020304" charset="0"/>
                <a:cs typeface="Times New Roman" panose="02020603050405020304" charset="0"/>
              </a:rPr>
              <a:t>______ (base) </a:t>
            </a:r>
            <a:r>
              <a:rPr lang="zh-CN" altLang="en-US" sz="2800">
                <a:latin typeface="Times New Roman" panose="02020603050405020304" charset="0"/>
                <a:cs typeface="Times New Roman" panose="02020603050405020304" charset="0"/>
              </a:rPr>
              <a:t>on preclinical trials, researchers at Trinity College Dublin and the University of Toronto propose that forgetting is something the brain </a:t>
            </a:r>
            <a:r>
              <a:rPr lang="en-US" altLang="zh-CN" sz="2800">
                <a:latin typeface="Times New Roman" panose="02020603050405020304" charset="0"/>
                <a:cs typeface="Times New Roman" panose="02020603050405020304" charset="0"/>
              </a:rPr>
              <a:t>_____ (do) </a:t>
            </a:r>
            <a:r>
              <a:rPr lang="zh-CN" altLang="en-US" sz="2800">
                <a:latin typeface="Times New Roman" panose="02020603050405020304" charset="0"/>
                <a:cs typeface="Times New Roman" panose="02020603050405020304" charset="0"/>
              </a:rPr>
              <a:t>to prune clutter. On the flip side, their research suggests that buried memories could be brought back, even in people with amnesia.</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If further study supports these findings, more serious memory loss could be treated. Also, </a:t>
            </a:r>
            <a:r>
              <a:rPr lang="en-US" altLang="zh-CN" sz="2800">
                <a:latin typeface="Times New Roman" panose="02020603050405020304" charset="0"/>
                <a:cs typeface="Times New Roman" panose="02020603050405020304" charset="0"/>
              </a:rPr>
              <a:t>___ </a:t>
            </a:r>
            <a:r>
              <a:rPr lang="zh-CN" altLang="en-US" sz="2800">
                <a:latin typeface="Times New Roman" panose="02020603050405020304" charset="0"/>
                <a:cs typeface="Times New Roman" panose="02020603050405020304" charset="0"/>
              </a:rPr>
              <a:t>new German study shows that </a:t>
            </a:r>
            <a:r>
              <a:rPr lang="zh-CN" altLang="en-US" sz="2800">
                <a:solidFill>
                  <a:srgbClr val="0000FF"/>
                </a:solidFill>
                <a:latin typeface="Times New Roman" panose="02020603050405020304" charset="0"/>
                <a:cs typeface="Times New Roman" panose="02020603050405020304" charset="0"/>
              </a:rPr>
              <a:t>cognitive </a:t>
            </a:r>
            <a:r>
              <a:rPr lang="zh-CN" altLang="en-US" sz="2800">
                <a:latin typeface="Times New Roman" panose="02020603050405020304" charset="0"/>
                <a:cs typeface="Times New Roman" panose="02020603050405020304" charset="0"/>
              </a:rPr>
              <a:t>processing speed generally begins to change after age 60. In the study, older participants took </a:t>
            </a:r>
            <a:r>
              <a:rPr lang="en-US" altLang="zh-CN" sz="2800">
                <a:latin typeface="Times New Roman" panose="02020603050405020304" charset="0"/>
                <a:cs typeface="Times New Roman" panose="02020603050405020304" charset="0"/>
              </a:rPr>
              <a:t>______ (long) </a:t>
            </a:r>
            <a:r>
              <a:rPr lang="zh-CN" altLang="en-US" sz="2800">
                <a:latin typeface="Times New Roman" panose="02020603050405020304" charset="0"/>
                <a:cs typeface="Times New Roman" panose="02020603050405020304" charset="0"/>
              </a:rPr>
              <a:t>to settle on decisions, but </a:t>
            </a:r>
            <a:r>
              <a:rPr lang="en-US" altLang="zh-CN" sz="2800">
                <a:latin typeface="Times New Roman" panose="02020603050405020304" charset="0"/>
                <a:cs typeface="Times New Roman" panose="02020603050405020304" charset="0"/>
              </a:rPr>
              <a:t>______ (</a:t>
            </a:r>
            <a:r>
              <a:rPr lang="zh-CN" altLang="en-US" sz="2800">
                <a:solidFill>
                  <a:schemeClr val="tx1"/>
                </a:solidFill>
                <a:latin typeface="Times New Roman" panose="02020603050405020304" charset="0"/>
                <a:cs typeface="Times New Roman" panose="02020603050405020304" charset="0"/>
                <a:sym typeface="+mn-ea"/>
              </a:rPr>
              <a:t>main</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because they were more careful to avoid making mistakes</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a:t>
            </a:r>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which is, of course, a smart thing if you want to make better choices.</a:t>
            </a:r>
            <a:endParaRPr lang="zh-CN" altLang="en-US" sz="2800">
              <a:latin typeface="Times New Roman" panose="02020603050405020304" charset="0"/>
              <a:cs typeface="Times New Roman" panose="02020603050405020304" charset="0"/>
            </a:endParaRPr>
          </a:p>
        </p:txBody>
      </p:sp>
      <p:sp>
        <p:nvSpPr>
          <p:cNvPr id="6" name="文本框 5"/>
          <p:cNvSpPr txBox="1"/>
          <p:nvPr/>
        </p:nvSpPr>
        <p:spPr>
          <a:xfrm>
            <a:off x="3469640" y="839470"/>
            <a:ext cx="5252720" cy="521970"/>
          </a:xfrm>
          <a:prstGeom prst="rect">
            <a:avLst/>
          </a:prstGeom>
          <a:solidFill>
            <a:schemeClr val="accent6">
              <a:lumMod val="20000"/>
              <a:lumOff val="80000"/>
            </a:schemeClr>
          </a:solidFill>
        </p:spPr>
        <p:txBody>
          <a:bodyPr wrap="square" rtlCol="0" anchor="t">
            <a:spAutoFit/>
          </a:bodyPr>
          <a:p>
            <a:pPr algn="ctr"/>
            <a:r>
              <a:rPr lang="zh-CN" altLang="en-US" sz="2800">
                <a:latin typeface="Times New Roman" panose="02020603050405020304" charset="0"/>
                <a:cs typeface="Times New Roman" panose="02020603050405020304" charset="0"/>
              </a:rPr>
              <a:t>Why It</a:t>
            </a:r>
            <a:r>
              <a:rPr lang="en-US" altLang="zh-CN" sz="2800">
                <a:latin typeface="Times New Roman" panose="02020603050405020304" charset="0"/>
                <a:cs typeface="Times New Roman" panose="02020603050405020304" charset="0"/>
              </a:rPr>
              <a:t>’</a:t>
            </a:r>
            <a:r>
              <a:rPr lang="zh-CN" altLang="en-US" sz="2800">
                <a:latin typeface="Times New Roman" panose="02020603050405020304" charset="0"/>
                <a:cs typeface="Times New Roman" panose="02020603050405020304" charset="0"/>
              </a:rPr>
              <a:t>s OK to Forget Sometimes</a:t>
            </a:r>
            <a:endParaRPr lang="zh-CN" altLang="en-US" sz="2800">
              <a:latin typeface="Times New Roman" panose="02020603050405020304" charset="0"/>
              <a:cs typeface="Times New Roman" panose="02020603050405020304" charset="0"/>
            </a:endParaRPr>
          </a:p>
        </p:txBody>
      </p:sp>
      <p:sp>
        <p:nvSpPr>
          <p:cNvPr id="10" name="文本框 16"/>
          <p:cNvSpPr txBox="1"/>
          <p:nvPr/>
        </p:nvSpPr>
        <p:spPr>
          <a:xfrm>
            <a:off x="-19050" y="0"/>
            <a:ext cx="1871980" cy="521970"/>
          </a:xfrm>
          <a:prstGeom prst="rect">
            <a:avLst/>
          </a:prstGeom>
          <a:solidFill>
            <a:srgbClr val="70AD47"/>
          </a:solidFill>
        </p:spPr>
        <p:txBody>
          <a:bodyPr wrap="square" rtlCol="0">
            <a:spAutoFit/>
          </a:bodyPr>
          <a:p>
            <a:pPr lvl="0" algn="l">
              <a:buClrTx/>
              <a:buSzTx/>
              <a:buFontTx/>
            </a:pPr>
            <a:r>
              <a:rPr kumimoji="1" lang="zh-CN" altLang="zh-CN" sz="2800" b="1" dirty="0">
                <a:solidFill>
                  <a:sysClr val="window" lastClr="FFFFFF"/>
                </a:solidFill>
                <a:sym typeface="微软雅黑" panose="020B0503020204020204" charset="-122"/>
              </a:rPr>
              <a:t>语篇填空</a:t>
            </a:r>
            <a:r>
              <a:rPr kumimoji="1" lang="en-US" altLang="zh-CN" sz="2800" b="1" dirty="0">
                <a:solidFill>
                  <a:sysClr val="window" lastClr="FFFFFF"/>
                </a:solidFill>
                <a:sym typeface="微软雅黑" panose="020B0503020204020204" charset="-122"/>
              </a:rPr>
              <a:t>1</a:t>
            </a:r>
            <a:endParaRPr kumimoji="1" lang="en-US" altLang="zh-CN" sz="2800" b="1" dirty="0">
              <a:solidFill>
                <a:sysClr val="window" lastClr="FFFFFF"/>
              </a:solidFill>
              <a:sym typeface="微软雅黑" panose="020B0503020204020204" charset="-122"/>
            </a:endParaRPr>
          </a:p>
        </p:txBody>
      </p:sp>
      <p:sp>
        <p:nvSpPr>
          <p:cNvPr id="1048598" name="文本框 4"/>
          <p:cNvSpPr txBox="1"/>
          <p:nvPr/>
        </p:nvSpPr>
        <p:spPr>
          <a:xfrm>
            <a:off x="1852930" y="65405"/>
            <a:ext cx="6402705" cy="445135"/>
          </a:xfrm>
          <a:prstGeom prst="rect">
            <a:avLst/>
          </a:prstGeom>
          <a:noFill/>
        </p:spPr>
        <p:txBody>
          <a:bodyPr wrap="square" rtlCol="0">
            <a:spAutoFit/>
          </a:bodyPr>
          <a:p>
            <a:pPr algn="l">
              <a:buClrTx/>
              <a:buSzTx/>
              <a:buFontTx/>
            </a:pPr>
            <a:r>
              <a:rPr sz="2300" b="1">
                <a:solidFill>
                  <a:srgbClr val="ED7D31"/>
                </a:solidFill>
                <a:latin typeface="微软雅黑" panose="020B0503020204020204" charset="-122"/>
                <a:ea typeface="微软雅黑" panose="020B0503020204020204" charset="-122"/>
                <a:cs typeface="微软雅黑" panose="020B0503020204020204" charset="-122"/>
              </a:rPr>
              <a:t>（</a:t>
            </a:r>
            <a:r>
              <a:rPr lang="zh-CN" sz="2300" b="1">
                <a:solidFill>
                  <a:srgbClr val="ED7D31"/>
                </a:solidFill>
                <a:latin typeface="微软雅黑" panose="020B0503020204020204" charset="-122"/>
                <a:ea typeface="微软雅黑" panose="020B0503020204020204" charset="-122"/>
                <a:cs typeface="微软雅黑" panose="020B0503020204020204" charset="-122"/>
              </a:rPr>
              <a:t>《读者文摘</a:t>
            </a:r>
            <a:r>
              <a:rPr sz="2300" b="1">
                <a:solidFill>
                  <a:srgbClr val="ED7D31"/>
                </a:solidFill>
                <a:latin typeface="微软雅黑" panose="020B0503020204020204" charset="-122"/>
                <a:ea typeface="微软雅黑" panose="020B0503020204020204" charset="-122"/>
                <a:cs typeface="微软雅黑" panose="020B0503020204020204" charset="-122"/>
              </a:rPr>
              <a:t>》</a:t>
            </a:r>
            <a:r>
              <a:rPr lang="en-US" altLang="zh-CN" sz="2300" b="1">
                <a:solidFill>
                  <a:srgbClr val="ED7D31"/>
                </a:solidFill>
                <a:latin typeface="微软雅黑" panose="020B0503020204020204" charset="-122"/>
                <a:ea typeface="微软雅黑" panose="020B0503020204020204" charset="-122"/>
                <a:cs typeface="微软雅黑" panose="020B0503020204020204" charset="-122"/>
              </a:rPr>
              <a:t> </a:t>
            </a:r>
            <a:r>
              <a:rPr sz="2300" b="1">
                <a:solidFill>
                  <a:srgbClr val="ED7D31"/>
                </a:solidFill>
                <a:latin typeface="微软雅黑" panose="020B0503020204020204" charset="-122"/>
                <a:ea typeface="微软雅黑" panose="020B0503020204020204" charset="-122"/>
                <a:cs typeface="微软雅黑" panose="020B0503020204020204" charset="-122"/>
              </a:rPr>
              <a:t>2022年</a:t>
            </a:r>
            <a:r>
              <a:rPr lang="en-US" sz="2300" b="1">
                <a:solidFill>
                  <a:srgbClr val="ED7D31"/>
                </a:solidFill>
                <a:latin typeface="微软雅黑" panose="020B0503020204020204" charset="-122"/>
                <a:ea typeface="微软雅黑" panose="020B0503020204020204" charset="-122"/>
                <a:cs typeface="微软雅黑" panose="020B0503020204020204" charset="-122"/>
              </a:rPr>
              <a:t>9</a:t>
            </a:r>
            <a:r>
              <a:rPr sz="2300" b="1">
                <a:solidFill>
                  <a:srgbClr val="ED7D31"/>
                </a:solidFill>
                <a:latin typeface="微软雅黑" panose="020B0503020204020204" charset="-122"/>
                <a:ea typeface="微软雅黑" panose="020B0503020204020204" charset="-122"/>
                <a:cs typeface="微软雅黑" panose="020B0503020204020204" charset="-122"/>
              </a:rPr>
              <a:t>月</a:t>
            </a:r>
            <a:r>
              <a:rPr lang="zh-CN" sz="2300" b="1">
                <a:solidFill>
                  <a:srgbClr val="ED7D31"/>
                </a:solidFill>
                <a:latin typeface="微软雅黑" panose="020B0503020204020204" charset="-122"/>
                <a:ea typeface="微软雅黑" panose="020B0503020204020204" charset="-122"/>
                <a:cs typeface="微软雅黑" panose="020B0503020204020204" charset="-122"/>
              </a:rPr>
              <a:t>刊</a:t>
            </a:r>
            <a:r>
              <a:rPr sz="2300" b="1">
                <a:solidFill>
                  <a:srgbClr val="ED7D31"/>
                </a:solidFill>
                <a:latin typeface="微软雅黑" panose="020B0503020204020204" charset="-122"/>
                <a:ea typeface="微软雅黑" panose="020B0503020204020204" charset="-122"/>
                <a:cs typeface="微软雅黑" panose="020B0503020204020204" charset="-122"/>
              </a:rPr>
              <a:t> </a:t>
            </a:r>
            <a:r>
              <a:rPr lang="en-US" sz="2300" b="1">
                <a:solidFill>
                  <a:srgbClr val="ED7D31"/>
                </a:solidFill>
                <a:latin typeface="微软雅黑" panose="020B0503020204020204" charset="-122"/>
                <a:ea typeface="微软雅黑" panose="020B0503020204020204" charset="-122"/>
                <a:cs typeface="微软雅黑" panose="020B0503020204020204" charset="-122"/>
              </a:rPr>
              <a:t>46</a:t>
            </a:r>
            <a:r>
              <a:rPr lang="zh-CN" altLang="en-US" sz="2300" b="1">
                <a:solidFill>
                  <a:srgbClr val="ED7D31"/>
                </a:solidFill>
                <a:latin typeface="微软雅黑" panose="020B0503020204020204" charset="-122"/>
                <a:ea typeface="微软雅黑" panose="020B0503020204020204" charset="-122"/>
                <a:cs typeface="微软雅黑" panose="020B0503020204020204" charset="-122"/>
              </a:rPr>
              <a:t>页</a:t>
            </a:r>
            <a:r>
              <a:rPr sz="2300" b="1">
                <a:solidFill>
                  <a:srgbClr val="ED7D31"/>
                </a:solidFill>
                <a:latin typeface="微软雅黑" panose="020B0503020204020204" charset="-122"/>
                <a:ea typeface="微软雅黑" panose="020B0503020204020204" charset="-122"/>
                <a:cs typeface="微软雅黑" panose="020B0503020204020204" charset="-122"/>
              </a:rPr>
              <a:t>）</a:t>
            </a:r>
            <a:endParaRPr sz="2300" b="1">
              <a:solidFill>
                <a:srgbClr val="ED7D3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291840" y="2084705"/>
            <a:ext cx="1141730"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Based </a:t>
            </a:r>
            <a:endParaRPr lang="zh-CN" altLang="en-US"/>
          </a:p>
        </p:txBody>
      </p:sp>
      <p:sp>
        <p:nvSpPr>
          <p:cNvPr id="3" name="文本框 2"/>
          <p:cNvSpPr txBox="1"/>
          <p:nvPr/>
        </p:nvSpPr>
        <p:spPr>
          <a:xfrm>
            <a:off x="3310890" y="2956560"/>
            <a:ext cx="923925"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does </a:t>
            </a:r>
            <a:endParaRPr lang="zh-CN" altLang="en-US"/>
          </a:p>
        </p:txBody>
      </p:sp>
      <p:sp>
        <p:nvSpPr>
          <p:cNvPr id="4" name="文本框 3"/>
          <p:cNvSpPr txBox="1"/>
          <p:nvPr/>
        </p:nvSpPr>
        <p:spPr>
          <a:xfrm>
            <a:off x="3724275" y="4260850"/>
            <a:ext cx="429895"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a </a:t>
            </a:r>
            <a:endParaRPr lang="zh-CN" altLang="en-US"/>
          </a:p>
        </p:txBody>
      </p:sp>
      <p:sp>
        <p:nvSpPr>
          <p:cNvPr id="8" name="文本框 7"/>
          <p:cNvSpPr txBox="1"/>
          <p:nvPr/>
        </p:nvSpPr>
        <p:spPr>
          <a:xfrm>
            <a:off x="1077595" y="5066030"/>
            <a:ext cx="1180465"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longer </a:t>
            </a:r>
            <a:endParaRPr lang="zh-CN" altLang="en-US"/>
          </a:p>
        </p:txBody>
      </p:sp>
      <p:sp>
        <p:nvSpPr>
          <p:cNvPr id="9" name="文本框 8"/>
          <p:cNvSpPr txBox="1"/>
          <p:nvPr/>
        </p:nvSpPr>
        <p:spPr>
          <a:xfrm>
            <a:off x="6864985" y="5047615"/>
            <a:ext cx="1260475" cy="521970"/>
          </a:xfrm>
          <a:prstGeom prst="rect">
            <a:avLst/>
          </a:prstGeom>
          <a:noFill/>
        </p:spPr>
        <p:txBody>
          <a:bodyPr wrap="none" rtlCol="0" anchor="t">
            <a:spAutoFit/>
          </a:bodyPr>
          <a:p>
            <a:r>
              <a:rPr lang="zh-CN" altLang="en-US" sz="2800">
                <a:solidFill>
                  <a:srgbClr val="FF0000"/>
                </a:solidFill>
                <a:latin typeface="Times New Roman" panose="02020603050405020304" charset="0"/>
                <a:cs typeface="Times New Roman" panose="02020603050405020304" charset="0"/>
                <a:sym typeface="+mn-ea"/>
              </a:rPr>
              <a:t>mainly </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8" grpId="0"/>
      <p:bldP spid="9" grpId="0"/>
      <p:bldP spid="2" grpId="1"/>
      <p:bldP spid="3" grpId="1"/>
      <p:bldP spid="4" grpId="1"/>
      <p:bldP spid="8" grpId="1"/>
      <p:bldP spid="9" grpId="1"/>
    </p:bldLst>
  </p:timing>
</p:sld>
</file>

<file path=ppt/tags/tag1.xml><?xml version="1.0" encoding="utf-8"?>
<p:tagLst xmlns:p="http://schemas.openxmlformats.org/presentationml/2006/main">
  <p:tag name="KSO_WM_UNIT_PLACING_PICTURE_USER_VIEWPORT" val="{&quot;height&quot;:10845,&quot;width&quot;:14325}"/>
</p:tagLst>
</file>

<file path=ppt/tags/tag2.xml><?xml version="1.0" encoding="utf-8"?>
<p:tagLst xmlns:p="http://schemas.openxmlformats.org/presentationml/2006/main">
  <p:tag name="KSO_WM_SPECIAL_SOURCE" val="bdnull"/>
</p:tagLst>
</file>

<file path=ppt/tags/tag3.xml><?xml version="1.0" encoding="utf-8"?>
<p:tagLst xmlns:p="http://schemas.openxmlformats.org/presentationml/2006/main">
  <p:tag name="KSO_WM_SPECIAL_SOURCE" val="bdnull"/>
</p:tagLst>
</file>

<file path=ppt/tags/tag4.xml><?xml version="1.0" encoding="utf-8"?>
<p:tagLst xmlns:p="http://schemas.openxmlformats.org/presentationml/2006/main">
  <p:tag name="KSO_WM_SPECIAL_SOURCE" val="bdnull"/>
</p:tagLst>
</file>

<file path=ppt/tags/tag5.xml><?xml version="1.0" encoding="utf-8"?>
<p:tagLst xmlns:p="http://schemas.openxmlformats.org/presentationml/2006/main">
  <p:tag name="KSO_WM_SPECIAL_SOURCE" val="bdnull"/>
</p:tagLst>
</file>

<file path=ppt/tags/tag6.xml><?xml version="1.0" encoding="utf-8"?>
<p:tagLst xmlns:p="http://schemas.openxmlformats.org/presentationml/2006/main">
  <p:tag name="KSO_WM_SPECIAL_SOURCE" val="bdnull"/>
</p:tagLst>
</file>

<file path=ppt/tags/tag7.xml><?xml version="1.0" encoding="utf-8"?>
<p:tagLst xmlns:p="http://schemas.openxmlformats.org/presentationml/2006/main">
  <p:tag name="KSO_WM_SPECIAL_SOURCE" val="bdnull"/>
</p:tagLst>
</file>

<file path=ppt/tags/tag8.xml><?xml version="1.0" encoding="utf-8"?>
<p:tagLst xmlns:p="http://schemas.openxmlformats.org/presentationml/2006/main">
  <p:tag name="KSO_WM_SPECIAL_SOURCE" val="bdnull"/>
</p:tagLst>
</file>

<file path=ppt/tags/tag9.xml><?xml version="1.0" encoding="utf-8"?>
<p:tagLst xmlns:p="http://schemas.openxmlformats.org/presentationml/2006/main">
  <p:tag name="KSO_WM_SPECIAL_SOURCE" val="bdnull"/>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13881</Words>
  <Application>WPS 演示</Application>
  <PresentationFormat>宽屏</PresentationFormat>
  <Paragraphs>378</Paragraphs>
  <Slides>24</Slides>
  <Notes>4</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24</vt:i4>
      </vt:variant>
    </vt:vector>
  </HeadingPairs>
  <TitlesOfParts>
    <vt:vector size="41" baseType="lpstr">
      <vt:lpstr>Arial</vt:lpstr>
      <vt:lpstr>宋体</vt:lpstr>
      <vt:lpstr>Wingdings</vt:lpstr>
      <vt:lpstr>Trebuchet MS</vt:lpstr>
      <vt:lpstr>Helvetica</vt:lpstr>
      <vt:lpstr>微软雅黑</vt:lpstr>
      <vt:lpstr>Calibri</vt:lpstr>
      <vt:lpstr>Times New Roman</vt:lpstr>
      <vt:lpstr>华文中宋</vt:lpstr>
      <vt:lpstr>Wingdings</vt:lpstr>
      <vt:lpstr>Calibri</vt:lpstr>
      <vt:lpstr>Times New Roman</vt:lpstr>
      <vt:lpstr>Arial Unicode MS</vt:lpstr>
      <vt:lpstr>HelveticaNeue</vt:lpstr>
      <vt:lpstr>Corbel</vt:lpstr>
      <vt:lpstr>华文新魏</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24147</cp:lastModifiedBy>
  <cp:revision>175</cp:revision>
  <dcterms:created xsi:type="dcterms:W3CDTF">2019-06-19T02:08:00Z</dcterms:created>
  <dcterms:modified xsi:type="dcterms:W3CDTF">2022-10-12T10:34:30Z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7514D7E3615045AD905038E9E6AEE929</vt:lpwstr>
  </property>
</Properties>
</file>