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56" r:id="rId4"/>
    <p:sldId id="257" r:id="rId5"/>
    <p:sldId id="258" r:id="rId6"/>
    <p:sldId id="262" r:id="rId7"/>
    <p:sldId id="263" r:id="rId8"/>
    <p:sldId id="261" r:id="rId9"/>
    <p:sldId id="264" r:id="rId10"/>
    <p:sldId id="260" r:id="rId11"/>
    <p:sldId id="265" r:id="rId12"/>
    <p:sldId id="259" r:id="rId13"/>
    <p:sldId id="266" r:id="rId14"/>
    <p:sldId id="2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FF"/>
    <a:srgbClr val="FFFFCC"/>
    <a:srgbClr val="FFCCCC"/>
    <a:srgbClr val="FF99CC"/>
    <a:srgbClr val="CCFFCC"/>
    <a:srgbClr val="996633"/>
    <a:srgbClr val="CC9900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92505" y="144379"/>
            <a:ext cx="11858324" cy="6583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Para. 1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800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Finally, </a:t>
            </a:r>
            <a:r>
              <a:rPr lang="en-US" altLang="zh-CN" sz="2800" b="1" i="1" dirty="0">
                <a:solidFill>
                  <a:srgbClr val="C00000"/>
                </a:solidFill>
                <a:highlight>
                  <a:srgbClr val="FF99CC"/>
                </a:highlight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it</a:t>
            </a:r>
            <a:r>
              <a:rPr lang="en-US" altLang="zh-CN" sz="2800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 would </a:t>
            </a:r>
            <a:r>
              <a:rPr lang="en-US" altLang="zh-CN" sz="2800" b="1" i="1" dirty="0">
                <a:solidFill>
                  <a:srgbClr val="C00000"/>
                </a:solidFill>
                <a:highlight>
                  <a:srgbClr val="FFCCCC"/>
                </a:highlight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let me get close</a:t>
            </a:r>
            <a:r>
              <a:rPr lang="en-US" altLang="zh-CN" sz="2800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Months of </a:t>
            </a:r>
            <a:r>
              <a:rPr lang="en-US" altLang="zh-CN" sz="2800" b="1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patient observation and a </a:t>
            </a:r>
            <a:r>
              <a:rPr lang="en-US" altLang="zh-CN" b="1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cautious</a:t>
            </a:r>
            <a:r>
              <a:rPr lang="en-US" altLang="zh-CN" sz="2800" b="1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approach eventually paid off 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and </a:t>
            </a:r>
            <a:r>
              <a:rPr lang="en-US" altLang="zh-CN" sz="2800" b="1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overwhelming joy and excitement filled my heart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r>
              <a:rPr lang="en-US" altLang="zh-CN" sz="2800" b="1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无灵主语</a:t>
            </a:r>
            <a:r>
              <a:rPr lang="en-US" altLang="zh-CN" sz="2800" b="1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Excited and touched by her trust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reached out my hand</a:t>
            </a:r>
            <a:r>
              <a:rPr lang="en-US" altLang="zh-CN" sz="2800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touched her smooth fur and played with them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主句连动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Never in my wildest dream had I imagined that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she </a:t>
            </a:r>
            <a:r>
              <a:rPr lang="en-US" altLang="zh-CN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would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come to me,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along with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her babies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主句倒装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后缀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was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kern="1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at that time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that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idea to bring it home and tame it </a:t>
            </a:r>
            <a:r>
              <a:rPr lang="en-US" altLang="zh-CN" sz="28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emerged/began</a:t>
            </a:r>
            <a:r>
              <a:rPr lang="zh-CN" altLang="en-US" sz="28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to</a:t>
            </a:r>
            <a:r>
              <a:rPr lang="zh-CN" altLang="en-US" sz="28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bounce in my mind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again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强调句式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Moments later, the fox, with her babies, curled in my arms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falling asleep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后缀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Why not  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</a:t>
            </a:r>
            <a:r>
              <a:rPr lang="en-US" altLang="zh-CN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ake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it home then?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With great </a:t>
            </a:r>
            <a:r>
              <a:rPr lang="en-US" altLang="zh-CN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caution/care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/ Holding my breath tightly, /Gentle and cautious,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held it tightly and walked it to my home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Upon arrival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laid them in the kennel </a:t>
            </a:r>
            <a:r>
              <a:rPr lang="en-US" altLang="zh-CN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that I had prepared months in advance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and presented the food and drink alongside it,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hoping </a:t>
            </a:r>
            <a:r>
              <a:rPr lang="en-US" altLang="zh-CN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they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would settle down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定语从句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非谓语动词后缀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When night fell,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it seemed everything </a:t>
            </a:r>
            <a:r>
              <a:rPr lang="en-US" altLang="zh-CN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going well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except for some noises from the kennel. 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状语从句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it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句式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endParaRPr lang="zh-CN" altLang="en-US" sz="2800" b="1" kern="100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sz="2800" b="1" kern="100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800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92505" y="144379"/>
            <a:ext cx="11858324" cy="6583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Para. 2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800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To my surprise, the day after I took it home, it fled.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When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seeing the empty kennel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“new home”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for the fox, I couldn’t 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hold back my tears of sadness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and burst out crying/ I 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overwhelmed by a huge wave of loss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非谓语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插入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But I knew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what I should do right now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to find it.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名词性从句组合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From my home to the wild, I searched for its footprints 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inch by inch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finally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spotting it attending and playing with its young ones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with great joy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后缀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800" b="1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Sometimes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the fox hid itself in the woods; </a:t>
            </a:r>
            <a:r>
              <a:rPr lang="en-US" altLang="zh-CN" sz="2800" b="1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sometimes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chased after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babies on the grassland; </a:t>
            </a:r>
            <a:r>
              <a:rPr lang="en-US" altLang="zh-CN" sz="2800" b="1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sometimes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“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wrestled” with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babies in the mud.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排比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Only at that time did I realize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what a ridiculous idea I ever bore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倒装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800" b="1" dirty="0">
                <a:solidFill>
                  <a:srgbClr val="9900CC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My journey of the</a:t>
            </a:r>
            <a:r>
              <a:rPr lang="en-US" altLang="zh-CN" sz="2800" b="1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encounter with the fox came to an end in an unexpected way</a:t>
            </a:r>
            <a:r>
              <a:rPr lang="en-US" altLang="zh-CN" sz="2800" b="1" dirty="0">
                <a:solidFill>
                  <a:srgbClr val="9900CC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but </a:t>
            </a:r>
            <a:r>
              <a:rPr lang="en-US" altLang="zh-CN" sz="28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fond memories of the special bond between us never faded./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There’s no denying that the best way to get close to animals is to be a friend of them </a:t>
            </a:r>
            <a:r>
              <a:rPr lang="en-US" altLang="zh-CN" sz="2800" kern="100" dirty="0">
                <a:solidFill>
                  <a:srgbClr val="C00000"/>
                </a:solidFill>
                <a:effectLst/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rather than tame 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them</a:t>
            </a:r>
            <a:r>
              <a:rPr lang="en-US" altLang="zh-CN" sz="2800" kern="100" dirty="0">
                <a:solidFill>
                  <a:srgbClr val="C00000"/>
                </a:solidFill>
                <a:effectLst/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endParaRPr lang="zh-CN" altLang="zh-CN" sz="2800" kern="100" dirty="0">
              <a:solidFill>
                <a:srgbClr val="C00000"/>
              </a:solidFill>
              <a:effectLst/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800" b="1" kern="100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800" b="1" kern="100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800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92505" y="481263"/>
            <a:ext cx="11858324" cy="62467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Finally it would let me get close</a:t>
            </a:r>
            <a:r>
              <a:rPr lang="en-US" altLang="zh-CN" sz="2400" b="0" i="1" u="none" strike="noStrike" baseline="0" dirty="0">
                <a:solidFill>
                  <a:srgbClr val="0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0" i="0" u="none" strike="noStrike" baseline="0" dirty="0">
                <a:solidFill>
                  <a:srgbClr val="0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One day, as I sat quietly under the shade of a tree, </a:t>
            </a:r>
            <a:r>
              <a:rPr lang="en-US" altLang="zh-CN" sz="2400" b="1" i="0" u="none" strike="noStrike" baseline="0" dirty="0">
                <a:solidFill>
                  <a:srgbClr val="0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fox cautiously approached</a:t>
            </a:r>
            <a:r>
              <a:rPr lang="en-US" altLang="zh-CN" sz="2400" b="0" i="0" u="none" strike="noStrike" baseline="0" dirty="0">
                <a:solidFill>
                  <a:srgbClr val="0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400" b="1" i="0" u="none" strike="noStrike" baseline="0" dirty="0">
                <a:solidFill>
                  <a:srgbClr val="0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its bright and soft eyes fixed on me</a:t>
            </a:r>
            <a:r>
              <a:rPr lang="en-US" altLang="zh-CN" sz="2400" b="0" i="0" u="none" strike="noStrike" baseline="0" dirty="0">
                <a:solidFill>
                  <a:srgbClr val="0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I held my breath, </a:t>
            </a:r>
            <a:r>
              <a:rPr lang="en-US" altLang="zh-CN" sz="2400" b="1" i="0" u="none" strike="noStrike" baseline="0" dirty="0">
                <a:solidFill>
                  <a:srgbClr val="0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not wanting to startle the little creature</a:t>
            </a:r>
            <a:r>
              <a:rPr lang="en-US" altLang="zh-CN" sz="2400" b="0" i="0" u="none" strike="noStrike" baseline="0" dirty="0">
                <a:solidFill>
                  <a:srgbClr val="0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As it came closer, I could see the trust in its eyes, and I knew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that it had got accustomed to my presence and that our bond had deepened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Over time, I was able to bring it food and even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stroke its fur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and occasionally, it would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huddle peacefully against me 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as we sat on the green grass, like two old friends. And just like what I’d do to an old friend who seemed to need help, I took it home—thinking I could better take care of it and we could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better enjoy each other’s company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endParaRPr lang="en-US" altLang="zh-CN" sz="2400" b="0" i="0" u="none" strike="noStrike" baseline="0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lnSpc>
                <a:spcPct val="110000"/>
              </a:lnSpc>
            </a:pPr>
            <a:r>
              <a:rPr lang="en-US" altLang="zh-CN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To my surprise, the day after I took it home, it fled. 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jumped out of an open window and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in no time vanished into the woods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As I watched it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slip away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with a nimbleness and grace that was a joy to behold, darting through the underbrush with a fluidity that spoke of its wild nature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I suddenly realized that perhaps the wild called to it more strongly than I ever could. I should never have tried to keep it as a tame pet, because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wild creatures were supposed to be roaming in their own home, rather than being confined in mine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I didn’t see it then,—not even with the help of that book about foxes, but now, on looking back,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know that my self -acclaimed “love” for it was not love at all, but possession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endParaRPr lang="en-US" altLang="zh-CN" sz="2400" b="0" i="0" u="none" strike="noStrike" baseline="0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1171" y="-49729"/>
            <a:ext cx="1636295" cy="54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zh-CN" altLang="en-US" sz="2800" b="1" kern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参考范文</a:t>
            </a:r>
            <a:endParaRPr lang="zh-CN" altLang="en-US" sz="2800" b="1" kern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图片 3" descr="桌子上放了不同类型的花&#10;&#10;描述已自动生成"/>
          <p:cNvPicPr>
            <a:picLocks noChangeAspect="1"/>
          </p:cNvPicPr>
          <p:nvPr/>
        </p:nvPicPr>
        <p:blipFill rotWithShape="1">
          <a:blip r:embed="rId1"/>
          <a:srcRect t="13563" b="218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图片 1" descr="山上的狐狸&#10;&#10;描述已自动生成"/>
          <p:cNvPicPr>
            <a:picLocks noChangeAspect="1"/>
          </p:cNvPicPr>
          <p:nvPr/>
        </p:nvPicPr>
        <p:blipFill rotWithShape="1">
          <a:blip r:embed="rId1"/>
          <a:srcRect r="12560"/>
          <a:stretch>
            <a:fillRect/>
          </a:stretch>
        </p:blipFill>
        <p:spPr>
          <a:xfrm>
            <a:off x="0" y="30293"/>
            <a:ext cx="7995504" cy="6857990"/>
          </a:xfrm>
          <a:prstGeom prst="rect">
            <a:avLst/>
          </a:prstGeom>
        </p:spPr>
      </p:pic>
      <p:pic>
        <p:nvPicPr>
          <p:cNvPr id="9" name="图片 8" descr="狐狸站在草地上&#10;&#10;描述已自动生成"/>
          <p:cNvPicPr>
            <a:picLocks noChangeAspect="1"/>
          </p:cNvPicPr>
          <p:nvPr/>
        </p:nvPicPr>
        <p:blipFill rotWithShape="1">
          <a:blip r:embed="rId2"/>
          <a:srcRect t="9033" r="1" b="7576"/>
          <a:stretch>
            <a:fillRect/>
          </a:stretch>
        </p:blipFill>
        <p:spPr>
          <a:xfrm>
            <a:off x="8188032" y="10"/>
            <a:ext cx="4003968" cy="2228747"/>
          </a:xfrm>
          <a:prstGeom prst="rect">
            <a:avLst/>
          </a:prstGeom>
        </p:spPr>
      </p:pic>
      <p:pic>
        <p:nvPicPr>
          <p:cNvPr id="7" name="图片 6" descr="猫站在地上的动物&#10;&#10;描述已自动生成"/>
          <p:cNvPicPr>
            <a:picLocks noChangeAspect="1"/>
          </p:cNvPicPr>
          <p:nvPr/>
        </p:nvPicPr>
        <p:blipFill rotWithShape="1">
          <a:blip r:embed="rId3"/>
          <a:srcRect r="1" b="7014"/>
          <a:stretch>
            <a:fillRect/>
          </a:stretch>
        </p:blipFill>
        <p:spPr>
          <a:xfrm>
            <a:off x="8188029" y="2400472"/>
            <a:ext cx="4003969" cy="2057046"/>
          </a:xfrm>
          <a:prstGeom prst="rect">
            <a:avLst/>
          </a:prstGeom>
        </p:spPr>
      </p:pic>
      <p:pic>
        <p:nvPicPr>
          <p:cNvPr id="3" name="图片 2" descr="躺着的狐狸&#10;&#10;描述已自动生成"/>
          <p:cNvPicPr>
            <a:picLocks noChangeAspect="1"/>
          </p:cNvPicPr>
          <p:nvPr/>
        </p:nvPicPr>
        <p:blipFill rotWithShape="1">
          <a:blip r:embed="rId4"/>
          <a:srcRect t="6803" r="1" b="4136"/>
          <a:stretch>
            <a:fillRect/>
          </a:stretch>
        </p:blipFill>
        <p:spPr>
          <a:xfrm>
            <a:off x="8188029" y="4629229"/>
            <a:ext cx="4003969" cy="222877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46508" y="394637"/>
            <a:ext cx="6910939" cy="200583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Jumble" panose="02000503000000020004" pitchFamily="2" charset="0"/>
              </a:rPr>
              <a:t>Tame a Fox</a:t>
            </a:r>
            <a:endParaRPr lang="zh-CN" alt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Jumble" panose="02000503000000020004" pitchFamily="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0185" y="6319323"/>
            <a:ext cx="309033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仿宋" panose="02010609060101010101" pitchFamily="49" charset="-122"/>
              </a:rPr>
              <a:t>Ms.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仿宋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仿宋" panose="02010609060101010101" pitchFamily="49" charset="-122"/>
              </a:rPr>
              <a:t>Zhu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仿宋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仿宋" panose="02010609060101010101" pitchFamily="49" charset="-122"/>
              </a:rPr>
              <a:t>Mar. 1, 2024 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  <a:ea typeface="仿宋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88029" y="3934298"/>
            <a:ext cx="3920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Sycophantic  </a:t>
            </a:r>
            <a:r>
              <a:rPr lang="zh-CN" altLang="en-US" sz="2800" dirty="0">
                <a:solidFill>
                  <a:srgbClr val="FFFF00"/>
                </a:solidFill>
                <a:latin typeface="ADLaM Display" panose="02010000000000000000" pitchFamily="2" charset="0"/>
                <a:ea typeface="仿宋" panose="02010609060101010101" pitchFamily="49" charset="-122"/>
                <a:cs typeface="ADLaM Display" panose="02010000000000000000" pitchFamily="2" charset="0"/>
              </a:rPr>
              <a:t>狐媚的</a:t>
            </a:r>
            <a:endParaRPr lang="zh-CN" altLang="en-US" sz="2800" dirty="0">
              <a:solidFill>
                <a:srgbClr val="FFFF00"/>
              </a:solidFill>
              <a:latin typeface="ADLaM Display" panose="02010000000000000000" pitchFamily="2" charset="0"/>
              <a:ea typeface="仿宋" panose="02010609060101010101" pitchFamily="49" charset="-122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92505" y="144379"/>
            <a:ext cx="11858324" cy="6583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1.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My story started </a:t>
            </a:r>
            <a:r>
              <a:rPr lang="en-US" altLang="zh-CN" b="1" u="sng" dirty="0">
                <a:solidFill>
                  <a:srgbClr val="CC9900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one autumn</a:t>
            </a:r>
            <a:r>
              <a:rPr lang="en-US" altLang="zh-CN" b="1" dirty="0">
                <a:solidFill>
                  <a:srgbClr val="CC9900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morning, at the bend(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转弯处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) on a path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  2.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CC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13 years old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and was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on the way to school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b="1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was the first time</a:t>
            </a:r>
            <a:r>
              <a:rPr lang="en-US" altLang="zh-CN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I had caught sight of a fox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Fascinated to the point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dirty="0">
                <a:solidFill>
                  <a:srgbClr val="00B05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that I forgot all fear, I dared to go up to it, I had never come so close to a wild animal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There was nobody else around, only me and 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99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fox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  3. “Hey, fox!” I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tried to greet it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though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my voice was so weak it felt like I was saying hello to myself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It didn't hear me. It stayed there and I watched it. </a:t>
            </a:r>
            <a:r>
              <a:rPr lang="en-US" altLang="zh-CN" sz="29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My heart was beating flat out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900" b="1" dirty="0">
                <a:solidFill>
                  <a:srgbClr val="C00000"/>
                </a:solidFill>
                <a:highlight>
                  <a:srgbClr val="FFC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was so cute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For a moment I thought I might be able to touch it.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 4. </a:t>
            </a:r>
            <a:r>
              <a:rPr lang="en-US" altLang="zh-CN" sz="29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Throughout the day at school, I could only think of the fox at the big beech (</a:t>
            </a:r>
            <a:r>
              <a:rPr lang="zh-CN" altLang="en-US" sz="29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山毛榉</a:t>
            </a:r>
            <a:r>
              <a:rPr lang="en-US" altLang="zh-CN" sz="29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) tree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At my return to the place where we met, I was sure I'd find it there.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 5. And I did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This time I gathered a little bit more courage and called out to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“Fox!” Of course </a:t>
            </a:r>
            <a:r>
              <a:rPr lang="en-US" altLang="zh-CN" sz="2900" b="1" dirty="0">
                <a:solidFill>
                  <a:srgbClr val="C00000"/>
                </a:solidFill>
                <a:highlight>
                  <a:srgbClr val="FFC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escaped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But that only made me long to meet it again. </a:t>
            </a:r>
            <a:r>
              <a:rPr lang="en-US" altLang="zh-CN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decided that if I could find its kennel (</a:t>
            </a:r>
            <a:r>
              <a:rPr lang="zh-CN" altLang="en-US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洞</a:t>
            </a:r>
            <a:r>
              <a:rPr lang="en-US" altLang="zh-CN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) and catch it, I would try and tame (</a:t>
            </a:r>
            <a:r>
              <a:rPr lang="zh-CN" altLang="en-US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别服</a:t>
            </a:r>
            <a:r>
              <a:rPr lang="en-US" altLang="zh-CN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) it, making it my friend</a:t>
            </a:r>
            <a:r>
              <a:rPr lang="en-US" altLang="zh-CN" b="1" dirty="0">
                <a:solidFill>
                  <a:srgbClr val="CC9900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endParaRPr lang="en-US" altLang="zh-CN" b="1" dirty="0">
              <a:solidFill>
                <a:srgbClr val="CC9900"/>
              </a:solidFill>
              <a:highlight>
                <a:srgbClr val="FFFF00"/>
              </a:highlight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 6. Thus,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spent most of my free time in the forests trying to find the fox during the following months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But I never saw it again before </a:t>
            </a:r>
            <a:r>
              <a:rPr lang="en-US" altLang="zh-CN" sz="2900" b="1" u="sng" dirty="0">
                <a:solidFill>
                  <a:srgbClr val="CC9900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winter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came. During the winter,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followed its footprints far across the fields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Suddenly I </a:t>
            </a:r>
            <a:r>
              <a:rPr lang="en-US" altLang="zh-CN" sz="29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alarmed by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howling of wolves near me. I ran away </a:t>
            </a:r>
            <a:r>
              <a:rPr lang="en-US" altLang="zh-CN" sz="29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frightened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9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stumbled and hurt my ankle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It healed very slowly,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so that I had to stay at home during the winter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reading a book about animals of the forest and foxes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 7. When </a:t>
            </a:r>
            <a:r>
              <a:rPr lang="en-US" altLang="zh-CN" sz="2900" b="1" u="sng" dirty="0">
                <a:solidFill>
                  <a:srgbClr val="CC9900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spring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arrived, I was free again. I looked for fox kennels and waited for my fox, </a:t>
            </a:r>
            <a:r>
              <a:rPr lang="en-US" altLang="zh-CN" sz="29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To my amazement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900" b="1" dirty="0">
                <a:solidFill>
                  <a:srgbClr val="C00000"/>
                </a:solidFill>
                <a:highlight>
                  <a:srgbClr val="FFC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had got young ones but kept moving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because of my observations; therefore I decided to observe the fox from a longer distance.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下 2"/>
          <p:cNvSpPr/>
          <p:nvPr/>
        </p:nvSpPr>
        <p:spPr>
          <a:xfrm>
            <a:off x="3791159" y="356135"/>
            <a:ext cx="433671" cy="6501865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401157" y="366295"/>
            <a:ext cx="1335622" cy="461665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autumn</a:t>
            </a:r>
            <a:endParaRPr lang="zh-CN" altLang="en-US" sz="2400" dirty="0">
              <a:solidFill>
                <a:schemeClr val="tx2">
                  <a:lumMod val="75000"/>
                  <a:lumOff val="25000"/>
                </a:schemeClr>
              </a:solidFill>
              <a:latin typeface="ADLaM Display" panose="02010000000000000000" pitchFamily="2" charset="0"/>
              <a:ea typeface="仿宋" panose="02010609060101010101" pitchFamily="49" charset="-122"/>
              <a:cs typeface="ADLaM Display" panose="02010000000000000000" pitchFamily="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14779" y="4166364"/>
            <a:ext cx="1141659" cy="461665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winter</a:t>
            </a:r>
            <a:endParaRPr lang="zh-CN" altLang="en-US" sz="2400" dirty="0">
              <a:solidFill>
                <a:schemeClr val="tx2">
                  <a:lumMod val="75000"/>
                  <a:lumOff val="25000"/>
                </a:schemeClr>
              </a:solidFill>
              <a:latin typeface="ADLaM Display" panose="02010000000000000000" pitchFamily="2" charset="0"/>
              <a:ea typeface="仿宋" panose="02010609060101010101" pitchFamily="49" charset="-122"/>
              <a:cs typeface="ADLaM Display" panose="02010000000000000000" pitchFamily="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01157" y="6168114"/>
            <a:ext cx="1106393" cy="461665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spring</a:t>
            </a:r>
            <a:endParaRPr lang="zh-CN" altLang="en-US" sz="2400" dirty="0">
              <a:solidFill>
                <a:schemeClr val="tx2">
                  <a:lumMod val="75000"/>
                  <a:lumOff val="25000"/>
                </a:schemeClr>
              </a:solidFill>
              <a:latin typeface="ADLaM Display" panose="02010000000000000000" pitchFamily="2" charset="0"/>
              <a:ea typeface="仿宋" panose="02010609060101010101" pitchFamily="49" charset="-122"/>
              <a:cs typeface="ADLaM Display" panose="02010000000000000000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0"/>
            <a:ext cx="2917786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</a:rPr>
              <a:t>My story about a fox</a:t>
            </a:r>
            <a:endParaRPr lang="zh-CN" altLang="en-US" sz="2400" b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36779" y="112295"/>
            <a:ext cx="7302821" cy="49552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FF0000"/>
                </a:solidFill>
                <a:highlight>
                  <a:srgbClr val="FFCC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13 years old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and was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on the way to school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1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was the first time</a:t>
            </a:r>
            <a:r>
              <a:rPr lang="en-US" altLang="zh-CN" sz="24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I had caught sight of a fox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Fascinated to the point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that I forgot all fear, I dared to go up to it, I had never come so close to a wild animal. </a:t>
            </a:r>
            <a:endParaRPr lang="en-US" altLang="zh-CN" sz="2400" dirty="0">
              <a:solidFill>
                <a:srgbClr val="00B050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“Hey, fox!” I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tried to greet it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though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my voice was so weak it felt like I was saying hello to myself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It didn't hear me. It stayed there and I watched it. </a:t>
            </a:r>
            <a:r>
              <a:rPr lang="en-US" altLang="zh-CN" sz="24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My heart was beating flat out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For a moment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thought I might be able to touch it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Throughout the day at school,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could only think of the fox at the big beech (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山毛榉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) tree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zh-CN" altLang="en-US" sz="2400" b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07" y="605787"/>
            <a:ext cx="3425557" cy="19266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2400" y="1482960"/>
            <a:ext cx="228799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highlight>
                  <a:srgbClr val="FFC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was so cute.</a:t>
            </a:r>
            <a:endParaRPr lang="en-US" altLang="zh-CN" sz="2400" b="1" dirty="0">
              <a:solidFill>
                <a:srgbClr val="C00000"/>
              </a:solidFill>
              <a:highlight>
                <a:srgbClr val="FFCCFF"/>
              </a:highlight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stayed there</a:t>
            </a:r>
            <a:r>
              <a:rPr lang="en-US" altLang="zh-CN" sz="2400" b="1" dirty="0">
                <a:solidFill>
                  <a:srgbClr val="C00000"/>
                </a:solidFill>
                <a:highlight>
                  <a:srgbClr val="FFC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zh-CN" altLang="en-US" sz="2400" dirty="0"/>
          </a:p>
        </p:txBody>
      </p:sp>
      <p:sp>
        <p:nvSpPr>
          <p:cNvPr id="15" name="标注: 下箭头 14"/>
          <p:cNvSpPr/>
          <p:nvPr/>
        </p:nvSpPr>
        <p:spPr>
          <a:xfrm>
            <a:off x="2428128" y="793424"/>
            <a:ext cx="3281680" cy="1773535"/>
          </a:xfrm>
          <a:prstGeom prst="downArrowCallout">
            <a:avLst>
              <a:gd name="adj1" fmla="val 25000"/>
              <a:gd name="adj2" fmla="val 25000"/>
              <a:gd name="adj3" fmla="val 13991"/>
              <a:gd name="adj4" fmla="val 80879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was fascinated by the fox I encountered accidentally on the way to school. 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36779" y="2245634"/>
            <a:ext cx="7302821" cy="34163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This time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gathered a little bit more courage and called out to it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“Fox!” Of course </a:t>
            </a:r>
            <a:r>
              <a:rPr lang="en-US" altLang="zh-CN" sz="2400" b="1" dirty="0">
                <a:solidFill>
                  <a:srgbClr val="C00000"/>
                </a:solidFill>
                <a:highlight>
                  <a:srgbClr val="FFC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escaped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But that only made me long to meet it again. 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decided that if I could find its kennel (</a:t>
            </a:r>
            <a:r>
              <a:rPr lang="zh-CN" altLang="en-US" sz="2400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洞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) and catch it, I would try and tame (</a:t>
            </a:r>
            <a:r>
              <a:rPr lang="zh-CN" altLang="en-US" sz="2400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别服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) it, making it my friend</a:t>
            </a:r>
            <a:r>
              <a:rPr lang="en-US" altLang="zh-CN" sz="2400" b="1" dirty="0">
                <a:solidFill>
                  <a:srgbClr val="CC9900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r>
              <a:rPr lang="en-US" altLang="zh-CN" sz="2400" b="1" dirty="0">
                <a:solidFill>
                  <a:srgbClr val="CC99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endParaRPr lang="en-US" altLang="zh-CN" sz="2400" b="1" dirty="0">
              <a:solidFill>
                <a:srgbClr val="CC9900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Thus,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spent most of my free time in the forests trying to find the fox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during the following months.  </a:t>
            </a:r>
            <a:endParaRPr lang="zh-CN" altLang="en-US" sz="2400" b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38618"/>
            <a:ext cx="2882506" cy="230600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75181" y="4216400"/>
            <a:ext cx="18357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escaped! 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9" name="标注: 下箭头 18"/>
          <p:cNvSpPr/>
          <p:nvPr/>
        </p:nvSpPr>
        <p:spPr>
          <a:xfrm>
            <a:off x="2407473" y="2387606"/>
            <a:ext cx="3281680" cy="1773535"/>
          </a:xfrm>
          <a:prstGeom prst="downArrowCallout">
            <a:avLst>
              <a:gd name="adj1" fmla="val 25000"/>
              <a:gd name="adj2" fmla="val 25000"/>
              <a:gd name="adj3" fmla="val 13991"/>
              <a:gd name="adj4" fmla="val 80879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decided to catch the fox and tame it, making it my friend.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08818" y="3807516"/>
            <a:ext cx="7358742" cy="26776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During the winter,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followed its footprints far across the fields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Suddenly I </a:t>
            </a:r>
            <a:r>
              <a:rPr lang="en-US" altLang="zh-CN" sz="24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alarmed by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howling of wolves near me. I ran away </a:t>
            </a:r>
            <a:r>
              <a:rPr lang="en-US" altLang="zh-CN" sz="24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frightened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4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stumbled and hurt my ankle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It healed very slowly,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so that I had to stay at home during the winter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reading a book about animals of the forest and foxes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1" name="标注: 下箭头 20"/>
          <p:cNvSpPr/>
          <p:nvPr/>
        </p:nvSpPr>
        <p:spPr>
          <a:xfrm>
            <a:off x="2416488" y="4546534"/>
            <a:ext cx="3281680" cy="1773535"/>
          </a:xfrm>
          <a:prstGeom prst="downArrowCallout">
            <a:avLst>
              <a:gd name="adj1" fmla="val 25000"/>
              <a:gd name="adj2" fmla="val 25000"/>
              <a:gd name="adj3" fmla="val 13991"/>
              <a:gd name="adj4" fmla="val 80879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got my ankle hurt, staying at home and reading a book about fox.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08818" y="5292114"/>
            <a:ext cx="7358742" cy="15696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free again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I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looked for fox kennels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and </a:t>
            </a:r>
            <a:r>
              <a:rPr lang="en-US" altLang="zh-CN" sz="24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waited for my fox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decided to </a:t>
            </a:r>
            <a:r>
              <a:rPr lang="en-US" altLang="zh-CN" sz="24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observe the fox from a longer distance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0" y="4865876"/>
            <a:ext cx="2234957" cy="14899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5340" y="5869268"/>
            <a:ext cx="223495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had got young ones but kept moving. </a:t>
            </a:r>
            <a:endParaRPr lang="zh-CN" altLang="en-US" sz="2000" b="1" dirty="0">
              <a:solidFill>
                <a:srgbClr val="C00000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4" name="标注: 下箭头 13"/>
          <p:cNvSpPr/>
          <p:nvPr/>
        </p:nvSpPr>
        <p:spPr>
          <a:xfrm>
            <a:off x="2407473" y="2387606"/>
            <a:ext cx="3281680" cy="1773535"/>
          </a:xfrm>
          <a:prstGeom prst="downArrowCallout">
            <a:avLst>
              <a:gd name="adj1" fmla="val 25000"/>
              <a:gd name="adj2" fmla="val 25000"/>
              <a:gd name="adj3" fmla="val 13991"/>
              <a:gd name="adj4" fmla="val 80879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decided to catch the fox and tame it, making it my friend.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72720" y="1656080"/>
            <a:ext cx="11878109" cy="50719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Para. 1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Finally, </a:t>
            </a:r>
            <a:r>
              <a:rPr lang="en-US" altLang="zh-CN" b="1" i="1" dirty="0">
                <a:solidFill>
                  <a:srgbClr val="C00000"/>
                </a:solidFill>
                <a:highlight>
                  <a:srgbClr val="FF99CC"/>
                </a:highlight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it</a:t>
            </a:r>
            <a:r>
              <a:rPr lang="en-US" altLang="zh-CN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 would </a:t>
            </a:r>
            <a:r>
              <a:rPr lang="en-US" altLang="zh-CN" b="1" i="1" dirty="0">
                <a:solidFill>
                  <a:srgbClr val="C00000"/>
                </a:solidFill>
                <a:highlight>
                  <a:srgbClr val="FFCCCC"/>
                </a:highlight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let me get close</a:t>
            </a:r>
            <a:r>
              <a:rPr lang="en-US" altLang="zh-CN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Para. 2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To my surprise, the day after I took it home, it fled.</a:t>
            </a:r>
            <a:endParaRPr lang="en-US" altLang="zh-CN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120" y="47674"/>
            <a:ext cx="2127505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</a:rPr>
              <a:t>Major event </a:t>
            </a:r>
            <a:endParaRPr lang="zh-CN" altLang="en-US" sz="2800" b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98625" y="78451"/>
            <a:ext cx="8746694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decided to catch </a:t>
            </a:r>
            <a:r>
              <a:rPr lang="en-US" altLang="zh-CN" sz="2400" b="1" dirty="0">
                <a:solidFill>
                  <a:srgbClr val="FFFF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fox </a:t>
            </a:r>
            <a:r>
              <a:rPr lang="en-US" altLang="zh-CN" sz="2400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and tame </a:t>
            </a:r>
            <a:r>
              <a:rPr lang="en-US" altLang="zh-CN" sz="2400" b="1" dirty="0">
                <a:solidFill>
                  <a:srgbClr val="FFFF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</a:t>
            </a:r>
            <a:r>
              <a:rPr lang="en-US" altLang="zh-CN" sz="2400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making </a:t>
            </a:r>
            <a:r>
              <a:rPr lang="en-US" altLang="zh-CN" sz="2400" b="1" dirty="0">
                <a:solidFill>
                  <a:srgbClr val="FFFF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</a:t>
            </a:r>
            <a:r>
              <a:rPr lang="en-US" altLang="zh-CN" sz="2400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my friend.</a:t>
            </a:r>
            <a:endParaRPr lang="en-US" altLang="zh-CN" sz="2400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6" name="箭头: 下 5"/>
          <p:cNvSpPr/>
          <p:nvPr/>
        </p:nvSpPr>
        <p:spPr>
          <a:xfrm>
            <a:off x="5496560" y="509339"/>
            <a:ext cx="254000" cy="262821"/>
          </a:xfrm>
          <a:prstGeom prst="downArrow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9119" y="735428"/>
            <a:ext cx="1142037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From autumn to spring, the fox had grown to be a mother fox, could I tame it? How can I make friend with it ? </a:t>
            </a:r>
            <a:endParaRPr lang="en-US" altLang="zh-CN" sz="2400" b="1" dirty="0">
              <a:solidFill>
                <a:schemeClr val="accent6">
                  <a:lumMod val="50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9119" y="740171"/>
            <a:ext cx="1147171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To tame the fox who had babies was inhuman, for its babies needed their mum and they preferred to live in the wild, therefore</a:t>
            </a:r>
            <a:r>
              <a:rPr lang="en-US" altLang="zh-CN" sz="2400" dirty="0">
                <a:solidFill>
                  <a:srgbClr val="FFFF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400" b="1" dirty="0">
                <a:solidFill>
                  <a:srgbClr val="FFFF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should befriend rather than tame</a:t>
            </a:r>
            <a:r>
              <a:rPr lang="en-US" altLang="zh-CN" sz="240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sz="2400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0381" y="2104815"/>
            <a:ext cx="90917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Q. How did I feel when knowing that ? What did I do?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5635" y="2694813"/>
            <a:ext cx="104319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过渡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Q. What did I do next after approaching? The fox’s reaction ? 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4412" y="3600335"/>
            <a:ext cx="97385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Q. What did I do to take the fox home? The fox’s reaction?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3881120" y="4181454"/>
            <a:ext cx="4145280" cy="4616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/>
          <p:cNvSpPr/>
          <p:nvPr/>
        </p:nvSpPr>
        <p:spPr>
          <a:xfrm>
            <a:off x="8121445" y="4144835"/>
            <a:ext cx="953730" cy="524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04412" y="4705756"/>
            <a:ext cx="103359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3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Q. How did I feel when finding the fox fled? What would I do?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5635" y="5372305"/>
            <a:ext cx="939680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过渡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Q. Where did I go? What did I see?  What would I then? 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4411" y="6038855"/>
            <a:ext cx="83648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主题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Q. What lesson did I learn from this experience? 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0381" y="2100782"/>
            <a:ext cx="117079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Overjoyed, I approached the fox.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0381" y="2582119"/>
            <a:ext cx="1170795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过渡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2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touched the fur of the fox and also played with its babies. The idea </a:t>
            </a:r>
            <a:r>
              <a:rPr lang="en-US" altLang="zh-CN" sz="2400" b="1" dirty="0">
                <a:solidFill>
                  <a:srgbClr val="00B05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to bring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home and tame it emerged in my mind again. 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0381" y="3362307"/>
            <a:ext cx="1170795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3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brought the fox home cautiously while it was asleep. Being carefully attended but locked, it’s mournful.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8607" y="4712344"/>
            <a:ext cx="1164973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3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Amazed, I hurried to search for it from my house all the way to the wild.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5565" y="5184537"/>
            <a:ext cx="1167392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过渡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Exhausted and relieved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I finally found the fox, together with the young ones, playing happily in the wild. The scene caused me to give up taming.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5635" y="5797530"/>
            <a:ext cx="1164973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主题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3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I realized that making friends with the fox and letting it live in the wild was much better than taming it. 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63629" y="693019"/>
            <a:ext cx="11916076" cy="60542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 </a:t>
            </a:r>
            <a:r>
              <a:rPr lang="en-US" altLang="zh-CN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 </a:t>
            </a:r>
            <a:r>
              <a:rPr lang="en-US" altLang="zh-CN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后缀</a:t>
            </a: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主句中 插入</a:t>
            </a:r>
            <a:r>
              <a:rPr lang="en-US" altLang="zh-CN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倒装 </a:t>
            </a: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名词性从句组合     </a:t>
            </a: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zh-CN" altLang="en-US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</a:t>
            </a:r>
            <a:r>
              <a:rPr lang="zh-CN" altLang="en-US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句型  </a:t>
            </a: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99462"/>
            <a:ext cx="10385659" cy="54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en-US" altLang="zh-CN" sz="2800" b="1" kern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Useful sentence patterns to make up the sentences </a:t>
            </a:r>
            <a:endParaRPr lang="zh-CN" altLang="en-US" sz="2800" b="1" kern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4635" y="1169401"/>
            <a:ext cx="11340591" cy="52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zh-CN" altLang="en-US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非谓语动词</a:t>
            </a:r>
            <a:r>
              <a:rPr lang="en-US" altLang="zh-CN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/</a:t>
            </a:r>
            <a:r>
              <a:rPr lang="zh-CN" altLang="en-US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独立主格</a:t>
            </a:r>
            <a:r>
              <a:rPr lang="en-US" altLang="zh-CN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/adj</a:t>
            </a:r>
            <a:r>
              <a:rPr lang="zh-CN" altLang="en-US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短语 </a:t>
            </a:r>
            <a:r>
              <a:rPr lang="en-US" altLang="zh-CN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+ </a:t>
            </a:r>
            <a:r>
              <a:rPr lang="zh-CN" altLang="en-US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主句 </a:t>
            </a:r>
            <a:r>
              <a:rPr lang="en-US" altLang="zh-CN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+ </a:t>
            </a:r>
            <a:r>
              <a:rPr lang="zh-CN" altLang="en-US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非限定性定语从句</a:t>
            </a:r>
            <a:endParaRPr lang="zh-CN" altLang="en-US" sz="2800" b="1" kern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635" y="2213365"/>
            <a:ext cx="12387713" cy="52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zh-CN" altLang="en-US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主句 </a:t>
            </a:r>
            <a:r>
              <a:rPr lang="en-US" altLang="zh-CN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+ </a:t>
            </a:r>
            <a:r>
              <a:rPr lang="zh-CN" altLang="en-US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非限定性定语从句</a:t>
            </a:r>
            <a:r>
              <a:rPr lang="en-US" altLang="zh-CN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/</a:t>
            </a:r>
            <a:r>
              <a:rPr lang="zh-CN" altLang="en-US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非谓语动词</a:t>
            </a:r>
            <a:r>
              <a:rPr lang="en-US" altLang="zh-CN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/</a:t>
            </a:r>
            <a:r>
              <a:rPr lang="zh-CN" altLang="en-US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独立主格</a:t>
            </a:r>
            <a:r>
              <a:rPr lang="en-US" altLang="zh-CN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/</a:t>
            </a:r>
            <a:r>
              <a:rPr lang="zh-CN" altLang="en-US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同位语名词短语 </a:t>
            </a:r>
            <a:r>
              <a:rPr lang="en-US" altLang="zh-CN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+ </a:t>
            </a:r>
            <a:r>
              <a:rPr lang="zh-CN" altLang="en-US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主句其他部分</a:t>
            </a:r>
            <a:r>
              <a:rPr lang="en-US" altLang="zh-CN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 </a:t>
            </a:r>
            <a:endParaRPr lang="zh-CN" altLang="en-US" sz="2400" b="1" kern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2840" y="3042997"/>
            <a:ext cx="97576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Not only…, but also…</a:t>
            </a:r>
            <a:endParaRPr lang="en-US" altLang="zh-CN" sz="2400" b="1" dirty="0">
              <a:solidFill>
                <a:srgbClr val="C00000"/>
              </a:solidFill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Only + </a:t>
            </a:r>
            <a:r>
              <a:rPr lang="zh-CN" altLang="en-US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状语置于句首；</a:t>
            </a:r>
            <a:endParaRPr lang="en-US" altLang="zh-CN" sz="2400" b="1" dirty="0">
              <a:solidFill>
                <a:srgbClr val="C00000"/>
              </a:solidFill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So + adj…that…              </a:t>
            </a:r>
            <a:r>
              <a:rPr lang="zh-CN" altLang="en-US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虚拟里的倒装</a:t>
            </a:r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(Were I you, … )</a:t>
            </a:r>
            <a:r>
              <a:rPr lang="zh-CN" altLang="en-US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6609" y="4638870"/>
            <a:ext cx="6453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Why … is that…   </a:t>
            </a:r>
            <a:endParaRPr lang="en-US" altLang="zh-CN" sz="2400" b="1" dirty="0">
              <a:solidFill>
                <a:srgbClr val="C00000"/>
              </a:solidFill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What… is that…</a:t>
            </a:r>
            <a:endParaRPr lang="en-US" altLang="zh-CN" sz="2400" b="1" dirty="0">
              <a:solidFill>
                <a:srgbClr val="C00000"/>
              </a:solidFill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6609" y="5596710"/>
            <a:ext cx="6453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It is/was + adj /n. + for sb to do </a:t>
            </a:r>
            <a:r>
              <a:rPr lang="en-US" altLang="zh-CN" sz="2400" b="1" dirty="0" err="1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sth</a:t>
            </a:r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.  </a:t>
            </a:r>
            <a:endParaRPr lang="en-US" altLang="zh-CN" sz="2400" b="1" dirty="0">
              <a:solidFill>
                <a:srgbClr val="C00000"/>
              </a:solidFill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It is suggested/ convinced/ … that…    </a:t>
            </a:r>
            <a:endParaRPr lang="en-US" altLang="zh-CN" sz="2400" b="1" dirty="0">
              <a:solidFill>
                <a:srgbClr val="C00000"/>
              </a:solidFill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It is/was + </a:t>
            </a:r>
            <a:r>
              <a:rPr lang="zh-CN" altLang="en-US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被强调的部分</a:t>
            </a:r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+ that … </a:t>
            </a:r>
            <a:endParaRPr lang="en-US" altLang="zh-CN" sz="2400" b="1" dirty="0">
              <a:solidFill>
                <a:srgbClr val="C00000"/>
              </a:solidFill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34754" y="952901"/>
            <a:ext cx="11916075" cy="57751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Para. 1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400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Finally, </a:t>
            </a:r>
            <a:r>
              <a:rPr lang="en-US" altLang="zh-CN" sz="2400" b="1" i="1" dirty="0">
                <a:solidFill>
                  <a:srgbClr val="C00000"/>
                </a:solidFill>
                <a:highlight>
                  <a:srgbClr val="FF99CC"/>
                </a:highlight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it</a:t>
            </a:r>
            <a:r>
              <a:rPr lang="en-US" altLang="zh-CN" sz="2400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 would </a:t>
            </a:r>
            <a:r>
              <a:rPr lang="en-US" altLang="zh-CN" sz="2400" b="1" i="1" dirty="0">
                <a:solidFill>
                  <a:srgbClr val="C00000"/>
                </a:solidFill>
                <a:highlight>
                  <a:srgbClr val="FFCCCC"/>
                </a:highlight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let me get close</a:t>
            </a:r>
            <a:r>
              <a:rPr lang="en-US" altLang="zh-CN" sz="2400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sz="2400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620" y="0"/>
            <a:ext cx="10892155" cy="8820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sentence patterns + advanced and </a:t>
            </a:r>
            <a:r>
              <a:rPr lang="en-US" altLang="zh-CN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precise 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words</a:t>
            </a:r>
            <a:endParaRPr lang="en-US" altLang="zh-CN" sz="2400" b="1" kern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feelings + actions 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  </a:t>
            </a:r>
            <a:endParaRPr lang="zh-CN" altLang="en-US" sz="2400" b="1" kern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920" y="1368323"/>
            <a:ext cx="117652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Overjoyed, I approached the fox.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996633"/>
              </a:solidFill>
              <a:highlight>
                <a:srgbClr val="FFFFCC"/>
              </a:highlight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过渡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2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touched the fur of the fox and also played with its babies. The idea to bring it home and tame it emerged in my mind again. 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996633"/>
              </a:solidFill>
              <a:highlight>
                <a:srgbClr val="FFFFCC"/>
              </a:highlight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996633"/>
              </a:solidFill>
              <a:highlight>
                <a:srgbClr val="FFFFCC"/>
              </a:highlight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3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took the fox home when it’s asleep, cautious. Being carefully attended but locked, it’s mournful.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6839" y="1778500"/>
            <a:ext cx="11896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Months of </a:t>
            </a:r>
            <a:r>
              <a:rPr lang="en-US" altLang="zh-CN" sz="2400" b="1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patient observation and cautious approach eventually paid off 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and </a:t>
            </a:r>
            <a:r>
              <a:rPr lang="en-US" altLang="zh-CN" sz="2400" b="1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overwhelming joy and excitement filled my heart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r>
              <a:rPr lang="en-US" altLang="zh-CN" sz="2400" b="1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400" b="1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无灵主语</a:t>
            </a:r>
            <a:r>
              <a:rPr lang="en-US" altLang="zh-CN" sz="2400" b="1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endParaRPr lang="en-US" altLang="zh-CN" sz="2400" b="1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379" y="1691077"/>
            <a:ext cx="1189682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An overwhelming surge of excitement coursing through my veins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my long-lasting dream of </a:t>
            </a:r>
            <a:r>
              <a:rPr lang="en-US" altLang="zh-CN" sz="2400" b="1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befriending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the fox came true in time/</a:t>
            </a:r>
            <a:r>
              <a:rPr lang="en-US" altLang="zh-CN" sz="2400" b="1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became an undoubted reality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/ was realized/ </a:t>
            </a:r>
            <a:r>
              <a:rPr lang="en-US" altLang="zh-CN" sz="2400" b="1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accomplished ultimately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!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7588" y="3699281"/>
            <a:ext cx="11916075" cy="1938992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altLang="zh-CN" sz="24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Excited and touched by her trust</a:t>
            </a:r>
            <a:r>
              <a:rPr lang="en-US" altLang="zh-CN" sz="24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</a:t>
            </a:r>
            <a:r>
              <a:rPr lang="en-US" altLang="zh-CN" sz="24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reached out my hand</a:t>
            </a:r>
            <a:r>
              <a:rPr lang="en-US" altLang="zh-CN" sz="2400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touched her smooth fur and played with them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.[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主句连动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4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Never in my wildest dream had I imagined that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she did come to me,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along with her babies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主句倒装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后缀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4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was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kern="1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at that time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4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that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idea to bring it home and tame it </a:t>
            </a:r>
            <a:r>
              <a:rPr lang="en-US" altLang="zh-CN" sz="24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emerged/began</a:t>
            </a:r>
            <a:r>
              <a:rPr lang="zh-CN" altLang="en-US" sz="24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to</a:t>
            </a:r>
            <a:r>
              <a:rPr lang="zh-CN" altLang="en-US" sz="24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bounce in my mind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again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强调句式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endParaRPr lang="zh-CN" altLang="en-US" sz="2400" b="1" kern="100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1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92505" y="914399"/>
            <a:ext cx="11858324" cy="58136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3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brought the fox home cautiously while it was asleep. Being carefully attended but locked, it’s mournful.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620" y="0"/>
            <a:ext cx="11025505" cy="8820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sentence patterns + advanced and </a:t>
            </a:r>
            <a:r>
              <a:rPr lang="en-US" altLang="zh-CN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precise 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words</a:t>
            </a:r>
            <a:endParaRPr lang="en-US" altLang="zh-CN" sz="2400" b="1" kern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feelings + actions 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  </a:t>
            </a:r>
            <a:endParaRPr lang="zh-CN" altLang="en-US" sz="2400" b="1" kern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505" y="2404171"/>
            <a:ext cx="11858325" cy="3970318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Moments later, the fox, with her babies, curled in my arms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falling asleep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后缀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Why not  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took them home then?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With great caution, / Holing my breath tightly, /Gentle and cautious,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held it tightly and walked them to my home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Upon arrival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laid them in the kennel that I had prepared months in advance and presented the food and drink alongside them,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hoping they would settle down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定语从句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非谓语动词后缀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When night fell,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it seemed everything was going well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except for some noises from the kennel. 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状语从句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it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句式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endParaRPr lang="zh-CN" altLang="en-US" sz="2800" b="1" kern="100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41170" y="882315"/>
            <a:ext cx="11916075" cy="59756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Para. 2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400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To my surprise, the day after I took it home, it fled.</a:t>
            </a:r>
            <a:endParaRPr lang="en-US" altLang="zh-CN" sz="2400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620" y="0"/>
            <a:ext cx="10882630" cy="8820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sentence patterns + advanced and </a:t>
            </a:r>
            <a:r>
              <a:rPr lang="en-US" altLang="zh-CN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precise 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words</a:t>
            </a:r>
            <a:endParaRPr lang="en-US" altLang="zh-CN" sz="2400" b="1" kern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feelings + actions 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  </a:t>
            </a:r>
            <a:endParaRPr lang="zh-CN" altLang="en-US" sz="2400" b="1" kern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754" y="1225689"/>
            <a:ext cx="1180699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3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Amazed, I hurried to search for it </a:t>
            </a:r>
            <a:r>
              <a:rPr lang="en-US" altLang="zh-CN" sz="2400" b="1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from my house all the way to the wild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过渡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Exhausted and  relived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I finally found the fox, together with the young ones, playing happily in the wild. The scene caused me to give up taming.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rgbClr val="996633"/>
              </a:solidFill>
              <a:highlight>
                <a:srgbClr val="FFFFCC"/>
              </a:highlight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主题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3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I realized that making friends with the fox and let it live in the wild was much better than taming it.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5712" y="1875998"/>
            <a:ext cx="118069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When </a:t>
            </a:r>
            <a:r>
              <a:rPr lang="en-US" altLang="zh-CN" sz="24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seeing the empty kennel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the “new house” for the fox, I couldn’t </a:t>
            </a:r>
            <a:r>
              <a:rPr lang="en-US" altLang="zh-CN" sz="24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hold back my tears of sadness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and burst out crying/ I </a:t>
            </a:r>
            <a:r>
              <a:rPr lang="en-US" altLang="zh-CN" sz="24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overwhelmed by a huge wave of loss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非谓语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插入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But I knew what I should do right now was to find it. 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名词性从句组合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endParaRPr lang="en-US" altLang="zh-CN" sz="2400" b="1" kern="100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5233" y="4149235"/>
            <a:ext cx="118069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From my home to the wild, I searched for its footprints </a:t>
            </a:r>
            <a:r>
              <a:rPr lang="en-US" altLang="zh-CN" sz="24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inch by inch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finally </a:t>
            </a:r>
            <a:r>
              <a:rPr lang="en-US" altLang="zh-CN" sz="24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spotting it attending and playing with its young ones 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with great joy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.[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后缀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400" b="1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Sometimes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the fox hid itself in the woods; </a:t>
            </a:r>
            <a:r>
              <a:rPr lang="en-US" altLang="zh-CN" sz="2400" b="1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sometimes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chased after 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babies happily; </a:t>
            </a:r>
            <a:r>
              <a:rPr lang="en-US" altLang="zh-CN" sz="2400" b="1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sometimes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“</a:t>
            </a:r>
            <a:r>
              <a:rPr lang="en-US" altLang="zh-CN" sz="24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wrestled” with 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babies in the mud. 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排比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4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Only at that time did I realize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what a ridiculous idea I ever bore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.[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倒装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endParaRPr lang="en-US" altLang="zh-CN" sz="2400" b="1" kern="100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993" y="5303397"/>
            <a:ext cx="1191366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altLang="zh-CN" sz="2400" b="1" dirty="0">
                <a:solidFill>
                  <a:srgbClr val="9900CC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My journey of the</a:t>
            </a:r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encounter with the fox came to an end in an unexpected way</a:t>
            </a:r>
            <a:r>
              <a:rPr lang="en-US" altLang="zh-CN" sz="2400" b="1" dirty="0">
                <a:solidFill>
                  <a:srgbClr val="9900CC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but </a:t>
            </a:r>
            <a:r>
              <a:rPr lang="en-US" altLang="zh-CN" sz="24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fond memories of the special bond between us never faded.</a:t>
            </a:r>
            <a:endParaRPr lang="en-US" altLang="zh-CN" sz="2400" dirty="0">
              <a:solidFill>
                <a:srgbClr val="C00000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 algn="just">
              <a:buNone/>
            </a:pP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There’s no denying that the best way to get close to animals is to be a friend of them </a:t>
            </a:r>
            <a:r>
              <a:rPr lang="en-US" altLang="zh-CN" sz="2400" kern="100" dirty="0">
                <a:solidFill>
                  <a:srgbClr val="C00000"/>
                </a:solidFill>
                <a:effectLst/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rather than tame 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them</a:t>
            </a:r>
            <a:r>
              <a:rPr lang="en-US" altLang="zh-CN" sz="2400" kern="100" dirty="0">
                <a:solidFill>
                  <a:srgbClr val="C00000"/>
                </a:solidFill>
                <a:effectLst/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endParaRPr lang="zh-CN" altLang="zh-CN" sz="2400" kern="100" dirty="0">
              <a:solidFill>
                <a:srgbClr val="C00000"/>
              </a:solidFill>
              <a:effectLst/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12005</Words>
  <Application>WPS 演示</Application>
  <PresentationFormat>宽屏</PresentationFormat>
  <Paragraphs>205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Jumble</vt:lpstr>
      <vt:lpstr>Candara</vt:lpstr>
      <vt:lpstr>仿宋</vt:lpstr>
      <vt:lpstr>ADLaM Display</vt:lpstr>
      <vt:lpstr>Leelawadee</vt:lpstr>
      <vt:lpstr>楷体</vt:lpstr>
      <vt:lpstr>等线</vt:lpstr>
      <vt:lpstr>Corbel</vt:lpstr>
      <vt:lpstr>Verdana</vt:lpstr>
      <vt:lpstr>微软雅黑</vt:lpstr>
      <vt:lpstr>Arial Unicode MS</vt:lpstr>
      <vt:lpstr>等线 Light</vt:lpstr>
      <vt:lpstr>Calibri</vt:lpstr>
      <vt:lpstr>Leelawadee UI</vt:lpstr>
      <vt:lpstr>HelveticaNeue</vt:lpstr>
      <vt:lpstr>华文新魏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红霞 朱</dc:creator>
  <cp:lastModifiedBy>Administrator</cp:lastModifiedBy>
  <cp:revision>18</cp:revision>
  <dcterms:created xsi:type="dcterms:W3CDTF">2024-03-01T00:50:00Z</dcterms:created>
  <dcterms:modified xsi:type="dcterms:W3CDTF">2024-03-08T01:54:15Z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