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632" r:id="rId3"/>
    <p:sldId id="285" r:id="rId4"/>
    <p:sldId id="260" r:id="rId5"/>
    <p:sldId id="259" r:id="rId6"/>
    <p:sldId id="261" r:id="rId7"/>
    <p:sldId id="262" r:id="rId8"/>
    <p:sldId id="294" r:id="rId9"/>
    <p:sldId id="295" r:id="rId10"/>
    <p:sldId id="296" r:id="rId11"/>
    <p:sldId id="297" r:id="rId12"/>
    <p:sldId id="298" r:id="rId13"/>
    <p:sldId id="633" r:id="rId14"/>
    <p:sldId id="302" r:id="rId15"/>
    <p:sldId id="299" r:id="rId16"/>
    <p:sldId id="300" r:id="rId17"/>
    <p:sldId id="301" r:id="rId18"/>
    <p:sldId id="306" r:id="rId19"/>
    <p:sldId id="303" r:id="rId20"/>
    <p:sldId id="304" r:id="rId21"/>
    <p:sldId id="307" r:id="rId22"/>
    <p:sldId id="305" r:id="rId23"/>
    <p:sldId id="287" r:id="rId24"/>
    <p:sldId id="634" r:id="rId25"/>
    <p:sldId id="284" r:id="rId2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93" userDrawn="1">
          <p15:clr>
            <a:srgbClr val="A4A3A4"/>
          </p15:clr>
        </p15:guide>
        <p15:guide id="4" pos="7287" userDrawn="1">
          <p15:clr>
            <a:srgbClr val="A4A3A4"/>
          </p15:clr>
        </p15:guide>
        <p15:guide id="5" orient="horz" pos="935" userDrawn="1">
          <p15:clr>
            <a:srgbClr val="A4A3A4"/>
          </p15:clr>
        </p15:guide>
        <p15:guide id="6" orient="horz" pos="33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6C66"/>
    <a:srgbClr val="3BC5E9"/>
    <a:srgbClr val="0C9EE4"/>
    <a:srgbClr val="FDFEFE"/>
    <a:srgbClr val="E3E7F3"/>
    <a:srgbClr val="F6F6F6"/>
    <a:srgbClr val="424242"/>
    <a:srgbClr val="AEDC46"/>
    <a:srgbClr val="1B89C7"/>
    <a:srgbClr val="009E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64" autoAdjust="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696" y="208"/>
      </p:cViewPr>
      <p:guideLst>
        <p:guide orient="horz" pos="2160"/>
        <p:guide pos="3840"/>
        <p:guide pos="393"/>
        <p:guide pos="7287"/>
        <p:guide orient="horz" pos="935"/>
        <p:guide orient="horz" pos="338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C708-09C5-4FEB-8A94-530A28E3BE13}" type="datetimeFigureOut">
              <a:rPr lang="zh-CN" altLang="en-US" smtClean="0"/>
              <a:pPr/>
              <a:t>2019/8/23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0466-9DC6-4DB5-A266-948414F7286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3726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C708-09C5-4FEB-8A94-530A28E3BE13}" type="datetimeFigureOut">
              <a:rPr lang="zh-CN" altLang="en-US" smtClean="0"/>
              <a:pPr/>
              <a:t>2019/8/23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0466-9DC6-4DB5-A266-948414F7286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45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C708-09C5-4FEB-8A94-530A28E3BE13}" type="datetimeFigureOut">
              <a:rPr lang="zh-CN" altLang="en-US" smtClean="0"/>
              <a:pPr/>
              <a:t>2019/8/23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0466-9DC6-4DB5-A266-948414F7286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262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C708-09C5-4FEB-8A94-530A28E3BE13}" type="datetimeFigureOut">
              <a:rPr lang="zh-CN" altLang="en-US" smtClean="0"/>
              <a:pPr/>
              <a:t>2019/8/23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0466-9DC6-4DB5-A266-948414F7286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7910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C708-09C5-4FEB-8A94-530A28E3BE13}" type="datetimeFigureOut">
              <a:rPr lang="zh-CN" altLang="en-US" smtClean="0"/>
              <a:pPr/>
              <a:t>2019/8/23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0466-9DC6-4DB5-A266-948414F7286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2352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C708-09C5-4FEB-8A94-530A28E3BE13}" type="datetimeFigureOut">
              <a:rPr lang="zh-CN" altLang="en-US" smtClean="0"/>
              <a:pPr/>
              <a:t>2019/8/23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0466-9DC6-4DB5-A266-948414F7286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9207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C708-09C5-4FEB-8A94-530A28E3BE13}" type="datetimeFigureOut">
              <a:rPr lang="zh-CN" altLang="en-US" smtClean="0"/>
              <a:pPr/>
              <a:t>2019/8/23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0466-9DC6-4DB5-A266-948414F7286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7540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C708-09C5-4FEB-8A94-530A28E3BE13}" type="datetimeFigureOut">
              <a:rPr lang="zh-CN" altLang="en-US" smtClean="0"/>
              <a:pPr/>
              <a:t>2019/8/23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0466-9DC6-4DB5-A266-948414F7286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7000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C708-09C5-4FEB-8A94-530A28E3BE13}" type="datetimeFigureOut">
              <a:rPr lang="zh-CN" altLang="en-US" smtClean="0"/>
              <a:pPr/>
              <a:t>2019/8/23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0466-9DC6-4DB5-A266-948414F7286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523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C708-09C5-4FEB-8A94-530A28E3BE13}" type="datetimeFigureOut">
              <a:rPr lang="zh-CN" altLang="en-US" smtClean="0"/>
              <a:pPr/>
              <a:t>2019/8/23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0466-9DC6-4DB5-A266-948414F7286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0137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C708-09C5-4FEB-8A94-530A28E3BE13}" type="datetimeFigureOut">
              <a:rPr lang="zh-CN" altLang="en-US" smtClean="0"/>
              <a:pPr/>
              <a:t>2019/8/23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F0466-9DC6-4DB5-A266-948414F7286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7409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2C708-09C5-4FEB-8A94-530A28E3BE13}" type="datetimeFigureOut">
              <a:rPr lang="zh-CN" altLang="en-US" smtClean="0"/>
              <a:pPr/>
              <a:t>2019/8/23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F0466-9DC6-4DB5-A266-948414F7286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EB116BCD-69D7-43FF-9FB3-BC54E699141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6438" y="58185"/>
            <a:ext cx="3334236" cy="107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789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file:////C:/Users/Administrator/Desktop/unit2/unit2usinglanguage/&#21018;&#20986;&#21378;&#30340;&#26426;&#22120;&#20154;,%20&#35762;&#36848;&#26426;&#22120;&#20154;&#30340;&#19977;&#22823;&#27861;&#21017;_&#36229;&#28165;.mp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baike.baidu.com/item/%E8%89%BE%E8%90%A8%E5%85%8B%C2%B7%E9%98%BF%E8%A5%BF%E8%8E%AB%E5%A4%AB/2046357?fr=aladdi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-114537" y="2209995"/>
            <a:ext cx="12626962" cy="3034570"/>
            <a:chOff x="-114537" y="2209995"/>
            <a:chExt cx="12626962" cy="3034570"/>
          </a:xfrm>
        </p:grpSpPr>
        <p:sp>
          <p:nvSpPr>
            <p:cNvPr id="58" name="任意多边形 57"/>
            <p:cNvSpPr/>
            <p:nvPr/>
          </p:nvSpPr>
          <p:spPr>
            <a:xfrm rot="15408217">
              <a:off x="9314882" y="1923515"/>
              <a:ext cx="2337876" cy="4057210"/>
            </a:xfrm>
            <a:custGeom>
              <a:avLst/>
              <a:gdLst>
                <a:gd name="connsiteX0" fmla="*/ 2337876 w 2337876"/>
                <a:gd name="connsiteY0" fmla="*/ 4057210 h 4057210"/>
                <a:gd name="connsiteX1" fmla="*/ 0 w 2337876"/>
                <a:gd name="connsiteY1" fmla="*/ 3509022 h 4057210"/>
                <a:gd name="connsiteX2" fmla="*/ 0 w 2337876"/>
                <a:gd name="connsiteY2" fmla="*/ 0 h 4057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37876" h="4057210">
                  <a:moveTo>
                    <a:pt x="2337876" y="4057210"/>
                  </a:moveTo>
                  <a:lnTo>
                    <a:pt x="0" y="35090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C5E9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任意多边形 56"/>
            <p:cNvSpPr/>
            <p:nvPr/>
          </p:nvSpPr>
          <p:spPr>
            <a:xfrm rot="13639288">
              <a:off x="8537873" y="2854160"/>
              <a:ext cx="1961849" cy="2818961"/>
            </a:xfrm>
            <a:custGeom>
              <a:avLst/>
              <a:gdLst>
                <a:gd name="connsiteX0" fmla="*/ 1961849 w 1961849"/>
                <a:gd name="connsiteY0" fmla="*/ 2818961 h 2818961"/>
                <a:gd name="connsiteX1" fmla="*/ 1437362 w 1961849"/>
                <a:gd name="connsiteY1" fmla="*/ 2818961 h 2818961"/>
                <a:gd name="connsiteX2" fmla="*/ 1309830 w 1961849"/>
                <a:gd name="connsiteY2" fmla="*/ 2750711 h 2818961"/>
                <a:gd name="connsiteX3" fmla="*/ 0 w 1961849"/>
                <a:gd name="connsiteY3" fmla="*/ 1931167 h 2818961"/>
                <a:gd name="connsiteX4" fmla="*/ 482558 w 1961849"/>
                <a:gd name="connsiteY4" fmla="*/ 70483 h 2818961"/>
                <a:gd name="connsiteX5" fmla="*/ 518643 w 1961849"/>
                <a:gd name="connsiteY5" fmla="*/ 0 h 2818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61849" h="2818961">
                  <a:moveTo>
                    <a:pt x="1961849" y="2818961"/>
                  </a:moveTo>
                  <a:lnTo>
                    <a:pt x="1437362" y="2818961"/>
                  </a:lnTo>
                  <a:lnTo>
                    <a:pt x="1309830" y="2750711"/>
                  </a:lnTo>
                  <a:lnTo>
                    <a:pt x="0" y="1931167"/>
                  </a:lnTo>
                  <a:lnTo>
                    <a:pt x="482558" y="70483"/>
                  </a:lnTo>
                  <a:lnTo>
                    <a:pt x="518643" y="0"/>
                  </a:lnTo>
                  <a:close/>
                </a:path>
              </a:pathLst>
            </a:custGeom>
            <a:solidFill>
              <a:srgbClr val="1B89C7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任意多边形 41"/>
            <p:cNvSpPr/>
            <p:nvPr/>
          </p:nvSpPr>
          <p:spPr>
            <a:xfrm>
              <a:off x="708338" y="2423575"/>
              <a:ext cx="9861050" cy="2205710"/>
            </a:xfrm>
            <a:custGeom>
              <a:avLst/>
              <a:gdLst>
                <a:gd name="connsiteX0" fmla="*/ 0 w 9007021"/>
                <a:gd name="connsiteY0" fmla="*/ 0 h 2205710"/>
                <a:gd name="connsiteX1" fmla="*/ 8629013 w 9007021"/>
                <a:gd name="connsiteY1" fmla="*/ 0 h 2205710"/>
                <a:gd name="connsiteX2" fmla="*/ 9007021 w 9007021"/>
                <a:gd name="connsiteY2" fmla="*/ 2205710 h 2205710"/>
                <a:gd name="connsiteX3" fmla="*/ 0 w 9007021"/>
                <a:gd name="connsiteY3" fmla="*/ 2205710 h 22057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07021" h="2205710">
                  <a:moveTo>
                    <a:pt x="0" y="0"/>
                  </a:moveTo>
                  <a:lnTo>
                    <a:pt x="8629013" y="0"/>
                  </a:lnTo>
                  <a:lnTo>
                    <a:pt x="9007021" y="2205710"/>
                  </a:lnTo>
                  <a:lnTo>
                    <a:pt x="0" y="2205710"/>
                  </a:lnTo>
                  <a:close/>
                </a:path>
              </a:pathLst>
            </a:custGeom>
            <a:solidFill>
              <a:srgbClr val="3BC5E9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3" name="平行四边形 2"/>
            <p:cNvSpPr/>
            <p:nvPr/>
          </p:nvSpPr>
          <p:spPr>
            <a:xfrm rot="255989" flipV="1">
              <a:off x="-114537" y="2209995"/>
              <a:ext cx="1603186" cy="2206575"/>
            </a:xfrm>
            <a:prstGeom prst="parallelogram">
              <a:avLst>
                <a:gd name="adj" fmla="val 10132"/>
              </a:avLst>
            </a:prstGeom>
            <a:solidFill>
              <a:srgbClr val="3BC5E9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任意多边形 36"/>
            <p:cNvSpPr/>
            <p:nvPr/>
          </p:nvSpPr>
          <p:spPr>
            <a:xfrm rot="5148072">
              <a:off x="963579" y="4148491"/>
              <a:ext cx="187239" cy="717343"/>
            </a:xfrm>
            <a:custGeom>
              <a:avLst/>
              <a:gdLst>
                <a:gd name="connsiteX0" fmla="*/ 0 w 214465"/>
                <a:gd name="connsiteY0" fmla="*/ 701599 h 717343"/>
                <a:gd name="connsiteX1" fmla="*/ 106043 w 214465"/>
                <a:gd name="connsiteY1" fmla="*/ 0 h 717343"/>
                <a:gd name="connsiteX2" fmla="*/ 214465 w 214465"/>
                <a:gd name="connsiteY2" fmla="*/ 717343 h 717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4465" h="717343">
                  <a:moveTo>
                    <a:pt x="0" y="701599"/>
                  </a:moveTo>
                  <a:lnTo>
                    <a:pt x="106043" y="0"/>
                  </a:lnTo>
                  <a:lnTo>
                    <a:pt x="214465" y="717343"/>
                  </a:lnTo>
                  <a:close/>
                </a:path>
              </a:pathLst>
            </a:custGeom>
            <a:solidFill>
              <a:srgbClr val="1B89C7"/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3" name="文本框 22"/>
          <p:cNvSpPr txBox="1"/>
          <p:nvPr/>
        </p:nvSpPr>
        <p:spPr>
          <a:xfrm>
            <a:off x="5474286" y="4716198"/>
            <a:ext cx="3051149" cy="369332"/>
          </a:xfrm>
          <a:prstGeom prst="rect">
            <a:avLst/>
          </a:prstGeom>
          <a:noFill/>
          <a:ln>
            <a:solidFill>
              <a:srgbClr val="3BC5E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Unit2 Using language</a:t>
            </a:r>
            <a:endParaRPr lang="zh-CN" altLang="en-US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6" name="文本框 75"/>
          <p:cNvSpPr txBox="1"/>
          <p:nvPr/>
        </p:nvSpPr>
        <p:spPr>
          <a:xfrm>
            <a:off x="6345854" y="2587030"/>
            <a:ext cx="3860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A biography of </a:t>
            </a:r>
            <a:endParaRPr lang="zh-CN" altLang="en-US" sz="36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474286" y="5167395"/>
            <a:ext cx="3051149" cy="369332"/>
          </a:xfrm>
          <a:prstGeom prst="rect">
            <a:avLst/>
          </a:prstGeom>
          <a:noFill/>
          <a:ln>
            <a:solidFill>
              <a:srgbClr val="3BC5E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bg2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Reading and Writing</a:t>
            </a:r>
            <a:endParaRPr lang="zh-CN" altLang="en-US" dirty="0">
              <a:solidFill>
                <a:schemeClr val="bg2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3" name="Picture 4" descr="osaak%20Asimo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2737" y="1190624"/>
            <a:ext cx="3417888" cy="412521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4" name="TextBox 13"/>
          <p:cNvSpPr txBox="1"/>
          <p:nvPr/>
        </p:nvSpPr>
        <p:spPr>
          <a:xfrm>
            <a:off x="5357813" y="3214686"/>
            <a:ext cx="4955011" cy="110799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zh-CN" sz="6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Isaac Asimov</a:t>
            </a:r>
            <a:endParaRPr lang="zh-CN" altLang="en-US" sz="6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46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pSp>
        <p:nvGrpSpPr>
          <p:cNvPr id="4" name="组合 3"/>
          <p:cNvGrpSpPr/>
          <p:nvPr/>
        </p:nvGrpSpPr>
        <p:grpSpPr>
          <a:xfrm>
            <a:off x="417416" y="162228"/>
            <a:ext cx="5472112" cy="941674"/>
            <a:chOff x="623888" y="0"/>
            <a:chExt cx="5472112" cy="941674"/>
          </a:xfrm>
        </p:grpSpPr>
        <p:sp>
          <p:nvSpPr>
            <p:cNvPr id="5" name="直角三角形 4"/>
            <p:cNvSpPr/>
            <p:nvPr/>
          </p:nvSpPr>
          <p:spPr>
            <a:xfrm>
              <a:off x="1562421" y="0"/>
              <a:ext cx="68195" cy="116317"/>
            </a:xfrm>
            <a:prstGeom prst="rtTriangle">
              <a:avLst/>
            </a:prstGeom>
            <a:solidFill>
              <a:srgbClr val="3BC5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任意多边形 5"/>
            <p:cNvSpPr/>
            <p:nvPr/>
          </p:nvSpPr>
          <p:spPr>
            <a:xfrm flipH="1" flipV="1">
              <a:off x="623888" y="116317"/>
              <a:ext cx="5472112" cy="709885"/>
            </a:xfrm>
            <a:custGeom>
              <a:avLst/>
              <a:gdLst>
                <a:gd name="connsiteX0" fmla="*/ 0 w 10085294"/>
                <a:gd name="connsiteY0" fmla="*/ 5132846 h 5132846"/>
                <a:gd name="connsiteX1" fmla="*/ 10085294 w 10085294"/>
                <a:gd name="connsiteY1" fmla="*/ 5132846 h 5132846"/>
                <a:gd name="connsiteX2" fmla="*/ 10085294 w 10085294"/>
                <a:gd name="connsiteY2" fmla="*/ 1018046 h 5132846"/>
                <a:gd name="connsiteX3" fmla="*/ 0 w 10085294"/>
                <a:gd name="connsiteY3" fmla="*/ 0 h 5132846"/>
                <a:gd name="connsiteX4" fmla="*/ 0 w 10085294"/>
                <a:gd name="connsiteY4" fmla="*/ 1018046 h 5132846"/>
                <a:gd name="connsiteX0" fmla="*/ 0 w 10085294"/>
                <a:gd name="connsiteY0" fmla="*/ 4670898 h 4670898"/>
                <a:gd name="connsiteX1" fmla="*/ 10085294 w 10085294"/>
                <a:gd name="connsiteY1" fmla="*/ 4670898 h 4670898"/>
                <a:gd name="connsiteX2" fmla="*/ 10085294 w 10085294"/>
                <a:gd name="connsiteY2" fmla="*/ 556098 h 4670898"/>
                <a:gd name="connsiteX3" fmla="*/ 0 w 10085294"/>
                <a:gd name="connsiteY3" fmla="*/ 0 h 4670898"/>
                <a:gd name="connsiteX4" fmla="*/ 0 w 10085294"/>
                <a:gd name="connsiteY4" fmla="*/ 556098 h 4670898"/>
                <a:gd name="connsiteX5" fmla="*/ 0 w 10085294"/>
                <a:gd name="connsiteY5" fmla="*/ 4670898 h 4670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85294" h="4670898">
                  <a:moveTo>
                    <a:pt x="0" y="4670898"/>
                  </a:moveTo>
                  <a:lnTo>
                    <a:pt x="10085294" y="4670898"/>
                  </a:lnTo>
                  <a:lnTo>
                    <a:pt x="10085294" y="556098"/>
                  </a:lnTo>
                  <a:lnTo>
                    <a:pt x="0" y="0"/>
                  </a:lnTo>
                  <a:lnTo>
                    <a:pt x="0" y="556098"/>
                  </a:lnTo>
                  <a:lnTo>
                    <a:pt x="0" y="467089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任意多边形 6"/>
            <p:cNvSpPr/>
            <p:nvPr/>
          </p:nvSpPr>
          <p:spPr>
            <a:xfrm rot="5400000">
              <a:off x="705091" y="84345"/>
              <a:ext cx="940828" cy="773829"/>
            </a:xfrm>
            <a:custGeom>
              <a:avLst/>
              <a:gdLst>
                <a:gd name="connsiteX0" fmla="*/ 0 w 2096086"/>
                <a:gd name="connsiteY0" fmla="*/ 0 h 952671"/>
                <a:gd name="connsiteX1" fmla="*/ 1917340 w 2096086"/>
                <a:gd name="connsiteY1" fmla="*/ 0 h 952671"/>
                <a:gd name="connsiteX2" fmla="*/ 2096086 w 2096086"/>
                <a:gd name="connsiteY2" fmla="*/ 952671 h 952671"/>
                <a:gd name="connsiteX3" fmla="*/ 0 w 2096086"/>
                <a:gd name="connsiteY3" fmla="*/ 952671 h 952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6086" h="952671">
                  <a:moveTo>
                    <a:pt x="0" y="0"/>
                  </a:moveTo>
                  <a:lnTo>
                    <a:pt x="1917340" y="0"/>
                  </a:lnTo>
                  <a:lnTo>
                    <a:pt x="2096086" y="952671"/>
                  </a:lnTo>
                  <a:lnTo>
                    <a:pt x="0" y="952671"/>
                  </a:lnTo>
                  <a:close/>
                </a:path>
              </a:pathLst>
            </a:custGeom>
            <a:solidFill>
              <a:srgbClr val="3BC5E9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文本框 10"/>
            <p:cNvSpPr txBox="1"/>
            <p:nvPr/>
          </p:nvSpPr>
          <p:spPr>
            <a:xfrm>
              <a:off x="801566" y="132206"/>
              <a:ext cx="74787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bg1"/>
                  </a:solidFill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rPr>
                <a:t>3.</a:t>
              </a:r>
              <a:endParaRPr lang="zh-CN" altLang="en-US" sz="2800" b="1" dirty="0">
                <a:solidFill>
                  <a:schemeClr val="bg1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endParaRPr>
            </a:p>
          </p:txBody>
        </p:sp>
      </p:grpSp>
      <p:sp>
        <p:nvSpPr>
          <p:cNvPr id="9" name="文本框 11"/>
          <p:cNvSpPr txBox="1"/>
          <p:nvPr/>
        </p:nvSpPr>
        <p:spPr>
          <a:xfrm>
            <a:off x="1420633" y="239483"/>
            <a:ext cx="54452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Comprehension 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14374" y="1309672"/>
            <a:ext cx="11477625" cy="1676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1.. What was Asimov best known for?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A. His mystery stories.    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B. His science fiction stories.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C. His science and history books.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D. His books about the Bible and about Shakespeare.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84213" y="2249484"/>
            <a:ext cx="577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CN" sz="3600" b="1" dirty="0">
                <a:solidFill>
                  <a:srgbClr val="FF3300"/>
                </a:solidFill>
                <a:latin typeface="Arial" charset="0"/>
              </a:rPr>
              <a:t>B</a:t>
            </a:r>
            <a:r>
              <a:rPr kumimoji="0" lang="en-US" altLang="zh-CN" sz="1800" b="1" dirty="0">
                <a:solidFill>
                  <a:srgbClr val="FF3300"/>
                </a:solidFill>
                <a:latin typeface="Arial" charset="0"/>
              </a:rPr>
              <a:t> </a:t>
            </a: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763999" y="3810000"/>
            <a:ext cx="11072813" cy="2813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ts val="2900"/>
              </a:lnSpc>
              <a:spcBef>
                <a:spcPct val="50000"/>
              </a:spcBef>
            </a:pPr>
            <a:r>
              <a:rPr kumimoji="0" lang="en-US" altLang="zh-CN" sz="28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2.  Why could Isaac Asimov become a writer ?</a:t>
            </a:r>
          </a:p>
          <a:p>
            <a:pPr marL="342900" indent="-342900">
              <a:lnSpc>
                <a:spcPts val="2900"/>
              </a:lnSpc>
              <a:spcBef>
                <a:spcPct val="50000"/>
              </a:spcBef>
            </a:pPr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kumimoji="0" lang="en-US" altLang="zh-CN" sz="2800" b="1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friend of his made him a writer </a:t>
            </a:r>
          </a:p>
          <a:p>
            <a:pPr marL="342900" indent="-342900">
              <a:lnSpc>
                <a:spcPts val="2900"/>
              </a:lnSpc>
              <a:spcBef>
                <a:spcPct val="50000"/>
              </a:spcBef>
            </a:pPr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B. His parents wanted him to be a writer </a:t>
            </a:r>
          </a:p>
          <a:p>
            <a:pPr marL="342900" indent="-342900">
              <a:lnSpc>
                <a:spcPts val="2900"/>
              </a:lnSpc>
              <a:spcBef>
                <a:spcPct val="50000"/>
              </a:spcBef>
            </a:pPr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C. He had the talent for writing </a:t>
            </a:r>
          </a:p>
          <a:p>
            <a:pPr marL="342900" indent="-342900">
              <a:lnSpc>
                <a:spcPts val="2900"/>
              </a:lnSpc>
              <a:spcBef>
                <a:spcPct val="50000"/>
              </a:spcBef>
            </a:pPr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D. He had so many experiences in his life .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732083" y="5419552"/>
            <a:ext cx="577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zh-CN" sz="3600" b="1" dirty="0">
                <a:solidFill>
                  <a:srgbClr val="FF3300"/>
                </a:solidFill>
                <a:latin typeface="Arial" charset="0"/>
              </a:rPr>
              <a:t>C</a:t>
            </a:r>
            <a:r>
              <a:rPr kumimoji="0" lang="en-US" altLang="zh-CN" sz="1800" b="1" dirty="0">
                <a:solidFill>
                  <a:srgbClr val="FF3300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utoUpdateAnimBg="0"/>
      <p:bldP spid="13" grpId="0"/>
      <p:bldP spid="1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17416" y="162228"/>
            <a:ext cx="5472112" cy="941674"/>
            <a:chOff x="623888" y="0"/>
            <a:chExt cx="5472112" cy="941674"/>
          </a:xfrm>
        </p:grpSpPr>
        <p:sp>
          <p:nvSpPr>
            <p:cNvPr id="5" name="直角三角形 4"/>
            <p:cNvSpPr/>
            <p:nvPr/>
          </p:nvSpPr>
          <p:spPr>
            <a:xfrm>
              <a:off x="1562421" y="0"/>
              <a:ext cx="68195" cy="116317"/>
            </a:xfrm>
            <a:prstGeom prst="rtTriangle">
              <a:avLst/>
            </a:prstGeom>
            <a:solidFill>
              <a:srgbClr val="3BC5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任意多边形 5"/>
            <p:cNvSpPr/>
            <p:nvPr/>
          </p:nvSpPr>
          <p:spPr>
            <a:xfrm flipH="1" flipV="1">
              <a:off x="623888" y="116317"/>
              <a:ext cx="5472112" cy="709885"/>
            </a:xfrm>
            <a:custGeom>
              <a:avLst/>
              <a:gdLst>
                <a:gd name="connsiteX0" fmla="*/ 0 w 10085294"/>
                <a:gd name="connsiteY0" fmla="*/ 5132846 h 5132846"/>
                <a:gd name="connsiteX1" fmla="*/ 10085294 w 10085294"/>
                <a:gd name="connsiteY1" fmla="*/ 5132846 h 5132846"/>
                <a:gd name="connsiteX2" fmla="*/ 10085294 w 10085294"/>
                <a:gd name="connsiteY2" fmla="*/ 1018046 h 5132846"/>
                <a:gd name="connsiteX3" fmla="*/ 0 w 10085294"/>
                <a:gd name="connsiteY3" fmla="*/ 0 h 5132846"/>
                <a:gd name="connsiteX4" fmla="*/ 0 w 10085294"/>
                <a:gd name="connsiteY4" fmla="*/ 1018046 h 5132846"/>
                <a:gd name="connsiteX0" fmla="*/ 0 w 10085294"/>
                <a:gd name="connsiteY0" fmla="*/ 4670898 h 4670898"/>
                <a:gd name="connsiteX1" fmla="*/ 10085294 w 10085294"/>
                <a:gd name="connsiteY1" fmla="*/ 4670898 h 4670898"/>
                <a:gd name="connsiteX2" fmla="*/ 10085294 w 10085294"/>
                <a:gd name="connsiteY2" fmla="*/ 556098 h 4670898"/>
                <a:gd name="connsiteX3" fmla="*/ 0 w 10085294"/>
                <a:gd name="connsiteY3" fmla="*/ 0 h 4670898"/>
                <a:gd name="connsiteX4" fmla="*/ 0 w 10085294"/>
                <a:gd name="connsiteY4" fmla="*/ 556098 h 4670898"/>
                <a:gd name="connsiteX5" fmla="*/ 0 w 10085294"/>
                <a:gd name="connsiteY5" fmla="*/ 4670898 h 4670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85294" h="4670898">
                  <a:moveTo>
                    <a:pt x="0" y="4670898"/>
                  </a:moveTo>
                  <a:lnTo>
                    <a:pt x="10085294" y="4670898"/>
                  </a:lnTo>
                  <a:lnTo>
                    <a:pt x="10085294" y="556098"/>
                  </a:lnTo>
                  <a:lnTo>
                    <a:pt x="0" y="0"/>
                  </a:lnTo>
                  <a:lnTo>
                    <a:pt x="0" y="556098"/>
                  </a:lnTo>
                  <a:lnTo>
                    <a:pt x="0" y="467089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任意多边形 6"/>
            <p:cNvSpPr/>
            <p:nvPr/>
          </p:nvSpPr>
          <p:spPr>
            <a:xfrm rot="5400000">
              <a:off x="705091" y="84345"/>
              <a:ext cx="940828" cy="773829"/>
            </a:xfrm>
            <a:custGeom>
              <a:avLst/>
              <a:gdLst>
                <a:gd name="connsiteX0" fmla="*/ 0 w 2096086"/>
                <a:gd name="connsiteY0" fmla="*/ 0 h 952671"/>
                <a:gd name="connsiteX1" fmla="*/ 1917340 w 2096086"/>
                <a:gd name="connsiteY1" fmla="*/ 0 h 952671"/>
                <a:gd name="connsiteX2" fmla="*/ 2096086 w 2096086"/>
                <a:gd name="connsiteY2" fmla="*/ 952671 h 952671"/>
                <a:gd name="connsiteX3" fmla="*/ 0 w 2096086"/>
                <a:gd name="connsiteY3" fmla="*/ 952671 h 952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6086" h="952671">
                  <a:moveTo>
                    <a:pt x="0" y="0"/>
                  </a:moveTo>
                  <a:lnTo>
                    <a:pt x="1917340" y="0"/>
                  </a:lnTo>
                  <a:lnTo>
                    <a:pt x="2096086" y="952671"/>
                  </a:lnTo>
                  <a:lnTo>
                    <a:pt x="0" y="952671"/>
                  </a:lnTo>
                  <a:close/>
                </a:path>
              </a:pathLst>
            </a:custGeom>
            <a:solidFill>
              <a:srgbClr val="3BC5E9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文本框 10"/>
            <p:cNvSpPr txBox="1"/>
            <p:nvPr/>
          </p:nvSpPr>
          <p:spPr>
            <a:xfrm>
              <a:off x="801566" y="132206"/>
              <a:ext cx="74787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bg1"/>
                  </a:solidFill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rPr>
                <a:t>3.</a:t>
              </a:r>
              <a:endParaRPr lang="zh-CN" altLang="en-US" sz="2800" b="1" dirty="0">
                <a:solidFill>
                  <a:schemeClr val="bg1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endParaRPr>
            </a:p>
          </p:txBody>
        </p:sp>
      </p:grpSp>
      <p:sp>
        <p:nvSpPr>
          <p:cNvPr id="9" name="文本框 11"/>
          <p:cNvSpPr txBox="1"/>
          <p:nvPr/>
        </p:nvSpPr>
        <p:spPr>
          <a:xfrm>
            <a:off x="1420633" y="239483"/>
            <a:ext cx="54452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Comprehension 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533400" y="1319461"/>
            <a:ext cx="11658600" cy="27391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What might happen in a world where there were robots if Asimov’s 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C9EE4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three laws 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didn’t exist?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Maybe robots will harm or injure human beings.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Maybe robots will disobey human beings.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In order to protect their own existence, robots may injure human beings.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动作按钮: 影片 13">
            <a:hlinkClick r:id="rId2" action="ppaction://hlinkfile" highlightClick="1"/>
          </p:cNvPr>
          <p:cNvSpPr/>
          <p:nvPr/>
        </p:nvSpPr>
        <p:spPr>
          <a:xfrm>
            <a:off x="5331493" y="1751848"/>
            <a:ext cx="657225" cy="471487"/>
          </a:xfrm>
          <a:prstGeom prst="actionButtonMovie">
            <a:avLst/>
          </a:prstGeom>
          <a:solidFill>
            <a:srgbClr val="3BC5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316" name="Picture 4" descr="https://timgsa.baidu.com/timg?image&amp;quality=80&amp;size=b9999_10000&amp;sec=1566538255083&amp;di=d5a703d960cdbae774063cf0c6eb5cc7&amp;imgtype=0&amp;src=http%3A%2F%2Fe0.ifengimg.com%2F08%2F2019%2F0713%2F715C9EA02EEF7ED2BF42F1E18D34249609B042B2_size32_w550_h314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2038" y="3990307"/>
            <a:ext cx="11603288" cy="42874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69905" y="2259899"/>
            <a:ext cx="10725115" cy="2338201"/>
          </a:xfrm>
          <a:prstGeom prst="rect">
            <a:avLst/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2700" cap="flat" cmpd="sng" algn="ctr">
            <a:gradFill>
              <a:gsLst>
                <a:gs pos="89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7200000" scaled="0"/>
            </a:gradFill>
            <a:prstDash val="solid"/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22745" y="949597"/>
            <a:ext cx="13531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过渡页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圆角矩形 25"/>
          <p:cNvSpPr/>
          <p:nvPr/>
        </p:nvSpPr>
        <p:spPr>
          <a:xfrm>
            <a:off x="3470770" y="2578804"/>
            <a:ext cx="1700392" cy="1700392"/>
          </a:xfrm>
          <a:prstGeom prst="roundRect">
            <a:avLst>
              <a:gd name="adj" fmla="val 225"/>
            </a:avLst>
          </a:prstGeom>
          <a:solidFill>
            <a:srgbClr val="3BC5E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32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PART</a:t>
            </a:r>
          </a:p>
          <a:p>
            <a:pPr algn="ctr"/>
            <a:r>
              <a:rPr lang="en-US" altLang="zh-CN" sz="40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TWO</a:t>
            </a:r>
            <a:endParaRPr lang="zh-CN" altLang="en-US" sz="4000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grpSp>
        <p:nvGrpSpPr>
          <p:cNvPr id="3" name="组合 9"/>
          <p:cNvGrpSpPr/>
          <p:nvPr/>
        </p:nvGrpSpPr>
        <p:grpSpPr>
          <a:xfrm>
            <a:off x="10256891" y="2275720"/>
            <a:ext cx="1552170" cy="784347"/>
            <a:chOff x="10256891" y="2578804"/>
            <a:chExt cx="1552170" cy="784347"/>
          </a:xfrm>
        </p:grpSpPr>
        <p:sp>
          <p:nvSpPr>
            <p:cNvPr id="23" name="直角三角形 22"/>
            <p:cNvSpPr/>
            <p:nvPr/>
          </p:nvSpPr>
          <p:spPr>
            <a:xfrm rot="16200000" flipH="1" flipV="1">
              <a:off x="11539397" y="3093487"/>
              <a:ext cx="225287" cy="314041"/>
            </a:xfrm>
            <a:prstGeom prst="rtTriangle">
              <a:avLst/>
            </a:prstGeom>
            <a:solidFill>
              <a:srgbClr val="1B89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4" name="任意多边形 23"/>
            <p:cNvSpPr/>
            <p:nvPr/>
          </p:nvSpPr>
          <p:spPr>
            <a:xfrm>
              <a:off x="10256891" y="2578804"/>
              <a:ext cx="1541862" cy="581192"/>
            </a:xfrm>
            <a:custGeom>
              <a:avLst/>
              <a:gdLst>
                <a:gd name="connsiteX0" fmla="*/ 0 w 1699296"/>
                <a:gd name="connsiteY0" fmla="*/ 0 h 952671"/>
                <a:gd name="connsiteX1" fmla="*/ 1520550 w 1699296"/>
                <a:gd name="connsiteY1" fmla="*/ 0 h 952671"/>
                <a:gd name="connsiteX2" fmla="*/ 1699296 w 1699296"/>
                <a:gd name="connsiteY2" fmla="*/ 952671 h 952671"/>
                <a:gd name="connsiteX3" fmla="*/ 0 w 1699296"/>
                <a:gd name="connsiteY3" fmla="*/ 952671 h 952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99296" h="952671">
                  <a:moveTo>
                    <a:pt x="0" y="0"/>
                  </a:moveTo>
                  <a:lnTo>
                    <a:pt x="1520550" y="0"/>
                  </a:lnTo>
                  <a:lnTo>
                    <a:pt x="1699296" y="952671"/>
                  </a:lnTo>
                  <a:lnTo>
                    <a:pt x="0" y="952671"/>
                  </a:lnTo>
                  <a:close/>
                </a:path>
              </a:pathLst>
            </a:custGeom>
            <a:solidFill>
              <a:srgbClr val="3BC5E9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362448" y="2259899"/>
            <a:ext cx="1519237" cy="2336718"/>
          </a:xfrm>
          <a:custGeom>
            <a:avLst/>
            <a:gdLst/>
            <a:ahLst/>
            <a:cxnLst/>
            <a:rect l="l" t="t" r="r" b="b"/>
            <a:pathLst>
              <a:path w="1519237" h="2336718">
                <a:moveTo>
                  <a:pt x="781873" y="0"/>
                </a:moveTo>
                <a:cubicBezTo>
                  <a:pt x="1008374" y="0"/>
                  <a:pt x="1187893" y="57615"/>
                  <a:pt x="1320431" y="172843"/>
                </a:cubicBezTo>
                <a:cubicBezTo>
                  <a:pt x="1452969" y="288072"/>
                  <a:pt x="1519237" y="447562"/>
                  <a:pt x="1519237" y="651314"/>
                </a:cubicBezTo>
                <a:cubicBezTo>
                  <a:pt x="1519237" y="920346"/>
                  <a:pt x="1356038" y="1202235"/>
                  <a:pt x="1029639" y="1496983"/>
                </a:cubicBezTo>
                <a:lnTo>
                  <a:pt x="550427" y="1928720"/>
                </a:lnTo>
                <a:lnTo>
                  <a:pt x="550427" y="1937621"/>
                </a:lnTo>
                <a:lnTo>
                  <a:pt x="1498467" y="1937621"/>
                </a:lnTo>
                <a:lnTo>
                  <a:pt x="1498467" y="2336718"/>
                </a:lnTo>
                <a:lnTo>
                  <a:pt x="0" y="2336718"/>
                </a:lnTo>
                <a:lnTo>
                  <a:pt x="0" y="1959876"/>
                </a:lnTo>
                <a:lnTo>
                  <a:pt x="660215" y="1326366"/>
                </a:lnTo>
                <a:cubicBezTo>
                  <a:pt x="798688" y="1193828"/>
                  <a:pt x="895618" y="1082556"/>
                  <a:pt x="951007" y="992549"/>
                </a:cubicBezTo>
                <a:cubicBezTo>
                  <a:pt x="1006396" y="902542"/>
                  <a:pt x="1034090" y="809074"/>
                  <a:pt x="1034090" y="712143"/>
                </a:cubicBezTo>
                <a:cubicBezTo>
                  <a:pt x="1034090" y="493555"/>
                  <a:pt x="916883" y="384261"/>
                  <a:pt x="682470" y="384261"/>
                </a:cubicBezTo>
                <a:cubicBezTo>
                  <a:pt x="485642" y="384261"/>
                  <a:pt x="295242" y="463388"/>
                  <a:pt x="111272" y="621642"/>
                </a:cubicBezTo>
                <a:lnTo>
                  <a:pt x="111272" y="195840"/>
                </a:lnTo>
                <a:cubicBezTo>
                  <a:pt x="308101" y="65280"/>
                  <a:pt x="531634" y="0"/>
                  <a:pt x="781873" y="0"/>
                </a:cubicBezTo>
                <a:close/>
              </a:path>
            </a:pathLst>
          </a:custGeom>
          <a:solidFill>
            <a:srgbClr val="3BC5E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algn="ctr">
              <a:defRPr sz="3200">
                <a:solidFill>
                  <a:schemeClr val="lt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zh-CN" altLang="en-US" dirty="0"/>
          </a:p>
        </p:txBody>
      </p:sp>
      <p:sp>
        <p:nvSpPr>
          <p:cNvPr id="10" name="文本框 25"/>
          <p:cNvSpPr txBox="1"/>
          <p:nvPr/>
        </p:nvSpPr>
        <p:spPr>
          <a:xfrm>
            <a:off x="5345913" y="2759664"/>
            <a:ext cx="55840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Tips of summarizing a biography. </a:t>
            </a:r>
            <a:endParaRPr lang="zh-CN" altLang="en-US" sz="4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757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>
            <a:extLst>
              <a:ext uri="{FF2B5EF4-FFF2-40B4-BE49-F238E27FC236}">
                <a16:creationId xmlns:a16="http://schemas.microsoft.com/office/drawing/2014/main" id="{1BB92BAB-C431-F540-9ACE-54691F2BD8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8163" y="2170113"/>
            <a:ext cx="3429000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25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225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225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25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225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25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</a:p>
        </p:txBody>
      </p:sp>
      <p:pic>
        <p:nvPicPr>
          <p:cNvPr id="14338" name="图片 2">
            <a:extLst>
              <a:ext uri="{FF2B5EF4-FFF2-40B4-BE49-F238E27FC236}">
                <a16:creationId xmlns:a16="http://schemas.microsoft.com/office/drawing/2014/main" id="{A715AD06-8A92-AF40-9696-D7BE330D39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350" y="2908300"/>
            <a:ext cx="1843088" cy="184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>
            <a:extLst>
              <a:ext uri="{FF2B5EF4-FFF2-40B4-BE49-F238E27FC236}">
                <a16:creationId xmlns:a16="http://schemas.microsoft.com/office/drawing/2014/main" id="{5CFC9920-D99F-9042-81D2-C7CE9D8210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9238" y="2170114"/>
            <a:ext cx="2925762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375" b="1">
                <a:latin typeface="华文新魏" panose="02010800040101010101" pitchFamily="2" charset="-122"/>
              </a:rPr>
              <a:t>知识产权声明</a:t>
            </a:r>
          </a:p>
        </p:txBody>
      </p:sp>
    </p:spTree>
    <p:extLst>
      <p:ext uri="{BB962C8B-B14F-4D97-AF65-F5344CB8AC3E}">
        <p14:creationId xmlns:p14="http://schemas.microsoft.com/office/powerpoint/2010/main" val="741994494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5"/>
          <p:cNvGrpSpPr/>
          <p:nvPr/>
        </p:nvGrpSpPr>
        <p:grpSpPr>
          <a:xfrm>
            <a:off x="623887" y="0"/>
            <a:ext cx="5934075" cy="941674"/>
            <a:chOff x="623888" y="0"/>
            <a:chExt cx="5472112" cy="941674"/>
          </a:xfrm>
        </p:grpSpPr>
        <p:sp>
          <p:nvSpPr>
            <p:cNvPr id="5" name="直角三角形 4"/>
            <p:cNvSpPr/>
            <p:nvPr/>
          </p:nvSpPr>
          <p:spPr>
            <a:xfrm>
              <a:off x="1562421" y="0"/>
              <a:ext cx="68195" cy="116317"/>
            </a:xfrm>
            <a:prstGeom prst="rtTriangle">
              <a:avLst/>
            </a:prstGeom>
            <a:solidFill>
              <a:srgbClr val="3BC5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任意多边形 5"/>
            <p:cNvSpPr/>
            <p:nvPr/>
          </p:nvSpPr>
          <p:spPr>
            <a:xfrm flipH="1" flipV="1">
              <a:off x="623888" y="116317"/>
              <a:ext cx="5472112" cy="709885"/>
            </a:xfrm>
            <a:custGeom>
              <a:avLst/>
              <a:gdLst>
                <a:gd name="connsiteX0" fmla="*/ 0 w 10085294"/>
                <a:gd name="connsiteY0" fmla="*/ 5132846 h 5132846"/>
                <a:gd name="connsiteX1" fmla="*/ 10085294 w 10085294"/>
                <a:gd name="connsiteY1" fmla="*/ 5132846 h 5132846"/>
                <a:gd name="connsiteX2" fmla="*/ 10085294 w 10085294"/>
                <a:gd name="connsiteY2" fmla="*/ 1018046 h 5132846"/>
                <a:gd name="connsiteX3" fmla="*/ 0 w 10085294"/>
                <a:gd name="connsiteY3" fmla="*/ 0 h 5132846"/>
                <a:gd name="connsiteX4" fmla="*/ 0 w 10085294"/>
                <a:gd name="connsiteY4" fmla="*/ 1018046 h 5132846"/>
                <a:gd name="connsiteX0" fmla="*/ 0 w 10085294"/>
                <a:gd name="connsiteY0" fmla="*/ 4670898 h 4670898"/>
                <a:gd name="connsiteX1" fmla="*/ 10085294 w 10085294"/>
                <a:gd name="connsiteY1" fmla="*/ 4670898 h 4670898"/>
                <a:gd name="connsiteX2" fmla="*/ 10085294 w 10085294"/>
                <a:gd name="connsiteY2" fmla="*/ 556098 h 4670898"/>
                <a:gd name="connsiteX3" fmla="*/ 0 w 10085294"/>
                <a:gd name="connsiteY3" fmla="*/ 0 h 4670898"/>
                <a:gd name="connsiteX4" fmla="*/ 0 w 10085294"/>
                <a:gd name="connsiteY4" fmla="*/ 556098 h 4670898"/>
                <a:gd name="connsiteX5" fmla="*/ 0 w 10085294"/>
                <a:gd name="connsiteY5" fmla="*/ 4670898 h 4670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85294" h="4670898">
                  <a:moveTo>
                    <a:pt x="0" y="4670898"/>
                  </a:moveTo>
                  <a:lnTo>
                    <a:pt x="10085294" y="4670898"/>
                  </a:lnTo>
                  <a:lnTo>
                    <a:pt x="10085294" y="556098"/>
                  </a:lnTo>
                  <a:lnTo>
                    <a:pt x="0" y="0"/>
                  </a:lnTo>
                  <a:lnTo>
                    <a:pt x="0" y="556098"/>
                  </a:lnTo>
                  <a:lnTo>
                    <a:pt x="0" y="467089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7" name="任意多边形 6"/>
            <p:cNvSpPr/>
            <p:nvPr/>
          </p:nvSpPr>
          <p:spPr>
            <a:xfrm rot="5400000">
              <a:off x="705091" y="84345"/>
              <a:ext cx="940828" cy="773829"/>
            </a:xfrm>
            <a:custGeom>
              <a:avLst/>
              <a:gdLst>
                <a:gd name="connsiteX0" fmla="*/ 0 w 2096086"/>
                <a:gd name="connsiteY0" fmla="*/ 0 h 952671"/>
                <a:gd name="connsiteX1" fmla="*/ 1917340 w 2096086"/>
                <a:gd name="connsiteY1" fmla="*/ 0 h 952671"/>
                <a:gd name="connsiteX2" fmla="*/ 2096086 w 2096086"/>
                <a:gd name="connsiteY2" fmla="*/ 952671 h 952671"/>
                <a:gd name="connsiteX3" fmla="*/ 0 w 2096086"/>
                <a:gd name="connsiteY3" fmla="*/ 952671 h 952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6086" h="952671">
                  <a:moveTo>
                    <a:pt x="0" y="0"/>
                  </a:moveTo>
                  <a:lnTo>
                    <a:pt x="1917340" y="0"/>
                  </a:lnTo>
                  <a:lnTo>
                    <a:pt x="2096086" y="952671"/>
                  </a:lnTo>
                  <a:lnTo>
                    <a:pt x="0" y="952671"/>
                  </a:lnTo>
                  <a:close/>
                </a:path>
              </a:pathLst>
            </a:custGeom>
            <a:solidFill>
              <a:srgbClr val="3BC5E9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10"/>
            <p:cNvSpPr txBox="1"/>
            <p:nvPr/>
          </p:nvSpPr>
          <p:spPr>
            <a:xfrm>
              <a:off x="801566" y="132206"/>
              <a:ext cx="74787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1.</a:t>
              </a:r>
              <a:endPara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1"/>
          <p:cNvSpPr txBox="1"/>
          <p:nvPr/>
        </p:nvSpPr>
        <p:spPr>
          <a:xfrm>
            <a:off x="1627105" y="77255"/>
            <a:ext cx="54452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About a biography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</a:endParaRPr>
          </a:p>
        </p:txBody>
      </p:sp>
      <p:sp>
        <p:nvSpPr>
          <p:cNvPr id="10" name="文本框 11"/>
          <p:cNvSpPr txBox="1"/>
          <p:nvPr/>
        </p:nvSpPr>
        <p:spPr>
          <a:xfrm>
            <a:off x="622217" y="1001169"/>
            <a:ext cx="54452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宋体"/>
                <a:ea typeface="宋体"/>
                <a:cs typeface="Times New Roman" pitchFamily="18" charset="0"/>
              </a:rPr>
              <a:t>*</a:t>
            </a:r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What is a biography?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</a:endParaRPr>
          </a:p>
        </p:txBody>
      </p:sp>
      <p:sp>
        <p:nvSpPr>
          <p:cNvPr id="11" name="文本框 11"/>
          <p:cNvSpPr txBox="1"/>
          <p:nvPr/>
        </p:nvSpPr>
        <p:spPr>
          <a:xfrm>
            <a:off x="603166" y="2310850"/>
            <a:ext cx="722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宋体"/>
                <a:ea typeface="宋体"/>
                <a:cs typeface="Times New Roman" pitchFamily="18" charset="0"/>
              </a:rPr>
              <a:t>*</a:t>
            </a:r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What is included in a biography?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69841" y="4892134"/>
            <a:ext cx="722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宋体"/>
                <a:ea typeface="宋体"/>
                <a:cs typeface="Times New Roman" pitchFamily="18" charset="0"/>
              </a:rPr>
              <a:t>*</a:t>
            </a:r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How to summarize a biography?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890586" y="1505618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 biography of someone is an account of their life, written by someone else.</a:t>
            </a:r>
            <a:endParaRPr lang="zh-CN" alt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71533" y="2843874"/>
            <a:ext cx="955834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Date and place of birth </a:t>
            </a:r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(and death, if applicable)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Education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Marriage 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Work experience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Major achievements</a:t>
            </a:r>
          </a:p>
          <a:p>
            <a:endParaRPr lang="en-US" altLang="zh-CN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919161" y="5434590"/>
            <a:ext cx="743902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Knowing what points the author discussed will help you determine what information is most important. </a:t>
            </a:r>
            <a:endParaRPr lang="zh-CN" alt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8972550" y="4729163"/>
            <a:ext cx="2953189" cy="1941591"/>
            <a:chOff x="1549444" y="2283133"/>
            <a:chExt cx="3322359" cy="1959083"/>
          </a:xfrm>
        </p:grpSpPr>
        <p:sp>
          <p:nvSpPr>
            <p:cNvPr id="17" name="矩形 16"/>
            <p:cNvSpPr/>
            <p:nvPr/>
          </p:nvSpPr>
          <p:spPr>
            <a:xfrm>
              <a:off x="1549444" y="2283133"/>
              <a:ext cx="3322359" cy="1959083"/>
            </a:xfrm>
            <a:prstGeom prst="rect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15600000" scaled="0"/>
              <a:tileRect/>
            </a:gradFill>
            <a:ln w="12700" cap="flat" cmpd="sng" algn="ctr">
              <a:solidFill>
                <a:schemeClr val="bg1"/>
              </a:solidFill>
              <a:prstDash val="solid"/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zh-CN" altLang="en-US">
                <a:solidFill>
                  <a:sysClr val="window" lastClr="FFFFFF"/>
                </a:solidFill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18" name="圆角矩形 17"/>
            <p:cNvSpPr/>
            <p:nvPr/>
          </p:nvSpPr>
          <p:spPr>
            <a:xfrm>
              <a:off x="1741587" y="2443396"/>
              <a:ext cx="2938072" cy="1428854"/>
            </a:xfrm>
            <a:prstGeom prst="roundRect">
              <a:avLst>
                <a:gd name="adj" fmla="val 21667"/>
              </a:avLst>
            </a:prstGeom>
            <a:solidFill>
              <a:srgbClr val="3BC5E9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6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Choose the focus</a:t>
              </a:r>
              <a:endPara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8882068" y="1200150"/>
            <a:ext cx="2953189" cy="2100263"/>
            <a:chOff x="1549444" y="2283133"/>
            <a:chExt cx="3322359" cy="1959083"/>
          </a:xfrm>
        </p:grpSpPr>
        <p:sp>
          <p:nvSpPr>
            <p:cNvPr id="21" name="矩形 20"/>
            <p:cNvSpPr/>
            <p:nvPr/>
          </p:nvSpPr>
          <p:spPr>
            <a:xfrm>
              <a:off x="1549444" y="2283133"/>
              <a:ext cx="3322359" cy="1959083"/>
            </a:xfrm>
            <a:prstGeom prst="rect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15600000" scaled="0"/>
              <a:tileRect/>
            </a:gradFill>
            <a:ln w="12700" cap="flat" cmpd="sng" algn="ctr">
              <a:solidFill>
                <a:schemeClr val="bg1"/>
              </a:solidFill>
              <a:prstDash val="solid"/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zh-CN" altLang="en-US">
                <a:solidFill>
                  <a:sysClr val="window" lastClr="FFFFFF"/>
                </a:solidFill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22" name="圆角矩形 21"/>
            <p:cNvSpPr/>
            <p:nvPr/>
          </p:nvSpPr>
          <p:spPr>
            <a:xfrm>
              <a:off x="1741587" y="2443396"/>
              <a:ext cx="2938072" cy="1598913"/>
            </a:xfrm>
            <a:prstGeom prst="roundRect">
              <a:avLst>
                <a:gd name="adj" fmla="val 21667"/>
              </a:avLst>
            </a:prstGeom>
            <a:solidFill>
              <a:srgbClr val="3BC5E9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Asimov’s writing career</a:t>
              </a:r>
              <a:endPara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cxnSp>
        <p:nvCxnSpPr>
          <p:cNvPr id="23" name="直接连接符 22"/>
          <p:cNvCxnSpPr/>
          <p:nvPr/>
        </p:nvCxnSpPr>
        <p:spPr>
          <a:xfrm flipH="1">
            <a:off x="9029700" y="3328988"/>
            <a:ext cx="2743200" cy="1414462"/>
          </a:xfrm>
          <a:prstGeom prst="line">
            <a:avLst/>
          </a:prstGeom>
          <a:ln w="76200">
            <a:solidFill>
              <a:srgbClr val="3BC5E9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组合 32"/>
          <p:cNvGrpSpPr/>
          <p:nvPr/>
        </p:nvGrpSpPr>
        <p:grpSpPr>
          <a:xfrm>
            <a:off x="6048383" y="2867027"/>
            <a:ext cx="481005" cy="461964"/>
            <a:chOff x="1549444" y="2283132"/>
            <a:chExt cx="3322359" cy="1959083"/>
          </a:xfrm>
        </p:grpSpPr>
        <p:sp>
          <p:nvSpPr>
            <p:cNvPr id="34" name="矩形 33"/>
            <p:cNvSpPr/>
            <p:nvPr/>
          </p:nvSpPr>
          <p:spPr>
            <a:xfrm>
              <a:off x="1549444" y="2283132"/>
              <a:ext cx="3322359" cy="1959083"/>
            </a:xfrm>
            <a:prstGeom prst="rect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15600000" scaled="0"/>
              <a:tileRect/>
            </a:gradFill>
            <a:ln w="12700" cap="flat" cmpd="sng" algn="ctr">
              <a:solidFill>
                <a:schemeClr val="bg1"/>
              </a:solidFill>
              <a:prstDash val="solid"/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zh-CN" altLang="en-US">
                <a:solidFill>
                  <a:sysClr val="window" lastClr="FFFFFF"/>
                </a:solidFill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35" name="圆角矩形 34"/>
            <p:cNvSpPr/>
            <p:nvPr/>
          </p:nvSpPr>
          <p:spPr>
            <a:xfrm>
              <a:off x="1741587" y="2443396"/>
              <a:ext cx="2938073" cy="1598913"/>
            </a:xfrm>
            <a:prstGeom prst="roundRect">
              <a:avLst>
                <a:gd name="adj" fmla="val 21667"/>
              </a:avLst>
            </a:prstGeom>
            <a:solidFill>
              <a:srgbClr val="3BC5E9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3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√</a:t>
              </a: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2614619" y="3219449"/>
            <a:ext cx="485769" cy="438152"/>
            <a:chOff x="1549444" y="2283132"/>
            <a:chExt cx="3322359" cy="1959083"/>
          </a:xfrm>
        </p:grpSpPr>
        <p:sp>
          <p:nvSpPr>
            <p:cNvPr id="37" name="矩形 36"/>
            <p:cNvSpPr/>
            <p:nvPr/>
          </p:nvSpPr>
          <p:spPr>
            <a:xfrm>
              <a:off x="1549444" y="2283132"/>
              <a:ext cx="3322359" cy="1959083"/>
            </a:xfrm>
            <a:prstGeom prst="rect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15600000" scaled="0"/>
              <a:tileRect/>
            </a:gradFill>
            <a:ln w="12700" cap="flat" cmpd="sng" algn="ctr">
              <a:solidFill>
                <a:schemeClr val="bg1"/>
              </a:solidFill>
              <a:prstDash val="solid"/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zh-CN" altLang="en-US">
                <a:solidFill>
                  <a:sysClr val="window" lastClr="FFFFFF"/>
                </a:solidFill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38" name="圆角矩形 37"/>
            <p:cNvSpPr/>
            <p:nvPr/>
          </p:nvSpPr>
          <p:spPr>
            <a:xfrm>
              <a:off x="1741587" y="2443396"/>
              <a:ext cx="2938073" cy="1598913"/>
            </a:xfrm>
            <a:prstGeom prst="roundRect">
              <a:avLst>
                <a:gd name="adj" fmla="val 21667"/>
              </a:avLst>
            </a:prstGeom>
            <a:solidFill>
              <a:srgbClr val="3BC5E9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3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√</a:t>
              </a: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2624139" y="3743337"/>
            <a:ext cx="485769" cy="438152"/>
            <a:chOff x="1549444" y="2283132"/>
            <a:chExt cx="3322359" cy="1959083"/>
          </a:xfrm>
        </p:grpSpPr>
        <p:sp>
          <p:nvSpPr>
            <p:cNvPr id="43" name="矩形 42"/>
            <p:cNvSpPr/>
            <p:nvPr/>
          </p:nvSpPr>
          <p:spPr>
            <a:xfrm>
              <a:off x="1549444" y="2283132"/>
              <a:ext cx="3322359" cy="1959083"/>
            </a:xfrm>
            <a:prstGeom prst="rect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15600000" scaled="0"/>
              <a:tileRect/>
            </a:gradFill>
            <a:ln w="12700" cap="flat" cmpd="sng" algn="ctr">
              <a:solidFill>
                <a:schemeClr val="bg1"/>
              </a:solidFill>
              <a:prstDash val="solid"/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zh-CN" altLang="en-US">
                <a:solidFill>
                  <a:sysClr val="window" lastClr="FFFFFF"/>
                </a:solidFill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44" name="圆角矩形 43"/>
            <p:cNvSpPr/>
            <p:nvPr/>
          </p:nvSpPr>
          <p:spPr>
            <a:xfrm>
              <a:off x="1741587" y="2443396"/>
              <a:ext cx="2938073" cy="1598913"/>
            </a:xfrm>
            <a:prstGeom prst="roundRect">
              <a:avLst>
                <a:gd name="adj" fmla="val 21667"/>
              </a:avLst>
            </a:prstGeom>
            <a:solidFill>
              <a:srgbClr val="3BC5E9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3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√</a:t>
              </a: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3681451" y="4157689"/>
            <a:ext cx="485769" cy="438152"/>
            <a:chOff x="1549444" y="2283132"/>
            <a:chExt cx="3322359" cy="1959083"/>
          </a:xfrm>
        </p:grpSpPr>
        <p:sp>
          <p:nvSpPr>
            <p:cNvPr id="46" name="矩形 45"/>
            <p:cNvSpPr/>
            <p:nvPr/>
          </p:nvSpPr>
          <p:spPr>
            <a:xfrm>
              <a:off x="1549444" y="2283132"/>
              <a:ext cx="3322359" cy="1959083"/>
            </a:xfrm>
            <a:prstGeom prst="rect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15600000" scaled="0"/>
              <a:tileRect/>
            </a:gradFill>
            <a:ln w="12700" cap="flat" cmpd="sng" algn="ctr">
              <a:solidFill>
                <a:schemeClr val="bg1"/>
              </a:solidFill>
              <a:prstDash val="solid"/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zh-CN" altLang="en-US">
                <a:solidFill>
                  <a:sysClr val="window" lastClr="FFFFFF"/>
                </a:solidFill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47" name="圆角矩形 46"/>
            <p:cNvSpPr/>
            <p:nvPr/>
          </p:nvSpPr>
          <p:spPr>
            <a:xfrm>
              <a:off x="1741587" y="2443396"/>
              <a:ext cx="2938073" cy="1598913"/>
            </a:xfrm>
            <a:prstGeom prst="roundRect">
              <a:avLst>
                <a:gd name="adj" fmla="val 21667"/>
              </a:avLst>
            </a:prstGeom>
            <a:solidFill>
              <a:srgbClr val="3BC5E9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3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√</a:t>
              </a: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4252919" y="4557711"/>
            <a:ext cx="485769" cy="438152"/>
            <a:chOff x="1549444" y="2283132"/>
            <a:chExt cx="3322359" cy="1959083"/>
          </a:xfrm>
        </p:grpSpPr>
        <p:sp>
          <p:nvSpPr>
            <p:cNvPr id="49" name="矩形 48"/>
            <p:cNvSpPr/>
            <p:nvPr/>
          </p:nvSpPr>
          <p:spPr>
            <a:xfrm>
              <a:off x="1549444" y="2283132"/>
              <a:ext cx="3322359" cy="1959083"/>
            </a:xfrm>
            <a:prstGeom prst="rect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15600000" scaled="0"/>
              <a:tileRect/>
            </a:gradFill>
            <a:ln w="12700" cap="flat" cmpd="sng" algn="ctr">
              <a:solidFill>
                <a:schemeClr val="bg1"/>
              </a:solidFill>
              <a:prstDash val="solid"/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zh-CN" altLang="en-US">
                <a:solidFill>
                  <a:sysClr val="window" lastClr="FFFFFF"/>
                </a:solidFill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50" name="圆角矩形 49"/>
            <p:cNvSpPr/>
            <p:nvPr/>
          </p:nvSpPr>
          <p:spPr>
            <a:xfrm>
              <a:off x="1741587" y="2443396"/>
              <a:ext cx="2938073" cy="1598913"/>
            </a:xfrm>
            <a:prstGeom prst="roundRect">
              <a:avLst>
                <a:gd name="adj" fmla="val 21667"/>
              </a:avLst>
            </a:prstGeom>
            <a:solidFill>
              <a:srgbClr val="3BC5E9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3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√</a:t>
              </a:r>
            </a:p>
          </p:txBody>
        </p:sp>
      </p:grpSp>
      <p:sp>
        <p:nvSpPr>
          <p:cNvPr id="51" name="圆角矩形 50"/>
          <p:cNvSpPr/>
          <p:nvPr/>
        </p:nvSpPr>
        <p:spPr>
          <a:xfrm>
            <a:off x="4809468" y="4371975"/>
            <a:ext cx="3005795" cy="770066"/>
          </a:xfrm>
          <a:prstGeom prst="roundRect">
            <a:avLst>
              <a:gd name="adj" fmla="val 21667"/>
            </a:avLst>
          </a:prstGeom>
          <a:solidFill>
            <a:srgbClr val="3BC5E9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His works</a:t>
            </a:r>
            <a:endParaRPr lang="zh-CN" altLang="en-US" sz="3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2" name="直接连接符 51"/>
          <p:cNvCxnSpPr>
            <a:stCxn id="51" idx="3"/>
            <a:endCxn id="17" idx="1"/>
          </p:cNvCxnSpPr>
          <p:nvPr/>
        </p:nvCxnSpPr>
        <p:spPr>
          <a:xfrm>
            <a:off x="7815263" y="4757008"/>
            <a:ext cx="1157287" cy="942951"/>
          </a:xfrm>
          <a:prstGeom prst="line">
            <a:avLst/>
          </a:prstGeom>
          <a:ln w="76200">
            <a:solidFill>
              <a:srgbClr val="3BC5E9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5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圆角矩形 45"/>
          <p:cNvSpPr/>
          <p:nvPr/>
        </p:nvSpPr>
        <p:spPr>
          <a:xfrm>
            <a:off x="5195848" y="3338512"/>
            <a:ext cx="1590674" cy="500063"/>
          </a:xfrm>
          <a:prstGeom prst="roundRect">
            <a:avLst/>
          </a:prstGeom>
          <a:gradFill flip="none" rotWithShape="1">
            <a:gsLst>
              <a:gs pos="0">
                <a:srgbClr val="3BC5E9">
                  <a:tint val="66000"/>
                  <a:satMod val="160000"/>
                </a:srgbClr>
              </a:gs>
              <a:gs pos="50000">
                <a:srgbClr val="3BC5E9">
                  <a:tint val="44500"/>
                  <a:satMod val="160000"/>
                </a:srgbClr>
              </a:gs>
              <a:gs pos="100000">
                <a:srgbClr val="3BC5E9">
                  <a:tint val="23500"/>
                  <a:satMod val="160000"/>
                </a:srgbClr>
              </a:gs>
            </a:gsLst>
            <a:lin ang="18900000" scaled="1"/>
            <a:tileRect/>
          </a:gradFill>
          <a:ln w="28575">
            <a:solidFill>
              <a:srgbClr val="3BC5E9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圆角矩形 44"/>
          <p:cNvSpPr/>
          <p:nvPr/>
        </p:nvSpPr>
        <p:spPr>
          <a:xfrm>
            <a:off x="3086060" y="2486025"/>
            <a:ext cx="1128712" cy="500063"/>
          </a:xfrm>
          <a:prstGeom prst="roundRect">
            <a:avLst/>
          </a:prstGeom>
          <a:gradFill flip="none" rotWithShape="1">
            <a:gsLst>
              <a:gs pos="0">
                <a:srgbClr val="3BC5E9">
                  <a:tint val="66000"/>
                  <a:satMod val="160000"/>
                </a:srgbClr>
              </a:gs>
              <a:gs pos="50000">
                <a:srgbClr val="3BC5E9">
                  <a:tint val="44500"/>
                  <a:satMod val="160000"/>
                </a:srgbClr>
              </a:gs>
              <a:gs pos="100000">
                <a:srgbClr val="3BC5E9">
                  <a:tint val="23500"/>
                  <a:satMod val="160000"/>
                </a:srgbClr>
              </a:gs>
            </a:gsLst>
            <a:lin ang="18900000" scaled="1"/>
            <a:tileRect/>
          </a:gradFill>
          <a:ln w="28575">
            <a:solidFill>
              <a:srgbClr val="3BC5E9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5"/>
          <p:cNvGrpSpPr/>
          <p:nvPr/>
        </p:nvGrpSpPr>
        <p:grpSpPr>
          <a:xfrm>
            <a:off x="623887" y="0"/>
            <a:ext cx="5934075" cy="941674"/>
            <a:chOff x="623888" y="0"/>
            <a:chExt cx="5472112" cy="941674"/>
          </a:xfrm>
        </p:grpSpPr>
        <p:sp>
          <p:nvSpPr>
            <p:cNvPr id="8" name="直角三角形 7"/>
            <p:cNvSpPr/>
            <p:nvPr/>
          </p:nvSpPr>
          <p:spPr>
            <a:xfrm>
              <a:off x="1562421" y="0"/>
              <a:ext cx="68195" cy="116317"/>
            </a:xfrm>
            <a:prstGeom prst="rtTriangle">
              <a:avLst/>
            </a:prstGeom>
            <a:solidFill>
              <a:srgbClr val="3BC5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任意多边形 8"/>
            <p:cNvSpPr/>
            <p:nvPr/>
          </p:nvSpPr>
          <p:spPr>
            <a:xfrm flipH="1" flipV="1">
              <a:off x="623888" y="116317"/>
              <a:ext cx="5472112" cy="709885"/>
            </a:xfrm>
            <a:custGeom>
              <a:avLst/>
              <a:gdLst>
                <a:gd name="connsiteX0" fmla="*/ 0 w 10085294"/>
                <a:gd name="connsiteY0" fmla="*/ 5132846 h 5132846"/>
                <a:gd name="connsiteX1" fmla="*/ 10085294 w 10085294"/>
                <a:gd name="connsiteY1" fmla="*/ 5132846 h 5132846"/>
                <a:gd name="connsiteX2" fmla="*/ 10085294 w 10085294"/>
                <a:gd name="connsiteY2" fmla="*/ 1018046 h 5132846"/>
                <a:gd name="connsiteX3" fmla="*/ 0 w 10085294"/>
                <a:gd name="connsiteY3" fmla="*/ 0 h 5132846"/>
                <a:gd name="connsiteX4" fmla="*/ 0 w 10085294"/>
                <a:gd name="connsiteY4" fmla="*/ 1018046 h 5132846"/>
                <a:gd name="connsiteX0" fmla="*/ 0 w 10085294"/>
                <a:gd name="connsiteY0" fmla="*/ 4670898 h 4670898"/>
                <a:gd name="connsiteX1" fmla="*/ 10085294 w 10085294"/>
                <a:gd name="connsiteY1" fmla="*/ 4670898 h 4670898"/>
                <a:gd name="connsiteX2" fmla="*/ 10085294 w 10085294"/>
                <a:gd name="connsiteY2" fmla="*/ 556098 h 4670898"/>
                <a:gd name="connsiteX3" fmla="*/ 0 w 10085294"/>
                <a:gd name="connsiteY3" fmla="*/ 0 h 4670898"/>
                <a:gd name="connsiteX4" fmla="*/ 0 w 10085294"/>
                <a:gd name="connsiteY4" fmla="*/ 556098 h 4670898"/>
                <a:gd name="connsiteX5" fmla="*/ 0 w 10085294"/>
                <a:gd name="connsiteY5" fmla="*/ 4670898 h 4670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85294" h="4670898">
                  <a:moveTo>
                    <a:pt x="0" y="4670898"/>
                  </a:moveTo>
                  <a:lnTo>
                    <a:pt x="10085294" y="4670898"/>
                  </a:lnTo>
                  <a:lnTo>
                    <a:pt x="10085294" y="556098"/>
                  </a:lnTo>
                  <a:lnTo>
                    <a:pt x="0" y="0"/>
                  </a:lnTo>
                  <a:lnTo>
                    <a:pt x="0" y="556098"/>
                  </a:lnTo>
                  <a:lnTo>
                    <a:pt x="0" y="467089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0" name="任意多边形 9"/>
            <p:cNvSpPr/>
            <p:nvPr/>
          </p:nvSpPr>
          <p:spPr>
            <a:xfrm rot="5400000">
              <a:off x="705091" y="84345"/>
              <a:ext cx="940828" cy="773829"/>
            </a:xfrm>
            <a:custGeom>
              <a:avLst/>
              <a:gdLst>
                <a:gd name="connsiteX0" fmla="*/ 0 w 2096086"/>
                <a:gd name="connsiteY0" fmla="*/ 0 h 952671"/>
                <a:gd name="connsiteX1" fmla="*/ 1917340 w 2096086"/>
                <a:gd name="connsiteY1" fmla="*/ 0 h 952671"/>
                <a:gd name="connsiteX2" fmla="*/ 2096086 w 2096086"/>
                <a:gd name="connsiteY2" fmla="*/ 952671 h 952671"/>
                <a:gd name="connsiteX3" fmla="*/ 0 w 2096086"/>
                <a:gd name="connsiteY3" fmla="*/ 952671 h 952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6086" h="952671">
                  <a:moveTo>
                    <a:pt x="0" y="0"/>
                  </a:moveTo>
                  <a:lnTo>
                    <a:pt x="1917340" y="0"/>
                  </a:lnTo>
                  <a:lnTo>
                    <a:pt x="2096086" y="952671"/>
                  </a:lnTo>
                  <a:lnTo>
                    <a:pt x="0" y="952671"/>
                  </a:lnTo>
                  <a:close/>
                </a:path>
              </a:pathLst>
            </a:custGeom>
            <a:solidFill>
              <a:srgbClr val="3BC5E9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6" name="文本框 35"/>
          <p:cNvSpPr txBox="1"/>
          <p:nvPr/>
        </p:nvSpPr>
        <p:spPr>
          <a:xfrm>
            <a:off x="939004" y="1122995"/>
            <a:ext cx="5604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Collect necessary information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</a:endParaRPr>
          </a:p>
        </p:txBody>
      </p:sp>
      <p:sp>
        <p:nvSpPr>
          <p:cNvPr id="39" name="圆角矩形 38"/>
          <p:cNvSpPr/>
          <p:nvPr/>
        </p:nvSpPr>
        <p:spPr>
          <a:xfrm>
            <a:off x="788590" y="1165857"/>
            <a:ext cx="131585" cy="471129"/>
          </a:xfrm>
          <a:prstGeom prst="roundRect">
            <a:avLst>
              <a:gd name="adj" fmla="val 50000"/>
            </a:avLst>
          </a:prstGeom>
          <a:solidFill>
            <a:srgbClr val="3BC5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7" name="文本框 11"/>
          <p:cNvSpPr txBox="1"/>
          <p:nvPr/>
        </p:nvSpPr>
        <p:spPr>
          <a:xfrm>
            <a:off x="1627105" y="77255"/>
            <a:ext cx="54452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Get ready for summary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509539" y="1871662"/>
            <a:ext cx="922020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/>
            <a:r>
              <a:rPr kumimoji="0" lang="en-US" altLang="zh-CN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Date  Event</a:t>
            </a:r>
          </a:p>
          <a:p>
            <a:pPr marL="342900" indent="-342900">
              <a:buFontTx/>
              <a:buAutoNum type="arabicPlain" startAt="1920"/>
            </a:pPr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born in Russia.</a:t>
            </a:r>
          </a:p>
          <a:p>
            <a:pPr marL="342900" indent="-342900">
              <a:buFontTx/>
              <a:buAutoNum type="arabicPlain" startAt="1922"/>
            </a:pPr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___________.</a:t>
            </a:r>
          </a:p>
          <a:p>
            <a:pPr marL="342900" indent="-342900">
              <a:buFontTx/>
              <a:buAutoNum type="arabicPlain" startAt="1922"/>
            </a:pPr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___________________________.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        parents bought a candy store.</a:t>
            </a:r>
          </a:p>
          <a:p>
            <a:pPr marL="342900" indent="-342900">
              <a:buFontTx/>
              <a:buAutoNum type="arabicPlain" startAt="1929"/>
            </a:pPr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___________________________.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        Mother had her third child.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____     started to take himself seriously as a writer.</a:t>
            </a:r>
          </a:p>
          <a:p>
            <a:pPr marL="342900" indent="-342900">
              <a:buFontTx/>
              <a:buAutoNum type="arabicPlain" startAt="1939"/>
            </a:pPr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________________________________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        ________________________________.</a:t>
            </a:r>
          </a:p>
        </p:txBody>
      </p:sp>
      <p:sp>
        <p:nvSpPr>
          <p:cNvPr id="40" name="Text Box 3"/>
          <p:cNvSpPr txBox="1">
            <a:spLocks noChangeArrowheads="1"/>
          </p:cNvSpPr>
          <p:nvPr/>
        </p:nvSpPr>
        <p:spPr bwMode="auto">
          <a:xfrm>
            <a:off x="1865273" y="2922586"/>
            <a:ext cx="44323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kumimoji="0"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ister born</a:t>
            </a:r>
          </a:p>
        </p:txBody>
      </p: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1808113" y="3327379"/>
            <a:ext cx="50318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oved with family to New York</a:t>
            </a:r>
          </a:p>
        </p:txBody>
      </p:sp>
      <p:sp>
        <p:nvSpPr>
          <p:cNvPr id="42" name="Text Box 5"/>
          <p:cNvSpPr txBox="1">
            <a:spLocks noChangeArrowheads="1"/>
          </p:cNvSpPr>
          <p:nvPr/>
        </p:nvSpPr>
        <p:spPr bwMode="auto">
          <a:xfrm>
            <a:off x="1749408" y="4175134"/>
            <a:ext cx="89492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kumimoji="0"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tarted working in a candy store</a:t>
            </a:r>
          </a:p>
        </p:txBody>
      </p:sp>
      <p:sp>
        <p:nvSpPr>
          <p:cNvPr id="43" name="Text Box 6"/>
          <p:cNvSpPr txBox="1">
            <a:spLocks noChangeArrowheads="1"/>
          </p:cNvSpPr>
          <p:nvPr/>
        </p:nvSpPr>
        <p:spPr bwMode="auto">
          <a:xfrm>
            <a:off x="536947" y="5046662"/>
            <a:ext cx="9028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1931</a:t>
            </a: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1754282" y="5438211"/>
            <a:ext cx="8636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kumimoji="0"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egan having stories published in science fiction magazines</a:t>
            </a:r>
          </a:p>
        </p:txBody>
      </p:sp>
      <p:sp>
        <p:nvSpPr>
          <p:cNvPr id="47" name="矩形 46"/>
          <p:cNvSpPr/>
          <p:nvPr/>
        </p:nvSpPr>
        <p:spPr>
          <a:xfrm>
            <a:off x="7029450" y="1346832"/>
            <a:ext cx="4654965" cy="1495458"/>
          </a:xfrm>
          <a:prstGeom prst="rect">
            <a:avLst/>
          </a:prstGeom>
          <a:solidFill>
            <a:srgbClr val="3BC5E9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Pay attention to the change of living places</a:t>
            </a:r>
            <a:r>
              <a:rPr lang="en-US" altLang="zh-CN" sz="32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zh-CN" alt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组合 47"/>
          <p:cNvGrpSpPr/>
          <p:nvPr/>
        </p:nvGrpSpPr>
        <p:grpSpPr>
          <a:xfrm>
            <a:off x="8429629" y="714375"/>
            <a:ext cx="1200150" cy="881693"/>
            <a:chOff x="3380184" y="2276561"/>
            <a:chExt cx="965234" cy="705395"/>
          </a:xfrm>
        </p:grpSpPr>
        <p:sp>
          <p:nvSpPr>
            <p:cNvPr id="49" name="圆角矩形 48"/>
            <p:cNvSpPr/>
            <p:nvPr/>
          </p:nvSpPr>
          <p:spPr>
            <a:xfrm>
              <a:off x="3485882" y="2276561"/>
              <a:ext cx="705395" cy="705395"/>
            </a:xfrm>
            <a:prstGeom prst="roundRect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 cap="flat" cmpd="sng" algn="ctr">
              <a:gradFill>
                <a:gsLst>
                  <a:gs pos="89000">
                    <a:sysClr val="window" lastClr="FFFFFF">
                      <a:lumMod val="85000"/>
                    </a:sysClr>
                  </a:gs>
                  <a:gs pos="0">
                    <a:sysClr val="window" lastClr="FFFFFF"/>
                  </a:gs>
                </a:gsLst>
                <a:lin ang="7200000" scaled="0"/>
              </a:gradFill>
              <a:prstDash val="solid"/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zh-CN" altLang="en-US" b="1" dirty="0">
                <a:solidFill>
                  <a:srgbClr val="42424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0" name="文本框 58"/>
            <p:cNvSpPr txBox="1"/>
            <p:nvPr/>
          </p:nvSpPr>
          <p:spPr>
            <a:xfrm>
              <a:off x="3380184" y="2455580"/>
              <a:ext cx="9652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rgbClr val="424242"/>
                  </a:solidFill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rPr>
                <a:t>Tip1</a:t>
              </a:r>
              <a:r>
                <a:rPr lang="en-US" altLang="zh-CN" sz="2200" b="1" dirty="0">
                  <a:solidFill>
                    <a:srgbClr val="42424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endParaRPr lang="zh-CN" altLang="en-US" sz="2200" b="1" dirty="0">
                <a:solidFill>
                  <a:srgbClr val="42424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2" name="圆角矩形 21"/>
          <p:cNvSpPr/>
          <p:nvPr/>
        </p:nvSpPr>
        <p:spPr>
          <a:xfrm>
            <a:off x="7066893" y="3157538"/>
            <a:ext cx="4734582" cy="1528762"/>
          </a:xfrm>
          <a:prstGeom prst="roundRect">
            <a:avLst>
              <a:gd name="adj" fmla="val 21667"/>
            </a:avLst>
          </a:prstGeom>
          <a:solidFill>
            <a:srgbClr val="FFC000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err="1">
                <a:solidFill>
                  <a:schemeClr val="tx1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eg:His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 family </a:t>
            </a:r>
            <a:r>
              <a:rPr lang="en-US" altLang="zh-CN" sz="2800" b="1" dirty="0">
                <a:solidFill>
                  <a:srgbClr val="C00000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moved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 to the United Stated and </a:t>
            </a:r>
            <a:r>
              <a:rPr lang="en-US" altLang="zh-CN" sz="2800" b="1" dirty="0">
                <a:solidFill>
                  <a:srgbClr val="C00000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settled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 in New York.</a:t>
            </a:r>
            <a:endParaRPr lang="zh-CN" altLang="en-US" sz="2800" b="1" dirty="0">
              <a:solidFill>
                <a:schemeClr val="tx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87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5" grpId="0" animBg="1"/>
      <p:bldP spid="47" grpId="0" animBg="1"/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圆角矩形 21"/>
          <p:cNvSpPr/>
          <p:nvPr/>
        </p:nvSpPr>
        <p:spPr>
          <a:xfrm>
            <a:off x="2500313" y="2343151"/>
            <a:ext cx="2085975" cy="428625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圆角矩形 16"/>
          <p:cNvSpPr/>
          <p:nvPr/>
        </p:nvSpPr>
        <p:spPr>
          <a:xfrm>
            <a:off x="2452688" y="4181474"/>
            <a:ext cx="6005512" cy="719137"/>
          </a:xfrm>
          <a:prstGeom prst="roundRect">
            <a:avLst/>
          </a:prstGeom>
          <a:solidFill>
            <a:srgbClr val="3BC5E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圆角矩形 15"/>
          <p:cNvSpPr/>
          <p:nvPr/>
        </p:nvSpPr>
        <p:spPr>
          <a:xfrm>
            <a:off x="2438400" y="3667124"/>
            <a:ext cx="3729037" cy="471487"/>
          </a:xfrm>
          <a:prstGeom prst="roundRect">
            <a:avLst/>
          </a:prstGeom>
          <a:solidFill>
            <a:srgbClr val="3BC5E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圆角矩形 14"/>
          <p:cNvSpPr/>
          <p:nvPr/>
        </p:nvSpPr>
        <p:spPr>
          <a:xfrm>
            <a:off x="2500313" y="1528763"/>
            <a:ext cx="3729037" cy="471487"/>
          </a:xfrm>
          <a:prstGeom prst="roundRect">
            <a:avLst/>
          </a:prstGeom>
          <a:solidFill>
            <a:srgbClr val="3BC5E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8290" name="Text Box 2"/>
          <p:cNvSpPr txBox="1">
            <a:spLocks noChangeArrowheads="1"/>
          </p:cNvSpPr>
          <p:nvPr/>
        </p:nvSpPr>
        <p:spPr bwMode="auto">
          <a:xfrm>
            <a:off x="624349" y="1054665"/>
            <a:ext cx="8740877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Date          	Event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____           	gained Master’s degree in chemistry.</a:t>
            </a:r>
          </a:p>
          <a:p>
            <a:pPr marL="342900" indent="-342900">
              <a:buFontTx/>
              <a:buAutoNum type="arabicPlain" startAt="1942"/>
            </a:pPr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     	finished working in the candy store.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              	________________.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1942-1945  	____________________________</a:t>
            </a:r>
            <a:b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</a:br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           ____________________________.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____           	got PhD in chemistry.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____            became a biochemistry teacher, Boston    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              University School of Medicine.</a:t>
            </a:r>
          </a:p>
          <a:p>
            <a:pPr marL="342900" indent="-342900">
              <a:buFontTx/>
              <a:buAutoNum type="arabicPlain" startAt="1950"/>
            </a:pPr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      published his first novel.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              __________________ . Developed three laws 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              for robots.</a:t>
            </a:r>
          </a:p>
        </p:txBody>
      </p:sp>
      <p:sp>
        <p:nvSpPr>
          <p:cNvPr id="268291" name="Text Box 3"/>
          <p:cNvSpPr txBox="1">
            <a:spLocks noChangeArrowheads="1"/>
          </p:cNvSpPr>
          <p:nvPr/>
        </p:nvSpPr>
        <p:spPr bwMode="auto">
          <a:xfrm>
            <a:off x="639098" y="1400890"/>
            <a:ext cx="9028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1941</a:t>
            </a:r>
          </a:p>
        </p:txBody>
      </p:sp>
      <p:sp>
        <p:nvSpPr>
          <p:cNvPr id="268292" name="Text Box 4"/>
          <p:cNvSpPr txBox="1">
            <a:spLocks noChangeArrowheads="1"/>
          </p:cNvSpPr>
          <p:nvPr/>
        </p:nvSpPr>
        <p:spPr bwMode="auto">
          <a:xfrm>
            <a:off x="2493097" y="2329530"/>
            <a:ext cx="20088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kumimoji="0"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ot married</a:t>
            </a:r>
          </a:p>
        </p:txBody>
      </p:sp>
      <p:sp>
        <p:nvSpPr>
          <p:cNvPr id="268293" name="Text Box 5"/>
          <p:cNvSpPr txBox="1">
            <a:spLocks noChangeArrowheads="1"/>
          </p:cNvSpPr>
          <p:nvPr/>
        </p:nvSpPr>
        <p:spPr bwMode="auto">
          <a:xfrm>
            <a:off x="2494814" y="2775157"/>
            <a:ext cx="519047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kumimoji="0"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orked as junior chemist, Philadelphia  Navy Yard</a:t>
            </a:r>
          </a:p>
        </p:txBody>
      </p:sp>
      <p:sp>
        <p:nvSpPr>
          <p:cNvPr id="268294" name="Text Box 6"/>
          <p:cNvSpPr txBox="1">
            <a:spLocks noChangeArrowheads="1"/>
          </p:cNvSpPr>
          <p:nvPr/>
        </p:nvSpPr>
        <p:spPr bwMode="auto">
          <a:xfrm>
            <a:off x="609600" y="3556812"/>
            <a:ext cx="9028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1948</a:t>
            </a:r>
          </a:p>
        </p:txBody>
      </p:sp>
      <p:sp>
        <p:nvSpPr>
          <p:cNvPr id="268295" name="Text Box 7"/>
          <p:cNvSpPr txBox="1">
            <a:spLocks noChangeArrowheads="1"/>
          </p:cNvSpPr>
          <p:nvPr/>
        </p:nvSpPr>
        <p:spPr bwMode="auto">
          <a:xfrm>
            <a:off x="609601" y="4014020"/>
            <a:ext cx="17420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0"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1949</a:t>
            </a:r>
          </a:p>
        </p:txBody>
      </p:sp>
      <p:sp>
        <p:nvSpPr>
          <p:cNvPr id="268296" name="Text Box 8"/>
          <p:cNvSpPr txBox="1">
            <a:spLocks noChangeArrowheads="1"/>
          </p:cNvSpPr>
          <p:nvPr/>
        </p:nvSpPr>
        <p:spPr bwMode="auto">
          <a:xfrm>
            <a:off x="2417107" y="5327242"/>
            <a:ext cx="5283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0"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ublished “I, Robot”</a:t>
            </a:r>
          </a:p>
        </p:txBody>
      </p:sp>
      <p:sp>
        <p:nvSpPr>
          <p:cNvPr id="21" name="矩形 20"/>
          <p:cNvSpPr/>
          <p:nvPr/>
        </p:nvSpPr>
        <p:spPr>
          <a:xfrm>
            <a:off x="8472488" y="1543050"/>
            <a:ext cx="3529013" cy="2100263"/>
          </a:xfrm>
          <a:prstGeom prst="rect">
            <a:avLst/>
          </a:prstGeom>
          <a:solidFill>
            <a:srgbClr val="3BC5E9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Introduce his educational and occupational history </a:t>
            </a:r>
            <a:r>
              <a:rPr lang="en-US" altLang="zh-CN" sz="32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zh-CN" alt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组合 17"/>
          <p:cNvGrpSpPr/>
          <p:nvPr/>
        </p:nvGrpSpPr>
        <p:grpSpPr>
          <a:xfrm>
            <a:off x="9658348" y="871534"/>
            <a:ext cx="1200150" cy="881693"/>
            <a:chOff x="3380184" y="2276561"/>
            <a:chExt cx="965234" cy="705395"/>
          </a:xfrm>
        </p:grpSpPr>
        <p:sp>
          <p:nvSpPr>
            <p:cNvPr id="19" name="圆角矩形 18"/>
            <p:cNvSpPr/>
            <p:nvPr/>
          </p:nvSpPr>
          <p:spPr>
            <a:xfrm>
              <a:off x="3485882" y="2276561"/>
              <a:ext cx="705395" cy="705395"/>
            </a:xfrm>
            <a:prstGeom prst="roundRect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 cap="flat" cmpd="sng" algn="ctr">
              <a:gradFill>
                <a:gsLst>
                  <a:gs pos="89000">
                    <a:sysClr val="window" lastClr="FFFFFF">
                      <a:lumMod val="85000"/>
                    </a:sysClr>
                  </a:gs>
                  <a:gs pos="0">
                    <a:sysClr val="window" lastClr="FFFFFF"/>
                  </a:gs>
                </a:gsLst>
                <a:lin ang="7200000" scaled="0"/>
              </a:gradFill>
              <a:prstDash val="solid"/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zh-CN" altLang="en-US" b="1" dirty="0">
                <a:solidFill>
                  <a:srgbClr val="42424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0" name="文本框 58"/>
            <p:cNvSpPr txBox="1"/>
            <p:nvPr/>
          </p:nvSpPr>
          <p:spPr>
            <a:xfrm>
              <a:off x="3380184" y="2455580"/>
              <a:ext cx="965234" cy="418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rgbClr val="424242"/>
                  </a:solidFill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rPr>
                <a:t>Tip2</a:t>
              </a:r>
              <a:r>
                <a:rPr lang="en-US" altLang="zh-CN" sz="2200" b="1" dirty="0">
                  <a:solidFill>
                    <a:srgbClr val="42424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endParaRPr lang="zh-CN" altLang="en-US" sz="2200" b="1" dirty="0">
                <a:solidFill>
                  <a:srgbClr val="42424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8" name="圆角矩形 17"/>
          <p:cNvSpPr/>
          <p:nvPr/>
        </p:nvSpPr>
        <p:spPr>
          <a:xfrm>
            <a:off x="7357402" y="3914774"/>
            <a:ext cx="4734582" cy="2743201"/>
          </a:xfrm>
          <a:prstGeom prst="roundRect">
            <a:avLst>
              <a:gd name="adj" fmla="val 21667"/>
            </a:avLst>
          </a:prstGeom>
          <a:solidFill>
            <a:srgbClr val="FFC000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800" b="1" dirty="0" err="1">
                <a:solidFill>
                  <a:schemeClr val="tx1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eg:He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 </a:t>
            </a:r>
            <a:r>
              <a:rPr lang="en-US" altLang="zh-CN" sz="2800" b="1" dirty="0">
                <a:solidFill>
                  <a:srgbClr val="C00000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gained 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a master’s degree in chemistry and later his PhD.</a:t>
            </a:r>
          </a:p>
          <a:p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     He </a:t>
            </a:r>
            <a:r>
              <a:rPr lang="en-US" altLang="zh-CN" sz="2800" b="1" dirty="0">
                <a:solidFill>
                  <a:srgbClr val="C00000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became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 a biochemistry teacher at…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7" grpId="0" animBg="1"/>
      <p:bldP spid="16" grpId="0" animBg="1"/>
      <p:bldP spid="15" grpId="0" animBg="1"/>
      <p:bldP spid="21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圆角矩形 14"/>
          <p:cNvSpPr/>
          <p:nvPr/>
        </p:nvSpPr>
        <p:spPr>
          <a:xfrm>
            <a:off x="2235302" y="5293749"/>
            <a:ext cx="2838143" cy="428625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圆角矩形 13"/>
          <p:cNvSpPr/>
          <p:nvPr/>
        </p:nvSpPr>
        <p:spPr>
          <a:xfrm>
            <a:off x="2235302" y="4010640"/>
            <a:ext cx="4091756" cy="428625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9314" name="Text Box 2"/>
          <p:cNvSpPr txBox="1">
            <a:spLocks noChangeArrowheads="1"/>
          </p:cNvSpPr>
          <p:nvPr/>
        </p:nvSpPr>
        <p:spPr bwMode="auto">
          <a:xfrm>
            <a:off x="334434" y="1439476"/>
            <a:ext cx="14126633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Date          	Event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1951-1953   </a:t>
            </a: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ublished “The Foundation Trilogy” and 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              	won an award for it.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_____          	published first science book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_____          	became a full-time writer.</a:t>
            </a:r>
          </a:p>
          <a:p>
            <a:pPr marL="342900" indent="-342900">
              <a:buFontTx/>
              <a:buAutoNum type="arabicPlain" startAt="1973"/>
            </a:pPr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       divorced his first wife.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               __________________________.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_____         	had a blood transfusion. Became infected 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              	with HIV.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1992             ________________________.</a:t>
            </a:r>
          </a:p>
        </p:txBody>
      </p:sp>
      <p:sp>
        <p:nvSpPr>
          <p:cNvPr id="269315" name="Text Box 3"/>
          <p:cNvSpPr txBox="1">
            <a:spLocks noChangeArrowheads="1"/>
          </p:cNvSpPr>
          <p:nvPr/>
        </p:nvSpPr>
        <p:spPr bwMode="auto">
          <a:xfrm>
            <a:off x="371996" y="2757718"/>
            <a:ext cx="9028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en-US" altLang="zh-CN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1953</a:t>
            </a:r>
          </a:p>
        </p:txBody>
      </p:sp>
      <p:sp>
        <p:nvSpPr>
          <p:cNvPr id="269316" name="Text Box 4"/>
          <p:cNvSpPr txBox="1">
            <a:spLocks noChangeArrowheads="1"/>
          </p:cNvSpPr>
          <p:nvPr/>
        </p:nvSpPr>
        <p:spPr bwMode="auto">
          <a:xfrm>
            <a:off x="357248" y="3202630"/>
            <a:ext cx="9028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1958</a:t>
            </a:r>
          </a:p>
        </p:txBody>
      </p:sp>
      <p:sp>
        <p:nvSpPr>
          <p:cNvPr id="269317" name="Text Box 5"/>
          <p:cNvSpPr txBox="1">
            <a:spLocks noChangeArrowheads="1"/>
          </p:cNvSpPr>
          <p:nvPr/>
        </p:nvSpPr>
        <p:spPr bwMode="auto">
          <a:xfrm>
            <a:off x="2190958" y="3984287"/>
            <a:ext cx="41456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arried for a second time</a:t>
            </a:r>
          </a:p>
        </p:txBody>
      </p:sp>
      <p:sp>
        <p:nvSpPr>
          <p:cNvPr id="269318" name="Text Box 6"/>
          <p:cNvSpPr txBox="1">
            <a:spLocks noChangeArrowheads="1"/>
          </p:cNvSpPr>
          <p:nvPr/>
        </p:nvSpPr>
        <p:spPr bwMode="auto">
          <a:xfrm>
            <a:off x="329383" y="4458694"/>
            <a:ext cx="9028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1983</a:t>
            </a:r>
          </a:p>
        </p:txBody>
      </p:sp>
      <p:sp>
        <p:nvSpPr>
          <p:cNvPr id="269319" name="Text Box 7"/>
          <p:cNvSpPr txBox="1">
            <a:spLocks noChangeArrowheads="1"/>
          </p:cNvSpPr>
          <p:nvPr/>
        </p:nvSpPr>
        <p:spPr bwMode="auto">
          <a:xfrm>
            <a:off x="2192616" y="5302032"/>
            <a:ext cx="5283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0"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ied in New York</a:t>
            </a:r>
          </a:p>
        </p:txBody>
      </p:sp>
      <p:sp>
        <p:nvSpPr>
          <p:cNvPr id="16" name="矩形 15"/>
          <p:cNvSpPr/>
          <p:nvPr/>
        </p:nvSpPr>
        <p:spPr>
          <a:xfrm>
            <a:off x="8488157" y="1503993"/>
            <a:ext cx="3529013" cy="2639382"/>
          </a:xfrm>
          <a:prstGeom prst="rect">
            <a:avLst/>
          </a:prstGeom>
          <a:solidFill>
            <a:srgbClr val="3BC5E9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End with his marriage &amp; death </a:t>
            </a:r>
            <a:r>
              <a:rPr lang="en-US" altLang="zh-CN" sz="3200" b="1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short</a:t>
            </a:r>
            <a:endParaRPr lang="zh-CN" alt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组合 16"/>
          <p:cNvGrpSpPr/>
          <p:nvPr/>
        </p:nvGrpSpPr>
        <p:grpSpPr>
          <a:xfrm>
            <a:off x="9687844" y="871534"/>
            <a:ext cx="1200150" cy="881693"/>
            <a:chOff x="3380184" y="2276561"/>
            <a:chExt cx="965234" cy="705395"/>
          </a:xfrm>
        </p:grpSpPr>
        <p:sp>
          <p:nvSpPr>
            <p:cNvPr id="18" name="圆角矩形 17"/>
            <p:cNvSpPr/>
            <p:nvPr/>
          </p:nvSpPr>
          <p:spPr>
            <a:xfrm>
              <a:off x="3485882" y="2276561"/>
              <a:ext cx="705395" cy="705395"/>
            </a:xfrm>
            <a:prstGeom prst="roundRect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 cap="flat" cmpd="sng" algn="ctr">
              <a:gradFill>
                <a:gsLst>
                  <a:gs pos="89000">
                    <a:sysClr val="window" lastClr="FFFFFF">
                      <a:lumMod val="85000"/>
                    </a:sysClr>
                  </a:gs>
                  <a:gs pos="0">
                    <a:sysClr val="window" lastClr="FFFFFF"/>
                  </a:gs>
                </a:gsLst>
                <a:lin ang="7200000" scaled="0"/>
              </a:gradFill>
              <a:prstDash val="solid"/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zh-CN" altLang="en-US" b="1" dirty="0">
                <a:solidFill>
                  <a:srgbClr val="42424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文本框 58"/>
            <p:cNvSpPr txBox="1"/>
            <p:nvPr/>
          </p:nvSpPr>
          <p:spPr>
            <a:xfrm>
              <a:off x="3380184" y="2455580"/>
              <a:ext cx="965234" cy="418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rgbClr val="424242"/>
                  </a:solidFill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rPr>
                <a:t>Tip3</a:t>
              </a:r>
              <a:r>
                <a:rPr lang="en-US" altLang="zh-CN" sz="2200" b="1" dirty="0">
                  <a:solidFill>
                    <a:srgbClr val="42424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endParaRPr lang="zh-CN" altLang="en-US" sz="2200" b="1" dirty="0">
                <a:solidFill>
                  <a:srgbClr val="42424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7" name="圆角矩形 16"/>
          <p:cNvSpPr/>
          <p:nvPr/>
        </p:nvSpPr>
        <p:spPr>
          <a:xfrm>
            <a:off x="7978878" y="4409768"/>
            <a:ext cx="4113106" cy="2248207"/>
          </a:xfrm>
          <a:prstGeom prst="roundRect">
            <a:avLst>
              <a:gd name="adj" fmla="val 21667"/>
            </a:avLst>
          </a:prstGeom>
          <a:solidFill>
            <a:srgbClr val="FFC000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800" b="1" dirty="0" err="1">
                <a:solidFill>
                  <a:schemeClr val="tx1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eg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: He </a:t>
            </a:r>
            <a:r>
              <a:rPr lang="en-US" altLang="zh-CN" sz="2800" b="1" dirty="0">
                <a:solidFill>
                  <a:srgbClr val="C00000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had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 2 marriages and 2 children.</a:t>
            </a:r>
          </a:p>
          <a:p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      He </a:t>
            </a:r>
            <a:r>
              <a:rPr lang="en-US" altLang="zh-CN" sz="2800" b="1" dirty="0">
                <a:solidFill>
                  <a:srgbClr val="C00000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died </a:t>
            </a:r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in New York in 1992.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16" grpId="0" animBg="1"/>
      <p:bldP spid="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8866026" y="0"/>
            <a:ext cx="2953189" cy="2100263"/>
            <a:chOff x="1549444" y="2283133"/>
            <a:chExt cx="3322359" cy="1959083"/>
          </a:xfrm>
        </p:grpSpPr>
        <p:sp>
          <p:nvSpPr>
            <p:cNvPr id="16" name="矩形 15"/>
            <p:cNvSpPr/>
            <p:nvPr/>
          </p:nvSpPr>
          <p:spPr>
            <a:xfrm>
              <a:off x="1549444" y="2283133"/>
              <a:ext cx="3322359" cy="1959083"/>
            </a:xfrm>
            <a:prstGeom prst="rect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15600000" scaled="0"/>
              <a:tileRect/>
            </a:gradFill>
            <a:ln w="12700" cap="flat" cmpd="sng" algn="ctr">
              <a:solidFill>
                <a:schemeClr val="bg1"/>
              </a:solidFill>
              <a:prstDash val="solid"/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zh-CN" altLang="en-US">
                <a:solidFill>
                  <a:sysClr val="window" lastClr="FFFFFF"/>
                </a:solidFill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1741587" y="2443396"/>
              <a:ext cx="2938072" cy="1598913"/>
            </a:xfrm>
            <a:prstGeom prst="roundRect">
              <a:avLst>
                <a:gd name="adj" fmla="val 21667"/>
              </a:avLst>
            </a:prstGeom>
            <a:solidFill>
              <a:srgbClr val="3BC5E9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Asimov’s writing career</a:t>
              </a:r>
              <a:endPara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" name="组合 5"/>
          <p:cNvGrpSpPr/>
          <p:nvPr/>
        </p:nvGrpSpPr>
        <p:grpSpPr>
          <a:xfrm>
            <a:off x="623887" y="0"/>
            <a:ext cx="5934075" cy="941674"/>
            <a:chOff x="623888" y="0"/>
            <a:chExt cx="5472112" cy="941674"/>
          </a:xfrm>
        </p:grpSpPr>
        <p:sp>
          <p:nvSpPr>
            <p:cNvPr id="5" name="直角三角形 4"/>
            <p:cNvSpPr/>
            <p:nvPr/>
          </p:nvSpPr>
          <p:spPr>
            <a:xfrm>
              <a:off x="1562421" y="0"/>
              <a:ext cx="68195" cy="116317"/>
            </a:xfrm>
            <a:prstGeom prst="rtTriangle">
              <a:avLst/>
            </a:prstGeom>
            <a:solidFill>
              <a:srgbClr val="3BC5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任意多边形 5"/>
            <p:cNvSpPr/>
            <p:nvPr/>
          </p:nvSpPr>
          <p:spPr>
            <a:xfrm flipH="1" flipV="1">
              <a:off x="623888" y="116317"/>
              <a:ext cx="5472112" cy="709885"/>
            </a:xfrm>
            <a:custGeom>
              <a:avLst/>
              <a:gdLst>
                <a:gd name="connsiteX0" fmla="*/ 0 w 10085294"/>
                <a:gd name="connsiteY0" fmla="*/ 5132846 h 5132846"/>
                <a:gd name="connsiteX1" fmla="*/ 10085294 w 10085294"/>
                <a:gd name="connsiteY1" fmla="*/ 5132846 h 5132846"/>
                <a:gd name="connsiteX2" fmla="*/ 10085294 w 10085294"/>
                <a:gd name="connsiteY2" fmla="*/ 1018046 h 5132846"/>
                <a:gd name="connsiteX3" fmla="*/ 0 w 10085294"/>
                <a:gd name="connsiteY3" fmla="*/ 0 h 5132846"/>
                <a:gd name="connsiteX4" fmla="*/ 0 w 10085294"/>
                <a:gd name="connsiteY4" fmla="*/ 1018046 h 5132846"/>
                <a:gd name="connsiteX0" fmla="*/ 0 w 10085294"/>
                <a:gd name="connsiteY0" fmla="*/ 4670898 h 4670898"/>
                <a:gd name="connsiteX1" fmla="*/ 10085294 w 10085294"/>
                <a:gd name="connsiteY1" fmla="*/ 4670898 h 4670898"/>
                <a:gd name="connsiteX2" fmla="*/ 10085294 w 10085294"/>
                <a:gd name="connsiteY2" fmla="*/ 556098 h 4670898"/>
                <a:gd name="connsiteX3" fmla="*/ 0 w 10085294"/>
                <a:gd name="connsiteY3" fmla="*/ 0 h 4670898"/>
                <a:gd name="connsiteX4" fmla="*/ 0 w 10085294"/>
                <a:gd name="connsiteY4" fmla="*/ 556098 h 4670898"/>
                <a:gd name="connsiteX5" fmla="*/ 0 w 10085294"/>
                <a:gd name="connsiteY5" fmla="*/ 4670898 h 4670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85294" h="4670898">
                  <a:moveTo>
                    <a:pt x="0" y="4670898"/>
                  </a:moveTo>
                  <a:lnTo>
                    <a:pt x="10085294" y="4670898"/>
                  </a:lnTo>
                  <a:lnTo>
                    <a:pt x="10085294" y="556098"/>
                  </a:lnTo>
                  <a:lnTo>
                    <a:pt x="0" y="0"/>
                  </a:lnTo>
                  <a:lnTo>
                    <a:pt x="0" y="556098"/>
                  </a:lnTo>
                  <a:lnTo>
                    <a:pt x="0" y="467089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7" name="任意多边形 6"/>
            <p:cNvSpPr/>
            <p:nvPr/>
          </p:nvSpPr>
          <p:spPr>
            <a:xfrm rot="5400000">
              <a:off x="705091" y="84345"/>
              <a:ext cx="940828" cy="773829"/>
            </a:xfrm>
            <a:custGeom>
              <a:avLst/>
              <a:gdLst>
                <a:gd name="connsiteX0" fmla="*/ 0 w 2096086"/>
                <a:gd name="connsiteY0" fmla="*/ 0 h 952671"/>
                <a:gd name="connsiteX1" fmla="*/ 1917340 w 2096086"/>
                <a:gd name="connsiteY1" fmla="*/ 0 h 952671"/>
                <a:gd name="connsiteX2" fmla="*/ 2096086 w 2096086"/>
                <a:gd name="connsiteY2" fmla="*/ 952671 h 952671"/>
                <a:gd name="connsiteX3" fmla="*/ 0 w 2096086"/>
                <a:gd name="connsiteY3" fmla="*/ 952671 h 952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6086" h="952671">
                  <a:moveTo>
                    <a:pt x="0" y="0"/>
                  </a:moveTo>
                  <a:lnTo>
                    <a:pt x="1917340" y="0"/>
                  </a:lnTo>
                  <a:lnTo>
                    <a:pt x="2096086" y="952671"/>
                  </a:lnTo>
                  <a:lnTo>
                    <a:pt x="0" y="952671"/>
                  </a:lnTo>
                  <a:close/>
                </a:path>
              </a:pathLst>
            </a:custGeom>
            <a:solidFill>
              <a:srgbClr val="3BC5E9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文本框 11"/>
          <p:cNvSpPr txBox="1"/>
          <p:nvPr/>
        </p:nvSpPr>
        <p:spPr>
          <a:xfrm>
            <a:off x="1627105" y="77255"/>
            <a:ext cx="54452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Get ready for summary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8972550" y="4729163"/>
            <a:ext cx="2953189" cy="1941591"/>
            <a:chOff x="1549444" y="2283133"/>
            <a:chExt cx="3322359" cy="1959083"/>
          </a:xfrm>
        </p:grpSpPr>
        <p:sp>
          <p:nvSpPr>
            <p:cNvPr id="10" name="矩形 9"/>
            <p:cNvSpPr/>
            <p:nvPr/>
          </p:nvSpPr>
          <p:spPr>
            <a:xfrm>
              <a:off x="1549444" y="2283133"/>
              <a:ext cx="3322359" cy="1959083"/>
            </a:xfrm>
            <a:prstGeom prst="rect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15600000" scaled="0"/>
              <a:tileRect/>
            </a:gradFill>
            <a:ln w="12700" cap="flat" cmpd="sng" algn="ctr">
              <a:solidFill>
                <a:schemeClr val="bg1"/>
              </a:solidFill>
              <a:prstDash val="solid"/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zh-CN" altLang="en-US">
                <a:solidFill>
                  <a:sysClr val="window" lastClr="FFFFFF"/>
                </a:solidFill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11" name="圆角矩形 10"/>
            <p:cNvSpPr/>
            <p:nvPr/>
          </p:nvSpPr>
          <p:spPr>
            <a:xfrm>
              <a:off x="1741587" y="2443396"/>
              <a:ext cx="2938072" cy="1428854"/>
            </a:xfrm>
            <a:prstGeom prst="roundRect">
              <a:avLst>
                <a:gd name="adj" fmla="val 21667"/>
              </a:avLst>
            </a:prstGeom>
            <a:solidFill>
              <a:srgbClr val="3BC5E9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6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Choose the focus</a:t>
              </a:r>
              <a:endParaRPr lang="zh-CN" altLang="en-US" sz="36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631334" y="1122884"/>
            <a:ext cx="11560665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4350" indent="-514350">
              <a:buFont typeface="Wingdings" pitchFamily="2" charset="2"/>
              <a:buChar char="u"/>
            </a:pP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1939 		b</a:t>
            </a:r>
            <a:r>
              <a:rPr kumimoji="0" lang="en-US" altLang="zh-CN" sz="2800" dirty="0">
                <a:latin typeface="Times New Roman" pitchFamily="18" charset="0"/>
                <a:cs typeface="Times New Roman" pitchFamily="18" charset="0"/>
              </a:rPr>
              <a:t>egan having stories published </a:t>
            </a:r>
          </a:p>
          <a:p>
            <a:pPr marL="514350" indent="-514350"/>
            <a:r>
              <a:rPr kumimoji="0" lang="en-US" altLang="zh-CN" sz="2800" dirty="0">
                <a:latin typeface="Times New Roman" pitchFamily="18" charset="0"/>
                <a:cs typeface="Times New Roman" pitchFamily="18" charset="0"/>
              </a:rPr>
              <a:t>				in science fiction magazines</a:t>
            </a:r>
          </a:p>
          <a:p>
            <a:pPr marL="514350" indent="-514350">
              <a:buFont typeface="Wingdings" pitchFamily="2" charset="2"/>
              <a:buChar char="u"/>
            </a:pP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1950 		published his first novel.</a:t>
            </a:r>
          </a:p>
          <a:p>
            <a:pPr marL="342900" indent="-342900">
              <a:buFont typeface="Wingdings" pitchFamily="2" charset="2"/>
              <a:buChar char="u"/>
            </a:pP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1951-1953   	published “The Foundation Trilogy” and </a:t>
            </a:r>
          </a:p>
          <a:p>
            <a:pPr marL="342900" indent="-342900"/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	                 	</a:t>
            </a: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won an award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for it.</a:t>
            </a:r>
          </a:p>
          <a:p>
            <a:pPr marL="342900" indent="-342900">
              <a:buFont typeface="Wingdings" pitchFamily="2" charset="2"/>
              <a:buChar char="u"/>
            </a:pP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1953         	published first science book</a:t>
            </a:r>
          </a:p>
          <a:p>
            <a:pPr marL="342900" indent="-342900">
              <a:buFont typeface="Wingdings" pitchFamily="2" charset="2"/>
              <a:buChar char="u"/>
            </a:pP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1958          	became a full-time writer.</a:t>
            </a:r>
          </a:p>
        </p:txBody>
      </p:sp>
      <p:grpSp>
        <p:nvGrpSpPr>
          <p:cNvPr id="18" name="组合 17"/>
          <p:cNvGrpSpPr/>
          <p:nvPr/>
        </p:nvGrpSpPr>
        <p:grpSpPr>
          <a:xfrm>
            <a:off x="0" y="4700337"/>
            <a:ext cx="2953189" cy="2286000"/>
            <a:chOff x="1549444" y="2283133"/>
            <a:chExt cx="3322359" cy="1959083"/>
          </a:xfrm>
        </p:grpSpPr>
        <p:sp>
          <p:nvSpPr>
            <p:cNvPr id="19" name="矩形 18"/>
            <p:cNvSpPr/>
            <p:nvPr/>
          </p:nvSpPr>
          <p:spPr>
            <a:xfrm>
              <a:off x="1549444" y="2283133"/>
              <a:ext cx="3322359" cy="1959083"/>
            </a:xfrm>
            <a:prstGeom prst="rect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15600000" scaled="0"/>
              <a:tileRect/>
            </a:gradFill>
            <a:ln w="12700" cap="flat" cmpd="sng" algn="ctr">
              <a:solidFill>
                <a:schemeClr val="bg1"/>
              </a:solidFill>
              <a:prstDash val="solid"/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zh-CN" altLang="en-US">
                <a:solidFill>
                  <a:sysClr val="window" lastClr="FFFFFF"/>
                </a:solidFill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20" name="圆角矩形 19"/>
            <p:cNvSpPr/>
            <p:nvPr/>
          </p:nvSpPr>
          <p:spPr>
            <a:xfrm>
              <a:off x="1741587" y="2443396"/>
              <a:ext cx="2938072" cy="1598913"/>
            </a:xfrm>
            <a:prstGeom prst="roundRect">
              <a:avLst>
                <a:gd name="adj" fmla="val 21667"/>
              </a:avLst>
            </a:prstGeom>
            <a:solidFill>
              <a:srgbClr val="3BC5E9"/>
            </a:solidFill>
            <a:ln>
              <a:noFill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Original comment of the author</a:t>
              </a:r>
              <a:endPara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3093797" y="4820589"/>
            <a:ext cx="5681235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4350" indent="-514350">
              <a:buFont typeface="Wingdings" pitchFamily="2" charset="2"/>
              <a:buChar char="u"/>
            </a:pP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Some of his ideas about robots later </a:t>
            </a: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influenced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other writers and even scientists researching into artificial intelligence.</a:t>
            </a:r>
          </a:p>
        </p:txBody>
      </p:sp>
      <p:sp>
        <p:nvSpPr>
          <p:cNvPr id="22" name="圆角矩形 21"/>
          <p:cNvSpPr/>
          <p:nvPr/>
        </p:nvSpPr>
        <p:spPr>
          <a:xfrm>
            <a:off x="224588" y="4170948"/>
            <a:ext cx="11678653" cy="578017"/>
          </a:xfrm>
          <a:prstGeom prst="roundRect">
            <a:avLst>
              <a:gd name="adj" fmla="val 21667"/>
            </a:avLst>
          </a:prstGeom>
          <a:solidFill>
            <a:srgbClr val="FFC000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chemeClr val="tx1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Use your own sentences to organize the information.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69905" y="2259899"/>
            <a:ext cx="10725115" cy="2338201"/>
          </a:xfrm>
          <a:prstGeom prst="rect">
            <a:avLst/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2700" cap="flat" cmpd="sng" algn="ctr">
            <a:gradFill>
              <a:gsLst>
                <a:gs pos="89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7200000" scaled="0"/>
            </a:gradFill>
            <a:prstDash val="solid"/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22745" y="949597"/>
            <a:ext cx="13531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过渡页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圆角矩形 25"/>
          <p:cNvSpPr/>
          <p:nvPr/>
        </p:nvSpPr>
        <p:spPr>
          <a:xfrm>
            <a:off x="3470770" y="2578804"/>
            <a:ext cx="1700392" cy="1700392"/>
          </a:xfrm>
          <a:prstGeom prst="roundRect">
            <a:avLst>
              <a:gd name="adj" fmla="val 225"/>
            </a:avLst>
          </a:prstGeom>
          <a:solidFill>
            <a:srgbClr val="3BC5E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32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PART</a:t>
            </a:r>
          </a:p>
          <a:p>
            <a:pPr algn="ctr"/>
            <a:r>
              <a:rPr lang="en-US" altLang="zh-CN" sz="32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THREE</a:t>
            </a:r>
            <a:endParaRPr lang="zh-CN" altLang="en-US" sz="3200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grpSp>
        <p:nvGrpSpPr>
          <p:cNvPr id="3" name="组合 9"/>
          <p:cNvGrpSpPr/>
          <p:nvPr/>
        </p:nvGrpSpPr>
        <p:grpSpPr>
          <a:xfrm>
            <a:off x="10256891" y="2275720"/>
            <a:ext cx="1552170" cy="784347"/>
            <a:chOff x="10256891" y="2578804"/>
            <a:chExt cx="1552170" cy="784347"/>
          </a:xfrm>
        </p:grpSpPr>
        <p:sp>
          <p:nvSpPr>
            <p:cNvPr id="23" name="直角三角形 22"/>
            <p:cNvSpPr/>
            <p:nvPr/>
          </p:nvSpPr>
          <p:spPr>
            <a:xfrm rot="16200000" flipH="1" flipV="1">
              <a:off x="11539397" y="3093487"/>
              <a:ext cx="225287" cy="314041"/>
            </a:xfrm>
            <a:prstGeom prst="rtTriangle">
              <a:avLst/>
            </a:prstGeom>
            <a:solidFill>
              <a:srgbClr val="1B89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4" name="任意多边形 23"/>
            <p:cNvSpPr/>
            <p:nvPr/>
          </p:nvSpPr>
          <p:spPr>
            <a:xfrm>
              <a:off x="10256891" y="2578804"/>
              <a:ext cx="1541862" cy="581192"/>
            </a:xfrm>
            <a:custGeom>
              <a:avLst/>
              <a:gdLst>
                <a:gd name="connsiteX0" fmla="*/ 0 w 1699296"/>
                <a:gd name="connsiteY0" fmla="*/ 0 h 952671"/>
                <a:gd name="connsiteX1" fmla="*/ 1520550 w 1699296"/>
                <a:gd name="connsiteY1" fmla="*/ 0 h 952671"/>
                <a:gd name="connsiteX2" fmla="*/ 1699296 w 1699296"/>
                <a:gd name="connsiteY2" fmla="*/ 952671 h 952671"/>
                <a:gd name="connsiteX3" fmla="*/ 0 w 1699296"/>
                <a:gd name="connsiteY3" fmla="*/ 952671 h 952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99296" h="952671">
                  <a:moveTo>
                    <a:pt x="0" y="0"/>
                  </a:moveTo>
                  <a:lnTo>
                    <a:pt x="1520550" y="0"/>
                  </a:lnTo>
                  <a:lnTo>
                    <a:pt x="1699296" y="952671"/>
                  </a:lnTo>
                  <a:lnTo>
                    <a:pt x="0" y="952671"/>
                  </a:lnTo>
                  <a:close/>
                </a:path>
              </a:pathLst>
            </a:custGeom>
            <a:solidFill>
              <a:srgbClr val="3BC5E9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endParaRPr>
            </a:p>
          </p:txBody>
        </p:sp>
      </p:grpSp>
      <p:sp>
        <p:nvSpPr>
          <p:cNvPr id="10" name="文本框 25"/>
          <p:cNvSpPr txBox="1"/>
          <p:nvPr/>
        </p:nvSpPr>
        <p:spPr>
          <a:xfrm>
            <a:off x="5345912" y="2916832"/>
            <a:ext cx="68460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 Summary writing practice</a:t>
            </a:r>
            <a:endParaRPr lang="zh-CN" altLang="en-US" sz="4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</a:endParaRPr>
          </a:p>
        </p:txBody>
      </p:sp>
      <p:sp>
        <p:nvSpPr>
          <p:cNvPr id="11" name="任意多边形 10"/>
          <p:cNvSpPr/>
          <p:nvPr/>
        </p:nvSpPr>
        <p:spPr>
          <a:xfrm>
            <a:off x="1395584" y="2261865"/>
            <a:ext cx="1449507" cy="2376776"/>
          </a:xfrm>
          <a:custGeom>
            <a:avLst/>
            <a:gdLst/>
            <a:ahLst/>
            <a:cxnLst/>
            <a:rect l="l" t="t" r="r" b="b"/>
            <a:pathLst>
              <a:path w="1449507" h="2376776">
                <a:moveTo>
                  <a:pt x="645379" y="0"/>
                </a:moveTo>
                <a:cubicBezTo>
                  <a:pt x="862978" y="0"/>
                  <a:pt x="1039530" y="50197"/>
                  <a:pt x="1175035" y="150589"/>
                </a:cubicBezTo>
                <a:cubicBezTo>
                  <a:pt x="1310540" y="250981"/>
                  <a:pt x="1378292" y="390195"/>
                  <a:pt x="1378292" y="568231"/>
                </a:cubicBezTo>
                <a:cubicBezTo>
                  <a:pt x="1378292" y="868913"/>
                  <a:pt x="1225973" y="1057829"/>
                  <a:pt x="921334" y="1134978"/>
                </a:cubicBezTo>
                <a:lnTo>
                  <a:pt x="921334" y="1142396"/>
                </a:lnTo>
                <a:cubicBezTo>
                  <a:pt x="1081566" y="1160199"/>
                  <a:pt x="1209653" y="1218803"/>
                  <a:pt x="1305595" y="1318206"/>
                </a:cubicBezTo>
                <a:cubicBezTo>
                  <a:pt x="1401536" y="1417609"/>
                  <a:pt x="1449507" y="1538525"/>
                  <a:pt x="1449507" y="1680954"/>
                </a:cubicBezTo>
                <a:cubicBezTo>
                  <a:pt x="1449507" y="1899542"/>
                  <a:pt x="1369638" y="2070159"/>
                  <a:pt x="1209900" y="2192806"/>
                </a:cubicBezTo>
                <a:cubicBezTo>
                  <a:pt x="1050163" y="2315453"/>
                  <a:pt x="837262" y="2376776"/>
                  <a:pt x="571197" y="2376776"/>
                </a:cubicBezTo>
                <a:cubicBezTo>
                  <a:pt x="334806" y="2376776"/>
                  <a:pt x="144407" y="2337707"/>
                  <a:pt x="0" y="2259569"/>
                </a:cubicBezTo>
                <a:lnTo>
                  <a:pt x="0" y="1836735"/>
                </a:lnTo>
                <a:cubicBezTo>
                  <a:pt x="153308" y="1951469"/>
                  <a:pt x="332333" y="2008836"/>
                  <a:pt x="537074" y="2008836"/>
                </a:cubicBezTo>
                <a:cubicBezTo>
                  <a:pt x="666644" y="2008836"/>
                  <a:pt x="769509" y="1980152"/>
                  <a:pt x="845669" y="1922785"/>
                </a:cubicBezTo>
                <a:cubicBezTo>
                  <a:pt x="921829" y="1865418"/>
                  <a:pt x="959909" y="1783819"/>
                  <a:pt x="959909" y="1677986"/>
                </a:cubicBezTo>
                <a:cubicBezTo>
                  <a:pt x="959909" y="1569187"/>
                  <a:pt x="914658" y="1486103"/>
                  <a:pt x="824156" y="1428736"/>
                </a:cubicBezTo>
                <a:cubicBezTo>
                  <a:pt x="733655" y="1371369"/>
                  <a:pt x="606805" y="1342686"/>
                  <a:pt x="443605" y="1342686"/>
                </a:cubicBezTo>
                <a:lnTo>
                  <a:pt x="238864" y="1342686"/>
                </a:lnTo>
                <a:lnTo>
                  <a:pt x="238864" y="973262"/>
                </a:lnTo>
                <a:lnTo>
                  <a:pt x="427285" y="973262"/>
                </a:lnTo>
                <a:cubicBezTo>
                  <a:pt x="735880" y="973262"/>
                  <a:pt x="890178" y="869408"/>
                  <a:pt x="890178" y="661700"/>
                </a:cubicBezTo>
                <a:cubicBezTo>
                  <a:pt x="890178" y="465860"/>
                  <a:pt x="771982" y="367941"/>
                  <a:pt x="535590" y="367941"/>
                </a:cubicBezTo>
                <a:cubicBezTo>
                  <a:pt x="381293" y="367941"/>
                  <a:pt x="231446" y="418384"/>
                  <a:pt x="86050" y="519271"/>
                </a:cubicBezTo>
                <a:lnTo>
                  <a:pt x="86050" y="123142"/>
                </a:lnTo>
                <a:cubicBezTo>
                  <a:pt x="244304" y="41047"/>
                  <a:pt x="430747" y="0"/>
                  <a:pt x="645379" y="0"/>
                </a:cubicBezTo>
                <a:close/>
              </a:path>
            </a:pathLst>
          </a:custGeom>
          <a:solidFill>
            <a:srgbClr val="3BC5E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90757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>
            <a:extLst>
              <a:ext uri="{FF2B5EF4-FFF2-40B4-BE49-F238E27FC236}">
                <a16:creationId xmlns:a16="http://schemas.microsoft.com/office/drawing/2014/main" id="{1BB92BAB-C431-F540-9ACE-54691F2BD8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8163" y="2170113"/>
            <a:ext cx="3429000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25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225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225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25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225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25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</a:p>
        </p:txBody>
      </p:sp>
      <p:pic>
        <p:nvPicPr>
          <p:cNvPr id="14338" name="图片 2">
            <a:extLst>
              <a:ext uri="{FF2B5EF4-FFF2-40B4-BE49-F238E27FC236}">
                <a16:creationId xmlns:a16="http://schemas.microsoft.com/office/drawing/2014/main" id="{A715AD06-8A92-AF40-9696-D7BE330D39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350" y="2908300"/>
            <a:ext cx="1843088" cy="184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>
            <a:extLst>
              <a:ext uri="{FF2B5EF4-FFF2-40B4-BE49-F238E27FC236}">
                <a16:creationId xmlns:a16="http://schemas.microsoft.com/office/drawing/2014/main" id="{5CFC9920-D99F-9042-81D2-C7CE9D8210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9238" y="2170114"/>
            <a:ext cx="2925762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375" b="1">
                <a:latin typeface="华文新魏" panose="02010800040101010101" pitchFamily="2" charset="-122"/>
              </a:rPr>
              <a:t>知识产权声明</a:t>
            </a:r>
          </a:p>
        </p:txBody>
      </p:sp>
    </p:spTree>
    <p:extLst>
      <p:ext uri="{BB962C8B-B14F-4D97-AF65-F5344CB8AC3E}">
        <p14:creationId xmlns:p14="http://schemas.microsoft.com/office/powerpoint/2010/main" val="2813006551"/>
      </p:ext>
    </p:extLst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组合 32"/>
          <p:cNvGrpSpPr/>
          <p:nvPr/>
        </p:nvGrpSpPr>
        <p:grpSpPr>
          <a:xfrm>
            <a:off x="803468" y="5808620"/>
            <a:ext cx="8924440" cy="276863"/>
            <a:chOff x="703452" y="5808620"/>
            <a:chExt cx="8924440" cy="276863"/>
          </a:xfrm>
        </p:grpSpPr>
        <p:cxnSp>
          <p:nvCxnSpPr>
            <p:cNvPr id="26" name="直接连接符 25"/>
            <p:cNvCxnSpPr>
              <a:stCxn id="28" idx="6"/>
            </p:cNvCxnSpPr>
            <p:nvPr/>
          </p:nvCxnSpPr>
          <p:spPr>
            <a:xfrm>
              <a:off x="980315" y="5947052"/>
              <a:ext cx="8536859" cy="0"/>
            </a:xfrm>
            <a:prstGeom prst="line">
              <a:avLst/>
            </a:prstGeom>
            <a:ln w="38100">
              <a:solidFill>
                <a:srgbClr val="3BC5E9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组合 26"/>
            <p:cNvGrpSpPr/>
            <p:nvPr/>
          </p:nvGrpSpPr>
          <p:grpSpPr>
            <a:xfrm>
              <a:off x="703452" y="5808620"/>
              <a:ext cx="276863" cy="276863"/>
              <a:chOff x="1646460" y="6151532"/>
              <a:chExt cx="276863" cy="276863"/>
            </a:xfrm>
          </p:grpSpPr>
          <p:sp>
            <p:nvSpPr>
              <p:cNvPr id="28" name="椭圆 27"/>
              <p:cNvSpPr/>
              <p:nvPr/>
            </p:nvSpPr>
            <p:spPr>
              <a:xfrm>
                <a:off x="1646460" y="6151532"/>
                <a:ext cx="276863" cy="276863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 cap="flat" cmpd="sng" algn="ctr">
                <a:gradFill>
                  <a:gsLst>
                    <a:gs pos="89000">
                      <a:sysClr val="window" lastClr="FFFFFF">
                        <a:lumMod val="85000"/>
                      </a:sysClr>
                    </a:gs>
                    <a:gs pos="0">
                      <a:sysClr val="window" lastClr="FFFFFF"/>
                    </a:gs>
                  </a:gsLst>
                  <a:lin ang="7200000" scaled="0"/>
                </a:gradFill>
                <a:prstDash val="solid"/>
              </a:ln>
              <a:effectLst>
                <a:outerShdw blurRad="177800" dist="1270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</a:endParaRPr>
              </a:p>
            </p:txBody>
          </p:sp>
          <p:sp>
            <p:nvSpPr>
              <p:cNvPr id="29" name="椭圆 28"/>
              <p:cNvSpPr/>
              <p:nvPr/>
            </p:nvSpPr>
            <p:spPr>
              <a:xfrm>
                <a:off x="1729457" y="6234529"/>
                <a:ext cx="110868" cy="11086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30" name="组合 29"/>
            <p:cNvGrpSpPr/>
            <p:nvPr/>
          </p:nvGrpSpPr>
          <p:grpSpPr>
            <a:xfrm>
              <a:off x="9351029" y="5808620"/>
              <a:ext cx="276863" cy="276863"/>
              <a:chOff x="1646460" y="6151532"/>
              <a:chExt cx="276863" cy="276863"/>
            </a:xfrm>
          </p:grpSpPr>
          <p:sp>
            <p:nvSpPr>
              <p:cNvPr id="31" name="椭圆 30"/>
              <p:cNvSpPr/>
              <p:nvPr/>
            </p:nvSpPr>
            <p:spPr>
              <a:xfrm>
                <a:off x="1646460" y="6151532"/>
                <a:ext cx="276863" cy="276863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 cap="flat" cmpd="sng" algn="ctr">
                <a:gradFill>
                  <a:gsLst>
                    <a:gs pos="89000">
                      <a:sysClr val="window" lastClr="FFFFFF">
                        <a:lumMod val="85000"/>
                      </a:sysClr>
                    </a:gs>
                    <a:gs pos="0">
                      <a:sysClr val="window" lastClr="FFFFFF"/>
                    </a:gs>
                  </a:gsLst>
                  <a:lin ang="7200000" scaled="0"/>
                </a:gradFill>
                <a:prstDash val="solid"/>
              </a:ln>
              <a:effectLst>
                <a:outerShdw blurRad="177800" dist="1270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</a:endParaRPr>
              </a:p>
            </p:txBody>
          </p:sp>
          <p:sp>
            <p:nvSpPr>
              <p:cNvPr id="32" name="椭圆 31"/>
              <p:cNvSpPr/>
              <p:nvPr/>
            </p:nvSpPr>
            <p:spPr>
              <a:xfrm>
                <a:off x="1729457" y="6234529"/>
                <a:ext cx="110868" cy="11086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4" name="组合 5"/>
          <p:cNvGrpSpPr/>
          <p:nvPr/>
        </p:nvGrpSpPr>
        <p:grpSpPr>
          <a:xfrm>
            <a:off x="623887" y="0"/>
            <a:ext cx="5934075" cy="941674"/>
            <a:chOff x="623888" y="0"/>
            <a:chExt cx="5472112" cy="941674"/>
          </a:xfrm>
        </p:grpSpPr>
        <p:sp>
          <p:nvSpPr>
            <p:cNvPr id="5" name="直角三角形 4"/>
            <p:cNvSpPr/>
            <p:nvPr/>
          </p:nvSpPr>
          <p:spPr>
            <a:xfrm>
              <a:off x="1562421" y="0"/>
              <a:ext cx="68195" cy="116317"/>
            </a:xfrm>
            <a:prstGeom prst="rtTriangle">
              <a:avLst/>
            </a:prstGeom>
            <a:solidFill>
              <a:srgbClr val="3BC5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任意多边形 5"/>
            <p:cNvSpPr/>
            <p:nvPr/>
          </p:nvSpPr>
          <p:spPr>
            <a:xfrm flipH="1" flipV="1">
              <a:off x="623888" y="116317"/>
              <a:ext cx="5472112" cy="709885"/>
            </a:xfrm>
            <a:custGeom>
              <a:avLst/>
              <a:gdLst>
                <a:gd name="connsiteX0" fmla="*/ 0 w 10085294"/>
                <a:gd name="connsiteY0" fmla="*/ 5132846 h 5132846"/>
                <a:gd name="connsiteX1" fmla="*/ 10085294 w 10085294"/>
                <a:gd name="connsiteY1" fmla="*/ 5132846 h 5132846"/>
                <a:gd name="connsiteX2" fmla="*/ 10085294 w 10085294"/>
                <a:gd name="connsiteY2" fmla="*/ 1018046 h 5132846"/>
                <a:gd name="connsiteX3" fmla="*/ 0 w 10085294"/>
                <a:gd name="connsiteY3" fmla="*/ 0 h 5132846"/>
                <a:gd name="connsiteX4" fmla="*/ 0 w 10085294"/>
                <a:gd name="connsiteY4" fmla="*/ 1018046 h 5132846"/>
                <a:gd name="connsiteX0" fmla="*/ 0 w 10085294"/>
                <a:gd name="connsiteY0" fmla="*/ 4670898 h 4670898"/>
                <a:gd name="connsiteX1" fmla="*/ 10085294 w 10085294"/>
                <a:gd name="connsiteY1" fmla="*/ 4670898 h 4670898"/>
                <a:gd name="connsiteX2" fmla="*/ 10085294 w 10085294"/>
                <a:gd name="connsiteY2" fmla="*/ 556098 h 4670898"/>
                <a:gd name="connsiteX3" fmla="*/ 0 w 10085294"/>
                <a:gd name="connsiteY3" fmla="*/ 0 h 4670898"/>
                <a:gd name="connsiteX4" fmla="*/ 0 w 10085294"/>
                <a:gd name="connsiteY4" fmla="*/ 556098 h 4670898"/>
                <a:gd name="connsiteX5" fmla="*/ 0 w 10085294"/>
                <a:gd name="connsiteY5" fmla="*/ 4670898 h 4670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85294" h="4670898">
                  <a:moveTo>
                    <a:pt x="0" y="4670898"/>
                  </a:moveTo>
                  <a:lnTo>
                    <a:pt x="10085294" y="4670898"/>
                  </a:lnTo>
                  <a:lnTo>
                    <a:pt x="10085294" y="556098"/>
                  </a:lnTo>
                  <a:lnTo>
                    <a:pt x="0" y="0"/>
                  </a:lnTo>
                  <a:lnTo>
                    <a:pt x="0" y="556098"/>
                  </a:lnTo>
                  <a:lnTo>
                    <a:pt x="0" y="467089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7" name="任意多边形 6"/>
            <p:cNvSpPr/>
            <p:nvPr/>
          </p:nvSpPr>
          <p:spPr>
            <a:xfrm rot="5400000">
              <a:off x="705091" y="84345"/>
              <a:ext cx="940828" cy="773829"/>
            </a:xfrm>
            <a:custGeom>
              <a:avLst/>
              <a:gdLst>
                <a:gd name="connsiteX0" fmla="*/ 0 w 2096086"/>
                <a:gd name="connsiteY0" fmla="*/ 0 h 952671"/>
                <a:gd name="connsiteX1" fmla="*/ 1917340 w 2096086"/>
                <a:gd name="connsiteY1" fmla="*/ 0 h 952671"/>
                <a:gd name="connsiteX2" fmla="*/ 2096086 w 2096086"/>
                <a:gd name="connsiteY2" fmla="*/ 952671 h 952671"/>
                <a:gd name="connsiteX3" fmla="*/ 0 w 2096086"/>
                <a:gd name="connsiteY3" fmla="*/ 952671 h 952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6086" h="952671">
                  <a:moveTo>
                    <a:pt x="0" y="0"/>
                  </a:moveTo>
                  <a:lnTo>
                    <a:pt x="1917340" y="0"/>
                  </a:lnTo>
                  <a:lnTo>
                    <a:pt x="2096086" y="952671"/>
                  </a:lnTo>
                  <a:lnTo>
                    <a:pt x="0" y="952671"/>
                  </a:lnTo>
                  <a:close/>
                </a:path>
              </a:pathLst>
            </a:custGeom>
            <a:solidFill>
              <a:srgbClr val="3BC5E9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10"/>
            <p:cNvSpPr txBox="1"/>
            <p:nvPr/>
          </p:nvSpPr>
          <p:spPr>
            <a:xfrm>
              <a:off x="801566" y="132206"/>
              <a:ext cx="74787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1"/>
          <p:cNvSpPr txBox="1"/>
          <p:nvPr/>
        </p:nvSpPr>
        <p:spPr>
          <a:xfrm>
            <a:off x="1627105" y="77255"/>
            <a:ext cx="54452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Prepare for writing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</a:endParaRPr>
          </a:p>
        </p:txBody>
      </p:sp>
      <p:sp>
        <p:nvSpPr>
          <p:cNvPr id="10" name="文本框 11"/>
          <p:cNvSpPr txBox="1"/>
          <p:nvPr/>
        </p:nvSpPr>
        <p:spPr>
          <a:xfrm>
            <a:off x="679369" y="2858512"/>
            <a:ext cx="11569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宋体"/>
                <a:ea typeface="宋体"/>
                <a:cs typeface="Times New Roman" pitchFamily="18" charset="0"/>
              </a:rPr>
              <a:t>*</a:t>
            </a:r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 Add some transitional words/ expression if necessary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</a:endParaRPr>
          </a:p>
        </p:txBody>
      </p:sp>
      <p:sp>
        <p:nvSpPr>
          <p:cNvPr id="11" name="文本框 11"/>
          <p:cNvSpPr txBox="1"/>
          <p:nvPr/>
        </p:nvSpPr>
        <p:spPr>
          <a:xfrm>
            <a:off x="646029" y="2039395"/>
            <a:ext cx="7564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宋体"/>
                <a:ea typeface="宋体"/>
                <a:cs typeface="Times New Roman" pitchFamily="18" charset="0"/>
              </a:rPr>
              <a:t>*</a:t>
            </a:r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 Write it in the order of time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46027" y="1182146"/>
            <a:ext cx="7564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宋体"/>
                <a:ea typeface="宋体"/>
                <a:cs typeface="Times New Roman" pitchFamily="18" charset="0"/>
              </a:rPr>
              <a:t>*</a:t>
            </a:r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 Use the tense of past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</a:endParaRPr>
          </a:p>
        </p:txBody>
      </p:sp>
      <p:sp>
        <p:nvSpPr>
          <p:cNvPr id="13" name="文本框 11"/>
          <p:cNvSpPr txBox="1"/>
          <p:nvPr/>
        </p:nvSpPr>
        <p:spPr>
          <a:xfrm>
            <a:off x="703181" y="3553838"/>
            <a:ext cx="104982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宋体"/>
                <a:ea typeface="宋体"/>
                <a:cs typeface="Times New Roman" pitchFamily="18" charset="0"/>
              </a:rPr>
              <a:t>*</a:t>
            </a:r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 Check your summary if the major points are left out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1335775" y="4554847"/>
            <a:ext cx="1736046" cy="2194739"/>
            <a:chOff x="1663266" y="3851351"/>
            <a:chExt cx="1666568" cy="2409952"/>
          </a:xfrm>
        </p:grpSpPr>
        <p:sp>
          <p:nvSpPr>
            <p:cNvPr id="15" name="任意多边形 14"/>
            <p:cNvSpPr/>
            <p:nvPr/>
          </p:nvSpPr>
          <p:spPr>
            <a:xfrm>
              <a:off x="1663266" y="3851351"/>
              <a:ext cx="1666568" cy="2409952"/>
            </a:xfrm>
            <a:custGeom>
              <a:avLst/>
              <a:gdLst>
                <a:gd name="connsiteX0" fmla="*/ 833284 w 1666568"/>
                <a:gd name="connsiteY0" fmla="*/ 0 h 2409952"/>
                <a:gd name="connsiteX1" fmla="*/ 1251893 w 1666568"/>
                <a:gd name="connsiteY1" fmla="*/ 418609 h 2409952"/>
                <a:gd name="connsiteX2" fmla="*/ 1218997 w 1666568"/>
                <a:gd name="connsiteY2" fmla="*/ 581551 h 2409952"/>
                <a:gd name="connsiteX3" fmla="*/ 1195198 w 1666568"/>
                <a:gd name="connsiteY3" fmla="*/ 625397 h 2409952"/>
                <a:gd name="connsiteX4" fmla="*/ 1666568 w 1666568"/>
                <a:gd name="connsiteY4" fmla="*/ 625397 h 2409952"/>
                <a:gd name="connsiteX5" fmla="*/ 1666568 w 1666568"/>
                <a:gd name="connsiteY5" fmla="*/ 2409952 h 2409952"/>
                <a:gd name="connsiteX6" fmla="*/ 0 w 1666568"/>
                <a:gd name="connsiteY6" fmla="*/ 2409952 h 2409952"/>
                <a:gd name="connsiteX7" fmla="*/ 0 w 1666568"/>
                <a:gd name="connsiteY7" fmla="*/ 625397 h 2409952"/>
                <a:gd name="connsiteX8" fmla="*/ 471371 w 1666568"/>
                <a:gd name="connsiteY8" fmla="*/ 625397 h 2409952"/>
                <a:gd name="connsiteX9" fmla="*/ 447571 w 1666568"/>
                <a:gd name="connsiteY9" fmla="*/ 581551 h 2409952"/>
                <a:gd name="connsiteX10" fmla="*/ 414675 w 1666568"/>
                <a:gd name="connsiteY10" fmla="*/ 418609 h 2409952"/>
                <a:gd name="connsiteX11" fmla="*/ 833284 w 1666568"/>
                <a:gd name="connsiteY11" fmla="*/ 0 h 2409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66568" h="2409952">
                  <a:moveTo>
                    <a:pt x="833284" y="0"/>
                  </a:moveTo>
                  <a:cubicBezTo>
                    <a:pt x="1064475" y="0"/>
                    <a:pt x="1251893" y="187418"/>
                    <a:pt x="1251893" y="418609"/>
                  </a:cubicBezTo>
                  <a:cubicBezTo>
                    <a:pt x="1251893" y="476407"/>
                    <a:pt x="1240179" y="531469"/>
                    <a:pt x="1218997" y="581551"/>
                  </a:cubicBezTo>
                  <a:lnTo>
                    <a:pt x="1195198" y="625397"/>
                  </a:lnTo>
                  <a:lnTo>
                    <a:pt x="1666568" y="625397"/>
                  </a:lnTo>
                  <a:lnTo>
                    <a:pt x="1666568" y="2409952"/>
                  </a:lnTo>
                  <a:lnTo>
                    <a:pt x="0" y="2409952"/>
                  </a:lnTo>
                  <a:lnTo>
                    <a:pt x="0" y="625397"/>
                  </a:lnTo>
                  <a:lnTo>
                    <a:pt x="471371" y="625397"/>
                  </a:lnTo>
                  <a:lnTo>
                    <a:pt x="447571" y="581551"/>
                  </a:lnTo>
                  <a:cubicBezTo>
                    <a:pt x="426389" y="531469"/>
                    <a:pt x="414675" y="476407"/>
                    <a:pt x="414675" y="418609"/>
                  </a:cubicBezTo>
                  <a:cubicBezTo>
                    <a:pt x="414675" y="187418"/>
                    <a:pt x="602093" y="0"/>
                    <a:pt x="833284" y="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3600000" scaled="0"/>
              <a:tileRect/>
            </a:gradFill>
            <a:ln w="12700" cap="flat" cmpd="sng" algn="ctr">
              <a:gradFill>
                <a:gsLst>
                  <a:gs pos="89000">
                    <a:sysClr val="window" lastClr="FFFFFF">
                      <a:lumMod val="85000"/>
                    </a:sysClr>
                  </a:gs>
                  <a:gs pos="0">
                    <a:sysClr val="window" lastClr="FFFFFF"/>
                  </a:gs>
                </a:gsLst>
                <a:lin ang="7200000" scaled="0"/>
              </a:gradFill>
              <a:prstDash val="solid"/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zh-CN" altLang="en-US">
                <a:solidFill>
                  <a:sysClr val="window" lastClr="FFFFFF"/>
                </a:solidFill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2223705" y="3982065"/>
              <a:ext cx="545690" cy="545690"/>
            </a:xfrm>
            <a:prstGeom prst="ellipse">
              <a:avLst/>
            </a:prstGeom>
            <a:solidFill>
              <a:srgbClr val="3BC5E9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1813263" y="4658469"/>
              <a:ext cx="1366573" cy="1476860"/>
            </a:xfrm>
            <a:prstGeom prst="rect">
              <a:avLst/>
            </a:prstGeom>
            <a:solidFill>
              <a:srgbClr val="3BC5E9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600" b="1" dirty="0">
                  <a:solidFill>
                    <a:schemeClr val="tx1"/>
                  </a:solidFill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rPr>
                <a:t>All-sided</a:t>
              </a:r>
              <a:endParaRPr lang="zh-CN" altLang="en-US" sz="3600" b="1" dirty="0">
                <a:solidFill>
                  <a:schemeClr val="tx1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4274335" y="4578655"/>
            <a:ext cx="1812157" cy="2194739"/>
            <a:chOff x="1663266" y="3851351"/>
            <a:chExt cx="1666568" cy="2409952"/>
          </a:xfrm>
        </p:grpSpPr>
        <p:sp>
          <p:nvSpPr>
            <p:cNvPr id="19" name="任意多边形 18"/>
            <p:cNvSpPr/>
            <p:nvPr/>
          </p:nvSpPr>
          <p:spPr>
            <a:xfrm>
              <a:off x="1663266" y="3851351"/>
              <a:ext cx="1666568" cy="2409952"/>
            </a:xfrm>
            <a:custGeom>
              <a:avLst/>
              <a:gdLst>
                <a:gd name="connsiteX0" fmla="*/ 833284 w 1666568"/>
                <a:gd name="connsiteY0" fmla="*/ 0 h 2409952"/>
                <a:gd name="connsiteX1" fmla="*/ 1251893 w 1666568"/>
                <a:gd name="connsiteY1" fmla="*/ 418609 h 2409952"/>
                <a:gd name="connsiteX2" fmla="*/ 1218997 w 1666568"/>
                <a:gd name="connsiteY2" fmla="*/ 581551 h 2409952"/>
                <a:gd name="connsiteX3" fmla="*/ 1195198 w 1666568"/>
                <a:gd name="connsiteY3" fmla="*/ 625397 h 2409952"/>
                <a:gd name="connsiteX4" fmla="*/ 1666568 w 1666568"/>
                <a:gd name="connsiteY4" fmla="*/ 625397 h 2409952"/>
                <a:gd name="connsiteX5" fmla="*/ 1666568 w 1666568"/>
                <a:gd name="connsiteY5" fmla="*/ 2409952 h 2409952"/>
                <a:gd name="connsiteX6" fmla="*/ 0 w 1666568"/>
                <a:gd name="connsiteY6" fmla="*/ 2409952 h 2409952"/>
                <a:gd name="connsiteX7" fmla="*/ 0 w 1666568"/>
                <a:gd name="connsiteY7" fmla="*/ 625397 h 2409952"/>
                <a:gd name="connsiteX8" fmla="*/ 471371 w 1666568"/>
                <a:gd name="connsiteY8" fmla="*/ 625397 h 2409952"/>
                <a:gd name="connsiteX9" fmla="*/ 447571 w 1666568"/>
                <a:gd name="connsiteY9" fmla="*/ 581551 h 2409952"/>
                <a:gd name="connsiteX10" fmla="*/ 414675 w 1666568"/>
                <a:gd name="connsiteY10" fmla="*/ 418609 h 2409952"/>
                <a:gd name="connsiteX11" fmla="*/ 833284 w 1666568"/>
                <a:gd name="connsiteY11" fmla="*/ 0 h 2409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66568" h="2409952">
                  <a:moveTo>
                    <a:pt x="833284" y="0"/>
                  </a:moveTo>
                  <a:cubicBezTo>
                    <a:pt x="1064475" y="0"/>
                    <a:pt x="1251893" y="187418"/>
                    <a:pt x="1251893" y="418609"/>
                  </a:cubicBezTo>
                  <a:cubicBezTo>
                    <a:pt x="1251893" y="476407"/>
                    <a:pt x="1240179" y="531469"/>
                    <a:pt x="1218997" y="581551"/>
                  </a:cubicBezTo>
                  <a:lnTo>
                    <a:pt x="1195198" y="625397"/>
                  </a:lnTo>
                  <a:lnTo>
                    <a:pt x="1666568" y="625397"/>
                  </a:lnTo>
                  <a:lnTo>
                    <a:pt x="1666568" y="2409952"/>
                  </a:lnTo>
                  <a:lnTo>
                    <a:pt x="0" y="2409952"/>
                  </a:lnTo>
                  <a:lnTo>
                    <a:pt x="0" y="625397"/>
                  </a:lnTo>
                  <a:lnTo>
                    <a:pt x="471371" y="625397"/>
                  </a:lnTo>
                  <a:lnTo>
                    <a:pt x="447571" y="581551"/>
                  </a:lnTo>
                  <a:cubicBezTo>
                    <a:pt x="426389" y="531469"/>
                    <a:pt x="414675" y="476407"/>
                    <a:pt x="414675" y="418609"/>
                  </a:cubicBezTo>
                  <a:cubicBezTo>
                    <a:pt x="414675" y="187418"/>
                    <a:pt x="602093" y="0"/>
                    <a:pt x="833284" y="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3600000" scaled="0"/>
              <a:tileRect/>
            </a:gradFill>
            <a:ln w="12700" cap="flat" cmpd="sng" algn="ctr">
              <a:gradFill>
                <a:gsLst>
                  <a:gs pos="89000">
                    <a:sysClr val="window" lastClr="FFFFFF">
                      <a:lumMod val="85000"/>
                    </a:sysClr>
                  </a:gs>
                  <a:gs pos="0">
                    <a:sysClr val="window" lastClr="FFFFFF"/>
                  </a:gs>
                </a:gsLst>
                <a:lin ang="7200000" scaled="0"/>
              </a:gradFill>
              <a:prstDash val="solid"/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zh-CN" altLang="en-US">
                <a:solidFill>
                  <a:sysClr val="window" lastClr="FFFFFF"/>
                </a:solidFill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20" name="椭圆 19"/>
            <p:cNvSpPr/>
            <p:nvPr/>
          </p:nvSpPr>
          <p:spPr>
            <a:xfrm>
              <a:off x="2223705" y="3982065"/>
              <a:ext cx="545690" cy="545690"/>
            </a:xfrm>
            <a:prstGeom prst="ellipse">
              <a:avLst/>
            </a:prstGeom>
            <a:solidFill>
              <a:srgbClr val="3BC5E9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1813263" y="4658469"/>
              <a:ext cx="1366573" cy="1476860"/>
            </a:xfrm>
            <a:prstGeom prst="rect">
              <a:avLst/>
            </a:prstGeom>
            <a:solidFill>
              <a:srgbClr val="3BC5E9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600" b="1" dirty="0">
                  <a:solidFill>
                    <a:schemeClr val="tx1"/>
                  </a:solidFill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rPr>
                <a:t>object-</a:t>
              </a:r>
              <a:r>
                <a:rPr lang="en-US" altLang="zh-CN" sz="3600" b="1" dirty="0" err="1">
                  <a:solidFill>
                    <a:schemeClr val="tx1"/>
                  </a:solidFill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rPr>
                <a:t>ive</a:t>
              </a:r>
              <a:endParaRPr lang="zh-CN" altLang="en-US" sz="3600" b="1" dirty="0">
                <a:solidFill>
                  <a:schemeClr val="tx1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7288903" y="4577533"/>
            <a:ext cx="1897971" cy="2194739"/>
            <a:chOff x="1663266" y="3851351"/>
            <a:chExt cx="1666568" cy="2409952"/>
          </a:xfrm>
        </p:grpSpPr>
        <p:sp>
          <p:nvSpPr>
            <p:cNvPr id="23" name="任意多边形 22"/>
            <p:cNvSpPr/>
            <p:nvPr/>
          </p:nvSpPr>
          <p:spPr>
            <a:xfrm>
              <a:off x="1663266" y="3851351"/>
              <a:ext cx="1666568" cy="2409952"/>
            </a:xfrm>
            <a:custGeom>
              <a:avLst/>
              <a:gdLst>
                <a:gd name="connsiteX0" fmla="*/ 833284 w 1666568"/>
                <a:gd name="connsiteY0" fmla="*/ 0 h 2409952"/>
                <a:gd name="connsiteX1" fmla="*/ 1251893 w 1666568"/>
                <a:gd name="connsiteY1" fmla="*/ 418609 h 2409952"/>
                <a:gd name="connsiteX2" fmla="*/ 1218997 w 1666568"/>
                <a:gd name="connsiteY2" fmla="*/ 581551 h 2409952"/>
                <a:gd name="connsiteX3" fmla="*/ 1195198 w 1666568"/>
                <a:gd name="connsiteY3" fmla="*/ 625397 h 2409952"/>
                <a:gd name="connsiteX4" fmla="*/ 1666568 w 1666568"/>
                <a:gd name="connsiteY4" fmla="*/ 625397 h 2409952"/>
                <a:gd name="connsiteX5" fmla="*/ 1666568 w 1666568"/>
                <a:gd name="connsiteY5" fmla="*/ 2409952 h 2409952"/>
                <a:gd name="connsiteX6" fmla="*/ 0 w 1666568"/>
                <a:gd name="connsiteY6" fmla="*/ 2409952 h 2409952"/>
                <a:gd name="connsiteX7" fmla="*/ 0 w 1666568"/>
                <a:gd name="connsiteY7" fmla="*/ 625397 h 2409952"/>
                <a:gd name="connsiteX8" fmla="*/ 471371 w 1666568"/>
                <a:gd name="connsiteY8" fmla="*/ 625397 h 2409952"/>
                <a:gd name="connsiteX9" fmla="*/ 447571 w 1666568"/>
                <a:gd name="connsiteY9" fmla="*/ 581551 h 2409952"/>
                <a:gd name="connsiteX10" fmla="*/ 414675 w 1666568"/>
                <a:gd name="connsiteY10" fmla="*/ 418609 h 2409952"/>
                <a:gd name="connsiteX11" fmla="*/ 833284 w 1666568"/>
                <a:gd name="connsiteY11" fmla="*/ 0 h 2409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66568" h="2409952">
                  <a:moveTo>
                    <a:pt x="833284" y="0"/>
                  </a:moveTo>
                  <a:cubicBezTo>
                    <a:pt x="1064475" y="0"/>
                    <a:pt x="1251893" y="187418"/>
                    <a:pt x="1251893" y="418609"/>
                  </a:cubicBezTo>
                  <a:cubicBezTo>
                    <a:pt x="1251893" y="476407"/>
                    <a:pt x="1240179" y="531469"/>
                    <a:pt x="1218997" y="581551"/>
                  </a:cubicBezTo>
                  <a:lnTo>
                    <a:pt x="1195198" y="625397"/>
                  </a:lnTo>
                  <a:lnTo>
                    <a:pt x="1666568" y="625397"/>
                  </a:lnTo>
                  <a:lnTo>
                    <a:pt x="1666568" y="2409952"/>
                  </a:lnTo>
                  <a:lnTo>
                    <a:pt x="0" y="2409952"/>
                  </a:lnTo>
                  <a:lnTo>
                    <a:pt x="0" y="625397"/>
                  </a:lnTo>
                  <a:lnTo>
                    <a:pt x="471371" y="625397"/>
                  </a:lnTo>
                  <a:lnTo>
                    <a:pt x="447571" y="581551"/>
                  </a:lnTo>
                  <a:cubicBezTo>
                    <a:pt x="426389" y="531469"/>
                    <a:pt x="414675" y="476407"/>
                    <a:pt x="414675" y="418609"/>
                  </a:cubicBezTo>
                  <a:cubicBezTo>
                    <a:pt x="414675" y="187418"/>
                    <a:pt x="602093" y="0"/>
                    <a:pt x="833284" y="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3600000" scaled="0"/>
              <a:tileRect/>
            </a:gradFill>
            <a:ln w="12700" cap="flat" cmpd="sng" algn="ctr">
              <a:gradFill>
                <a:gsLst>
                  <a:gs pos="89000">
                    <a:sysClr val="window" lastClr="FFFFFF">
                      <a:lumMod val="85000"/>
                    </a:sysClr>
                  </a:gs>
                  <a:gs pos="0">
                    <a:sysClr val="window" lastClr="FFFFFF"/>
                  </a:gs>
                </a:gsLst>
                <a:lin ang="7200000" scaled="0"/>
              </a:gradFill>
              <a:prstDash val="solid"/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zh-CN" altLang="en-US">
                <a:solidFill>
                  <a:sysClr val="window" lastClr="FFFFFF"/>
                </a:solidFill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2223705" y="3982065"/>
              <a:ext cx="545690" cy="545690"/>
            </a:xfrm>
            <a:prstGeom prst="ellipse">
              <a:avLst/>
            </a:prstGeom>
            <a:solidFill>
              <a:srgbClr val="3BC5E9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1813263" y="4658469"/>
              <a:ext cx="1366573" cy="1476860"/>
            </a:xfrm>
            <a:prstGeom prst="rect">
              <a:avLst/>
            </a:prstGeom>
            <a:solidFill>
              <a:srgbClr val="3BC5E9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 b="1" dirty="0">
                  <a:solidFill>
                    <a:schemeClr val="tx1"/>
                  </a:solidFill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rPr>
                <a:t>Fair &amp; square</a:t>
              </a:r>
              <a:endParaRPr lang="zh-CN" altLang="en-US" sz="3200" b="1" dirty="0">
                <a:solidFill>
                  <a:schemeClr val="tx1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9797984" y="4502841"/>
            <a:ext cx="2345889" cy="2194739"/>
            <a:chOff x="1663266" y="3745661"/>
            <a:chExt cx="1666568" cy="2409952"/>
          </a:xfrm>
        </p:grpSpPr>
        <p:sp>
          <p:nvSpPr>
            <p:cNvPr id="35" name="任意多边形 34"/>
            <p:cNvSpPr/>
            <p:nvPr/>
          </p:nvSpPr>
          <p:spPr>
            <a:xfrm>
              <a:off x="1663266" y="3745661"/>
              <a:ext cx="1666568" cy="2409952"/>
            </a:xfrm>
            <a:custGeom>
              <a:avLst/>
              <a:gdLst>
                <a:gd name="connsiteX0" fmla="*/ 833284 w 1666568"/>
                <a:gd name="connsiteY0" fmla="*/ 0 h 2409952"/>
                <a:gd name="connsiteX1" fmla="*/ 1251893 w 1666568"/>
                <a:gd name="connsiteY1" fmla="*/ 418609 h 2409952"/>
                <a:gd name="connsiteX2" fmla="*/ 1218997 w 1666568"/>
                <a:gd name="connsiteY2" fmla="*/ 581551 h 2409952"/>
                <a:gd name="connsiteX3" fmla="*/ 1195198 w 1666568"/>
                <a:gd name="connsiteY3" fmla="*/ 625397 h 2409952"/>
                <a:gd name="connsiteX4" fmla="*/ 1666568 w 1666568"/>
                <a:gd name="connsiteY4" fmla="*/ 625397 h 2409952"/>
                <a:gd name="connsiteX5" fmla="*/ 1666568 w 1666568"/>
                <a:gd name="connsiteY5" fmla="*/ 2409952 h 2409952"/>
                <a:gd name="connsiteX6" fmla="*/ 0 w 1666568"/>
                <a:gd name="connsiteY6" fmla="*/ 2409952 h 2409952"/>
                <a:gd name="connsiteX7" fmla="*/ 0 w 1666568"/>
                <a:gd name="connsiteY7" fmla="*/ 625397 h 2409952"/>
                <a:gd name="connsiteX8" fmla="*/ 471371 w 1666568"/>
                <a:gd name="connsiteY8" fmla="*/ 625397 h 2409952"/>
                <a:gd name="connsiteX9" fmla="*/ 447571 w 1666568"/>
                <a:gd name="connsiteY9" fmla="*/ 581551 h 2409952"/>
                <a:gd name="connsiteX10" fmla="*/ 414675 w 1666568"/>
                <a:gd name="connsiteY10" fmla="*/ 418609 h 2409952"/>
                <a:gd name="connsiteX11" fmla="*/ 833284 w 1666568"/>
                <a:gd name="connsiteY11" fmla="*/ 0 h 2409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66568" h="2409952">
                  <a:moveTo>
                    <a:pt x="833284" y="0"/>
                  </a:moveTo>
                  <a:cubicBezTo>
                    <a:pt x="1064475" y="0"/>
                    <a:pt x="1251893" y="187418"/>
                    <a:pt x="1251893" y="418609"/>
                  </a:cubicBezTo>
                  <a:cubicBezTo>
                    <a:pt x="1251893" y="476407"/>
                    <a:pt x="1240179" y="531469"/>
                    <a:pt x="1218997" y="581551"/>
                  </a:cubicBezTo>
                  <a:lnTo>
                    <a:pt x="1195198" y="625397"/>
                  </a:lnTo>
                  <a:lnTo>
                    <a:pt x="1666568" y="625397"/>
                  </a:lnTo>
                  <a:lnTo>
                    <a:pt x="1666568" y="2409952"/>
                  </a:lnTo>
                  <a:lnTo>
                    <a:pt x="0" y="2409952"/>
                  </a:lnTo>
                  <a:lnTo>
                    <a:pt x="0" y="625397"/>
                  </a:lnTo>
                  <a:lnTo>
                    <a:pt x="471371" y="625397"/>
                  </a:lnTo>
                  <a:lnTo>
                    <a:pt x="447571" y="581551"/>
                  </a:lnTo>
                  <a:cubicBezTo>
                    <a:pt x="426389" y="531469"/>
                    <a:pt x="414675" y="476407"/>
                    <a:pt x="414675" y="418609"/>
                  </a:cubicBezTo>
                  <a:cubicBezTo>
                    <a:pt x="414675" y="187418"/>
                    <a:pt x="602093" y="0"/>
                    <a:pt x="833284" y="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3600000" scaled="0"/>
              <a:tileRect/>
            </a:gradFill>
            <a:ln w="12700" cap="flat" cmpd="sng" algn="ctr">
              <a:gradFill>
                <a:gsLst>
                  <a:gs pos="89000">
                    <a:sysClr val="window" lastClr="FFFFFF">
                      <a:lumMod val="85000"/>
                    </a:sysClr>
                  </a:gs>
                  <a:gs pos="0">
                    <a:sysClr val="window" lastClr="FFFFFF"/>
                  </a:gs>
                </a:gsLst>
                <a:lin ang="7200000" scaled="0"/>
              </a:gradFill>
              <a:prstDash val="solid"/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zh-CN" altLang="en-US">
                <a:solidFill>
                  <a:sysClr val="window" lastClr="FFFFFF"/>
                </a:solidFill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1813263" y="4605624"/>
              <a:ext cx="1366573" cy="147686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3300"/>
                </a:lnSpc>
              </a:pPr>
              <a:r>
                <a:rPr lang="en-US" altLang="zh-CN" sz="3200" b="1" dirty="0">
                  <a:solidFill>
                    <a:schemeClr val="tx1"/>
                  </a:solidFill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rPr>
                <a:t>Linguistic feature</a:t>
              </a:r>
              <a:endParaRPr lang="zh-CN" altLang="en-US" sz="3200" b="1" dirty="0">
                <a:solidFill>
                  <a:schemeClr val="tx1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32"/>
          <p:cNvGrpSpPr/>
          <p:nvPr/>
        </p:nvGrpSpPr>
        <p:grpSpPr>
          <a:xfrm>
            <a:off x="0" y="3930316"/>
            <a:ext cx="12192000" cy="417096"/>
            <a:chOff x="703452" y="5808620"/>
            <a:chExt cx="8924440" cy="276863"/>
          </a:xfrm>
        </p:grpSpPr>
        <p:cxnSp>
          <p:nvCxnSpPr>
            <p:cNvPr id="26" name="直接连接符 25"/>
            <p:cNvCxnSpPr>
              <a:stCxn id="28" idx="6"/>
            </p:cNvCxnSpPr>
            <p:nvPr/>
          </p:nvCxnSpPr>
          <p:spPr>
            <a:xfrm>
              <a:off x="980315" y="5947052"/>
              <a:ext cx="8536859" cy="0"/>
            </a:xfrm>
            <a:prstGeom prst="line">
              <a:avLst/>
            </a:prstGeom>
            <a:ln w="38100">
              <a:solidFill>
                <a:srgbClr val="3BC5E9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组合 26"/>
            <p:cNvGrpSpPr/>
            <p:nvPr/>
          </p:nvGrpSpPr>
          <p:grpSpPr>
            <a:xfrm>
              <a:off x="703452" y="5808620"/>
              <a:ext cx="276863" cy="276863"/>
              <a:chOff x="1646460" y="6151532"/>
              <a:chExt cx="276863" cy="276863"/>
            </a:xfrm>
          </p:grpSpPr>
          <p:sp>
            <p:nvSpPr>
              <p:cNvPr id="28" name="椭圆 27"/>
              <p:cNvSpPr/>
              <p:nvPr/>
            </p:nvSpPr>
            <p:spPr>
              <a:xfrm>
                <a:off x="1646460" y="6151532"/>
                <a:ext cx="276863" cy="276863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 cap="flat" cmpd="sng" algn="ctr">
                <a:gradFill>
                  <a:gsLst>
                    <a:gs pos="89000">
                      <a:sysClr val="window" lastClr="FFFFFF">
                        <a:lumMod val="85000"/>
                      </a:sysClr>
                    </a:gs>
                    <a:gs pos="0">
                      <a:sysClr val="window" lastClr="FFFFFF"/>
                    </a:gs>
                  </a:gsLst>
                  <a:lin ang="7200000" scaled="0"/>
                </a:gradFill>
                <a:prstDash val="solid"/>
              </a:ln>
              <a:effectLst>
                <a:outerShdw blurRad="177800" dist="1270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</a:endParaRPr>
              </a:p>
            </p:txBody>
          </p:sp>
          <p:sp>
            <p:nvSpPr>
              <p:cNvPr id="29" name="椭圆 28"/>
              <p:cNvSpPr/>
              <p:nvPr/>
            </p:nvSpPr>
            <p:spPr>
              <a:xfrm>
                <a:off x="1729457" y="6234529"/>
                <a:ext cx="110868" cy="11086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4" name="组合 29"/>
            <p:cNvGrpSpPr/>
            <p:nvPr/>
          </p:nvGrpSpPr>
          <p:grpSpPr>
            <a:xfrm>
              <a:off x="9351029" y="5808620"/>
              <a:ext cx="276863" cy="276863"/>
              <a:chOff x="1646460" y="6151532"/>
              <a:chExt cx="276863" cy="276863"/>
            </a:xfrm>
          </p:grpSpPr>
          <p:sp>
            <p:nvSpPr>
              <p:cNvPr id="31" name="椭圆 30"/>
              <p:cNvSpPr/>
              <p:nvPr/>
            </p:nvSpPr>
            <p:spPr>
              <a:xfrm>
                <a:off x="1646460" y="6151532"/>
                <a:ext cx="276863" cy="276863"/>
              </a:xfrm>
              <a:prstGeom prst="ellipse">
                <a:avLst/>
              </a:prstGeom>
              <a:gradFill flip="none" rotWithShape="1">
                <a:gsLst>
                  <a:gs pos="100000">
                    <a:srgbClr val="FCFCFC"/>
                  </a:gs>
                  <a:gs pos="0">
                    <a:srgbClr val="CCCCCC"/>
                  </a:gs>
                </a:gsLst>
                <a:lin ang="7200000" scaled="0"/>
                <a:tileRect/>
              </a:gradFill>
              <a:ln w="12700" cap="flat" cmpd="sng" algn="ctr">
                <a:gradFill>
                  <a:gsLst>
                    <a:gs pos="89000">
                      <a:sysClr val="window" lastClr="FFFFFF">
                        <a:lumMod val="85000"/>
                      </a:sysClr>
                    </a:gs>
                    <a:gs pos="0">
                      <a:sysClr val="window" lastClr="FFFFFF"/>
                    </a:gs>
                  </a:gsLst>
                  <a:lin ang="7200000" scaled="0"/>
                </a:gradFill>
                <a:prstDash val="solid"/>
              </a:ln>
              <a:effectLst>
                <a:outerShdw blurRad="177800" dist="1270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宋体" panose="02010600030101010101" pitchFamily="2" charset="-122"/>
                </a:endParaRPr>
              </a:p>
            </p:txBody>
          </p:sp>
          <p:sp>
            <p:nvSpPr>
              <p:cNvPr id="32" name="椭圆 31"/>
              <p:cNvSpPr/>
              <p:nvPr/>
            </p:nvSpPr>
            <p:spPr>
              <a:xfrm>
                <a:off x="1729457" y="6234529"/>
                <a:ext cx="110868" cy="11086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14" name="组合 5"/>
          <p:cNvGrpSpPr/>
          <p:nvPr/>
        </p:nvGrpSpPr>
        <p:grpSpPr>
          <a:xfrm>
            <a:off x="623887" y="0"/>
            <a:ext cx="5934075" cy="941674"/>
            <a:chOff x="623888" y="0"/>
            <a:chExt cx="5472112" cy="941674"/>
          </a:xfrm>
        </p:grpSpPr>
        <p:sp>
          <p:nvSpPr>
            <p:cNvPr id="5" name="直角三角形 4"/>
            <p:cNvSpPr/>
            <p:nvPr/>
          </p:nvSpPr>
          <p:spPr>
            <a:xfrm>
              <a:off x="1562421" y="0"/>
              <a:ext cx="68195" cy="116317"/>
            </a:xfrm>
            <a:prstGeom prst="rtTriangle">
              <a:avLst/>
            </a:prstGeom>
            <a:solidFill>
              <a:srgbClr val="3BC5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任意多边形 5"/>
            <p:cNvSpPr/>
            <p:nvPr/>
          </p:nvSpPr>
          <p:spPr>
            <a:xfrm flipH="1" flipV="1">
              <a:off x="623888" y="116317"/>
              <a:ext cx="5472112" cy="709885"/>
            </a:xfrm>
            <a:custGeom>
              <a:avLst/>
              <a:gdLst>
                <a:gd name="connsiteX0" fmla="*/ 0 w 10085294"/>
                <a:gd name="connsiteY0" fmla="*/ 5132846 h 5132846"/>
                <a:gd name="connsiteX1" fmla="*/ 10085294 w 10085294"/>
                <a:gd name="connsiteY1" fmla="*/ 5132846 h 5132846"/>
                <a:gd name="connsiteX2" fmla="*/ 10085294 w 10085294"/>
                <a:gd name="connsiteY2" fmla="*/ 1018046 h 5132846"/>
                <a:gd name="connsiteX3" fmla="*/ 0 w 10085294"/>
                <a:gd name="connsiteY3" fmla="*/ 0 h 5132846"/>
                <a:gd name="connsiteX4" fmla="*/ 0 w 10085294"/>
                <a:gd name="connsiteY4" fmla="*/ 1018046 h 5132846"/>
                <a:gd name="connsiteX0" fmla="*/ 0 w 10085294"/>
                <a:gd name="connsiteY0" fmla="*/ 4670898 h 4670898"/>
                <a:gd name="connsiteX1" fmla="*/ 10085294 w 10085294"/>
                <a:gd name="connsiteY1" fmla="*/ 4670898 h 4670898"/>
                <a:gd name="connsiteX2" fmla="*/ 10085294 w 10085294"/>
                <a:gd name="connsiteY2" fmla="*/ 556098 h 4670898"/>
                <a:gd name="connsiteX3" fmla="*/ 0 w 10085294"/>
                <a:gd name="connsiteY3" fmla="*/ 0 h 4670898"/>
                <a:gd name="connsiteX4" fmla="*/ 0 w 10085294"/>
                <a:gd name="connsiteY4" fmla="*/ 556098 h 4670898"/>
                <a:gd name="connsiteX5" fmla="*/ 0 w 10085294"/>
                <a:gd name="connsiteY5" fmla="*/ 4670898 h 4670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85294" h="4670898">
                  <a:moveTo>
                    <a:pt x="0" y="4670898"/>
                  </a:moveTo>
                  <a:lnTo>
                    <a:pt x="10085294" y="4670898"/>
                  </a:lnTo>
                  <a:lnTo>
                    <a:pt x="10085294" y="556098"/>
                  </a:lnTo>
                  <a:lnTo>
                    <a:pt x="0" y="0"/>
                  </a:lnTo>
                  <a:lnTo>
                    <a:pt x="0" y="556098"/>
                  </a:lnTo>
                  <a:lnTo>
                    <a:pt x="0" y="467089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7" name="任意多边形 6"/>
            <p:cNvSpPr/>
            <p:nvPr/>
          </p:nvSpPr>
          <p:spPr>
            <a:xfrm rot="5400000">
              <a:off x="705091" y="84345"/>
              <a:ext cx="940828" cy="773829"/>
            </a:xfrm>
            <a:custGeom>
              <a:avLst/>
              <a:gdLst>
                <a:gd name="connsiteX0" fmla="*/ 0 w 2096086"/>
                <a:gd name="connsiteY0" fmla="*/ 0 h 952671"/>
                <a:gd name="connsiteX1" fmla="*/ 1917340 w 2096086"/>
                <a:gd name="connsiteY1" fmla="*/ 0 h 952671"/>
                <a:gd name="connsiteX2" fmla="*/ 2096086 w 2096086"/>
                <a:gd name="connsiteY2" fmla="*/ 952671 h 952671"/>
                <a:gd name="connsiteX3" fmla="*/ 0 w 2096086"/>
                <a:gd name="connsiteY3" fmla="*/ 952671 h 952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6086" h="952671">
                  <a:moveTo>
                    <a:pt x="0" y="0"/>
                  </a:moveTo>
                  <a:lnTo>
                    <a:pt x="1917340" y="0"/>
                  </a:lnTo>
                  <a:lnTo>
                    <a:pt x="2096086" y="952671"/>
                  </a:lnTo>
                  <a:lnTo>
                    <a:pt x="0" y="952671"/>
                  </a:lnTo>
                  <a:close/>
                </a:path>
              </a:pathLst>
            </a:custGeom>
            <a:solidFill>
              <a:srgbClr val="3BC5E9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10"/>
            <p:cNvSpPr txBox="1"/>
            <p:nvPr/>
          </p:nvSpPr>
          <p:spPr>
            <a:xfrm>
              <a:off x="801566" y="132206"/>
              <a:ext cx="74787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1"/>
          <p:cNvSpPr txBox="1"/>
          <p:nvPr/>
        </p:nvSpPr>
        <p:spPr>
          <a:xfrm>
            <a:off x="1627105" y="77255"/>
            <a:ext cx="54452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Write a summary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70617" y="1727577"/>
            <a:ext cx="99738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i="1" dirty="0"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Write a short summary of </a:t>
            </a:r>
            <a:r>
              <a:rPr lang="en-US" altLang="zh-CN" sz="4000" b="1" i="1" dirty="0">
                <a:solidFill>
                  <a:srgbClr val="C00000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Asimov’s life </a:t>
            </a:r>
            <a:r>
              <a:rPr lang="en-US" altLang="zh-CN" sz="4000" b="1" i="1" dirty="0"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in 150-200 words. Follow the directions on Page 18.</a:t>
            </a:r>
            <a:endParaRPr lang="zh-CN" altLang="en-US" sz="4000" b="1" i="1" dirty="0"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</a:endParaRPr>
          </a:p>
        </p:txBody>
      </p:sp>
      <p:grpSp>
        <p:nvGrpSpPr>
          <p:cNvPr id="18" name="组合 13"/>
          <p:cNvGrpSpPr/>
          <p:nvPr/>
        </p:nvGrpSpPr>
        <p:grpSpPr>
          <a:xfrm>
            <a:off x="1143269" y="4185879"/>
            <a:ext cx="1736046" cy="2194739"/>
            <a:chOff x="1663266" y="3851351"/>
            <a:chExt cx="1666568" cy="2409952"/>
          </a:xfrm>
        </p:grpSpPr>
        <p:sp>
          <p:nvSpPr>
            <p:cNvPr id="15" name="任意多边形 14"/>
            <p:cNvSpPr/>
            <p:nvPr/>
          </p:nvSpPr>
          <p:spPr>
            <a:xfrm>
              <a:off x="1663266" y="3851351"/>
              <a:ext cx="1666568" cy="2409952"/>
            </a:xfrm>
            <a:custGeom>
              <a:avLst/>
              <a:gdLst>
                <a:gd name="connsiteX0" fmla="*/ 833284 w 1666568"/>
                <a:gd name="connsiteY0" fmla="*/ 0 h 2409952"/>
                <a:gd name="connsiteX1" fmla="*/ 1251893 w 1666568"/>
                <a:gd name="connsiteY1" fmla="*/ 418609 h 2409952"/>
                <a:gd name="connsiteX2" fmla="*/ 1218997 w 1666568"/>
                <a:gd name="connsiteY2" fmla="*/ 581551 h 2409952"/>
                <a:gd name="connsiteX3" fmla="*/ 1195198 w 1666568"/>
                <a:gd name="connsiteY3" fmla="*/ 625397 h 2409952"/>
                <a:gd name="connsiteX4" fmla="*/ 1666568 w 1666568"/>
                <a:gd name="connsiteY4" fmla="*/ 625397 h 2409952"/>
                <a:gd name="connsiteX5" fmla="*/ 1666568 w 1666568"/>
                <a:gd name="connsiteY5" fmla="*/ 2409952 h 2409952"/>
                <a:gd name="connsiteX6" fmla="*/ 0 w 1666568"/>
                <a:gd name="connsiteY6" fmla="*/ 2409952 h 2409952"/>
                <a:gd name="connsiteX7" fmla="*/ 0 w 1666568"/>
                <a:gd name="connsiteY7" fmla="*/ 625397 h 2409952"/>
                <a:gd name="connsiteX8" fmla="*/ 471371 w 1666568"/>
                <a:gd name="connsiteY8" fmla="*/ 625397 h 2409952"/>
                <a:gd name="connsiteX9" fmla="*/ 447571 w 1666568"/>
                <a:gd name="connsiteY9" fmla="*/ 581551 h 2409952"/>
                <a:gd name="connsiteX10" fmla="*/ 414675 w 1666568"/>
                <a:gd name="connsiteY10" fmla="*/ 418609 h 2409952"/>
                <a:gd name="connsiteX11" fmla="*/ 833284 w 1666568"/>
                <a:gd name="connsiteY11" fmla="*/ 0 h 2409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66568" h="2409952">
                  <a:moveTo>
                    <a:pt x="833284" y="0"/>
                  </a:moveTo>
                  <a:cubicBezTo>
                    <a:pt x="1064475" y="0"/>
                    <a:pt x="1251893" y="187418"/>
                    <a:pt x="1251893" y="418609"/>
                  </a:cubicBezTo>
                  <a:cubicBezTo>
                    <a:pt x="1251893" y="476407"/>
                    <a:pt x="1240179" y="531469"/>
                    <a:pt x="1218997" y="581551"/>
                  </a:cubicBezTo>
                  <a:lnTo>
                    <a:pt x="1195198" y="625397"/>
                  </a:lnTo>
                  <a:lnTo>
                    <a:pt x="1666568" y="625397"/>
                  </a:lnTo>
                  <a:lnTo>
                    <a:pt x="1666568" y="2409952"/>
                  </a:lnTo>
                  <a:lnTo>
                    <a:pt x="0" y="2409952"/>
                  </a:lnTo>
                  <a:lnTo>
                    <a:pt x="0" y="625397"/>
                  </a:lnTo>
                  <a:lnTo>
                    <a:pt x="471371" y="625397"/>
                  </a:lnTo>
                  <a:lnTo>
                    <a:pt x="447571" y="581551"/>
                  </a:lnTo>
                  <a:cubicBezTo>
                    <a:pt x="426389" y="531469"/>
                    <a:pt x="414675" y="476407"/>
                    <a:pt x="414675" y="418609"/>
                  </a:cubicBezTo>
                  <a:cubicBezTo>
                    <a:pt x="414675" y="187418"/>
                    <a:pt x="602093" y="0"/>
                    <a:pt x="833284" y="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3600000" scaled="0"/>
              <a:tileRect/>
            </a:gradFill>
            <a:ln w="12700" cap="flat" cmpd="sng" algn="ctr">
              <a:gradFill>
                <a:gsLst>
                  <a:gs pos="89000">
                    <a:sysClr val="window" lastClr="FFFFFF">
                      <a:lumMod val="85000"/>
                    </a:sysClr>
                  </a:gs>
                  <a:gs pos="0">
                    <a:sysClr val="window" lastClr="FFFFFF"/>
                  </a:gs>
                </a:gsLst>
                <a:lin ang="7200000" scaled="0"/>
              </a:gradFill>
              <a:prstDash val="solid"/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zh-CN" altLang="en-US">
                <a:solidFill>
                  <a:sysClr val="window" lastClr="FFFFFF"/>
                </a:solidFill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2223705" y="3982065"/>
              <a:ext cx="545690" cy="545690"/>
            </a:xfrm>
            <a:prstGeom prst="ellipse">
              <a:avLst/>
            </a:prstGeom>
            <a:solidFill>
              <a:srgbClr val="3BC5E9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1813263" y="4658469"/>
              <a:ext cx="1366573" cy="1476860"/>
            </a:xfrm>
            <a:prstGeom prst="rect">
              <a:avLst/>
            </a:prstGeom>
            <a:solidFill>
              <a:srgbClr val="3BC5E9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600" b="1" dirty="0">
                  <a:solidFill>
                    <a:schemeClr val="tx1"/>
                  </a:solidFill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rPr>
                <a:t>All-sided</a:t>
              </a:r>
              <a:endParaRPr lang="zh-CN" altLang="en-US" sz="3600" b="1" dirty="0">
                <a:solidFill>
                  <a:schemeClr val="tx1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endParaRPr>
            </a:p>
          </p:txBody>
        </p:sp>
      </p:grpSp>
      <p:grpSp>
        <p:nvGrpSpPr>
          <p:cNvPr id="22" name="组合 17"/>
          <p:cNvGrpSpPr/>
          <p:nvPr/>
        </p:nvGrpSpPr>
        <p:grpSpPr>
          <a:xfrm>
            <a:off x="4883935" y="4177603"/>
            <a:ext cx="1812157" cy="2194739"/>
            <a:chOff x="1663266" y="3851351"/>
            <a:chExt cx="1666568" cy="2409952"/>
          </a:xfrm>
        </p:grpSpPr>
        <p:sp>
          <p:nvSpPr>
            <p:cNvPr id="19" name="任意多边形 18"/>
            <p:cNvSpPr/>
            <p:nvPr/>
          </p:nvSpPr>
          <p:spPr>
            <a:xfrm>
              <a:off x="1663266" y="3851351"/>
              <a:ext cx="1666568" cy="2409952"/>
            </a:xfrm>
            <a:custGeom>
              <a:avLst/>
              <a:gdLst>
                <a:gd name="connsiteX0" fmla="*/ 833284 w 1666568"/>
                <a:gd name="connsiteY0" fmla="*/ 0 h 2409952"/>
                <a:gd name="connsiteX1" fmla="*/ 1251893 w 1666568"/>
                <a:gd name="connsiteY1" fmla="*/ 418609 h 2409952"/>
                <a:gd name="connsiteX2" fmla="*/ 1218997 w 1666568"/>
                <a:gd name="connsiteY2" fmla="*/ 581551 h 2409952"/>
                <a:gd name="connsiteX3" fmla="*/ 1195198 w 1666568"/>
                <a:gd name="connsiteY3" fmla="*/ 625397 h 2409952"/>
                <a:gd name="connsiteX4" fmla="*/ 1666568 w 1666568"/>
                <a:gd name="connsiteY4" fmla="*/ 625397 h 2409952"/>
                <a:gd name="connsiteX5" fmla="*/ 1666568 w 1666568"/>
                <a:gd name="connsiteY5" fmla="*/ 2409952 h 2409952"/>
                <a:gd name="connsiteX6" fmla="*/ 0 w 1666568"/>
                <a:gd name="connsiteY6" fmla="*/ 2409952 h 2409952"/>
                <a:gd name="connsiteX7" fmla="*/ 0 w 1666568"/>
                <a:gd name="connsiteY7" fmla="*/ 625397 h 2409952"/>
                <a:gd name="connsiteX8" fmla="*/ 471371 w 1666568"/>
                <a:gd name="connsiteY8" fmla="*/ 625397 h 2409952"/>
                <a:gd name="connsiteX9" fmla="*/ 447571 w 1666568"/>
                <a:gd name="connsiteY9" fmla="*/ 581551 h 2409952"/>
                <a:gd name="connsiteX10" fmla="*/ 414675 w 1666568"/>
                <a:gd name="connsiteY10" fmla="*/ 418609 h 2409952"/>
                <a:gd name="connsiteX11" fmla="*/ 833284 w 1666568"/>
                <a:gd name="connsiteY11" fmla="*/ 0 h 2409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66568" h="2409952">
                  <a:moveTo>
                    <a:pt x="833284" y="0"/>
                  </a:moveTo>
                  <a:cubicBezTo>
                    <a:pt x="1064475" y="0"/>
                    <a:pt x="1251893" y="187418"/>
                    <a:pt x="1251893" y="418609"/>
                  </a:cubicBezTo>
                  <a:cubicBezTo>
                    <a:pt x="1251893" y="476407"/>
                    <a:pt x="1240179" y="531469"/>
                    <a:pt x="1218997" y="581551"/>
                  </a:cubicBezTo>
                  <a:lnTo>
                    <a:pt x="1195198" y="625397"/>
                  </a:lnTo>
                  <a:lnTo>
                    <a:pt x="1666568" y="625397"/>
                  </a:lnTo>
                  <a:lnTo>
                    <a:pt x="1666568" y="2409952"/>
                  </a:lnTo>
                  <a:lnTo>
                    <a:pt x="0" y="2409952"/>
                  </a:lnTo>
                  <a:lnTo>
                    <a:pt x="0" y="625397"/>
                  </a:lnTo>
                  <a:lnTo>
                    <a:pt x="471371" y="625397"/>
                  </a:lnTo>
                  <a:lnTo>
                    <a:pt x="447571" y="581551"/>
                  </a:lnTo>
                  <a:cubicBezTo>
                    <a:pt x="426389" y="531469"/>
                    <a:pt x="414675" y="476407"/>
                    <a:pt x="414675" y="418609"/>
                  </a:cubicBezTo>
                  <a:cubicBezTo>
                    <a:pt x="414675" y="187418"/>
                    <a:pt x="602093" y="0"/>
                    <a:pt x="833284" y="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3600000" scaled="0"/>
              <a:tileRect/>
            </a:gradFill>
            <a:ln w="12700" cap="flat" cmpd="sng" algn="ctr">
              <a:gradFill>
                <a:gsLst>
                  <a:gs pos="89000">
                    <a:sysClr val="window" lastClr="FFFFFF">
                      <a:lumMod val="85000"/>
                    </a:sysClr>
                  </a:gs>
                  <a:gs pos="0">
                    <a:sysClr val="window" lastClr="FFFFFF"/>
                  </a:gs>
                </a:gsLst>
                <a:lin ang="7200000" scaled="0"/>
              </a:gradFill>
              <a:prstDash val="solid"/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zh-CN" altLang="en-US">
                <a:solidFill>
                  <a:sysClr val="window" lastClr="FFFFFF"/>
                </a:solidFill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20" name="椭圆 19"/>
            <p:cNvSpPr/>
            <p:nvPr/>
          </p:nvSpPr>
          <p:spPr>
            <a:xfrm>
              <a:off x="2223705" y="3982065"/>
              <a:ext cx="545690" cy="545690"/>
            </a:xfrm>
            <a:prstGeom prst="ellipse">
              <a:avLst/>
            </a:prstGeom>
            <a:solidFill>
              <a:srgbClr val="3BC5E9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1813263" y="4658469"/>
              <a:ext cx="1366573" cy="1476860"/>
            </a:xfrm>
            <a:prstGeom prst="rect">
              <a:avLst/>
            </a:prstGeom>
            <a:solidFill>
              <a:srgbClr val="3BC5E9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600" b="1" dirty="0">
                  <a:solidFill>
                    <a:schemeClr val="tx1"/>
                  </a:solidFill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rPr>
                <a:t>object-</a:t>
              </a:r>
              <a:r>
                <a:rPr lang="en-US" altLang="zh-CN" sz="3600" b="1" dirty="0" err="1">
                  <a:solidFill>
                    <a:schemeClr val="tx1"/>
                  </a:solidFill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rPr>
                <a:t>ive</a:t>
              </a:r>
              <a:endParaRPr lang="zh-CN" altLang="en-US" sz="3600" b="1" dirty="0">
                <a:solidFill>
                  <a:schemeClr val="tx1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endParaRPr>
            </a:p>
          </p:txBody>
        </p:sp>
      </p:grpSp>
      <p:grpSp>
        <p:nvGrpSpPr>
          <p:cNvPr id="27" name="组合 21"/>
          <p:cNvGrpSpPr/>
          <p:nvPr/>
        </p:nvGrpSpPr>
        <p:grpSpPr>
          <a:xfrm>
            <a:off x="8764777" y="4192523"/>
            <a:ext cx="1897971" cy="2194739"/>
            <a:chOff x="1663266" y="3851351"/>
            <a:chExt cx="1666568" cy="2409952"/>
          </a:xfrm>
        </p:grpSpPr>
        <p:sp>
          <p:nvSpPr>
            <p:cNvPr id="23" name="任意多边形 22"/>
            <p:cNvSpPr/>
            <p:nvPr/>
          </p:nvSpPr>
          <p:spPr>
            <a:xfrm>
              <a:off x="1663266" y="3851351"/>
              <a:ext cx="1666568" cy="2409952"/>
            </a:xfrm>
            <a:custGeom>
              <a:avLst/>
              <a:gdLst>
                <a:gd name="connsiteX0" fmla="*/ 833284 w 1666568"/>
                <a:gd name="connsiteY0" fmla="*/ 0 h 2409952"/>
                <a:gd name="connsiteX1" fmla="*/ 1251893 w 1666568"/>
                <a:gd name="connsiteY1" fmla="*/ 418609 h 2409952"/>
                <a:gd name="connsiteX2" fmla="*/ 1218997 w 1666568"/>
                <a:gd name="connsiteY2" fmla="*/ 581551 h 2409952"/>
                <a:gd name="connsiteX3" fmla="*/ 1195198 w 1666568"/>
                <a:gd name="connsiteY3" fmla="*/ 625397 h 2409952"/>
                <a:gd name="connsiteX4" fmla="*/ 1666568 w 1666568"/>
                <a:gd name="connsiteY4" fmla="*/ 625397 h 2409952"/>
                <a:gd name="connsiteX5" fmla="*/ 1666568 w 1666568"/>
                <a:gd name="connsiteY5" fmla="*/ 2409952 h 2409952"/>
                <a:gd name="connsiteX6" fmla="*/ 0 w 1666568"/>
                <a:gd name="connsiteY6" fmla="*/ 2409952 h 2409952"/>
                <a:gd name="connsiteX7" fmla="*/ 0 w 1666568"/>
                <a:gd name="connsiteY7" fmla="*/ 625397 h 2409952"/>
                <a:gd name="connsiteX8" fmla="*/ 471371 w 1666568"/>
                <a:gd name="connsiteY8" fmla="*/ 625397 h 2409952"/>
                <a:gd name="connsiteX9" fmla="*/ 447571 w 1666568"/>
                <a:gd name="connsiteY9" fmla="*/ 581551 h 2409952"/>
                <a:gd name="connsiteX10" fmla="*/ 414675 w 1666568"/>
                <a:gd name="connsiteY10" fmla="*/ 418609 h 2409952"/>
                <a:gd name="connsiteX11" fmla="*/ 833284 w 1666568"/>
                <a:gd name="connsiteY11" fmla="*/ 0 h 2409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66568" h="2409952">
                  <a:moveTo>
                    <a:pt x="833284" y="0"/>
                  </a:moveTo>
                  <a:cubicBezTo>
                    <a:pt x="1064475" y="0"/>
                    <a:pt x="1251893" y="187418"/>
                    <a:pt x="1251893" y="418609"/>
                  </a:cubicBezTo>
                  <a:cubicBezTo>
                    <a:pt x="1251893" y="476407"/>
                    <a:pt x="1240179" y="531469"/>
                    <a:pt x="1218997" y="581551"/>
                  </a:cubicBezTo>
                  <a:lnTo>
                    <a:pt x="1195198" y="625397"/>
                  </a:lnTo>
                  <a:lnTo>
                    <a:pt x="1666568" y="625397"/>
                  </a:lnTo>
                  <a:lnTo>
                    <a:pt x="1666568" y="2409952"/>
                  </a:lnTo>
                  <a:lnTo>
                    <a:pt x="0" y="2409952"/>
                  </a:lnTo>
                  <a:lnTo>
                    <a:pt x="0" y="625397"/>
                  </a:lnTo>
                  <a:lnTo>
                    <a:pt x="471371" y="625397"/>
                  </a:lnTo>
                  <a:lnTo>
                    <a:pt x="447571" y="581551"/>
                  </a:lnTo>
                  <a:cubicBezTo>
                    <a:pt x="426389" y="531469"/>
                    <a:pt x="414675" y="476407"/>
                    <a:pt x="414675" y="418609"/>
                  </a:cubicBezTo>
                  <a:cubicBezTo>
                    <a:pt x="414675" y="187418"/>
                    <a:pt x="602093" y="0"/>
                    <a:pt x="833284" y="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3600000" scaled="0"/>
              <a:tileRect/>
            </a:gradFill>
            <a:ln w="12700" cap="flat" cmpd="sng" algn="ctr">
              <a:gradFill>
                <a:gsLst>
                  <a:gs pos="89000">
                    <a:sysClr val="window" lastClr="FFFFFF">
                      <a:lumMod val="85000"/>
                    </a:sysClr>
                  </a:gs>
                  <a:gs pos="0">
                    <a:sysClr val="window" lastClr="FFFFFF"/>
                  </a:gs>
                </a:gsLst>
                <a:lin ang="7200000" scaled="0"/>
              </a:gradFill>
              <a:prstDash val="solid"/>
            </a:ln>
            <a:effectLst>
              <a:outerShdw blurRad="254000" dist="127000" dir="8160000" algn="tr" rotWithShape="0">
                <a:prstClr val="black">
                  <a:alpha val="34000"/>
                </a:prstClr>
              </a:outerShdw>
            </a:effectLst>
          </p:spPr>
          <p:txBody>
            <a:bodyPr rtlCol="0" anchor="ctr"/>
            <a:lstStyle/>
            <a:p>
              <a:pPr algn="ctr"/>
              <a:endParaRPr lang="zh-CN" altLang="en-US">
                <a:solidFill>
                  <a:sysClr val="window" lastClr="FFFFFF"/>
                </a:solidFill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2223705" y="3982065"/>
              <a:ext cx="545690" cy="545690"/>
            </a:xfrm>
            <a:prstGeom prst="ellipse">
              <a:avLst/>
            </a:prstGeom>
            <a:solidFill>
              <a:srgbClr val="3BC5E9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1813263" y="4658469"/>
              <a:ext cx="1366573" cy="1476860"/>
            </a:xfrm>
            <a:prstGeom prst="rect">
              <a:avLst/>
            </a:prstGeom>
            <a:solidFill>
              <a:srgbClr val="3BC5E9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 b="1" dirty="0">
                  <a:solidFill>
                    <a:schemeClr val="tx1"/>
                  </a:solidFill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rPr>
                <a:t>Fair &amp; square</a:t>
              </a:r>
              <a:endParaRPr lang="zh-CN" altLang="en-US" sz="3200" b="1" dirty="0">
                <a:solidFill>
                  <a:schemeClr val="tx1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5"/>
          <p:cNvGrpSpPr/>
          <p:nvPr/>
        </p:nvGrpSpPr>
        <p:grpSpPr>
          <a:xfrm>
            <a:off x="623887" y="0"/>
            <a:ext cx="5934075" cy="941674"/>
            <a:chOff x="623888" y="0"/>
            <a:chExt cx="5472112" cy="941674"/>
          </a:xfrm>
        </p:grpSpPr>
        <p:sp>
          <p:nvSpPr>
            <p:cNvPr id="5" name="直角三角形 4"/>
            <p:cNvSpPr/>
            <p:nvPr/>
          </p:nvSpPr>
          <p:spPr>
            <a:xfrm>
              <a:off x="1562421" y="0"/>
              <a:ext cx="68195" cy="116317"/>
            </a:xfrm>
            <a:prstGeom prst="rtTriangle">
              <a:avLst/>
            </a:prstGeom>
            <a:solidFill>
              <a:srgbClr val="3BC5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任意多边形 5"/>
            <p:cNvSpPr/>
            <p:nvPr/>
          </p:nvSpPr>
          <p:spPr>
            <a:xfrm flipH="1" flipV="1">
              <a:off x="623888" y="116317"/>
              <a:ext cx="5472112" cy="709885"/>
            </a:xfrm>
            <a:custGeom>
              <a:avLst/>
              <a:gdLst>
                <a:gd name="connsiteX0" fmla="*/ 0 w 10085294"/>
                <a:gd name="connsiteY0" fmla="*/ 5132846 h 5132846"/>
                <a:gd name="connsiteX1" fmla="*/ 10085294 w 10085294"/>
                <a:gd name="connsiteY1" fmla="*/ 5132846 h 5132846"/>
                <a:gd name="connsiteX2" fmla="*/ 10085294 w 10085294"/>
                <a:gd name="connsiteY2" fmla="*/ 1018046 h 5132846"/>
                <a:gd name="connsiteX3" fmla="*/ 0 w 10085294"/>
                <a:gd name="connsiteY3" fmla="*/ 0 h 5132846"/>
                <a:gd name="connsiteX4" fmla="*/ 0 w 10085294"/>
                <a:gd name="connsiteY4" fmla="*/ 1018046 h 5132846"/>
                <a:gd name="connsiteX0" fmla="*/ 0 w 10085294"/>
                <a:gd name="connsiteY0" fmla="*/ 4670898 h 4670898"/>
                <a:gd name="connsiteX1" fmla="*/ 10085294 w 10085294"/>
                <a:gd name="connsiteY1" fmla="*/ 4670898 h 4670898"/>
                <a:gd name="connsiteX2" fmla="*/ 10085294 w 10085294"/>
                <a:gd name="connsiteY2" fmla="*/ 556098 h 4670898"/>
                <a:gd name="connsiteX3" fmla="*/ 0 w 10085294"/>
                <a:gd name="connsiteY3" fmla="*/ 0 h 4670898"/>
                <a:gd name="connsiteX4" fmla="*/ 0 w 10085294"/>
                <a:gd name="connsiteY4" fmla="*/ 556098 h 4670898"/>
                <a:gd name="connsiteX5" fmla="*/ 0 w 10085294"/>
                <a:gd name="connsiteY5" fmla="*/ 4670898 h 4670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85294" h="4670898">
                  <a:moveTo>
                    <a:pt x="0" y="4670898"/>
                  </a:moveTo>
                  <a:lnTo>
                    <a:pt x="10085294" y="4670898"/>
                  </a:lnTo>
                  <a:lnTo>
                    <a:pt x="10085294" y="556098"/>
                  </a:lnTo>
                  <a:lnTo>
                    <a:pt x="0" y="0"/>
                  </a:lnTo>
                  <a:lnTo>
                    <a:pt x="0" y="556098"/>
                  </a:lnTo>
                  <a:lnTo>
                    <a:pt x="0" y="467089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7" name="任意多边形 6"/>
            <p:cNvSpPr/>
            <p:nvPr/>
          </p:nvSpPr>
          <p:spPr>
            <a:xfrm rot="5400000">
              <a:off x="705091" y="84345"/>
              <a:ext cx="940828" cy="773829"/>
            </a:xfrm>
            <a:custGeom>
              <a:avLst/>
              <a:gdLst>
                <a:gd name="connsiteX0" fmla="*/ 0 w 2096086"/>
                <a:gd name="connsiteY0" fmla="*/ 0 h 952671"/>
                <a:gd name="connsiteX1" fmla="*/ 1917340 w 2096086"/>
                <a:gd name="connsiteY1" fmla="*/ 0 h 952671"/>
                <a:gd name="connsiteX2" fmla="*/ 2096086 w 2096086"/>
                <a:gd name="connsiteY2" fmla="*/ 952671 h 952671"/>
                <a:gd name="connsiteX3" fmla="*/ 0 w 2096086"/>
                <a:gd name="connsiteY3" fmla="*/ 952671 h 952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6086" h="952671">
                  <a:moveTo>
                    <a:pt x="0" y="0"/>
                  </a:moveTo>
                  <a:lnTo>
                    <a:pt x="1917340" y="0"/>
                  </a:lnTo>
                  <a:lnTo>
                    <a:pt x="2096086" y="952671"/>
                  </a:lnTo>
                  <a:lnTo>
                    <a:pt x="0" y="952671"/>
                  </a:lnTo>
                  <a:close/>
                </a:path>
              </a:pathLst>
            </a:custGeom>
            <a:solidFill>
              <a:srgbClr val="3BC5E9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10"/>
            <p:cNvSpPr txBox="1"/>
            <p:nvPr/>
          </p:nvSpPr>
          <p:spPr>
            <a:xfrm>
              <a:off x="801566" y="132206"/>
              <a:ext cx="74787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" name="文本框 11"/>
          <p:cNvSpPr txBox="1"/>
          <p:nvPr/>
        </p:nvSpPr>
        <p:spPr>
          <a:xfrm>
            <a:off x="1627105" y="77255"/>
            <a:ext cx="54452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Sample summary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</a:endParaRPr>
          </a:p>
        </p:txBody>
      </p:sp>
      <p:sp>
        <p:nvSpPr>
          <p:cNvPr id="10" name="文本框 11"/>
          <p:cNvSpPr txBox="1"/>
          <p:nvPr/>
        </p:nvSpPr>
        <p:spPr>
          <a:xfrm>
            <a:off x="0" y="1037768"/>
            <a:ext cx="9160041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宋体"/>
                <a:ea typeface="宋体"/>
                <a:cs typeface="Times New Roman" pitchFamily="18" charset="0"/>
              </a:rPr>
              <a:t>⊿</a:t>
            </a:r>
            <a:r>
              <a:rPr lang="en-US" altLang="zh-CN" sz="2800" dirty="0">
                <a:solidFill>
                  <a:srgbClr val="C0000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Isaac Asimov was a Russian-born American writer. </a:t>
            </a:r>
            <a:r>
              <a:rPr lang="en-US" altLang="zh-CN" sz="2800" dirty="0">
                <a:latin typeface="Times New Roman" pitchFamily="18" charset="0"/>
                <a:ea typeface="宋体"/>
                <a:cs typeface="Times New Roman" pitchFamily="18" charset="0"/>
              </a:rPr>
              <a:t>His family </a:t>
            </a:r>
            <a:r>
              <a:rPr lang="en-US" altLang="zh-CN" sz="2800" b="1" dirty="0">
                <a:latin typeface="Times New Roman" pitchFamily="18" charset="0"/>
                <a:ea typeface="宋体"/>
                <a:cs typeface="Times New Roman" pitchFamily="18" charset="0"/>
              </a:rPr>
              <a:t>immigrated to </a:t>
            </a:r>
            <a:r>
              <a:rPr lang="en-US" altLang="zh-CN" sz="2800" dirty="0">
                <a:latin typeface="Times New Roman" pitchFamily="18" charset="0"/>
                <a:ea typeface="宋体"/>
                <a:cs typeface="Times New Roman" pitchFamily="18" charset="0"/>
              </a:rPr>
              <a:t>the United States when he was three years old and </a:t>
            </a:r>
            <a:r>
              <a:rPr lang="en-US" altLang="zh-CN" sz="2800" b="1" dirty="0">
                <a:latin typeface="Times New Roman" pitchFamily="18" charset="0"/>
                <a:ea typeface="宋体"/>
                <a:cs typeface="Times New Roman" pitchFamily="18" charset="0"/>
              </a:rPr>
              <a:t>settled in </a:t>
            </a:r>
            <a:r>
              <a:rPr lang="en-US" altLang="zh-CN" sz="2800" dirty="0">
                <a:latin typeface="Times New Roman" pitchFamily="18" charset="0"/>
                <a:ea typeface="宋体"/>
                <a:cs typeface="Times New Roman" pitchFamily="18" charset="0"/>
              </a:rPr>
              <a:t>New York. He </a:t>
            </a:r>
            <a:r>
              <a:rPr lang="en-US" altLang="zh-CN" sz="2800" b="1" dirty="0">
                <a:latin typeface="Times New Roman" pitchFamily="18" charset="0"/>
                <a:ea typeface="宋体"/>
                <a:cs typeface="Times New Roman" pitchFamily="18" charset="0"/>
              </a:rPr>
              <a:t>gained</a:t>
            </a:r>
            <a:r>
              <a:rPr lang="en-US" altLang="zh-CN" sz="2800" dirty="0">
                <a:latin typeface="Times New Roman" pitchFamily="18" charset="0"/>
                <a:ea typeface="宋体"/>
                <a:cs typeface="Times New Roman" pitchFamily="18" charset="0"/>
              </a:rPr>
              <a:t> a master’s degree in chemistry and later got his PhD. </a:t>
            </a:r>
            <a:r>
              <a:rPr lang="en-US" altLang="zh-CN" sz="2800" dirty="0">
                <a:solidFill>
                  <a:srgbClr val="C0000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After</a:t>
            </a:r>
            <a:r>
              <a:rPr lang="en-US" altLang="zh-CN" sz="2800" dirty="0">
                <a:latin typeface="Times New Roman" pitchFamily="18" charset="0"/>
                <a:ea typeface="宋体"/>
                <a:cs typeface="Times New Roman" pitchFamily="18" charset="0"/>
              </a:rPr>
              <a:t> he graduated, he became a biochemistry teacher at Boston University.</a:t>
            </a:r>
          </a:p>
          <a:p>
            <a:r>
              <a:rPr lang="en-US" altLang="zh-CN" sz="2800" dirty="0">
                <a:latin typeface="宋体"/>
                <a:ea typeface="宋体"/>
                <a:cs typeface="Times New Roman" pitchFamily="18" charset="0"/>
              </a:rPr>
              <a:t>⊿</a:t>
            </a:r>
            <a:r>
              <a:rPr lang="en-US" altLang="zh-CN" sz="2800" dirty="0">
                <a:solidFill>
                  <a:srgbClr val="C0000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He was talented in writing. </a:t>
            </a:r>
            <a:r>
              <a:rPr lang="en-US" altLang="zh-CN" sz="2800" dirty="0">
                <a:latin typeface="Times New Roman" pitchFamily="18" charset="0"/>
                <a:ea typeface="宋体"/>
                <a:cs typeface="Times New Roman" pitchFamily="18" charset="0"/>
              </a:rPr>
              <a:t>When he realized it, he gave up teaching and became a professional writer. In 1939, he had storied published his first novel. He was famous for his fiction stories and received many awards. The Foundation trilogy and </a:t>
            </a:r>
            <a:r>
              <a:rPr lang="en-US" altLang="zh-CN" sz="2800" i="1" dirty="0">
                <a:latin typeface="Times New Roman" pitchFamily="18" charset="0"/>
                <a:ea typeface="宋体"/>
                <a:cs typeface="Times New Roman" pitchFamily="18" charset="0"/>
              </a:rPr>
              <a:t>I, Robot </a:t>
            </a:r>
            <a:r>
              <a:rPr lang="en-US" altLang="zh-CN" sz="2800" b="1" dirty="0">
                <a:latin typeface="Times New Roman" pitchFamily="18" charset="0"/>
                <a:ea typeface="宋体"/>
                <a:cs typeface="Times New Roman" pitchFamily="18" charset="0"/>
              </a:rPr>
              <a:t>are very popular with </a:t>
            </a:r>
            <a:r>
              <a:rPr lang="en-US" altLang="zh-CN" sz="2800" dirty="0">
                <a:latin typeface="Times New Roman" pitchFamily="18" charset="0"/>
                <a:ea typeface="宋体"/>
                <a:cs typeface="Times New Roman" pitchFamily="18" charset="0"/>
              </a:rPr>
              <a:t>the young and adults. His works </a:t>
            </a:r>
            <a:r>
              <a:rPr lang="en-US" altLang="zh-CN" sz="2800" b="1" dirty="0">
                <a:latin typeface="Times New Roman" pitchFamily="18" charset="0"/>
                <a:ea typeface="宋体"/>
                <a:cs typeface="Times New Roman" pitchFamily="18" charset="0"/>
              </a:rPr>
              <a:t>exercised great influence </a:t>
            </a:r>
            <a:r>
              <a:rPr lang="en-US" altLang="zh-CN" sz="2800" dirty="0">
                <a:latin typeface="Times New Roman" pitchFamily="18" charset="0"/>
                <a:ea typeface="宋体"/>
                <a:cs typeface="Times New Roman" pitchFamily="18" charset="0"/>
              </a:rPr>
              <a:t>over other writers.</a:t>
            </a:r>
          </a:p>
          <a:p>
            <a:r>
              <a:rPr lang="en-US" altLang="zh-CN" sz="2800" dirty="0">
                <a:latin typeface="宋体"/>
                <a:ea typeface="宋体"/>
                <a:cs typeface="Times New Roman" pitchFamily="18" charset="0"/>
              </a:rPr>
              <a:t>⊿</a:t>
            </a:r>
            <a:r>
              <a:rPr lang="en-US" altLang="zh-CN" sz="2800" dirty="0">
                <a:latin typeface="Times New Roman" pitchFamily="18" charset="0"/>
                <a:ea typeface="宋体"/>
                <a:cs typeface="Times New Roman" pitchFamily="18" charset="0"/>
              </a:rPr>
              <a:t>Asimov had two marriages and two children. He </a:t>
            </a:r>
            <a:r>
              <a:rPr lang="en-US" altLang="zh-CN" sz="2800" b="1" dirty="0">
                <a:latin typeface="Times New Roman" pitchFamily="18" charset="0"/>
                <a:ea typeface="宋体"/>
                <a:cs typeface="Times New Roman" pitchFamily="18" charset="0"/>
              </a:rPr>
              <a:t>died of </a:t>
            </a:r>
            <a:r>
              <a:rPr lang="en-US" altLang="zh-CN" sz="2800" dirty="0">
                <a:latin typeface="Times New Roman" pitchFamily="18" charset="0"/>
                <a:ea typeface="宋体"/>
                <a:cs typeface="Times New Roman" pitchFamily="18" charset="0"/>
              </a:rPr>
              <a:t>AIDS in New York in 1992. </a:t>
            </a:r>
          </a:p>
          <a:p>
            <a:endParaRPr lang="zh-CN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9049121" y="1079241"/>
            <a:ext cx="3255171" cy="5693866"/>
          </a:xfrm>
          <a:prstGeom prst="rect">
            <a:avLst/>
          </a:prstGeom>
          <a:solidFill>
            <a:srgbClr val="3BC5E9"/>
          </a:solidFill>
          <a:ln w="57150">
            <a:solidFill>
              <a:srgbClr val="716C66"/>
            </a:solidFill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sz="2800" b="1" i="1" dirty="0">
                <a:latin typeface="Times New Roman" pitchFamily="18" charset="0"/>
                <a:cs typeface="Times New Roman" pitchFamily="18" charset="0"/>
              </a:rPr>
              <a:t>Begin by giving the assessment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2800" b="1" i="1" dirty="0">
                <a:latin typeface="Times New Roman" pitchFamily="18" charset="0"/>
                <a:cs typeface="Times New Roman" pitchFamily="18" charset="0"/>
              </a:rPr>
              <a:t>Write according to the timeline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2800" b="1" i="1" dirty="0">
                <a:latin typeface="Times New Roman" pitchFamily="18" charset="0"/>
                <a:cs typeface="Times New Roman" pitchFamily="18" charset="0"/>
              </a:rPr>
              <a:t>Focus on his writing career and his achievement</a:t>
            </a:r>
          </a:p>
          <a:p>
            <a:pPr>
              <a:buFont typeface="Arial" pitchFamily="34" charset="0"/>
              <a:buChar char="•"/>
            </a:pPr>
            <a:endParaRPr lang="en-US" altLang="zh-CN" sz="28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zh-CN" sz="2800" b="1" i="1" dirty="0">
                <a:latin typeface="Times New Roman" pitchFamily="18" charset="0"/>
                <a:cs typeface="Times New Roman" pitchFamily="18" charset="0"/>
              </a:rPr>
              <a:t>Comment objectively</a:t>
            </a:r>
          </a:p>
          <a:p>
            <a:pPr>
              <a:buFont typeface="Arial" pitchFamily="34" charset="0"/>
              <a:buChar char="•"/>
            </a:pPr>
            <a:endParaRPr lang="en-US" altLang="zh-CN" sz="28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zh-CN" sz="2800" b="1" i="1" dirty="0">
                <a:latin typeface="Times New Roman" pitchFamily="18" charset="0"/>
                <a:cs typeface="Times New Roman" pitchFamily="18" charset="0"/>
              </a:rPr>
              <a:t>End with his marriage &amp; death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 descr="OT2016030608502019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4299" y="1546057"/>
            <a:ext cx="3775911" cy="3775911"/>
          </a:xfrm>
          <a:prstGeom prst="rect">
            <a:avLst/>
          </a:prstGeom>
        </p:spPr>
      </p:pic>
      <p:pic>
        <p:nvPicPr>
          <p:cNvPr id="12" name="图片 11" descr="OT2016030608502010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6" y="1530015"/>
            <a:ext cx="3812006" cy="3812006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36767" y="218941"/>
            <a:ext cx="1140518" cy="437882"/>
          </a:xfrm>
          <a:prstGeom prst="rect">
            <a:avLst/>
          </a:prstGeom>
          <a:solidFill>
            <a:srgbClr val="3BC5E9"/>
          </a:solidFill>
          <a:ln>
            <a:solidFill>
              <a:srgbClr val="3BC5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77285" y="218941"/>
            <a:ext cx="3677031" cy="437882"/>
          </a:xfrm>
          <a:prstGeom prst="rect">
            <a:avLst/>
          </a:prstGeom>
          <a:noFill/>
          <a:ln>
            <a:solidFill>
              <a:srgbClr val="3BC5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recommended reading</a:t>
            </a:r>
            <a:endParaRPr lang="zh-CN" altLang="en-US" sz="20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018207" y="1594901"/>
            <a:ext cx="265718" cy="2657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5" name="组合 14"/>
          <p:cNvGrpSpPr/>
          <p:nvPr/>
        </p:nvGrpSpPr>
        <p:grpSpPr>
          <a:xfrm>
            <a:off x="2816413" y="1501578"/>
            <a:ext cx="841187" cy="3872110"/>
            <a:chOff x="3618518" y="1501578"/>
            <a:chExt cx="841187" cy="3872110"/>
          </a:xfrm>
        </p:grpSpPr>
        <p:sp>
          <p:nvSpPr>
            <p:cNvPr id="5" name="矩形 4"/>
            <p:cNvSpPr/>
            <p:nvPr/>
          </p:nvSpPr>
          <p:spPr>
            <a:xfrm>
              <a:off x="4018208" y="1501578"/>
              <a:ext cx="441497" cy="3872110"/>
            </a:xfrm>
            <a:prstGeom prst="rect">
              <a:avLst/>
            </a:prstGeom>
            <a:solidFill>
              <a:srgbClr val="3BC5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等腰三角形 25"/>
            <p:cNvSpPr/>
            <p:nvPr/>
          </p:nvSpPr>
          <p:spPr>
            <a:xfrm rot="16200000" flipH="1">
              <a:off x="3586543" y="3229155"/>
              <a:ext cx="463640" cy="399690"/>
            </a:xfrm>
            <a:prstGeom prst="triangle">
              <a:avLst/>
            </a:prstGeom>
            <a:solidFill>
              <a:srgbClr val="3BC5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098" name="AutoShape 2" descr="https://www.dxsbb.com/upFiles/infoImg/coll/20160306/OT2016030608502010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16" name="组合 15"/>
          <p:cNvGrpSpPr/>
          <p:nvPr/>
        </p:nvGrpSpPr>
        <p:grpSpPr>
          <a:xfrm>
            <a:off x="6834960" y="1509599"/>
            <a:ext cx="841187" cy="3872110"/>
            <a:chOff x="3618518" y="1501578"/>
            <a:chExt cx="841187" cy="3872110"/>
          </a:xfrm>
        </p:grpSpPr>
        <p:sp>
          <p:nvSpPr>
            <p:cNvPr id="17" name="矩形 16"/>
            <p:cNvSpPr/>
            <p:nvPr/>
          </p:nvSpPr>
          <p:spPr>
            <a:xfrm>
              <a:off x="4018208" y="1501578"/>
              <a:ext cx="441497" cy="3872110"/>
            </a:xfrm>
            <a:prstGeom prst="rect">
              <a:avLst/>
            </a:prstGeom>
            <a:solidFill>
              <a:srgbClr val="3BC5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等腰三角形 17"/>
            <p:cNvSpPr/>
            <p:nvPr/>
          </p:nvSpPr>
          <p:spPr>
            <a:xfrm rot="16200000" flipH="1">
              <a:off x="3586543" y="3229155"/>
              <a:ext cx="463640" cy="399690"/>
            </a:xfrm>
            <a:prstGeom prst="triangle">
              <a:avLst/>
            </a:prstGeom>
            <a:solidFill>
              <a:srgbClr val="3BC5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9" name="图片 18" descr="OT2016030608502001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30026" y="1465848"/>
            <a:ext cx="3779920" cy="3779920"/>
          </a:xfrm>
          <a:prstGeom prst="rect">
            <a:avLst/>
          </a:prstGeom>
        </p:spPr>
      </p:pic>
      <p:grpSp>
        <p:nvGrpSpPr>
          <p:cNvPr id="20" name="组合 19"/>
          <p:cNvGrpSpPr/>
          <p:nvPr/>
        </p:nvGrpSpPr>
        <p:grpSpPr>
          <a:xfrm>
            <a:off x="10308076" y="1421367"/>
            <a:ext cx="841187" cy="3872110"/>
            <a:chOff x="3618518" y="1501578"/>
            <a:chExt cx="841187" cy="3872110"/>
          </a:xfrm>
        </p:grpSpPr>
        <p:sp>
          <p:nvSpPr>
            <p:cNvPr id="21" name="矩形 20"/>
            <p:cNvSpPr/>
            <p:nvPr/>
          </p:nvSpPr>
          <p:spPr>
            <a:xfrm>
              <a:off x="4018208" y="1501578"/>
              <a:ext cx="441497" cy="3872110"/>
            </a:xfrm>
            <a:prstGeom prst="rect">
              <a:avLst/>
            </a:prstGeom>
            <a:solidFill>
              <a:srgbClr val="3BC5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等腰三角形 21"/>
            <p:cNvSpPr/>
            <p:nvPr/>
          </p:nvSpPr>
          <p:spPr>
            <a:xfrm rot="16200000" flipH="1">
              <a:off x="3586543" y="3229155"/>
              <a:ext cx="463640" cy="399690"/>
            </a:xfrm>
            <a:prstGeom prst="triangle">
              <a:avLst/>
            </a:prstGeom>
            <a:solidFill>
              <a:srgbClr val="3BC5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7037833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>
            <a:extLst>
              <a:ext uri="{FF2B5EF4-FFF2-40B4-BE49-F238E27FC236}">
                <a16:creationId xmlns:a16="http://schemas.microsoft.com/office/drawing/2014/main" id="{1BB92BAB-C431-F540-9ACE-54691F2BD8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8163" y="2170113"/>
            <a:ext cx="3429000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25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225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225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25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225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225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</a:p>
        </p:txBody>
      </p:sp>
      <p:pic>
        <p:nvPicPr>
          <p:cNvPr id="14338" name="图片 2">
            <a:extLst>
              <a:ext uri="{FF2B5EF4-FFF2-40B4-BE49-F238E27FC236}">
                <a16:creationId xmlns:a16="http://schemas.microsoft.com/office/drawing/2014/main" id="{A715AD06-8A92-AF40-9696-D7BE330D39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350" y="2908300"/>
            <a:ext cx="1843088" cy="184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>
            <a:extLst>
              <a:ext uri="{FF2B5EF4-FFF2-40B4-BE49-F238E27FC236}">
                <a16:creationId xmlns:a16="http://schemas.microsoft.com/office/drawing/2014/main" id="{5CFC9920-D99F-9042-81D2-C7CE9D8210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9238" y="2170114"/>
            <a:ext cx="2925762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375" b="1">
                <a:latin typeface="华文新魏" panose="02010800040101010101" pitchFamily="2" charset="-122"/>
              </a:rPr>
              <a:t>知识产权声明</a:t>
            </a:r>
          </a:p>
        </p:txBody>
      </p:sp>
    </p:spTree>
    <p:extLst>
      <p:ext uri="{BB962C8B-B14F-4D97-AF65-F5344CB8AC3E}">
        <p14:creationId xmlns:p14="http://schemas.microsoft.com/office/powerpoint/2010/main" val="347544998"/>
      </p:ext>
    </p:extLst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940419" y="2209995"/>
            <a:ext cx="12626962" cy="3034570"/>
            <a:chOff x="-114537" y="2209995"/>
            <a:chExt cx="12626962" cy="3034570"/>
          </a:xfrm>
        </p:grpSpPr>
        <p:sp>
          <p:nvSpPr>
            <p:cNvPr id="58" name="任意多边形 57"/>
            <p:cNvSpPr/>
            <p:nvPr/>
          </p:nvSpPr>
          <p:spPr>
            <a:xfrm rot="15408217">
              <a:off x="9314882" y="1923515"/>
              <a:ext cx="2337876" cy="4057210"/>
            </a:xfrm>
            <a:custGeom>
              <a:avLst/>
              <a:gdLst>
                <a:gd name="connsiteX0" fmla="*/ 2337876 w 2337876"/>
                <a:gd name="connsiteY0" fmla="*/ 4057210 h 4057210"/>
                <a:gd name="connsiteX1" fmla="*/ 0 w 2337876"/>
                <a:gd name="connsiteY1" fmla="*/ 3509022 h 4057210"/>
                <a:gd name="connsiteX2" fmla="*/ 0 w 2337876"/>
                <a:gd name="connsiteY2" fmla="*/ 0 h 4057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37876" h="4057210">
                  <a:moveTo>
                    <a:pt x="2337876" y="4057210"/>
                  </a:moveTo>
                  <a:lnTo>
                    <a:pt x="0" y="35090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C5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任意多边形 56"/>
            <p:cNvSpPr/>
            <p:nvPr/>
          </p:nvSpPr>
          <p:spPr>
            <a:xfrm rot="13639288">
              <a:off x="8537873" y="2854160"/>
              <a:ext cx="1961849" cy="2818961"/>
            </a:xfrm>
            <a:custGeom>
              <a:avLst/>
              <a:gdLst>
                <a:gd name="connsiteX0" fmla="*/ 1961849 w 1961849"/>
                <a:gd name="connsiteY0" fmla="*/ 2818961 h 2818961"/>
                <a:gd name="connsiteX1" fmla="*/ 1437362 w 1961849"/>
                <a:gd name="connsiteY1" fmla="*/ 2818961 h 2818961"/>
                <a:gd name="connsiteX2" fmla="*/ 1309830 w 1961849"/>
                <a:gd name="connsiteY2" fmla="*/ 2750711 h 2818961"/>
                <a:gd name="connsiteX3" fmla="*/ 0 w 1961849"/>
                <a:gd name="connsiteY3" fmla="*/ 1931167 h 2818961"/>
                <a:gd name="connsiteX4" fmla="*/ 482558 w 1961849"/>
                <a:gd name="connsiteY4" fmla="*/ 70483 h 2818961"/>
                <a:gd name="connsiteX5" fmla="*/ 518643 w 1961849"/>
                <a:gd name="connsiteY5" fmla="*/ 0 h 2818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61849" h="2818961">
                  <a:moveTo>
                    <a:pt x="1961849" y="2818961"/>
                  </a:moveTo>
                  <a:lnTo>
                    <a:pt x="1437362" y="2818961"/>
                  </a:lnTo>
                  <a:lnTo>
                    <a:pt x="1309830" y="2750711"/>
                  </a:lnTo>
                  <a:lnTo>
                    <a:pt x="0" y="1931167"/>
                  </a:lnTo>
                  <a:lnTo>
                    <a:pt x="482558" y="70483"/>
                  </a:lnTo>
                  <a:lnTo>
                    <a:pt x="518643" y="0"/>
                  </a:lnTo>
                  <a:close/>
                </a:path>
              </a:pathLst>
            </a:custGeom>
            <a:solidFill>
              <a:srgbClr val="1B89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任意多边形 41"/>
            <p:cNvSpPr/>
            <p:nvPr/>
          </p:nvSpPr>
          <p:spPr>
            <a:xfrm>
              <a:off x="708338" y="2423575"/>
              <a:ext cx="9861050" cy="2205710"/>
            </a:xfrm>
            <a:custGeom>
              <a:avLst/>
              <a:gdLst>
                <a:gd name="connsiteX0" fmla="*/ 0 w 9007021"/>
                <a:gd name="connsiteY0" fmla="*/ 0 h 2205710"/>
                <a:gd name="connsiteX1" fmla="*/ 8629013 w 9007021"/>
                <a:gd name="connsiteY1" fmla="*/ 0 h 2205710"/>
                <a:gd name="connsiteX2" fmla="*/ 9007021 w 9007021"/>
                <a:gd name="connsiteY2" fmla="*/ 2205710 h 2205710"/>
                <a:gd name="connsiteX3" fmla="*/ 0 w 9007021"/>
                <a:gd name="connsiteY3" fmla="*/ 2205710 h 22057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07021" h="2205710">
                  <a:moveTo>
                    <a:pt x="0" y="0"/>
                  </a:moveTo>
                  <a:lnTo>
                    <a:pt x="8629013" y="0"/>
                  </a:lnTo>
                  <a:lnTo>
                    <a:pt x="9007021" y="2205710"/>
                  </a:lnTo>
                  <a:lnTo>
                    <a:pt x="0" y="2205710"/>
                  </a:lnTo>
                  <a:close/>
                </a:path>
              </a:pathLst>
            </a:custGeom>
            <a:solidFill>
              <a:srgbClr val="3BC5E9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平行四边形 2"/>
            <p:cNvSpPr/>
            <p:nvPr/>
          </p:nvSpPr>
          <p:spPr>
            <a:xfrm rot="255989" flipV="1">
              <a:off x="-114537" y="2209995"/>
              <a:ext cx="1603186" cy="2206575"/>
            </a:xfrm>
            <a:prstGeom prst="parallelogram">
              <a:avLst>
                <a:gd name="adj" fmla="val 10132"/>
              </a:avLst>
            </a:prstGeom>
            <a:solidFill>
              <a:srgbClr val="3BC5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任意多边形 36"/>
            <p:cNvSpPr/>
            <p:nvPr/>
          </p:nvSpPr>
          <p:spPr>
            <a:xfrm rot="5148072">
              <a:off x="963579" y="4148491"/>
              <a:ext cx="187239" cy="717343"/>
            </a:xfrm>
            <a:custGeom>
              <a:avLst/>
              <a:gdLst>
                <a:gd name="connsiteX0" fmla="*/ 0 w 214465"/>
                <a:gd name="connsiteY0" fmla="*/ 701599 h 717343"/>
                <a:gd name="connsiteX1" fmla="*/ 106043 w 214465"/>
                <a:gd name="connsiteY1" fmla="*/ 0 h 717343"/>
                <a:gd name="connsiteX2" fmla="*/ 214465 w 214465"/>
                <a:gd name="connsiteY2" fmla="*/ 717343 h 717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4465" h="717343">
                  <a:moveTo>
                    <a:pt x="0" y="701599"/>
                  </a:moveTo>
                  <a:lnTo>
                    <a:pt x="106043" y="0"/>
                  </a:lnTo>
                  <a:lnTo>
                    <a:pt x="214465" y="717343"/>
                  </a:lnTo>
                  <a:close/>
                </a:path>
              </a:pathLst>
            </a:custGeom>
            <a:solidFill>
              <a:srgbClr val="1B89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5601079" y="2535514"/>
            <a:ext cx="655554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THANKS</a:t>
            </a:r>
            <a:endParaRPr lang="zh-CN" altLang="en-US" sz="8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5166608" y="3829363"/>
            <a:ext cx="445945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38" name="Picture 2" descr="https://timgsa.baidu.com/timg?image&amp;quality=80&amp;size=b9999_10000&amp;sec=1566148052326&amp;di=7d47de8bff86a681397bd78100517e07&amp;imgtype=0&amp;src=http%3A%2F%2Ffile.digitaling.com%2FeImg%2Fimage%2F20141029%2F20141029165412_632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7634"/>
            <a:ext cx="6096000" cy="3810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087772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36767" y="218941"/>
            <a:ext cx="1140518" cy="437882"/>
          </a:xfrm>
          <a:prstGeom prst="rect">
            <a:avLst/>
          </a:prstGeom>
          <a:solidFill>
            <a:srgbClr val="3BC5E9"/>
          </a:solidFill>
          <a:ln>
            <a:solidFill>
              <a:srgbClr val="3BC5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Lead-in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834436" y="218941"/>
            <a:ext cx="6923803" cy="438284"/>
          </a:xfrm>
          <a:prstGeom prst="rect">
            <a:avLst/>
          </a:prstGeom>
          <a:noFill/>
          <a:ln>
            <a:solidFill>
              <a:srgbClr val="3BC5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An American scientist and writer</a:t>
            </a:r>
            <a:endParaRPr lang="zh-CN" altLang="en-US" sz="3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</a:endParaRPr>
          </a:p>
        </p:txBody>
      </p:sp>
      <p:sp>
        <p:nvSpPr>
          <p:cNvPr id="7" name="等腰三角形 6"/>
          <p:cNvSpPr/>
          <p:nvPr/>
        </p:nvSpPr>
        <p:spPr>
          <a:xfrm rot="5400000">
            <a:off x="6051146" y="3229155"/>
            <a:ext cx="463640" cy="399690"/>
          </a:xfrm>
          <a:prstGeom prst="triangle">
            <a:avLst/>
          </a:prstGeom>
          <a:solidFill>
            <a:srgbClr val="F6F6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6096000" y="1377489"/>
            <a:ext cx="58441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快乐男声电影众筹详情</a:t>
            </a:r>
            <a:r>
              <a:rPr lang="en-US" altLang="zh-CN" sz="2000" b="1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endParaRPr lang="zh-CN" altLang="en-US" sz="2000" b="1" dirty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095999" y="1444685"/>
            <a:ext cx="265718" cy="265718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2" name="组合 21"/>
          <p:cNvGrpSpPr/>
          <p:nvPr/>
        </p:nvGrpSpPr>
        <p:grpSpPr>
          <a:xfrm>
            <a:off x="10643699" y="2041054"/>
            <a:ext cx="1125211" cy="1125211"/>
            <a:chOff x="1176127" y="1939556"/>
            <a:chExt cx="974646" cy="974646"/>
          </a:xfrm>
        </p:grpSpPr>
        <p:sp>
          <p:nvSpPr>
            <p:cNvPr id="23" name="椭圆 22"/>
            <p:cNvSpPr/>
            <p:nvPr/>
          </p:nvSpPr>
          <p:spPr>
            <a:xfrm>
              <a:off x="1176127" y="1939556"/>
              <a:ext cx="974646" cy="974646"/>
            </a:xfrm>
            <a:prstGeom prst="ellipse">
              <a:avLst/>
            </a:prstGeom>
            <a:gradFill flip="none" rotWithShape="1">
              <a:gsLst>
                <a:gs pos="100000">
                  <a:srgbClr val="FCFCFC"/>
                </a:gs>
                <a:gs pos="0">
                  <a:srgbClr val="CCCCCC"/>
                </a:gs>
              </a:gsLst>
              <a:lin ang="7200000" scaled="0"/>
              <a:tileRect/>
            </a:gradFill>
            <a:ln w="12700" cap="flat" cmpd="sng" algn="ctr">
              <a:gradFill>
                <a:gsLst>
                  <a:gs pos="89000">
                    <a:sysClr val="window" lastClr="FFFFFF">
                      <a:lumMod val="85000"/>
                    </a:sysClr>
                  </a:gs>
                  <a:gs pos="0">
                    <a:sysClr val="window" lastClr="FFFFFF"/>
                  </a:gs>
                </a:gsLst>
                <a:lin ang="7200000" scaled="0"/>
              </a:gradFill>
              <a:prstDash val="solid"/>
            </a:ln>
            <a:effectLst>
              <a:outerShdw blurRad="177800" dist="1270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1269682" y="2037057"/>
              <a:ext cx="787536" cy="787536"/>
            </a:xfrm>
            <a:prstGeom prst="ellipse">
              <a:avLst/>
            </a:prstGeom>
            <a:solidFill>
              <a:srgbClr val="3BC5E9"/>
            </a:solidFill>
            <a:ln w="25400" cap="flat" cmpd="sng" algn="ctr">
              <a:noFill/>
              <a:prstDash val="solid"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</a:endParaRPr>
            </a:p>
          </p:txBody>
        </p:sp>
      </p:grpSp>
      <p:sp>
        <p:nvSpPr>
          <p:cNvPr id="38" name="同心圆 37"/>
          <p:cNvSpPr/>
          <p:nvPr/>
        </p:nvSpPr>
        <p:spPr>
          <a:xfrm>
            <a:off x="10856498" y="2239565"/>
            <a:ext cx="728188" cy="728188"/>
          </a:xfrm>
          <a:prstGeom prst="donut">
            <a:avLst>
              <a:gd name="adj" fmla="val 662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9" name="等腰三角形 38">
            <a:hlinkClick r:id="rId2"/>
          </p:cNvPr>
          <p:cNvSpPr/>
          <p:nvPr/>
        </p:nvSpPr>
        <p:spPr>
          <a:xfrm rot="5400000">
            <a:off x="11049374" y="2426473"/>
            <a:ext cx="377925" cy="325798"/>
          </a:xfrm>
          <a:prstGeom prst="triangle">
            <a:avLst/>
          </a:prstGeom>
          <a:solidFill>
            <a:srgbClr val="F6F6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文本框 39"/>
          <p:cNvSpPr txBox="1"/>
          <p:nvPr/>
        </p:nvSpPr>
        <p:spPr>
          <a:xfrm>
            <a:off x="6624478" y="3357878"/>
            <a:ext cx="1125212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筹资金额巨大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8466387" y="3357878"/>
            <a:ext cx="1125212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参与人数众多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10308296" y="3357878"/>
            <a:ext cx="1125212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众多明星响应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6291779" y="4213184"/>
            <a:ext cx="1860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¥5,075,980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8098719" y="4213184"/>
            <a:ext cx="1860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29166</a:t>
            </a: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9853387" y="4259350"/>
            <a:ext cx="19914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特别录制宣传片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10377585" y="3333933"/>
            <a:ext cx="1757263" cy="1023756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Know him in one minute</a:t>
            </a:r>
            <a:endParaRPr lang="zh-CN" altLang="en-US" sz="28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0" name="图片 49"/>
          <p:cNvPicPr>
            <a:picLocks noChangeAspect="1"/>
          </p:cNvPicPr>
          <p:nvPr/>
        </p:nvPicPr>
        <p:blipFill rotWithShape="1">
          <a:blip r:embed="rId3" cstate="print"/>
          <a:srcRect l="10406" t="10169" r="9046"/>
          <a:stretch/>
        </p:blipFill>
        <p:spPr>
          <a:xfrm>
            <a:off x="8671060" y="2391887"/>
            <a:ext cx="456297" cy="505224"/>
          </a:xfrm>
          <a:prstGeom prst="rect">
            <a:avLst/>
          </a:prstGeom>
        </p:spPr>
      </p:pic>
      <p:pic>
        <p:nvPicPr>
          <p:cNvPr id="51" name="图片 50"/>
          <p:cNvPicPr>
            <a:picLocks noChangeAspect="1"/>
          </p:cNvPicPr>
          <p:nvPr/>
        </p:nvPicPr>
        <p:blipFill rotWithShape="1">
          <a:blip r:embed="rId3" cstate="print"/>
          <a:srcRect l="10406" t="10169" r="9046"/>
          <a:stretch/>
        </p:blipFill>
        <p:spPr>
          <a:xfrm>
            <a:off x="8929201" y="2391887"/>
            <a:ext cx="456297" cy="505224"/>
          </a:xfrm>
          <a:prstGeom prst="rect">
            <a:avLst/>
          </a:prstGeom>
        </p:spPr>
      </p:pic>
      <p:pic>
        <p:nvPicPr>
          <p:cNvPr id="33794" name="Picture 2" descr="http://5b0988e595225.cdn.sohucs.com/images/20180102/3a6540ed91204d79aceae78f16e52aeb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9829" y="1400176"/>
            <a:ext cx="6056722" cy="389534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1" name="Rectangle 5"/>
          <p:cNvSpPr txBox="1">
            <a:spLocks noChangeArrowheads="1"/>
          </p:cNvSpPr>
          <p:nvPr/>
        </p:nvSpPr>
        <p:spPr>
          <a:xfrm>
            <a:off x="6515093" y="1428750"/>
            <a:ext cx="3886200" cy="399573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CN" sz="3600" b="1" i="0" u="none" strike="noStrike" kern="1200" cap="none" spc="0" normalizeH="0" noProof="0" dirty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Russian-born American author and professor of biochemistry, a highly successful and </a:t>
            </a:r>
            <a:r>
              <a:rPr kumimoji="0" lang="en-US" altLang="zh-CN" sz="28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exceptionally prolific writer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best known for his works of science fiction and for his popular science books.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3767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-44243" y="361581"/>
            <a:ext cx="3023417" cy="1132714"/>
            <a:chOff x="-114537" y="2209995"/>
            <a:chExt cx="12258691" cy="2935606"/>
          </a:xfrm>
        </p:grpSpPr>
        <p:sp>
          <p:nvSpPr>
            <p:cNvPr id="9" name="任意多边形 8"/>
            <p:cNvSpPr/>
            <p:nvPr/>
          </p:nvSpPr>
          <p:spPr>
            <a:xfrm rot="15408217">
              <a:off x="8946610" y="1659598"/>
              <a:ext cx="2337876" cy="4057212"/>
            </a:xfrm>
            <a:custGeom>
              <a:avLst/>
              <a:gdLst>
                <a:gd name="connsiteX0" fmla="*/ 2337876 w 2337876"/>
                <a:gd name="connsiteY0" fmla="*/ 4057210 h 4057210"/>
                <a:gd name="connsiteX1" fmla="*/ 0 w 2337876"/>
                <a:gd name="connsiteY1" fmla="*/ 3509022 h 4057210"/>
                <a:gd name="connsiteX2" fmla="*/ 0 w 2337876"/>
                <a:gd name="connsiteY2" fmla="*/ 0 h 4057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37876" h="4057210">
                  <a:moveTo>
                    <a:pt x="2337876" y="4057210"/>
                  </a:moveTo>
                  <a:lnTo>
                    <a:pt x="0" y="35090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C5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任意多边形 9"/>
            <p:cNvSpPr/>
            <p:nvPr/>
          </p:nvSpPr>
          <p:spPr>
            <a:xfrm rot="13639288">
              <a:off x="8169100" y="2755195"/>
              <a:ext cx="1961850" cy="2818962"/>
            </a:xfrm>
            <a:custGeom>
              <a:avLst/>
              <a:gdLst>
                <a:gd name="connsiteX0" fmla="*/ 1961849 w 1961849"/>
                <a:gd name="connsiteY0" fmla="*/ 2818961 h 2818961"/>
                <a:gd name="connsiteX1" fmla="*/ 1437362 w 1961849"/>
                <a:gd name="connsiteY1" fmla="*/ 2818961 h 2818961"/>
                <a:gd name="connsiteX2" fmla="*/ 1309830 w 1961849"/>
                <a:gd name="connsiteY2" fmla="*/ 2750711 h 2818961"/>
                <a:gd name="connsiteX3" fmla="*/ 0 w 1961849"/>
                <a:gd name="connsiteY3" fmla="*/ 1931167 h 2818961"/>
                <a:gd name="connsiteX4" fmla="*/ 482558 w 1961849"/>
                <a:gd name="connsiteY4" fmla="*/ 70483 h 2818961"/>
                <a:gd name="connsiteX5" fmla="*/ 518643 w 1961849"/>
                <a:gd name="connsiteY5" fmla="*/ 0 h 2818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61849" h="2818961">
                  <a:moveTo>
                    <a:pt x="1961849" y="2818961"/>
                  </a:moveTo>
                  <a:lnTo>
                    <a:pt x="1437362" y="2818961"/>
                  </a:lnTo>
                  <a:lnTo>
                    <a:pt x="1309830" y="2750711"/>
                  </a:lnTo>
                  <a:lnTo>
                    <a:pt x="0" y="1931167"/>
                  </a:lnTo>
                  <a:lnTo>
                    <a:pt x="482558" y="70483"/>
                  </a:lnTo>
                  <a:lnTo>
                    <a:pt x="518643" y="0"/>
                  </a:lnTo>
                  <a:close/>
                </a:path>
              </a:pathLst>
            </a:custGeom>
            <a:solidFill>
              <a:srgbClr val="1B89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任意多边形 10"/>
            <p:cNvSpPr/>
            <p:nvPr/>
          </p:nvSpPr>
          <p:spPr>
            <a:xfrm>
              <a:off x="708338" y="2423575"/>
              <a:ext cx="9861050" cy="2205710"/>
            </a:xfrm>
            <a:custGeom>
              <a:avLst/>
              <a:gdLst>
                <a:gd name="connsiteX0" fmla="*/ 0 w 9007021"/>
                <a:gd name="connsiteY0" fmla="*/ 0 h 2205710"/>
                <a:gd name="connsiteX1" fmla="*/ 8629013 w 9007021"/>
                <a:gd name="connsiteY1" fmla="*/ 0 h 2205710"/>
                <a:gd name="connsiteX2" fmla="*/ 9007021 w 9007021"/>
                <a:gd name="connsiteY2" fmla="*/ 2205710 h 2205710"/>
                <a:gd name="connsiteX3" fmla="*/ 0 w 9007021"/>
                <a:gd name="connsiteY3" fmla="*/ 2205710 h 22057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07021" h="2205710">
                  <a:moveTo>
                    <a:pt x="0" y="0"/>
                  </a:moveTo>
                  <a:lnTo>
                    <a:pt x="8629013" y="0"/>
                  </a:lnTo>
                  <a:lnTo>
                    <a:pt x="9007021" y="2205710"/>
                  </a:lnTo>
                  <a:lnTo>
                    <a:pt x="0" y="2205710"/>
                  </a:lnTo>
                  <a:close/>
                </a:path>
              </a:pathLst>
            </a:custGeom>
            <a:solidFill>
              <a:srgbClr val="3BC5E9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平行四边形 11"/>
            <p:cNvSpPr/>
            <p:nvPr/>
          </p:nvSpPr>
          <p:spPr>
            <a:xfrm rot="255989" flipV="1">
              <a:off x="-114537" y="2209995"/>
              <a:ext cx="1603186" cy="2206575"/>
            </a:xfrm>
            <a:prstGeom prst="parallelogram">
              <a:avLst>
                <a:gd name="adj" fmla="val 10132"/>
              </a:avLst>
            </a:prstGeom>
            <a:solidFill>
              <a:srgbClr val="3BC5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任意多边形 12"/>
            <p:cNvSpPr/>
            <p:nvPr/>
          </p:nvSpPr>
          <p:spPr>
            <a:xfrm rot="5148072">
              <a:off x="963579" y="4148491"/>
              <a:ext cx="187239" cy="717343"/>
            </a:xfrm>
            <a:custGeom>
              <a:avLst/>
              <a:gdLst>
                <a:gd name="connsiteX0" fmla="*/ 0 w 214465"/>
                <a:gd name="connsiteY0" fmla="*/ 701599 h 717343"/>
                <a:gd name="connsiteX1" fmla="*/ 106043 w 214465"/>
                <a:gd name="connsiteY1" fmla="*/ 0 h 717343"/>
                <a:gd name="connsiteX2" fmla="*/ 214465 w 214465"/>
                <a:gd name="connsiteY2" fmla="*/ 717343 h 717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4465" h="717343">
                  <a:moveTo>
                    <a:pt x="0" y="701599"/>
                  </a:moveTo>
                  <a:lnTo>
                    <a:pt x="106043" y="0"/>
                  </a:lnTo>
                  <a:lnTo>
                    <a:pt x="214465" y="717343"/>
                  </a:lnTo>
                  <a:close/>
                </a:path>
              </a:pathLst>
            </a:custGeom>
            <a:solidFill>
              <a:srgbClr val="1B89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文本框 13"/>
          <p:cNvSpPr txBox="1"/>
          <p:nvPr/>
        </p:nvSpPr>
        <p:spPr>
          <a:xfrm>
            <a:off x="303121" y="403487"/>
            <a:ext cx="21829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Content</a:t>
            </a:r>
            <a:endParaRPr lang="zh-CN" altLang="en-US" sz="44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2937158" y="1961097"/>
            <a:ext cx="6664030" cy="941674"/>
            <a:chOff x="2937158" y="1961097"/>
            <a:chExt cx="6664030" cy="941674"/>
          </a:xfrm>
        </p:grpSpPr>
        <p:sp>
          <p:nvSpPr>
            <p:cNvPr id="17" name="直角三角形 16"/>
            <p:cNvSpPr/>
            <p:nvPr/>
          </p:nvSpPr>
          <p:spPr>
            <a:xfrm>
              <a:off x="3875691" y="1961097"/>
              <a:ext cx="68195" cy="116317"/>
            </a:xfrm>
            <a:prstGeom prst="rtTriangle">
              <a:avLst/>
            </a:prstGeom>
            <a:solidFill>
              <a:srgbClr val="3BC5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任意多边形 14"/>
            <p:cNvSpPr/>
            <p:nvPr/>
          </p:nvSpPr>
          <p:spPr>
            <a:xfrm flipH="1" flipV="1">
              <a:off x="2937158" y="2077415"/>
              <a:ext cx="6234554" cy="709885"/>
            </a:xfrm>
            <a:custGeom>
              <a:avLst/>
              <a:gdLst>
                <a:gd name="connsiteX0" fmla="*/ 0 w 10085294"/>
                <a:gd name="connsiteY0" fmla="*/ 5132846 h 5132846"/>
                <a:gd name="connsiteX1" fmla="*/ 10085294 w 10085294"/>
                <a:gd name="connsiteY1" fmla="*/ 5132846 h 5132846"/>
                <a:gd name="connsiteX2" fmla="*/ 10085294 w 10085294"/>
                <a:gd name="connsiteY2" fmla="*/ 1018046 h 5132846"/>
                <a:gd name="connsiteX3" fmla="*/ 0 w 10085294"/>
                <a:gd name="connsiteY3" fmla="*/ 0 h 5132846"/>
                <a:gd name="connsiteX4" fmla="*/ 0 w 10085294"/>
                <a:gd name="connsiteY4" fmla="*/ 1018046 h 5132846"/>
                <a:gd name="connsiteX0" fmla="*/ 0 w 10085294"/>
                <a:gd name="connsiteY0" fmla="*/ 4670898 h 4670898"/>
                <a:gd name="connsiteX1" fmla="*/ 10085294 w 10085294"/>
                <a:gd name="connsiteY1" fmla="*/ 4670898 h 4670898"/>
                <a:gd name="connsiteX2" fmla="*/ 10085294 w 10085294"/>
                <a:gd name="connsiteY2" fmla="*/ 556098 h 4670898"/>
                <a:gd name="connsiteX3" fmla="*/ 0 w 10085294"/>
                <a:gd name="connsiteY3" fmla="*/ 0 h 4670898"/>
                <a:gd name="connsiteX4" fmla="*/ 0 w 10085294"/>
                <a:gd name="connsiteY4" fmla="*/ 556098 h 4670898"/>
                <a:gd name="connsiteX5" fmla="*/ 0 w 10085294"/>
                <a:gd name="connsiteY5" fmla="*/ 4670898 h 4670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85294" h="4670898">
                  <a:moveTo>
                    <a:pt x="0" y="4670898"/>
                  </a:moveTo>
                  <a:lnTo>
                    <a:pt x="10085294" y="4670898"/>
                  </a:lnTo>
                  <a:lnTo>
                    <a:pt x="10085294" y="556098"/>
                  </a:lnTo>
                  <a:lnTo>
                    <a:pt x="0" y="0"/>
                  </a:lnTo>
                  <a:lnTo>
                    <a:pt x="0" y="556098"/>
                  </a:lnTo>
                  <a:lnTo>
                    <a:pt x="0" y="467089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4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任意多边形 15"/>
            <p:cNvSpPr/>
            <p:nvPr/>
          </p:nvSpPr>
          <p:spPr>
            <a:xfrm rot="5400000">
              <a:off x="3018361" y="2045442"/>
              <a:ext cx="940828" cy="773829"/>
            </a:xfrm>
            <a:custGeom>
              <a:avLst/>
              <a:gdLst>
                <a:gd name="connsiteX0" fmla="*/ 0 w 2096086"/>
                <a:gd name="connsiteY0" fmla="*/ 0 h 952671"/>
                <a:gd name="connsiteX1" fmla="*/ 1917340 w 2096086"/>
                <a:gd name="connsiteY1" fmla="*/ 0 h 952671"/>
                <a:gd name="connsiteX2" fmla="*/ 2096086 w 2096086"/>
                <a:gd name="connsiteY2" fmla="*/ 952671 h 952671"/>
                <a:gd name="connsiteX3" fmla="*/ 0 w 2096086"/>
                <a:gd name="connsiteY3" fmla="*/ 952671 h 952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6086" h="952671">
                  <a:moveTo>
                    <a:pt x="0" y="0"/>
                  </a:moveTo>
                  <a:lnTo>
                    <a:pt x="1917340" y="0"/>
                  </a:lnTo>
                  <a:lnTo>
                    <a:pt x="2096086" y="952671"/>
                  </a:lnTo>
                  <a:lnTo>
                    <a:pt x="0" y="952671"/>
                  </a:lnTo>
                  <a:close/>
                </a:path>
              </a:pathLst>
            </a:custGeom>
            <a:solidFill>
              <a:srgbClr val="3BC5E9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3114836" y="2093303"/>
              <a:ext cx="74787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rPr>
                <a:t>01</a:t>
              </a:r>
              <a:endParaRPr lang="zh-CN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3874302" y="2124081"/>
              <a:ext cx="57268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rPr>
                <a:t>Asimov’s biography</a:t>
              </a:r>
              <a:endPara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2937159" y="3364883"/>
            <a:ext cx="6478301" cy="941674"/>
            <a:chOff x="2937159" y="3389883"/>
            <a:chExt cx="6478301" cy="941674"/>
          </a:xfrm>
        </p:grpSpPr>
        <p:sp>
          <p:nvSpPr>
            <p:cNvPr id="22" name="直角三角形 21"/>
            <p:cNvSpPr/>
            <p:nvPr/>
          </p:nvSpPr>
          <p:spPr>
            <a:xfrm>
              <a:off x="3875692" y="3389883"/>
              <a:ext cx="68195" cy="116317"/>
            </a:xfrm>
            <a:prstGeom prst="rtTriangle">
              <a:avLst/>
            </a:prstGeom>
            <a:solidFill>
              <a:srgbClr val="3BC5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任意多边形 22"/>
            <p:cNvSpPr/>
            <p:nvPr/>
          </p:nvSpPr>
          <p:spPr>
            <a:xfrm flipH="1" flipV="1">
              <a:off x="2937159" y="3506201"/>
              <a:ext cx="6234554" cy="709885"/>
            </a:xfrm>
            <a:custGeom>
              <a:avLst/>
              <a:gdLst>
                <a:gd name="connsiteX0" fmla="*/ 0 w 10085294"/>
                <a:gd name="connsiteY0" fmla="*/ 5132846 h 5132846"/>
                <a:gd name="connsiteX1" fmla="*/ 10085294 w 10085294"/>
                <a:gd name="connsiteY1" fmla="*/ 5132846 h 5132846"/>
                <a:gd name="connsiteX2" fmla="*/ 10085294 w 10085294"/>
                <a:gd name="connsiteY2" fmla="*/ 1018046 h 5132846"/>
                <a:gd name="connsiteX3" fmla="*/ 0 w 10085294"/>
                <a:gd name="connsiteY3" fmla="*/ 0 h 5132846"/>
                <a:gd name="connsiteX4" fmla="*/ 0 w 10085294"/>
                <a:gd name="connsiteY4" fmla="*/ 1018046 h 5132846"/>
                <a:gd name="connsiteX0" fmla="*/ 0 w 10085294"/>
                <a:gd name="connsiteY0" fmla="*/ 4670898 h 4670898"/>
                <a:gd name="connsiteX1" fmla="*/ 10085294 w 10085294"/>
                <a:gd name="connsiteY1" fmla="*/ 4670898 h 4670898"/>
                <a:gd name="connsiteX2" fmla="*/ 10085294 w 10085294"/>
                <a:gd name="connsiteY2" fmla="*/ 556098 h 4670898"/>
                <a:gd name="connsiteX3" fmla="*/ 0 w 10085294"/>
                <a:gd name="connsiteY3" fmla="*/ 0 h 4670898"/>
                <a:gd name="connsiteX4" fmla="*/ 0 w 10085294"/>
                <a:gd name="connsiteY4" fmla="*/ 556098 h 4670898"/>
                <a:gd name="connsiteX5" fmla="*/ 0 w 10085294"/>
                <a:gd name="connsiteY5" fmla="*/ 4670898 h 4670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85294" h="4670898">
                  <a:moveTo>
                    <a:pt x="0" y="4670898"/>
                  </a:moveTo>
                  <a:lnTo>
                    <a:pt x="10085294" y="4670898"/>
                  </a:lnTo>
                  <a:lnTo>
                    <a:pt x="10085294" y="556098"/>
                  </a:lnTo>
                  <a:lnTo>
                    <a:pt x="0" y="0"/>
                  </a:lnTo>
                  <a:lnTo>
                    <a:pt x="0" y="556098"/>
                  </a:lnTo>
                  <a:lnTo>
                    <a:pt x="0" y="467089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4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任意多边形 23"/>
            <p:cNvSpPr/>
            <p:nvPr/>
          </p:nvSpPr>
          <p:spPr>
            <a:xfrm rot="5400000">
              <a:off x="3018362" y="3474228"/>
              <a:ext cx="940828" cy="773829"/>
            </a:xfrm>
            <a:custGeom>
              <a:avLst/>
              <a:gdLst>
                <a:gd name="connsiteX0" fmla="*/ 0 w 2096086"/>
                <a:gd name="connsiteY0" fmla="*/ 0 h 952671"/>
                <a:gd name="connsiteX1" fmla="*/ 1917340 w 2096086"/>
                <a:gd name="connsiteY1" fmla="*/ 0 h 952671"/>
                <a:gd name="connsiteX2" fmla="*/ 2096086 w 2096086"/>
                <a:gd name="connsiteY2" fmla="*/ 952671 h 952671"/>
                <a:gd name="connsiteX3" fmla="*/ 0 w 2096086"/>
                <a:gd name="connsiteY3" fmla="*/ 952671 h 952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6086" h="952671">
                  <a:moveTo>
                    <a:pt x="0" y="0"/>
                  </a:moveTo>
                  <a:lnTo>
                    <a:pt x="1917340" y="0"/>
                  </a:lnTo>
                  <a:lnTo>
                    <a:pt x="2096086" y="952671"/>
                  </a:lnTo>
                  <a:lnTo>
                    <a:pt x="0" y="952671"/>
                  </a:lnTo>
                  <a:close/>
                </a:path>
              </a:pathLst>
            </a:custGeom>
            <a:solidFill>
              <a:srgbClr val="3BC5E9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3114837" y="3525422"/>
              <a:ext cx="74787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000" b="1" dirty="0">
                  <a:solidFill>
                    <a:schemeClr val="bg1"/>
                  </a:solidFill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rPr>
                <a:t>02</a:t>
              </a:r>
              <a:endParaRPr lang="zh-CN" altLang="en-US" sz="4000" b="1" dirty="0">
                <a:solidFill>
                  <a:schemeClr val="bg1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3831438" y="3527623"/>
              <a:ext cx="558402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rPr>
                <a:t>Tips of summarizing a bio.</a:t>
              </a:r>
              <a:r>
                <a:rPr lang="en-US" altLang="zh-CN" sz="4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rPr>
                <a:t> </a:t>
              </a:r>
              <a:endParaRPr lang="zh-CN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2937156" y="4768669"/>
            <a:ext cx="7992781" cy="941674"/>
            <a:chOff x="2937158" y="4768669"/>
            <a:chExt cx="7235542" cy="941674"/>
          </a:xfrm>
        </p:grpSpPr>
        <p:sp>
          <p:nvSpPr>
            <p:cNvPr id="28" name="直角三角形 27"/>
            <p:cNvSpPr/>
            <p:nvPr/>
          </p:nvSpPr>
          <p:spPr>
            <a:xfrm>
              <a:off x="3875691" y="4768669"/>
              <a:ext cx="68195" cy="116317"/>
            </a:xfrm>
            <a:prstGeom prst="rtTriangle">
              <a:avLst/>
            </a:prstGeom>
            <a:solidFill>
              <a:srgbClr val="3BC5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任意多边形 28"/>
            <p:cNvSpPr/>
            <p:nvPr/>
          </p:nvSpPr>
          <p:spPr>
            <a:xfrm flipH="1" flipV="1">
              <a:off x="2937158" y="4884987"/>
              <a:ext cx="6234554" cy="709885"/>
            </a:xfrm>
            <a:custGeom>
              <a:avLst/>
              <a:gdLst>
                <a:gd name="connsiteX0" fmla="*/ 0 w 10085294"/>
                <a:gd name="connsiteY0" fmla="*/ 5132846 h 5132846"/>
                <a:gd name="connsiteX1" fmla="*/ 10085294 w 10085294"/>
                <a:gd name="connsiteY1" fmla="*/ 5132846 h 5132846"/>
                <a:gd name="connsiteX2" fmla="*/ 10085294 w 10085294"/>
                <a:gd name="connsiteY2" fmla="*/ 1018046 h 5132846"/>
                <a:gd name="connsiteX3" fmla="*/ 0 w 10085294"/>
                <a:gd name="connsiteY3" fmla="*/ 0 h 5132846"/>
                <a:gd name="connsiteX4" fmla="*/ 0 w 10085294"/>
                <a:gd name="connsiteY4" fmla="*/ 1018046 h 5132846"/>
                <a:gd name="connsiteX0" fmla="*/ 0 w 10085294"/>
                <a:gd name="connsiteY0" fmla="*/ 4670898 h 4670898"/>
                <a:gd name="connsiteX1" fmla="*/ 10085294 w 10085294"/>
                <a:gd name="connsiteY1" fmla="*/ 4670898 h 4670898"/>
                <a:gd name="connsiteX2" fmla="*/ 10085294 w 10085294"/>
                <a:gd name="connsiteY2" fmla="*/ 556098 h 4670898"/>
                <a:gd name="connsiteX3" fmla="*/ 0 w 10085294"/>
                <a:gd name="connsiteY3" fmla="*/ 0 h 4670898"/>
                <a:gd name="connsiteX4" fmla="*/ 0 w 10085294"/>
                <a:gd name="connsiteY4" fmla="*/ 556098 h 4670898"/>
                <a:gd name="connsiteX5" fmla="*/ 0 w 10085294"/>
                <a:gd name="connsiteY5" fmla="*/ 4670898 h 4670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85294" h="4670898">
                  <a:moveTo>
                    <a:pt x="0" y="4670898"/>
                  </a:moveTo>
                  <a:lnTo>
                    <a:pt x="10085294" y="4670898"/>
                  </a:lnTo>
                  <a:lnTo>
                    <a:pt x="10085294" y="556098"/>
                  </a:lnTo>
                  <a:lnTo>
                    <a:pt x="0" y="0"/>
                  </a:lnTo>
                  <a:lnTo>
                    <a:pt x="0" y="556098"/>
                  </a:lnTo>
                  <a:lnTo>
                    <a:pt x="0" y="467089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4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任意多边形 29"/>
            <p:cNvSpPr/>
            <p:nvPr/>
          </p:nvSpPr>
          <p:spPr>
            <a:xfrm rot="5400000">
              <a:off x="3018361" y="4853014"/>
              <a:ext cx="940828" cy="773829"/>
            </a:xfrm>
            <a:custGeom>
              <a:avLst/>
              <a:gdLst>
                <a:gd name="connsiteX0" fmla="*/ 0 w 2096086"/>
                <a:gd name="connsiteY0" fmla="*/ 0 h 952671"/>
                <a:gd name="connsiteX1" fmla="*/ 1917340 w 2096086"/>
                <a:gd name="connsiteY1" fmla="*/ 0 h 952671"/>
                <a:gd name="connsiteX2" fmla="*/ 2096086 w 2096086"/>
                <a:gd name="connsiteY2" fmla="*/ 952671 h 952671"/>
                <a:gd name="connsiteX3" fmla="*/ 0 w 2096086"/>
                <a:gd name="connsiteY3" fmla="*/ 952671 h 952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6086" h="952671">
                  <a:moveTo>
                    <a:pt x="0" y="0"/>
                  </a:moveTo>
                  <a:lnTo>
                    <a:pt x="1917340" y="0"/>
                  </a:lnTo>
                  <a:lnTo>
                    <a:pt x="2096086" y="952671"/>
                  </a:lnTo>
                  <a:lnTo>
                    <a:pt x="0" y="952671"/>
                  </a:lnTo>
                  <a:close/>
                </a:path>
              </a:pathLst>
            </a:custGeom>
            <a:solidFill>
              <a:srgbClr val="3BC5E9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0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3114836" y="4904208"/>
              <a:ext cx="74787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rPr>
                <a:t>03</a:t>
              </a:r>
              <a:endParaRPr lang="zh-CN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3845726" y="4934985"/>
              <a:ext cx="632697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4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rPr>
                <a:t>Summary writing practice</a:t>
              </a:r>
              <a:endParaRPr lang="zh-CN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3743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69905" y="2259899"/>
            <a:ext cx="10725115" cy="2338201"/>
          </a:xfrm>
          <a:prstGeom prst="rect">
            <a:avLst/>
          </a:prstGeom>
          <a:gradFill flip="none" rotWithShape="1">
            <a:gsLst>
              <a:gs pos="100000">
                <a:srgbClr val="FCFCFC"/>
              </a:gs>
              <a:gs pos="0">
                <a:srgbClr val="CCCCCC"/>
              </a:gs>
            </a:gsLst>
            <a:lin ang="7200000" scaled="0"/>
            <a:tileRect/>
          </a:gradFill>
          <a:ln w="12700" cap="flat" cmpd="sng" algn="ctr">
            <a:gradFill>
              <a:gsLst>
                <a:gs pos="89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7200000" scaled="0"/>
            </a:gradFill>
            <a:prstDash val="solid"/>
          </a:ln>
          <a:effectLst>
            <a:outerShdw blurRad="254000" dist="127000" dir="8160000" algn="tr" rotWithShape="0">
              <a:prstClr val="black">
                <a:alpha val="34000"/>
              </a:prstClr>
            </a:outerShdw>
          </a:effectLst>
        </p:spPr>
        <p:txBody>
          <a:bodyPr rtlCol="0" anchor="ctr"/>
          <a:lstStyle/>
          <a:p>
            <a:pPr algn="ctr"/>
            <a:endParaRPr lang="zh-CN" altLang="en-US">
              <a:solidFill>
                <a:sysClr val="window" lastClr="FFFFFF"/>
              </a:solidFill>
              <a:latin typeface="Calibri"/>
              <a:ea typeface="宋体" panose="02010600030101010101" pitchFamily="2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22745" y="949597"/>
            <a:ext cx="13531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过渡页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圆角矩形 25"/>
          <p:cNvSpPr/>
          <p:nvPr/>
        </p:nvSpPr>
        <p:spPr>
          <a:xfrm>
            <a:off x="3470770" y="2578804"/>
            <a:ext cx="1700392" cy="1700392"/>
          </a:xfrm>
          <a:prstGeom prst="roundRect">
            <a:avLst>
              <a:gd name="adj" fmla="val 225"/>
            </a:avLst>
          </a:prstGeom>
          <a:solidFill>
            <a:srgbClr val="3BC5E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sz="32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PART</a:t>
            </a:r>
          </a:p>
          <a:p>
            <a:pPr algn="ctr"/>
            <a:r>
              <a:rPr lang="en-US" altLang="zh-CN" sz="40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ONE</a:t>
            </a:r>
            <a:endParaRPr lang="zh-CN" altLang="en-US" sz="4000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5489977" y="3075057"/>
            <a:ext cx="59048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Asimov’s biography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10256891" y="2275720"/>
            <a:ext cx="1552170" cy="784347"/>
            <a:chOff x="10256891" y="2578804"/>
            <a:chExt cx="1552170" cy="784347"/>
          </a:xfrm>
        </p:grpSpPr>
        <p:sp>
          <p:nvSpPr>
            <p:cNvPr id="23" name="直角三角形 22"/>
            <p:cNvSpPr/>
            <p:nvPr/>
          </p:nvSpPr>
          <p:spPr>
            <a:xfrm rot="16200000" flipH="1" flipV="1">
              <a:off x="11539397" y="3093487"/>
              <a:ext cx="225287" cy="314041"/>
            </a:xfrm>
            <a:prstGeom prst="rtTriangle">
              <a:avLst/>
            </a:prstGeom>
            <a:solidFill>
              <a:srgbClr val="1B89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4" name="任意多边形 23"/>
            <p:cNvSpPr/>
            <p:nvPr/>
          </p:nvSpPr>
          <p:spPr>
            <a:xfrm>
              <a:off x="10256891" y="2578804"/>
              <a:ext cx="1541862" cy="581192"/>
            </a:xfrm>
            <a:custGeom>
              <a:avLst/>
              <a:gdLst>
                <a:gd name="connsiteX0" fmla="*/ 0 w 1699296"/>
                <a:gd name="connsiteY0" fmla="*/ 0 h 952671"/>
                <a:gd name="connsiteX1" fmla="*/ 1520550 w 1699296"/>
                <a:gd name="connsiteY1" fmla="*/ 0 h 952671"/>
                <a:gd name="connsiteX2" fmla="*/ 1699296 w 1699296"/>
                <a:gd name="connsiteY2" fmla="*/ 952671 h 952671"/>
                <a:gd name="connsiteX3" fmla="*/ 0 w 1699296"/>
                <a:gd name="connsiteY3" fmla="*/ 952671 h 952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99296" h="952671">
                  <a:moveTo>
                    <a:pt x="0" y="0"/>
                  </a:moveTo>
                  <a:lnTo>
                    <a:pt x="1520550" y="0"/>
                  </a:lnTo>
                  <a:lnTo>
                    <a:pt x="1699296" y="952671"/>
                  </a:lnTo>
                  <a:lnTo>
                    <a:pt x="0" y="952671"/>
                  </a:lnTo>
                  <a:close/>
                </a:path>
              </a:pathLst>
            </a:custGeom>
            <a:solidFill>
              <a:srgbClr val="3BC5E9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Arial Unicode MS" panose="020B0604020202020204" pitchFamily="34" charset="-122"/>
              </a:endParaRPr>
            </a:p>
          </p:txBody>
        </p:sp>
      </p:grpSp>
      <p:sp>
        <p:nvSpPr>
          <p:cNvPr id="14" name="任意多边形 13"/>
          <p:cNvSpPr/>
          <p:nvPr/>
        </p:nvSpPr>
        <p:spPr>
          <a:xfrm>
            <a:off x="1369049" y="2259899"/>
            <a:ext cx="1448023" cy="2338201"/>
          </a:xfrm>
          <a:custGeom>
            <a:avLst/>
            <a:gdLst/>
            <a:ahLst/>
            <a:cxnLst/>
            <a:rect l="l" t="t" r="r" b="b"/>
            <a:pathLst>
              <a:path w="1448023" h="2338201">
                <a:moveTo>
                  <a:pt x="971777" y="0"/>
                </a:moveTo>
                <a:lnTo>
                  <a:pt x="971777" y="1956908"/>
                </a:lnTo>
                <a:lnTo>
                  <a:pt x="1448023" y="1956908"/>
                </a:lnTo>
                <a:lnTo>
                  <a:pt x="1448023" y="2338201"/>
                </a:lnTo>
                <a:lnTo>
                  <a:pt x="13352" y="2338201"/>
                </a:lnTo>
                <a:lnTo>
                  <a:pt x="13352" y="1956908"/>
                </a:lnTo>
                <a:lnTo>
                  <a:pt x="492565" y="1956908"/>
                </a:lnTo>
                <a:lnTo>
                  <a:pt x="492565" y="486630"/>
                </a:lnTo>
                <a:lnTo>
                  <a:pt x="0" y="597903"/>
                </a:lnTo>
                <a:lnTo>
                  <a:pt x="0" y="204741"/>
                </a:lnTo>
                <a:close/>
              </a:path>
            </a:pathLst>
          </a:custGeom>
          <a:solidFill>
            <a:srgbClr val="3BC5E9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1519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角三角形 7"/>
          <p:cNvSpPr/>
          <p:nvPr/>
        </p:nvSpPr>
        <p:spPr>
          <a:xfrm>
            <a:off x="1562421" y="0"/>
            <a:ext cx="68195" cy="116317"/>
          </a:xfrm>
          <a:prstGeom prst="rtTriangle">
            <a:avLst/>
          </a:prstGeom>
          <a:solidFill>
            <a:srgbClr val="3BC5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任意多边形 8"/>
          <p:cNvSpPr/>
          <p:nvPr/>
        </p:nvSpPr>
        <p:spPr>
          <a:xfrm flipH="1" flipV="1">
            <a:off x="623888" y="116317"/>
            <a:ext cx="5472112" cy="709885"/>
          </a:xfrm>
          <a:custGeom>
            <a:avLst/>
            <a:gdLst>
              <a:gd name="connsiteX0" fmla="*/ 0 w 10085294"/>
              <a:gd name="connsiteY0" fmla="*/ 5132846 h 5132846"/>
              <a:gd name="connsiteX1" fmla="*/ 10085294 w 10085294"/>
              <a:gd name="connsiteY1" fmla="*/ 5132846 h 5132846"/>
              <a:gd name="connsiteX2" fmla="*/ 10085294 w 10085294"/>
              <a:gd name="connsiteY2" fmla="*/ 1018046 h 5132846"/>
              <a:gd name="connsiteX3" fmla="*/ 0 w 10085294"/>
              <a:gd name="connsiteY3" fmla="*/ 0 h 5132846"/>
              <a:gd name="connsiteX4" fmla="*/ 0 w 10085294"/>
              <a:gd name="connsiteY4" fmla="*/ 1018046 h 5132846"/>
              <a:gd name="connsiteX0" fmla="*/ 0 w 10085294"/>
              <a:gd name="connsiteY0" fmla="*/ 4670898 h 4670898"/>
              <a:gd name="connsiteX1" fmla="*/ 10085294 w 10085294"/>
              <a:gd name="connsiteY1" fmla="*/ 4670898 h 4670898"/>
              <a:gd name="connsiteX2" fmla="*/ 10085294 w 10085294"/>
              <a:gd name="connsiteY2" fmla="*/ 556098 h 4670898"/>
              <a:gd name="connsiteX3" fmla="*/ 0 w 10085294"/>
              <a:gd name="connsiteY3" fmla="*/ 0 h 4670898"/>
              <a:gd name="connsiteX4" fmla="*/ 0 w 10085294"/>
              <a:gd name="connsiteY4" fmla="*/ 556098 h 4670898"/>
              <a:gd name="connsiteX5" fmla="*/ 0 w 10085294"/>
              <a:gd name="connsiteY5" fmla="*/ 4670898 h 4670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85294" h="4670898">
                <a:moveTo>
                  <a:pt x="0" y="4670898"/>
                </a:moveTo>
                <a:lnTo>
                  <a:pt x="10085294" y="4670898"/>
                </a:lnTo>
                <a:lnTo>
                  <a:pt x="10085294" y="556098"/>
                </a:lnTo>
                <a:lnTo>
                  <a:pt x="0" y="0"/>
                </a:lnTo>
                <a:lnTo>
                  <a:pt x="0" y="556098"/>
                </a:lnTo>
                <a:lnTo>
                  <a:pt x="0" y="4670898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0" name="任意多边形 9"/>
          <p:cNvSpPr/>
          <p:nvPr/>
        </p:nvSpPr>
        <p:spPr>
          <a:xfrm rot="5400000">
            <a:off x="705091" y="84345"/>
            <a:ext cx="940828" cy="773829"/>
          </a:xfrm>
          <a:custGeom>
            <a:avLst/>
            <a:gdLst>
              <a:gd name="connsiteX0" fmla="*/ 0 w 2096086"/>
              <a:gd name="connsiteY0" fmla="*/ 0 h 952671"/>
              <a:gd name="connsiteX1" fmla="*/ 1917340 w 2096086"/>
              <a:gd name="connsiteY1" fmla="*/ 0 h 952671"/>
              <a:gd name="connsiteX2" fmla="*/ 2096086 w 2096086"/>
              <a:gd name="connsiteY2" fmla="*/ 952671 h 952671"/>
              <a:gd name="connsiteX3" fmla="*/ 0 w 2096086"/>
              <a:gd name="connsiteY3" fmla="*/ 952671 h 952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6086" h="952671">
                <a:moveTo>
                  <a:pt x="0" y="0"/>
                </a:moveTo>
                <a:lnTo>
                  <a:pt x="1917340" y="0"/>
                </a:lnTo>
                <a:lnTo>
                  <a:pt x="2096086" y="952671"/>
                </a:lnTo>
                <a:lnTo>
                  <a:pt x="0" y="952671"/>
                </a:lnTo>
                <a:close/>
              </a:path>
            </a:pathLst>
          </a:custGeom>
          <a:solidFill>
            <a:srgbClr val="3BC5E9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801566" y="132206"/>
            <a:ext cx="7478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727122" y="-8473"/>
            <a:ext cx="42229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Fast-reading</a:t>
            </a:r>
            <a:endParaRPr lang="zh-CN" altLang="en-US" sz="48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</a:endParaRPr>
          </a:p>
        </p:txBody>
      </p:sp>
      <p:grpSp>
        <p:nvGrpSpPr>
          <p:cNvPr id="79" name="组合 78"/>
          <p:cNvGrpSpPr/>
          <p:nvPr/>
        </p:nvGrpSpPr>
        <p:grpSpPr>
          <a:xfrm>
            <a:off x="3359944" y="2341286"/>
            <a:ext cx="5898356" cy="1084220"/>
            <a:chOff x="2498501" y="2318197"/>
            <a:chExt cx="5898356" cy="1084220"/>
          </a:xfrm>
        </p:grpSpPr>
        <p:sp>
          <p:nvSpPr>
            <p:cNvPr id="71" name="矩形 70"/>
            <p:cNvSpPr/>
            <p:nvPr/>
          </p:nvSpPr>
          <p:spPr>
            <a:xfrm>
              <a:off x="2498501" y="2318197"/>
              <a:ext cx="4275786" cy="566671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sz="2400" dirty="0">
                <a:solidFill>
                  <a:srgbClr val="42424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6954591" y="2318197"/>
              <a:ext cx="1442266" cy="587651"/>
            </a:xfrm>
            <a:prstGeom prst="rect">
              <a:avLst/>
            </a:prstGeom>
            <a:solidFill>
              <a:srgbClr val="3BC5E9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 b="1" dirty="0"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rPr>
                <a:t>search</a:t>
              </a:r>
              <a:endParaRPr lang="zh-CN" altLang="en-US" sz="3200" b="1" dirty="0"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endParaRPr>
            </a:p>
          </p:txBody>
        </p:sp>
        <p:cxnSp>
          <p:nvCxnSpPr>
            <p:cNvPr id="74" name="直接连接符 73"/>
            <p:cNvCxnSpPr/>
            <p:nvPr/>
          </p:nvCxnSpPr>
          <p:spPr>
            <a:xfrm>
              <a:off x="5301539" y="2472744"/>
              <a:ext cx="0" cy="283335"/>
            </a:xfrm>
            <a:prstGeom prst="line">
              <a:avLst/>
            </a:prstGeom>
            <a:ln w="28575">
              <a:solidFill>
                <a:srgbClr val="42424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8" name="组合 77"/>
            <p:cNvGrpSpPr/>
            <p:nvPr/>
          </p:nvGrpSpPr>
          <p:grpSpPr>
            <a:xfrm rot="19680000">
              <a:off x="7334518" y="2988777"/>
              <a:ext cx="218941" cy="413640"/>
              <a:chOff x="8899301" y="528034"/>
              <a:chExt cx="218941" cy="413640"/>
            </a:xfrm>
          </p:grpSpPr>
          <p:sp>
            <p:nvSpPr>
              <p:cNvPr id="76" name="等腰三角形 75"/>
              <p:cNvSpPr/>
              <p:nvPr/>
            </p:nvSpPr>
            <p:spPr>
              <a:xfrm>
                <a:off x="8899301" y="528034"/>
                <a:ext cx="218941" cy="298168"/>
              </a:xfrm>
              <a:prstGeom prst="triangle">
                <a:avLst/>
              </a:prstGeom>
              <a:solidFill>
                <a:srgbClr val="3BC5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77" name="矩形 76"/>
              <p:cNvSpPr/>
              <p:nvPr/>
            </p:nvSpPr>
            <p:spPr>
              <a:xfrm>
                <a:off x="8970135" y="826202"/>
                <a:ext cx="77273" cy="115472"/>
              </a:xfrm>
              <a:prstGeom prst="rect">
                <a:avLst/>
              </a:prstGeom>
              <a:solidFill>
                <a:srgbClr val="3BC5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86" name="组合 85"/>
          <p:cNvGrpSpPr/>
          <p:nvPr/>
        </p:nvGrpSpPr>
        <p:grpSpPr>
          <a:xfrm>
            <a:off x="1384217" y="3363971"/>
            <a:ext cx="418551" cy="442451"/>
            <a:chOff x="1811937" y="3222523"/>
            <a:chExt cx="418551" cy="442451"/>
          </a:xfrm>
        </p:grpSpPr>
        <p:sp>
          <p:nvSpPr>
            <p:cNvPr id="80" name="梯形 79"/>
            <p:cNvSpPr/>
            <p:nvPr/>
          </p:nvSpPr>
          <p:spPr>
            <a:xfrm rot="9480000">
              <a:off x="2055313" y="3222523"/>
              <a:ext cx="175175" cy="412955"/>
            </a:xfrm>
            <a:prstGeom prst="trapezoid">
              <a:avLst/>
            </a:prstGeom>
            <a:solidFill>
              <a:srgbClr val="3BC5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1" name="梯形 80"/>
            <p:cNvSpPr/>
            <p:nvPr/>
          </p:nvSpPr>
          <p:spPr>
            <a:xfrm rot="9480000">
              <a:off x="1811937" y="3252019"/>
              <a:ext cx="175175" cy="412955"/>
            </a:xfrm>
            <a:prstGeom prst="trapezoid">
              <a:avLst/>
            </a:prstGeom>
            <a:solidFill>
              <a:srgbClr val="3BC5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85" name="组合 84"/>
          <p:cNvGrpSpPr/>
          <p:nvPr/>
        </p:nvGrpSpPr>
        <p:grpSpPr>
          <a:xfrm flipV="1">
            <a:off x="10776428" y="5245921"/>
            <a:ext cx="418551" cy="442451"/>
            <a:chOff x="9682686" y="4508667"/>
            <a:chExt cx="418551" cy="442451"/>
          </a:xfrm>
        </p:grpSpPr>
        <p:sp>
          <p:nvSpPr>
            <p:cNvPr id="83" name="梯形 82"/>
            <p:cNvSpPr/>
            <p:nvPr/>
          </p:nvSpPr>
          <p:spPr>
            <a:xfrm rot="9480000" flipH="1" flipV="1">
              <a:off x="9926062" y="4508667"/>
              <a:ext cx="175175" cy="412955"/>
            </a:xfrm>
            <a:prstGeom prst="trapezoid">
              <a:avLst/>
            </a:prstGeom>
            <a:solidFill>
              <a:srgbClr val="3BC5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梯形 83"/>
            <p:cNvSpPr/>
            <p:nvPr/>
          </p:nvSpPr>
          <p:spPr>
            <a:xfrm rot="9480000" flipH="1" flipV="1">
              <a:off x="9682686" y="4538163"/>
              <a:ext cx="175175" cy="412955"/>
            </a:xfrm>
            <a:prstGeom prst="trapezoid">
              <a:avLst/>
            </a:prstGeom>
            <a:solidFill>
              <a:srgbClr val="3BC5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414714" y="2386010"/>
            <a:ext cx="28661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Which paragraph..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1900238" y="3486151"/>
            <a:ext cx="8701088" cy="2486024"/>
          </a:xfrm>
          <a:prstGeom prst="rect">
            <a:avLst/>
          </a:prstGeom>
          <a:gradFill rotWithShape="1">
            <a:gsLst>
              <a:gs pos="0">
                <a:schemeClr val="bg1">
                  <a:alpha val="57001"/>
                </a:schemeClr>
              </a:gs>
              <a:gs pos="100000">
                <a:schemeClr val="accent1">
                  <a:alpha val="56000"/>
                </a:schemeClr>
              </a:gs>
            </a:gsLst>
            <a:lin ang="18900000" scaled="1"/>
          </a:gradFill>
          <a:ln>
            <a:solidFill>
              <a:schemeClr val="tx2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32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Which paragraph tells you when and where Asimov was </a:t>
            </a:r>
            <a:r>
              <a:rPr kumimoji="0" lang="en-US" altLang="zh-CN" sz="32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born and died</a:t>
            </a:r>
            <a:r>
              <a:rPr kumimoji="0" lang="en-US" altLang="zh-CN" sz="32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32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Which paragraph tells you about </a:t>
            </a:r>
            <a:r>
              <a:rPr lang="en-US" altLang="zh-CN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his</a:t>
            </a:r>
            <a:r>
              <a:rPr kumimoji="0" lang="en-US" altLang="zh-CN" sz="32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education</a:t>
            </a:r>
            <a:r>
              <a:rPr kumimoji="0" lang="en-US" altLang="zh-CN" sz="32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32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Which paragraph tells you about </a:t>
            </a:r>
            <a:r>
              <a:rPr kumimoji="0" lang="en-US" altLang="zh-CN" sz="32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awards</a:t>
            </a:r>
            <a:r>
              <a:rPr kumimoji="0" lang="en-US" altLang="zh-CN" sz="32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he received?</a:t>
            </a:r>
          </a:p>
        </p:txBody>
      </p:sp>
      <p:sp>
        <p:nvSpPr>
          <p:cNvPr id="23" name="WordArt 4"/>
          <p:cNvSpPr>
            <a:spLocks noChangeArrowheads="1" noChangeShapeType="1" noTextEdit="1"/>
          </p:cNvSpPr>
          <p:nvPr/>
        </p:nvSpPr>
        <p:spPr bwMode="auto">
          <a:xfrm>
            <a:off x="7000876" y="4029075"/>
            <a:ext cx="642938" cy="34925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b="1" kern="10" dirty="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P2</a:t>
            </a:r>
            <a:endParaRPr lang="zh-CN" altLang="en-US" sz="3600" b="1" kern="10" dirty="0">
              <a:ln w="9525">
                <a:solidFill>
                  <a:schemeClr val="tx2"/>
                </a:solidFill>
                <a:round/>
                <a:headEnd/>
                <a:tailEnd/>
              </a:ln>
              <a:solidFill>
                <a:srgbClr val="C00000"/>
              </a:solidFill>
              <a:latin typeface="Times New Roman" pitchFamily="18" charset="0"/>
              <a:ea typeface="宋体"/>
              <a:cs typeface="Times New Roman" pitchFamily="18" charset="0"/>
            </a:endParaRPr>
          </a:p>
        </p:txBody>
      </p:sp>
      <p:sp>
        <p:nvSpPr>
          <p:cNvPr id="24" name="WordArt 4"/>
          <p:cNvSpPr>
            <a:spLocks noChangeArrowheads="1" noChangeShapeType="1" noTextEdit="1"/>
          </p:cNvSpPr>
          <p:nvPr/>
        </p:nvSpPr>
        <p:spPr bwMode="auto">
          <a:xfrm>
            <a:off x="9582147" y="4910138"/>
            <a:ext cx="642938" cy="34925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b="1" kern="10" dirty="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P3</a:t>
            </a:r>
            <a:endParaRPr lang="zh-CN" altLang="en-US" sz="3600" b="1" kern="10" dirty="0">
              <a:ln w="9525">
                <a:solidFill>
                  <a:schemeClr val="tx2"/>
                </a:solidFill>
                <a:round/>
                <a:headEnd/>
                <a:tailEnd/>
              </a:ln>
              <a:solidFill>
                <a:srgbClr val="C00000"/>
              </a:solidFill>
              <a:latin typeface="Times New Roman" pitchFamily="18" charset="0"/>
              <a:ea typeface="宋体"/>
              <a:cs typeface="Times New Roman" pitchFamily="18" charset="0"/>
            </a:endParaRPr>
          </a:p>
        </p:txBody>
      </p:sp>
      <p:sp>
        <p:nvSpPr>
          <p:cNvPr id="25" name="WordArt 4"/>
          <p:cNvSpPr>
            <a:spLocks noChangeArrowheads="1" noChangeShapeType="1" noTextEdit="1"/>
          </p:cNvSpPr>
          <p:nvPr/>
        </p:nvSpPr>
        <p:spPr bwMode="auto">
          <a:xfrm>
            <a:off x="8153401" y="5510213"/>
            <a:ext cx="642938" cy="34925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b="1" kern="10" dirty="0">
                <a:ln w="9525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 pitchFamily="18" charset="0"/>
                <a:ea typeface="宋体"/>
                <a:cs typeface="Times New Roman" pitchFamily="18" charset="0"/>
              </a:rPr>
              <a:t>P5</a:t>
            </a:r>
            <a:endParaRPr lang="zh-CN" altLang="en-US" sz="3600" b="1" kern="10" dirty="0">
              <a:ln w="9525">
                <a:solidFill>
                  <a:schemeClr val="tx2"/>
                </a:solidFill>
                <a:round/>
                <a:headEnd/>
                <a:tailEnd/>
              </a:ln>
              <a:solidFill>
                <a:srgbClr val="C00000"/>
              </a:solidFill>
              <a:latin typeface="Times New Roman" pitchFamily="18" charset="0"/>
              <a:ea typeface="宋体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846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2965441" y="3327379"/>
            <a:ext cx="50703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Moved with family to New York</a:t>
            </a: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1695443" y="1871662"/>
            <a:ext cx="922020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/>
            <a:r>
              <a:rPr kumimoji="0" lang="en-US" altLang="zh-CN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Date  Event</a:t>
            </a:r>
          </a:p>
          <a:p>
            <a:pPr marL="342900" indent="-342900">
              <a:buFontTx/>
              <a:buAutoNum type="arabicPlain" startAt="1920"/>
            </a:pPr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born in Russia.</a:t>
            </a:r>
          </a:p>
          <a:p>
            <a:pPr marL="342900" indent="-342900">
              <a:buFontTx/>
              <a:buAutoNum type="arabicPlain" startAt="1922"/>
            </a:pPr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___________.</a:t>
            </a:r>
          </a:p>
          <a:p>
            <a:pPr marL="342900" indent="-342900">
              <a:buFontTx/>
              <a:buAutoNum type="arabicPlain" startAt="1922"/>
            </a:pPr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_________________________.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        Parents bought a candy store.</a:t>
            </a:r>
          </a:p>
          <a:p>
            <a:pPr marL="342900" indent="-342900">
              <a:buFontTx/>
              <a:buAutoNum type="arabicPlain" startAt="1929"/>
            </a:pPr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___________________________.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        Mother had her third child.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____     Started to take himself seriously as a writer.</a:t>
            </a:r>
          </a:p>
          <a:p>
            <a:pPr marL="342900" indent="-342900">
              <a:buFontTx/>
              <a:buAutoNum type="arabicPlain" startAt="1939"/>
            </a:pPr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________________________________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        ________________________________.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23888" y="0"/>
            <a:ext cx="5472112" cy="941674"/>
            <a:chOff x="623888" y="0"/>
            <a:chExt cx="5472112" cy="941674"/>
          </a:xfrm>
        </p:grpSpPr>
        <p:sp>
          <p:nvSpPr>
            <p:cNvPr id="8" name="直角三角形 7"/>
            <p:cNvSpPr/>
            <p:nvPr/>
          </p:nvSpPr>
          <p:spPr>
            <a:xfrm>
              <a:off x="1562421" y="0"/>
              <a:ext cx="68195" cy="116317"/>
            </a:xfrm>
            <a:prstGeom prst="rtTriangle">
              <a:avLst/>
            </a:prstGeom>
            <a:solidFill>
              <a:srgbClr val="3BC5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任意多边形 8"/>
            <p:cNvSpPr/>
            <p:nvPr/>
          </p:nvSpPr>
          <p:spPr>
            <a:xfrm flipH="1" flipV="1">
              <a:off x="623888" y="116317"/>
              <a:ext cx="5472112" cy="709885"/>
            </a:xfrm>
            <a:custGeom>
              <a:avLst/>
              <a:gdLst>
                <a:gd name="connsiteX0" fmla="*/ 0 w 10085294"/>
                <a:gd name="connsiteY0" fmla="*/ 5132846 h 5132846"/>
                <a:gd name="connsiteX1" fmla="*/ 10085294 w 10085294"/>
                <a:gd name="connsiteY1" fmla="*/ 5132846 h 5132846"/>
                <a:gd name="connsiteX2" fmla="*/ 10085294 w 10085294"/>
                <a:gd name="connsiteY2" fmla="*/ 1018046 h 5132846"/>
                <a:gd name="connsiteX3" fmla="*/ 0 w 10085294"/>
                <a:gd name="connsiteY3" fmla="*/ 0 h 5132846"/>
                <a:gd name="connsiteX4" fmla="*/ 0 w 10085294"/>
                <a:gd name="connsiteY4" fmla="*/ 1018046 h 5132846"/>
                <a:gd name="connsiteX0" fmla="*/ 0 w 10085294"/>
                <a:gd name="connsiteY0" fmla="*/ 4670898 h 4670898"/>
                <a:gd name="connsiteX1" fmla="*/ 10085294 w 10085294"/>
                <a:gd name="connsiteY1" fmla="*/ 4670898 h 4670898"/>
                <a:gd name="connsiteX2" fmla="*/ 10085294 w 10085294"/>
                <a:gd name="connsiteY2" fmla="*/ 556098 h 4670898"/>
                <a:gd name="connsiteX3" fmla="*/ 0 w 10085294"/>
                <a:gd name="connsiteY3" fmla="*/ 0 h 4670898"/>
                <a:gd name="connsiteX4" fmla="*/ 0 w 10085294"/>
                <a:gd name="connsiteY4" fmla="*/ 556098 h 4670898"/>
                <a:gd name="connsiteX5" fmla="*/ 0 w 10085294"/>
                <a:gd name="connsiteY5" fmla="*/ 4670898 h 4670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85294" h="4670898">
                  <a:moveTo>
                    <a:pt x="0" y="4670898"/>
                  </a:moveTo>
                  <a:lnTo>
                    <a:pt x="10085294" y="4670898"/>
                  </a:lnTo>
                  <a:lnTo>
                    <a:pt x="10085294" y="556098"/>
                  </a:lnTo>
                  <a:lnTo>
                    <a:pt x="0" y="0"/>
                  </a:lnTo>
                  <a:lnTo>
                    <a:pt x="0" y="556098"/>
                  </a:lnTo>
                  <a:lnTo>
                    <a:pt x="0" y="467089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0" name="任意多边形 9"/>
            <p:cNvSpPr/>
            <p:nvPr/>
          </p:nvSpPr>
          <p:spPr>
            <a:xfrm rot="5400000">
              <a:off x="705091" y="84345"/>
              <a:ext cx="940828" cy="773829"/>
            </a:xfrm>
            <a:custGeom>
              <a:avLst/>
              <a:gdLst>
                <a:gd name="connsiteX0" fmla="*/ 0 w 2096086"/>
                <a:gd name="connsiteY0" fmla="*/ 0 h 952671"/>
                <a:gd name="connsiteX1" fmla="*/ 1917340 w 2096086"/>
                <a:gd name="connsiteY1" fmla="*/ 0 h 952671"/>
                <a:gd name="connsiteX2" fmla="*/ 2096086 w 2096086"/>
                <a:gd name="connsiteY2" fmla="*/ 952671 h 952671"/>
                <a:gd name="connsiteX3" fmla="*/ 0 w 2096086"/>
                <a:gd name="connsiteY3" fmla="*/ 952671 h 952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6086" h="952671">
                  <a:moveTo>
                    <a:pt x="0" y="0"/>
                  </a:moveTo>
                  <a:lnTo>
                    <a:pt x="1917340" y="0"/>
                  </a:lnTo>
                  <a:lnTo>
                    <a:pt x="2096086" y="952671"/>
                  </a:lnTo>
                  <a:lnTo>
                    <a:pt x="0" y="952671"/>
                  </a:lnTo>
                  <a:close/>
                </a:path>
              </a:pathLst>
            </a:custGeom>
            <a:solidFill>
              <a:srgbClr val="3BC5E9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801566" y="132206"/>
              <a:ext cx="74787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2.</a:t>
              </a:r>
              <a:endPara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6" name="文本框 35"/>
          <p:cNvSpPr txBox="1"/>
          <p:nvPr/>
        </p:nvSpPr>
        <p:spPr>
          <a:xfrm>
            <a:off x="939004" y="1022979"/>
            <a:ext cx="56046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Complete the timeline in Exercise1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：</a:t>
            </a:r>
            <a:endParaRPr lang="en-US" altLang="zh-CN" sz="24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</a:endParaRPr>
          </a:p>
          <a:p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(get ready for the summary writing)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</a:endParaRPr>
          </a:p>
        </p:txBody>
      </p:sp>
      <p:sp>
        <p:nvSpPr>
          <p:cNvPr id="39" name="圆角矩形 38"/>
          <p:cNvSpPr/>
          <p:nvPr/>
        </p:nvSpPr>
        <p:spPr>
          <a:xfrm>
            <a:off x="788590" y="1165857"/>
            <a:ext cx="131585" cy="471129"/>
          </a:xfrm>
          <a:prstGeom prst="roundRect">
            <a:avLst>
              <a:gd name="adj" fmla="val 50000"/>
            </a:avLst>
          </a:prstGeom>
          <a:solidFill>
            <a:srgbClr val="3BC5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7" name="文本框 11"/>
          <p:cNvSpPr txBox="1"/>
          <p:nvPr/>
        </p:nvSpPr>
        <p:spPr>
          <a:xfrm>
            <a:off x="1627105" y="77255"/>
            <a:ext cx="54452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Read for information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</a:endParaRPr>
          </a:p>
        </p:txBody>
      </p:sp>
      <p:sp>
        <p:nvSpPr>
          <p:cNvPr id="40" name="Text Box 3"/>
          <p:cNvSpPr txBox="1">
            <a:spLocks noChangeArrowheads="1"/>
          </p:cNvSpPr>
          <p:nvPr/>
        </p:nvSpPr>
        <p:spPr bwMode="auto">
          <a:xfrm>
            <a:off x="3022601" y="2922586"/>
            <a:ext cx="44323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0"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Sister born</a:t>
            </a:r>
          </a:p>
        </p:txBody>
      </p:sp>
      <p:sp>
        <p:nvSpPr>
          <p:cNvPr id="42" name="Text Box 5"/>
          <p:cNvSpPr txBox="1">
            <a:spLocks noChangeArrowheads="1"/>
          </p:cNvSpPr>
          <p:nvPr/>
        </p:nvSpPr>
        <p:spPr bwMode="auto">
          <a:xfrm>
            <a:off x="2906736" y="4175134"/>
            <a:ext cx="89492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0"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Started working in a candy store</a:t>
            </a:r>
          </a:p>
        </p:txBody>
      </p:sp>
      <p:sp>
        <p:nvSpPr>
          <p:cNvPr id="43" name="Text Box 6"/>
          <p:cNvSpPr txBox="1">
            <a:spLocks noChangeArrowheads="1"/>
          </p:cNvSpPr>
          <p:nvPr/>
        </p:nvSpPr>
        <p:spPr bwMode="auto">
          <a:xfrm>
            <a:off x="1694275" y="5046662"/>
            <a:ext cx="9028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1931</a:t>
            </a: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2911610" y="5438211"/>
            <a:ext cx="8636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0"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Began having stories published in science fiction magazines</a:t>
            </a:r>
          </a:p>
        </p:txBody>
      </p:sp>
    </p:spTree>
    <p:extLst>
      <p:ext uri="{BB962C8B-B14F-4D97-AF65-F5344CB8AC3E}">
        <p14:creationId xmlns:p14="http://schemas.microsoft.com/office/powerpoint/2010/main" val="310587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utoUpdateAnimBg="0"/>
      <p:bldP spid="38" grpId="0" autoUpdateAnimBg="0"/>
      <p:bldP spid="40" grpId="0" autoUpdateAnimBg="0"/>
      <p:bldP spid="42" grpId="0" autoUpdateAnimBg="0"/>
      <p:bldP spid="43" grpId="0" autoUpdateAnimBg="0"/>
      <p:bldP spid="4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2" name="Text Box 4"/>
          <p:cNvSpPr txBox="1">
            <a:spLocks noChangeArrowheads="1"/>
          </p:cNvSpPr>
          <p:nvPr/>
        </p:nvSpPr>
        <p:spPr bwMode="auto">
          <a:xfrm>
            <a:off x="2493097" y="2329530"/>
            <a:ext cx="210826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Got married</a:t>
            </a:r>
          </a:p>
        </p:txBody>
      </p:sp>
      <p:sp>
        <p:nvSpPr>
          <p:cNvPr id="268290" name="Text Box 2"/>
          <p:cNvSpPr txBox="1">
            <a:spLocks noChangeArrowheads="1"/>
          </p:cNvSpPr>
          <p:nvPr/>
        </p:nvSpPr>
        <p:spPr bwMode="auto">
          <a:xfrm>
            <a:off x="624349" y="1054665"/>
            <a:ext cx="8740877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Date          	Event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____           	Gained Master’s degree in chemistry.</a:t>
            </a:r>
          </a:p>
          <a:p>
            <a:pPr marL="342900" indent="-342900">
              <a:buFontTx/>
              <a:buAutoNum type="arabicPlain" startAt="1942"/>
            </a:pPr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     	Finished working in the candy store.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              	________________.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1942-1945  	____________________________</a:t>
            </a:r>
            <a:b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</a:br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           ____________________________.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____           	Got PhD in chemistry.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____            Became a biochemistry teacher, Boston    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              University School of Medicine.</a:t>
            </a:r>
          </a:p>
          <a:p>
            <a:pPr marL="342900" indent="-342900">
              <a:buFontTx/>
              <a:buAutoNum type="arabicPlain" startAt="1950"/>
            </a:pPr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      Published his first novel.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              __________________ . Developed three laws 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              for robots.</a:t>
            </a:r>
          </a:p>
        </p:txBody>
      </p:sp>
      <p:sp>
        <p:nvSpPr>
          <p:cNvPr id="268291" name="Text Box 3"/>
          <p:cNvSpPr txBox="1">
            <a:spLocks noChangeArrowheads="1"/>
          </p:cNvSpPr>
          <p:nvPr/>
        </p:nvSpPr>
        <p:spPr bwMode="auto">
          <a:xfrm>
            <a:off x="639098" y="1400890"/>
            <a:ext cx="9028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1941</a:t>
            </a:r>
          </a:p>
        </p:txBody>
      </p:sp>
      <p:sp>
        <p:nvSpPr>
          <p:cNvPr id="268293" name="Text Box 5"/>
          <p:cNvSpPr txBox="1">
            <a:spLocks noChangeArrowheads="1"/>
          </p:cNvSpPr>
          <p:nvPr/>
        </p:nvSpPr>
        <p:spPr bwMode="auto">
          <a:xfrm>
            <a:off x="2494814" y="2775157"/>
            <a:ext cx="519047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0"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Worked as junior chemist, Philadelphia  Navy Yard</a:t>
            </a:r>
          </a:p>
        </p:txBody>
      </p:sp>
      <p:sp>
        <p:nvSpPr>
          <p:cNvPr id="268294" name="Text Box 6"/>
          <p:cNvSpPr txBox="1">
            <a:spLocks noChangeArrowheads="1"/>
          </p:cNvSpPr>
          <p:nvPr/>
        </p:nvSpPr>
        <p:spPr bwMode="auto">
          <a:xfrm>
            <a:off x="609600" y="3556812"/>
            <a:ext cx="9028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1948</a:t>
            </a:r>
          </a:p>
        </p:txBody>
      </p:sp>
      <p:sp>
        <p:nvSpPr>
          <p:cNvPr id="268295" name="Text Box 7"/>
          <p:cNvSpPr txBox="1">
            <a:spLocks noChangeArrowheads="1"/>
          </p:cNvSpPr>
          <p:nvPr/>
        </p:nvSpPr>
        <p:spPr bwMode="auto">
          <a:xfrm>
            <a:off x="609601" y="4014020"/>
            <a:ext cx="17420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0"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1949</a:t>
            </a:r>
          </a:p>
        </p:txBody>
      </p:sp>
      <p:sp>
        <p:nvSpPr>
          <p:cNvPr id="268296" name="Text Box 8"/>
          <p:cNvSpPr txBox="1">
            <a:spLocks noChangeArrowheads="1"/>
          </p:cNvSpPr>
          <p:nvPr/>
        </p:nvSpPr>
        <p:spPr bwMode="auto">
          <a:xfrm>
            <a:off x="2417107" y="5327242"/>
            <a:ext cx="5283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0"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Published “I, Robot”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623888" y="0"/>
            <a:ext cx="5472112" cy="941674"/>
            <a:chOff x="623888" y="0"/>
            <a:chExt cx="5472112" cy="941674"/>
          </a:xfrm>
        </p:grpSpPr>
        <p:sp>
          <p:nvSpPr>
            <p:cNvPr id="10" name="直角三角形 9"/>
            <p:cNvSpPr/>
            <p:nvPr/>
          </p:nvSpPr>
          <p:spPr>
            <a:xfrm>
              <a:off x="1562421" y="0"/>
              <a:ext cx="68195" cy="116317"/>
            </a:xfrm>
            <a:prstGeom prst="rtTriangle">
              <a:avLst/>
            </a:prstGeom>
            <a:solidFill>
              <a:srgbClr val="3BC5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任意多边形 10"/>
            <p:cNvSpPr/>
            <p:nvPr/>
          </p:nvSpPr>
          <p:spPr>
            <a:xfrm flipH="1" flipV="1">
              <a:off x="623888" y="116317"/>
              <a:ext cx="5472112" cy="709885"/>
            </a:xfrm>
            <a:custGeom>
              <a:avLst/>
              <a:gdLst>
                <a:gd name="connsiteX0" fmla="*/ 0 w 10085294"/>
                <a:gd name="connsiteY0" fmla="*/ 5132846 h 5132846"/>
                <a:gd name="connsiteX1" fmla="*/ 10085294 w 10085294"/>
                <a:gd name="connsiteY1" fmla="*/ 5132846 h 5132846"/>
                <a:gd name="connsiteX2" fmla="*/ 10085294 w 10085294"/>
                <a:gd name="connsiteY2" fmla="*/ 1018046 h 5132846"/>
                <a:gd name="connsiteX3" fmla="*/ 0 w 10085294"/>
                <a:gd name="connsiteY3" fmla="*/ 0 h 5132846"/>
                <a:gd name="connsiteX4" fmla="*/ 0 w 10085294"/>
                <a:gd name="connsiteY4" fmla="*/ 1018046 h 5132846"/>
                <a:gd name="connsiteX0" fmla="*/ 0 w 10085294"/>
                <a:gd name="connsiteY0" fmla="*/ 4670898 h 4670898"/>
                <a:gd name="connsiteX1" fmla="*/ 10085294 w 10085294"/>
                <a:gd name="connsiteY1" fmla="*/ 4670898 h 4670898"/>
                <a:gd name="connsiteX2" fmla="*/ 10085294 w 10085294"/>
                <a:gd name="connsiteY2" fmla="*/ 556098 h 4670898"/>
                <a:gd name="connsiteX3" fmla="*/ 0 w 10085294"/>
                <a:gd name="connsiteY3" fmla="*/ 0 h 4670898"/>
                <a:gd name="connsiteX4" fmla="*/ 0 w 10085294"/>
                <a:gd name="connsiteY4" fmla="*/ 556098 h 4670898"/>
                <a:gd name="connsiteX5" fmla="*/ 0 w 10085294"/>
                <a:gd name="connsiteY5" fmla="*/ 4670898 h 4670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85294" h="4670898">
                  <a:moveTo>
                    <a:pt x="0" y="4670898"/>
                  </a:moveTo>
                  <a:lnTo>
                    <a:pt x="10085294" y="4670898"/>
                  </a:lnTo>
                  <a:lnTo>
                    <a:pt x="10085294" y="556098"/>
                  </a:lnTo>
                  <a:lnTo>
                    <a:pt x="0" y="0"/>
                  </a:lnTo>
                  <a:lnTo>
                    <a:pt x="0" y="556098"/>
                  </a:lnTo>
                  <a:lnTo>
                    <a:pt x="0" y="467089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任意多边形 11"/>
            <p:cNvSpPr/>
            <p:nvPr/>
          </p:nvSpPr>
          <p:spPr>
            <a:xfrm rot="5400000">
              <a:off x="705091" y="84345"/>
              <a:ext cx="940828" cy="773829"/>
            </a:xfrm>
            <a:custGeom>
              <a:avLst/>
              <a:gdLst>
                <a:gd name="connsiteX0" fmla="*/ 0 w 2096086"/>
                <a:gd name="connsiteY0" fmla="*/ 0 h 952671"/>
                <a:gd name="connsiteX1" fmla="*/ 1917340 w 2096086"/>
                <a:gd name="connsiteY1" fmla="*/ 0 h 952671"/>
                <a:gd name="connsiteX2" fmla="*/ 2096086 w 2096086"/>
                <a:gd name="connsiteY2" fmla="*/ 952671 h 952671"/>
                <a:gd name="connsiteX3" fmla="*/ 0 w 2096086"/>
                <a:gd name="connsiteY3" fmla="*/ 952671 h 952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6086" h="952671">
                  <a:moveTo>
                    <a:pt x="0" y="0"/>
                  </a:moveTo>
                  <a:lnTo>
                    <a:pt x="1917340" y="0"/>
                  </a:lnTo>
                  <a:lnTo>
                    <a:pt x="2096086" y="952671"/>
                  </a:lnTo>
                  <a:lnTo>
                    <a:pt x="0" y="952671"/>
                  </a:lnTo>
                  <a:close/>
                </a:path>
              </a:pathLst>
            </a:custGeom>
            <a:solidFill>
              <a:srgbClr val="3BC5E9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文本框 10"/>
            <p:cNvSpPr txBox="1"/>
            <p:nvPr/>
          </p:nvSpPr>
          <p:spPr>
            <a:xfrm>
              <a:off x="801566" y="132206"/>
              <a:ext cx="74787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bg1"/>
                  </a:solidFill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rPr>
                <a:t>2.</a:t>
              </a:r>
              <a:endParaRPr lang="zh-CN" altLang="en-US" sz="2800" b="1" dirty="0">
                <a:solidFill>
                  <a:schemeClr val="bg1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endParaRPr>
            </a:p>
          </p:txBody>
        </p:sp>
      </p:grpSp>
      <p:sp>
        <p:nvSpPr>
          <p:cNvPr id="14" name="文本框 11"/>
          <p:cNvSpPr txBox="1"/>
          <p:nvPr/>
        </p:nvSpPr>
        <p:spPr>
          <a:xfrm>
            <a:off x="1627105" y="77255"/>
            <a:ext cx="54452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Read for information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8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8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8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8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8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68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2" grpId="0" autoUpdateAnimBg="0"/>
      <p:bldP spid="268291" grpId="0" autoUpdateAnimBg="0"/>
      <p:bldP spid="268293" grpId="0" autoUpdateAnimBg="0"/>
      <p:bldP spid="268294" grpId="0" autoUpdateAnimBg="0"/>
      <p:bldP spid="268295" grpId="0" autoUpdateAnimBg="0"/>
      <p:bldP spid="26829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9" name="Text Box 7"/>
          <p:cNvSpPr txBox="1">
            <a:spLocks noChangeArrowheads="1"/>
          </p:cNvSpPr>
          <p:nvPr/>
        </p:nvSpPr>
        <p:spPr bwMode="auto">
          <a:xfrm>
            <a:off x="2192616" y="5331528"/>
            <a:ext cx="46801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0"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Died in New York</a:t>
            </a:r>
          </a:p>
        </p:txBody>
      </p:sp>
      <p:sp>
        <p:nvSpPr>
          <p:cNvPr id="269317" name="Text Box 5"/>
          <p:cNvSpPr txBox="1">
            <a:spLocks noChangeArrowheads="1"/>
          </p:cNvSpPr>
          <p:nvPr/>
        </p:nvSpPr>
        <p:spPr bwMode="auto">
          <a:xfrm>
            <a:off x="2190958" y="3984287"/>
            <a:ext cx="41840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Married for a second time</a:t>
            </a:r>
          </a:p>
        </p:txBody>
      </p:sp>
      <p:sp>
        <p:nvSpPr>
          <p:cNvPr id="269314" name="Text Box 2"/>
          <p:cNvSpPr txBox="1">
            <a:spLocks noChangeArrowheads="1"/>
          </p:cNvSpPr>
          <p:nvPr/>
        </p:nvSpPr>
        <p:spPr bwMode="auto">
          <a:xfrm>
            <a:off x="334435" y="1439481"/>
            <a:ext cx="14126633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Date          	Event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1951-1953   Published “The Foundation Trilogy” and 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              	won an award for it.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_____          	Published first science book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_____          	Became a full-time writer.</a:t>
            </a:r>
          </a:p>
          <a:p>
            <a:pPr marL="342900" indent="-342900">
              <a:buFontTx/>
              <a:buAutoNum type="arabicPlain" startAt="1973"/>
            </a:pPr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       Divorced his first wife.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               __________________________.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_____         	Had a blood transfusion. Became infected 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                    	with HIV.</a:t>
            </a:r>
          </a:p>
          <a:p>
            <a:pPr marL="342900" indent="-342900"/>
            <a:r>
              <a:rPr kumimoji="0" lang="en-US" altLang="zh-CN" sz="2800" b="1" dirty="0">
                <a:latin typeface="Times New Roman" pitchFamily="18" charset="0"/>
                <a:cs typeface="Times New Roman" pitchFamily="18" charset="0"/>
              </a:rPr>
              <a:t>1992             ________________________.</a:t>
            </a:r>
          </a:p>
        </p:txBody>
      </p:sp>
      <p:sp>
        <p:nvSpPr>
          <p:cNvPr id="269315" name="Text Box 3"/>
          <p:cNvSpPr txBox="1">
            <a:spLocks noChangeArrowheads="1"/>
          </p:cNvSpPr>
          <p:nvPr/>
        </p:nvSpPr>
        <p:spPr bwMode="auto">
          <a:xfrm>
            <a:off x="371996" y="2757718"/>
            <a:ext cx="9028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en-US" altLang="zh-CN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1953</a:t>
            </a:r>
          </a:p>
        </p:txBody>
      </p:sp>
      <p:sp>
        <p:nvSpPr>
          <p:cNvPr id="269316" name="Text Box 4"/>
          <p:cNvSpPr txBox="1">
            <a:spLocks noChangeArrowheads="1"/>
          </p:cNvSpPr>
          <p:nvPr/>
        </p:nvSpPr>
        <p:spPr bwMode="auto">
          <a:xfrm>
            <a:off x="357248" y="3202630"/>
            <a:ext cx="9028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1958</a:t>
            </a:r>
          </a:p>
        </p:txBody>
      </p:sp>
      <p:sp>
        <p:nvSpPr>
          <p:cNvPr id="269318" name="Text Box 6"/>
          <p:cNvSpPr txBox="1">
            <a:spLocks noChangeArrowheads="1"/>
          </p:cNvSpPr>
          <p:nvPr/>
        </p:nvSpPr>
        <p:spPr bwMode="auto">
          <a:xfrm>
            <a:off x="329383" y="4458694"/>
            <a:ext cx="9028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0"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1983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417416" y="162228"/>
            <a:ext cx="5472112" cy="941674"/>
            <a:chOff x="623888" y="0"/>
            <a:chExt cx="5472112" cy="941674"/>
          </a:xfrm>
        </p:grpSpPr>
        <p:sp>
          <p:nvSpPr>
            <p:cNvPr id="9" name="直角三角形 8"/>
            <p:cNvSpPr/>
            <p:nvPr/>
          </p:nvSpPr>
          <p:spPr>
            <a:xfrm>
              <a:off x="1562421" y="0"/>
              <a:ext cx="68195" cy="116317"/>
            </a:xfrm>
            <a:prstGeom prst="rtTriangle">
              <a:avLst/>
            </a:prstGeom>
            <a:solidFill>
              <a:srgbClr val="3BC5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任意多边形 9"/>
            <p:cNvSpPr/>
            <p:nvPr/>
          </p:nvSpPr>
          <p:spPr>
            <a:xfrm flipH="1" flipV="1">
              <a:off x="623888" y="116317"/>
              <a:ext cx="5472112" cy="709885"/>
            </a:xfrm>
            <a:custGeom>
              <a:avLst/>
              <a:gdLst>
                <a:gd name="connsiteX0" fmla="*/ 0 w 10085294"/>
                <a:gd name="connsiteY0" fmla="*/ 5132846 h 5132846"/>
                <a:gd name="connsiteX1" fmla="*/ 10085294 w 10085294"/>
                <a:gd name="connsiteY1" fmla="*/ 5132846 h 5132846"/>
                <a:gd name="connsiteX2" fmla="*/ 10085294 w 10085294"/>
                <a:gd name="connsiteY2" fmla="*/ 1018046 h 5132846"/>
                <a:gd name="connsiteX3" fmla="*/ 0 w 10085294"/>
                <a:gd name="connsiteY3" fmla="*/ 0 h 5132846"/>
                <a:gd name="connsiteX4" fmla="*/ 0 w 10085294"/>
                <a:gd name="connsiteY4" fmla="*/ 1018046 h 5132846"/>
                <a:gd name="connsiteX0" fmla="*/ 0 w 10085294"/>
                <a:gd name="connsiteY0" fmla="*/ 4670898 h 4670898"/>
                <a:gd name="connsiteX1" fmla="*/ 10085294 w 10085294"/>
                <a:gd name="connsiteY1" fmla="*/ 4670898 h 4670898"/>
                <a:gd name="connsiteX2" fmla="*/ 10085294 w 10085294"/>
                <a:gd name="connsiteY2" fmla="*/ 556098 h 4670898"/>
                <a:gd name="connsiteX3" fmla="*/ 0 w 10085294"/>
                <a:gd name="connsiteY3" fmla="*/ 0 h 4670898"/>
                <a:gd name="connsiteX4" fmla="*/ 0 w 10085294"/>
                <a:gd name="connsiteY4" fmla="*/ 556098 h 4670898"/>
                <a:gd name="connsiteX5" fmla="*/ 0 w 10085294"/>
                <a:gd name="connsiteY5" fmla="*/ 4670898 h 4670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85294" h="4670898">
                  <a:moveTo>
                    <a:pt x="0" y="4670898"/>
                  </a:moveTo>
                  <a:lnTo>
                    <a:pt x="10085294" y="4670898"/>
                  </a:lnTo>
                  <a:lnTo>
                    <a:pt x="10085294" y="556098"/>
                  </a:lnTo>
                  <a:lnTo>
                    <a:pt x="0" y="0"/>
                  </a:lnTo>
                  <a:lnTo>
                    <a:pt x="0" y="556098"/>
                  </a:lnTo>
                  <a:lnTo>
                    <a:pt x="0" y="4670898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5000"/>
                    <a:lumOff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任意多边形 10"/>
            <p:cNvSpPr/>
            <p:nvPr/>
          </p:nvSpPr>
          <p:spPr>
            <a:xfrm rot="5400000">
              <a:off x="705091" y="84345"/>
              <a:ext cx="940828" cy="773829"/>
            </a:xfrm>
            <a:custGeom>
              <a:avLst/>
              <a:gdLst>
                <a:gd name="connsiteX0" fmla="*/ 0 w 2096086"/>
                <a:gd name="connsiteY0" fmla="*/ 0 h 952671"/>
                <a:gd name="connsiteX1" fmla="*/ 1917340 w 2096086"/>
                <a:gd name="connsiteY1" fmla="*/ 0 h 952671"/>
                <a:gd name="connsiteX2" fmla="*/ 2096086 w 2096086"/>
                <a:gd name="connsiteY2" fmla="*/ 952671 h 952671"/>
                <a:gd name="connsiteX3" fmla="*/ 0 w 2096086"/>
                <a:gd name="connsiteY3" fmla="*/ 952671 h 952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6086" h="952671">
                  <a:moveTo>
                    <a:pt x="0" y="0"/>
                  </a:moveTo>
                  <a:lnTo>
                    <a:pt x="1917340" y="0"/>
                  </a:lnTo>
                  <a:lnTo>
                    <a:pt x="2096086" y="952671"/>
                  </a:lnTo>
                  <a:lnTo>
                    <a:pt x="0" y="952671"/>
                  </a:lnTo>
                  <a:close/>
                </a:path>
              </a:pathLst>
            </a:custGeom>
            <a:solidFill>
              <a:srgbClr val="3BC5E9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文本框 10"/>
            <p:cNvSpPr txBox="1"/>
            <p:nvPr/>
          </p:nvSpPr>
          <p:spPr>
            <a:xfrm>
              <a:off x="801566" y="132206"/>
              <a:ext cx="74787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bg1"/>
                  </a:solidFill>
                  <a:latin typeface="Times New Roman" pitchFamily="18" charset="0"/>
                  <a:ea typeface="微软雅黑" panose="020B0503020204020204" pitchFamily="34" charset="-122"/>
                  <a:cs typeface="Times New Roman" pitchFamily="18" charset="0"/>
                </a:rPr>
                <a:t>2.</a:t>
              </a:r>
              <a:endParaRPr lang="zh-CN" altLang="en-US" sz="2800" b="1" dirty="0">
                <a:solidFill>
                  <a:schemeClr val="bg1"/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endParaRPr>
            </a:p>
          </p:txBody>
        </p:sp>
      </p:grpSp>
      <p:sp>
        <p:nvSpPr>
          <p:cNvPr id="13" name="文本框 11"/>
          <p:cNvSpPr txBox="1"/>
          <p:nvPr/>
        </p:nvSpPr>
        <p:spPr>
          <a:xfrm>
            <a:off x="1420633" y="239483"/>
            <a:ext cx="54452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ea typeface="微软雅黑" panose="020B0503020204020204" pitchFamily="34" charset="-122"/>
                <a:cs typeface="Times New Roman" pitchFamily="18" charset="0"/>
              </a:rPr>
              <a:t>Read for information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9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9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9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9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9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19" grpId="0" autoUpdateAnimBg="0"/>
      <p:bldP spid="269317" grpId="0" autoUpdateAnimBg="0"/>
      <p:bldP spid="269315" grpId="0" autoUpdateAnimBg="0"/>
      <p:bldP spid="269316" grpId="0" autoUpdateAnimBg="0"/>
      <p:bldP spid="269318" grpId="0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3BC5E9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2952</TotalTime>
  <Words>1123</Words>
  <Application>Microsoft Macintosh PowerPoint</Application>
  <PresentationFormat>宽屏</PresentationFormat>
  <Paragraphs>255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6" baseType="lpstr">
      <vt:lpstr>华文新魏</vt:lpstr>
      <vt:lpstr>宋体</vt:lpstr>
      <vt:lpstr>微软雅黑</vt:lpstr>
      <vt:lpstr>Arial Unicode MS</vt:lpstr>
      <vt:lpstr>Arial</vt:lpstr>
      <vt:lpstr>Calibri</vt:lpstr>
      <vt:lpstr>Calibri Light</vt:lpstr>
      <vt:lpstr>HelveticaNeue</vt:lpstr>
      <vt:lpstr>Times New Roman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南阳师范学院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陈庆军</dc:creator>
  <cp:lastModifiedBy>nqdp</cp:lastModifiedBy>
  <cp:revision>186</cp:revision>
  <dcterms:created xsi:type="dcterms:W3CDTF">2014-06-05T09:19:12Z</dcterms:created>
  <dcterms:modified xsi:type="dcterms:W3CDTF">2019-08-23T13:06:18Z</dcterms:modified>
</cp:coreProperties>
</file>