
<file path=[Content_Types].xml><?xml version="1.0" encoding="utf-8"?>
<Types xmlns="http://schemas.openxmlformats.org/package/2006/content-types">
  <Default Extension="jpeg" ContentType="image/jpeg"/>
  <Default Extension="wdp" ContentType="image/vnd.ms-photo"/>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30" r:id="rId3"/>
    <p:sldId id="257" r:id="rId4"/>
    <p:sldId id="392" r:id="rId6"/>
    <p:sldId id="316" r:id="rId7"/>
    <p:sldId id="386" r:id="rId8"/>
    <p:sldId id="389" r:id="rId9"/>
    <p:sldId id="390" r:id="rId10"/>
    <p:sldId id="393" r:id="rId11"/>
    <p:sldId id="391" r:id="rId12"/>
    <p:sldId id="394" r:id="rId13"/>
    <p:sldId id="418" r:id="rId14"/>
    <p:sldId id="395" r:id="rId15"/>
    <p:sldId id="420" r:id="rId16"/>
    <p:sldId id="424" r:id="rId17"/>
    <p:sldId id="419" r:id="rId18"/>
    <p:sldId id="396" r:id="rId19"/>
    <p:sldId id="426" r:id="rId20"/>
    <p:sldId id="425" r:id="rId21"/>
    <p:sldId id="388"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3A8"/>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86" autoAdjust="0"/>
    <p:restoredTop sz="94660"/>
  </p:normalViewPr>
  <p:slideViewPr>
    <p:cSldViewPr snapToGrid="0" showGuides="1">
      <p:cViewPr varScale="1">
        <p:scale>
          <a:sx n="50" d="100"/>
          <a:sy n="50" d="100"/>
        </p:scale>
        <p:origin x="-1320" y="-90"/>
      </p:cViewPr>
      <p:guideLst>
        <p:guide orient="horz" pos="2075"/>
        <p:guide orient="horz" pos="892"/>
        <p:guide pos="3827"/>
      </p:guideLst>
    </p:cSldViewPr>
  </p:slideViewPr>
  <p:notesTextViewPr>
    <p:cViewPr>
      <p:scale>
        <a:sx n="150" d="100"/>
        <a:sy n="150" d="100"/>
      </p:scale>
      <p:origin x="0" y="0"/>
    </p:cViewPr>
  </p:notesTextViewPr>
  <p:sorterViewPr>
    <p:cViewPr>
      <p:scale>
        <a:sx n="50" d="100"/>
        <a:sy n="50" d="100"/>
      </p:scale>
      <p:origin x="0" y="-114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E9E48-EE92-438E-9B1B-4923AA4FC8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15025-FF1A-45B9-896D-5F39D92850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62E80-05B1-42E7-B663-882CC58C70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2BFD3-14DC-42FE-A772-38559576897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tags" Target="../tags/tag93.xml"/><Relationship Id="rId7" Type="http://schemas.openxmlformats.org/officeDocument/2006/relationships/image" Target="../media/image10.png"/><Relationship Id="rId6" Type="http://schemas.openxmlformats.org/officeDocument/2006/relationships/image" Target="../media/image12.GIF"/><Relationship Id="rId5" Type="http://schemas.openxmlformats.org/officeDocument/2006/relationships/image" Target="../media/image17.png"/><Relationship Id="rId4" Type="http://schemas.openxmlformats.org/officeDocument/2006/relationships/tags" Target="../tags/tag92.xml"/><Relationship Id="rId3" Type="http://schemas.microsoft.com/office/2007/relationships/hdphoto" Target="../media/hdphoto1.wdp"/><Relationship Id="rId2" Type="http://schemas.openxmlformats.org/officeDocument/2006/relationships/image" Target="../media/image8.png"/><Relationship Id="rId11" Type="http://schemas.openxmlformats.org/officeDocument/2006/relationships/notesSlide" Target="../notesSlides/notesSlide9.xml"/><Relationship Id="rId10" Type="http://schemas.openxmlformats.org/officeDocument/2006/relationships/slideLayout" Target="../slideLayouts/slideLayout7.xml"/><Relationship Id="rId1" Type="http://schemas.openxmlformats.org/officeDocument/2006/relationships/image" Target="../media/image11.GIF"/></Relationships>
</file>

<file path=ppt/slides/_rels/slide11.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tags" Target="../tags/tag95.xml"/><Relationship Id="rId7" Type="http://schemas.openxmlformats.org/officeDocument/2006/relationships/image" Target="../media/image10.png"/><Relationship Id="rId6" Type="http://schemas.openxmlformats.org/officeDocument/2006/relationships/image" Target="../media/image12.GIF"/><Relationship Id="rId5" Type="http://schemas.openxmlformats.org/officeDocument/2006/relationships/image" Target="../media/image17.png"/><Relationship Id="rId4" Type="http://schemas.openxmlformats.org/officeDocument/2006/relationships/tags" Target="../tags/tag94.xml"/><Relationship Id="rId3" Type="http://schemas.microsoft.com/office/2007/relationships/hdphoto" Target="../media/hdphoto1.wdp"/><Relationship Id="rId2" Type="http://schemas.openxmlformats.org/officeDocument/2006/relationships/image" Target="../media/image8.png"/><Relationship Id="rId11" Type="http://schemas.openxmlformats.org/officeDocument/2006/relationships/notesSlide" Target="../notesSlides/notesSlide10.xml"/><Relationship Id="rId10" Type="http://schemas.openxmlformats.org/officeDocument/2006/relationships/slideLayout" Target="../slideLayouts/slideLayout7.xml"/><Relationship Id="rId1" Type="http://schemas.openxmlformats.org/officeDocument/2006/relationships/image" Target="../media/image11.GIF"/></Relationships>
</file>

<file path=ppt/slides/_rels/slide12.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tags" Target="../tags/tag97.xml"/><Relationship Id="rId7" Type="http://schemas.openxmlformats.org/officeDocument/2006/relationships/image" Target="../media/image10.png"/><Relationship Id="rId6" Type="http://schemas.openxmlformats.org/officeDocument/2006/relationships/image" Target="../media/image12.GIF"/><Relationship Id="rId5" Type="http://schemas.openxmlformats.org/officeDocument/2006/relationships/image" Target="../media/image17.png"/><Relationship Id="rId4" Type="http://schemas.openxmlformats.org/officeDocument/2006/relationships/tags" Target="../tags/tag96.xml"/><Relationship Id="rId3" Type="http://schemas.microsoft.com/office/2007/relationships/hdphoto" Target="../media/hdphoto1.wdp"/><Relationship Id="rId2" Type="http://schemas.openxmlformats.org/officeDocument/2006/relationships/image" Target="../media/image8.png"/><Relationship Id="rId12" Type="http://schemas.openxmlformats.org/officeDocument/2006/relationships/notesSlide" Target="../notesSlides/notesSlide11.xml"/><Relationship Id="rId11" Type="http://schemas.openxmlformats.org/officeDocument/2006/relationships/slideLayout" Target="../slideLayouts/slideLayout7.xml"/><Relationship Id="rId10" Type="http://schemas.openxmlformats.org/officeDocument/2006/relationships/image" Target="../media/image19.png"/><Relationship Id="rId1" Type="http://schemas.openxmlformats.org/officeDocument/2006/relationships/image" Target="../media/image11.GIF"/></Relationships>
</file>

<file path=ppt/slides/_rels/slide13.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tags" Target="../tags/tag99.xml"/><Relationship Id="rId7" Type="http://schemas.openxmlformats.org/officeDocument/2006/relationships/image" Target="../media/image10.png"/><Relationship Id="rId6" Type="http://schemas.openxmlformats.org/officeDocument/2006/relationships/image" Target="../media/image12.GIF"/><Relationship Id="rId5" Type="http://schemas.openxmlformats.org/officeDocument/2006/relationships/image" Target="../media/image17.png"/><Relationship Id="rId4" Type="http://schemas.openxmlformats.org/officeDocument/2006/relationships/tags" Target="../tags/tag98.xml"/><Relationship Id="rId3" Type="http://schemas.microsoft.com/office/2007/relationships/hdphoto" Target="../media/hdphoto1.wdp"/><Relationship Id="rId2" Type="http://schemas.openxmlformats.org/officeDocument/2006/relationships/image" Target="../media/image8.png"/><Relationship Id="rId11" Type="http://schemas.openxmlformats.org/officeDocument/2006/relationships/notesSlide" Target="../notesSlides/notesSlide12.xml"/><Relationship Id="rId10" Type="http://schemas.openxmlformats.org/officeDocument/2006/relationships/slideLayout" Target="../slideLayouts/slideLayout7.xml"/><Relationship Id="rId1" Type="http://schemas.openxmlformats.org/officeDocument/2006/relationships/image" Target="../media/image11.GIF"/></Relationships>
</file>

<file path=ppt/slides/_rels/slide14.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tags" Target="../tags/tag101.xml"/><Relationship Id="rId7" Type="http://schemas.openxmlformats.org/officeDocument/2006/relationships/image" Target="../media/image10.png"/><Relationship Id="rId6" Type="http://schemas.openxmlformats.org/officeDocument/2006/relationships/image" Target="../media/image12.GIF"/><Relationship Id="rId5" Type="http://schemas.openxmlformats.org/officeDocument/2006/relationships/image" Target="../media/image17.png"/><Relationship Id="rId4" Type="http://schemas.openxmlformats.org/officeDocument/2006/relationships/tags" Target="../tags/tag100.xml"/><Relationship Id="rId3" Type="http://schemas.microsoft.com/office/2007/relationships/hdphoto" Target="../media/hdphoto1.wdp"/><Relationship Id="rId2" Type="http://schemas.openxmlformats.org/officeDocument/2006/relationships/image" Target="../media/image8.png"/><Relationship Id="rId11" Type="http://schemas.openxmlformats.org/officeDocument/2006/relationships/notesSlide" Target="../notesSlides/notesSlide13.xml"/><Relationship Id="rId10" Type="http://schemas.openxmlformats.org/officeDocument/2006/relationships/slideLayout" Target="../slideLayouts/slideLayout7.xml"/><Relationship Id="rId1" Type="http://schemas.openxmlformats.org/officeDocument/2006/relationships/image" Target="../media/image11.GIF"/></Relationships>
</file>

<file path=ppt/slides/_rels/slide15.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tags" Target="../tags/tag103.xml"/><Relationship Id="rId7" Type="http://schemas.openxmlformats.org/officeDocument/2006/relationships/image" Target="../media/image10.png"/><Relationship Id="rId6" Type="http://schemas.openxmlformats.org/officeDocument/2006/relationships/image" Target="../media/image12.GIF"/><Relationship Id="rId5" Type="http://schemas.openxmlformats.org/officeDocument/2006/relationships/image" Target="../media/image17.png"/><Relationship Id="rId4" Type="http://schemas.openxmlformats.org/officeDocument/2006/relationships/tags" Target="../tags/tag102.xml"/><Relationship Id="rId3" Type="http://schemas.microsoft.com/office/2007/relationships/hdphoto" Target="../media/hdphoto1.wdp"/><Relationship Id="rId2" Type="http://schemas.openxmlformats.org/officeDocument/2006/relationships/image" Target="../media/image8.png"/><Relationship Id="rId11" Type="http://schemas.openxmlformats.org/officeDocument/2006/relationships/notesSlide" Target="../notesSlides/notesSlide14.xml"/><Relationship Id="rId10" Type="http://schemas.openxmlformats.org/officeDocument/2006/relationships/slideLayout" Target="../slideLayouts/slideLayout7.xml"/><Relationship Id="rId1" Type="http://schemas.openxmlformats.org/officeDocument/2006/relationships/image" Target="../media/image11.GIF"/></Relationships>
</file>

<file path=ppt/slides/_rels/slide16.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tags" Target="../tags/tag105.xml"/><Relationship Id="rId7" Type="http://schemas.openxmlformats.org/officeDocument/2006/relationships/image" Target="../media/image10.png"/><Relationship Id="rId6" Type="http://schemas.openxmlformats.org/officeDocument/2006/relationships/image" Target="../media/image12.GIF"/><Relationship Id="rId5" Type="http://schemas.openxmlformats.org/officeDocument/2006/relationships/image" Target="../media/image17.png"/><Relationship Id="rId4" Type="http://schemas.openxmlformats.org/officeDocument/2006/relationships/tags" Target="../tags/tag104.xml"/><Relationship Id="rId3" Type="http://schemas.microsoft.com/office/2007/relationships/hdphoto" Target="../media/hdphoto1.wdp"/><Relationship Id="rId2" Type="http://schemas.openxmlformats.org/officeDocument/2006/relationships/image" Target="../media/image8.png"/><Relationship Id="rId11" Type="http://schemas.openxmlformats.org/officeDocument/2006/relationships/notesSlide" Target="../notesSlides/notesSlide15.xml"/><Relationship Id="rId10" Type="http://schemas.openxmlformats.org/officeDocument/2006/relationships/slideLayout" Target="../slideLayouts/slideLayout7.xml"/><Relationship Id="rId1" Type="http://schemas.openxmlformats.org/officeDocument/2006/relationships/image" Target="../media/image11.GIF"/></Relationships>
</file>

<file path=ppt/slides/_rels/slide17.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tags" Target="../tags/tag107.xml"/><Relationship Id="rId7" Type="http://schemas.openxmlformats.org/officeDocument/2006/relationships/image" Target="../media/image10.png"/><Relationship Id="rId6" Type="http://schemas.openxmlformats.org/officeDocument/2006/relationships/image" Target="../media/image12.GIF"/><Relationship Id="rId5" Type="http://schemas.openxmlformats.org/officeDocument/2006/relationships/image" Target="../media/image17.png"/><Relationship Id="rId4" Type="http://schemas.openxmlformats.org/officeDocument/2006/relationships/tags" Target="../tags/tag106.xml"/><Relationship Id="rId3" Type="http://schemas.microsoft.com/office/2007/relationships/hdphoto" Target="../media/hdphoto1.wdp"/><Relationship Id="rId2" Type="http://schemas.openxmlformats.org/officeDocument/2006/relationships/image" Target="../media/image8.png"/><Relationship Id="rId11" Type="http://schemas.openxmlformats.org/officeDocument/2006/relationships/notesSlide" Target="../notesSlides/notesSlide16.xml"/><Relationship Id="rId10" Type="http://schemas.openxmlformats.org/officeDocument/2006/relationships/slideLayout" Target="../slideLayouts/slideLayout7.xml"/><Relationship Id="rId1" Type="http://schemas.openxmlformats.org/officeDocument/2006/relationships/image" Target="../media/image11.GIF"/></Relationships>
</file>

<file path=ppt/slides/_rels/slide18.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tags" Target="../tags/tag109.xml"/><Relationship Id="rId7" Type="http://schemas.openxmlformats.org/officeDocument/2006/relationships/image" Target="../media/image10.png"/><Relationship Id="rId6" Type="http://schemas.openxmlformats.org/officeDocument/2006/relationships/image" Target="../media/image12.GIF"/><Relationship Id="rId5" Type="http://schemas.openxmlformats.org/officeDocument/2006/relationships/image" Target="../media/image17.png"/><Relationship Id="rId4" Type="http://schemas.openxmlformats.org/officeDocument/2006/relationships/tags" Target="../tags/tag108.xml"/><Relationship Id="rId3" Type="http://schemas.microsoft.com/office/2007/relationships/hdphoto" Target="../media/hdphoto1.wdp"/><Relationship Id="rId2" Type="http://schemas.openxmlformats.org/officeDocument/2006/relationships/image" Target="../media/image8.png"/><Relationship Id="rId12" Type="http://schemas.openxmlformats.org/officeDocument/2006/relationships/notesSlide" Target="../notesSlides/notesSlide17.xml"/><Relationship Id="rId11" Type="http://schemas.openxmlformats.org/officeDocument/2006/relationships/slideLayout" Target="../slideLayouts/slideLayout7.xml"/><Relationship Id="rId10" Type="http://schemas.openxmlformats.org/officeDocument/2006/relationships/image" Target="../media/image20.png"/><Relationship Id="rId1" Type="http://schemas.openxmlformats.org/officeDocument/2006/relationships/image" Target="../media/image11.GIF"/></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image" Target="../media/image10.png"/><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image" Target="../media/image9.GIF"/><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92" Type="http://schemas.openxmlformats.org/officeDocument/2006/relationships/notesSlide" Target="../notesSlides/notesSlide3.xml"/><Relationship Id="rId91" Type="http://schemas.openxmlformats.org/officeDocument/2006/relationships/slideLayout" Target="../slideLayouts/slideLayout7.xml"/><Relationship Id="rId90" Type="http://schemas.openxmlformats.org/officeDocument/2006/relationships/tags" Target="../tags/tag81.xml"/><Relationship Id="rId9" Type="http://schemas.openxmlformats.org/officeDocument/2006/relationships/tags" Target="../tags/tag4.xml"/><Relationship Id="rId89" Type="http://schemas.openxmlformats.org/officeDocument/2006/relationships/tags" Target="../tags/tag80.xml"/><Relationship Id="rId88" Type="http://schemas.openxmlformats.org/officeDocument/2006/relationships/tags" Target="../tags/tag79.xml"/><Relationship Id="rId87" Type="http://schemas.openxmlformats.org/officeDocument/2006/relationships/tags" Target="../tags/tag78.xml"/><Relationship Id="rId86" Type="http://schemas.openxmlformats.org/officeDocument/2006/relationships/tags" Target="../tags/tag77.xml"/><Relationship Id="rId85" Type="http://schemas.openxmlformats.org/officeDocument/2006/relationships/tags" Target="../tags/tag76.xml"/><Relationship Id="rId84" Type="http://schemas.openxmlformats.org/officeDocument/2006/relationships/tags" Target="../tags/tag75.xml"/><Relationship Id="rId83" Type="http://schemas.openxmlformats.org/officeDocument/2006/relationships/tags" Target="../tags/tag74.xml"/><Relationship Id="rId82" Type="http://schemas.openxmlformats.org/officeDocument/2006/relationships/tags" Target="../tags/tag73.xml"/><Relationship Id="rId81" Type="http://schemas.openxmlformats.org/officeDocument/2006/relationships/tags" Target="../tags/tag72.xml"/><Relationship Id="rId80" Type="http://schemas.openxmlformats.org/officeDocument/2006/relationships/tags" Target="../tags/tag71.xml"/><Relationship Id="rId8" Type="http://schemas.openxmlformats.org/officeDocument/2006/relationships/tags" Target="../tags/tag3.xml"/><Relationship Id="rId79" Type="http://schemas.openxmlformats.org/officeDocument/2006/relationships/tags" Target="../tags/tag70.xml"/><Relationship Id="rId78" Type="http://schemas.openxmlformats.org/officeDocument/2006/relationships/tags" Target="../tags/tag69.xml"/><Relationship Id="rId77" Type="http://schemas.openxmlformats.org/officeDocument/2006/relationships/tags" Target="../tags/tag68.xml"/><Relationship Id="rId76" Type="http://schemas.openxmlformats.org/officeDocument/2006/relationships/image" Target="../media/image16.GIF"/><Relationship Id="rId75" Type="http://schemas.openxmlformats.org/officeDocument/2006/relationships/tags" Target="../tags/tag67.xml"/><Relationship Id="rId74" Type="http://schemas.openxmlformats.org/officeDocument/2006/relationships/tags" Target="../tags/tag66.xml"/><Relationship Id="rId73" Type="http://schemas.openxmlformats.org/officeDocument/2006/relationships/tags" Target="../tags/tag65.xml"/><Relationship Id="rId72" Type="http://schemas.openxmlformats.org/officeDocument/2006/relationships/tags" Target="../tags/tag64.xml"/><Relationship Id="rId71" Type="http://schemas.openxmlformats.org/officeDocument/2006/relationships/tags" Target="../tags/tag63.xml"/><Relationship Id="rId70" Type="http://schemas.openxmlformats.org/officeDocument/2006/relationships/tags" Target="../tags/tag62.xml"/><Relationship Id="rId7" Type="http://schemas.openxmlformats.org/officeDocument/2006/relationships/tags" Target="../tags/tag2.xml"/><Relationship Id="rId69" Type="http://schemas.openxmlformats.org/officeDocument/2006/relationships/tags" Target="../tags/tag61.xml"/><Relationship Id="rId68" Type="http://schemas.openxmlformats.org/officeDocument/2006/relationships/tags" Target="../tags/tag60.xml"/><Relationship Id="rId67" Type="http://schemas.openxmlformats.org/officeDocument/2006/relationships/tags" Target="../tags/tag59.xml"/><Relationship Id="rId66" Type="http://schemas.openxmlformats.org/officeDocument/2006/relationships/tags" Target="../tags/tag58.xml"/><Relationship Id="rId65" Type="http://schemas.openxmlformats.org/officeDocument/2006/relationships/tags" Target="../tags/tag57.xml"/><Relationship Id="rId64" Type="http://schemas.openxmlformats.org/officeDocument/2006/relationships/tags" Target="../tags/tag56.xml"/><Relationship Id="rId63" Type="http://schemas.openxmlformats.org/officeDocument/2006/relationships/tags" Target="../tags/tag55.xml"/><Relationship Id="rId62" Type="http://schemas.openxmlformats.org/officeDocument/2006/relationships/tags" Target="../tags/tag54.xml"/><Relationship Id="rId61" Type="http://schemas.openxmlformats.org/officeDocument/2006/relationships/tags" Target="../tags/tag53.xml"/><Relationship Id="rId60" Type="http://schemas.openxmlformats.org/officeDocument/2006/relationships/tags" Target="../tags/tag52.xml"/><Relationship Id="rId6" Type="http://schemas.openxmlformats.org/officeDocument/2006/relationships/tags" Target="../tags/tag1.xml"/><Relationship Id="rId59" Type="http://schemas.openxmlformats.org/officeDocument/2006/relationships/tags" Target="../tags/tag51.xml"/><Relationship Id="rId58" Type="http://schemas.openxmlformats.org/officeDocument/2006/relationships/tags" Target="../tags/tag50.xml"/><Relationship Id="rId57" Type="http://schemas.openxmlformats.org/officeDocument/2006/relationships/tags" Target="../tags/tag49.xml"/><Relationship Id="rId56" Type="http://schemas.openxmlformats.org/officeDocument/2006/relationships/tags" Target="../tags/tag48.xml"/><Relationship Id="rId55" Type="http://schemas.openxmlformats.org/officeDocument/2006/relationships/tags" Target="../tags/tag47.xml"/><Relationship Id="rId54" Type="http://schemas.openxmlformats.org/officeDocument/2006/relationships/tags" Target="../tags/tag46.xml"/><Relationship Id="rId53" Type="http://schemas.openxmlformats.org/officeDocument/2006/relationships/tags" Target="../tags/tag45.xml"/><Relationship Id="rId52" Type="http://schemas.openxmlformats.org/officeDocument/2006/relationships/tags" Target="../tags/tag44.xml"/><Relationship Id="rId51" Type="http://schemas.openxmlformats.org/officeDocument/2006/relationships/tags" Target="../tags/tag43.xml"/><Relationship Id="rId50" Type="http://schemas.openxmlformats.org/officeDocument/2006/relationships/tags" Target="../tags/tag42.xml"/><Relationship Id="rId5" Type="http://schemas.microsoft.com/office/2007/relationships/hdphoto" Target="../media/hdphoto1.wdp"/><Relationship Id="rId49" Type="http://schemas.openxmlformats.org/officeDocument/2006/relationships/tags" Target="../tags/tag41.xml"/><Relationship Id="rId48" Type="http://schemas.openxmlformats.org/officeDocument/2006/relationships/tags" Target="../tags/tag40.xml"/><Relationship Id="rId47" Type="http://schemas.openxmlformats.org/officeDocument/2006/relationships/tags" Target="../tags/tag39.xml"/><Relationship Id="rId46" Type="http://schemas.openxmlformats.org/officeDocument/2006/relationships/tags" Target="../tags/tag38.xml"/><Relationship Id="rId45" Type="http://schemas.openxmlformats.org/officeDocument/2006/relationships/tags" Target="../tags/tag37.xml"/><Relationship Id="rId44" Type="http://schemas.openxmlformats.org/officeDocument/2006/relationships/tags" Target="../tags/tag36.xml"/><Relationship Id="rId43" Type="http://schemas.openxmlformats.org/officeDocument/2006/relationships/tags" Target="../tags/tag35.xml"/><Relationship Id="rId42" Type="http://schemas.openxmlformats.org/officeDocument/2006/relationships/tags" Target="../tags/tag34.xml"/><Relationship Id="rId41" Type="http://schemas.openxmlformats.org/officeDocument/2006/relationships/tags" Target="../tags/tag33.xml"/><Relationship Id="rId40" Type="http://schemas.openxmlformats.org/officeDocument/2006/relationships/tags" Target="../tags/tag32.xml"/><Relationship Id="rId4" Type="http://schemas.openxmlformats.org/officeDocument/2006/relationships/image" Target="../media/image8.png"/><Relationship Id="rId39" Type="http://schemas.openxmlformats.org/officeDocument/2006/relationships/tags" Target="../tags/tag31.xml"/><Relationship Id="rId38" Type="http://schemas.openxmlformats.org/officeDocument/2006/relationships/tags" Target="../tags/tag30.xml"/><Relationship Id="rId37" Type="http://schemas.openxmlformats.org/officeDocument/2006/relationships/tags" Target="../tags/tag29.xml"/><Relationship Id="rId36" Type="http://schemas.openxmlformats.org/officeDocument/2006/relationships/tags" Target="../tags/tag28.xml"/><Relationship Id="rId35" Type="http://schemas.openxmlformats.org/officeDocument/2006/relationships/tags" Target="../tags/tag27.xml"/><Relationship Id="rId34" Type="http://schemas.openxmlformats.org/officeDocument/2006/relationships/tags" Target="../tags/tag26.xml"/><Relationship Id="rId33" Type="http://schemas.openxmlformats.org/officeDocument/2006/relationships/image" Target="../media/image15.GIF"/><Relationship Id="rId32" Type="http://schemas.openxmlformats.org/officeDocument/2006/relationships/tags" Target="../tags/tag25.xml"/><Relationship Id="rId31" Type="http://schemas.openxmlformats.org/officeDocument/2006/relationships/tags" Target="../tags/tag24.xml"/><Relationship Id="rId30" Type="http://schemas.openxmlformats.org/officeDocument/2006/relationships/tags" Target="../tags/tag23.xml"/><Relationship Id="rId3" Type="http://schemas.openxmlformats.org/officeDocument/2006/relationships/image" Target="../media/image12.GIF"/><Relationship Id="rId29" Type="http://schemas.openxmlformats.org/officeDocument/2006/relationships/tags" Target="../tags/tag22.xml"/><Relationship Id="rId28" Type="http://schemas.openxmlformats.org/officeDocument/2006/relationships/tags" Target="../tags/tag21.xml"/><Relationship Id="rId27" Type="http://schemas.openxmlformats.org/officeDocument/2006/relationships/tags" Target="../tags/tag20.xml"/><Relationship Id="rId26" Type="http://schemas.openxmlformats.org/officeDocument/2006/relationships/tags" Target="../tags/tag19.xml"/><Relationship Id="rId25" Type="http://schemas.openxmlformats.org/officeDocument/2006/relationships/tags" Target="../tags/tag18.xml"/><Relationship Id="rId24" Type="http://schemas.openxmlformats.org/officeDocument/2006/relationships/image" Target="../media/image14.png"/><Relationship Id="rId23" Type="http://schemas.openxmlformats.org/officeDocument/2006/relationships/tags" Target="../tags/tag17.xml"/><Relationship Id="rId22" Type="http://schemas.openxmlformats.org/officeDocument/2006/relationships/tags" Target="../tags/tag16.xml"/><Relationship Id="rId21" Type="http://schemas.openxmlformats.org/officeDocument/2006/relationships/tags" Target="../tags/tag15.xml"/><Relationship Id="rId20" Type="http://schemas.openxmlformats.org/officeDocument/2006/relationships/tags" Target="../tags/tag14.xml"/><Relationship Id="rId2" Type="http://schemas.openxmlformats.org/officeDocument/2006/relationships/image" Target="../media/image11.GIF"/><Relationship Id="rId19" Type="http://schemas.openxmlformats.org/officeDocument/2006/relationships/tags" Target="../tags/tag13.xml"/><Relationship Id="rId18" Type="http://schemas.openxmlformats.org/officeDocument/2006/relationships/tags" Target="../tags/tag12.xml"/><Relationship Id="rId17" Type="http://schemas.openxmlformats.org/officeDocument/2006/relationships/tags" Target="../tags/tag11.xml"/><Relationship Id="rId16" Type="http://schemas.openxmlformats.org/officeDocument/2006/relationships/tags" Target="../tags/tag10.xml"/><Relationship Id="rId15" Type="http://schemas.openxmlformats.org/officeDocument/2006/relationships/tags" Target="../tags/tag9.xml"/><Relationship Id="rId14" Type="http://schemas.openxmlformats.org/officeDocument/2006/relationships/tags" Target="../tags/tag8.xml"/><Relationship Id="rId13" Type="http://schemas.openxmlformats.org/officeDocument/2006/relationships/tags" Target="../tags/tag7.xml"/><Relationship Id="rId12" Type="http://schemas.openxmlformats.org/officeDocument/2006/relationships/image" Target="../media/image13.png"/><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tags" Target="../tags/tag83.xml"/><Relationship Id="rId7" Type="http://schemas.openxmlformats.org/officeDocument/2006/relationships/image" Target="../media/image10.png"/><Relationship Id="rId6" Type="http://schemas.openxmlformats.org/officeDocument/2006/relationships/image" Target="../media/image12.GIF"/><Relationship Id="rId5" Type="http://schemas.openxmlformats.org/officeDocument/2006/relationships/image" Target="../media/image17.png"/><Relationship Id="rId4" Type="http://schemas.openxmlformats.org/officeDocument/2006/relationships/tags" Target="../tags/tag82.xml"/><Relationship Id="rId3" Type="http://schemas.microsoft.com/office/2007/relationships/hdphoto" Target="../media/hdphoto1.wdp"/><Relationship Id="rId2" Type="http://schemas.openxmlformats.org/officeDocument/2006/relationships/image" Target="../media/image8.png"/><Relationship Id="rId11" Type="http://schemas.openxmlformats.org/officeDocument/2006/relationships/notesSlide" Target="../notesSlides/notesSlide4.xml"/><Relationship Id="rId10" Type="http://schemas.openxmlformats.org/officeDocument/2006/relationships/slideLayout" Target="../slideLayouts/slideLayout7.xml"/><Relationship Id="rId1" Type="http://schemas.openxmlformats.org/officeDocument/2006/relationships/image" Target="../media/image11.GIF"/></Relationships>
</file>

<file path=ppt/slides/_rels/slide6.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tags" Target="../tags/tag85.xml"/><Relationship Id="rId7" Type="http://schemas.openxmlformats.org/officeDocument/2006/relationships/image" Target="../media/image10.png"/><Relationship Id="rId6" Type="http://schemas.openxmlformats.org/officeDocument/2006/relationships/image" Target="../media/image12.GIF"/><Relationship Id="rId5" Type="http://schemas.openxmlformats.org/officeDocument/2006/relationships/image" Target="../media/image17.png"/><Relationship Id="rId4" Type="http://schemas.openxmlformats.org/officeDocument/2006/relationships/tags" Target="../tags/tag84.xml"/><Relationship Id="rId3" Type="http://schemas.microsoft.com/office/2007/relationships/hdphoto" Target="../media/hdphoto1.wdp"/><Relationship Id="rId2" Type="http://schemas.openxmlformats.org/officeDocument/2006/relationships/image" Target="../media/image8.png"/><Relationship Id="rId11" Type="http://schemas.openxmlformats.org/officeDocument/2006/relationships/notesSlide" Target="../notesSlides/notesSlide5.xml"/><Relationship Id="rId10" Type="http://schemas.openxmlformats.org/officeDocument/2006/relationships/slideLayout" Target="../slideLayouts/slideLayout7.xml"/><Relationship Id="rId1" Type="http://schemas.openxmlformats.org/officeDocument/2006/relationships/image" Target="../media/image11.GIF"/></Relationships>
</file>

<file path=ppt/slides/_rels/slide7.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tags" Target="../tags/tag87.xml"/><Relationship Id="rId7" Type="http://schemas.openxmlformats.org/officeDocument/2006/relationships/image" Target="../media/image10.png"/><Relationship Id="rId6" Type="http://schemas.openxmlformats.org/officeDocument/2006/relationships/image" Target="../media/image12.GIF"/><Relationship Id="rId5" Type="http://schemas.openxmlformats.org/officeDocument/2006/relationships/image" Target="../media/image17.png"/><Relationship Id="rId4" Type="http://schemas.openxmlformats.org/officeDocument/2006/relationships/tags" Target="../tags/tag86.xml"/><Relationship Id="rId3" Type="http://schemas.microsoft.com/office/2007/relationships/hdphoto" Target="../media/hdphoto1.wdp"/><Relationship Id="rId2" Type="http://schemas.openxmlformats.org/officeDocument/2006/relationships/image" Target="../media/image8.png"/><Relationship Id="rId11" Type="http://schemas.openxmlformats.org/officeDocument/2006/relationships/notesSlide" Target="../notesSlides/notesSlide6.xml"/><Relationship Id="rId10" Type="http://schemas.openxmlformats.org/officeDocument/2006/relationships/slideLayout" Target="../slideLayouts/slideLayout7.xml"/><Relationship Id="rId1" Type="http://schemas.openxmlformats.org/officeDocument/2006/relationships/image" Target="../media/image11.GIF"/></Relationships>
</file>

<file path=ppt/slides/_rels/slide8.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tags" Target="../tags/tag89.xml"/><Relationship Id="rId7" Type="http://schemas.openxmlformats.org/officeDocument/2006/relationships/image" Target="../media/image10.png"/><Relationship Id="rId6" Type="http://schemas.openxmlformats.org/officeDocument/2006/relationships/image" Target="../media/image12.GIF"/><Relationship Id="rId5" Type="http://schemas.openxmlformats.org/officeDocument/2006/relationships/tags" Target="../tags/tag88.xml"/><Relationship Id="rId4" Type="http://schemas.microsoft.com/office/2007/relationships/hdphoto" Target="../media/hdphoto1.wdp"/><Relationship Id="rId3" Type="http://schemas.openxmlformats.org/officeDocument/2006/relationships/image" Target="../media/image8.png"/><Relationship Id="rId2" Type="http://schemas.openxmlformats.org/officeDocument/2006/relationships/image" Target="../media/image11.GIF"/><Relationship Id="rId11" Type="http://schemas.openxmlformats.org/officeDocument/2006/relationships/notesSlide" Target="../notesSlides/notesSlide7.xml"/><Relationship Id="rId10" Type="http://schemas.openxmlformats.org/officeDocument/2006/relationships/slideLayout" Target="../slideLayouts/slideLayout7.xml"/><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tags" Target="../tags/tag91.xml"/><Relationship Id="rId7" Type="http://schemas.openxmlformats.org/officeDocument/2006/relationships/image" Target="../media/image10.png"/><Relationship Id="rId6" Type="http://schemas.openxmlformats.org/officeDocument/2006/relationships/image" Target="../media/image12.GIF"/><Relationship Id="rId5" Type="http://schemas.openxmlformats.org/officeDocument/2006/relationships/image" Target="../media/image17.png"/><Relationship Id="rId4" Type="http://schemas.openxmlformats.org/officeDocument/2006/relationships/tags" Target="../tags/tag90.xml"/><Relationship Id="rId3" Type="http://schemas.microsoft.com/office/2007/relationships/hdphoto" Target="../media/hdphoto1.wdp"/><Relationship Id="rId2" Type="http://schemas.openxmlformats.org/officeDocument/2006/relationships/image" Target="../media/image8.png"/><Relationship Id="rId11" Type="http://schemas.openxmlformats.org/officeDocument/2006/relationships/notesSlide" Target="../notesSlides/notesSlide8.xml"/><Relationship Id="rId10" Type="http://schemas.openxmlformats.org/officeDocument/2006/relationships/slideLayout" Target="../slideLayouts/slideLayout7.xml"/><Relationship Id="rId1"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a:spLocks noChangeArrowheads="1"/>
          </p:cNvSpPr>
          <p:nvPr/>
        </p:nvSpPr>
        <p:spPr bwMode="auto">
          <a:xfrm>
            <a:off x="432594" y="1512094"/>
            <a:ext cx="65389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pitchFamily="49"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pitchFamily="49"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pitchFamily="49"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pitchFamily="49"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fontAlgn="base" latinLnBrk="0" hangingPunct="1">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fontAlgn="base" latinLnBrk="0" hangingPunct="1">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fontAlgn="base" latinLnBrk="0" hangingPunct="1">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fontAlgn="base" latinLnBrk="0" hangingPunct="1">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pitchFamily="49" charset="-122"/>
                <a:cs typeface="+mn-cs"/>
              </a:defRPr>
            </a:lvl9pPr>
          </a:lstStyle>
          <a:p>
            <a:r>
              <a:rPr lang="zh-CN" altLang="en-US" sz="4000" b="1" dirty="0">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dirty="0">
              <a:solidFill>
                <a:srgbClr val="FF0000"/>
              </a:solidFill>
              <a:latin typeface="HelveticaNeue" pitchFamily="2" charset="0"/>
              <a:ea typeface="宋体" panose="02010600030101010101" pitchFamily="2" charset="-122"/>
            </a:endParaRPr>
          </a:p>
          <a:p>
            <a:endParaRPr lang="en-US" altLang="zh-CN" sz="4000" b="1" dirty="0">
              <a:solidFill>
                <a:srgbClr val="FF0000"/>
              </a:solidFill>
              <a:latin typeface="HelveticaNeue" pitchFamily="2" charset="0"/>
              <a:ea typeface="宋体" panose="02010600030101010101" pitchFamily="2" charset="-122"/>
            </a:endParaRPr>
          </a:p>
          <a:p>
            <a:r>
              <a:rPr lang="zh-CN" altLang="en-US" sz="4000" b="1" dirty="0">
                <a:solidFill>
                  <a:srgbClr val="FF0000"/>
                </a:solidFill>
                <a:latin typeface="HelveticaNeue" pitchFamily="2" charset="0"/>
                <a:ea typeface="宋体" panose="02010600030101010101" pitchFamily="2" charset="-122"/>
              </a:rPr>
              <a:t>更多教学资源请关注</a:t>
            </a:r>
            <a:endParaRPr lang="en-US" altLang="zh-CN" sz="4000" b="1" dirty="0">
              <a:solidFill>
                <a:srgbClr val="FF0000"/>
              </a:solidFill>
              <a:latin typeface="HelveticaNeue" pitchFamily="2" charset="0"/>
              <a:ea typeface="宋体" panose="02010600030101010101" pitchFamily="2" charset="-122"/>
            </a:endParaRPr>
          </a:p>
          <a:p>
            <a:r>
              <a:rPr lang="zh-CN" altLang="en-US" sz="4000" b="1" dirty="0">
                <a:solidFill>
                  <a:srgbClr val="FF0000"/>
                </a:solidFill>
                <a:latin typeface="HelveticaNeue" pitchFamily="2" charset="0"/>
                <a:ea typeface="宋体" panose="02010600030101010101" pitchFamily="2" charset="-122"/>
              </a:rPr>
              <a:t>公众号：溯恩英语</a:t>
            </a:r>
            <a:endParaRPr lang="zh-CN" altLang="en-US" sz="4000" b="1" dirty="0">
              <a:solidFill>
                <a:srgbClr val="FF0000"/>
              </a:solidFill>
              <a:latin typeface="HelveticaNeue" pitchFamily="2" charset="0"/>
              <a:ea typeface="宋体" panose="02010600030101010101" pitchFamily="2" charset="-122"/>
            </a:endParaRPr>
          </a:p>
        </p:txBody>
      </p:sp>
      <p:sp>
        <p:nvSpPr>
          <p:cNvPr id="5122" name="矩形 3"/>
          <p:cNvSpPr>
            <a:spLocks noChangeArrowheads="1"/>
          </p:cNvSpPr>
          <p:nvPr/>
        </p:nvSpPr>
        <p:spPr bwMode="auto">
          <a:xfrm>
            <a:off x="7506494" y="2275681"/>
            <a:ext cx="3603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pitchFamily="49"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pitchFamily="49"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pitchFamily="49"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pitchFamily="49"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fontAlgn="base" latinLnBrk="0" hangingPunct="1">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fontAlgn="base" latinLnBrk="0" hangingPunct="1">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fontAlgn="base" latinLnBrk="0" hangingPunct="1">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fontAlgn="base" latinLnBrk="0" hangingPunct="1">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pitchFamily="49" charset="-122"/>
                <a:cs typeface="+mn-cs"/>
              </a:defRPr>
            </a:lvl9pPr>
          </a:lstStyle>
          <a:p>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3" name="图片 11" descr="水印"/>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7207" y="329406"/>
            <a:ext cx="4902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1" descr="qrcode_for_gh_3a435f224ccf_1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569" y="2983706"/>
            <a:ext cx="31099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512860" y="688340"/>
            <a:ext cx="10972825" cy="0"/>
          </a:xfrm>
          <a:prstGeom prst="line">
            <a:avLst/>
          </a:prstGeom>
          <a:ln>
            <a:gradFill>
              <a:gsLst>
                <a:gs pos="0">
                  <a:srgbClr val="400040"/>
                </a:gs>
                <a:gs pos="32000">
                  <a:srgbClr val="8F0040"/>
                </a:gs>
                <a:gs pos="63000">
                  <a:srgbClr val="F27300"/>
                </a:gs>
                <a:gs pos="100000">
                  <a:srgbClr val="FFBF00"/>
                </a:gs>
              </a:gsLst>
              <a:lin ang="10800000" scaled="0"/>
            </a:gradFill>
          </a:ln>
        </p:spPr>
        <p:style>
          <a:lnRef idx="1">
            <a:srgbClr val="5B9BD5"/>
          </a:lnRef>
          <a:fillRef idx="0">
            <a:srgbClr val="5B9BD5"/>
          </a:fillRef>
          <a:effectRef idx="0">
            <a:srgbClr val="5B9BD5"/>
          </a:effectRef>
          <a:fontRef idx="minor">
            <a:sysClr val="windowText" lastClr="000000"/>
          </a:fontRef>
        </p:style>
      </p:cxnSp>
      <p:sp>
        <p:nvSpPr>
          <p:cNvPr id="25" name="矩形 24"/>
          <p:cNvSpPr/>
          <p:nvPr/>
        </p:nvSpPr>
        <p:spPr>
          <a:xfrm>
            <a:off x="0" y="6685613"/>
            <a:ext cx="12192000" cy="1723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p:nvPr/>
        </p:nvPicPr>
        <p:blipFill>
          <a:blip r:embed="rId1"/>
          <a:stretch>
            <a:fillRect/>
          </a:stretch>
        </p:blipFill>
        <p:spPr>
          <a:xfrm>
            <a:off x="54610" y="6584950"/>
            <a:ext cx="708025" cy="273050"/>
          </a:xfrm>
          <a:prstGeom prst="rect">
            <a:avLst/>
          </a:prstGeom>
        </p:spPr>
      </p:pic>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0" y="12700"/>
            <a:ext cx="1078865" cy="831850"/>
          </a:xfrm>
          <a:prstGeom prst="rect">
            <a:avLst/>
          </a:prstGeom>
        </p:spPr>
      </p:pic>
      <p:grpSp>
        <p:nvGrpSpPr>
          <p:cNvPr id="3" name="组合 2"/>
          <p:cNvGrpSpPr/>
          <p:nvPr/>
        </p:nvGrpSpPr>
        <p:grpSpPr>
          <a:xfrm>
            <a:off x="414020" y="551815"/>
            <a:ext cx="140970" cy="121920"/>
            <a:chOff x="715963" y="600758"/>
            <a:chExt cx="2201410" cy="2201406"/>
          </a:xfrm>
        </p:grpSpPr>
        <p:sp>
          <p:nvSpPr>
            <p:cNvPr id="5" name="Freeform 20"/>
            <p:cNvSpPr/>
            <p:nvPr/>
          </p:nvSpPr>
          <p:spPr>
            <a:xfrm>
              <a:off x="715963" y="843713"/>
              <a:ext cx="349618" cy="1712535"/>
            </a:xfrm>
            <a:custGeom>
              <a:avLst/>
              <a:gdLst/>
              <a:ahLst/>
              <a:cxnLst>
                <a:cxn ang="0">
                  <a:pos x="349618" y="1122925"/>
                </a:cxn>
                <a:cxn ang="0">
                  <a:pos x="0" y="1712535"/>
                </a:cxn>
                <a:cxn ang="0">
                  <a:pos x="0" y="0"/>
                </a:cxn>
                <a:cxn ang="0">
                  <a:pos x="349618" y="1122925"/>
                </a:cxn>
              </a:cxnLst>
              <a:pathLst>
                <a:path w="118" h="578">
                  <a:moveTo>
                    <a:pt x="118" y="379"/>
                  </a:moveTo>
                  <a:lnTo>
                    <a:pt x="0" y="578"/>
                  </a:lnTo>
                  <a:lnTo>
                    <a:pt x="0" y="0"/>
                  </a:lnTo>
                  <a:lnTo>
                    <a:pt x="118" y="379"/>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6" name="Freeform 21"/>
            <p:cNvSpPr/>
            <p:nvPr/>
          </p:nvSpPr>
          <p:spPr>
            <a:xfrm>
              <a:off x="715963" y="600758"/>
              <a:ext cx="651830" cy="399987"/>
            </a:xfrm>
            <a:custGeom>
              <a:avLst/>
              <a:gdLst/>
              <a:ahLst/>
              <a:cxnLst>
                <a:cxn ang="0">
                  <a:pos x="651830" y="399987"/>
                </a:cxn>
                <a:cxn ang="0">
                  <a:pos x="0" y="242955"/>
                </a:cxn>
                <a:cxn ang="0">
                  <a:pos x="242954" y="0"/>
                </a:cxn>
                <a:cxn ang="0">
                  <a:pos x="651830" y="399987"/>
                </a:cxn>
              </a:cxnLst>
              <a:pathLst>
                <a:path w="220" h="135">
                  <a:moveTo>
                    <a:pt x="220" y="135"/>
                  </a:moveTo>
                  <a:lnTo>
                    <a:pt x="0" y="82"/>
                  </a:lnTo>
                  <a:lnTo>
                    <a:pt x="82" y="0"/>
                  </a:lnTo>
                  <a:lnTo>
                    <a:pt x="220" y="135"/>
                  </a:lnTo>
                  <a:close/>
                </a:path>
              </a:pathLst>
            </a:custGeom>
            <a:noFill/>
            <a:ln w="9525" cap="flat" cmpd="sng">
              <a:solidFill>
                <a:srgbClr val="5B3B87"/>
              </a:solidFill>
              <a:prstDash val="solid"/>
              <a:round/>
              <a:headEnd type="none" w="med" len="med"/>
              <a:tailEnd type="none" w="med" len="med"/>
            </a:ln>
          </p:spPr>
          <p:txBody>
            <a:bodyPr/>
            <a:p>
              <a:endParaRPr lang="zh-CN" altLang="en-US" sz="1680"/>
            </a:p>
          </p:txBody>
        </p:sp>
        <p:sp>
          <p:nvSpPr>
            <p:cNvPr id="7" name="Freeform 22"/>
            <p:cNvSpPr/>
            <p:nvPr/>
          </p:nvSpPr>
          <p:spPr>
            <a:xfrm>
              <a:off x="715963" y="1966637"/>
              <a:ext cx="349618" cy="835527"/>
            </a:xfrm>
            <a:custGeom>
              <a:avLst/>
              <a:gdLst/>
              <a:ahLst/>
              <a:cxnLst>
                <a:cxn ang="0">
                  <a:pos x="349618" y="0"/>
                </a:cxn>
                <a:cxn ang="0">
                  <a:pos x="242954" y="835527"/>
                </a:cxn>
                <a:cxn ang="0">
                  <a:pos x="0" y="589609"/>
                </a:cxn>
                <a:cxn ang="0">
                  <a:pos x="349618" y="0"/>
                </a:cxn>
              </a:cxnLst>
              <a:pathLst>
                <a:path w="118" h="282">
                  <a:moveTo>
                    <a:pt x="118" y="0"/>
                  </a:moveTo>
                  <a:lnTo>
                    <a:pt x="82" y="282"/>
                  </a:lnTo>
                  <a:lnTo>
                    <a:pt x="0" y="199"/>
                  </a:lnTo>
                  <a:lnTo>
                    <a:pt x="118" y="0"/>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8" name="Freeform 23"/>
            <p:cNvSpPr/>
            <p:nvPr/>
          </p:nvSpPr>
          <p:spPr>
            <a:xfrm>
              <a:off x="715963" y="843713"/>
              <a:ext cx="651830" cy="1122926"/>
            </a:xfrm>
            <a:custGeom>
              <a:avLst/>
              <a:gdLst/>
              <a:ahLst/>
              <a:cxnLst>
                <a:cxn ang="0">
                  <a:pos x="651830" y="157031"/>
                </a:cxn>
                <a:cxn ang="0">
                  <a:pos x="349617" y="1122926"/>
                </a:cxn>
                <a:cxn ang="0">
                  <a:pos x="0" y="0"/>
                </a:cxn>
                <a:cxn ang="0">
                  <a:pos x="651830" y="157031"/>
                </a:cxn>
              </a:cxnLst>
              <a:pathLst>
                <a:path w="220" h="379">
                  <a:moveTo>
                    <a:pt x="220" y="53"/>
                  </a:moveTo>
                  <a:lnTo>
                    <a:pt x="118" y="379"/>
                  </a:lnTo>
                  <a:lnTo>
                    <a:pt x="0" y="0"/>
                  </a:lnTo>
                  <a:lnTo>
                    <a:pt x="220" y="53"/>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0" name="Freeform 24"/>
            <p:cNvSpPr/>
            <p:nvPr/>
          </p:nvSpPr>
          <p:spPr>
            <a:xfrm>
              <a:off x="958918" y="1966637"/>
              <a:ext cx="948117" cy="835527"/>
            </a:xfrm>
            <a:custGeom>
              <a:avLst/>
              <a:gdLst/>
              <a:ahLst/>
              <a:cxnLst>
                <a:cxn ang="0">
                  <a:pos x="948117" y="373320"/>
                </a:cxn>
                <a:cxn ang="0">
                  <a:pos x="0" y="835527"/>
                </a:cxn>
                <a:cxn ang="0">
                  <a:pos x="106663" y="0"/>
                </a:cxn>
                <a:cxn ang="0">
                  <a:pos x="948117" y="373320"/>
                </a:cxn>
              </a:cxnLst>
              <a:pathLst>
                <a:path w="320" h="282">
                  <a:moveTo>
                    <a:pt x="320" y="126"/>
                  </a:moveTo>
                  <a:lnTo>
                    <a:pt x="0" y="282"/>
                  </a:lnTo>
                  <a:lnTo>
                    <a:pt x="36" y="0"/>
                  </a:lnTo>
                  <a:lnTo>
                    <a:pt x="320" y="126"/>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12" name="Freeform 25"/>
            <p:cNvSpPr/>
            <p:nvPr/>
          </p:nvSpPr>
          <p:spPr>
            <a:xfrm>
              <a:off x="958918" y="600758"/>
              <a:ext cx="1712536" cy="399987"/>
            </a:xfrm>
            <a:custGeom>
              <a:avLst/>
              <a:gdLst/>
              <a:ahLst/>
              <a:cxnLst>
                <a:cxn ang="0">
                  <a:pos x="408875" y="399987"/>
                </a:cxn>
                <a:cxn ang="0">
                  <a:pos x="0" y="0"/>
                </a:cxn>
                <a:cxn ang="0">
                  <a:pos x="1712536" y="0"/>
                </a:cxn>
                <a:cxn ang="0">
                  <a:pos x="408875" y="399987"/>
                </a:cxn>
              </a:cxnLst>
              <a:pathLst>
                <a:path w="578" h="135">
                  <a:moveTo>
                    <a:pt x="138" y="135"/>
                  </a:moveTo>
                  <a:lnTo>
                    <a:pt x="0" y="0"/>
                  </a:lnTo>
                  <a:lnTo>
                    <a:pt x="578" y="0"/>
                  </a:lnTo>
                  <a:lnTo>
                    <a:pt x="138" y="135"/>
                  </a:lnTo>
                  <a:close/>
                </a:path>
              </a:pathLst>
            </a:custGeom>
            <a:noFill/>
            <a:ln w="9525" cap="flat" cmpd="sng">
              <a:solidFill>
                <a:srgbClr val="79307A"/>
              </a:solidFill>
              <a:prstDash val="solid"/>
              <a:round/>
              <a:headEnd type="none" w="med" len="med"/>
              <a:tailEnd type="none" w="med" len="med"/>
            </a:ln>
          </p:spPr>
          <p:txBody>
            <a:bodyPr/>
            <a:p>
              <a:endParaRPr lang="zh-CN" altLang="en-US" sz="1680"/>
            </a:p>
          </p:txBody>
        </p:sp>
        <p:sp>
          <p:nvSpPr>
            <p:cNvPr id="13" name="Freeform 26"/>
            <p:cNvSpPr/>
            <p:nvPr/>
          </p:nvSpPr>
          <p:spPr>
            <a:xfrm>
              <a:off x="958918" y="2339957"/>
              <a:ext cx="1712536" cy="462207"/>
            </a:xfrm>
            <a:custGeom>
              <a:avLst/>
              <a:gdLst/>
              <a:ahLst/>
              <a:cxnLst>
                <a:cxn ang="0">
                  <a:pos x="948116" y="0"/>
                </a:cxn>
                <a:cxn ang="0">
                  <a:pos x="1712536" y="462207"/>
                </a:cxn>
                <a:cxn ang="0">
                  <a:pos x="0" y="462207"/>
                </a:cxn>
                <a:cxn ang="0">
                  <a:pos x="948116" y="0"/>
                </a:cxn>
              </a:cxnLst>
              <a:pathLst>
                <a:path w="578" h="156">
                  <a:moveTo>
                    <a:pt x="320" y="0"/>
                  </a:moveTo>
                  <a:lnTo>
                    <a:pt x="578" y="156"/>
                  </a:lnTo>
                  <a:lnTo>
                    <a:pt x="0" y="156"/>
                  </a:lnTo>
                  <a:lnTo>
                    <a:pt x="320"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4" name="Freeform 27"/>
            <p:cNvSpPr/>
            <p:nvPr/>
          </p:nvSpPr>
          <p:spPr>
            <a:xfrm>
              <a:off x="1367793" y="600758"/>
              <a:ext cx="1303661" cy="805899"/>
            </a:xfrm>
            <a:custGeom>
              <a:avLst/>
              <a:gdLst/>
              <a:ahLst/>
              <a:cxnLst>
                <a:cxn ang="0">
                  <a:pos x="1303661" y="0"/>
                </a:cxn>
                <a:cxn ang="0">
                  <a:pos x="897748" y="805899"/>
                </a:cxn>
                <a:cxn ang="0">
                  <a:pos x="0" y="399986"/>
                </a:cxn>
                <a:cxn ang="0">
                  <a:pos x="1303661" y="0"/>
                </a:cxn>
              </a:cxnLst>
              <a:pathLst>
                <a:path w="440" h="272">
                  <a:moveTo>
                    <a:pt x="440" y="0"/>
                  </a:moveTo>
                  <a:lnTo>
                    <a:pt x="303" y="272"/>
                  </a:lnTo>
                  <a:lnTo>
                    <a:pt x="0" y="135"/>
                  </a:lnTo>
                  <a:lnTo>
                    <a:pt x="440" y="0"/>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5" name="Freeform 28"/>
            <p:cNvSpPr/>
            <p:nvPr/>
          </p:nvSpPr>
          <p:spPr>
            <a:xfrm>
              <a:off x="2265543" y="843713"/>
              <a:ext cx="651830" cy="1712535"/>
            </a:xfrm>
            <a:custGeom>
              <a:avLst/>
              <a:gdLst/>
              <a:ahLst/>
              <a:cxnLst>
                <a:cxn ang="0">
                  <a:pos x="651830" y="0"/>
                </a:cxn>
                <a:cxn ang="0">
                  <a:pos x="651830" y="1712535"/>
                </a:cxn>
                <a:cxn ang="0">
                  <a:pos x="0" y="562944"/>
                </a:cxn>
                <a:cxn ang="0">
                  <a:pos x="651830" y="0"/>
                </a:cxn>
              </a:cxnLst>
              <a:pathLst>
                <a:path w="220" h="578">
                  <a:moveTo>
                    <a:pt x="220" y="0"/>
                  </a:moveTo>
                  <a:lnTo>
                    <a:pt x="220" y="578"/>
                  </a:lnTo>
                  <a:lnTo>
                    <a:pt x="0" y="190"/>
                  </a:lnTo>
                  <a:lnTo>
                    <a:pt x="220" y="0"/>
                  </a:lnTo>
                  <a:close/>
                </a:path>
              </a:pathLst>
            </a:custGeom>
            <a:noFill/>
            <a:ln w="9525" cap="flat" cmpd="sng">
              <a:solidFill>
                <a:srgbClr val="F1286A"/>
              </a:solidFill>
              <a:prstDash val="solid"/>
              <a:round/>
              <a:headEnd type="none" w="med" len="med"/>
              <a:tailEnd type="none" w="med" len="med"/>
            </a:ln>
          </p:spPr>
          <p:txBody>
            <a:bodyPr/>
            <a:p>
              <a:endParaRPr lang="zh-CN" altLang="en-US" sz="1680"/>
            </a:p>
          </p:txBody>
        </p:sp>
        <p:sp>
          <p:nvSpPr>
            <p:cNvPr id="16" name="Freeform 29"/>
            <p:cNvSpPr/>
            <p:nvPr/>
          </p:nvSpPr>
          <p:spPr>
            <a:xfrm>
              <a:off x="1907035" y="2339957"/>
              <a:ext cx="1010338" cy="462207"/>
            </a:xfrm>
            <a:custGeom>
              <a:avLst/>
              <a:gdLst/>
              <a:ahLst/>
              <a:cxnLst>
                <a:cxn ang="0">
                  <a:pos x="1010338" y="216289"/>
                </a:cxn>
                <a:cxn ang="0">
                  <a:pos x="0" y="0"/>
                </a:cxn>
                <a:cxn ang="0">
                  <a:pos x="764419" y="462207"/>
                </a:cxn>
                <a:cxn ang="0">
                  <a:pos x="1010338" y="216289"/>
                </a:cxn>
              </a:cxnLst>
              <a:pathLst>
                <a:path w="341" h="156">
                  <a:moveTo>
                    <a:pt x="341" y="73"/>
                  </a:moveTo>
                  <a:lnTo>
                    <a:pt x="0" y="0"/>
                  </a:lnTo>
                  <a:lnTo>
                    <a:pt x="258" y="156"/>
                  </a:lnTo>
                  <a:lnTo>
                    <a:pt x="341" y="73"/>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17" name="Freeform 30"/>
            <p:cNvSpPr/>
            <p:nvPr/>
          </p:nvSpPr>
          <p:spPr>
            <a:xfrm>
              <a:off x="1065581" y="1406657"/>
              <a:ext cx="1199961" cy="933303"/>
            </a:xfrm>
            <a:custGeom>
              <a:avLst/>
              <a:gdLst/>
              <a:ahLst/>
              <a:cxnLst>
                <a:cxn ang="0">
                  <a:pos x="1199961" y="0"/>
                </a:cxn>
                <a:cxn ang="0">
                  <a:pos x="0" y="559981"/>
                </a:cxn>
                <a:cxn ang="0">
                  <a:pos x="841454" y="933303"/>
                </a:cxn>
                <a:cxn ang="0">
                  <a:pos x="1199961" y="0"/>
                </a:cxn>
              </a:cxnLst>
              <a:pathLst>
                <a:path w="405" h="315">
                  <a:moveTo>
                    <a:pt x="405" y="0"/>
                  </a:moveTo>
                  <a:lnTo>
                    <a:pt x="0" y="189"/>
                  </a:lnTo>
                  <a:lnTo>
                    <a:pt x="284" y="315"/>
                  </a:lnTo>
                  <a:lnTo>
                    <a:pt x="405"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8" name="Freeform 31"/>
            <p:cNvSpPr/>
            <p:nvPr/>
          </p:nvSpPr>
          <p:spPr>
            <a:xfrm>
              <a:off x="1907035" y="1406657"/>
              <a:ext cx="1010338" cy="1149591"/>
            </a:xfrm>
            <a:custGeom>
              <a:avLst/>
              <a:gdLst/>
              <a:ahLst/>
              <a:cxnLst>
                <a:cxn ang="0">
                  <a:pos x="358507" y="0"/>
                </a:cxn>
                <a:cxn ang="0">
                  <a:pos x="1010338" y="1149591"/>
                </a:cxn>
                <a:cxn ang="0">
                  <a:pos x="0" y="933301"/>
                </a:cxn>
                <a:cxn ang="0">
                  <a:pos x="358507" y="0"/>
                </a:cxn>
              </a:cxnLst>
              <a:pathLst>
                <a:path w="341" h="388">
                  <a:moveTo>
                    <a:pt x="121" y="0"/>
                  </a:moveTo>
                  <a:lnTo>
                    <a:pt x="341" y="388"/>
                  </a:lnTo>
                  <a:lnTo>
                    <a:pt x="0" y="315"/>
                  </a:lnTo>
                  <a:lnTo>
                    <a:pt x="121" y="0"/>
                  </a:lnTo>
                  <a:close/>
                </a:path>
              </a:pathLst>
            </a:custGeom>
            <a:noFill/>
            <a:ln w="9525" cap="flat" cmpd="sng">
              <a:solidFill>
                <a:srgbClr val="FD3F63"/>
              </a:solidFill>
              <a:prstDash val="solid"/>
              <a:round/>
              <a:headEnd type="none" w="med" len="med"/>
              <a:tailEnd type="none" w="med" len="med"/>
            </a:ln>
          </p:spPr>
          <p:txBody>
            <a:bodyPr/>
            <a:p>
              <a:endParaRPr lang="zh-CN" altLang="en-US" sz="1680"/>
            </a:p>
          </p:txBody>
        </p:sp>
        <p:sp>
          <p:nvSpPr>
            <p:cNvPr id="19" name="Freeform 32"/>
            <p:cNvSpPr/>
            <p:nvPr/>
          </p:nvSpPr>
          <p:spPr>
            <a:xfrm>
              <a:off x="2265543" y="600758"/>
              <a:ext cx="651830" cy="805899"/>
            </a:xfrm>
            <a:custGeom>
              <a:avLst/>
              <a:gdLst/>
              <a:ahLst/>
              <a:cxnLst>
                <a:cxn ang="0">
                  <a:pos x="405912" y="0"/>
                </a:cxn>
                <a:cxn ang="0">
                  <a:pos x="651830" y="242954"/>
                </a:cxn>
                <a:cxn ang="0">
                  <a:pos x="0" y="805899"/>
                </a:cxn>
                <a:cxn ang="0">
                  <a:pos x="405912" y="0"/>
                </a:cxn>
              </a:cxnLst>
              <a:pathLst>
                <a:path w="220" h="272">
                  <a:moveTo>
                    <a:pt x="137" y="0"/>
                  </a:moveTo>
                  <a:lnTo>
                    <a:pt x="220" y="82"/>
                  </a:lnTo>
                  <a:lnTo>
                    <a:pt x="0" y="272"/>
                  </a:lnTo>
                  <a:lnTo>
                    <a:pt x="137" y="0"/>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sp>
          <p:nvSpPr>
            <p:cNvPr id="22" name="Freeform 33"/>
            <p:cNvSpPr/>
            <p:nvPr/>
          </p:nvSpPr>
          <p:spPr>
            <a:xfrm>
              <a:off x="1065581" y="1000744"/>
              <a:ext cx="1199961" cy="965893"/>
            </a:xfrm>
            <a:custGeom>
              <a:avLst/>
              <a:gdLst/>
              <a:ahLst/>
              <a:cxnLst>
                <a:cxn ang="0">
                  <a:pos x="1199961" y="405912"/>
                </a:cxn>
                <a:cxn ang="0">
                  <a:pos x="302212" y="0"/>
                </a:cxn>
                <a:cxn ang="0">
                  <a:pos x="0" y="965893"/>
                </a:cxn>
                <a:cxn ang="0">
                  <a:pos x="1199961" y="405912"/>
                </a:cxn>
              </a:cxnLst>
              <a:pathLst>
                <a:path w="405" h="326">
                  <a:moveTo>
                    <a:pt x="405" y="137"/>
                  </a:moveTo>
                  <a:lnTo>
                    <a:pt x="102" y="0"/>
                  </a:lnTo>
                  <a:lnTo>
                    <a:pt x="0" y="326"/>
                  </a:lnTo>
                  <a:lnTo>
                    <a:pt x="405" y="137"/>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grpSp>
      <p:sp>
        <p:nvSpPr>
          <p:cNvPr id="27" name="文本框 26"/>
          <p:cNvSpPr txBox="1"/>
          <p:nvPr/>
        </p:nvSpPr>
        <p:spPr>
          <a:xfrm>
            <a:off x="1241425" y="198120"/>
            <a:ext cx="3707765" cy="460375"/>
          </a:xfrm>
          <a:prstGeom prst="rect">
            <a:avLst/>
          </a:prstGeom>
          <a:noFill/>
        </p:spPr>
        <p:txBody>
          <a:bodyPr wrap="square" rtlCol="0" anchor="t">
            <a:spAutoFit/>
          </a:bodyPr>
          <a:p>
            <a:r>
              <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rPr>
              <a:t>5. bad；harmful 坏的</a:t>
            </a:r>
            <a:endPar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endParaRPr>
          </a:p>
        </p:txBody>
      </p:sp>
      <p:sp>
        <p:nvSpPr>
          <p:cNvPr id="11272" name="AutoShape 36"/>
          <p:cNvSpPr/>
          <p:nvPr>
            <p:custDataLst>
              <p:tags r:id="rId4"/>
            </p:custDataLst>
          </p:nvPr>
        </p:nvSpPr>
        <p:spPr>
          <a:xfrm>
            <a:off x="111125" y="826135"/>
            <a:ext cx="5662930" cy="576516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pitchFamily="18" charset="0"/>
              <a:ea typeface="Times New Roman" panose="02020603050405020304" pitchFamily="18" charset="0"/>
            </a:endParaRPr>
          </a:p>
        </p:txBody>
      </p:sp>
      <p:pic>
        <p:nvPicPr>
          <p:cNvPr id="23" name="图片 22"/>
          <p:cNvPicPr>
            <a:picLocks noChangeAspect="1"/>
          </p:cNvPicPr>
          <p:nvPr/>
        </p:nvPicPr>
        <p:blipFill>
          <a:blip r:embed="rId5"/>
          <a:stretch>
            <a:fillRect/>
          </a:stretch>
        </p:blipFill>
        <p:spPr>
          <a:xfrm>
            <a:off x="5956300" y="826135"/>
            <a:ext cx="5925185" cy="5790565"/>
          </a:xfrm>
          <a:prstGeom prst="rect">
            <a:avLst/>
          </a:prstGeom>
          <a:effectLst>
            <a:outerShdw blurRad="50800" dist="38100" dir="16200000" rotWithShape="0">
              <a:prstClr val="black">
                <a:alpha val="40000"/>
              </a:prstClr>
            </a:outerShdw>
          </a:effectLst>
        </p:spPr>
      </p:pic>
      <p:pic>
        <p:nvPicPr>
          <p:cNvPr id="9" name="图片 8"/>
          <p:cNvPicPr/>
          <p:nvPr/>
        </p:nvPicPr>
        <p:blipFill>
          <a:blip r:embed="rId6"/>
          <a:stretch>
            <a:fillRect/>
          </a:stretch>
        </p:blipFill>
        <p:spPr>
          <a:xfrm>
            <a:off x="10135870" y="5061585"/>
            <a:ext cx="2321560" cy="190373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9515" y="6146366"/>
            <a:ext cx="520050" cy="819282"/>
          </a:xfrm>
          <a:prstGeom prst="rect">
            <a:avLst/>
          </a:prstGeom>
        </p:spPr>
      </p:pic>
      <p:pic>
        <p:nvPicPr>
          <p:cNvPr id="24" name="图片 23"/>
          <p:cNvPicPr>
            <a:picLocks noChangeAspect="1"/>
          </p:cNvPicPr>
          <p:nvPr>
            <p:custDataLst>
              <p:tags r:id="rId8"/>
            </p:custDataLst>
          </p:nvPr>
        </p:nvPicPr>
        <p:blipFill>
          <a:blip r:embed="rId9">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flipH="1">
            <a:off x="-60325" y="5960745"/>
            <a:ext cx="1266190" cy="773430"/>
          </a:xfrm>
          <a:prstGeom prst="rect">
            <a:avLst/>
          </a:prstGeom>
        </p:spPr>
      </p:pic>
      <p:sp>
        <p:nvSpPr>
          <p:cNvPr id="100" name="文本框 99"/>
          <p:cNvSpPr txBox="1"/>
          <p:nvPr/>
        </p:nvSpPr>
        <p:spPr>
          <a:xfrm>
            <a:off x="-111760" y="1376045"/>
            <a:ext cx="5885180" cy="3476625"/>
          </a:xfrm>
          <a:prstGeom prst="rect">
            <a:avLst/>
          </a:prstGeom>
          <a:noFill/>
          <a:ln w="9525">
            <a:noFill/>
          </a:ln>
        </p:spPr>
        <p:txBody>
          <a:bodyPr wrap="square">
            <a:spAutoFit/>
          </a:bodyPr>
          <a:p>
            <a:pPr marL="342900" indent="0" fontAlgn="auto">
              <a:lnSpc>
                <a:spcPts val="4400"/>
              </a:lnSpc>
              <a:buFont typeface="Arial" panose="020B0604020202020204" pitchFamily="34" charset="0"/>
              <a:buChar char="•"/>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deleterious </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400" b="1" i="1" baseline="-25000">
                <a:latin typeface="Times New Roman" panose="02020603050405020304" pitchFamily="18" charset="0"/>
                <a:ea typeface="宋体" panose="02010600030101010101" pitchFamily="2" charset="-122"/>
                <a:cs typeface="Times New Roman" panose="02020603050405020304" pitchFamily="18" charset="0"/>
              </a:rPr>
              <a:t>/</a:t>
            </a:r>
            <a:r>
              <a:rPr lang="en-US" sz="2400" b="1" i="1" baseline="-25000">
                <a:latin typeface="Times New Roman" panose="02020603050405020304" pitchFamily="18" charset="0"/>
                <a:ea typeface="宋体" panose="02010600030101010101" pitchFamily="2" charset="-122"/>
              </a:rPr>
              <a:t>ˌdeləˈtɪəriəs/</a:t>
            </a:r>
            <a:r>
              <a:rPr lang="en-US" sz="2400" b="1" i="1">
                <a:latin typeface="Times New Roman" panose="02020603050405020304" pitchFamily="18" charset="0"/>
                <a:ea typeface="宋体" panose="02010600030101010101" pitchFamily="2" charset="-122"/>
              </a:rPr>
              <a:t> </a:t>
            </a:r>
            <a:r>
              <a:rPr lang="en-US" sz="2000" b="1">
                <a:latin typeface="Times New Roman" panose="02020603050405020304" pitchFamily="18" charset="0"/>
                <a:ea typeface="宋体" panose="02010600030101010101" pitchFamily="2" charset="-122"/>
                <a:cs typeface="Times New Roman" panose="02020603050405020304" pitchFamily="18" charset="0"/>
              </a:rPr>
              <a:t>adj. 有毒的，有害的</a:t>
            </a:r>
            <a:endParaRPr lang="en-US" sz="2000" b="1">
              <a:latin typeface="Times New Roman" panose="02020603050405020304" pitchFamily="18" charset="0"/>
              <a:ea typeface="宋体" panose="02010600030101010101" pitchFamily="2" charset="-122"/>
              <a:cs typeface="Times New Roman" panose="02020603050405020304" pitchFamily="18" charset="0"/>
            </a:endParaRPr>
          </a:p>
          <a:p>
            <a:pPr marL="342900" indent="0" fontAlgn="auto">
              <a:lnSpc>
                <a:spcPts val="4400"/>
              </a:lnSpc>
              <a:buFont typeface="Arial" panose="020B0604020202020204" pitchFamily="34" charset="0"/>
              <a:buChar char="•"/>
            </a:pPr>
            <a:r>
              <a:rPr lang="en-US" sz="2400" b="1">
                <a:solidFill>
                  <a:srgbClr val="002060"/>
                </a:solidFill>
                <a:latin typeface="Times New Roman" panose="02020603050405020304" pitchFamily="18" charset="0"/>
                <a:ea typeface="黑体" panose="02010609060101010101" pitchFamily="49" charset="-122"/>
              </a:rPr>
              <a:t>deteriorate</a:t>
            </a:r>
            <a:r>
              <a:rPr lang="en-US" sz="2400" b="1" baseline="-25000">
                <a:latin typeface="Times New Roman" panose="02020603050405020304" pitchFamily="18" charset="0"/>
                <a:ea typeface="黑体" panose="02010609060101010101" pitchFamily="49" charset="-122"/>
              </a:rPr>
              <a:t> </a:t>
            </a:r>
            <a:r>
              <a:rPr lang="en-US" sz="2400" b="1" i="1" baseline="-25000">
                <a:latin typeface="Times New Roman" panose="02020603050405020304" pitchFamily="18" charset="0"/>
                <a:ea typeface="黑体" panose="02010609060101010101" pitchFamily="49" charset="-122"/>
              </a:rPr>
              <a:t>/dɪ'tɪərɪəreɪt/ </a:t>
            </a:r>
            <a:r>
              <a:rPr lang="en-US" sz="2000" b="1">
                <a:latin typeface="Times New Roman" panose="02020603050405020304" pitchFamily="18" charset="0"/>
                <a:ea typeface="宋体" panose="02010600030101010101" pitchFamily="2" charset="-122"/>
              </a:rPr>
              <a:t>v. </a:t>
            </a:r>
            <a:r>
              <a:rPr lang="zh-CN" sz="2000" b="1">
                <a:ea typeface="宋体" panose="02010600030101010101" pitchFamily="2" charset="-122"/>
              </a:rPr>
              <a:t>恶化，变坏</a:t>
            </a:r>
            <a:endParaRPr lang="en-US" sz="2000" b="1">
              <a:latin typeface="Times New Roman" panose="02020603050405020304" pitchFamily="18" charset="0"/>
              <a:ea typeface="宋体" panose="02010600030101010101" pitchFamily="2" charset="-122"/>
              <a:cs typeface="Times New Roman" panose="02020603050405020304" pitchFamily="18" charset="0"/>
            </a:endParaRPr>
          </a:p>
          <a:p>
            <a:pPr marL="342900" indent="0" fontAlgn="auto">
              <a:lnSpc>
                <a:spcPts val="4400"/>
              </a:lnSpc>
              <a:buFont typeface="Arial" panose="020B0604020202020204" pitchFamily="34" charset="0"/>
              <a:buChar char="•"/>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US" sz="2400" b="1">
                <a:solidFill>
                  <a:srgbClr val="002060"/>
                </a:solidFill>
                <a:latin typeface="Times New Roman" panose="02020603050405020304" pitchFamily="18" charset="0"/>
                <a:ea typeface="黑体" panose="02010609060101010101" pitchFamily="49" charset="-122"/>
              </a:rPr>
              <a:t>deteriorated</a:t>
            </a:r>
            <a:r>
              <a:rPr lang="en-US" sz="2400" b="1">
                <a:latin typeface="Times New Roman" panose="02020603050405020304" pitchFamily="18" charset="0"/>
                <a:ea typeface="黑体" panose="02010609060101010101" pitchFamily="49" charset="-122"/>
              </a:rPr>
              <a:t> </a:t>
            </a:r>
            <a:r>
              <a:rPr lang="en-US" sz="2000" b="1">
                <a:latin typeface="Times New Roman" panose="02020603050405020304" pitchFamily="18" charset="0"/>
                <a:ea typeface="宋体" panose="02010600030101010101" pitchFamily="2" charset="-122"/>
                <a:cs typeface="Times New Roman" panose="02020603050405020304" pitchFamily="18" charset="0"/>
              </a:rPr>
              <a:t>adj. 恶化的；已变质</a:t>
            </a:r>
            <a:r>
              <a:rPr lang="zh-CN" sz="2400" b="1">
                <a:ea typeface="宋体" panose="02010600030101010101" pitchFamily="2" charset="-122"/>
              </a:rPr>
              <a:t>的</a:t>
            </a:r>
            <a:endParaRPr lang="zh-CN" sz="2400" b="1">
              <a:ea typeface="宋体" panose="02010600030101010101" pitchFamily="2" charset="-122"/>
            </a:endParaRPr>
          </a:p>
          <a:p>
            <a:pPr indent="0" fontAlgn="auto">
              <a:lnSpc>
                <a:spcPts val="4400"/>
              </a:lnSpc>
              <a:buNone/>
            </a:pPr>
            <a:r>
              <a:rPr lang="zh-CN" sz="2400" b="1">
                <a:ea typeface="宋体" panose="02010600030101010101" pitchFamily="2" charset="-122"/>
              </a:rPr>
              <a:t>         </a:t>
            </a: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r>
              <a:rPr lang="en-US" sz="2400" b="1">
                <a:solidFill>
                  <a:srgbClr val="002060"/>
                </a:solidFill>
                <a:latin typeface="Times New Roman" panose="02020603050405020304" pitchFamily="18" charset="0"/>
                <a:ea typeface="黑体" panose="02010609060101010101" pitchFamily="49" charset="-122"/>
              </a:rPr>
              <a:t>deteriorating</a:t>
            </a:r>
            <a:r>
              <a:rPr lang="en-US" sz="2400" b="1">
                <a:latin typeface="Times New Roman" panose="02020603050405020304" pitchFamily="18" charset="0"/>
                <a:ea typeface="黑体" panose="02010609060101010101" pitchFamily="49" charset="-122"/>
              </a:rPr>
              <a:t> </a:t>
            </a:r>
            <a:r>
              <a:rPr lang="en-US" sz="2000" b="1">
                <a:latin typeface="Times New Roman" panose="02020603050405020304" pitchFamily="18" charset="0"/>
                <a:ea typeface="宋体" panose="02010600030101010101" pitchFamily="2" charset="-122"/>
                <a:cs typeface="Times New Roman" panose="02020603050405020304" pitchFamily="18" charset="0"/>
              </a:rPr>
              <a:t>adj. 日益恶化的</a:t>
            </a:r>
            <a:endParaRPr lang="en-US" sz="2000" b="1">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0" fontAlgn="auto">
              <a:lnSpc>
                <a:spcPts val="4400"/>
              </a:lnSpc>
              <a:buFont typeface="Arial" panose="020B0604020202020204" pitchFamily="34" charset="0"/>
              <a:buChar char="•"/>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detrimental</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400" b="1" i="1" baseline="-25000">
                <a:latin typeface="Times New Roman" panose="02020603050405020304" pitchFamily="18" charset="0"/>
                <a:ea typeface="宋体" panose="02010600030101010101" pitchFamily="2" charset="-122"/>
                <a:cs typeface="Times New Roman" panose="02020603050405020304" pitchFamily="18" charset="0"/>
              </a:rPr>
              <a:t>/,detrɪ'mentəl/</a:t>
            </a:r>
            <a:r>
              <a:rPr lang="en-US" sz="2400" b="1" baseline="-25000">
                <a:latin typeface="Times New Roman" panose="02020603050405020304" pitchFamily="18" charset="0"/>
                <a:ea typeface="宋体" panose="02010600030101010101" pitchFamily="2" charset="-122"/>
                <a:cs typeface="Times New Roman" panose="02020603050405020304" pitchFamily="18" charset="0"/>
              </a:rPr>
              <a:t> </a:t>
            </a:r>
            <a:r>
              <a:rPr lang="en-US" sz="2000" b="1">
                <a:latin typeface="Times New Roman" panose="02020603050405020304" pitchFamily="18" charset="0"/>
                <a:ea typeface="宋体" panose="02010600030101010101" pitchFamily="2" charset="-122"/>
                <a:cs typeface="Times New Roman" panose="02020603050405020304" pitchFamily="18" charset="0"/>
              </a:rPr>
              <a:t>adj. 不利的；有害的 </a:t>
            </a:r>
            <a:endParaRPr lang="en-US" sz="2000" b="1">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ts val="4400"/>
              </a:lnSpc>
              <a:buFont typeface="Arial" panose="020B0604020202020204" pitchFamily="34" charset="0"/>
              <a:buNone/>
            </a:pPr>
            <a:r>
              <a:rPr lang="en-US" sz="2000" b="1">
                <a:latin typeface="Times New Roman" panose="02020603050405020304" pitchFamily="18" charset="0"/>
                <a:ea typeface="宋体" panose="02010600030101010101" pitchFamily="2" charset="-122"/>
                <a:cs typeface="Times New Roman" panose="02020603050405020304" pitchFamily="18" charset="0"/>
              </a:rPr>
              <a:t>                               n. 有害的人（或物）</a:t>
            </a:r>
            <a:endParaRPr lang="zh-CN" altLang="en-US" sz="2400"/>
          </a:p>
        </p:txBody>
      </p:sp>
      <p:sp>
        <p:nvSpPr>
          <p:cNvPr id="21" name="文本框 20"/>
          <p:cNvSpPr txBox="1"/>
          <p:nvPr/>
        </p:nvSpPr>
        <p:spPr>
          <a:xfrm>
            <a:off x="6090285" y="1000125"/>
            <a:ext cx="5791200" cy="4399915"/>
          </a:xfrm>
          <a:prstGeom prst="rect">
            <a:avLst/>
          </a:prstGeom>
          <a:noFill/>
          <a:ln w="9525">
            <a:noFill/>
          </a:ln>
        </p:spPr>
        <p:txBody>
          <a:bodyPr wrap="square">
            <a:spAutoFit/>
          </a:bodyPr>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1.</a:t>
            </a:r>
            <a:r>
              <a:rPr lang="zh-CN" sz="2000" b="0">
                <a:solidFill>
                  <a:srgbClr val="0063A8"/>
                </a:solidFill>
                <a:latin typeface="Times New Roman" panose="02020603050405020304" pitchFamily="18" charset="0"/>
                <a:ea typeface="宋体" panose="02010600030101010101" pitchFamily="2" charset="-122"/>
              </a:rPr>
              <a:t>不断恶化的天气</a:t>
            </a:r>
            <a:r>
              <a:rPr lang="en-US" sz="2000" b="0">
                <a:solidFill>
                  <a:srgbClr val="0063A8"/>
                </a:solidFill>
                <a:latin typeface="Times New Roman" panose="02020603050405020304" pitchFamily="18" charset="0"/>
                <a:ea typeface="宋体" panose="02010600030101010101" pitchFamily="2" charset="-122"/>
              </a:rPr>
              <a:t>/ </a:t>
            </a:r>
            <a:r>
              <a:rPr lang="zh-CN" sz="2000" b="0">
                <a:solidFill>
                  <a:srgbClr val="0063A8"/>
                </a:solidFill>
                <a:latin typeface="Times New Roman" panose="02020603050405020304" pitchFamily="18" charset="0"/>
                <a:ea typeface="宋体" panose="02010600030101010101" pitchFamily="2" charset="-122"/>
              </a:rPr>
              <a:t>经济</a:t>
            </a:r>
            <a:r>
              <a:rPr lang="en-US" sz="2000" b="0">
                <a:solidFill>
                  <a:srgbClr val="0063A8"/>
                </a:solidFill>
                <a:latin typeface="Times New Roman" panose="02020603050405020304" pitchFamily="18" charset="0"/>
                <a:ea typeface="宋体" panose="02010600030101010101" pitchFamily="2" charset="-122"/>
              </a:rPr>
              <a:t>/ </a:t>
            </a:r>
            <a:r>
              <a:rPr lang="zh-CN" sz="2000" b="0">
                <a:solidFill>
                  <a:srgbClr val="0063A8"/>
                </a:solidFill>
                <a:latin typeface="Times New Roman" panose="02020603050405020304" pitchFamily="18" charset="0"/>
                <a:ea typeface="宋体" panose="02010600030101010101" pitchFamily="2" charset="-122"/>
              </a:rPr>
              <a:t>健康状况</a:t>
            </a:r>
            <a:endParaRPr lang="zh-CN" sz="2000" b="0">
              <a:solidFill>
                <a:srgbClr val="0063A8"/>
              </a:solidFill>
              <a:latin typeface="Times New Roman" panose="02020603050405020304" pitchFamily="18" charset="0"/>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2.</a:t>
            </a:r>
            <a:r>
              <a:rPr lang="zh-CN" sz="2000" b="0">
                <a:solidFill>
                  <a:srgbClr val="0063A8"/>
                </a:solidFill>
                <a:latin typeface="Times New Roman" panose="02020603050405020304" pitchFamily="18" charset="0"/>
                <a:ea typeface="宋体" panose="02010600030101010101" pitchFamily="2" charset="-122"/>
              </a:rPr>
              <a:t>许多食物因所含的化学成分和添加剂被怀疑有害健康。</a:t>
            </a:r>
            <a:endParaRPr lang="zh-CN" sz="2000" b="0">
              <a:solidFill>
                <a:srgbClr val="0063A8"/>
              </a:solidFill>
              <a:latin typeface="Times New Roman" panose="02020603050405020304" pitchFamily="18" charset="0"/>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3.</a:t>
            </a:r>
            <a:r>
              <a:rPr lang="zh-CN" sz="2000" b="0">
                <a:solidFill>
                  <a:srgbClr val="0063A8"/>
                </a:solidFill>
                <a:latin typeface="Times New Roman" panose="02020603050405020304" pitchFamily="18" charset="0"/>
                <a:ea typeface="宋体" panose="02010600030101010101" pitchFamily="2" charset="-122"/>
              </a:rPr>
              <a:t>之前做过的动物实验显示，污染物质能对海洋生物产生有害作用。</a:t>
            </a:r>
            <a:endParaRPr lang="zh-CN" sz="2000" b="0">
              <a:solidFill>
                <a:srgbClr val="0063A8"/>
              </a:solidFill>
              <a:latin typeface="Times New Roman" panose="02020603050405020304" pitchFamily="18" charset="0"/>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4.</a:t>
            </a:r>
            <a:r>
              <a:rPr lang="zh-CN" sz="2000" b="0">
                <a:solidFill>
                  <a:srgbClr val="0063A8"/>
                </a:solidFill>
                <a:latin typeface="Times New Roman" panose="02020603050405020304" pitchFamily="18" charset="0"/>
                <a:ea typeface="宋体" panose="02010600030101010101" pitchFamily="2" charset="-122"/>
              </a:rPr>
              <a:t>这种依赖</a:t>
            </a:r>
            <a:r>
              <a:rPr lang="en-US" sz="2000" b="0">
                <a:solidFill>
                  <a:srgbClr val="0063A8"/>
                </a:solidFill>
                <a:latin typeface="Times New Roman" panose="02020603050405020304" pitchFamily="18" charset="0"/>
                <a:ea typeface="宋体" panose="02010600030101010101" pitchFamily="2" charset="-122"/>
              </a:rPr>
              <a:t>/</a:t>
            </a:r>
            <a:r>
              <a:rPr lang="zh-CN" sz="2000" b="0">
                <a:solidFill>
                  <a:srgbClr val="0063A8"/>
                </a:solidFill>
                <a:latin typeface="Times New Roman" panose="02020603050405020304" pitchFamily="18" charset="0"/>
                <a:ea typeface="宋体" panose="02010600030101010101" pitchFamily="2" charset="-122"/>
              </a:rPr>
              <a:t>过度依赖</a:t>
            </a:r>
            <a:r>
              <a:rPr lang="zh-CN" sz="2000" b="1" u="sng">
                <a:solidFill>
                  <a:srgbClr val="0063A8"/>
                </a:solidFill>
                <a:latin typeface="Times New Roman" panose="02020603050405020304" pitchFamily="18" charset="0"/>
                <a:ea typeface="宋体" panose="02010600030101010101" pitchFamily="2" charset="-122"/>
              </a:rPr>
              <a:t>对</a:t>
            </a:r>
            <a:r>
              <a:rPr lang="zh-CN" sz="2000" b="0">
                <a:solidFill>
                  <a:srgbClr val="0063A8"/>
                </a:solidFill>
                <a:latin typeface="Times New Roman" panose="02020603050405020304" pitchFamily="18" charset="0"/>
                <a:ea typeface="宋体" panose="02010600030101010101" pitchFamily="2" charset="-122"/>
              </a:rPr>
              <a:t>我们的学习</a:t>
            </a:r>
            <a:r>
              <a:rPr lang="zh-CN" sz="2000" b="1" u="sng">
                <a:solidFill>
                  <a:srgbClr val="0063A8"/>
                </a:solidFill>
                <a:latin typeface="Times New Roman" panose="02020603050405020304" pitchFamily="18" charset="0"/>
                <a:ea typeface="宋体" panose="02010600030101010101" pitchFamily="2" charset="-122"/>
              </a:rPr>
              <a:t>有害</a:t>
            </a:r>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6022975" y="1457960"/>
            <a:ext cx="5791200" cy="398780"/>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1.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deteriorating</a:t>
            </a:r>
            <a:r>
              <a:rPr lang="en-US" sz="2000" b="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cs typeface="Times New Roman" panose="02020603050405020304" pitchFamily="18" charset="0"/>
              </a:rPr>
              <a:t>weather conditions /economy /health</a:t>
            </a:r>
            <a:endParaRPr lang="zh-CN" altLang="en-US" sz="2000"/>
          </a:p>
        </p:txBody>
      </p:sp>
      <p:sp>
        <p:nvSpPr>
          <p:cNvPr id="28" name="文本框 27"/>
          <p:cNvSpPr txBox="1"/>
          <p:nvPr/>
        </p:nvSpPr>
        <p:spPr>
          <a:xfrm>
            <a:off x="6089650" y="2538730"/>
            <a:ext cx="5724525" cy="1014730"/>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2. Many foods are suspected of being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detrimental</a:t>
            </a:r>
            <a:r>
              <a:rPr lang="en-US" sz="2000" b="1">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cs typeface="Times New Roman" panose="02020603050405020304" pitchFamily="18" charset="0"/>
              </a:rPr>
              <a:t>to health because of the chemicals and additives they contain.</a:t>
            </a:r>
            <a:endParaRPr lang="zh-CN" altLang="en-US" sz="2000"/>
          </a:p>
        </p:txBody>
      </p:sp>
      <p:sp>
        <p:nvSpPr>
          <p:cNvPr id="29" name="文本框 28"/>
          <p:cNvSpPr txBox="1"/>
          <p:nvPr/>
        </p:nvSpPr>
        <p:spPr>
          <a:xfrm>
            <a:off x="6089650" y="4145915"/>
            <a:ext cx="5723890" cy="706755"/>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3. Prior research on laboratory animals has shown that the pollutants can cause</a:t>
            </a:r>
            <a:r>
              <a:rPr lang="en-US" sz="2000" b="1">
                <a:latin typeface="Times New Roman" panose="02020603050405020304" pitchFamily="18" charset="0"/>
                <a:ea typeface="宋体" panose="02010600030101010101" pitchFamily="2" charset="-122"/>
                <a:cs typeface="Times New Roman" panose="02020603050405020304" pitchFamily="18" charset="0"/>
              </a:rPr>
              <a:t>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deleterious</a:t>
            </a:r>
            <a:r>
              <a:rPr lang="en-US" sz="2000" b="0">
                <a:latin typeface="Times New Roman" panose="02020603050405020304" pitchFamily="18" charset="0"/>
                <a:ea typeface="宋体" panose="02010600030101010101" pitchFamily="2" charset="-122"/>
                <a:cs typeface="Times New Roman" panose="02020603050405020304" pitchFamily="18" charset="0"/>
              </a:rPr>
              <a:t> effects.</a:t>
            </a:r>
            <a:endParaRPr lang="zh-CN" altLang="en-US" sz="2000"/>
          </a:p>
        </p:txBody>
      </p:sp>
      <p:sp>
        <p:nvSpPr>
          <p:cNvPr id="30" name="文本框 29"/>
          <p:cNvSpPr txBox="1"/>
          <p:nvPr/>
        </p:nvSpPr>
        <p:spPr>
          <a:xfrm>
            <a:off x="6090285" y="5439410"/>
            <a:ext cx="5723255" cy="706755"/>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4.This dependency/ over-reliance </a:t>
            </a:r>
            <a:r>
              <a:rPr lang="en-US" sz="2000" b="0"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is</a:t>
            </a:r>
            <a:r>
              <a:rPr lang="en-US" sz="2000"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 detrimental</a:t>
            </a:r>
            <a:r>
              <a:rPr lang="en-US" sz="2000" b="0"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 to</a:t>
            </a:r>
            <a:r>
              <a:rPr lang="en-US" sz="2000" b="0">
                <a:latin typeface="Times New Roman" panose="02020603050405020304" pitchFamily="18" charset="0"/>
                <a:ea typeface="宋体" panose="02010600030101010101" pitchFamily="2" charset="-122"/>
                <a:cs typeface="Times New Roman" panose="02020603050405020304" pitchFamily="18" charset="0"/>
              </a:rPr>
              <a:t> our learning.</a:t>
            </a:r>
            <a:endParaRPr lang="zh-CN" altLang="en-US"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par>
                                <p:cTn id="10" presetID="8" presetClass="emph" presetSubtype="0" repeatCount="indefinite" fill="hold" nodeType="with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P spid="28" grpId="1"/>
      <p:bldP spid="29" grpId="0"/>
      <p:bldP spid="29" grpId="1"/>
      <p:bldP spid="30" grpId="0"/>
      <p:bldP spid="3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512860" y="688340"/>
            <a:ext cx="10972825" cy="0"/>
          </a:xfrm>
          <a:prstGeom prst="line">
            <a:avLst/>
          </a:prstGeom>
          <a:ln>
            <a:gradFill>
              <a:gsLst>
                <a:gs pos="0">
                  <a:srgbClr val="400040"/>
                </a:gs>
                <a:gs pos="32000">
                  <a:srgbClr val="8F0040"/>
                </a:gs>
                <a:gs pos="63000">
                  <a:srgbClr val="F27300"/>
                </a:gs>
                <a:gs pos="100000">
                  <a:srgbClr val="FFBF00"/>
                </a:gs>
              </a:gsLst>
              <a:lin ang="10800000" scaled="0"/>
            </a:gradFill>
          </a:ln>
        </p:spPr>
        <p:style>
          <a:lnRef idx="1">
            <a:srgbClr val="5B9BD5"/>
          </a:lnRef>
          <a:fillRef idx="0">
            <a:srgbClr val="5B9BD5"/>
          </a:fillRef>
          <a:effectRef idx="0">
            <a:srgbClr val="5B9BD5"/>
          </a:effectRef>
          <a:fontRef idx="minor">
            <a:sysClr val="windowText" lastClr="000000"/>
          </a:fontRef>
        </p:style>
      </p:cxnSp>
      <p:sp>
        <p:nvSpPr>
          <p:cNvPr id="25" name="矩形 24"/>
          <p:cNvSpPr/>
          <p:nvPr/>
        </p:nvSpPr>
        <p:spPr>
          <a:xfrm>
            <a:off x="0" y="6685613"/>
            <a:ext cx="12192000" cy="1723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p:nvPr/>
        </p:nvPicPr>
        <p:blipFill>
          <a:blip r:embed="rId1"/>
          <a:stretch>
            <a:fillRect/>
          </a:stretch>
        </p:blipFill>
        <p:spPr>
          <a:xfrm>
            <a:off x="54610" y="6584950"/>
            <a:ext cx="708025" cy="273050"/>
          </a:xfrm>
          <a:prstGeom prst="rect">
            <a:avLst/>
          </a:prstGeom>
        </p:spPr>
      </p:pic>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0" y="12700"/>
            <a:ext cx="1078865" cy="831850"/>
          </a:xfrm>
          <a:prstGeom prst="rect">
            <a:avLst/>
          </a:prstGeom>
        </p:spPr>
      </p:pic>
      <p:grpSp>
        <p:nvGrpSpPr>
          <p:cNvPr id="3" name="组合 2"/>
          <p:cNvGrpSpPr/>
          <p:nvPr/>
        </p:nvGrpSpPr>
        <p:grpSpPr>
          <a:xfrm>
            <a:off x="414020" y="551815"/>
            <a:ext cx="140970" cy="121920"/>
            <a:chOff x="715963" y="600758"/>
            <a:chExt cx="2201410" cy="2201406"/>
          </a:xfrm>
        </p:grpSpPr>
        <p:sp>
          <p:nvSpPr>
            <p:cNvPr id="5" name="Freeform 20"/>
            <p:cNvSpPr/>
            <p:nvPr/>
          </p:nvSpPr>
          <p:spPr>
            <a:xfrm>
              <a:off x="715963" y="843713"/>
              <a:ext cx="349618" cy="1712535"/>
            </a:xfrm>
            <a:custGeom>
              <a:avLst/>
              <a:gdLst/>
              <a:ahLst/>
              <a:cxnLst>
                <a:cxn ang="0">
                  <a:pos x="349618" y="1122925"/>
                </a:cxn>
                <a:cxn ang="0">
                  <a:pos x="0" y="1712535"/>
                </a:cxn>
                <a:cxn ang="0">
                  <a:pos x="0" y="0"/>
                </a:cxn>
                <a:cxn ang="0">
                  <a:pos x="349618" y="1122925"/>
                </a:cxn>
              </a:cxnLst>
              <a:pathLst>
                <a:path w="118" h="578">
                  <a:moveTo>
                    <a:pt x="118" y="379"/>
                  </a:moveTo>
                  <a:lnTo>
                    <a:pt x="0" y="578"/>
                  </a:lnTo>
                  <a:lnTo>
                    <a:pt x="0" y="0"/>
                  </a:lnTo>
                  <a:lnTo>
                    <a:pt x="118" y="379"/>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6" name="Freeform 21"/>
            <p:cNvSpPr/>
            <p:nvPr/>
          </p:nvSpPr>
          <p:spPr>
            <a:xfrm>
              <a:off x="715963" y="600758"/>
              <a:ext cx="651830" cy="399987"/>
            </a:xfrm>
            <a:custGeom>
              <a:avLst/>
              <a:gdLst/>
              <a:ahLst/>
              <a:cxnLst>
                <a:cxn ang="0">
                  <a:pos x="651830" y="399987"/>
                </a:cxn>
                <a:cxn ang="0">
                  <a:pos x="0" y="242955"/>
                </a:cxn>
                <a:cxn ang="0">
                  <a:pos x="242954" y="0"/>
                </a:cxn>
                <a:cxn ang="0">
                  <a:pos x="651830" y="399987"/>
                </a:cxn>
              </a:cxnLst>
              <a:pathLst>
                <a:path w="220" h="135">
                  <a:moveTo>
                    <a:pt x="220" y="135"/>
                  </a:moveTo>
                  <a:lnTo>
                    <a:pt x="0" y="82"/>
                  </a:lnTo>
                  <a:lnTo>
                    <a:pt x="82" y="0"/>
                  </a:lnTo>
                  <a:lnTo>
                    <a:pt x="220" y="135"/>
                  </a:lnTo>
                  <a:close/>
                </a:path>
              </a:pathLst>
            </a:custGeom>
            <a:noFill/>
            <a:ln w="9525" cap="flat" cmpd="sng">
              <a:solidFill>
                <a:srgbClr val="5B3B87"/>
              </a:solidFill>
              <a:prstDash val="solid"/>
              <a:round/>
              <a:headEnd type="none" w="med" len="med"/>
              <a:tailEnd type="none" w="med" len="med"/>
            </a:ln>
          </p:spPr>
          <p:txBody>
            <a:bodyPr/>
            <a:p>
              <a:endParaRPr lang="zh-CN" altLang="en-US" sz="1680"/>
            </a:p>
          </p:txBody>
        </p:sp>
        <p:sp>
          <p:nvSpPr>
            <p:cNvPr id="7" name="Freeform 22"/>
            <p:cNvSpPr/>
            <p:nvPr/>
          </p:nvSpPr>
          <p:spPr>
            <a:xfrm>
              <a:off x="715963" y="1966637"/>
              <a:ext cx="349618" cy="835527"/>
            </a:xfrm>
            <a:custGeom>
              <a:avLst/>
              <a:gdLst/>
              <a:ahLst/>
              <a:cxnLst>
                <a:cxn ang="0">
                  <a:pos x="349618" y="0"/>
                </a:cxn>
                <a:cxn ang="0">
                  <a:pos x="242954" y="835527"/>
                </a:cxn>
                <a:cxn ang="0">
                  <a:pos x="0" y="589609"/>
                </a:cxn>
                <a:cxn ang="0">
                  <a:pos x="349618" y="0"/>
                </a:cxn>
              </a:cxnLst>
              <a:pathLst>
                <a:path w="118" h="282">
                  <a:moveTo>
                    <a:pt x="118" y="0"/>
                  </a:moveTo>
                  <a:lnTo>
                    <a:pt x="82" y="282"/>
                  </a:lnTo>
                  <a:lnTo>
                    <a:pt x="0" y="199"/>
                  </a:lnTo>
                  <a:lnTo>
                    <a:pt x="118" y="0"/>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8" name="Freeform 23"/>
            <p:cNvSpPr/>
            <p:nvPr/>
          </p:nvSpPr>
          <p:spPr>
            <a:xfrm>
              <a:off x="715963" y="843713"/>
              <a:ext cx="651830" cy="1122926"/>
            </a:xfrm>
            <a:custGeom>
              <a:avLst/>
              <a:gdLst/>
              <a:ahLst/>
              <a:cxnLst>
                <a:cxn ang="0">
                  <a:pos x="651830" y="157031"/>
                </a:cxn>
                <a:cxn ang="0">
                  <a:pos x="349617" y="1122926"/>
                </a:cxn>
                <a:cxn ang="0">
                  <a:pos x="0" y="0"/>
                </a:cxn>
                <a:cxn ang="0">
                  <a:pos x="651830" y="157031"/>
                </a:cxn>
              </a:cxnLst>
              <a:pathLst>
                <a:path w="220" h="379">
                  <a:moveTo>
                    <a:pt x="220" y="53"/>
                  </a:moveTo>
                  <a:lnTo>
                    <a:pt x="118" y="379"/>
                  </a:lnTo>
                  <a:lnTo>
                    <a:pt x="0" y="0"/>
                  </a:lnTo>
                  <a:lnTo>
                    <a:pt x="220" y="53"/>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0" name="Freeform 24"/>
            <p:cNvSpPr/>
            <p:nvPr/>
          </p:nvSpPr>
          <p:spPr>
            <a:xfrm>
              <a:off x="958918" y="1966637"/>
              <a:ext cx="948117" cy="835527"/>
            </a:xfrm>
            <a:custGeom>
              <a:avLst/>
              <a:gdLst/>
              <a:ahLst/>
              <a:cxnLst>
                <a:cxn ang="0">
                  <a:pos x="948117" y="373320"/>
                </a:cxn>
                <a:cxn ang="0">
                  <a:pos x="0" y="835527"/>
                </a:cxn>
                <a:cxn ang="0">
                  <a:pos x="106663" y="0"/>
                </a:cxn>
                <a:cxn ang="0">
                  <a:pos x="948117" y="373320"/>
                </a:cxn>
              </a:cxnLst>
              <a:pathLst>
                <a:path w="320" h="282">
                  <a:moveTo>
                    <a:pt x="320" y="126"/>
                  </a:moveTo>
                  <a:lnTo>
                    <a:pt x="0" y="282"/>
                  </a:lnTo>
                  <a:lnTo>
                    <a:pt x="36" y="0"/>
                  </a:lnTo>
                  <a:lnTo>
                    <a:pt x="320" y="126"/>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12" name="Freeform 25"/>
            <p:cNvSpPr/>
            <p:nvPr/>
          </p:nvSpPr>
          <p:spPr>
            <a:xfrm>
              <a:off x="958918" y="600758"/>
              <a:ext cx="1712536" cy="399987"/>
            </a:xfrm>
            <a:custGeom>
              <a:avLst/>
              <a:gdLst/>
              <a:ahLst/>
              <a:cxnLst>
                <a:cxn ang="0">
                  <a:pos x="408875" y="399987"/>
                </a:cxn>
                <a:cxn ang="0">
                  <a:pos x="0" y="0"/>
                </a:cxn>
                <a:cxn ang="0">
                  <a:pos x="1712536" y="0"/>
                </a:cxn>
                <a:cxn ang="0">
                  <a:pos x="408875" y="399987"/>
                </a:cxn>
              </a:cxnLst>
              <a:pathLst>
                <a:path w="578" h="135">
                  <a:moveTo>
                    <a:pt x="138" y="135"/>
                  </a:moveTo>
                  <a:lnTo>
                    <a:pt x="0" y="0"/>
                  </a:lnTo>
                  <a:lnTo>
                    <a:pt x="578" y="0"/>
                  </a:lnTo>
                  <a:lnTo>
                    <a:pt x="138" y="135"/>
                  </a:lnTo>
                  <a:close/>
                </a:path>
              </a:pathLst>
            </a:custGeom>
            <a:noFill/>
            <a:ln w="9525" cap="flat" cmpd="sng">
              <a:solidFill>
                <a:srgbClr val="79307A"/>
              </a:solidFill>
              <a:prstDash val="solid"/>
              <a:round/>
              <a:headEnd type="none" w="med" len="med"/>
              <a:tailEnd type="none" w="med" len="med"/>
            </a:ln>
          </p:spPr>
          <p:txBody>
            <a:bodyPr/>
            <a:p>
              <a:endParaRPr lang="zh-CN" altLang="en-US" sz="1680"/>
            </a:p>
          </p:txBody>
        </p:sp>
        <p:sp>
          <p:nvSpPr>
            <p:cNvPr id="13" name="Freeform 26"/>
            <p:cNvSpPr/>
            <p:nvPr/>
          </p:nvSpPr>
          <p:spPr>
            <a:xfrm>
              <a:off x="958918" y="2339957"/>
              <a:ext cx="1712536" cy="462207"/>
            </a:xfrm>
            <a:custGeom>
              <a:avLst/>
              <a:gdLst/>
              <a:ahLst/>
              <a:cxnLst>
                <a:cxn ang="0">
                  <a:pos x="948116" y="0"/>
                </a:cxn>
                <a:cxn ang="0">
                  <a:pos x="1712536" y="462207"/>
                </a:cxn>
                <a:cxn ang="0">
                  <a:pos x="0" y="462207"/>
                </a:cxn>
                <a:cxn ang="0">
                  <a:pos x="948116" y="0"/>
                </a:cxn>
              </a:cxnLst>
              <a:pathLst>
                <a:path w="578" h="156">
                  <a:moveTo>
                    <a:pt x="320" y="0"/>
                  </a:moveTo>
                  <a:lnTo>
                    <a:pt x="578" y="156"/>
                  </a:lnTo>
                  <a:lnTo>
                    <a:pt x="0" y="156"/>
                  </a:lnTo>
                  <a:lnTo>
                    <a:pt x="320"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4" name="Freeform 27"/>
            <p:cNvSpPr/>
            <p:nvPr/>
          </p:nvSpPr>
          <p:spPr>
            <a:xfrm>
              <a:off x="1367793" y="600758"/>
              <a:ext cx="1303661" cy="805899"/>
            </a:xfrm>
            <a:custGeom>
              <a:avLst/>
              <a:gdLst/>
              <a:ahLst/>
              <a:cxnLst>
                <a:cxn ang="0">
                  <a:pos x="1303661" y="0"/>
                </a:cxn>
                <a:cxn ang="0">
                  <a:pos x="897748" y="805899"/>
                </a:cxn>
                <a:cxn ang="0">
                  <a:pos x="0" y="399986"/>
                </a:cxn>
                <a:cxn ang="0">
                  <a:pos x="1303661" y="0"/>
                </a:cxn>
              </a:cxnLst>
              <a:pathLst>
                <a:path w="440" h="272">
                  <a:moveTo>
                    <a:pt x="440" y="0"/>
                  </a:moveTo>
                  <a:lnTo>
                    <a:pt x="303" y="272"/>
                  </a:lnTo>
                  <a:lnTo>
                    <a:pt x="0" y="135"/>
                  </a:lnTo>
                  <a:lnTo>
                    <a:pt x="440" y="0"/>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5" name="Freeform 28"/>
            <p:cNvSpPr/>
            <p:nvPr/>
          </p:nvSpPr>
          <p:spPr>
            <a:xfrm>
              <a:off x="2265543" y="843713"/>
              <a:ext cx="651830" cy="1712535"/>
            </a:xfrm>
            <a:custGeom>
              <a:avLst/>
              <a:gdLst/>
              <a:ahLst/>
              <a:cxnLst>
                <a:cxn ang="0">
                  <a:pos x="651830" y="0"/>
                </a:cxn>
                <a:cxn ang="0">
                  <a:pos x="651830" y="1712535"/>
                </a:cxn>
                <a:cxn ang="0">
                  <a:pos x="0" y="562944"/>
                </a:cxn>
                <a:cxn ang="0">
                  <a:pos x="651830" y="0"/>
                </a:cxn>
              </a:cxnLst>
              <a:pathLst>
                <a:path w="220" h="578">
                  <a:moveTo>
                    <a:pt x="220" y="0"/>
                  </a:moveTo>
                  <a:lnTo>
                    <a:pt x="220" y="578"/>
                  </a:lnTo>
                  <a:lnTo>
                    <a:pt x="0" y="190"/>
                  </a:lnTo>
                  <a:lnTo>
                    <a:pt x="220" y="0"/>
                  </a:lnTo>
                  <a:close/>
                </a:path>
              </a:pathLst>
            </a:custGeom>
            <a:noFill/>
            <a:ln w="9525" cap="flat" cmpd="sng">
              <a:solidFill>
                <a:srgbClr val="F1286A"/>
              </a:solidFill>
              <a:prstDash val="solid"/>
              <a:round/>
              <a:headEnd type="none" w="med" len="med"/>
              <a:tailEnd type="none" w="med" len="med"/>
            </a:ln>
          </p:spPr>
          <p:txBody>
            <a:bodyPr/>
            <a:p>
              <a:endParaRPr lang="zh-CN" altLang="en-US" sz="1680"/>
            </a:p>
          </p:txBody>
        </p:sp>
        <p:sp>
          <p:nvSpPr>
            <p:cNvPr id="16" name="Freeform 29"/>
            <p:cNvSpPr/>
            <p:nvPr/>
          </p:nvSpPr>
          <p:spPr>
            <a:xfrm>
              <a:off x="1907035" y="2339957"/>
              <a:ext cx="1010338" cy="462207"/>
            </a:xfrm>
            <a:custGeom>
              <a:avLst/>
              <a:gdLst/>
              <a:ahLst/>
              <a:cxnLst>
                <a:cxn ang="0">
                  <a:pos x="1010338" y="216289"/>
                </a:cxn>
                <a:cxn ang="0">
                  <a:pos x="0" y="0"/>
                </a:cxn>
                <a:cxn ang="0">
                  <a:pos x="764419" y="462207"/>
                </a:cxn>
                <a:cxn ang="0">
                  <a:pos x="1010338" y="216289"/>
                </a:cxn>
              </a:cxnLst>
              <a:pathLst>
                <a:path w="341" h="156">
                  <a:moveTo>
                    <a:pt x="341" y="73"/>
                  </a:moveTo>
                  <a:lnTo>
                    <a:pt x="0" y="0"/>
                  </a:lnTo>
                  <a:lnTo>
                    <a:pt x="258" y="156"/>
                  </a:lnTo>
                  <a:lnTo>
                    <a:pt x="341" y="73"/>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17" name="Freeform 30"/>
            <p:cNvSpPr/>
            <p:nvPr/>
          </p:nvSpPr>
          <p:spPr>
            <a:xfrm>
              <a:off x="1065581" y="1406657"/>
              <a:ext cx="1199961" cy="933303"/>
            </a:xfrm>
            <a:custGeom>
              <a:avLst/>
              <a:gdLst/>
              <a:ahLst/>
              <a:cxnLst>
                <a:cxn ang="0">
                  <a:pos x="1199961" y="0"/>
                </a:cxn>
                <a:cxn ang="0">
                  <a:pos x="0" y="559981"/>
                </a:cxn>
                <a:cxn ang="0">
                  <a:pos x="841454" y="933303"/>
                </a:cxn>
                <a:cxn ang="0">
                  <a:pos x="1199961" y="0"/>
                </a:cxn>
              </a:cxnLst>
              <a:pathLst>
                <a:path w="405" h="315">
                  <a:moveTo>
                    <a:pt x="405" y="0"/>
                  </a:moveTo>
                  <a:lnTo>
                    <a:pt x="0" y="189"/>
                  </a:lnTo>
                  <a:lnTo>
                    <a:pt x="284" y="315"/>
                  </a:lnTo>
                  <a:lnTo>
                    <a:pt x="405"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8" name="Freeform 31"/>
            <p:cNvSpPr/>
            <p:nvPr/>
          </p:nvSpPr>
          <p:spPr>
            <a:xfrm>
              <a:off x="1907035" y="1406657"/>
              <a:ext cx="1010338" cy="1149591"/>
            </a:xfrm>
            <a:custGeom>
              <a:avLst/>
              <a:gdLst/>
              <a:ahLst/>
              <a:cxnLst>
                <a:cxn ang="0">
                  <a:pos x="358507" y="0"/>
                </a:cxn>
                <a:cxn ang="0">
                  <a:pos x="1010338" y="1149591"/>
                </a:cxn>
                <a:cxn ang="0">
                  <a:pos x="0" y="933301"/>
                </a:cxn>
                <a:cxn ang="0">
                  <a:pos x="358507" y="0"/>
                </a:cxn>
              </a:cxnLst>
              <a:pathLst>
                <a:path w="341" h="388">
                  <a:moveTo>
                    <a:pt x="121" y="0"/>
                  </a:moveTo>
                  <a:lnTo>
                    <a:pt x="341" y="388"/>
                  </a:lnTo>
                  <a:lnTo>
                    <a:pt x="0" y="315"/>
                  </a:lnTo>
                  <a:lnTo>
                    <a:pt x="121" y="0"/>
                  </a:lnTo>
                  <a:close/>
                </a:path>
              </a:pathLst>
            </a:custGeom>
            <a:noFill/>
            <a:ln w="9525" cap="flat" cmpd="sng">
              <a:solidFill>
                <a:srgbClr val="FD3F63"/>
              </a:solidFill>
              <a:prstDash val="solid"/>
              <a:round/>
              <a:headEnd type="none" w="med" len="med"/>
              <a:tailEnd type="none" w="med" len="med"/>
            </a:ln>
          </p:spPr>
          <p:txBody>
            <a:bodyPr/>
            <a:p>
              <a:endParaRPr lang="zh-CN" altLang="en-US" sz="1680"/>
            </a:p>
          </p:txBody>
        </p:sp>
        <p:sp>
          <p:nvSpPr>
            <p:cNvPr id="19" name="Freeform 32"/>
            <p:cNvSpPr/>
            <p:nvPr/>
          </p:nvSpPr>
          <p:spPr>
            <a:xfrm>
              <a:off x="2265543" y="600758"/>
              <a:ext cx="651830" cy="805899"/>
            </a:xfrm>
            <a:custGeom>
              <a:avLst/>
              <a:gdLst/>
              <a:ahLst/>
              <a:cxnLst>
                <a:cxn ang="0">
                  <a:pos x="405912" y="0"/>
                </a:cxn>
                <a:cxn ang="0">
                  <a:pos x="651830" y="242954"/>
                </a:cxn>
                <a:cxn ang="0">
                  <a:pos x="0" y="805899"/>
                </a:cxn>
                <a:cxn ang="0">
                  <a:pos x="405912" y="0"/>
                </a:cxn>
              </a:cxnLst>
              <a:pathLst>
                <a:path w="220" h="272">
                  <a:moveTo>
                    <a:pt x="137" y="0"/>
                  </a:moveTo>
                  <a:lnTo>
                    <a:pt x="220" y="82"/>
                  </a:lnTo>
                  <a:lnTo>
                    <a:pt x="0" y="272"/>
                  </a:lnTo>
                  <a:lnTo>
                    <a:pt x="137" y="0"/>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sp>
          <p:nvSpPr>
            <p:cNvPr id="22" name="Freeform 33"/>
            <p:cNvSpPr/>
            <p:nvPr/>
          </p:nvSpPr>
          <p:spPr>
            <a:xfrm>
              <a:off x="1065581" y="1000744"/>
              <a:ext cx="1199961" cy="965893"/>
            </a:xfrm>
            <a:custGeom>
              <a:avLst/>
              <a:gdLst/>
              <a:ahLst/>
              <a:cxnLst>
                <a:cxn ang="0">
                  <a:pos x="1199961" y="405912"/>
                </a:cxn>
                <a:cxn ang="0">
                  <a:pos x="302212" y="0"/>
                </a:cxn>
                <a:cxn ang="0">
                  <a:pos x="0" y="965893"/>
                </a:cxn>
                <a:cxn ang="0">
                  <a:pos x="1199961" y="405912"/>
                </a:cxn>
              </a:cxnLst>
              <a:pathLst>
                <a:path w="405" h="326">
                  <a:moveTo>
                    <a:pt x="405" y="137"/>
                  </a:moveTo>
                  <a:lnTo>
                    <a:pt x="102" y="0"/>
                  </a:lnTo>
                  <a:lnTo>
                    <a:pt x="0" y="326"/>
                  </a:lnTo>
                  <a:lnTo>
                    <a:pt x="405" y="137"/>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grpSp>
      <p:sp>
        <p:nvSpPr>
          <p:cNvPr id="27" name="文本框 26"/>
          <p:cNvSpPr txBox="1"/>
          <p:nvPr/>
        </p:nvSpPr>
        <p:spPr>
          <a:xfrm>
            <a:off x="1241425" y="198120"/>
            <a:ext cx="6158230" cy="460375"/>
          </a:xfrm>
          <a:prstGeom prst="rect">
            <a:avLst/>
          </a:prstGeom>
          <a:noFill/>
        </p:spPr>
        <p:txBody>
          <a:bodyPr wrap="square" rtlCol="0" anchor="t">
            <a:spAutoFit/>
          </a:bodyPr>
          <a:p>
            <a:r>
              <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rPr>
              <a:t>5. damage;ruin; endanger 危害、破坏</a:t>
            </a:r>
            <a:endPar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endParaRPr>
          </a:p>
        </p:txBody>
      </p:sp>
      <p:sp>
        <p:nvSpPr>
          <p:cNvPr id="11272" name="AutoShape 36"/>
          <p:cNvSpPr/>
          <p:nvPr>
            <p:custDataLst>
              <p:tags r:id="rId4"/>
            </p:custDataLst>
          </p:nvPr>
        </p:nvSpPr>
        <p:spPr>
          <a:xfrm>
            <a:off x="111125" y="826135"/>
            <a:ext cx="5662930" cy="576516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pitchFamily="18" charset="0"/>
              <a:ea typeface="Times New Roman" panose="02020603050405020304" pitchFamily="18" charset="0"/>
            </a:endParaRPr>
          </a:p>
        </p:txBody>
      </p:sp>
      <p:pic>
        <p:nvPicPr>
          <p:cNvPr id="23" name="图片 22"/>
          <p:cNvPicPr>
            <a:picLocks noChangeAspect="1"/>
          </p:cNvPicPr>
          <p:nvPr/>
        </p:nvPicPr>
        <p:blipFill>
          <a:blip r:embed="rId5"/>
          <a:stretch>
            <a:fillRect/>
          </a:stretch>
        </p:blipFill>
        <p:spPr>
          <a:xfrm>
            <a:off x="5956300" y="826135"/>
            <a:ext cx="5925185" cy="5790565"/>
          </a:xfrm>
          <a:prstGeom prst="rect">
            <a:avLst/>
          </a:prstGeom>
          <a:effectLst>
            <a:outerShdw blurRad="50800" dist="38100" dir="16200000" rotWithShape="0">
              <a:prstClr val="black">
                <a:alpha val="40000"/>
              </a:prstClr>
            </a:outerShdw>
          </a:effectLst>
        </p:spPr>
      </p:pic>
      <p:pic>
        <p:nvPicPr>
          <p:cNvPr id="9" name="图片 8"/>
          <p:cNvPicPr/>
          <p:nvPr/>
        </p:nvPicPr>
        <p:blipFill>
          <a:blip r:embed="rId6"/>
          <a:stretch>
            <a:fillRect/>
          </a:stretch>
        </p:blipFill>
        <p:spPr>
          <a:xfrm>
            <a:off x="10135870" y="5061585"/>
            <a:ext cx="2321560" cy="190373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9515" y="6146366"/>
            <a:ext cx="520050" cy="819282"/>
          </a:xfrm>
          <a:prstGeom prst="rect">
            <a:avLst/>
          </a:prstGeom>
        </p:spPr>
      </p:pic>
      <p:pic>
        <p:nvPicPr>
          <p:cNvPr id="24" name="图片 23"/>
          <p:cNvPicPr>
            <a:picLocks noChangeAspect="1"/>
          </p:cNvPicPr>
          <p:nvPr>
            <p:custDataLst>
              <p:tags r:id="rId8"/>
            </p:custDataLst>
          </p:nvPr>
        </p:nvPicPr>
        <p:blipFill>
          <a:blip r:embed="rId9">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flipH="1">
            <a:off x="-60325" y="5960745"/>
            <a:ext cx="1266190" cy="773430"/>
          </a:xfrm>
          <a:prstGeom prst="rect">
            <a:avLst/>
          </a:prstGeom>
        </p:spPr>
      </p:pic>
      <p:sp>
        <p:nvSpPr>
          <p:cNvPr id="100" name="文本框 99"/>
          <p:cNvSpPr txBox="1"/>
          <p:nvPr/>
        </p:nvSpPr>
        <p:spPr>
          <a:xfrm>
            <a:off x="207010" y="1220470"/>
            <a:ext cx="5567045" cy="4584700"/>
          </a:xfrm>
          <a:prstGeom prst="rect">
            <a:avLst/>
          </a:prstGeom>
          <a:noFill/>
          <a:ln w="9525">
            <a:noFill/>
          </a:ln>
        </p:spPr>
        <p:txBody>
          <a:bodyPr wrap="square">
            <a:spAutoFit/>
          </a:bodyPr>
          <a:p>
            <a:pPr marL="171450" indent="-171450">
              <a:buFont typeface="Arial" panose="020B0604020202020204" pitchFamily="34" charset="0"/>
              <a:buChar char="•"/>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undermine</a:t>
            </a:r>
            <a:r>
              <a:rPr lang="en-US" sz="2400" b="1" baseline="-25000">
                <a:latin typeface="Times New Roman" panose="02020603050405020304" pitchFamily="18" charset="0"/>
                <a:ea typeface="宋体" panose="02010600030101010101" pitchFamily="2" charset="-122"/>
                <a:cs typeface="Times New Roman" panose="02020603050405020304" pitchFamily="18" charset="0"/>
              </a:rPr>
              <a:t> /</a:t>
            </a:r>
            <a:r>
              <a:rPr lang="en-US" sz="2400" b="1" baseline="-25000">
                <a:latin typeface="Times New Roman" panose="02020603050405020304" pitchFamily="18" charset="0"/>
                <a:ea typeface="宋体" panose="02010600030101010101" pitchFamily="2" charset="-122"/>
              </a:rPr>
              <a:t>ˌʌndəˈmaɪn/</a:t>
            </a:r>
            <a:r>
              <a:rPr lang="en-US" sz="2400" b="1">
                <a:latin typeface="Times New Roman" panose="02020603050405020304" pitchFamily="18" charset="0"/>
                <a:ea typeface="宋体" panose="02010600030101010101" pitchFamily="2" charset="-122"/>
                <a:cs typeface="Times New Roman" panose="02020603050405020304" pitchFamily="18" charset="0"/>
              </a:rPr>
              <a:t> </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indent="0">
              <a:buFont typeface="Arial" panose="020B0604020202020204" pitchFamily="34" charset="0"/>
              <a:buNone/>
            </a:pPr>
            <a:r>
              <a:rPr lang="en-US" sz="2000" b="1">
                <a:latin typeface="Times New Roman" panose="02020603050405020304" pitchFamily="18" charset="0"/>
                <a:ea typeface="宋体" panose="02010600030101010101" pitchFamily="2" charset="-122"/>
                <a:cs typeface="Times New Roman" panose="02020603050405020304" pitchFamily="18" charset="0"/>
              </a:rPr>
              <a:t>             v.</a:t>
            </a:r>
            <a:r>
              <a:rPr lang="zh-CN" sz="2000" b="1">
                <a:latin typeface="Times New Roman" panose="02020603050405020304" pitchFamily="18" charset="0"/>
                <a:ea typeface="宋体" panose="02010600030101010101" pitchFamily="2" charset="-122"/>
              </a:rPr>
              <a:t>逐渐削弱；（尤指）从根基处损坏</a:t>
            </a:r>
            <a:endParaRPr lang="zh-CN" sz="2000" b="1">
              <a:latin typeface="Times New Roman" panose="02020603050405020304" pitchFamily="18" charset="0"/>
              <a:ea typeface="宋体" panose="02010600030101010101" pitchFamily="2" charset="-122"/>
            </a:endParaRPr>
          </a:p>
          <a:p>
            <a:pPr marL="171450" indent="-171450">
              <a:buFont typeface="Arial" panose="020B0604020202020204" pitchFamily="34" charset="0"/>
              <a:buChar char="•"/>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compromise</a:t>
            </a:r>
            <a:r>
              <a:rPr lang="en-US" sz="2400" b="1" i="1" baseline="-25000">
                <a:latin typeface="Times New Roman" panose="02020603050405020304" pitchFamily="18" charset="0"/>
                <a:ea typeface="宋体" panose="02010600030101010101" pitchFamily="2" charset="-122"/>
                <a:cs typeface="Times New Roman" panose="02020603050405020304" pitchFamily="18" charset="0"/>
              </a:rPr>
              <a:t> /</a:t>
            </a:r>
            <a:r>
              <a:rPr lang="en-US" sz="2400" b="1" i="1" baseline="-25000">
                <a:latin typeface="Times New Roman" panose="02020603050405020304" pitchFamily="18" charset="0"/>
                <a:ea typeface="宋体" panose="02010600030101010101" pitchFamily="2" charset="-122"/>
              </a:rPr>
              <a:t>ˈkɒmprəmaɪz/ </a:t>
            </a:r>
            <a:endParaRPr lang="en-US" sz="2400" b="1" i="1" baseline="-25000">
              <a:latin typeface="Times New Roman" panose="02020603050405020304" pitchFamily="18" charset="0"/>
              <a:ea typeface="宋体" panose="02010600030101010101" pitchFamily="2" charset="-122"/>
            </a:endParaRPr>
          </a:p>
          <a:p>
            <a:pPr indent="0">
              <a:buFont typeface="Arial" panose="020B0604020202020204" pitchFamily="34" charset="0"/>
              <a:buNone/>
            </a:pPr>
            <a:r>
              <a:rPr lang="en-US" sz="2000" b="1">
                <a:latin typeface="Times New Roman" panose="02020603050405020304" pitchFamily="18" charset="0"/>
                <a:ea typeface="宋体" panose="02010600030101010101" pitchFamily="2" charset="-122"/>
                <a:cs typeface="Times New Roman" panose="02020603050405020304" pitchFamily="18" charset="0"/>
              </a:rPr>
              <a:t>             n.</a:t>
            </a:r>
            <a:r>
              <a:rPr lang="zh-CN" sz="2000" b="1">
                <a:latin typeface="Times New Roman" panose="02020603050405020304" pitchFamily="18" charset="0"/>
                <a:ea typeface="宋体" panose="02010600030101010101" pitchFamily="2" charset="-122"/>
              </a:rPr>
              <a:t>折中，妥协 </a:t>
            </a:r>
            <a:r>
              <a:rPr lang="en-US" sz="2000" b="1">
                <a:latin typeface="Times New Roman" panose="02020603050405020304" pitchFamily="18" charset="0"/>
                <a:ea typeface="宋体" panose="02010600030101010101" pitchFamily="2" charset="-122"/>
              </a:rPr>
              <a:t>v.</a:t>
            </a:r>
            <a:r>
              <a:rPr lang="zh-CN" sz="2000" b="1">
                <a:latin typeface="Times New Roman" panose="02020603050405020304" pitchFamily="18" charset="0"/>
                <a:ea typeface="宋体" panose="02010600030101010101" pitchFamily="2" charset="-122"/>
              </a:rPr>
              <a:t>妥协；危及，损害</a:t>
            </a:r>
            <a:endParaRPr lang="zh-CN" sz="2000" b="1">
              <a:latin typeface="Times New Roman" panose="02020603050405020304" pitchFamily="18" charset="0"/>
              <a:ea typeface="宋体" panose="02010600030101010101" pitchFamily="2" charset="-122"/>
            </a:endParaRPr>
          </a:p>
          <a:p>
            <a:pPr marL="171450" indent="-171450">
              <a:buClrTx/>
              <a:buSzTx/>
              <a:buFont typeface="Arial" panose="020B0604020202020204" pitchFamily="34" charset="0"/>
              <a:buChar char="•"/>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devastate</a:t>
            </a:r>
            <a:r>
              <a:rPr lang="en-US" sz="2400" b="1">
                <a:latin typeface="Times New Roman" panose="02020603050405020304" pitchFamily="18" charset="0"/>
                <a:ea typeface="黑体" panose="02010609060101010101" pitchFamily="49" charset="-122"/>
              </a:rPr>
              <a:t> </a:t>
            </a:r>
            <a:r>
              <a:rPr lang="en-US" sz="2400" b="0" i="1" baseline="-25000">
                <a:latin typeface="Times New Roman" panose="02020603050405020304" pitchFamily="18" charset="0"/>
                <a:ea typeface="黑体" panose="02010609060101010101" pitchFamily="49" charset="-122"/>
              </a:rPr>
              <a:t>/'devəsteɪt/ (utterly destroy)</a:t>
            </a:r>
            <a:endParaRPr lang="en-US" sz="2400" b="0" i="1" baseline="-25000">
              <a:latin typeface="Times New Roman" panose="02020603050405020304" pitchFamily="18" charset="0"/>
              <a:ea typeface="黑体" panose="02010609060101010101" pitchFamily="49" charset="-122"/>
            </a:endParaRPr>
          </a:p>
          <a:p>
            <a:pPr indent="0">
              <a:buClrTx/>
              <a:buSzTx/>
              <a:buFont typeface="Arial" panose="020B0604020202020204" pitchFamily="34" charset="0"/>
              <a:buNone/>
            </a:pPr>
            <a:r>
              <a:rPr lang="en-US" sz="2000" b="1">
                <a:latin typeface="Times New Roman" panose="02020603050405020304" pitchFamily="18" charset="0"/>
                <a:ea typeface="宋体" panose="02010600030101010101" pitchFamily="2" charset="-122"/>
                <a:cs typeface="Times New Roman" panose="02020603050405020304" pitchFamily="18" charset="0"/>
              </a:rPr>
              <a:t>             毁坏，破坏；使极度震惊，使伤心欲绝</a:t>
            </a:r>
            <a:endParaRPr lang="en-US" sz="2000" b="1">
              <a:latin typeface="Times New Roman" panose="02020603050405020304" pitchFamily="18" charset="0"/>
              <a:ea typeface="宋体" panose="02010600030101010101" pitchFamily="2" charset="-122"/>
              <a:cs typeface="Times New Roman" panose="02020603050405020304" pitchFamily="18" charset="0"/>
            </a:endParaRPr>
          </a:p>
          <a:p>
            <a:pPr marL="171450" indent="-171450">
              <a:buClrTx/>
              <a:buSzTx/>
              <a:buFont typeface="Arial" panose="020B0604020202020204" pitchFamily="34" charset="0"/>
              <a:buChar char="•"/>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impair </a:t>
            </a:r>
            <a:r>
              <a:rPr lang="en-US" sz="2400" b="0" i="1" baseline="-25000">
                <a:latin typeface="Times New Roman" panose="02020603050405020304" pitchFamily="18" charset="0"/>
                <a:ea typeface="黑体" panose="02010609060101010101" pitchFamily="49" charset="-122"/>
              </a:rPr>
              <a:t>/ɪm'peə/</a:t>
            </a:r>
            <a:r>
              <a:rPr lang="en-US" sz="2400" b="0" i="1" baseline="-25000">
                <a:latin typeface="Times New Roman" panose="02020603050405020304" pitchFamily="18" charset="0"/>
                <a:ea typeface="宋体" panose="02010600030101010101" pitchFamily="2" charset="-122"/>
                <a:cs typeface="Times New Roman" panose="02020603050405020304" pitchFamily="18" charset="0"/>
              </a:rPr>
              <a:t> </a:t>
            </a:r>
            <a:r>
              <a:rPr lang="en-US" sz="2000" b="1">
                <a:latin typeface="Times New Roman" panose="02020603050405020304" pitchFamily="18" charset="0"/>
                <a:ea typeface="宋体" panose="02010600030101010101" pitchFamily="2" charset="-122"/>
                <a:cs typeface="Times New Roman" panose="02020603050405020304" pitchFamily="18" charset="0"/>
              </a:rPr>
              <a:t>损害，削弱</a:t>
            </a:r>
            <a:endParaRPr lang="en-US" sz="2000" b="1">
              <a:latin typeface="Times New Roman" panose="02020603050405020304" pitchFamily="18" charset="0"/>
              <a:ea typeface="宋体" panose="02010600030101010101" pitchFamily="2" charset="-122"/>
              <a:cs typeface="Times New Roman" panose="02020603050405020304" pitchFamily="18" charset="0"/>
            </a:endParaRPr>
          </a:p>
          <a:p>
            <a:pPr marL="171450" indent="-171450">
              <a:buClrTx/>
              <a:buSzTx/>
              <a:buFont typeface="Arial" panose="020B0604020202020204" pitchFamily="34" charset="0"/>
              <a:buChar char="•"/>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destroy</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destruction</a:t>
            </a:r>
            <a:r>
              <a:rPr lang="en-US" sz="2400" b="1">
                <a:latin typeface="Times New Roman" panose="02020603050405020304" pitchFamily="18" charset="0"/>
                <a:ea typeface="宋体" panose="02010600030101010101" pitchFamily="2" charset="-122"/>
                <a:cs typeface="Times New Roman" panose="02020603050405020304" pitchFamily="18" charset="0"/>
              </a:rPr>
              <a:t>-</a:t>
            </a: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destructive</a:t>
            </a:r>
            <a:r>
              <a:rPr lang="en-US" sz="2400" b="1">
                <a:latin typeface="Times New Roman" panose="02020603050405020304" pitchFamily="18" charset="0"/>
                <a:ea typeface="宋体" panose="02010600030101010101" pitchFamily="2" charset="-122"/>
                <a:cs typeface="Times New Roman" panose="02020603050405020304" pitchFamily="18" charset="0"/>
              </a:rPr>
              <a:t> </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indent="0">
              <a:buClrTx/>
              <a:buSzTx/>
              <a:buFont typeface="Arial" panose="020B0604020202020204" pitchFamily="34" charset="0"/>
              <a:buNone/>
            </a:pPr>
            <a:r>
              <a:rPr lang="en-US" sz="2000" b="1">
                <a:latin typeface="Times New Roman" panose="02020603050405020304" pitchFamily="18" charset="0"/>
                <a:ea typeface="宋体" panose="02010600030101010101" pitchFamily="2" charset="-122"/>
                <a:cs typeface="Times New Roman" panose="02020603050405020304" pitchFamily="18" charset="0"/>
              </a:rPr>
              <a:t>              破坏性的，毁灭性的</a:t>
            </a:r>
            <a:endParaRPr lang="en-US" sz="2000" b="1">
              <a:latin typeface="Times New Roman" panose="02020603050405020304" pitchFamily="18" charset="0"/>
              <a:ea typeface="宋体" panose="02010600030101010101" pitchFamily="2" charset="-122"/>
              <a:cs typeface="Times New Roman" panose="02020603050405020304" pitchFamily="18" charset="0"/>
            </a:endParaRPr>
          </a:p>
          <a:p>
            <a:pPr marL="171450" indent="-171450">
              <a:buClrTx/>
              <a:buSzTx/>
              <a:buFont typeface="Arial" panose="020B0604020202020204" pitchFamily="34" charset="0"/>
              <a:buChar char="•"/>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cause/pose a threat to</a:t>
            </a:r>
            <a:r>
              <a:rPr lang="en-US" sz="2400" b="1">
                <a:latin typeface="Times New Roman" panose="02020603050405020304" pitchFamily="18" charset="0"/>
                <a:ea typeface="宋体" panose="02010600030101010101" pitchFamily="2" charset="-122"/>
                <a:cs typeface="Times New Roman" panose="02020603050405020304" pitchFamily="18" charset="0"/>
              </a:rPr>
              <a:t> </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indent="0">
              <a:buClrTx/>
              <a:buSzTx/>
              <a:buFont typeface="Arial" panose="020B0604020202020204" pitchFamily="34" charset="0"/>
              <a:buNone/>
            </a:pPr>
            <a:r>
              <a:rPr lang="en-US" sz="2000" b="1">
                <a:latin typeface="Times New Roman" panose="02020603050405020304" pitchFamily="18" charset="0"/>
                <a:ea typeface="宋体" panose="02010600030101010101" pitchFamily="2" charset="-122"/>
                <a:cs typeface="Times New Roman" panose="02020603050405020304" pitchFamily="18" charset="0"/>
              </a:rPr>
              <a:t>                   对…造成威胁</a:t>
            </a:r>
            <a:endParaRPr lang="en-US" sz="2400" b="1">
              <a:latin typeface="Times New Roman" panose="02020603050405020304" pitchFamily="18" charset="0"/>
              <a:ea typeface="黑体" panose="02010609060101010101" pitchFamily="49" charset="-122"/>
            </a:endParaRPr>
          </a:p>
          <a:p>
            <a:pPr indent="0">
              <a:buClrTx/>
              <a:buSzTx/>
              <a:buFont typeface="Arial" panose="020B0604020202020204" pitchFamily="34" charset="0"/>
              <a:buNone/>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  put …at stake/ at risk/ in danger</a:t>
            </a:r>
            <a:r>
              <a:rPr lang="en-US" sz="2400" b="1">
                <a:latin typeface="Times New Roman" panose="02020603050405020304" pitchFamily="18" charset="0"/>
                <a:ea typeface="黑体" panose="02010609060101010101" pitchFamily="49" charset="-122"/>
              </a:rPr>
              <a:t> </a:t>
            </a:r>
            <a:endParaRPr lang="en-US" sz="2400" b="1">
              <a:latin typeface="Times New Roman" panose="02020603050405020304" pitchFamily="18" charset="0"/>
              <a:ea typeface="黑体" panose="02010609060101010101" pitchFamily="49" charset="-122"/>
            </a:endParaRPr>
          </a:p>
          <a:p>
            <a:pPr indent="0">
              <a:buClrTx/>
              <a:buSzTx/>
              <a:buFont typeface="Arial" panose="020B0604020202020204" pitchFamily="34" charset="0"/>
              <a:buNone/>
            </a:pPr>
            <a:r>
              <a:rPr lang="en-US" sz="2400" b="1">
                <a:latin typeface="Times New Roman" panose="02020603050405020304" pitchFamily="18" charset="0"/>
                <a:ea typeface="黑体" panose="02010609060101010101" pitchFamily="49" charset="-122"/>
              </a:rPr>
              <a:t>                </a:t>
            </a:r>
            <a:r>
              <a:rPr lang="en-US" sz="2000" b="1">
                <a:latin typeface="Times New Roman" panose="02020603050405020304" pitchFamily="18" charset="0"/>
                <a:ea typeface="宋体" panose="02010600030101010101" pitchFamily="2" charset="-122"/>
                <a:cs typeface="Times New Roman" panose="02020603050405020304" pitchFamily="18" charset="0"/>
              </a:rPr>
              <a:t>使…处于危险/危险之中</a:t>
            </a:r>
            <a:endParaRPr lang="en-US" sz="2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文本框 20"/>
          <p:cNvSpPr txBox="1"/>
          <p:nvPr/>
        </p:nvSpPr>
        <p:spPr>
          <a:xfrm>
            <a:off x="6010910" y="945515"/>
            <a:ext cx="5820410" cy="5323205"/>
          </a:xfrm>
          <a:prstGeom prst="rect">
            <a:avLst/>
          </a:prstGeom>
          <a:noFill/>
          <a:ln w="9525">
            <a:noFill/>
          </a:ln>
        </p:spPr>
        <p:txBody>
          <a:bodyPr wrap="square">
            <a:spAutoFit/>
          </a:bodyPr>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5.</a:t>
            </a:r>
            <a:r>
              <a:rPr lang="zh-CN" sz="2000" b="0">
                <a:solidFill>
                  <a:srgbClr val="0063A8"/>
                </a:solidFill>
                <a:latin typeface="Times New Roman" panose="02020603050405020304" pitchFamily="18" charset="0"/>
                <a:ea typeface="宋体" panose="02010600030101010101" pitchFamily="2" charset="-122"/>
              </a:rPr>
              <a:t>虽然人工智能可以在某些领域提供帮助，但过度依赖它会破坏学习的本质，损害学术诚信。</a:t>
            </a:r>
            <a:endParaRPr lang="zh-CN" sz="2000" b="0">
              <a:solidFill>
                <a:srgbClr val="0063A8"/>
              </a:solidFill>
              <a:latin typeface="Times New Roman" panose="02020603050405020304" pitchFamily="18" charset="0"/>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宋体" panose="02010600030101010101" pitchFamily="2" charset="-122"/>
                <a:ea typeface="宋体" panose="02010600030101010101" pitchFamily="2" charset="-122"/>
                <a:cs typeface="Times New Roman" panose="02020603050405020304" pitchFamily="18" charset="0"/>
              </a:rPr>
              <a:t>6</a:t>
            </a:r>
            <a:r>
              <a:rPr lang="zh-CN" sz="2000" b="0">
                <a:solidFill>
                  <a:srgbClr val="0063A8"/>
                </a:solidFill>
                <a:ea typeface="宋体" panose="02010600030101010101" pitchFamily="2" charset="-122"/>
              </a:rPr>
              <a:t>高强度的音乐对我们的听力造成威胁，这会对我们的感觉细胞造成永久性的破坏，导致无法治愈的听力损失。</a:t>
            </a:r>
            <a:endParaRPr lang="zh-CN" sz="2000" b="0">
              <a:solidFill>
                <a:srgbClr val="0063A8"/>
              </a:solidFill>
              <a:ea typeface="宋体" panose="02010600030101010101" pitchFamily="2" charset="-122"/>
            </a:endParaRPr>
          </a:p>
          <a:p>
            <a:pPr indent="0"/>
            <a:endParaRPr lang="zh-CN" sz="2000" b="0">
              <a:solidFill>
                <a:srgbClr val="0063A8"/>
              </a:solidFill>
              <a:ea typeface="宋体" panose="02010600030101010101" pitchFamily="2" charset="-122"/>
            </a:endParaRPr>
          </a:p>
          <a:p>
            <a:pPr indent="0"/>
            <a:endParaRPr lang="zh-CN" sz="2000" b="0">
              <a:solidFill>
                <a:srgbClr val="0063A8"/>
              </a:solidFill>
              <a:latin typeface="宋体" panose="02010600030101010101" pitchFamily="2" charset="-122"/>
              <a:ea typeface="宋体" panose="02010600030101010101" pitchFamily="2" charset="-122"/>
              <a:cs typeface="Times New Roman" panose="02020603050405020304" pitchFamily="18" charset="0"/>
            </a:endParaRPr>
          </a:p>
          <a:p>
            <a:pPr indent="0"/>
            <a:endParaRPr lang="zh-CN" sz="2000" b="0">
              <a:solidFill>
                <a:srgbClr val="0063A8"/>
              </a:solidFill>
              <a:latin typeface="宋体" panose="02010600030101010101" pitchFamily="2" charset="-122"/>
              <a:ea typeface="宋体" panose="02010600030101010101" pitchFamily="2" charset="-122"/>
              <a:cs typeface="Times New Roman" panose="02020603050405020304" pitchFamily="18" charset="0"/>
            </a:endParaRPr>
          </a:p>
          <a:p>
            <a:pPr indent="0"/>
            <a:r>
              <a:rPr lang="en-US" sz="2000" b="0">
                <a:solidFill>
                  <a:srgbClr val="0063A8"/>
                </a:solidFill>
                <a:latin typeface="宋体" panose="02010600030101010101" pitchFamily="2" charset="-122"/>
                <a:ea typeface="宋体" panose="02010600030101010101" pitchFamily="2" charset="-122"/>
                <a:cs typeface="Times New Roman" panose="02020603050405020304" pitchFamily="18" charset="0"/>
              </a:rPr>
              <a:t>7.</a:t>
            </a:r>
            <a:r>
              <a:rPr lang="zh-CN" sz="2000" b="0">
                <a:solidFill>
                  <a:srgbClr val="0063A8"/>
                </a:solidFill>
                <a:ea typeface="宋体" panose="02010600030101010101" pitchFamily="2" charset="-122"/>
              </a:rPr>
              <a:t>过度的咖啡因会削弱我们放松的能力，并且还回干扰你的日常睡眠状况。</a:t>
            </a:r>
            <a:endParaRPr lang="zh-CN" sz="2000" b="0">
              <a:solidFill>
                <a:srgbClr val="0063A8"/>
              </a:solidFill>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8.</a:t>
            </a:r>
            <a:r>
              <a:rPr lang="zh-CN" sz="2000" b="0">
                <a:solidFill>
                  <a:srgbClr val="0063A8"/>
                </a:solidFill>
                <a:latin typeface="Times New Roman" panose="02020603050405020304" pitchFamily="18" charset="0"/>
                <a:ea typeface="宋体" panose="02010600030101010101" pitchFamily="2" charset="-122"/>
              </a:rPr>
              <a:t>环境破坏</a:t>
            </a:r>
            <a:r>
              <a:rPr lang="en-US" sz="2000" b="0">
                <a:solidFill>
                  <a:srgbClr val="0063A8"/>
                </a:solidFill>
                <a:latin typeface="Times New Roman" panose="02020603050405020304" pitchFamily="18" charset="0"/>
                <a:ea typeface="宋体" panose="02010600030101010101" pitchFamily="2" charset="-122"/>
              </a:rPr>
              <a:t>=</a:t>
            </a:r>
            <a:r>
              <a:rPr lang="zh-CN" sz="2000" b="0">
                <a:solidFill>
                  <a:srgbClr val="0063A8"/>
                </a:solidFill>
                <a:latin typeface="Times New Roman" panose="02020603050405020304" pitchFamily="18" charset="0"/>
                <a:ea typeface="宋体" panose="02010600030101010101" pitchFamily="2" charset="-122"/>
              </a:rPr>
              <a:t>对生态系统的破坏</a:t>
            </a:r>
            <a:endParaRPr lang="zh-CN" altLang="en-US" sz="2000" b="0">
              <a:solidFill>
                <a:srgbClr val="0063A8"/>
              </a:solidFill>
              <a:latin typeface="Times New Roman" panose="02020603050405020304" pitchFamily="18" charset="0"/>
              <a:ea typeface="宋体" panose="02010600030101010101" pitchFamily="2" charset="-122"/>
            </a:endParaRPr>
          </a:p>
        </p:txBody>
      </p:sp>
      <p:sp>
        <p:nvSpPr>
          <p:cNvPr id="26" name="文本框 25"/>
          <p:cNvSpPr txBox="1"/>
          <p:nvPr/>
        </p:nvSpPr>
        <p:spPr>
          <a:xfrm>
            <a:off x="6060440" y="1537335"/>
            <a:ext cx="5821045" cy="922020"/>
          </a:xfrm>
          <a:prstGeom prst="rect">
            <a:avLst/>
          </a:prstGeom>
          <a:noFill/>
          <a:ln w="9525">
            <a:noFill/>
          </a:ln>
        </p:spPr>
        <p:txBody>
          <a:bodyPr wrap="square">
            <a:spAutoFit/>
          </a:bodyPr>
          <a:p>
            <a:pPr indent="0"/>
            <a:r>
              <a:rPr lang="en-US" b="0">
                <a:latin typeface="Times New Roman" panose="02020603050405020304" pitchFamily="18" charset="0"/>
                <a:ea typeface="宋体" panose="02010600030101010101" pitchFamily="2" charset="-122"/>
                <a:cs typeface="Times New Roman" panose="02020603050405020304" pitchFamily="18" charset="0"/>
              </a:rPr>
              <a:t>5.While AI can assist in certain areas, </a:t>
            </a:r>
            <a:r>
              <a:rPr lang="en-US" b="0" u="dbl">
                <a:latin typeface="Times New Roman" panose="02020603050405020304" pitchFamily="18" charset="0"/>
                <a:ea typeface="宋体" panose="02010600030101010101" pitchFamily="2" charset="-122"/>
                <a:cs typeface="Times New Roman" panose="02020603050405020304" pitchFamily="18" charset="0"/>
              </a:rPr>
              <a:t>overreliance on it</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undermines</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1" u="wavy">
                <a:latin typeface="Times New Roman" panose="02020603050405020304" pitchFamily="18" charset="0"/>
                <a:ea typeface="宋体" panose="02010600030101010101" pitchFamily="2" charset="-122"/>
                <a:cs typeface="Times New Roman" panose="02020603050405020304" pitchFamily="18" charset="0"/>
              </a:rPr>
              <a:t>the essence</a:t>
            </a:r>
            <a:r>
              <a:rPr lang="en-US" b="1">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cs typeface="Times New Roman" panose="02020603050405020304" pitchFamily="18" charset="0"/>
              </a:rPr>
              <a:t>of learning and </a:t>
            </a:r>
            <a:r>
              <a:rPr lang="en-US"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compromise</a:t>
            </a:r>
            <a:r>
              <a:rPr lang="en-US" b="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cs typeface="Times New Roman" panose="02020603050405020304" pitchFamily="18" charset="0"/>
              </a:rPr>
              <a:t>academic </a:t>
            </a:r>
            <a:r>
              <a:rPr lang="en-US" b="1">
                <a:latin typeface="Times New Roman" panose="02020603050405020304" pitchFamily="18" charset="0"/>
                <a:ea typeface="宋体" panose="02010600030101010101" pitchFamily="2" charset="-122"/>
                <a:cs typeface="Times New Roman" panose="02020603050405020304" pitchFamily="18" charset="0"/>
              </a:rPr>
              <a:t>integrity</a:t>
            </a:r>
            <a:r>
              <a:rPr lang="en-US" b="0">
                <a:latin typeface="Times New Roman" panose="02020603050405020304" pitchFamily="18" charset="0"/>
                <a:ea typeface="宋体" panose="02010600030101010101" pitchFamily="2" charset="-122"/>
                <a:cs typeface="Times New Roman" panose="02020603050405020304" pitchFamily="18" charset="0"/>
              </a:rPr>
              <a:t>.</a:t>
            </a:r>
            <a:endParaRPr lang="zh-CN" altLang="en-US"/>
          </a:p>
        </p:txBody>
      </p:sp>
      <p:sp>
        <p:nvSpPr>
          <p:cNvPr id="28" name="文本框 27"/>
          <p:cNvSpPr txBox="1"/>
          <p:nvPr/>
        </p:nvSpPr>
        <p:spPr>
          <a:xfrm>
            <a:off x="6011545" y="3420745"/>
            <a:ext cx="5701665" cy="1198880"/>
          </a:xfrm>
          <a:prstGeom prst="rect">
            <a:avLst/>
          </a:prstGeom>
          <a:noFill/>
          <a:ln w="9525">
            <a:noFill/>
          </a:ln>
        </p:spPr>
        <p:txBody>
          <a:bodyPr wrap="square">
            <a:spAutoFit/>
          </a:bodyPr>
          <a:p>
            <a:pPr indent="0"/>
            <a:r>
              <a:rPr lang="en-US" b="0">
                <a:latin typeface="Times New Roman" panose="02020603050405020304" pitchFamily="18" charset="0"/>
                <a:ea typeface="宋体" panose="02010600030101010101" pitchFamily="2" charset="-122"/>
                <a:cs typeface="Times New Roman" panose="02020603050405020304" pitchFamily="18" charset="0"/>
              </a:rPr>
              <a:t>6.Loud music can </a:t>
            </a:r>
            <a:r>
              <a:rPr lang="en-US"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cause a threat to</a:t>
            </a:r>
            <a:r>
              <a:rPr lang="en-US" b="0">
                <a:latin typeface="Times New Roman" panose="02020603050405020304" pitchFamily="18" charset="0"/>
                <a:ea typeface="宋体" panose="02010600030101010101" pitchFamily="2" charset="-122"/>
                <a:cs typeface="Times New Roman" panose="02020603050405020304" pitchFamily="18" charset="0"/>
              </a:rPr>
              <a:t> / </a:t>
            </a:r>
            <a:r>
              <a:rPr lang="en-US"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endanger</a:t>
            </a:r>
            <a:r>
              <a:rPr lang="en-US" b="0">
                <a:latin typeface="Times New Roman" panose="02020603050405020304" pitchFamily="18" charset="0"/>
                <a:ea typeface="宋体" panose="02010600030101010101" pitchFamily="2" charset="-122"/>
                <a:cs typeface="Times New Roman" panose="02020603050405020304" pitchFamily="18" charset="0"/>
              </a:rPr>
              <a:t>/</a:t>
            </a:r>
            <a:r>
              <a:rPr lang="en-US" b="0">
                <a:latin typeface="Times New Roman" panose="02020603050405020304" pitchFamily="18" charset="0"/>
                <a:ea typeface="黑体" panose="02010609060101010101" pitchFamily="49" charset="-122"/>
              </a:rPr>
              <a:t> </a:t>
            </a:r>
            <a:r>
              <a:rPr lang="en-US"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threaten</a:t>
            </a:r>
            <a:r>
              <a:rPr lang="en-US" b="0" u="sng">
                <a:latin typeface="Times New Roman" panose="02020603050405020304" pitchFamily="18" charset="0"/>
                <a:ea typeface="黑体" panose="02010609060101010101" pitchFamily="49" charset="-122"/>
              </a:rPr>
              <a:t> </a:t>
            </a:r>
            <a:r>
              <a:rPr lang="en-US" b="0" u="sng">
                <a:latin typeface="Times New Roman" panose="02020603050405020304" pitchFamily="18" charset="0"/>
                <a:ea typeface="宋体" panose="02010600030101010101" pitchFamily="2" charset="-122"/>
                <a:cs typeface="Times New Roman" panose="02020603050405020304" pitchFamily="18" charset="0"/>
              </a:rPr>
              <a:t>our hearing</a:t>
            </a:r>
            <a:r>
              <a:rPr lang="en-US" b="0">
                <a:latin typeface="Times New Roman" panose="02020603050405020304" pitchFamily="18" charset="0"/>
                <a:ea typeface="黑体" panose="02010609060101010101" pitchFamily="49" charset="-122"/>
              </a:rPr>
              <a:t> //</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put</a:t>
            </a:r>
            <a:r>
              <a:rPr lang="en-US" b="1">
                <a:latin typeface="Times New Roman" panose="02020603050405020304" pitchFamily="18" charset="0"/>
                <a:ea typeface="宋体" panose="02010600030101010101" pitchFamily="2" charset="-122"/>
                <a:cs typeface="Times New Roman" panose="02020603050405020304" pitchFamily="18" charset="0"/>
              </a:rPr>
              <a:t> </a:t>
            </a:r>
            <a:r>
              <a:rPr lang="en-US" b="0" u="sng">
                <a:latin typeface="Times New Roman" panose="02020603050405020304" pitchFamily="18" charset="0"/>
                <a:ea typeface="宋体" panose="02010600030101010101" pitchFamily="2" charset="-122"/>
                <a:cs typeface="Times New Roman" panose="02020603050405020304" pitchFamily="18" charset="0"/>
              </a:rPr>
              <a:t>our ears </a:t>
            </a:r>
            <a:r>
              <a:rPr lang="en-US"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stake</a:t>
            </a:r>
            <a:r>
              <a:rPr lang="en-US" b="0">
                <a:latin typeface="Times New Roman" panose="02020603050405020304" pitchFamily="18" charset="0"/>
                <a:ea typeface="宋体" panose="02010600030101010101" pitchFamily="2" charset="-122"/>
                <a:cs typeface="Times New Roman" panose="02020603050405020304" pitchFamily="18" charset="0"/>
              </a:rPr>
              <a:t>/</a:t>
            </a:r>
            <a:r>
              <a:rPr lang="en-US" b="0">
                <a:latin typeface="Times New Roman" panose="02020603050405020304" pitchFamily="18" charset="0"/>
                <a:ea typeface="黑体" panose="02010609060101010101" pitchFamily="49" charset="-122"/>
              </a:rPr>
              <a:t> </a:t>
            </a:r>
            <a:r>
              <a:rPr lang="en-US" b="1" u="sng">
                <a:solidFill>
                  <a:srgbClr val="C00000"/>
                </a:solidFill>
                <a:latin typeface="Times New Roman" panose="02020603050405020304" pitchFamily="18" charset="0"/>
                <a:ea typeface="黑体" panose="02010609060101010101" pitchFamily="49" charset="-122"/>
              </a:rPr>
              <a:t>at </a:t>
            </a:r>
            <a:r>
              <a:rPr lang="en-US"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risk</a:t>
            </a:r>
            <a:r>
              <a:rPr lang="en-US" b="0">
                <a:latin typeface="Times New Roman" panose="02020603050405020304" pitchFamily="18" charset="0"/>
                <a:ea typeface="黑体" panose="02010609060101010101" pitchFamily="49" charset="-122"/>
              </a:rPr>
              <a:t>/ </a:t>
            </a:r>
            <a:r>
              <a:rPr lang="en-US"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in danger</a:t>
            </a:r>
            <a:r>
              <a:rPr lang="en-US" b="0">
                <a:latin typeface="Times New Roman" panose="02020603050405020304" pitchFamily="18" charset="0"/>
                <a:ea typeface="黑体" panose="02010609060101010101" pitchFamily="49" charset="-122"/>
              </a:rPr>
              <a:t>, which can do permanent </a:t>
            </a:r>
            <a:r>
              <a:rPr lang="en-US" b="1">
                <a:solidFill>
                  <a:srgbClr val="C00000"/>
                </a:solidFill>
                <a:latin typeface="Times New Roman" panose="02020603050405020304" pitchFamily="18" charset="0"/>
                <a:ea typeface="黑体" panose="02010609060101010101" pitchFamily="49" charset="-122"/>
              </a:rPr>
              <a:t>devastate</a:t>
            </a:r>
            <a:r>
              <a:rPr lang="en-US" b="0">
                <a:latin typeface="Times New Roman" panose="02020603050405020304" pitchFamily="18" charset="0"/>
                <a:ea typeface="黑体" panose="02010609060101010101" pitchFamily="49" charset="-122"/>
              </a:rPr>
              <a:t> to our sensory cells, resulting in incurable hearing loss</a:t>
            </a:r>
            <a:r>
              <a:rPr lang="en-US" b="0">
                <a:latin typeface="Times New Roman" panose="02020603050405020304" pitchFamily="18" charset="0"/>
                <a:ea typeface="宋体" panose="02010600030101010101" pitchFamily="2" charset="-122"/>
                <a:cs typeface="Times New Roman" panose="02020603050405020304" pitchFamily="18" charset="0"/>
              </a:rPr>
              <a:t>.</a:t>
            </a:r>
            <a:endParaRPr lang="zh-CN" altLang="en-US"/>
          </a:p>
        </p:txBody>
      </p:sp>
      <p:sp>
        <p:nvSpPr>
          <p:cNvPr id="29" name="文本框 28"/>
          <p:cNvSpPr txBox="1"/>
          <p:nvPr/>
        </p:nvSpPr>
        <p:spPr>
          <a:xfrm>
            <a:off x="6010910" y="5241290"/>
            <a:ext cx="5702300" cy="645160"/>
          </a:xfrm>
          <a:prstGeom prst="rect">
            <a:avLst/>
          </a:prstGeom>
          <a:noFill/>
          <a:ln w="9525">
            <a:noFill/>
          </a:ln>
        </p:spPr>
        <p:txBody>
          <a:bodyPr wrap="square">
            <a:spAutoFit/>
          </a:bodyPr>
          <a:p>
            <a:pPr indent="0"/>
            <a:r>
              <a:rPr lang="en-US" b="0">
                <a:latin typeface="Times New Roman" panose="02020603050405020304" pitchFamily="18" charset="0"/>
                <a:ea typeface="宋体" panose="02010600030101010101" pitchFamily="2" charset="-122"/>
                <a:cs typeface="Times New Roman" panose="02020603050405020304" pitchFamily="18" charset="0"/>
              </a:rPr>
              <a:t>7.</a:t>
            </a:r>
            <a:r>
              <a:rPr lang="en-US" b="0">
                <a:latin typeface="Times New Roman" panose="02020603050405020304" pitchFamily="18" charset="0"/>
                <a:ea typeface="黑体" panose="02010609060101010101" pitchFamily="49" charset="-122"/>
              </a:rPr>
              <a:t>Excessive caffeine can </a:t>
            </a:r>
            <a:r>
              <a:rPr lang="en-US" b="1">
                <a:solidFill>
                  <a:srgbClr val="C00000"/>
                </a:solidFill>
                <a:latin typeface="Times New Roman" panose="02020603050405020304" pitchFamily="18" charset="0"/>
                <a:ea typeface="黑体" panose="02010609060101010101" pitchFamily="49" charset="-122"/>
              </a:rPr>
              <a:t>impair</a:t>
            </a:r>
            <a:r>
              <a:rPr lang="en-US" b="0">
                <a:latin typeface="Times New Roman" panose="02020603050405020304" pitchFamily="18" charset="0"/>
                <a:ea typeface="黑体" panose="02010609060101010101" pitchFamily="49" charset="-122"/>
              </a:rPr>
              <a:t> your ability to relax, and it can </a:t>
            </a:r>
            <a:r>
              <a:rPr lang="en-US" b="1">
                <a:latin typeface="Times New Roman" panose="02020603050405020304" pitchFamily="18" charset="0"/>
                <a:ea typeface="黑体" panose="02010609060101010101" pitchFamily="49" charset="-122"/>
              </a:rPr>
              <a:t>interfer</a:t>
            </a:r>
            <a:r>
              <a:rPr lang="en-US" b="0">
                <a:latin typeface="Times New Roman" panose="02020603050405020304" pitchFamily="18" charset="0"/>
                <a:ea typeface="黑体" panose="02010609060101010101" pitchFamily="49" charset="-122"/>
              </a:rPr>
              <a:t>e with your usual sleep patterns, too. </a:t>
            </a:r>
            <a:endParaRPr lang="zh-CN" altLang="en-US"/>
          </a:p>
        </p:txBody>
      </p:sp>
      <p:sp>
        <p:nvSpPr>
          <p:cNvPr id="30" name="文本框 29"/>
          <p:cNvSpPr txBox="1"/>
          <p:nvPr/>
        </p:nvSpPr>
        <p:spPr>
          <a:xfrm>
            <a:off x="6011545" y="6163310"/>
            <a:ext cx="5950585" cy="368300"/>
          </a:xfrm>
          <a:prstGeom prst="rect">
            <a:avLst/>
          </a:prstGeom>
          <a:noFill/>
          <a:ln w="9525">
            <a:noFill/>
          </a:ln>
        </p:spPr>
        <p:txBody>
          <a:bodyPr wrap="square">
            <a:spAutoFit/>
          </a:bodyPr>
          <a:p>
            <a:pPr indent="0"/>
            <a:r>
              <a:rPr lang="en-US" b="1">
                <a:latin typeface="Times New Roman" panose="02020603050405020304" pitchFamily="18" charset="0"/>
                <a:ea typeface="宋体" panose="02010600030101010101" pitchFamily="2" charset="-122"/>
                <a:cs typeface="Times New Roman" panose="02020603050405020304" pitchFamily="18" charset="0"/>
              </a:rPr>
              <a:t>8.</a:t>
            </a:r>
            <a:r>
              <a:rPr lang="en-US" b="0">
                <a:latin typeface="Times New Roman" panose="02020603050405020304" pitchFamily="18" charset="0"/>
                <a:ea typeface="宋体" panose="02010600030101010101" pitchFamily="2" charset="-122"/>
                <a:cs typeface="Times New Roman" panose="02020603050405020304" pitchFamily="18" charset="0"/>
              </a:rPr>
              <a:t>environmental</a:t>
            </a:r>
            <a:r>
              <a:rPr lang="en-US" b="1">
                <a:latin typeface="Times New Roman" panose="02020603050405020304" pitchFamily="18" charset="0"/>
                <a:ea typeface="宋体" panose="02010600030101010101" pitchFamily="2" charset="-122"/>
                <a:cs typeface="Times New Roman" panose="02020603050405020304" pitchFamily="18" charset="0"/>
              </a:rPr>
              <a:t> </a:t>
            </a:r>
            <a:r>
              <a:rPr lang="en-US"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destruction</a:t>
            </a:r>
            <a:r>
              <a:rPr lang="en-US" b="1">
                <a:latin typeface="Times New Roman" panose="02020603050405020304" pitchFamily="18" charset="0"/>
                <a:ea typeface="宋体" panose="02010600030101010101" pitchFamily="2" charset="-122"/>
                <a:cs typeface="Times New Roman" panose="02020603050405020304" pitchFamily="18" charset="0"/>
              </a:rPr>
              <a:t> = </a:t>
            </a:r>
            <a:r>
              <a:rPr lang="en-US"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damage to</a:t>
            </a:r>
            <a:r>
              <a:rPr lang="en-US" b="1">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cs typeface="Times New Roman" panose="02020603050405020304" pitchFamily="18" charset="0"/>
              </a:rPr>
              <a:t>the ecosystem</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par>
                                <p:cTn id="10" presetID="8" presetClass="emph" presetSubtype="0" repeatCount="indefinite" fill="hold" nodeType="with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P spid="28" grpId="1"/>
      <p:bldP spid="29" grpId="0"/>
      <p:bldP spid="29" grpId="1"/>
      <p:bldP spid="30" grpId="0"/>
      <p:bldP spid="3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512860" y="688340"/>
            <a:ext cx="10972825" cy="0"/>
          </a:xfrm>
          <a:prstGeom prst="line">
            <a:avLst/>
          </a:prstGeom>
          <a:ln>
            <a:gradFill>
              <a:gsLst>
                <a:gs pos="0">
                  <a:srgbClr val="400040"/>
                </a:gs>
                <a:gs pos="32000">
                  <a:srgbClr val="8F0040"/>
                </a:gs>
                <a:gs pos="63000">
                  <a:srgbClr val="F27300"/>
                </a:gs>
                <a:gs pos="100000">
                  <a:srgbClr val="FFBF00"/>
                </a:gs>
              </a:gsLst>
              <a:lin ang="10800000" scaled="0"/>
            </a:gradFill>
          </a:ln>
        </p:spPr>
        <p:style>
          <a:lnRef idx="1">
            <a:srgbClr val="5B9BD5"/>
          </a:lnRef>
          <a:fillRef idx="0">
            <a:srgbClr val="5B9BD5"/>
          </a:fillRef>
          <a:effectRef idx="0">
            <a:srgbClr val="5B9BD5"/>
          </a:effectRef>
          <a:fontRef idx="minor">
            <a:sysClr val="windowText" lastClr="000000"/>
          </a:fontRef>
        </p:style>
      </p:cxnSp>
      <p:sp>
        <p:nvSpPr>
          <p:cNvPr id="25" name="矩形 24"/>
          <p:cNvSpPr/>
          <p:nvPr/>
        </p:nvSpPr>
        <p:spPr>
          <a:xfrm>
            <a:off x="0" y="6685613"/>
            <a:ext cx="12192000" cy="1723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p:nvPr/>
        </p:nvPicPr>
        <p:blipFill>
          <a:blip r:embed="rId1"/>
          <a:stretch>
            <a:fillRect/>
          </a:stretch>
        </p:blipFill>
        <p:spPr>
          <a:xfrm>
            <a:off x="54610" y="6584950"/>
            <a:ext cx="708025" cy="273050"/>
          </a:xfrm>
          <a:prstGeom prst="rect">
            <a:avLst/>
          </a:prstGeom>
        </p:spPr>
      </p:pic>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0" y="12700"/>
            <a:ext cx="1078865" cy="831850"/>
          </a:xfrm>
          <a:prstGeom prst="rect">
            <a:avLst/>
          </a:prstGeom>
        </p:spPr>
      </p:pic>
      <p:grpSp>
        <p:nvGrpSpPr>
          <p:cNvPr id="3" name="组合 2"/>
          <p:cNvGrpSpPr/>
          <p:nvPr/>
        </p:nvGrpSpPr>
        <p:grpSpPr>
          <a:xfrm>
            <a:off x="414020" y="551815"/>
            <a:ext cx="140970" cy="121920"/>
            <a:chOff x="715963" y="600758"/>
            <a:chExt cx="2201410" cy="2201406"/>
          </a:xfrm>
        </p:grpSpPr>
        <p:sp>
          <p:nvSpPr>
            <p:cNvPr id="5" name="Freeform 20"/>
            <p:cNvSpPr/>
            <p:nvPr/>
          </p:nvSpPr>
          <p:spPr>
            <a:xfrm>
              <a:off x="715963" y="843713"/>
              <a:ext cx="349618" cy="1712535"/>
            </a:xfrm>
            <a:custGeom>
              <a:avLst/>
              <a:gdLst/>
              <a:ahLst/>
              <a:cxnLst>
                <a:cxn ang="0">
                  <a:pos x="349618" y="1122925"/>
                </a:cxn>
                <a:cxn ang="0">
                  <a:pos x="0" y="1712535"/>
                </a:cxn>
                <a:cxn ang="0">
                  <a:pos x="0" y="0"/>
                </a:cxn>
                <a:cxn ang="0">
                  <a:pos x="349618" y="1122925"/>
                </a:cxn>
              </a:cxnLst>
              <a:pathLst>
                <a:path w="118" h="578">
                  <a:moveTo>
                    <a:pt x="118" y="379"/>
                  </a:moveTo>
                  <a:lnTo>
                    <a:pt x="0" y="578"/>
                  </a:lnTo>
                  <a:lnTo>
                    <a:pt x="0" y="0"/>
                  </a:lnTo>
                  <a:lnTo>
                    <a:pt x="118" y="379"/>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6" name="Freeform 21"/>
            <p:cNvSpPr/>
            <p:nvPr/>
          </p:nvSpPr>
          <p:spPr>
            <a:xfrm>
              <a:off x="715963" y="600758"/>
              <a:ext cx="651830" cy="399987"/>
            </a:xfrm>
            <a:custGeom>
              <a:avLst/>
              <a:gdLst/>
              <a:ahLst/>
              <a:cxnLst>
                <a:cxn ang="0">
                  <a:pos x="651830" y="399987"/>
                </a:cxn>
                <a:cxn ang="0">
                  <a:pos x="0" y="242955"/>
                </a:cxn>
                <a:cxn ang="0">
                  <a:pos x="242954" y="0"/>
                </a:cxn>
                <a:cxn ang="0">
                  <a:pos x="651830" y="399987"/>
                </a:cxn>
              </a:cxnLst>
              <a:pathLst>
                <a:path w="220" h="135">
                  <a:moveTo>
                    <a:pt x="220" y="135"/>
                  </a:moveTo>
                  <a:lnTo>
                    <a:pt x="0" y="82"/>
                  </a:lnTo>
                  <a:lnTo>
                    <a:pt x="82" y="0"/>
                  </a:lnTo>
                  <a:lnTo>
                    <a:pt x="220" y="135"/>
                  </a:lnTo>
                  <a:close/>
                </a:path>
              </a:pathLst>
            </a:custGeom>
            <a:noFill/>
            <a:ln w="9525" cap="flat" cmpd="sng">
              <a:solidFill>
                <a:srgbClr val="5B3B87"/>
              </a:solidFill>
              <a:prstDash val="solid"/>
              <a:round/>
              <a:headEnd type="none" w="med" len="med"/>
              <a:tailEnd type="none" w="med" len="med"/>
            </a:ln>
          </p:spPr>
          <p:txBody>
            <a:bodyPr/>
            <a:p>
              <a:endParaRPr lang="zh-CN" altLang="en-US" sz="1680"/>
            </a:p>
          </p:txBody>
        </p:sp>
        <p:sp>
          <p:nvSpPr>
            <p:cNvPr id="7" name="Freeform 22"/>
            <p:cNvSpPr/>
            <p:nvPr/>
          </p:nvSpPr>
          <p:spPr>
            <a:xfrm>
              <a:off x="715963" y="1966637"/>
              <a:ext cx="349618" cy="835527"/>
            </a:xfrm>
            <a:custGeom>
              <a:avLst/>
              <a:gdLst/>
              <a:ahLst/>
              <a:cxnLst>
                <a:cxn ang="0">
                  <a:pos x="349618" y="0"/>
                </a:cxn>
                <a:cxn ang="0">
                  <a:pos x="242954" y="835527"/>
                </a:cxn>
                <a:cxn ang="0">
                  <a:pos x="0" y="589609"/>
                </a:cxn>
                <a:cxn ang="0">
                  <a:pos x="349618" y="0"/>
                </a:cxn>
              </a:cxnLst>
              <a:pathLst>
                <a:path w="118" h="282">
                  <a:moveTo>
                    <a:pt x="118" y="0"/>
                  </a:moveTo>
                  <a:lnTo>
                    <a:pt x="82" y="282"/>
                  </a:lnTo>
                  <a:lnTo>
                    <a:pt x="0" y="199"/>
                  </a:lnTo>
                  <a:lnTo>
                    <a:pt x="118" y="0"/>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8" name="Freeform 23"/>
            <p:cNvSpPr/>
            <p:nvPr/>
          </p:nvSpPr>
          <p:spPr>
            <a:xfrm>
              <a:off x="715963" y="843713"/>
              <a:ext cx="651830" cy="1122926"/>
            </a:xfrm>
            <a:custGeom>
              <a:avLst/>
              <a:gdLst/>
              <a:ahLst/>
              <a:cxnLst>
                <a:cxn ang="0">
                  <a:pos x="651830" y="157031"/>
                </a:cxn>
                <a:cxn ang="0">
                  <a:pos x="349617" y="1122926"/>
                </a:cxn>
                <a:cxn ang="0">
                  <a:pos x="0" y="0"/>
                </a:cxn>
                <a:cxn ang="0">
                  <a:pos x="651830" y="157031"/>
                </a:cxn>
              </a:cxnLst>
              <a:pathLst>
                <a:path w="220" h="379">
                  <a:moveTo>
                    <a:pt x="220" y="53"/>
                  </a:moveTo>
                  <a:lnTo>
                    <a:pt x="118" y="379"/>
                  </a:lnTo>
                  <a:lnTo>
                    <a:pt x="0" y="0"/>
                  </a:lnTo>
                  <a:lnTo>
                    <a:pt x="220" y="53"/>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0" name="Freeform 24"/>
            <p:cNvSpPr/>
            <p:nvPr/>
          </p:nvSpPr>
          <p:spPr>
            <a:xfrm>
              <a:off x="958918" y="1966637"/>
              <a:ext cx="948117" cy="835527"/>
            </a:xfrm>
            <a:custGeom>
              <a:avLst/>
              <a:gdLst/>
              <a:ahLst/>
              <a:cxnLst>
                <a:cxn ang="0">
                  <a:pos x="948117" y="373320"/>
                </a:cxn>
                <a:cxn ang="0">
                  <a:pos x="0" y="835527"/>
                </a:cxn>
                <a:cxn ang="0">
                  <a:pos x="106663" y="0"/>
                </a:cxn>
                <a:cxn ang="0">
                  <a:pos x="948117" y="373320"/>
                </a:cxn>
              </a:cxnLst>
              <a:pathLst>
                <a:path w="320" h="282">
                  <a:moveTo>
                    <a:pt x="320" y="126"/>
                  </a:moveTo>
                  <a:lnTo>
                    <a:pt x="0" y="282"/>
                  </a:lnTo>
                  <a:lnTo>
                    <a:pt x="36" y="0"/>
                  </a:lnTo>
                  <a:lnTo>
                    <a:pt x="320" y="126"/>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12" name="Freeform 25"/>
            <p:cNvSpPr/>
            <p:nvPr/>
          </p:nvSpPr>
          <p:spPr>
            <a:xfrm>
              <a:off x="958918" y="600758"/>
              <a:ext cx="1712536" cy="399987"/>
            </a:xfrm>
            <a:custGeom>
              <a:avLst/>
              <a:gdLst/>
              <a:ahLst/>
              <a:cxnLst>
                <a:cxn ang="0">
                  <a:pos x="408875" y="399987"/>
                </a:cxn>
                <a:cxn ang="0">
                  <a:pos x="0" y="0"/>
                </a:cxn>
                <a:cxn ang="0">
                  <a:pos x="1712536" y="0"/>
                </a:cxn>
                <a:cxn ang="0">
                  <a:pos x="408875" y="399987"/>
                </a:cxn>
              </a:cxnLst>
              <a:pathLst>
                <a:path w="578" h="135">
                  <a:moveTo>
                    <a:pt x="138" y="135"/>
                  </a:moveTo>
                  <a:lnTo>
                    <a:pt x="0" y="0"/>
                  </a:lnTo>
                  <a:lnTo>
                    <a:pt x="578" y="0"/>
                  </a:lnTo>
                  <a:lnTo>
                    <a:pt x="138" y="135"/>
                  </a:lnTo>
                  <a:close/>
                </a:path>
              </a:pathLst>
            </a:custGeom>
            <a:noFill/>
            <a:ln w="9525" cap="flat" cmpd="sng">
              <a:solidFill>
                <a:srgbClr val="79307A"/>
              </a:solidFill>
              <a:prstDash val="solid"/>
              <a:round/>
              <a:headEnd type="none" w="med" len="med"/>
              <a:tailEnd type="none" w="med" len="med"/>
            </a:ln>
          </p:spPr>
          <p:txBody>
            <a:bodyPr/>
            <a:p>
              <a:endParaRPr lang="zh-CN" altLang="en-US" sz="1680"/>
            </a:p>
          </p:txBody>
        </p:sp>
        <p:sp>
          <p:nvSpPr>
            <p:cNvPr id="13" name="Freeform 26"/>
            <p:cNvSpPr/>
            <p:nvPr/>
          </p:nvSpPr>
          <p:spPr>
            <a:xfrm>
              <a:off x="958918" y="2339957"/>
              <a:ext cx="1712536" cy="462207"/>
            </a:xfrm>
            <a:custGeom>
              <a:avLst/>
              <a:gdLst/>
              <a:ahLst/>
              <a:cxnLst>
                <a:cxn ang="0">
                  <a:pos x="948116" y="0"/>
                </a:cxn>
                <a:cxn ang="0">
                  <a:pos x="1712536" y="462207"/>
                </a:cxn>
                <a:cxn ang="0">
                  <a:pos x="0" y="462207"/>
                </a:cxn>
                <a:cxn ang="0">
                  <a:pos x="948116" y="0"/>
                </a:cxn>
              </a:cxnLst>
              <a:pathLst>
                <a:path w="578" h="156">
                  <a:moveTo>
                    <a:pt x="320" y="0"/>
                  </a:moveTo>
                  <a:lnTo>
                    <a:pt x="578" y="156"/>
                  </a:lnTo>
                  <a:lnTo>
                    <a:pt x="0" y="156"/>
                  </a:lnTo>
                  <a:lnTo>
                    <a:pt x="320"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4" name="Freeform 27"/>
            <p:cNvSpPr/>
            <p:nvPr/>
          </p:nvSpPr>
          <p:spPr>
            <a:xfrm>
              <a:off x="1367793" y="600758"/>
              <a:ext cx="1303661" cy="805899"/>
            </a:xfrm>
            <a:custGeom>
              <a:avLst/>
              <a:gdLst/>
              <a:ahLst/>
              <a:cxnLst>
                <a:cxn ang="0">
                  <a:pos x="1303661" y="0"/>
                </a:cxn>
                <a:cxn ang="0">
                  <a:pos x="897748" y="805899"/>
                </a:cxn>
                <a:cxn ang="0">
                  <a:pos x="0" y="399986"/>
                </a:cxn>
                <a:cxn ang="0">
                  <a:pos x="1303661" y="0"/>
                </a:cxn>
              </a:cxnLst>
              <a:pathLst>
                <a:path w="440" h="272">
                  <a:moveTo>
                    <a:pt x="440" y="0"/>
                  </a:moveTo>
                  <a:lnTo>
                    <a:pt x="303" y="272"/>
                  </a:lnTo>
                  <a:lnTo>
                    <a:pt x="0" y="135"/>
                  </a:lnTo>
                  <a:lnTo>
                    <a:pt x="440" y="0"/>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5" name="Freeform 28"/>
            <p:cNvSpPr/>
            <p:nvPr/>
          </p:nvSpPr>
          <p:spPr>
            <a:xfrm>
              <a:off x="2265543" y="843713"/>
              <a:ext cx="651830" cy="1712535"/>
            </a:xfrm>
            <a:custGeom>
              <a:avLst/>
              <a:gdLst/>
              <a:ahLst/>
              <a:cxnLst>
                <a:cxn ang="0">
                  <a:pos x="651830" y="0"/>
                </a:cxn>
                <a:cxn ang="0">
                  <a:pos x="651830" y="1712535"/>
                </a:cxn>
                <a:cxn ang="0">
                  <a:pos x="0" y="562944"/>
                </a:cxn>
                <a:cxn ang="0">
                  <a:pos x="651830" y="0"/>
                </a:cxn>
              </a:cxnLst>
              <a:pathLst>
                <a:path w="220" h="578">
                  <a:moveTo>
                    <a:pt x="220" y="0"/>
                  </a:moveTo>
                  <a:lnTo>
                    <a:pt x="220" y="578"/>
                  </a:lnTo>
                  <a:lnTo>
                    <a:pt x="0" y="190"/>
                  </a:lnTo>
                  <a:lnTo>
                    <a:pt x="220" y="0"/>
                  </a:lnTo>
                  <a:close/>
                </a:path>
              </a:pathLst>
            </a:custGeom>
            <a:noFill/>
            <a:ln w="9525" cap="flat" cmpd="sng">
              <a:solidFill>
                <a:srgbClr val="F1286A"/>
              </a:solidFill>
              <a:prstDash val="solid"/>
              <a:round/>
              <a:headEnd type="none" w="med" len="med"/>
              <a:tailEnd type="none" w="med" len="med"/>
            </a:ln>
          </p:spPr>
          <p:txBody>
            <a:bodyPr/>
            <a:p>
              <a:endParaRPr lang="zh-CN" altLang="en-US" sz="1680"/>
            </a:p>
          </p:txBody>
        </p:sp>
        <p:sp>
          <p:nvSpPr>
            <p:cNvPr id="16" name="Freeform 29"/>
            <p:cNvSpPr/>
            <p:nvPr/>
          </p:nvSpPr>
          <p:spPr>
            <a:xfrm>
              <a:off x="1907035" y="2339957"/>
              <a:ext cx="1010338" cy="462207"/>
            </a:xfrm>
            <a:custGeom>
              <a:avLst/>
              <a:gdLst/>
              <a:ahLst/>
              <a:cxnLst>
                <a:cxn ang="0">
                  <a:pos x="1010338" y="216289"/>
                </a:cxn>
                <a:cxn ang="0">
                  <a:pos x="0" y="0"/>
                </a:cxn>
                <a:cxn ang="0">
                  <a:pos x="764419" y="462207"/>
                </a:cxn>
                <a:cxn ang="0">
                  <a:pos x="1010338" y="216289"/>
                </a:cxn>
              </a:cxnLst>
              <a:pathLst>
                <a:path w="341" h="156">
                  <a:moveTo>
                    <a:pt x="341" y="73"/>
                  </a:moveTo>
                  <a:lnTo>
                    <a:pt x="0" y="0"/>
                  </a:lnTo>
                  <a:lnTo>
                    <a:pt x="258" y="156"/>
                  </a:lnTo>
                  <a:lnTo>
                    <a:pt x="341" y="73"/>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17" name="Freeform 30"/>
            <p:cNvSpPr/>
            <p:nvPr/>
          </p:nvSpPr>
          <p:spPr>
            <a:xfrm>
              <a:off x="1065581" y="1406657"/>
              <a:ext cx="1199961" cy="933303"/>
            </a:xfrm>
            <a:custGeom>
              <a:avLst/>
              <a:gdLst/>
              <a:ahLst/>
              <a:cxnLst>
                <a:cxn ang="0">
                  <a:pos x="1199961" y="0"/>
                </a:cxn>
                <a:cxn ang="0">
                  <a:pos x="0" y="559981"/>
                </a:cxn>
                <a:cxn ang="0">
                  <a:pos x="841454" y="933303"/>
                </a:cxn>
                <a:cxn ang="0">
                  <a:pos x="1199961" y="0"/>
                </a:cxn>
              </a:cxnLst>
              <a:pathLst>
                <a:path w="405" h="315">
                  <a:moveTo>
                    <a:pt x="405" y="0"/>
                  </a:moveTo>
                  <a:lnTo>
                    <a:pt x="0" y="189"/>
                  </a:lnTo>
                  <a:lnTo>
                    <a:pt x="284" y="315"/>
                  </a:lnTo>
                  <a:lnTo>
                    <a:pt x="405"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8" name="Freeform 31"/>
            <p:cNvSpPr/>
            <p:nvPr/>
          </p:nvSpPr>
          <p:spPr>
            <a:xfrm>
              <a:off x="1907035" y="1406657"/>
              <a:ext cx="1010338" cy="1149591"/>
            </a:xfrm>
            <a:custGeom>
              <a:avLst/>
              <a:gdLst/>
              <a:ahLst/>
              <a:cxnLst>
                <a:cxn ang="0">
                  <a:pos x="358507" y="0"/>
                </a:cxn>
                <a:cxn ang="0">
                  <a:pos x="1010338" y="1149591"/>
                </a:cxn>
                <a:cxn ang="0">
                  <a:pos x="0" y="933301"/>
                </a:cxn>
                <a:cxn ang="0">
                  <a:pos x="358507" y="0"/>
                </a:cxn>
              </a:cxnLst>
              <a:pathLst>
                <a:path w="341" h="388">
                  <a:moveTo>
                    <a:pt x="121" y="0"/>
                  </a:moveTo>
                  <a:lnTo>
                    <a:pt x="341" y="388"/>
                  </a:lnTo>
                  <a:lnTo>
                    <a:pt x="0" y="315"/>
                  </a:lnTo>
                  <a:lnTo>
                    <a:pt x="121" y="0"/>
                  </a:lnTo>
                  <a:close/>
                </a:path>
              </a:pathLst>
            </a:custGeom>
            <a:noFill/>
            <a:ln w="9525" cap="flat" cmpd="sng">
              <a:solidFill>
                <a:srgbClr val="FD3F63"/>
              </a:solidFill>
              <a:prstDash val="solid"/>
              <a:round/>
              <a:headEnd type="none" w="med" len="med"/>
              <a:tailEnd type="none" w="med" len="med"/>
            </a:ln>
          </p:spPr>
          <p:txBody>
            <a:bodyPr/>
            <a:p>
              <a:endParaRPr lang="zh-CN" altLang="en-US" sz="1680"/>
            </a:p>
          </p:txBody>
        </p:sp>
        <p:sp>
          <p:nvSpPr>
            <p:cNvPr id="19" name="Freeform 32"/>
            <p:cNvSpPr/>
            <p:nvPr/>
          </p:nvSpPr>
          <p:spPr>
            <a:xfrm>
              <a:off x="2265543" y="600758"/>
              <a:ext cx="651830" cy="805899"/>
            </a:xfrm>
            <a:custGeom>
              <a:avLst/>
              <a:gdLst/>
              <a:ahLst/>
              <a:cxnLst>
                <a:cxn ang="0">
                  <a:pos x="405912" y="0"/>
                </a:cxn>
                <a:cxn ang="0">
                  <a:pos x="651830" y="242954"/>
                </a:cxn>
                <a:cxn ang="0">
                  <a:pos x="0" y="805899"/>
                </a:cxn>
                <a:cxn ang="0">
                  <a:pos x="405912" y="0"/>
                </a:cxn>
              </a:cxnLst>
              <a:pathLst>
                <a:path w="220" h="272">
                  <a:moveTo>
                    <a:pt x="137" y="0"/>
                  </a:moveTo>
                  <a:lnTo>
                    <a:pt x="220" y="82"/>
                  </a:lnTo>
                  <a:lnTo>
                    <a:pt x="0" y="272"/>
                  </a:lnTo>
                  <a:lnTo>
                    <a:pt x="137" y="0"/>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sp>
          <p:nvSpPr>
            <p:cNvPr id="22" name="Freeform 33"/>
            <p:cNvSpPr/>
            <p:nvPr/>
          </p:nvSpPr>
          <p:spPr>
            <a:xfrm>
              <a:off x="1065581" y="1000744"/>
              <a:ext cx="1199961" cy="965893"/>
            </a:xfrm>
            <a:custGeom>
              <a:avLst/>
              <a:gdLst/>
              <a:ahLst/>
              <a:cxnLst>
                <a:cxn ang="0">
                  <a:pos x="1199961" y="405912"/>
                </a:cxn>
                <a:cxn ang="0">
                  <a:pos x="302212" y="0"/>
                </a:cxn>
                <a:cxn ang="0">
                  <a:pos x="0" y="965893"/>
                </a:cxn>
                <a:cxn ang="0">
                  <a:pos x="1199961" y="405912"/>
                </a:cxn>
              </a:cxnLst>
              <a:pathLst>
                <a:path w="405" h="326">
                  <a:moveTo>
                    <a:pt x="405" y="137"/>
                  </a:moveTo>
                  <a:lnTo>
                    <a:pt x="102" y="0"/>
                  </a:lnTo>
                  <a:lnTo>
                    <a:pt x="0" y="326"/>
                  </a:lnTo>
                  <a:lnTo>
                    <a:pt x="405" y="137"/>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grpSp>
      <p:sp>
        <p:nvSpPr>
          <p:cNvPr id="27" name="文本框 26"/>
          <p:cNvSpPr txBox="1"/>
          <p:nvPr/>
        </p:nvSpPr>
        <p:spPr>
          <a:xfrm>
            <a:off x="1241425" y="198120"/>
            <a:ext cx="7646670" cy="460375"/>
          </a:xfrm>
          <a:prstGeom prst="rect">
            <a:avLst/>
          </a:prstGeom>
          <a:noFill/>
        </p:spPr>
        <p:txBody>
          <a:bodyPr wrap="square" rtlCol="0" anchor="t">
            <a:spAutoFit/>
          </a:bodyPr>
          <a:p>
            <a:r>
              <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rPr>
              <a:t>6. increase；rise;  grow 增加  --decrease 减少</a:t>
            </a:r>
            <a:endPar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endParaRPr>
          </a:p>
        </p:txBody>
      </p:sp>
      <p:sp>
        <p:nvSpPr>
          <p:cNvPr id="11272" name="AutoShape 36"/>
          <p:cNvSpPr/>
          <p:nvPr>
            <p:custDataLst>
              <p:tags r:id="rId4"/>
            </p:custDataLst>
          </p:nvPr>
        </p:nvSpPr>
        <p:spPr>
          <a:xfrm>
            <a:off x="111125" y="826135"/>
            <a:ext cx="5662930" cy="576516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pitchFamily="18" charset="0"/>
              <a:ea typeface="Times New Roman" panose="02020603050405020304" pitchFamily="18" charset="0"/>
            </a:endParaRPr>
          </a:p>
        </p:txBody>
      </p:sp>
      <p:pic>
        <p:nvPicPr>
          <p:cNvPr id="23" name="图片 22"/>
          <p:cNvPicPr>
            <a:picLocks noChangeAspect="1"/>
          </p:cNvPicPr>
          <p:nvPr/>
        </p:nvPicPr>
        <p:blipFill>
          <a:blip r:embed="rId5"/>
          <a:stretch>
            <a:fillRect/>
          </a:stretch>
        </p:blipFill>
        <p:spPr>
          <a:xfrm>
            <a:off x="5956300" y="813435"/>
            <a:ext cx="5925185" cy="5790565"/>
          </a:xfrm>
          <a:prstGeom prst="rect">
            <a:avLst/>
          </a:prstGeom>
          <a:effectLst>
            <a:outerShdw blurRad="50800" dist="38100" dir="16200000" rotWithShape="0">
              <a:prstClr val="black">
                <a:alpha val="40000"/>
              </a:prstClr>
            </a:outerShdw>
          </a:effectLst>
        </p:spPr>
      </p:pic>
      <p:pic>
        <p:nvPicPr>
          <p:cNvPr id="9" name="图片 8"/>
          <p:cNvPicPr/>
          <p:nvPr/>
        </p:nvPicPr>
        <p:blipFill>
          <a:blip r:embed="rId6"/>
          <a:stretch>
            <a:fillRect/>
          </a:stretch>
        </p:blipFill>
        <p:spPr>
          <a:xfrm>
            <a:off x="10135870" y="5061585"/>
            <a:ext cx="2321560" cy="190373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9515" y="6146366"/>
            <a:ext cx="520050" cy="819282"/>
          </a:xfrm>
          <a:prstGeom prst="rect">
            <a:avLst/>
          </a:prstGeom>
        </p:spPr>
      </p:pic>
      <p:pic>
        <p:nvPicPr>
          <p:cNvPr id="24" name="图片 23"/>
          <p:cNvPicPr>
            <a:picLocks noChangeAspect="1"/>
          </p:cNvPicPr>
          <p:nvPr>
            <p:custDataLst>
              <p:tags r:id="rId8"/>
            </p:custDataLst>
          </p:nvPr>
        </p:nvPicPr>
        <p:blipFill>
          <a:blip r:embed="rId9">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flipH="1">
            <a:off x="-60325" y="5960745"/>
            <a:ext cx="1266190" cy="773430"/>
          </a:xfrm>
          <a:prstGeom prst="rect">
            <a:avLst/>
          </a:prstGeom>
        </p:spPr>
      </p:pic>
      <p:pic>
        <p:nvPicPr>
          <p:cNvPr id="21" name="图片 20" descr="搜狗截图20250605151520"/>
          <p:cNvPicPr>
            <a:picLocks noChangeAspect="1"/>
          </p:cNvPicPr>
          <p:nvPr/>
        </p:nvPicPr>
        <p:blipFill>
          <a:blip r:embed="rId10"/>
          <a:stretch>
            <a:fillRect/>
          </a:stretch>
        </p:blipFill>
        <p:spPr>
          <a:xfrm>
            <a:off x="111760" y="1598930"/>
            <a:ext cx="5662930" cy="4076065"/>
          </a:xfrm>
          <a:prstGeom prst="rect">
            <a:avLst/>
          </a:prstGeom>
        </p:spPr>
      </p:pic>
      <p:sp>
        <p:nvSpPr>
          <p:cNvPr id="100" name="文本框 99"/>
          <p:cNvSpPr txBox="1"/>
          <p:nvPr/>
        </p:nvSpPr>
        <p:spPr>
          <a:xfrm>
            <a:off x="6047740" y="945515"/>
            <a:ext cx="5790565" cy="4246245"/>
          </a:xfrm>
          <a:prstGeom prst="rect">
            <a:avLst/>
          </a:prstGeom>
          <a:noFill/>
          <a:ln w="9525">
            <a:noFill/>
          </a:ln>
        </p:spPr>
        <p:txBody>
          <a:bodyPr wrap="square">
            <a:spAutoFit/>
          </a:bodyPr>
          <a:p>
            <a:pPr indent="0"/>
            <a:r>
              <a:rPr lang="en-US"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1.</a:t>
            </a:r>
            <a:r>
              <a:rPr lang="zh-CN" b="0">
                <a:solidFill>
                  <a:srgbClr val="0063A8"/>
                </a:solidFill>
                <a:ea typeface="宋体" panose="02010600030101010101" pitchFamily="2" charset="-122"/>
              </a:rPr>
              <a:t>捕鲸从海洋中移除了一个巨大的有机碳泵，而这个有机碳泵本来会对海洋吸收碳的能力产生更大的</a:t>
            </a:r>
            <a:r>
              <a:rPr lang="zh-CN" b="1">
                <a:solidFill>
                  <a:srgbClr val="0063A8"/>
                </a:solidFill>
                <a:ea typeface="宋体" panose="02010600030101010101" pitchFamily="2" charset="-122"/>
              </a:rPr>
              <a:t>倍增</a:t>
            </a:r>
            <a:r>
              <a:rPr lang="zh-CN" b="0">
                <a:solidFill>
                  <a:srgbClr val="0063A8"/>
                </a:solidFill>
                <a:ea typeface="宋体" panose="02010600030101010101" pitchFamily="2" charset="-122"/>
              </a:rPr>
              <a:t>效应。</a:t>
            </a:r>
            <a:endParaRPr lang="zh-CN" b="0">
              <a:solidFill>
                <a:srgbClr val="0063A8"/>
              </a:solidFill>
              <a:ea typeface="宋体" panose="02010600030101010101" pitchFamily="2" charset="-122"/>
            </a:endParaRPr>
          </a:p>
          <a:p>
            <a:pPr indent="0"/>
            <a:endParaRPr lang="zh-CN" b="0">
              <a:solidFill>
                <a:srgbClr val="0063A8"/>
              </a:solidFill>
              <a:ea typeface="宋体" panose="02010600030101010101" pitchFamily="2" charset="-122"/>
            </a:endParaRPr>
          </a:p>
          <a:p>
            <a:pPr indent="0"/>
            <a:endParaRPr lang="zh-CN" b="0">
              <a:solidFill>
                <a:srgbClr val="0063A8"/>
              </a:solidFill>
              <a:ea typeface="宋体" panose="02010600030101010101" pitchFamily="2" charset="-122"/>
            </a:endParaRPr>
          </a:p>
          <a:p>
            <a:pPr indent="0"/>
            <a:endParaRPr lang="zh-CN" b="0">
              <a:solidFill>
                <a:srgbClr val="0063A8"/>
              </a:solidFill>
              <a:ea typeface="宋体" panose="02010600030101010101" pitchFamily="2" charset="-122"/>
            </a:endParaRPr>
          </a:p>
          <a:p>
            <a:pPr indent="0"/>
            <a:endParaRPr lang="zh-CN"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2.118</a:t>
            </a:r>
            <a:r>
              <a:rPr lang="zh-CN" b="0">
                <a:solidFill>
                  <a:srgbClr val="0063A8"/>
                </a:solidFill>
                <a:latin typeface="Times New Roman" panose="02020603050405020304" pitchFamily="18" charset="0"/>
                <a:ea typeface="宋体" panose="02010600030101010101" pitchFamily="2" charset="-122"/>
              </a:rPr>
              <a:t>个国家承诺将可再生能源增加两倍</a:t>
            </a:r>
            <a:endParaRPr lang="zh-CN" b="0">
              <a:solidFill>
                <a:srgbClr val="0063A8"/>
              </a:solidFill>
              <a:latin typeface="Times New Roman" panose="02020603050405020304" pitchFamily="18" charset="0"/>
              <a:ea typeface="宋体" panose="02010600030101010101" pitchFamily="2" charset="-122"/>
            </a:endParaRPr>
          </a:p>
          <a:p>
            <a:pPr indent="0"/>
            <a:endParaRPr lang="zh-CN"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3.</a:t>
            </a:r>
            <a:r>
              <a:rPr lang="zh-CN" b="0">
                <a:solidFill>
                  <a:srgbClr val="0063A8"/>
                </a:solidFill>
                <a:ea typeface="宋体" panose="02010600030101010101" pitchFamily="2" charset="-122"/>
              </a:rPr>
              <a:t>我对中国文化的欣赏像滚雪球似地</a:t>
            </a:r>
            <a:r>
              <a:rPr lang="zh-CN" b="0">
                <a:solidFill>
                  <a:srgbClr val="0063A8"/>
                </a:solidFill>
                <a:latin typeface="Times New Roman" panose="02020603050405020304" pitchFamily="18" charset="0"/>
                <a:ea typeface="宋体" panose="02010600030101010101" pitchFamily="2" charset="-122"/>
              </a:rPr>
              <a:t>增长</a:t>
            </a:r>
            <a:r>
              <a:rPr lang="zh-CN" b="0">
                <a:solidFill>
                  <a:srgbClr val="0063A8"/>
                </a:solidFill>
                <a:ea typeface="宋体" panose="02010600030101010101" pitchFamily="2" charset="-122"/>
              </a:rPr>
              <a:t>。</a:t>
            </a:r>
            <a:endParaRPr lang="zh-CN" b="0">
              <a:solidFill>
                <a:srgbClr val="0063A8"/>
              </a:solidFill>
              <a:ea typeface="宋体" panose="02010600030101010101" pitchFamily="2" charset="-122"/>
            </a:endParaRPr>
          </a:p>
          <a:p>
            <a:pPr indent="0"/>
            <a:endParaRPr lang="zh-CN"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4.</a:t>
            </a:r>
            <a:r>
              <a:rPr lang="zh-CN" b="0">
                <a:solidFill>
                  <a:srgbClr val="0063A8"/>
                </a:solidFill>
                <a:latin typeface="Times New Roman" panose="02020603050405020304" pitchFamily="18" charset="0"/>
                <a:ea typeface="宋体" panose="02010600030101010101" pitchFamily="2" charset="-122"/>
              </a:rPr>
              <a:t>出生率的下降应该是值得庆祝的，因为这意味着性别平等的进步和地球负担的减轻。</a:t>
            </a:r>
            <a:endParaRPr lang="zh-CN" altLang="en-US" b="0">
              <a:solidFill>
                <a:srgbClr val="0063A8"/>
              </a:solidFill>
              <a:latin typeface="Times New Roman" panose="02020603050405020304" pitchFamily="18" charset="0"/>
              <a:ea typeface="宋体" panose="02010600030101010101" pitchFamily="2" charset="-122"/>
            </a:endParaRPr>
          </a:p>
        </p:txBody>
      </p:sp>
      <p:sp>
        <p:nvSpPr>
          <p:cNvPr id="28" name="文本框 27"/>
          <p:cNvSpPr txBox="1"/>
          <p:nvPr/>
        </p:nvSpPr>
        <p:spPr>
          <a:xfrm>
            <a:off x="6047740" y="1598930"/>
            <a:ext cx="5877560" cy="1322070"/>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1. </a:t>
            </a:r>
            <a:r>
              <a:rPr lang="en-US" sz="2000" b="0" u="dbl">
                <a:latin typeface="Times New Roman" panose="02020603050405020304" pitchFamily="18" charset="0"/>
                <a:ea typeface="宋体" panose="02010600030101010101" pitchFamily="2" charset="-122"/>
              </a:rPr>
              <a:t>Whaling</a:t>
            </a:r>
            <a:r>
              <a:rPr lang="en-US" sz="2000" b="0">
                <a:latin typeface="Times New Roman" panose="02020603050405020304" pitchFamily="18" charset="0"/>
                <a:ea typeface="宋体" panose="02010600030101010101" pitchFamily="2" charset="-122"/>
              </a:rPr>
              <a:t> has </a:t>
            </a:r>
            <a:r>
              <a:rPr lang="en-US" sz="2000" b="1">
                <a:latin typeface="Times New Roman" panose="02020603050405020304" pitchFamily="18" charset="0"/>
                <a:ea typeface="宋体" panose="02010600030101010101" pitchFamily="2" charset="-122"/>
              </a:rPr>
              <a:t>removed</a:t>
            </a:r>
            <a:r>
              <a:rPr lang="en-US" sz="2000" b="0">
                <a:latin typeface="Times New Roman" panose="02020603050405020304" pitchFamily="18" charset="0"/>
                <a:ea typeface="宋体" panose="02010600030101010101" pitchFamily="2" charset="-122"/>
              </a:rPr>
              <a:t> a huge organic carbon pump </a:t>
            </a:r>
            <a:r>
              <a:rPr lang="en-US" sz="2000" b="1">
                <a:latin typeface="Times New Roman" panose="02020603050405020304" pitchFamily="18" charset="0"/>
                <a:ea typeface="宋体" panose="02010600030101010101" pitchFamily="2" charset="-122"/>
              </a:rPr>
              <a:t>from</a:t>
            </a:r>
            <a:r>
              <a:rPr lang="en-US" sz="2000" b="0">
                <a:latin typeface="Times New Roman" panose="02020603050405020304" pitchFamily="18" charset="0"/>
                <a:ea typeface="宋体" panose="02010600030101010101" pitchFamily="2" charset="-122"/>
              </a:rPr>
              <a:t> the ocean that would have been </a:t>
            </a:r>
            <a:r>
              <a:rPr lang="en-US" sz="2000" b="1" u="sng">
                <a:latin typeface="Times New Roman" panose="02020603050405020304" pitchFamily="18" charset="0"/>
                <a:ea typeface="宋体" panose="02010600030101010101" pitchFamily="2" charset="-122"/>
              </a:rPr>
              <a:t>having a much larger </a:t>
            </a:r>
            <a:r>
              <a:rPr lang="en-US" sz="2000" b="1" u="sng">
                <a:solidFill>
                  <a:srgbClr val="C00000"/>
                </a:solidFill>
                <a:latin typeface="Times New Roman" panose="02020603050405020304" pitchFamily="18" charset="0"/>
                <a:ea typeface="宋体" panose="02010600030101010101" pitchFamily="2" charset="-122"/>
              </a:rPr>
              <a:t>multiplying</a:t>
            </a:r>
            <a:r>
              <a:rPr lang="en-US" sz="2000" b="1" u="sng">
                <a:latin typeface="Times New Roman" panose="02020603050405020304" pitchFamily="18" charset="0"/>
                <a:ea typeface="宋体" panose="02010600030101010101" pitchFamily="2" charset="-122"/>
              </a:rPr>
              <a:t> effect on</a:t>
            </a:r>
            <a:r>
              <a:rPr lang="en-US" sz="2000" b="0">
                <a:latin typeface="Times New Roman" panose="02020603050405020304" pitchFamily="18" charset="0"/>
                <a:ea typeface="宋体" panose="02010600030101010101" pitchFamily="2" charset="-122"/>
              </a:rPr>
              <a:t> the ocean's ability to absorb carbon</a:t>
            </a:r>
            <a:r>
              <a:rPr lang="en-US" sz="2000" b="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a:p>
        </p:txBody>
      </p:sp>
      <p:sp>
        <p:nvSpPr>
          <p:cNvPr id="29" name="文本框 28"/>
          <p:cNvSpPr txBox="1"/>
          <p:nvPr/>
        </p:nvSpPr>
        <p:spPr>
          <a:xfrm>
            <a:off x="6048375" y="3291205"/>
            <a:ext cx="5652770" cy="398780"/>
          </a:xfrm>
          <a:prstGeom prst="rect">
            <a:avLst/>
          </a:prstGeom>
          <a:noFill/>
          <a:ln w="9525">
            <a:noFill/>
          </a:ln>
        </p:spPr>
        <p:txBody>
          <a:bodyPr wrap="square">
            <a:spAutoFit/>
          </a:bodyPr>
          <a:p>
            <a:pPr indent="0"/>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r>
              <a:rPr lang="en-US" sz="2000" b="0" u="sng">
                <a:solidFill>
                  <a:srgbClr val="000000"/>
                </a:solidFill>
                <a:latin typeface="Times New Roman" panose="02020603050405020304" pitchFamily="18" charset="0"/>
                <a:ea typeface="宋体" panose="02010600030101010101" pitchFamily="2" charset="-122"/>
              </a:rPr>
              <a:t>with</a:t>
            </a:r>
            <a:r>
              <a:rPr lang="en-US" sz="2000" b="0">
                <a:solidFill>
                  <a:srgbClr val="000000"/>
                </a:solidFill>
                <a:latin typeface="Times New Roman" panose="02020603050405020304" pitchFamily="18" charset="0"/>
                <a:ea typeface="宋体" panose="02010600030101010101" pitchFamily="2" charset="-122"/>
              </a:rPr>
              <a:t> 118 </a:t>
            </a: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countries </a:t>
            </a:r>
            <a:r>
              <a:rPr lang="en-US" sz="2000" b="0" u="sng">
                <a:solidFill>
                  <a:srgbClr val="000000"/>
                </a:solidFill>
                <a:latin typeface="Times New Roman" panose="02020603050405020304" pitchFamily="18" charset="0"/>
                <a:ea typeface="宋体" panose="02010600030101010101" pitchFamily="2" charset="-122"/>
              </a:rPr>
              <a:t>promising</a:t>
            </a:r>
            <a:r>
              <a:rPr lang="en-US" sz="2000" b="0">
                <a:solidFill>
                  <a:srgbClr val="000000"/>
                </a:solidFill>
                <a:latin typeface="Times New Roman" panose="02020603050405020304" pitchFamily="18" charset="0"/>
                <a:ea typeface="宋体" panose="02010600030101010101" pitchFamily="2" charset="-122"/>
              </a:rPr>
              <a:t> to </a:t>
            </a:r>
            <a:r>
              <a:rPr lang="en-US" sz="2000" b="1">
                <a:solidFill>
                  <a:srgbClr val="C00000"/>
                </a:solidFill>
                <a:latin typeface="Times New Roman" panose="02020603050405020304" pitchFamily="18" charset="0"/>
                <a:ea typeface="宋体" panose="02010600030101010101" pitchFamily="2" charset="-122"/>
              </a:rPr>
              <a:t>triple</a:t>
            </a:r>
            <a:r>
              <a:rPr lang="en-US" sz="2000" b="0">
                <a:solidFill>
                  <a:srgbClr val="000000"/>
                </a:solidFill>
                <a:latin typeface="Times New Roman" panose="02020603050405020304" pitchFamily="18" charset="0"/>
                <a:ea typeface="宋体" panose="02010600030101010101" pitchFamily="2" charset="-122"/>
              </a:rPr>
              <a:t> </a:t>
            </a:r>
            <a:r>
              <a:rPr lang="en-US" sz="2000" b="1">
                <a:solidFill>
                  <a:srgbClr val="000000"/>
                </a:solidFill>
                <a:latin typeface="Times New Roman" panose="02020603050405020304" pitchFamily="18" charset="0"/>
                <a:ea typeface="宋体" panose="02010600030101010101" pitchFamily="2" charset="-122"/>
              </a:rPr>
              <a:t>renewables</a:t>
            </a:r>
            <a:endParaRPr lang="zh-CN" altLang="en-US" sz="2000"/>
          </a:p>
        </p:txBody>
      </p:sp>
      <p:sp>
        <p:nvSpPr>
          <p:cNvPr id="30" name="文本框 29"/>
          <p:cNvSpPr txBox="1"/>
          <p:nvPr/>
        </p:nvSpPr>
        <p:spPr>
          <a:xfrm>
            <a:off x="6048375" y="4060190"/>
            <a:ext cx="5790565" cy="398780"/>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3.My appreciation for Chinese culture has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snowball</a:t>
            </a:r>
            <a:r>
              <a:rPr lang="en-US" sz="2000" b="0">
                <a:solidFill>
                  <a:srgbClr val="C00000"/>
                </a:solidFill>
                <a:latin typeface="Times New Roman" panose="02020603050405020304" pitchFamily="18" charset="0"/>
                <a:ea typeface="宋体" panose="02010600030101010101" pitchFamily="2" charset="-122"/>
                <a:cs typeface="Times New Roman" panose="02020603050405020304" pitchFamily="18" charset="0"/>
              </a:rPr>
              <a:t>ed</a:t>
            </a:r>
            <a:r>
              <a:rPr lang="en-US" sz="2000" b="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a:p>
        </p:txBody>
      </p:sp>
      <p:sp>
        <p:nvSpPr>
          <p:cNvPr id="31" name="文本框 30"/>
          <p:cNvSpPr txBox="1"/>
          <p:nvPr/>
        </p:nvSpPr>
        <p:spPr>
          <a:xfrm>
            <a:off x="6048375" y="5191760"/>
            <a:ext cx="5711825" cy="1322070"/>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4.</a:t>
            </a:r>
            <a:r>
              <a:rPr lang="en-US" sz="2000" b="1" u="dbl">
                <a:solidFill>
                  <a:srgbClr val="C00000"/>
                </a:solidFill>
                <a:latin typeface="Times New Roman" panose="02020603050405020304" pitchFamily="18" charset="0"/>
                <a:ea typeface="宋体" panose="02010600030101010101" pitchFamily="2" charset="-122"/>
                <a:cs typeface="Times New Roman" panose="02020603050405020304" pitchFamily="18" charset="0"/>
              </a:rPr>
              <a:t>Declining</a:t>
            </a:r>
            <a:r>
              <a:rPr lang="en-US" sz="2000" b="0" u="dbl">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sz="2000" b="0" u="dbl">
                <a:latin typeface="Times New Roman" panose="02020603050405020304" pitchFamily="18" charset="0"/>
                <a:ea typeface="宋体" panose="02010600030101010101" pitchFamily="2" charset="-122"/>
                <a:cs typeface="Times New Roman" panose="02020603050405020304" pitchFamily="18" charset="0"/>
              </a:rPr>
              <a:t>birth rates</a:t>
            </a:r>
            <a:r>
              <a:rPr lang="en-US" sz="2000" b="0">
                <a:latin typeface="Times New Roman" panose="02020603050405020304" pitchFamily="18" charset="0"/>
                <a:ea typeface="宋体" panose="02010600030101010101" pitchFamily="2" charset="-122"/>
                <a:cs typeface="Times New Roman" panose="02020603050405020304" pitchFamily="18" charset="0"/>
              </a:rPr>
              <a:t> should </a:t>
            </a:r>
            <a:r>
              <a:rPr lang="en-US" sz="2000" b="0" u="sng">
                <a:latin typeface="Times New Roman" panose="02020603050405020304" pitchFamily="18" charset="0"/>
                <a:ea typeface="宋体" panose="02010600030101010101" pitchFamily="2" charset="-122"/>
                <a:cs typeface="Times New Roman" panose="02020603050405020304" pitchFamily="18" charset="0"/>
              </a:rPr>
              <a:t>be cause for celebration </a:t>
            </a:r>
            <a:r>
              <a:rPr lang="en-US" sz="2000" b="0">
                <a:latin typeface="Times New Roman" panose="02020603050405020304" pitchFamily="18" charset="0"/>
                <a:ea typeface="宋体" panose="02010600030101010101" pitchFamily="2" charset="-122"/>
                <a:cs typeface="Times New Roman" panose="02020603050405020304" pitchFamily="18" charset="0"/>
              </a:rPr>
              <a:t>as they </a:t>
            </a:r>
            <a:r>
              <a:rPr lang="en-US" sz="2000" b="0" u="sng">
                <a:latin typeface="Times New Roman" panose="02020603050405020304" pitchFamily="18" charset="0"/>
                <a:ea typeface="宋体" panose="02010600030101010101" pitchFamily="2" charset="-122"/>
                <a:cs typeface="Times New Roman" panose="02020603050405020304" pitchFamily="18" charset="0"/>
              </a:rPr>
              <a:t>signify</a:t>
            </a:r>
            <a:r>
              <a:rPr lang="en-US" sz="2000" b="0">
                <a:latin typeface="Times New Roman" panose="02020603050405020304" pitchFamily="18" charset="0"/>
                <a:ea typeface="宋体" panose="02010600030101010101" pitchFamily="2" charset="-122"/>
                <a:cs typeface="Times New Roman" panose="02020603050405020304" pitchFamily="18" charset="0"/>
              </a:rPr>
              <a:t> advances in </a:t>
            </a:r>
            <a:r>
              <a:rPr lang="en-US" sz="2000" b="0" u="sng">
                <a:latin typeface="Times New Roman" panose="02020603050405020304" pitchFamily="18" charset="0"/>
                <a:ea typeface="宋体" panose="02010600030101010101" pitchFamily="2" charset="-122"/>
                <a:cs typeface="Times New Roman" panose="02020603050405020304" pitchFamily="18" charset="0"/>
              </a:rPr>
              <a:t>gender equality and a </a:t>
            </a:r>
            <a:r>
              <a:rPr lang="en-US" sz="2000"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reduced</a:t>
            </a:r>
            <a:r>
              <a:rPr lang="en-US" sz="2000" b="0"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cs typeface="Times New Roman" panose="02020603050405020304" pitchFamily="18" charset="0"/>
              </a:rPr>
              <a:t>burden on Earth</a:t>
            </a:r>
            <a:r>
              <a:rPr lang="en-US" sz="2000" b="0">
                <a:latin typeface="Times New Roman" panose="02020603050405020304" pitchFamily="18" charset="0"/>
                <a:ea typeface="宋体" panose="02010600030101010101" pitchFamily="2" charset="-122"/>
                <a:cs typeface="Times New Roman" panose="02020603050405020304" pitchFamily="18" charset="0"/>
              </a:rPr>
              <a:t>.</a:t>
            </a:r>
            <a:endParaRPr lang="en-US" sz="2000" b="0">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Declining </a:t>
            </a:r>
            <a:r>
              <a:rPr lang="en-US" sz="2000" b="0">
                <a:latin typeface="Times New Roman" panose="02020603050405020304" pitchFamily="18" charset="0"/>
                <a:ea typeface="宋体" panose="02010600030101010101" pitchFamily="2" charset="-122"/>
                <a:cs typeface="Times New Roman" panose="02020603050405020304" pitchFamily="18" charset="0"/>
              </a:rPr>
              <a:t>Birth Rates: A Hopeful Sign</a:t>
            </a:r>
            <a:endParaRPr lang="zh-CN" altLang="en-US"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par>
                                <p:cTn id="10" presetID="8" presetClass="emph" presetSubtype="0" repeatCount="indefinite" fill="hold" nodeType="with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linds(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linds(horizont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linds(horizontal)">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29" grpId="1"/>
      <p:bldP spid="30" grpId="0"/>
      <p:bldP spid="30" grpId="1"/>
      <p:bldP spid="31" grpId="0"/>
      <p:bldP spid="3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512860" y="688340"/>
            <a:ext cx="10972825" cy="0"/>
          </a:xfrm>
          <a:prstGeom prst="line">
            <a:avLst/>
          </a:prstGeom>
          <a:ln>
            <a:gradFill>
              <a:gsLst>
                <a:gs pos="0">
                  <a:srgbClr val="400040"/>
                </a:gs>
                <a:gs pos="32000">
                  <a:srgbClr val="8F0040"/>
                </a:gs>
                <a:gs pos="63000">
                  <a:srgbClr val="F27300"/>
                </a:gs>
                <a:gs pos="100000">
                  <a:srgbClr val="FFBF00"/>
                </a:gs>
              </a:gsLst>
              <a:lin ang="10800000" scaled="0"/>
            </a:gradFill>
          </a:ln>
        </p:spPr>
        <p:style>
          <a:lnRef idx="1">
            <a:srgbClr val="5B9BD5"/>
          </a:lnRef>
          <a:fillRef idx="0">
            <a:srgbClr val="5B9BD5"/>
          </a:fillRef>
          <a:effectRef idx="0">
            <a:srgbClr val="5B9BD5"/>
          </a:effectRef>
          <a:fontRef idx="minor">
            <a:sysClr val="windowText" lastClr="000000"/>
          </a:fontRef>
        </p:style>
      </p:cxnSp>
      <p:sp>
        <p:nvSpPr>
          <p:cNvPr id="25" name="矩形 24"/>
          <p:cNvSpPr/>
          <p:nvPr/>
        </p:nvSpPr>
        <p:spPr>
          <a:xfrm>
            <a:off x="0" y="6685613"/>
            <a:ext cx="12192000" cy="1723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p:nvPr/>
        </p:nvPicPr>
        <p:blipFill>
          <a:blip r:embed="rId1"/>
          <a:stretch>
            <a:fillRect/>
          </a:stretch>
        </p:blipFill>
        <p:spPr>
          <a:xfrm>
            <a:off x="54610" y="6584950"/>
            <a:ext cx="708025" cy="273050"/>
          </a:xfrm>
          <a:prstGeom prst="rect">
            <a:avLst/>
          </a:prstGeom>
        </p:spPr>
      </p:pic>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0" y="12700"/>
            <a:ext cx="1078865" cy="831850"/>
          </a:xfrm>
          <a:prstGeom prst="rect">
            <a:avLst/>
          </a:prstGeom>
        </p:spPr>
      </p:pic>
      <p:grpSp>
        <p:nvGrpSpPr>
          <p:cNvPr id="3" name="组合 2"/>
          <p:cNvGrpSpPr/>
          <p:nvPr/>
        </p:nvGrpSpPr>
        <p:grpSpPr>
          <a:xfrm>
            <a:off x="414020" y="551815"/>
            <a:ext cx="140970" cy="121920"/>
            <a:chOff x="715963" y="600758"/>
            <a:chExt cx="2201410" cy="2201406"/>
          </a:xfrm>
        </p:grpSpPr>
        <p:sp>
          <p:nvSpPr>
            <p:cNvPr id="5" name="Freeform 20"/>
            <p:cNvSpPr/>
            <p:nvPr/>
          </p:nvSpPr>
          <p:spPr>
            <a:xfrm>
              <a:off x="715963" y="843713"/>
              <a:ext cx="349618" cy="1712535"/>
            </a:xfrm>
            <a:custGeom>
              <a:avLst/>
              <a:gdLst/>
              <a:ahLst/>
              <a:cxnLst>
                <a:cxn ang="0">
                  <a:pos x="349618" y="1122925"/>
                </a:cxn>
                <a:cxn ang="0">
                  <a:pos x="0" y="1712535"/>
                </a:cxn>
                <a:cxn ang="0">
                  <a:pos x="0" y="0"/>
                </a:cxn>
                <a:cxn ang="0">
                  <a:pos x="349618" y="1122925"/>
                </a:cxn>
              </a:cxnLst>
              <a:pathLst>
                <a:path w="118" h="578">
                  <a:moveTo>
                    <a:pt x="118" y="379"/>
                  </a:moveTo>
                  <a:lnTo>
                    <a:pt x="0" y="578"/>
                  </a:lnTo>
                  <a:lnTo>
                    <a:pt x="0" y="0"/>
                  </a:lnTo>
                  <a:lnTo>
                    <a:pt x="118" y="379"/>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6" name="Freeform 21"/>
            <p:cNvSpPr/>
            <p:nvPr/>
          </p:nvSpPr>
          <p:spPr>
            <a:xfrm>
              <a:off x="715963" y="600758"/>
              <a:ext cx="651830" cy="399987"/>
            </a:xfrm>
            <a:custGeom>
              <a:avLst/>
              <a:gdLst/>
              <a:ahLst/>
              <a:cxnLst>
                <a:cxn ang="0">
                  <a:pos x="651830" y="399987"/>
                </a:cxn>
                <a:cxn ang="0">
                  <a:pos x="0" y="242955"/>
                </a:cxn>
                <a:cxn ang="0">
                  <a:pos x="242954" y="0"/>
                </a:cxn>
                <a:cxn ang="0">
                  <a:pos x="651830" y="399987"/>
                </a:cxn>
              </a:cxnLst>
              <a:pathLst>
                <a:path w="220" h="135">
                  <a:moveTo>
                    <a:pt x="220" y="135"/>
                  </a:moveTo>
                  <a:lnTo>
                    <a:pt x="0" y="82"/>
                  </a:lnTo>
                  <a:lnTo>
                    <a:pt x="82" y="0"/>
                  </a:lnTo>
                  <a:lnTo>
                    <a:pt x="220" y="135"/>
                  </a:lnTo>
                  <a:close/>
                </a:path>
              </a:pathLst>
            </a:custGeom>
            <a:noFill/>
            <a:ln w="9525" cap="flat" cmpd="sng">
              <a:solidFill>
                <a:srgbClr val="5B3B87"/>
              </a:solidFill>
              <a:prstDash val="solid"/>
              <a:round/>
              <a:headEnd type="none" w="med" len="med"/>
              <a:tailEnd type="none" w="med" len="med"/>
            </a:ln>
          </p:spPr>
          <p:txBody>
            <a:bodyPr/>
            <a:p>
              <a:endParaRPr lang="zh-CN" altLang="en-US" sz="1680"/>
            </a:p>
          </p:txBody>
        </p:sp>
        <p:sp>
          <p:nvSpPr>
            <p:cNvPr id="7" name="Freeform 22"/>
            <p:cNvSpPr/>
            <p:nvPr/>
          </p:nvSpPr>
          <p:spPr>
            <a:xfrm>
              <a:off x="715963" y="1966637"/>
              <a:ext cx="349618" cy="835527"/>
            </a:xfrm>
            <a:custGeom>
              <a:avLst/>
              <a:gdLst/>
              <a:ahLst/>
              <a:cxnLst>
                <a:cxn ang="0">
                  <a:pos x="349618" y="0"/>
                </a:cxn>
                <a:cxn ang="0">
                  <a:pos x="242954" y="835527"/>
                </a:cxn>
                <a:cxn ang="0">
                  <a:pos x="0" y="589609"/>
                </a:cxn>
                <a:cxn ang="0">
                  <a:pos x="349618" y="0"/>
                </a:cxn>
              </a:cxnLst>
              <a:pathLst>
                <a:path w="118" h="282">
                  <a:moveTo>
                    <a:pt x="118" y="0"/>
                  </a:moveTo>
                  <a:lnTo>
                    <a:pt x="82" y="282"/>
                  </a:lnTo>
                  <a:lnTo>
                    <a:pt x="0" y="199"/>
                  </a:lnTo>
                  <a:lnTo>
                    <a:pt x="118" y="0"/>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8" name="Freeform 23"/>
            <p:cNvSpPr/>
            <p:nvPr/>
          </p:nvSpPr>
          <p:spPr>
            <a:xfrm>
              <a:off x="715963" y="843713"/>
              <a:ext cx="651830" cy="1122926"/>
            </a:xfrm>
            <a:custGeom>
              <a:avLst/>
              <a:gdLst/>
              <a:ahLst/>
              <a:cxnLst>
                <a:cxn ang="0">
                  <a:pos x="651830" y="157031"/>
                </a:cxn>
                <a:cxn ang="0">
                  <a:pos x="349617" y="1122926"/>
                </a:cxn>
                <a:cxn ang="0">
                  <a:pos x="0" y="0"/>
                </a:cxn>
                <a:cxn ang="0">
                  <a:pos x="651830" y="157031"/>
                </a:cxn>
              </a:cxnLst>
              <a:pathLst>
                <a:path w="220" h="379">
                  <a:moveTo>
                    <a:pt x="220" y="53"/>
                  </a:moveTo>
                  <a:lnTo>
                    <a:pt x="118" y="379"/>
                  </a:lnTo>
                  <a:lnTo>
                    <a:pt x="0" y="0"/>
                  </a:lnTo>
                  <a:lnTo>
                    <a:pt x="220" y="53"/>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0" name="Freeform 24"/>
            <p:cNvSpPr/>
            <p:nvPr/>
          </p:nvSpPr>
          <p:spPr>
            <a:xfrm>
              <a:off x="958918" y="1966637"/>
              <a:ext cx="948117" cy="835527"/>
            </a:xfrm>
            <a:custGeom>
              <a:avLst/>
              <a:gdLst/>
              <a:ahLst/>
              <a:cxnLst>
                <a:cxn ang="0">
                  <a:pos x="948117" y="373320"/>
                </a:cxn>
                <a:cxn ang="0">
                  <a:pos x="0" y="835527"/>
                </a:cxn>
                <a:cxn ang="0">
                  <a:pos x="106663" y="0"/>
                </a:cxn>
                <a:cxn ang="0">
                  <a:pos x="948117" y="373320"/>
                </a:cxn>
              </a:cxnLst>
              <a:pathLst>
                <a:path w="320" h="282">
                  <a:moveTo>
                    <a:pt x="320" y="126"/>
                  </a:moveTo>
                  <a:lnTo>
                    <a:pt x="0" y="282"/>
                  </a:lnTo>
                  <a:lnTo>
                    <a:pt x="36" y="0"/>
                  </a:lnTo>
                  <a:lnTo>
                    <a:pt x="320" y="126"/>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12" name="Freeform 25"/>
            <p:cNvSpPr/>
            <p:nvPr/>
          </p:nvSpPr>
          <p:spPr>
            <a:xfrm>
              <a:off x="958918" y="600758"/>
              <a:ext cx="1712536" cy="399987"/>
            </a:xfrm>
            <a:custGeom>
              <a:avLst/>
              <a:gdLst/>
              <a:ahLst/>
              <a:cxnLst>
                <a:cxn ang="0">
                  <a:pos x="408875" y="399987"/>
                </a:cxn>
                <a:cxn ang="0">
                  <a:pos x="0" y="0"/>
                </a:cxn>
                <a:cxn ang="0">
                  <a:pos x="1712536" y="0"/>
                </a:cxn>
                <a:cxn ang="0">
                  <a:pos x="408875" y="399987"/>
                </a:cxn>
              </a:cxnLst>
              <a:pathLst>
                <a:path w="578" h="135">
                  <a:moveTo>
                    <a:pt x="138" y="135"/>
                  </a:moveTo>
                  <a:lnTo>
                    <a:pt x="0" y="0"/>
                  </a:lnTo>
                  <a:lnTo>
                    <a:pt x="578" y="0"/>
                  </a:lnTo>
                  <a:lnTo>
                    <a:pt x="138" y="135"/>
                  </a:lnTo>
                  <a:close/>
                </a:path>
              </a:pathLst>
            </a:custGeom>
            <a:noFill/>
            <a:ln w="9525" cap="flat" cmpd="sng">
              <a:solidFill>
                <a:srgbClr val="79307A"/>
              </a:solidFill>
              <a:prstDash val="solid"/>
              <a:round/>
              <a:headEnd type="none" w="med" len="med"/>
              <a:tailEnd type="none" w="med" len="med"/>
            </a:ln>
          </p:spPr>
          <p:txBody>
            <a:bodyPr/>
            <a:p>
              <a:endParaRPr lang="zh-CN" altLang="en-US" sz="1680"/>
            </a:p>
          </p:txBody>
        </p:sp>
        <p:sp>
          <p:nvSpPr>
            <p:cNvPr id="13" name="Freeform 26"/>
            <p:cNvSpPr/>
            <p:nvPr/>
          </p:nvSpPr>
          <p:spPr>
            <a:xfrm>
              <a:off x="958918" y="2339957"/>
              <a:ext cx="1712536" cy="462207"/>
            </a:xfrm>
            <a:custGeom>
              <a:avLst/>
              <a:gdLst/>
              <a:ahLst/>
              <a:cxnLst>
                <a:cxn ang="0">
                  <a:pos x="948116" y="0"/>
                </a:cxn>
                <a:cxn ang="0">
                  <a:pos x="1712536" y="462207"/>
                </a:cxn>
                <a:cxn ang="0">
                  <a:pos x="0" y="462207"/>
                </a:cxn>
                <a:cxn ang="0">
                  <a:pos x="948116" y="0"/>
                </a:cxn>
              </a:cxnLst>
              <a:pathLst>
                <a:path w="578" h="156">
                  <a:moveTo>
                    <a:pt x="320" y="0"/>
                  </a:moveTo>
                  <a:lnTo>
                    <a:pt x="578" y="156"/>
                  </a:lnTo>
                  <a:lnTo>
                    <a:pt x="0" y="156"/>
                  </a:lnTo>
                  <a:lnTo>
                    <a:pt x="320"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4" name="Freeform 27"/>
            <p:cNvSpPr/>
            <p:nvPr/>
          </p:nvSpPr>
          <p:spPr>
            <a:xfrm>
              <a:off x="1367793" y="600758"/>
              <a:ext cx="1303661" cy="805899"/>
            </a:xfrm>
            <a:custGeom>
              <a:avLst/>
              <a:gdLst/>
              <a:ahLst/>
              <a:cxnLst>
                <a:cxn ang="0">
                  <a:pos x="1303661" y="0"/>
                </a:cxn>
                <a:cxn ang="0">
                  <a:pos x="897748" y="805899"/>
                </a:cxn>
                <a:cxn ang="0">
                  <a:pos x="0" y="399986"/>
                </a:cxn>
                <a:cxn ang="0">
                  <a:pos x="1303661" y="0"/>
                </a:cxn>
              </a:cxnLst>
              <a:pathLst>
                <a:path w="440" h="272">
                  <a:moveTo>
                    <a:pt x="440" y="0"/>
                  </a:moveTo>
                  <a:lnTo>
                    <a:pt x="303" y="272"/>
                  </a:lnTo>
                  <a:lnTo>
                    <a:pt x="0" y="135"/>
                  </a:lnTo>
                  <a:lnTo>
                    <a:pt x="440" y="0"/>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5" name="Freeform 28"/>
            <p:cNvSpPr/>
            <p:nvPr/>
          </p:nvSpPr>
          <p:spPr>
            <a:xfrm>
              <a:off x="2265543" y="843713"/>
              <a:ext cx="651830" cy="1712535"/>
            </a:xfrm>
            <a:custGeom>
              <a:avLst/>
              <a:gdLst/>
              <a:ahLst/>
              <a:cxnLst>
                <a:cxn ang="0">
                  <a:pos x="651830" y="0"/>
                </a:cxn>
                <a:cxn ang="0">
                  <a:pos x="651830" y="1712535"/>
                </a:cxn>
                <a:cxn ang="0">
                  <a:pos x="0" y="562944"/>
                </a:cxn>
                <a:cxn ang="0">
                  <a:pos x="651830" y="0"/>
                </a:cxn>
              </a:cxnLst>
              <a:pathLst>
                <a:path w="220" h="578">
                  <a:moveTo>
                    <a:pt x="220" y="0"/>
                  </a:moveTo>
                  <a:lnTo>
                    <a:pt x="220" y="578"/>
                  </a:lnTo>
                  <a:lnTo>
                    <a:pt x="0" y="190"/>
                  </a:lnTo>
                  <a:lnTo>
                    <a:pt x="220" y="0"/>
                  </a:lnTo>
                  <a:close/>
                </a:path>
              </a:pathLst>
            </a:custGeom>
            <a:noFill/>
            <a:ln w="9525" cap="flat" cmpd="sng">
              <a:solidFill>
                <a:srgbClr val="F1286A"/>
              </a:solidFill>
              <a:prstDash val="solid"/>
              <a:round/>
              <a:headEnd type="none" w="med" len="med"/>
              <a:tailEnd type="none" w="med" len="med"/>
            </a:ln>
          </p:spPr>
          <p:txBody>
            <a:bodyPr/>
            <a:p>
              <a:endParaRPr lang="zh-CN" altLang="en-US" sz="1680"/>
            </a:p>
          </p:txBody>
        </p:sp>
        <p:sp>
          <p:nvSpPr>
            <p:cNvPr id="16" name="Freeform 29"/>
            <p:cNvSpPr/>
            <p:nvPr/>
          </p:nvSpPr>
          <p:spPr>
            <a:xfrm>
              <a:off x="1907035" y="2339957"/>
              <a:ext cx="1010338" cy="462207"/>
            </a:xfrm>
            <a:custGeom>
              <a:avLst/>
              <a:gdLst/>
              <a:ahLst/>
              <a:cxnLst>
                <a:cxn ang="0">
                  <a:pos x="1010338" y="216289"/>
                </a:cxn>
                <a:cxn ang="0">
                  <a:pos x="0" y="0"/>
                </a:cxn>
                <a:cxn ang="0">
                  <a:pos x="764419" y="462207"/>
                </a:cxn>
                <a:cxn ang="0">
                  <a:pos x="1010338" y="216289"/>
                </a:cxn>
              </a:cxnLst>
              <a:pathLst>
                <a:path w="341" h="156">
                  <a:moveTo>
                    <a:pt x="341" y="73"/>
                  </a:moveTo>
                  <a:lnTo>
                    <a:pt x="0" y="0"/>
                  </a:lnTo>
                  <a:lnTo>
                    <a:pt x="258" y="156"/>
                  </a:lnTo>
                  <a:lnTo>
                    <a:pt x="341" y="73"/>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17" name="Freeform 30"/>
            <p:cNvSpPr/>
            <p:nvPr/>
          </p:nvSpPr>
          <p:spPr>
            <a:xfrm>
              <a:off x="1065581" y="1406657"/>
              <a:ext cx="1199961" cy="933303"/>
            </a:xfrm>
            <a:custGeom>
              <a:avLst/>
              <a:gdLst/>
              <a:ahLst/>
              <a:cxnLst>
                <a:cxn ang="0">
                  <a:pos x="1199961" y="0"/>
                </a:cxn>
                <a:cxn ang="0">
                  <a:pos x="0" y="559981"/>
                </a:cxn>
                <a:cxn ang="0">
                  <a:pos x="841454" y="933303"/>
                </a:cxn>
                <a:cxn ang="0">
                  <a:pos x="1199961" y="0"/>
                </a:cxn>
              </a:cxnLst>
              <a:pathLst>
                <a:path w="405" h="315">
                  <a:moveTo>
                    <a:pt x="405" y="0"/>
                  </a:moveTo>
                  <a:lnTo>
                    <a:pt x="0" y="189"/>
                  </a:lnTo>
                  <a:lnTo>
                    <a:pt x="284" y="315"/>
                  </a:lnTo>
                  <a:lnTo>
                    <a:pt x="405"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8" name="Freeform 31"/>
            <p:cNvSpPr/>
            <p:nvPr/>
          </p:nvSpPr>
          <p:spPr>
            <a:xfrm>
              <a:off x="1907035" y="1406657"/>
              <a:ext cx="1010338" cy="1149591"/>
            </a:xfrm>
            <a:custGeom>
              <a:avLst/>
              <a:gdLst/>
              <a:ahLst/>
              <a:cxnLst>
                <a:cxn ang="0">
                  <a:pos x="358507" y="0"/>
                </a:cxn>
                <a:cxn ang="0">
                  <a:pos x="1010338" y="1149591"/>
                </a:cxn>
                <a:cxn ang="0">
                  <a:pos x="0" y="933301"/>
                </a:cxn>
                <a:cxn ang="0">
                  <a:pos x="358507" y="0"/>
                </a:cxn>
              </a:cxnLst>
              <a:pathLst>
                <a:path w="341" h="388">
                  <a:moveTo>
                    <a:pt x="121" y="0"/>
                  </a:moveTo>
                  <a:lnTo>
                    <a:pt x="341" y="388"/>
                  </a:lnTo>
                  <a:lnTo>
                    <a:pt x="0" y="315"/>
                  </a:lnTo>
                  <a:lnTo>
                    <a:pt x="121" y="0"/>
                  </a:lnTo>
                  <a:close/>
                </a:path>
              </a:pathLst>
            </a:custGeom>
            <a:noFill/>
            <a:ln w="9525" cap="flat" cmpd="sng">
              <a:solidFill>
                <a:srgbClr val="FD3F63"/>
              </a:solidFill>
              <a:prstDash val="solid"/>
              <a:round/>
              <a:headEnd type="none" w="med" len="med"/>
              <a:tailEnd type="none" w="med" len="med"/>
            </a:ln>
          </p:spPr>
          <p:txBody>
            <a:bodyPr/>
            <a:p>
              <a:endParaRPr lang="zh-CN" altLang="en-US" sz="1680"/>
            </a:p>
          </p:txBody>
        </p:sp>
        <p:sp>
          <p:nvSpPr>
            <p:cNvPr id="19" name="Freeform 32"/>
            <p:cNvSpPr/>
            <p:nvPr/>
          </p:nvSpPr>
          <p:spPr>
            <a:xfrm>
              <a:off x="2265543" y="600758"/>
              <a:ext cx="651830" cy="805899"/>
            </a:xfrm>
            <a:custGeom>
              <a:avLst/>
              <a:gdLst/>
              <a:ahLst/>
              <a:cxnLst>
                <a:cxn ang="0">
                  <a:pos x="405912" y="0"/>
                </a:cxn>
                <a:cxn ang="0">
                  <a:pos x="651830" y="242954"/>
                </a:cxn>
                <a:cxn ang="0">
                  <a:pos x="0" y="805899"/>
                </a:cxn>
                <a:cxn ang="0">
                  <a:pos x="405912" y="0"/>
                </a:cxn>
              </a:cxnLst>
              <a:pathLst>
                <a:path w="220" h="272">
                  <a:moveTo>
                    <a:pt x="137" y="0"/>
                  </a:moveTo>
                  <a:lnTo>
                    <a:pt x="220" y="82"/>
                  </a:lnTo>
                  <a:lnTo>
                    <a:pt x="0" y="272"/>
                  </a:lnTo>
                  <a:lnTo>
                    <a:pt x="137" y="0"/>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sp>
          <p:nvSpPr>
            <p:cNvPr id="22" name="Freeform 33"/>
            <p:cNvSpPr/>
            <p:nvPr/>
          </p:nvSpPr>
          <p:spPr>
            <a:xfrm>
              <a:off x="1065581" y="1000744"/>
              <a:ext cx="1199961" cy="965893"/>
            </a:xfrm>
            <a:custGeom>
              <a:avLst/>
              <a:gdLst/>
              <a:ahLst/>
              <a:cxnLst>
                <a:cxn ang="0">
                  <a:pos x="1199961" y="405912"/>
                </a:cxn>
                <a:cxn ang="0">
                  <a:pos x="302212" y="0"/>
                </a:cxn>
                <a:cxn ang="0">
                  <a:pos x="0" y="965893"/>
                </a:cxn>
                <a:cxn ang="0">
                  <a:pos x="1199961" y="405912"/>
                </a:cxn>
              </a:cxnLst>
              <a:pathLst>
                <a:path w="405" h="326">
                  <a:moveTo>
                    <a:pt x="405" y="137"/>
                  </a:moveTo>
                  <a:lnTo>
                    <a:pt x="102" y="0"/>
                  </a:lnTo>
                  <a:lnTo>
                    <a:pt x="0" y="326"/>
                  </a:lnTo>
                  <a:lnTo>
                    <a:pt x="405" y="137"/>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grpSp>
      <p:sp>
        <p:nvSpPr>
          <p:cNvPr id="27" name="文本框 26"/>
          <p:cNvSpPr txBox="1"/>
          <p:nvPr/>
        </p:nvSpPr>
        <p:spPr>
          <a:xfrm>
            <a:off x="1241425" y="198120"/>
            <a:ext cx="3924935" cy="460375"/>
          </a:xfrm>
          <a:prstGeom prst="rect">
            <a:avLst/>
          </a:prstGeom>
          <a:noFill/>
        </p:spPr>
        <p:txBody>
          <a:bodyPr wrap="none" rtlCol="0" anchor="t">
            <a:spAutoFit/>
          </a:bodyPr>
          <a:p>
            <a:r>
              <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rPr>
              <a:t>7.mix; combine 整合;融合</a:t>
            </a:r>
            <a:endPar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endParaRPr>
          </a:p>
        </p:txBody>
      </p:sp>
      <p:sp>
        <p:nvSpPr>
          <p:cNvPr id="11272" name="AutoShape 36"/>
          <p:cNvSpPr/>
          <p:nvPr>
            <p:custDataLst>
              <p:tags r:id="rId4"/>
            </p:custDataLst>
          </p:nvPr>
        </p:nvSpPr>
        <p:spPr>
          <a:xfrm>
            <a:off x="111125" y="826135"/>
            <a:ext cx="5662930" cy="576516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pitchFamily="18" charset="0"/>
              <a:ea typeface="Times New Roman" panose="02020603050405020304" pitchFamily="18" charset="0"/>
            </a:endParaRPr>
          </a:p>
        </p:txBody>
      </p:sp>
      <p:pic>
        <p:nvPicPr>
          <p:cNvPr id="23" name="图片 22"/>
          <p:cNvPicPr>
            <a:picLocks noChangeAspect="1"/>
          </p:cNvPicPr>
          <p:nvPr/>
        </p:nvPicPr>
        <p:blipFill>
          <a:blip r:embed="rId5"/>
          <a:stretch>
            <a:fillRect/>
          </a:stretch>
        </p:blipFill>
        <p:spPr>
          <a:xfrm>
            <a:off x="5956300" y="826135"/>
            <a:ext cx="5925185" cy="5790565"/>
          </a:xfrm>
          <a:prstGeom prst="rect">
            <a:avLst/>
          </a:prstGeom>
          <a:effectLst>
            <a:outerShdw blurRad="50800" dist="38100" dir="16200000" rotWithShape="0">
              <a:prstClr val="black">
                <a:alpha val="40000"/>
              </a:prstClr>
            </a:outerShdw>
          </a:effectLst>
        </p:spPr>
      </p:pic>
      <p:pic>
        <p:nvPicPr>
          <p:cNvPr id="9" name="图片 8"/>
          <p:cNvPicPr/>
          <p:nvPr/>
        </p:nvPicPr>
        <p:blipFill>
          <a:blip r:embed="rId6"/>
          <a:stretch>
            <a:fillRect/>
          </a:stretch>
        </p:blipFill>
        <p:spPr>
          <a:xfrm>
            <a:off x="10135870" y="5061585"/>
            <a:ext cx="2321560" cy="190373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9515" y="6146366"/>
            <a:ext cx="520050" cy="819282"/>
          </a:xfrm>
          <a:prstGeom prst="rect">
            <a:avLst/>
          </a:prstGeom>
        </p:spPr>
      </p:pic>
      <p:pic>
        <p:nvPicPr>
          <p:cNvPr id="24" name="图片 23"/>
          <p:cNvPicPr>
            <a:picLocks noChangeAspect="1"/>
          </p:cNvPicPr>
          <p:nvPr>
            <p:custDataLst>
              <p:tags r:id="rId8"/>
            </p:custDataLst>
          </p:nvPr>
        </p:nvPicPr>
        <p:blipFill>
          <a:blip r:embed="rId9">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flipH="1">
            <a:off x="-60325" y="5960745"/>
            <a:ext cx="1266190" cy="773430"/>
          </a:xfrm>
          <a:prstGeom prst="rect">
            <a:avLst/>
          </a:prstGeom>
        </p:spPr>
      </p:pic>
      <p:sp>
        <p:nvSpPr>
          <p:cNvPr id="100" name="文本框 99"/>
          <p:cNvSpPr txBox="1"/>
          <p:nvPr/>
        </p:nvSpPr>
        <p:spPr>
          <a:xfrm>
            <a:off x="110490" y="1651635"/>
            <a:ext cx="5663565" cy="3169285"/>
          </a:xfrm>
          <a:prstGeom prst="rect">
            <a:avLst/>
          </a:prstGeom>
          <a:noFill/>
          <a:ln w="9525">
            <a:noFill/>
          </a:ln>
        </p:spPr>
        <p:txBody>
          <a:bodyPr wrap="square">
            <a:spAutoFit/>
          </a:bodyPr>
          <a:p>
            <a:pPr indent="0"/>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integrate</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400" b="1" i="1" baseline="-25000">
                <a:latin typeface="Times New Roman" panose="02020603050405020304" pitchFamily="18" charset="0"/>
                <a:ea typeface="宋体" panose="02010600030101010101" pitchFamily="2" charset="-122"/>
                <a:cs typeface="Times New Roman" panose="02020603050405020304" pitchFamily="18" charset="0"/>
              </a:rPr>
              <a:t>/</a:t>
            </a:r>
            <a:r>
              <a:rPr lang="en-US" sz="2400" b="1" i="1" baseline="-25000">
                <a:latin typeface="Times New Roman" panose="02020603050405020304" pitchFamily="18" charset="0"/>
                <a:ea typeface="宋体" panose="02010600030101010101" pitchFamily="2" charset="-122"/>
              </a:rPr>
              <a:t>ˈɪntɪɡreɪt/</a:t>
            </a:r>
            <a:r>
              <a:rPr lang="zh-CN" sz="2000" b="1">
                <a:latin typeface="Times New Roman" panose="02020603050405020304" pitchFamily="18" charset="0"/>
                <a:ea typeface="宋体" panose="02010600030101010101" pitchFamily="2" charset="-122"/>
              </a:rPr>
              <a:t>合并，成为一体；（使）加入，融入群体</a:t>
            </a:r>
            <a:endParaRPr lang="zh-CN" sz="2000" b="1">
              <a:latin typeface="Times New Roman" panose="02020603050405020304" pitchFamily="18" charset="0"/>
              <a:ea typeface="宋体" panose="02010600030101010101" pitchFamily="2" charset="-122"/>
            </a:endParaRPr>
          </a:p>
          <a:p>
            <a:pPr indent="0"/>
            <a:endParaRPr lang="en-US" sz="2000" b="1">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consolidate</a:t>
            </a:r>
            <a:r>
              <a:rPr lang="en-US" sz="2400" b="1" i="1" baseline="-25000">
                <a:latin typeface="Times New Roman" panose="02020603050405020304" pitchFamily="18" charset="0"/>
                <a:ea typeface="宋体" panose="02010600030101010101" pitchFamily="2" charset="-122"/>
                <a:cs typeface="Times New Roman" panose="02020603050405020304" pitchFamily="18" charset="0"/>
              </a:rPr>
              <a:t> /kən</a:t>
            </a:r>
            <a:r>
              <a:rPr lang="en-US" sz="2400" b="1" i="1" baseline="-25000">
                <a:latin typeface="Times New Roman" panose="02020603050405020304" pitchFamily="18" charset="0"/>
                <a:ea typeface="宋体" panose="02010600030101010101" pitchFamily="2" charset="-122"/>
              </a:rPr>
              <a:t>ˈsɒlɪdeɪt/</a:t>
            </a:r>
            <a:r>
              <a:rPr lang="zh-CN" sz="2000" b="1">
                <a:latin typeface="Times New Roman" panose="02020603050405020304" pitchFamily="18" charset="0"/>
                <a:ea typeface="宋体" panose="02010600030101010101" pitchFamily="2" charset="-122"/>
              </a:rPr>
              <a:t>合并，统一</a:t>
            </a:r>
            <a:endParaRPr lang="zh-CN" sz="2000" b="1">
              <a:latin typeface="Times New Roman" panose="02020603050405020304" pitchFamily="18" charset="0"/>
              <a:ea typeface="宋体" panose="02010600030101010101" pitchFamily="2" charset="-122"/>
            </a:endParaRPr>
          </a:p>
          <a:p>
            <a:pPr indent="0"/>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blend</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000" b="1">
                <a:latin typeface="Times New Roman" panose="02020603050405020304" pitchFamily="18" charset="0"/>
                <a:ea typeface="宋体" panose="02010600030101010101" pitchFamily="2" charset="-122"/>
                <a:cs typeface="Times New Roman" panose="02020603050405020304" pitchFamily="18" charset="0"/>
              </a:rPr>
              <a:t>v.</a:t>
            </a:r>
            <a:r>
              <a:rPr lang="zh-CN" sz="2000" b="1">
                <a:latin typeface="Times New Roman" panose="02020603050405020304" pitchFamily="18" charset="0"/>
                <a:ea typeface="宋体" panose="02010600030101010101" pitchFamily="2" charset="-122"/>
              </a:rPr>
              <a:t>混合，调和；（使）协调，融合</a:t>
            </a:r>
            <a:r>
              <a:rPr lang="en-US" sz="2000" b="1">
                <a:latin typeface="Times New Roman" panose="02020603050405020304" pitchFamily="18" charset="0"/>
                <a:ea typeface="宋体" panose="02010600030101010101" pitchFamily="2" charset="-122"/>
              </a:rPr>
              <a:t>n.</a:t>
            </a:r>
            <a:r>
              <a:rPr lang="zh-CN" sz="2000" b="1">
                <a:latin typeface="Times New Roman" panose="02020603050405020304" pitchFamily="18" charset="0"/>
                <a:ea typeface="宋体" panose="02010600030101010101" pitchFamily="2" charset="-122"/>
              </a:rPr>
              <a:t>混合物；交融，融合</a:t>
            </a:r>
            <a:endParaRPr lang="zh-CN" sz="2000" b="1">
              <a:latin typeface="Times New Roman" panose="02020603050405020304" pitchFamily="18" charset="0"/>
              <a:ea typeface="宋体" panose="02010600030101010101" pitchFamily="2" charset="-122"/>
            </a:endParaRPr>
          </a:p>
          <a:p>
            <a:pPr indent="0"/>
            <a:endParaRPr lang="en-US" sz="2000" b="1">
              <a:latin typeface="Times New Roman" panose="02020603050405020304" pitchFamily="18" charset="0"/>
              <a:ea typeface="黑体" panose="02010609060101010101" pitchFamily="49" charset="-122"/>
            </a:endParaRPr>
          </a:p>
          <a:p>
            <a:pPr indent="0"/>
            <a:r>
              <a:rPr lang="en-US" sz="2400" b="1">
                <a:solidFill>
                  <a:srgbClr val="002060"/>
                </a:solidFill>
                <a:latin typeface="Times New Roman" panose="02020603050405020304" pitchFamily="18" charset="0"/>
                <a:ea typeface="黑体" panose="02010609060101010101" pitchFamily="49" charset="-122"/>
              </a:rPr>
              <a:t>compound</a:t>
            </a:r>
            <a:r>
              <a:rPr lang="zh-CN" sz="2400" b="1">
                <a:latin typeface="Times New Roman" panose="02020603050405020304" pitchFamily="18" charset="0"/>
                <a:ea typeface="宋体" panose="02010600030101010101" pitchFamily="2" charset="-122"/>
              </a:rPr>
              <a:t>；</a:t>
            </a:r>
            <a:r>
              <a:rPr lang="en-US" sz="2400" b="1">
                <a:solidFill>
                  <a:srgbClr val="002060"/>
                </a:solidFill>
                <a:latin typeface="Times New Roman" panose="02020603050405020304" pitchFamily="18" charset="0"/>
                <a:ea typeface="黑体" panose="02010609060101010101" pitchFamily="49" charset="-122"/>
              </a:rPr>
              <a:t>mingle</a:t>
            </a:r>
            <a:r>
              <a:rPr lang="zh-CN" sz="2400" b="1">
                <a:latin typeface="Times New Roman" panose="02020603050405020304" pitchFamily="18" charset="0"/>
                <a:ea typeface="宋体" panose="02010600030101010101" pitchFamily="2" charset="-122"/>
              </a:rPr>
              <a:t>；</a:t>
            </a:r>
            <a:r>
              <a:rPr lang="en-US" sz="2400" b="1">
                <a:solidFill>
                  <a:srgbClr val="002060"/>
                </a:solidFill>
                <a:latin typeface="Times New Roman" panose="02020603050405020304" pitchFamily="18" charset="0"/>
                <a:ea typeface="黑体" panose="02010609060101010101" pitchFamily="49" charset="-122"/>
              </a:rPr>
              <a:t>fuse</a:t>
            </a:r>
            <a:r>
              <a:rPr lang="zh-CN" sz="2400" b="1">
                <a:latin typeface="Times New Roman" panose="02020603050405020304" pitchFamily="18" charset="0"/>
                <a:ea typeface="宋体" panose="02010600030101010101" pitchFamily="2" charset="-122"/>
              </a:rPr>
              <a:t>；</a:t>
            </a:r>
            <a:r>
              <a:rPr lang="en-US" sz="2400" b="1">
                <a:solidFill>
                  <a:srgbClr val="002060"/>
                </a:solidFill>
                <a:latin typeface="Times New Roman" panose="02020603050405020304" pitchFamily="18" charset="0"/>
                <a:ea typeface="黑体" panose="02010609060101010101" pitchFamily="49" charset="-122"/>
              </a:rPr>
              <a:t>merge</a:t>
            </a:r>
            <a:r>
              <a:rPr lang="zh-CN" sz="2400" b="1">
                <a:latin typeface="Times New Roman" panose="02020603050405020304" pitchFamily="18" charset="0"/>
                <a:ea typeface="宋体" panose="02010600030101010101" pitchFamily="2" charset="-122"/>
              </a:rPr>
              <a:t>；</a:t>
            </a:r>
            <a:r>
              <a:rPr lang="en-US" sz="2400" b="1">
                <a:solidFill>
                  <a:srgbClr val="002060"/>
                </a:solidFill>
                <a:latin typeface="Times New Roman" panose="02020603050405020304" pitchFamily="18" charset="0"/>
                <a:ea typeface="黑体" panose="02010609060101010101" pitchFamily="49" charset="-122"/>
              </a:rPr>
              <a:t>meld</a:t>
            </a:r>
            <a:endParaRPr lang="en-US" altLang="en-US" sz="2400" b="1">
              <a:solidFill>
                <a:srgbClr val="002060"/>
              </a:solidFill>
              <a:latin typeface="Times New Roman" panose="02020603050405020304" pitchFamily="18" charset="0"/>
              <a:ea typeface="黑体" panose="02010609060101010101" pitchFamily="49" charset="-122"/>
            </a:endParaRPr>
          </a:p>
        </p:txBody>
      </p:sp>
      <p:sp>
        <p:nvSpPr>
          <p:cNvPr id="21" name="文本框 20"/>
          <p:cNvSpPr txBox="1"/>
          <p:nvPr/>
        </p:nvSpPr>
        <p:spPr>
          <a:xfrm>
            <a:off x="6054090" y="894715"/>
            <a:ext cx="5827395" cy="5077460"/>
          </a:xfrm>
          <a:prstGeom prst="rect">
            <a:avLst/>
          </a:prstGeom>
          <a:noFill/>
          <a:ln w="9525">
            <a:noFill/>
          </a:ln>
        </p:spPr>
        <p:txBody>
          <a:bodyPr wrap="square">
            <a:spAutoFit/>
          </a:bodyPr>
          <a:p>
            <a:pPr indent="0"/>
            <a:r>
              <a:rPr lang="zh-CN" b="0">
                <a:solidFill>
                  <a:srgbClr val="0063A8"/>
                </a:solidFill>
                <a:ea typeface="宋体" panose="02010600030101010101" pitchFamily="2" charset="-122"/>
                <a:cs typeface="Times New Roman" panose="02020603050405020304" pitchFamily="18" charset="0"/>
              </a:rPr>
              <a:t>1.为了优化运营，我们应该</a:t>
            </a:r>
            <a:r>
              <a:rPr lang="zh-CN" b="1" u="sng">
                <a:solidFill>
                  <a:srgbClr val="0063A8"/>
                </a:solidFill>
                <a:ea typeface="宋体" panose="02010600030101010101" pitchFamily="2" charset="-122"/>
              </a:rPr>
              <a:t>整合</a:t>
            </a:r>
            <a:r>
              <a:rPr lang="zh-CN" b="0">
                <a:solidFill>
                  <a:srgbClr val="0063A8"/>
                </a:solidFill>
                <a:ea typeface="宋体" panose="02010600030101010101" pitchFamily="2" charset="-122"/>
              </a:rPr>
              <a:t>跨部门的资源。</a:t>
            </a:r>
            <a:endParaRPr lang="zh-CN" b="0">
              <a:solidFill>
                <a:srgbClr val="0063A8"/>
              </a:solidFill>
              <a:ea typeface="宋体" panose="02010600030101010101" pitchFamily="2" charset="-122"/>
            </a:endParaRPr>
          </a:p>
          <a:p>
            <a:pPr indent="0"/>
            <a:endParaRPr lang="zh-CN" b="0">
              <a:solidFill>
                <a:srgbClr val="0063A8"/>
              </a:solidFill>
              <a:ea typeface="宋体" panose="02010600030101010101" pitchFamily="2" charset="-122"/>
            </a:endParaRPr>
          </a:p>
          <a:p>
            <a:pPr indent="0"/>
            <a:endParaRPr lang="zh-CN" b="0">
              <a:solidFill>
                <a:srgbClr val="0063A8"/>
              </a:solidFill>
              <a:ea typeface="宋体" panose="02010600030101010101" pitchFamily="2" charset="-122"/>
              <a:cs typeface="Times New Roman" panose="02020603050405020304" pitchFamily="18" charset="0"/>
            </a:endParaRPr>
          </a:p>
          <a:p>
            <a:pPr indent="0"/>
            <a:r>
              <a:rPr lang="zh-CN" b="0">
                <a:solidFill>
                  <a:srgbClr val="0063A8"/>
                </a:solidFill>
                <a:ea typeface="宋体" panose="02010600030101010101" pitchFamily="2" charset="-122"/>
                <a:cs typeface="Times New Roman" panose="02020603050405020304" pitchFamily="18" charset="0"/>
              </a:rPr>
              <a:t>2.通过广泛的实地调研，他</a:t>
            </a:r>
            <a:r>
              <a:rPr lang="zh-CN" b="1" u="sng">
                <a:solidFill>
                  <a:srgbClr val="0063A8"/>
                </a:solidFill>
                <a:ea typeface="宋体" panose="02010600030101010101" pitchFamily="2" charset="-122"/>
              </a:rPr>
              <a:t>整合</a:t>
            </a:r>
            <a:r>
              <a:rPr lang="zh-CN" b="0">
                <a:solidFill>
                  <a:srgbClr val="0063A8"/>
                </a:solidFill>
                <a:ea typeface="宋体" panose="02010600030101010101" pitchFamily="2" charset="-122"/>
              </a:rPr>
              <a:t>了基层的声音，倡导政</a:t>
            </a:r>
            <a:endParaRPr lang="zh-CN" b="0">
              <a:solidFill>
                <a:srgbClr val="0063A8"/>
              </a:solidFill>
              <a:ea typeface="宋体" panose="02010600030101010101" pitchFamily="2" charset="-122"/>
            </a:endParaRPr>
          </a:p>
          <a:p>
            <a:pPr indent="0"/>
            <a:r>
              <a:rPr lang="zh-CN" b="0">
                <a:solidFill>
                  <a:srgbClr val="0063A8"/>
                </a:solidFill>
                <a:ea typeface="宋体" panose="02010600030101010101" pitchFamily="2" charset="-122"/>
              </a:rPr>
              <a:t>策变革。</a:t>
            </a:r>
            <a:endParaRPr lang="zh-CN" b="0">
              <a:solidFill>
                <a:srgbClr val="0063A8"/>
              </a:solidFill>
              <a:ea typeface="宋体" panose="02010600030101010101" pitchFamily="2" charset="-122"/>
            </a:endParaRPr>
          </a:p>
          <a:p>
            <a:pPr indent="0"/>
            <a:endParaRPr lang="zh-CN" b="0">
              <a:solidFill>
                <a:srgbClr val="0063A8"/>
              </a:solidFill>
              <a:ea typeface="宋体" panose="02010600030101010101" pitchFamily="2" charset="-122"/>
            </a:endParaRPr>
          </a:p>
          <a:p>
            <a:pPr indent="0"/>
            <a:endParaRPr lang="zh-CN" b="0">
              <a:solidFill>
                <a:srgbClr val="0063A8"/>
              </a:solidFill>
              <a:ea typeface="宋体" panose="02010600030101010101" pitchFamily="2" charset="-122"/>
              <a:cs typeface="Times New Roman" panose="02020603050405020304" pitchFamily="18" charset="0"/>
            </a:endParaRPr>
          </a:p>
          <a:p>
            <a:pPr indent="0"/>
            <a:r>
              <a:rPr lang="zh-CN" b="0">
                <a:solidFill>
                  <a:srgbClr val="0063A8"/>
                </a:solidFill>
                <a:ea typeface="宋体" panose="02010600030101010101" pitchFamily="2" charset="-122"/>
                <a:cs typeface="Times New Roman" panose="02020603050405020304" pitchFamily="18" charset="0"/>
              </a:rPr>
              <a:t>3.他把不同的物质</a:t>
            </a:r>
            <a:r>
              <a:rPr lang="zh-CN" b="1" u="sng">
                <a:solidFill>
                  <a:srgbClr val="0063A8"/>
                </a:solidFill>
                <a:ea typeface="宋体" panose="02010600030101010101" pitchFamily="2" charset="-122"/>
              </a:rPr>
              <a:t>调配</a:t>
            </a:r>
            <a:r>
              <a:rPr lang="zh-CN" b="0">
                <a:solidFill>
                  <a:srgbClr val="0063A8"/>
                </a:solidFill>
                <a:ea typeface="宋体" panose="02010600030101010101" pitchFamily="2" charset="-122"/>
              </a:rPr>
              <a:t>成特效药。</a:t>
            </a:r>
            <a:endParaRPr lang="zh-CN" b="0">
              <a:solidFill>
                <a:srgbClr val="0063A8"/>
              </a:solidFill>
              <a:ea typeface="宋体" panose="02010600030101010101" pitchFamily="2" charset="-122"/>
            </a:endParaRPr>
          </a:p>
          <a:p>
            <a:pPr indent="0"/>
            <a:endParaRPr lang="zh-CN" b="0">
              <a:solidFill>
                <a:srgbClr val="0063A8"/>
              </a:solidFill>
              <a:ea typeface="宋体" panose="02010600030101010101" pitchFamily="2" charset="-122"/>
            </a:endParaRPr>
          </a:p>
          <a:p>
            <a:pPr indent="0"/>
            <a:endParaRPr lang="zh-CN" b="0">
              <a:solidFill>
                <a:srgbClr val="0063A8"/>
              </a:solidFill>
              <a:ea typeface="宋体" panose="02010600030101010101" pitchFamily="2" charset="-122"/>
              <a:cs typeface="Times New Roman" panose="02020603050405020304" pitchFamily="18" charset="0"/>
            </a:endParaRPr>
          </a:p>
          <a:p>
            <a:pPr indent="0"/>
            <a:r>
              <a:rPr lang="zh-CN" b="0">
                <a:solidFill>
                  <a:srgbClr val="0063A8"/>
                </a:solidFill>
                <a:ea typeface="宋体" panose="02010600030101010101" pitchFamily="2" charset="-122"/>
                <a:cs typeface="Times New Roman" panose="02020603050405020304" pitchFamily="18" charset="0"/>
              </a:rPr>
              <a:t>4.在把各部分</a:t>
            </a:r>
            <a:r>
              <a:rPr lang="zh-CN" b="1" u="sng">
                <a:solidFill>
                  <a:srgbClr val="0063A8"/>
                </a:solidFill>
                <a:ea typeface="宋体" panose="02010600030101010101" pitchFamily="2" charset="-122"/>
              </a:rPr>
              <a:t>结合</a:t>
            </a:r>
            <a:r>
              <a:rPr lang="zh-CN" b="0">
                <a:solidFill>
                  <a:srgbClr val="0063A8"/>
                </a:solidFill>
                <a:ea typeface="宋体" panose="02010600030101010101" pitchFamily="2" charset="-122"/>
              </a:rPr>
              <a:t>成一个连贯的整体方面几乎未作任何尝试。</a:t>
            </a:r>
            <a:endParaRPr lang="zh-CN" b="0">
              <a:solidFill>
                <a:srgbClr val="0063A8"/>
              </a:solidFill>
              <a:ea typeface="宋体" panose="02010600030101010101" pitchFamily="2" charset="-122"/>
            </a:endParaRPr>
          </a:p>
          <a:p>
            <a:pPr indent="0"/>
            <a:endParaRPr lang="zh-CN"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en-US"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b="0">
              <a:solidFill>
                <a:srgbClr val="0063A8"/>
              </a:solidFill>
              <a:ea typeface="宋体" panose="02010600030101010101" pitchFamily="2" charset="-122"/>
            </a:endParaRPr>
          </a:p>
        </p:txBody>
      </p:sp>
      <p:sp>
        <p:nvSpPr>
          <p:cNvPr id="28" name="文本框 27"/>
          <p:cNvSpPr txBox="1"/>
          <p:nvPr/>
        </p:nvSpPr>
        <p:spPr>
          <a:xfrm>
            <a:off x="6054090" y="1237615"/>
            <a:ext cx="5827395" cy="706755"/>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1.To optimize our operations, we should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consolidate</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integrate</a:t>
            </a:r>
            <a:r>
              <a:rPr lang="en-US" sz="2000" b="0">
                <a:latin typeface="Times New Roman" panose="02020603050405020304" pitchFamily="18" charset="0"/>
                <a:ea typeface="宋体" panose="02010600030101010101" pitchFamily="2" charset="-122"/>
                <a:cs typeface="Times New Roman" panose="02020603050405020304" pitchFamily="18" charset="0"/>
              </a:rPr>
              <a:t> resources across departments.</a:t>
            </a:r>
            <a:endParaRPr lang="zh-CN" altLang="en-US" sz="2000"/>
          </a:p>
        </p:txBody>
      </p:sp>
      <p:sp>
        <p:nvSpPr>
          <p:cNvPr id="29" name="文本框 28"/>
          <p:cNvSpPr txBox="1"/>
          <p:nvPr/>
        </p:nvSpPr>
        <p:spPr>
          <a:xfrm>
            <a:off x="6054090" y="2546985"/>
            <a:ext cx="5768975" cy="706755"/>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2.Through extensive field research, he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integrated</a:t>
            </a:r>
            <a:r>
              <a:rPr lang="en-US" sz="2000" b="0">
                <a:latin typeface="Times New Roman" panose="02020603050405020304" pitchFamily="18" charset="0"/>
                <a:ea typeface="宋体" panose="02010600030101010101" pitchFamily="2" charset="-122"/>
                <a:cs typeface="Times New Roman" panose="02020603050405020304" pitchFamily="18" charset="0"/>
              </a:rPr>
              <a:t> grassroots voices to advocate for policy changes. </a:t>
            </a:r>
            <a:endParaRPr lang="zh-CN" altLang="en-US" sz="2000"/>
          </a:p>
        </p:txBody>
      </p:sp>
      <p:sp>
        <p:nvSpPr>
          <p:cNvPr id="30" name="文本框 29"/>
          <p:cNvSpPr txBox="1"/>
          <p:nvPr/>
        </p:nvSpPr>
        <p:spPr>
          <a:xfrm>
            <a:off x="6054725" y="3752850"/>
            <a:ext cx="5826760" cy="706755"/>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3.He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compounded</a:t>
            </a:r>
            <a:r>
              <a:rPr lang="en-US" sz="2000" b="0">
                <a:latin typeface="Times New Roman" panose="02020603050405020304" pitchFamily="18" charset="0"/>
                <a:ea typeface="宋体" panose="02010600030101010101" pitchFamily="2" charset="-122"/>
                <a:cs typeface="Times New Roman" panose="02020603050405020304" pitchFamily="18" charset="0"/>
              </a:rPr>
              <a:t> various substances into an effective medicine.</a:t>
            </a:r>
            <a:endParaRPr lang="zh-CN" altLang="en-US" sz="2000"/>
          </a:p>
        </p:txBody>
      </p:sp>
      <p:sp>
        <p:nvSpPr>
          <p:cNvPr id="26" name="文本框 25"/>
          <p:cNvSpPr txBox="1"/>
          <p:nvPr/>
        </p:nvSpPr>
        <p:spPr>
          <a:xfrm>
            <a:off x="6054725" y="5205095"/>
            <a:ext cx="5616575" cy="706755"/>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4. Little attempt was made to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integrate/ combine </a:t>
            </a:r>
            <a:r>
              <a:rPr lang="en-US" sz="2000" b="0">
                <a:latin typeface="Times New Roman" panose="02020603050405020304" pitchFamily="18" charset="0"/>
                <a:ea typeface="宋体" panose="02010600030101010101" pitchFamily="2" charset="-122"/>
                <a:cs typeface="Times New Roman" panose="02020603050405020304" pitchFamily="18" charset="0"/>
              </a:rPr>
              <a:t> the parts into a coherent whole. </a:t>
            </a:r>
            <a:endParaRPr lang="zh-CN" altLang="en-US"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par>
                                <p:cTn id="10" presetID="8" presetClass="emph" presetSubtype="0" repeatCount="indefinite" fill="hold" nodeType="with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29" grpId="1"/>
      <p:bldP spid="30" grpId="0"/>
      <p:bldP spid="30" grpId="1"/>
      <p:bldP spid="26" grpId="0"/>
      <p:bldP spid="2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512860" y="688340"/>
            <a:ext cx="10972825" cy="0"/>
          </a:xfrm>
          <a:prstGeom prst="line">
            <a:avLst/>
          </a:prstGeom>
          <a:ln>
            <a:gradFill>
              <a:gsLst>
                <a:gs pos="0">
                  <a:srgbClr val="400040"/>
                </a:gs>
                <a:gs pos="32000">
                  <a:srgbClr val="8F0040"/>
                </a:gs>
                <a:gs pos="63000">
                  <a:srgbClr val="F27300"/>
                </a:gs>
                <a:gs pos="100000">
                  <a:srgbClr val="FFBF00"/>
                </a:gs>
              </a:gsLst>
              <a:lin ang="10800000" scaled="0"/>
            </a:gradFill>
          </a:ln>
        </p:spPr>
        <p:style>
          <a:lnRef idx="1">
            <a:srgbClr val="5B9BD5"/>
          </a:lnRef>
          <a:fillRef idx="0">
            <a:srgbClr val="5B9BD5"/>
          </a:fillRef>
          <a:effectRef idx="0">
            <a:srgbClr val="5B9BD5"/>
          </a:effectRef>
          <a:fontRef idx="minor">
            <a:sysClr val="windowText" lastClr="000000"/>
          </a:fontRef>
        </p:style>
      </p:cxnSp>
      <p:sp>
        <p:nvSpPr>
          <p:cNvPr id="25" name="矩形 24"/>
          <p:cNvSpPr/>
          <p:nvPr/>
        </p:nvSpPr>
        <p:spPr>
          <a:xfrm>
            <a:off x="0" y="6685613"/>
            <a:ext cx="12192000" cy="1723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p:nvPr/>
        </p:nvPicPr>
        <p:blipFill>
          <a:blip r:embed="rId1"/>
          <a:stretch>
            <a:fillRect/>
          </a:stretch>
        </p:blipFill>
        <p:spPr>
          <a:xfrm>
            <a:off x="54610" y="6584950"/>
            <a:ext cx="708025" cy="273050"/>
          </a:xfrm>
          <a:prstGeom prst="rect">
            <a:avLst/>
          </a:prstGeom>
        </p:spPr>
      </p:pic>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0" y="12700"/>
            <a:ext cx="1078865" cy="831850"/>
          </a:xfrm>
          <a:prstGeom prst="rect">
            <a:avLst/>
          </a:prstGeom>
        </p:spPr>
      </p:pic>
      <p:grpSp>
        <p:nvGrpSpPr>
          <p:cNvPr id="3" name="组合 2"/>
          <p:cNvGrpSpPr/>
          <p:nvPr/>
        </p:nvGrpSpPr>
        <p:grpSpPr>
          <a:xfrm>
            <a:off x="414020" y="551815"/>
            <a:ext cx="140970" cy="121920"/>
            <a:chOff x="715963" y="600758"/>
            <a:chExt cx="2201410" cy="2201406"/>
          </a:xfrm>
        </p:grpSpPr>
        <p:sp>
          <p:nvSpPr>
            <p:cNvPr id="5" name="Freeform 20"/>
            <p:cNvSpPr/>
            <p:nvPr/>
          </p:nvSpPr>
          <p:spPr>
            <a:xfrm>
              <a:off x="715963" y="843713"/>
              <a:ext cx="349618" cy="1712535"/>
            </a:xfrm>
            <a:custGeom>
              <a:avLst/>
              <a:gdLst/>
              <a:ahLst/>
              <a:cxnLst>
                <a:cxn ang="0">
                  <a:pos x="349618" y="1122925"/>
                </a:cxn>
                <a:cxn ang="0">
                  <a:pos x="0" y="1712535"/>
                </a:cxn>
                <a:cxn ang="0">
                  <a:pos x="0" y="0"/>
                </a:cxn>
                <a:cxn ang="0">
                  <a:pos x="349618" y="1122925"/>
                </a:cxn>
              </a:cxnLst>
              <a:pathLst>
                <a:path w="118" h="578">
                  <a:moveTo>
                    <a:pt x="118" y="379"/>
                  </a:moveTo>
                  <a:lnTo>
                    <a:pt x="0" y="578"/>
                  </a:lnTo>
                  <a:lnTo>
                    <a:pt x="0" y="0"/>
                  </a:lnTo>
                  <a:lnTo>
                    <a:pt x="118" y="379"/>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6" name="Freeform 21"/>
            <p:cNvSpPr/>
            <p:nvPr/>
          </p:nvSpPr>
          <p:spPr>
            <a:xfrm>
              <a:off x="715963" y="600758"/>
              <a:ext cx="651830" cy="399987"/>
            </a:xfrm>
            <a:custGeom>
              <a:avLst/>
              <a:gdLst/>
              <a:ahLst/>
              <a:cxnLst>
                <a:cxn ang="0">
                  <a:pos x="651830" y="399987"/>
                </a:cxn>
                <a:cxn ang="0">
                  <a:pos x="0" y="242955"/>
                </a:cxn>
                <a:cxn ang="0">
                  <a:pos x="242954" y="0"/>
                </a:cxn>
                <a:cxn ang="0">
                  <a:pos x="651830" y="399987"/>
                </a:cxn>
              </a:cxnLst>
              <a:pathLst>
                <a:path w="220" h="135">
                  <a:moveTo>
                    <a:pt x="220" y="135"/>
                  </a:moveTo>
                  <a:lnTo>
                    <a:pt x="0" y="82"/>
                  </a:lnTo>
                  <a:lnTo>
                    <a:pt x="82" y="0"/>
                  </a:lnTo>
                  <a:lnTo>
                    <a:pt x="220" y="135"/>
                  </a:lnTo>
                  <a:close/>
                </a:path>
              </a:pathLst>
            </a:custGeom>
            <a:noFill/>
            <a:ln w="9525" cap="flat" cmpd="sng">
              <a:solidFill>
                <a:srgbClr val="5B3B87"/>
              </a:solidFill>
              <a:prstDash val="solid"/>
              <a:round/>
              <a:headEnd type="none" w="med" len="med"/>
              <a:tailEnd type="none" w="med" len="med"/>
            </a:ln>
          </p:spPr>
          <p:txBody>
            <a:bodyPr/>
            <a:p>
              <a:endParaRPr lang="zh-CN" altLang="en-US" sz="1680"/>
            </a:p>
          </p:txBody>
        </p:sp>
        <p:sp>
          <p:nvSpPr>
            <p:cNvPr id="7" name="Freeform 22"/>
            <p:cNvSpPr/>
            <p:nvPr/>
          </p:nvSpPr>
          <p:spPr>
            <a:xfrm>
              <a:off x="715963" y="1966637"/>
              <a:ext cx="349618" cy="835527"/>
            </a:xfrm>
            <a:custGeom>
              <a:avLst/>
              <a:gdLst/>
              <a:ahLst/>
              <a:cxnLst>
                <a:cxn ang="0">
                  <a:pos x="349618" y="0"/>
                </a:cxn>
                <a:cxn ang="0">
                  <a:pos x="242954" y="835527"/>
                </a:cxn>
                <a:cxn ang="0">
                  <a:pos x="0" y="589609"/>
                </a:cxn>
                <a:cxn ang="0">
                  <a:pos x="349618" y="0"/>
                </a:cxn>
              </a:cxnLst>
              <a:pathLst>
                <a:path w="118" h="282">
                  <a:moveTo>
                    <a:pt x="118" y="0"/>
                  </a:moveTo>
                  <a:lnTo>
                    <a:pt x="82" y="282"/>
                  </a:lnTo>
                  <a:lnTo>
                    <a:pt x="0" y="199"/>
                  </a:lnTo>
                  <a:lnTo>
                    <a:pt x="118" y="0"/>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8" name="Freeform 23"/>
            <p:cNvSpPr/>
            <p:nvPr/>
          </p:nvSpPr>
          <p:spPr>
            <a:xfrm>
              <a:off x="715963" y="843713"/>
              <a:ext cx="651830" cy="1122926"/>
            </a:xfrm>
            <a:custGeom>
              <a:avLst/>
              <a:gdLst/>
              <a:ahLst/>
              <a:cxnLst>
                <a:cxn ang="0">
                  <a:pos x="651830" y="157031"/>
                </a:cxn>
                <a:cxn ang="0">
                  <a:pos x="349617" y="1122926"/>
                </a:cxn>
                <a:cxn ang="0">
                  <a:pos x="0" y="0"/>
                </a:cxn>
                <a:cxn ang="0">
                  <a:pos x="651830" y="157031"/>
                </a:cxn>
              </a:cxnLst>
              <a:pathLst>
                <a:path w="220" h="379">
                  <a:moveTo>
                    <a:pt x="220" y="53"/>
                  </a:moveTo>
                  <a:lnTo>
                    <a:pt x="118" y="379"/>
                  </a:lnTo>
                  <a:lnTo>
                    <a:pt x="0" y="0"/>
                  </a:lnTo>
                  <a:lnTo>
                    <a:pt x="220" y="53"/>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0" name="Freeform 24"/>
            <p:cNvSpPr/>
            <p:nvPr/>
          </p:nvSpPr>
          <p:spPr>
            <a:xfrm>
              <a:off x="958918" y="1966637"/>
              <a:ext cx="948117" cy="835527"/>
            </a:xfrm>
            <a:custGeom>
              <a:avLst/>
              <a:gdLst/>
              <a:ahLst/>
              <a:cxnLst>
                <a:cxn ang="0">
                  <a:pos x="948117" y="373320"/>
                </a:cxn>
                <a:cxn ang="0">
                  <a:pos x="0" y="835527"/>
                </a:cxn>
                <a:cxn ang="0">
                  <a:pos x="106663" y="0"/>
                </a:cxn>
                <a:cxn ang="0">
                  <a:pos x="948117" y="373320"/>
                </a:cxn>
              </a:cxnLst>
              <a:pathLst>
                <a:path w="320" h="282">
                  <a:moveTo>
                    <a:pt x="320" y="126"/>
                  </a:moveTo>
                  <a:lnTo>
                    <a:pt x="0" y="282"/>
                  </a:lnTo>
                  <a:lnTo>
                    <a:pt x="36" y="0"/>
                  </a:lnTo>
                  <a:lnTo>
                    <a:pt x="320" y="126"/>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12" name="Freeform 25"/>
            <p:cNvSpPr/>
            <p:nvPr/>
          </p:nvSpPr>
          <p:spPr>
            <a:xfrm>
              <a:off x="958918" y="600758"/>
              <a:ext cx="1712536" cy="399987"/>
            </a:xfrm>
            <a:custGeom>
              <a:avLst/>
              <a:gdLst/>
              <a:ahLst/>
              <a:cxnLst>
                <a:cxn ang="0">
                  <a:pos x="408875" y="399987"/>
                </a:cxn>
                <a:cxn ang="0">
                  <a:pos x="0" y="0"/>
                </a:cxn>
                <a:cxn ang="0">
                  <a:pos x="1712536" y="0"/>
                </a:cxn>
                <a:cxn ang="0">
                  <a:pos x="408875" y="399987"/>
                </a:cxn>
              </a:cxnLst>
              <a:pathLst>
                <a:path w="578" h="135">
                  <a:moveTo>
                    <a:pt x="138" y="135"/>
                  </a:moveTo>
                  <a:lnTo>
                    <a:pt x="0" y="0"/>
                  </a:lnTo>
                  <a:lnTo>
                    <a:pt x="578" y="0"/>
                  </a:lnTo>
                  <a:lnTo>
                    <a:pt x="138" y="135"/>
                  </a:lnTo>
                  <a:close/>
                </a:path>
              </a:pathLst>
            </a:custGeom>
            <a:noFill/>
            <a:ln w="9525" cap="flat" cmpd="sng">
              <a:solidFill>
                <a:srgbClr val="79307A"/>
              </a:solidFill>
              <a:prstDash val="solid"/>
              <a:round/>
              <a:headEnd type="none" w="med" len="med"/>
              <a:tailEnd type="none" w="med" len="med"/>
            </a:ln>
          </p:spPr>
          <p:txBody>
            <a:bodyPr/>
            <a:p>
              <a:endParaRPr lang="zh-CN" altLang="en-US" sz="1680"/>
            </a:p>
          </p:txBody>
        </p:sp>
        <p:sp>
          <p:nvSpPr>
            <p:cNvPr id="13" name="Freeform 26"/>
            <p:cNvSpPr/>
            <p:nvPr/>
          </p:nvSpPr>
          <p:spPr>
            <a:xfrm>
              <a:off x="958918" y="2339957"/>
              <a:ext cx="1712536" cy="462207"/>
            </a:xfrm>
            <a:custGeom>
              <a:avLst/>
              <a:gdLst/>
              <a:ahLst/>
              <a:cxnLst>
                <a:cxn ang="0">
                  <a:pos x="948116" y="0"/>
                </a:cxn>
                <a:cxn ang="0">
                  <a:pos x="1712536" y="462207"/>
                </a:cxn>
                <a:cxn ang="0">
                  <a:pos x="0" y="462207"/>
                </a:cxn>
                <a:cxn ang="0">
                  <a:pos x="948116" y="0"/>
                </a:cxn>
              </a:cxnLst>
              <a:pathLst>
                <a:path w="578" h="156">
                  <a:moveTo>
                    <a:pt x="320" y="0"/>
                  </a:moveTo>
                  <a:lnTo>
                    <a:pt x="578" y="156"/>
                  </a:lnTo>
                  <a:lnTo>
                    <a:pt x="0" y="156"/>
                  </a:lnTo>
                  <a:lnTo>
                    <a:pt x="320"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4" name="Freeform 27"/>
            <p:cNvSpPr/>
            <p:nvPr/>
          </p:nvSpPr>
          <p:spPr>
            <a:xfrm>
              <a:off x="1367793" y="600758"/>
              <a:ext cx="1303661" cy="805899"/>
            </a:xfrm>
            <a:custGeom>
              <a:avLst/>
              <a:gdLst/>
              <a:ahLst/>
              <a:cxnLst>
                <a:cxn ang="0">
                  <a:pos x="1303661" y="0"/>
                </a:cxn>
                <a:cxn ang="0">
                  <a:pos x="897748" y="805899"/>
                </a:cxn>
                <a:cxn ang="0">
                  <a:pos x="0" y="399986"/>
                </a:cxn>
                <a:cxn ang="0">
                  <a:pos x="1303661" y="0"/>
                </a:cxn>
              </a:cxnLst>
              <a:pathLst>
                <a:path w="440" h="272">
                  <a:moveTo>
                    <a:pt x="440" y="0"/>
                  </a:moveTo>
                  <a:lnTo>
                    <a:pt x="303" y="272"/>
                  </a:lnTo>
                  <a:lnTo>
                    <a:pt x="0" y="135"/>
                  </a:lnTo>
                  <a:lnTo>
                    <a:pt x="440" y="0"/>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5" name="Freeform 28"/>
            <p:cNvSpPr/>
            <p:nvPr/>
          </p:nvSpPr>
          <p:spPr>
            <a:xfrm>
              <a:off x="2265543" y="843713"/>
              <a:ext cx="651830" cy="1712535"/>
            </a:xfrm>
            <a:custGeom>
              <a:avLst/>
              <a:gdLst/>
              <a:ahLst/>
              <a:cxnLst>
                <a:cxn ang="0">
                  <a:pos x="651830" y="0"/>
                </a:cxn>
                <a:cxn ang="0">
                  <a:pos x="651830" y="1712535"/>
                </a:cxn>
                <a:cxn ang="0">
                  <a:pos x="0" y="562944"/>
                </a:cxn>
                <a:cxn ang="0">
                  <a:pos x="651830" y="0"/>
                </a:cxn>
              </a:cxnLst>
              <a:pathLst>
                <a:path w="220" h="578">
                  <a:moveTo>
                    <a:pt x="220" y="0"/>
                  </a:moveTo>
                  <a:lnTo>
                    <a:pt x="220" y="578"/>
                  </a:lnTo>
                  <a:lnTo>
                    <a:pt x="0" y="190"/>
                  </a:lnTo>
                  <a:lnTo>
                    <a:pt x="220" y="0"/>
                  </a:lnTo>
                  <a:close/>
                </a:path>
              </a:pathLst>
            </a:custGeom>
            <a:noFill/>
            <a:ln w="9525" cap="flat" cmpd="sng">
              <a:solidFill>
                <a:srgbClr val="F1286A"/>
              </a:solidFill>
              <a:prstDash val="solid"/>
              <a:round/>
              <a:headEnd type="none" w="med" len="med"/>
              <a:tailEnd type="none" w="med" len="med"/>
            </a:ln>
          </p:spPr>
          <p:txBody>
            <a:bodyPr/>
            <a:p>
              <a:endParaRPr lang="zh-CN" altLang="en-US" sz="1680"/>
            </a:p>
          </p:txBody>
        </p:sp>
        <p:sp>
          <p:nvSpPr>
            <p:cNvPr id="16" name="Freeform 29"/>
            <p:cNvSpPr/>
            <p:nvPr/>
          </p:nvSpPr>
          <p:spPr>
            <a:xfrm>
              <a:off x="1907035" y="2339957"/>
              <a:ext cx="1010338" cy="462207"/>
            </a:xfrm>
            <a:custGeom>
              <a:avLst/>
              <a:gdLst/>
              <a:ahLst/>
              <a:cxnLst>
                <a:cxn ang="0">
                  <a:pos x="1010338" y="216289"/>
                </a:cxn>
                <a:cxn ang="0">
                  <a:pos x="0" y="0"/>
                </a:cxn>
                <a:cxn ang="0">
                  <a:pos x="764419" y="462207"/>
                </a:cxn>
                <a:cxn ang="0">
                  <a:pos x="1010338" y="216289"/>
                </a:cxn>
              </a:cxnLst>
              <a:pathLst>
                <a:path w="341" h="156">
                  <a:moveTo>
                    <a:pt x="341" y="73"/>
                  </a:moveTo>
                  <a:lnTo>
                    <a:pt x="0" y="0"/>
                  </a:lnTo>
                  <a:lnTo>
                    <a:pt x="258" y="156"/>
                  </a:lnTo>
                  <a:lnTo>
                    <a:pt x="341" y="73"/>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17" name="Freeform 30"/>
            <p:cNvSpPr/>
            <p:nvPr/>
          </p:nvSpPr>
          <p:spPr>
            <a:xfrm>
              <a:off x="1065581" y="1406657"/>
              <a:ext cx="1199961" cy="933303"/>
            </a:xfrm>
            <a:custGeom>
              <a:avLst/>
              <a:gdLst/>
              <a:ahLst/>
              <a:cxnLst>
                <a:cxn ang="0">
                  <a:pos x="1199961" y="0"/>
                </a:cxn>
                <a:cxn ang="0">
                  <a:pos x="0" y="559981"/>
                </a:cxn>
                <a:cxn ang="0">
                  <a:pos x="841454" y="933303"/>
                </a:cxn>
                <a:cxn ang="0">
                  <a:pos x="1199961" y="0"/>
                </a:cxn>
              </a:cxnLst>
              <a:pathLst>
                <a:path w="405" h="315">
                  <a:moveTo>
                    <a:pt x="405" y="0"/>
                  </a:moveTo>
                  <a:lnTo>
                    <a:pt x="0" y="189"/>
                  </a:lnTo>
                  <a:lnTo>
                    <a:pt x="284" y="315"/>
                  </a:lnTo>
                  <a:lnTo>
                    <a:pt x="405"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8" name="Freeform 31"/>
            <p:cNvSpPr/>
            <p:nvPr/>
          </p:nvSpPr>
          <p:spPr>
            <a:xfrm>
              <a:off x="1907035" y="1406657"/>
              <a:ext cx="1010338" cy="1149591"/>
            </a:xfrm>
            <a:custGeom>
              <a:avLst/>
              <a:gdLst/>
              <a:ahLst/>
              <a:cxnLst>
                <a:cxn ang="0">
                  <a:pos x="358507" y="0"/>
                </a:cxn>
                <a:cxn ang="0">
                  <a:pos x="1010338" y="1149591"/>
                </a:cxn>
                <a:cxn ang="0">
                  <a:pos x="0" y="933301"/>
                </a:cxn>
                <a:cxn ang="0">
                  <a:pos x="358507" y="0"/>
                </a:cxn>
              </a:cxnLst>
              <a:pathLst>
                <a:path w="341" h="388">
                  <a:moveTo>
                    <a:pt x="121" y="0"/>
                  </a:moveTo>
                  <a:lnTo>
                    <a:pt x="341" y="388"/>
                  </a:lnTo>
                  <a:lnTo>
                    <a:pt x="0" y="315"/>
                  </a:lnTo>
                  <a:lnTo>
                    <a:pt x="121" y="0"/>
                  </a:lnTo>
                  <a:close/>
                </a:path>
              </a:pathLst>
            </a:custGeom>
            <a:noFill/>
            <a:ln w="9525" cap="flat" cmpd="sng">
              <a:solidFill>
                <a:srgbClr val="FD3F63"/>
              </a:solidFill>
              <a:prstDash val="solid"/>
              <a:round/>
              <a:headEnd type="none" w="med" len="med"/>
              <a:tailEnd type="none" w="med" len="med"/>
            </a:ln>
          </p:spPr>
          <p:txBody>
            <a:bodyPr/>
            <a:p>
              <a:endParaRPr lang="zh-CN" altLang="en-US" sz="1680"/>
            </a:p>
          </p:txBody>
        </p:sp>
        <p:sp>
          <p:nvSpPr>
            <p:cNvPr id="19" name="Freeform 32"/>
            <p:cNvSpPr/>
            <p:nvPr/>
          </p:nvSpPr>
          <p:spPr>
            <a:xfrm>
              <a:off x="2265543" y="600758"/>
              <a:ext cx="651830" cy="805899"/>
            </a:xfrm>
            <a:custGeom>
              <a:avLst/>
              <a:gdLst/>
              <a:ahLst/>
              <a:cxnLst>
                <a:cxn ang="0">
                  <a:pos x="405912" y="0"/>
                </a:cxn>
                <a:cxn ang="0">
                  <a:pos x="651830" y="242954"/>
                </a:cxn>
                <a:cxn ang="0">
                  <a:pos x="0" y="805899"/>
                </a:cxn>
                <a:cxn ang="0">
                  <a:pos x="405912" y="0"/>
                </a:cxn>
              </a:cxnLst>
              <a:pathLst>
                <a:path w="220" h="272">
                  <a:moveTo>
                    <a:pt x="137" y="0"/>
                  </a:moveTo>
                  <a:lnTo>
                    <a:pt x="220" y="82"/>
                  </a:lnTo>
                  <a:lnTo>
                    <a:pt x="0" y="272"/>
                  </a:lnTo>
                  <a:lnTo>
                    <a:pt x="137" y="0"/>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sp>
          <p:nvSpPr>
            <p:cNvPr id="22" name="Freeform 33"/>
            <p:cNvSpPr/>
            <p:nvPr/>
          </p:nvSpPr>
          <p:spPr>
            <a:xfrm>
              <a:off x="1065581" y="1000744"/>
              <a:ext cx="1199961" cy="965893"/>
            </a:xfrm>
            <a:custGeom>
              <a:avLst/>
              <a:gdLst/>
              <a:ahLst/>
              <a:cxnLst>
                <a:cxn ang="0">
                  <a:pos x="1199961" y="405912"/>
                </a:cxn>
                <a:cxn ang="0">
                  <a:pos x="302212" y="0"/>
                </a:cxn>
                <a:cxn ang="0">
                  <a:pos x="0" y="965893"/>
                </a:cxn>
                <a:cxn ang="0">
                  <a:pos x="1199961" y="405912"/>
                </a:cxn>
              </a:cxnLst>
              <a:pathLst>
                <a:path w="405" h="326">
                  <a:moveTo>
                    <a:pt x="405" y="137"/>
                  </a:moveTo>
                  <a:lnTo>
                    <a:pt x="102" y="0"/>
                  </a:lnTo>
                  <a:lnTo>
                    <a:pt x="0" y="326"/>
                  </a:lnTo>
                  <a:lnTo>
                    <a:pt x="405" y="137"/>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grpSp>
      <p:sp>
        <p:nvSpPr>
          <p:cNvPr id="27" name="文本框 26"/>
          <p:cNvSpPr txBox="1"/>
          <p:nvPr/>
        </p:nvSpPr>
        <p:spPr>
          <a:xfrm>
            <a:off x="1241425" y="198120"/>
            <a:ext cx="3924935" cy="460375"/>
          </a:xfrm>
          <a:prstGeom prst="rect">
            <a:avLst/>
          </a:prstGeom>
          <a:noFill/>
        </p:spPr>
        <p:txBody>
          <a:bodyPr wrap="none" rtlCol="0" anchor="t">
            <a:spAutoFit/>
          </a:bodyPr>
          <a:p>
            <a:r>
              <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rPr>
              <a:t>7.mix; combine 整合;融合</a:t>
            </a:r>
            <a:endPar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endParaRPr>
          </a:p>
        </p:txBody>
      </p:sp>
      <p:sp>
        <p:nvSpPr>
          <p:cNvPr id="11272" name="AutoShape 36"/>
          <p:cNvSpPr/>
          <p:nvPr>
            <p:custDataLst>
              <p:tags r:id="rId4"/>
            </p:custDataLst>
          </p:nvPr>
        </p:nvSpPr>
        <p:spPr>
          <a:xfrm>
            <a:off x="111125" y="826135"/>
            <a:ext cx="5662930" cy="576516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pitchFamily="18" charset="0"/>
              <a:ea typeface="Times New Roman" panose="02020603050405020304" pitchFamily="18" charset="0"/>
            </a:endParaRPr>
          </a:p>
        </p:txBody>
      </p:sp>
      <p:pic>
        <p:nvPicPr>
          <p:cNvPr id="23" name="图片 22"/>
          <p:cNvPicPr>
            <a:picLocks noChangeAspect="1"/>
          </p:cNvPicPr>
          <p:nvPr/>
        </p:nvPicPr>
        <p:blipFill>
          <a:blip r:embed="rId5"/>
          <a:stretch>
            <a:fillRect/>
          </a:stretch>
        </p:blipFill>
        <p:spPr>
          <a:xfrm>
            <a:off x="5956300" y="826135"/>
            <a:ext cx="5925185" cy="5790565"/>
          </a:xfrm>
          <a:prstGeom prst="rect">
            <a:avLst/>
          </a:prstGeom>
          <a:effectLst>
            <a:outerShdw blurRad="50800" dist="38100" dir="16200000" rotWithShape="0">
              <a:prstClr val="black">
                <a:alpha val="40000"/>
              </a:prstClr>
            </a:outerShdw>
          </a:effectLst>
        </p:spPr>
      </p:pic>
      <p:pic>
        <p:nvPicPr>
          <p:cNvPr id="9" name="图片 8"/>
          <p:cNvPicPr/>
          <p:nvPr/>
        </p:nvPicPr>
        <p:blipFill>
          <a:blip r:embed="rId6"/>
          <a:stretch>
            <a:fillRect/>
          </a:stretch>
        </p:blipFill>
        <p:spPr>
          <a:xfrm>
            <a:off x="10135870" y="5061585"/>
            <a:ext cx="2321560" cy="190373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9515" y="6146366"/>
            <a:ext cx="520050" cy="819282"/>
          </a:xfrm>
          <a:prstGeom prst="rect">
            <a:avLst/>
          </a:prstGeom>
        </p:spPr>
      </p:pic>
      <p:pic>
        <p:nvPicPr>
          <p:cNvPr id="24" name="图片 23"/>
          <p:cNvPicPr>
            <a:picLocks noChangeAspect="1"/>
          </p:cNvPicPr>
          <p:nvPr>
            <p:custDataLst>
              <p:tags r:id="rId8"/>
            </p:custDataLst>
          </p:nvPr>
        </p:nvPicPr>
        <p:blipFill>
          <a:blip r:embed="rId9">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flipH="1">
            <a:off x="-60325" y="5960745"/>
            <a:ext cx="1266190" cy="773430"/>
          </a:xfrm>
          <a:prstGeom prst="rect">
            <a:avLst/>
          </a:prstGeom>
        </p:spPr>
      </p:pic>
      <p:sp>
        <p:nvSpPr>
          <p:cNvPr id="100" name="文本框 99"/>
          <p:cNvSpPr txBox="1"/>
          <p:nvPr/>
        </p:nvSpPr>
        <p:spPr>
          <a:xfrm>
            <a:off x="110490" y="1651635"/>
            <a:ext cx="5663565" cy="3169285"/>
          </a:xfrm>
          <a:prstGeom prst="rect">
            <a:avLst/>
          </a:prstGeom>
          <a:noFill/>
          <a:ln w="9525">
            <a:noFill/>
          </a:ln>
        </p:spPr>
        <p:txBody>
          <a:bodyPr wrap="square">
            <a:spAutoFit/>
          </a:bodyPr>
          <a:p>
            <a:pPr indent="0"/>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integrate</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400" b="1" i="1" baseline="-25000">
                <a:latin typeface="Times New Roman" panose="02020603050405020304" pitchFamily="18" charset="0"/>
                <a:ea typeface="宋体" panose="02010600030101010101" pitchFamily="2" charset="-122"/>
                <a:cs typeface="Times New Roman" panose="02020603050405020304" pitchFamily="18" charset="0"/>
              </a:rPr>
              <a:t>/</a:t>
            </a:r>
            <a:r>
              <a:rPr lang="en-US" sz="2400" b="1" i="1" baseline="-25000">
                <a:latin typeface="Times New Roman" panose="02020603050405020304" pitchFamily="18" charset="0"/>
                <a:ea typeface="宋体" panose="02010600030101010101" pitchFamily="2" charset="-122"/>
              </a:rPr>
              <a:t>ˈɪntɪɡreɪt/</a:t>
            </a:r>
            <a:r>
              <a:rPr lang="zh-CN" sz="2000" b="1">
                <a:latin typeface="Times New Roman" panose="02020603050405020304" pitchFamily="18" charset="0"/>
                <a:ea typeface="宋体" panose="02010600030101010101" pitchFamily="2" charset="-122"/>
              </a:rPr>
              <a:t>合并，成为一体；（使）加入，融入群体</a:t>
            </a:r>
            <a:endParaRPr lang="zh-CN" sz="2000" b="1">
              <a:latin typeface="Times New Roman" panose="02020603050405020304" pitchFamily="18" charset="0"/>
              <a:ea typeface="宋体" panose="02010600030101010101" pitchFamily="2" charset="-122"/>
            </a:endParaRPr>
          </a:p>
          <a:p>
            <a:pPr indent="0"/>
            <a:endParaRPr lang="en-US" sz="2000" b="1">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consolidate</a:t>
            </a:r>
            <a:r>
              <a:rPr lang="en-US" sz="2400" b="1" i="1" baseline="-25000">
                <a:latin typeface="Times New Roman" panose="02020603050405020304" pitchFamily="18" charset="0"/>
                <a:ea typeface="宋体" panose="02010600030101010101" pitchFamily="2" charset="-122"/>
                <a:cs typeface="Times New Roman" panose="02020603050405020304" pitchFamily="18" charset="0"/>
              </a:rPr>
              <a:t> /kən</a:t>
            </a:r>
            <a:r>
              <a:rPr lang="en-US" sz="2400" b="1" i="1" baseline="-25000">
                <a:latin typeface="Times New Roman" panose="02020603050405020304" pitchFamily="18" charset="0"/>
                <a:ea typeface="宋体" panose="02010600030101010101" pitchFamily="2" charset="-122"/>
              </a:rPr>
              <a:t>ˈsɒlɪdeɪt/</a:t>
            </a:r>
            <a:r>
              <a:rPr lang="zh-CN" sz="2000" b="1">
                <a:latin typeface="Times New Roman" panose="02020603050405020304" pitchFamily="18" charset="0"/>
                <a:ea typeface="宋体" panose="02010600030101010101" pitchFamily="2" charset="-122"/>
              </a:rPr>
              <a:t>合并，统一</a:t>
            </a:r>
            <a:endParaRPr lang="zh-CN" sz="2000" b="1">
              <a:latin typeface="Times New Roman" panose="02020603050405020304" pitchFamily="18" charset="0"/>
              <a:ea typeface="宋体" panose="02010600030101010101" pitchFamily="2" charset="-122"/>
            </a:endParaRPr>
          </a:p>
          <a:p>
            <a:pPr indent="0"/>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blend</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000" b="1">
                <a:latin typeface="Times New Roman" panose="02020603050405020304" pitchFamily="18" charset="0"/>
                <a:ea typeface="宋体" panose="02010600030101010101" pitchFamily="2" charset="-122"/>
                <a:cs typeface="Times New Roman" panose="02020603050405020304" pitchFamily="18" charset="0"/>
              </a:rPr>
              <a:t>v.</a:t>
            </a:r>
            <a:r>
              <a:rPr lang="zh-CN" sz="2000" b="1">
                <a:latin typeface="Times New Roman" panose="02020603050405020304" pitchFamily="18" charset="0"/>
                <a:ea typeface="宋体" panose="02010600030101010101" pitchFamily="2" charset="-122"/>
              </a:rPr>
              <a:t>混合，调和；（使）协调，融合</a:t>
            </a:r>
            <a:r>
              <a:rPr lang="en-US" sz="2000" b="1">
                <a:latin typeface="Times New Roman" panose="02020603050405020304" pitchFamily="18" charset="0"/>
                <a:ea typeface="宋体" panose="02010600030101010101" pitchFamily="2" charset="-122"/>
              </a:rPr>
              <a:t>n.</a:t>
            </a:r>
            <a:r>
              <a:rPr lang="zh-CN" sz="2000" b="1">
                <a:latin typeface="Times New Roman" panose="02020603050405020304" pitchFamily="18" charset="0"/>
                <a:ea typeface="宋体" panose="02010600030101010101" pitchFamily="2" charset="-122"/>
              </a:rPr>
              <a:t>混合物；交融，融合</a:t>
            </a:r>
            <a:endParaRPr lang="zh-CN" sz="2000" b="1">
              <a:latin typeface="Times New Roman" panose="02020603050405020304" pitchFamily="18" charset="0"/>
              <a:ea typeface="宋体" panose="02010600030101010101" pitchFamily="2" charset="-122"/>
            </a:endParaRPr>
          </a:p>
          <a:p>
            <a:pPr indent="0"/>
            <a:endParaRPr lang="en-US" sz="2000" b="1">
              <a:latin typeface="Times New Roman" panose="02020603050405020304" pitchFamily="18" charset="0"/>
              <a:ea typeface="黑体" panose="02010609060101010101" pitchFamily="49" charset="-122"/>
            </a:endParaRPr>
          </a:p>
          <a:p>
            <a:pPr indent="0"/>
            <a:r>
              <a:rPr lang="en-US" sz="2400" b="1">
                <a:solidFill>
                  <a:srgbClr val="002060"/>
                </a:solidFill>
                <a:latin typeface="Times New Roman" panose="02020603050405020304" pitchFamily="18" charset="0"/>
                <a:ea typeface="黑体" panose="02010609060101010101" pitchFamily="49" charset="-122"/>
              </a:rPr>
              <a:t>compound</a:t>
            </a:r>
            <a:r>
              <a:rPr lang="zh-CN" sz="2400" b="1">
                <a:latin typeface="Times New Roman" panose="02020603050405020304" pitchFamily="18" charset="0"/>
                <a:ea typeface="宋体" panose="02010600030101010101" pitchFamily="2" charset="-122"/>
              </a:rPr>
              <a:t>；</a:t>
            </a:r>
            <a:r>
              <a:rPr lang="en-US" sz="2400" b="1">
                <a:solidFill>
                  <a:srgbClr val="002060"/>
                </a:solidFill>
                <a:latin typeface="Times New Roman" panose="02020603050405020304" pitchFamily="18" charset="0"/>
                <a:ea typeface="黑体" panose="02010609060101010101" pitchFamily="49" charset="-122"/>
              </a:rPr>
              <a:t>mingle</a:t>
            </a:r>
            <a:r>
              <a:rPr lang="zh-CN" sz="2400" b="1">
                <a:latin typeface="Times New Roman" panose="02020603050405020304" pitchFamily="18" charset="0"/>
                <a:ea typeface="宋体" panose="02010600030101010101" pitchFamily="2" charset="-122"/>
              </a:rPr>
              <a:t>；</a:t>
            </a:r>
            <a:r>
              <a:rPr lang="en-US" sz="2400" b="1">
                <a:solidFill>
                  <a:srgbClr val="002060"/>
                </a:solidFill>
                <a:latin typeface="Times New Roman" panose="02020603050405020304" pitchFamily="18" charset="0"/>
                <a:ea typeface="黑体" panose="02010609060101010101" pitchFamily="49" charset="-122"/>
              </a:rPr>
              <a:t>fuse</a:t>
            </a:r>
            <a:r>
              <a:rPr lang="zh-CN" sz="2400" b="1">
                <a:latin typeface="Times New Roman" panose="02020603050405020304" pitchFamily="18" charset="0"/>
                <a:ea typeface="宋体" panose="02010600030101010101" pitchFamily="2" charset="-122"/>
              </a:rPr>
              <a:t>；</a:t>
            </a:r>
            <a:r>
              <a:rPr lang="en-US" sz="2400" b="1">
                <a:solidFill>
                  <a:srgbClr val="002060"/>
                </a:solidFill>
                <a:latin typeface="Times New Roman" panose="02020603050405020304" pitchFamily="18" charset="0"/>
                <a:ea typeface="黑体" panose="02010609060101010101" pitchFamily="49" charset="-122"/>
              </a:rPr>
              <a:t>merge</a:t>
            </a:r>
            <a:r>
              <a:rPr lang="zh-CN" sz="2400" b="1">
                <a:latin typeface="Times New Roman" panose="02020603050405020304" pitchFamily="18" charset="0"/>
                <a:ea typeface="宋体" panose="02010600030101010101" pitchFamily="2" charset="-122"/>
              </a:rPr>
              <a:t>；</a:t>
            </a:r>
            <a:r>
              <a:rPr lang="en-US" sz="2400" b="1">
                <a:solidFill>
                  <a:srgbClr val="002060"/>
                </a:solidFill>
                <a:latin typeface="Times New Roman" panose="02020603050405020304" pitchFamily="18" charset="0"/>
                <a:ea typeface="黑体" panose="02010609060101010101" pitchFamily="49" charset="-122"/>
              </a:rPr>
              <a:t>meld</a:t>
            </a:r>
            <a:endParaRPr lang="en-US" altLang="en-US" sz="2400" b="1">
              <a:solidFill>
                <a:srgbClr val="002060"/>
              </a:solidFill>
              <a:latin typeface="Times New Roman" panose="02020603050405020304" pitchFamily="18" charset="0"/>
              <a:ea typeface="黑体" panose="02010609060101010101" pitchFamily="49" charset="-122"/>
            </a:endParaRPr>
          </a:p>
        </p:txBody>
      </p:sp>
      <p:sp>
        <p:nvSpPr>
          <p:cNvPr id="21" name="文本框 20"/>
          <p:cNvSpPr txBox="1"/>
          <p:nvPr/>
        </p:nvSpPr>
        <p:spPr>
          <a:xfrm>
            <a:off x="6054090" y="883285"/>
            <a:ext cx="5827395" cy="3415030"/>
          </a:xfrm>
          <a:prstGeom prst="rect">
            <a:avLst/>
          </a:prstGeom>
          <a:noFill/>
          <a:ln w="9525">
            <a:noFill/>
          </a:ln>
        </p:spPr>
        <p:txBody>
          <a:bodyPr wrap="square">
            <a:spAutoFit/>
          </a:bodyPr>
          <a:p>
            <a:pPr indent="0"/>
            <a:r>
              <a:rPr lang="zh-CN">
                <a:solidFill>
                  <a:srgbClr val="0063A8"/>
                </a:solidFill>
                <a:ea typeface="宋体" panose="02010600030101010101" pitchFamily="2" charset="-122"/>
              </a:rPr>
              <a:t>5.在教育领域，AI的跨学科整合促进了个性化学习体验、自适应评估和互动教学工具，彻底改变了传统课堂环境。</a:t>
            </a:r>
            <a:endParaRPr lang="zh-CN">
              <a:solidFill>
                <a:srgbClr val="0063A8"/>
              </a:solidFill>
              <a:ea typeface="宋体" panose="02010600030101010101" pitchFamily="2" charset="-122"/>
            </a:endParaRPr>
          </a:p>
          <a:p>
            <a:pPr indent="0"/>
            <a:endParaRPr lang="zh-CN">
              <a:solidFill>
                <a:srgbClr val="0063A8"/>
              </a:solidFill>
              <a:ea typeface="宋体" panose="02010600030101010101" pitchFamily="2" charset="-122"/>
            </a:endParaRPr>
          </a:p>
          <a:p>
            <a:pPr indent="0"/>
            <a:endParaRPr lang="zh-CN">
              <a:solidFill>
                <a:srgbClr val="0063A8"/>
              </a:solidFill>
              <a:ea typeface="宋体" panose="02010600030101010101" pitchFamily="2" charset="-122"/>
            </a:endParaRPr>
          </a:p>
          <a:p>
            <a:pPr indent="0"/>
            <a:endParaRPr lang="zh-CN">
              <a:solidFill>
                <a:srgbClr val="0063A8"/>
              </a:solidFill>
              <a:ea typeface="宋体" panose="02010600030101010101" pitchFamily="2" charset="-122"/>
            </a:endParaRPr>
          </a:p>
          <a:p>
            <a:pPr indent="0"/>
            <a:endParaRPr lang="zh-CN">
              <a:solidFill>
                <a:srgbClr val="0063A8"/>
              </a:solidFill>
              <a:ea typeface="宋体" panose="02010600030101010101" pitchFamily="2" charset="-122"/>
            </a:endParaRPr>
          </a:p>
          <a:p>
            <a:pPr indent="0"/>
            <a:endParaRPr lang="zh-CN">
              <a:solidFill>
                <a:srgbClr val="0063A8"/>
              </a:solidFill>
              <a:ea typeface="宋体" panose="02010600030101010101" pitchFamily="2" charset="-122"/>
            </a:endParaRPr>
          </a:p>
          <a:p>
            <a:pPr indent="0"/>
            <a:endParaRPr lang="zh-CN">
              <a:solidFill>
                <a:srgbClr val="0063A8"/>
              </a:solidFill>
              <a:ea typeface="宋体" panose="02010600030101010101" pitchFamily="2" charset="-122"/>
            </a:endParaRPr>
          </a:p>
          <a:p>
            <a:pPr indent="0"/>
            <a:r>
              <a:rPr lang="zh-CN">
                <a:solidFill>
                  <a:srgbClr val="0063A8"/>
                </a:solidFill>
                <a:ea typeface="宋体" panose="02010600030101010101" pitchFamily="2" charset="-122"/>
              </a:rPr>
              <a:t>6.我渴望融入当地的社会，扩展自己的能力去帮助他人，我发现这项工作正符合我的期望。</a:t>
            </a:r>
            <a:endParaRPr lang="zh-CN">
              <a:solidFill>
                <a:srgbClr val="0063A8"/>
              </a:solidFill>
              <a:ea typeface="宋体" panose="02010600030101010101" pitchFamily="2" charset="-122"/>
            </a:endParaRPr>
          </a:p>
          <a:p>
            <a:pPr indent="0"/>
            <a:endParaRPr lang="en-US"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b="0">
              <a:solidFill>
                <a:srgbClr val="0063A8"/>
              </a:solidFill>
              <a:ea typeface="宋体" panose="02010600030101010101" pitchFamily="2" charset="-122"/>
            </a:endParaRPr>
          </a:p>
        </p:txBody>
      </p:sp>
      <p:sp>
        <p:nvSpPr>
          <p:cNvPr id="31" name="文本框 30"/>
          <p:cNvSpPr txBox="1"/>
          <p:nvPr/>
        </p:nvSpPr>
        <p:spPr>
          <a:xfrm>
            <a:off x="6054090" y="1579245"/>
            <a:ext cx="5704840" cy="1322070"/>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5.T</a:t>
            </a:r>
            <a:r>
              <a:rPr lang="en-US" sz="2000" b="0" u="dbl">
                <a:latin typeface="Times New Roman" panose="02020603050405020304" pitchFamily="18" charset="0"/>
                <a:ea typeface="宋体" panose="02010600030101010101" pitchFamily="2" charset="-122"/>
                <a:cs typeface="Times New Roman" panose="02020603050405020304" pitchFamily="18" charset="0"/>
              </a:rPr>
              <a:t>he interdisciplinary</a:t>
            </a:r>
            <a:r>
              <a:rPr lang="en-US" sz="2000" b="0" i="1" u="sng" baseline="-25000">
                <a:latin typeface="Times New Roman" panose="02020603050405020304" pitchFamily="18" charset="0"/>
                <a:ea typeface="宋体" panose="02010600030101010101" pitchFamily="2" charset="-122"/>
                <a:cs typeface="Times New Roman" panose="02020603050405020304" pitchFamily="18" charset="0"/>
              </a:rPr>
              <a:t> </a:t>
            </a:r>
            <a:r>
              <a:rPr lang="en-US" sz="2000"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integration</a:t>
            </a:r>
            <a:r>
              <a:rPr lang="en-US" sz="2000" b="0">
                <a:latin typeface="Times New Roman" panose="02020603050405020304" pitchFamily="18" charset="0"/>
                <a:ea typeface="宋体" panose="02010600030101010101" pitchFamily="2" charset="-122"/>
                <a:cs typeface="Times New Roman" panose="02020603050405020304" pitchFamily="18" charset="0"/>
              </a:rPr>
              <a:t> of AI facilitates personalized learning experiences, adaptive assessments, and interactive educational tools, revolutionizing the traditional classroom setting. </a:t>
            </a:r>
            <a:endParaRPr lang="zh-CN" altLang="en-US" sz="2000"/>
          </a:p>
        </p:txBody>
      </p:sp>
      <p:sp>
        <p:nvSpPr>
          <p:cNvPr id="32" name="文本框 31"/>
          <p:cNvSpPr txBox="1"/>
          <p:nvPr/>
        </p:nvSpPr>
        <p:spPr>
          <a:xfrm>
            <a:off x="6054090" y="3884295"/>
            <a:ext cx="5748020" cy="1014730"/>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6.</a:t>
            </a:r>
            <a:r>
              <a:rPr lang="en-US" sz="2000" b="0">
                <a:latin typeface="Times New Roman" panose="02020603050405020304" pitchFamily="18" charset="0"/>
                <a:ea typeface="宋体" panose="02010600030101010101" pitchFamily="2" charset="-122"/>
              </a:rPr>
              <a:t>Yearning for </a:t>
            </a:r>
            <a:r>
              <a:rPr lang="en-US" sz="2000"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melt</a:t>
            </a:r>
            <a:r>
              <a:rPr lang="en-US" sz="2000" b="1" u="sng">
                <a:solidFill>
                  <a:srgbClr val="C00000"/>
                </a:solidFill>
                <a:latin typeface="Times New Roman" panose="02020603050405020304" pitchFamily="18" charset="0"/>
                <a:ea typeface="宋体" panose="02010600030101010101" pitchFamily="2" charset="-122"/>
              </a:rPr>
              <a:t>ing</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blending</a:t>
            </a:r>
            <a:r>
              <a:rPr lang="en-US" sz="2000" b="1" u="sng">
                <a:latin typeface="Times New Roman" panose="02020603050405020304" pitchFamily="18" charset="0"/>
                <a:ea typeface="宋体" panose="02010600030101010101" pitchFamily="2" charset="-122"/>
                <a:cs typeface="Times New Roman" panose="02020603050405020304" pitchFamily="18" charset="0"/>
              </a:rPr>
              <a:t>/ </a:t>
            </a:r>
            <a:r>
              <a:rPr lang="en-US" sz="2000"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integrating</a:t>
            </a:r>
            <a:r>
              <a:rPr lang="en-US" sz="2000" b="0" u="sng">
                <a:solidFill>
                  <a:srgbClr val="C00000"/>
                </a:solidFill>
                <a:latin typeface="Times New Roman" panose="02020603050405020304" pitchFamily="18" charset="0"/>
                <a:ea typeface="宋体" panose="02010600030101010101" pitchFamily="2" charset="-122"/>
              </a:rPr>
              <a:t> </a:t>
            </a:r>
            <a:r>
              <a:rPr lang="en-US" sz="2000" b="0" u="sng">
                <a:latin typeface="Times New Roman" panose="02020603050405020304" pitchFamily="18" charset="0"/>
                <a:ea typeface="宋体" panose="02010600030101010101" pitchFamily="2" charset="-122"/>
              </a:rPr>
              <a:t>into</a:t>
            </a:r>
            <a:r>
              <a:rPr lang="en-US" sz="2000" b="0">
                <a:latin typeface="Times New Roman" panose="02020603050405020304" pitchFamily="18" charset="0"/>
                <a:ea typeface="宋体" panose="02010600030101010101" pitchFamily="2" charset="-122"/>
              </a:rPr>
              <a:t> local society and extending my abilities to help others, I find this work exactly caters to my expectations. l</a:t>
            </a:r>
            <a:endParaRPr lang="zh-CN" altLang="en-US"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par>
                                <p:cTn id="10" presetID="8" presetClass="emph" presetSubtype="0" repeatCount="indefinite" fill="hold" nodeType="with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p:bldP spid="3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512860" y="688340"/>
            <a:ext cx="10972825" cy="0"/>
          </a:xfrm>
          <a:prstGeom prst="line">
            <a:avLst/>
          </a:prstGeom>
          <a:ln>
            <a:gradFill>
              <a:gsLst>
                <a:gs pos="0">
                  <a:srgbClr val="400040"/>
                </a:gs>
                <a:gs pos="32000">
                  <a:srgbClr val="8F0040"/>
                </a:gs>
                <a:gs pos="63000">
                  <a:srgbClr val="F27300"/>
                </a:gs>
                <a:gs pos="100000">
                  <a:srgbClr val="FFBF00"/>
                </a:gs>
              </a:gsLst>
              <a:lin ang="10800000" scaled="0"/>
            </a:gradFill>
          </a:ln>
        </p:spPr>
        <p:style>
          <a:lnRef idx="1">
            <a:srgbClr val="5B9BD5"/>
          </a:lnRef>
          <a:fillRef idx="0">
            <a:srgbClr val="5B9BD5"/>
          </a:fillRef>
          <a:effectRef idx="0">
            <a:srgbClr val="5B9BD5"/>
          </a:effectRef>
          <a:fontRef idx="minor">
            <a:sysClr val="windowText" lastClr="000000"/>
          </a:fontRef>
        </p:style>
      </p:cxnSp>
      <p:sp>
        <p:nvSpPr>
          <p:cNvPr id="25" name="矩形 24"/>
          <p:cNvSpPr/>
          <p:nvPr/>
        </p:nvSpPr>
        <p:spPr>
          <a:xfrm>
            <a:off x="0" y="6685613"/>
            <a:ext cx="12192000" cy="1723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p:nvPr/>
        </p:nvPicPr>
        <p:blipFill>
          <a:blip r:embed="rId1"/>
          <a:stretch>
            <a:fillRect/>
          </a:stretch>
        </p:blipFill>
        <p:spPr>
          <a:xfrm>
            <a:off x="54610" y="6584950"/>
            <a:ext cx="708025" cy="273050"/>
          </a:xfrm>
          <a:prstGeom prst="rect">
            <a:avLst/>
          </a:prstGeom>
        </p:spPr>
      </p:pic>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0" y="12700"/>
            <a:ext cx="1078865" cy="831850"/>
          </a:xfrm>
          <a:prstGeom prst="rect">
            <a:avLst/>
          </a:prstGeom>
        </p:spPr>
      </p:pic>
      <p:grpSp>
        <p:nvGrpSpPr>
          <p:cNvPr id="3" name="组合 2"/>
          <p:cNvGrpSpPr/>
          <p:nvPr/>
        </p:nvGrpSpPr>
        <p:grpSpPr>
          <a:xfrm>
            <a:off x="414020" y="551815"/>
            <a:ext cx="140970" cy="121920"/>
            <a:chOff x="715963" y="600758"/>
            <a:chExt cx="2201410" cy="2201406"/>
          </a:xfrm>
        </p:grpSpPr>
        <p:sp>
          <p:nvSpPr>
            <p:cNvPr id="5" name="Freeform 20"/>
            <p:cNvSpPr/>
            <p:nvPr/>
          </p:nvSpPr>
          <p:spPr>
            <a:xfrm>
              <a:off x="715963" y="843713"/>
              <a:ext cx="349618" cy="1712535"/>
            </a:xfrm>
            <a:custGeom>
              <a:avLst/>
              <a:gdLst/>
              <a:ahLst/>
              <a:cxnLst>
                <a:cxn ang="0">
                  <a:pos x="349618" y="1122925"/>
                </a:cxn>
                <a:cxn ang="0">
                  <a:pos x="0" y="1712535"/>
                </a:cxn>
                <a:cxn ang="0">
                  <a:pos x="0" y="0"/>
                </a:cxn>
                <a:cxn ang="0">
                  <a:pos x="349618" y="1122925"/>
                </a:cxn>
              </a:cxnLst>
              <a:pathLst>
                <a:path w="118" h="578">
                  <a:moveTo>
                    <a:pt x="118" y="379"/>
                  </a:moveTo>
                  <a:lnTo>
                    <a:pt x="0" y="578"/>
                  </a:lnTo>
                  <a:lnTo>
                    <a:pt x="0" y="0"/>
                  </a:lnTo>
                  <a:lnTo>
                    <a:pt x="118" y="379"/>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6" name="Freeform 21"/>
            <p:cNvSpPr/>
            <p:nvPr/>
          </p:nvSpPr>
          <p:spPr>
            <a:xfrm>
              <a:off x="715963" y="600758"/>
              <a:ext cx="651830" cy="399987"/>
            </a:xfrm>
            <a:custGeom>
              <a:avLst/>
              <a:gdLst/>
              <a:ahLst/>
              <a:cxnLst>
                <a:cxn ang="0">
                  <a:pos x="651830" y="399987"/>
                </a:cxn>
                <a:cxn ang="0">
                  <a:pos x="0" y="242955"/>
                </a:cxn>
                <a:cxn ang="0">
                  <a:pos x="242954" y="0"/>
                </a:cxn>
                <a:cxn ang="0">
                  <a:pos x="651830" y="399987"/>
                </a:cxn>
              </a:cxnLst>
              <a:pathLst>
                <a:path w="220" h="135">
                  <a:moveTo>
                    <a:pt x="220" y="135"/>
                  </a:moveTo>
                  <a:lnTo>
                    <a:pt x="0" y="82"/>
                  </a:lnTo>
                  <a:lnTo>
                    <a:pt x="82" y="0"/>
                  </a:lnTo>
                  <a:lnTo>
                    <a:pt x="220" y="135"/>
                  </a:lnTo>
                  <a:close/>
                </a:path>
              </a:pathLst>
            </a:custGeom>
            <a:noFill/>
            <a:ln w="9525" cap="flat" cmpd="sng">
              <a:solidFill>
                <a:srgbClr val="5B3B87"/>
              </a:solidFill>
              <a:prstDash val="solid"/>
              <a:round/>
              <a:headEnd type="none" w="med" len="med"/>
              <a:tailEnd type="none" w="med" len="med"/>
            </a:ln>
          </p:spPr>
          <p:txBody>
            <a:bodyPr/>
            <a:p>
              <a:endParaRPr lang="zh-CN" altLang="en-US" sz="1680"/>
            </a:p>
          </p:txBody>
        </p:sp>
        <p:sp>
          <p:nvSpPr>
            <p:cNvPr id="7" name="Freeform 22"/>
            <p:cNvSpPr/>
            <p:nvPr/>
          </p:nvSpPr>
          <p:spPr>
            <a:xfrm>
              <a:off x="715963" y="1966637"/>
              <a:ext cx="349618" cy="835527"/>
            </a:xfrm>
            <a:custGeom>
              <a:avLst/>
              <a:gdLst/>
              <a:ahLst/>
              <a:cxnLst>
                <a:cxn ang="0">
                  <a:pos x="349618" y="0"/>
                </a:cxn>
                <a:cxn ang="0">
                  <a:pos x="242954" y="835527"/>
                </a:cxn>
                <a:cxn ang="0">
                  <a:pos x="0" y="589609"/>
                </a:cxn>
                <a:cxn ang="0">
                  <a:pos x="349618" y="0"/>
                </a:cxn>
              </a:cxnLst>
              <a:pathLst>
                <a:path w="118" h="282">
                  <a:moveTo>
                    <a:pt x="118" y="0"/>
                  </a:moveTo>
                  <a:lnTo>
                    <a:pt x="82" y="282"/>
                  </a:lnTo>
                  <a:lnTo>
                    <a:pt x="0" y="199"/>
                  </a:lnTo>
                  <a:lnTo>
                    <a:pt x="118" y="0"/>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8" name="Freeform 23"/>
            <p:cNvSpPr/>
            <p:nvPr/>
          </p:nvSpPr>
          <p:spPr>
            <a:xfrm>
              <a:off x="715963" y="843713"/>
              <a:ext cx="651830" cy="1122926"/>
            </a:xfrm>
            <a:custGeom>
              <a:avLst/>
              <a:gdLst/>
              <a:ahLst/>
              <a:cxnLst>
                <a:cxn ang="0">
                  <a:pos x="651830" y="157031"/>
                </a:cxn>
                <a:cxn ang="0">
                  <a:pos x="349617" y="1122926"/>
                </a:cxn>
                <a:cxn ang="0">
                  <a:pos x="0" y="0"/>
                </a:cxn>
                <a:cxn ang="0">
                  <a:pos x="651830" y="157031"/>
                </a:cxn>
              </a:cxnLst>
              <a:pathLst>
                <a:path w="220" h="379">
                  <a:moveTo>
                    <a:pt x="220" y="53"/>
                  </a:moveTo>
                  <a:lnTo>
                    <a:pt x="118" y="379"/>
                  </a:lnTo>
                  <a:lnTo>
                    <a:pt x="0" y="0"/>
                  </a:lnTo>
                  <a:lnTo>
                    <a:pt x="220" y="53"/>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0" name="Freeform 24"/>
            <p:cNvSpPr/>
            <p:nvPr/>
          </p:nvSpPr>
          <p:spPr>
            <a:xfrm>
              <a:off x="958918" y="1966637"/>
              <a:ext cx="948117" cy="835527"/>
            </a:xfrm>
            <a:custGeom>
              <a:avLst/>
              <a:gdLst/>
              <a:ahLst/>
              <a:cxnLst>
                <a:cxn ang="0">
                  <a:pos x="948117" y="373320"/>
                </a:cxn>
                <a:cxn ang="0">
                  <a:pos x="0" y="835527"/>
                </a:cxn>
                <a:cxn ang="0">
                  <a:pos x="106663" y="0"/>
                </a:cxn>
                <a:cxn ang="0">
                  <a:pos x="948117" y="373320"/>
                </a:cxn>
              </a:cxnLst>
              <a:pathLst>
                <a:path w="320" h="282">
                  <a:moveTo>
                    <a:pt x="320" y="126"/>
                  </a:moveTo>
                  <a:lnTo>
                    <a:pt x="0" y="282"/>
                  </a:lnTo>
                  <a:lnTo>
                    <a:pt x="36" y="0"/>
                  </a:lnTo>
                  <a:lnTo>
                    <a:pt x="320" y="126"/>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12" name="Freeform 25"/>
            <p:cNvSpPr/>
            <p:nvPr/>
          </p:nvSpPr>
          <p:spPr>
            <a:xfrm>
              <a:off x="958918" y="600758"/>
              <a:ext cx="1712536" cy="399987"/>
            </a:xfrm>
            <a:custGeom>
              <a:avLst/>
              <a:gdLst/>
              <a:ahLst/>
              <a:cxnLst>
                <a:cxn ang="0">
                  <a:pos x="408875" y="399987"/>
                </a:cxn>
                <a:cxn ang="0">
                  <a:pos x="0" y="0"/>
                </a:cxn>
                <a:cxn ang="0">
                  <a:pos x="1712536" y="0"/>
                </a:cxn>
                <a:cxn ang="0">
                  <a:pos x="408875" y="399987"/>
                </a:cxn>
              </a:cxnLst>
              <a:pathLst>
                <a:path w="578" h="135">
                  <a:moveTo>
                    <a:pt x="138" y="135"/>
                  </a:moveTo>
                  <a:lnTo>
                    <a:pt x="0" y="0"/>
                  </a:lnTo>
                  <a:lnTo>
                    <a:pt x="578" y="0"/>
                  </a:lnTo>
                  <a:lnTo>
                    <a:pt x="138" y="135"/>
                  </a:lnTo>
                  <a:close/>
                </a:path>
              </a:pathLst>
            </a:custGeom>
            <a:noFill/>
            <a:ln w="9525" cap="flat" cmpd="sng">
              <a:solidFill>
                <a:srgbClr val="79307A"/>
              </a:solidFill>
              <a:prstDash val="solid"/>
              <a:round/>
              <a:headEnd type="none" w="med" len="med"/>
              <a:tailEnd type="none" w="med" len="med"/>
            </a:ln>
          </p:spPr>
          <p:txBody>
            <a:bodyPr/>
            <a:p>
              <a:endParaRPr lang="zh-CN" altLang="en-US" sz="1680"/>
            </a:p>
          </p:txBody>
        </p:sp>
        <p:sp>
          <p:nvSpPr>
            <p:cNvPr id="13" name="Freeform 26"/>
            <p:cNvSpPr/>
            <p:nvPr/>
          </p:nvSpPr>
          <p:spPr>
            <a:xfrm>
              <a:off x="958918" y="2339957"/>
              <a:ext cx="1712536" cy="462207"/>
            </a:xfrm>
            <a:custGeom>
              <a:avLst/>
              <a:gdLst/>
              <a:ahLst/>
              <a:cxnLst>
                <a:cxn ang="0">
                  <a:pos x="948116" y="0"/>
                </a:cxn>
                <a:cxn ang="0">
                  <a:pos x="1712536" y="462207"/>
                </a:cxn>
                <a:cxn ang="0">
                  <a:pos x="0" y="462207"/>
                </a:cxn>
                <a:cxn ang="0">
                  <a:pos x="948116" y="0"/>
                </a:cxn>
              </a:cxnLst>
              <a:pathLst>
                <a:path w="578" h="156">
                  <a:moveTo>
                    <a:pt x="320" y="0"/>
                  </a:moveTo>
                  <a:lnTo>
                    <a:pt x="578" y="156"/>
                  </a:lnTo>
                  <a:lnTo>
                    <a:pt x="0" y="156"/>
                  </a:lnTo>
                  <a:lnTo>
                    <a:pt x="320"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4" name="Freeform 27"/>
            <p:cNvSpPr/>
            <p:nvPr/>
          </p:nvSpPr>
          <p:spPr>
            <a:xfrm>
              <a:off x="1367793" y="600758"/>
              <a:ext cx="1303661" cy="805899"/>
            </a:xfrm>
            <a:custGeom>
              <a:avLst/>
              <a:gdLst/>
              <a:ahLst/>
              <a:cxnLst>
                <a:cxn ang="0">
                  <a:pos x="1303661" y="0"/>
                </a:cxn>
                <a:cxn ang="0">
                  <a:pos x="897748" y="805899"/>
                </a:cxn>
                <a:cxn ang="0">
                  <a:pos x="0" y="399986"/>
                </a:cxn>
                <a:cxn ang="0">
                  <a:pos x="1303661" y="0"/>
                </a:cxn>
              </a:cxnLst>
              <a:pathLst>
                <a:path w="440" h="272">
                  <a:moveTo>
                    <a:pt x="440" y="0"/>
                  </a:moveTo>
                  <a:lnTo>
                    <a:pt x="303" y="272"/>
                  </a:lnTo>
                  <a:lnTo>
                    <a:pt x="0" y="135"/>
                  </a:lnTo>
                  <a:lnTo>
                    <a:pt x="440" y="0"/>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5" name="Freeform 28"/>
            <p:cNvSpPr/>
            <p:nvPr/>
          </p:nvSpPr>
          <p:spPr>
            <a:xfrm>
              <a:off x="2265543" y="843713"/>
              <a:ext cx="651830" cy="1712535"/>
            </a:xfrm>
            <a:custGeom>
              <a:avLst/>
              <a:gdLst/>
              <a:ahLst/>
              <a:cxnLst>
                <a:cxn ang="0">
                  <a:pos x="651830" y="0"/>
                </a:cxn>
                <a:cxn ang="0">
                  <a:pos x="651830" y="1712535"/>
                </a:cxn>
                <a:cxn ang="0">
                  <a:pos x="0" y="562944"/>
                </a:cxn>
                <a:cxn ang="0">
                  <a:pos x="651830" y="0"/>
                </a:cxn>
              </a:cxnLst>
              <a:pathLst>
                <a:path w="220" h="578">
                  <a:moveTo>
                    <a:pt x="220" y="0"/>
                  </a:moveTo>
                  <a:lnTo>
                    <a:pt x="220" y="578"/>
                  </a:lnTo>
                  <a:lnTo>
                    <a:pt x="0" y="190"/>
                  </a:lnTo>
                  <a:lnTo>
                    <a:pt x="220" y="0"/>
                  </a:lnTo>
                  <a:close/>
                </a:path>
              </a:pathLst>
            </a:custGeom>
            <a:noFill/>
            <a:ln w="9525" cap="flat" cmpd="sng">
              <a:solidFill>
                <a:srgbClr val="F1286A"/>
              </a:solidFill>
              <a:prstDash val="solid"/>
              <a:round/>
              <a:headEnd type="none" w="med" len="med"/>
              <a:tailEnd type="none" w="med" len="med"/>
            </a:ln>
          </p:spPr>
          <p:txBody>
            <a:bodyPr/>
            <a:p>
              <a:endParaRPr lang="zh-CN" altLang="en-US" sz="1680"/>
            </a:p>
          </p:txBody>
        </p:sp>
        <p:sp>
          <p:nvSpPr>
            <p:cNvPr id="16" name="Freeform 29"/>
            <p:cNvSpPr/>
            <p:nvPr/>
          </p:nvSpPr>
          <p:spPr>
            <a:xfrm>
              <a:off x="1907035" y="2339957"/>
              <a:ext cx="1010338" cy="462207"/>
            </a:xfrm>
            <a:custGeom>
              <a:avLst/>
              <a:gdLst/>
              <a:ahLst/>
              <a:cxnLst>
                <a:cxn ang="0">
                  <a:pos x="1010338" y="216289"/>
                </a:cxn>
                <a:cxn ang="0">
                  <a:pos x="0" y="0"/>
                </a:cxn>
                <a:cxn ang="0">
                  <a:pos x="764419" y="462207"/>
                </a:cxn>
                <a:cxn ang="0">
                  <a:pos x="1010338" y="216289"/>
                </a:cxn>
              </a:cxnLst>
              <a:pathLst>
                <a:path w="341" h="156">
                  <a:moveTo>
                    <a:pt x="341" y="73"/>
                  </a:moveTo>
                  <a:lnTo>
                    <a:pt x="0" y="0"/>
                  </a:lnTo>
                  <a:lnTo>
                    <a:pt x="258" y="156"/>
                  </a:lnTo>
                  <a:lnTo>
                    <a:pt x="341" y="73"/>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17" name="Freeform 30"/>
            <p:cNvSpPr/>
            <p:nvPr/>
          </p:nvSpPr>
          <p:spPr>
            <a:xfrm>
              <a:off x="1065581" y="1406657"/>
              <a:ext cx="1199961" cy="933303"/>
            </a:xfrm>
            <a:custGeom>
              <a:avLst/>
              <a:gdLst/>
              <a:ahLst/>
              <a:cxnLst>
                <a:cxn ang="0">
                  <a:pos x="1199961" y="0"/>
                </a:cxn>
                <a:cxn ang="0">
                  <a:pos x="0" y="559981"/>
                </a:cxn>
                <a:cxn ang="0">
                  <a:pos x="841454" y="933303"/>
                </a:cxn>
                <a:cxn ang="0">
                  <a:pos x="1199961" y="0"/>
                </a:cxn>
              </a:cxnLst>
              <a:pathLst>
                <a:path w="405" h="315">
                  <a:moveTo>
                    <a:pt x="405" y="0"/>
                  </a:moveTo>
                  <a:lnTo>
                    <a:pt x="0" y="189"/>
                  </a:lnTo>
                  <a:lnTo>
                    <a:pt x="284" y="315"/>
                  </a:lnTo>
                  <a:lnTo>
                    <a:pt x="405"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8" name="Freeform 31"/>
            <p:cNvSpPr/>
            <p:nvPr/>
          </p:nvSpPr>
          <p:spPr>
            <a:xfrm>
              <a:off x="1907035" y="1406657"/>
              <a:ext cx="1010338" cy="1149591"/>
            </a:xfrm>
            <a:custGeom>
              <a:avLst/>
              <a:gdLst/>
              <a:ahLst/>
              <a:cxnLst>
                <a:cxn ang="0">
                  <a:pos x="358507" y="0"/>
                </a:cxn>
                <a:cxn ang="0">
                  <a:pos x="1010338" y="1149591"/>
                </a:cxn>
                <a:cxn ang="0">
                  <a:pos x="0" y="933301"/>
                </a:cxn>
                <a:cxn ang="0">
                  <a:pos x="358507" y="0"/>
                </a:cxn>
              </a:cxnLst>
              <a:pathLst>
                <a:path w="341" h="388">
                  <a:moveTo>
                    <a:pt x="121" y="0"/>
                  </a:moveTo>
                  <a:lnTo>
                    <a:pt x="341" y="388"/>
                  </a:lnTo>
                  <a:lnTo>
                    <a:pt x="0" y="315"/>
                  </a:lnTo>
                  <a:lnTo>
                    <a:pt x="121" y="0"/>
                  </a:lnTo>
                  <a:close/>
                </a:path>
              </a:pathLst>
            </a:custGeom>
            <a:noFill/>
            <a:ln w="9525" cap="flat" cmpd="sng">
              <a:solidFill>
                <a:srgbClr val="FD3F63"/>
              </a:solidFill>
              <a:prstDash val="solid"/>
              <a:round/>
              <a:headEnd type="none" w="med" len="med"/>
              <a:tailEnd type="none" w="med" len="med"/>
            </a:ln>
          </p:spPr>
          <p:txBody>
            <a:bodyPr/>
            <a:p>
              <a:endParaRPr lang="zh-CN" altLang="en-US" sz="1680"/>
            </a:p>
          </p:txBody>
        </p:sp>
        <p:sp>
          <p:nvSpPr>
            <p:cNvPr id="19" name="Freeform 32"/>
            <p:cNvSpPr/>
            <p:nvPr/>
          </p:nvSpPr>
          <p:spPr>
            <a:xfrm>
              <a:off x="2265543" y="600758"/>
              <a:ext cx="651830" cy="805899"/>
            </a:xfrm>
            <a:custGeom>
              <a:avLst/>
              <a:gdLst/>
              <a:ahLst/>
              <a:cxnLst>
                <a:cxn ang="0">
                  <a:pos x="405912" y="0"/>
                </a:cxn>
                <a:cxn ang="0">
                  <a:pos x="651830" y="242954"/>
                </a:cxn>
                <a:cxn ang="0">
                  <a:pos x="0" y="805899"/>
                </a:cxn>
                <a:cxn ang="0">
                  <a:pos x="405912" y="0"/>
                </a:cxn>
              </a:cxnLst>
              <a:pathLst>
                <a:path w="220" h="272">
                  <a:moveTo>
                    <a:pt x="137" y="0"/>
                  </a:moveTo>
                  <a:lnTo>
                    <a:pt x="220" y="82"/>
                  </a:lnTo>
                  <a:lnTo>
                    <a:pt x="0" y="272"/>
                  </a:lnTo>
                  <a:lnTo>
                    <a:pt x="137" y="0"/>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sp>
          <p:nvSpPr>
            <p:cNvPr id="22" name="Freeform 33"/>
            <p:cNvSpPr/>
            <p:nvPr/>
          </p:nvSpPr>
          <p:spPr>
            <a:xfrm>
              <a:off x="1065581" y="1000744"/>
              <a:ext cx="1199961" cy="965893"/>
            </a:xfrm>
            <a:custGeom>
              <a:avLst/>
              <a:gdLst/>
              <a:ahLst/>
              <a:cxnLst>
                <a:cxn ang="0">
                  <a:pos x="1199961" y="405912"/>
                </a:cxn>
                <a:cxn ang="0">
                  <a:pos x="302212" y="0"/>
                </a:cxn>
                <a:cxn ang="0">
                  <a:pos x="0" y="965893"/>
                </a:cxn>
                <a:cxn ang="0">
                  <a:pos x="1199961" y="405912"/>
                </a:cxn>
              </a:cxnLst>
              <a:pathLst>
                <a:path w="405" h="326">
                  <a:moveTo>
                    <a:pt x="405" y="137"/>
                  </a:moveTo>
                  <a:lnTo>
                    <a:pt x="102" y="0"/>
                  </a:lnTo>
                  <a:lnTo>
                    <a:pt x="0" y="326"/>
                  </a:lnTo>
                  <a:lnTo>
                    <a:pt x="405" y="137"/>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grpSp>
      <p:sp>
        <p:nvSpPr>
          <p:cNvPr id="27" name="文本框 26"/>
          <p:cNvSpPr txBox="1"/>
          <p:nvPr/>
        </p:nvSpPr>
        <p:spPr>
          <a:xfrm>
            <a:off x="1241425" y="198120"/>
            <a:ext cx="4408805" cy="460375"/>
          </a:xfrm>
          <a:prstGeom prst="rect">
            <a:avLst/>
          </a:prstGeom>
          <a:noFill/>
        </p:spPr>
        <p:txBody>
          <a:bodyPr wrap="none" rtlCol="0" anchor="t">
            <a:spAutoFit/>
          </a:bodyPr>
          <a:p>
            <a:r>
              <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rPr>
              <a:t>8. promote 促进，推动；增强</a:t>
            </a:r>
            <a:endPar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endParaRPr>
          </a:p>
        </p:txBody>
      </p:sp>
      <p:sp>
        <p:nvSpPr>
          <p:cNvPr id="11272" name="AutoShape 36"/>
          <p:cNvSpPr/>
          <p:nvPr>
            <p:custDataLst>
              <p:tags r:id="rId4"/>
            </p:custDataLst>
          </p:nvPr>
        </p:nvSpPr>
        <p:spPr>
          <a:xfrm>
            <a:off x="111125" y="826135"/>
            <a:ext cx="5662930" cy="576516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pitchFamily="18" charset="0"/>
              <a:ea typeface="Times New Roman" panose="02020603050405020304" pitchFamily="18" charset="0"/>
            </a:endParaRPr>
          </a:p>
        </p:txBody>
      </p:sp>
      <p:pic>
        <p:nvPicPr>
          <p:cNvPr id="23" name="图片 22"/>
          <p:cNvPicPr>
            <a:picLocks noChangeAspect="1"/>
          </p:cNvPicPr>
          <p:nvPr/>
        </p:nvPicPr>
        <p:blipFill>
          <a:blip r:embed="rId5"/>
          <a:stretch>
            <a:fillRect/>
          </a:stretch>
        </p:blipFill>
        <p:spPr>
          <a:xfrm>
            <a:off x="5956300" y="826135"/>
            <a:ext cx="6149340" cy="5790565"/>
          </a:xfrm>
          <a:prstGeom prst="rect">
            <a:avLst/>
          </a:prstGeom>
          <a:effectLst>
            <a:outerShdw blurRad="50800" dist="38100" dir="16200000" rotWithShape="0">
              <a:prstClr val="black">
                <a:alpha val="40000"/>
              </a:prstClr>
            </a:outerShdw>
          </a:effectLst>
        </p:spPr>
      </p:pic>
      <p:pic>
        <p:nvPicPr>
          <p:cNvPr id="9" name="图片 8"/>
          <p:cNvPicPr/>
          <p:nvPr/>
        </p:nvPicPr>
        <p:blipFill>
          <a:blip r:embed="rId6"/>
          <a:stretch>
            <a:fillRect/>
          </a:stretch>
        </p:blipFill>
        <p:spPr>
          <a:xfrm>
            <a:off x="10135870" y="5061585"/>
            <a:ext cx="2321560" cy="190373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9515" y="6146366"/>
            <a:ext cx="520050" cy="819282"/>
          </a:xfrm>
          <a:prstGeom prst="rect">
            <a:avLst/>
          </a:prstGeom>
        </p:spPr>
      </p:pic>
      <p:pic>
        <p:nvPicPr>
          <p:cNvPr id="24" name="图片 23"/>
          <p:cNvPicPr>
            <a:picLocks noChangeAspect="1"/>
          </p:cNvPicPr>
          <p:nvPr>
            <p:custDataLst>
              <p:tags r:id="rId8"/>
            </p:custDataLst>
          </p:nvPr>
        </p:nvPicPr>
        <p:blipFill>
          <a:blip r:embed="rId9">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flipH="1">
            <a:off x="-60325" y="5960745"/>
            <a:ext cx="1266190" cy="773430"/>
          </a:xfrm>
          <a:prstGeom prst="rect">
            <a:avLst/>
          </a:prstGeom>
        </p:spPr>
      </p:pic>
      <p:sp>
        <p:nvSpPr>
          <p:cNvPr id="100" name="文本框 99"/>
          <p:cNvSpPr txBox="1"/>
          <p:nvPr/>
        </p:nvSpPr>
        <p:spPr>
          <a:xfrm>
            <a:off x="213360" y="1724660"/>
            <a:ext cx="5508625" cy="4030980"/>
          </a:xfrm>
          <a:prstGeom prst="rect">
            <a:avLst/>
          </a:prstGeom>
          <a:noFill/>
          <a:ln w="9525">
            <a:noFill/>
          </a:ln>
        </p:spPr>
        <p:txBody>
          <a:bodyPr wrap="square">
            <a:spAutoFit/>
          </a:bodyPr>
          <a:p>
            <a:pPr indent="0"/>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boost</a:t>
            </a: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 </a:t>
            </a: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enhance</a:t>
            </a: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 </a:t>
            </a: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fuel </a:t>
            </a: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drive</a:t>
            </a: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 </a:t>
            </a: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propel</a:t>
            </a:r>
            <a:endPar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facilitate</a:t>
            </a:r>
            <a:r>
              <a:rPr lang="en-US" sz="2400" b="0" i="1" baseline="-25000">
                <a:latin typeface="Times New Roman" panose="02020603050405020304" pitchFamily="18" charset="0"/>
                <a:ea typeface="宋体" panose="02010600030101010101" pitchFamily="2" charset="-122"/>
                <a:cs typeface="Times New Roman" panose="02020603050405020304" pitchFamily="18" charset="0"/>
              </a:rPr>
              <a:t> /fə</a:t>
            </a:r>
            <a:r>
              <a:rPr lang="en-US" sz="2400" b="0" i="1" baseline="-25000">
                <a:latin typeface="Times New Roman" panose="02020603050405020304" pitchFamily="18" charset="0"/>
                <a:ea typeface="宋体" panose="02010600030101010101" pitchFamily="2" charset="-122"/>
              </a:rPr>
              <a:t>ˈsɪlɪteɪt/</a:t>
            </a: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sz="2000" b="1">
                <a:latin typeface="Times New Roman" panose="02020603050405020304" pitchFamily="18" charset="0"/>
                <a:ea typeface="宋体" panose="02010600030101010101" pitchFamily="2" charset="-122"/>
                <a:cs typeface="Times New Roman" panose="02020603050405020304" pitchFamily="18" charset="0"/>
              </a:rPr>
              <a:t>v.</a:t>
            </a:r>
            <a:r>
              <a:rPr lang="zh-CN" sz="2000" b="1">
                <a:latin typeface="Times New Roman" panose="02020603050405020304" pitchFamily="18" charset="0"/>
                <a:ea typeface="宋体" panose="02010600030101010101" pitchFamily="2" charset="-122"/>
              </a:rPr>
              <a:t>使便利；促进，推动</a:t>
            </a:r>
            <a:endParaRPr lang="zh-CN" sz="2000" b="1">
              <a:latin typeface="Times New Roman" panose="02020603050405020304" pitchFamily="18" charset="0"/>
              <a:ea typeface="宋体" panose="02010600030101010101" pitchFamily="2" charset="-122"/>
            </a:endParaRPr>
          </a:p>
          <a:p>
            <a:pPr indent="0"/>
            <a:r>
              <a:rPr lang="zh-CN" sz="2000" b="1">
                <a:latin typeface="Times New Roman" panose="02020603050405020304" pitchFamily="18" charset="0"/>
                <a:ea typeface="宋体" panose="02010600030101010101" pitchFamily="2" charset="-122"/>
              </a:rPr>
              <a:t>                 </a:t>
            </a: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 </a:t>
            </a: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facility </a:t>
            </a:r>
            <a:r>
              <a:rPr lang="en-US" sz="2000" b="1">
                <a:latin typeface="Times New Roman" panose="02020603050405020304" pitchFamily="18" charset="0"/>
                <a:ea typeface="宋体" panose="02010600030101010101" pitchFamily="2" charset="-122"/>
                <a:cs typeface="Times New Roman" panose="02020603050405020304" pitchFamily="18" charset="0"/>
              </a:rPr>
              <a:t>n.</a:t>
            </a:r>
            <a:r>
              <a:rPr lang="zh-CN" sz="2000" b="1">
                <a:latin typeface="Times New Roman" panose="02020603050405020304" pitchFamily="18" charset="0"/>
                <a:ea typeface="宋体" panose="02010600030101010101" pitchFamily="2" charset="-122"/>
              </a:rPr>
              <a:t>设施，设备</a:t>
            </a:r>
            <a:endParaRPr lang="zh-CN" sz="2000" b="1">
              <a:latin typeface="Times New Roman" panose="02020603050405020304" pitchFamily="18" charset="0"/>
              <a:ea typeface="宋体" panose="02010600030101010101" pitchFamily="2" charset="-122"/>
            </a:endParaRPr>
          </a:p>
          <a:p>
            <a:pPr indent="0"/>
            <a:r>
              <a:rPr lang="en-US" sz="20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sz="2000" b="1">
              <a:latin typeface="Times New Roman" panose="02020603050405020304" pitchFamily="18" charset="0"/>
              <a:ea typeface="黑体" panose="02010609060101010101" pitchFamily="49" charset="-122"/>
            </a:endParaRPr>
          </a:p>
          <a:p>
            <a:pPr indent="0"/>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enhance</a:t>
            </a:r>
            <a:r>
              <a:rPr lang="en-US" sz="2400" b="0" baseline="-25000">
                <a:latin typeface="Times New Roman" panose="02020603050405020304" pitchFamily="18" charset="0"/>
                <a:ea typeface="宋体" panose="02010600030101010101" pitchFamily="2" charset="-122"/>
              </a:rPr>
              <a:t> </a:t>
            </a:r>
            <a:r>
              <a:rPr lang="en-US" sz="2400" b="0" i="1" baseline="-25000">
                <a:latin typeface="Times New Roman" panose="02020603050405020304" pitchFamily="18" charset="0"/>
                <a:ea typeface="黑体" panose="02010609060101010101" pitchFamily="49" charset="-122"/>
              </a:rPr>
              <a:t>/ɪn'hæns/</a:t>
            </a:r>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en-US" sz="2000" b="1">
                <a:latin typeface="Times New Roman" panose="02020603050405020304" pitchFamily="18" charset="0"/>
                <a:ea typeface="宋体" panose="02010600030101010101" pitchFamily="2" charset="-122"/>
                <a:cs typeface="Times New Roman" panose="02020603050405020304" pitchFamily="18" charset="0"/>
              </a:rPr>
              <a:t>vt. </a:t>
            </a:r>
            <a:r>
              <a:rPr lang="zh-CN" sz="2000" b="1">
                <a:latin typeface="Times New Roman" panose="02020603050405020304" pitchFamily="18" charset="0"/>
                <a:ea typeface="宋体" panose="02010600030101010101" pitchFamily="2" charset="-122"/>
              </a:rPr>
              <a:t>提高；加强；增加</a:t>
            </a:r>
            <a:r>
              <a:rPr lang="en-US" sz="2400" b="0" i="1">
                <a:latin typeface="Times New Roman" panose="02020603050405020304" pitchFamily="18" charset="0"/>
                <a:ea typeface="宋体" panose="02010600030101010101" pitchFamily="2" charset="-122"/>
                <a:cs typeface="Times New Roman" panose="02020603050405020304" pitchFamily="18" charset="0"/>
              </a:rPr>
              <a:t> </a:t>
            </a:r>
            <a:r>
              <a:rPr lang="en-US" sz="2400" b="0">
                <a:latin typeface="Times New Roman" panose="02020603050405020304" pitchFamily="18" charset="0"/>
                <a:ea typeface="宋体" panose="02010600030101010101" pitchFamily="2" charset="-122"/>
              </a:rPr>
              <a:t> </a:t>
            </a:r>
            <a:endParaRPr lang="en-US" sz="2400" b="0">
              <a:latin typeface="Times New Roman" panose="02020603050405020304" pitchFamily="18" charset="0"/>
              <a:ea typeface="宋体" panose="02010600030101010101" pitchFamily="2" charset="-122"/>
            </a:endParaRPr>
          </a:p>
          <a:p>
            <a:pPr indent="0"/>
            <a:endParaRPr lang="en-US" sz="2400" b="1">
              <a:latin typeface="Times New Roman" panose="02020603050405020304" pitchFamily="18" charset="0"/>
              <a:ea typeface="黑体" panose="02010609060101010101" pitchFamily="49" charset="-122"/>
            </a:endParaRPr>
          </a:p>
          <a:p>
            <a:pPr indent="0"/>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accelerate </a:t>
            </a:r>
            <a:r>
              <a:rPr lang="en-US" sz="2400" b="0" i="1" baseline="-25000">
                <a:latin typeface="Times New Roman" panose="02020603050405020304" pitchFamily="18" charset="0"/>
                <a:ea typeface="黑体" panose="02010609060101010101" pitchFamily="49" charset="-122"/>
              </a:rPr>
              <a:t>/ækˈseləreɪt/</a:t>
            </a:r>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en-US" sz="2000" b="1">
                <a:latin typeface="Times New Roman" panose="02020603050405020304" pitchFamily="18" charset="0"/>
                <a:ea typeface="宋体" panose="02010600030101010101" pitchFamily="2" charset="-122"/>
                <a:cs typeface="Times New Roman" panose="02020603050405020304" pitchFamily="18" charset="0"/>
              </a:rPr>
              <a:t>v. </a:t>
            </a:r>
            <a:r>
              <a:rPr lang="zh-CN" sz="2000" b="1">
                <a:latin typeface="Times New Roman" panose="02020603050405020304" pitchFamily="18" charset="0"/>
                <a:ea typeface="宋体" panose="02010600030101010101" pitchFamily="2" charset="-122"/>
              </a:rPr>
              <a:t>加速；促进；增加</a:t>
            </a:r>
            <a:endParaRPr lang="zh-CN" sz="2000" b="1">
              <a:latin typeface="Times New Roman" panose="02020603050405020304" pitchFamily="18" charset="0"/>
              <a:ea typeface="宋体" panose="02010600030101010101" pitchFamily="2" charset="-122"/>
            </a:endParaRPr>
          </a:p>
          <a:p>
            <a:pPr indent="0"/>
            <a:endParaRPr lang="zh-CN" altLang="en-US" sz="2000"/>
          </a:p>
          <a:p>
            <a:pPr indent="0"/>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catalyst</a:t>
            </a:r>
            <a:r>
              <a:rPr lang="zh-CN" altLang="en-US" sz="2000"/>
              <a:t> </a:t>
            </a:r>
            <a:r>
              <a:rPr lang="en-US" sz="2400" b="1" i="1" baseline="-25000">
                <a:latin typeface="Times New Roman" panose="02020603050405020304" pitchFamily="18" charset="0"/>
                <a:ea typeface="宋体" panose="02010600030101010101" pitchFamily="2" charset="-122"/>
                <a:sym typeface="+mn-ea"/>
              </a:rPr>
              <a:t>/ˈkætəlɪst/ </a:t>
            </a:r>
            <a:r>
              <a:rPr lang="zh-CN" sz="2000" b="1">
                <a:latin typeface="Times New Roman" panose="02020603050405020304" pitchFamily="18" charset="0"/>
                <a:ea typeface="宋体" panose="02010600030101010101" pitchFamily="2" charset="-122"/>
                <a:sym typeface="+mn-ea"/>
              </a:rPr>
              <a:t> </a:t>
            </a:r>
            <a:r>
              <a:rPr lang="zh-CN" sz="2000" b="1">
                <a:latin typeface="Times New Roman" panose="02020603050405020304" pitchFamily="18" charset="0"/>
                <a:ea typeface="宋体" panose="02010600030101010101" pitchFamily="2" charset="-122"/>
              </a:rPr>
              <a:t>催化剂 </a:t>
            </a:r>
            <a:endParaRPr lang="zh-CN" sz="2000" b="1">
              <a:latin typeface="Times New Roman" panose="02020603050405020304" pitchFamily="18" charset="0"/>
              <a:ea typeface="宋体" panose="02010600030101010101" pitchFamily="2" charset="-122"/>
            </a:endParaRPr>
          </a:p>
          <a:p>
            <a:pPr indent="0"/>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booster</a:t>
            </a:r>
            <a:r>
              <a:rPr lang="zh-CN" sz="2000" b="1">
                <a:latin typeface="Times New Roman" panose="02020603050405020304" pitchFamily="18" charset="0"/>
                <a:ea typeface="宋体" panose="02010600030101010101" pitchFamily="2" charset="-122"/>
              </a:rPr>
              <a:t>起促进或激励作用的事物；助推器</a:t>
            </a:r>
            <a:endParaRPr lang="zh-CN" sz="2000" b="1">
              <a:latin typeface="Times New Roman" panose="02020603050405020304" pitchFamily="18" charset="0"/>
              <a:ea typeface="宋体" panose="02010600030101010101" pitchFamily="2" charset="-122"/>
            </a:endParaRPr>
          </a:p>
        </p:txBody>
      </p:sp>
      <p:sp>
        <p:nvSpPr>
          <p:cNvPr id="21" name="文本框 20"/>
          <p:cNvSpPr txBox="1"/>
          <p:nvPr/>
        </p:nvSpPr>
        <p:spPr>
          <a:xfrm>
            <a:off x="6024880" y="941070"/>
            <a:ext cx="6080760" cy="5015865"/>
          </a:xfrm>
          <a:prstGeom prst="rect">
            <a:avLst/>
          </a:prstGeom>
          <a:noFill/>
          <a:ln w="9525">
            <a:noFill/>
          </a:ln>
        </p:spPr>
        <p:txBody>
          <a:bodyPr wrap="square">
            <a:spAutoFit/>
          </a:bodyPr>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1.</a:t>
            </a:r>
            <a:r>
              <a:rPr lang="zh-CN" sz="2000" b="0">
                <a:solidFill>
                  <a:srgbClr val="0063A8"/>
                </a:solidFill>
                <a:ea typeface="宋体" panose="02010600030101010101" pitchFamily="2" charset="-122"/>
              </a:rPr>
              <a:t>自身利益</a:t>
            </a:r>
            <a:r>
              <a:rPr lang="zh-CN" sz="2000" b="1" u="sng">
                <a:solidFill>
                  <a:srgbClr val="0063A8"/>
                </a:solidFill>
                <a:ea typeface="宋体" panose="02010600030101010101" pitchFamily="2" charset="-122"/>
              </a:rPr>
              <a:t>推动</a:t>
            </a:r>
            <a:r>
              <a:rPr lang="zh-CN" sz="2000" b="0" u="sng">
                <a:solidFill>
                  <a:srgbClr val="0063A8"/>
                </a:solidFill>
                <a:ea typeface="宋体" panose="02010600030101010101" pitchFamily="2" charset="-122"/>
              </a:rPr>
              <a:t>了</a:t>
            </a:r>
            <a:r>
              <a:rPr lang="zh-CN" sz="2000" b="0">
                <a:solidFill>
                  <a:srgbClr val="0063A8"/>
                </a:solidFill>
                <a:ea typeface="宋体" panose="02010600030101010101" pitchFamily="2" charset="-122"/>
              </a:rPr>
              <a:t>经济的竞争和增长。</a:t>
            </a:r>
            <a:endParaRPr lang="zh-CN" sz="2000" b="0">
              <a:solidFill>
                <a:srgbClr val="0063A8"/>
              </a:solidFill>
              <a:ea typeface="宋体" panose="02010600030101010101" pitchFamily="2" charset="-122"/>
            </a:endParaRPr>
          </a:p>
          <a:p>
            <a:pPr indent="0"/>
            <a:endParaRPr lang="zh-CN" sz="2000" b="0">
              <a:solidFill>
                <a:srgbClr val="0063A8"/>
              </a:solidFill>
              <a:ea typeface="宋体" panose="02010600030101010101" pitchFamily="2" charset="-122"/>
            </a:endParaRPr>
          </a:p>
          <a:p>
            <a:pPr indent="0"/>
            <a:endParaRPr lang="zh-CN" sz="2000" b="0">
              <a:solidFill>
                <a:srgbClr val="0063A8"/>
              </a:solidFill>
              <a:ea typeface="宋体" panose="02010600030101010101" pitchFamily="2" charset="-122"/>
            </a:endParaRPr>
          </a:p>
          <a:p>
            <a:pPr indent="0"/>
            <a:endParaRPr lang="zh-CN" sz="2000" b="0">
              <a:solidFill>
                <a:srgbClr val="0063A8"/>
              </a:solidFill>
              <a:ea typeface="宋体" panose="02010600030101010101" pitchFamily="2" charset="-122"/>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2.</a:t>
            </a:r>
            <a:r>
              <a:rPr lang="zh-CN" sz="2000" b="0">
                <a:solidFill>
                  <a:srgbClr val="0063A8"/>
                </a:solidFill>
                <a:ea typeface="宋体" panose="02010600030101010101" pitchFamily="2" charset="-122"/>
              </a:rPr>
              <a:t>提高阅读技巧</a:t>
            </a:r>
            <a:r>
              <a:rPr lang="en-US" sz="2000" b="0">
                <a:solidFill>
                  <a:srgbClr val="0063A8"/>
                </a:solidFill>
                <a:latin typeface="Times New Roman" panose="02020603050405020304" pitchFamily="18" charset="0"/>
                <a:ea typeface="宋体" panose="02010600030101010101" pitchFamily="2" charset="-122"/>
              </a:rPr>
              <a:t>/</a:t>
            </a:r>
            <a:r>
              <a:rPr lang="zh-CN" sz="2000" b="0">
                <a:solidFill>
                  <a:srgbClr val="0063A8"/>
                </a:solidFill>
                <a:ea typeface="宋体" panose="02010600030101010101" pitchFamily="2" charset="-122"/>
              </a:rPr>
              <a:t>提高阅读理解能力</a:t>
            </a:r>
            <a:endParaRPr lang="zh-CN" sz="2000" b="0">
              <a:solidFill>
                <a:srgbClr val="0063A8"/>
              </a:solidFill>
              <a:ea typeface="宋体" panose="02010600030101010101" pitchFamily="2" charset="-122"/>
            </a:endParaRPr>
          </a:p>
          <a:p>
            <a:pPr indent="0"/>
            <a:endPar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3</a:t>
            </a:r>
            <a:r>
              <a:rPr lang="en-US" sz="2000" b="0">
                <a:solidFill>
                  <a:srgbClr val="0063A8"/>
                </a:solidFill>
                <a:latin typeface="Times New Roman" panose="02020603050405020304" pitchFamily="18" charset="0"/>
                <a:ea typeface="宋体" panose="02010600030101010101" pitchFamily="2" charset="-122"/>
              </a:rPr>
              <a:t>.</a:t>
            </a:r>
            <a:r>
              <a:rPr lang="zh-CN" sz="2000" b="0">
                <a:solidFill>
                  <a:srgbClr val="0063A8"/>
                </a:solidFill>
                <a:ea typeface="宋体" panose="02010600030101010101" pitchFamily="2" charset="-122"/>
              </a:rPr>
              <a:t>暴露在日光下会加快老化过程。</a:t>
            </a:r>
            <a:endParaRPr lang="zh-CN" sz="2000" b="0">
              <a:solidFill>
                <a:srgbClr val="0063A8"/>
              </a:solidFill>
              <a:ea typeface="宋体" panose="02010600030101010101" pitchFamily="2" charset="-122"/>
            </a:endParaRPr>
          </a:p>
          <a:p>
            <a:pPr indent="0"/>
            <a:endPar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4.</a:t>
            </a:r>
            <a:r>
              <a:rPr lang="zh-CN" sz="2000" b="1" u="sng">
                <a:solidFill>
                  <a:srgbClr val="0063A8"/>
                </a:solidFill>
                <a:ea typeface="宋体" panose="02010600030101010101" pitchFamily="2" charset="-122"/>
              </a:rPr>
              <a:t>促进</a:t>
            </a:r>
            <a:r>
              <a:rPr lang="zh-CN" sz="2000" b="0">
                <a:solidFill>
                  <a:srgbClr val="0063A8"/>
                </a:solidFill>
                <a:ea typeface="宋体" panose="02010600030101010101" pitchFamily="2" charset="-122"/>
              </a:rPr>
              <a:t>志趣相投、热爱汉语学习的同学间的</a:t>
            </a:r>
            <a:r>
              <a:rPr lang="zh-CN" sz="2000" b="0">
                <a:solidFill>
                  <a:srgbClr val="0063A8"/>
                </a:solidFill>
                <a:latin typeface="Times New Roman" panose="02020603050405020304" pitchFamily="18" charset="0"/>
                <a:ea typeface="宋体" panose="02010600030101010101" pitchFamily="2" charset="-122"/>
              </a:rPr>
              <a:t>相互</a:t>
            </a:r>
            <a:r>
              <a:rPr lang="zh-CN" sz="2000" b="0">
                <a:solidFill>
                  <a:srgbClr val="0063A8"/>
                </a:solidFill>
                <a:ea typeface="宋体" panose="02010600030101010101" pitchFamily="2" charset="-122"/>
              </a:rPr>
              <a:t>友谊</a:t>
            </a:r>
            <a:endParaRPr lang="zh-CN" sz="2000" b="0">
              <a:solidFill>
                <a:srgbClr val="0063A8"/>
              </a:solidFill>
              <a:ea typeface="宋体" panose="02010600030101010101" pitchFamily="2" charset="-122"/>
            </a:endParaRPr>
          </a:p>
          <a:p>
            <a:pPr indent="0"/>
            <a:endPar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5</a:t>
            </a:r>
            <a:r>
              <a:rPr lang="en-US" sz="2000" b="0">
                <a:solidFill>
                  <a:srgbClr val="0063A8"/>
                </a:solidFill>
                <a:latin typeface="Times New Roman" panose="02020603050405020304" pitchFamily="18" charset="0"/>
                <a:ea typeface="宋体" panose="02010600030101010101" pitchFamily="2" charset="-122"/>
              </a:rPr>
              <a:t>.</a:t>
            </a:r>
            <a:r>
              <a:rPr lang="zh-CN" sz="2000" b="0">
                <a:solidFill>
                  <a:srgbClr val="0063A8"/>
                </a:solidFill>
                <a:ea typeface="宋体" panose="02010600030101010101" pitchFamily="2" charset="-122"/>
              </a:rPr>
              <a:t>语言技能的</a:t>
            </a:r>
            <a:r>
              <a:rPr lang="zh-CN" sz="2000" b="1" u="sng">
                <a:solidFill>
                  <a:srgbClr val="0063A8"/>
                </a:solidFill>
                <a:ea typeface="宋体" panose="02010600030101010101" pitchFamily="2" charset="-122"/>
              </a:rPr>
              <a:t>助推器</a:t>
            </a:r>
            <a:endParaRPr lang="zh-CN" altLang="en-US" sz="2000" b="1" u="sng">
              <a:solidFill>
                <a:srgbClr val="0063A8"/>
              </a:solidFill>
              <a:ea typeface="宋体" panose="02010600030101010101" pitchFamily="2" charset="-122"/>
            </a:endParaRPr>
          </a:p>
        </p:txBody>
      </p:sp>
      <p:sp>
        <p:nvSpPr>
          <p:cNvPr id="26" name="文本框 25"/>
          <p:cNvSpPr txBox="1"/>
          <p:nvPr/>
        </p:nvSpPr>
        <p:spPr>
          <a:xfrm>
            <a:off x="6127115" y="1376045"/>
            <a:ext cx="5666740" cy="1014730"/>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1.Self-interest is </a:t>
            </a:r>
            <a:r>
              <a:rPr lang="en-US" sz="2000" b="0" u="sng">
                <a:latin typeface="Times New Roman" panose="02020603050405020304" pitchFamily="18" charset="0"/>
                <a:ea typeface="宋体" panose="02010600030101010101" pitchFamily="2" charset="-122"/>
                <a:cs typeface="Times New Roman" panose="02020603050405020304" pitchFamily="18" charset="0"/>
              </a:rPr>
              <a:t>what </a:t>
            </a:r>
            <a:r>
              <a:rPr lang="en-US" sz="2000"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drives</a:t>
            </a:r>
            <a:r>
              <a:rPr lang="en-US" sz="2000" b="0" u="sng">
                <a:latin typeface="Times New Roman" panose="02020603050405020304" pitchFamily="18" charset="0"/>
                <a:ea typeface="宋体" panose="02010600030101010101" pitchFamily="2" charset="-122"/>
                <a:cs typeface="Times New Roman" panose="02020603050405020304" pitchFamily="18" charset="0"/>
              </a:rPr>
              <a:t> competition and growth in economies</a:t>
            </a:r>
            <a:r>
              <a:rPr lang="en-US" sz="2000" b="0">
                <a:latin typeface="Times New Roman" panose="02020603050405020304" pitchFamily="18" charset="0"/>
                <a:ea typeface="宋体" panose="02010600030101010101" pitchFamily="2" charset="-122"/>
                <a:cs typeface="Times New Roman" panose="02020603050405020304" pitchFamily="18" charset="0"/>
              </a:rPr>
              <a:t>. =Self-interest </a:t>
            </a:r>
            <a:r>
              <a:rPr lang="en-US" sz="2000"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pushes</a:t>
            </a:r>
            <a:r>
              <a:rPr lang="en-US" sz="2000" b="0">
                <a:latin typeface="Times New Roman" panose="02020603050405020304" pitchFamily="18" charset="0"/>
                <a:ea typeface="宋体" panose="02010600030101010101" pitchFamily="2" charset="-122"/>
                <a:cs typeface="Times New Roman" panose="02020603050405020304" pitchFamily="18" charset="0"/>
              </a:rPr>
              <a:t> the development of economies.</a:t>
            </a:r>
            <a:endParaRPr lang="zh-CN" altLang="en-US" sz="2000"/>
          </a:p>
        </p:txBody>
      </p:sp>
      <p:sp>
        <p:nvSpPr>
          <p:cNvPr id="28" name="文本框 27"/>
          <p:cNvSpPr txBox="1"/>
          <p:nvPr/>
        </p:nvSpPr>
        <p:spPr>
          <a:xfrm>
            <a:off x="6024880" y="2888615"/>
            <a:ext cx="6283960" cy="398780"/>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2.</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sharpen</a:t>
            </a:r>
            <a:r>
              <a:rPr lang="en-US" sz="2000" b="0">
                <a:latin typeface="Times New Roman" panose="02020603050405020304" pitchFamily="18" charset="0"/>
                <a:ea typeface="宋体" panose="02010600030101010101" pitchFamily="2" charset="-122"/>
                <a:cs typeface="Times New Roman" panose="02020603050405020304" pitchFamily="18" charset="0"/>
              </a:rPr>
              <a:t> reading skills/</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enhance</a:t>
            </a:r>
            <a:r>
              <a:rPr lang="en-US" sz="2000" b="0">
                <a:latin typeface="Times New Roman" panose="02020603050405020304" pitchFamily="18" charset="0"/>
                <a:ea typeface="宋体" panose="02010600030101010101" pitchFamily="2" charset="-122"/>
                <a:cs typeface="Times New Roman" panose="02020603050405020304" pitchFamily="18" charset="0"/>
              </a:rPr>
              <a:t> reading comprehension</a:t>
            </a:r>
            <a:endParaRPr lang="zh-CN" altLang="en-US" sz="2000"/>
          </a:p>
        </p:txBody>
      </p:sp>
      <p:sp>
        <p:nvSpPr>
          <p:cNvPr id="29" name="文本框 28"/>
          <p:cNvSpPr txBox="1"/>
          <p:nvPr/>
        </p:nvSpPr>
        <p:spPr>
          <a:xfrm>
            <a:off x="6082665" y="3811270"/>
            <a:ext cx="5915025" cy="398780"/>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3.Exposure to the sun can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accelerate</a:t>
            </a:r>
            <a:r>
              <a:rPr lang="en-US" sz="2000" b="0">
                <a:latin typeface="Times New Roman" panose="02020603050405020304" pitchFamily="18" charset="0"/>
                <a:ea typeface="宋体" panose="02010600030101010101" pitchFamily="2" charset="-122"/>
                <a:cs typeface="Times New Roman" panose="02020603050405020304" pitchFamily="18" charset="0"/>
              </a:rPr>
              <a:t> the ageing process. </a:t>
            </a:r>
            <a:endParaRPr lang="zh-CN" altLang="en-US" sz="2000"/>
          </a:p>
        </p:txBody>
      </p:sp>
      <p:sp>
        <p:nvSpPr>
          <p:cNvPr id="30" name="文本框 29"/>
          <p:cNvSpPr txBox="1"/>
          <p:nvPr/>
        </p:nvSpPr>
        <p:spPr>
          <a:xfrm>
            <a:off x="6010910" y="4723130"/>
            <a:ext cx="6109335" cy="706755"/>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4.</a:t>
            </a:r>
            <a:r>
              <a:rPr lang="en-US" sz="2000" b="0">
                <a:latin typeface="Times New Roman" panose="02020603050405020304" pitchFamily="18" charset="0"/>
                <a:ea typeface="宋体" panose="02010600030101010101" pitchFamily="2" charset="-122"/>
              </a:rPr>
              <a:t>a </a:t>
            </a:r>
            <a:r>
              <a:rPr lang="en-US" sz="2000" b="1">
                <a:solidFill>
                  <a:srgbClr val="C00000"/>
                </a:solidFill>
                <a:latin typeface="Times New Roman" panose="02020603050405020304" pitchFamily="18" charset="0"/>
                <a:ea typeface="宋体" panose="02010600030101010101" pitchFamily="2" charset="-122"/>
              </a:rPr>
              <a:t>catalyst</a:t>
            </a:r>
            <a:r>
              <a:rPr lang="en-US" sz="2000" b="0">
                <a:latin typeface="Times New Roman" panose="02020603050405020304" pitchFamily="18" charset="0"/>
                <a:ea typeface="宋体" panose="02010600030101010101" pitchFamily="2" charset="-122"/>
              </a:rPr>
              <a:t> for </a:t>
            </a:r>
            <a:r>
              <a:rPr lang="en-US" sz="2000" b="1">
                <a:latin typeface="Times New Roman" panose="02020603050405020304" pitchFamily="18" charset="0"/>
                <a:ea typeface="宋体" panose="02010600030101010101" pitchFamily="2" charset="-122"/>
              </a:rPr>
              <a:t>mutual</a:t>
            </a:r>
            <a:r>
              <a:rPr lang="en-US" sz="2000" b="1" i="1" baseline="-2500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friendship between </a:t>
            </a:r>
            <a:r>
              <a:rPr lang="en-US" sz="2000" b="1" u="sng">
                <a:latin typeface="Times New Roman" panose="02020603050405020304" pitchFamily="18" charset="0"/>
                <a:ea typeface="宋体" panose="02010600030101010101" pitchFamily="2" charset="-122"/>
              </a:rPr>
              <a:t>like - minded peers</a:t>
            </a:r>
            <a:r>
              <a:rPr lang="en-US" sz="2000" b="0">
                <a:latin typeface="Times New Roman" panose="02020603050405020304" pitchFamily="18" charset="0"/>
                <a:ea typeface="宋体" panose="02010600030101010101" pitchFamily="2" charset="-122"/>
              </a:rPr>
              <a:t> sharing similar passion in Chinese learning</a:t>
            </a:r>
            <a:endParaRPr lang="zh-CN" altLang="en-US" sz="2000"/>
          </a:p>
        </p:txBody>
      </p:sp>
      <p:sp>
        <p:nvSpPr>
          <p:cNvPr id="31" name="文本框 30"/>
          <p:cNvSpPr txBox="1"/>
          <p:nvPr/>
        </p:nvSpPr>
        <p:spPr>
          <a:xfrm>
            <a:off x="6127115" y="5960745"/>
            <a:ext cx="5080000" cy="398780"/>
          </a:xfrm>
          <a:prstGeom prst="rect">
            <a:avLst/>
          </a:prstGeom>
          <a:noFill/>
          <a:ln w="9525">
            <a:noFill/>
          </a:ln>
        </p:spPr>
        <p:txBody>
          <a:bodyPr>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5</a:t>
            </a:r>
            <a:r>
              <a:rPr lang="en-US" sz="2000" b="0">
                <a:latin typeface="Times New Roman" panose="02020603050405020304" pitchFamily="18" charset="0"/>
                <a:ea typeface="宋体" panose="02010600030101010101" pitchFamily="2" charset="-122"/>
              </a:rPr>
              <a:t>.a</a:t>
            </a:r>
            <a:r>
              <a:rPr lang="en-US" sz="2000" b="1">
                <a:solidFill>
                  <a:srgbClr val="C00000"/>
                </a:solidFill>
                <a:latin typeface="Times New Roman" panose="02020603050405020304" pitchFamily="18" charset="0"/>
                <a:ea typeface="宋体" panose="02010600030101010101" pitchFamily="2" charset="-122"/>
              </a:rPr>
              <a:t> booster</a:t>
            </a:r>
            <a:r>
              <a:rPr lang="en-US" sz="2000" b="0">
                <a:latin typeface="Times New Roman" panose="02020603050405020304" pitchFamily="18" charset="0"/>
                <a:ea typeface="宋体" panose="02010600030101010101" pitchFamily="2" charset="-122"/>
              </a:rPr>
              <a:t> for </a:t>
            </a:r>
            <a:r>
              <a:rPr lang="en-US" sz="2000" b="1">
                <a:latin typeface="Times New Roman" panose="02020603050405020304" pitchFamily="18" charset="0"/>
                <a:ea typeface="宋体" panose="02010600030101010101" pitchFamily="2" charset="-122"/>
              </a:rPr>
              <a:t>linguistic</a:t>
            </a:r>
            <a:r>
              <a:rPr lang="en-US" sz="2000" b="0">
                <a:latin typeface="Times New Roman" panose="02020603050405020304" pitchFamily="18" charset="0"/>
                <a:ea typeface="宋体" panose="02010600030101010101" pitchFamily="2" charset="-122"/>
              </a:rPr>
              <a:t> skills  </a:t>
            </a:r>
            <a:endParaRPr lang="zh-CN" altLang="en-US"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par>
                                <p:cTn id="10" presetID="8" presetClass="emph" presetSubtype="0" repeatCount="indefinite" fill="hold" nodeType="with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P spid="28" grpId="1"/>
      <p:bldP spid="29" grpId="0"/>
      <p:bldP spid="29" grpId="1"/>
      <p:bldP spid="30" grpId="0"/>
      <p:bldP spid="30" grpId="1"/>
      <p:bldP spid="31" grpId="0"/>
      <p:bldP spid="3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512860" y="688340"/>
            <a:ext cx="10972825" cy="0"/>
          </a:xfrm>
          <a:prstGeom prst="line">
            <a:avLst/>
          </a:prstGeom>
          <a:ln>
            <a:gradFill>
              <a:gsLst>
                <a:gs pos="0">
                  <a:srgbClr val="400040"/>
                </a:gs>
                <a:gs pos="32000">
                  <a:srgbClr val="8F0040"/>
                </a:gs>
                <a:gs pos="63000">
                  <a:srgbClr val="F27300"/>
                </a:gs>
                <a:gs pos="100000">
                  <a:srgbClr val="FFBF00"/>
                </a:gs>
              </a:gsLst>
              <a:lin ang="10800000" scaled="0"/>
            </a:gradFill>
          </a:ln>
        </p:spPr>
        <p:style>
          <a:lnRef idx="1">
            <a:srgbClr val="5B9BD5"/>
          </a:lnRef>
          <a:fillRef idx="0">
            <a:srgbClr val="5B9BD5"/>
          </a:fillRef>
          <a:effectRef idx="0">
            <a:srgbClr val="5B9BD5"/>
          </a:effectRef>
          <a:fontRef idx="minor">
            <a:sysClr val="windowText" lastClr="000000"/>
          </a:fontRef>
        </p:style>
      </p:cxnSp>
      <p:sp>
        <p:nvSpPr>
          <p:cNvPr id="25" name="矩形 24"/>
          <p:cNvSpPr/>
          <p:nvPr/>
        </p:nvSpPr>
        <p:spPr>
          <a:xfrm>
            <a:off x="0" y="6685613"/>
            <a:ext cx="12192000" cy="1723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p:nvPr/>
        </p:nvPicPr>
        <p:blipFill>
          <a:blip r:embed="rId1"/>
          <a:stretch>
            <a:fillRect/>
          </a:stretch>
        </p:blipFill>
        <p:spPr>
          <a:xfrm>
            <a:off x="54610" y="6584950"/>
            <a:ext cx="708025" cy="273050"/>
          </a:xfrm>
          <a:prstGeom prst="rect">
            <a:avLst/>
          </a:prstGeom>
        </p:spPr>
      </p:pic>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0" y="12700"/>
            <a:ext cx="1078865" cy="831850"/>
          </a:xfrm>
          <a:prstGeom prst="rect">
            <a:avLst/>
          </a:prstGeom>
        </p:spPr>
      </p:pic>
      <p:grpSp>
        <p:nvGrpSpPr>
          <p:cNvPr id="3" name="组合 2"/>
          <p:cNvGrpSpPr/>
          <p:nvPr/>
        </p:nvGrpSpPr>
        <p:grpSpPr>
          <a:xfrm>
            <a:off x="414020" y="551815"/>
            <a:ext cx="140970" cy="121920"/>
            <a:chOff x="715963" y="600758"/>
            <a:chExt cx="2201410" cy="2201406"/>
          </a:xfrm>
        </p:grpSpPr>
        <p:sp>
          <p:nvSpPr>
            <p:cNvPr id="5" name="Freeform 20"/>
            <p:cNvSpPr/>
            <p:nvPr/>
          </p:nvSpPr>
          <p:spPr>
            <a:xfrm>
              <a:off x="715963" y="843713"/>
              <a:ext cx="349618" cy="1712535"/>
            </a:xfrm>
            <a:custGeom>
              <a:avLst/>
              <a:gdLst/>
              <a:ahLst/>
              <a:cxnLst>
                <a:cxn ang="0">
                  <a:pos x="349618" y="1122925"/>
                </a:cxn>
                <a:cxn ang="0">
                  <a:pos x="0" y="1712535"/>
                </a:cxn>
                <a:cxn ang="0">
                  <a:pos x="0" y="0"/>
                </a:cxn>
                <a:cxn ang="0">
                  <a:pos x="349618" y="1122925"/>
                </a:cxn>
              </a:cxnLst>
              <a:pathLst>
                <a:path w="118" h="578">
                  <a:moveTo>
                    <a:pt x="118" y="379"/>
                  </a:moveTo>
                  <a:lnTo>
                    <a:pt x="0" y="578"/>
                  </a:lnTo>
                  <a:lnTo>
                    <a:pt x="0" y="0"/>
                  </a:lnTo>
                  <a:lnTo>
                    <a:pt x="118" y="379"/>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6" name="Freeform 21"/>
            <p:cNvSpPr/>
            <p:nvPr/>
          </p:nvSpPr>
          <p:spPr>
            <a:xfrm>
              <a:off x="715963" y="600758"/>
              <a:ext cx="651830" cy="399987"/>
            </a:xfrm>
            <a:custGeom>
              <a:avLst/>
              <a:gdLst/>
              <a:ahLst/>
              <a:cxnLst>
                <a:cxn ang="0">
                  <a:pos x="651830" y="399987"/>
                </a:cxn>
                <a:cxn ang="0">
                  <a:pos x="0" y="242955"/>
                </a:cxn>
                <a:cxn ang="0">
                  <a:pos x="242954" y="0"/>
                </a:cxn>
                <a:cxn ang="0">
                  <a:pos x="651830" y="399987"/>
                </a:cxn>
              </a:cxnLst>
              <a:pathLst>
                <a:path w="220" h="135">
                  <a:moveTo>
                    <a:pt x="220" y="135"/>
                  </a:moveTo>
                  <a:lnTo>
                    <a:pt x="0" y="82"/>
                  </a:lnTo>
                  <a:lnTo>
                    <a:pt x="82" y="0"/>
                  </a:lnTo>
                  <a:lnTo>
                    <a:pt x="220" y="135"/>
                  </a:lnTo>
                  <a:close/>
                </a:path>
              </a:pathLst>
            </a:custGeom>
            <a:noFill/>
            <a:ln w="9525" cap="flat" cmpd="sng">
              <a:solidFill>
                <a:srgbClr val="5B3B87"/>
              </a:solidFill>
              <a:prstDash val="solid"/>
              <a:round/>
              <a:headEnd type="none" w="med" len="med"/>
              <a:tailEnd type="none" w="med" len="med"/>
            </a:ln>
          </p:spPr>
          <p:txBody>
            <a:bodyPr/>
            <a:p>
              <a:endParaRPr lang="zh-CN" altLang="en-US" sz="1680"/>
            </a:p>
          </p:txBody>
        </p:sp>
        <p:sp>
          <p:nvSpPr>
            <p:cNvPr id="7" name="Freeform 22"/>
            <p:cNvSpPr/>
            <p:nvPr/>
          </p:nvSpPr>
          <p:spPr>
            <a:xfrm>
              <a:off x="715963" y="1966637"/>
              <a:ext cx="349618" cy="835527"/>
            </a:xfrm>
            <a:custGeom>
              <a:avLst/>
              <a:gdLst/>
              <a:ahLst/>
              <a:cxnLst>
                <a:cxn ang="0">
                  <a:pos x="349618" y="0"/>
                </a:cxn>
                <a:cxn ang="0">
                  <a:pos x="242954" y="835527"/>
                </a:cxn>
                <a:cxn ang="0">
                  <a:pos x="0" y="589609"/>
                </a:cxn>
                <a:cxn ang="0">
                  <a:pos x="349618" y="0"/>
                </a:cxn>
              </a:cxnLst>
              <a:pathLst>
                <a:path w="118" h="282">
                  <a:moveTo>
                    <a:pt x="118" y="0"/>
                  </a:moveTo>
                  <a:lnTo>
                    <a:pt x="82" y="282"/>
                  </a:lnTo>
                  <a:lnTo>
                    <a:pt x="0" y="199"/>
                  </a:lnTo>
                  <a:lnTo>
                    <a:pt x="118" y="0"/>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8" name="Freeform 23"/>
            <p:cNvSpPr/>
            <p:nvPr/>
          </p:nvSpPr>
          <p:spPr>
            <a:xfrm>
              <a:off x="715963" y="843713"/>
              <a:ext cx="651830" cy="1122926"/>
            </a:xfrm>
            <a:custGeom>
              <a:avLst/>
              <a:gdLst/>
              <a:ahLst/>
              <a:cxnLst>
                <a:cxn ang="0">
                  <a:pos x="651830" y="157031"/>
                </a:cxn>
                <a:cxn ang="0">
                  <a:pos x="349617" y="1122926"/>
                </a:cxn>
                <a:cxn ang="0">
                  <a:pos x="0" y="0"/>
                </a:cxn>
                <a:cxn ang="0">
                  <a:pos x="651830" y="157031"/>
                </a:cxn>
              </a:cxnLst>
              <a:pathLst>
                <a:path w="220" h="379">
                  <a:moveTo>
                    <a:pt x="220" y="53"/>
                  </a:moveTo>
                  <a:lnTo>
                    <a:pt x="118" y="379"/>
                  </a:lnTo>
                  <a:lnTo>
                    <a:pt x="0" y="0"/>
                  </a:lnTo>
                  <a:lnTo>
                    <a:pt x="220" y="53"/>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0" name="Freeform 24"/>
            <p:cNvSpPr/>
            <p:nvPr/>
          </p:nvSpPr>
          <p:spPr>
            <a:xfrm>
              <a:off x="958918" y="1966637"/>
              <a:ext cx="948117" cy="835527"/>
            </a:xfrm>
            <a:custGeom>
              <a:avLst/>
              <a:gdLst/>
              <a:ahLst/>
              <a:cxnLst>
                <a:cxn ang="0">
                  <a:pos x="948117" y="373320"/>
                </a:cxn>
                <a:cxn ang="0">
                  <a:pos x="0" y="835527"/>
                </a:cxn>
                <a:cxn ang="0">
                  <a:pos x="106663" y="0"/>
                </a:cxn>
                <a:cxn ang="0">
                  <a:pos x="948117" y="373320"/>
                </a:cxn>
              </a:cxnLst>
              <a:pathLst>
                <a:path w="320" h="282">
                  <a:moveTo>
                    <a:pt x="320" y="126"/>
                  </a:moveTo>
                  <a:lnTo>
                    <a:pt x="0" y="282"/>
                  </a:lnTo>
                  <a:lnTo>
                    <a:pt x="36" y="0"/>
                  </a:lnTo>
                  <a:lnTo>
                    <a:pt x="320" y="126"/>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12" name="Freeform 25"/>
            <p:cNvSpPr/>
            <p:nvPr/>
          </p:nvSpPr>
          <p:spPr>
            <a:xfrm>
              <a:off x="958918" y="600758"/>
              <a:ext cx="1712536" cy="399987"/>
            </a:xfrm>
            <a:custGeom>
              <a:avLst/>
              <a:gdLst/>
              <a:ahLst/>
              <a:cxnLst>
                <a:cxn ang="0">
                  <a:pos x="408875" y="399987"/>
                </a:cxn>
                <a:cxn ang="0">
                  <a:pos x="0" y="0"/>
                </a:cxn>
                <a:cxn ang="0">
                  <a:pos x="1712536" y="0"/>
                </a:cxn>
                <a:cxn ang="0">
                  <a:pos x="408875" y="399987"/>
                </a:cxn>
              </a:cxnLst>
              <a:pathLst>
                <a:path w="578" h="135">
                  <a:moveTo>
                    <a:pt x="138" y="135"/>
                  </a:moveTo>
                  <a:lnTo>
                    <a:pt x="0" y="0"/>
                  </a:lnTo>
                  <a:lnTo>
                    <a:pt x="578" y="0"/>
                  </a:lnTo>
                  <a:lnTo>
                    <a:pt x="138" y="135"/>
                  </a:lnTo>
                  <a:close/>
                </a:path>
              </a:pathLst>
            </a:custGeom>
            <a:noFill/>
            <a:ln w="9525" cap="flat" cmpd="sng">
              <a:solidFill>
                <a:srgbClr val="79307A"/>
              </a:solidFill>
              <a:prstDash val="solid"/>
              <a:round/>
              <a:headEnd type="none" w="med" len="med"/>
              <a:tailEnd type="none" w="med" len="med"/>
            </a:ln>
          </p:spPr>
          <p:txBody>
            <a:bodyPr/>
            <a:p>
              <a:endParaRPr lang="zh-CN" altLang="en-US" sz="1680"/>
            </a:p>
          </p:txBody>
        </p:sp>
        <p:sp>
          <p:nvSpPr>
            <p:cNvPr id="13" name="Freeform 26"/>
            <p:cNvSpPr/>
            <p:nvPr/>
          </p:nvSpPr>
          <p:spPr>
            <a:xfrm>
              <a:off x="958918" y="2339957"/>
              <a:ext cx="1712536" cy="462207"/>
            </a:xfrm>
            <a:custGeom>
              <a:avLst/>
              <a:gdLst/>
              <a:ahLst/>
              <a:cxnLst>
                <a:cxn ang="0">
                  <a:pos x="948116" y="0"/>
                </a:cxn>
                <a:cxn ang="0">
                  <a:pos x="1712536" y="462207"/>
                </a:cxn>
                <a:cxn ang="0">
                  <a:pos x="0" y="462207"/>
                </a:cxn>
                <a:cxn ang="0">
                  <a:pos x="948116" y="0"/>
                </a:cxn>
              </a:cxnLst>
              <a:pathLst>
                <a:path w="578" h="156">
                  <a:moveTo>
                    <a:pt x="320" y="0"/>
                  </a:moveTo>
                  <a:lnTo>
                    <a:pt x="578" y="156"/>
                  </a:lnTo>
                  <a:lnTo>
                    <a:pt x="0" y="156"/>
                  </a:lnTo>
                  <a:lnTo>
                    <a:pt x="320"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4" name="Freeform 27"/>
            <p:cNvSpPr/>
            <p:nvPr/>
          </p:nvSpPr>
          <p:spPr>
            <a:xfrm>
              <a:off x="1367793" y="600758"/>
              <a:ext cx="1303661" cy="805899"/>
            </a:xfrm>
            <a:custGeom>
              <a:avLst/>
              <a:gdLst/>
              <a:ahLst/>
              <a:cxnLst>
                <a:cxn ang="0">
                  <a:pos x="1303661" y="0"/>
                </a:cxn>
                <a:cxn ang="0">
                  <a:pos x="897748" y="805899"/>
                </a:cxn>
                <a:cxn ang="0">
                  <a:pos x="0" y="399986"/>
                </a:cxn>
                <a:cxn ang="0">
                  <a:pos x="1303661" y="0"/>
                </a:cxn>
              </a:cxnLst>
              <a:pathLst>
                <a:path w="440" h="272">
                  <a:moveTo>
                    <a:pt x="440" y="0"/>
                  </a:moveTo>
                  <a:lnTo>
                    <a:pt x="303" y="272"/>
                  </a:lnTo>
                  <a:lnTo>
                    <a:pt x="0" y="135"/>
                  </a:lnTo>
                  <a:lnTo>
                    <a:pt x="440" y="0"/>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5" name="Freeform 28"/>
            <p:cNvSpPr/>
            <p:nvPr/>
          </p:nvSpPr>
          <p:spPr>
            <a:xfrm>
              <a:off x="2265543" y="843713"/>
              <a:ext cx="651830" cy="1712535"/>
            </a:xfrm>
            <a:custGeom>
              <a:avLst/>
              <a:gdLst/>
              <a:ahLst/>
              <a:cxnLst>
                <a:cxn ang="0">
                  <a:pos x="651830" y="0"/>
                </a:cxn>
                <a:cxn ang="0">
                  <a:pos x="651830" y="1712535"/>
                </a:cxn>
                <a:cxn ang="0">
                  <a:pos x="0" y="562944"/>
                </a:cxn>
                <a:cxn ang="0">
                  <a:pos x="651830" y="0"/>
                </a:cxn>
              </a:cxnLst>
              <a:pathLst>
                <a:path w="220" h="578">
                  <a:moveTo>
                    <a:pt x="220" y="0"/>
                  </a:moveTo>
                  <a:lnTo>
                    <a:pt x="220" y="578"/>
                  </a:lnTo>
                  <a:lnTo>
                    <a:pt x="0" y="190"/>
                  </a:lnTo>
                  <a:lnTo>
                    <a:pt x="220" y="0"/>
                  </a:lnTo>
                  <a:close/>
                </a:path>
              </a:pathLst>
            </a:custGeom>
            <a:noFill/>
            <a:ln w="9525" cap="flat" cmpd="sng">
              <a:solidFill>
                <a:srgbClr val="F1286A"/>
              </a:solidFill>
              <a:prstDash val="solid"/>
              <a:round/>
              <a:headEnd type="none" w="med" len="med"/>
              <a:tailEnd type="none" w="med" len="med"/>
            </a:ln>
          </p:spPr>
          <p:txBody>
            <a:bodyPr/>
            <a:p>
              <a:endParaRPr lang="zh-CN" altLang="en-US" sz="1680"/>
            </a:p>
          </p:txBody>
        </p:sp>
        <p:sp>
          <p:nvSpPr>
            <p:cNvPr id="16" name="Freeform 29"/>
            <p:cNvSpPr/>
            <p:nvPr/>
          </p:nvSpPr>
          <p:spPr>
            <a:xfrm>
              <a:off x="1907035" y="2339957"/>
              <a:ext cx="1010338" cy="462207"/>
            </a:xfrm>
            <a:custGeom>
              <a:avLst/>
              <a:gdLst/>
              <a:ahLst/>
              <a:cxnLst>
                <a:cxn ang="0">
                  <a:pos x="1010338" y="216289"/>
                </a:cxn>
                <a:cxn ang="0">
                  <a:pos x="0" y="0"/>
                </a:cxn>
                <a:cxn ang="0">
                  <a:pos x="764419" y="462207"/>
                </a:cxn>
                <a:cxn ang="0">
                  <a:pos x="1010338" y="216289"/>
                </a:cxn>
              </a:cxnLst>
              <a:pathLst>
                <a:path w="341" h="156">
                  <a:moveTo>
                    <a:pt x="341" y="73"/>
                  </a:moveTo>
                  <a:lnTo>
                    <a:pt x="0" y="0"/>
                  </a:lnTo>
                  <a:lnTo>
                    <a:pt x="258" y="156"/>
                  </a:lnTo>
                  <a:lnTo>
                    <a:pt x="341" y="73"/>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17" name="Freeform 30"/>
            <p:cNvSpPr/>
            <p:nvPr/>
          </p:nvSpPr>
          <p:spPr>
            <a:xfrm>
              <a:off x="1065581" y="1406657"/>
              <a:ext cx="1199961" cy="933303"/>
            </a:xfrm>
            <a:custGeom>
              <a:avLst/>
              <a:gdLst/>
              <a:ahLst/>
              <a:cxnLst>
                <a:cxn ang="0">
                  <a:pos x="1199961" y="0"/>
                </a:cxn>
                <a:cxn ang="0">
                  <a:pos x="0" y="559981"/>
                </a:cxn>
                <a:cxn ang="0">
                  <a:pos x="841454" y="933303"/>
                </a:cxn>
                <a:cxn ang="0">
                  <a:pos x="1199961" y="0"/>
                </a:cxn>
              </a:cxnLst>
              <a:pathLst>
                <a:path w="405" h="315">
                  <a:moveTo>
                    <a:pt x="405" y="0"/>
                  </a:moveTo>
                  <a:lnTo>
                    <a:pt x="0" y="189"/>
                  </a:lnTo>
                  <a:lnTo>
                    <a:pt x="284" y="315"/>
                  </a:lnTo>
                  <a:lnTo>
                    <a:pt x="405"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8" name="Freeform 31"/>
            <p:cNvSpPr/>
            <p:nvPr/>
          </p:nvSpPr>
          <p:spPr>
            <a:xfrm>
              <a:off x="1907035" y="1406657"/>
              <a:ext cx="1010338" cy="1149591"/>
            </a:xfrm>
            <a:custGeom>
              <a:avLst/>
              <a:gdLst/>
              <a:ahLst/>
              <a:cxnLst>
                <a:cxn ang="0">
                  <a:pos x="358507" y="0"/>
                </a:cxn>
                <a:cxn ang="0">
                  <a:pos x="1010338" y="1149591"/>
                </a:cxn>
                <a:cxn ang="0">
                  <a:pos x="0" y="933301"/>
                </a:cxn>
                <a:cxn ang="0">
                  <a:pos x="358507" y="0"/>
                </a:cxn>
              </a:cxnLst>
              <a:pathLst>
                <a:path w="341" h="388">
                  <a:moveTo>
                    <a:pt x="121" y="0"/>
                  </a:moveTo>
                  <a:lnTo>
                    <a:pt x="341" y="388"/>
                  </a:lnTo>
                  <a:lnTo>
                    <a:pt x="0" y="315"/>
                  </a:lnTo>
                  <a:lnTo>
                    <a:pt x="121" y="0"/>
                  </a:lnTo>
                  <a:close/>
                </a:path>
              </a:pathLst>
            </a:custGeom>
            <a:noFill/>
            <a:ln w="9525" cap="flat" cmpd="sng">
              <a:solidFill>
                <a:srgbClr val="FD3F63"/>
              </a:solidFill>
              <a:prstDash val="solid"/>
              <a:round/>
              <a:headEnd type="none" w="med" len="med"/>
              <a:tailEnd type="none" w="med" len="med"/>
            </a:ln>
          </p:spPr>
          <p:txBody>
            <a:bodyPr/>
            <a:p>
              <a:endParaRPr lang="zh-CN" altLang="en-US" sz="1680"/>
            </a:p>
          </p:txBody>
        </p:sp>
        <p:sp>
          <p:nvSpPr>
            <p:cNvPr id="19" name="Freeform 32"/>
            <p:cNvSpPr/>
            <p:nvPr/>
          </p:nvSpPr>
          <p:spPr>
            <a:xfrm>
              <a:off x="2265543" y="600758"/>
              <a:ext cx="651830" cy="805899"/>
            </a:xfrm>
            <a:custGeom>
              <a:avLst/>
              <a:gdLst/>
              <a:ahLst/>
              <a:cxnLst>
                <a:cxn ang="0">
                  <a:pos x="405912" y="0"/>
                </a:cxn>
                <a:cxn ang="0">
                  <a:pos x="651830" y="242954"/>
                </a:cxn>
                <a:cxn ang="0">
                  <a:pos x="0" y="805899"/>
                </a:cxn>
                <a:cxn ang="0">
                  <a:pos x="405912" y="0"/>
                </a:cxn>
              </a:cxnLst>
              <a:pathLst>
                <a:path w="220" h="272">
                  <a:moveTo>
                    <a:pt x="137" y="0"/>
                  </a:moveTo>
                  <a:lnTo>
                    <a:pt x="220" y="82"/>
                  </a:lnTo>
                  <a:lnTo>
                    <a:pt x="0" y="272"/>
                  </a:lnTo>
                  <a:lnTo>
                    <a:pt x="137" y="0"/>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sp>
          <p:nvSpPr>
            <p:cNvPr id="22" name="Freeform 33"/>
            <p:cNvSpPr/>
            <p:nvPr/>
          </p:nvSpPr>
          <p:spPr>
            <a:xfrm>
              <a:off x="1065581" y="1000744"/>
              <a:ext cx="1199961" cy="965893"/>
            </a:xfrm>
            <a:custGeom>
              <a:avLst/>
              <a:gdLst/>
              <a:ahLst/>
              <a:cxnLst>
                <a:cxn ang="0">
                  <a:pos x="1199961" y="405912"/>
                </a:cxn>
                <a:cxn ang="0">
                  <a:pos x="302212" y="0"/>
                </a:cxn>
                <a:cxn ang="0">
                  <a:pos x="0" y="965893"/>
                </a:cxn>
                <a:cxn ang="0">
                  <a:pos x="1199961" y="405912"/>
                </a:cxn>
              </a:cxnLst>
              <a:pathLst>
                <a:path w="405" h="326">
                  <a:moveTo>
                    <a:pt x="405" y="137"/>
                  </a:moveTo>
                  <a:lnTo>
                    <a:pt x="102" y="0"/>
                  </a:lnTo>
                  <a:lnTo>
                    <a:pt x="0" y="326"/>
                  </a:lnTo>
                  <a:lnTo>
                    <a:pt x="405" y="137"/>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grpSp>
      <p:sp>
        <p:nvSpPr>
          <p:cNvPr id="27" name="文本框 26"/>
          <p:cNvSpPr txBox="1"/>
          <p:nvPr/>
        </p:nvSpPr>
        <p:spPr>
          <a:xfrm>
            <a:off x="1241425" y="198120"/>
            <a:ext cx="5947410" cy="460375"/>
          </a:xfrm>
          <a:prstGeom prst="rect">
            <a:avLst/>
          </a:prstGeom>
          <a:noFill/>
        </p:spPr>
        <p:txBody>
          <a:bodyPr wrap="none" rtlCol="0" anchor="t">
            <a:spAutoFit/>
          </a:bodyPr>
          <a:p>
            <a:r>
              <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rPr>
              <a:t>9. explanation; prove 证明；示范，演示</a:t>
            </a:r>
            <a:endPar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endParaRPr>
          </a:p>
        </p:txBody>
      </p:sp>
      <p:sp>
        <p:nvSpPr>
          <p:cNvPr id="11272" name="AutoShape 36"/>
          <p:cNvSpPr/>
          <p:nvPr>
            <p:custDataLst>
              <p:tags r:id="rId4"/>
            </p:custDataLst>
          </p:nvPr>
        </p:nvSpPr>
        <p:spPr>
          <a:xfrm>
            <a:off x="111125" y="826135"/>
            <a:ext cx="5756910" cy="576516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pitchFamily="18" charset="0"/>
              <a:ea typeface="Times New Roman" panose="02020603050405020304" pitchFamily="18" charset="0"/>
            </a:endParaRPr>
          </a:p>
        </p:txBody>
      </p:sp>
      <p:pic>
        <p:nvPicPr>
          <p:cNvPr id="23" name="图片 22"/>
          <p:cNvPicPr>
            <a:picLocks noChangeAspect="1"/>
          </p:cNvPicPr>
          <p:nvPr/>
        </p:nvPicPr>
        <p:blipFill>
          <a:blip r:embed="rId5"/>
          <a:stretch>
            <a:fillRect/>
          </a:stretch>
        </p:blipFill>
        <p:spPr>
          <a:xfrm>
            <a:off x="5956300" y="826135"/>
            <a:ext cx="5925185" cy="5790565"/>
          </a:xfrm>
          <a:prstGeom prst="rect">
            <a:avLst/>
          </a:prstGeom>
          <a:effectLst>
            <a:outerShdw blurRad="50800" dist="38100" dir="16200000" rotWithShape="0">
              <a:prstClr val="black">
                <a:alpha val="40000"/>
              </a:prstClr>
            </a:outerShdw>
          </a:effectLst>
        </p:spPr>
      </p:pic>
      <p:pic>
        <p:nvPicPr>
          <p:cNvPr id="9" name="图片 8"/>
          <p:cNvPicPr/>
          <p:nvPr/>
        </p:nvPicPr>
        <p:blipFill>
          <a:blip r:embed="rId6"/>
          <a:stretch>
            <a:fillRect/>
          </a:stretch>
        </p:blipFill>
        <p:spPr>
          <a:xfrm>
            <a:off x="10135870" y="5061585"/>
            <a:ext cx="2321560" cy="190373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9515" y="6146366"/>
            <a:ext cx="520050" cy="819282"/>
          </a:xfrm>
          <a:prstGeom prst="rect">
            <a:avLst/>
          </a:prstGeom>
        </p:spPr>
      </p:pic>
      <p:pic>
        <p:nvPicPr>
          <p:cNvPr id="24" name="图片 23"/>
          <p:cNvPicPr>
            <a:picLocks noChangeAspect="1"/>
          </p:cNvPicPr>
          <p:nvPr>
            <p:custDataLst>
              <p:tags r:id="rId8"/>
            </p:custDataLst>
          </p:nvPr>
        </p:nvPicPr>
        <p:blipFill>
          <a:blip r:embed="rId9">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flipH="1">
            <a:off x="-60325" y="5960745"/>
            <a:ext cx="1266190" cy="773430"/>
          </a:xfrm>
          <a:prstGeom prst="rect">
            <a:avLst/>
          </a:prstGeom>
        </p:spPr>
      </p:pic>
      <p:sp>
        <p:nvSpPr>
          <p:cNvPr id="100" name="文本框 99"/>
          <p:cNvSpPr txBox="1"/>
          <p:nvPr/>
        </p:nvSpPr>
        <p:spPr>
          <a:xfrm>
            <a:off x="111125" y="1193165"/>
            <a:ext cx="5699125" cy="4887595"/>
          </a:xfrm>
          <a:prstGeom prst="rect">
            <a:avLst/>
          </a:prstGeom>
          <a:noFill/>
          <a:ln w="9525">
            <a:noFill/>
          </a:ln>
        </p:spPr>
        <p:txBody>
          <a:bodyPr wrap="square">
            <a:spAutoFit/>
          </a:bodyPr>
          <a:p>
            <a:pPr indent="0" fontAlgn="auto">
              <a:lnSpc>
                <a:spcPts val="3400"/>
              </a:lnSpc>
            </a:pPr>
            <a:r>
              <a:rPr lang="en-US" sz="2400" b="1">
                <a:solidFill>
                  <a:srgbClr val="002060"/>
                </a:solidFill>
                <a:latin typeface="Times New Roman" panose="02020603050405020304" pitchFamily="18" charset="0"/>
                <a:ea typeface="宋体" panose="02010600030101010101" pitchFamily="2" charset="-122"/>
              </a:rPr>
              <a:t>interpretation</a:t>
            </a:r>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en-US" sz="2400" b="1" i="1" baseline="-25000">
                <a:latin typeface="Times New Roman" panose="02020603050405020304" pitchFamily="18" charset="0"/>
                <a:ea typeface="宋体" panose="02010600030101010101" pitchFamily="2" charset="-122"/>
                <a:cs typeface="Times New Roman" panose="02020603050405020304" pitchFamily="18" charset="0"/>
              </a:rPr>
              <a:t>/ɪn</a:t>
            </a:r>
            <a:r>
              <a:rPr lang="en-US" sz="2400" b="1" i="1" baseline="-25000">
                <a:latin typeface="Times New Roman" panose="02020603050405020304" pitchFamily="18" charset="0"/>
                <a:ea typeface="宋体" panose="02010600030101010101" pitchFamily="2" charset="-122"/>
              </a:rPr>
              <a:t>ˌtɜːprəˈteɪʃn/ </a:t>
            </a:r>
            <a:r>
              <a:rPr lang="en-US" sz="2000" b="1">
                <a:latin typeface="Times New Roman" panose="02020603050405020304" pitchFamily="18" charset="0"/>
                <a:ea typeface="宋体" panose="02010600030101010101" pitchFamily="2" charset="-122"/>
                <a:cs typeface="Times New Roman" panose="02020603050405020304" pitchFamily="18" charset="0"/>
              </a:rPr>
              <a:t>n.</a:t>
            </a:r>
            <a:r>
              <a:rPr lang="zh-CN" sz="2000" b="1">
                <a:latin typeface="Times New Roman" panose="02020603050405020304" pitchFamily="18" charset="0"/>
                <a:ea typeface="宋体" panose="02010600030101010101" pitchFamily="2" charset="-122"/>
              </a:rPr>
              <a:t>解释，理解；口译</a:t>
            </a:r>
            <a:endParaRPr lang="en-US" sz="2000" b="1">
              <a:latin typeface="Times New Roman" panose="02020603050405020304" pitchFamily="18" charset="0"/>
              <a:ea typeface="宋体" panose="02010600030101010101" pitchFamily="2" charset="-122"/>
            </a:endParaRPr>
          </a:p>
          <a:p>
            <a:pPr indent="0" fontAlgn="auto">
              <a:lnSpc>
                <a:spcPts val="3400"/>
              </a:lnSpc>
            </a:pPr>
            <a:r>
              <a:rPr lang="en-US" sz="2400" b="1">
                <a:solidFill>
                  <a:srgbClr val="002060"/>
                </a:solidFill>
                <a:latin typeface="Times New Roman" panose="02020603050405020304" pitchFamily="18" charset="0"/>
                <a:ea typeface="宋体" panose="02010600030101010101" pitchFamily="2" charset="-122"/>
              </a:rPr>
              <a:t>elaborate</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400" b="0" baseline="-25000">
                <a:latin typeface="Times New Roman" panose="02020603050405020304" pitchFamily="18" charset="0"/>
                <a:ea typeface="宋体" panose="02010600030101010101" pitchFamily="2" charset="-122"/>
                <a:cs typeface="Times New Roman" panose="02020603050405020304" pitchFamily="18" charset="0"/>
              </a:rPr>
              <a:t>/ɪ</a:t>
            </a:r>
            <a:r>
              <a:rPr lang="en-US" sz="2400" b="0" baseline="-25000">
                <a:latin typeface="Times New Roman" panose="02020603050405020304" pitchFamily="18" charset="0"/>
                <a:ea typeface="宋体" panose="02010600030101010101" pitchFamily="2" charset="-122"/>
              </a:rPr>
              <a:t>ˈlæbərət/</a:t>
            </a:r>
            <a:r>
              <a:rPr lang="en-US" sz="2400" b="0">
                <a:latin typeface="Times New Roman" panose="02020603050405020304" pitchFamily="18" charset="0"/>
                <a:ea typeface="宋体" panose="02010600030101010101" pitchFamily="2" charset="-122"/>
              </a:rPr>
              <a:t> </a:t>
            </a:r>
            <a:endParaRPr lang="en-US" sz="2400" b="0">
              <a:latin typeface="Times New Roman" panose="02020603050405020304" pitchFamily="18" charset="0"/>
              <a:ea typeface="宋体" panose="02010600030101010101" pitchFamily="2" charset="-122"/>
            </a:endParaRPr>
          </a:p>
          <a:p>
            <a:pPr indent="0" fontAlgn="auto">
              <a:lnSpc>
                <a:spcPts val="3400"/>
              </a:lnSpc>
            </a:pPr>
            <a:r>
              <a:rPr lang="en-US" sz="2400" b="0">
                <a:latin typeface="Times New Roman" panose="02020603050405020304" pitchFamily="18" charset="0"/>
                <a:ea typeface="宋体" panose="02010600030101010101" pitchFamily="2" charset="-122"/>
              </a:rPr>
              <a:t>                    </a:t>
            </a:r>
            <a:r>
              <a:rPr lang="en-US" sz="2000" b="1">
                <a:latin typeface="Times New Roman" panose="02020603050405020304" pitchFamily="18" charset="0"/>
                <a:ea typeface="宋体" panose="02010600030101010101" pitchFamily="2" charset="-122"/>
                <a:cs typeface="Times New Roman" panose="02020603050405020304" pitchFamily="18" charset="0"/>
              </a:rPr>
              <a:t>v.</a:t>
            </a:r>
            <a:r>
              <a:rPr lang="zh-CN" sz="2000" b="1">
                <a:latin typeface="Times New Roman" panose="02020603050405020304" pitchFamily="18" charset="0"/>
                <a:ea typeface="宋体" panose="02010600030101010101" pitchFamily="2" charset="-122"/>
              </a:rPr>
              <a:t>详细说明，详尽阐述；精心制作</a:t>
            </a:r>
            <a:endParaRPr lang="en-US" sz="2000" b="1">
              <a:solidFill>
                <a:srgbClr val="000000"/>
              </a:solidFill>
              <a:latin typeface="Times New Roman" panose="02020603050405020304" pitchFamily="18" charset="0"/>
              <a:ea typeface="宋体" panose="02010600030101010101" pitchFamily="2" charset="-122"/>
            </a:endParaRPr>
          </a:p>
          <a:p>
            <a:pPr indent="0" fontAlgn="auto">
              <a:lnSpc>
                <a:spcPts val="3400"/>
              </a:lnSpc>
            </a:pPr>
            <a:r>
              <a:rPr lang="en-US" sz="2400" b="1">
                <a:solidFill>
                  <a:srgbClr val="002060"/>
                </a:solidFill>
                <a:latin typeface="Times New Roman" panose="02020603050405020304" pitchFamily="18" charset="0"/>
                <a:ea typeface="宋体" panose="02010600030101010101" pitchFamily="2" charset="-122"/>
              </a:rPr>
              <a:t>illustrat</a:t>
            </a: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e</a:t>
            </a:r>
            <a:r>
              <a:rPr lang="en-US" sz="2400" b="0" baseline="-25000">
                <a:latin typeface="Times New Roman" panose="02020603050405020304" pitchFamily="18" charset="0"/>
                <a:ea typeface="宋体" panose="02010600030101010101" pitchFamily="2" charset="-122"/>
                <a:cs typeface="Times New Roman" panose="02020603050405020304" pitchFamily="18" charset="0"/>
              </a:rPr>
              <a:t>/</a:t>
            </a:r>
            <a:r>
              <a:rPr lang="en-US" sz="2400" b="0" baseline="-25000">
                <a:latin typeface="Times New Roman" panose="02020603050405020304" pitchFamily="18" charset="0"/>
                <a:ea typeface="宋体" panose="02010600030101010101" pitchFamily="2" charset="-122"/>
              </a:rPr>
              <a:t>ˈɪləstreɪt/ </a:t>
            </a:r>
            <a:r>
              <a:rPr lang="zh-CN" sz="2000" b="1">
                <a:latin typeface="Times New Roman" panose="02020603050405020304" pitchFamily="18" charset="0"/>
                <a:ea typeface="宋体" panose="02010600030101010101" pitchFamily="2" charset="-122"/>
              </a:rPr>
              <a:t>加插图于；说明，阐明；证明</a:t>
            </a:r>
            <a:endParaRPr lang="en-US" sz="2000" b="1">
              <a:solidFill>
                <a:srgbClr val="000000"/>
              </a:solidFill>
              <a:latin typeface="Times New Roman" panose="02020603050405020304" pitchFamily="18" charset="0"/>
              <a:ea typeface="宋体" panose="02010600030101010101" pitchFamily="2" charset="-122"/>
            </a:endParaRPr>
          </a:p>
          <a:p>
            <a:pPr indent="0" fontAlgn="auto">
              <a:lnSpc>
                <a:spcPts val="3400"/>
              </a:lnSpc>
            </a:pPr>
            <a:r>
              <a:rPr lang="en-US" sz="2400" b="1">
                <a:solidFill>
                  <a:srgbClr val="002060"/>
                </a:solidFill>
                <a:latin typeface="Times New Roman" panose="02020603050405020304" pitchFamily="18" charset="0"/>
                <a:ea typeface="宋体" panose="02010600030101010101" pitchFamily="2" charset="-122"/>
              </a:rPr>
              <a:t>demonstrat</a:t>
            </a: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e</a:t>
            </a:r>
            <a:r>
              <a:rPr lang="en-US" sz="2400" b="0">
                <a:solidFill>
                  <a:srgbClr val="000000"/>
                </a:solidFill>
                <a:latin typeface="Times New Roman" panose="02020603050405020304" pitchFamily="18" charset="0"/>
                <a:ea typeface="宋体" panose="02010600030101010101" pitchFamily="2" charset="-122"/>
              </a:rPr>
              <a:t> </a:t>
            </a:r>
            <a:r>
              <a:rPr 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sz="2400" b="1" i="1"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sz="2400" b="1" i="1" baseline="-25000">
                <a:solidFill>
                  <a:srgbClr val="000000"/>
                </a:solidFill>
                <a:latin typeface="Times New Roman" panose="02020603050405020304" pitchFamily="18" charset="0"/>
                <a:ea typeface="宋体" panose="02010600030101010101" pitchFamily="2" charset="-122"/>
              </a:rPr>
              <a:t>ˈdemənstreɪt/</a:t>
            </a:r>
            <a:r>
              <a:rPr lang="zh-CN" sz="2000" b="1">
                <a:latin typeface="Times New Roman" panose="02020603050405020304" pitchFamily="18" charset="0"/>
                <a:ea typeface="宋体" panose="02010600030101010101" pitchFamily="2" charset="-122"/>
              </a:rPr>
              <a:t>证明；示范，演示</a:t>
            </a:r>
            <a:endParaRPr lang="en-US" sz="2400" b="1">
              <a:latin typeface="Times New Roman" panose="02020603050405020304" pitchFamily="18" charset="0"/>
              <a:ea typeface="黑体" panose="02010609060101010101" pitchFamily="49" charset="-122"/>
            </a:endParaRPr>
          </a:p>
          <a:p>
            <a:pPr indent="0" fontAlgn="auto">
              <a:lnSpc>
                <a:spcPts val="3400"/>
              </a:lnSpc>
            </a:pPr>
            <a:r>
              <a:rPr lang="en-US" sz="2400" b="1">
                <a:solidFill>
                  <a:srgbClr val="002060"/>
                </a:solidFill>
                <a:latin typeface="Times New Roman" panose="02020603050405020304" pitchFamily="18" charset="0"/>
                <a:ea typeface="黑体" panose="02010609060101010101" pitchFamily="49" charset="-122"/>
              </a:rPr>
              <a:t>verify</a:t>
            </a:r>
            <a:r>
              <a:rPr lang="en-US" sz="2400" b="0" i="1" baseline="-25000">
                <a:latin typeface="Times New Roman" panose="02020603050405020304" pitchFamily="18" charset="0"/>
                <a:ea typeface="黑体" panose="02010609060101010101" pitchFamily="49" charset="-122"/>
              </a:rPr>
              <a:t> /'verɪfaɪ/</a:t>
            </a:r>
            <a:r>
              <a:rPr lang="en-US" sz="2400" b="0" i="1" baseline="-25000">
                <a:latin typeface="Times New Roman" panose="02020603050405020304" pitchFamily="18" charset="0"/>
                <a:ea typeface="宋体" panose="02010600030101010101" pitchFamily="2" charset="-122"/>
                <a:cs typeface="Times New Roman" panose="02020603050405020304" pitchFamily="18" charset="0"/>
              </a:rPr>
              <a:t> </a:t>
            </a:r>
            <a:r>
              <a:rPr lang="en-US" sz="2000" b="1">
                <a:latin typeface="Times New Roman" panose="02020603050405020304" pitchFamily="18" charset="0"/>
                <a:ea typeface="宋体" panose="02010600030101010101" pitchFamily="2" charset="-122"/>
                <a:cs typeface="Times New Roman" panose="02020603050405020304" pitchFamily="18" charset="0"/>
              </a:rPr>
              <a:t>vt. </a:t>
            </a:r>
            <a:r>
              <a:rPr lang="zh-CN" sz="2000" b="1">
                <a:latin typeface="Times New Roman" panose="02020603050405020304" pitchFamily="18" charset="0"/>
                <a:ea typeface="宋体" panose="02010600030101010101" pitchFamily="2" charset="-122"/>
              </a:rPr>
              <a:t>核实；查证</a:t>
            </a:r>
            <a:endParaRPr lang="en-US" sz="2000" b="0" i="1">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ts val="3400"/>
              </a:lnSpc>
            </a:pPr>
            <a:r>
              <a:rPr lang="en-US" sz="2400" b="0" i="1">
                <a:latin typeface="Times New Roman" panose="02020603050405020304" pitchFamily="18" charset="0"/>
                <a:ea typeface="宋体" panose="02010600030101010101" pitchFamily="2" charset="-122"/>
                <a:cs typeface="Times New Roman" panose="02020603050405020304" pitchFamily="18" charset="0"/>
              </a:rPr>
              <a:t>             -</a:t>
            </a:r>
            <a:r>
              <a:rPr lang="en-US" sz="2400" b="0" i="1">
                <a:latin typeface="Times New Roman" panose="02020603050405020304" pitchFamily="18" charset="0"/>
                <a:ea typeface="黑体" panose="02010609060101010101" pitchFamily="49" charset="-122"/>
              </a:rPr>
              <a:t>- </a:t>
            </a:r>
            <a:r>
              <a:rPr lang="en-US" sz="2400" b="1">
                <a:solidFill>
                  <a:srgbClr val="002060"/>
                </a:solidFill>
                <a:latin typeface="Times New Roman" panose="02020603050405020304" pitchFamily="18" charset="0"/>
                <a:ea typeface="黑体" panose="02010609060101010101" pitchFamily="49" charset="-122"/>
              </a:rPr>
              <a:t>verifiable</a:t>
            </a:r>
            <a:r>
              <a:rPr lang="en-US" sz="2400" b="0" baseline="-25000">
                <a:latin typeface="Times New Roman" panose="02020603050405020304" pitchFamily="18" charset="0"/>
                <a:ea typeface="宋体" panose="02010600030101010101" pitchFamily="2" charset="-122"/>
              </a:rPr>
              <a:t> </a:t>
            </a:r>
            <a:r>
              <a:rPr lang="en-US" sz="2400" b="0" i="1" baseline="-25000">
                <a:latin typeface="Times New Roman" panose="02020603050405020304" pitchFamily="18" charset="0"/>
                <a:ea typeface="黑体" panose="02010609060101010101" pitchFamily="49" charset="-122"/>
              </a:rPr>
              <a:t>/'verə,faɪəbl/</a:t>
            </a:r>
            <a:r>
              <a:rPr lang="en-US" sz="2000" b="0" i="1">
                <a:latin typeface="Times New Roman" panose="02020603050405020304" pitchFamily="18" charset="0"/>
                <a:ea typeface="宋体" panose="02010600030101010101" pitchFamily="2" charset="-122"/>
                <a:cs typeface="Times New Roman" panose="02020603050405020304" pitchFamily="18" charset="0"/>
              </a:rPr>
              <a:t>adj. </a:t>
            </a:r>
            <a:r>
              <a:rPr lang="zh-CN" sz="2000" b="1">
                <a:latin typeface="Times New Roman" panose="02020603050405020304" pitchFamily="18" charset="0"/>
                <a:ea typeface="宋体" panose="02010600030101010101" pitchFamily="2" charset="-122"/>
              </a:rPr>
              <a:t>可证实的</a:t>
            </a:r>
            <a:endParaRPr lang="zh-CN" sz="2000" b="1">
              <a:latin typeface="Times New Roman" panose="02020603050405020304" pitchFamily="18" charset="0"/>
              <a:ea typeface="宋体" panose="02010600030101010101" pitchFamily="2" charset="-122"/>
            </a:endParaRPr>
          </a:p>
          <a:p>
            <a:pPr indent="0" fontAlgn="auto">
              <a:lnSpc>
                <a:spcPts val="3400"/>
              </a:lnSpc>
            </a:pP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400" b="1">
                <a:solidFill>
                  <a:srgbClr val="002060"/>
                </a:solidFill>
                <a:latin typeface="Times New Roman" panose="02020603050405020304" pitchFamily="18" charset="0"/>
                <a:ea typeface="黑体" panose="02010609060101010101" pitchFamily="49" charset="-122"/>
              </a:rPr>
              <a:t>verification</a:t>
            </a:r>
            <a:r>
              <a:rPr lang="en-US" sz="2400" b="1" baseline="-25000">
                <a:latin typeface="Times New Roman" panose="02020603050405020304" pitchFamily="18" charset="0"/>
                <a:ea typeface="黑体" panose="02010609060101010101" pitchFamily="49" charset="-122"/>
              </a:rPr>
              <a:t> </a:t>
            </a:r>
            <a:r>
              <a:rPr lang="en-US" sz="2400" b="0" i="1" baseline="-25000">
                <a:latin typeface="Times New Roman" panose="02020603050405020304" pitchFamily="18" charset="0"/>
                <a:ea typeface="黑体" panose="02010609060101010101" pitchFamily="49" charset="-122"/>
              </a:rPr>
              <a:t>/,verɪfɪ'keɪʃən/</a:t>
            </a:r>
            <a:r>
              <a:rPr lang="en-US" sz="2000" b="1">
                <a:latin typeface="Times New Roman" panose="02020603050405020304" pitchFamily="18" charset="0"/>
                <a:ea typeface="宋体" panose="02010600030101010101" pitchFamily="2" charset="-122"/>
                <a:cs typeface="Times New Roman" panose="02020603050405020304" pitchFamily="18" charset="0"/>
              </a:rPr>
              <a:t>n.</a:t>
            </a:r>
            <a:r>
              <a:rPr lang="zh-CN" sz="2000" b="1">
                <a:latin typeface="Times New Roman" panose="02020603050405020304" pitchFamily="18" charset="0"/>
                <a:ea typeface="宋体" panose="02010600030101010101" pitchFamily="2" charset="-122"/>
              </a:rPr>
              <a:t>查证；核实</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ts val="3400"/>
              </a:lnSpc>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indicate</a:t>
            </a:r>
            <a:r>
              <a:rPr lang="en-US" sz="2000" b="0" i="1">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US" sz="2000" b="1">
                <a:latin typeface="Times New Roman" panose="02020603050405020304" pitchFamily="18" charset="0"/>
                <a:ea typeface="宋体" panose="02010600030101010101" pitchFamily="2" charset="-122"/>
                <a:cs typeface="Times New Roman" panose="02020603050405020304" pitchFamily="18" charset="0"/>
              </a:rPr>
              <a:t>vt.</a:t>
            </a:r>
            <a:r>
              <a:rPr lang="zh-CN" sz="2000" b="1">
                <a:latin typeface="Times New Roman" panose="02020603050405020304" pitchFamily="18" charset="0"/>
                <a:ea typeface="宋体" panose="02010600030101010101" pitchFamily="2" charset="-122"/>
              </a:rPr>
              <a:t>指出；标示；表明；暗示</a:t>
            </a:r>
            <a:endParaRPr lang="en-US" sz="2000" b="1">
              <a:latin typeface="Times New Roman" panose="02020603050405020304" pitchFamily="18" charset="0"/>
              <a:ea typeface="黑体" panose="02010609060101010101" pitchFamily="49" charset="-122"/>
            </a:endParaRPr>
          </a:p>
          <a:p>
            <a:pPr indent="0" fontAlgn="auto">
              <a:lnSpc>
                <a:spcPts val="3400"/>
              </a:lnSpc>
            </a:pPr>
            <a:r>
              <a:rPr lang="en-US" sz="2400" b="1">
                <a:solidFill>
                  <a:srgbClr val="002060"/>
                </a:solidFill>
                <a:latin typeface="Times New Roman" panose="02020603050405020304" pitchFamily="18" charset="0"/>
                <a:ea typeface="黑体" panose="02010609060101010101" pitchFamily="49" charset="-122"/>
              </a:rPr>
              <a:t>manifest</a:t>
            </a:r>
            <a:r>
              <a:rPr lang="en-US" sz="2400" b="1" baseline="-25000">
                <a:latin typeface="Times New Roman" panose="02020603050405020304" pitchFamily="18" charset="0"/>
                <a:ea typeface="黑体" panose="02010609060101010101" pitchFamily="49" charset="-122"/>
              </a:rPr>
              <a:t> </a:t>
            </a:r>
            <a:r>
              <a:rPr lang="en-US" sz="2400" b="0" i="1" baseline="-25000">
                <a:latin typeface="Times New Roman" panose="02020603050405020304" pitchFamily="18" charset="0"/>
                <a:ea typeface="黑体" panose="02010609060101010101" pitchFamily="49" charset="-122"/>
              </a:rPr>
              <a:t>/'mænɪfest/</a:t>
            </a:r>
            <a:endParaRPr lang="en-US" sz="2400" b="0" i="1" baseline="-25000">
              <a:latin typeface="Times New Roman" panose="02020603050405020304" pitchFamily="18" charset="0"/>
              <a:ea typeface="黑体" panose="02010609060101010101" pitchFamily="49" charset="-122"/>
            </a:endParaRPr>
          </a:p>
          <a:p>
            <a:pPr indent="0" fontAlgn="auto">
              <a:lnSpc>
                <a:spcPts val="3400"/>
              </a:lnSpc>
            </a:pPr>
            <a:r>
              <a:rPr lang="en-US" sz="2400" b="0" i="1" baseline="-25000">
                <a:latin typeface="Times New Roman" panose="02020603050405020304" pitchFamily="18" charset="0"/>
                <a:ea typeface="黑体" panose="02010609060101010101" pitchFamily="49" charset="-122"/>
              </a:rPr>
              <a:t>          </a:t>
            </a:r>
            <a:r>
              <a:rPr lang="en-US" sz="2000" b="1">
                <a:latin typeface="Times New Roman" panose="02020603050405020304" pitchFamily="18" charset="0"/>
                <a:ea typeface="宋体" panose="02010600030101010101" pitchFamily="2" charset="-122"/>
                <a:cs typeface="Times New Roman" panose="02020603050405020304" pitchFamily="18" charset="0"/>
              </a:rPr>
              <a:t>v. </a:t>
            </a:r>
            <a:r>
              <a:rPr lang="zh-CN" sz="2000" b="1">
                <a:latin typeface="Times New Roman" panose="02020603050405020304" pitchFamily="18" charset="0"/>
                <a:ea typeface="宋体" panose="02010600030101010101" pitchFamily="2" charset="-122"/>
              </a:rPr>
              <a:t>表明，清楚显示</a:t>
            </a:r>
            <a:r>
              <a:rPr lang="zh-CN" sz="2000" b="1" baseline="-25000">
                <a:latin typeface="Times New Roman" panose="02020603050405020304" pitchFamily="18" charset="0"/>
                <a:ea typeface="宋体" panose="02010600030101010101" pitchFamily="2" charset="-122"/>
              </a:rPr>
              <a:t>（情感、态度或品质）</a:t>
            </a:r>
            <a:r>
              <a:rPr lang="en-US" sz="2000" b="1">
                <a:latin typeface="Times New Roman" panose="02020603050405020304" pitchFamily="18" charset="0"/>
                <a:ea typeface="宋体" panose="02010600030101010101" pitchFamily="2" charset="-122"/>
              </a:rPr>
              <a:t>adj. </a:t>
            </a:r>
            <a:r>
              <a:rPr lang="zh-CN" sz="2000" b="1">
                <a:latin typeface="Times New Roman" panose="02020603050405020304" pitchFamily="18" charset="0"/>
                <a:ea typeface="宋体" panose="02010600030101010101" pitchFamily="2" charset="-122"/>
              </a:rPr>
              <a:t>显然的</a:t>
            </a:r>
            <a:endParaRPr lang="zh-CN" altLang="en-US" sz="2000"/>
          </a:p>
        </p:txBody>
      </p:sp>
      <p:sp>
        <p:nvSpPr>
          <p:cNvPr id="21" name="文本框 20"/>
          <p:cNvSpPr txBox="1"/>
          <p:nvPr/>
        </p:nvSpPr>
        <p:spPr>
          <a:xfrm>
            <a:off x="6049010" y="938530"/>
            <a:ext cx="5739765" cy="4759325"/>
          </a:xfrm>
          <a:prstGeom prst="rect">
            <a:avLst/>
          </a:prstGeom>
          <a:noFill/>
          <a:ln w="9525">
            <a:noFill/>
          </a:ln>
        </p:spPr>
        <p:txBody>
          <a:bodyPr wrap="square">
            <a:spAutoFit/>
          </a:bodyPr>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1.</a:t>
            </a:r>
            <a:r>
              <a:rPr lang="zh-CN" sz="2000" b="1" u="sng">
                <a:solidFill>
                  <a:srgbClr val="0063A8"/>
                </a:solidFill>
                <a:latin typeface="Times New Roman" panose="02020603050405020304" pitchFamily="18" charset="0"/>
                <a:ea typeface="宋体" panose="02010600030101010101" pitchFamily="2" charset="-122"/>
              </a:rPr>
              <a:t>展示</a:t>
            </a:r>
            <a:r>
              <a:rPr lang="zh-CN" sz="2000" b="0">
                <a:solidFill>
                  <a:srgbClr val="0063A8"/>
                </a:solidFill>
                <a:latin typeface="Times New Roman" panose="02020603050405020304" pitchFamily="18" charset="0"/>
                <a:ea typeface="宋体" panose="02010600030101010101" pitchFamily="2" charset="-122"/>
              </a:rPr>
              <a:t>互联网的</a:t>
            </a:r>
            <a:r>
              <a:rPr lang="zh-CN" sz="2000" b="1">
                <a:solidFill>
                  <a:srgbClr val="0063A8"/>
                </a:solidFill>
                <a:latin typeface="Times New Roman" panose="02020603050405020304" pitchFamily="18" charset="0"/>
                <a:ea typeface="宋体" panose="02010600030101010101" pitchFamily="2" charset="-122"/>
              </a:rPr>
              <a:t>前景</a:t>
            </a:r>
            <a:endParaRPr lang="zh-CN" sz="2000" b="1">
              <a:solidFill>
                <a:srgbClr val="0063A8"/>
              </a:solidFill>
              <a:latin typeface="Times New Roman" panose="02020603050405020304" pitchFamily="18" charset="0"/>
              <a:ea typeface="宋体" panose="02010600030101010101" pitchFamily="2" charset="-122"/>
            </a:endParaRPr>
          </a:p>
          <a:p>
            <a:pPr indent="0"/>
            <a:endParaRPr lang="zh-CN" sz="2000" b="1">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宋体" panose="02010600030101010101" pitchFamily="2" charset="-122"/>
                <a:ea typeface="宋体" panose="02010600030101010101" pitchFamily="2" charset="-122"/>
                <a:cs typeface="Times New Roman" panose="02020603050405020304" pitchFamily="18" charset="0"/>
              </a:rPr>
              <a:t>2.</a:t>
            </a:r>
            <a:r>
              <a:rPr lang="zh-CN" sz="2000" b="0">
                <a:solidFill>
                  <a:srgbClr val="0063A8"/>
                </a:solidFill>
                <a:ea typeface="宋体" panose="02010600030101010101" pitchFamily="2" charset="-122"/>
              </a:rPr>
              <a:t>狗的自我保护本能表现在它的警觉性越来越高。</a:t>
            </a:r>
            <a:endParaRPr lang="zh-CN" sz="2000" b="0">
              <a:solidFill>
                <a:srgbClr val="0063A8"/>
              </a:solidFill>
              <a:ea typeface="宋体" panose="02010600030101010101" pitchFamily="2" charset="-122"/>
            </a:endParaRPr>
          </a:p>
          <a:p>
            <a:pPr indent="0" fontAlgn="auto">
              <a:lnSpc>
                <a:spcPts val="1400"/>
              </a:lnSpc>
            </a:pPr>
            <a:endParaRPr lang="zh-CN" sz="2000" b="0">
              <a:solidFill>
                <a:srgbClr val="0063A8"/>
              </a:solidFill>
              <a:ea typeface="宋体" panose="02010600030101010101" pitchFamily="2" charset="-122"/>
            </a:endParaRPr>
          </a:p>
          <a:p>
            <a:pPr indent="0"/>
            <a:endParaRPr lang="zh-CN" sz="2000" b="0">
              <a:solidFill>
                <a:srgbClr val="0063A8"/>
              </a:solidFill>
              <a:latin typeface="宋体" panose="02010600030101010101" pitchFamily="2" charset="-122"/>
              <a:ea typeface="宋体" panose="02010600030101010101" pitchFamily="2" charset="-122"/>
              <a:cs typeface="Times New Roman" panose="02020603050405020304" pitchFamily="18" charset="0"/>
            </a:endParaRPr>
          </a:p>
          <a:p>
            <a:pPr indent="0"/>
            <a:r>
              <a:rPr lang="en-US" sz="2000" b="0">
                <a:solidFill>
                  <a:srgbClr val="0063A8"/>
                </a:solidFill>
                <a:latin typeface="宋体" panose="02010600030101010101" pitchFamily="2" charset="-122"/>
                <a:ea typeface="宋体" panose="02010600030101010101" pitchFamily="2" charset="-122"/>
                <a:cs typeface="Times New Roman" panose="02020603050405020304" pitchFamily="18" charset="0"/>
              </a:rPr>
              <a:t>3.</a:t>
            </a:r>
            <a:r>
              <a:rPr lang="zh-CN" sz="2000" b="0">
                <a:solidFill>
                  <a:srgbClr val="0063A8"/>
                </a:solidFill>
                <a:ea typeface="宋体" panose="02010600030101010101" pitchFamily="2" charset="-122"/>
              </a:rPr>
              <a:t>让我用一些非常简单的图表，阐明这个观点。</a:t>
            </a:r>
            <a:endParaRPr lang="zh-CN" sz="2000" b="0">
              <a:solidFill>
                <a:srgbClr val="0063A8"/>
              </a:solidFill>
              <a:ea typeface="宋体" panose="02010600030101010101" pitchFamily="2" charset="-122"/>
            </a:endParaRPr>
          </a:p>
          <a:p>
            <a:pPr indent="0" fontAlgn="auto">
              <a:lnSpc>
                <a:spcPts val="1400"/>
              </a:lnSpc>
            </a:pPr>
            <a:endParaRPr lang="zh-CN" sz="2000" b="0">
              <a:solidFill>
                <a:srgbClr val="0063A8"/>
              </a:solidFill>
              <a:ea typeface="宋体" panose="02010600030101010101" pitchFamily="2" charset="-122"/>
            </a:endParaRPr>
          </a:p>
          <a:p>
            <a:pPr indent="0"/>
            <a:endParaRPr lang="zh-CN" sz="2000" b="0">
              <a:solidFill>
                <a:srgbClr val="0063A8"/>
              </a:solidFill>
              <a:latin typeface="宋体" panose="02010600030101010101" pitchFamily="2" charset="-122"/>
              <a:ea typeface="宋体" panose="02010600030101010101" pitchFamily="2" charset="-122"/>
              <a:cs typeface="Times New Roman" panose="02020603050405020304" pitchFamily="18" charset="0"/>
            </a:endParaRPr>
          </a:p>
          <a:p>
            <a:pPr indent="0"/>
            <a:r>
              <a:rPr lang="en-US" sz="2000" b="0">
                <a:solidFill>
                  <a:srgbClr val="0063A8"/>
                </a:solidFill>
                <a:latin typeface="宋体" panose="02010600030101010101" pitchFamily="2" charset="-122"/>
                <a:ea typeface="宋体" panose="02010600030101010101" pitchFamily="2" charset="-122"/>
                <a:cs typeface="Times New Roman" panose="02020603050405020304" pitchFamily="18" charset="0"/>
              </a:rPr>
              <a:t>4.</a:t>
            </a:r>
            <a:r>
              <a:rPr lang="zh-CN" sz="2000" b="0">
                <a:solidFill>
                  <a:srgbClr val="0063A8"/>
                </a:solidFill>
                <a:ea typeface="宋体" panose="02010600030101010101" pitchFamily="2" charset="-122"/>
              </a:rPr>
              <a:t>统计表明</a:t>
            </a:r>
            <a:r>
              <a:rPr lang="en-US" sz="2000" b="0">
                <a:solidFill>
                  <a:srgbClr val="0063A8"/>
                </a:solidFill>
                <a:latin typeface="宋体" panose="02010600030101010101" pitchFamily="2" charset="-122"/>
                <a:ea typeface="宋体" panose="02010600030101010101" pitchFamily="2" charset="-122"/>
                <a:cs typeface="Times New Roman" panose="02020603050405020304" pitchFamily="18" charset="0"/>
              </a:rPr>
              <a:t>……</a:t>
            </a:r>
            <a:endParaRPr lang="en-US" sz="2000" b="0">
              <a:solidFill>
                <a:srgbClr val="0063A8"/>
              </a:solidFill>
              <a:latin typeface="宋体" panose="02010600030101010101" pitchFamily="2" charset="-122"/>
              <a:ea typeface="宋体" panose="02010600030101010101" pitchFamily="2" charset="-122"/>
              <a:cs typeface="Times New Roman" panose="02020603050405020304" pitchFamily="18" charset="0"/>
            </a:endParaRPr>
          </a:p>
          <a:p>
            <a:pPr indent="0"/>
            <a:endParaRPr lang="en-US" sz="2000" b="0">
              <a:solidFill>
                <a:srgbClr val="0063A8"/>
              </a:solidFill>
              <a:latin typeface="宋体" panose="02010600030101010101" pitchFamily="2" charset="-122"/>
              <a:ea typeface="宋体" panose="02010600030101010101" pitchFamily="2" charset="-122"/>
              <a:cs typeface="Times New Roman" panose="02020603050405020304" pitchFamily="18" charset="0"/>
            </a:endParaRPr>
          </a:p>
          <a:p>
            <a:pPr indent="0"/>
            <a:r>
              <a:rPr lang="en-US" sz="2000" b="0">
                <a:solidFill>
                  <a:srgbClr val="0063A8"/>
                </a:solidFill>
                <a:latin typeface="宋体" panose="02010600030101010101" pitchFamily="2" charset="-122"/>
                <a:ea typeface="宋体" panose="02010600030101010101" pitchFamily="2" charset="-122"/>
                <a:cs typeface="Times New Roman" panose="02020603050405020304" pitchFamily="18" charset="0"/>
              </a:rPr>
              <a:t>5.</a:t>
            </a:r>
            <a:r>
              <a:rPr lang="zh-CN" sz="2000" b="0">
                <a:solidFill>
                  <a:srgbClr val="0063A8"/>
                </a:solidFill>
                <a:ea typeface="宋体" panose="02010600030101010101" pitchFamily="2" charset="-122"/>
              </a:rPr>
              <a:t>正如上面图画</a:t>
            </a:r>
            <a:r>
              <a:rPr lang="zh-CN" sz="2000" b="0">
                <a:solidFill>
                  <a:srgbClr val="0063A8"/>
                </a:solidFill>
                <a:ea typeface="宋体" panose="02010600030101010101" pitchFamily="2" charset="-122"/>
                <a:cs typeface="Times New Roman" panose="02020603050405020304" pitchFamily="18" charset="0"/>
              </a:rPr>
              <a:t>/图表/文中明显</a:t>
            </a:r>
            <a:r>
              <a:rPr lang="zh-CN" sz="2000" b="1" u="sng">
                <a:solidFill>
                  <a:srgbClr val="0063A8"/>
                </a:solidFill>
                <a:ea typeface="宋体" panose="02010600030101010101" pitchFamily="2" charset="-122"/>
                <a:cs typeface="Times New Roman" panose="02020603050405020304" pitchFamily="18" charset="0"/>
              </a:rPr>
              <a:t>展示/陈述</a:t>
            </a:r>
            <a:r>
              <a:rPr lang="zh-CN" sz="2000" b="0">
                <a:solidFill>
                  <a:srgbClr val="0063A8"/>
                </a:solidFill>
                <a:ea typeface="宋体" panose="02010600030101010101" pitchFamily="2" charset="-122"/>
                <a:cs typeface="Times New Roman" panose="02020603050405020304" pitchFamily="18" charset="0"/>
              </a:rPr>
              <a:t>地那样……</a:t>
            </a:r>
            <a:endParaRPr lang="zh-CN" altLang="en-US" sz="2000" b="0">
              <a:solidFill>
                <a:srgbClr val="0063A8"/>
              </a:solidFill>
              <a:ea typeface="宋体" panose="02010600030101010101" pitchFamily="2" charset="-122"/>
              <a:cs typeface="Times New Roman" panose="02020603050405020304" pitchFamily="18" charset="0"/>
            </a:endParaRPr>
          </a:p>
        </p:txBody>
      </p:sp>
      <p:sp>
        <p:nvSpPr>
          <p:cNvPr id="26" name="文本框 25"/>
          <p:cNvSpPr txBox="1"/>
          <p:nvPr/>
        </p:nvSpPr>
        <p:spPr>
          <a:xfrm>
            <a:off x="6119495" y="1342390"/>
            <a:ext cx="5080000" cy="398780"/>
          </a:xfrm>
          <a:prstGeom prst="rect">
            <a:avLst/>
          </a:prstGeom>
          <a:noFill/>
          <a:ln w="9525">
            <a:noFill/>
          </a:ln>
        </p:spPr>
        <p:txBody>
          <a:bodyPr>
            <a:spAutoFit/>
          </a:bodyPr>
          <a:p>
            <a:pPr indent="0"/>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lang="en-US" sz="2000" b="1" u="sng">
                <a:solidFill>
                  <a:srgbClr val="C00000"/>
                </a:solidFill>
                <a:latin typeface="Times New Roman" panose="02020603050405020304" pitchFamily="18" charset="0"/>
                <a:ea typeface="宋体" panose="02010600030101010101" pitchFamily="2" charset="-122"/>
              </a:rPr>
              <a:t>demonstrat</a:t>
            </a:r>
            <a:r>
              <a:rPr lang="en-US" sz="2000"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e</a:t>
            </a:r>
            <a:r>
              <a:rPr lang="en-US" sz="2000" b="0">
                <a:solidFill>
                  <a:srgbClr val="000000"/>
                </a:solidFill>
                <a:latin typeface="Times New Roman" panose="02020603050405020304" pitchFamily="18" charset="0"/>
                <a:ea typeface="宋体" panose="02010600030101010101" pitchFamily="2" charset="-122"/>
              </a:rPr>
              <a:t> the </a:t>
            </a:r>
            <a:r>
              <a:rPr lang="en-US" sz="2000" b="1">
                <a:solidFill>
                  <a:srgbClr val="000000"/>
                </a:solidFill>
                <a:latin typeface="Times New Roman" panose="02020603050405020304" pitchFamily="18" charset="0"/>
                <a:ea typeface="宋体" panose="02010600030101010101" pitchFamily="2" charset="-122"/>
              </a:rPr>
              <a:t>prospect</a:t>
            </a:r>
            <a:r>
              <a:rPr lang="en-US" sz="2000" b="0">
                <a:solidFill>
                  <a:srgbClr val="000000"/>
                </a:solidFill>
                <a:latin typeface="Times New Roman" panose="02020603050405020304" pitchFamily="18" charset="0"/>
                <a:ea typeface="宋体" panose="02010600030101010101" pitchFamily="2" charset="-122"/>
              </a:rPr>
              <a:t> of the Internet</a:t>
            </a:r>
            <a:endParaRPr lang="zh-CN" altLang="en-US" sz="2000"/>
          </a:p>
        </p:txBody>
      </p:sp>
      <p:sp>
        <p:nvSpPr>
          <p:cNvPr id="28" name="文本框 27"/>
          <p:cNvSpPr txBox="1"/>
          <p:nvPr/>
        </p:nvSpPr>
        <p:spPr>
          <a:xfrm>
            <a:off x="6161405" y="2245360"/>
            <a:ext cx="5628005" cy="706755"/>
          </a:xfrm>
          <a:prstGeom prst="rect">
            <a:avLst/>
          </a:prstGeom>
          <a:noFill/>
          <a:ln w="9525">
            <a:noFill/>
          </a:ln>
        </p:spPr>
        <p:txBody>
          <a:bodyPr wrap="square">
            <a:spAutoFit/>
          </a:bodyPr>
          <a:p>
            <a:pPr indent="0"/>
            <a:r>
              <a:rPr lang="en-US" sz="2000" b="0">
                <a:latin typeface="Times New Roman" panose="02020603050405020304" pitchFamily="18" charset="0"/>
                <a:ea typeface="黑体" panose="02010609060101010101" pitchFamily="49" charset="-122"/>
              </a:rPr>
              <a:t>2.</a:t>
            </a:r>
            <a:r>
              <a:rPr lang="en-US" sz="2000" b="0">
                <a:latin typeface="Times New Roman" panose="02020603050405020304" pitchFamily="18" charset="0"/>
                <a:ea typeface="宋体" panose="02010600030101010101" pitchFamily="2" charset="-122"/>
                <a:cs typeface="Times New Roman" panose="02020603050405020304" pitchFamily="18" charset="0"/>
              </a:rPr>
              <a:t>A dog</a:t>
            </a:r>
            <a:r>
              <a:rPr lang="en-US" sz="2000" b="0">
                <a:latin typeface="Times New Roman" panose="02020603050405020304" pitchFamily="18" charset="0"/>
                <a:ea typeface="黑体" panose="02010609060101010101" pitchFamily="49" charset="-122"/>
              </a:rPr>
              <a:t>’</a:t>
            </a:r>
            <a:r>
              <a:rPr lang="en-US" sz="2000" b="0">
                <a:latin typeface="Times New Roman" panose="02020603050405020304" pitchFamily="18" charset="0"/>
                <a:ea typeface="宋体" panose="02010600030101010101" pitchFamily="2" charset="-122"/>
                <a:cs typeface="Times New Roman" panose="02020603050405020304" pitchFamily="18" charset="0"/>
              </a:rPr>
              <a:t>s protective </a:t>
            </a:r>
            <a:r>
              <a:rPr lang="en-US" sz="2000" b="1">
                <a:latin typeface="Times New Roman" panose="02020603050405020304" pitchFamily="18" charset="0"/>
                <a:ea typeface="宋体" panose="02010600030101010101" pitchFamily="2" charset="-122"/>
                <a:cs typeface="Times New Roman" panose="02020603050405020304" pitchFamily="18" charset="0"/>
              </a:rPr>
              <a:t>instinct</a:t>
            </a:r>
            <a:r>
              <a:rPr lang="en-US" sz="2000" b="0">
                <a:latin typeface="Times New Roman" panose="02020603050405020304" pitchFamily="18" charset="0"/>
                <a:ea typeface="宋体" panose="02010600030101010101" pitchFamily="2" charset="-122"/>
                <a:cs typeface="Times New Roman" panose="02020603050405020304" pitchFamily="18" charset="0"/>
              </a:rPr>
              <a:t>s are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manifested</a:t>
            </a:r>
            <a:r>
              <a:rPr lang="en-US" sz="2000" b="0">
                <a:latin typeface="Times New Roman" panose="02020603050405020304" pitchFamily="18" charset="0"/>
                <a:ea typeface="宋体" panose="02010600030101010101" pitchFamily="2" charset="-122"/>
                <a:cs typeface="Times New Roman" panose="02020603050405020304" pitchFamily="18" charset="0"/>
              </a:rPr>
              <a:t> in increased alertness. </a:t>
            </a:r>
            <a:endParaRPr lang="zh-CN" altLang="en-US" sz="2000"/>
          </a:p>
        </p:txBody>
      </p:sp>
      <p:sp>
        <p:nvSpPr>
          <p:cNvPr id="29" name="文本框 28"/>
          <p:cNvSpPr txBox="1"/>
          <p:nvPr/>
        </p:nvSpPr>
        <p:spPr>
          <a:xfrm>
            <a:off x="6161405" y="3355340"/>
            <a:ext cx="5627370" cy="706755"/>
          </a:xfrm>
          <a:prstGeom prst="rect">
            <a:avLst/>
          </a:prstGeom>
          <a:noFill/>
          <a:ln w="9525">
            <a:noFill/>
          </a:ln>
        </p:spPr>
        <p:txBody>
          <a:bodyPr wrap="square">
            <a:spAutoFit/>
          </a:bodyPr>
          <a:p>
            <a:pPr indent="0"/>
            <a:r>
              <a:rPr lang="en-US" sz="2000" b="0">
                <a:latin typeface="Times New Roman" panose="02020603050405020304" pitchFamily="18" charset="0"/>
                <a:ea typeface="黑体" panose="02010609060101010101" pitchFamily="49" charset="-122"/>
              </a:rPr>
              <a:t>3. </a:t>
            </a:r>
            <a:r>
              <a:rPr lang="en-US" sz="2000" b="0">
                <a:latin typeface="Times New Roman" panose="02020603050405020304" pitchFamily="18" charset="0"/>
                <a:ea typeface="宋体" panose="02010600030101010101" pitchFamily="2" charset="-122"/>
                <a:cs typeface="Times New Roman" panose="02020603050405020304" pitchFamily="18" charset="0"/>
              </a:rPr>
              <a:t>Let me</a:t>
            </a:r>
            <a:r>
              <a:rPr lang="en-US" sz="2000" b="1">
                <a:latin typeface="Times New Roman" panose="02020603050405020304" pitchFamily="18" charset="0"/>
                <a:ea typeface="宋体" panose="02010600030101010101" pitchFamily="2" charset="-122"/>
                <a:cs typeface="Times New Roman" panose="02020603050405020304" pitchFamily="18" charset="0"/>
              </a:rPr>
              <a:t>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illustrate</a:t>
            </a:r>
            <a:r>
              <a:rPr lang="en-US" sz="2000" b="0">
                <a:latin typeface="Times New Roman" panose="02020603050405020304" pitchFamily="18" charset="0"/>
                <a:ea typeface="宋体" panose="02010600030101010101" pitchFamily="2" charset="-122"/>
                <a:cs typeface="Times New Roman" panose="02020603050405020304" pitchFamily="18" charset="0"/>
              </a:rPr>
              <a:t> the point with some very simple graphs.</a:t>
            </a:r>
            <a:endParaRPr lang="zh-CN" altLang="en-US" sz="2000"/>
          </a:p>
        </p:txBody>
      </p:sp>
      <p:sp>
        <p:nvSpPr>
          <p:cNvPr id="30" name="文本框 29"/>
          <p:cNvSpPr txBox="1"/>
          <p:nvPr/>
        </p:nvSpPr>
        <p:spPr>
          <a:xfrm>
            <a:off x="6119495" y="4486275"/>
            <a:ext cx="5080000" cy="398780"/>
          </a:xfrm>
          <a:prstGeom prst="rect">
            <a:avLst/>
          </a:prstGeom>
          <a:noFill/>
          <a:ln w="9525">
            <a:noFill/>
          </a:ln>
        </p:spPr>
        <p:txBody>
          <a:bodyPr>
            <a:spAutoFit/>
          </a:bodyPr>
          <a:p>
            <a:pPr indent="0"/>
            <a:r>
              <a:rPr lang="en-US" sz="2000" b="0">
                <a:latin typeface="Times New Roman" panose="02020603050405020304" pitchFamily="18" charset="0"/>
                <a:ea typeface="黑体" panose="02010609060101010101" pitchFamily="49" charset="-122"/>
              </a:rPr>
              <a:t>4. </a:t>
            </a:r>
            <a:r>
              <a:rPr lang="en-US" sz="2000" b="1">
                <a:latin typeface="Times New Roman" panose="02020603050405020304" pitchFamily="18" charset="0"/>
                <a:ea typeface="宋体" panose="02010600030101010101" pitchFamily="2" charset="-122"/>
                <a:cs typeface="Times New Roman" panose="02020603050405020304" pitchFamily="18" charset="0"/>
              </a:rPr>
              <a:t>Statistics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indicates</a:t>
            </a:r>
            <a:r>
              <a:rPr lang="en-US" sz="2000" b="0">
                <a:latin typeface="Times New Roman" panose="02020603050405020304" pitchFamily="18" charset="0"/>
                <a:ea typeface="宋体" panose="02010600030101010101" pitchFamily="2" charset="-122"/>
                <a:cs typeface="Times New Roman" panose="02020603050405020304" pitchFamily="18" charset="0"/>
              </a:rPr>
              <a:t> that ...</a:t>
            </a:r>
            <a:r>
              <a:rPr lang="zh-CN" sz="2000" b="0">
                <a:latin typeface="Times New Roman" panose="02020603050405020304" pitchFamily="18" charset="0"/>
                <a:ea typeface="宋体" panose="02010600030101010101" pitchFamily="2" charset="-122"/>
              </a:rPr>
              <a:t>　　</a:t>
            </a:r>
            <a:endParaRPr lang="zh-CN" altLang="en-US" sz="2000"/>
          </a:p>
        </p:txBody>
      </p:sp>
      <p:sp>
        <p:nvSpPr>
          <p:cNvPr id="31" name="文本框 30"/>
          <p:cNvSpPr txBox="1"/>
          <p:nvPr/>
        </p:nvSpPr>
        <p:spPr>
          <a:xfrm>
            <a:off x="6161405" y="5771515"/>
            <a:ext cx="5428615" cy="706755"/>
          </a:xfrm>
          <a:prstGeom prst="rect">
            <a:avLst/>
          </a:prstGeom>
          <a:noFill/>
          <a:ln w="9525">
            <a:noFill/>
          </a:ln>
        </p:spPr>
        <p:txBody>
          <a:bodyPr wrap="square">
            <a:spAutoFit/>
          </a:bodyPr>
          <a:p>
            <a:pPr indent="0"/>
            <a:r>
              <a:rPr lang="en-US" sz="2000" b="0">
                <a:latin typeface="Times New Roman" panose="02020603050405020304" pitchFamily="18" charset="0"/>
                <a:ea typeface="黑体" panose="02010609060101010101" pitchFamily="49" charset="-122"/>
              </a:rPr>
              <a:t>5. As is apparently </a:t>
            </a:r>
            <a:r>
              <a:rPr lang="en-US" sz="2000" b="1">
                <a:solidFill>
                  <a:srgbClr val="C00000"/>
                </a:solidFill>
                <a:latin typeface="Times New Roman" panose="02020603050405020304" pitchFamily="18" charset="0"/>
                <a:ea typeface="黑体" panose="02010609060101010101" pitchFamily="49" charset="-122"/>
              </a:rPr>
              <a:t>shown/stated</a:t>
            </a:r>
            <a:r>
              <a:rPr lang="en-US" sz="2000" b="0">
                <a:latin typeface="Times New Roman" panose="02020603050405020304" pitchFamily="18" charset="0"/>
                <a:ea typeface="黑体" panose="02010609060101010101" pitchFamily="49" charset="-122"/>
              </a:rPr>
              <a:t> in the picture /chart /</a:t>
            </a:r>
            <a:r>
              <a:rPr lang="en-US" sz="2000" b="0">
                <a:latin typeface="Times New Roman" panose="02020603050405020304" pitchFamily="18" charset="0"/>
                <a:ea typeface="宋体" panose="02010600030101010101" pitchFamily="2" charset="-122"/>
                <a:cs typeface="Times New Roman" panose="02020603050405020304" pitchFamily="18" charset="0"/>
              </a:rPr>
              <a:t>passage above, ...</a:t>
            </a:r>
            <a:endParaRPr lang="zh-CN" altLang="en-US"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par>
                                <p:cTn id="10" presetID="8" presetClass="emph" presetSubtype="0" repeatCount="indefinite" fill="hold" nodeType="with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p:tgtEl>
                                          <p:spTgt spid="28"/>
                                        </p:tgtEl>
                                        <p:attrNameLst>
                                          <p:attrName>ppt_y</p:attrName>
                                        </p:attrNameLst>
                                      </p:cBhvr>
                                      <p:tavLst>
                                        <p:tav tm="0">
                                          <p:val>
                                            <p:strVal val="#ppt_y+#ppt_h*1.125000"/>
                                          </p:val>
                                        </p:tav>
                                        <p:tav tm="100000">
                                          <p:val>
                                            <p:strVal val="#ppt_y"/>
                                          </p:val>
                                        </p:tav>
                                      </p:tavLst>
                                    </p:anim>
                                    <p:animEffect transition="in" filter="wipe(up)">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p:tgtEl>
                                          <p:spTgt spid="29"/>
                                        </p:tgtEl>
                                        <p:attrNameLst>
                                          <p:attrName>ppt_y</p:attrName>
                                        </p:attrNameLst>
                                      </p:cBhvr>
                                      <p:tavLst>
                                        <p:tav tm="0">
                                          <p:val>
                                            <p:strVal val="#ppt_y+#ppt_h*1.125000"/>
                                          </p:val>
                                        </p:tav>
                                        <p:tav tm="100000">
                                          <p:val>
                                            <p:strVal val="#ppt_y"/>
                                          </p:val>
                                        </p:tav>
                                      </p:tavLst>
                                    </p:anim>
                                    <p:animEffect transition="in" filter="wipe(up)">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p:tgtEl>
                                          <p:spTgt spid="30"/>
                                        </p:tgtEl>
                                        <p:attrNameLst>
                                          <p:attrName>ppt_y</p:attrName>
                                        </p:attrNameLst>
                                      </p:cBhvr>
                                      <p:tavLst>
                                        <p:tav tm="0">
                                          <p:val>
                                            <p:strVal val="#ppt_y+#ppt_h*1.125000"/>
                                          </p:val>
                                        </p:tav>
                                        <p:tav tm="100000">
                                          <p:val>
                                            <p:strVal val="#ppt_y"/>
                                          </p:val>
                                        </p:tav>
                                      </p:tavLst>
                                    </p:anim>
                                    <p:animEffect transition="in" filter="wipe(up)">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p:tgtEl>
                                          <p:spTgt spid="31"/>
                                        </p:tgtEl>
                                        <p:attrNameLst>
                                          <p:attrName>ppt_y</p:attrName>
                                        </p:attrNameLst>
                                      </p:cBhvr>
                                      <p:tavLst>
                                        <p:tav tm="0">
                                          <p:val>
                                            <p:strVal val="#ppt_y+#ppt_h*1.125000"/>
                                          </p:val>
                                        </p:tav>
                                        <p:tav tm="100000">
                                          <p:val>
                                            <p:strVal val="#ppt_y"/>
                                          </p:val>
                                        </p:tav>
                                      </p:tavLst>
                                    </p:anim>
                                    <p:animEffect transition="in" filter="wipe(up)">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P spid="28" grpId="1"/>
      <p:bldP spid="29" grpId="0"/>
      <p:bldP spid="29" grpId="1"/>
      <p:bldP spid="30" grpId="0"/>
      <p:bldP spid="30" grpId="1"/>
      <p:bldP spid="31" grpId="0"/>
      <p:bldP spid="3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512860" y="688340"/>
            <a:ext cx="10972825" cy="0"/>
          </a:xfrm>
          <a:prstGeom prst="line">
            <a:avLst/>
          </a:prstGeom>
          <a:ln>
            <a:gradFill>
              <a:gsLst>
                <a:gs pos="0">
                  <a:srgbClr val="400040"/>
                </a:gs>
                <a:gs pos="32000">
                  <a:srgbClr val="8F0040"/>
                </a:gs>
                <a:gs pos="63000">
                  <a:srgbClr val="F27300"/>
                </a:gs>
                <a:gs pos="100000">
                  <a:srgbClr val="FFBF00"/>
                </a:gs>
              </a:gsLst>
              <a:lin ang="10800000" scaled="0"/>
            </a:gradFill>
          </a:ln>
        </p:spPr>
        <p:style>
          <a:lnRef idx="1">
            <a:srgbClr val="5B9BD5"/>
          </a:lnRef>
          <a:fillRef idx="0">
            <a:srgbClr val="5B9BD5"/>
          </a:fillRef>
          <a:effectRef idx="0">
            <a:srgbClr val="5B9BD5"/>
          </a:effectRef>
          <a:fontRef idx="minor">
            <a:sysClr val="windowText" lastClr="000000"/>
          </a:fontRef>
        </p:style>
      </p:cxnSp>
      <p:sp>
        <p:nvSpPr>
          <p:cNvPr id="25" name="矩形 24"/>
          <p:cNvSpPr/>
          <p:nvPr/>
        </p:nvSpPr>
        <p:spPr>
          <a:xfrm>
            <a:off x="0" y="6685613"/>
            <a:ext cx="12192000" cy="1723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p:nvPr/>
        </p:nvPicPr>
        <p:blipFill>
          <a:blip r:embed="rId1"/>
          <a:stretch>
            <a:fillRect/>
          </a:stretch>
        </p:blipFill>
        <p:spPr>
          <a:xfrm>
            <a:off x="54610" y="6584950"/>
            <a:ext cx="708025" cy="273050"/>
          </a:xfrm>
          <a:prstGeom prst="rect">
            <a:avLst/>
          </a:prstGeom>
        </p:spPr>
      </p:pic>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0" y="12700"/>
            <a:ext cx="1078865" cy="831850"/>
          </a:xfrm>
          <a:prstGeom prst="rect">
            <a:avLst/>
          </a:prstGeom>
        </p:spPr>
      </p:pic>
      <p:grpSp>
        <p:nvGrpSpPr>
          <p:cNvPr id="3" name="组合 2"/>
          <p:cNvGrpSpPr/>
          <p:nvPr/>
        </p:nvGrpSpPr>
        <p:grpSpPr>
          <a:xfrm>
            <a:off x="414020" y="551815"/>
            <a:ext cx="140970" cy="121920"/>
            <a:chOff x="715963" y="600758"/>
            <a:chExt cx="2201410" cy="2201406"/>
          </a:xfrm>
        </p:grpSpPr>
        <p:sp>
          <p:nvSpPr>
            <p:cNvPr id="5" name="Freeform 20"/>
            <p:cNvSpPr/>
            <p:nvPr/>
          </p:nvSpPr>
          <p:spPr>
            <a:xfrm>
              <a:off x="715963" y="843713"/>
              <a:ext cx="349618" cy="1712535"/>
            </a:xfrm>
            <a:custGeom>
              <a:avLst/>
              <a:gdLst/>
              <a:ahLst/>
              <a:cxnLst>
                <a:cxn ang="0">
                  <a:pos x="349618" y="1122925"/>
                </a:cxn>
                <a:cxn ang="0">
                  <a:pos x="0" y="1712535"/>
                </a:cxn>
                <a:cxn ang="0">
                  <a:pos x="0" y="0"/>
                </a:cxn>
                <a:cxn ang="0">
                  <a:pos x="349618" y="1122925"/>
                </a:cxn>
              </a:cxnLst>
              <a:pathLst>
                <a:path w="118" h="578">
                  <a:moveTo>
                    <a:pt x="118" y="379"/>
                  </a:moveTo>
                  <a:lnTo>
                    <a:pt x="0" y="578"/>
                  </a:lnTo>
                  <a:lnTo>
                    <a:pt x="0" y="0"/>
                  </a:lnTo>
                  <a:lnTo>
                    <a:pt x="118" y="379"/>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6" name="Freeform 21"/>
            <p:cNvSpPr/>
            <p:nvPr/>
          </p:nvSpPr>
          <p:spPr>
            <a:xfrm>
              <a:off x="715963" y="600758"/>
              <a:ext cx="651830" cy="399987"/>
            </a:xfrm>
            <a:custGeom>
              <a:avLst/>
              <a:gdLst/>
              <a:ahLst/>
              <a:cxnLst>
                <a:cxn ang="0">
                  <a:pos x="651830" y="399987"/>
                </a:cxn>
                <a:cxn ang="0">
                  <a:pos x="0" y="242955"/>
                </a:cxn>
                <a:cxn ang="0">
                  <a:pos x="242954" y="0"/>
                </a:cxn>
                <a:cxn ang="0">
                  <a:pos x="651830" y="399987"/>
                </a:cxn>
              </a:cxnLst>
              <a:pathLst>
                <a:path w="220" h="135">
                  <a:moveTo>
                    <a:pt x="220" y="135"/>
                  </a:moveTo>
                  <a:lnTo>
                    <a:pt x="0" y="82"/>
                  </a:lnTo>
                  <a:lnTo>
                    <a:pt x="82" y="0"/>
                  </a:lnTo>
                  <a:lnTo>
                    <a:pt x="220" y="135"/>
                  </a:lnTo>
                  <a:close/>
                </a:path>
              </a:pathLst>
            </a:custGeom>
            <a:noFill/>
            <a:ln w="9525" cap="flat" cmpd="sng">
              <a:solidFill>
                <a:srgbClr val="5B3B87"/>
              </a:solidFill>
              <a:prstDash val="solid"/>
              <a:round/>
              <a:headEnd type="none" w="med" len="med"/>
              <a:tailEnd type="none" w="med" len="med"/>
            </a:ln>
          </p:spPr>
          <p:txBody>
            <a:bodyPr/>
            <a:p>
              <a:endParaRPr lang="zh-CN" altLang="en-US" sz="1680"/>
            </a:p>
          </p:txBody>
        </p:sp>
        <p:sp>
          <p:nvSpPr>
            <p:cNvPr id="7" name="Freeform 22"/>
            <p:cNvSpPr/>
            <p:nvPr/>
          </p:nvSpPr>
          <p:spPr>
            <a:xfrm>
              <a:off x="715963" y="1966637"/>
              <a:ext cx="349618" cy="835527"/>
            </a:xfrm>
            <a:custGeom>
              <a:avLst/>
              <a:gdLst/>
              <a:ahLst/>
              <a:cxnLst>
                <a:cxn ang="0">
                  <a:pos x="349618" y="0"/>
                </a:cxn>
                <a:cxn ang="0">
                  <a:pos x="242954" y="835527"/>
                </a:cxn>
                <a:cxn ang="0">
                  <a:pos x="0" y="589609"/>
                </a:cxn>
                <a:cxn ang="0">
                  <a:pos x="349618" y="0"/>
                </a:cxn>
              </a:cxnLst>
              <a:pathLst>
                <a:path w="118" h="282">
                  <a:moveTo>
                    <a:pt x="118" y="0"/>
                  </a:moveTo>
                  <a:lnTo>
                    <a:pt x="82" y="282"/>
                  </a:lnTo>
                  <a:lnTo>
                    <a:pt x="0" y="199"/>
                  </a:lnTo>
                  <a:lnTo>
                    <a:pt x="118" y="0"/>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8" name="Freeform 23"/>
            <p:cNvSpPr/>
            <p:nvPr/>
          </p:nvSpPr>
          <p:spPr>
            <a:xfrm>
              <a:off x="715963" y="843713"/>
              <a:ext cx="651830" cy="1122926"/>
            </a:xfrm>
            <a:custGeom>
              <a:avLst/>
              <a:gdLst/>
              <a:ahLst/>
              <a:cxnLst>
                <a:cxn ang="0">
                  <a:pos x="651830" y="157031"/>
                </a:cxn>
                <a:cxn ang="0">
                  <a:pos x="349617" y="1122926"/>
                </a:cxn>
                <a:cxn ang="0">
                  <a:pos x="0" y="0"/>
                </a:cxn>
                <a:cxn ang="0">
                  <a:pos x="651830" y="157031"/>
                </a:cxn>
              </a:cxnLst>
              <a:pathLst>
                <a:path w="220" h="379">
                  <a:moveTo>
                    <a:pt x="220" y="53"/>
                  </a:moveTo>
                  <a:lnTo>
                    <a:pt x="118" y="379"/>
                  </a:lnTo>
                  <a:lnTo>
                    <a:pt x="0" y="0"/>
                  </a:lnTo>
                  <a:lnTo>
                    <a:pt x="220" y="53"/>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0" name="Freeform 24"/>
            <p:cNvSpPr/>
            <p:nvPr/>
          </p:nvSpPr>
          <p:spPr>
            <a:xfrm>
              <a:off x="958918" y="1966637"/>
              <a:ext cx="948117" cy="835527"/>
            </a:xfrm>
            <a:custGeom>
              <a:avLst/>
              <a:gdLst/>
              <a:ahLst/>
              <a:cxnLst>
                <a:cxn ang="0">
                  <a:pos x="948117" y="373320"/>
                </a:cxn>
                <a:cxn ang="0">
                  <a:pos x="0" y="835527"/>
                </a:cxn>
                <a:cxn ang="0">
                  <a:pos x="106663" y="0"/>
                </a:cxn>
                <a:cxn ang="0">
                  <a:pos x="948117" y="373320"/>
                </a:cxn>
              </a:cxnLst>
              <a:pathLst>
                <a:path w="320" h="282">
                  <a:moveTo>
                    <a:pt x="320" y="126"/>
                  </a:moveTo>
                  <a:lnTo>
                    <a:pt x="0" y="282"/>
                  </a:lnTo>
                  <a:lnTo>
                    <a:pt x="36" y="0"/>
                  </a:lnTo>
                  <a:lnTo>
                    <a:pt x="320" y="126"/>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12" name="Freeform 25"/>
            <p:cNvSpPr/>
            <p:nvPr/>
          </p:nvSpPr>
          <p:spPr>
            <a:xfrm>
              <a:off x="958918" y="600758"/>
              <a:ext cx="1712536" cy="399987"/>
            </a:xfrm>
            <a:custGeom>
              <a:avLst/>
              <a:gdLst/>
              <a:ahLst/>
              <a:cxnLst>
                <a:cxn ang="0">
                  <a:pos x="408875" y="399987"/>
                </a:cxn>
                <a:cxn ang="0">
                  <a:pos x="0" y="0"/>
                </a:cxn>
                <a:cxn ang="0">
                  <a:pos x="1712536" y="0"/>
                </a:cxn>
                <a:cxn ang="0">
                  <a:pos x="408875" y="399987"/>
                </a:cxn>
              </a:cxnLst>
              <a:pathLst>
                <a:path w="578" h="135">
                  <a:moveTo>
                    <a:pt x="138" y="135"/>
                  </a:moveTo>
                  <a:lnTo>
                    <a:pt x="0" y="0"/>
                  </a:lnTo>
                  <a:lnTo>
                    <a:pt x="578" y="0"/>
                  </a:lnTo>
                  <a:lnTo>
                    <a:pt x="138" y="135"/>
                  </a:lnTo>
                  <a:close/>
                </a:path>
              </a:pathLst>
            </a:custGeom>
            <a:noFill/>
            <a:ln w="9525" cap="flat" cmpd="sng">
              <a:solidFill>
                <a:srgbClr val="79307A"/>
              </a:solidFill>
              <a:prstDash val="solid"/>
              <a:round/>
              <a:headEnd type="none" w="med" len="med"/>
              <a:tailEnd type="none" w="med" len="med"/>
            </a:ln>
          </p:spPr>
          <p:txBody>
            <a:bodyPr/>
            <a:p>
              <a:endParaRPr lang="zh-CN" altLang="en-US" sz="1680"/>
            </a:p>
          </p:txBody>
        </p:sp>
        <p:sp>
          <p:nvSpPr>
            <p:cNvPr id="13" name="Freeform 26"/>
            <p:cNvSpPr/>
            <p:nvPr/>
          </p:nvSpPr>
          <p:spPr>
            <a:xfrm>
              <a:off x="958918" y="2339957"/>
              <a:ext cx="1712536" cy="462207"/>
            </a:xfrm>
            <a:custGeom>
              <a:avLst/>
              <a:gdLst/>
              <a:ahLst/>
              <a:cxnLst>
                <a:cxn ang="0">
                  <a:pos x="948116" y="0"/>
                </a:cxn>
                <a:cxn ang="0">
                  <a:pos x="1712536" y="462207"/>
                </a:cxn>
                <a:cxn ang="0">
                  <a:pos x="0" y="462207"/>
                </a:cxn>
                <a:cxn ang="0">
                  <a:pos x="948116" y="0"/>
                </a:cxn>
              </a:cxnLst>
              <a:pathLst>
                <a:path w="578" h="156">
                  <a:moveTo>
                    <a:pt x="320" y="0"/>
                  </a:moveTo>
                  <a:lnTo>
                    <a:pt x="578" y="156"/>
                  </a:lnTo>
                  <a:lnTo>
                    <a:pt x="0" y="156"/>
                  </a:lnTo>
                  <a:lnTo>
                    <a:pt x="320"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4" name="Freeform 27"/>
            <p:cNvSpPr/>
            <p:nvPr/>
          </p:nvSpPr>
          <p:spPr>
            <a:xfrm>
              <a:off x="1367793" y="600758"/>
              <a:ext cx="1303661" cy="805899"/>
            </a:xfrm>
            <a:custGeom>
              <a:avLst/>
              <a:gdLst/>
              <a:ahLst/>
              <a:cxnLst>
                <a:cxn ang="0">
                  <a:pos x="1303661" y="0"/>
                </a:cxn>
                <a:cxn ang="0">
                  <a:pos x="897748" y="805899"/>
                </a:cxn>
                <a:cxn ang="0">
                  <a:pos x="0" y="399986"/>
                </a:cxn>
                <a:cxn ang="0">
                  <a:pos x="1303661" y="0"/>
                </a:cxn>
              </a:cxnLst>
              <a:pathLst>
                <a:path w="440" h="272">
                  <a:moveTo>
                    <a:pt x="440" y="0"/>
                  </a:moveTo>
                  <a:lnTo>
                    <a:pt x="303" y="272"/>
                  </a:lnTo>
                  <a:lnTo>
                    <a:pt x="0" y="135"/>
                  </a:lnTo>
                  <a:lnTo>
                    <a:pt x="440" y="0"/>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5" name="Freeform 28"/>
            <p:cNvSpPr/>
            <p:nvPr/>
          </p:nvSpPr>
          <p:spPr>
            <a:xfrm>
              <a:off x="2265543" y="843713"/>
              <a:ext cx="651830" cy="1712535"/>
            </a:xfrm>
            <a:custGeom>
              <a:avLst/>
              <a:gdLst/>
              <a:ahLst/>
              <a:cxnLst>
                <a:cxn ang="0">
                  <a:pos x="651830" y="0"/>
                </a:cxn>
                <a:cxn ang="0">
                  <a:pos x="651830" y="1712535"/>
                </a:cxn>
                <a:cxn ang="0">
                  <a:pos x="0" y="562944"/>
                </a:cxn>
                <a:cxn ang="0">
                  <a:pos x="651830" y="0"/>
                </a:cxn>
              </a:cxnLst>
              <a:pathLst>
                <a:path w="220" h="578">
                  <a:moveTo>
                    <a:pt x="220" y="0"/>
                  </a:moveTo>
                  <a:lnTo>
                    <a:pt x="220" y="578"/>
                  </a:lnTo>
                  <a:lnTo>
                    <a:pt x="0" y="190"/>
                  </a:lnTo>
                  <a:lnTo>
                    <a:pt x="220" y="0"/>
                  </a:lnTo>
                  <a:close/>
                </a:path>
              </a:pathLst>
            </a:custGeom>
            <a:noFill/>
            <a:ln w="9525" cap="flat" cmpd="sng">
              <a:solidFill>
                <a:srgbClr val="F1286A"/>
              </a:solidFill>
              <a:prstDash val="solid"/>
              <a:round/>
              <a:headEnd type="none" w="med" len="med"/>
              <a:tailEnd type="none" w="med" len="med"/>
            </a:ln>
          </p:spPr>
          <p:txBody>
            <a:bodyPr/>
            <a:p>
              <a:endParaRPr lang="zh-CN" altLang="en-US" sz="1680"/>
            </a:p>
          </p:txBody>
        </p:sp>
        <p:sp>
          <p:nvSpPr>
            <p:cNvPr id="16" name="Freeform 29"/>
            <p:cNvSpPr/>
            <p:nvPr/>
          </p:nvSpPr>
          <p:spPr>
            <a:xfrm>
              <a:off x="1907035" y="2339957"/>
              <a:ext cx="1010338" cy="462207"/>
            </a:xfrm>
            <a:custGeom>
              <a:avLst/>
              <a:gdLst/>
              <a:ahLst/>
              <a:cxnLst>
                <a:cxn ang="0">
                  <a:pos x="1010338" y="216289"/>
                </a:cxn>
                <a:cxn ang="0">
                  <a:pos x="0" y="0"/>
                </a:cxn>
                <a:cxn ang="0">
                  <a:pos x="764419" y="462207"/>
                </a:cxn>
                <a:cxn ang="0">
                  <a:pos x="1010338" y="216289"/>
                </a:cxn>
              </a:cxnLst>
              <a:pathLst>
                <a:path w="341" h="156">
                  <a:moveTo>
                    <a:pt x="341" y="73"/>
                  </a:moveTo>
                  <a:lnTo>
                    <a:pt x="0" y="0"/>
                  </a:lnTo>
                  <a:lnTo>
                    <a:pt x="258" y="156"/>
                  </a:lnTo>
                  <a:lnTo>
                    <a:pt x="341" y="73"/>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17" name="Freeform 30"/>
            <p:cNvSpPr/>
            <p:nvPr/>
          </p:nvSpPr>
          <p:spPr>
            <a:xfrm>
              <a:off x="1065581" y="1406657"/>
              <a:ext cx="1199961" cy="933303"/>
            </a:xfrm>
            <a:custGeom>
              <a:avLst/>
              <a:gdLst/>
              <a:ahLst/>
              <a:cxnLst>
                <a:cxn ang="0">
                  <a:pos x="1199961" y="0"/>
                </a:cxn>
                <a:cxn ang="0">
                  <a:pos x="0" y="559981"/>
                </a:cxn>
                <a:cxn ang="0">
                  <a:pos x="841454" y="933303"/>
                </a:cxn>
                <a:cxn ang="0">
                  <a:pos x="1199961" y="0"/>
                </a:cxn>
              </a:cxnLst>
              <a:pathLst>
                <a:path w="405" h="315">
                  <a:moveTo>
                    <a:pt x="405" y="0"/>
                  </a:moveTo>
                  <a:lnTo>
                    <a:pt x="0" y="189"/>
                  </a:lnTo>
                  <a:lnTo>
                    <a:pt x="284" y="315"/>
                  </a:lnTo>
                  <a:lnTo>
                    <a:pt x="405"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8" name="Freeform 31"/>
            <p:cNvSpPr/>
            <p:nvPr/>
          </p:nvSpPr>
          <p:spPr>
            <a:xfrm>
              <a:off x="1907035" y="1406657"/>
              <a:ext cx="1010338" cy="1149591"/>
            </a:xfrm>
            <a:custGeom>
              <a:avLst/>
              <a:gdLst/>
              <a:ahLst/>
              <a:cxnLst>
                <a:cxn ang="0">
                  <a:pos x="358507" y="0"/>
                </a:cxn>
                <a:cxn ang="0">
                  <a:pos x="1010338" y="1149591"/>
                </a:cxn>
                <a:cxn ang="0">
                  <a:pos x="0" y="933301"/>
                </a:cxn>
                <a:cxn ang="0">
                  <a:pos x="358507" y="0"/>
                </a:cxn>
              </a:cxnLst>
              <a:pathLst>
                <a:path w="341" h="388">
                  <a:moveTo>
                    <a:pt x="121" y="0"/>
                  </a:moveTo>
                  <a:lnTo>
                    <a:pt x="341" y="388"/>
                  </a:lnTo>
                  <a:lnTo>
                    <a:pt x="0" y="315"/>
                  </a:lnTo>
                  <a:lnTo>
                    <a:pt x="121" y="0"/>
                  </a:lnTo>
                  <a:close/>
                </a:path>
              </a:pathLst>
            </a:custGeom>
            <a:noFill/>
            <a:ln w="9525" cap="flat" cmpd="sng">
              <a:solidFill>
                <a:srgbClr val="FD3F63"/>
              </a:solidFill>
              <a:prstDash val="solid"/>
              <a:round/>
              <a:headEnd type="none" w="med" len="med"/>
              <a:tailEnd type="none" w="med" len="med"/>
            </a:ln>
          </p:spPr>
          <p:txBody>
            <a:bodyPr/>
            <a:p>
              <a:endParaRPr lang="zh-CN" altLang="en-US" sz="1680"/>
            </a:p>
          </p:txBody>
        </p:sp>
        <p:sp>
          <p:nvSpPr>
            <p:cNvPr id="19" name="Freeform 32"/>
            <p:cNvSpPr/>
            <p:nvPr/>
          </p:nvSpPr>
          <p:spPr>
            <a:xfrm>
              <a:off x="2265543" y="600758"/>
              <a:ext cx="651830" cy="805899"/>
            </a:xfrm>
            <a:custGeom>
              <a:avLst/>
              <a:gdLst/>
              <a:ahLst/>
              <a:cxnLst>
                <a:cxn ang="0">
                  <a:pos x="405912" y="0"/>
                </a:cxn>
                <a:cxn ang="0">
                  <a:pos x="651830" y="242954"/>
                </a:cxn>
                <a:cxn ang="0">
                  <a:pos x="0" y="805899"/>
                </a:cxn>
                <a:cxn ang="0">
                  <a:pos x="405912" y="0"/>
                </a:cxn>
              </a:cxnLst>
              <a:pathLst>
                <a:path w="220" h="272">
                  <a:moveTo>
                    <a:pt x="137" y="0"/>
                  </a:moveTo>
                  <a:lnTo>
                    <a:pt x="220" y="82"/>
                  </a:lnTo>
                  <a:lnTo>
                    <a:pt x="0" y="272"/>
                  </a:lnTo>
                  <a:lnTo>
                    <a:pt x="137" y="0"/>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sp>
          <p:nvSpPr>
            <p:cNvPr id="22" name="Freeform 33"/>
            <p:cNvSpPr/>
            <p:nvPr/>
          </p:nvSpPr>
          <p:spPr>
            <a:xfrm>
              <a:off x="1065581" y="1000744"/>
              <a:ext cx="1199961" cy="965893"/>
            </a:xfrm>
            <a:custGeom>
              <a:avLst/>
              <a:gdLst/>
              <a:ahLst/>
              <a:cxnLst>
                <a:cxn ang="0">
                  <a:pos x="1199961" y="405912"/>
                </a:cxn>
                <a:cxn ang="0">
                  <a:pos x="302212" y="0"/>
                </a:cxn>
                <a:cxn ang="0">
                  <a:pos x="0" y="965893"/>
                </a:cxn>
                <a:cxn ang="0">
                  <a:pos x="1199961" y="405912"/>
                </a:cxn>
              </a:cxnLst>
              <a:pathLst>
                <a:path w="405" h="326">
                  <a:moveTo>
                    <a:pt x="405" y="137"/>
                  </a:moveTo>
                  <a:lnTo>
                    <a:pt x="102" y="0"/>
                  </a:lnTo>
                  <a:lnTo>
                    <a:pt x="0" y="326"/>
                  </a:lnTo>
                  <a:lnTo>
                    <a:pt x="405" y="137"/>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grpSp>
      <p:sp>
        <p:nvSpPr>
          <p:cNvPr id="27" name="文本框 26"/>
          <p:cNvSpPr txBox="1"/>
          <p:nvPr/>
        </p:nvSpPr>
        <p:spPr>
          <a:xfrm>
            <a:off x="1241425" y="198120"/>
            <a:ext cx="5947410" cy="460375"/>
          </a:xfrm>
          <a:prstGeom prst="rect">
            <a:avLst/>
          </a:prstGeom>
          <a:noFill/>
        </p:spPr>
        <p:txBody>
          <a:bodyPr wrap="none" rtlCol="0" anchor="t">
            <a:spAutoFit/>
          </a:bodyPr>
          <a:p>
            <a:r>
              <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rPr>
              <a:t>9. explanation; prove 证明；示范，演示</a:t>
            </a:r>
            <a:endPar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endParaRPr>
          </a:p>
        </p:txBody>
      </p:sp>
      <p:sp>
        <p:nvSpPr>
          <p:cNvPr id="11272" name="AutoShape 36"/>
          <p:cNvSpPr/>
          <p:nvPr>
            <p:custDataLst>
              <p:tags r:id="rId4"/>
            </p:custDataLst>
          </p:nvPr>
        </p:nvSpPr>
        <p:spPr>
          <a:xfrm>
            <a:off x="111125" y="826135"/>
            <a:ext cx="5756910" cy="576516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pitchFamily="18" charset="0"/>
              <a:ea typeface="Times New Roman" panose="02020603050405020304" pitchFamily="18" charset="0"/>
            </a:endParaRPr>
          </a:p>
        </p:txBody>
      </p:sp>
      <p:pic>
        <p:nvPicPr>
          <p:cNvPr id="23" name="图片 22"/>
          <p:cNvPicPr>
            <a:picLocks noChangeAspect="1"/>
          </p:cNvPicPr>
          <p:nvPr/>
        </p:nvPicPr>
        <p:blipFill>
          <a:blip r:embed="rId5"/>
          <a:stretch>
            <a:fillRect/>
          </a:stretch>
        </p:blipFill>
        <p:spPr>
          <a:xfrm>
            <a:off x="5956300" y="826135"/>
            <a:ext cx="5925185" cy="5790565"/>
          </a:xfrm>
          <a:prstGeom prst="rect">
            <a:avLst/>
          </a:prstGeom>
          <a:effectLst>
            <a:outerShdw blurRad="50800" dist="38100" dir="16200000" rotWithShape="0">
              <a:prstClr val="black">
                <a:alpha val="40000"/>
              </a:prstClr>
            </a:outerShdw>
          </a:effectLst>
        </p:spPr>
      </p:pic>
      <p:pic>
        <p:nvPicPr>
          <p:cNvPr id="9" name="图片 8"/>
          <p:cNvPicPr/>
          <p:nvPr/>
        </p:nvPicPr>
        <p:blipFill>
          <a:blip r:embed="rId6"/>
          <a:stretch>
            <a:fillRect/>
          </a:stretch>
        </p:blipFill>
        <p:spPr>
          <a:xfrm>
            <a:off x="10135870" y="5061585"/>
            <a:ext cx="2321560" cy="190373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9515" y="6146366"/>
            <a:ext cx="520050" cy="819282"/>
          </a:xfrm>
          <a:prstGeom prst="rect">
            <a:avLst/>
          </a:prstGeom>
        </p:spPr>
      </p:pic>
      <p:pic>
        <p:nvPicPr>
          <p:cNvPr id="24" name="图片 23"/>
          <p:cNvPicPr>
            <a:picLocks noChangeAspect="1"/>
          </p:cNvPicPr>
          <p:nvPr>
            <p:custDataLst>
              <p:tags r:id="rId8"/>
            </p:custDataLst>
          </p:nvPr>
        </p:nvPicPr>
        <p:blipFill>
          <a:blip r:embed="rId9">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flipH="1">
            <a:off x="-60325" y="5960745"/>
            <a:ext cx="1266190" cy="773430"/>
          </a:xfrm>
          <a:prstGeom prst="rect">
            <a:avLst/>
          </a:prstGeom>
        </p:spPr>
      </p:pic>
      <p:sp>
        <p:nvSpPr>
          <p:cNvPr id="100" name="文本框 99"/>
          <p:cNvSpPr txBox="1"/>
          <p:nvPr/>
        </p:nvSpPr>
        <p:spPr>
          <a:xfrm>
            <a:off x="111125" y="1193165"/>
            <a:ext cx="5699125" cy="4887595"/>
          </a:xfrm>
          <a:prstGeom prst="rect">
            <a:avLst/>
          </a:prstGeom>
          <a:noFill/>
          <a:ln w="9525">
            <a:noFill/>
          </a:ln>
        </p:spPr>
        <p:txBody>
          <a:bodyPr wrap="square">
            <a:spAutoFit/>
          </a:bodyPr>
          <a:p>
            <a:pPr indent="0" fontAlgn="auto">
              <a:lnSpc>
                <a:spcPts val="3400"/>
              </a:lnSpc>
            </a:pPr>
            <a:r>
              <a:rPr lang="en-US" sz="2400" b="1">
                <a:solidFill>
                  <a:srgbClr val="002060"/>
                </a:solidFill>
                <a:latin typeface="Times New Roman" panose="02020603050405020304" pitchFamily="18" charset="0"/>
                <a:ea typeface="宋体" panose="02010600030101010101" pitchFamily="2" charset="-122"/>
              </a:rPr>
              <a:t>interpretation</a:t>
            </a:r>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en-US" sz="2400" b="1" i="1" baseline="-25000">
                <a:latin typeface="Times New Roman" panose="02020603050405020304" pitchFamily="18" charset="0"/>
                <a:ea typeface="宋体" panose="02010600030101010101" pitchFamily="2" charset="-122"/>
                <a:cs typeface="Times New Roman" panose="02020603050405020304" pitchFamily="18" charset="0"/>
              </a:rPr>
              <a:t>/ɪn</a:t>
            </a:r>
            <a:r>
              <a:rPr lang="en-US" sz="2400" b="1" i="1" baseline="-25000">
                <a:latin typeface="Times New Roman" panose="02020603050405020304" pitchFamily="18" charset="0"/>
                <a:ea typeface="宋体" panose="02010600030101010101" pitchFamily="2" charset="-122"/>
              </a:rPr>
              <a:t>ˌtɜːprəˈteɪʃn/ </a:t>
            </a:r>
            <a:r>
              <a:rPr lang="en-US" sz="2000" b="1">
                <a:latin typeface="Times New Roman" panose="02020603050405020304" pitchFamily="18" charset="0"/>
                <a:ea typeface="宋体" panose="02010600030101010101" pitchFamily="2" charset="-122"/>
                <a:cs typeface="Times New Roman" panose="02020603050405020304" pitchFamily="18" charset="0"/>
              </a:rPr>
              <a:t>n.</a:t>
            </a:r>
            <a:r>
              <a:rPr lang="zh-CN" sz="2000" b="1">
                <a:latin typeface="Times New Roman" panose="02020603050405020304" pitchFamily="18" charset="0"/>
                <a:ea typeface="宋体" panose="02010600030101010101" pitchFamily="2" charset="-122"/>
              </a:rPr>
              <a:t>解释，理解；口译</a:t>
            </a:r>
            <a:endParaRPr lang="en-US" sz="2000" b="1">
              <a:latin typeface="Times New Roman" panose="02020603050405020304" pitchFamily="18" charset="0"/>
              <a:ea typeface="宋体" panose="02010600030101010101" pitchFamily="2" charset="-122"/>
            </a:endParaRPr>
          </a:p>
          <a:p>
            <a:pPr indent="0" fontAlgn="auto">
              <a:lnSpc>
                <a:spcPts val="3400"/>
              </a:lnSpc>
            </a:pPr>
            <a:r>
              <a:rPr lang="en-US" sz="2400" b="1">
                <a:solidFill>
                  <a:srgbClr val="002060"/>
                </a:solidFill>
                <a:latin typeface="Times New Roman" panose="02020603050405020304" pitchFamily="18" charset="0"/>
                <a:ea typeface="宋体" panose="02010600030101010101" pitchFamily="2" charset="-122"/>
              </a:rPr>
              <a:t>elaborate</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400" b="0" baseline="-25000">
                <a:latin typeface="Times New Roman" panose="02020603050405020304" pitchFamily="18" charset="0"/>
                <a:ea typeface="宋体" panose="02010600030101010101" pitchFamily="2" charset="-122"/>
                <a:cs typeface="Times New Roman" panose="02020603050405020304" pitchFamily="18" charset="0"/>
              </a:rPr>
              <a:t>/ɪ</a:t>
            </a:r>
            <a:r>
              <a:rPr lang="en-US" sz="2400" b="0" baseline="-25000">
                <a:latin typeface="Times New Roman" panose="02020603050405020304" pitchFamily="18" charset="0"/>
                <a:ea typeface="宋体" panose="02010600030101010101" pitchFamily="2" charset="-122"/>
              </a:rPr>
              <a:t>ˈlæbərət/</a:t>
            </a:r>
            <a:r>
              <a:rPr lang="en-US" sz="2400" b="0">
                <a:latin typeface="Times New Roman" panose="02020603050405020304" pitchFamily="18" charset="0"/>
                <a:ea typeface="宋体" panose="02010600030101010101" pitchFamily="2" charset="-122"/>
              </a:rPr>
              <a:t> </a:t>
            </a:r>
            <a:endParaRPr lang="en-US" sz="2400" b="0">
              <a:latin typeface="Times New Roman" panose="02020603050405020304" pitchFamily="18" charset="0"/>
              <a:ea typeface="宋体" panose="02010600030101010101" pitchFamily="2" charset="-122"/>
            </a:endParaRPr>
          </a:p>
          <a:p>
            <a:pPr indent="0" fontAlgn="auto">
              <a:lnSpc>
                <a:spcPts val="3400"/>
              </a:lnSpc>
            </a:pPr>
            <a:r>
              <a:rPr lang="en-US" sz="2400" b="0">
                <a:latin typeface="Times New Roman" panose="02020603050405020304" pitchFamily="18" charset="0"/>
                <a:ea typeface="宋体" panose="02010600030101010101" pitchFamily="2" charset="-122"/>
              </a:rPr>
              <a:t>                    </a:t>
            </a:r>
            <a:r>
              <a:rPr lang="en-US" sz="2000" b="1">
                <a:latin typeface="Times New Roman" panose="02020603050405020304" pitchFamily="18" charset="0"/>
                <a:ea typeface="宋体" panose="02010600030101010101" pitchFamily="2" charset="-122"/>
                <a:cs typeface="Times New Roman" panose="02020603050405020304" pitchFamily="18" charset="0"/>
              </a:rPr>
              <a:t>v.</a:t>
            </a:r>
            <a:r>
              <a:rPr lang="zh-CN" sz="2000" b="1">
                <a:latin typeface="Times New Roman" panose="02020603050405020304" pitchFamily="18" charset="0"/>
                <a:ea typeface="宋体" panose="02010600030101010101" pitchFamily="2" charset="-122"/>
              </a:rPr>
              <a:t>详细说明，详尽阐述；精心制作</a:t>
            </a:r>
            <a:endParaRPr lang="en-US" sz="2000" b="1">
              <a:solidFill>
                <a:srgbClr val="000000"/>
              </a:solidFill>
              <a:latin typeface="Times New Roman" panose="02020603050405020304" pitchFamily="18" charset="0"/>
              <a:ea typeface="宋体" panose="02010600030101010101" pitchFamily="2" charset="-122"/>
            </a:endParaRPr>
          </a:p>
          <a:p>
            <a:pPr indent="0" fontAlgn="auto">
              <a:lnSpc>
                <a:spcPts val="3400"/>
              </a:lnSpc>
            </a:pPr>
            <a:r>
              <a:rPr lang="en-US" sz="2400" b="1">
                <a:solidFill>
                  <a:srgbClr val="002060"/>
                </a:solidFill>
                <a:latin typeface="Times New Roman" panose="02020603050405020304" pitchFamily="18" charset="0"/>
                <a:ea typeface="宋体" panose="02010600030101010101" pitchFamily="2" charset="-122"/>
              </a:rPr>
              <a:t>illustrat</a:t>
            </a: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e</a:t>
            </a:r>
            <a:r>
              <a:rPr lang="en-US" sz="2400" b="0" baseline="-25000">
                <a:latin typeface="Times New Roman" panose="02020603050405020304" pitchFamily="18" charset="0"/>
                <a:ea typeface="宋体" panose="02010600030101010101" pitchFamily="2" charset="-122"/>
                <a:cs typeface="Times New Roman" panose="02020603050405020304" pitchFamily="18" charset="0"/>
              </a:rPr>
              <a:t>/</a:t>
            </a:r>
            <a:r>
              <a:rPr lang="en-US" sz="2400" b="0" baseline="-25000">
                <a:latin typeface="Times New Roman" panose="02020603050405020304" pitchFamily="18" charset="0"/>
                <a:ea typeface="宋体" panose="02010600030101010101" pitchFamily="2" charset="-122"/>
              </a:rPr>
              <a:t>ˈɪləstreɪt/ </a:t>
            </a:r>
            <a:r>
              <a:rPr lang="zh-CN" sz="2000" b="1">
                <a:latin typeface="Times New Roman" panose="02020603050405020304" pitchFamily="18" charset="0"/>
                <a:ea typeface="宋体" panose="02010600030101010101" pitchFamily="2" charset="-122"/>
              </a:rPr>
              <a:t>加插图于；说明，阐明；证明</a:t>
            </a:r>
            <a:endParaRPr lang="en-US" sz="2000" b="1">
              <a:solidFill>
                <a:srgbClr val="000000"/>
              </a:solidFill>
              <a:latin typeface="Times New Roman" panose="02020603050405020304" pitchFamily="18" charset="0"/>
              <a:ea typeface="宋体" panose="02010600030101010101" pitchFamily="2" charset="-122"/>
            </a:endParaRPr>
          </a:p>
          <a:p>
            <a:pPr indent="0" fontAlgn="auto">
              <a:lnSpc>
                <a:spcPts val="3400"/>
              </a:lnSpc>
            </a:pPr>
            <a:r>
              <a:rPr lang="en-US" sz="2400" b="1">
                <a:solidFill>
                  <a:srgbClr val="002060"/>
                </a:solidFill>
                <a:latin typeface="Times New Roman" panose="02020603050405020304" pitchFamily="18" charset="0"/>
                <a:ea typeface="宋体" panose="02010600030101010101" pitchFamily="2" charset="-122"/>
              </a:rPr>
              <a:t>demonstrat</a:t>
            </a: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e</a:t>
            </a:r>
            <a:r>
              <a:rPr lang="en-US" sz="2400" b="0">
                <a:solidFill>
                  <a:srgbClr val="000000"/>
                </a:solidFill>
                <a:latin typeface="Times New Roman" panose="02020603050405020304" pitchFamily="18" charset="0"/>
                <a:ea typeface="宋体" panose="02010600030101010101" pitchFamily="2" charset="-122"/>
              </a:rPr>
              <a:t> </a:t>
            </a:r>
            <a:r>
              <a:rPr lang="en-US" sz="24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sz="2400" b="1" i="1"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sz="2400" b="1" i="1" baseline="-25000">
                <a:solidFill>
                  <a:srgbClr val="000000"/>
                </a:solidFill>
                <a:latin typeface="Times New Roman" panose="02020603050405020304" pitchFamily="18" charset="0"/>
                <a:ea typeface="宋体" panose="02010600030101010101" pitchFamily="2" charset="-122"/>
              </a:rPr>
              <a:t>ˈdemənstreɪt/</a:t>
            </a:r>
            <a:r>
              <a:rPr lang="zh-CN" sz="2000" b="1">
                <a:latin typeface="Times New Roman" panose="02020603050405020304" pitchFamily="18" charset="0"/>
                <a:ea typeface="宋体" panose="02010600030101010101" pitchFamily="2" charset="-122"/>
              </a:rPr>
              <a:t>证明；示范，演示</a:t>
            </a:r>
            <a:endParaRPr lang="en-US" sz="2400" b="1">
              <a:latin typeface="Times New Roman" panose="02020603050405020304" pitchFamily="18" charset="0"/>
              <a:ea typeface="黑体" panose="02010609060101010101" pitchFamily="49" charset="-122"/>
            </a:endParaRPr>
          </a:p>
          <a:p>
            <a:pPr indent="0" fontAlgn="auto">
              <a:lnSpc>
                <a:spcPts val="3400"/>
              </a:lnSpc>
            </a:pPr>
            <a:r>
              <a:rPr lang="en-US" sz="2400" b="1">
                <a:solidFill>
                  <a:srgbClr val="002060"/>
                </a:solidFill>
                <a:latin typeface="Times New Roman" panose="02020603050405020304" pitchFamily="18" charset="0"/>
                <a:ea typeface="黑体" panose="02010609060101010101" pitchFamily="49" charset="-122"/>
              </a:rPr>
              <a:t>verify</a:t>
            </a:r>
            <a:r>
              <a:rPr lang="en-US" sz="2400" b="0" i="1" baseline="-25000">
                <a:latin typeface="Times New Roman" panose="02020603050405020304" pitchFamily="18" charset="0"/>
                <a:ea typeface="黑体" panose="02010609060101010101" pitchFamily="49" charset="-122"/>
              </a:rPr>
              <a:t> /'verɪfaɪ/</a:t>
            </a:r>
            <a:r>
              <a:rPr lang="en-US" sz="2400" b="0" i="1" baseline="-25000">
                <a:latin typeface="Times New Roman" panose="02020603050405020304" pitchFamily="18" charset="0"/>
                <a:ea typeface="宋体" panose="02010600030101010101" pitchFamily="2" charset="-122"/>
                <a:cs typeface="Times New Roman" panose="02020603050405020304" pitchFamily="18" charset="0"/>
              </a:rPr>
              <a:t> </a:t>
            </a:r>
            <a:r>
              <a:rPr lang="en-US" sz="2000" b="1">
                <a:latin typeface="Times New Roman" panose="02020603050405020304" pitchFamily="18" charset="0"/>
                <a:ea typeface="宋体" panose="02010600030101010101" pitchFamily="2" charset="-122"/>
                <a:cs typeface="Times New Roman" panose="02020603050405020304" pitchFamily="18" charset="0"/>
              </a:rPr>
              <a:t>vt. </a:t>
            </a:r>
            <a:r>
              <a:rPr lang="zh-CN" sz="2000" b="1">
                <a:latin typeface="Times New Roman" panose="02020603050405020304" pitchFamily="18" charset="0"/>
                <a:ea typeface="宋体" panose="02010600030101010101" pitchFamily="2" charset="-122"/>
              </a:rPr>
              <a:t>核实；查证</a:t>
            </a:r>
            <a:endParaRPr lang="en-US" sz="2000" b="0" i="1">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ts val="3400"/>
              </a:lnSpc>
            </a:pPr>
            <a:r>
              <a:rPr lang="en-US" sz="2400" b="0" i="1">
                <a:latin typeface="Times New Roman" panose="02020603050405020304" pitchFamily="18" charset="0"/>
                <a:ea typeface="宋体" panose="02010600030101010101" pitchFamily="2" charset="-122"/>
                <a:cs typeface="Times New Roman" panose="02020603050405020304" pitchFamily="18" charset="0"/>
              </a:rPr>
              <a:t>             -</a:t>
            </a:r>
            <a:r>
              <a:rPr lang="en-US" sz="2400" b="0" i="1">
                <a:latin typeface="Times New Roman" panose="02020603050405020304" pitchFamily="18" charset="0"/>
                <a:ea typeface="黑体" panose="02010609060101010101" pitchFamily="49" charset="-122"/>
              </a:rPr>
              <a:t>- </a:t>
            </a:r>
            <a:r>
              <a:rPr lang="en-US" sz="2400" b="1">
                <a:solidFill>
                  <a:srgbClr val="002060"/>
                </a:solidFill>
                <a:latin typeface="Times New Roman" panose="02020603050405020304" pitchFamily="18" charset="0"/>
                <a:ea typeface="黑体" panose="02010609060101010101" pitchFamily="49" charset="-122"/>
              </a:rPr>
              <a:t>verifiable</a:t>
            </a:r>
            <a:r>
              <a:rPr lang="en-US" sz="2400" b="0" baseline="-25000">
                <a:latin typeface="Times New Roman" panose="02020603050405020304" pitchFamily="18" charset="0"/>
                <a:ea typeface="宋体" panose="02010600030101010101" pitchFamily="2" charset="-122"/>
              </a:rPr>
              <a:t> </a:t>
            </a:r>
            <a:r>
              <a:rPr lang="en-US" sz="2400" b="0" i="1" baseline="-25000">
                <a:latin typeface="Times New Roman" panose="02020603050405020304" pitchFamily="18" charset="0"/>
                <a:ea typeface="黑体" panose="02010609060101010101" pitchFamily="49" charset="-122"/>
              </a:rPr>
              <a:t>/'verə,faɪəbl/</a:t>
            </a:r>
            <a:r>
              <a:rPr lang="en-US" sz="2000" b="0" i="1">
                <a:latin typeface="Times New Roman" panose="02020603050405020304" pitchFamily="18" charset="0"/>
                <a:ea typeface="宋体" panose="02010600030101010101" pitchFamily="2" charset="-122"/>
                <a:cs typeface="Times New Roman" panose="02020603050405020304" pitchFamily="18" charset="0"/>
              </a:rPr>
              <a:t>adj. </a:t>
            </a:r>
            <a:r>
              <a:rPr lang="zh-CN" sz="2000" b="1">
                <a:latin typeface="Times New Roman" panose="02020603050405020304" pitchFamily="18" charset="0"/>
                <a:ea typeface="宋体" panose="02010600030101010101" pitchFamily="2" charset="-122"/>
              </a:rPr>
              <a:t>可证实的</a:t>
            </a:r>
            <a:endParaRPr lang="zh-CN" sz="2000" b="1">
              <a:latin typeface="Times New Roman" panose="02020603050405020304" pitchFamily="18" charset="0"/>
              <a:ea typeface="宋体" panose="02010600030101010101" pitchFamily="2" charset="-122"/>
            </a:endParaRPr>
          </a:p>
          <a:p>
            <a:pPr indent="0" fontAlgn="auto">
              <a:lnSpc>
                <a:spcPts val="3400"/>
              </a:lnSpc>
            </a:pP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400" b="1">
                <a:solidFill>
                  <a:srgbClr val="002060"/>
                </a:solidFill>
                <a:latin typeface="Times New Roman" panose="02020603050405020304" pitchFamily="18" charset="0"/>
                <a:ea typeface="黑体" panose="02010609060101010101" pitchFamily="49" charset="-122"/>
              </a:rPr>
              <a:t>verification</a:t>
            </a:r>
            <a:r>
              <a:rPr lang="en-US" sz="2400" b="1" baseline="-25000">
                <a:latin typeface="Times New Roman" panose="02020603050405020304" pitchFamily="18" charset="0"/>
                <a:ea typeface="黑体" panose="02010609060101010101" pitchFamily="49" charset="-122"/>
              </a:rPr>
              <a:t> </a:t>
            </a:r>
            <a:r>
              <a:rPr lang="en-US" sz="2400" b="0" i="1" baseline="-25000">
                <a:latin typeface="Times New Roman" panose="02020603050405020304" pitchFamily="18" charset="0"/>
                <a:ea typeface="黑体" panose="02010609060101010101" pitchFamily="49" charset="-122"/>
              </a:rPr>
              <a:t>/,verɪfɪ'keɪʃən/</a:t>
            </a:r>
            <a:r>
              <a:rPr lang="en-US" sz="2000" b="1">
                <a:latin typeface="Times New Roman" panose="02020603050405020304" pitchFamily="18" charset="0"/>
                <a:ea typeface="宋体" panose="02010600030101010101" pitchFamily="2" charset="-122"/>
                <a:cs typeface="Times New Roman" panose="02020603050405020304" pitchFamily="18" charset="0"/>
              </a:rPr>
              <a:t>n.</a:t>
            </a:r>
            <a:r>
              <a:rPr lang="zh-CN" sz="2000" b="1">
                <a:latin typeface="Times New Roman" panose="02020603050405020304" pitchFamily="18" charset="0"/>
                <a:ea typeface="宋体" panose="02010600030101010101" pitchFamily="2" charset="-122"/>
              </a:rPr>
              <a:t>查证；核实</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ts val="3400"/>
              </a:lnSpc>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indicate</a:t>
            </a:r>
            <a:r>
              <a:rPr lang="en-US" sz="2000" b="0" i="1">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US" sz="2000" b="1">
                <a:latin typeface="Times New Roman" panose="02020603050405020304" pitchFamily="18" charset="0"/>
                <a:ea typeface="宋体" panose="02010600030101010101" pitchFamily="2" charset="-122"/>
                <a:cs typeface="Times New Roman" panose="02020603050405020304" pitchFamily="18" charset="0"/>
              </a:rPr>
              <a:t>vt.</a:t>
            </a:r>
            <a:r>
              <a:rPr lang="zh-CN" sz="2000" b="1">
                <a:latin typeface="Times New Roman" panose="02020603050405020304" pitchFamily="18" charset="0"/>
                <a:ea typeface="宋体" panose="02010600030101010101" pitchFamily="2" charset="-122"/>
              </a:rPr>
              <a:t>指出；标示；表明；暗示</a:t>
            </a:r>
            <a:endParaRPr lang="en-US" sz="2000" b="1">
              <a:latin typeface="Times New Roman" panose="02020603050405020304" pitchFamily="18" charset="0"/>
              <a:ea typeface="黑体" panose="02010609060101010101" pitchFamily="49" charset="-122"/>
            </a:endParaRPr>
          </a:p>
          <a:p>
            <a:pPr indent="0" fontAlgn="auto">
              <a:lnSpc>
                <a:spcPts val="3400"/>
              </a:lnSpc>
            </a:pPr>
            <a:r>
              <a:rPr lang="en-US" sz="2400" b="1">
                <a:solidFill>
                  <a:srgbClr val="002060"/>
                </a:solidFill>
                <a:latin typeface="Times New Roman" panose="02020603050405020304" pitchFamily="18" charset="0"/>
                <a:ea typeface="黑体" panose="02010609060101010101" pitchFamily="49" charset="-122"/>
              </a:rPr>
              <a:t>manifest</a:t>
            </a:r>
            <a:r>
              <a:rPr lang="en-US" sz="2400" b="1" baseline="-25000">
                <a:latin typeface="Times New Roman" panose="02020603050405020304" pitchFamily="18" charset="0"/>
                <a:ea typeface="黑体" panose="02010609060101010101" pitchFamily="49" charset="-122"/>
              </a:rPr>
              <a:t> </a:t>
            </a:r>
            <a:r>
              <a:rPr lang="en-US" sz="2400" b="0" i="1" baseline="-25000">
                <a:latin typeface="Times New Roman" panose="02020603050405020304" pitchFamily="18" charset="0"/>
                <a:ea typeface="黑体" panose="02010609060101010101" pitchFamily="49" charset="-122"/>
              </a:rPr>
              <a:t>/'mænɪfest/</a:t>
            </a:r>
            <a:endParaRPr lang="en-US" sz="2400" b="0" i="1" baseline="-25000">
              <a:latin typeface="Times New Roman" panose="02020603050405020304" pitchFamily="18" charset="0"/>
              <a:ea typeface="黑体" panose="02010609060101010101" pitchFamily="49" charset="-122"/>
            </a:endParaRPr>
          </a:p>
          <a:p>
            <a:pPr indent="0" fontAlgn="auto">
              <a:lnSpc>
                <a:spcPts val="3400"/>
              </a:lnSpc>
            </a:pPr>
            <a:r>
              <a:rPr lang="en-US" sz="2400" b="0" i="1" baseline="-25000">
                <a:latin typeface="Times New Roman" panose="02020603050405020304" pitchFamily="18" charset="0"/>
                <a:ea typeface="黑体" panose="02010609060101010101" pitchFamily="49" charset="-122"/>
              </a:rPr>
              <a:t>          </a:t>
            </a:r>
            <a:r>
              <a:rPr lang="en-US" sz="2000" b="1">
                <a:latin typeface="Times New Roman" panose="02020603050405020304" pitchFamily="18" charset="0"/>
                <a:ea typeface="宋体" panose="02010600030101010101" pitchFamily="2" charset="-122"/>
                <a:cs typeface="Times New Roman" panose="02020603050405020304" pitchFamily="18" charset="0"/>
              </a:rPr>
              <a:t>v. </a:t>
            </a:r>
            <a:r>
              <a:rPr lang="zh-CN" sz="2000" b="1">
                <a:latin typeface="Times New Roman" panose="02020603050405020304" pitchFamily="18" charset="0"/>
                <a:ea typeface="宋体" panose="02010600030101010101" pitchFamily="2" charset="-122"/>
              </a:rPr>
              <a:t>表明，清楚显示</a:t>
            </a:r>
            <a:r>
              <a:rPr lang="zh-CN" sz="2000" b="1" baseline="-25000">
                <a:latin typeface="Times New Roman" panose="02020603050405020304" pitchFamily="18" charset="0"/>
                <a:ea typeface="宋体" panose="02010600030101010101" pitchFamily="2" charset="-122"/>
              </a:rPr>
              <a:t>（情感、态度或品质）</a:t>
            </a:r>
            <a:r>
              <a:rPr lang="en-US" sz="2000" b="1">
                <a:latin typeface="Times New Roman" panose="02020603050405020304" pitchFamily="18" charset="0"/>
                <a:ea typeface="宋体" panose="02010600030101010101" pitchFamily="2" charset="-122"/>
              </a:rPr>
              <a:t>adj. </a:t>
            </a:r>
            <a:r>
              <a:rPr lang="zh-CN" sz="2000" b="1">
                <a:latin typeface="Times New Roman" panose="02020603050405020304" pitchFamily="18" charset="0"/>
                <a:ea typeface="宋体" panose="02010600030101010101" pitchFamily="2" charset="-122"/>
              </a:rPr>
              <a:t>显然的</a:t>
            </a:r>
            <a:endParaRPr lang="zh-CN" altLang="en-US" sz="2000"/>
          </a:p>
        </p:txBody>
      </p:sp>
      <p:sp>
        <p:nvSpPr>
          <p:cNvPr id="32" name="文本框 31"/>
          <p:cNvSpPr txBox="1"/>
          <p:nvPr/>
        </p:nvSpPr>
        <p:spPr>
          <a:xfrm>
            <a:off x="6111875" y="913130"/>
            <a:ext cx="5711825" cy="4092575"/>
          </a:xfrm>
          <a:prstGeom prst="rect">
            <a:avLst/>
          </a:prstGeom>
          <a:noFill/>
          <a:ln w="9525">
            <a:noFill/>
          </a:ln>
        </p:spPr>
        <p:txBody>
          <a:bodyPr wrap="square">
            <a:spAutoFit/>
          </a:bodyPr>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6.</a:t>
            </a:r>
            <a:r>
              <a:rPr lang="zh-CN" sz="2000" b="0">
                <a:solidFill>
                  <a:srgbClr val="0063A8"/>
                </a:solidFill>
                <a:latin typeface="Times New Roman" panose="02020603050405020304" pitchFamily="18" charset="0"/>
                <a:ea typeface="宋体" panose="02010600030101010101" pitchFamily="2" charset="-122"/>
              </a:rPr>
              <a:t>埃文打开笔记本电脑，翻看他在谷歌上搜索到的图片，他详细地说明，声音稳定而令人信服</a:t>
            </a:r>
            <a:r>
              <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“你看，詹姆斯。海龟经常进入冬眠状态，以保存能量，保护自己免受严寒的影响。”</a:t>
            </a:r>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7.</a:t>
            </a:r>
            <a:r>
              <a:rPr lang="zh-CN" sz="2000" b="0">
                <a:solidFill>
                  <a:srgbClr val="0063A8"/>
                </a:solidFill>
                <a:latin typeface="Times New Roman" panose="02020603050405020304" pitchFamily="18" charset="0"/>
                <a:ea typeface="宋体" panose="02010600030101010101" pitchFamily="2" charset="-122"/>
              </a:rPr>
              <a:t>到目前为止这种做法</a:t>
            </a:r>
            <a:r>
              <a:rPr lang="zh-CN" sz="2000" b="1" u="sng">
                <a:solidFill>
                  <a:srgbClr val="0063A8"/>
                </a:solidFill>
                <a:ea typeface="宋体" panose="02010600030101010101" pitchFamily="2" charset="-122"/>
              </a:rPr>
              <a:t>证明</a:t>
            </a:r>
            <a:r>
              <a:rPr lang="zh-CN" sz="2000" b="0">
                <a:solidFill>
                  <a:srgbClr val="0063A8"/>
                </a:solidFill>
                <a:latin typeface="Times New Roman" panose="02020603050405020304" pitchFamily="18" charset="0"/>
                <a:ea typeface="宋体" panose="02010600030101010101" pitchFamily="2" charset="-122"/>
              </a:rPr>
              <a:t>在确保行业发展方面</a:t>
            </a:r>
            <a:r>
              <a:rPr lang="zh-CN" sz="2000" b="1" u="sng">
                <a:solidFill>
                  <a:srgbClr val="0063A8"/>
                </a:solidFill>
                <a:ea typeface="宋体" panose="02010600030101010101" pitchFamily="2" charset="-122"/>
              </a:rPr>
              <a:t>是</a:t>
            </a:r>
            <a:r>
              <a:rPr lang="zh-CN" sz="2000" b="0">
                <a:solidFill>
                  <a:srgbClr val="0063A8"/>
                </a:solidFill>
                <a:latin typeface="Times New Roman" panose="02020603050405020304" pitchFamily="18" charset="0"/>
                <a:ea typeface="宋体" panose="02010600030101010101" pitchFamily="2" charset="-122"/>
              </a:rPr>
              <a:t>有益的，成功的合作就是明证。</a:t>
            </a:r>
            <a:endParaRPr lang="zh-CN" altLang="en-US" sz="2000" b="0">
              <a:solidFill>
                <a:srgbClr val="0063A8"/>
              </a:solidFill>
              <a:latin typeface="Times New Roman" panose="02020603050405020304" pitchFamily="18" charset="0"/>
              <a:ea typeface="宋体" panose="02010600030101010101" pitchFamily="2" charset="-122"/>
            </a:endParaRPr>
          </a:p>
        </p:txBody>
      </p:sp>
      <p:sp>
        <p:nvSpPr>
          <p:cNvPr id="33" name="文本框 32"/>
          <p:cNvSpPr txBox="1"/>
          <p:nvPr/>
        </p:nvSpPr>
        <p:spPr>
          <a:xfrm>
            <a:off x="6088380" y="2254250"/>
            <a:ext cx="5735320" cy="1822450"/>
          </a:xfrm>
          <a:prstGeom prst="rect">
            <a:avLst/>
          </a:prstGeom>
          <a:noFill/>
          <a:ln w="9525">
            <a:noFill/>
          </a:ln>
        </p:spPr>
        <p:txBody>
          <a:bodyPr wrap="square">
            <a:spAutoFit/>
          </a:bodyPr>
          <a:p>
            <a:pPr indent="0" fontAlgn="auto">
              <a:lnSpc>
                <a:spcPts val="2700"/>
              </a:lnSpc>
            </a:pP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6.</a:t>
            </a:r>
            <a:r>
              <a:rPr lang="en-US" sz="2000" b="0" u="sng">
                <a:solidFill>
                  <a:srgbClr val="000000"/>
                </a:solidFill>
                <a:latin typeface="Times New Roman" panose="02020603050405020304" pitchFamily="18" charset="0"/>
                <a:ea typeface="宋体" panose="02010600030101010101" pitchFamily="2" charset="-122"/>
              </a:rPr>
              <a:t>Unfolding</a:t>
            </a:r>
            <a:r>
              <a:rPr lang="en-US" sz="2000" b="0">
                <a:solidFill>
                  <a:srgbClr val="000000"/>
                </a:solidFill>
                <a:latin typeface="Times New Roman" panose="02020603050405020304" pitchFamily="18" charset="0"/>
                <a:ea typeface="宋体" panose="02010600030101010101" pitchFamily="2" charset="-122"/>
              </a:rPr>
              <a:t> the laptop and </a:t>
            </a:r>
            <a:r>
              <a:rPr lang="en-US" sz="2000" b="0" u="sng">
                <a:solidFill>
                  <a:srgbClr val="000000"/>
                </a:solidFill>
                <a:latin typeface="Times New Roman" panose="02020603050405020304" pitchFamily="18" charset="0"/>
                <a:ea typeface="宋体" panose="02010600030101010101" pitchFamily="2" charset="-122"/>
              </a:rPr>
              <a:t>scrolling</a:t>
            </a:r>
            <a:r>
              <a:rPr lang="en-US" sz="2000" b="0">
                <a:solidFill>
                  <a:srgbClr val="000000"/>
                </a:solidFill>
                <a:latin typeface="Times New Roman" panose="02020603050405020304" pitchFamily="18" charset="0"/>
                <a:ea typeface="宋体" panose="02010600030101010101" pitchFamily="2" charset="-122"/>
              </a:rPr>
              <a:t> through the pictures he had </a:t>
            </a:r>
            <a:r>
              <a:rPr lang="en-US" sz="2000" b="0" u="sng">
                <a:solidFill>
                  <a:srgbClr val="000000"/>
                </a:solidFill>
                <a:latin typeface="Times New Roman" panose="02020603050405020304" pitchFamily="18" charset="0"/>
                <a:ea typeface="宋体" panose="02010600030101010101" pitchFamily="2" charset="-122"/>
              </a:rPr>
              <a:t>googled</a:t>
            </a:r>
            <a:r>
              <a:rPr lang="en-US" sz="2000" b="0">
                <a:solidFill>
                  <a:srgbClr val="000000"/>
                </a:solidFill>
                <a:latin typeface="Times New Roman" panose="02020603050405020304" pitchFamily="18" charset="0"/>
                <a:ea typeface="宋体" panose="02010600030101010101" pitchFamily="2" charset="-122"/>
              </a:rPr>
              <a:t>, Evan </a:t>
            </a:r>
            <a:r>
              <a:rPr lang="en-US" sz="2000" b="1">
                <a:solidFill>
                  <a:srgbClr val="C00000"/>
                </a:solidFill>
                <a:latin typeface="Times New Roman" panose="02020603050405020304" pitchFamily="18" charset="0"/>
                <a:ea typeface="宋体" panose="02010600030101010101" pitchFamily="2" charset="-122"/>
              </a:rPr>
              <a:t>elaborated</a:t>
            </a:r>
            <a:r>
              <a:rPr lang="en-US" sz="2000" b="0">
                <a:solidFill>
                  <a:srgbClr val="000000"/>
                </a:solidFill>
                <a:latin typeface="Times New Roman" panose="02020603050405020304" pitchFamily="18" charset="0"/>
                <a:ea typeface="宋体" panose="02010600030101010101" pitchFamily="2" charset="-122"/>
              </a:rPr>
              <a:t>, his voice steady and convincing. “You see, James. </a:t>
            </a:r>
            <a:r>
              <a:rPr lang="en-US" sz="2000" b="0" u="sng">
                <a:solidFill>
                  <a:srgbClr val="000000"/>
                </a:solidFill>
                <a:latin typeface="Times New Roman" panose="02020603050405020304" pitchFamily="18" charset="0"/>
                <a:ea typeface="宋体" panose="02010600030101010101" pitchFamily="2" charset="-122"/>
              </a:rPr>
              <a:t>Turtles often enter a state of hibernation to conserve energy and protect themselves from the freezing temperatures</a:t>
            </a:r>
            <a:r>
              <a:rPr lang="en-US" sz="2000" b="0">
                <a:solidFill>
                  <a:srgbClr val="000000"/>
                </a:solidFill>
                <a:latin typeface="Times New Roman" panose="02020603050405020304" pitchFamily="18" charset="0"/>
                <a:ea typeface="宋体" panose="02010600030101010101" pitchFamily="2" charset="-122"/>
              </a:rPr>
              <a:t>.” </a:t>
            </a:r>
            <a:endParaRPr lang="zh-CN" altLang="en-US" sz="2000"/>
          </a:p>
        </p:txBody>
      </p:sp>
      <p:sp>
        <p:nvSpPr>
          <p:cNvPr id="34" name="文本框 33"/>
          <p:cNvSpPr txBox="1"/>
          <p:nvPr/>
        </p:nvSpPr>
        <p:spPr>
          <a:xfrm>
            <a:off x="6166485" y="5005705"/>
            <a:ext cx="5603240" cy="1129665"/>
          </a:xfrm>
          <a:prstGeom prst="rect">
            <a:avLst/>
          </a:prstGeom>
          <a:noFill/>
          <a:ln w="9525">
            <a:noFill/>
          </a:ln>
        </p:spPr>
        <p:txBody>
          <a:bodyPr wrap="square">
            <a:spAutoFit/>
          </a:bodyPr>
          <a:p>
            <a:pPr indent="0" fontAlgn="auto">
              <a:lnSpc>
                <a:spcPts val="2700"/>
              </a:lnSpc>
            </a:pPr>
            <a:r>
              <a:rPr lang="en-US" sz="2000" b="0">
                <a:latin typeface="Times New Roman" panose="02020603050405020304" pitchFamily="18" charset="0"/>
                <a:ea typeface="宋体" panose="02010600030101010101" pitchFamily="2" charset="-122"/>
                <a:cs typeface="Times New Roman" panose="02020603050405020304" pitchFamily="18" charset="0"/>
              </a:rPr>
              <a:t>7.</a:t>
            </a:r>
            <a:r>
              <a:rPr lang="en-US" sz="2000" b="0">
                <a:solidFill>
                  <a:srgbClr val="000000"/>
                </a:solidFill>
                <a:latin typeface="Times New Roman" panose="02020603050405020304" pitchFamily="18" charset="0"/>
                <a:cs typeface="sans-serif" charset="0"/>
              </a:rPr>
              <a:t>This practice </a:t>
            </a:r>
            <a:r>
              <a:rPr lang="en-US" sz="2000"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has </a:t>
            </a:r>
            <a:r>
              <a:rPr lang="en-US" sz="2000" b="1" u="sng">
                <a:solidFill>
                  <a:srgbClr val="C00000"/>
                </a:solidFill>
                <a:latin typeface="Times New Roman" panose="02020603050405020304" pitchFamily="18" charset="0"/>
                <a:cs typeface="sans-serif" charset="0"/>
              </a:rPr>
              <a:t>prove</a:t>
            </a:r>
            <a:r>
              <a:rPr lang="en-US" sz="2000"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d</a:t>
            </a:r>
            <a:r>
              <a:rPr lang="en-US" sz="2000" b="0">
                <a:solidFill>
                  <a:srgbClr val="000000"/>
                </a:solidFill>
                <a:latin typeface="Times New Roman" panose="02020603050405020304" pitchFamily="18" charset="0"/>
                <a:cs typeface="sans-serif" charset="0"/>
              </a:rPr>
              <a:t> to be beneficial in terms of ensuring the growth of the industry so far, </a:t>
            </a:r>
            <a:r>
              <a:rPr lang="en-US" sz="2000" b="1">
                <a:solidFill>
                  <a:srgbClr val="C00000"/>
                </a:solidFill>
                <a:latin typeface="Times New Roman" panose="02020603050405020304" pitchFamily="18" charset="0"/>
                <a:cs typeface="sans-serif" charset="0"/>
              </a:rPr>
              <a:t>evidence</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d</a:t>
            </a:r>
            <a:r>
              <a:rPr lang="en-US" sz="2000" b="0">
                <a:solidFill>
                  <a:srgbClr val="000000"/>
                </a:solidFill>
                <a:latin typeface="Times New Roman" panose="02020603050405020304" pitchFamily="18" charset="0"/>
                <a:cs typeface="sans-serif" charset="0"/>
              </a:rPr>
              <a:t> by the successful cooperation</a:t>
            </a:r>
            <a:r>
              <a:rPr lang="en-US" sz="20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par>
                                <p:cTn id="10" presetID="8" presetClass="emph" presetSubtype="0" repeatCount="indefinite" fill="hold" nodeType="with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4" grpId="0"/>
      <p:bldP spid="3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512860" y="688340"/>
            <a:ext cx="10972825" cy="0"/>
          </a:xfrm>
          <a:prstGeom prst="line">
            <a:avLst/>
          </a:prstGeom>
          <a:ln>
            <a:gradFill>
              <a:gsLst>
                <a:gs pos="0">
                  <a:srgbClr val="400040"/>
                </a:gs>
                <a:gs pos="32000">
                  <a:srgbClr val="8F0040"/>
                </a:gs>
                <a:gs pos="63000">
                  <a:srgbClr val="F27300"/>
                </a:gs>
                <a:gs pos="100000">
                  <a:srgbClr val="FFBF00"/>
                </a:gs>
              </a:gsLst>
              <a:lin ang="10800000" scaled="0"/>
            </a:gradFill>
          </a:ln>
        </p:spPr>
        <p:style>
          <a:lnRef idx="1">
            <a:srgbClr val="5B9BD5"/>
          </a:lnRef>
          <a:fillRef idx="0">
            <a:srgbClr val="5B9BD5"/>
          </a:fillRef>
          <a:effectRef idx="0">
            <a:srgbClr val="5B9BD5"/>
          </a:effectRef>
          <a:fontRef idx="minor">
            <a:sysClr val="windowText" lastClr="000000"/>
          </a:fontRef>
        </p:style>
      </p:cxnSp>
      <p:sp>
        <p:nvSpPr>
          <p:cNvPr id="25" name="矩形 24"/>
          <p:cNvSpPr/>
          <p:nvPr/>
        </p:nvSpPr>
        <p:spPr>
          <a:xfrm>
            <a:off x="0" y="6685613"/>
            <a:ext cx="12192000" cy="1723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p:nvPr/>
        </p:nvPicPr>
        <p:blipFill>
          <a:blip r:embed="rId1"/>
          <a:stretch>
            <a:fillRect/>
          </a:stretch>
        </p:blipFill>
        <p:spPr>
          <a:xfrm>
            <a:off x="54610" y="6584950"/>
            <a:ext cx="708025" cy="273050"/>
          </a:xfrm>
          <a:prstGeom prst="rect">
            <a:avLst/>
          </a:prstGeom>
        </p:spPr>
      </p:pic>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0" y="12700"/>
            <a:ext cx="1078865" cy="831850"/>
          </a:xfrm>
          <a:prstGeom prst="rect">
            <a:avLst/>
          </a:prstGeom>
        </p:spPr>
      </p:pic>
      <p:grpSp>
        <p:nvGrpSpPr>
          <p:cNvPr id="3" name="组合 2"/>
          <p:cNvGrpSpPr/>
          <p:nvPr/>
        </p:nvGrpSpPr>
        <p:grpSpPr>
          <a:xfrm>
            <a:off x="414020" y="551815"/>
            <a:ext cx="140970" cy="121920"/>
            <a:chOff x="715963" y="600758"/>
            <a:chExt cx="2201410" cy="2201406"/>
          </a:xfrm>
        </p:grpSpPr>
        <p:sp>
          <p:nvSpPr>
            <p:cNvPr id="5" name="Freeform 20"/>
            <p:cNvSpPr/>
            <p:nvPr/>
          </p:nvSpPr>
          <p:spPr>
            <a:xfrm>
              <a:off x="715963" y="843713"/>
              <a:ext cx="349618" cy="1712535"/>
            </a:xfrm>
            <a:custGeom>
              <a:avLst/>
              <a:gdLst/>
              <a:ahLst/>
              <a:cxnLst>
                <a:cxn ang="0">
                  <a:pos x="349618" y="1122925"/>
                </a:cxn>
                <a:cxn ang="0">
                  <a:pos x="0" y="1712535"/>
                </a:cxn>
                <a:cxn ang="0">
                  <a:pos x="0" y="0"/>
                </a:cxn>
                <a:cxn ang="0">
                  <a:pos x="349618" y="1122925"/>
                </a:cxn>
              </a:cxnLst>
              <a:pathLst>
                <a:path w="118" h="578">
                  <a:moveTo>
                    <a:pt x="118" y="379"/>
                  </a:moveTo>
                  <a:lnTo>
                    <a:pt x="0" y="578"/>
                  </a:lnTo>
                  <a:lnTo>
                    <a:pt x="0" y="0"/>
                  </a:lnTo>
                  <a:lnTo>
                    <a:pt x="118" y="379"/>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6" name="Freeform 21"/>
            <p:cNvSpPr/>
            <p:nvPr/>
          </p:nvSpPr>
          <p:spPr>
            <a:xfrm>
              <a:off x="715963" y="600758"/>
              <a:ext cx="651830" cy="399987"/>
            </a:xfrm>
            <a:custGeom>
              <a:avLst/>
              <a:gdLst/>
              <a:ahLst/>
              <a:cxnLst>
                <a:cxn ang="0">
                  <a:pos x="651830" y="399987"/>
                </a:cxn>
                <a:cxn ang="0">
                  <a:pos x="0" y="242955"/>
                </a:cxn>
                <a:cxn ang="0">
                  <a:pos x="242954" y="0"/>
                </a:cxn>
                <a:cxn ang="0">
                  <a:pos x="651830" y="399987"/>
                </a:cxn>
              </a:cxnLst>
              <a:pathLst>
                <a:path w="220" h="135">
                  <a:moveTo>
                    <a:pt x="220" y="135"/>
                  </a:moveTo>
                  <a:lnTo>
                    <a:pt x="0" y="82"/>
                  </a:lnTo>
                  <a:lnTo>
                    <a:pt x="82" y="0"/>
                  </a:lnTo>
                  <a:lnTo>
                    <a:pt x="220" y="135"/>
                  </a:lnTo>
                  <a:close/>
                </a:path>
              </a:pathLst>
            </a:custGeom>
            <a:noFill/>
            <a:ln w="9525" cap="flat" cmpd="sng">
              <a:solidFill>
                <a:srgbClr val="5B3B87"/>
              </a:solidFill>
              <a:prstDash val="solid"/>
              <a:round/>
              <a:headEnd type="none" w="med" len="med"/>
              <a:tailEnd type="none" w="med" len="med"/>
            </a:ln>
          </p:spPr>
          <p:txBody>
            <a:bodyPr/>
            <a:p>
              <a:endParaRPr lang="zh-CN" altLang="en-US" sz="1680"/>
            </a:p>
          </p:txBody>
        </p:sp>
        <p:sp>
          <p:nvSpPr>
            <p:cNvPr id="7" name="Freeform 22"/>
            <p:cNvSpPr/>
            <p:nvPr/>
          </p:nvSpPr>
          <p:spPr>
            <a:xfrm>
              <a:off x="715963" y="1966637"/>
              <a:ext cx="349618" cy="835527"/>
            </a:xfrm>
            <a:custGeom>
              <a:avLst/>
              <a:gdLst/>
              <a:ahLst/>
              <a:cxnLst>
                <a:cxn ang="0">
                  <a:pos x="349618" y="0"/>
                </a:cxn>
                <a:cxn ang="0">
                  <a:pos x="242954" y="835527"/>
                </a:cxn>
                <a:cxn ang="0">
                  <a:pos x="0" y="589609"/>
                </a:cxn>
                <a:cxn ang="0">
                  <a:pos x="349618" y="0"/>
                </a:cxn>
              </a:cxnLst>
              <a:pathLst>
                <a:path w="118" h="282">
                  <a:moveTo>
                    <a:pt x="118" y="0"/>
                  </a:moveTo>
                  <a:lnTo>
                    <a:pt x="82" y="282"/>
                  </a:lnTo>
                  <a:lnTo>
                    <a:pt x="0" y="199"/>
                  </a:lnTo>
                  <a:lnTo>
                    <a:pt x="118" y="0"/>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8" name="Freeform 23"/>
            <p:cNvSpPr/>
            <p:nvPr/>
          </p:nvSpPr>
          <p:spPr>
            <a:xfrm>
              <a:off x="715963" y="843713"/>
              <a:ext cx="651830" cy="1122926"/>
            </a:xfrm>
            <a:custGeom>
              <a:avLst/>
              <a:gdLst/>
              <a:ahLst/>
              <a:cxnLst>
                <a:cxn ang="0">
                  <a:pos x="651830" y="157031"/>
                </a:cxn>
                <a:cxn ang="0">
                  <a:pos x="349617" y="1122926"/>
                </a:cxn>
                <a:cxn ang="0">
                  <a:pos x="0" y="0"/>
                </a:cxn>
                <a:cxn ang="0">
                  <a:pos x="651830" y="157031"/>
                </a:cxn>
              </a:cxnLst>
              <a:pathLst>
                <a:path w="220" h="379">
                  <a:moveTo>
                    <a:pt x="220" y="53"/>
                  </a:moveTo>
                  <a:lnTo>
                    <a:pt x="118" y="379"/>
                  </a:lnTo>
                  <a:lnTo>
                    <a:pt x="0" y="0"/>
                  </a:lnTo>
                  <a:lnTo>
                    <a:pt x="220" y="53"/>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0" name="Freeform 24"/>
            <p:cNvSpPr/>
            <p:nvPr/>
          </p:nvSpPr>
          <p:spPr>
            <a:xfrm>
              <a:off x="958918" y="1966637"/>
              <a:ext cx="948117" cy="835527"/>
            </a:xfrm>
            <a:custGeom>
              <a:avLst/>
              <a:gdLst/>
              <a:ahLst/>
              <a:cxnLst>
                <a:cxn ang="0">
                  <a:pos x="948117" y="373320"/>
                </a:cxn>
                <a:cxn ang="0">
                  <a:pos x="0" y="835527"/>
                </a:cxn>
                <a:cxn ang="0">
                  <a:pos x="106663" y="0"/>
                </a:cxn>
                <a:cxn ang="0">
                  <a:pos x="948117" y="373320"/>
                </a:cxn>
              </a:cxnLst>
              <a:pathLst>
                <a:path w="320" h="282">
                  <a:moveTo>
                    <a:pt x="320" y="126"/>
                  </a:moveTo>
                  <a:lnTo>
                    <a:pt x="0" y="282"/>
                  </a:lnTo>
                  <a:lnTo>
                    <a:pt x="36" y="0"/>
                  </a:lnTo>
                  <a:lnTo>
                    <a:pt x="320" y="126"/>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12" name="Freeform 25"/>
            <p:cNvSpPr/>
            <p:nvPr/>
          </p:nvSpPr>
          <p:spPr>
            <a:xfrm>
              <a:off x="958918" y="600758"/>
              <a:ext cx="1712536" cy="399987"/>
            </a:xfrm>
            <a:custGeom>
              <a:avLst/>
              <a:gdLst/>
              <a:ahLst/>
              <a:cxnLst>
                <a:cxn ang="0">
                  <a:pos x="408875" y="399987"/>
                </a:cxn>
                <a:cxn ang="0">
                  <a:pos x="0" y="0"/>
                </a:cxn>
                <a:cxn ang="0">
                  <a:pos x="1712536" y="0"/>
                </a:cxn>
                <a:cxn ang="0">
                  <a:pos x="408875" y="399987"/>
                </a:cxn>
              </a:cxnLst>
              <a:pathLst>
                <a:path w="578" h="135">
                  <a:moveTo>
                    <a:pt x="138" y="135"/>
                  </a:moveTo>
                  <a:lnTo>
                    <a:pt x="0" y="0"/>
                  </a:lnTo>
                  <a:lnTo>
                    <a:pt x="578" y="0"/>
                  </a:lnTo>
                  <a:lnTo>
                    <a:pt x="138" y="135"/>
                  </a:lnTo>
                  <a:close/>
                </a:path>
              </a:pathLst>
            </a:custGeom>
            <a:noFill/>
            <a:ln w="9525" cap="flat" cmpd="sng">
              <a:solidFill>
                <a:srgbClr val="79307A"/>
              </a:solidFill>
              <a:prstDash val="solid"/>
              <a:round/>
              <a:headEnd type="none" w="med" len="med"/>
              <a:tailEnd type="none" w="med" len="med"/>
            </a:ln>
          </p:spPr>
          <p:txBody>
            <a:bodyPr/>
            <a:p>
              <a:endParaRPr lang="zh-CN" altLang="en-US" sz="1680"/>
            </a:p>
          </p:txBody>
        </p:sp>
        <p:sp>
          <p:nvSpPr>
            <p:cNvPr id="13" name="Freeform 26"/>
            <p:cNvSpPr/>
            <p:nvPr/>
          </p:nvSpPr>
          <p:spPr>
            <a:xfrm>
              <a:off x="958918" y="2339957"/>
              <a:ext cx="1712536" cy="462207"/>
            </a:xfrm>
            <a:custGeom>
              <a:avLst/>
              <a:gdLst/>
              <a:ahLst/>
              <a:cxnLst>
                <a:cxn ang="0">
                  <a:pos x="948116" y="0"/>
                </a:cxn>
                <a:cxn ang="0">
                  <a:pos x="1712536" y="462207"/>
                </a:cxn>
                <a:cxn ang="0">
                  <a:pos x="0" y="462207"/>
                </a:cxn>
                <a:cxn ang="0">
                  <a:pos x="948116" y="0"/>
                </a:cxn>
              </a:cxnLst>
              <a:pathLst>
                <a:path w="578" h="156">
                  <a:moveTo>
                    <a:pt x="320" y="0"/>
                  </a:moveTo>
                  <a:lnTo>
                    <a:pt x="578" y="156"/>
                  </a:lnTo>
                  <a:lnTo>
                    <a:pt x="0" y="156"/>
                  </a:lnTo>
                  <a:lnTo>
                    <a:pt x="320"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4" name="Freeform 27"/>
            <p:cNvSpPr/>
            <p:nvPr/>
          </p:nvSpPr>
          <p:spPr>
            <a:xfrm>
              <a:off x="1367793" y="600758"/>
              <a:ext cx="1303661" cy="805899"/>
            </a:xfrm>
            <a:custGeom>
              <a:avLst/>
              <a:gdLst/>
              <a:ahLst/>
              <a:cxnLst>
                <a:cxn ang="0">
                  <a:pos x="1303661" y="0"/>
                </a:cxn>
                <a:cxn ang="0">
                  <a:pos x="897748" y="805899"/>
                </a:cxn>
                <a:cxn ang="0">
                  <a:pos x="0" y="399986"/>
                </a:cxn>
                <a:cxn ang="0">
                  <a:pos x="1303661" y="0"/>
                </a:cxn>
              </a:cxnLst>
              <a:pathLst>
                <a:path w="440" h="272">
                  <a:moveTo>
                    <a:pt x="440" y="0"/>
                  </a:moveTo>
                  <a:lnTo>
                    <a:pt x="303" y="272"/>
                  </a:lnTo>
                  <a:lnTo>
                    <a:pt x="0" y="135"/>
                  </a:lnTo>
                  <a:lnTo>
                    <a:pt x="440" y="0"/>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5" name="Freeform 28"/>
            <p:cNvSpPr/>
            <p:nvPr/>
          </p:nvSpPr>
          <p:spPr>
            <a:xfrm>
              <a:off x="2265543" y="843713"/>
              <a:ext cx="651830" cy="1712535"/>
            </a:xfrm>
            <a:custGeom>
              <a:avLst/>
              <a:gdLst/>
              <a:ahLst/>
              <a:cxnLst>
                <a:cxn ang="0">
                  <a:pos x="651830" y="0"/>
                </a:cxn>
                <a:cxn ang="0">
                  <a:pos x="651830" y="1712535"/>
                </a:cxn>
                <a:cxn ang="0">
                  <a:pos x="0" y="562944"/>
                </a:cxn>
                <a:cxn ang="0">
                  <a:pos x="651830" y="0"/>
                </a:cxn>
              </a:cxnLst>
              <a:pathLst>
                <a:path w="220" h="578">
                  <a:moveTo>
                    <a:pt x="220" y="0"/>
                  </a:moveTo>
                  <a:lnTo>
                    <a:pt x="220" y="578"/>
                  </a:lnTo>
                  <a:lnTo>
                    <a:pt x="0" y="190"/>
                  </a:lnTo>
                  <a:lnTo>
                    <a:pt x="220" y="0"/>
                  </a:lnTo>
                  <a:close/>
                </a:path>
              </a:pathLst>
            </a:custGeom>
            <a:noFill/>
            <a:ln w="9525" cap="flat" cmpd="sng">
              <a:solidFill>
                <a:srgbClr val="F1286A"/>
              </a:solidFill>
              <a:prstDash val="solid"/>
              <a:round/>
              <a:headEnd type="none" w="med" len="med"/>
              <a:tailEnd type="none" w="med" len="med"/>
            </a:ln>
          </p:spPr>
          <p:txBody>
            <a:bodyPr/>
            <a:p>
              <a:endParaRPr lang="zh-CN" altLang="en-US" sz="1680"/>
            </a:p>
          </p:txBody>
        </p:sp>
        <p:sp>
          <p:nvSpPr>
            <p:cNvPr id="16" name="Freeform 29"/>
            <p:cNvSpPr/>
            <p:nvPr/>
          </p:nvSpPr>
          <p:spPr>
            <a:xfrm>
              <a:off x="1907035" y="2339957"/>
              <a:ext cx="1010338" cy="462207"/>
            </a:xfrm>
            <a:custGeom>
              <a:avLst/>
              <a:gdLst/>
              <a:ahLst/>
              <a:cxnLst>
                <a:cxn ang="0">
                  <a:pos x="1010338" y="216289"/>
                </a:cxn>
                <a:cxn ang="0">
                  <a:pos x="0" y="0"/>
                </a:cxn>
                <a:cxn ang="0">
                  <a:pos x="764419" y="462207"/>
                </a:cxn>
                <a:cxn ang="0">
                  <a:pos x="1010338" y="216289"/>
                </a:cxn>
              </a:cxnLst>
              <a:pathLst>
                <a:path w="341" h="156">
                  <a:moveTo>
                    <a:pt x="341" y="73"/>
                  </a:moveTo>
                  <a:lnTo>
                    <a:pt x="0" y="0"/>
                  </a:lnTo>
                  <a:lnTo>
                    <a:pt x="258" y="156"/>
                  </a:lnTo>
                  <a:lnTo>
                    <a:pt x="341" y="73"/>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17" name="Freeform 30"/>
            <p:cNvSpPr/>
            <p:nvPr/>
          </p:nvSpPr>
          <p:spPr>
            <a:xfrm>
              <a:off x="1065581" y="1406657"/>
              <a:ext cx="1199961" cy="933303"/>
            </a:xfrm>
            <a:custGeom>
              <a:avLst/>
              <a:gdLst/>
              <a:ahLst/>
              <a:cxnLst>
                <a:cxn ang="0">
                  <a:pos x="1199961" y="0"/>
                </a:cxn>
                <a:cxn ang="0">
                  <a:pos x="0" y="559981"/>
                </a:cxn>
                <a:cxn ang="0">
                  <a:pos x="841454" y="933303"/>
                </a:cxn>
                <a:cxn ang="0">
                  <a:pos x="1199961" y="0"/>
                </a:cxn>
              </a:cxnLst>
              <a:pathLst>
                <a:path w="405" h="315">
                  <a:moveTo>
                    <a:pt x="405" y="0"/>
                  </a:moveTo>
                  <a:lnTo>
                    <a:pt x="0" y="189"/>
                  </a:lnTo>
                  <a:lnTo>
                    <a:pt x="284" y="315"/>
                  </a:lnTo>
                  <a:lnTo>
                    <a:pt x="405"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8" name="Freeform 31"/>
            <p:cNvSpPr/>
            <p:nvPr/>
          </p:nvSpPr>
          <p:spPr>
            <a:xfrm>
              <a:off x="1907035" y="1406657"/>
              <a:ext cx="1010338" cy="1149591"/>
            </a:xfrm>
            <a:custGeom>
              <a:avLst/>
              <a:gdLst/>
              <a:ahLst/>
              <a:cxnLst>
                <a:cxn ang="0">
                  <a:pos x="358507" y="0"/>
                </a:cxn>
                <a:cxn ang="0">
                  <a:pos x="1010338" y="1149591"/>
                </a:cxn>
                <a:cxn ang="0">
                  <a:pos x="0" y="933301"/>
                </a:cxn>
                <a:cxn ang="0">
                  <a:pos x="358507" y="0"/>
                </a:cxn>
              </a:cxnLst>
              <a:pathLst>
                <a:path w="341" h="388">
                  <a:moveTo>
                    <a:pt x="121" y="0"/>
                  </a:moveTo>
                  <a:lnTo>
                    <a:pt x="341" y="388"/>
                  </a:lnTo>
                  <a:lnTo>
                    <a:pt x="0" y="315"/>
                  </a:lnTo>
                  <a:lnTo>
                    <a:pt x="121" y="0"/>
                  </a:lnTo>
                  <a:close/>
                </a:path>
              </a:pathLst>
            </a:custGeom>
            <a:noFill/>
            <a:ln w="9525" cap="flat" cmpd="sng">
              <a:solidFill>
                <a:srgbClr val="FD3F63"/>
              </a:solidFill>
              <a:prstDash val="solid"/>
              <a:round/>
              <a:headEnd type="none" w="med" len="med"/>
              <a:tailEnd type="none" w="med" len="med"/>
            </a:ln>
          </p:spPr>
          <p:txBody>
            <a:bodyPr/>
            <a:p>
              <a:endParaRPr lang="zh-CN" altLang="en-US" sz="1680"/>
            </a:p>
          </p:txBody>
        </p:sp>
        <p:sp>
          <p:nvSpPr>
            <p:cNvPr id="19" name="Freeform 32"/>
            <p:cNvSpPr/>
            <p:nvPr/>
          </p:nvSpPr>
          <p:spPr>
            <a:xfrm>
              <a:off x="2265543" y="600758"/>
              <a:ext cx="651830" cy="805899"/>
            </a:xfrm>
            <a:custGeom>
              <a:avLst/>
              <a:gdLst/>
              <a:ahLst/>
              <a:cxnLst>
                <a:cxn ang="0">
                  <a:pos x="405912" y="0"/>
                </a:cxn>
                <a:cxn ang="0">
                  <a:pos x="651830" y="242954"/>
                </a:cxn>
                <a:cxn ang="0">
                  <a:pos x="0" y="805899"/>
                </a:cxn>
                <a:cxn ang="0">
                  <a:pos x="405912" y="0"/>
                </a:cxn>
              </a:cxnLst>
              <a:pathLst>
                <a:path w="220" h="272">
                  <a:moveTo>
                    <a:pt x="137" y="0"/>
                  </a:moveTo>
                  <a:lnTo>
                    <a:pt x="220" y="82"/>
                  </a:lnTo>
                  <a:lnTo>
                    <a:pt x="0" y="272"/>
                  </a:lnTo>
                  <a:lnTo>
                    <a:pt x="137" y="0"/>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sp>
          <p:nvSpPr>
            <p:cNvPr id="22" name="Freeform 33"/>
            <p:cNvSpPr/>
            <p:nvPr/>
          </p:nvSpPr>
          <p:spPr>
            <a:xfrm>
              <a:off x="1065581" y="1000744"/>
              <a:ext cx="1199961" cy="965893"/>
            </a:xfrm>
            <a:custGeom>
              <a:avLst/>
              <a:gdLst/>
              <a:ahLst/>
              <a:cxnLst>
                <a:cxn ang="0">
                  <a:pos x="1199961" y="405912"/>
                </a:cxn>
                <a:cxn ang="0">
                  <a:pos x="302212" y="0"/>
                </a:cxn>
                <a:cxn ang="0">
                  <a:pos x="0" y="965893"/>
                </a:cxn>
                <a:cxn ang="0">
                  <a:pos x="1199961" y="405912"/>
                </a:cxn>
              </a:cxnLst>
              <a:pathLst>
                <a:path w="405" h="326">
                  <a:moveTo>
                    <a:pt x="405" y="137"/>
                  </a:moveTo>
                  <a:lnTo>
                    <a:pt x="102" y="0"/>
                  </a:lnTo>
                  <a:lnTo>
                    <a:pt x="0" y="326"/>
                  </a:lnTo>
                  <a:lnTo>
                    <a:pt x="405" y="137"/>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grpSp>
      <p:sp>
        <p:nvSpPr>
          <p:cNvPr id="27" name="文本框 26"/>
          <p:cNvSpPr txBox="1"/>
          <p:nvPr/>
        </p:nvSpPr>
        <p:spPr>
          <a:xfrm>
            <a:off x="1241425" y="198120"/>
            <a:ext cx="7287260" cy="460375"/>
          </a:xfrm>
          <a:prstGeom prst="rect">
            <a:avLst/>
          </a:prstGeom>
          <a:noFill/>
        </p:spPr>
        <p:txBody>
          <a:bodyPr wrap="square" rtlCol="0" anchor="t">
            <a:spAutoFit/>
          </a:bodyPr>
          <a:p>
            <a:r>
              <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rPr>
              <a:t>10.beyond 胜过，超出 --不如 not as good as</a:t>
            </a:r>
            <a:endPar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endParaRPr>
          </a:p>
        </p:txBody>
      </p:sp>
      <p:sp>
        <p:nvSpPr>
          <p:cNvPr id="11272" name="AutoShape 36"/>
          <p:cNvSpPr/>
          <p:nvPr>
            <p:custDataLst>
              <p:tags r:id="rId4"/>
            </p:custDataLst>
          </p:nvPr>
        </p:nvSpPr>
        <p:spPr>
          <a:xfrm>
            <a:off x="111125" y="826135"/>
            <a:ext cx="5662930" cy="576516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pitchFamily="18" charset="0"/>
              <a:ea typeface="Times New Roman" panose="02020603050405020304" pitchFamily="18" charset="0"/>
            </a:endParaRPr>
          </a:p>
        </p:txBody>
      </p:sp>
      <p:pic>
        <p:nvPicPr>
          <p:cNvPr id="23" name="图片 22"/>
          <p:cNvPicPr>
            <a:picLocks noChangeAspect="1"/>
          </p:cNvPicPr>
          <p:nvPr/>
        </p:nvPicPr>
        <p:blipFill>
          <a:blip r:embed="rId5"/>
          <a:stretch>
            <a:fillRect/>
          </a:stretch>
        </p:blipFill>
        <p:spPr>
          <a:xfrm>
            <a:off x="5956300" y="826135"/>
            <a:ext cx="6235065" cy="5790565"/>
          </a:xfrm>
          <a:prstGeom prst="rect">
            <a:avLst/>
          </a:prstGeom>
          <a:effectLst>
            <a:outerShdw blurRad="50800" dist="38100" dir="16200000" rotWithShape="0">
              <a:prstClr val="black">
                <a:alpha val="40000"/>
              </a:prstClr>
            </a:outerShdw>
          </a:effectLst>
        </p:spPr>
      </p:pic>
      <p:pic>
        <p:nvPicPr>
          <p:cNvPr id="9" name="图片 8"/>
          <p:cNvPicPr/>
          <p:nvPr/>
        </p:nvPicPr>
        <p:blipFill>
          <a:blip r:embed="rId6"/>
          <a:stretch>
            <a:fillRect/>
          </a:stretch>
        </p:blipFill>
        <p:spPr>
          <a:xfrm>
            <a:off x="10135870" y="5061585"/>
            <a:ext cx="2321560" cy="190373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9515" y="6146366"/>
            <a:ext cx="520050" cy="819282"/>
          </a:xfrm>
          <a:prstGeom prst="rect">
            <a:avLst/>
          </a:prstGeom>
        </p:spPr>
      </p:pic>
      <p:pic>
        <p:nvPicPr>
          <p:cNvPr id="24" name="图片 23"/>
          <p:cNvPicPr>
            <a:picLocks noChangeAspect="1"/>
          </p:cNvPicPr>
          <p:nvPr>
            <p:custDataLst>
              <p:tags r:id="rId8"/>
            </p:custDataLst>
          </p:nvPr>
        </p:nvPicPr>
        <p:blipFill>
          <a:blip r:embed="rId9">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flipH="1">
            <a:off x="-60325" y="5960745"/>
            <a:ext cx="1266190" cy="773430"/>
          </a:xfrm>
          <a:prstGeom prst="rect">
            <a:avLst/>
          </a:prstGeom>
        </p:spPr>
      </p:pic>
      <p:pic>
        <p:nvPicPr>
          <p:cNvPr id="21" name="图片 20" descr="搜狗截图20250605200646"/>
          <p:cNvPicPr>
            <a:picLocks noChangeAspect="1"/>
          </p:cNvPicPr>
          <p:nvPr/>
        </p:nvPicPr>
        <p:blipFill>
          <a:blip r:embed="rId10"/>
          <a:stretch>
            <a:fillRect/>
          </a:stretch>
        </p:blipFill>
        <p:spPr>
          <a:xfrm>
            <a:off x="111125" y="1628140"/>
            <a:ext cx="5662930" cy="3818255"/>
          </a:xfrm>
          <a:prstGeom prst="rect">
            <a:avLst/>
          </a:prstGeom>
        </p:spPr>
      </p:pic>
      <p:sp>
        <p:nvSpPr>
          <p:cNvPr id="100" name="文本框 99"/>
          <p:cNvSpPr txBox="1"/>
          <p:nvPr/>
        </p:nvSpPr>
        <p:spPr>
          <a:xfrm>
            <a:off x="6075680" y="920115"/>
            <a:ext cx="5739765" cy="4092575"/>
          </a:xfrm>
          <a:prstGeom prst="rect">
            <a:avLst/>
          </a:prstGeom>
          <a:noFill/>
          <a:ln w="9525">
            <a:noFill/>
          </a:ln>
        </p:spPr>
        <p:txBody>
          <a:bodyPr wrap="square">
            <a:spAutoFit/>
          </a:bodyPr>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1.</a:t>
            </a:r>
            <a:r>
              <a:rPr lang="zh-CN" sz="2000" b="0">
                <a:solidFill>
                  <a:srgbClr val="0063A8"/>
                </a:solidFill>
                <a:latin typeface="Times New Roman" panose="02020603050405020304" pitchFamily="18" charset="0"/>
                <a:ea typeface="宋体" panose="02010600030101010101" pitchFamily="2" charset="-122"/>
              </a:rPr>
              <a:t>在学校，女生在语言和人文学科上的表现优于男生。</a:t>
            </a:r>
            <a:endParaRPr lang="zh-CN" sz="2000" b="0">
              <a:solidFill>
                <a:srgbClr val="0063A8"/>
              </a:solidFill>
              <a:latin typeface="Times New Roman" panose="02020603050405020304" pitchFamily="18" charset="0"/>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2.</a:t>
            </a:r>
            <a:r>
              <a:rPr lang="zh-CN" sz="2000" b="0">
                <a:solidFill>
                  <a:srgbClr val="0063A8"/>
                </a:solidFill>
                <a:latin typeface="Times New Roman" panose="02020603050405020304" pitchFamily="18" charset="0"/>
                <a:ea typeface="宋体" panose="02010600030101010101" pitchFamily="2" charset="-122"/>
              </a:rPr>
              <a:t>这位短跑运动员打破了此前比赛创下的所有记录。</a:t>
            </a:r>
            <a:endParaRPr lang="zh-CN" sz="2000" b="0">
              <a:solidFill>
                <a:srgbClr val="0063A8"/>
              </a:solidFill>
              <a:latin typeface="Times New Roman" panose="02020603050405020304" pitchFamily="18" charset="0"/>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3.</a:t>
            </a:r>
            <a:r>
              <a:rPr lang="zh-CN" sz="2000" b="0">
                <a:solidFill>
                  <a:srgbClr val="0063A8"/>
                </a:solidFill>
                <a:ea typeface="宋体" panose="02010600030101010101" pitchFamily="2" charset="-122"/>
              </a:rPr>
              <a:t>这个产品的质量不如其竞争对手的。</a:t>
            </a:r>
            <a:endParaRPr lang="zh-CN" sz="2000" b="0">
              <a:solidFill>
                <a:srgbClr val="0063A8"/>
              </a:solidFill>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4.</a:t>
            </a:r>
            <a:r>
              <a:rPr lang="zh-CN" sz="2000" b="0">
                <a:solidFill>
                  <a:srgbClr val="0063A8"/>
                </a:solidFill>
                <a:latin typeface="Times New Roman" panose="02020603050405020304" pitchFamily="18" charset="0"/>
                <a:ea typeface="宋体" panose="02010600030101010101" pitchFamily="2" charset="-122"/>
              </a:rPr>
              <a:t>我们公司在创新领域被竞争对手超越了。</a:t>
            </a:r>
            <a:endParaRPr lang="zh-CN" altLang="en-US" sz="2000" b="0">
              <a:solidFill>
                <a:srgbClr val="0063A8"/>
              </a:solidFill>
              <a:latin typeface="Times New Roman" panose="02020603050405020304" pitchFamily="18" charset="0"/>
              <a:ea typeface="宋体" panose="02010600030101010101" pitchFamily="2" charset="-122"/>
            </a:endParaRPr>
          </a:p>
        </p:txBody>
      </p:sp>
      <p:sp>
        <p:nvSpPr>
          <p:cNvPr id="26" name="文本框 25"/>
          <p:cNvSpPr txBox="1"/>
          <p:nvPr/>
        </p:nvSpPr>
        <p:spPr>
          <a:xfrm>
            <a:off x="6075680" y="1628140"/>
            <a:ext cx="5739765" cy="706755"/>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1.In school, girls </a:t>
            </a:r>
            <a:r>
              <a:rPr lang="en-US" sz="2000"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outperformed</a:t>
            </a:r>
            <a:r>
              <a:rPr lang="en-US" sz="2000" b="0">
                <a:latin typeface="Times New Roman" panose="02020603050405020304" pitchFamily="18" charset="0"/>
                <a:ea typeface="宋体" panose="02010600030101010101" pitchFamily="2" charset="-122"/>
                <a:cs typeface="Times New Roman" panose="02020603050405020304" pitchFamily="18" charset="0"/>
              </a:rPr>
              <a:t> boys in language and humanity subjects.</a:t>
            </a:r>
            <a:endParaRPr lang="zh-CN" altLang="en-US" sz="2000"/>
          </a:p>
        </p:txBody>
      </p:sp>
      <p:sp>
        <p:nvSpPr>
          <p:cNvPr id="28" name="文本框 27"/>
          <p:cNvSpPr txBox="1"/>
          <p:nvPr/>
        </p:nvSpPr>
        <p:spPr>
          <a:xfrm>
            <a:off x="6125845" y="2947035"/>
            <a:ext cx="5689600" cy="706755"/>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2.The sprinter </a:t>
            </a:r>
            <a:r>
              <a:rPr lang="en-US" sz="2000"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surpassed</a:t>
            </a:r>
            <a:r>
              <a:rPr lang="en-US" sz="2000" b="0">
                <a:latin typeface="Times New Roman" panose="02020603050405020304" pitchFamily="18" charset="0"/>
                <a:ea typeface="宋体" panose="02010600030101010101" pitchFamily="2" charset="-122"/>
                <a:cs typeface="Times New Roman" panose="02020603050405020304" pitchFamily="18" charset="0"/>
              </a:rPr>
              <a:t> all previous records set at the games.</a:t>
            </a:r>
            <a:endParaRPr lang="zh-CN" altLang="en-US" sz="2000"/>
          </a:p>
        </p:txBody>
      </p:sp>
      <p:sp>
        <p:nvSpPr>
          <p:cNvPr id="29" name="文本框 28"/>
          <p:cNvSpPr txBox="1"/>
          <p:nvPr/>
        </p:nvSpPr>
        <p:spPr>
          <a:xfrm>
            <a:off x="6075045" y="4157980"/>
            <a:ext cx="6116320" cy="398780"/>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3.</a:t>
            </a:r>
            <a:r>
              <a:rPr lang="en-US" sz="2000" b="0">
                <a:latin typeface="Times New Roman" panose="02020603050405020304" pitchFamily="18" charset="0"/>
                <a:ea typeface="宋体" panose="02010600030101010101" pitchFamily="2" charset="-122"/>
              </a:rPr>
              <a:t>The quality of this product </a:t>
            </a:r>
            <a:r>
              <a:rPr lang="en-US" sz="2000" b="1" u="sng">
                <a:solidFill>
                  <a:srgbClr val="C00000"/>
                </a:solidFill>
                <a:latin typeface="Times New Roman" panose="02020603050405020304" pitchFamily="18" charset="0"/>
                <a:ea typeface="宋体" panose="02010600030101010101" pitchFamily="2" charset="-122"/>
              </a:rPr>
              <a:t>is inferior to</a:t>
            </a:r>
            <a:r>
              <a:rPr lang="en-US" sz="2000" b="0">
                <a:latin typeface="Times New Roman" panose="02020603050405020304" pitchFamily="18" charset="0"/>
                <a:ea typeface="宋体" panose="02010600030101010101" pitchFamily="2" charset="-122"/>
              </a:rPr>
              <a:t> its competitors'.</a:t>
            </a:r>
            <a:endParaRPr lang="zh-CN" altLang="en-US" sz="2000"/>
          </a:p>
        </p:txBody>
      </p:sp>
      <p:sp>
        <p:nvSpPr>
          <p:cNvPr id="30" name="文本框 29"/>
          <p:cNvSpPr txBox="1"/>
          <p:nvPr/>
        </p:nvSpPr>
        <p:spPr>
          <a:xfrm>
            <a:off x="6042660" y="5061585"/>
            <a:ext cx="6181090" cy="706755"/>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4.Our company </a:t>
            </a:r>
            <a:r>
              <a:rPr lang="en-US" sz="2000"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was outdone by</a:t>
            </a:r>
            <a:r>
              <a:rPr lang="en-US" sz="2000" b="0">
                <a:latin typeface="Times New Roman" panose="02020603050405020304" pitchFamily="18" charset="0"/>
                <a:ea typeface="宋体" panose="02010600030101010101" pitchFamily="2" charset="-122"/>
                <a:cs typeface="Times New Roman" panose="02020603050405020304" pitchFamily="18" charset="0"/>
              </a:rPr>
              <a:t> its rival in the innovation field.</a:t>
            </a:r>
            <a:endParaRPr lang="zh-CN" altLang="en-US"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par>
                                <p:cTn id="10" presetID="8" presetClass="emph" presetSubtype="0" repeatCount="indefinite" fill="hold" nodeType="with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P spid="28" grpId="1"/>
      <p:bldP spid="29" grpId="0"/>
      <p:bldP spid="29" grpId="1"/>
      <p:bldP spid="30" grpId="0"/>
      <p:bldP spid="3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rcRect t="9481" r="3703"/>
          <a:stretch>
            <a:fillRect/>
          </a:stretch>
        </p:blipFill>
        <p:spPr>
          <a:xfrm>
            <a:off x="226060" y="334010"/>
            <a:ext cx="11796395" cy="6004560"/>
          </a:xfrm>
          <a:prstGeom prst="rect">
            <a:avLst/>
          </a:prstGeom>
        </p:spPr>
      </p:pic>
      <p:sp>
        <p:nvSpPr>
          <p:cNvPr id="25" name="矩形 24"/>
          <p:cNvSpPr/>
          <p:nvPr/>
        </p:nvSpPr>
        <p:spPr>
          <a:xfrm>
            <a:off x="0" y="6685613"/>
            <a:ext cx="12192000" cy="17238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339544" y="47968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grpSp>
        <p:nvGrpSpPr>
          <p:cNvPr id="6" name="组合 5"/>
          <p:cNvGrpSpPr/>
          <p:nvPr/>
        </p:nvGrpSpPr>
        <p:grpSpPr>
          <a:xfrm>
            <a:off x="367665" y="1804670"/>
            <a:ext cx="11269980" cy="4540885"/>
            <a:chOff x="1073090" y="1986000"/>
            <a:chExt cx="10045820" cy="3804131"/>
          </a:xfrm>
          <a:solidFill>
            <a:schemeClr val="accent4">
              <a:lumMod val="50000"/>
            </a:schemeClr>
          </a:solidFill>
          <a:effectLst>
            <a:outerShdw blurRad="50800" dist="38100" dir="2700000" algn="tl" rotWithShape="0">
              <a:prstClr val="black">
                <a:alpha val="40000"/>
              </a:prstClr>
            </a:outerShdw>
          </a:effectLst>
        </p:grpSpPr>
        <p:sp>
          <p:nvSpPr>
            <p:cNvPr id="4" name="L 形 3"/>
            <p:cNvSpPr/>
            <p:nvPr/>
          </p:nvSpPr>
          <p:spPr>
            <a:xfrm>
              <a:off x="1073090" y="4914900"/>
              <a:ext cx="5022909" cy="875231"/>
            </a:xfrm>
            <a:prstGeom prst="corner">
              <a:avLst>
                <a:gd name="adj1" fmla="val 9196"/>
                <a:gd name="adj2" fmla="val 91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L 形 30"/>
            <p:cNvSpPr/>
            <p:nvPr/>
          </p:nvSpPr>
          <p:spPr>
            <a:xfrm flipH="1">
              <a:off x="5924550" y="4927823"/>
              <a:ext cx="5194360" cy="860945"/>
            </a:xfrm>
            <a:prstGeom prst="corner">
              <a:avLst>
                <a:gd name="adj1" fmla="val 9196"/>
                <a:gd name="adj2" fmla="val 91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L 形 32"/>
            <p:cNvSpPr/>
            <p:nvPr/>
          </p:nvSpPr>
          <p:spPr>
            <a:xfrm flipV="1">
              <a:off x="1073091" y="1986000"/>
              <a:ext cx="3905250" cy="928650"/>
            </a:xfrm>
            <a:prstGeom prst="corner">
              <a:avLst>
                <a:gd name="adj1" fmla="val 9196"/>
                <a:gd name="adj2" fmla="val 91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L 形 33"/>
            <p:cNvSpPr/>
            <p:nvPr/>
          </p:nvSpPr>
          <p:spPr>
            <a:xfrm flipH="1" flipV="1">
              <a:off x="7213660" y="1998518"/>
              <a:ext cx="3905250" cy="916132"/>
            </a:xfrm>
            <a:prstGeom prst="corner">
              <a:avLst>
                <a:gd name="adj1" fmla="val 9196"/>
                <a:gd name="adj2" fmla="val 91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161290" y="103505"/>
            <a:ext cx="2033905" cy="1576705"/>
          </a:xfrm>
          <a:prstGeom prst="rect">
            <a:avLst/>
          </a:prstGeom>
        </p:spPr>
      </p:pic>
      <p:sp>
        <p:nvSpPr>
          <p:cNvPr id="5" name="矩形 4"/>
          <p:cNvSpPr/>
          <p:nvPr/>
        </p:nvSpPr>
        <p:spPr>
          <a:xfrm>
            <a:off x="2385060" y="437515"/>
            <a:ext cx="3309620" cy="423545"/>
          </a:xfrm>
          <a:prstGeom prst="rect">
            <a:avLst/>
          </a:prstGeom>
        </p:spPr>
        <p:txBody>
          <a:bodyPr wrap="square">
            <a:spAutoFit/>
          </a:bodyPr>
          <a:p>
            <a:pPr algn="ctr">
              <a:lnSpc>
                <a:spcPct val="120000"/>
              </a:lnSpc>
            </a:pPr>
            <a:r>
              <a:rPr lang="en-US" altLang="zh-CN"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文本框 37"/>
          <p:cNvSpPr txBox="1"/>
          <p:nvPr/>
        </p:nvSpPr>
        <p:spPr>
          <a:xfrm>
            <a:off x="4979670" y="5316220"/>
            <a:ext cx="4769485" cy="1106805"/>
          </a:xfrm>
          <a:prstGeom prst="rect">
            <a:avLst/>
          </a:prstGeom>
          <a:noFill/>
        </p:spPr>
        <p:txBody>
          <a:bodyPr wrap="square" rtlCol="0">
            <a:spAutoFit/>
          </a:bodyPr>
          <a:lstStyle/>
          <a:p>
            <a:pPr algn="ctr"/>
            <a:r>
              <a:rPr lang="zh-CN" altLang="en-US" sz="6600" b="1" spc="600" dirty="0" smtClean="0">
                <a:solidFill>
                  <a:schemeClr val="tx1">
                    <a:lumMod val="75000"/>
                    <a:lumOff val="25000"/>
                  </a:schemeClr>
                </a:solidFill>
                <a:effectLst>
                  <a:reflection blurRad="6350" stA="50000" endA="300" endPos="50000" dist="29997" dir="5400000" sy="-100000" algn="bl" rotWithShape="0"/>
                </a:effectLst>
              </a:rPr>
              <a:t>T</a:t>
            </a:r>
            <a:r>
              <a:rPr lang="zh-CN" altLang="en-US" sz="6600" b="1" spc="600" dirty="0" smtClean="0">
                <a:solidFill>
                  <a:schemeClr val="accent2">
                    <a:lumMod val="60000"/>
                    <a:lumOff val="40000"/>
                  </a:schemeClr>
                </a:solidFill>
                <a:effectLst>
                  <a:reflection blurRad="6350" stA="50000" endA="300" endPos="50000" dist="29997" dir="5400000" sy="-100000" algn="bl" rotWithShape="0"/>
                </a:effectLst>
              </a:rPr>
              <a:t>H</a:t>
            </a:r>
            <a:r>
              <a:rPr lang="zh-CN" altLang="en-US" sz="6600" b="1" spc="600" dirty="0" smtClean="0">
                <a:solidFill>
                  <a:srgbClr val="002060"/>
                </a:solidFill>
                <a:effectLst>
                  <a:reflection blurRad="6350" stA="50000" endA="300" endPos="50000" dist="29997" dir="5400000" sy="-100000" algn="bl" rotWithShape="0"/>
                </a:effectLst>
              </a:rPr>
              <a:t>A</a:t>
            </a:r>
            <a:r>
              <a:rPr lang="zh-CN" altLang="en-US" sz="6600" b="1" spc="600" dirty="0" smtClean="0">
                <a:solidFill>
                  <a:srgbClr val="FFC000"/>
                </a:solidFill>
                <a:effectLst>
                  <a:reflection blurRad="6350" stA="50000" endA="300" endPos="50000" dist="29997" dir="5400000" sy="-100000" algn="bl" rotWithShape="0"/>
                </a:effectLst>
              </a:rPr>
              <a:t>N</a:t>
            </a:r>
            <a:r>
              <a:rPr lang="zh-CN" altLang="en-US" sz="6600" b="1" spc="600" dirty="0" smtClean="0">
                <a:solidFill>
                  <a:srgbClr val="7030A0"/>
                </a:solidFill>
                <a:effectLst>
                  <a:reflection blurRad="6350" stA="50000" endA="300" endPos="50000" dist="29997" dir="5400000" sy="-100000" algn="bl" rotWithShape="0"/>
                </a:effectLst>
              </a:rPr>
              <a:t>K</a:t>
            </a:r>
            <a:r>
              <a:rPr lang="zh-CN" altLang="en-US" sz="6600" b="1" spc="600" dirty="0" smtClean="0">
                <a:solidFill>
                  <a:srgbClr val="C00000"/>
                </a:solidFill>
                <a:effectLst>
                  <a:reflection blurRad="6350" stA="50000" endA="300" endPos="50000" dist="29997" dir="5400000" sy="-100000" algn="bl" rotWithShape="0"/>
                </a:effectLst>
              </a:rPr>
              <a:t>S</a:t>
            </a:r>
            <a:endParaRPr lang="zh-CN" altLang="en-US" sz="6600" b="1" spc="600" dirty="0" smtClean="0">
              <a:solidFill>
                <a:srgbClr val="C00000"/>
              </a:solidFill>
              <a:effectLst>
                <a:reflection blurRad="6350" stA="50000" endA="300" endPos="50000" dist="29997" dir="5400000" sy="-100000" algn="bl" rotWithShape="0"/>
              </a:effectLst>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095" y="5556885"/>
            <a:ext cx="915035" cy="100203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6" presetClass="entr" presetSubtype="42" fill="hold" grpId="0" nodeType="withEffect">
                                  <p:stCondLst>
                                    <p:cond delay="600"/>
                                  </p:stCondLst>
                                  <p:childTnLst>
                                    <p:set>
                                      <p:cBhvr>
                                        <p:cTn id="9" dur="1" fill="hold">
                                          <p:stCondLst>
                                            <p:cond delay="0"/>
                                          </p:stCondLst>
                                        </p:cTn>
                                        <p:tgtEl>
                                          <p:spTgt spid="9"/>
                                        </p:tgtEl>
                                        <p:attrNameLst>
                                          <p:attrName>style.visibility</p:attrName>
                                        </p:attrNameLst>
                                      </p:cBhvr>
                                      <p:to>
                                        <p:strVal val="visible"/>
                                      </p:to>
                                    </p:set>
                                    <p:animEffect transition="in" filter="barn(outHorizontal)">
                                      <p:cBhvr>
                                        <p:cTn id="10" dur="500"/>
                                        <p:tgtEl>
                                          <p:spTgt spid="9"/>
                                        </p:tgtEl>
                                      </p:cBhvr>
                                    </p:animEffect>
                                  </p:childTnLst>
                                </p:cTn>
                              </p:par>
                              <p:par>
                                <p:cTn id="11" presetID="16" presetClass="entr" presetSubtype="21"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42" presetClass="entr" presetSubtype="0" fill="hold" grpId="0" nodeType="withEffect">
                                  <p:stCondLst>
                                    <p:cond delay="13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750"/>
                                        <p:tgtEl>
                                          <p:spTgt spid="38"/>
                                        </p:tgtEl>
                                      </p:cBhvr>
                                    </p:animEffect>
                                    <p:anim calcmode="lin" valueType="num">
                                      <p:cBhvr>
                                        <p:cTn id="17" dur="750" fill="hold"/>
                                        <p:tgtEl>
                                          <p:spTgt spid="38"/>
                                        </p:tgtEl>
                                        <p:attrNameLst>
                                          <p:attrName>ppt_x</p:attrName>
                                        </p:attrNameLst>
                                      </p:cBhvr>
                                      <p:tavLst>
                                        <p:tav tm="0">
                                          <p:val>
                                            <p:strVal val="#ppt_x"/>
                                          </p:val>
                                        </p:tav>
                                        <p:tav tm="100000">
                                          <p:val>
                                            <p:strVal val="#ppt_x"/>
                                          </p:val>
                                        </p:tav>
                                      </p:tavLst>
                                    </p:anim>
                                    <p:anim calcmode="lin" valueType="num">
                                      <p:cBhvr>
                                        <p:cTn id="18" dur="750" fill="hold"/>
                                        <p:tgtEl>
                                          <p:spTgt spid="38"/>
                                        </p:tgtEl>
                                        <p:attrNameLst>
                                          <p:attrName>ppt_y</p:attrName>
                                        </p:attrNameLst>
                                      </p:cBhvr>
                                      <p:tavLst>
                                        <p:tav tm="0">
                                          <p:val>
                                            <p:strVal val="#ppt_y+.1"/>
                                          </p:val>
                                        </p:tav>
                                        <p:tav tm="100000">
                                          <p:val>
                                            <p:strVal val="#ppt_y"/>
                                          </p:val>
                                        </p:tav>
                                      </p:tavLst>
                                    </p:anim>
                                  </p:childTnLst>
                                </p:cTn>
                              </p:par>
                              <p:par>
                                <p:cTn id="19" presetID="3"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8" grpId="0"/>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0" y="1149781"/>
            <a:ext cx="12192000" cy="4374719"/>
            <a:chOff x="0" y="1149781"/>
            <a:chExt cx="12252596" cy="4374719"/>
          </a:xfrm>
          <a:solidFill>
            <a:srgbClr val="002060"/>
          </a:solidFill>
          <a:effectLst>
            <a:outerShdw blurRad="190500" dist="63500" dir="2700000" algn="tl" rotWithShape="0">
              <a:prstClr val="black">
                <a:alpha val="40000"/>
              </a:prstClr>
            </a:outerShdw>
          </a:effectLst>
        </p:grpSpPr>
        <p:sp>
          <p:nvSpPr>
            <p:cNvPr id="41" name="矩形 40"/>
            <p:cNvSpPr/>
            <p:nvPr/>
          </p:nvSpPr>
          <p:spPr>
            <a:xfrm>
              <a:off x="0" y="1149781"/>
              <a:ext cx="12252596" cy="4374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49857" y="1324083"/>
              <a:ext cx="11952883" cy="40261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3498" y="922504"/>
            <a:ext cx="12635918" cy="590688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9412" y="4547679"/>
            <a:ext cx="2066548" cy="1819660"/>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1595" y="5452110"/>
            <a:ext cx="1092200" cy="160147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05" y="3762245"/>
            <a:ext cx="3992522" cy="3573973"/>
          </a:xfrm>
          <a:prstGeom prst="rect">
            <a:avLst/>
          </a:prstGeom>
        </p:spPr>
      </p:pic>
      <p:sp>
        <p:nvSpPr>
          <p:cNvPr id="12" name="文本框 11"/>
          <p:cNvSpPr txBox="1"/>
          <p:nvPr/>
        </p:nvSpPr>
        <p:spPr>
          <a:xfrm>
            <a:off x="64135" y="1616710"/>
            <a:ext cx="12278360" cy="1989455"/>
          </a:xfrm>
          <a:prstGeom prst="rect">
            <a:avLst/>
          </a:prstGeom>
          <a:noFill/>
        </p:spPr>
        <p:txBody>
          <a:bodyPr wrap="square" rtlCol="0">
            <a:spAutoFit/>
          </a:bodyPr>
          <a:lstStyle/>
          <a:p>
            <a:pPr algn="ctr"/>
            <a:r>
              <a:rPr lang="zh-CN" altLang="en-US" sz="4000" b="1" spc="300" dirty="0">
                <a:solidFill>
                  <a:schemeClr val="bg1"/>
                </a:solidFill>
                <a:effectLst>
                  <a:outerShdw blurRad="127000" dist="76200" dir="2700000" algn="tl">
                    <a:srgbClr val="000000">
                      <a:alpha val="40000"/>
                    </a:srgbClr>
                  </a:outerShdw>
                </a:effectLst>
              </a:rPr>
              <a:t>语义场释义Paraphrase-1</a:t>
            </a:r>
            <a:endParaRPr lang="zh-CN" altLang="en-US" sz="4000" b="1" spc="300" dirty="0">
              <a:solidFill>
                <a:schemeClr val="bg1"/>
              </a:solidFill>
              <a:effectLst>
                <a:outerShdw blurRad="127000" dist="76200" dir="2700000" algn="tl">
                  <a:srgbClr val="000000">
                    <a:alpha val="40000"/>
                  </a:srgbClr>
                </a:outerShdw>
              </a:effectLst>
            </a:endParaRPr>
          </a:p>
          <a:p>
            <a:pPr algn="ctr" fontAlgn="auto">
              <a:lnSpc>
                <a:spcPts val="2800"/>
              </a:lnSpc>
            </a:pPr>
            <a:endParaRPr lang="zh-CN" altLang="en-US" sz="4000" b="1" spc="300" dirty="0">
              <a:solidFill>
                <a:schemeClr val="bg1"/>
              </a:solidFill>
              <a:effectLst>
                <a:outerShdw blurRad="127000" dist="76200" dir="2700000" algn="tl">
                  <a:srgbClr val="000000">
                    <a:alpha val="40000"/>
                  </a:srgbClr>
                </a:outerShdw>
              </a:effectLst>
            </a:endParaRPr>
          </a:p>
          <a:p>
            <a:pPr algn="ctr"/>
            <a:r>
              <a:rPr lang="en-US" altLang="zh-CN" sz="6000" b="1" spc="300" dirty="0">
                <a:solidFill>
                  <a:schemeClr val="bg1"/>
                </a:solidFill>
                <a:effectLst>
                  <a:outerShdw blurRad="127000" dist="76200" dir="2700000" algn="tl">
                    <a:srgbClr val="000000">
                      <a:alpha val="40000"/>
                    </a:srgbClr>
                  </a:outerShdw>
                </a:effectLst>
              </a:rPr>
              <a:t>Word bank for p</a:t>
            </a:r>
            <a:r>
              <a:rPr lang="zh-CN" altLang="en-US" sz="6000" b="1" spc="300" dirty="0">
                <a:solidFill>
                  <a:schemeClr val="bg1"/>
                </a:solidFill>
                <a:effectLst>
                  <a:outerShdw blurRad="127000" dist="76200" dir="2700000" algn="tl">
                    <a:srgbClr val="000000">
                      <a:alpha val="40000"/>
                    </a:srgbClr>
                  </a:outerShdw>
                </a:effectLst>
              </a:rPr>
              <a:t>araphrase</a:t>
            </a:r>
            <a:endParaRPr lang="zh-CN" altLang="en-US" sz="6000" b="1" spc="300" dirty="0">
              <a:solidFill>
                <a:schemeClr val="bg1"/>
              </a:solidFill>
              <a:effectLst>
                <a:outerShdw blurRad="127000" dist="76200" dir="2700000" algn="tl">
                  <a:srgbClr val="000000">
                    <a:alpha val="40000"/>
                  </a:srgbClr>
                </a:outerShdw>
              </a:effectLst>
            </a:endParaRPr>
          </a:p>
        </p:txBody>
      </p:sp>
      <p:grpSp>
        <p:nvGrpSpPr>
          <p:cNvPr id="37" name="组合 36"/>
          <p:cNvGrpSpPr/>
          <p:nvPr/>
        </p:nvGrpSpPr>
        <p:grpSpPr>
          <a:xfrm>
            <a:off x="5004435" y="4430395"/>
            <a:ext cx="4212590" cy="398780"/>
            <a:chOff x="2619412" y="3356990"/>
            <a:chExt cx="6985757" cy="398897"/>
          </a:xfrm>
        </p:grpSpPr>
        <p:sp>
          <p:nvSpPr>
            <p:cNvPr id="16" name="文本框 15"/>
            <p:cNvSpPr txBox="1"/>
            <p:nvPr/>
          </p:nvSpPr>
          <p:spPr>
            <a:xfrm>
              <a:off x="3439538" y="3356990"/>
              <a:ext cx="5345506" cy="398897"/>
            </a:xfrm>
            <a:prstGeom prst="rect">
              <a:avLst/>
            </a:prstGeom>
            <a:noFill/>
          </p:spPr>
          <p:txBody>
            <a:bodyPr wrap="square" rtlCol="0">
              <a:spAutoFit/>
            </a:bodyPr>
            <a:lstStyle/>
            <a:p>
              <a:pPr algn="dist"/>
              <a:r>
                <a:rPr lang="zh-CN" altLang="en-US" sz="2000" b="1" dirty="0" smtClean="0">
                  <a:solidFill>
                    <a:schemeClr val="bg1"/>
                  </a:solidFill>
                </a:rPr>
                <a:t>浙江省常山一中  吴俊峰</a:t>
              </a:r>
              <a:endParaRPr lang="zh-CN" altLang="en-US" sz="2000" b="1" dirty="0" smtClean="0">
                <a:solidFill>
                  <a:schemeClr val="bg1"/>
                </a:solidFill>
              </a:endParaRPr>
            </a:p>
          </p:txBody>
        </p:sp>
        <p:cxnSp>
          <p:nvCxnSpPr>
            <p:cNvPr id="36" name="直接连接符 35"/>
            <p:cNvCxnSpPr/>
            <p:nvPr/>
          </p:nvCxnSpPr>
          <p:spPr>
            <a:xfrm flipH="1">
              <a:off x="2619412" y="3526267"/>
              <a:ext cx="6667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938456" y="3526267"/>
              <a:ext cx="6667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rotWithShape="1">
          <a:blip r:embed="rId5">
            <a:extLst>
              <a:ext uri="{BEBA8EAE-BF5A-486C-A8C5-ECC9F3942E4B}">
                <a14:imgProps xmlns:a14="http://schemas.microsoft.com/office/drawing/2010/main">
                  <a14:imgLayer r:embed="rId6">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395938" y="173915"/>
            <a:ext cx="1826937" cy="1685925"/>
          </a:xfrm>
          <a:prstGeom prst="rect">
            <a:avLst/>
          </a:prstGeom>
        </p:spPr>
      </p:pic>
      <p:sp>
        <p:nvSpPr>
          <p:cNvPr id="6" name="矩形 5"/>
          <p:cNvSpPr/>
          <p:nvPr/>
        </p:nvSpPr>
        <p:spPr>
          <a:xfrm>
            <a:off x="9770" y="4557395"/>
            <a:ext cx="2983241" cy="349250"/>
          </a:xfrm>
          <a:prstGeom prst="rect">
            <a:avLst/>
          </a:prstGeom>
        </p:spPr>
        <p:txBody>
          <a:bodyPr wrap="square">
            <a:spAutoFit/>
          </a:bodyPr>
          <a:p>
            <a:pPr algn="ctr">
              <a:lnSpc>
                <a:spcPct val="120000"/>
              </a:lnSpc>
            </a:pPr>
            <a:r>
              <a:rPr lang="en-US" altLang="zh-CN" sz="14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4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23"/>
          <p:cNvSpPr txBox="1"/>
          <p:nvPr/>
        </p:nvSpPr>
        <p:spPr>
          <a:xfrm rot="21360000">
            <a:off x="925195" y="4884420"/>
            <a:ext cx="1623060" cy="1106805"/>
          </a:xfrm>
          <a:prstGeom prst="rect">
            <a:avLst/>
          </a:prstGeom>
          <a:noFill/>
        </p:spPr>
        <p:txBody>
          <a:bodyPr wrap="square" rtlCol="0">
            <a:spAutoFit/>
          </a:bodyPr>
          <a:p>
            <a:pPr algn="ctr"/>
            <a:r>
              <a:rPr lang="en-US" altLang="zh-CN" sz="6600" dirty="0" smtClean="0">
                <a:solidFill>
                  <a:srgbClr val="002060"/>
                </a:solidFill>
                <a:latin typeface="Impact" panose="020B0806030902050204" pitchFamily="34" charset="0"/>
              </a:rPr>
              <a:t>06</a:t>
            </a:r>
            <a:r>
              <a:rPr lang="en-US" altLang="zh-CN" sz="2400" dirty="0" smtClean="0">
                <a:solidFill>
                  <a:srgbClr val="002060"/>
                </a:solidFill>
                <a:latin typeface="Impact" panose="020B0806030902050204" pitchFamily="34" charset="0"/>
              </a:rPr>
              <a:t>-</a:t>
            </a:r>
            <a:r>
              <a:rPr lang="en-US" altLang="zh-CN" sz="2400" dirty="0" smtClean="0">
                <a:solidFill>
                  <a:srgbClr val="002060"/>
                </a:solidFill>
                <a:latin typeface="Impact" panose="020B0806030902050204" pitchFamily="34" charset="0"/>
                <a:sym typeface="+mn-ea"/>
              </a:rPr>
              <a:t>05</a:t>
            </a:r>
            <a:endParaRPr lang="en-US" altLang="zh-CN" sz="6600" dirty="0" smtClean="0">
              <a:solidFill>
                <a:srgbClr val="002060"/>
              </a:solidFill>
              <a:latin typeface="Impact" panose="020B0806030902050204" pitchFamily="34" charset="0"/>
            </a:endParaRPr>
          </a:p>
        </p:txBody>
      </p:sp>
      <p:sp>
        <p:nvSpPr>
          <p:cNvPr id="2" name="文本框 1"/>
          <p:cNvSpPr txBox="1"/>
          <p:nvPr/>
        </p:nvSpPr>
        <p:spPr>
          <a:xfrm>
            <a:off x="1934210" y="462280"/>
            <a:ext cx="9566275" cy="460375"/>
          </a:xfrm>
          <a:prstGeom prst="rect">
            <a:avLst/>
          </a:prstGeom>
          <a:noFill/>
        </p:spPr>
        <p:txBody>
          <a:bodyPr wrap="none" rtlCol="0" anchor="t">
            <a:spAutoFit/>
          </a:bodyPr>
          <a:p>
            <a:pPr marL="342900" indent="-342900">
              <a:buFont typeface="Wingdings" panose="05000000000000000000" charset="0"/>
              <a:buChar char="Ø"/>
            </a:pPr>
            <a:r>
              <a:rPr lang="zh-CN" altLang="en-US" sz="2400" b="1" i="1" spc="300" dirty="0">
                <a:solidFill>
                  <a:srgbClr val="002060"/>
                </a:solidFill>
                <a:effectLst>
                  <a:outerShdw blurRad="127000" dist="76200" dir="2700000" algn="tl">
                    <a:srgbClr val="000000">
                      <a:alpha val="40000"/>
                    </a:srgbClr>
                  </a:outerShdw>
                </a:effectLst>
                <a:sym typeface="+mn-ea"/>
              </a:rPr>
              <a:t>考前词汇头脑风暴</a:t>
            </a:r>
            <a:r>
              <a:rPr lang="en-US" altLang="zh-CN" sz="2400" b="1" i="1" spc="300" dirty="0">
                <a:solidFill>
                  <a:srgbClr val="002060"/>
                </a:solidFill>
                <a:effectLst>
                  <a:outerShdw blurRad="127000" dist="76200" dir="2700000" algn="tl">
                    <a:srgbClr val="000000">
                      <a:alpha val="40000"/>
                    </a:srgbClr>
                  </a:outerShdw>
                </a:effectLst>
                <a:sym typeface="+mn-ea"/>
              </a:rPr>
              <a:t>,</a:t>
            </a:r>
            <a:r>
              <a:rPr lang="zh-CN" altLang="en-US" sz="2400" b="1" i="1" spc="300" dirty="0">
                <a:solidFill>
                  <a:srgbClr val="002060"/>
                </a:solidFill>
                <a:effectLst>
                  <a:outerShdw blurRad="127000" dist="76200" dir="2700000" algn="tl">
                    <a:srgbClr val="000000">
                      <a:alpha val="40000"/>
                    </a:srgbClr>
                  </a:outerShdw>
                </a:effectLst>
                <a:sym typeface="+mn-ea"/>
              </a:rPr>
              <a:t>提升敏锐捕捉信息的解构和建构思维能力</a:t>
            </a:r>
            <a:endParaRPr lang="zh-CN" altLang="en-US" sz="2400" b="1" i="1" spc="300" dirty="0">
              <a:solidFill>
                <a:srgbClr val="002060"/>
              </a:solidFill>
              <a:effectLst>
                <a:outerShdw blurRad="127000" dist="76200" dir="2700000" algn="tl">
                  <a:srgbClr val="000000">
                    <a:alpha val="40000"/>
                  </a:srgbClr>
                </a:outerShdw>
              </a:effectLst>
              <a:sym typeface="+mn-ea"/>
            </a:endParaRPr>
          </a:p>
        </p:txBody>
      </p:sp>
      <p:pic>
        <p:nvPicPr>
          <p:cNvPr id="7" name="图片 6"/>
          <p:cNvPicPr/>
          <p:nvPr/>
        </p:nvPicPr>
        <p:blipFill>
          <a:blip r:embed="rId7"/>
          <a:stretch>
            <a:fillRect/>
          </a:stretch>
        </p:blipFill>
        <p:spPr>
          <a:xfrm>
            <a:off x="9828530" y="4032885"/>
            <a:ext cx="1600200" cy="245745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1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nodeType="withEffect">
                                  <p:stCondLst>
                                    <p:cond delay="80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850"/>
                                        <p:tgtEl>
                                          <p:spTgt spid="40"/>
                                        </p:tgtEl>
                                      </p:cBhvr>
                                    </p:animEffect>
                                    <p:anim calcmode="lin" valueType="num">
                                      <p:cBhvr>
                                        <p:cTn id="11" dur="850" fill="hold"/>
                                        <p:tgtEl>
                                          <p:spTgt spid="40"/>
                                        </p:tgtEl>
                                        <p:attrNameLst>
                                          <p:attrName>ppt_x</p:attrName>
                                        </p:attrNameLst>
                                      </p:cBhvr>
                                      <p:tavLst>
                                        <p:tav tm="0">
                                          <p:val>
                                            <p:strVal val="#ppt_x"/>
                                          </p:val>
                                        </p:tav>
                                        <p:tav tm="100000">
                                          <p:val>
                                            <p:strVal val="#ppt_x"/>
                                          </p:val>
                                        </p:tav>
                                      </p:tavLst>
                                    </p:anim>
                                    <p:anim calcmode="lin" valueType="num">
                                      <p:cBhvr>
                                        <p:cTn id="12" dur="850" fill="hold"/>
                                        <p:tgtEl>
                                          <p:spTgt spid="40"/>
                                        </p:tgtEl>
                                        <p:attrNameLst>
                                          <p:attrName>ppt_y</p:attrName>
                                        </p:attrNameLst>
                                      </p:cBhvr>
                                      <p:tavLst>
                                        <p:tav tm="0">
                                          <p:val>
                                            <p:strVal val="#ppt_y+.1"/>
                                          </p:val>
                                        </p:tav>
                                        <p:tav tm="100000">
                                          <p:val>
                                            <p:strVal val="#ppt_y"/>
                                          </p:val>
                                        </p:tav>
                                      </p:tavLst>
                                    </p:anim>
                                  </p:childTnLst>
                                </p:cTn>
                              </p:par>
                              <p:par>
                                <p:cTn id="13" presetID="22" presetClass="entr" presetSubtype="2"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1000"/>
                                        <p:tgtEl>
                                          <p:spTgt spid="10"/>
                                        </p:tgtEl>
                                      </p:cBhvr>
                                    </p:animEffect>
                                  </p:childTnLst>
                                </p:cTn>
                              </p:par>
                              <p:par>
                                <p:cTn id="16" presetID="12" presetClass="entr" presetSubtype="2" fill="hold" grpId="0" nodeType="withEffect">
                                  <p:stCondLst>
                                    <p:cond delay="2300"/>
                                  </p:stCondLst>
                                  <p:iterate type="lt">
                                    <p:tmPct val="10000"/>
                                  </p:iterate>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ppt_x</p:attrName>
                                        </p:attrNameLst>
                                      </p:cBhvr>
                                      <p:tavLst>
                                        <p:tav tm="0">
                                          <p:val>
                                            <p:strVal val="#ppt_x+#ppt_w*1.125000"/>
                                          </p:val>
                                        </p:tav>
                                        <p:tav tm="100000">
                                          <p:val>
                                            <p:strVal val="#ppt_x"/>
                                          </p:val>
                                        </p:tav>
                                      </p:tavLst>
                                    </p:anim>
                                    <p:animEffect transition="in" filter="wipe(left)">
                                      <p:cBhvr>
                                        <p:cTn id="19" dur="500"/>
                                        <p:tgtEl>
                                          <p:spTgt spid="12"/>
                                        </p:tgtEl>
                                      </p:cBhvr>
                                    </p:animEffect>
                                  </p:childTnLst>
                                </p:cTn>
                              </p:par>
                              <p:par>
                                <p:cTn id="20" presetID="16" presetClass="entr" presetSubtype="21" fill="hold" nodeType="withEffect">
                                  <p:stCondLst>
                                    <p:cond delay="270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par>
                                <p:cTn id="23" presetID="10" presetClass="entr" presetSubtype="0" fill="hold" nodeType="withEffect">
                                  <p:stCondLst>
                                    <p:cond delay="3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6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3" presetClass="entr" presetSubtype="1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512860" y="688340"/>
            <a:ext cx="10972825" cy="0"/>
          </a:xfrm>
          <a:prstGeom prst="line">
            <a:avLst/>
          </a:prstGeom>
          <a:ln>
            <a:gradFill>
              <a:gsLst>
                <a:gs pos="0">
                  <a:srgbClr val="400040"/>
                </a:gs>
                <a:gs pos="32000">
                  <a:srgbClr val="8F0040"/>
                </a:gs>
                <a:gs pos="63000">
                  <a:srgbClr val="F27300"/>
                </a:gs>
                <a:gs pos="100000">
                  <a:srgbClr val="FFBF00"/>
                </a:gs>
              </a:gsLst>
              <a:lin ang="10800000" scaled="0"/>
            </a:gradFill>
          </a:ln>
        </p:spPr>
        <p:style>
          <a:lnRef idx="1">
            <a:srgbClr val="5B9BD5"/>
          </a:lnRef>
          <a:fillRef idx="0">
            <a:srgbClr val="5B9BD5"/>
          </a:fillRef>
          <a:effectRef idx="0">
            <a:srgbClr val="5B9BD5"/>
          </a:effectRef>
          <a:fontRef idx="minor">
            <a:sysClr val="windowText" lastClr="000000"/>
          </a:fontRef>
        </p:style>
      </p:cxnSp>
      <p:sp>
        <p:nvSpPr>
          <p:cNvPr id="25" name="矩形 24"/>
          <p:cNvSpPr/>
          <p:nvPr/>
        </p:nvSpPr>
        <p:spPr>
          <a:xfrm>
            <a:off x="0" y="6685613"/>
            <a:ext cx="12192000" cy="1723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50440" y="6709611"/>
            <a:ext cx="520050" cy="819282"/>
          </a:xfrm>
          <a:prstGeom prst="rect">
            <a:avLst/>
          </a:prstGeom>
        </p:spPr>
      </p:pic>
      <p:pic>
        <p:nvPicPr>
          <p:cNvPr id="4" name="图片 3"/>
          <p:cNvPicPr/>
          <p:nvPr/>
        </p:nvPicPr>
        <p:blipFill>
          <a:blip r:embed="rId2"/>
          <a:stretch>
            <a:fillRect/>
          </a:stretch>
        </p:blipFill>
        <p:spPr>
          <a:xfrm>
            <a:off x="54610" y="6584950"/>
            <a:ext cx="708025" cy="273050"/>
          </a:xfrm>
          <a:prstGeom prst="rect">
            <a:avLst/>
          </a:prstGeom>
        </p:spPr>
      </p:pic>
      <p:pic>
        <p:nvPicPr>
          <p:cNvPr id="9" name="图片 8"/>
          <p:cNvPicPr/>
          <p:nvPr/>
        </p:nvPicPr>
        <p:blipFill>
          <a:blip r:embed="rId3"/>
          <a:stretch>
            <a:fillRect/>
          </a:stretch>
        </p:blipFill>
        <p:spPr>
          <a:xfrm>
            <a:off x="10135870" y="5061585"/>
            <a:ext cx="2321560" cy="1903730"/>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r:embed="rId5">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0" y="12700"/>
            <a:ext cx="1078865" cy="831850"/>
          </a:xfrm>
          <a:prstGeom prst="rect">
            <a:avLst/>
          </a:prstGeom>
        </p:spPr>
      </p:pic>
      <p:grpSp>
        <p:nvGrpSpPr>
          <p:cNvPr id="21" name="组合 20"/>
          <p:cNvGrpSpPr/>
          <p:nvPr/>
        </p:nvGrpSpPr>
        <p:grpSpPr>
          <a:xfrm>
            <a:off x="414020" y="523875"/>
            <a:ext cx="140970" cy="121920"/>
            <a:chOff x="715963" y="600758"/>
            <a:chExt cx="2201410" cy="2201406"/>
          </a:xfrm>
        </p:grpSpPr>
        <p:sp>
          <p:nvSpPr>
            <p:cNvPr id="40963" name="Freeform 20"/>
            <p:cNvSpPr/>
            <p:nvPr/>
          </p:nvSpPr>
          <p:spPr>
            <a:xfrm>
              <a:off x="715963" y="843713"/>
              <a:ext cx="349618" cy="1712535"/>
            </a:xfrm>
            <a:custGeom>
              <a:avLst/>
              <a:gdLst/>
              <a:ahLst/>
              <a:cxnLst>
                <a:cxn ang="0">
                  <a:pos x="349618" y="1122925"/>
                </a:cxn>
                <a:cxn ang="0">
                  <a:pos x="0" y="1712535"/>
                </a:cxn>
                <a:cxn ang="0">
                  <a:pos x="0" y="0"/>
                </a:cxn>
                <a:cxn ang="0">
                  <a:pos x="349618" y="1122925"/>
                </a:cxn>
              </a:cxnLst>
              <a:pathLst>
                <a:path w="118" h="578">
                  <a:moveTo>
                    <a:pt x="118" y="379"/>
                  </a:moveTo>
                  <a:lnTo>
                    <a:pt x="0" y="578"/>
                  </a:lnTo>
                  <a:lnTo>
                    <a:pt x="0" y="0"/>
                  </a:lnTo>
                  <a:lnTo>
                    <a:pt x="118" y="379"/>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40964" name="Freeform 21"/>
            <p:cNvSpPr/>
            <p:nvPr/>
          </p:nvSpPr>
          <p:spPr>
            <a:xfrm>
              <a:off x="715963" y="600758"/>
              <a:ext cx="651830" cy="399987"/>
            </a:xfrm>
            <a:custGeom>
              <a:avLst/>
              <a:gdLst/>
              <a:ahLst/>
              <a:cxnLst>
                <a:cxn ang="0">
                  <a:pos x="651830" y="399987"/>
                </a:cxn>
                <a:cxn ang="0">
                  <a:pos x="0" y="242955"/>
                </a:cxn>
                <a:cxn ang="0">
                  <a:pos x="242954" y="0"/>
                </a:cxn>
                <a:cxn ang="0">
                  <a:pos x="651830" y="399987"/>
                </a:cxn>
              </a:cxnLst>
              <a:pathLst>
                <a:path w="220" h="135">
                  <a:moveTo>
                    <a:pt x="220" y="135"/>
                  </a:moveTo>
                  <a:lnTo>
                    <a:pt x="0" y="82"/>
                  </a:lnTo>
                  <a:lnTo>
                    <a:pt x="82" y="0"/>
                  </a:lnTo>
                  <a:lnTo>
                    <a:pt x="220" y="135"/>
                  </a:lnTo>
                  <a:close/>
                </a:path>
              </a:pathLst>
            </a:custGeom>
            <a:noFill/>
            <a:ln w="9525" cap="flat" cmpd="sng">
              <a:solidFill>
                <a:srgbClr val="5B3B87"/>
              </a:solidFill>
              <a:prstDash val="solid"/>
              <a:round/>
              <a:headEnd type="none" w="med" len="med"/>
              <a:tailEnd type="none" w="med" len="med"/>
            </a:ln>
          </p:spPr>
          <p:txBody>
            <a:bodyPr/>
            <a:p>
              <a:endParaRPr lang="zh-CN" altLang="en-US" sz="1680"/>
            </a:p>
          </p:txBody>
        </p:sp>
        <p:sp>
          <p:nvSpPr>
            <p:cNvPr id="40965" name="Freeform 22"/>
            <p:cNvSpPr/>
            <p:nvPr/>
          </p:nvSpPr>
          <p:spPr>
            <a:xfrm>
              <a:off x="715963" y="1966637"/>
              <a:ext cx="349618" cy="835527"/>
            </a:xfrm>
            <a:custGeom>
              <a:avLst/>
              <a:gdLst/>
              <a:ahLst/>
              <a:cxnLst>
                <a:cxn ang="0">
                  <a:pos x="349618" y="0"/>
                </a:cxn>
                <a:cxn ang="0">
                  <a:pos x="242954" y="835527"/>
                </a:cxn>
                <a:cxn ang="0">
                  <a:pos x="0" y="589609"/>
                </a:cxn>
                <a:cxn ang="0">
                  <a:pos x="349618" y="0"/>
                </a:cxn>
              </a:cxnLst>
              <a:pathLst>
                <a:path w="118" h="282">
                  <a:moveTo>
                    <a:pt x="118" y="0"/>
                  </a:moveTo>
                  <a:lnTo>
                    <a:pt x="82" y="282"/>
                  </a:lnTo>
                  <a:lnTo>
                    <a:pt x="0" y="199"/>
                  </a:lnTo>
                  <a:lnTo>
                    <a:pt x="118" y="0"/>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40966" name="Freeform 23"/>
            <p:cNvSpPr/>
            <p:nvPr/>
          </p:nvSpPr>
          <p:spPr>
            <a:xfrm>
              <a:off x="715963" y="843713"/>
              <a:ext cx="651830" cy="1122926"/>
            </a:xfrm>
            <a:custGeom>
              <a:avLst/>
              <a:gdLst/>
              <a:ahLst/>
              <a:cxnLst>
                <a:cxn ang="0">
                  <a:pos x="651830" y="157031"/>
                </a:cxn>
                <a:cxn ang="0">
                  <a:pos x="349617" y="1122926"/>
                </a:cxn>
                <a:cxn ang="0">
                  <a:pos x="0" y="0"/>
                </a:cxn>
                <a:cxn ang="0">
                  <a:pos x="651830" y="157031"/>
                </a:cxn>
              </a:cxnLst>
              <a:pathLst>
                <a:path w="220" h="379">
                  <a:moveTo>
                    <a:pt x="220" y="53"/>
                  </a:moveTo>
                  <a:lnTo>
                    <a:pt x="118" y="379"/>
                  </a:lnTo>
                  <a:lnTo>
                    <a:pt x="0" y="0"/>
                  </a:lnTo>
                  <a:lnTo>
                    <a:pt x="220" y="53"/>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40967" name="Freeform 24"/>
            <p:cNvSpPr/>
            <p:nvPr/>
          </p:nvSpPr>
          <p:spPr>
            <a:xfrm>
              <a:off x="958918" y="1966637"/>
              <a:ext cx="948117" cy="835527"/>
            </a:xfrm>
            <a:custGeom>
              <a:avLst/>
              <a:gdLst/>
              <a:ahLst/>
              <a:cxnLst>
                <a:cxn ang="0">
                  <a:pos x="948117" y="373320"/>
                </a:cxn>
                <a:cxn ang="0">
                  <a:pos x="0" y="835527"/>
                </a:cxn>
                <a:cxn ang="0">
                  <a:pos x="106663" y="0"/>
                </a:cxn>
                <a:cxn ang="0">
                  <a:pos x="948117" y="373320"/>
                </a:cxn>
              </a:cxnLst>
              <a:pathLst>
                <a:path w="320" h="282">
                  <a:moveTo>
                    <a:pt x="320" y="126"/>
                  </a:moveTo>
                  <a:lnTo>
                    <a:pt x="0" y="282"/>
                  </a:lnTo>
                  <a:lnTo>
                    <a:pt x="36" y="0"/>
                  </a:lnTo>
                  <a:lnTo>
                    <a:pt x="320" y="126"/>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40968" name="Freeform 25"/>
            <p:cNvSpPr/>
            <p:nvPr/>
          </p:nvSpPr>
          <p:spPr>
            <a:xfrm>
              <a:off x="958918" y="600758"/>
              <a:ext cx="1712536" cy="399987"/>
            </a:xfrm>
            <a:custGeom>
              <a:avLst/>
              <a:gdLst/>
              <a:ahLst/>
              <a:cxnLst>
                <a:cxn ang="0">
                  <a:pos x="408875" y="399987"/>
                </a:cxn>
                <a:cxn ang="0">
                  <a:pos x="0" y="0"/>
                </a:cxn>
                <a:cxn ang="0">
                  <a:pos x="1712536" y="0"/>
                </a:cxn>
                <a:cxn ang="0">
                  <a:pos x="408875" y="399987"/>
                </a:cxn>
              </a:cxnLst>
              <a:pathLst>
                <a:path w="578" h="135">
                  <a:moveTo>
                    <a:pt x="138" y="135"/>
                  </a:moveTo>
                  <a:lnTo>
                    <a:pt x="0" y="0"/>
                  </a:lnTo>
                  <a:lnTo>
                    <a:pt x="578" y="0"/>
                  </a:lnTo>
                  <a:lnTo>
                    <a:pt x="138" y="135"/>
                  </a:lnTo>
                  <a:close/>
                </a:path>
              </a:pathLst>
            </a:custGeom>
            <a:noFill/>
            <a:ln w="9525" cap="flat" cmpd="sng">
              <a:solidFill>
                <a:srgbClr val="79307A"/>
              </a:solidFill>
              <a:prstDash val="solid"/>
              <a:round/>
              <a:headEnd type="none" w="med" len="med"/>
              <a:tailEnd type="none" w="med" len="med"/>
            </a:ln>
          </p:spPr>
          <p:txBody>
            <a:bodyPr/>
            <a:p>
              <a:endParaRPr lang="zh-CN" altLang="en-US" sz="1680"/>
            </a:p>
          </p:txBody>
        </p:sp>
        <p:sp>
          <p:nvSpPr>
            <p:cNvPr id="40969" name="Freeform 26"/>
            <p:cNvSpPr/>
            <p:nvPr/>
          </p:nvSpPr>
          <p:spPr>
            <a:xfrm>
              <a:off x="958918" y="2339957"/>
              <a:ext cx="1712536" cy="462207"/>
            </a:xfrm>
            <a:custGeom>
              <a:avLst/>
              <a:gdLst/>
              <a:ahLst/>
              <a:cxnLst>
                <a:cxn ang="0">
                  <a:pos x="948116" y="0"/>
                </a:cxn>
                <a:cxn ang="0">
                  <a:pos x="1712536" y="462207"/>
                </a:cxn>
                <a:cxn ang="0">
                  <a:pos x="0" y="462207"/>
                </a:cxn>
                <a:cxn ang="0">
                  <a:pos x="948116" y="0"/>
                </a:cxn>
              </a:cxnLst>
              <a:pathLst>
                <a:path w="578" h="156">
                  <a:moveTo>
                    <a:pt x="320" y="0"/>
                  </a:moveTo>
                  <a:lnTo>
                    <a:pt x="578" y="156"/>
                  </a:lnTo>
                  <a:lnTo>
                    <a:pt x="0" y="156"/>
                  </a:lnTo>
                  <a:lnTo>
                    <a:pt x="320"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40970" name="Freeform 27"/>
            <p:cNvSpPr/>
            <p:nvPr/>
          </p:nvSpPr>
          <p:spPr>
            <a:xfrm>
              <a:off x="1367793" y="600758"/>
              <a:ext cx="1303661" cy="805899"/>
            </a:xfrm>
            <a:custGeom>
              <a:avLst/>
              <a:gdLst/>
              <a:ahLst/>
              <a:cxnLst>
                <a:cxn ang="0">
                  <a:pos x="1303661" y="0"/>
                </a:cxn>
                <a:cxn ang="0">
                  <a:pos x="897748" y="805899"/>
                </a:cxn>
                <a:cxn ang="0">
                  <a:pos x="0" y="399986"/>
                </a:cxn>
                <a:cxn ang="0">
                  <a:pos x="1303661" y="0"/>
                </a:cxn>
              </a:cxnLst>
              <a:pathLst>
                <a:path w="440" h="272">
                  <a:moveTo>
                    <a:pt x="440" y="0"/>
                  </a:moveTo>
                  <a:lnTo>
                    <a:pt x="303" y="272"/>
                  </a:lnTo>
                  <a:lnTo>
                    <a:pt x="0" y="135"/>
                  </a:lnTo>
                  <a:lnTo>
                    <a:pt x="440" y="0"/>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40971" name="Freeform 28"/>
            <p:cNvSpPr/>
            <p:nvPr/>
          </p:nvSpPr>
          <p:spPr>
            <a:xfrm>
              <a:off x="2265543" y="843713"/>
              <a:ext cx="651830" cy="1712535"/>
            </a:xfrm>
            <a:custGeom>
              <a:avLst/>
              <a:gdLst/>
              <a:ahLst/>
              <a:cxnLst>
                <a:cxn ang="0">
                  <a:pos x="651830" y="0"/>
                </a:cxn>
                <a:cxn ang="0">
                  <a:pos x="651830" y="1712535"/>
                </a:cxn>
                <a:cxn ang="0">
                  <a:pos x="0" y="562944"/>
                </a:cxn>
                <a:cxn ang="0">
                  <a:pos x="651830" y="0"/>
                </a:cxn>
              </a:cxnLst>
              <a:pathLst>
                <a:path w="220" h="578">
                  <a:moveTo>
                    <a:pt x="220" y="0"/>
                  </a:moveTo>
                  <a:lnTo>
                    <a:pt x="220" y="578"/>
                  </a:lnTo>
                  <a:lnTo>
                    <a:pt x="0" y="190"/>
                  </a:lnTo>
                  <a:lnTo>
                    <a:pt x="220" y="0"/>
                  </a:lnTo>
                  <a:close/>
                </a:path>
              </a:pathLst>
            </a:custGeom>
            <a:noFill/>
            <a:ln w="9525" cap="flat" cmpd="sng">
              <a:solidFill>
                <a:srgbClr val="F1286A"/>
              </a:solidFill>
              <a:prstDash val="solid"/>
              <a:round/>
              <a:headEnd type="none" w="med" len="med"/>
              <a:tailEnd type="none" w="med" len="med"/>
            </a:ln>
          </p:spPr>
          <p:txBody>
            <a:bodyPr/>
            <a:p>
              <a:endParaRPr lang="zh-CN" altLang="en-US" sz="1680"/>
            </a:p>
          </p:txBody>
        </p:sp>
        <p:sp>
          <p:nvSpPr>
            <p:cNvPr id="40972" name="Freeform 29"/>
            <p:cNvSpPr/>
            <p:nvPr/>
          </p:nvSpPr>
          <p:spPr>
            <a:xfrm>
              <a:off x="1907035" y="2339957"/>
              <a:ext cx="1010338" cy="462207"/>
            </a:xfrm>
            <a:custGeom>
              <a:avLst/>
              <a:gdLst/>
              <a:ahLst/>
              <a:cxnLst>
                <a:cxn ang="0">
                  <a:pos x="1010338" y="216289"/>
                </a:cxn>
                <a:cxn ang="0">
                  <a:pos x="0" y="0"/>
                </a:cxn>
                <a:cxn ang="0">
                  <a:pos x="764419" y="462207"/>
                </a:cxn>
                <a:cxn ang="0">
                  <a:pos x="1010338" y="216289"/>
                </a:cxn>
              </a:cxnLst>
              <a:pathLst>
                <a:path w="341" h="156">
                  <a:moveTo>
                    <a:pt x="341" y="73"/>
                  </a:moveTo>
                  <a:lnTo>
                    <a:pt x="0" y="0"/>
                  </a:lnTo>
                  <a:lnTo>
                    <a:pt x="258" y="156"/>
                  </a:lnTo>
                  <a:lnTo>
                    <a:pt x="341" y="73"/>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40973" name="Freeform 30"/>
            <p:cNvSpPr/>
            <p:nvPr/>
          </p:nvSpPr>
          <p:spPr>
            <a:xfrm>
              <a:off x="1065581" y="1406657"/>
              <a:ext cx="1199961" cy="933303"/>
            </a:xfrm>
            <a:custGeom>
              <a:avLst/>
              <a:gdLst/>
              <a:ahLst/>
              <a:cxnLst>
                <a:cxn ang="0">
                  <a:pos x="1199961" y="0"/>
                </a:cxn>
                <a:cxn ang="0">
                  <a:pos x="0" y="559981"/>
                </a:cxn>
                <a:cxn ang="0">
                  <a:pos x="841454" y="933303"/>
                </a:cxn>
                <a:cxn ang="0">
                  <a:pos x="1199961" y="0"/>
                </a:cxn>
              </a:cxnLst>
              <a:pathLst>
                <a:path w="405" h="315">
                  <a:moveTo>
                    <a:pt x="405" y="0"/>
                  </a:moveTo>
                  <a:lnTo>
                    <a:pt x="0" y="189"/>
                  </a:lnTo>
                  <a:lnTo>
                    <a:pt x="284" y="315"/>
                  </a:lnTo>
                  <a:lnTo>
                    <a:pt x="405"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40974" name="Freeform 31"/>
            <p:cNvSpPr/>
            <p:nvPr/>
          </p:nvSpPr>
          <p:spPr>
            <a:xfrm>
              <a:off x="1907035" y="1406657"/>
              <a:ext cx="1010338" cy="1149591"/>
            </a:xfrm>
            <a:custGeom>
              <a:avLst/>
              <a:gdLst/>
              <a:ahLst/>
              <a:cxnLst>
                <a:cxn ang="0">
                  <a:pos x="358507" y="0"/>
                </a:cxn>
                <a:cxn ang="0">
                  <a:pos x="1010338" y="1149591"/>
                </a:cxn>
                <a:cxn ang="0">
                  <a:pos x="0" y="933301"/>
                </a:cxn>
                <a:cxn ang="0">
                  <a:pos x="358507" y="0"/>
                </a:cxn>
              </a:cxnLst>
              <a:pathLst>
                <a:path w="341" h="388">
                  <a:moveTo>
                    <a:pt x="121" y="0"/>
                  </a:moveTo>
                  <a:lnTo>
                    <a:pt x="341" y="388"/>
                  </a:lnTo>
                  <a:lnTo>
                    <a:pt x="0" y="315"/>
                  </a:lnTo>
                  <a:lnTo>
                    <a:pt x="121" y="0"/>
                  </a:lnTo>
                  <a:close/>
                </a:path>
              </a:pathLst>
            </a:custGeom>
            <a:noFill/>
            <a:ln w="9525" cap="flat" cmpd="sng">
              <a:solidFill>
                <a:srgbClr val="FD3F63"/>
              </a:solidFill>
              <a:prstDash val="solid"/>
              <a:round/>
              <a:headEnd type="none" w="med" len="med"/>
              <a:tailEnd type="none" w="med" len="med"/>
            </a:ln>
          </p:spPr>
          <p:txBody>
            <a:bodyPr/>
            <a:p>
              <a:endParaRPr lang="zh-CN" altLang="en-US" sz="1680"/>
            </a:p>
          </p:txBody>
        </p:sp>
        <p:sp>
          <p:nvSpPr>
            <p:cNvPr id="40975" name="Freeform 32"/>
            <p:cNvSpPr/>
            <p:nvPr/>
          </p:nvSpPr>
          <p:spPr>
            <a:xfrm>
              <a:off x="2265543" y="600758"/>
              <a:ext cx="651830" cy="805899"/>
            </a:xfrm>
            <a:custGeom>
              <a:avLst/>
              <a:gdLst/>
              <a:ahLst/>
              <a:cxnLst>
                <a:cxn ang="0">
                  <a:pos x="405912" y="0"/>
                </a:cxn>
                <a:cxn ang="0">
                  <a:pos x="651830" y="242954"/>
                </a:cxn>
                <a:cxn ang="0">
                  <a:pos x="0" y="805899"/>
                </a:cxn>
                <a:cxn ang="0">
                  <a:pos x="405912" y="0"/>
                </a:cxn>
              </a:cxnLst>
              <a:pathLst>
                <a:path w="220" h="272">
                  <a:moveTo>
                    <a:pt x="137" y="0"/>
                  </a:moveTo>
                  <a:lnTo>
                    <a:pt x="220" y="82"/>
                  </a:lnTo>
                  <a:lnTo>
                    <a:pt x="0" y="272"/>
                  </a:lnTo>
                  <a:lnTo>
                    <a:pt x="137" y="0"/>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sp>
          <p:nvSpPr>
            <p:cNvPr id="40976" name="Freeform 33"/>
            <p:cNvSpPr/>
            <p:nvPr/>
          </p:nvSpPr>
          <p:spPr>
            <a:xfrm>
              <a:off x="1065581" y="1000744"/>
              <a:ext cx="1199961" cy="965893"/>
            </a:xfrm>
            <a:custGeom>
              <a:avLst/>
              <a:gdLst/>
              <a:ahLst/>
              <a:cxnLst>
                <a:cxn ang="0">
                  <a:pos x="1199961" y="405912"/>
                </a:cxn>
                <a:cxn ang="0">
                  <a:pos x="302212" y="0"/>
                </a:cxn>
                <a:cxn ang="0">
                  <a:pos x="0" y="965893"/>
                </a:cxn>
                <a:cxn ang="0">
                  <a:pos x="1199961" y="405912"/>
                </a:cxn>
              </a:cxnLst>
              <a:pathLst>
                <a:path w="405" h="326">
                  <a:moveTo>
                    <a:pt x="405" y="137"/>
                  </a:moveTo>
                  <a:lnTo>
                    <a:pt x="102" y="0"/>
                  </a:lnTo>
                  <a:lnTo>
                    <a:pt x="0" y="326"/>
                  </a:lnTo>
                  <a:lnTo>
                    <a:pt x="405" y="137"/>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grpSp>
      <p:sp>
        <p:nvSpPr>
          <p:cNvPr id="27" name="文本框 26"/>
          <p:cNvSpPr txBox="1"/>
          <p:nvPr/>
        </p:nvSpPr>
        <p:spPr>
          <a:xfrm>
            <a:off x="1241425" y="198120"/>
            <a:ext cx="3145155" cy="460375"/>
          </a:xfrm>
          <a:prstGeom prst="rect">
            <a:avLst/>
          </a:prstGeom>
          <a:noFill/>
        </p:spPr>
        <p:txBody>
          <a:bodyPr wrap="none" rtlCol="0" anchor="t">
            <a:spAutoFit/>
          </a:bodyPr>
          <a:p>
            <a:r>
              <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rPr>
              <a:t>What is paraphrase</a:t>
            </a:r>
            <a:endPar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endParaRPr>
          </a:p>
        </p:txBody>
      </p:sp>
      <p:sp>
        <p:nvSpPr>
          <p:cNvPr id="100" name="文本框 99"/>
          <p:cNvSpPr txBox="1"/>
          <p:nvPr/>
        </p:nvSpPr>
        <p:spPr>
          <a:xfrm>
            <a:off x="208915" y="913765"/>
            <a:ext cx="11772900" cy="5446395"/>
          </a:xfrm>
          <a:prstGeom prst="rect">
            <a:avLst/>
          </a:prstGeom>
          <a:noFill/>
          <a:ln w="9525">
            <a:noFill/>
          </a:ln>
        </p:spPr>
        <p:txBody>
          <a:bodyPr wrap="square">
            <a:spAutoFit/>
          </a:bodyPr>
          <a:p>
            <a:pPr indent="200025" fontAlgn="auto">
              <a:lnSpc>
                <a:spcPts val="3480"/>
              </a:lnSpc>
            </a:pPr>
            <a:r>
              <a:rPr lang="en-US" altLang="zh-CN" sz="2400" b="0">
                <a:latin typeface="Times New Roman" panose="02020603050405020304" pitchFamily="18" charset="0"/>
                <a:ea typeface="宋体" panose="02010600030101010101" pitchFamily="2" charset="-122"/>
              </a:rPr>
              <a:t>  </a:t>
            </a:r>
            <a:r>
              <a:rPr lang="zh-CN" sz="2400" b="0">
                <a:latin typeface="Times New Roman" panose="02020603050405020304" pitchFamily="18" charset="0"/>
                <a:ea typeface="宋体" panose="02010600030101010101" pitchFamily="2" charset="-122"/>
              </a:rPr>
              <a:t>英语在其发展中，不断吸收了各民族、各语言中的词汇，形成了极为丰富的同</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rPr>
              <a:t>近</a:t>
            </a:r>
            <a:r>
              <a:rPr lang="en-US" sz="2400" b="0">
                <a:latin typeface="Times New Roman" panose="02020603050405020304" pitchFamily="18" charset="0"/>
                <a:ea typeface="宋体" panose="02010600030101010101" pitchFamily="2" charset="-122"/>
              </a:rPr>
              <a:t>)</a:t>
            </a:r>
            <a:r>
              <a:rPr lang="zh-CN" sz="2400" b="0">
                <a:latin typeface="Times New Roman" panose="02020603050405020304" pitchFamily="18" charset="0"/>
                <a:ea typeface="宋体" panose="02010600030101010101" pitchFamily="2" charset="-122"/>
              </a:rPr>
              <a:t>义词词群。</a:t>
            </a:r>
            <a:r>
              <a:rPr lang="zh-CN" sz="2400" b="1">
                <a:solidFill>
                  <a:srgbClr val="C00000"/>
                </a:solidFill>
                <a:latin typeface="微软雅黑" panose="020B0503020204020204" pitchFamily="34" charset="-122"/>
                <a:ea typeface="微软雅黑" panose="020B0503020204020204" pitchFamily="34" charset="-122"/>
              </a:rPr>
              <a:t>语义场理论</a:t>
            </a:r>
            <a:r>
              <a:rPr lang="zh-CN" sz="2400" b="0">
                <a:ea typeface="宋体" panose="02010600030101010101" pitchFamily="2" charset="-122"/>
              </a:rPr>
              <a:t>是研究英语词汇中</a:t>
            </a:r>
            <a:r>
              <a:rPr lang="zh-CN" sz="2400" b="0" u="sng">
                <a:solidFill>
                  <a:srgbClr val="002060"/>
                </a:solidFill>
                <a:ea typeface="宋体" panose="02010600030101010101" pitchFamily="2" charset="-122"/>
              </a:rPr>
              <a:t>词与词之间特殊关系</a:t>
            </a:r>
            <a:r>
              <a:rPr lang="zh-CN" sz="2400" b="0">
                <a:latin typeface="Times New Roman" panose="02020603050405020304" pitchFamily="18" charset="0"/>
                <a:ea typeface="宋体" panose="02010600030101010101" pitchFamily="2" charset="-122"/>
              </a:rPr>
              <a:t>，</a:t>
            </a:r>
            <a:r>
              <a:rPr lang="zh-CN" sz="2400" b="0" u="sng">
                <a:solidFill>
                  <a:srgbClr val="002060"/>
                </a:solidFill>
                <a:ea typeface="宋体" panose="02010600030101010101" pitchFamily="2" charset="-122"/>
              </a:rPr>
              <a:t>语义场是一个大的词汇关系场域</a:t>
            </a:r>
            <a:r>
              <a:rPr lang="zh-CN" sz="2400" b="0">
                <a:latin typeface="Times New Roman" panose="02020603050405020304" pitchFamily="18" charset="0"/>
                <a:ea typeface="宋体" panose="02010600030101010101" pitchFamily="2" charset="-122"/>
              </a:rPr>
              <a:t>，在这一词汇关系场域中，</a:t>
            </a:r>
            <a:r>
              <a:rPr lang="zh-CN" sz="2400" b="0" u="sng">
                <a:solidFill>
                  <a:srgbClr val="002060"/>
                </a:solidFill>
                <a:ea typeface="宋体" panose="02010600030101010101" pitchFamily="2" charset="-122"/>
              </a:rPr>
              <a:t>每一个词汇都有着相应的关系, 或上下义关系，或同义关系和反义关系，或整体与局部关系，或组合关系等</a:t>
            </a:r>
            <a:r>
              <a:rPr lang="zh-CN" sz="2400" b="0">
                <a:latin typeface="Times New Roman" panose="02020603050405020304" pitchFamily="18" charset="0"/>
                <a:ea typeface="宋体" panose="02010600030101010101" pitchFamily="2" charset="-122"/>
              </a:rPr>
              <a:t>。</a:t>
            </a:r>
            <a:r>
              <a:rPr lang="en-US" sz="2400" b="0">
                <a:latin typeface="宋体" panose="02010600030101010101" pitchFamily="2" charset="-122"/>
                <a:ea typeface="宋体" panose="02010600030101010101" pitchFamily="2" charset="-122"/>
                <a:cs typeface="Times New Roman" panose="02020603050405020304" pitchFamily="18" charset="0"/>
              </a:rPr>
              <a:t> </a:t>
            </a:r>
            <a:endParaRPr lang="en-US" sz="2400" b="0">
              <a:latin typeface="宋体" panose="02010600030101010101" pitchFamily="2" charset="-122"/>
              <a:ea typeface="宋体" panose="02010600030101010101" pitchFamily="2" charset="-122"/>
              <a:cs typeface="Times New Roman" panose="02020603050405020304" pitchFamily="18" charset="0"/>
            </a:endParaRPr>
          </a:p>
          <a:p>
            <a:pPr indent="200025" fontAlgn="auto">
              <a:lnSpc>
                <a:spcPts val="3480"/>
              </a:lnSpc>
            </a:pPr>
            <a:r>
              <a:rPr lang="en-US" sz="2400" b="0">
                <a:latin typeface="宋体" panose="02010600030101010101" pitchFamily="2" charset="-122"/>
                <a:ea typeface="宋体" panose="02010600030101010101" pitchFamily="2" charset="-122"/>
                <a:cs typeface="Times New Roman" panose="02020603050405020304" pitchFamily="18" charset="0"/>
              </a:rPr>
              <a:t>  </a:t>
            </a:r>
            <a:r>
              <a:rPr lang="en-US" sz="2400" b="0">
                <a:latin typeface="Times New Roman" panose="02020603050405020304" pitchFamily="18" charset="0"/>
                <a:ea typeface="宋体" panose="02010600030101010101" pitchFamily="2" charset="-122"/>
              </a:rPr>
              <a:t>Paraphrase </a:t>
            </a:r>
            <a:r>
              <a:rPr lang="zh-CN" sz="2400" b="0">
                <a:ea typeface="宋体" panose="02010600030101010101" pitchFamily="2" charset="-122"/>
              </a:rPr>
              <a:t>的核心更在于建立一套能够让你有效</a:t>
            </a:r>
            <a:r>
              <a:rPr lang="en-US" sz="2400" b="0">
                <a:latin typeface="Times New Roman" panose="02020603050405020304" pitchFamily="18" charset="0"/>
                <a:ea typeface="宋体" panose="02010600030101010101" pitchFamily="2" charset="-122"/>
              </a:rPr>
              <a:t>paraphrase</a:t>
            </a:r>
            <a:r>
              <a:rPr lang="zh-CN" sz="2400" b="0">
                <a:ea typeface="宋体" panose="02010600030101010101" pitchFamily="2" charset="-122"/>
              </a:rPr>
              <a:t>的体系，或者说是一种在脑海中系统搜寻</a:t>
            </a:r>
            <a:r>
              <a:rPr lang="en-US" sz="2400" b="0">
                <a:latin typeface="Times New Roman" panose="02020603050405020304" pitchFamily="18" charset="0"/>
                <a:ea typeface="宋体" panose="02010600030101010101" pitchFamily="2" charset="-122"/>
              </a:rPr>
              <a:t>paraphrase</a:t>
            </a:r>
            <a:r>
              <a:rPr lang="zh-CN" sz="2400" b="0">
                <a:ea typeface="宋体" panose="02010600030101010101" pitchFamily="2" charset="-122"/>
              </a:rPr>
              <a:t>词汇的方法。</a:t>
            </a:r>
            <a:r>
              <a:rPr lang="zh-CN" sz="2400" b="0" u="sng">
                <a:solidFill>
                  <a:srgbClr val="002060"/>
                </a:solidFill>
                <a:ea typeface="宋体" panose="02010600030101010101" pitchFamily="2" charset="-122"/>
              </a:rPr>
              <a:t>利用这些方法，词汇与词汇之间通过衔接建立了一个贯穿语篇的语义链</a:t>
            </a:r>
            <a:r>
              <a:rPr lang="zh-CN" sz="2400" b="0">
                <a:latin typeface="Times New Roman" panose="02020603050405020304" pitchFamily="18" charset="0"/>
                <a:ea typeface="宋体" panose="02010600030101010101" pitchFamily="2" charset="-122"/>
              </a:rPr>
              <a:t>，而</a:t>
            </a:r>
            <a:r>
              <a:rPr lang="zh-CN" sz="2400" b="0" u="sng">
                <a:solidFill>
                  <a:srgbClr val="002060"/>
                </a:solidFill>
                <a:ea typeface="宋体" panose="02010600030101010101" pitchFamily="2" charset="-122"/>
              </a:rPr>
              <a:t>语篇的主题主要是由词汇衔接链的贯通而得到实现的</a:t>
            </a:r>
            <a:r>
              <a:rPr lang="zh-CN" sz="2400" b="0">
                <a:latin typeface="Times New Roman" panose="02020603050405020304" pitchFamily="18" charset="0"/>
                <a:ea typeface="宋体" panose="02010600030101010101" pitchFamily="2" charset="-122"/>
              </a:rPr>
              <a:t>。</a:t>
            </a:r>
            <a:r>
              <a:rPr lang="en-US" sz="2400" b="0">
                <a:latin typeface="Calibri" panose="020F0502020204030204" charset="0"/>
                <a:ea typeface="宋体" panose="02010600030101010101" pitchFamily="2" charset="-122"/>
                <a:cs typeface="Times New Roman" panose="02020603050405020304" pitchFamily="18" charset="0"/>
              </a:rPr>
              <a:t>  </a:t>
            </a:r>
            <a:r>
              <a:rPr lang="zh-CN" sz="2400" b="0">
                <a:latin typeface="Times New Roman" panose="02020603050405020304" pitchFamily="18" charset="0"/>
                <a:ea typeface="宋体" panose="02010600030101010101" pitchFamily="2" charset="-122"/>
              </a:rPr>
              <a:t>     基于词汇衔接理论，在理解语篇的基础上融入文体的品读，丰富词汇的内涵和外延，</a:t>
            </a:r>
            <a:r>
              <a:rPr lang="zh-CN" sz="2400" b="0" u="sng">
                <a:solidFill>
                  <a:srgbClr val="002060"/>
                </a:solidFill>
                <a:ea typeface="宋体" panose="02010600030101010101" pitchFamily="2" charset="-122"/>
              </a:rPr>
              <a:t>对文章语义语域的准确判断和逻辑脉络的宏观把握</a:t>
            </a:r>
            <a:r>
              <a:rPr lang="zh-CN" sz="2400" b="0">
                <a:latin typeface="Times New Roman" panose="02020603050405020304" pitchFamily="18" charset="0"/>
                <a:ea typeface="宋体" panose="02010600030101010101" pitchFamily="2" charset="-122"/>
              </a:rPr>
              <a:t>，</a:t>
            </a:r>
            <a:r>
              <a:rPr lang="zh-CN" sz="2400" b="1">
                <a:solidFill>
                  <a:srgbClr val="C00000"/>
                </a:solidFill>
                <a:latin typeface="微软雅黑" panose="020B0503020204020204" pitchFamily="34" charset="-122"/>
                <a:ea typeface="微软雅黑" panose="020B0503020204020204" pitchFamily="34" charset="-122"/>
              </a:rPr>
              <a:t>听力、阅读、完形以及写作</a:t>
            </a:r>
            <a:r>
              <a:rPr lang="zh-CN" sz="2400" b="0">
                <a:latin typeface="Times New Roman" panose="02020603050405020304" pitchFamily="18" charset="0"/>
                <a:ea typeface="宋体" panose="02010600030101010101" pitchFamily="2" charset="-122"/>
              </a:rPr>
              <a:t>的</a:t>
            </a:r>
            <a:r>
              <a:rPr lang="zh-CN" sz="2400" b="0" u="sng">
                <a:solidFill>
                  <a:srgbClr val="002060"/>
                </a:solidFill>
                <a:ea typeface="宋体" panose="02010600030101010101" pitchFamily="2" charset="-122"/>
              </a:rPr>
              <a:t>谋篇布局和措词造句的能力和语言素养都会有根本提升和质的飞跃</a:t>
            </a:r>
            <a:r>
              <a:rPr lang="zh-CN" sz="2400" b="0">
                <a:latin typeface="Times New Roman" panose="02020603050405020304" pitchFamily="18" charset="0"/>
                <a:ea typeface="宋体" panose="02010600030101010101" pitchFamily="2" charset="-122"/>
              </a:rPr>
              <a:t>。      同义替换</a:t>
            </a:r>
            <a:r>
              <a:rPr lang="en-US" sz="2400">
                <a:latin typeface="Times New Roman" panose="02020603050405020304" pitchFamily="18" charset="0"/>
                <a:ea typeface="宋体" panose="02010600030101010101" pitchFamily="2" charset="-122"/>
                <a:sym typeface="+mn-ea"/>
              </a:rPr>
              <a:t>Paraphrase</a:t>
            </a:r>
            <a:r>
              <a:rPr lang="zh-CN" sz="2400" b="0">
                <a:latin typeface="Times New Roman" panose="02020603050405020304" pitchFamily="18" charset="0"/>
                <a:ea typeface="宋体" panose="02010600030101010101" pitchFamily="2" charset="-122"/>
              </a:rPr>
              <a:t>并不是说意思完全相等，能否替换另一个表达要根据语境来决定，可以通过看每个替换词的英文表达，比较不同的用法和使用场合。</a:t>
            </a:r>
            <a:endParaRPr lang="en-US" altLang="zh-CN" sz="2400" b="0">
              <a:latin typeface="Times New Roman" panose="02020603050405020304" pitchFamily="18"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22" presetClass="entr" presetSubtype="8" fill="hold" nodeType="withEffect">
                                  <p:stCondLst>
                                    <p:cond delay="200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14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000000"/>
                                          </p:val>
                                        </p:tav>
                                        <p:tav tm="100000">
                                          <p:val>
                                            <p:strVal val="#ppt_w"/>
                                          </p:val>
                                        </p:tav>
                                      </p:tavLst>
                                    </p:anim>
                                    <p:anim calcmode="lin" valueType="num">
                                      <p:cBhvr>
                                        <p:cTn id="18" dur="500" fill="hold"/>
                                        <p:tgtEl>
                                          <p:spTgt spid="21"/>
                                        </p:tgtEl>
                                        <p:attrNameLst>
                                          <p:attrName>ppt_h</p:attrName>
                                        </p:attrNameLst>
                                      </p:cBhvr>
                                      <p:tavLst>
                                        <p:tav tm="0">
                                          <p:val>
                                            <p:fltVal val="0.000000"/>
                                          </p:val>
                                        </p:tav>
                                        <p:tav tm="100000">
                                          <p:val>
                                            <p:strVal val="#ppt_h"/>
                                          </p:val>
                                        </p:tav>
                                      </p:tavLst>
                                    </p:anim>
                                    <p:animEffect transition="in" filter="fade">
                                      <p:cBhvr>
                                        <p:cTn id="19" dur="500"/>
                                        <p:tgtEl>
                                          <p:spTgt spid="21"/>
                                        </p:tgtEl>
                                      </p:cBhvr>
                                    </p:animEffect>
                                  </p:childTnLst>
                                </p:cTn>
                              </p:par>
                              <p:par>
                                <p:cTn id="20" presetID="8" presetClass="emph" presetSubtype="0" repeatCount="indefinite" fill="hold" nodeType="withEffect">
                                  <p:stCondLst>
                                    <p:cond delay="0"/>
                                  </p:stCondLst>
                                  <p:childTnLst>
                                    <p:animRot by="21600000">
                                      <p:cBhvr>
                                        <p:cTn id="21"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512860" y="688340"/>
            <a:ext cx="10972825" cy="0"/>
          </a:xfrm>
          <a:prstGeom prst="line">
            <a:avLst/>
          </a:prstGeom>
          <a:ln>
            <a:gradFill>
              <a:gsLst>
                <a:gs pos="0">
                  <a:srgbClr val="400040"/>
                </a:gs>
                <a:gs pos="32000">
                  <a:srgbClr val="8F0040"/>
                </a:gs>
                <a:gs pos="63000">
                  <a:srgbClr val="F27300"/>
                </a:gs>
                <a:gs pos="100000">
                  <a:srgbClr val="FFBF00"/>
                </a:gs>
              </a:gsLst>
              <a:lin ang="10800000" scaled="0"/>
            </a:gradFill>
          </a:ln>
        </p:spPr>
        <p:style>
          <a:lnRef idx="1">
            <a:srgbClr val="5B9BD5"/>
          </a:lnRef>
          <a:fillRef idx="0">
            <a:srgbClr val="5B9BD5"/>
          </a:fillRef>
          <a:effectRef idx="0">
            <a:srgbClr val="5B9BD5"/>
          </a:effectRef>
          <a:fontRef idx="minor">
            <a:sysClr val="windowText" lastClr="000000"/>
          </a:fontRef>
        </p:style>
      </p:cxnSp>
      <p:sp>
        <p:nvSpPr>
          <p:cNvPr id="25" name="矩形 24"/>
          <p:cNvSpPr/>
          <p:nvPr/>
        </p:nvSpPr>
        <p:spPr>
          <a:xfrm>
            <a:off x="0" y="6685613"/>
            <a:ext cx="12192000" cy="1723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50440" y="6709611"/>
            <a:ext cx="520050" cy="819282"/>
          </a:xfrm>
          <a:prstGeom prst="rect">
            <a:avLst/>
          </a:prstGeom>
        </p:spPr>
      </p:pic>
      <p:pic>
        <p:nvPicPr>
          <p:cNvPr id="4" name="图片 3"/>
          <p:cNvPicPr/>
          <p:nvPr/>
        </p:nvPicPr>
        <p:blipFill>
          <a:blip r:embed="rId2"/>
          <a:stretch>
            <a:fillRect/>
          </a:stretch>
        </p:blipFill>
        <p:spPr>
          <a:xfrm>
            <a:off x="54610" y="6584950"/>
            <a:ext cx="708025" cy="273050"/>
          </a:xfrm>
          <a:prstGeom prst="rect">
            <a:avLst/>
          </a:prstGeom>
        </p:spPr>
      </p:pic>
      <p:pic>
        <p:nvPicPr>
          <p:cNvPr id="9" name="图片 8"/>
          <p:cNvPicPr/>
          <p:nvPr/>
        </p:nvPicPr>
        <p:blipFill>
          <a:blip r:embed="rId3"/>
          <a:stretch>
            <a:fillRect/>
          </a:stretch>
        </p:blipFill>
        <p:spPr>
          <a:xfrm>
            <a:off x="10135870" y="5061585"/>
            <a:ext cx="2321560" cy="1903730"/>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r:embed="rId5">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0" y="12700"/>
            <a:ext cx="1078865" cy="831850"/>
          </a:xfrm>
          <a:prstGeom prst="rect">
            <a:avLst/>
          </a:prstGeom>
        </p:spPr>
      </p:pic>
      <p:grpSp>
        <p:nvGrpSpPr>
          <p:cNvPr id="21" name="组合 20"/>
          <p:cNvGrpSpPr/>
          <p:nvPr/>
        </p:nvGrpSpPr>
        <p:grpSpPr>
          <a:xfrm>
            <a:off x="478790" y="582930"/>
            <a:ext cx="140970" cy="121920"/>
            <a:chOff x="715963" y="600758"/>
            <a:chExt cx="2201410" cy="2201406"/>
          </a:xfrm>
        </p:grpSpPr>
        <p:sp>
          <p:nvSpPr>
            <p:cNvPr id="40963" name="Freeform 20"/>
            <p:cNvSpPr/>
            <p:nvPr/>
          </p:nvSpPr>
          <p:spPr>
            <a:xfrm>
              <a:off x="715963" y="843713"/>
              <a:ext cx="349618" cy="1712535"/>
            </a:xfrm>
            <a:custGeom>
              <a:avLst/>
              <a:gdLst/>
              <a:ahLst/>
              <a:cxnLst>
                <a:cxn ang="0">
                  <a:pos x="349618" y="1122925"/>
                </a:cxn>
                <a:cxn ang="0">
                  <a:pos x="0" y="1712535"/>
                </a:cxn>
                <a:cxn ang="0">
                  <a:pos x="0" y="0"/>
                </a:cxn>
                <a:cxn ang="0">
                  <a:pos x="349618" y="1122925"/>
                </a:cxn>
              </a:cxnLst>
              <a:pathLst>
                <a:path w="118" h="578">
                  <a:moveTo>
                    <a:pt x="118" y="379"/>
                  </a:moveTo>
                  <a:lnTo>
                    <a:pt x="0" y="578"/>
                  </a:lnTo>
                  <a:lnTo>
                    <a:pt x="0" y="0"/>
                  </a:lnTo>
                  <a:lnTo>
                    <a:pt x="118" y="379"/>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40964" name="Freeform 21"/>
            <p:cNvSpPr/>
            <p:nvPr/>
          </p:nvSpPr>
          <p:spPr>
            <a:xfrm>
              <a:off x="715963" y="600758"/>
              <a:ext cx="651830" cy="399987"/>
            </a:xfrm>
            <a:custGeom>
              <a:avLst/>
              <a:gdLst/>
              <a:ahLst/>
              <a:cxnLst>
                <a:cxn ang="0">
                  <a:pos x="651830" y="399987"/>
                </a:cxn>
                <a:cxn ang="0">
                  <a:pos x="0" y="242955"/>
                </a:cxn>
                <a:cxn ang="0">
                  <a:pos x="242954" y="0"/>
                </a:cxn>
                <a:cxn ang="0">
                  <a:pos x="651830" y="399987"/>
                </a:cxn>
              </a:cxnLst>
              <a:pathLst>
                <a:path w="220" h="135">
                  <a:moveTo>
                    <a:pt x="220" y="135"/>
                  </a:moveTo>
                  <a:lnTo>
                    <a:pt x="0" y="82"/>
                  </a:lnTo>
                  <a:lnTo>
                    <a:pt x="82" y="0"/>
                  </a:lnTo>
                  <a:lnTo>
                    <a:pt x="220" y="135"/>
                  </a:lnTo>
                  <a:close/>
                </a:path>
              </a:pathLst>
            </a:custGeom>
            <a:noFill/>
            <a:ln w="9525" cap="flat" cmpd="sng">
              <a:solidFill>
                <a:srgbClr val="5B3B87"/>
              </a:solidFill>
              <a:prstDash val="solid"/>
              <a:round/>
              <a:headEnd type="none" w="med" len="med"/>
              <a:tailEnd type="none" w="med" len="med"/>
            </a:ln>
          </p:spPr>
          <p:txBody>
            <a:bodyPr/>
            <a:p>
              <a:endParaRPr lang="zh-CN" altLang="en-US" sz="1680"/>
            </a:p>
          </p:txBody>
        </p:sp>
        <p:sp>
          <p:nvSpPr>
            <p:cNvPr id="40965" name="Freeform 22"/>
            <p:cNvSpPr/>
            <p:nvPr/>
          </p:nvSpPr>
          <p:spPr>
            <a:xfrm>
              <a:off x="715963" y="1966637"/>
              <a:ext cx="349618" cy="835527"/>
            </a:xfrm>
            <a:custGeom>
              <a:avLst/>
              <a:gdLst/>
              <a:ahLst/>
              <a:cxnLst>
                <a:cxn ang="0">
                  <a:pos x="349618" y="0"/>
                </a:cxn>
                <a:cxn ang="0">
                  <a:pos x="242954" y="835527"/>
                </a:cxn>
                <a:cxn ang="0">
                  <a:pos x="0" y="589609"/>
                </a:cxn>
                <a:cxn ang="0">
                  <a:pos x="349618" y="0"/>
                </a:cxn>
              </a:cxnLst>
              <a:pathLst>
                <a:path w="118" h="282">
                  <a:moveTo>
                    <a:pt x="118" y="0"/>
                  </a:moveTo>
                  <a:lnTo>
                    <a:pt x="82" y="282"/>
                  </a:lnTo>
                  <a:lnTo>
                    <a:pt x="0" y="199"/>
                  </a:lnTo>
                  <a:lnTo>
                    <a:pt x="118" y="0"/>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40966" name="Freeform 23"/>
            <p:cNvSpPr/>
            <p:nvPr/>
          </p:nvSpPr>
          <p:spPr>
            <a:xfrm>
              <a:off x="715963" y="843713"/>
              <a:ext cx="651830" cy="1122926"/>
            </a:xfrm>
            <a:custGeom>
              <a:avLst/>
              <a:gdLst/>
              <a:ahLst/>
              <a:cxnLst>
                <a:cxn ang="0">
                  <a:pos x="651830" y="157031"/>
                </a:cxn>
                <a:cxn ang="0">
                  <a:pos x="349617" y="1122926"/>
                </a:cxn>
                <a:cxn ang="0">
                  <a:pos x="0" y="0"/>
                </a:cxn>
                <a:cxn ang="0">
                  <a:pos x="651830" y="157031"/>
                </a:cxn>
              </a:cxnLst>
              <a:pathLst>
                <a:path w="220" h="379">
                  <a:moveTo>
                    <a:pt x="220" y="53"/>
                  </a:moveTo>
                  <a:lnTo>
                    <a:pt x="118" y="379"/>
                  </a:lnTo>
                  <a:lnTo>
                    <a:pt x="0" y="0"/>
                  </a:lnTo>
                  <a:lnTo>
                    <a:pt x="220" y="53"/>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40967" name="Freeform 24"/>
            <p:cNvSpPr/>
            <p:nvPr/>
          </p:nvSpPr>
          <p:spPr>
            <a:xfrm>
              <a:off x="958918" y="1966637"/>
              <a:ext cx="948117" cy="835527"/>
            </a:xfrm>
            <a:custGeom>
              <a:avLst/>
              <a:gdLst/>
              <a:ahLst/>
              <a:cxnLst>
                <a:cxn ang="0">
                  <a:pos x="948117" y="373320"/>
                </a:cxn>
                <a:cxn ang="0">
                  <a:pos x="0" y="835527"/>
                </a:cxn>
                <a:cxn ang="0">
                  <a:pos x="106663" y="0"/>
                </a:cxn>
                <a:cxn ang="0">
                  <a:pos x="948117" y="373320"/>
                </a:cxn>
              </a:cxnLst>
              <a:pathLst>
                <a:path w="320" h="282">
                  <a:moveTo>
                    <a:pt x="320" y="126"/>
                  </a:moveTo>
                  <a:lnTo>
                    <a:pt x="0" y="282"/>
                  </a:lnTo>
                  <a:lnTo>
                    <a:pt x="36" y="0"/>
                  </a:lnTo>
                  <a:lnTo>
                    <a:pt x="320" y="126"/>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40968" name="Freeform 25"/>
            <p:cNvSpPr/>
            <p:nvPr/>
          </p:nvSpPr>
          <p:spPr>
            <a:xfrm>
              <a:off x="958918" y="600758"/>
              <a:ext cx="1712536" cy="399987"/>
            </a:xfrm>
            <a:custGeom>
              <a:avLst/>
              <a:gdLst/>
              <a:ahLst/>
              <a:cxnLst>
                <a:cxn ang="0">
                  <a:pos x="408875" y="399987"/>
                </a:cxn>
                <a:cxn ang="0">
                  <a:pos x="0" y="0"/>
                </a:cxn>
                <a:cxn ang="0">
                  <a:pos x="1712536" y="0"/>
                </a:cxn>
                <a:cxn ang="0">
                  <a:pos x="408875" y="399987"/>
                </a:cxn>
              </a:cxnLst>
              <a:pathLst>
                <a:path w="578" h="135">
                  <a:moveTo>
                    <a:pt x="138" y="135"/>
                  </a:moveTo>
                  <a:lnTo>
                    <a:pt x="0" y="0"/>
                  </a:lnTo>
                  <a:lnTo>
                    <a:pt x="578" y="0"/>
                  </a:lnTo>
                  <a:lnTo>
                    <a:pt x="138" y="135"/>
                  </a:lnTo>
                  <a:close/>
                </a:path>
              </a:pathLst>
            </a:custGeom>
            <a:noFill/>
            <a:ln w="9525" cap="flat" cmpd="sng">
              <a:solidFill>
                <a:srgbClr val="79307A"/>
              </a:solidFill>
              <a:prstDash val="solid"/>
              <a:round/>
              <a:headEnd type="none" w="med" len="med"/>
              <a:tailEnd type="none" w="med" len="med"/>
            </a:ln>
          </p:spPr>
          <p:txBody>
            <a:bodyPr/>
            <a:p>
              <a:endParaRPr lang="zh-CN" altLang="en-US" sz="1680"/>
            </a:p>
          </p:txBody>
        </p:sp>
        <p:sp>
          <p:nvSpPr>
            <p:cNvPr id="40969" name="Freeform 26"/>
            <p:cNvSpPr/>
            <p:nvPr/>
          </p:nvSpPr>
          <p:spPr>
            <a:xfrm>
              <a:off x="958918" y="2339957"/>
              <a:ext cx="1712536" cy="462207"/>
            </a:xfrm>
            <a:custGeom>
              <a:avLst/>
              <a:gdLst/>
              <a:ahLst/>
              <a:cxnLst>
                <a:cxn ang="0">
                  <a:pos x="948116" y="0"/>
                </a:cxn>
                <a:cxn ang="0">
                  <a:pos x="1712536" y="462207"/>
                </a:cxn>
                <a:cxn ang="0">
                  <a:pos x="0" y="462207"/>
                </a:cxn>
                <a:cxn ang="0">
                  <a:pos x="948116" y="0"/>
                </a:cxn>
              </a:cxnLst>
              <a:pathLst>
                <a:path w="578" h="156">
                  <a:moveTo>
                    <a:pt x="320" y="0"/>
                  </a:moveTo>
                  <a:lnTo>
                    <a:pt x="578" y="156"/>
                  </a:lnTo>
                  <a:lnTo>
                    <a:pt x="0" y="156"/>
                  </a:lnTo>
                  <a:lnTo>
                    <a:pt x="320"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40970" name="Freeform 27"/>
            <p:cNvSpPr/>
            <p:nvPr/>
          </p:nvSpPr>
          <p:spPr>
            <a:xfrm>
              <a:off x="1367793" y="600758"/>
              <a:ext cx="1303661" cy="805899"/>
            </a:xfrm>
            <a:custGeom>
              <a:avLst/>
              <a:gdLst/>
              <a:ahLst/>
              <a:cxnLst>
                <a:cxn ang="0">
                  <a:pos x="1303661" y="0"/>
                </a:cxn>
                <a:cxn ang="0">
                  <a:pos x="897748" y="805899"/>
                </a:cxn>
                <a:cxn ang="0">
                  <a:pos x="0" y="399986"/>
                </a:cxn>
                <a:cxn ang="0">
                  <a:pos x="1303661" y="0"/>
                </a:cxn>
              </a:cxnLst>
              <a:pathLst>
                <a:path w="440" h="272">
                  <a:moveTo>
                    <a:pt x="440" y="0"/>
                  </a:moveTo>
                  <a:lnTo>
                    <a:pt x="303" y="272"/>
                  </a:lnTo>
                  <a:lnTo>
                    <a:pt x="0" y="135"/>
                  </a:lnTo>
                  <a:lnTo>
                    <a:pt x="440" y="0"/>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40971" name="Freeform 28"/>
            <p:cNvSpPr/>
            <p:nvPr/>
          </p:nvSpPr>
          <p:spPr>
            <a:xfrm>
              <a:off x="2265543" y="843713"/>
              <a:ext cx="651830" cy="1712535"/>
            </a:xfrm>
            <a:custGeom>
              <a:avLst/>
              <a:gdLst/>
              <a:ahLst/>
              <a:cxnLst>
                <a:cxn ang="0">
                  <a:pos x="651830" y="0"/>
                </a:cxn>
                <a:cxn ang="0">
                  <a:pos x="651830" y="1712535"/>
                </a:cxn>
                <a:cxn ang="0">
                  <a:pos x="0" y="562944"/>
                </a:cxn>
                <a:cxn ang="0">
                  <a:pos x="651830" y="0"/>
                </a:cxn>
              </a:cxnLst>
              <a:pathLst>
                <a:path w="220" h="578">
                  <a:moveTo>
                    <a:pt x="220" y="0"/>
                  </a:moveTo>
                  <a:lnTo>
                    <a:pt x="220" y="578"/>
                  </a:lnTo>
                  <a:lnTo>
                    <a:pt x="0" y="190"/>
                  </a:lnTo>
                  <a:lnTo>
                    <a:pt x="220" y="0"/>
                  </a:lnTo>
                  <a:close/>
                </a:path>
              </a:pathLst>
            </a:custGeom>
            <a:noFill/>
            <a:ln w="9525" cap="flat" cmpd="sng">
              <a:solidFill>
                <a:srgbClr val="F1286A"/>
              </a:solidFill>
              <a:prstDash val="solid"/>
              <a:round/>
              <a:headEnd type="none" w="med" len="med"/>
              <a:tailEnd type="none" w="med" len="med"/>
            </a:ln>
          </p:spPr>
          <p:txBody>
            <a:bodyPr/>
            <a:p>
              <a:endParaRPr lang="zh-CN" altLang="en-US" sz="1680"/>
            </a:p>
          </p:txBody>
        </p:sp>
        <p:sp>
          <p:nvSpPr>
            <p:cNvPr id="40972" name="Freeform 29"/>
            <p:cNvSpPr/>
            <p:nvPr/>
          </p:nvSpPr>
          <p:spPr>
            <a:xfrm>
              <a:off x="1907035" y="2339957"/>
              <a:ext cx="1010338" cy="462207"/>
            </a:xfrm>
            <a:custGeom>
              <a:avLst/>
              <a:gdLst/>
              <a:ahLst/>
              <a:cxnLst>
                <a:cxn ang="0">
                  <a:pos x="1010338" y="216289"/>
                </a:cxn>
                <a:cxn ang="0">
                  <a:pos x="0" y="0"/>
                </a:cxn>
                <a:cxn ang="0">
                  <a:pos x="764419" y="462207"/>
                </a:cxn>
                <a:cxn ang="0">
                  <a:pos x="1010338" y="216289"/>
                </a:cxn>
              </a:cxnLst>
              <a:pathLst>
                <a:path w="341" h="156">
                  <a:moveTo>
                    <a:pt x="341" y="73"/>
                  </a:moveTo>
                  <a:lnTo>
                    <a:pt x="0" y="0"/>
                  </a:lnTo>
                  <a:lnTo>
                    <a:pt x="258" y="156"/>
                  </a:lnTo>
                  <a:lnTo>
                    <a:pt x="341" y="73"/>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40973" name="Freeform 30"/>
            <p:cNvSpPr/>
            <p:nvPr/>
          </p:nvSpPr>
          <p:spPr>
            <a:xfrm>
              <a:off x="1065581" y="1406657"/>
              <a:ext cx="1199961" cy="933303"/>
            </a:xfrm>
            <a:custGeom>
              <a:avLst/>
              <a:gdLst/>
              <a:ahLst/>
              <a:cxnLst>
                <a:cxn ang="0">
                  <a:pos x="1199961" y="0"/>
                </a:cxn>
                <a:cxn ang="0">
                  <a:pos x="0" y="559981"/>
                </a:cxn>
                <a:cxn ang="0">
                  <a:pos x="841454" y="933303"/>
                </a:cxn>
                <a:cxn ang="0">
                  <a:pos x="1199961" y="0"/>
                </a:cxn>
              </a:cxnLst>
              <a:pathLst>
                <a:path w="405" h="315">
                  <a:moveTo>
                    <a:pt x="405" y="0"/>
                  </a:moveTo>
                  <a:lnTo>
                    <a:pt x="0" y="189"/>
                  </a:lnTo>
                  <a:lnTo>
                    <a:pt x="284" y="315"/>
                  </a:lnTo>
                  <a:lnTo>
                    <a:pt x="405"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40974" name="Freeform 31"/>
            <p:cNvSpPr/>
            <p:nvPr/>
          </p:nvSpPr>
          <p:spPr>
            <a:xfrm>
              <a:off x="1907035" y="1406657"/>
              <a:ext cx="1010338" cy="1149591"/>
            </a:xfrm>
            <a:custGeom>
              <a:avLst/>
              <a:gdLst/>
              <a:ahLst/>
              <a:cxnLst>
                <a:cxn ang="0">
                  <a:pos x="358507" y="0"/>
                </a:cxn>
                <a:cxn ang="0">
                  <a:pos x="1010338" y="1149591"/>
                </a:cxn>
                <a:cxn ang="0">
                  <a:pos x="0" y="933301"/>
                </a:cxn>
                <a:cxn ang="0">
                  <a:pos x="358507" y="0"/>
                </a:cxn>
              </a:cxnLst>
              <a:pathLst>
                <a:path w="341" h="388">
                  <a:moveTo>
                    <a:pt x="121" y="0"/>
                  </a:moveTo>
                  <a:lnTo>
                    <a:pt x="341" y="388"/>
                  </a:lnTo>
                  <a:lnTo>
                    <a:pt x="0" y="315"/>
                  </a:lnTo>
                  <a:lnTo>
                    <a:pt x="121" y="0"/>
                  </a:lnTo>
                  <a:close/>
                </a:path>
              </a:pathLst>
            </a:custGeom>
            <a:noFill/>
            <a:ln w="9525" cap="flat" cmpd="sng">
              <a:solidFill>
                <a:srgbClr val="FD3F63"/>
              </a:solidFill>
              <a:prstDash val="solid"/>
              <a:round/>
              <a:headEnd type="none" w="med" len="med"/>
              <a:tailEnd type="none" w="med" len="med"/>
            </a:ln>
          </p:spPr>
          <p:txBody>
            <a:bodyPr/>
            <a:p>
              <a:endParaRPr lang="zh-CN" altLang="en-US" sz="1680"/>
            </a:p>
          </p:txBody>
        </p:sp>
        <p:sp>
          <p:nvSpPr>
            <p:cNvPr id="40975" name="Freeform 32"/>
            <p:cNvSpPr/>
            <p:nvPr/>
          </p:nvSpPr>
          <p:spPr>
            <a:xfrm>
              <a:off x="2265543" y="600758"/>
              <a:ext cx="651830" cy="805899"/>
            </a:xfrm>
            <a:custGeom>
              <a:avLst/>
              <a:gdLst/>
              <a:ahLst/>
              <a:cxnLst>
                <a:cxn ang="0">
                  <a:pos x="405912" y="0"/>
                </a:cxn>
                <a:cxn ang="0">
                  <a:pos x="651830" y="242954"/>
                </a:cxn>
                <a:cxn ang="0">
                  <a:pos x="0" y="805899"/>
                </a:cxn>
                <a:cxn ang="0">
                  <a:pos x="405912" y="0"/>
                </a:cxn>
              </a:cxnLst>
              <a:pathLst>
                <a:path w="220" h="272">
                  <a:moveTo>
                    <a:pt x="137" y="0"/>
                  </a:moveTo>
                  <a:lnTo>
                    <a:pt x="220" y="82"/>
                  </a:lnTo>
                  <a:lnTo>
                    <a:pt x="0" y="272"/>
                  </a:lnTo>
                  <a:lnTo>
                    <a:pt x="137" y="0"/>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sp>
          <p:nvSpPr>
            <p:cNvPr id="40976" name="Freeform 33"/>
            <p:cNvSpPr/>
            <p:nvPr/>
          </p:nvSpPr>
          <p:spPr>
            <a:xfrm>
              <a:off x="1065581" y="1000744"/>
              <a:ext cx="1199961" cy="965893"/>
            </a:xfrm>
            <a:custGeom>
              <a:avLst/>
              <a:gdLst/>
              <a:ahLst/>
              <a:cxnLst>
                <a:cxn ang="0">
                  <a:pos x="1199961" y="405912"/>
                </a:cxn>
                <a:cxn ang="0">
                  <a:pos x="302212" y="0"/>
                </a:cxn>
                <a:cxn ang="0">
                  <a:pos x="0" y="965893"/>
                </a:cxn>
                <a:cxn ang="0">
                  <a:pos x="1199961" y="405912"/>
                </a:cxn>
              </a:cxnLst>
              <a:pathLst>
                <a:path w="405" h="326">
                  <a:moveTo>
                    <a:pt x="405" y="137"/>
                  </a:moveTo>
                  <a:lnTo>
                    <a:pt x="102" y="0"/>
                  </a:lnTo>
                  <a:lnTo>
                    <a:pt x="0" y="326"/>
                  </a:lnTo>
                  <a:lnTo>
                    <a:pt x="405" y="137"/>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grpSp>
      <p:sp>
        <p:nvSpPr>
          <p:cNvPr id="77827" name="Line 25"/>
          <p:cNvSpPr/>
          <p:nvPr>
            <p:custDataLst>
              <p:tags r:id="rId6"/>
            </p:custDataLst>
          </p:nvPr>
        </p:nvSpPr>
        <p:spPr>
          <a:xfrm>
            <a:off x="2709157" y="3361580"/>
            <a:ext cx="3551900" cy="0"/>
          </a:xfrm>
          <a:prstGeom prst="line">
            <a:avLst/>
          </a:prstGeom>
          <a:ln w="12700" cap="flat" cmpd="sng">
            <a:solidFill>
              <a:srgbClr val="FEFEFE">
                <a:alpha val="50195"/>
              </a:srgbClr>
            </a:solidFill>
            <a:prstDash val="solid"/>
            <a:headEnd type="none" w="med" len="med"/>
            <a:tailEnd type="none" w="med" len="med"/>
          </a:ln>
        </p:spPr>
      </p:sp>
      <p:sp>
        <p:nvSpPr>
          <p:cNvPr id="77828" name="Line 3"/>
          <p:cNvSpPr/>
          <p:nvPr>
            <p:custDataLst>
              <p:tags r:id="rId7"/>
            </p:custDataLst>
          </p:nvPr>
        </p:nvSpPr>
        <p:spPr>
          <a:xfrm>
            <a:off x="4547414" y="1775123"/>
            <a:ext cx="4494630" cy="0"/>
          </a:xfrm>
          <a:prstGeom prst="line">
            <a:avLst/>
          </a:prstGeom>
          <a:ln w="9525" cap="flat" cmpd="sng">
            <a:solidFill>
              <a:srgbClr val="333333"/>
            </a:solidFill>
            <a:prstDash val="solid"/>
            <a:headEnd type="none" w="med" len="med"/>
            <a:tailEnd type="none" w="med" len="med"/>
          </a:ln>
        </p:spPr>
      </p:sp>
      <p:sp>
        <p:nvSpPr>
          <p:cNvPr id="77829" name="Rectangle 4"/>
          <p:cNvSpPr/>
          <p:nvPr>
            <p:custDataLst>
              <p:tags r:id="rId8"/>
            </p:custDataLst>
          </p:nvPr>
        </p:nvSpPr>
        <p:spPr>
          <a:xfrm>
            <a:off x="4470400" y="1243330"/>
            <a:ext cx="6633210" cy="521970"/>
          </a:xfrm>
          <a:prstGeom prst="rect">
            <a:avLst/>
          </a:prstGeom>
          <a:noFill/>
          <a:ln w="9525">
            <a:noFill/>
          </a:ln>
        </p:spPr>
        <p:txBody>
          <a:bodyPr wrap="square">
            <a:spAutoFit/>
          </a:bodyPr>
          <a:p>
            <a:r>
              <a:rPr lang="zh-CN" altLang="en-US" sz="2800" b="1" dirty="0">
                <a:latin typeface="Arial" panose="020B0604020202020204" pitchFamily="34" charset="0"/>
              </a:rPr>
              <a:t>change the part of speech (改变词法）</a:t>
            </a:r>
            <a:endParaRPr lang="zh-CN" altLang="en-US" sz="2800" b="1" dirty="0">
              <a:latin typeface="Arial" panose="020B0604020202020204" pitchFamily="34" charset="0"/>
            </a:endParaRPr>
          </a:p>
        </p:txBody>
      </p:sp>
      <p:sp>
        <p:nvSpPr>
          <p:cNvPr id="77830" name="Rectangle 5"/>
          <p:cNvSpPr/>
          <p:nvPr>
            <p:custDataLst>
              <p:tags r:id="rId9"/>
            </p:custDataLst>
          </p:nvPr>
        </p:nvSpPr>
        <p:spPr>
          <a:xfrm>
            <a:off x="5067300" y="2221230"/>
            <a:ext cx="6958330" cy="521970"/>
          </a:xfrm>
          <a:prstGeom prst="rect">
            <a:avLst/>
          </a:prstGeom>
          <a:noFill/>
          <a:ln w="9525">
            <a:noFill/>
          </a:ln>
        </p:spPr>
        <p:txBody>
          <a:bodyPr wrap="square">
            <a:spAutoFit/>
          </a:bodyPr>
          <a:p>
            <a:pPr eaLnBrk="0" hangingPunct="0">
              <a:spcBef>
                <a:spcPct val="20000"/>
              </a:spcBef>
            </a:pPr>
            <a:r>
              <a:rPr lang="zh-CN" altLang="en-US" sz="2800" b="1" dirty="0">
                <a:latin typeface="Arial" panose="020B0604020202020204" pitchFamily="34" charset="0"/>
              </a:rPr>
              <a:t> change words and phrases (替换字词)</a:t>
            </a:r>
            <a:endParaRPr lang="zh-CN" altLang="en-US" sz="2800" b="1" dirty="0">
              <a:latin typeface="Arial" panose="020B0604020202020204" pitchFamily="34" charset="0"/>
            </a:endParaRPr>
          </a:p>
        </p:txBody>
      </p:sp>
      <p:sp>
        <p:nvSpPr>
          <p:cNvPr id="77831" name="Rectangle 7"/>
          <p:cNvSpPr/>
          <p:nvPr>
            <p:custDataLst>
              <p:tags r:id="rId10"/>
            </p:custDataLst>
          </p:nvPr>
        </p:nvSpPr>
        <p:spPr>
          <a:xfrm>
            <a:off x="5255895" y="4407535"/>
            <a:ext cx="6379210" cy="521970"/>
          </a:xfrm>
          <a:prstGeom prst="rect">
            <a:avLst/>
          </a:prstGeom>
          <a:noFill/>
          <a:ln w="9525">
            <a:noFill/>
          </a:ln>
        </p:spPr>
        <p:txBody>
          <a:bodyPr wrap="square">
            <a:spAutoFit/>
          </a:bodyPr>
          <a:p>
            <a:r>
              <a:rPr lang="zh-CN" altLang="en-US" sz="2800" b="1" dirty="0">
                <a:effectLst>
                  <a:outerShdw blurRad="38100" dist="38100" dir="2700000">
                    <a:srgbClr val="C0C0C0"/>
                  </a:outerShdw>
                </a:effectLst>
                <a:latin typeface="Arial" panose="020B0604020202020204" pitchFamily="34" charset="0"/>
              </a:rPr>
              <a:t>Change sentence patterns  (改变句式）</a:t>
            </a:r>
            <a:endParaRPr lang="zh-CN" altLang="en-US" sz="2800" b="1" dirty="0">
              <a:effectLst>
                <a:outerShdw blurRad="38100" dist="38100" dir="2700000">
                  <a:srgbClr val="C0C0C0"/>
                </a:outerShdw>
              </a:effectLst>
              <a:latin typeface="Arial" panose="020B0604020202020204" pitchFamily="34" charset="0"/>
            </a:endParaRPr>
          </a:p>
        </p:txBody>
      </p:sp>
      <p:grpSp>
        <p:nvGrpSpPr>
          <p:cNvPr id="77833" name="Group 9"/>
          <p:cNvGrpSpPr/>
          <p:nvPr/>
        </p:nvGrpSpPr>
        <p:grpSpPr>
          <a:xfrm rot="4976862" flipH="1">
            <a:off x="3871329" y="1415165"/>
            <a:ext cx="399946" cy="463429"/>
            <a:chOff x="1944" y="1111"/>
            <a:chExt cx="204" cy="196"/>
          </a:xfrm>
        </p:grpSpPr>
        <p:pic>
          <p:nvPicPr>
            <p:cNvPr id="77834" name="Picture 10" descr="circuler_1"/>
            <p:cNvPicPr>
              <a:picLocks noChangeAspect="1"/>
            </p:cNvPicPr>
            <p:nvPr>
              <p:custDataLst>
                <p:tags r:id="rId11"/>
              </p:custDataLst>
            </p:nvPr>
          </p:nvPicPr>
          <p:blipFill>
            <a:blip r:embed="rId12"/>
            <a:stretch>
              <a:fillRect/>
            </a:stretch>
          </p:blipFill>
          <p:spPr>
            <a:xfrm flipH="1">
              <a:off x="1961" y="1124"/>
              <a:ext cx="174" cy="172"/>
            </a:xfrm>
            <a:prstGeom prst="rect">
              <a:avLst/>
            </a:prstGeom>
            <a:noFill/>
            <a:ln w="9525">
              <a:noFill/>
            </a:ln>
          </p:spPr>
        </p:pic>
        <p:sp>
          <p:nvSpPr>
            <p:cNvPr id="23563" name="Oval 11"/>
            <p:cNvSpPr>
              <a:spLocks noChangeArrowheads="1"/>
            </p:cNvSpPr>
            <p:nvPr>
              <p:custDataLst>
                <p:tags r:id="rId13"/>
              </p:custDataLst>
            </p:nvPr>
          </p:nvSpPr>
          <p:spPr bwMode="gray">
            <a:xfrm flipH="1">
              <a:off x="1962" y="1124"/>
              <a:ext cx="173" cy="172"/>
            </a:xfrm>
            <a:prstGeom prst="ellipse">
              <a:avLst/>
            </a:prstGeom>
            <a:gradFill rotWithShape="1">
              <a:gsLst>
                <a:gs pos="0">
                  <a:srgbClr val="FFFF00">
                    <a:gamma/>
                    <a:shade val="46275"/>
                    <a:invGamma/>
                  </a:srgbClr>
                </a:gs>
                <a:gs pos="50000">
                  <a:srgbClr val="FFFF00">
                    <a:alpha val="50000"/>
                  </a:srgbClr>
                </a:gs>
                <a:gs pos="100000">
                  <a:srgbClr val="FFFF00">
                    <a:gamma/>
                    <a:shade val="46275"/>
                    <a:invGamma/>
                  </a:srgbClr>
                </a:gs>
              </a:gsLst>
              <a:lin ang="5400000" scaled="1"/>
            </a:gradFill>
            <a:ln w="9525" algn="ctr">
              <a:noFill/>
              <a:round/>
            </a:ln>
            <a:effec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grpSp>
          <p:nvGrpSpPr>
            <p:cNvPr id="77838" name="Group 12"/>
            <p:cNvGrpSpPr/>
            <p:nvPr/>
          </p:nvGrpSpPr>
          <p:grpSpPr>
            <a:xfrm rot="1297425" flipV="1">
              <a:off x="1971" y="1258"/>
              <a:ext cx="151" cy="37"/>
              <a:chOff x="2532" y="1051"/>
              <a:chExt cx="893" cy="246"/>
            </a:xfrm>
          </p:grpSpPr>
          <p:grpSp>
            <p:nvGrpSpPr>
              <p:cNvPr id="77839" name="Group 13"/>
              <p:cNvGrpSpPr/>
              <p:nvPr/>
            </p:nvGrpSpPr>
            <p:grpSpPr>
              <a:xfrm>
                <a:off x="2532" y="1051"/>
                <a:ext cx="743" cy="185"/>
                <a:chOff x="1565" y="2568"/>
                <a:chExt cx="1118" cy="279"/>
              </a:xfrm>
            </p:grpSpPr>
            <p:sp>
              <p:nvSpPr>
                <p:cNvPr id="77840" name="AutoShape 14"/>
                <p:cNvSpPr/>
                <p:nvPr>
                  <p:custDataLst>
                    <p:tags r:id="rId14"/>
                  </p:custDataLst>
                </p:nvPr>
              </p:nvSpPr>
              <p:spPr>
                <a:xfrm rot="5263130">
                  <a:off x="1859"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841" name="AutoShape 15"/>
                <p:cNvSpPr/>
                <p:nvPr>
                  <p:custDataLst>
                    <p:tags r:id="rId15"/>
                  </p:custDataLst>
                </p:nvPr>
              </p:nvSpPr>
              <p:spPr>
                <a:xfrm rot="6078281">
                  <a:off x="1995"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842" name="AutoShape 16"/>
                <p:cNvSpPr/>
                <p:nvPr>
                  <p:custDataLst>
                    <p:tags r:id="rId16"/>
                  </p:custDataLst>
                </p:nvPr>
              </p:nvSpPr>
              <p:spPr>
                <a:xfrm rot="6373927">
                  <a:off x="2071" y="229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843" name="AutoShape 17"/>
                <p:cNvSpPr/>
                <p:nvPr>
                  <p:custDataLst>
                    <p:tags r:id="rId17"/>
                  </p:custDataLst>
                </p:nvPr>
              </p:nvSpPr>
              <p:spPr>
                <a:xfrm rot="6906312">
                  <a:off x="2161" y="232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grpSp>
          <p:grpSp>
            <p:nvGrpSpPr>
              <p:cNvPr id="77844" name="Group 18"/>
              <p:cNvGrpSpPr/>
              <p:nvPr/>
            </p:nvGrpSpPr>
            <p:grpSpPr>
              <a:xfrm rot="1353540">
                <a:off x="2682" y="1111"/>
                <a:ext cx="743" cy="186"/>
                <a:chOff x="1565" y="2568"/>
                <a:chExt cx="1118" cy="279"/>
              </a:xfrm>
            </p:grpSpPr>
            <p:sp>
              <p:nvSpPr>
                <p:cNvPr id="77845" name="AutoShape 19"/>
                <p:cNvSpPr/>
                <p:nvPr>
                  <p:custDataLst>
                    <p:tags r:id="rId18"/>
                  </p:custDataLst>
                </p:nvPr>
              </p:nvSpPr>
              <p:spPr>
                <a:xfrm rot="5263130">
                  <a:off x="1859"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846" name="AutoShape 20"/>
                <p:cNvSpPr/>
                <p:nvPr>
                  <p:custDataLst>
                    <p:tags r:id="rId19"/>
                  </p:custDataLst>
                </p:nvPr>
              </p:nvSpPr>
              <p:spPr>
                <a:xfrm rot="6078281">
                  <a:off x="1995"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847" name="AutoShape 21"/>
                <p:cNvSpPr/>
                <p:nvPr>
                  <p:custDataLst>
                    <p:tags r:id="rId20"/>
                  </p:custDataLst>
                </p:nvPr>
              </p:nvSpPr>
              <p:spPr>
                <a:xfrm rot="6373927">
                  <a:off x="2071" y="229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848" name="AutoShape 22"/>
                <p:cNvSpPr/>
                <p:nvPr>
                  <p:custDataLst>
                    <p:tags r:id="rId21"/>
                  </p:custDataLst>
                </p:nvPr>
              </p:nvSpPr>
              <p:spPr>
                <a:xfrm rot="6906312">
                  <a:off x="2161" y="232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grpSp>
        </p:grpSp>
        <p:sp>
          <p:nvSpPr>
            <p:cNvPr id="77849" name="Arc 23"/>
            <p:cNvSpPr/>
            <p:nvPr>
              <p:custDataLst>
                <p:tags r:id="rId22"/>
              </p:custDataLst>
            </p:nvPr>
          </p:nvSpPr>
          <p:spPr>
            <a:xfrm rot="3847716">
              <a:off x="1948" y="1107"/>
              <a:ext cx="196" cy="204"/>
            </a:xfrm>
            <a:custGeom>
              <a:avLst/>
              <a:gdLst>
                <a:gd name="txL" fmla="*/ 0 w 43200"/>
                <a:gd name="txT" fmla="*/ 0 h 43155"/>
                <a:gd name="txR" fmla="*/ 43200 w 43200"/>
                <a:gd name="txB" fmla="*/ 43155 h 43155"/>
              </a:gdLst>
              <a:ahLst/>
              <a:cxnLst>
                <a:cxn ang="0">
                  <a:pos x="0" y="0"/>
                </a:cxn>
                <a:cxn ang="0">
                  <a:pos x="0" y="0"/>
                </a:cxn>
                <a:cxn ang="0">
                  <a:pos x="0" y="0"/>
                </a:cxn>
              </a:cxnLst>
              <a:rect l="txL" t="txT" r="txR" b="txB"/>
              <a:pathLst>
                <a:path w="43200" h="43155" fill="none">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cap="flat" cmpd="sng">
              <a:solidFill>
                <a:srgbClr val="000000">
                  <a:alpha val="100000"/>
                </a:srgbClr>
              </a:solidFill>
              <a:prstDash val="sysDot"/>
              <a:round/>
              <a:headEnd type="none" w="med" len="med"/>
              <a:tailEnd type="triangle" w="sm" len="sm"/>
            </a:ln>
          </p:spPr>
          <p:txBody>
            <a:bodyPr/>
            <a:p>
              <a:endParaRPr lang="zh-CN" altLang="en-US"/>
            </a:p>
          </p:txBody>
        </p:sp>
        <p:pic>
          <p:nvPicPr>
            <p:cNvPr id="77850" name="Picture 24" descr="light_shadow1"/>
            <p:cNvPicPr>
              <a:picLocks noChangeAspect="1"/>
            </p:cNvPicPr>
            <p:nvPr>
              <p:custDataLst>
                <p:tags r:id="rId23"/>
              </p:custDataLst>
            </p:nvPr>
          </p:nvPicPr>
          <p:blipFill>
            <a:blip r:embed="rId24"/>
            <a:srcRect t="23740"/>
            <a:stretch>
              <a:fillRect/>
            </a:stretch>
          </p:blipFill>
          <p:spPr>
            <a:xfrm rot="2569845" flipH="1">
              <a:off x="2015" y="1139"/>
              <a:ext cx="129" cy="84"/>
            </a:xfrm>
            <a:prstGeom prst="rect">
              <a:avLst/>
            </a:prstGeom>
            <a:noFill/>
            <a:ln w="9525">
              <a:noFill/>
            </a:ln>
          </p:spPr>
        </p:pic>
      </p:grpSp>
      <p:grpSp>
        <p:nvGrpSpPr>
          <p:cNvPr id="77851" name="Group 25"/>
          <p:cNvGrpSpPr/>
          <p:nvPr/>
        </p:nvGrpSpPr>
        <p:grpSpPr>
          <a:xfrm flipH="1">
            <a:off x="656590" y="1416050"/>
            <a:ext cx="4610735" cy="4432935"/>
            <a:chOff x="1955" y="1224"/>
            <a:chExt cx="1911" cy="1911"/>
          </a:xfrm>
        </p:grpSpPr>
        <p:sp>
          <p:nvSpPr>
            <p:cNvPr id="77852" name="Oval 26"/>
            <p:cNvSpPr/>
            <p:nvPr>
              <p:custDataLst>
                <p:tags r:id="rId25"/>
              </p:custDataLst>
            </p:nvPr>
          </p:nvSpPr>
          <p:spPr>
            <a:xfrm>
              <a:off x="1955" y="1224"/>
              <a:ext cx="1911" cy="1911"/>
            </a:xfrm>
            <a:prstGeom prst="ellipse">
              <a:avLst/>
            </a:prstGeom>
            <a:noFill/>
            <a:ln w="12700" cap="flat" cmpd="sng">
              <a:solidFill>
                <a:srgbClr val="A6B0DA">
                  <a:alpha val="50195"/>
                </a:srgbClr>
              </a:solidFill>
              <a:prstDash val="solid"/>
              <a:headEnd type="none" w="med" len="med"/>
              <a:tailEnd type="none" w="med" len="med"/>
            </a:ln>
          </p:spPr>
          <p:txBody>
            <a:bodyPr wrap="none" anchor="ctr"/>
            <a:p>
              <a:endParaRPr lang="zh-CN" altLang="zh-CN" dirty="0">
                <a:latin typeface="Arial" panose="020B0604020202020204" pitchFamily="34" charset="0"/>
              </a:endParaRPr>
            </a:p>
          </p:txBody>
        </p:sp>
        <p:sp>
          <p:nvSpPr>
            <p:cNvPr id="77853" name="Oval 27"/>
            <p:cNvSpPr/>
            <p:nvPr>
              <p:custDataLst>
                <p:tags r:id="rId26"/>
              </p:custDataLst>
            </p:nvPr>
          </p:nvSpPr>
          <p:spPr>
            <a:xfrm>
              <a:off x="2080" y="1355"/>
              <a:ext cx="1660" cy="1660"/>
            </a:xfrm>
            <a:prstGeom prst="ellipse">
              <a:avLst/>
            </a:prstGeom>
            <a:noFill/>
            <a:ln w="28575" cap="flat" cmpd="sng">
              <a:solidFill>
                <a:srgbClr val="A6B0DA">
                  <a:alpha val="50195"/>
                </a:srgbClr>
              </a:solidFill>
              <a:prstDash val="solid"/>
              <a:headEnd type="none" w="med" len="med"/>
              <a:tailEnd type="none" w="med" len="med"/>
            </a:ln>
          </p:spPr>
          <p:txBody>
            <a:bodyPr wrap="none" anchor="ctr"/>
            <a:p>
              <a:endParaRPr lang="zh-CN" altLang="zh-CN" dirty="0">
                <a:latin typeface="Arial" panose="020B0604020202020204" pitchFamily="34" charset="0"/>
              </a:endParaRPr>
            </a:p>
          </p:txBody>
        </p:sp>
        <p:sp>
          <p:nvSpPr>
            <p:cNvPr id="77854" name="Oval 28"/>
            <p:cNvSpPr/>
            <p:nvPr>
              <p:custDataLst>
                <p:tags r:id="rId27"/>
              </p:custDataLst>
            </p:nvPr>
          </p:nvSpPr>
          <p:spPr>
            <a:xfrm>
              <a:off x="2218" y="1499"/>
              <a:ext cx="1396" cy="1396"/>
            </a:xfrm>
            <a:prstGeom prst="ellipse">
              <a:avLst/>
            </a:prstGeom>
            <a:noFill/>
            <a:ln w="38100" cap="flat" cmpd="sng">
              <a:solidFill>
                <a:srgbClr val="A6B0DA">
                  <a:alpha val="50195"/>
                </a:srgbClr>
              </a:solidFill>
              <a:prstDash val="solid"/>
              <a:headEnd type="none" w="med" len="med"/>
              <a:tailEnd type="none" w="med" len="med"/>
            </a:ln>
          </p:spPr>
          <p:txBody>
            <a:bodyPr wrap="none" anchor="ctr"/>
            <a:p>
              <a:endParaRPr lang="zh-CN" altLang="zh-CN" dirty="0">
                <a:latin typeface="Arial" panose="020B0604020202020204" pitchFamily="34" charset="0"/>
              </a:endParaRPr>
            </a:p>
          </p:txBody>
        </p:sp>
        <p:sp>
          <p:nvSpPr>
            <p:cNvPr id="77855" name="Oval 29"/>
            <p:cNvSpPr/>
            <p:nvPr>
              <p:custDataLst>
                <p:tags r:id="rId28"/>
              </p:custDataLst>
            </p:nvPr>
          </p:nvSpPr>
          <p:spPr>
            <a:xfrm>
              <a:off x="2338" y="1643"/>
              <a:ext cx="1132" cy="1132"/>
            </a:xfrm>
            <a:prstGeom prst="ellipse">
              <a:avLst/>
            </a:prstGeom>
            <a:noFill/>
            <a:ln w="57150" cap="flat" cmpd="sng">
              <a:solidFill>
                <a:srgbClr val="A6B0DA">
                  <a:alpha val="50195"/>
                </a:srgbClr>
              </a:solidFill>
              <a:prstDash val="solid"/>
              <a:headEnd type="none" w="med" len="med"/>
              <a:tailEnd type="none" w="med" len="med"/>
            </a:ln>
          </p:spPr>
          <p:txBody>
            <a:bodyPr wrap="none" anchor="ctr"/>
            <a:p>
              <a:endParaRPr lang="zh-CN" altLang="zh-CN" dirty="0">
                <a:latin typeface="Arial" panose="020B0604020202020204" pitchFamily="34" charset="0"/>
              </a:endParaRPr>
            </a:p>
          </p:txBody>
        </p:sp>
        <p:sp>
          <p:nvSpPr>
            <p:cNvPr id="77856" name="Oval 30"/>
            <p:cNvSpPr/>
            <p:nvPr>
              <p:custDataLst>
                <p:tags r:id="rId29"/>
              </p:custDataLst>
            </p:nvPr>
          </p:nvSpPr>
          <p:spPr>
            <a:xfrm>
              <a:off x="2476" y="1781"/>
              <a:ext cx="868" cy="868"/>
            </a:xfrm>
            <a:prstGeom prst="ellipse">
              <a:avLst/>
            </a:prstGeom>
            <a:noFill/>
            <a:ln w="57150" cap="flat" cmpd="sng">
              <a:solidFill>
                <a:srgbClr val="A6B0DA">
                  <a:alpha val="50195"/>
                </a:srgbClr>
              </a:solidFill>
              <a:prstDash val="solid"/>
              <a:headEnd type="none" w="med" len="med"/>
              <a:tailEnd type="none" w="med" len="med"/>
            </a:ln>
          </p:spPr>
          <p:txBody>
            <a:bodyPr wrap="none" anchor="ctr"/>
            <a:p>
              <a:endParaRPr lang="zh-CN" altLang="zh-CN" dirty="0">
                <a:latin typeface="Arial" panose="020B0604020202020204" pitchFamily="34" charset="0"/>
              </a:endParaRPr>
            </a:p>
          </p:txBody>
        </p:sp>
        <p:sp>
          <p:nvSpPr>
            <p:cNvPr id="77857" name="Oval 31"/>
            <p:cNvSpPr/>
            <p:nvPr>
              <p:custDataLst>
                <p:tags r:id="rId30"/>
              </p:custDataLst>
            </p:nvPr>
          </p:nvSpPr>
          <p:spPr>
            <a:xfrm>
              <a:off x="2602" y="1901"/>
              <a:ext cx="616" cy="616"/>
            </a:xfrm>
            <a:prstGeom prst="ellipse">
              <a:avLst/>
            </a:prstGeom>
            <a:noFill/>
            <a:ln w="76200" cap="flat" cmpd="sng">
              <a:solidFill>
                <a:srgbClr val="A6B0DA">
                  <a:alpha val="50195"/>
                </a:srgbClr>
              </a:solidFill>
              <a:prstDash val="solid"/>
              <a:headEnd type="none" w="med" len="med"/>
              <a:tailEnd type="none" w="med" len="med"/>
            </a:ln>
          </p:spPr>
          <p:txBody>
            <a:bodyPr wrap="none" anchor="ctr"/>
            <a:p>
              <a:endParaRPr lang="zh-CN" altLang="zh-CN" dirty="0">
                <a:latin typeface="Arial" panose="020B0604020202020204" pitchFamily="34" charset="0"/>
              </a:endParaRPr>
            </a:p>
          </p:txBody>
        </p:sp>
        <p:sp>
          <p:nvSpPr>
            <p:cNvPr id="77858" name="Oval 32"/>
            <p:cNvSpPr/>
            <p:nvPr>
              <p:custDataLst>
                <p:tags r:id="rId31"/>
              </p:custDataLst>
            </p:nvPr>
          </p:nvSpPr>
          <p:spPr>
            <a:xfrm>
              <a:off x="2716" y="2021"/>
              <a:ext cx="388" cy="388"/>
            </a:xfrm>
            <a:prstGeom prst="ellipse">
              <a:avLst/>
            </a:prstGeom>
            <a:noFill/>
            <a:ln w="9525" cap="flat" cmpd="sng">
              <a:solidFill>
                <a:srgbClr val="A6B0DA">
                  <a:alpha val="50195"/>
                </a:srgbClr>
              </a:solidFill>
              <a:prstDash val="solid"/>
              <a:headEnd type="none" w="med" len="med"/>
              <a:tailEnd type="none" w="med" len="med"/>
            </a:ln>
          </p:spPr>
          <p:txBody>
            <a:bodyPr wrap="none" anchor="ctr"/>
            <a:p>
              <a:endParaRPr lang="zh-CN" altLang="zh-CN" dirty="0">
                <a:latin typeface="Arial" panose="020B0604020202020204" pitchFamily="34" charset="0"/>
              </a:endParaRPr>
            </a:p>
          </p:txBody>
        </p:sp>
      </p:grpSp>
      <p:pic>
        <p:nvPicPr>
          <p:cNvPr id="77859" name="Picture 33" descr="worldmap_ani8"/>
          <p:cNvPicPr>
            <a:picLocks noChangeAspect="1"/>
          </p:cNvPicPr>
          <p:nvPr>
            <p:custDataLst>
              <p:tags r:id="rId32"/>
            </p:custDataLst>
          </p:nvPr>
        </p:nvPicPr>
        <p:blipFill>
          <a:blip r:embed="rId33"/>
          <a:stretch>
            <a:fillRect/>
          </a:stretch>
        </p:blipFill>
        <p:spPr>
          <a:xfrm>
            <a:off x="2143998" y="2852559"/>
            <a:ext cx="1609306" cy="1599783"/>
          </a:xfrm>
          <a:prstGeom prst="rect">
            <a:avLst/>
          </a:prstGeom>
          <a:noFill/>
          <a:ln w="9525">
            <a:noFill/>
          </a:ln>
        </p:spPr>
      </p:pic>
      <p:grpSp>
        <p:nvGrpSpPr>
          <p:cNvPr id="77860" name="Group 34"/>
          <p:cNvGrpSpPr/>
          <p:nvPr/>
        </p:nvGrpSpPr>
        <p:grpSpPr>
          <a:xfrm rot="4976862" flipH="1">
            <a:off x="4691628" y="2291944"/>
            <a:ext cx="374552" cy="457081"/>
            <a:chOff x="1944" y="1111"/>
            <a:chExt cx="204" cy="196"/>
          </a:xfrm>
        </p:grpSpPr>
        <p:pic>
          <p:nvPicPr>
            <p:cNvPr id="77861" name="Picture 35" descr="circuler_1"/>
            <p:cNvPicPr>
              <a:picLocks noChangeAspect="1"/>
            </p:cNvPicPr>
            <p:nvPr>
              <p:custDataLst>
                <p:tags r:id="rId34"/>
              </p:custDataLst>
            </p:nvPr>
          </p:nvPicPr>
          <p:blipFill>
            <a:blip r:embed="rId12"/>
            <a:stretch>
              <a:fillRect/>
            </a:stretch>
          </p:blipFill>
          <p:spPr>
            <a:xfrm flipH="1">
              <a:off x="1961" y="1124"/>
              <a:ext cx="174" cy="172"/>
            </a:xfrm>
            <a:prstGeom prst="rect">
              <a:avLst/>
            </a:prstGeom>
            <a:noFill/>
            <a:ln w="9525">
              <a:noFill/>
            </a:ln>
          </p:spPr>
        </p:pic>
        <p:sp>
          <p:nvSpPr>
            <p:cNvPr id="23588" name="Oval 36"/>
            <p:cNvSpPr>
              <a:spLocks noChangeArrowheads="1"/>
            </p:cNvSpPr>
            <p:nvPr>
              <p:custDataLst>
                <p:tags r:id="rId35"/>
              </p:custDataLst>
            </p:nvPr>
          </p:nvSpPr>
          <p:spPr bwMode="gray">
            <a:xfrm flipH="1">
              <a:off x="1962" y="1124"/>
              <a:ext cx="173" cy="172"/>
            </a:xfrm>
            <a:prstGeom prst="ellipse">
              <a:avLst/>
            </a:prstGeom>
            <a:gradFill rotWithShape="1">
              <a:gsLst>
                <a:gs pos="0">
                  <a:srgbClr val="FFFF00">
                    <a:gamma/>
                    <a:shade val="46275"/>
                    <a:invGamma/>
                  </a:srgbClr>
                </a:gs>
                <a:gs pos="50000">
                  <a:srgbClr val="FFFF00">
                    <a:alpha val="50000"/>
                  </a:srgbClr>
                </a:gs>
                <a:gs pos="100000">
                  <a:srgbClr val="FFFF00">
                    <a:gamma/>
                    <a:shade val="46275"/>
                    <a:invGamma/>
                  </a:srgbClr>
                </a:gs>
              </a:gsLst>
              <a:lin ang="5400000" scaled="1"/>
            </a:gradFill>
            <a:ln w="9525" algn="ctr">
              <a:noFill/>
              <a:round/>
            </a:ln>
            <a:effec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grpSp>
          <p:nvGrpSpPr>
            <p:cNvPr id="77865" name="Group 37"/>
            <p:cNvGrpSpPr/>
            <p:nvPr/>
          </p:nvGrpSpPr>
          <p:grpSpPr>
            <a:xfrm rot="1297425" flipV="1">
              <a:off x="1971" y="1258"/>
              <a:ext cx="151" cy="37"/>
              <a:chOff x="2532" y="1051"/>
              <a:chExt cx="893" cy="246"/>
            </a:xfrm>
          </p:grpSpPr>
          <p:grpSp>
            <p:nvGrpSpPr>
              <p:cNvPr id="77866" name="Group 38"/>
              <p:cNvGrpSpPr/>
              <p:nvPr/>
            </p:nvGrpSpPr>
            <p:grpSpPr>
              <a:xfrm>
                <a:off x="2532" y="1051"/>
                <a:ext cx="743" cy="185"/>
                <a:chOff x="1565" y="2568"/>
                <a:chExt cx="1118" cy="279"/>
              </a:xfrm>
            </p:grpSpPr>
            <p:sp>
              <p:nvSpPr>
                <p:cNvPr id="77867" name="AutoShape 39"/>
                <p:cNvSpPr/>
                <p:nvPr>
                  <p:custDataLst>
                    <p:tags r:id="rId36"/>
                  </p:custDataLst>
                </p:nvPr>
              </p:nvSpPr>
              <p:spPr>
                <a:xfrm rot="5263130">
                  <a:off x="1859"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868" name="AutoShape 40"/>
                <p:cNvSpPr/>
                <p:nvPr>
                  <p:custDataLst>
                    <p:tags r:id="rId37"/>
                  </p:custDataLst>
                </p:nvPr>
              </p:nvSpPr>
              <p:spPr>
                <a:xfrm rot="6078281">
                  <a:off x="1995"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869" name="AutoShape 41"/>
                <p:cNvSpPr/>
                <p:nvPr>
                  <p:custDataLst>
                    <p:tags r:id="rId38"/>
                  </p:custDataLst>
                </p:nvPr>
              </p:nvSpPr>
              <p:spPr>
                <a:xfrm rot="6373927">
                  <a:off x="2071" y="229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870" name="AutoShape 42"/>
                <p:cNvSpPr/>
                <p:nvPr>
                  <p:custDataLst>
                    <p:tags r:id="rId39"/>
                  </p:custDataLst>
                </p:nvPr>
              </p:nvSpPr>
              <p:spPr>
                <a:xfrm rot="6906312">
                  <a:off x="2161" y="232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grpSp>
          <p:grpSp>
            <p:nvGrpSpPr>
              <p:cNvPr id="77871" name="Group 43"/>
              <p:cNvGrpSpPr/>
              <p:nvPr/>
            </p:nvGrpSpPr>
            <p:grpSpPr>
              <a:xfrm rot="1353540">
                <a:off x="2682" y="1111"/>
                <a:ext cx="743" cy="186"/>
                <a:chOff x="1565" y="2568"/>
                <a:chExt cx="1118" cy="279"/>
              </a:xfrm>
            </p:grpSpPr>
            <p:sp>
              <p:nvSpPr>
                <p:cNvPr id="77872" name="AutoShape 44"/>
                <p:cNvSpPr/>
                <p:nvPr>
                  <p:custDataLst>
                    <p:tags r:id="rId40"/>
                  </p:custDataLst>
                </p:nvPr>
              </p:nvSpPr>
              <p:spPr>
                <a:xfrm rot="5263130">
                  <a:off x="1859"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873" name="AutoShape 45"/>
                <p:cNvSpPr/>
                <p:nvPr>
                  <p:custDataLst>
                    <p:tags r:id="rId41"/>
                  </p:custDataLst>
                </p:nvPr>
              </p:nvSpPr>
              <p:spPr>
                <a:xfrm rot="6078281">
                  <a:off x="1995"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874" name="AutoShape 46"/>
                <p:cNvSpPr/>
                <p:nvPr>
                  <p:custDataLst>
                    <p:tags r:id="rId42"/>
                  </p:custDataLst>
                </p:nvPr>
              </p:nvSpPr>
              <p:spPr>
                <a:xfrm rot="6373927">
                  <a:off x="2071" y="229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875" name="AutoShape 47"/>
                <p:cNvSpPr/>
                <p:nvPr>
                  <p:custDataLst>
                    <p:tags r:id="rId43"/>
                  </p:custDataLst>
                </p:nvPr>
              </p:nvSpPr>
              <p:spPr>
                <a:xfrm rot="6906312">
                  <a:off x="2161" y="232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grpSp>
        </p:grpSp>
        <p:sp>
          <p:nvSpPr>
            <p:cNvPr id="77876" name="Arc 48"/>
            <p:cNvSpPr/>
            <p:nvPr>
              <p:custDataLst>
                <p:tags r:id="rId44"/>
              </p:custDataLst>
            </p:nvPr>
          </p:nvSpPr>
          <p:spPr>
            <a:xfrm rot="3847716">
              <a:off x="1948" y="1107"/>
              <a:ext cx="196" cy="204"/>
            </a:xfrm>
            <a:custGeom>
              <a:avLst/>
              <a:gdLst>
                <a:gd name="txL" fmla="*/ 0 w 43200"/>
                <a:gd name="txT" fmla="*/ 0 h 43155"/>
                <a:gd name="txR" fmla="*/ 43200 w 43200"/>
                <a:gd name="txB" fmla="*/ 43155 h 43155"/>
              </a:gdLst>
              <a:ahLst/>
              <a:cxnLst>
                <a:cxn ang="0">
                  <a:pos x="0" y="0"/>
                </a:cxn>
                <a:cxn ang="0">
                  <a:pos x="0" y="0"/>
                </a:cxn>
                <a:cxn ang="0">
                  <a:pos x="0" y="0"/>
                </a:cxn>
              </a:cxnLst>
              <a:rect l="txL" t="txT" r="txR" b="txB"/>
              <a:pathLst>
                <a:path w="43200" h="43155" fill="none">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cap="flat" cmpd="sng">
              <a:solidFill>
                <a:srgbClr val="000000">
                  <a:alpha val="100000"/>
                </a:srgbClr>
              </a:solidFill>
              <a:prstDash val="sysDot"/>
              <a:round/>
              <a:headEnd type="none" w="med" len="med"/>
              <a:tailEnd type="triangle" w="sm" len="sm"/>
            </a:ln>
          </p:spPr>
          <p:txBody>
            <a:bodyPr/>
            <a:p>
              <a:endParaRPr lang="zh-CN" altLang="en-US"/>
            </a:p>
          </p:txBody>
        </p:sp>
        <p:pic>
          <p:nvPicPr>
            <p:cNvPr id="77877" name="Picture 49" descr="light_shadow1"/>
            <p:cNvPicPr>
              <a:picLocks noChangeAspect="1"/>
            </p:cNvPicPr>
            <p:nvPr>
              <p:custDataLst>
                <p:tags r:id="rId45"/>
              </p:custDataLst>
            </p:nvPr>
          </p:nvPicPr>
          <p:blipFill>
            <a:blip r:embed="rId24"/>
            <a:srcRect t="23740"/>
            <a:stretch>
              <a:fillRect/>
            </a:stretch>
          </p:blipFill>
          <p:spPr>
            <a:xfrm rot="2569845" flipH="1">
              <a:off x="2015" y="1139"/>
              <a:ext cx="129" cy="84"/>
            </a:xfrm>
            <a:prstGeom prst="rect">
              <a:avLst/>
            </a:prstGeom>
            <a:noFill/>
            <a:ln w="9525">
              <a:noFill/>
            </a:ln>
          </p:spPr>
        </p:pic>
      </p:grpSp>
      <p:grpSp>
        <p:nvGrpSpPr>
          <p:cNvPr id="77878" name="Group 50"/>
          <p:cNvGrpSpPr/>
          <p:nvPr/>
        </p:nvGrpSpPr>
        <p:grpSpPr>
          <a:xfrm rot="4976862" flipH="1">
            <a:off x="5070050" y="3504613"/>
            <a:ext cx="399946" cy="463429"/>
            <a:chOff x="1944" y="1111"/>
            <a:chExt cx="204" cy="196"/>
          </a:xfrm>
        </p:grpSpPr>
        <p:pic>
          <p:nvPicPr>
            <p:cNvPr id="77879" name="Picture 51" descr="circuler_1"/>
            <p:cNvPicPr>
              <a:picLocks noChangeAspect="1"/>
            </p:cNvPicPr>
            <p:nvPr>
              <p:custDataLst>
                <p:tags r:id="rId46"/>
              </p:custDataLst>
            </p:nvPr>
          </p:nvPicPr>
          <p:blipFill>
            <a:blip r:embed="rId12"/>
            <a:stretch>
              <a:fillRect/>
            </a:stretch>
          </p:blipFill>
          <p:spPr>
            <a:xfrm flipH="1">
              <a:off x="1961" y="1124"/>
              <a:ext cx="174" cy="172"/>
            </a:xfrm>
            <a:prstGeom prst="rect">
              <a:avLst/>
            </a:prstGeom>
            <a:noFill/>
            <a:ln w="9525">
              <a:noFill/>
            </a:ln>
          </p:spPr>
        </p:pic>
        <p:sp>
          <p:nvSpPr>
            <p:cNvPr id="23604" name="Oval 52"/>
            <p:cNvSpPr>
              <a:spLocks noChangeArrowheads="1"/>
            </p:cNvSpPr>
            <p:nvPr>
              <p:custDataLst>
                <p:tags r:id="rId47"/>
              </p:custDataLst>
            </p:nvPr>
          </p:nvSpPr>
          <p:spPr bwMode="gray">
            <a:xfrm flipH="1">
              <a:off x="1962" y="1124"/>
              <a:ext cx="173" cy="172"/>
            </a:xfrm>
            <a:prstGeom prst="ellipse">
              <a:avLst/>
            </a:prstGeom>
            <a:gradFill rotWithShape="1">
              <a:gsLst>
                <a:gs pos="0">
                  <a:srgbClr val="FFFF00">
                    <a:gamma/>
                    <a:shade val="46275"/>
                    <a:invGamma/>
                  </a:srgbClr>
                </a:gs>
                <a:gs pos="50000">
                  <a:srgbClr val="FFFF00">
                    <a:alpha val="50000"/>
                  </a:srgbClr>
                </a:gs>
                <a:gs pos="100000">
                  <a:srgbClr val="FFFF00">
                    <a:gamma/>
                    <a:shade val="46275"/>
                    <a:invGamma/>
                  </a:srgbClr>
                </a:gs>
              </a:gsLst>
              <a:lin ang="5400000" scaled="1"/>
            </a:gradFill>
            <a:ln w="9525" algn="ctr">
              <a:noFill/>
              <a:round/>
            </a:ln>
            <a:effec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grpSp>
          <p:nvGrpSpPr>
            <p:cNvPr id="77883" name="Group 53"/>
            <p:cNvGrpSpPr/>
            <p:nvPr/>
          </p:nvGrpSpPr>
          <p:grpSpPr>
            <a:xfrm rot="1297425" flipV="1">
              <a:off x="1971" y="1258"/>
              <a:ext cx="151" cy="37"/>
              <a:chOff x="2532" y="1051"/>
              <a:chExt cx="893" cy="246"/>
            </a:xfrm>
          </p:grpSpPr>
          <p:grpSp>
            <p:nvGrpSpPr>
              <p:cNvPr id="77884" name="Group 54"/>
              <p:cNvGrpSpPr/>
              <p:nvPr/>
            </p:nvGrpSpPr>
            <p:grpSpPr>
              <a:xfrm>
                <a:off x="2532" y="1051"/>
                <a:ext cx="743" cy="185"/>
                <a:chOff x="1565" y="2568"/>
                <a:chExt cx="1118" cy="279"/>
              </a:xfrm>
            </p:grpSpPr>
            <p:sp>
              <p:nvSpPr>
                <p:cNvPr id="77885" name="AutoShape 55"/>
                <p:cNvSpPr/>
                <p:nvPr>
                  <p:custDataLst>
                    <p:tags r:id="rId48"/>
                  </p:custDataLst>
                </p:nvPr>
              </p:nvSpPr>
              <p:spPr>
                <a:xfrm rot="5263130">
                  <a:off x="1859"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886" name="AutoShape 56"/>
                <p:cNvSpPr/>
                <p:nvPr>
                  <p:custDataLst>
                    <p:tags r:id="rId49"/>
                  </p:custDataLst>
                </p:nvPr>
              </p:nvSpPr>
              <p:spPr>
                <a:xfrm rot="6078281">
                  <a:off x="1995"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887" name="AutoShape 57"/>
                <p:cNvSpPr/>
                <p:nvPr>
                  <p:custDataLst>
                    <p:tags r:id="rId50"/>
                  </p:custDataLst>
                </p:nvPr>
              </p:nvSpPr>
              <p:spPr>
                <a:xfrm rot="6373927">
                  <a:off x="2071" y="229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888" name="AutoShape 58"/>
                <p:cNvSpPr/>
                <p:nvPr>
                  <p:custDataLst>
                    <p:tags r:id="rId51"/>
                  </p:custDataLst>
                </p:nvPr>
              </p:nvSpPr>
              <p:spPr>
                <a:xfrm rot="6906312">
                  <a:off x="2161" y="232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grpSp>
          <p:grpSp>
            <p:nvGrpSpPr>
              <p:cNvPr id="77889" name="Group 59"/>
              <p:cNvGrpSpPr/>
              <p:nvPr/>
            </p:nvGrpSpPr>
            <p:grpSpPr>
              <a:xfrm rot="1353540">
                <a:off x="2682" y="1111"/>
                <a:ext cx="743" cy="186"/>
                <a:chOff x="1565" y="2568"/>
                <a:chExt cx="1118" cy="279"/>
              </a:xfrm>
            </p:grpSpPr>
            <p:sp>
              <p:nvSpPr>
                <p:cNvPr id="77890" name="AutoShape 60"/>
                <p:cNvSpPr/>
                <p:nvPr>
                  <p:custDataLst>
                    <p:tags r:id="rId52"/>
                  </p:custDataLst>
                </p:nvPr>
              </p:nvSpPr>
              <p:spPr>
                <a:xfrm rot="5263130">
                  <a:off x="1859"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891" name="AutoShape 61"/>
                <p:cNvSpPr/>
                <p:nvPr>
                  <p:custDataLst>
                    <p:tags r:id="rId53"/>
                  </p:custDataLst>
                </p:nvPr>
              </p:nvSpPr>
              <p:spPr>
                <a:xfrm rot="6078281">
                  <a:off x="1995"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892" name="AutoShape 62"/>
                <p:cNvSpPr/>
                <p:nvPr>
                  <p:custDataLst>
                    <p:tags r:id="rId54"/>
                  </p:custDataLst>
                </p:nvPr>
              </p:nvSpPr>
              <p:spPr>
                <a:xfrm rot="6373927">
                  <a:off x="2071" y="229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893" name="AutoShape 63"/>
                <p:cNvSpPr/>
                <p:nvPr>
                  <p:custDataLst>
                    <p:tags r:id="rId55"/>
                  </p:custDataLst>
                </p:nvPr>
              </p:nvSpPr>
              <p:spPr>
                <a:xfrm rot="6906312">
                  <a:off x="2161" y="232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grpSp>
        </p:grpSp>
        <p:sp>
          <p:nvSpPr>
            <p:cNvPr id="77894" name="Arc 64"/>
            <p:cNvSpPr/>
            <p:nvPr>
              <p:custDataLst>
                <p:tags r:id="rId56"/>
              </p:custDataLst>
            </p:nvPr>
          </p:nvSpPr>
          <p:spPr>
            <a:xfrm rot="3847716">
              <a:off x="1948" y="1107"/>
              <a:ext cx="196" cy="204"/>
            </a:xfrm>
            <a:custGeom>
              <a:avLst/>
              <a:gdLst>
                <a:gd name="txL" fmla="*/ 0 w 43200"/>
                <a:gd name="txT" fmla="*/ 0 h 43155"/>
                <a:gd name="txR" fmla="*/ 43200 w 43200"/>
                <a:gd name="txB" fmla="*/ 43155 h 43155"/>
              </a:gdLst>
              <a:ahLst/>
              <a:cxnLst>
                <a:cxn ang="0">
                  <a:pos x="0" y="0"/>
                </a:cxn>
                <a:cxn ang="0">
                  <a:pos x="0" y="0"/>
                </a:cxn>
                <a:cxn ang="0">
                  <a:pos x="0" y="0"/>
                </a:cxn>
              </a:cxnLst>
              <a:rect l="txL" t="txT" r="txR" b="txB"/>
              <a:pathLst>
                <a:path w="43200" h="43155" fill="none">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cap="flat" cmpd="sng">
              <a:solidFill>
                <a:srgbClr val="000000">
                  <a:alpha val="100000"/>
                </a:srgbClr>
              </a:solidFill>
              <a:prstDash val="sysDot"/>
              <a:round/>
              <a:headEnd type="none" w="med" len="med"/>
              <a:tailEnd type="triangle" w="sm" len="sm"/>
            </a:ln>
          </p:spPr>
          <p:txBody>
            <a:bodyPr/>
            <a:p>
              <a:endParaRPr lang="zh-CN" altLang="en-US"/>
            </a:p>
          </p:txBody>
        </p:sp>
        <p:pic>
          <p:nvPicPr>
            <p:cNvPr id="77895" name="Picture 65" descr="light_shadow1"/>
            <p:cNvPicPr>
              <a:picLocks noChangeAspect="1"/>
            </p:cNvPicPr>
            <p:nvPr>
              <p:custDataLst>
                <p:tags r:id="rId57"/>
              </p:custDataLst>
            </p:nvPr>
          </p:nvPicPr>
          <p:blipFill>
            <a:blip r:embed="rId24"/>
            <a:srcRect t="23740"/>
            <a:stretch>
              <a:fillRect/>
            </a:stretch>
          </p:blipFill>
          <p:spPr>
            <a:xfrm rot="2569845" flipH="1">
              <a:off x="2015" y="1139"/>
              <a:ext cx="129" cy="84"/>
            </a:xfrm>
            <a:prstGeom prst="rect">
              <a:avLst/>
            </a:prstGeom>
            <a:noFill/>
            <a:ln w="9525">
              <a:noFill/>
            </a:ln>
          </p:spPr>
        </p:pic>
      </p:grpSp>
      <p:grpSp>
        <p:nvGrpSpPr>
          <p:cNvPr id="77896" name="Group 66"/>
          <p:cNvGrpSpPr/>
          <p:nvPr/>
        </p:nvGrpSpPr>
        <p:grpSpPr>
          <a:xfrm rot="4976862" flipH="1">
            <a:off x="4795105" y="4447719"/>
            <a:ext cx="461843" cy="457081"/>
            <a:chOff x="1944" y="1111"/>
            <a:chExt cx="204" cy="196"/>
          </a:xfrm>
        </p:grpSpPr>
        <p:pic>
          <p:nvPicPr>
            <p:cNvPr id="77897" name="Picture 67" descr="circuler_1"/>
            <p:cNvPicPr>
              <a:picLocks noChangeAspect="1"/>
            </p:cNvPicPr>
            <p:nvPr>
              <p:custDataLst>
                <p:tags r:id="rId58"/>
              </p:custDataLst>
            </p:nvPr>
          </p:nvPicPr>
          <p:blipFill>
            <a:blip r:embed="rId12"/>
            <a:stretch>
              <a:fillRect/>
            </a:stretch>
          </p:blipFill>
          <p:spPr>
            <a:xfrm flipH="1">
              <a:off x="1961" y="1124"/>
              <a:ext cx="174" cy="172"/>
            </a:xfrm>
            <a:prstGeom prst="rect">
              <a:avLst/>
            </a:prstGeom>
            <a:noFill/>
            <a:ln w="9525">
              <a:noFill/>
            </a:ln>
          </p:spPr>
        </p:pic>
        <p:sp>
          <p:nvSpPr>
            <p:cNvPr id="23620" name="Oval 68"/>
            <p:cNvSpPr>
              <a:spLocks noChangeArrowheads="1"/>
            </p:cNvSpPr>
            <p:nvPr>
              <p:custDataLst>
                <p:tags r:id="rId59"/>
              </p:custDataLst>
            </p:nvPr>
          </p:nvSpPr>
          <p:spPr bwMode="gray">
            <a:xfrm flipH="1">
              <a:off x="1962" y="1124"/>
              <a:ext cx="173" cy="172"/>
            </a:xfrm>
            <a:prstGeom prst="ellipse">
              <a:avLst/>
            </a:prstGeom>
            <a:gradFill rotWithShape="1">
              <a:gsLst>
                <a:gs pos="0">
                  <a:srgbClr val="FFFF00">
                    <a:gamma/>
                    <a:shade val="46275"/>
                    <a:invGamma/>
                  </a:srgbClr>
                </a:gs>
                <a:gs pos="50000">
                  <a:srgbClr val="FFFF00">
                    <a:alpha val="50000"/>
                  </a:srgbClr>
                </a:gs>
                <a:gs pos="100000">
                  <a:srgbClr val="FFFF00">
                    <a:gamma/>
                    <a:shade val="46275"/>
                    <a:invGamma/>
                  </a:srgbClr>
                </a:gs>
              </a:gsLst>
              <a:lin ang="5400000" scaled="1"/>
            </a:gradFill>
            <a:ln w="9525" algn="ctr">
              <a:noFill/>
              <a:round/>
            </a:ln>
            <a:effec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grpSp>
          <p:nvGrpSpPr>
            <p:cNvPr id="77901" name="Group 69"/>
            <p:cNvGrpSpPr/>
            <p:nvPr/>
          </p:nvGrpSpPr>
          <p:grpSpPr>
            <a:xfrm rot="1297425" flipV="1">
              <a:off x="1971" y="1258"/>
              <a:ext cx="151" cy="37"/>
              <a:chOff x="2532" y="1051"/>
              <a:chExt cx="893" cy="246"/>
            </a:xfrm>
          </p:grpSpPr>
          <p:grpSp>
            <p:nvGrpSpPr>
              <p:cNvPr id="77902" name="Group 70"/>
              <p:cNvGrpSpPr/>
              <p:nvPr/>
            </p:nvGrpSpPr>
            <p:grpSpPr>
              <a:xfrm>
                <a:off x="2532" y="1051"/>
                <a:ext cx="743" cy="185"/>
                <a:chOff x="1565" y="2568"/>
                <a:chExt cx="1118" cy="279"/>
              </a:xfrm>
            </p:grpSpPr>
            <p:sp>
              <p:nvSpPr>
                <p:cNvPr id="77903" name="AutoShape 71"/>
                <p:cNvSpPr/>
                <p:nvPr>
                  <p:custDataLst>
                    <p:tags r:id="rId60"/>
                  </p:custDataLst>
                </p:nvPr>
              </p:nvSpPr>
              <p:spPr>
                <a:xfrm rot="5263130">
                  <a:off x="1859"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904" name="AutoShape 72"/>
                <p:cNvSpPr/>
                <p:nvPr>
                  <p:custDataLst>
                    <p:tags r:id="rId61"/>
                  </p:custDataLst>
                </p:nvPr>
              </p:nvSpPr>
              <p:spPr>
                <a:xfrm rot="6078281">
                  <a:off x="1995"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905" name="AutoShape 73"/>
                <p:cNvSpPr/>
                <p:nvPr>
                  <p:custDataLst>
                    <p:tags r:id="rId62"/>
                  </p:custDataLst>
                </p:nvPr>
              </p:nvSpPr>
              <p:spPr>
                <a:xfrm rot="6373927">
                  <a:off x="2071" y="229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906" name="AutoShape 74"/>
                <p:cNvSpPr/>
                <p:nvPr>
                  <p:custDataLst>
                    <p:tags r:id="rId63"/>
                  </p:custDataLst>
                </p:nvPr>
              </p:nvSpPr>
              <p:spPr>
                <a:xfrm rot="6906312">
                  <a:off x="2161" y="232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grpSp>
          <p:grpSp>
            <p:nvGrpSpPr>
              <p:cNvPr id="77907" name="Group 75"/>
              <p:cNvGrpSpPr/>
              <p:nvPr/>
            </p:nvGrpSpPr>
            <p:grpSpPr>
              <a:xfrm rot="1353540">
                <a:off x="2682" y="1111"/>
                <a:ext cx="743" cy="186"/>
                <a:chOff x="1565" y="2568"/>
                <a:chExt cx="1118" cy="279"/>
              </a:xfrm>
            </p:grpSpPr>
            <p:sp>
              <p:nvSpPr>
                <p:cNvPr id="77908" name="AutoShape 76"/>
                <p:cNvSpPr/>
                <p:nvPr>
                  <p:custDataLst>
                    <p:tags r:id="rId64"/>
                  </p:custDataLst>
                </p:nvPr>
              </p:nvSpPr>
              <p:spPr>
                <a:xfrm rot="5263130">
                  <a:off x="1859"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909" name="AutoShape 77"/>
                <p:cNvSpPr/>
                <p:nvPr>
                  <p:custDataLst>
                    <p:tags r:id="rId65"/>
                  </p:custDataLst>
                </p:nvPr>
              </p:nvSpPr>
              <p:spPr>
                <a:xfrm rot="6078281">
                  <a:off x="1995"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910" name="AutoShape 78"/>
                <p:cNvSpPr/>
                <p:nvPr>
                  <p:custDataLst>
                    <p:tags r:id="rId66"/>
                  </p:custDataLst>
                </p:nvPr>
              </p:nvSpPr>
              <p:spPr>
                <a:xfrm rot="6373927">
                  <a:off x="2071" y="229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911" name="AutoShape 79"/>
                <p:cNvSpPr/>
                <p:nvPr>
                  <p:custDataLst>
                    <p:tags r:id="rId67"/>
                  </p:custDataLst>
                </p:nvPr>
              </p:nvSpPr>
              <p:spPr>
                <a:xfrm rot="6906312">
                  <a:off x="2161" y="232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grpSp>
        </p:grpSp>
        <p:sp>
          <p:nvSpPr>
            <p:cNvPr id="77912" name="Arc 80"/>
            <p:cNvSpPr/>
            <p:nvPr>
              <p:custDataLst>
                <p:tags r:id="rId68"/>
              </p:custDataLst>
            </p:nvPr>
          </p:nvSpPr>
          <p:spPr>
            <a:xfrm rot="3847716">
              <a:off x="1948" y="1107"/>
              <a:ext cx="196" cy="204"/>
            </a:xfrm>
            <a:custGeom>
              <a:avLst/>
              <a:gdLst>
                <a:gd name="txL" fmla="*/ 0 w 43200"/>
                <a:gd name="txT" fmla="*/ 0 h 43155"/>
                <a:gd name="txR" fmla="*/ 43200 w 43200"/>
                <a:gd name="txB" fmla="*/ 43155 h 43155"/>
              </a:gdLst>
              <a:ahLst/>
              <a:cxnLst>
                <a:cxn ang="0">
                  <a:pos x="0" y="0"/>
                </a:cxn>
                <a:cxn ang="0">
                  <a:pos x="0" y="0"/>
                </a:cxn>
                <a:cxn ang="0">
                  <a:pos x="0" y="0"/>
                </a:cxn>
              </a:cxnLst>
              <a:rect l="txL" t="txT" r="txR" b="txB"/>
              <a:pathLst>
                <a:path w="43200" h="43155" fill="none">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cap="flat" cmpd="sng">
              <a:solidFill>
                <a:srgbClr val="000000">
                  <a:alpha val="100000"/>
                </a:srgbClr>
              </a:solidFill>
              <a:prstDash val="sysDot"/>
              <a:round/>
              <a:headEnd type="none" w="med" len="med"/>
              <a:tailEnd type="triangle" w="sm" len="sm"/>
            </a:ln>
          </p:spPr>
          <p:txBody>
            <a:bodyPr/>
            <a:p>
              <a:endParaRPr lang="zh-CN" altLang="en-US"/>
            </a:p>
          </p:txBody>
        </p:sp>
        <p:pic>
          <p:nvPicPr>
            <p:cNvPr id="77913" name="Picture 81" descr="light_shadow1"/>
            <p:cNvPicPr>
              <a:picLocks noChangeAspect="1"/>
            </p:cNvPicPr>
            <p:nvPr>
              <p:custDataLst>
                <p:tags r:id="rId69"/>
              </p:custDataLst>
            </p:nvPr>
          </p:nvPicPr>
          <p:blipFill>
            <a:blip r:embed="rId24"/>
            <a:srcRect t="23740"/>
            <a:stretch>
              <a:fillRect/>
            </a:stretch>
          </p:blipFill>
          <p:spPr>
            <a:xfrm rot="2569845" flipH="1">
              <a:off x="2015" y="1139"/>
              <a:ext cx="129" cy="84"/>
            </a:xfrm>
            <a:prstGeom prst="rect">
              <a:avLst/>
            </a:prstGeom>
            <a:noFill/>
            <a:ln w="9525">
              <a:noFill/>
            </a:ln>
          </p:spPr>
        </p:pic>
      </p:grpSp>
      <p:sp>
        <p:nvSpPr>
          <p:cNvPr id="77932" name="Line 98"/>
          <p:cNvSpPr/>
          <p:nvPr>
            <p:custDataLst>
              <p:tags r:id="rId70"/>
            </p:custDataLst>
          </p:nvPr>
        </p:nvSpPr>
        <p:spPr>
          <a:xfrm>
            <a:off x="5565220" y="3881695"/>
            <a:ext cx="4570810" cy="0"/>
          </a:xfrm>
          <a:prstGeom prst="line">
            <a:avLst/>
          </a:prstGeom>
          <a:ln w="9525" cap="flat" cmpd="sng">
            <a:solidFill>
              <a:srgbClr val="333333"/>
            </a:solidFill>
            <a:prstDash val="solid"/>
            <a:headEnd type="none" w="med" len="med"/>
            <a:tailEnd type="none" w="med" len="med"/>
          </a:ln>
        </p:spPr>
      </p:sp>
      <p:sp>
        <p:nvSpPr>
          <p:cNvPr id="77933" name="Line 99"/>
          <p:cNvSpPr/>
          <p:nvPr>
            <p:custDataLst>
              <p:tags r:id="rId71"/>
            </p:custDataLst>
          </p:nvPr>
        </p:nvSpPr>
        <p:spPr>
          <a:xfrm>
            <a:off x="5372200" y="2680474"/>
            <a:ext cx="4646990" cy="0"/>
          </a:xfrm>
          <a:prstGeom prst="line">
            <a:avLst/>
          </a:prstGeom>
          <a:ln w="9525" cap="flat" cmpd="sng">
            <a:solidFill>
              <a:srgbClr val="333333"/>
            </a:solidFill>
            <a:prstDash val="solid"/>
            <a:headEnd type="none" w="med" len="med"/>
            <a:tailEnd type="none" w="med" len="med"/>
          </a:ln>
        </p:spPr>
      </p:sp>
      <p:sp>
        <p:nvSpPr>
          <p:cNvPr id="77934" name="Line 100"/>
          <p:cNvSpPr/>
          <p:nvPr>
            <p:custDataLst>
              <p:tags r:id="rId72"/>
            </p:custDataLst>
          </p:nvPr>
        </p:nvSpPr>
        <p:spPr>
          <a:xfrm>
            <a:off x="5255975" y="4929267"/>
            <a:ext cx="4646990" cy="0"/>
          </a:xfrm>
          <a:prstGeom prst="line">
            <a:avLst/>
          </a:prstGeom>
          <a:ln w="9525" cap="flat" cmpd="sng">
            <a:solidFill>
              <a:srgbClr val="333333"/>
            </a:solidFill>
            <a:prstDash val="solid"/>
            <a:headEnd type="none" w="med" len="med"/>
            <a:tailEnd type="none" w="med" len="med"/>
          </a:ln>
        </p:spPr>
      </p:sp>
      <p:sp>
        <p:nvSpPr>
          <p:cNvPr id="77936" name="文本框 77935"/>
          <p:cNvSpPr txBox="1"/>
          <p:nvPr>
            <p:custDataLst>
              <p:tags r:id="rId73"/>
            </p:custDataLst>
          </p:nvPr>
        </p:nvSpPr>
        <p:spPr>
          <a:xfrm>
            <a:off x="5441435" y="3319840"/>
            <a:ext cx="5104071" cy="521970"/>
          </a:xfrm>
          <a:prstGeom prst="rect">
            <a:avLst/>
          </a:prstGeom>
          <a:noFill/>
          <a:ln w="9525">
            <a:noFill/>
          </a:ln>
        </p:spPr>
        <p:txBody>
          <a:bodyPr>
            <a:spAutoFit/>
          </a:bodyPr>
          <a:p>
            <a:pPr eaLnBrk="0" hangingPunct="0">
              <a:spcBef>
                <a:spcPct val="20000"/>
              </a:spcBef>
            </a:pPr>
            <a:r>
              <a:rPr lang="zh-CN" altLang="en-US" sz="2800" b="1" dirty="0">
                <a:effectLst>
                  <a:outerShdw blurRad="38100" dist="38100" dir="2700000">
                    <a:srgbClr val="C0C0C0"/>
                  </a:outerShdw>
                </a:effectLst>
                <a:latin typeface="Arial" panose="020B0604020202020204" pitchFamily="34" charset="0"/>
              </a:rPr>
              <a:t>Change the voice  (改变语态)</a:t>
            </a:r>
            <a:endParaRPr lang="zh-CN" altLang="en-US" sz="2800" b="1" dirty="0">
              <a:effectLst>
                <a:outerShdw blurRad="38100" dist="38100" dir="2700000">
                  <a:srgbClr val="C0C0C0"/>
                </a:outerShdw>
              </a:effectLst>
              <a:latin typeface="Arial" panose="020B0604020202020204" pitchFamily="34" charset="0"/>
            </a:endParaRPr>
          </a:p>
        </p:txBody>
      </p:sp>
      <p:sp>
        <p:nvSpPr>
          <p:cNvPr id="77937" name="矩形 77936"/>
          <p:cNvSpPr/>
          <p:nvPr>
            <p:custDataLst>
              <p:tags r:id="rId74"/>
            </p:custDataLst>
          </p:nvPr>
        </p:nvSpPr>
        <p:spPr>
          <a:xfrm>
            <a:off x="2017038" y="3352165"/>
            <a:ext cx="1922145" cy="460375"/>
          </a:xfrm>
          <a:prstGeom prst="rect">
            <a:avLst/>
          </a:prstGeom>
          <a:noFill/>
          <a:ln w="9525">
            <a:noFill/>
          </a:ln>
        </p:spPr>
        <p:txBody>
          <a:bodyPr wrap="none" anchor="t">
            <a:spAutoFit/>
          </a:bodyPr>
          <a:p>
            <a:r>
              <a:rPr lang="en-US" altLang="zh-CN" sz="2400" b="1">
                <a:solidFill>
                  <a:srgbClr val="FF9900"/>
                </a:solidFill>
                <a:latin typeface="Arial Black" panose="020B0A04020102020204" charset="0"/>
              </a:rPr>
              <a:t>Strategies</a:t>
            </a:r>
            <a:endParaRPr lang="en-US" altLang="zh-CN" sz="2400" b="1">
              <a:solidFill>
                <a:srgbClr val="FF9900"/>
              </a:solidFill>
              <a:latin typeface="Arial Black" panose="020B0A04020102020204" charset="0"/>
            </a:endParaRPr>
          </a:p>
        </p:txBody>
      </p:sp>
      <p:pic>
        <p:nvPicPr>
          <p:cNvPr id="77938" name="Picture 11" descr="20090421141422155"/>
          <p:cNvPicPr>
            <a:picLocks noChangeAspect="1"/>
          </p:cNvPicPr>
          <p:nvPr>
            <p:custDataLst>
              <p:tags r:id="rId75"/>
            </p:custDataLst>
          </p:nvPr>
        </p:nvPicPr>
        <p:blipFill>
          <a:blip r:embed="rId76"/>
          <a:stretch>
            <a:fillRect/>
          </a:stretch>
        </p:blipFill>
        <p:spPr>
          <a:xfrm flipH="1">
            <a:off x="0" y="4322445"/>
            <a:ext cx="1776095" cy="2089150"/>
          </a:xfrm>
          <a:prstGeom prst="rect">
            <a:avLst/>
          </a:prstGeom>
          <a:noFill/>
          <a:ln w="9525">
            <a:noFill/>
          </a:ln>
        </p:spPr>
      </p:pic>
      <p:grpSp>
        <p:nvGrpSpPr>
          <p:cNvPr id="77939" name="Group 66"/>
          <p:cNvGrpSpPr/>
          <p:nvPr/>
        </p:nvGrpSpPr>
        <p:grpSpPr>
          <a:xfrm rot="4976862" flipH="1">
            <a:off x="3842704" y="5361305"/>
            <a:ext cx="461843" cy="457081"/>
            <a:chOff x="1944" y="1111"/>
            <a:chExt cx="204" cy="196"/>
          </a:xfrm>
        </p:grpSpPr>
        <p:pic>
          <p:nvPicPr>
            <p:cNvPr id="77940" name="Picture 67" descr="circuler_1"/>
            <p:cNvPicPr>
              <a:picLocks noChangeAspect="1"/>
            </p:cNvPicPr>
            <p:nvPr>
              <p:custDataLst>
                <p:tags r:id="rId77"/>
              </p:custDataLst>
            </p:nvPr>
          </p:nvPicPr>
          <p:blipFill>
            <a:blip r:embed="rId12"/>
            <a:stretch>
              <a:fillRect/>
            </a:stretch>
          </p:blipFill>
          <p:spPr>
            <a:xfrm flipH="1">
              <a:off x="1961" y="1124"/>
              <a:ext cx="174" cy="172"/>
            </a:xfrm>
            <a:prstGeom prst="rect">
              <a:avLst/>
            </a:prstGeom>
            <a:noFill/>
            <a:ln w="9525">
              <a:noFill/>
            </a:ln>
          </p:spPr>
        </p:pic>
        <p:sp>
          <p:nvSpPr>
            <p:cNvPr id="26" name="Oval 68"/>
            <p:cNvSpPr>
              <a:spLocks noChangeArrowheads="1"/>
            </p:cNvSpPr>
            <p:nvPr>
              <p:custDataLst>
                <p:tags r:id="rId78"/>
              </p:custDataLst>
            </p:nvPr>
          </p:nvSpPr>
          <p:spPr bwMode="gray">
            <a:xfrm flipH="1">
              <a:off x="1962" y="1124"/>
              <a:ext cx="173" cy="172"/>
            </a:xfrm>
            <a:prstGeom prst="ellipse">
              <a:avLst/>
            </a:prstGeom>
            <a:gradFill rotWithShape="1">
              <a:gsLst>
                <a:gs pos="0">
                  <a:srgbClr val="FFFF00">
                    <a:gamma/>
                    <a:shade val="46275"/>
                    <a:invGamma/>
                  </a:srgbClr>
                </a:gs>
                <a:gs pos="50000">
                  <a:srgbClr val="FFFF00">
                    <a:alpha val="50000"/>
                  </a:srgbClr>
                </a:gs>
                <a:gs pos="100000">
                  <a:srgbClr val="FFFF00">
                    <a:gamma/>
                    <a:shade val="46275"/>
                    <a:invGamma/>
                  </a:srgbClr>
                </a:gs>
              </a:gsLst>
              <a:lin ang="5400000" scaled="1"/>
            </a:gradFill>
            <a:ln w="9525" algn="ctr">
              <a:noFill/>
              <a:round/>
            </a:ln>
            <a:effec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endParaRPr>
            </a:p>
          </p:txBody>
        </p:sp>
        <p:grpSp>
          <p:nvGrpSpPr>
            <p:cNvPr id="77944" name="Group 69"/>
            <p:cNvGrpSpPr/>
            <p:nvPr/>
          </p:nvGrpSpPr>
          <p:grpSpPr>
            <a:xfrm rot="1297425" flipV="1">
              <a:off x="1971" y="1258"/>
              <a:ext cx="151" cy="37"/>
              <a:chOff x="2532" y="1051"/>
              <a:chExt cx="893" cy="246"/>
            </a:xfrm>
          </p:grpSpPr>
          <p:grpSp>
            <p:nvGrpSpPr>
              <p:cNvPr id="77945" name="Group 70"/>
              <p:cNvGrpSpPr/>
              <p:nvPr/>
            </p:nvGrpSpPr>
            <p:grpSpPr>
              <a:xfrm>
                <a:off x="2532" y="1051"/>
                <a:ext cx="743" cy="185"/>
                <a:chOff x="1565" y="2568"/>
                <a:chExt cx="1118" cy="279"/>
              </a:xfrm>
            </p:grpSpPr>
            <p:sp>
              <p:nvSpPr>
                <p:cNvPr id="77946" name="AutoShape 71"/>
                <p:cNvSpPr/>
                <p:nvPr>
                  <p:custDataLst>
                    <p:tags r:id="rId79"/>
                  </p:custDataLst>
                </p:nvPr>
              </p:nvSpPr>
              <p:spPr>
                <a:xfrm rot="5263130">
                  <a:off x="1859"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947" name="AutoShape 72"/>
                <p:cNvSpPr/>
                <p:nvPr>
                  <p:custDataLst>
                    <p:tags r:id="rId80"/>
                  </p:custDataLst>
                </p:nvPr>
              </p:nvSpPr>
              <p:spPr>
                <a:xfrm rot="6078281">
                  <a:off x="1995"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948" name="AutoShape 73"/>
                <p:cNvSpPr/>
                <p:nvPr>
                  <p:custDataLst>
                    <p:tags r:id="rId81"/>
                  </p:custDataLst>
                </p:nvPr>
              </p:nvSpPr>
              <p:spPr>
                <a:xfrm rot="6373927">
                  <a:off x="2071" y="229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949" name="AutoShape 74"/>
                <p:cNvSpPr/>
                <p:nvPr>
                  <p:custDataLst>
                    <p:tags r:id="rId82"/>
                  </p:custDataLst>
                </p:nvPr>
              </p:nvSpPr>
              <p:spPr>
                <a:xfrm rot="6906312">
                  <a:off x="2161" y="232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grpSp>
          <p:grpSp>
            <p:nvGrpSpPr>
              <p:cNvPr id="77950" name="Group 75"/>
              <p:cNvGrpSpPr/>
              <p:nvPr/>
            </p:nvGrpSpPr>
            <p:grpSpPr>
              <a:xfrm rot="1353540">
                <a:off x="2682" y="1111"/>
                <a:ext cx="743" cy="186"/>
                <a:chOff x="1565" y="2568"/>
                <a:chExt cx="1118" cy="279"/>
              </a:xfrm>
            </p:grpSpPr>
            <p:sp>
              <p:nvSpPr>
                <p:cNvPr id="77951" name="AutoShape 76"/>
                <p:cNvSpPr/>
                <p:nvPr>
                  <p:custDataLst>
                    <p:tags r:id="rId83"/>
                  </p:custDataLst>
                </p:nvPr>
              </p:nvSpPr>
              <p:spPr>
                <a:xfrm rot="5263130">
                  <a:off x="1859"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952" name="AutoShape 77"/>
                <p:cNvSpPr/>
                <p:nvPr>
                  <p:custDataLst>
                    <p:tags r:id="rId84"/>
                  </p:custDataLst>
                </p:nvPr>
              </p:nvSpPr>
              <p:spPr>
                <a:xfrm rot="6078281">
                  <a:off x="1995" y="2273"/>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953" name="AutoShape 78"/>
                <p:cNvSpPr/>
                <p:nvPr>
                  <p:custDataLst>
                    <p:tags r:id="rId85"/>
                  </p:custDataLst>
                </p:nvPr>
              </p:nvSpPr>
              <p:spPr>
                <a:xfrm rot="6373927">
                  <a:off x="2071" y="229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sp>
              <p:nvSpPr>
                <p:cNvPr id="77954" name="AutoShape 79"/>
                <p:cNvSpPr/>
                <p:nvPr>
                  <p:custDataLst>
                    <p:tags r:id="rId86"/>
                  </p:custDataLst>
                </p:nvPr>
              </p:nvSpPr>
              <p:spPr>
                <a:xfrm rot="6906312">
                  <a:off x="2161" y="2325"/>
                  <a:ext cx="227" cy="816"/>
                </a:xfrm>
                <a:prstGeom prst="moon">
                  <a:avLst>
                    <a:gd name="adj" fmla="val 49773"/>
                  </a:avLst>
                </a:prstGeom>
                <a:solidFill>
                  <a:srgbClr val="FFFFFF">
                    <a:alpha val="3922"/>
                  </a:srgbClr>
                </a:solidFill>
                <a:ln w="9525">
                  <a:noFill/>
                </a:ln>
              </p:spPr>
              <p:txBody>
                <a:bodyPr wrap="none" anchor="ctr"/>
                <a:p>
                  <a:endParaRPr lang="zh-CN" altLang="zh-CN" dirty="0">
                    <a:latin typeface="Arial" panose="020B0604020202020204" pitchFamily="34" charset="0"/>
                  </a:endParaRPr>
                </a:p>
              </p:txBody>
            </p:sp>
          </p:grpSp>
        </p:grpSp>
        <p:sp>
          <p:nvSpPr>
            <p:cNvPr id="77955" name="Arc 80"/>
            <p:cNvSpPr/>
            <p:nvPr>
              <p:custDataLst>
                <p:tags r:id="rId87"/>
              </p:custDataLst>
            </p:nvPr>
          </p:nvSpPr>
          <p:spPr>
            <a:xfrm rot="3847716">
              <a:off x="1948" y="1107"/>
              <a:ext cx="196" cy="204"/>
            </a:xfrm>
            <a:custGeom>
              <a:avLst/>
              <a:gdLst>
                <a:gd name="txL" fmla="*/ 0 w 43200"/>
                <a:gd name="txT" fmla="*/ 0 h 43155"/>
                <a:gd name="txR" fmla="*/ 43200 w 43200"/>
                <a:gd name="txB" fmla="*/ 43155 h 43155"/>
              </a:gdLst>
              <a:ahLst/>
              <a:cxnLst>
                <a:cxn ang="0">
                  <a:pos x="0" y="0"/>
                </a:cxn>
                <a:cxn ang="0">
                  <a:pos x="0" y="0"/>
                </a:cxn>
                <a:cxn ang="0">
                  <a:pos x="0" y="0"/>
                </a:cxn>
              </a:cxnLst>
              <a:rect l="txL" t="txT" r="txR" b="txB"/>
              <a:pathLst>
                <a:path w="43200" h="43155" fill="none">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cap="flat" cmpd="sng">
              <a:solidFill>
                <a:srgbClr val="000000">
                  <a:alpha val="100000"/>
                </a:srgbClr>
              </a:solidFill>
              <a:prstDash val="sysDot"/>
              <a:round/>
              <a:headEnd type="none" w="med" len="med"/>
              <a:tailEnd type="triangle" w="sm" len="sm"/>
            </a:ln>
          </p:spPr>
          <p:txBody>
            <a:bodyPr/>
            <a:p>
              <a:endParaRPr lang="zh-CN" altLang="en-US"/>
            </a:p>
          </p:txBody>
        </p:sp>
        <p:pic>
          <p:nvPicPr>
            <p:cNvPr id="77956" name="Picture 81" descr="light_shadow1"/>
            <p:cNvPicPr>
              <a:picLocks noChangeAspect="1"/>
            </p:cNvPicPr>
            <p:nvPr>
              <p:custDataLst>
                <p:tags r:id="rId88"/>
              </p:custDataLst>
            </p:nvPr>
          </p:nvPicPr>
          <p:blipFill>
            <a:blip r:embed="rId24"/>
            <a:srcRect t="23740"/>
            <a:stretch>
              <a:fillRect/>
            </a:stretch>
          </p:blipFill>
          <p:spPr>
            <a:xfrm rot="2569845" flipH="1">
              <a:off x="2015" y="1139"/>
              <a:ext cx="129" cy="84"/>
            </a:xfrm>
            <a:prstGeom prst="rect">
              <a:avLst/>
            </a:prstGeom>
            <a:noFill/>
            <a:ln w="9525">
              <a:noFill/>
            </a:ln>
          </p:spPr>
        </p:pic>
      </p:grpSp>
      <p:sp>
        <p:nvSpPr>
          <p:cNvPr id="77957" name="Line 100"/>
          <p:cNvSpPr/>
          <p:nvPr>
            <p:custDataLst>
              <p:tags r:id="rId89"/>
            </p:custDataLst>
          </p:nvPr>
        </p:nvSpPr>
        <p:spPr>
          <a:xfrm>
            <a:off x="4471174" y="5882839"/>
            <a:ext cx="4646990" cy="0"/>
          </a:xfrm>
          <a:prstGeom prst="line">
            <a:avLst/>
          </a:prstGeom>
          <a:ln w="9525" cap="flat" cmpd="sng">
            <a:solidFill>
              <a:srgbClr val="333333"/>
            </a:solidFill>
            <a:prstDash val="solid"/>
            <a:headEnd type="none" w="med" len="med"/>
            <a:tailEnd type="none" w="med" len="med"/>
          </a:ln>
        </p:spPr>
      </p:sp>
      <p:sp>
        <p:nvSpPr>
          <p:cNvPr id="77959" name="Rectangle 7"/>
          <p:cNvSpPr/>
          <p:nvPr>
            <p:custDataLst>
              <p:tags r:id="rId90"/>
            </p:custDataLst>
          </p:nvPr>
        </p:nvSpPr>
        <p:spPr>
          <a:xfrm>
            <a:off x="4375785" y="5297805"/>
            <a:ext cx="6532245" cy="521970"/>
          </a:xfrm>
          <a:prstGeom prst="rect">
            <a:avLst/>
          </a:prstGeom>
          <a:noFill/>
          <a:ln w="9525">
            <a:noFill/>
          </a:ln>
        </p:spPr>
        <p:txBody>
          <a:bodyPr wrap="square">
            <a:spAutoFit/>
          </a:bodyPr>
          <a:p>
            <a:r>
              <a:rPr lang="zh-CN" altLang="en-US" sz="2800" b="1" dirty="0">
                <a:effectLst>
                  <a:outerShdw blurRad="38100" dist="38100" dir="2700000">
                    <a:srgbClr val="C0C0C0"/>
                  </a:outerShdw>
                </a:effectLst>
                <a:latin typeface="Arial" panose="020B0604020202020204" pitchFamily="34" charset="0"/>
              </a:rPr>
              <a:t>Combine  sentences（合并句子）</a:t>
            </a:r>
            <a:endParaRPr lang="zh-CN" altLang="en-US" sz="2800" b="1" dirty="0">
              <a:effectLst>
                <a:outerShdw blurRad="38100" dist="38100" dir="2700000">
                  <a:srgbClr val="C0C0C0"/>
                </a:outerShdw>
              </a:effectLst>
              <a:latin typeface="Arial" panose="020B0604020202020204" pitchFamily="34" charset="0"/>
            </a:endParaRPr>
          </a:p>
        </p:txBody>
      </p:sp>
      <p:sp>
        <p:nvSpPr>
          <p:cNvPr id="27" name="文本框 26"/>
          <p:cNvSpPr txBox="1"/>
          <p:nvPr/>
        </p:nvSpPr>
        <p:spPr>
          <a:xfrm>
            <a:off x="1241425" y="198120"/>
            <a:ext cx="3111500" cy="460375"/>
          </a:xfrm>
          <a:prstGeom prst="rect">
            <a:avLst/>
          </a:prstGeom>
          <a:noFill/>
        </p:spPr>
        <p:txBody>
          <a:bodyPr wrap="none" rtlCol="0" anchor="t">
            <a:spAutoFit/>
          </a:bodyPr>
          <a:p>
            <a:r>
              <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rPr>
              <a:t>How to paraphrase</a:t>
            </a:r>
            <a:endPar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endParaRPr>
          </a:p>
        </p:txBody>
      </p:sp>
      <p:grpSp>
        <p:nvGrpSpPr>
          <p:cNvPr id="28" name="组合 27"/>
          <p:cNvGrpSpPr/>
          <p:nvPr/>
        </p:nvGrpSpPr>
        <p:grpSpPr>
          <a:xfrm>
            <a:off x="4571365" y="2184400"/>
            <a:ext cx="473075" cy="528638"/>
            <a:chOff x="715963" y="600758"/>
            <a:chExt cx="2201410" cy="2201406"/>
          </a:xfrm>
        </p:grpSpPr>
        <p:sp>
          <p:nvSpPr>
            <p:cNvPr id="29" name="Freeform 20"/>
            <p:cNvSpPr/>
            <p:nvPr/>
          </p:nvSpPr>
          <p:spPr>
            <a:xfrm>
              <a:off x="715963" y="843713"/>
              <a:ext cx="349618" cy="1712535"/>
            </a:xfrm>
            <a:custGeom>
              <a:avLst/>
              <a:gdLst/>
              <a:ahLst/>
              <a:cxnLst>
                <a:cxn ang="0">
                  <a:pos x="349618" y="1122925"/>
                </a:cxn>
                <a:cxn ang="0">
                  <a:pos x="0" y="1712535"/>
                </a:cxn>
                <a:cxn ang="0">
                  <a:pos x="0" y="0"/>
                </a:cxn>
                <a:cxn ang="0">
                  <a:pos x="349618" y="1122925"/>
                </a:cxn>
              </a:cxnLst>
              <a:pathLst>
                <a:path w="118" h="578">
                  <a:moveTo>
                    <a:pt x="118" y="379"/>
                  </a:moveTo>
                  <a:lnTo>
                    <a:pt x="0" y="578"/>
                  </a:lnTo>
                  <a:lnTo>
                    <a:pt x="0" y="0"/>
                  </a:lnTo>
                  <a:lnTo>
                    <a:pt x="118" y="379"/>
                  </a:lnTo>
                  <a:close/>
                </a:path>
              </a:pathLst>
            </a:custGeom>
            <a:noFill/>
            <a:ln w="9525" cap="flat" cmpd="sng">
              <a:solidFill>
                <a:srgbClr val="FEF22A"/>
              </a:solidFill>
              <a:prstDash val="solid"/>
              <a:round/>
              <a:headEnd type="none" w="med" len="med"/>
              <a:tailEnd type="none" w="med" len="med"/>
            </a:ln>
          </p:spPr>
          <p:txBody>
            <a:bodyPr/>
            <a:p>
              <a:endParaRPr lang="zh-CN" altLang="en-US"/>
            </a:p>
          </p:txBody>
        </p:sp>
        <p:sp>
          <p:nvSpPr>
            <p:cNvPr id="30" name="Freeform 21"/>
            <p:cNvSpPr/>
            <p:nvPr/>
          </p:nvSpPr>
          <p:spPr>
            <a:xfrm>
              <a:off x="715963" y="600758"/>
              <a:ext cx="651830" cy="399987"/>
            </a:xfrm>
            <a:custGeom>
              <a:avLst/>
              <a:gdLst/>
              <a:ahLst/>
              <a:cxnLst>
                <a:cxn ang="0">
                  <a:pos x="651830" y="399987"/>
                </a:cxn>
                <a:cxn ang="0">
                  <a:pos x="0" y="242955"/>
                </a:cxn>
                <a:cxn ang="0">
                  <a:pos x="242954" y="0"/>
                </a:cxn>
                <a:cxn ang="0">
                  <a:pos x="651830" y="399987"/>
                </a:cxn>
              </a:cxnLst>
              <a:pathLst>
                <a:path w="220" h="135">
                  <a:moveTo>
                    <a:pt x="220" y="135"/>
                  </a:moveTo>
                  <a:lnTo>
                    <a:pt x="0" y="82"/>
                  </a:lnTo>
                  <a:lnTo>
                    <a:pt x="82" y="0"/>
                  </a:lnTo>
                  <a:lnTo>
                    <a:pt x="220" y="135"/>
                  </a:lnTo>
                  <a:close/>
                </a:path>
              </a:pathLst>
            </a:custGeom>
            <a:noFill/>
            <a:ln w="9525" cap="flat" cmpd="sng">
              <a:solidFill>
                <a:srgbClr val="5B3B87"/>
              </a:solidFill>
              <a:prstDash val="solid"/>
              <a:round/>
              <a:headEnd type="none" w="med" len="med"/>
              <a:tailEnd type="none" w="med" len="med"/>
            </a:ln>
          </p:spPr>
          <p:txBody>
            <a:bodyPr/>
            <a:p>
              <a:endParaRPr lang="zh-CN" altLang="en-US"/>
            </a:p>
          </p:txBody>
        </p:sp>
        <p:sp>
          <p:nvSpPr>
            <p:cNvPr id="31" name="Freeform 22"/>
            <p:cNvSpPr/>
            <p:nvPr/>
          </p:nvSpPr>
          <p:spPr>
            <a:xfrm>
              <a:off x="715963" y="1966637"/>
              <a:ext cx="349618" cy="835527"/>
            </a:xfrm>
            <a:custGeom>
              <a:avLst/>
              <a:gdLst/>
              <a:ahLst/>
              <a:cxnLst>
                <a:cxn ang="0">
                  <a:pos x="349618" y="0"/>
                </a:cxn>
                <a:cxn ang="0">
                  <a:pos x="242954" y="835527"/>
                </a:cxn>
                <a:cxn ang="0">
                  <a:pos x="0" y="589609"/>
                </a:cxn>
                <a:cxn ang="0">
                  <a:pos x="349618" y="0"/>
                </a:cxn>
              </a:cxnLst>
              <a:pathLst>
                <a:path w="118" h="282">
                  <a:moveTo>
                    <a:pt x="118" y="0"/>
                  </a:moveTo>
                  <a:lnTo>
                    <a:pt x="82" y="282"/>
                  </a:lnTo>
                  <a:lnTo>
                    <a:pt x="0" y="199"/>
                  </a:lnTo>
                  <a:lnTo>
                    <a:pt x="118" y="0"/>
                  </a:lnTo>
                  <a:close/>
                </a:path>
              </a:pathLst>
            </a:custGeom>
            <a:noFill/>
            <a:ln w="9525" cap="flat" cmpd="sng">
              <a:solidFill>
                <a:srgbClr val="FD665B"/>
              </a:solidFill>
              <a:prstDash val="solid"/>
              <a:round/>
              <a:headEnd type="none" w="med" len="med"/>
              <a:tailEnd type="none" w="med" len="med"/>
            </a:ln>
          </p:spPr>
          <p:txBody>
            <a:bodyPr/>
            <a:p>
              <a:endParaRPr lang="zh-CN" altLang="en-US"/>
            </a:p>
          </p:txBody>
        </p:sp>
        <p:sp>
          <p:nvSpPr>
            <p:cNvPr id="32" name="Freeform 23"/>
            <p:cNvSpPr/>
            <p:nvPr/>
          </p:nvSpPr>
          <p:spPr>
            <a:xfrm>
              <a:off x="715963" y="843713"/>
              <a:ext cx="651830" cy="1122926"/>
            </a:xfrm>
            <a:custGeom>
              <a:avLst/>
              <a:gdLst/>
              <a:ahLst/>
              <a:cxnLst>
                <a:cxn ang="0">
                  <a:pos x="651830" y="157031"/>
                </a:cxn>
                <a:cxn ang="0">
                  <a:pos x="349617" y="1122926"/>
                </a:cxn>
                <a:cxn ang="0">
                  <a:pos x="0" y="0"/>
                </a:cxn>
                <a:cxn ang="0">
                  <a:pos x="651830" y="157031"/>
                </a:cxn>
              </a:cxnLst>
              <a:pathLst>
                <a:path w="220" h="379">
                  <a:moveTo>
                    <a:pt x="220" y="53"/>
                  </a:moveTo>
                  <a:lnTo>
                    <a:pt x="118" y="379"/>
                  </a:lnTo>
                  <a:lnTo>
                    <a:pt x="0" y="0"/>
                  </a:lnTo>
                  <a:lnTo>
                    <a:pt x="220" y="53"/>
                  </a:lnTo>
                  <a:close/>
                </a:path>
              </a:pathLst>
            </a:custGeom>
            <a:noFill/>
            <a:ln w="9525" cap="flat" cmpd="sng">
              <a:solidFill>
                <a:srgbClr val="A82878"/>
              </a:solidFill>
              <a:prstDash val="solid"/>
              <a:round/>
              <a:headEnd type="none" w="med" len="med"/>
              <a:tailEnd type="none" w="med" len="med"/>
            </a:ln>
          </p:spPr>
          <p:txBody>
            <a:bodyPr/>
            <a:p>
              <a:endParaRPr lang="zh-CN" altLang="en-US"/>
            </a:p>
          </p:txBody>
        </p:sp>
        <p:sp>
          <p:nvSpPr>
            <p:cNvPr id="33" name="Freeform 24"/>
            <p:cNvSpPr/>
            <p:nvPr/>
          </p:nvSpPr>
          <p:spPr>
            <a:xfrm>
              <a:off x="958918" y="1966637"/>
              <a:ext cx="948117" cy="835527"/>
            </a:xfrm>
            <a:custGeom>
              <a:avLst/>
              <a:gdLst/>
              <a:ahLst/>
              <a:cxnLst>
                <a:cxn ang="0">
                  <a:pos x="948117" y="373320"/>
                </a:cxn>
                <a:cxn ang="0">
                  <a:pos x="0" y="835527"/>
                </a:cxn>
                <a:cxn ang="0">
                  <a:pos x="106663" y="0"/>
                </a:cxn>
                <a:cxn ang="0">
                  <a:pos x="948117" y="373320"/>
                </a:cxn>
              </a:cxnLst>
              <a:pathLst>
                <a:path w="320" h="282">
                  <a:moveTo>
                    <a:pt x="320" y="126"/>
                  </a:moveTo>
                  <a:lnTo>
                    <a:pt x="0" y="282"/>
                  </a:lnTo>
                  <a:lnTo>
                    <a:pt x="36" y="0"/>
                  </a:lnTo>
                  <a:lnTo>
                    <a:pt x="320" y="126"/>
                  </a:lnTo>
                  <a:close/>
                </a:path>
              </a:pathLst>
            </a:custGeom>
            <a:noFill/>
            <a:ln w="9525" cap="flat" cmpd="sng">
              <a:solidFill>
                <a:srgbClr val="FEF22A"/>
              </a:solidFill>
              <a:prstDash val="solid"/>
              <a:round/>
              <a:headEnd type="none" w="med" len="med"/>
              <a:tailEnd type="none" w="med" len="med"/>
            </a:ln>
          </p:spPr>
          <p:txBody>
            <a:bodyPr/>
            <a:p>
              <a:endParaRPr lang="zh-CN" altLang="en-US"/>
            </a:p>
          </p:txBody>
        </p:sp>
        <p:sp>
          <p:nvSpPr>
            <p:cNvPr id="34" name="Freeform 25"/>
            <p:cNvSpPr/>
            <p:nvPr/>
          </p:nvSpPr>
          <p:spPr>
            <a:xfrm>
              <a:off x="958918" y="600758"/>
              <a:ext cx="1712536" cy="399987"/>
            </a:xfrm>
            <a:custGeom>
              <a:avLst/>
              <a:gdLst/>
              <a:ahLst/>
              <a:cxnLst>
                <a:cxn ang="0">
                  <a:pos x="408875" y="399987"/>
                </a:cxn>
                <a:cxn ang="0">
                  <a:pos x="0" y="0"/>
                </a:cxn>
                <a:cxn ang="0">
                  <a:pos x="1712536" y="0"/>
                </a:cxn>
                <a:cxn ang="0">
                  <a:pos x="408875" y="399987"/>
                </a:cxn>
              </a:cxnLst>
              <a:pathLst>
                <a:path w="578" h="135">
                  <a:moveTo>
                    <a:pt x="138" y="135"/>
                  </a:moveTo>
                  <a:lnTo>
                    <a:pt x="0" y="0"/>
                  </a:lnTo>
                  <a:lnTo>
                    <a:pt x="578" y="0"/>
                  </a:lnTo>
                  <a:lnTo>
                    <a:pt x="138" y="135"/>
                  </a:lnTo>
                  <a:close/>
                </a:path>
              </a:pathLst>
            </a:custGeom>
            <a:noFill/>
            <a:ln w="9525" cap="flat" cmpd="sng">
              <a:solidFill>
                <a:srgbClr val="79307A"/>
              </a:solidFill>
              <a:prstDash val="solid"/>
              <a:round/>
              <a:headEnd type="none" w="med" len="med"/>
              <a:tailEnd type="none" w="med" len="med"/>
            </a:ln>
          </p:spPr>
          <p:txBody>
            <a:bodyPr/>
            <a:p>
              <a:endParaRPr lang="zh-CN" altLang="en-US"/>
            </a:p>
          </p:txBody>
        </p:sp>
        <p:sp>
          <p:nvSpPr>
            <p:cNvPr id="35" name="Freeform 26"/>
            <p:cNvSpPr/>
            <p:nvPr/>
          </p:nvSpPr>
          <p:spPr>
            <a:xfrm>
              <a:off x="958918" y="2339957"/>
              <a:ext cx="1712536" cy="462207"/>
            </a:xfrm>
            <a:custGeom>
              <a:avLst/>
              <a:gdLst/>
              <a:ahLst/>
              <a:cxnLst>
                <a:cxn ang="0">
                  <a:pos x="948116" y="0"/>
                </a:cxn>
                <a:cxn ang="0">
                  <a:pos x="1712536" y="462207"/>
                </a:cxn>
                <a:cxn ang="0">
                  <a:pos x="0" y="462207"/>
                </a:cxn>
                <a:cxn ang="0">
                  <a:pos x="948116" y="0"/>
                </a:cxn>
              </a:cxnLst>
              <a:pathLst>
                <a:path w="578" h="156">
                  <a:moveTo>
                    <a:pt x="320" y="0"/>
                  </a:moveTo>
                  <a:lnTo>
                    <a:pt x="578" y="156"/>
                  </a:lnTo>
                  <a:lnTo>
                    <a:pt x="0" y="156"/>
                  </a:lnTo>
                  <a:lnTo>
                    <a:pt x="320" y="0"/>
                  </a:lnTo>
                  <a:close/>
                </a:path>
              </a:pathLst>
            </a:custGeom>
            <a:noFill/>
            <a:ln w="9525" cap="flat" cmpd="sng">
              <a:solidFill>
                <a:srgbClr val="FA8538"/>
              </a:solidFill>
              <a:prstDash val="solid"/>
              <a:round/>
              <a:headEnd type="none" w="med" len="med"/>
              <a:tailEnd type="none" w="med" len="med"/>
            </a:ln>
          </p:spPr>
          <p:txBody>
            <a:bodyPr/>
            <a:p>
              <a:endParaRPr lang="zh-CN" altLang="en-US"/>
            </a:p>
          </p:txBody>
        </p:sp>
        <p:sp>
          <p:nvSpPr>
            <p:cNvPr id="36" name="Freeform 27"/>
            <p:cNvSpPr/>
            <p:nvPr/>
          </p:nvSpPr>
          <p:spPr>
            <a:xfrm>
              <a:off x="1367793" y="600758"/>
              <a:ext cx="1303661" cy="805899"/>
            </a:xfrm>
            <a:custGeom>
              <a:avLst/>
              <a:gdLst/>
              <a:ahLst/>
              <a:cxnLst>
                <a:cxn ang="0">
                  <a:pos x="1303661" y="0"/>
                </a:cxn>
                <a:cxn ang="0">
                  <a:pos x="897748" y="805899"/>
                </a:cxn>
                <a:cxn ang="0">
                  <a:pos x="0" y="399986"/>
                </a:cxn>
                <a:cxn ang="0">
                  <a:pos x="1303661" y="0"/>
                </a:cxn>
              </a:cxnLst>
              <a:pathLst>
                <a:path w="440" h="272">
                  <a:moveTo>
                    <a:pt x="440" y="0"/>
                  </a:moveTo>
                  <a:lnTo>
                    <a:pt x="303" y="272"/>
                  </a:lnTo>
                  <a:lnTo>
                    <a:pt x="0" y="135"/>
                  </a:lnTo>
                  <a:lnTo>
                    <a:pt x="440" y="0"/>
                  </a:lnTo>
                  <a:close/>
                </a:path>
              </a:pathLst>
            </a:custGeom>
            <a:noFill/>
            <a:ln w="9525" cap="flat" cmpd="sng">
              <a:solidFill>
                <a:srgbClr val="A82878"/>
              </a:solidFill>
              <a:prstDash val="solid"/>
              <a:round/>
              <a:headEnd type="none" w="med" len="med"/>
              <a:tailEnd type="none" w="med" len="med"/>
            </a:ln>
          </p:spPr>
          <p:txBody>
            <a:bodyPr/>
            <a:p>
              <a:endParaRPr lang="zh-CN" altLang="en-US"/>
            </a:p>
          </p:txBody>
        </p:sp>
        <p:sp>
          <p:nvSpPr>
            <p:cNvPr id="37" name="Freeform 28"/>
            <p:cNvSpPr/>
            <p:nvPr/>
          </p:nvSpPr>
          <p:spPr>
            <a:xfrm>
              <a:off x="2265543" y="843713"/>
              <a:ext cx="651830" cy="1712535"/>
            </a:xfrm>
            <a:custGeom>
              <a:avLst/>
              <a:gdLst/>
              <a:ahLst/>
              <a:cxnLst>
                <a:cxn ang="0">
                  <a:pos x="651830" y="0"/>
                </a:cxn>
                <a:cxn ang="0">
                  <a:pos x="651830" y="1712535"/>
                </a:cxn>
                <a:cxn ang="0">
                  <a:pos x="0" y="562944"/>
                </a:cxn>
                <a:cxn ang="0">
                  <a:pos x="651830" y="0"/>
                </a:cxn>
              </a:cxnLst>
              <a:pathLst>
                <a:path w="220" h="578">
                  <a:moveTo>
                    <a:pt x="220" y="0"/>
                  </a:moveTo>
                  <a:lnTo>
                    <a:pt x="220" y="578"/>
                  </a:lnTo>
                  <a:lnTo>
                    <a:pt x="0" y="190"/>
                  </a:lnTo>
                  <a:lnTo>
                    <a:pt x="220" y="0"/>
                  </a:lnTo>
                  <a:close/>
                </a:path>
              </a:pathLst>
            </a:custGeom>
            <a:noFill/>
            <a:ln w="9525" cap="flat" cmpd="sng">
              <a:solidFill>
                <a:srgbClr val="F1286A"/>
              </a:solidFill>
              <a:prstDash val="solid"/>
              <a:round/>
              <a:headEnd type="none" w="med" len="med"/>
              <a:tailEnd type="none" w="med" len="med"/>
            </a:ln>
          </p:spPr>
          <p:txBody>
            <a:bodyPr/>
            <a:p>
              <a:endParaRPr lang="zh-CN" altLang="en-US"/>
            </a:p>
          </p:txBody>
        </p:sp>
        <p:sp>
          <p:nvSpPr>
            <p:cNvPr id="38" name="Freeform 29"/>
            <p:cNvSpPr/>
            <p:nvPr/>
          </p:nvSpPr>
          <p:spPr>
            <a:xfrm>
              <a:off x="1907035" y="2339957"/>
              <a:ext cx="1010338" cy="462207"/>
            </a:xfrm>
            <a:custGeom>
              <a:avLst/>
              <a:gdLst/>
              <a:ahLst/>
              <a:cxnLst>
                <a:cxn ang="0">
                  <a:pos x="1010338" y="216289"/>
                </a:cxn>
                <a:cxn ang="0">
                  <a:pos x="0" y="0"/>
                </a:cxn>
                <a:cxn ang="0">
                  <a:pos x="764419" y="462207"/>
                </a:cxn>
                <a:cxn ang="0">
                  <a:pos x="1010338" y="216289"/>
                </a:cxn>
              </a:cxnLst>
              <a:pathLst>
                <a:path w="341" h="156">
                  <a:moveTo>
                    <a:pt x="341" y="73"/>
                  </a:moveTo>
                  <a:lnTo>
                    <a:pt x="0" y="0"/>
                  </a:lnTo>
                  <a:lnTo>
                    <a:pt x="258" y="156"/>
                  </a:lnTo>
                  <a:lnTo>
                    <a:pt x="341" y="73"/>
                  </a:lnTo>
                  <a:close/>
                </a:path>
              </a:pathLst>
            </a:custGeom>
            <a:noFill/>
            <a:ln w="9525" cap="flat" cmpd="sng">
              <a:solidFill>
                <a:srgbClr val="FD665B"/>
              </a:solidFill>
              <a:prstDash val="solid"/>
              <a:round/>
              <a:headEnd type="none" w="med" len="med"/>
              <a:tailEnd type="none" w="med" len="med"/>
            </a:ln>
          </p:spPr>
          <p:txBody>
            <a:bodyPr/>
            <a:p>
              <a:endParaRPr lang="zh-CN" altLang="en-US"/>
            </a:p>
          </p:txBody>
        </p:sp>
        <p:sp>
          <p:nvSpPr>
            <p:cNvPr id="39" name="Freeform 30"/>
            <p:cNvSpPr/>
            <p:nvPr/>
          </p:nvSpPr>
          <p:spPr>
            <a:xfrm>
              <a:off x="1065581" y="1406657"/>
              <a:ext cx="1199961" cy="933303"/>
            </a:xfrm>
            <a:custGeom>
              <a:avLst/>
              <a:gdLst/>
              <a:ahLst/>
              <a:cxnLst>
                <a:cxn ang="0">
                  <a:pos x="1199961" y="0"/>
                </a:cxn>
                <a:cxn ang="0">
                  <a:pos x="0" y="559981"/>
                </a:cxn>
                <a:cxn ang="0">
                  <a:pos x="841454" y="933303"/>
                </a:cxn>
                <a:cxn ang="0">
                  <a:pos x="1199961" y="0"/>
                </a:cxn>
              </a:cxnLst>
              <a:pathLst>
                <a:path w="405" h="315">
                  <a:moveTo>
                    <a:pt x="405" y="0"/>
                  </a:moveTo>
                  <a:lnTo>
                    <a:pt x="0" y="189"/>
                  </a:lnTo>
                  <a:lnTo>
                    <a:pt x="284" y="315"/>
                  </a:lnTo>
                  <a:lnTo>
                    <a:pt x="405" y="0"/>
                  </a:lnTo>
                  <a:close/>
                </a:path>
              </a:pathLst>
            </a:custGeom>
            <a:noFill/>
            <a:ln w="9525" cap="flat" cmpd="sng">
              <a:solidFill>
                <a:srgbClr val="FA8538"/>
              </a:solidFill>
              <a:prstDash val="solid"/>
              <a:round/>
              <a:headEnd type="none" w="med" len="med"/>
              <a:tailEnd type="none" w="med" len="med"/>
            </a:ln>
          </p:spPr>
          <p:txBody>
            <a:bodyPr/>
            <a:p>
              <a:endParaRPr lang="zh-CN" altLang="en-US"/>
            </a:p>
          </p:txBody>
        </p:sp>
        <p:sp>
          <p:nvSpPr>
            <p:cNvPr id="40" name="Freeform 31"/>
            <p:cNvSpPr/>
            <p:nvPr/>
          </p:nvSpPr>
          <p:spPr>
            <a:xfrm>
              <a:off x="1907035" y="1406657"/>
              <a:ext cx="1010338" cy="1149591"/>
            </a:xfrm>
            <a:custGeom>
              <a:avLst/>
              <a:gdLst/>
              <a:ahLst/>
              <a:cxnLst>
                <a:cxn ang="0">
                  <a:pos x="358507" y="0"/>
                </a:cxn>
                <a:cxn ang="0">
                  <a:pos x="1010338" y="1149591"/>
                </a:cxn>
                <a:cxn ang="0">
                  <a:pos x="0" y="933301"/>
                </a:cxn>
                <a:cxn ang="0">
                  <a:pos x="358507" y="0"/>
                </a:cxn>
              </a:cxnLst>
              <a:pathLst>
                <a:path w="341" h="388">
                  <a:moveTo>
                    <a:pt x="121" y="0"/>
                  </a:moveTo>
                  <a:lnTo>
                    <a:pt x="341" y="388"/>
                  </a:lnTo>
                  <a:lnTo>
                    <a:pt x="0" y="315"/>
                  </a:lnTo>
                  <a:lnTo>
                    <a:pt x="121" y="0"/>
                  </a:lnTo>
                  <a:close/>
                </a:path>
              </a:pathLst>
            </a:custGeom>
            <a:noFill/>
            <a:ln w="9525" cap="flat" cmpd="sng">
              <a:solidFill>
                <a:srgbClr val="FD3F63"/>
              </a:solidFill>
              <a:prstDash val="solid"/>
              <a:round/>
              <a:headEnd type="none" w="med" len="med"/>
              <a:tailEnd type="none" w="med" len="med"/>
            </a:ln>
          </p:spPr>
          <p:txBody>
            <a:bodyPr/>
            <a:p>
              <a:endParaRPr lang="zh-CN" altLang="en-US"/>
            </a:p>
          </p:txBody>
        </p:sp>
        <p:sp>
          <p:nvSpPr>
            <p:cNvPr id="41" name="Freeform 32"/>
            <p:cNvSpPr/>
            <p:nvPr/>
          </p:nvSpPr>
          <p:spPr>
            <a:xfrm>
              <a:off x="2265543" y="600758"/>
              <a:ext cx="651830" cy="805899"/>
            </a:xfrm>
            <a:custGeom>
              <a:avLst/>
              <a:gdLst/>
              <a:ahLst/>
              <a:cxnLst>
                <a:cxn ang="0">
                  <a:pos x="405912" y="0"/>
                </a:cxn>
                <a:cxn ang="0">
                  <a:pos x="651830" y="242954"/>
                </a:cxn>
                <a:cxn ang="0">
                  <a:pos x="0" y="805899"/>
                </a:cxn>
                <a:cxn ang="0">
                  <a:pos x="405912" y="0"/>
                </a:cxn>
              </a:cxnLst>
              <a:pathLst>
                <a:path w="220" h="272">
                  <a:moveTo>
                    <a:pt x="137" y="0"/>
                  </a:moveTo>
                  <a:lnTo>
                    <a:pt x="220" y="82"/>
                  </a:lnTo>
                  <a:lnTo>
                    <a:pt x="0" y="272"/>
                  </a:lnTo>
                  <a:lnTo>
                    <a:pt x="137" y="0"/>
                  </a:lnTo>
                  <a:close/>
                </a:path>
              </a:pathLst>
            </a:custGeom>
            <a:noFill/>
            <a:ln w="9525" cap="flat" cmpd="sng">
              <a:solidFill>
                <a:srgbClr val="E02579"/>
              </a:solidFill>
              <a:prstDash val="solid"/>
              <a:round/>
              <a:headEnd type="none" w="med" len="med"/>
              <a:tailEnd type="none" w="med" len="med"/>
            </a:ln>
          </p:spPr>
          <p:txBody>
            <a:bodyPr/>
            <a:p>
              <a:endParaRPr lang="zh-CN" altLang="en-US"/>
            </a:p>
          </p:txBody>
        </p:sp>
        <p:sp>
          <p:nvSpPr>
            <p:cNvPr id="42" name="Freeform 33"/>
            <p:cNvSpPr/>
            <p:nvPr/>
          </p:nvSpPr>
          <p:spPr>
            <a:xfrm>
              <a:off x="1065581" y="1000744"/>
              <a:ext cx="1199961" cy="965893"/>
            </a:xfrm>
            <a:custGeom>
              <a:avLst/>
              <a:gdLst/>
              <a:ahLst/>
              <a:cxnLst>
                <a:cxn ang="0">
                  <a:pos x="1199961" y="405912"/>
                </a:cxn>
                <a:cxn ang="0">
                  <a:pos x="302212" y="0"/>
                </a:cxn>
                <a:cxn ang="0">
                  <a:pos x="0" y="965893"/>
                </a:cxn>
                <a:cxn ang="0">
                  <a:pos x="1199961" y="405912"/>
                </a:cxn>
              </a:cxnLst>
              <a:pathLst>
                <a:path w="405" h="326">
                  <a:moveTo>
                    <a:pt x="405" y="137"/>
                  </a:moveTo>
                  <a:lnTo>
                    <a:pt x="102" y="0"/>
                  </a:lnTo>
                  <a:lnTo>
                    <a:pt x="0" y="326"/>
                  </a:lnTo>
                  <a:lnTo>
                    <a:pt x="405" y="137"/>
                  </a:lnTo>
                  <a:close/>
                </a:path>
              </a:pathLst>
            </a:custGeom>
            <a:noFill/>
            <a:ln w="9525" cap="flat" cmpd="sng">
              <a:solidFill>
                <a:srgbClr val="E02579"/>
              </a:solidFill>
              <a:prstDash val="solid"/>
              <a:round/>
              <a:headEnd type="none" w="med" len="med"/>
              <a:tailEnd type="none" w="med" len="med"/>
            </a:ln>
          </p:spPr>
          <p:txBody>
            <a:bodyPr/>
            <a:p>
              <a:endParaRPr lang="zh-CN" altLang="en-US"/>
            </a:p>
          </p:txBody>
        </p:sp>
      </p:grpSp>
      <p:grpSp>
        <p:nvGrpSpPr>
          <p:cNvPr id="43" name="组合 42"/>
          <p:cNvGrpSpPr/>
          <p:nvPr/>
        </p:nvGrpSpPr>
        <p:grpSpPr>
          <a:xfrm>
            <a:off x="3823335" y="5317490"/>
            <a:ext cx="473075" cy="528638"/>
            <a:chOff x="715963" y="600758"/>
            <a:chExt cx="2201410" cy="2201406"/>
          </a:xfrm>
        </p:grpSpPr>
        <p:sp>
          <p:nvSpPr>
            <p:cNvPr id="44" name="Freeform 20"/>
            <p:cNvSpPr/>
            <p:nvPr/>
          </p:nvSpPr>
          <p:spPr>
            <a:xfrm>
              <a:off x="715963" y="843713"/>
              <a:ext cx="349618" cy="1712535"/>
            </a:xfrm>
            <a:custGeom>
              <a:avLst/>
              <a:gdLst/>
              <a:ahLst/>
              <a:cxnLst>
                <a:cxn ang="0">
                  <a:pos x="349618" y="1122925"/>
                </a:cxn>
                <a:cxn ang="0">
                  <a:pos x="0" y="1712535"/>
                </a:cxn>
                <a:cxn ang="0">
                  <a:pos x="0" y="0"/>
                </a:cxn>
                <a:cxn ang="0">
                  <a:pos x="349618" y="1122925"/>
                </a:cxn>
              </a:cxnLst>
              <a:pathLst>
                <a:path w="118" h="578">
                  <a:moveTo>
                    <a:pt x="118" y="379"/>
                  </a:moveTo>
                  <a:lnTo>
                    <a:pt x="0" y="578"/>
                  </a:lnTo>
                  <a:lnTo>
                    <a:pt x="0" y="0"/>
                  </a:lnTo>
                  <a:lnTo>
                    <a:pt x="118" y="379"/>
                  </a:lnTo>
                  <a:close/>
                </a:path>
              </a:pathLst>
            </a:custGeom>
            <a:noFill/>
            <a:ln w="9525" cap="flat" cmpd="sng">
              <a:solidFill>
                <a:srgbClr val="FEF22A"/>
              </a:solidFill>
              <a:prstDash val="solid"/>
              <a:round/>
              <a:headEnd type="none" w="med" len="med"/>
              <a:tailEnd type="none" w="med" len="med"/>
            </a:ln>
          </p:spPr>
          <p:txBody>
            <a:bodyPr/>
            <a:p>
              <a:endParaRPr lang="zh-CN" altLang="en-US"/>
            </a:p>
          </p:txBody>
        </p:sp>
        <p:sp>
          <p:nvSpPr>
            <p:cNvPr id="45" name="Freeform 21"/>
            <p:cNvSpPr/>
            <p:nvPr/>
          </p:nvSpPr>
          <p:spPr>
            <a:xfrm>
              <a:off x="715963" y="600758"/>
              <a:ext cx="651830" cy="399987"/>
            </a:xfrm>
            <a:custGeom>
              <a:avLst/>
              <a:gdLst/>
              <a:ahLst/>
              <a:cxnLst>
                <a:cxn ang="0">
                  <a:pos x="651830" y="399987"/>
                </a:cxn>
                <a:cxn ang="0">
                  <a:pos x="0" y="242955"/>
                </a:cxn>
                <a:cxn ang="0">
                  <a:pos x="242954" y="0"/>
                </a:cxn>
                <a:cxn ang="0">
                  <a:pos x="651830" y="399987"/>
                </a:cxn>
              </a:cxnLst>
              <a:pathLst>
                <a:path w="220" h="135">
                  <a:moveTo>
                    <a:pt x="220" y="135"/>
                  </a:moveTo>
                  <a:lnTo>
                    <a:pt x="0" y="82"/>
                  </a:lnTo>
                  <a:lnTo>
                    <a:pt x="82" y="0"/>
                  </a:lnTo>
                  <a:lnTo>
                    <a:pt x="220" y="135"/>
                  </a:lnTo>
                  <a:close/>
                </a:path>
              </a:pathLst>
            </a:custGeom>
            <a:noFill/>
            <a:ln w="9525" cap="flat" cmpd="sng">
              <a:solidFill>
                <a:srgbClr val="5B3B87"/>
              </a:solidFill>
              <a:prstDash val="solid"/>
              <a:round/>
              <a:headEnd type="none" w="med" len="med"/>
              <a:tailEnd type="none" w="med" len="med"/>
            </a:ln>
          </p:spPr>
          <p:txBody>
            <a:bodyPr/>
            <a:p>
              <a:endParaRPr lang="zh-CN" altLang="en-US"/>
            </a:p>
          </p:txBody>
        </p:sp>
        <p:sp>
          <p:nvSpPr>
            <p:cNvPr id="46" name="Freeform 22"/>
            <p:cNvSpPr/>
            <p:nvPr/>
          </p:nvSpPr>
          <p:spPr>
            <a:xfrm>
              <a:off x="715963" y="1966637"/>
              <a:ext cx="349618" cy="835527"/>
            </a:xfrm>
            <a:custGeom>
              <a:avLst/>
              <a:gdLst/>
              <a:ahLst/>
              <a:cxnLst>
                <a:cxn ang="0">
                  <a:pos x="349618" y="0"/>
                </a:cxn>
                <a:cxn ang="0">
                  <a:pos x="242954" y="835527"/>
                </a:cxn>
                <a:cxn ang="0">
                  <a:pos x="0" y="589609"/>
                </a:cxn>
                <a:cxn ang="0">
                  <a:pos x="349618" y="0"/>
                </a:cxn>
              </a:cxnLst>
              <a:pathLst>
                <a:path w="118" h="282">
                  <a:moveTo>
                    <a:pt x="118" y="0"/>
                  </a:moveTo>
                  <a:lnTo>
                    <a:pt x="82" y="282"/>
                  </a:lnTo>
                  <a:lnTo>
                    <a:pt x="0" y="199"/>
                  </a:lnTo>
                  <a:lnTo>
                    <a:pt x="118" y="0"/>
                  </a:lnTo>
                  <a:close/>
                </a:path>
              </a:pathLst>
            </a:custGeom>
            <a:noFill/>
            <a:ln w="9525" cap="flat" cmpd="sng">
              <a:solidFill>
                <a:srgbClr val="FD665B"/>
              </a:solidFill>
              <a:prstDash val="solid"/>
              <a:round/>
              <a:headEnd type="none" w="med" len="med"/>
              <a:tailEnd type="none" w="med" len="med"/>
            </a:ln>
          </p:spPr>
          <p:txBody>
            <a:bodyPr/>
            <a:p>
              <a:endParaRPr lang="zh-CN" altLang="en-US"/>
            </a:p>
          </p:txBody>
        </p:sp>
        <p:sp>
          <p:nvSpPr>
            <p:cNvPr id="47" name="Freeform 23"/>
            <p:cNvSpPr/>
            <p:nvPr/>
          </p:nvSpPr>
          <p:spPr>
            <a:xfrm>
              <a:off x="715963" y="843713"/>
              <a:ext cx="651830" cy="1122926"/>
            </a:xfrm>
            <a:custGeom>
              <a:avLst/>
              <a:gdLst/>
              <a:ahLst/>
              <a:cxnLst>
                <a:cxn ang="0">
                  <a:pos x="651830" y="157031"/>
                </a:cxn>
                <a:cxn ang="0">
                  <a:pos x="349617" y="1122926"/>
                </a:cxn>
                <a:cxn ang="0">
                  <a:pos x="0" y="0"/>
                </a:cxn>
                <a:cxn ang="0">
                  <a:pos x="651830" y="157031"/>
                </a:cxn>
              </a:cxnLst>
              <a:pathLst>
                <a:path w="220" h="379">
                  <a:moveTo>
                    <a:pt x="220" y="53"/>
                  </a:moveTo>
                  <a:lnTo>
                    <a:pt x="118" y="379"/>
                  </a:lnTo>
                  <a:lnTo>
                    <a:pt x="0" y="0"/>
                  </a:lnTo>
                  <a:lnTo>
                    <a:pt x="220" y="53"/>
                  </a:lnTo>
                  <a:close/>
                </a:path>
              </a:pathLst>
            </a:custGeom>
            <a:noFill/>
            <a:ln w="9525" cap="flat" cmpd="sng">
              <a:solidFill>
                <a:srgbClr val="A82878"/>
              </a:solidFill>
              <a:prstDash val="solid"/>
              <a:round/>
              <a:headEnd type="none" w="med" len="med"/>
              <a:tailEnd type="none" w="med" len="med"/>
            </a:ln>
          </p:spPr>
          <p:txBody>
            <a:bodyPr/>
            <a:p>
              <a:endParaRPr lang="zh-CN" altLang="en-US"/>
            </a:p>
          </p:txBody>
        </p:sp>
        <p:sp>
          <p:nvSpPr>
            <p:cNvPr id="48" name="Freeform 24"/>
            <p:cNvSpPr/>
            <p:nvPr/>
          </p:nvSpPr>
          <p:spPr>
            <a:xfrm>
              <a:off x="958918" y="1966637"/>
              <a:ext cx="948117" cy="835527"/>
            </a:xfrm>
            <a:custGeom>
              <a:avLst/>
              <a:gdLst/>
              <a:ahLst/>
              <a:cxnLst>
                <a:cxn ang="0">
                  <a:pos x="948117" y="373320"/>
                </a:cxn>
                <a:cxn ang="0">
                  <a:pos x="0" y="835527"/>
                </a:cxn>
                <a:cxn ang="0">
                  <a:pos x="106663" y="0"/>
                </a:cxn>
                <a:cxn ang="0">
                  <a:pos x="948117" y="373320"/>
                </a:cxn>
              </a:cxnLst>
              <a:pathLst>
                <a:path w="320" h="282">
                  <a:moveTo>
                    <a:pt x="320" y="126"/>
                  </a:moveTo>
                  <a:lnTo>
                    <a:pt x="0" y="282"/>
                  </a:lnTo>
                  <a:lnTo>
                    <a:pt x="36" y="0"/>
                  </a:lnTo>
                  <a:lnTo>
                    <a:pt x="320" y="126"/>
                  </a:lnTo>
                  <a:close/>
                </a:path>
              </a:pathLst>
            </a:custGeom>
            <a:noFill/>
            <a:ln w="9525" cap="flat" cmpd="sng">
              <a:solidFill>
                <a:srgbClr val="FEF22A"/>
              </a:solidFill>
              <a:prstDash val="solid"/>
              <a:round/>
              <a:headEnd type="none" w="med" len="med"/>
              <a:tailEnd type="none" w="med" len="med"/>
            </a:ln>
          </p:spPr>
          <p:txBody>
            <a:bodyPr/>
            <a:p>
              <a:endParaRPr lang="zh-CN" altLang="en-US"/>
            </a:p>
          </p:txBody>
        </p:sp>
        <p:sp>
          <p:nvSpPr>
            <p:cNvPr id="49" name="Freeform 25"/>
            <p:cNvSpPr/>
            <p:nvPr/>
          </p:nvSpPr>
          <p:spPr>
            <a:xfrm>
              <a:off x="958918" y="600758"/>
              <a:ext cx="1712536" cy="399987"/>
            </a:xfrm>
            <a:custGeom>
              <a:avLst/>
              <a:gdLst/>
              <a:ahLst/>
              <a:cxnLst>
                <a:cxn ang="0">
                  <a:pos x="408875" y="399987"/>
                </a:cxn>
                <a:cxn ang="0">
                  <a:pos x="0" y="0"/>
                </a:cxn>
                <a:cxn ang="0">
                  <a:pos x="1712536" y="0"/>
                </a:cxn>
                <a:cxn ang="0">
                  <a:pos x="408875" y="399987"/>
                </a:cxn>
              </a:cxnLst>
              <a:pathLst>
                <a:path w="578" h="135">
                  <a:moveTo>
                    <a:pt x="138" y="135"/>
                  </a:moveTo>
                  <a:lnTo>
                    <a:pt x="0" y="0"/>
                  </a:lnTo>
                  <a:lnTo>
                    <a:pt x="578" y="0"/>
                  </a:lnTo>
                  <a:lnTo>
                    <a:pt x="138" y="135"/>
                  </a:lnTo>
                  <a:close/>
                </a:path>
              </a:pathLst>
            </a:custGeom>
            <a:noFill/>
            <a:ln w="9525" cap="flat" cmpd="sng">
              <a:solidFill>
                <a:srgbClr val="79307A"/>
              </a:solidFill>
              <a:prstDash val="solid"/>
              <a:round/>
              <a:headEnd type="none" w="med" len="med"/>
              <a:tailEnd type="none" w="med" len="med"/>
            </a:ln>
          </p:spPr>
          <p:txBody>
            <a:bodyPr/>
            <a:p>
              <a:endParaRPr lang="zh-CN" altLang="en-US"/>
            </a:p>
          </p:txBody>
        </p:sp>
        <p:sp>
          <p:nvSpPr>
            <p:cNvPr id="50" name="Freeform 26"/>
            <p:cNvSpPr/>
            <p:nvPr/>
          </p:nvSpPr>
          <p:spPr>
            <a:xfrm>
              <a:off x="958918" y="2339957"/>
              <a:ext cx="1712536" cy="462207"/>
            </a:xfrm>
            <a:custGeom>
              <a:avLst/>
              <a:gdLst/>
              <a:ahLst/>
              <a:cxnLst>
                <a:cxn ang="0">
                  <a:pos x="948116" y="0"/>
                </a:cxn>
                <a:cxn ang="0">
                  <a:pos x="1712536" y="462207"/>
                </a:cxn>
                <a:cxn ang="0">
                  <a:pos x="0" y="462207"/>
                </a:cxn>
                <a:cxn ang="0">
                  <a:pos x="948116" y="0"/>
                </a:cxn>
              </a:cxnLst>
              <a:pathLst>
                <a:path w="578" h="156">
                  <a:moveTo>
                    <a:pt x="320" y="0"/>
                  </a:moveTo>
                  <a:lnTo>
                    <a:pt x="578" y="156"/>
                  </a:lnTo>
                  <a:lnTo>
                    <a:pt x="0" y="156"/>
                  </a:lnTo>
                  <a:lnTo>
                    <a:pt x="320" y="0"/>
                  </a:lnTo>
                  <a:close/>
                </a:path>
              </a:pathLst>
            </a:custGeom>
            <a:noFill/>
            <a:ln w="9525" cap="flat" cmpd="sng">
              <a:solidFill>
                <a:srgbClr val="FA8538"/>
              </a:solidFill>
              <a:prstDash val="solid"/>
              <a:round/>
              <a:headEnd type="none" w="med" len="med"/>
              <a:tailEnd type="none" w="med" len="med"/>
            </a:ln>
          </p:spPr>
          <p:txBody>
            <a:bodyPr/>
            <a:p>
              <a:endParaRPr lang="zh-CN" altLang="en-US"/>
            </a:p>
          </p:txBody>
        </p:sp>
        <p:sp>
          <p:nvSpPr>
            <p:cNvPr id="51" name="Freeform 27"/>
            <p:cNvSpPr/>
            <p:nvPr/>
          </p:nvSpPr>
          <p:spPr>
            <a:xfrm>
              <a:off x="1367793" y="600758"/>
              <a:ext cx="1303661" cy="805899"/>
            </a:xfrm>
            <a:custGeom>
              <a:avLst/>
              <a:gdLst/>
              <a:ahLst/>
              <a:cxnLst>
                <a:cxn ang="0">
                  <a:pos x="1303661" y="0"/>
                </a:cxn>
                <a:cxn ang="0">
                  <a:pos x="897748" y="805899"/>
                </a:cxn>
                <a:cxn ang="0">
                  <a:pos x="0" y="399986"/>
                </a:cxn>
                <a:cxn ang="0">
                  <a:pos x="1303661" y="0"/>
                </a:cxn>
              </a:cxnLst>
              <a:pathLst>
                <a:path w="440" h="272">
                  <a:moveTo>
                    <a:pt x="440" y="0"/>
                  </a:moveTo>
                  <a:lnTo>
                    <a:pt x="303" y="272"/>
                  </a:lnTo>
                  <a:lnTo>
                    <a:pt x="0" y="135"/>
                  </a:lnTo>
                  <a:lnTo>
                    <a:pt x="440" y="0"/>
                  </a:lnTo>
                  <a:close/>
                </a:path>
              </a:pathLst>
            </a:custGeom>
            <a:noFill/>
            <a:ln w="9525" cap="flat" cmpd="sng">
              <a:solidFill>
                <a:srgbClr val="A82878"/>
              </a:solidFill>
              <a:prstDash val="solid"/>
              <a:round/>
              <a:headEnd type="none" w="med" len="med"/>
              <a:tailEnd type="none" w="med" len="med"/>
            </a:ln>
          </p:spPr>
          <p:txBody>
            <a:bodyPr/>
            <a:p>
              <a:endParaRPr lang="zh-CN" altLang="en-US"/>
            </a:p>
          </p:txBody>
        </p:sp>
        <p:sp>
          <p:nvSpPr>
            <p:cNvPr id="52" name="Freeform 28"/>
            <p:cNvSpPr/>
            <p:nvPr/>
          </p:nvSpPr>
          <p:spPr>
            <a:xfrm>
              <a:off x="2265543" y="843713"/>
              <a:ext cx="651830" cy="1712535"/>
            </a:xfrm>
            <a:custGeom>
              <a:avLst/>
              <a:gdLst/>
              <a:ahLst/>
              <a:cxnLst>
                <a:cxn ang="0">
                  <a:pos x="651830" y="0"/>
                </a:cxn>
                <a:cxn ang="0">
                  <a:pos x="651830" y="1712535"/>
                </a:cxn>
                <a:cxn ang="0">
                  <a:pos x="0" y="562944"/>
                </a:cxn>
                <a:cxn ang="0">
                  <a:pos x="651830" y="0"/>
                </a:cxn>
              </a:cxnLst>
              <a:pathLst>
                <a:path w="220" h="578">
                  <a:moveTo>
                    <a:pt x="220" y="0"/>
                  </a:moveTo>
                  <a:lnTo>
                    <a:pt x="220" y="578"/>
                  </a:lnTo>
                  <a:lnTo>
                    <a:pt x="0" y="190"/>
                  </a:lnTo>
                  <a:lnTo>
                    <a:pt x="220" y="0"/>
                  </a:lnTo>
                  <a:close/>
                </a:path>
              </a:pathLst>
            </a:custGeom>
            <a:noFill/>
            <a:ln w="9525" cap="flat" cmpd="sng">
              <a:solidFill>
                <a:srgbClr val="F1286A"/>
              </a:solidFill>
              <a:prstDash val="solid"/>
              <a:round/>
              <a:headEnd type="none" w="med" len="med"/>
              <a:tailEnd type="none" w="med" len="med"/>
            </a:ln>
          </p:spPr>
          <p:txBody>
            <a:bodyPr/>
            <a:p>
              <a:endParaRPr lang="zh-CN" altLang="en-US"/>
            </a:p>
          </p:txBody>
        </p:sp>
        <p:sp>
          <p:nvSpPr>
            <p:cNvPr id="53" name="Freeform 29"/>
            <p:cNvSpPr/>
            <p:nvPr/>
          </p:nvSpPr>
          <p:spPr>
            <a:xfrm>
              <a:off x="1907035" y="2339957"/>
              <a:ext cx="1010338" cy="462207"/>
            </a:xfrm>
            <a:custGeom>
              <a:avLst/>
              <a:gdLst/>
              <a:ahLst/>
              <a:cxnLst>
                <a:cxn ang="0">
                  <a:pos x="1010338" y="216289"/>
                </a:cxn>
                <a:cxn ang="0">
                  <a:pos x="0" y="0"/>
                </a:cxn>
                <a:cxn ang="0">
                  <a:pos x="764419" y="462207"/>
                </a:cxn>
                <a:cxn ang="0">
                  <a:pos x="1010338" y="216289"/>
                </a:cxn>
              </a:cxnLst>
              <a:pathLst>
                <a:path w="341" h="156">
                  <a:moveTo>
                    <a:pt x="341" y="73"/>
                  </a:moveTo>
                  <a:lnTo>
                    <a:pt x="0" y="0"/>
                  </a:lnTo>
                  <a:lnTo>
                    <a:pt x="258" y="156"/>
                  </a:lnTo>
                  <a:lnTo>
                    <a:pt x="341" y="73"/>
                  </a:lnTo>
                  <a:close/>
                </a:path>
              </a:pathLst>
            </a:custGeom>
            <a:noFill/>
            <a:ln w="9525" cap="flat" cmpd="sng">
              <a:solidFill>
                <a:srgbClr val="FD665B"/>
              </a:solidFill>
              <a:prstDash val="solid"/>
              <a:round/>
              <a:headEnd type="none" w="med" len="med"/>
              <a:tailEnd type="none" w="med" len="med"/>
            </a:ln>
          </p:spPr>
          <p:txBody>
            <a:bodyPr/>
            <a:p>
              <a:endParaRPr lang="zh-CN" altLang="en-US"/>
            </a:p>
          </p:txBody>
        </p:sp>
        <p:sp>
          <p:nvSpPr>
            <p:cNvPr id="54" name="Freeform 30"/>
            <p:cNvSpPr/>
            <p:nvPr/>
          </p:nvSpPr>
          <p:spPr>
            <a:xfrm>
              <a:off x="1065581" y="1406657"/>
              <a:ext cx="1199961" cy="933303"/>
            </a:xfrm>
            <a:custGeom>
              <a:avLst/>
              <a:gdLst/>
              <a:ahLst/>
              <a:cxnLst>
                <a:cxn ang="0">
                  <a:pos x="1199961" y="0"/>
                </a:cxn>
                <a:cxn ang="0">
                  <a:pos x="0" y="559981"/>
                </a:cxn>
                <a:cxn ang="0">
                  <a:pos x="841454" y="933303"/>
                </a:cxn>
                <a:cxn ang="0">
                  <a:pos x="1199961" y="0"/>
                </a:cxn>
              </a:cxnLst>
              <a:pathLst>
                <a:path w="405" h="315">
                  <a:moveTo>
                    <a:pt x="405" y="0"/>
                  </a:moveTo>
                  <a:lnTo>
                    <a:pt x="0" y="189"/>
                  </a:lnTo>
                  <a:lnTo>
                    <a:pt x="284" y="315"/>
                  </a:lnTo>
                  <a:lnTo>
                    <a:pt x="405" y="0"/>
                  </a:lnTo>
                  <a:close/>
                </a:path>
              </a:pathLst>
            </a:custGeom>
            <a:noFill/>
            <a:ln w="9525" cap="flat" cmpd="sng">
              <a:solidFill>
                <a:srgbClr val="FA8538"/>
              </a:solidFill>
              <a:prstDash val="solid"/>
              <a:round/>
              <a:headEnd type="none" w="med" len="med"/>
              <a:tailEnd type="none" w="med" len="med"/>
            </a:ln>
          </p:spPr>
          <p:txBody>
            <a:bodyPr/>
            <a:p>
              <a:endParaRPr lang="zh-CN" altLang="en-US"/>
            </a:p>
          </p:txBody>
        </p:sp>
        <p:sp>
          <p:nvSpPr>
            <p:cNvPr id="55" name="Freeform 31"/>
            <p:cNvSpPr/>
            <p:nvPr/>
          </p:nvSpPr>
          <p:spPr>
            <a:xfrm>
              <a:off x="1907035" y="1406657"/>
              <a:ext cx="1010338" cy="1149591"/>
            </a:xfrm>
            <a:custGeom>
              <a:avLst/>
              <a:gdLst/>
              <a:ahLst/>
              <a:cxnLst>
                <a:cxn ang="0">
                  <a:pos x="358507" y="0"/>
                </a:cxn>
                <a:cxn ang="0">
                  <a:pos x="1010338" y="1149591"/>
                </a:cxn>
                <a:cxn ang="0">
                  <a:pos x="0" y="933301"/>
                </a:cxn>
                <a:cxn ang="0">
                  <a:pos x="358507" y="0"/>
                </a:cxn>
              </a:cxnLst>
              <a:pathLst>
                <a:path w="341" h="388">
                  <a:moveTo>
                    <a:pt x="121" y="0"/>
                  </a:moveTo>
                  <a:lnTo>
                    <a:pt x="341" y="388"/>
                  </a:lnTo>
                  <a:lnTo>
                    <a:pt x="0" y="315"/>
                  </a:lnTo>
                  <a:lnTo>
                    <a:pt x="121" y="0"/>
                  </a:lnTo>
                  <a:close/>
                </a:path>
              </a:pathLst>
            </a:custGeom>
            <a:noFill/>
            <a:ln w="9525" cap="flat" cmpd="sng">
              <a:solidFill>
                <a:srgbClr val="FD3F63"/>
              </a:solidFill>
              <a:prstDash val="solid"/>
              <a:round/>
              <a:headEnd type="none" w="med" len="med"/>
              <a:tailEnd type="none" w="med" len="med"/>
            </a:ln>
          </p:spPr>
          <p:txBody>
            <a:bodyPr/>
            <a:p>
              <a:endParaRPr lang="zh-CN" altLang="en-US"/>
            </a:p>
          </p:txBody>
        </p:sp>
        <p:sp>
          <p:nvSpPr>
            <p:cNvPr id="56" name="Freeform 32"/>
            <p:cNvSpPr/>
            <p:nvPr/>
          </p:nvSpPr>
          <p:spPr>
            <a:xfrm>
              <a:off x="2265543" y="600758"/>
              <a:ext cx="651830" cy="805899"/>
            </a:xfrm>
            <a:custGeom>
              <a:avLst/>
              <a:gdLst/>
              <a:ahLst/>
              <a:cxnLst>
                <a:cxn ang="0">
                  <a:pos x="405912" y="0"/>
                </a:cxn>
                <a:cxn ang="0">
                  <a:pos x="651830" y="242954"/>
                </a:cxn>
                <a:cxn ang="0">
                  <a:pos x="0" y="805899"/>
                </a:cxn>
                <a:cxn ang="0">
                  <a:pos x="405912" y="0"/>
                </a:cxn>
              </a:cxnLst>
              <a:pathLst>
                <a:path w="220" h="272">
                  <a:moveTo>
                    <a:pt x="137" y="0"/>
                  </a:moveTo>
                  <a:lnTo>
                    <a:pt x="220" y="82"/>
                  </a:lnTo>
                  <a:lnTo>
                    <a:pt x="0" y="272"/>
                  </a:lnTo>
                  <a:lnTo>
                    <a:pt x="137" y="0"/>
                  </a:lnTo>
                  <a:close/>
                </a:path>
              </a:pathLst>
            </a:custGeom>
            <a:noFill/>
            <a:ln w="9525" cap="flat" cmpd="sng">
              <a:solidFill>
                <a:srgbClr val="E02579"/>
              </a:solidFill>
              <a:prstDash val="solid"/>
              <a:round/>
              <a:headEnd type="none" w="med" len="med"/>
              <a:tailEnd type="none" w="med" len="med"/>
            </a:ln>
          </p:spPr>
          <p:txBody>
            <a:bodyPr/>
            <a:p>
              <a:endParaRPr lang="zh-CN" altLang="en-US"/>
            </a:p>
          </p:txBody>
        </p:sp>
        <p:sp>
          <p:nvSpPr>
            <p:cNvPr id="57" name="Freeform 33"/>
            <p:cNvSpPr/>
            <p:nvPr/>
          </p:nvSpPr>
          <p:spPr>
            <a:xfrm>
              <a:off x="1065581" y="1000744"/>
              <a:ext cx="1199961" cy="965893"/>
            </a:xfrm>
            <a:custGeom>
              <a:avLst/>
              <a:gdLst/>
              <a:ahLst/>
              <a:cxnLst>
                <a:cxn ang="0">
                  <a:pos x="1199961" y="405912"/>
                </a:cxn>
                <a:cxn ang="0">
                  <a:pos x="302212" y="0"/>
                </a:cxn>
                <a:cxn ang="0">
                  <a:pos x="0" y="965893"/>
                </a:cxn>
                <a:cxn ang="0">
                  <a:pos x="1199961" y="405912"/>
                </a:cxn>
              </a:cxnLst>
              <a:pathLst>
                <a:path w="405" h="326">
                  <a:moveTo>
                    <a:pt x="405" y="137"/>
                  </a:moveTo>
                  <a:lnTo>
                    <a:pt x="102" y="0"/>
                  </a:lnTo>
                  <a:lnTo>
                    <a:pt x="0" y="326"/>
                  </a:lnTo>
                  <a:lnTo>
                    <a:pt x="405" y="137"/>
                  </a:lnTo>
                  <a:close/>
                </a:path>
              </a:pathLst>
            </a:custGeom>
            <a:noFill/>
            <a:ln w="9525" cap="flat" cmpd="sng">
              <a:solidFill>
                <a:srgbClr val="E02579"/>
              </a:solidFill>
              <a:prstDash val="solid"/>
              <a:round/>
              <a:headEnd type="none" w="med" len="med"/>
              <a:tailEnd type="none" w="med" len="med"/>
            </a:ln>
          </p:spPr>
          <p:txBody>
            <a:bodyPr/>
            <a:p>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22" presetClass="entr" presetSubtype="8" fill="hold" nodeType="withEffect">
                                  <p:stCondLst>
                                    <p:cond delay="200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14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000000"/>
                                          </p:val>
                                        </p:tav>
                                        <p:tav tm="100000">
                                          <p:val>
                                            <p:strVal val="#ppt_w"/>
                                          </p:val>
                                        </p:tav>
                                      </p:tavLst>
                                    </p:anim>
                                    <p:anim calcmode="lin" valueType="num">
                                      <p:cBhvr>
                                        <p:cTn id="18" dur="500" fill="hold"/>
                                        <p:tgtEl>
                                          <p:spTgt spid="21"/>
                                        </p:tgtEl>
                                        <p:attrNameLst>
                                          <p:attrName>ppt_h</p:attrName>
                                        </p:attrNameLst>
                                      </p:cBhvr>
                                      <p:tavLst>
                                        <p:tav tm="0">
                                          <p:val>
                                            <p:fltVal val="0.000000"/>
                                          </p:val>
                                        </p:tav>
                                        <p:tav tm="100000">
                                          <p:val>
                                            <p:strVal val="#ppt_h"/>
                                          </p:val>
                                        </p:tav>
                                      </p:tavLst>
                                    </p:anim>
                                    <p:animEffect transition="in" filter="fade">
                                      <p:cBhvr>
                                        <p:cTn id="19" dur="500"/>
                                        <p:tgtEl>
                                          <p:spTgt spid="21"/>
                                        </p:tgtEl>
                                      </p:cBhvr>
                                    </p:animEffect>
                                  </p:childTnLst>
                                </p:cTn>
                              </p:par>
                              <p:par>
                                <p:cTn id="20" presetID="8" presetClass="emph" presetSubtype="0" repeatCount="indefinite" fill="hold" nodeType="withEffect">
                                  <p:stCondLst>
                                    <p:cond delay="0"/>
                                  </p:stCondLst>
                                  <p:childTnLst>
                                    <p:animRot by="21600000">
                                      <p:cBhvr>
                                        <p:cTn id="21" dur="2000" fill="hold"/>
                                        <p:tgtEl>
                                          <p:spTgt spid="21"/>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7829"/>
                                        </p:tgtEl>
                                        <p:attrNameLst>
                                          <p:attrName>style.visibility</p:attrName>
                                        </p:attrNameLst>
                                      </p:cBhvr>
                                      <p:to>
                                        <p:strVal val="visible"/>
                                      </p:to>
                                    </p:set>
                                    <p:animEffect transition="in" filter="blinds(horizontal)">
                                      <p:cBhvr>
                                        <p:cTn id="26" dur="500"/>
                                        <p:tgtEl>
                                          <p:spTgt spid="7782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77830"/>
                                        </p:tgtEl>
                                        <p:attrNameLst>
                                          <p:attrName>style.visibility</p:attrName>
                                        </p:attrNameLst>
                                      </p:cBhvr>
                                      <p:to>
                                        <p:strVal val="visible"/>
                                      </p:to>
                                    </p:set>
                                    <p:animEffect transition="in" filter="box(in)">
                                      <p:cBhvr>
                                        <p:cTn id="31" dur="500"/>
                                        <p:tgtEl>
                                          <p:spTgt spid="77830"/>
                                        </p:tgtEl>
                                      </p:cBhvr>
                                    </p:animEffect>
                                  </p:childTnLst>
                                </p:cTn>
                              </p:par>
                              <p:par>
                                <p:cTn id="32" presetID="8" presetClass="emph" presetSubtype="0" repeatCount="indefinite" fill="hold" nodeType="withEffect">
                                  <p:stCondLst>
                                    <p:cond delay="0"/>
                                  </p:stCondLst>
                                  <p:childTnLst>
                                    <p:animRot by="21600000">
                                      <p:cBhvr>
                                        <p:cTn id="33" dur="2000" fill="hold"/>
                                        <p:tgtEl>
                                          <p:spTgt spid="28"/>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77936"/>
                                        </p:tgtEl>
                                        <p:attrNameLst>
                                          <p:attrName>style.visibility</p:attrName>
                                        </p:attrNameLst>
                                      </p:cBhvr>
                                      <p:to>
                                        <p:strVal val="visible"/>
                                      </p:to>
                                    </p:set>
                                    <p:animEffect transition="in" filter="diamond(in)">
                                      <p:cBhvr>
                                        <p:cTn id="38" dur="500"/>
                                        <p:tgtEl>
                                          <p:spTgt spid="77936"/>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77831"/>
                                        </p:tgtEl>
                                        <p:attrNameLst>
                                          <p:attrName>style.visibility</p:attrName>
                                        </p:attrNameLst>
                                      </p:cBhvr>
                                      <p:to>
                                        <p:strVal val="visible"/>
                                      </p:to>
                                    </p:set>
                                    <p:animEffect transition="in" filter="checkerboard(across)">
                                      <p:cBhvr>
                                        <p:cTn id="43" dur="500"/>
                                        <p:tgtEl>
                                          <p:spTgt spid="77831"/>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77959"/>
                                        </p:tgtEl>
                                        <p:attrNameLst>
                                          <p:attrName>style.visibility</p:attrName>
                                        </p:attrNameLst>
                                      </p:cBhvr>
                                      <p:to>
                                        <p:strVal val="visible"/>
                                      </p:to>
                                    </p:set>
                                    <p:animEffect transition="in" filter="checkerboard(across)">
                                      <p:cBhvr>
                                        <p:cTn id="48" dur="500"/>
                                        <p:tgtEl>
                                          <p:spTgt spid="77959"/>
                                        </p:tgtEl>
                                      </p:cBhvr>
                                    </p:animEffect>
                                  </p:childTnLst>
                                </p:cTn>
                              </p:par>
                            </p:childTnLst>
                          </p:cTn>
                        </p:par>
                        <p:par>
                          <p:cTn id="49" fill="hold">
                            <p:stCondLst>
                              <p:cond delay="500"/>
                            </p:stCondLst>
                            <p:childTnLst>
                              <p:par>
                                <p:cTn id="50" presetID="53" presetClass="entr" presetSubtype="16"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000000"/>
                                          </p:val>
                                        </p:tav>
                                        <p:tav tm="100000">
                                          <p:val>
                                            <p:strVal val="#ppt_w"/>
                                          </p:val>
                                        </p:tav>
                                      </p:tavLst>
                                    </p:anim>
                                    <p:anim calcmode="lin" valueType="num">
                                      <p:cBhvr>
                                        <p:cTn id="53" dur="500" fill="hold"/>
                                        <p:tgtEl>
                                          <p:spTgt spid="28"/>
                                        </p:tgtEl>
                                        <p:attrNameLst>
                                          <p:attrName>ppt_h</p:attrName>
                                        </p:attrNameLst>
                                      </p:cBhvr>
                                      <p:tavLst>
                                        <p:tav tm="0">
                                          <p:val>
                                            <p:fltVal val="0.000000"/>
                                          </p:val>
                                        </p:tav>
                                        <p:tav tm="100000">
                                          <p:val>
                                            <p:strVal val="#ppt_h"/>
                                          </p:val>
                                        </p:tav>
                                      </p:tavLst>
                                    </p:anim>
                                    <p:animEffect transition="in" filter="fade">
                                      <p:cBhvr>
                                        <p:cTn id="54" dur="500"/>
                                        <p:tgtEl>
                                          <p:spTgt spid="28"/>
                                        </p:tgtEl>
                                      </p:cBhvr>
                                    </p:animEffect>
                                  </p:childTnLst>
                                </p:cTn>
                              </p:par>
                            </p:childTnLst>
                          </p:cTn>
                        </p:par>
                        <p:par>
                          <p:cTn id="55" fill="hold">
                            <p:stCondLst>
                              <p:cond delay="1000"/>
                            </p:stCondLst>
                            <p:childTnLst>
                              <p:par>
                                <p:cTn id="56" presetID="53" presetClass="entr" presetSubtype="16"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000000"/>
                                          </p:val>
                                        </p:tav>
                                        <p:tav tm="100000">
                                          <p:val>
                                            <p:strVal val="#ppt_w"/>
                                          </p:val>
                                        </p:tav>
                                      </p:tavLst>
                                    </p:anim>
                                    <p:anim calcmode="lin" valueType="num">
                                      <p:cBhvr>
                                        <p:cTn id="59" dur="500" fill="hold"/>
                                        <p:tgtEl>
                                          <p:spTgt spid="43"/>
                                        </p:tgtEl>
                                        <p:attrNameLst>
                                          <p:attrName>ppt_h</p:attrName>
                                        </p:attrNameLst>
                                      </p:cBhvr>
                                      <p:tavLst>
                                        <p:tav tm="0">
                                          <p:val>
                                            <p:fltVal val="0.000000"/>
                                          </p:val>
                                        </p:tav>
                                        <p:tav tm="100000">
                                          <p:val>
                                            <p:strVal val="#ppt_h"/>
                                          </p:val>
                                        </p:tav>
                                      </p:tavLst>
                                    </p:anim>
                                    <p:animEffect transition="in" filter="fade">
                                      <p:cBhvr>
                                        <p:cTn id="60" dur="500"/>
                                        <p:tgtEl>
                                          <p:spTgt spid="43"/>
                                        </p:tgtEl>
                                      </p:cBhvr>
                                    </p:animEffect>
                                  </p:childTnLst>
                                </p:cTn>
                              </p:par>
                              <p:par>
                                <p:cTn id="61" presetID="8" presetClass="emph" presetSubtype="0" repeatCount="indefinite" fill="hold" nodeType="withEffect">
                                  <p:stCondLst>
                                    <p:cond delay="0"/>
                                  </p:stCondLst>
                                  <p:childTnLst>
                                    <p:animRot by="21600000">
                                      <p:cBhvr>
                                        <p:cTn id="62" dur="2000" fill="hold"/>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P spid="77830" grpId="0"/>
      <p:bldP spid="77831" grpId="0"/>
      <p:bldP spid="77936" grpId="0"/>
      <p:bldP spid="779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512860" y="688340"/>
            <a:ext cx="10972825" cy="0"/>
          </a:xfrm>
          <a:prstGeom prst="line">
            <a:avLst/>
          </a:prstGeom>
          <a:ln>
            <a:gradFill>
              <a:gsLst>
                <a:gs pos="0">
                  <a:srgbClr val="400040"/>
                </a:gs>
                <a:gs pos="32000">
                  <a:srgbClr val="8F0040"/>
                </a:gs>
                <a:gs pos="63000">
                  <a:srgbClr val="F27300"/>
                </a:gs>
                <a:gs pos="100000">
                  <a:srgbClr val="FFBF00"/>
                </a:gs>
              </a:gsLst>
              <a:lin ang="10800000" scaled="0"/>
            </a:gradFill>
          </a:ln>
        </p:spPr>
        <p:style>
          <a:lnRef idx="1">
            <a:srgbClr val="5B9BD5"/>
          </a:lnRef>
          <a:fillRef idx="0">
            <a:srgbClr val="5B9BD5"/>
          </a:fillRef>
          <a:effectRef idx="0">
            <a:srgbClr val="5B9BD5"/>
          </a:effectRef>
          <a:fontRef idx="minor">
            <a:sysClr val="windowText" lastClr="000000"/>
          </a:fontRef>
        </p:style>
      </p:cxnSp>
      <p:sp>
        <p:nvSpPr>
          <p:cNvPr id="25" name="矩形 24"/>
          <p:cNvSpPr/>
          <p:nvPr/>
        </p:nvSpPr>
        <p:spPr>
          <a:xfrm>
            <a:off x="0" y="6685613"/>
            <a:ext cx="12192000" cy="1723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p:nvPr/>
        </p:nvPicPr>
        <p:blipFill>
          <a:blip r:embed="rId1"/>
          <a:stretch>
            <a:fillRect/>
          </a:stretch>
        </p:blipFill>
        <p:spPr>
          <a:xfrm>
            <a:off x="54610" y="6584950"/>
            <a:ext cx="708025" cy="273050"/>
          </a:xfrm>
          <a:prstGeom prst="rect">
            <a:avLst/>
          </a:prstGeom>
        </p:spPr>
      </p:pic>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0" y="12700"/>
            <a:ext cx="1078865" cy="831850"/>
          </a:xfrm>
          <a:prstGeom prst="rect">
            <a:avLst/>
          </a:prstGeom>
        </p:spPr>
      </p:pic>
      <p:grpSp>
        <p:nvGrpSpPr>
          <p:cNvPr id="3" name="组合 2"/>
          <p:cNvGrpSpPr/>
          <p:nvPr/>
        </p:nvGrpSpPr>
        <p:grpSpPr>
          <a:xfrm>
            <a:off x="414020" y="551815"/>
            <a:ext cx="140970" cy="121920"/>
            <a:chOff x="715963" y="600758"/>
            <a:chExt cx="2201410" cy="2201406"/>
          </a:xfrm>
        </p:grpSpPr>
        <p:sp>
          <p:nvSpPr>
            <p:cNvPr id="5" name="Freeform 20"/>
            <p:cNvSpPr/>
            <p:nvPr/>
          </p:nvSpPr>
          <p:spPr>
            <a:xfrm>
              <a:off x="715963" y="843713"/>
              <a:ext cx="349618" cy="1712535"/>
            </a:xfrm>
            <a:custGeom>
              <a:avLst/>
              <a:gdLst/>
              <a:ahLst/>
              <a:cxnLst>
                <a:cxn ang="0">
                  <a:pos x="349618" y="1122925"/>
                </a:cxn>
                <a:cxn ang="0">
                  <a:pos x="0" y="1712535"/>
                </a:cxn>
                <a:cxn ang="0">
                  <a:pos x="0" y="0"/>
                </a:cxn>
                <a:cxn ang="0">
                  <a:pos x="349618" y="1122925"/>
                </a:cxn>
              </a:cxnLst>
              <a:pathLst>
                <a:path w="118" h="578">
                  <a:moveTo>
                    <a:pt x="118" y="379"/>
                  </a:moveTo>
                  <a:lnTo>
                    <a:pt x="0" y="578"/>
                  </a:lnTo>
                  <a:lnTo>
                    <a:pt x="0" y="0"/>
                  </a:lnTo>
                  <a:lnTo>
                    <a:pt x="118" y="379"/>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6" name="Freeform 21"/>
            <p:cNvSpPr/>
            <p:nvPr/>
          </p:nvSpPr>
          <p:spPr>
            <a:xfrm>
              <a:off x="715963" y="600758"/>
              <a:ext cx="651830" cy="399987"/>
            </a:xfrm>
            <a:custGeom>
              <a:avLst/>
              <a:gdLst/>
              <a:ahLst/>
              <a:cxnLst>
                <a:cxn ang="0">
                  <a:pos x="651830" y="399987"/>
                </a:cxn>
                <a:cxn ang="0">
                  <a:pos x="0" y="242955"/>
                </a:cxn>
                <a:cxn ang="0">
                  <a:pos x="242954" y="0"/>
                </a:cxn>
                <a:cxn ang="0">
                  <a:pos x="651830" y="399987"/>
                </a:cxn>
              </a:cxnLst>
              <a:pathLst>
                <a:path w="220" h="135">
                  <a:moveTo>
                    <a:pt x="220" y="135"/>
                  </a:moveTo>
                  <a:lnTo>
                    <a:pt x="0" y="82"/>
                  </a:lnTo>
                  <a:lnTo>
                    <a:pt x="82" y="0"/>
                  </a:lnTo>
                  <a:lnTo>
                    <a:pt x="220" y="135"/>
                  </a:lnTo>
                  <a:close/>
                </a:path>
              </a:pathLst>
            </a:custGeom>
            <a:noFill/>
            <a:ln w="9525" cap="flat" cmpd="sng">
              <a:solidFill>
                <a:srgbClr val="5B3B87"/>
              </a:solidFill>
              <a:prstDash val="solid"/>
              <a:round/>
              <a:headEnd type="none" w="med" len="med"/>
              <a:tailEnd type="none" w="med" len="med"/>
            </a:ln>
          </p:spPr>
          <p:txBody>
            <a:bodyPr/>
            <a:p>
              <a:endParaRPr lang="zh-CN" altLang="en-US" sz="1680"/>
            </a:p>
          </p:txBody>
        </p:sp>
        <p:sp>
          <p:nvSpPr>
            <p:cNvPr id="7" name="Freeform 22"/>
            <p:cNvSpPr/>
            <p:nvPr/>
          </p:nvSpPr>
          <p:spPr>
            <a:xfrm>
              <a:off x="715963" y="1966637"/>
              <a:ext cx="349618" cy="835527"/>
            </a:xfrm>
            <a:custGeom>
              <a:avLst/>
              <a:gdLst/>
              <a:ahLst/>
              <a:cxnLst>
                <a:cxn ang="0">
                  <a:pos x="349618" y="0"/>
                </a:cxn>
                <a:cxn ang="0">
                  <a:pos x="242954" y="835527"/>
                </a:cxn>
                <a:cxn ang="0">
                  <a:pos x="0" y="589609"/>
                </a:cxn>
                <a:cxn ang="0">
                  <a:pos x="349618" y="0"/>
                </a:cxn>
              </a:cxnLst>
              <a:pathLst>
                <a:path w="118" h="282">
                  <a:moveTo>
                    <a:pt x="118" y="0"/>
                  </a:moveTo>
                  <a:lnTo>
                    <a:pt x="82" y="282"/>
                  </a:lnTo>
                  <a:lnTo>
                    <a:pt x="0" y="199"/>
                  </a:lnTo>
                  <a:lnTo>
                    <a:pt x="118" y="0"/>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8" name="Freeform 23"/>
            <p:cNvSpPr/>
            <p:nvPr/>
          </p:nvSpPr>
          <p:spPr>
            <a:xfrm>
              <a:off x="715963" y="843713"/>
              <a:ext cx="651830" cy="1122926"/>
            </a:xfrm>
            <a:custGeom>
              <a:avLst/>
              <a:gdLst/>
              <a:ahLst/>
              <a:cxnLst>
                <a:cxn ang="0">
                  <a:pos x="651830" y="157031"/>
                </a:cxn>
                <a:cxn ang="0">
                  <a:pos x="349617" y="1122926"/>
                </a:cxn>
                <a:cxn ang="0">
                  <a:pos x="0" y="0"/>
                </a:cxn>
                <a:cxn ang="0">
                  <a:pos x="651830" y="157031"/>
                </a:cxn>
              </a:cxnLst>
              <a:pathLst>
                <a:path w="220" h="379">
                  <a:moveTo>
                    <a:pt x="220" y="53"/>
                  </a:moveTo>
                  <a:lnTo>
                    <a:pt x="118" y="379"/>
                  </a:lnTo>
                  <a:lnTo>
                    <a:pt x="0" y="0"/>
                  </a:lnTo>
                  <a:lnTo>
                    <a:pt x="220" y="53"/>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0" name="Freeform 24"/>
            <p:cNvSpPr/>
            <p:nvPr/>
          </p:nvSpPr>
          <p:spPr>
            <a:xfrm>
              <a:off x="958918" y="1966637"/>
              <a:ext cx="948117" cy="835527"/>
            </a:xfrm>
            <a:custGeom>
              <a:avLst/>
              <a:gdLst/>
              <a:ahLst/>
              <a:cxnLst>
                <a:cxn ang="0">
                  <a:pos x="948117" y="373320"/>
                </a:cxn>
                <a:cxn ang="0">
                  <a:pos x="0" y="835527"/>
                </a:cxn>
                <a:cxn ang="0">
                  <a:pos x="106663" y="0"/>
                </a:cxn>
                <a:cxn ang="0">
                  <a:pos x="948117" y="373320"/>
                </a:cxn>
              </a:cxnLst>
              <a:pathLst>
                <a:path w="320" h="282">
                  <a:moveTo>
                    <a:pt x="320" y="126"/>
                  </a:moveTo>
                  <a:lnTo>
                    <a:pt x="0" y="282"/>
                  </a:lnTo>
                  <a:lnTo>
                    <a:pt x="36" y="0"/>
                  </a:lnTo>
                  <a:lnTo>
                    <a:pt x="320" y="126"/>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12" name="Freeform 25"/>
            <p:cNvSpPr/>
            <p:nvPr/>
          </p:nvSpPr>
          <p:spPr>
            <a:xfrm>
              <a:off x="958918" y="600758"/>
              <a:ext cx="1712536" cy="399987"/>
            </a:xfrm>
            <a:custGeom>
              <a:avLst/>
              <a:gdLst/>
              <a:ahLst/>
              <a:cxnLst>
                <a:cxn ang="0">
                  <a:pos x="408875" y="399987"/>
                </a:cxn>
                <a:cxn ang="0">
                  <a:pos x="0" y="0"/>
                </a:cxn>
                <a:cxn ang="0">
                  <a:pos x="1712536" y="0"/>
                </a:cxn>
                <a:cxn ang="0">
                  <a:pos x="408875" y="399987"/>
                </a:cxn>
              </a:cxnLst>
              <a:pathLst>
                <a:path w="578" h="135">
                  <a:moveTo>
                    <a:pt x="138" y="135"/>
                  </a:moveTo>
                  <a:lnTo>
                    <a:pt x="0" y="0"/>
                  </a:lnTo>
                  <a:lnTo>
                    <a:pt x="578" y="0"/>
                  </a:lnTo>
                  <a:lnTo>
                    <a:pt x="138" y="135"/>
                  </a:lnTo>
                  <a:close/>
                </a:path>
              </a:pathLst>
            </a:custGeom>
            <a:noFill/>
            <a:ln w="9525" cap="flat" cmpd="sng">
              <a:solidFill>
                <a:srgbClr val="79307A"/>
              </a:solidFill>
              <a:prstDash val="solid"/>
              <a:round/>
              <a:headEnd type="none" w="med" len="med"/>
              <a:tailEnd type="none" w="med" len="med"/>
            </a:ln>
          </p:spPr>
          <p:txBody>
            <a:bodyPr/>
            <a:p>
              <a:endParaRPr lang="zh-CN" altLang="en-US" sz="1680"/>
            </a:p>
          </p:txBody>
        </p:sp>
        <p:sp>
          <p:nvSpPr>
            <p:cNvPr id="13" name="Freeform 26"/>
            <p:cNvSpPr/>
            <p:nvPr/>
          </p:nvSpPr>
          <p:spPr>
            <a:xfrm>
              <a:off x="958918" y="2339957"/>
              <a:ext cx="1712536" cy="462207"/>
            </a:xfrm>
            <a:custGeom>
              <a:avLst/>
              <a:gdLst/>
              <a:ahLst/>
              <a:cxnLst>
                <a:cxn ang="0">
                  <a:pos x="948116" y="0"/>
                </a:cxn>
                <a:cxn ang="0">
                  <a:pos x="1712536" y="462207"/>
                </a:cxn>
                <a:cxn ang="0">
                  <a:pos x="0" y="462207"/>
                </a:cxn>
                <a:cxn ang="0">
                  <a:pos x="948116" y="0"/>
                </a:cxn>
              </a:cxnLst>
              <a:pathLst>
                <a:path w="578" h="156">
                  <a:moveTo>
                    <a:pt x="320" y="0"/>
                  </a:moveTo>
                  <a:lnTo>
                    <a:pt x="578" y="156"/>
                  </a:lnTo>
                  <a:lnTo>
                    <a:pt x="0" y="156"/>
                  </a:lnTo>
                  <a:lnTo>
                    <a:pt x="320"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4" name="Freeform 27"/>
            <p:cNvSpPr/>
            <p:nvPr/>
          </p:nvSpPr>
          <p:spPr>
            <a:xfrm>
              <a:off x="1367793" y="600758"/>
              <a:ext cx="1303661" cy="805899"/>
            </a:xfrm>
            <a:custGeom>
              <a:avLst/>
              <a:gdLst/>
              <a:ahLst/>
              <a:cxnLst>
                <a:cxn ang="0">
                  <a:pos x="1303661" y="0"/>
                </a:cxn>
                <a:cxn ang="0">
                  <a:pos x="897748" y="805899"/>
                </a:cxn>
                <a:cxn ang="0">
                  <a:pos x="0" y="399986"/>
                </a:cxn>
                <a:cxn ang="0">
                  <a:pos x="1303661" y="0"/>
                </a:cxn>
              </a:cxnLst>
              <a:pathLst>
                <a:path w="440" h="272">
                  <a:moveTo>
                    <a:pt x="440" y="0"/>
                  </a:moveTo>
                  <a:lnTo>
                    <a:pt x="303" y="272"/>
                  </a:lnTo>
                  <a:lnTo>
                    <a:pt x="0" y="135"/>
                  </a:lnTo>
                  <a:lnTo>
                    <a:pt x="440" y="0"/>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5" name="Freeform 28"/>
            <p:cNvSpPr/>
            <p:nvPr/>
          </p:nvSpPr>
          <p:spPr>
            <a:xfrm>
              <a:off x="2265543" y="843713"/>
              <a:ext cx="651830" cy="1712535"/>
            </a:xfrm>
            <a:custGeom>
              <a:avLst/>
              <a:gdLst/>
              <a:ahLst/>
              <a:cxnLst>
                <a:cxn ang="0">
                  <a:pos x="651830" y="0"/>
                </a:cxn>
                <a:cxn ang="0">
                  <a:pos x="651830" y="1712535"/>
                </a:cxn>
                <a:cxn ang="0">
                  <a:pos x="0" y="562944"/>
                </a:cxn>
                <a:cxn ang="0">
                  <a:pos x="651830" y="0"/>
                </a:cxn>
              </a:cxnLst>
              <a:pathLst>
                <a:path w="220" h="578">
                  <a:moveTo>
                    <a:pt x="220" y="0"/>
                  </a:moveTo>
                  <a:lnTo>
                    <a:pt x="220" y="578"/>
                  </a:lnTo>
                  <a:lnTo>
                    <a:pt x="0" y="190"/>
                  </a:lnTo>
                  <a:lnTo>
                    <a:pt x="220" y="0"/>
                  </a:lnTo>
                  <a:close/>
                </a:path>
              </a:pathLst>
            </a:custGeom>
            <a:noFill/>
            <a:ln w="9525" cap="flat" cmpd="sng">
              <a:solidFill>
                <a:srgbClr val="F1286A"/>
              </a:solidFill>
              <a:prstDash val="solid"/>
              <a:round/>
              <a:headEnd type="none" w="med" len="med"/>
              <a:tailEnd type="none" w="med" len="med"/>
            </a:ln>
          </p:spPr>
          <p:txBody>
            <a:bodyPr/>
            <a:p>
              <a:endParaRPr lang="zh-CN" altLang="en-US" sz="1680"/>
            </a:p>
          </p:txBody>
        </p:sp>
        <p:sp>
          <p:nvSpPr>
            <p:cNvPr id="16" name="Freeform 29"/>
            <p:cNvSpPr/>
            <p:nvPr/>
          </p:nvSpPr>
          <p:spPr>
            <a:xfrm>
              <a:off x="1907035" y="2339957"/>
              <a:ext cx="1010338" cy="462207"/>
            </a:xfrm>
            <a:custGeom>
              <a:avLst/>
              <a:gdLst/>
              <a:ahLst/>
              <a:cxnLst>
                <a:cxn ang="0">
                  <a:pos x="1010338" y="216289"/>
                </a:cxn>
                <a:cxn ang="0">
                  <a:pos x="0" y="0"/>
                </a:cxn>
                <a:cxn ang="0">
                  <a:pos x="764419" y="462207"/>
                </a:cxn>
                <a:cxn ang="0">
                  <a:pos x="1010338" y="216289"/>
                </a:cxn>
              </a:cxnLst>
              <a:pathLst>
                <a:path w="341" h="156">
                  <a:moveTo>
                    <a:pt x="341" y="73"/>
                  </a:moveTo>
                  <a:lnTo>
                    <a:pt x="0" y="0"/>
                  </a:lnTo>
                  <a:lnTo>
                    <a:pt x="258" y="156"/>
                  </a:lnTo>
                  <a:lnTo>
                    <a:pt x="341" y="73"/>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17" name="Freeform 30"/>
            <p:cNvSpPr/>
            <p:nvPr/>
          </p:nvSpPr>
          <p:spPr>
            <a:xfrm>
              <a:off x="1065581" y="1406657"/>
              <a:ext cx="1199961" cy="933303"/>
            </a:xfrm>
            <a:custGeom>
              <a:avLst/>
              <a:gdLst/>
              <a:ahLst/>
              <a:cxnLst>
                <a:cxn ang="0">
                  <a:pos x="1199961" y="0"/>
                </a:cxn>
                <a:cxn ang="0">
                  <a:pos x="0" y="559981"/>
                </a:cxn>
                <a:cxn ang="0">
                  <a:pos x="841454" y="933303"/>
                </a:cxn>
                <a:cxn ang="0">
                  <a:pos x="1199961" y="0"/>
                </a:cxn>
              </a:cxnLst>
              <a:pathLst>
                <a:path w="405" h="315">
                  <a:moveTo>
                    <a:pt x="405" y="0"/>
                  </a:moveTo>
                  <a:lnTo>
                    <a:pt x="0" y="189"/>
                  </a:lnTo>
                  <a:lnTo>
                    <a:pt x="284" y="315"/>
                  </a:lnTo>
                  <a:lnTo>
                    <a:pt x="405"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8" name="Freeform 31"/>
            <p:cNvSpPr/>
            <p:nvPr/>
          </p:nvSpPr>
          <p:spPr>
            <a:xfrm>
              <a:off x="1907035" y="1406657"/>
              <a:ext cx="1010338" cy="1149591"/>
            </a:xfrm>
            <a:custGeom>
              <a:avLst/>
              <a:gdLst/>
              <a:ahLst/>
              <a:cxnLst>
                <a:cxn ang="0">
                  <a:pos x="358507" y="0"/>
                </a:cxn>
                <a:cxn ang="0">
                  <a:pos x="1010338" y="1149591"/>
                </a:cxn>
                <a:cxn ang="0">
                  <a:pos x="0" y="933301"/>
                </a:cxn>
                <a:cxn ang="0">
                  <a:pos x="358507" y="0"/>
                </a:cxn>
              </a:cxnLst>
              <a:pathLst>
                <a:path w="341" h="388">
                  <a:moveTo>
                    <a:pt x="121" y="0"/>
                  </a:moveTo>
                  <a:lnTo>
                    <a:pt x="341" y="388"/>
                  </a:lnTo>
                  <a:lnTo>
                    <a:pt x="0" y="315"/>
                  </a:lnTo>
                  <a:lnTo>
                    <a:pt x="121" y="0"/>
                  </a:lnTo>
                  <a:close/>
                </a:path>
              </a:pathLst>
            </a:custGeom>
            <a:noFill/>
            <a:ln w="9525" cap="flat" cmpd="sng">
              <a:solidFill>
                <a:srgbClr val="FD3F63"/>
              </a:solidFill>
              <a:prstDash val="solid"/>
              <a:round/>
              <a:headEnd type="none" w="med" len="med"/>
              <a:tailEnd type="none" w="med" len="med"/>
            </a:ln>
          </p:spPr>
          <p:txBody>
            <a:bodyPr/>
            <a:p>
              <a:endParaRPr lang="zh-CN" altLang="en-US" sz="1680"/>
            </a:p>
          </p:txBody>
        </p:sp>
        <p:sp>
          <p:nvSpPr>
            <p:cNvPr id="19" name="Freeform 32"/>
            <p:cNvSpPr/>
            <p:nvPr/>
          </p:nvSpPr>
          <p:spPr>
            <a:xfrm>
              <a:off x="2265543" y="600758"/>
              <a:ext cx="651830" cy="805899"/>
            </a:xfrm>
            <a:custGeom>
              <a:avLst/>
              <a:gdLst/>
              <a:ahLst/>
              <a:cxnLst>
                <a:cxn ang="0">
                  <a:pos x="405912" y="0"/>
                </a:cxn>
                <a:cxn ang="0">
                  <a:pos x="651830" y="242954"/>
                </a:cxn>
                <a:cxn ang="0">
                  <a:pos x="0" y="805899"/>
                </a:cxn>
                <a:cxn ang="0">
                  <a:pos x="405912" y="0"/>
                </a:cxn>
              </a:cxnLst>
              <a:pathLst>
                <a:path w="220" h="272">
                  <a:moveTo>
                    <a:pt x="137" y="0"/>
                  </a:moveTo>
                  <a:lnTo>
                    <a:pt x="220" y="82"/>
                  </a:lnTo>
                  <a:lnTo>
                    <a:pt x="0" y="272"/>
                  </a:lnTo>
                  <a:lnTo>
                    <a:pt x="137" y="0"/>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sp>
          <p:nvSpPr>
            <p:cNvPr id="22" name="Freeform 33"/>
            <p:cNvSpPr/>
            <p:nvPr/>
          </p:nvSpPr>
          <p:spPr>
            <a:xfrm>
              <a:off x="1065581" y="1000744"/>
              <a:ext cx="1199961" cy="965893"/>
            </a:xfrm>
            <a:custGeom>
              <a:avLst/>
              <a:gdLst/>
              <a:ahLst/>
              <a:cxnLst>
                <a:cxn ang="0">
                  <a:pos x="1199961" y="405912"/>
                </a:cxn>
                <a:cxn ang="0">
                  <a:pos x="302212" y="0"/>
                </a:cxn>
                <a:cxn ang="0">
                  <a:pos x="0" y="965893"/>
                </a:cxn>
                <a:cxn ang="0">
                  <a:pos x="1199961" y="405912"/>
                </a:cxn>
              </a:cxnLst>
              <a:pathLst>
                <a:path w="405" h="326">
                  <a:moveTo>
                    <a:pt x="405" y="137"/>
                  </a:moveTo>
                  <a:lnTo>
                    <a:pt x="102" y="0"/>
                  </a:lnTo>
                  <a:lnTo>
                    <a:pt x="0" y="326"/>
                  </a:lnTo>
                  <a:lnTo>
                    <a:pt x="405" y="137"/>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grpSp>
      <p:sp>
        <p:nvSpPr>
          <p:cNvPr id="27" name="文本框 26"/>
          <p:cNvSpPr txBox="1"/>
          <p:nvPr/>
        </p:nvSpPr>
        <p:spPr>
          <a:xfrm>
            <a:off x="1241425" y="198120"/>
            <a:ext cx="9248140" cy="460375"/>
          </a:xfrm>
          <a:prstGeom prst="rect">
            <a:avLst/>
          </a:prstGeom>
          <a:noFill/>
        </p:spPr>
        <p:txBody>
          <a:bodyPr wrap="square" rtlCol="0" anchor="t">
            <a:spAutoFit/>
          </a:bodyPr>
          <a:p>
            <a:r>
              <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rPr>
              <a:t>1. 发现，找到; 揭示 discover, find; known, appear</a:t>
            </a:r>
            <a:endPar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endParaRPr>
          </a:p>
        </p:txBody>
      </p:sp>
      <p:sp>
        <p:nvSpPr>
          <p:cNvPr id="11272" name="AutoShape 36"/>
          <p:cNvSpPr/>
          <p:nvPr>
            <p:custDataLst>
              <p:tags r:id="rId4"/>
            </p:custDataLst>
          </p:nvPr>
        </p:nvSpPr>
        <p:spPr>
          <a:xfrm>
            <a:off x="111125" y="826135"/>
            <a:ext cx="5662930" cy="576516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pitchFamily="18" charset="0"/>
              <a:ea typeface="Times New Roman" panose="02020603050405020304" pitchFamily="18" charset="0"/>
            </a:endParaRPr>
          </a:p>
        </p:txBody>
      </p:sp>
      <p:pic>
        <p:nvPicPr>
          <p:cNvPr id="23" name="图片 22"/>
          <p:cNvPicPr>
            <a:picLocks noChangeAspect="1"/>
          </p:cNvPicPr>
          <p:nvPr/>
        </p:nvPicPr>
        <p:blipFill>
          <a:blip r:embed="rId5"/>
          <a:stretch>
            <a:fillRect/>
          </a:stretch>
        </p:blipFill>
        <p:spPr>
          <a:xfrm>
            <a:off x="5956300" y="826135"/>
            <a:ext cx="5925185" cy="5790565"/>
          </a:xfrm>
          <a:prstGeom prst="rect">
            <a:avLst/>
          </a:prstGeom>
          <a:effectLst>
            <a:outerShdw blurRad="50800" dist="38100" dir="16200000" rotWithShape="0">
              <a:prstClr val="black">
                <a:alpha val="40000"/>
              </a:prstClr>
            </a:outerShdw>
          </a:effectLst>
        </p:spPr>
      </p:pic>
      <p:pic>
        <p:nvPicPr>
          <p:cNvPr id="9" name="图片 8"/>
          <p:cNvPicPr/>
          <p:nvPr/>
        </p:nvPicPr>
        <p:blipFill>
          <a:blip r:embed="rId6"/>
          <a:stretch>
            <a:fillRect/>
          </a:stretch>
        </p:blipFill>
        <p:spPr>
          <a:xfrm>
            <a:off x="10135870" y="5061585"/>
            <a:ext cx="2321560" cy="190373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9515" y="6146366"/>
            <a:ext cx="520050" cy="819282"/>
          </a:xfrm>
          <a:prstGeom prst="rect">
            <a:avLst/>
          </a:prstGeom>
        </p:spPr>
      </p:pic>
      <p:pic>
        <p:nvPicPr>
          <p:cNvPr id="24" name="图片 23"/>
          <p:cNvPicPr>
            <a:picLocks noChangeAspect="1"/>
          </p:cNvPicPr>
          <p:nvPr>
            <p:custDataLst>
              <p:tags r:id="rId8"/>
            </p:custDataLst>
          </p:nvPr>
        </p:nvPicPr>
        <p:blipFill>
          <a:blip r:embed="rId9">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flipH="1">
            <a:off x="-60325" y="5960745"/>
            <a:ext cx="1266190" cy="773430"/>
          </a:xfrm>
          <a:prstGeom prst="rect">
            <a:avLst/>
          </a:prstGeom>
        </p:spPr>
      </p:pic>
      <p:sp>
        <p:nvSpPr>
          <p:cNvPr id="100" name="文本框 99"/>
          <p:cNvSpPr txBox="1"/>
          <p:nvPr/>
        </p:nvSpPr>
        <p:spPr>
          <a:xfrm>
            <a:off x="54610" y="1313815"/>
            <a:ext cx="5833745" cy="4584700"/>
          </a:xfrm>
          <a:prstGeom prst="rect">
            <a:avLst/>
          </a:prstGeom>
          <a:noFill/>
          <a:ln w="9525">
            <a:noFill/>
          </a:ln>
        </p:spPr>
        <p:txBody>
          <a:bodyPr wrap="square">
            <a:spAutoFit/>
          </a:bodyPr>
          <a:p>
            <a:pPr marL="342900" indent="-342900" fontAlgn="auto">
              <a:lnSpc>
                <a:spcPts val="4380"/>
              </a:lnSpc>
              <a:buFont typeface="Arial" panose="020B0604020202020204" pitchFamily="34" charset="0"/>
              <a:buChar char="•"/>
            </a:pPr>
            <a:r>
              <a:rPr lang="en-US" sz="2400" b="1">
                <a:latin typeface="Times New Roman" panose="02020603050405020304" pitchFamily="18" charset="0"/>
                <a:ea typeface="宋体" panose="02010600030101010101" pitchFamily="2" charset="-122"/>
                <a:sym typeface="+mn-ea"/>
              </a:rPr>
              <a:t>uncover </a:t>
            </a:r>
            <a:r>
              <a:rPr lang="zh-CN" sz="2000" b="1">
                <a:ea typeface="宋体" panose="02010600030101010101" pitchFamily="2" charset="-122"/>
                <a:sym typeface="+mn-ea"/>
              </a:rPr>
              <a:t>揭露，发现</a:t>
            </a:r>
            <a:endParaRPr lang="zh-CN" sz="2000" b="1">
              <a:ea typeface="宋体" panose="02010600030101010101" pitchFamily="2" charset="-122"/>
              <a:sym typeface="+mn-ea"/>
            </a:endParaRPr>
          </a:p>
          <a:p>
            <a:pPr marL="342900" indent="-342900" fontAlgn="auto">
              <a:lnSpc>
                <a:spcPts val="4380"/>
              </a:lnSpc>
              <a:buFont typeface="Arial" panose="020B0604020202020204" pitchFamily="34" charset="0"/>
              <a:buChar char="•"/>
            </a:pPr>
            <a:r>
              <a:rPr lang="en-US" sz="2400" b="1">
                <a:latin typeface="Times New Roman" panose="02020603050405020304" pitchFamily="18" charset="0"/>
                <a:ea typeface="宋体" panose="02010600030101010101" pitchFamily="2" charset="-122"/>
              </a:rPr>
              <a:t>unravel</a:t>
            </a:r>
            <a:r>
              <a:rPr lang="en-US" sz="2400" b="1" baseline="-25000">
                <a:latin typeface="Times New Roman" panose="02020603050405020304" pitchFamily="18" charset="0"/>
                <a:ea typeface="宋体" panose="02010600030101010101" pitchFamily="2" charset="-122"/>
              </a:rPr>
              <a:t>  </a:t>
            </a:r>
            <a:r>
              <a:rPr lang="en-US" sz="2400" b="1" i="1" baseline="-25000">
                <a:latin typeface="Times New Roman" panose="02020603050405020304" pitchFamily="18" charset="0"/>
                <a:ea typeface="黑体" panose="02010609060101010101" pitchFamily="49" charset="-122"/>
              </a:rPr>
              <a:t>/ʌnˈrævl/ </a:t>
            </a:r>
            <a:r>
              <a:rPr lang="zh-CN" sz="2000" b="1">
                <a:ea typeface="宋体" panose="02010600030101010101" pitchFamily="2" charset="-122"/>
              </a:rPr>
              <a:t>解开；弄清，阐明</a:t>
            </a:r>
            <a:endParaRPr lang="zh-CN" sz="2000" b="1">
              <a:ea typeface="宋体" panose="02010600030101010101" pitchFamily="2" charset="-122"/>
            </a:endParaRPr>
          </a:p>
          <a:p>
            <a:pPr marL="342900" indent="-342900" fontAlgn="auto">
              <a:lnSpc>
                <a:spcPts val="4380"/>
              </a:lnSpc>
              <a:buFont typeface="Arial" panose="020B0604020202020204" pitchFamily="34" charset="0"/>
              <a:buChar char="•"/>
            </a:pPr>
            <a:r>
              <a:rPr lang="en-US" sz="2400" b="1">
                <a:latin typeface="Times New Roman" panose="02020603050405020304" pitchFamily="18" charset="0"/>
                <a:ea typeface="宋体" panose="02010600030101010101" pitchFamily="2" charset="-122"/>
              </a:rPr>
              <a:t>unveil </a:t>
            </a:r>
            <a:r>
              <a:rPr lang="en-US" sz="2400" b="1" i="1" baseline="-25000">
                <a:latin typeface="Times New Roman" panose="02020603050405020304" pitchFamily="18" charset="0"/>
                <a:ea typeface="黑体" panose="02010609060101010101" pitchFamily="49" charset="-122"/>
              </a:rPr>
              <a:t>/ˌʌnˈveɪl/</a:t>
            </a:r>
            <a:r>
              <a:rPr lang="zh-CN" sz="2000" b="1">
                <a:ea typeface="宋体" panose="02010600030101010101" pitchFamily="2" charset="-122"/>
              </a:rPr>
              <a:t>（首次）公开，揭示</a:t>
            </a:r>
            <a:r>
              <a:rPr lang="en-US" sz="2000" b="1">
                <a:latin typeface="Times New Roman" panose="02020603050405020304" pitchFamily="18" charset="0"/>
                <a:ea typeface="宋体" panose="02010600030101010101" pitchFamily="2" charset="-122"/>
                <a:cs typeface="Times New Roman" panose="02020603050405020304" pitchFamily="18" charset="0"/>
              </a:rPr>
              <a:t>; </a:t>
            </a:r>
            <a:r>
              <a:rPr lang="zh-CN" sz="2000" b="1">
                <a:latin typeface="Times New Roman" panose="02020603050405020304" pitchFamily="18" charset="0"/>
                <a:ea typeface="宋体" panose="02010600030101010101" pitchFamily="2" charset="-122"/>
              </a:rPr>
              <a:t>除去面纱</a:t>
            </a:r>
            <a:endParaRPr lang="zh-CN" sz="2000" b="1">
              <a:latin typeface="Times New Roman" panose="02020603050405020304" pitchFamily="18" charset="0"/>
              <a:ea typeface="宋体" panose="02010600030101010101" pitchFamily="2" charset="-122"/>
            </a:endParaRPr>
          </a:p>
          <a:p>
            <a:pPr marL="342900" indent="-342900" fontAlgn="auto">
              <a:lnSpc>
                <a:spcPts val="4380"/>
              </a:lnSpc>
              <a:buFont typeface="Arial" panose="020B0604020202020204" pitchFamily="34" charset="0"/>
              <a:buChar char="•"/>
            </a:pPr>
            <a:r>
              <a:rPr lang="en-US" sz="2400" b="1">
                <a:latin typeface="Times New Roman" panose="02020603050405020304" pitchFamily="18" charset="0"/>
                <a:ea typeface="宋体" panose="02010600030101010101" pitchFamily="2" charset="-122"/>
                <a:cs typeface="Times New Roman" panose="02020603050405020304" pitchFamily="18" charset="0"/>
              </a:rPr>
              <a:t>lift the veil </a:t>
            </a:r>
            <a:r>
              <a:rPr lang="zh-CN" sz="2000" b="1">
                <a:ea typeface="宋体" panose="02010600030101010101" pitchFamily="2" charset="-122"/>
              </a:rPr>
              <a:t>揭开面纱，揭露真相</a:t>
            </a:r>
            <a:endParaRPr lang="zh-CN" sz="2000" b="1">
              <a:ea typeface="宋体" panose="02010600030101010101" pitchFamily="2" charset="-122"/>
            </a:endParaRPr>
          </a:p>
          <a:p>
            <a:pPr marL="342900" indent="-342900" fontAlgn="auto">
              <a:lnSpc>
                <a:spcPts val="4380"/>
              </a:lnSpc>
              <a:buFont typeface="Arial" panose="020B0604020202020204" pitchFamily="34" charset="0"/>
              <a:buChar char="•"/>
            </a:pPr>
            <a:r>
              <a:rPr lang="en-US" sz="2400" b="1">
                <a:latin typeface="Times New Roman" panose="02020603050405020304" pitchFamily="18" charset="0"/>
                <a:ea typeface="宋体" panose="02010600030101010101" pitchFamily="2" charset="-122"/>
              </a:rPr>
              <a:t>reveal- revelation</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zh-CN" sz="2000" b="1">
                <a:ea typeface="宋体" panose="02010600030101010101" pitchFamily="2" charset="-122"/>
              </a:rPr>
              <a:t>揭示，透露</a:t>
            </a:r>
            <a:endParaRPr lang="zh-CN" sz="2000" b="1">
              <a:ea typeface="宋体" panose="02010600030101010101" pitchFamily="2" charset="-122"/>
            </a:endParaRPr>
          </a:p>
          <a:p>
            <a:pPr marL="342900" indent="-342900" fontAlgn="auto">
              <a:lnSpc>
                <a:spcPts val="4380"/>
              </a:lnSpc>
              <a:buFont typeface="Arial" panose="020B0604020202020204" pitchFamily="34" charset="0"/>
              <a:buChar char="•"/>
            </a:pPr>
            <a:r>
              <a:rPr lang="en-US" sz="2400" b="1">
                <a:latin typeface="Times New Roman" panose="02020603050405020304" pitchFamily="18" charset="0"/>
                <a:ea typeface="宋体" panose="02010600030101010101" pitchFamily="2" charset="-122"/>
                <a:cs typeface="Times New Roman" panose="02020603050405020304" pitchFamily="18" charset="0"/>
              </a:rPr>
              <a:t>emerge</a:t>
            </a:r>
            <a:r>
              <a:rPr lang="en-US" sz="2400" b="0" i="1" baseline="-25000">
                <a:latin typeface="Times New Roman" panose="02020603050405020304" pitchFamily="18" charset="0"/>
                <a:ea typeface="黑体" panose="02010609060101010101" pitchFamily="49" charset="-122"/>
              </a:rPr>
              <a:t>/ɪ'mɜːdʒ/</a:t>
            </a:r>
            <a:r>
              <a:rPr lang="en-US" sz="2400" b="0" i="1" baseline="-25000">
                <a:latin typeface="Times New Roman" panose="02020603050405020304" pitchFamily="18" charset="0"/>
                <a:ea typeface="宋体" panose="02010600030101010101" pitchFamily="2" charset="-122"/>
                <a:cs typeface="Times New Roman" panose="02020603050405020304" pitchFamily="18" charset="0"/>
              </a:rPr>
              <a:t> </a:t>
            </a:r>
            <a:r>
              <a:rPr lang="zh-CN" sz="2000" b="1">
                <a:ea typeface="宋体" panose="02010600030101010101" pitchFamily="2" charset="-122"/>
              </a:rPr>
              <a:t>浮现；显露，知悉；形成，兴起</a:t>
            </a:r>
            <a:endParaRPr lang="zh-CN" sz="2000" b="1">
              <a:ea typeface="宋体" panose="02010600030101010101" pitchFamily="2" charset="-122"/>
            </a:endParaRPr>
          </a:p>
          <a:p>
            <a:pPr marL="342900" indent="-342900" fontAlgn="auto">
              <a:lnSpc>
                <a:spcPts val="4380"/>
              </a:lnSpc>
              <a:buFont typeface="Arial" panose="020B0604020202020204" pitchFamily="34" charset="0"/>
              <a:buChar char="•"/>
            </a:pPr>
            <a:r>
              <a:rPr lang="zh-CN" sz="2000" b="1">
                <a:ea typeface="宋体" panose="02010600030101010101" pitchFamily="2" charset="-122"/>
              </a:rPr>
              <a:t> </a:t>
            </a:r>
            <a:r>
              <a:rPr lang="en-US" sz="2400" b="1">
                <a:latin typeface="Times New Roman" panose="02020603050405020304" pitchFamily="18" charset="0"/>
                <a:ea typeface="宋体" panose="02010600030101010101" pitchFamily="2" charset="-122"/>
                <a:cs typeface="Times New Roman" panose="02020603050405020304" pitchFamily="18" charset="0"/>
              </a:rPr>
              <a:t>s</a:t>
            </a:r>
            <a:r>
              <a:rPr lang="en-US" sz="2400" b="1">
                <a:latin typeface="Times New Roman" panose="02020603050405020304" pitchFamily="18" charset="0"/>
                <a:ea typeface="宋体" panose="02010600030101010101" pitchFamily="2" charset="-122"/>
              </a:rPr>
              <a:t>hed light on </a:t>
            </a:r>
            <a:r>
              <a:rPr lang="zh-CN" sz="2000" b="1">
                <a:ea typeface="宋体" panose="02010600030101010101" pitchFamily="2" charset="-122"/>
              </a:rPr>
              <a:t>阐明；使…清楚地显出</a:t>
            </a:r>
            <a:endParaRPr lang="zh-CN" sz="2000" b="1">
              <a:ea typeface="宋体" panose="02010600030101010101" pitchFamily="2" charset="-122"/>
            </a:endParaRPr>
          </a:p>
          <a:p>
            <a:pPr marL="342900" indent="-342900" fontAlgn="auto">
              <a:lnSpc>
                <a:spcPts val="4380"/>
              </a:lnSpc>
              <a:buFont typeface="Arial" panose="020B0604020202020204" pitchFamily="34" charset="0"/>
              <a:buChar char="•"/>
            </a:pPr>
            <a:r>
              <a:rPr lang="en-US" sz="2400" b="1">
                <a:latin typeface="Times New Roman" panose="02020603050405020304" pitchFamily="18" charset="0"/>
                <a:ea typeface="宋体" panose="02010600030101010101" pitchFamily="2" charset="-122"/>
              </a:rPr>
              <a:t>bring sth to light</a:t>
            </a:r>
            <a:r>
              <a:rPr lang="zh-CN" sz="2000" b="1">
                <a:ea typeface="宋体" panose="02010600030101010101" pitchFamily="2" charset="-122"/>
              </a:rPr>
              <a:t>将……置于公众视野；揭露</a:t>
            </a:r>
            <a:endParaRPr lang="zh-CN" sz="2000" b="1">
              <a:ea typeface="宋体" panose="02010600030101010101" pitchFamily="2" charset="-122"/>
            </a:endParaRPr>
          </a:p>
        </p:txBody>
      </p:sp>
      <p:sp>
        <p:nvSpPr>
          <p:cNvPr id="26" name="文本框 25"/>
          <p:cNvSpPr txBox="1"/>
          <p:nvPr/>
        </p:nvSpPr>
        <p:spPr>
          <a:xfrm>
            <a:off x="6113780" y="965200"/>
            <a:ext cx="5605780" cy="4399915"/>
          </a:xfrm>
          <a:prstGeom prst="rect">
            <a:avLst/>
          </a:prstGeom>
          <a:noFill/>
          <a:ln w="9525">
            <a:noFill/>
          </a:ln>
        </p:spPr>
        <p:txBody>
          <a:bodyPr wrap="square">
            <a:spAutoFit/>
          </a:bodyPr>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1.</a:t>
            </a:r>
            <a:r>
              <a:rPr lang="zh-CN" sz="2000" b="0">
                <a:solidFill>
                  <a:srgbClr val="0063A8"/>
                </a:solidFill>
                <a:ea typeface="宋体" panose="02010600030101010101" pitchFamily="2" charset="-122"/>
              </a:rPr>
              <a:t>泄露秘密</a:t>
            </a:r>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a:t>
            </a:r>
            <a:r>
              <a:rPr lang="zh-CN" sz="2000" b="0">
                <a:solidFill>
                  <a:srgbClr val="0063A8"/>
                </a:solidFill>
                <a:ea typeface="宋体" panose="02010600030101010101" pitchFamily="2" charset="-122"/>
              </a:rPr>
              <a:t>披露详情</a:t>
            </a:r>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a:t>
            </a:r>
            <a:r>
              <a:rPr lang="zh-CN" sz="2000" b="0">
                <a:solidFill>
                  <a:srgbClr val="0063A8"/>
                </a:solidFill>
                <a:ea typeface="宋体" panose="02010600030101010101" pitchFamily="2" charset="-122"/>
              </a:rPr>
              <a:t>透露方法</a:t>
            </a:r>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a:t>
            </a:r>
            <a:r>
              <a:rPr lang="zh-CN" sz="2000" b="0">
                <a:solidFill>
                  <a:srgbClr val="0063A8"/>
                </a:solidFill>
                <a:ea typeface="宋体" panose="02010600030101010101" pitchFamily="2" charset="-122"/>
              </a:rPr>
              <a:t>揭露错误</a:t>
            </a:r>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a:t>
            </a:r>
            <a:r>
              <a:rPr lang="zh-CN" sz="2000" b="0">
                <a:solidFill>
                  <a:srgbClr val="0063A8"/>
                </a:solidFill>
                <a:ea typeface="宋体" panose="02010600030101010101" pitchFamily="2" charset="-122"/>
              </a:rPr>
              <a:t>流露感情</a:t>
            </a:r>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a:t>
            </a:r>
            <a:r>
              <a:rPr lang="zh-CN" sz="2000" b="0">
                <a:solidFill>
                  <a:srgbClr val="0063A8"/>
                </a:solidFill>
                <a:latin typeface="Times New Roman" panose="02020603050405020304" pitchFamily="18" charset="0"/>
                <a:ea typeface="宋体" panose="02010600030101010101" pitchFamily="2" charset="-122"/>
              </a:rPr>
              <a:t>发现潜在安全问题</a:t>
            </a:r>
            <a:endParaRPr lang="zh-CN" sz="2000" b="0">
              <a:solidFill>
                <a:srgbClr val="0063A8"/>
              </a:solidFill>
              <a:latin typeface="Times New Roman" panose="02020603050405020304" pitchFamily="18" charset="0"/>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2.</a:t>
            </a:r>
            <a:r>
              <a:rPr lang="zh-CN" sz="2000" b="0">
                <a:solidFill>
                  <a:srgbClr val="0063A8"/>
                </a:solidFill>
                <a:ea typeface="宋体" panose="02010600030101010101" pitchFamily="2" charset="-122"/>
              </a:rPr>
              <a:t>筷子</a:t>
            </a:r>
            <a:r>
              <a:rPr lang="zh-CN" sz="2000" b="1" u="sng">
                <a:solidFill>
                  <a:srgbClr val="0063A8"/>
                </a:solidFill>
                <a:ea typeface="宋体" panose="02010600030101010101" pitchFamily="2" charset="-122"/>
              </a:rPr>
              <a:t>揭示了</a:t>
            </a:r>
            <a:r>
              <a:rPr lang="zh-CN" sz="2000" b="0">
                <a:solidFill>
                  <a:srgbClr val="0063A8"/>
                </a:solidFill>
                <a:ea typeface="宋体" panose="02010600030101010101" pitchFamily="2" charset="-122"/>
              </a:rPr>
              <a:t>中国的哲学和价值观，</a:t>
            </a:r>
            <a:r>
              <a:rPr lang="zh-CN" sz="2000" b="1" u="sng">
                <a:solidFill>
                  <a:srgbClr val="0063A8"/>
                </a:solidFill>
                <a:ea typeface="宋体" panose="02010600030101010101" pitchFamily="2" charset="-122"/>
              </a:rPr>
              <a:t>反映了</a:t>
            </a:r>
            <a:r>
              <a:rPr lang="zh-CN" sz="2000" b="0">
                <a:solidFill>
                  <a:srgbClr val="0063A8"/>
                </a:solidFill>
                <a:ea typeface="宋体" panose="02010600030101010101" pitchFamily="2" charset="-122"/>
              </a:rPr>
              <a:t>中国文化和文明的特征。</a:t>
            </a:r>
            <a:endParaRPr lang="zh-CN" sz="2000" b="0">
              <a:solidFill>
                <a:srgbClr val="0063A8"/>
              </a:solidFill>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3.</a:t>
            </a:r>
            <a:r>
              <a:rPr lang="zh-CN" sz="2000" b="0">
                <a:solidFill>
                  <a:srgbClr val="0063A8"/>
                </a:solidFill>
                <a:ea typeface="宋体" panose="02010600030101010101" pitchFamily="2" charset="-122"/>
              </a:rPr>
              <a:t>新兴的</a:t>
            </a:r>
            <a:r>
              <a:rPr lang="en-US" sz="2000" b="0">
                <a:solidFill>
                  <a:srgbClr val="0063A8"/>
                </a:solidFill>
                <a:latin typeface="Times New Roman" panose="02020603050405020304" pitchFamily="18" charset="0"/>
                <a:ea typeface="宋体" panose="02010600030101010101" pitchFamily="2" charset="-122"/>
              </a:rPr>
              <a:t>“</a:t>
            </a:r>
            <a:r>
              <a:rPr lang="zh-CN" sz="2000" b="0">
                <a:solidFill>
                  <a:srgbClr val="0063A8"/>
                </a:solidFill>
                <a:ea typeface="宋体" panose="02010600030101010101" pitchFamily="2" charset="-122"/>
              </a:rPr>
              <a:t>数码艺术摄影</a:t>
            </a:r>
            <a:r>
              <a:rPr lang="en-US" sz="2000" b="0">
                <a:solidFill>
                  <a:srgbClr val="0063A8"/>
                </a:solidFill>
                <a:latin typeface="Times New Roman" panose="02020603050405020304" pitchFamily="18" charset="0"/>
                <a:ea typeface="宋体" panose="02010600030101010101" pitchFamily="2" charset="-122"/>
              </a:rPr>
              <a:t>”</a:t>
            </a:r>
            <a:endParaRPr lang="en-US" sz="2000" b="0">
              <a:solidFill>
                <a:srgbClr val="0063A8"/>
              </a:solidFill>
              <a:latin typeface="Times New Roman" panose="02020603050405020304" pitchFamily="18" charset="0"/>
              <a:ea typeface="宋体" panose="02010600030101010101" pitchFamily="2" charset="-122"/>
            </a:endParaRPr>
          </a:p>
          <a:p>
            <a:pPr indent="0"/>
            <a:endParaRPr lang="zh-CN" altLang="en-US" sz="2000">
              <a:solidFill>
                <a:srgbClr val="0063A8"/>
              </a:solidFill>
            </a:endParaRPr>
          </a:p>
          <a:p>
            <a:pPr indent="0"/>
            <a:endParaRPr lang="zh-CN" altLang="en-US" sz="2000">
              <a:solidFill>
                <a:srgbClr val="0063A8"/>
              </a:solidFill>
            </a:endParaRPr>
          </a:p>
        </p:txBody>
      </p:sp>
      <p:sp>
        <p:nvSpPr>
          <p:cNvPr id="28" name="文本框 27"/>
          <p:cNvSpPr txBox="1"/>
          <p:nvPr/>
        </p:nvSpPr>
        <p:spPr>
          <a:xfrm>
            <a:off x="6150610" y="1722120"/>
            <a:ext cx="5532120" cy="706755"/>
          </a:xfrm>
          <a:prstGeom prst="rect">
            <a:avLst/>
          </a:prstGeom>
          <a:noFill/>
          <a:ln w="9525">
            <a:noFill/>
          </a:ln>
        </p:spPr>
        <p:txBody>
          <a:bodyPr wrap="square">
            <a:spAutoFit/>
          </a:bodyPr>
          <a:p>
            <a:pPr indent="0"/>
            <a:r>
              <a:rPr lang="en-US" sz="20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1.</a:t>
            </a:r>
            <a:r>
              <a:rPr lang="en-US" sz="2000" b="1" u="sng">
                <a:solidFill>
                  <a:srgbClr val="C00000"/>
                </a:solidFill>
                <a:latin typeface="Times New Roman" panose="02020603050405020304" pitchFamily="18" charset="0"/>
                <a:ea typeface="宋体" panose="02010600030101010101" pitchFamily="2" charset="-122"/>
              </a:rPr>
              <a:t>reveal</a:t>
            </a:r>
            <a:r>
              <a:rPr lang="en-US" sz="2000" b="1">
                <a:solidFill>
                  <a:srgbClr val="002060"/>
                </a:solidFill>
                <a:latin typeface="Times New Roman" panose="02020603050405020304" pitchFamily="18" charset="0"/>
                <a:ea typeface="宋体" panose="02010600030101010101" pitchFamily="2" charset="-122"/>
              </a:rPr>
              <a:t> secrets</a:t>
            </a:r>
            <a:r>
              <a:rPr lang="en-US" sz="20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r>
              <a:rPr lang="en-US" sz="2000" b="1">
                <a:solidFill>
                  <a:srgbClr val="002060"/>
                </a:solidFill>
                <a:latin typeface="Times New Roman" panose="02020603050405020304" pitchFamily="18" charset="0"/>
                <a:ea typeface="宋体" panose="02010600030101010101" pitchFamily="2" charset="-122"/>
              </a:rPr>
              <a:t> details</a:t>
            </a:r>
            <a:r>
              <a:rPr lang="en-US" sz="20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r>
              <a:rPr lang="en-US" sz="2000" b="1">
                <a:solidFill>
                  <a:srgbClr val="002060"/>
                </a:solidFill>
                <a:latin typeface="Times New Roman" panose="02020603050405020304" pitchFamily="18" charset="0"/>
                <a:ea typeface="宋体" panose="02010600030101010101" pitchFamily="2" charset="-122"/>
              </a:rPr>
              <a:t> methods</a:t>
            </a:r>
            <a:r>
              <a:rPr lang="en-US" sz="20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US" sz="2000" b="1">
                <a:solidFill>
                  <a:srgbClr val="002060"/>
                </a:solidFill>
                <a:latin typeface="Times New Roman" panose="02020603050405020304" pitchFamily="18" charset="0"/>
                <a:ea typeface="宋体" panose="02010600030101010101" pitchFamily="2" charset="-122"/>
              </a:rPr>
              <a:t>faults</a:t>
            </a:r>
            <a:r>
              <a:rPr lang="en-US" sz="20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r>
              <a:rPr lang="en-US" sz="2000" b="1">
                <a:solidFill>
                  <a:srgbClr val="002060"/>
                </a:solidFill>
                <a:latin typeface="Times New Roman" panose="02020603050405020304" pitchFamily="18" charset="0"/>
                <a:ea typeface="宋体" panose="02010600030101010101" pitchFamily="2" charset="-122"/>
              </a:rPr>
              <a:t> feelings </a:t>
            </a:r>
            <a:r>
              <a:rPr lang="en-US" sz="20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/potential security issues</a:t>
            </a:r>
            <a:r>
              <a:rPr lang="en-US" sz="2000" b="1">
                <a:solidFill>
                  <a:srgbClr val="002060"/>
                </a:solidFill>
                <a:latin typeface="Times New Roman" panose="02020603050405020304" pitchFamily="18" charset="0"/>
                <a:ea typeface="宋体" panose="02010600030101010101" pitchFamily="2" charset="-122"/>
              </a:rPr>
              <a:t> </a:t>
            </a:r>
            <a:endParaRPr lang="en-US" altLang="en-US" sz="2000" b="1">
              <a:solidFill>
                <a:srgbClr val="002060"/>
              </a:solidFill>
              <a:latin typeface="Times New Roman" panose="02020603050405020304" pitchFamily="18" charset="0"/>
              <a:ea typeface="宋体" panose="02010600030101010101" pitchFamily="2" charset="-122"/>
            </a:endParaRPr>
          </a:p>
        </p:txBody>
      </p:sp>
      <p:sp>
        <p:nvSpPr>
          <p:cNvPr id="29" name="文本框 28"/>
          <p:cNvSpPr txBox="1"/>
          <p:nvPr/>
        </p:nvSpPr>
        <p:spPr>
          <a:xfrm>
            <a:off x="6113145" y="3298825"/>
            <a:ext cx="5569585" cy="1014730"/>
          </a:xfrm>
          <a:prstGeom prst="rect">
            <a:avLst/>
          </a:prstGeom>
          <a:noFill/>
          <a:ln w="9525">
            <a:noFill/>
          </a:ln>
        </p:spPr>
        <p:txBody>
          <a:bodyPr wrap="square">
            <a:spAutoFit/>
          </a:bodyPr>
          <a:p>
            <a:pPr indent="0"/>
            <a:r>
              <a:rPr lang="en-US" sz="2000" b="1">
                <a:solidFill>
                  <a:srgbClr val="002060"/>
                </a:solidFill>
                <a:latin typeface="Times New Roman" panose="02020603050405020304" pitchFamily="18" charset="0"/>
                <a:ea typeface="宋体" panose="02010600030101010101" pitchFamily="2" charset="-122"/>
              </a:rPr>
              <a:t>2.Chopsticks </a:t>
            </a:r>
            <a:r>
              <a:rPr lang="en-US" sz="2000" b="1" u="sng">
                <a:solidFill>
                  <a:srgbClr val="C00000"/>
                </a:solidFill>
                <a:latin typeface="Times New Roman" panose="02020603050405020304" pitchFamily="18" charset="0"/>
                <a:ea typeface="宋体" panose="02010600030101010101" pitchFamily="2" charset="-122"/>
              </a:rPr>
              <a:t>unravel</a:t>
            </a:r>
            <a:r>
              <a:rPr lang="en-US" sz="2000" b="1">
                <a:solidFill>
                  <a:srgbClr val="002060"/>
                </a:solidFill>
                <a:latin typeface="Times New Roman" panose="02020603050405020304" pitchFamily="18" charset="0"/>
                <a:ea typeface="宋体" panose="02010600030101010101" pitchFamily="2" charset="-122"/>
              </a:rPr>
              <a:t> Chinese philosophy and values and reflect the basic characteristics of Chinese culture and civilization.  </a:t>
            </a:r>
            <a:endParaRPr lang="en-US" altLang="en-US" sz="2000" b="1">
              <a:solidFill>
                <a:srgbClr val="002060"/>
              </a:solidFill>
              <a:latin typeface="Times New Roman" panose="02020603050405020304" pitchFamily="18" charset="0"/>
              <a:ea typeface="宋体" panose="02010600030101010101" pitchFamily="2" charset="-122"/>
            </a:endParaRPr>
          </a:p>
        </p:txBody>
      </p:sp>
      <p:sp>
        <p:nvSpPr>
          <p:cNvPr id="30" name="文本框 29"/>
          <p:cNvSpPr txBox="1"/>
          <p:nvPr/>
        </p:nvSpPr>
        <p:spPr>
          <a:xfrm>
            <a:off x="6150610" y="4836160"/>
            <a:ext cx="5080000" cy="398780"/>
          </a:xfrm>
          <a:prstGeom prst="rect">
            <a:avLst/>
          </a:prstGeom>
          <a:noFill/>
          <a:ln w="9525">
            <a:noFill/>
          </a:ln>
        </p:spPr>
        <p:txBody>
          <a:bodyPr>
            <a:spAutoFit/>
          </a:bodyPr>
          <a:p>
            <a:pPr indent="0"/>
            <a:r>
              <a:rPr lang="en-US" sz="20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3. </a:t>
            </a:r>
            <a:r>
              <a:rPr lang="en-US" sz="2000" b="1" u="sng">
                <a:solidFill>
                  <a:srgbClr val="C00000"/>
                </a:solidFill>
                <a:latin typeface="Times New Roman" panose="02020603050405020304" pitchFamily="18" charset="0"/>
                <a:ea typeface="宋体" panose="02010600030101010101" pitchFamily="2" charset="-122"/>
              </a:rPr>
              <a:t>emerging</a:t>
            </a:r>
            <a:r>
              <a:rPr lang="en-US" sz="2000" b="0">
                <a:solidFill>
                  <a:srgbClr val="002060"/>
                </a:solidFill>
                <a:latin typeface="Times New Roman" panose="02020603050405020304" pitchFamily="18" charset="0"/>
                <a:ea typeface="宋体" panose="02010600030101010101" pitchFamily="2" charset="-122"/>
              </a:rPr>
              <a:t> "digital arts photography"</a:t>
            </a:r>
            <a:r>
              <a:rPr lang="en-US" sz="2000" b="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000" b="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par>
                                <p:cTn id="10" presetID="8" presetClass="emph" presetSubtype="0" repeatCount="indefinite" fill="hold" nodeType="with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linds(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linds(horizontal)">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29" grpId="1"/>
      <p:bldP spid="30" grpId="0"/>
      <p:bldP spid="3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512860" y="688340"/>
            <a:ext cx="10972825" cy="0"/>
          </a:xfrm>
          <a:prstGeom prst="line">
            <a:avLst/>
          </a:prstGeom>
          <a:ln>
            <a:gradFill>
              <a:gsLst>
                <a:gs pos="0">
                  <a:srgbClr val="400040"/>
                </a:gs>
                <a:gs pos="32000">
                  <a:srgbClr val="8F0040"/>
                </a:gs>
                <a:gs pos="63000">
                  <a:srgbClr val="F27300"/>
                </a:gs>
                <a:gs pos="100000">
                  <a:srgbClr val="FFBF00"/>
                </a:gs>
              </a:gsLst>
              <a:lin ang="10800000" scaled="0"/>
            </a:gradFill>
          </a:ln>
        </p:spPr>
        <p:style>
          <a:lnRef idx="1">
            <a:srgbClr val="5B9BD5"/>
          </a:lnRef>
          <a:fillRef idx="0">
            <a:srgbClr val="5B9BD5"/>
          </a:fillRef>
          <a:effectRef idx="0">
            <a:srgbClr val="5B9BD5"/>
          </a:effectRef>
          <a:fontRef idx="minor">
            <a:sysClr val="windowText" lastClr="000000"/>
          </a:fontRef>
        </p:style>
      </p:cxnSp>
      <p:sp>
        <p:nvSpPr>
          <p:cNvPr id="25" name="矩形 24"/>
          <p:cNvSpPr/>
          <p:nvPr/>
        </p:nvSpPr>
        <p:spPr>
          <a:xfrm>
            <a:off x="0" y="6685613"/>
            <a:ext cx="12192000" cy="1723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p:nvPr/>
        </p:nvPicPr>
        <p:blipFill>
          <a:blip r:embed="rId1"/>
          <a:stretch>
            <a:fillRect/>
          </a:stretch>
        </p:blipFill>
        <p:spPr>
          <a:xfrm>
            <a:off x="54610" y="6584950"/>
            <a:ext cx="708025" cy="273050"/>
          </a:xfrm>
          <a:prstGeom prst="rect">
            <a:avLst/>
          </a:prstGeom>
        </p:spPr>
      </p:pic>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0" y="12700"/>
            <a:ext cx="1078865" cy="831850"/>
          </a:xfrm>
          <a:prstGeom prst="rect">
            <a:avLst/>
          </a:prstGeom>
        </p:spPr>
      </p:pic>
      <p:grpSp>
        <p:nvGrpSpPr>
          <p:cNvPr id="3" name="组合 2"/>
          <p:cNvGrpSpPr/>
          <p:nvPr/>
        </p:nvGrpSpPr>
        <p:grpSpPr>
          <a:xfrm>
            <a:off x="414020" y="551815"/>
            <a:ext cx="140970" cy="121920"/>
            <a:chOff x="715963" y="600758"/>
            <a:chExt cx="2201410" cy="2201406"/>
          </a:xfrm>
        </p:grpSpPr>
        <p:sp>
          <p:nvSpPr>
            <p:cNvPr id="5" name="Freeform 20"/>
            <p:cNvSpPr/>
            <p:nvPr/>
          </p:nvSpPr>
          <p:spPr>
            <a:xfrm>
              <a:off x="715963" y="843713"/>
              <a:ext cx="349618" cy="1712535"/>
            </a:xfrm>
            <a:custGeom>
              <a:avLst/>
              <a:gdLst/>
              <a:ahLst/>
              <a:cxnLst>
                <a:cxn ang="0">
                  <a:pos x="349618" y="1122925"/>
                </a:cxn>
                <a:cxn ang="0">
                  <a:pos x="0" y="1712535"/>
                </a:cxn>
                <a:cxn ang="0">
                  <a:pos x="0" y="0"/>
                </a:cxn>
                <a:cxn ang="0">
                  <a:pos x="349618" y="1122925"/>
                </a:cxn>
              </a:cxnLst>
              <a:pathLst>
                <a:path w="118" h="578">
                  <a:moveTo>
                    <a:pt x="118" y="379"/>
                  </a:moveTo>
                  <a:lnTo>
                    <a:pt x="0" y="578"/>
                  </a:lnTo>
                  <a:lnTo>
                    <a:pt x="0" y="0"/>
                  </a:lnTo>
                  <a:lnTo>
                    <a:pt x="118" y="379"/>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6" name="Freeform 21"/>
            <p:cNvSpPr/>
            <p:nvPr/>
          </p:nvSpPr>
          <p:spPr>
            <a:xfrm>
              <a:off x="715963" y="600758"/>
              <a:ext cx="651830" cy="399987"/>
            </a:xfrm>
            <a:custGeom>
              <a:avLst/>
              <a:gdLst/>
              <a:ahLst/>
              <a:cxnLst>
                <a:cxn ang="0">
                  <a:pos x="651830" y="399987"/>
                </a:cxn>
                <a:cxn ang="0">
                  <a:pos x="0" y="242955"/>
                </a:cxn>
                <a:cxn ang="0">
                  <a:pos x="242954" y="0"/>
                </a:cxn>
                <a:cxn ang="0">
                  <a:pos x="651830" y="399987"/>
                </a:cxn>
              </a:cxnLst>
              <a:pathLst>
                <a:path w="220" h="135">
                  <a:moveTo>
                    <a:pt x="220" y="135"/>
                  </a:moveTo>
                  <a:lnTo>
                    <a:pt x="0" y="82"/>
                  </a:lnTo>
                  <a:lnTo>
                    <a:pt x="82" y="0"/>
                  </a:lnTo>
                  <a:lnTo>
                    <a:pt x="220" y="135"/>
                  </a:lnTo>
                  <a:close/>
                </a:path>
              </a:pathLst>
            </a:custGeom>
            <a:noFill/>
            <a:ln w="9525" cap="flat" cmpd="sng">
              <a:solidFill>
                <a:srgbClr val="5B3B87"/>
              </a:solidFill>
              <a:prstDash val="solid"/>
              <a:round/>
              <a:headEnd type="none" w="med" len="med"/>
              <a:tailEnd type="none" w="med" len="med"/>
            </a:ln>
          </p:spPr>
          <p:txBody>
            <a:bodyPr/>
            <a:p>
              <a:endParaRPr lang="zh-CN" altLang="en-US" sz="1680"/>
            </a:p>
          </p:txBody>
        </p:sp>
        <p:sp>
          <p:nvSpPr>
            <p:cNvPr id="7" name="Freeform 22"/>
            <p:cNvSpPr/>
            <p:nvPr/>
          </p:nvSpPr>
          <p:spPr>
            <a:xfrm>
              <a:off x="715963" y="1966637"/>
              <a:ext cx="349618" cy="835527"/>
            </a:xfrm>
            <a:custGeom>
              <a:avLst/>
              <a:gdLst/>
              <a:ahLst/>
              <a:cxnLst>
                <a:cxn ang="0">
                  <a:pos x="349618" y="0"/>
                </a:cxn>
                <a:cxn ang="0">
                  <a:pos x="242954" y="835527"/>
                </a:cxn>
                <a:cxn ang="0">
                  <a:pos x="0" y="589609"/>
                </a:cxn>
                <a:cxn ang="0">
                  <a:pos x="349618" y="0"/>
                </a:cxn>
              </a:cxnLst>
              <a:pathLst>
                <a:path w="118" h="282">
                  <a:moveTo>
                    <a:pt x="118" y="0"/>
                  </a:moveTo>
                  <a:lnTo>
                    <a:pt x="82" y="282"/>
                  </a:lnTo>
                  <a:lnTo>
                    <a:pt x="0" y="199"/>
                  </a:lnTo>
                  <a:lnTo>
                    <a:pt x="118" y="0"/>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8" name="Freeform 23"/>
            <p:cNvSpPr/>
            <p:nvPr/>
          </p:nvSpPr>
          <p:spPr>
            <a:xfrm>
              <a:off x="715963" y="843713"/>
              <a:ext cx="651830" cy="1122926"/>
            </a:xfrm>
            <a:custGeom>
              <a:avLst/>
              <a:gdLst/>
              <a:ahLst/>
              <a:cxnLst>
                <a:cxn ang="0">
                  <a:pos x="651830" y="157031"/>
                </a:cxn>
                <a:cxn ang="0">
                  <a:pos x="349617" y="1122926"/>
                </a:cxn>
                <a:cxn ang="0">
                  <a:pos x="0" y="0"/>
                </a:cxn>
                <a:cxn ang="0">
                  <a:pos x="651830" y="157031"/>
                </a:cxn>
              </a:cxnLst>
              <a:pathLst>
                <a:path w="220" h="379">
                  <a:moveTo>
                    <a:pt x="220" y="53"/>
                  </a:moveTo>
                  <a:lnTo>
                    <a:pt x="118" y="379"/>
                  </a:lnTo>
                  <a:lnTo>
                    <a:pt x="0" y="0"/>
                  </a:lnTo>
                  <a:lnTo>
                    <a:pt x="220" y="53"/>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0" name="Freeform 24"/>
            <p:cNvSpPr/>
            <p:nvPr/>
          </p:nvSpPr>
          <p:spPr>
            <a:xfrm>
              <a:off x="958918" y="1966637"/>
              <a:ext cx="948117" cy="835527"/>
            </a:xfrm>
            <a:custGeom>
              <a:avLst/>
              <a:gdLst/>
              <a:ahLst/>
              <a:cxnLst>
                <a:cxn ang="0">
                  <a:pos x="948117" y="373320"/>
                </a:cxn>
                <a:cxn ang="0">
                  <a:pos x="0" y="835527"/>
                </a:cxn>
                <a:cxn ang="0">
                  <a:pos x="106663" y="0"/>
                </a:cxn>
                <a:cxn ang="0">
                  <a:pos x="948117" y="373320"/>
                </a:cxn>
              </a:cxnLst>
              <a:pathLst>
                <a:path w="320" h="282">
                  <a:moveTo>
                    <a:pt x="320" y="126"/>
                  </a:moveTo>
                  <a:lnTo>
                    <a:pt x="0" y="282"/>
                  </a:lnTo>
                  <a:lnTo>
                    <a:pt x="36" y="0"/>
                  </a:lnTo>
                  <a:lnTo>
                    <a:pt x="320" y="126"/>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12" name="Freeform 25"/>
            <p:cNvSpPr/>
            <p:nvPr/>
          </p:nvSpPr>
          <p:spPr>
            <a:xfrm>
              <a:off x="958918" y="600758"/>
              <a:ext cx="1712536" cy="399987"/>
            </a:xfrm>
            <a:custGeom>
              <a:avLst/>
              <a:gdLst/>
              <a:ahLst/>
              <a:cxnLst>
                <a:cxn ang="0">
                  <a:pos x="408875" y="399987"/>
                </a:cxn>
                <a:cxn ang="0">
                  <a:pos x="0" y="0"/>
                </a:cxn>
                <a:cxn ang="0">
                  <a:pos x="1712536" y="0"/>
                </a:cxn>
                <a:cxn ang="0">
                  <a:pos x="408875" y="399987"/>
                </a:cxn>
              </a:cxnLst>
              <a:pathLst>
                <a:path w="578" h="135">
                  <a:moveTo>
                    <a:pt x="138" y="135"/>
                  </a:moveTo>
                  <a:lnTo>
                    <a:pt x="0" y="0"/>
                  </a:lnTo>
                  <a:lnTo>
                    <a:pt x="578" y="0"/>
                  </a:lnTo>
                  <a:lnTo>
                    <a:pt x="138" y="135"/>
                  </a:lnTo>
                  <a:close/>
                </a:path>
              </a:pathLst>
            </a:custGeom>
            <a:noFill/>
            <a:ln w="9525" cap="flat" cmpd="sng">
              <a:solidFill>
                <a:srgbClr val="79307A"/>
              </a:solidFill>
              <a:prstDash val="solid"/>
              <a:round/>
              <a:headEnd type="none" w="med" len="med"/>
              <a:tailEnd type="none" w="med" len="med"/>
            </a:ln>
          </p:spPr>
          <p:txBody>
            <a:bodyPr/>
            <a:p>
              <a:endParaRPr lang="zh-CN" altLang="en-US" sz="1680"/>
            </a:p>
          </p:txBody>
        </p:sp>
        <p:sp>
          <p:nvSpPr>
            <p:cNvPr id="13" name="Freeform 26"/>
            <p:cNvSpPr/>
            <p:nvPr/>
          </p:nvSpPr>
          <p:spPr>
            <a:xfrm>
              <a:off x="958918" y="2339957"/>
              <a:ext cx="1712536" cy="462207"/>
            </a:xfrm>
            <a:custGeom>
              <a:avLst/>
              <a:gdLst/>
              <a:ahLst/>
              <a:cxnLst>
                <a:cxn ang="0">
                  <a:pos x="948116" y="0"/>
                </a:cxn>
                <a:cxn ang="0">
                  <a:pos x="1712536" y="462207"/>
                </a:cxn>
                <a:cxn ang="0">
                  <a:pos x="0" y="462207"/>
                </a:cxn>
                <a:cxn ang="0">
                  <a:pos x="948116" y="0"/>
                </a:cxn>
              </a:cxnLst>
              <a:pathLst>
                <a:path w="578" h="156">
                  <a:moveTo>
                    <a:pt x="320" y="0"/>
                  </a:moveTo>
                  <a:lnTo>
                    <a:pt x="578" y="156"/>
                  </a:lnTo>
                  <a:lnTo>
                    <a:pt x="0" y="156"/>
                  </a:lnTo>
                  <a:lnTo>
                    <a:pt x="320"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4" name="Freeform 27"/>
            <p:cNvSpPr/>
            <p:nvPr/>
          </p:nvSpPr>
          <p:spPr>
            <a:xfrm>
              <a:off x="1367793" y="600758"/>
              <a:ext cx="1303661" cy="805899"/>
            </a:xfrm>
            <a:custGeom>
              <a:avLst/>
              <a:gdLst/>
              <a:ahLst/>
              <a:cxnLst>
                <a:cxn ang="0">
                  <a:pos x="1303661" y="0"/>
                </a:cxn>
                <a:cxn ang="0">
                  <a:pos x="897748" y="805899"/>
                </a:cxn>
                <a:cxn ang="0">
                  <a:pos x="0" y="399986"/>
                </a:cxn>
                <a:cxn ang="0">
                  <a:pos x="1303661" y="0"/>
                </a:cxn>
              </a:cxnLst>
              <a:pathLst>
                <a:path w="440" h="272">
                  <a:moveTo>
                    <a:pt x="440" y="0"/>
                  </a:moveTo>
                  <a:lnTo>
                    <a:pt x="303" y="272"/>
                  </a:lnTo>
                  <a:lnTo>
                    <a:pt x="0" y="135"/>
                  </a:lnTo>
                  <a:lnTo>
                    <a:pt x="440" y="0"/>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5" name="Freeform 28"/>
            <p:cNvSpPr/>
            <p:nvPr/>
          </p:nvSpPr>
          <p:spPr>
            <a:xfrm>
              <a:off x="2265543" y="843713"/>
              <a:ext cx="651830" cy="1712535"/>
            </a:xfrm>
            <a:custGeom>
              <a:avLst/>
              <a:gdLst/>
              <a:ahLst/>
              <a:cxnLst>
                <a:cxn ang="0">
                  <a:pos x="651830" y="0"/>
                </a:cxn>
                <a:cxn ang="0">
                  <a:pos x="651830" y="1712535"/>
                </a:cxn>
                <a:cxn ang="0">
                  <a:pos x="0" y="562944"/>
                </a:cxn>
                <a:cxn ang="0">
                  <a:pos x="651830" y="0"/>
                </a:cxn>
              </a:cxnLst>
              <a:pathLst>
                <a:path w="220" h="578">
                  <a:moveTo>
                    <a:pt x="220" y="0"/>
                  </a:moveTo>
                  <a:lnTo>
                    <a:pt x="220" y="578"/>
                  </a:lnTo>
                  <a:lnTo>
                    <a:pt x="0" y="190"/>
                  </a:lnTo>
                  <a:lnTo>
                    <a:pt x="220" y="0"/>
                  </a:lnTo>
                  <a:close/>
                </a:path>
              </a:pathLst>
            </a:custGeom>
            <a:noFill/>
            <a:ln w="9525" cap="flat" cmpd="sng">
              <a:solidFill>
                <a:srgbClr val="F1286A"/>
              </a:solidFill>
              <a:prstDash val="solid"/>
              <a:round/>
              <a:headEnd type="none" w="med" len="med"/>
              <a:tailEnd type="none" w="med" len="med"/>
            </a:ln>
          </p:spPr>
          <p:txBody>
            <a:bodyPr/>
            <a:p>
              <a:endParaRPr lang="zh-CN" altLang="en-US" sz="1680"/>
            </a:p>
          </p:txBody>
        </p:sp>
        <p:sp>
          <p:nvSpPr>
            <p:cNvPr id="16" name="Freeform 29"/>
            <p:cNvSpPr/>
            <p:nvPr/>
          </p:nvSpPr>
          <p:spPr>
            <a:xfrm>
              <a:off x="1907035" y="2339957"/>
              <a:ext cx="1010338" cy="462207"/>
            </a:xfrm>
            <a:custGeom>
              <a:avLst/>
              <a:gdLst/>
              <a:ahLst/>
              <a:cxnLst>
                <a:cxn ang="0">
                  <a:pos x="1010338" y="216289"/>
                </a:cxn>
                <a:cxn ang="0">
                  <a:pos x="0" y="0"/>
                </a:cxn>
                <a:cxn ang="0">
                  <a:pos x="764419" y="462207"/>
                </a:cxn>
                <a:cxn ang="0">
                  <a:pos x="1010338" y="216289"/>
                </a:cxn>
              </a:cxnLst>
              <a:pathLst>
                <a:path w="341" h="156">
                  <a:moveTo>
                    <a:pt x="341" y="73"/>
                  </a:moveTo>
                  <a:lnTo>
                    <a:pt x="0" y="0"/>
                  </a:lnTo>
                  <a:lnTo>
                    <a:pt x="258" y="156"/>
                  </a:lnTo>
                  <a:lnTo>
                    <a:pt x="341" y="73"/>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17" name="Freeform 30"/>
            <p:cNvSpPr/>
            <p:nvPr/>
          </p:nvSpPr>
          <p:spPr>
            <a:xfrm>
              <a:off x="1065581" y="1406657"/>
              <a:ext cx="1199961" cy="933303"/>
            </a:xfrm>
            <a:custGeom>
              <a:avLst/>
              <a:gdLst/>
              <a:ahLst/>
              <a:cxnLst>
                <a:cxn ang="0">
                  <a:pos x="1199961" y="0"/>
                </a:cxn>
                <a:cxn ang="0">
                  <a:pos x="0" y="559981"/>
                </a:cxn>
                <a:cxn ang="0">
                  <a:pos x="841454" y="933303"/>
                </a:cxn>
                <a:cxn ang="0">
                  <a:pos x="1199961" y="0"/>
                </a:cxn>
              </a:cxnLst>
              <a:pathLst>
                <a:path w="405" h="315">
                  <a:moveTo>
                    <a:pt x="405" y="0"/>
                  </a:moveTo>
                  <a:lnTo>
                    <a:pt x="0" y="189"/>
                  </a:lnTo>
                  <a:lnTo>
                    <a:pt x="284" y="315"/>
                  </a:lnTo>
                  <a:lnTo>
                    <a:pt x="405"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8" name="Freeform 31"/>
            <p:cNvSpPr/>
            <p:nvPr/>
          </p:nvSpPr>
          <p:spPr>
            <a:xfrm>
              <a:off x="1907035" y="1406657"/>
              <a:ext cx="1010338" cy="1149591"/>
            </a:xfrm>
            <a:custGeom>
              <a:avLst/>
              <a:gdLst/>
              <a:ahLst/>
              <a:cxnLst>
                <a:cxn ang="0">
                  <a:pos x="358507" y="0"/>
                </a:cxn>
                <a:cxn ang="0">
                  <a:pos x="1010338" y="1149591"/>
                </a:cxn>
                <a:cxn ang="0">
                  <a:pos x="0" y="933301"/>
                </a:cxn>
                <a:cxn ang="0">
                  <a:pos x="358507" y="0"/>
                </a:cxn>
              </a:cxnLst>
              <a:pathLst>
                <a:path w="341" h="388">
                  <a:moveTo>
                    <a:pt x="121" y="0"/>
                  </a:moveTo>
                  <a:lnTo>
                    <a:pt x="341" y="388"/>
                  </a:lnTo>
                  <a:lnTo>
                    <a:pt x="0" y="315"/>
                  </a:lnTo>
                  <a:lnTo>
                    <a:pt x="121" y="0"/>
                  </a:lnTo>
                  <a:close/>
                </a:path>
              </a:pathLst>
            </a:custGeom>
            <a:noFill/>
            <a:ln w="9525" cap="flat" cmpd="sng">
              <a:solidFill>
                <a:srgbClr val="FD3F63"/>
              </a:solidFill>
              <a:prstDash val="solid"/>
              <a:round/>
              <a:headEnd type="none" w="med" len="med"/>
              <a:tailEnd type="none" w="med" len="med"/>
            </a:ln>
          </p:spPr>
          <p:txBody>
            <a:bodyPr/>
            <a:p>
              <a:endParaRPr lang="zh-CN" altLang="en-US" sz="1680"/>
            </a:p>
          </p:txBody>
        </p:sp>
        <p:sp>
          <p:nvSpPr>
            <p:cNvPr id="19" name="Freeform 32"/>
            <p:cNvSpPr/>
            <p:nvPr/>
          </p:nvSpPr>
          <p:spPr>
            <a:xfrm>
              <a:off x="2265543" y="600758"/>
              <a:ext cx="651830" cy="805899"/>
            </a:xfrm>
            <a:custGeom>
              <a:avLst/>
              <a:gdLst/>
              <a:ahLst/>
              <a:cxnLst>
                <a:cxn ang="0">
                  <a:pos x="405912" y="0"/>
                </a:cxn>
                <a:cxn ang="0">
                  <a:pos x="651830" y="242954"/>
                </a:cxn>
                <a:cxn ang="0">
                  <a:pos x="0" y="805899"/>
                </a:cxn>
                <a:cxn ang="0">
                  <a:pos x="405912" y="0"/>
                </a:cxn>
              </a:cxnLst>
              <a:pathLst>
                <a:path w="220" h="272">
                  <a:moveTo>
                    <a:pt x="137" y="0"/>
                  </a:moveTo>
                  <a:lnTo>
                    <a:pt x="220" y="82"/>
                  </a:lnTo>
                  <a:lnTo>
                    <a:pt x="0" y="272"/>
                  </a:lnTo>
                  <a:lnTo>
                    <a:pt x="137" y="0"/>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sp>
          <p:nvSpPr>
            <p:cNvPr id="22" name="Freeform 33"/>
            <p:cNvSpPr/>
            <p:nvPr/>
          </p:nvSpPr>
          <p:spPr>
            <a:xfrm>
              <a:off x="1065581" y="1000744"/>
              <a:ext cx="1199961" cy="965893"/>
            </a:xfrm>
            <a:custGeom>
              <a:avLst/>
              <a:gdLst/>
              <a:ahLst/>
              <a:cxnLst>
                <a:cxn ang="0">
                  <a:pos x="1199961" y="405912"/>
                </a:cxn>
                <a:cxn ang="0">
                  <a:pos x="302212" y="0"/>
                </a:cxn>
                <a:cxn ang="0">
                  <a:pos x="0" y="965893"/>
                </a:cxn>
                <a:cxn ang="0">
                  <a:pos x="1199961" y="405912"/>
                </a:cxn>
              </a:cxnLst>
              <a:pathLst>
                <a:path w="405" h="326">
                  <a:moveTo>
                    <a:pt x="405" y="137"/>
                  </a:moveTo>
                  <a:lnTo>
                    <a:pt x="102" y="0"/>
                  </a:lnTo>
                  <a:lnTo>
                    <a:pt x="0" y="326"/>
                  </a:lnTo>
                  <a:lnTo>
                    <a:pt x="405" y="137"/>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grpSp>
      <p:sp>
        <p:nvSpPr>
          <p:cNvPr id="27" name="文本框 26"/>
          <p:cNvSpPr txBox="1"/>
          <p:nvPr/>
        </p:nvSpPr>
        <p:spPr>
          <a:xfrm>
            <a:off x="1241425" y="198120"/>
            <a:ext cx="5507990" cy="460375"/>
          </a:xfrm>
          <a:prstGeom prst="rect">
            <a:avLst/>
          </a:prstGeom>
          <a:noFill/>
        </p:spPr>
        <p:txBody>
          <a:bodyPr wrap="none" rtlCol="0" anchor="t">
            <a:spAutoFit/>
          </a:bodyPr>
          <a:p>
            <a:r>
              <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rPr>
              <a:t>2.修复；恢复 recover;renew; refresh</a:t>
            </a:r>
            <a:endPar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endParaRPr>
          </a:p>
        </p:txBody>
      </p:sp>
      <p:sp>
        <p:nvSpPr>
          <p:cNvPr id="11272" name="AutoShape 36"/>
          <p:cNvSpPr/>
          <p:nvPr>
            <p:custDataLst>
              <p:tags r:id="rId4"/>
            </p:custDataLst>
          </p:nvPr>
        </p:nvSpPr>
        <p:spPr>
          <a:xfrm>
            <a:off x="111125" y="826135"/>
            <a:ext cx="5662930" cy="576516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pitchFamily="18" charset="0"/>
              <a:ea typeface="Times New Roman" panose="02020603050405020304" pitchFamily="18" charset="0"/>
            </a:endParaRPr>
          </a:p>
        </p:txBody>
      </p:sp>
      <p:pic>
        <p:nvPicPr>
          <p:cNvPr id="23" name="图片 22"/>
          <p:cNvPicPr>
            <a:picLocks noChangeAspect="1"/>
          </p:cNvPicPr>
          <p:nvPr/>
        </p:nvPicPr>
        <p:blipFill>
          <a:blip r:embed="rId5"/>
          <a:stretch>
            <a:fillRect/>
          </a:stretch>
        </p:blipFill>
        <p:spPr>
          <a:xfrm>
            <a:off x="5956300" y="826135"/>
            <a:ext cx="5925185" cy="5790565"/>
          </a:xfrm>
          <a:prstGeom prst="rect">
            <a:avLst/>
          </a:prstGeom>
          <a:effectLst>
            <a:outerShdw blurRad="50800" dist="38100" dir="16200000" rotWithShape="0">
              <a:prstClr val="black">
                <a:alpha val="40000"/>
              </a:prstClr>
            </a:outerShdw>
          </a:effectLst>
        </p:spPr>
      </p:pic>
      <p:pic>
        <p:nvPicPr>
          <p:cNvPr id="9" name="图片 8"/>
          <p:cNvPicPr/>
          <p:nvPr/>
        </p:nvPicPr>
        <p:blipFill>
          <a:blip r:embed="rId6"/>
          <a:stretch>
            <a:fillRect/>
          </a:stretch>
        </p:blipFill>
        <p:spPr>
          <a:xfrm>
            <a:off x="10135870" y="5061585"/>
            <a:ext cx="2321560" cy="190373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9515" y="6146366"/>
            <a:ext cx="520050" cy="819282"/>
          </a:xfrm>
          <a:prstGeom prst="rect">
            <a:avLst/>
          </a:prstGeom>
        </p:spPr>
      </p:pic>
      <p:pic>
        <p:nvPicPr>
          <p:cNvPr id="24" name="图片 23"/>
          <p:cNvPicPr>
            <a:picLocks noChangeAspect="1"/>
          </p:cNvPicPr>
          <p:nvPr>
            <p:custDataLst>
              <p:tags r:id="rId8"/>
            </p:custDataLst>
          </p:nvPr>
        </p:nvPicPr>
        <p:blipFill>
          <a:blip r:embed="rId9">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flipH="1">
            <a:off x="-60325" y="5960745"/>
            <a:ext cx="1266190" cy="773430"/>
          </a:xfrm>
          <a:prstGeom prst="rect">
            <a:avLst/>
          </a:prstGeom>
        </p:spPr>
      </p:pic>
      <p:sp>
        <p:nvSpPr>
          <p:cNvPr id="100" name="文本框 99"/>
          <p:cNvSpPr txBox="1"/>
          <p:nvPr/>
        </p:nvSpPr>
        <p:spPr>
          <a:xfrm>
            <a:off x="111760" y="1102995"/>
            <a:ext cx="5761990" cy="5631180"/>
          </a:xfrm>
          <a:prstGeom prst="rect">
            <a:avLst/>
          </a:prstGeom>
          <a:noFill/>
          <a:ln w="9525">
            <a:noFill/>
          </a:ln>
        </p:spPr>
        <p:txBody>
          <a:bodyPr wrap="square">
            <a:spAutoFit/>
          </a:bodyPr>
          <a:p>
            <a:pPr marL="342900" indent="-342900">
              <a:buFont typeface="Arial" panose="020B0604020202020204" pitchFamily="34" charset="0"/>
              <a:buChar char="•"/>
            </a:pPr>
            <a:r>
              <a:rPr lang="en-US" sz="2400" b="1">
                <a:latin typeface="Times New Roman" panose="02020603050405020304" pitchFamily="18" charset="0"/>
                <a:ea typeface="宋体" panose="02010600030101010101" pitchFamily="2" charset="-122"/>
                <a:cs typeface="Times New Roman" panose="02020603050405020304" pitchFamily="18" charset="0"/>
              </a:rPr>
              <a:t> restore </a:t>
            </a:r>
            <a:r>
              <a:rPr lang="zh-CN" sz="2000" b="1">
                <a:latin typeface="Times New Roman" panose="02020603050405020304" pitchFamily="18" charset="0"/>
                <a:ea typeface="宋体" panose="02010600030101010101" pitchFamily="2" charset="-122"/>
              </a:rPr>
              <a:t>恢复（情况或感受）；复原；修复 </a:t>
            </a:r>
            <a:endParaRPr lang="zh-CN" sz="2000" b="1">
              <a:latin typeface="Times New Roman" panose="02020603050405020304" pitchFamily="18" charset="0"/>
              <a:ea typeface="宋体" panose="02010600030101010101" pitchFamily="2" charset="-122"/>
            </a:endParaRPr>
          </a:p>
          <a:p>
            <a:pPr indent="0">
              <a:buFont typeface="Arial" panose="020B0604020202020204" pitchFamily="34" charset="0"/>
              <a:buNone/>
            </a:pPr>
            <a:r>
              <a:rPr lang="zh-CN" sz="2000" b="1">
                <a:latin typeface="Times New Roman" panose="02020603050405020304" pitchFamily="18" charset="0"/>
                <a:ea typeface="宋体" panose="02010600030101010101" pitchFamily="2" charset="-122"/>
              </a:rPr>
              <a:t>                             </a:t>
            </a:r>
            <a:r>
              <a:rPr lang="en-US" sz="2400" b="1">
                <a:latin typeface="Times New Roman" panose="02020603050405020304" pitchFamily="18" charset="0"/>
                <a:ea typeface="宋体" panose="02010600030101010101" pitchFamily="2" charset="-122"/>
                <a:cs typeface="Times New Roman" panose="02020603050405020304" pitchFamily="18" charset="0"/>
              </a:rPr>
              <a:t>-restoration</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b="1">
                <a:latin typeface="Times New Roman" panose="02020603050405020304" pitchFamily="18" charset="0"/>
                <a:ea typeface="宋体" panose="02010600030101010101" pitchFamily="2" charset="-122"/>
                <a:cs typeface="Times New Roman" panose="02020603050405020304" pitchFamily="18" charset="0"/>
              </a:rPr>
              <a:t>renovate</a:t>
            </a:r>
            <a:r>
              <a:rPr lang="en-US" sz="2400" b="1" i="1" baseline="-25000">
                <a:latin typeface="Times New Roman" panose="02020603050405020304" pitchFamily="18" charset="0"/>
                <a:ea typeface="宋体" panose="02010600030101010101" pitchFamily="2" charset="-122"/>
                <a:cs typeface="Times New Roman" panose="02020603050405020304" pitchFamily="18" charset="0"/>
              </a:rPr>
              <a:t> /</a:t>
            </a:r>
            <a:r>
              <a:rPr lang="en-US" sz="2400" b="1" i="1" baseline="-25000">
                <a:latin typeface="Times New Roman" panose="02020603050405020304" pitchFamily="18" charset="0"/>
                <a:ea typeface="宋体" panose="02010600030101010101" pitchFamily="2" charset="-122"/>
              </a:rPr>
              <a:t>ˈrenəveɪt/ </a:t>
            </a:r>
            <a:r>
              <a:rPr lang="zh-CN" sz="2000" b="1">
                <a:latin typeface="Times New Roman" panose="02020603050405020304" pitchFamily="18" charset="0"/>
                <a:ea typeface="宋体" panose="02010600030101010101" pitchFamily="2" charset="-122"/>
              </a:rPr>
              <a:t>修复；使恢复活力</a:t>
            </a:r>
            <a:endParaRPr lang="zh-CN" sz="2000" b="1">
              <a:latin typeface="Times New Roman" panose="02020603050405020304" pitchFamily="18" charset="0"/>
              <a:ea typeface="宋体" panose="02010600030101010101" pitchFamily="2" charset="-122"/>
            </a:endParaRPr>
          </a:p>
          <a:p>
            <a:pPr indent="0">
              <a:buFont typeface="Arial" panose="020B0604020202020204" pitchFamily="34" charset="0"/>
              <a:buNone/>
            </a:pPr>
            <a:r>
              <a:rPr lang="zh-CN" sz="2000" b="1">
                <a:latin typeface="Times New Roman" panose="02020603050405020304" pitchFamily="18" charset="0"/>
                <a:ea typeface="宋体" panose="02010600030101010101" pitchFamily="2" charset="-122"/>
              </a:rPr>
              <a:t>                            </a:t>
            </a:r>
            <a:r>
              <a:rPr lang="en-US" sz="2400" b="1">
                <a:latin typeface="Times New Roman" panose="02020603050405020304" pitchFamily="18" charset="0"/>
                <a:ea typeface="宋体" panose="02010600030101010101" pitchFamily="2" charset="-122"/>
                <a:cs typeface="Times New Roman" panose="02020603050405020304" pitchFamily="18" charset="0"/>
              </a:rPr>
              <a:t>-renovation</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b="1">
                <a:latin typeface="Times New Roman" panose="02020603050405020304" pitchFamily="18" charset="0"/>
                <a:ea typeface="宋体" panose="02010600030101010101" pitchFamily="2" charset="-122"/>
                <a:cs typeface="Times New Roman" panose="02020603050405020304" pitchFamily="18" charset="0"/>
              </a:rPr>
              <a:t>revive</a:t>
            </a:r>
            <a:r>
              <a:rPr lang="en-US" sz="2400" b="1" baseline="-25000">
                <a:latin typeface="Times New Roman" panose="02020603050405020304" pitchFamily="18" charset="0"/>
                <a:ea typeface="宋体" panose="02010600030101010101" pitchFamily="2" charset="-122"/>
                <a:cs typeface="Times New Roman" panose="02020603050405020304" pitchFamily="18" charset="0"/>
              </a:rPr>
              <a:t> </a:t>
            </a:r>
            <a:r>
              <a:rPr lang="en-US" sz="2400" b="1" i="1" baseline="-25000">
                <a:latin typeface="Times New Roman" panose="02020603050405020304" pitchFamily="18" charset="0"/>
                <a:ea typeface="宋体" panose="02010600030101010101" pitchFamily="2" charset="-122"/>
                <a:cs typeface="Times New Roman" panose="02020603050405020304" pitchFamily="18" charset="0"/>
              </a:rPr>
              <a:t>/rɪ</a:t>
            </a:r>
            <a:r>
              <a:rPr lang="en-US" sz="2400" b="1" i="1" baseline="-25000">
                <a:latin typeface="Times New Roman" panose="02020603050405020304" pitchFamily="18" charset="0"/>
                <a:ea typeface="宋体" panose="02010600030101010101" pitchFamily="2" charset="-122"/>
              </a:rPr>
              <a:t>ˈvaɪv/</a:t>
            </a:r>
            <a:r>
              <a:rPr lang="zh-CN" sz="2000" b="1">
                <a:latin typeface="Times New Roman" panose="02020603050405020304" pitchFamily="18" charset="0"/>
                <a:ea typeface="宋体" panose="02010600030101010101" pitchFamily="2" charset="-122"/>
              </a:rPr>
              <a:t>（使）复原，复苏；使复兴</a:t>
            </a:r>
            <a:endParaRPr lang="zh-CN" sz="2000" b="1">
              <a:latin typeface="Times New Roman" panose="02020603050405020304" pitchFamily="18" charset="0"/>
              <a:ea typeface="宋体" panose="02010600030101010101" pitchFamily="2" charset="-122"/>
            </a:endParaRPr>
          </a:p>
          <a:p>
            <a:pPr indent="0">
              <a:buFont typeface="Arial" panose="020B0604020202020204" pitchFamily="34" charset="0"/>
              <a:buNone/>
            </a:pPr>
            <a:r>
              <a:rPr lang="zh-CN" sz="2000" b="1">
                <a:latin typeface="Times New Roman" panose="02020603050405020304" pitchFamily="18" charset="0"/>
                <a:ea typeface="宋体" panose="02010600030101010101" pitchFamily="2" charset="-122"/>
              </a:rPr>
              <a:t>                           </a:t>
            </a:r>
            <a:r>
              <a:rPr lang="en-US" sz="2400" b="1">
                <a:latin typeface="Times New Roman" panose="02020603050405020304" pitchFamily="18" charset="0"/>
                <a:ea typeface="宋体" panose="02010600030101010101" pitchFamily="2" charset="-122"/>
                <a:cs typeface="Times New Roman" panose="02020603050405020304" pitchFamily="18" charset="0"/>
              </a:rPr>
              <a:t>-revival </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b="1">
                <a:latin typeface="Times New Roman" panose="02020603050405020304" pitchFamily="18" charset="0"/>
                <a:ea typeface="宋体" panose="02010600030101010101" pitchFamily="2" charset="-122"/>
                <a:cs typeface="Times New Roman" panose="02020603050405020304" pitchFamily="18" charset="0"/>
              </a:rPr>
              <a:t>revitalize</a:t>
            </a:r>
            <a:r>
              <a:rPr lang="en-US" sz="2400" b="1" baseline="-25000">
                <a:latin typeface="Times New Roman" panose="02020603050405020304" pitchFamily="18" charset="0"/>
                <a:ea typeface="宋体" panose="02010600030101010101" pitchFamily="2" charset="-122"/>
                <a:cs typeface="Times New Roman" panose="02020603050405020304" pitchFamily="18" charset="0"/>
              </a:rPr>
              <a:t> </a:t>
            </a:r>
            <a:r>
              <a:rPr lang="en-US" sz="2400" b="1" i="1" baseline="-25000">
                <a:latin typeface="Times New Roman" panose="02020603050405020304" pitchFamily="18" charset="0"/>
                <a:ea typeface="宋体" panose="02010600030101010101" pitchFamily="2" charset="-122"/>
                <a:cs typeface="Times New Roman" panose="02020603050405020304" pitchFamily="18" charset="0"/>
              </a:rPr>
              <a:t>/</a:t>
            </a:r>
            <a:r>
              <a:rPr lang="en-US" sz="2400" b="1" i="1" baseline="-25000">
                <a:latin typeface="Times New Roman" panose="02020603050405020304" pitchFamily="18" charset="0"/>
                <a:ea typeface="宋体" panose="02010600030101010101" pitchFamily="2" charset="-122"/>
              </a:rPr>
              <a:t>ˌriːˈvaɪtəlaɪz/ </a:t>
            </a:r>
            <a:r>
              <a:rPr lang="zh-CN" sz="2000" b="1">
                <a:latin typeface="Times New Roman" panose="02020603050405020304" pitchFamily="18" charset="0"/>
                <a:ea typeface="宋体" panose="02010600030101010101" pitchFamily="2" charset="-122"/>
              </a:rPr>
              <a:t>使恢复生机，使复兴</a:t>
            </a:r>
            <a:r>
              <a:rPr lang="en-US" sz="2400" b="0">
                <a:solidFill>
                  <a:srgbClr val="000000"/>
                </a:solidFill>
                <a:latin typeface="微软雅黑" panose="020B0503020204020204" pitchFamily="34" charset="-122"/>
                <a:ea typeface="宋体" panose="02010600030101010101" pitchFamily="2" charset="-122"/>
              </a:rPr>
              <a:t> </a:t>
            </a:r>
            <a:endParaRPr lang="en-US" sz="2400" b="0">
              <a:solidFill>
                <a:srgbClr val="000000"/>
              </a:solidFill>
              <a:latin typeface="微软雅黑" panose="020B0503020204020204" pitchFamily="34" charset="-122"/>
              <a:ea typeface="宋体" panose="02010600030101010101" pitchFamily="2" charset="-122"/>
            </a:endParaRPr>
          </a:p>
          <a:p>
            <a:pPr indent="0">
              <a:buFont typeface="Arial" panose="020B0604020202020204" pitchFamily="34" charset="0"/>
              <a:buNone/>
            </a:pPr>
            <a:r>
              <a:rPr lang="en-US" sz="2400" b="0">
                <a:solidFill>
                  <a:srgbClr val="000000"/>
                </a:solidFill>
                <a:latin typeface="微软雅黑" panose="020B0503020204020204" pitchFamily="34" charset="-122"/>
                <a:ea typeface="宋体" panose="02010600030101010101" pitchFamily="2" charset="-122"/>
              </a:rPr>
              <a:t>                   </a:t>
            </a:r>
            <a:r>
              <a:rPr lang="en-US" sz="2400" b="1">
                <a:latin typeface="Times New Roman" panose="02020603050405020304" pitchFamily="18" charset="0"/>
                <a:ea typeface="宋体" panose="02010600030101010101" pitchFamily="2" charset="-122"/>
                <a:cs typeface="Times New Roman" panose="02020603050405020304" pitchFamily="18" charset="0"/>
              </a:rPr>
              <a:t>- revitalization</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b="1">
                <a:latin typeface="Times New Roman" panose="02020603050405020304" pitchFamily="18" charset="0"/>
                <a:ea typeface="宋体" panose="02010600030101010101" pitchFamily="2" charset="-122"/>
                <a:cs typeface="Times New Roman" panose="02020603050405020304" pitchFamily="18" charset="0"/>
              </a:rPr>
              <a:t>restore</a:t>
            </a:r>
            <a:r>
              <a:rPr lang="en-US" sz="2400" b="1" i="1" baseline="-25000">
                <a:latin typeface="Times New Roman" panose="02020603050405020304" pitchFamily="18" charset="0"/>
                <a:ea typeface="宋体" panose="02010600030101010101" pitchFamily="2" charset="-122"/>
                <a:cs typeface="Times New Roman" panose="02020603050405020304" pitchFamily="18" charset="0"/>
              </a:rPr>
              <a:t> /rɪ</a:t>
            </a:r>
            <a:r>
              <a:rPr lang="en-US" sz="2400" b="1" i="1" baseline="-25000">
                <a:latin typeface="Times New Roman" panose="02020603050405020304" pitchFamily="18" charset="0"/>
                <a:ea typeface="宋体" panose="02010600030101010101" pitchFamily="2" charset="-122"/>
              </a:rPr>
              <a:t>ˈstɔː/</a:t>
            </a:r>
            <a:r>
              <a:rPr lang="en-US" sz="2400" b="1" i="1">
                <a:latin typeface="Times New Roman" panose="02020603050405020304" pitchFamily="18" charset="0"/>
                <a:ea typeface="宋体" panose="02010600030101010101" pitchFamily="2" charset="-122"/>
              </a:rPr>
              <a:t> </a:t>
            </a:r>
            <a:r>
              <a:rPr lang="zh-CN" sz="2000" b="1">
                <a:latin typeface="Times New Roman" panose="02020603050405020304" pitchFamily="18" charset="0"/>
                <a:ea typeface="宋体" panose="02010600030101010101" pitchFamily="2" charset="-122"/>
              </a:rPr>
              <a:t>恢复；修复</a:t>
            </a:r>
            <a:endParaRPr lang="zh-CN" sz="2000" b="1">
              <a:latin typeface="Times New Roman" panose="02020603050405020304" pitchFamily="18" charset="0"/>
              <a:ea typeface="宋体" panose="02010600030101010101" pitchFamily="2" charset="-122"/>
            </a:endParaRPr>
          </a:p>
          <a:p>
            <a:pPr indent="0">
              <a:buFont typeface="Arial" panose="020B0604020202020204" pitchFamily="34" charset="0"/>
              <a:buNone/>
            </a:pPr>
            <a:r>
              <a:rPr lang="zh-CN" sz="2000" b="1">
                <a:latin typeface="Times New Roman" panose="02020603050405020304" pitchFamily="18" charset="0"/>
                <a:ea typeface="宋体" panose="02010600030101010101" pitchFamily="2" charset="-122"/>
              </a:rPr>
              <a:t>                           </a:t>
            </a:r>
            <a:r>
              <a:rPr lang="en-US" sz="2400" b="1">
                <a:latin typeface="Times New Roman" panose="02020603050405020304" pitchFamily="18" charset="0"/>
                <a:ea typeface="宋体" panose="02010600030101010101" pitchFamily="2" charset="-122"/>
                <a:cs typeface="Times New Roman" panose="02020603050405020304" pitchFamily="18" charset="0"/>
              </a:rPr>
              <a:t>-restoration</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b="1">
                <a:latin typeface="Times New Roman" panose="02020603050405020304" pitchFamily="18" charset="0"/>
                <a:ea typeface="宋体" panose="02010600030101010101" pitchFamily="2" charset="-122"/>
                <a:cs typeface="Times New Roman" panose="02020603050405020304" pitchFamily="18" charset="0"/>
              </a:rPr>
              <a:t>resurge</a:t>
            </a:r>
            <a:r>
              <a:rPr lang="en-US" sz="2400" b="1" baseline="-25000">
                <a:latin typeface="Times New Roman" panose="02020603050405020304" pitchFamily="18" charset="0"/>
                <a:ea typeface="宋体" panose="02010600030101010101" pitchFamily="2" charset="-122"/>
                <a:cs typeface="Times New Roman" panose="02020603050405020304" pitchFamily="18" charset="0"/>
              </a:rPr>
              <a:t> </a:t>
            </a:r>
            <a:r>
              <a:rPr lang="en-US" sz="2400" b="1" i="1" baseline="-25000">
                <a:latin typeface="Times New Roman" panose="02020603050405020304" pitchFamily="18" charset="0"/>
                <a:ea typeface="宋体" panose="02010600030101010101" pitchFamily="2" charset="-122"/>
                <a:cs typeface="Times New Roman" panose="02020603050405020304" pitchFamily="18" charset="0"/>
              </a:rPr>
              <a:t>/rɪ</a:t>
            </a:r>
            <a:r>
              <a:rPr lang="en-US" sz="2400" b="1" i="1" baseline="-25000">
                <a:latin typeface="Times New Roman" panose="02020603050405020304" pitchFamily="18" charset="0"/>
                <a:ea typeface="宋体" panose="02010600030101010101" pitchFamily="2" charset="-122"/>
              </a:rPr>
              <a:t>ˈsɜːdʒ/ </a:t>
            </a:r>
            <a:r>
              <a:rPr lang="zh-CN" sz="2000" b="1">
                <a:latin typeface="Times New Roman" panose="02020603050405020304" pitchFamily="18" charset="0"/>
                <a:ea typeface="宋体" panose="02010600030101010101" pitchFamily="2" charset="-122"/>
              </a:rPr>
              <a:t>复活；再起</a:t>
            </a:r>
            <a:endParaRPr lang="zh-CN" sz="2000" b="1">
              <a:latin typeface="Times New Roman" panose="02020603050405020304" pitchFamily="18" charset="0"/>
              <a:ea typeface="宋体" panose="02010600030101010101" pitchFamily="2" charset="-122"/>
            </a:endParaRPr>
          </a:p>
          <a:p>
            <a:pPr indent="0">
              <a:buFont typeface="Arial" panose="020B0604020202020204" pitchFamily="34" charset="0"/>
              <a:buNone/>
            </a:pPr>
            <a:r>
              <a:rPr lang="zh-CN" sz="2000" b="1">
                <a:latin typeface="Times New Roman" panose="02020603050405020304" pitchFamily="18" charset="0"/>
                <a:ea typeface="宋体" panose="02010600030101010101" pitchFamily="2" charset="-122"/>
              </a:rPr>
              <a:t>                           </a:t>
            </a:r>
            <a:r>
              <a:rPr lang="en-US" sz="2400" b="1">
                <a:latin typeface="Times New Roman" panose="02020603050405020304" pitchFamily="18" charset="0"/>
                <a:ea typeface="宋体" panose="02010600030101010101" pitchFamily="2" charset="-122"/>
                <a:cs typeface="Times New Roman" panose="02020603050405020304" pitchFamily="18" charset="0"/>
              </a:rPr>
              <a:t>-resurgence</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b="1">
                <a:latin typeface="Times New Roman" panose="02020603050405020304" pitchFamily="18" charset="0"/>
                <a:ea typeface="宋体" panose="02010600030101010101" pitchFamily="2" charset="-122"/>
                <a:cs typeface="Times New Roman" panose="02020603050405020304" pitchFamily="18" charset="0"/>
              </a:rPr>
              <a:t>revert </a:t>
            </a:r>
            <a:r>
              <a:rPr lang="en-US" sz="2400" b="1" i="1" baseline="-25000">
                <a:latin typeface="Times New Roman" panose="02020603050405020304" pitchFamily="18" charset="0"/>
                <a:ea typeface="宋体" panose="02010600030101010101" pitchFamily="2" charset="-122"/>
                <a:cs typeface="Times New Roman" panose="02020603050405020304" pitchFamily="18" charset="0"/>
              </a:rPr>
              <a:t>/rɪ</a:t>
            </a:r>
            <a:r>
              <a:rPr lang="en-US" sz="2400" b="1" i="1" baseline="-25000">
                <a:latin typeface="Times New Roman" panose="02020603050405020304" pitchFamily="18" charset="0"/>
                <a:ea typeface="宋体" panose="02010600030101010101" pitchFamily="2" charset="-122"/>
              </a:rPr>
              <a:t>ˈvɜːt/</a:t>
            </a:r>
            <a:r>
              <a:rPr lang="en-US" sz="2000" b="1" i="1" baseline="-25000">
                <a:latin typeface="Times New Roman" panose="02020603050405020304" pitchFamily="18" charset="0"/>
                <a:ea typeface="宋体" panose="02010600030101010101" pitchFamily="2" charset="-122"/>
              </a:rPr>
              <a:t> </a:t>
            </a:r>
            <a:r>
              <a:rPr lang="zh-CN" sz="2000" b="1">
                <a:latin typeface="Times New Roman" panose="02020603050405020304" pitchFamily="18" charset="0"/>
                <a:ea typeface="宋体" panose="02010600030101010101" pitchFamily="2" charset="-122"/>
              </a:rPr>
              <a:t>恢复（到原来状态、情况或做法）</a:t>
            </a:r>
            <a:r>
              <a:rPr lang="en-US" altLang="zh-CN" sz="2000" b="1">
                <a:latin typeface="Times New Roman" panose="02020603050405020304" pitchFamily="18" charset="0"/>
                <a:ea typeface="宋体" panose="02010600030101010101" pitchFamily="2" charset="-122"/>
              </a:rPr>
              <a:t>-                     -</a:t>
            </a:r>
            <a:r>
              <a:rPr lang="zh-CN" sz="2400" b="1">
                <a:latin typeface="Times New Roman" panose="02020603050405020304" pitchFamily="18" charset="0"/>
                <a:ea typeface="宋体" panose="02010600030101010101" pitchFamily="2" charset="-122"/>
              </a:rPr>
              <a:t>reversion</a:t>
            </a:r>
            <a:endParaRPr lang="zh-CN" sz="2400" b="1">
              <a:latin typeface="Times New Roman" panose="02020603050405020304" pitchFamily="18" charset="0"/>
              <a:ea typeface="宋体" panose="02010600030101010101" pitchFamily="2" charset="-122"/>
            </a:endParaRPr>
          </a:p>
          <a:p>
            <a:pPr marL="342900" indent="-342900"/>
            <a:endParaRPr lang="zh-CN" sz="2400" b="1">
              <a:latin typeface="Times New Roman" panose="02020603050405020304" pitchFamily="18" charset="0"/>
              <a:ea typeface="宋体" panose="02010600030101010101" pitchFamily="2" charset="-122"/>
            </a:endParaRPr>
          </a:p>
        </p:txBody>
      </p:sp>
      <p:sp>
        <p:nvSpPr>
          <p:cNvPr id="21" name="文本框 20"/>
          <p:cNvSpPr txBox="1"/>
          <p:nvPr/>
        </p:nvSpPr>
        <p:spPr>
          <a:xfrm>
            <a:off x="6048375" y="975995"/>
            <a:ext cx="5741035" cy="5246370"/>
          </a:xfrm>
          <a:prstGeom prst="rect">
            <a:avLst/>
          </a:prstGeom>
          <a:noFill/>
          <a:ln w="9525">
            <a:noFill/>
          </a:ln>
        </p:spPr>
        <p:txBody>
          <a:bodyPr wrap="square">
            <a:spAutoFit/>
          </a:bodyPr>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1.</a:t>
            </a:r>
            <a:r>
              <a:rPr lang="zh-CN" sz="2000" b="0">
                <a:solidFill>
                  <a:srgbClr val="0063A8"/>
                </a:solidFill>
                <a:ea typeface="宋体" panose="02010600030101010101" pitchFamily="2" charset="-122"/>
              </a:rPr>
              <a:t>乡村振兴</a:t>
            </a:r>
            <a:endParaRPr lang="zh-CN" sz="2000" b="0">
              <a:solidFill>
                <a:srgbClr val="0063A8"/>
              </a:solidFill>
              <a:ea typeface="宋体" panose="02010600030101010101" pitchFamily="2" charset="-122"/>
            </a:endParaRPr>
          </a:p>
          <a:p>
            <a:pPr indent="0" fontAlgn="auto">
              <a:lnSpc>
                <a:spcPts val="1400"/>
              </a:lnSpc>
            </a:pPr>
            <a:endParaRPr lang="zh-CN" sz="2000" b="0">
              <a:solidFill>
                <a:srgbClr val="0063A8"/>
              </a:solidFill>
              <a:ea typeface="宋体" panose="02010600030101010101" pitchFamily="2" charset="-122"/>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2.</a:t>
            </a:r>
            <a:r>
              <a:rPr lang="zh-CN" sz="2000" b="0">
                <a:solidFill>
                  <a:srgbClr val="0063A8"/>
                </a:solidFill>
                <a:ea typeface="宋体" panose="02010600030101010101" pitchFamily="2" charset="-122"/>
              </a:rPr>
              <a:t>这意味着将鲸鱼数量恢复到捕鲸前的数量可能是应对气候变化的重要工具。</a:t>
            </a:r>
            <a:endParaRPr lang="zh-CN" sz="2000" b="0">
              <a:solidFill>
                <a:srgbClr val="0063A8"/>
              </a:solidFill>
              <a:ea typeface="宋体" panose="02010600030101010101" pitchFamily="2" charset="-122"/>
            </a:endParaRPr>
          </a:p>
          <a:p>
            <a:pPr indent="0" fontAlgn="auto">
              <a:lnSpc>
                <a:spcPts val="1400"/>
              </a:lnSpc>
            </a:pPr>
            <a:endParaRPr lang="zh-CN" sz="2000" b="0">
              <a:solidFill>
                <a:srgbClr val="0063A8"/>
              </a:solidFill>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3.</a:t>
            </a:r>
            <a:r>
              <a:rPr lang="zh-CN" sz="2000" b="0">
                <a:solidFill>
                  <a:srgbClr val="0063A8"/>
                </a:solidFill>
                <a:latin typeface="Times New Roman" panose="02020603050405020304" pitchFamily="18" charset="0"/>
                <a:ea typeface="宋体" panose="02010600030101010101" pitchFamily="2" charset="-122"/>
              </a:rPr>
              <a:t>他创立了合作社，振兴了衰落的产业，并带动了成千上万的村民。</a:t>
            </a:r>
            <a:endParaRPr lang="zh-CN" sz="2000" b="0">
              <a:solidFill>
                <a:srgbClr val="0063A8"/>
              </a:solidFill>
              <a:latin typeface="Times New Roman" panose="02020603050405020304" pitchFamily="18" charset="0"/>
              <a:ea typeface="宋体" panose="02010600030101010101" pitchFamily="2" charset="-122"/>
            </a:endParaRPr>
          </a:p>
          <a:p>
            <a:pPr indent="0" fontAlgn="auto">
              <a:lnSpc>
                <a:spcPts val="1400"/>
              </a:lnSpc>
            </a:pPr>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4.</a:t>
            </a:r>
            <a:r>
              <a:rPr lang="zh-CN" sz="2000" b="0">
                <a:solidFill>
                  <a:srgbClr val="0063A8"/>
                </a:solidFill>
                <a:latin typeface="Times New Roman" panose="02020603050405020304" pitchFamily="18" charset="0"/>
                <a:ea typeface="宋体" panose="02010600030101010101" pitchFamily="2" charset="-122"/>
              </a:rPr>
              <a:t>语言的复兴，尤其是在年轻人当中的复兴，是民族认同感复苏的一部分。</a:t>
            </a:r>
            <a:endParaRPr lang="zh-CN" sz="2000" b="0">
              <a:solidFill>
                <a:srgbClr val="0063A8"/>
              </a:solidFill>
              <a:latin typeface="Times New Roman" panose="02020603050405020304" pitchFamily="18" charset="0"/>
              <a:ea typeface="宋体" panose="02010600030101010101" pitchFamily="2" charset="-122"/>
            </a:endParaRPr>
          </a:p>
          <a:p>
            <a:pPr indent="0"/>
            <a:endParaRPr lang="zh-CN" altLang="en-US" sz="2000">
              <a:solidFill>
                <a:srgbClr val="0063A8"/>
              </a:solidFill>
            </a:endParaRPr>
          </a:p>
          <a:p>
            <a:pPr indent="0"/>
            <a:endParaRPr lang="zh-CN" altLang="en-US" sz="2000">
              <a:solidFill>
                <a:srgbClr val="0063A8"/>
              </a:solidFill>
            </a:endParaRPr>
          </a:p>
        </p:txBody>
      </p:sp>
      <p:sp>
        <p:nvSpPr>
          <p:cNvPr id="26" name="文本框 25"/>
          <p:cNvSpPr txBox="1"/>
          <p:nvPr/>
        </p:nvSpPr>
        <p:spPr>
          <a:xfrm>
            <a:off x="6096635" y="1324610"/>
            <a:ext cx="5080000" cy="398780"/>
          </a:xfrm>
          <a:prstGeom prst="rect">
            <a:avLst/>
          </a:prstGeom>
          <a:noFill/>
          <a:ln w="9525">
            <a:noFill/>
          </a:ln>
        </p:spPr>
        <p:txBody>
          <a:bodyPr>
            <a:spAutoFit/>
          </a:bodyPr>
          <a:p>
            <a:pPr indent="0"/>
            <a:r>
              <a:rPr lang="en-US" sz="2000" b="1">
                <a:latin typeface="Times New Roman" panose="02020603050405020304" pitchFamily="18" charset="0"/>
                <a:ea typeface="宋体" panose="02010600030101010101" pitchFamily="2" charset="-122"/>
                <a:cs typeface="Times New Roman" panose="02020603050405020304" pitchFamily="18" charset="0"/>
              </a:rPr>
              <a:t>1.revive</a:t>
            </a:r>
            <a:r>
              <a:rPr lang="en-US" sz="2000" b="0">
                <a:latin typeface="Times New Roman" panose="02020603050405020304" pitchFamily="18" charset="0"/>
                <a:ea typeface="宋体" panose="02010600030101010101" pitchFamily="2" charset="-122"/>
                <a:cs typeface="Times New Roman" panose="02020603050405020304" pitchFamily="18" charset="0"/>
              </a:rPr>
              <a:t> rural areas/ </a:t>
            </a:r>
            <a:r>
              <a:rPr lang="en-US" sz="2000" b="0">
                <a:latin typeface="Times New Roman" panose="02020603050405020304" pitchFamily="18" charset="0"/>
                <a:ea typeface="宋体" panose="02010600030101010101" pitchFamily="2" charset="-122"/>
              </a:rPr>
              <a:t>rural </a:t>
            </a:r>
            <a:r>
              <a:rPr lang="en-US" sz="2000" b="1">
                <a:solidFill>
                  <a:srgbClr val="C00000"/>
                </a:solidFill>
                <a:latin typeface="Times New Roman" panose="02020603050405020304" pitchFamily="18" charset="0"/>
                <a:ea typeface="宋体" panose="02010600030101010101" pitchFamily="2" charset="-122"/>
              </a:rPr>
              <a:t>revitalization</a:t>
            </a:r>
            <a:endParaRPr lang="zh-CN" altLang="en-US" sz="2000"/>
          </a:p>
        </p:txBody>
      </p:sp>
      <p:sp>
        <p:nvSpPr>
          <p:cNvPr id="28" name="文本框 27"/>
          <p:cNvSpPr txBox="1"/>
          <p:nvPr/>
        </p:nvSpPr>
        <p:spPr>
          <a:xfrm>
            <a:off x="6049010" y="2459355"/>
            <a:ext cx="5740400" cy="1014730"/>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2.</a:t>
            </a:r>
            <a:r>
              <a:rPr lang="en-US" sz="2000" b="0" u="dbl">
                <a:latin typeface="Times New Roman" panose="02020603050405020304" pitchFamily="18" charset="0"/>
                <a:ea typeface="宋体" panose="02010600030101010101" pitchFamily="2" charset="-122"/>
              </a:rPr>
              <a:t>What this means</a:t>
            </a:r>
            <a:r>
              <a:rPr lang="en-US" sz="2000" b="0">
                <a:latin typeface="Times New Roman" panose="02020603050405020304" pitchFamily="18" charset="0"/>
                <a:ea typeface="宋体" panose="02010600030101010101" pitchFamily="2" charset="-122"/>
              </a:rPr>
              <a:t> is that </a:t>
            </a:r>
            <a:r>
              <a:rPr lang="en-US" sz="2000" b="1" u="dbl">
                <a:solidFill>
                  <a:srgbClr val="C00000"/>
                </a:solidFill>
                <a:latin typeface="Times New Roman" panose="02020603050405020304" pitchFamily="18" charset="0"/>
                <a:ea typeface="宋体" panose="02010600030101010101" pitchFamily="2" charset="-122"/>
              </a:rPr>
              <a:t>restoring</a:t>
            </a:r>
            <a:r>
              <a:rPr lang="en-US" sz="2000" b="0" u="dbl">
                <a:latin typeface="Times New Roman" panose="02020603050405020304" pitchFamily="18" charset="0"/>
                <a:ea typeface="宋体" panose="02010600030101010101" pitchFamily="2" charset="-122"/>
              </a:rPr>
              <a:t> whale populations to their pre-whaling numbers</a:t>
            </a:r>
            <a:r>
              <a:rPr lang="en-US" sz="2000" b="0">
                <a:latin typeface="Times New Roman" panose="02020603050405020304" pitchFamily="18" charset="0"/>
                <a:ea typeface="宋体" panose="02010600030101010101" pitchFamily="2" charset="-122"/>
              </a:rPr>
              <a:t> could be an important tool in fighting climate change</a:t>
            </a:r>
            <a:r>
              <a:rPr lang="en-US" sz="2000" b="0">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000"/>
          </a:p>
        </p:txBody>
      </p:sp>
      <p:sp>
        <p:nvSpPr>
          <p:cNvPr id="29" name="文本框 28"/>
          <p:cNvSpPr txBox="1"/>
          <p:nvPr/>
        </p:nvSpPr>
        <p:spPr>
          <a:xfrm>
            <a:off x="6096635" y="4155440"/>
            <a:ext cx="5920740" cy="706755"/>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3.He founded the cooperative,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revitalizing</a:t>
            </a:r>
            <a:r>
              <a:rPr lang="en-US" sz="2000" b="0">
                <a:latin typeface="Times New Roman" panose="02020603050405020304" pitchFamily="18" charset="0"/>
                <a:ea typeface="宋体" panose="02010600030101010101" pitchFamily="2" charset="-122"/>
                <a:cs typeface="Times New Roman" panose="02020603050405020304" pitchFamily="18" charset="0"/>
              </a:rPr>
              <a:t> the declining industry and involving thousands of villiagers.</a:t>
            </a:r>
            <a:endParaRPr lang="zh-CN" altLang="en-US" sz="2000"/>
          </a:p>
        </p:txBody>
      </p:sp>
      <p:sp>
        <p:nvSpPr>
          <p:cNvPr id="30" name="文本框 29"/>
          <p:cNvSpPr txBox="1"/>
          <p:nvPr/>
        </p:nvSpPr>
        <p:spPr>
          <a:xfrm>
            <a:off x="6096635" y="5506085"/>
            <a:ext cx="5643880" cy="1014730"/>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4.</a:t>
            </a:r>
            <a:r>
              <a:rPr lang="en-US" sz="2000" b="0">
                <a:latin typeface="Times New Roman" panose="02020603050405020304" pitchFamily="18" charset="0"/>
                <a:ea typeface="宋体" panose="02010600030101010101" pitchFamily="2" charset="-122"/>
              </a:rPr>
              <a:t>The </a:t>
            </a:r>
            <a:r>
              <a:rPr lang="en-US" sz="2000" b="1">
                <a:solidFill>
                  <a:srgbClr val="C00000"/>
                </a:solidFill>
                <a:latin typeface="Times New Roman" panose="02020603050405020304" pitchFamily="18" charset="0"/>
                <a:ea typeface="宋体" panose="02010600030101010101" pitchFamily="2" charset="-122"/>
              </a:rPr>
              <a:t>revival</a:t>
            </a:r>
            <a:r>
              <a:rPr lang="en-US" sz="2000" b="0">
                <a:latin typeface="Times New Roman" panose="02020603050405020304" pitchFamily="18" charset="0"/>
                <a:ea typeface="宋体" panose="02010600030101010101" pitchFamily="2" charset="-122"/>
              </a:rPr>
              <a:t> of the language, particularly among young people, is part of a resurgence of national identity.</a:t>
            </a:r>
            <a:endParaRPr lang="zh-CN" altLang="en-US"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par>
                                <p:cTn id="10" presetID="8" presetClass="emph" presetSubtype="0" repeatCount="indefinite" fill="hold" nodeType="with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P spid="28" grpId="1"/>
      <p:bldP spid="29" grpId="0"/>
      <p:bldP spid="29" grpId="1"/>
      <p:bldP spid="30" grpId="0"/>
      <p:bldP spid="3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512860" y="688340"/>
            <a:ext cx="10972825" cy="0"/>
          </a:xfrm>
          <a:prstGeom prst="line">
            <a:avLst/>
          </a:prstGeom>
          <a:ln>
            <a:gradFill>
              <a:gsLst>
                <a:gs pos="0">
                  <a:srgbClr val="400040"/>
                </a:gs>
                <a:gs pos="32000">
                  <a:srgbClr val="8F0040"/>
                </a:gs>
                <a:gs pos="63000">
                  <a:srgbClr val="F27300"/>
                </a:gs>
                <a:gs pos="100000">
                  <a:srgbClr val="FFBF00"/>
                </a:gs>
              </a:gsLst>
              <a:lin ang="10800000" scaled="0"/>
            </a:gradFill>
          </a:ln>
        </p:spPr>
        <p:style>
          <a:lnRef idx="1">
            <a:srgbClr val="5B9BD5"/>
          </a:lnRef>
          <a:fillRef idx="0">
            <a:srgbClr val="5B9BD5"/>
          </a:fillRef>
          <a:effectRef idx="0">
            <a:srgbClr val="5B9BD5"/>
          </a:effectRef>
          <a:fontRef idx="minor">
            <a:sysClr val="windowText" lastClr="000000"/>
          </a:fontRef>
        </p:style>
      </p:cxnSp>
      <p:sp>
        <p:nvSpPr>
          <p:cNvPr id="25" name="矩形 24"/>
          <p:cNvSpPr/>
          <p:nvPr/>
        </p:nvSpPr>
        <p:spPr>
          <a:xfrm>
            <a:off x="0" y="6685613"/>
            <a:ext cx="12192000" cy="1723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p:nvPr/>
        </p:nvPicPr>
        <p:blipFill>
          <a:blip r:embed="rId1"/>
          <a:stretch>
            <a:fillRect/>
          </a:stretch>
        </p:blipFill>
        <p:spPr>
          <a:xfrm>
            <a:off x="54610" y="6584950"/>
            <a:ext cx="708025" cy="273050"/>
          </a:xfrm>
          <a:prstGeom prst="rect">
            <a:avLst/>
          </a:prstGeom>
        </p:spPr>
      </p:pic>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0" y="12700"/>
            <a:ext cx="1078865" cy="831850"/>
          </a:xfrm>
          <a:prstGeom prst="rect">
            <a:avLst/>
          </a:prstGeom>
        </p:spPr>
      </p:pic>
      <p:grpSp>
        <p:nvGrpSpPr>
          <p:cNvPr id="3" name="组合 2"/>
          <p:cNvGrpSpPr/>
          <p:nvPr/>
        </p:nvGrpSpPr>
        <p:grpSpPr>
          <a:xfrm>
            <a:off x="414020" y="551815"/>
            <a:ext cx="140970" cy="121920"/>
            <a:chOff x="715963" y="600758"/>
            <a:chExt cx="2201410" cy="2201406"/>
          </a:xfrm>
        </p:grpSpPr>
        <p:sp>
          <p:nvSpPr>
            <p:cNvPr id="5" name="Freeform 20"/>
            <p:cNvSpPr/>
            <p:nvPr/>
          </p:nvSpPr>
          <p:spPr>
            <a:xfrm>
              <a:off x="715963" y="843713"/>
              <a:ext cx="349618" cy="1712535"/>
            </a:xfrm>
            <a:custGeom>
              <a:avLst/>
              <a:gdLst/>
              <a:ahLst/>
              <a:cxnLst>
                <a:cxn ang="0">
                  <a:pos x="349618" y="1122925"/>
                </a:cxn>
                <a:cxn ang="0">
                  <a:pos x="0" y="1712535"/>
                </a:cxn>
                <a:cxn ang="0">
                  <a:pos x="0" y="0"/>
                </a:cxn>
                <a:cxn ang="0">
                  <a:pos x="349618" y="1122925"/>
                </a:cxn>
              </a:cxnLst>
              <a:pathLst>
                <a:path w="118" h="578">
                  <a:moveTo>
                    <a:pt x="118" y="379"/>
                  </a:moveTo>
                  <a:lnTo>
                    <a:pt x="0" y="578"/>
                  </a:lnTo>
                  <a:lnTo>
                    <a:pt x="0" y="0"/>
                  </a:lnTo>
                  <a:lnTo>
                    <a:pt x="118" y="379"/>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6" name="Freeform 21"/>
            <p:cNvSpPr/>
            <p:nvPr/>
          </p:nvSpPr>
          <p:spPr>
            <a:xfrm>
              <a:off x="715963" y="600758"/>
              <a:ext cx="651830" cy="399987"/>
            </a:xfrm>
            <a:custGeom>
              <a:avLst/>
              <a:gdLst/>
              <a:ahLst/>
              <a:cxnLst>
                <a:cxn ang="0">
                  <a:pos x="651830" y="399987"/>
                </a:cxn>
                <a:cxn ang="0">
                  <a:pos x="0" y="242955"/>
                </a:cxn>
                <a:cxn ang="0">
                  <a:pos x="242954" y="0"/>
                </a:cxn>
                <a:cxn ang="0">
                  <a:pos x="651830" y="399987"/>
                </a:cxn>
              </a:cxnLst>
              <a:pathLst>
                <a:path w="220" h="135">
                  <a:moveTo>
                    <a:pt x="220" y="135"/>
                  </a:moveTo>
                  <a:lnTo>
                    <a:pt x="0" y="82"/>
                  </a:lnTo>
                  <a:lnTo>
                    <a:pt x="82" y="0"/>
                  </a:lnTo>
                  <a:lnTo>
                    <a:pt x="220" y="135"/>
                  </a:lnTo>
                  <a:close/>
                </a:path>
              </a:pathLst>
            </a:custGeom>
            <a:noFill/>
            <a:ln w="9525" cap="flat" cmpd="sng">
              <a:solidFill>
                <a:srgbClr val="5B3B87"/>
              </a:solidFill>
              <a:prstDash val="solid"/>
              <a:round/>
              <a:headEnd type="none" w="med" len="med"/>
              <a:tailEnd type="none" w="med" len="med"/>
            </a:ln>
          </p:spPr>
          <p:txBody>
            <a:bodyPr/>
            <a:p>
              <a:endParaRPr lang="zh-CN" altLang="en-US" sz="1680"/>
            </a:p>
          </p:txBody>
        </p:sp>
        <p:sp>
          <p:nvSpPr>
            <p:cNvPr id="7" name="Freeform 22"/>
            <p:cNvSpPr/>
            <p:nvPr/>
          </p:nvSpPr>
          <p:spPr>
            <a:xfrm>
              <a:off x="715963" y="1966637"/>
              <a:ext cx="349618" cy="835527"/>
            </a:xfrm>
            <a:custGeom>
              <a:avLst/>
              <a:gdLst/>
              <a:ahLst/>
              <a:cxnLst>
                <a:cxn ang="0">
                  <a:pos x="349618" y="0"/>
                </a:cxn>
                <a:cxn ang="0">
                  <a:pos x="242954" y="835527"/>
                </a:cxn>
                <a:cxn ang="0">
                  <a:pos x="0" y="589609"/>
                </a:cxn>
                <a:cxn ang="0">
                  <a:pos x="349618" y="0"/>
                </a:cxn>
              </a:cxnLst>
              <a:pathLst>
                <a:path w="118" h="282">
                  <a:moveTo>
                    <a:pt x="118" y="0"/>
                  </a:moveTo>
                  <a:lnTo>
                    <a:pt x="82" y="282"/>
                  </a:lnTo>
                  <a:lnTo>
                    <a:pt x="0" y="199"/>
                  </a:lnTo>
                  <a:lnTo>
                    <a:pt x="118" y="0"/>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8" name="Freeform 23"/>
            <p:cNvSpPr/>
            <p:nvPr/>
          </p:nvSpPr>
          <p:spPr>
            <a:xfrm>
              <a:off x="715963" y="843713"/>
              <a:ext cx="651830" cy="1122926"/>
            </a:xfrm>
            <a:custGeom>
              <a:avLst/>
              <a:gdLst/>
              <a:ahLst/>
              <a:cxnLst>
                <a:cxn ang="0">
                  <a:pos x="651830" y="157031"/>
                </a:cxn>
                <a:cxn ang="0">
                  <a:pos x="349617" y="1122926"/>
                </a:cxn>
                <a:cxn ang="0">
                  <a:pos x="0" y="0"/>
                </a:cxn>
                <a:cxn ang="0">
                  <a:pos x="651830" y="157031"/>
                </a:cxn>
              </a:cxnLst>
              <a:pathLst>
                <a:path w="220" h="379">
                  <a:moveTo>
                    <a:pt x="220" y="53"/>
                  </a:moveTo>
                  <a:lnTo>
                    <a:pt x="118" y="379"/>
                  </a:lnTo>
                  <a:lnTo>
                    <a:pt x="0" y="0"/>
                  </a:lnTo>
                  <a:lnTo>
                    <a:pt x="220" y="53"/>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0" name="Freeform 24"/>
            <p:cNvSpPr/>
            <p:nvPr/>
          </p:nvSpPr>
          <p:spPr>
            <a:xfrm>
              <a:off x="958918" y="1966637"/>
              <a:ext cx="948117" cy="835527"/>
            </a:xfrm>
            <a:custGeom>
              <a:avLst/>
              <a:gdLst/>
              <a:ahLst/>
              <a:cxnLst>
                <a:cxn ang="0">
                  <a:pos x="948117" y="373320"/>
                </a:cxn>
                <a:cxn ang="0">
                  <a:pos x="0" y="835527"/>
                </a:cxn>
                <a:cxn ang="0">
                  <a:pos x="106663" y="0"/>
                </a:cxn>
                <a:cxn ang="0">
                  <a:pos x="948117" y="373320"/>
                </a:cxn>
              </a:cxnLst>
              <a:pathLst>
                <a:path w="320" h="282">
                  <a:moveTo>
                    <a:pt x="320" y="126"/>
                  </a:moveTo>
                  <a:lnTo>
                    <a:pt x="0" y="282"/>
                  </a:lnTo>
                  <a:lnTo>
                    <a:pt x="36" y="0"/>
                  </a:lnTo>
                  <a:lnTo>
                    <a:pt x="320" y="126"/>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12" name="Freeform 25"/>
            <p:cNvSpPr/>
            <p:nvPr/>
          </p:nvSpPr>
          <p:spPr>
            <a:xfrm>
              <a:off x="958918" y="600758"/>
              <a:ext cx="1712536" cy="399987"/>
            </a:xfrm>
            <a:custGeom>
              <a:avLst/>
              <a:gdLst/>
              <a:ahLst/>
              <a:cxnLst>
                <a:cxn ang="0">
                  <a:pos x="408875" y="399987"/>
                </a:cxn>
                <a:cxn ang="0">
                  <a:pos x="0" y="0"/>
                </a:cxn>
                <a:cxn ang="0">
                  <a:pos x="1712536" y="0"/>
                </a:cxn>
                <a:cxn ang="0">
                  <a:pos x="408875" y="399987"/>
                </a:cxn>
              </a:cxnLst>
              <a:pathLst>
                <a:path w="578" h="135">
                  <a:moveTo>
                    <a:pt x="138" y="135"/>
                  </a:moveTo>
                  <a:lnTo>
                    <a:pt x="0" y="0"/>
                  </a:lnTo>
                  <a:lnTo>
                    <a:pt x="578" y="0"/>
                  </a:lnTo>
                  <a:lnTo>
                    <a:pt x="138" y="135"/>
                  </a:lnTo>
                  <a:close/>
                </a:path>
              </a:pathLst>
            </a:custGeom>
            <a:noFill/>
            <a:ln w="9525" cap="flat" cmpd="sng">
              <a:solidFill>
                <a:srgbClr val="79307A"/>
              </a:solidFill>
              <a:prstDash val="solid"/>
              <a:round/>
              <a:headEnd type="none" w="med" len="med"/>
              <a:tailEnd type="none" w="med" len="med"/>
            </a:ln>
          </p:spPr>
          <p:txBody>
            <a:bodyPr/>
            <a:p>
              <a:endParaRPr lang="zh-CN" altLang="en-US" sz="1680"/>
            </a:p>
          </p:txBody>
        </p:sp>
        <p:sp>
          <p:nvSpPr>
            <p:cNvPr id="13" name="Freeform 26"/>
            <p:cNvSpPr/>
            <p:nvPr/>
          </p:nvSpPr>
          <p:spPr>
            <a:xfrm>
              <a:off x="958918" y="2339957"/>
              <a:ext cx="1712536" cy="462207"/>
            </a:xfrm>
            <a:custGeom>
              <a:avLst/>
              <a:gdLst/>
              <a:ahLst/>
              <a:cxnLst>
                <a:cxn ang="0">
                  <a:pos x="948116" y="0"/>
                </a:cxn>
                <a:cxn ang="0">
                  <a:pos x="1712536" y="462207"/>
                </a:cxn>
                <a:cxn ang="0">
                  <a:pos x="0" y="462207"/>
                </a:cxn>
                <a:cxn ang="0">
                  <a:pos x="948116" y="0"/>
                </a:cxn>
              </a:cxnLst>
              <a:pathLst>
                <a:path w="578" h="156">
                  <a:moveTo>
                    <a:pt x="320" y="0"/>
                  </a:moveTo>
                  <a:lnTo>
                    <a:pt x="578" y="156"/>
                  </a:lnTo>
                  <a:lnTo>
                    <a:pt x="0" y="156"/>
                  </a:lnTo>
                  <a:lnTo>
                    <a:pt x="320"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4" name="Freeform 27"/>
            <p:cNvSpPr/>
            <p:nvPr/>
          </p:nvSpPr>
          <p:spPr>
            <a:xfrm>
              <a:off x="1367793" y="600758"/>
              <a:ext cx="1303661" cy="805899"/>
            </a:xfrm>
            <a:custGeom>
              <a:avLst/>
              <a:gdLst/>
              <a:ahLst/>
              <a:cxnLst>
                <a:cxn ang="0">
                  <a:pos x="1303661" y="0"/>
                </a:cxn>
                <a:cxn ang="0">
                  <a:pos x="897748" y="805899"/>
                </a:cxn>
                <a:cxn ang="0">
                  <a:pos x="0" y="399986"/>
                </a:cxn>
                <a:cxn ang="0">
                  <a:pos x="1303661" y="0"/>
                </a:cxn>
              </a:cxnLst>
              <a:pathLst>
                <a:path w="440" h="272">
                  <a:moveTo>
                    <a:pt x="440" y="0"/>
                  </a:moveTo>
                  <a:lnTo>
                    <a:pt x="303" y="272"/>
                  </a:lnTo>
                  <a:lnTo>
                    <a:pt x="0" y="135"/>
                  </a:lnTo>
                  <a:lnTo>
                    <a:pt x="440" y="0"/>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5" name="Freeform 28"/>
            <p:cNvSpPr/>
            <p:nvPr/>
          </p:nvSpPr>
          <p:spPr>
            <a:xfrm>
              <a:off x="2265543" y="843713"/>
              <a:ext cx="651830" cy="1712535"/>
            </a:xfrm>
            <a:custGeom>
              <a:avLst/>
              <a:gdLst/>
              <a:ahLst/>
              <a:cxnLst>
                <a:cxn ang="0">
                  <a:pos x="651830" y="0"/>
                </a:cxn>
                <a:cxn ang="0">
                  <a:pos x="651830" y="1712535"/>
                </a:cxn>
                <a:cxn ang="0">
                  <a:pos x="0" y="562944"/>
                </a:cxn>
                <a:cxn ang="0">
                  <a:pos x="651830" y="0"/>
                </a:cxn>
              </a:cxnLst>
              <a:pathLst>
                <a:path w="220" h="578">
                  <a:moveTo>
                    <a:pt x="220" y="0"/>
                  </a:moveTo>
                  <a:lnTo>
                    <a:pt x="220" y="578"/>
                  </a:lnTo>
                  <a:lnTo>
                    <a:pt x="0" y="190"/>
                  </a:lnTo>
                  <a:lnTo>
                    <a:pt x="220" y="0"/>
                  </a:lnTo>
                  <a:close/>
                </a:path>
              </a:pathLst>
            </a:custGeom>
            <a:noFill/>
            <a:ln w="9525" cap="flat" cmpd="sng">
              <a:solidFill>
                <a:srgbClr val="F1286A"/>
              </a:solidFill>
              <a:prstDash val="solid"/>
              <a:round/>
              <a:headEnd type="none" w="med" len="med"/>
              <a:tailEnd type="none" w="med" len="med"/>
            </a:ln>
          </p:spPr>
          <p:txBody>
            <a:bodyPr/>
            <a:p>
              <a:endParaRPr lang="zh-CN" altLang="en-US" sz="1680"/>
            </a:p>
          </p:txBody>
        </p:sp>
        <p:sp>
          <p:nvSpPr>
            <p:cNvPr id="16" name="Freeform 29"/>
            <p:cNvSpPr/>
            <p:nvPr/>
          </p:nvSpPr>
          <p:spPr>
            <a:xfrm>
              <a:off x="1907035" y="2339957"/>
              <a:ext cx="1010338" cy="462207"/>
            </a:xfrm>
            <a:custGeom>
              <a:avLst/>
              <a:gdLst/>
              <a:ahLst/>
              <a:cxnLst>
                <a:cxn ang="0">
                  <a:pos x="1010338" y="216289"/>
                </a:cxn>
                <a:cxn ang="0">
                  <a:pos x="0" y="0"/>
                </a:cxn>
                <a:cxn ang="0">
                  <a:pos x="764419" y="462207"/>
                </a:cxn>
                <a:cxn ang="0">
                  <a:pos x="1010338" y="216289"/>
                </a:cxn>
              </a:cxnLst>
              <a:pathLst>
                <a:path w="341" h="156">
                  <a:moveTo>
                    <a:pt x="341" y="73"/>
                  </a:moveTo>
                  <a:lnTo>
                    <a:pt x="0" y="0"/>
                  </a:lnTo>
                  <a:lnTo>
                    <a:pt x="258" y="156"/>
                  </a:lnTo>
                  <a:lnTo>
                    <a:pt x="341" y="73"/>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17" name="Freeform 30"/>
            <p:cNvSpPr/>
            <p:nvPr/>
          </p:nvSpPr>
          <p:spPr>
            <a:xfrm>
              <a:off x="1065581" y="1406657"/>
              <a:ext cx="1199961" cy="933303"/>
            </a:xfrm>
            <a:custGeom>
              <a:avLst/>
              <a:gdLst/>
              <a:ahLst/>
              <a:cxnLst>
                <a:cxn ang="0">
                  <a:pos x="1199961" y="0"/>
                </a:cxn>
                <a:cxn ang="0">
                  <a:pos x="0" y="559981"/>
                </a:cxn>
                <a:cxn ang="0">
                  <a:pos x="841454" y="933303"/>
                </a:cxn>
                <a:cxn ang="0">
                  <a:pos x="1199961" y="0"/>
                </a:cxn>
              </a:cxnLst>
              <a:pathLst>
                <a:path w="405" h="315">
                  <a:moveTo>
                    <a:pt x="405" y="0"/>
                  </a:moveTo>
                  <a:lnTo>
                    <a:pt x="0" y="189"/>
                  </a:lnTo>
                  <a:lnTo>
                    <a:pt x="284" y="315"/>
                  </a:lnTo>
                  <a:lnTo>
                    <a:pt x="405"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8" name="Freeform 31"/>
            <p:cNvSpPr/>
            <p:nvPr/>
          </p:nvSpPr>
          <p:spPr>
            <a:xfrm>
              <a:off x="1907035" y="1406657"/>
              <a:ext cx="1010338" cy="1149591"/>
            </a:xfrm>
            <a:custGeom>
              <a:avLst/>
              <a:gdLst/>
              <a:ahLst/>
              <a:cxnLst>
                <a:cxn ang="0">
                  <a:pos x="358507" y="0"/>
                </a:cxn>
                <a:cxn ang="0">
                  <a:pos x="1010338" y="1149591"/>
                </a:cxn>
                <a:cxn ang="0">
                  <a:pos x="0" y="933301"/>
                </a:cxn>
                <a:cxn ang="0">
                  <a:pos x="358507" y="0"/>
                </a:cxn>
              </a:cxnLst>
              <a:pathLst>
                <a:path w="341" h="388">
                  <a:moveTo>
                    <a:pt x="121" y="0"/>
                  </a:moveTo>
                  <a:lnTo>
                    <a:pt x="341" y="388"/>
                  </a:lnTo>
                  <a:lnTo>
                    <a:pt x="0" y="315"/>
                  </a:lnTo>
                  <a:lnTo>
                    <a:pt x="121" y="0"/>
                  </a:lnTo>
                  <a:close/>
                </a:path>
              </a:pathLst>
            </a:custGeom>
            <a:noFill/>
            <a:ln w="9525" cap="flat" cmpd="sng">
              <a:solidFill>
                <a:srgbClr val="FD3F63"/>
              </a:solidFill>
              <a:prstDash val="solid"/>
              <a:round/>
              <a:headEnd type="none" w="med" len="med"/>
              <a:tailEnd type="none" w="med" len="med"/>
            </a:ln>
          </p:spPr>
          <p:txBody>
            <a:bodyPr/>
            <a:p>
              <a:endParaRPr lang="zh-CN" altLang="en-US" sz="1680"/>
            </a:p>
          </p:txBody>
        </p:sp>
        <p:sp>
          <p:nvSpPr>
            <p:cNvPr id="19" name="Freeform 32"/>
            <p:cNvSpPr/>
            <p:nvPr/>
          </p:nvSpPr>
          <p:spPr>
            <a:xfrm>
              <a:off x="2265543" y="600758"/>
              <a:ext cx="651830" cy="805899"/>
            </a:xfrm>
            <a:custGeom>
              <a:avLst/>
              <a:gdLst/>
              <a:ahLst/>
              <a:cxnLst>
                <a:cxn ang="0">
                  <a:pos x="405912" y="0"/>
                </a:cxn>
                <a:cxn ang="0">
                  <a:pos x="651830" y="242954"/>
                </a:cxn>
                <a:cxn ang="0">
                  <a:pos x="0" y="805899"/>
                </a:cxn>
                <a:cxn ang="0">
                  <a:pos x="405912" y="0"/>
                </a:cxn>
              </a:cxnLst>
              <a:pathLst>
                <a:path w="220" h="272">
                  <a:moveTo>
                    <a:pt x="137" y="0"/>
                  </a:moveTo>
                  <a:lnTo>
                    <a:pt x="220" y="82"/>
                  </a:lnTo>
                  <a:lnTo>
                    <a:pt x="0" y="272"/>
                  </a:lnTo>
                  <a:lnTo>
                    <a:pt x="137" y="0"/>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sp>
          <p:nvSpPr>
            <p:cNvPr id="22" name="Freeform 33"/>
            <p:cNvSpPr/>
            <p:nvPr/>
          </p:nvSpPr>
          <p:spPr>
            <a:xfrm>
              <a:off x="1065581" y="1000744"/>
              <a:ext cx="1199961" cy="965893"/>
            </a:xfrm>
            <a:custGeom>
              <a:avLst/>
              <a:gdLst/>
              <a:ahLst/>
              <a:cxnLst>
                <a:cxn ang="0">
                  <a:pos x="1199961" y="405912"/>
                </a:cxn>
                <a:cxn ang="0">
                  <a:pos x="302212" y="0"/>
                </a:cxn>
                <a:cxn ang="0">
                  <a:pos x="0" y="965893"/>
                </a:cxn>
                <a:cxn ang="0">
                  <a:pos x="1199961" y="405912"/>
                </a:cxn>
              </a:cxnLst>
              <a:pathLst>
                <a:path w="405" h="326">
                  <a:moveTo>
                    <a:pt x="405" y="137"/>
                  </a:moveTo>
                  <a:lnTo>
                    <a:pt x="102" y="0"/>
                  </a:lnTo>
                  <a:lnTo>
                    <a:pt x="0" y="326"/>
                  </a:lnTo>
                  <a:lnTo>
                    <a:pt x="405" y="137"/>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grpSp>
      <p:sp>
        <p:nvSpPr>
          <p:cNvPr id="27" name="文本框 26"/>
          <p:cNvSpPr txBox="1"/>
          <p:nvPr/>
        </p:nvSpPr>
        <p:spPr>
          <a:xfrm>
            <a:off x="1241425" y="198120"/>
            <a:ext cx="5716270" cy="460375"/>
          </a:xfrm>
          <a:prstGeom prst="rect">
            <a:avLst/>
          </a:prstGeom>
          <a:noFill/>
        </p:spPr>
        <p:txBody>
          <a:bodyPr wrap="square" rtlCol="0" anchor="t">
            <a:spAutoFit/>
          </a:bodyPr>
          <a:p>
            <a:r>
              <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rPr>
              <a:t>3.改变，变化 change</a:t>
            </a:r>
            <a:r>
              <a:rPr lang="zh-CN" altLang="en-US" sz="2400" b="1" dirty="0" smtClean="0">
                <a:solidFill>
                  <a:srgbClr val="002060"/>
                </a:solidFill>
                <a:latin typeface="微软雅黑" panose="020B0503020204020204" pitchFamily="34" charset="-122"/>
                <a:ea typeface="微软雅黑" panose="020B0503020204020204" pitchFamily="34" charset="-122"/>
                <a:cs typeface="+mn-ea"/>
                <a:sym typeface="+mn-ea"/>
              </a:rPr>
              <a:t>；</a:t>
            </a:r>
            <a:r>
              <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rPr>
              <a:t>switch; reform </a:t>
            </a:r>
            <a:endPar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endParaRPr>
          </a:p>
        </p:txBody>
      </p:sp>
      <p:sp>
        <p:nvSpPr>
          <p:cNvPr id="11272" name="AutoShape 36"/>
          <p:cNvSpPr/>
          <p:nvPr>
            <p:custDataLst>
              <p:tags r:id="rId4"/>
            </p:custDataLst>
          </p:nvPr>
        </p:nvSpPr>
        <p:spPr>
          <a:xfrm>
            <a:off x="111125" y="826135"/>
            <a:ext cx="5662930" cy="576516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pitchFamily="18" charset="0"/>
              <a:ea typeface="Times New Roman" panose="02020603050405020304" pitchFamily="18" charset="0"/>
            </a:endParaRPr>
          </a:p>
        </p:txBody>
      </p:sp>
      <p:pic>
        <p:nvPicPr>
          <p:cNvPr id="23" name="图片 22"/>
          <p:cNvPicPr>
            <a:picLocks noChangeAspect="1"/>
          </p:cNvPicPr>
          <p:nvPr/>
        </p:nvPicPr>
        <p:blipFill>
          <a:blip r:embed="rId5"/>
          <a:stretch>
            <a:fillRect/>
          </a:stretch>
        </p:blipFill>
        <p:spPr>
          <a:xfrm>
            <a:off x="5956300" y="826135"/>
            <a:ext cx="5925185" cy="5790565"/>
          </a:xfrm>
          <a:prstGeom prst="rect">
            <a:avLst/>
          </a:prstGeom>
          <a:effectLst>
            <a:outerShdw blurRad="50800" dist="38100" dir="16200000" rotWithShape="0">
              <a:prstClr val="black">
                <a:alpha val="40000"/>
              </a:prstClr>
            </a:outerShdw>
          </a:effectLst>
        </p:spPr>
      </p:pic>
      <p:pic>
        <p:nvPicPr>
          <p:cNvPr id="9" name="图片 8"/>
          <p:cNvPicPr/>
          <p:nvPr/>
        </p:nvPicPr>
        <p:blipFill>
          <a:blip r:embed="rId6"/>
          <a:stretch>
            <a:fillRect/>
          </a:stretch>
        </p:blipFill>
        <p:spPr>
          <a:xfrm>
            <a:off x="10135870" y="5061585"/>
            <a:ext cx="2321560" cy="190373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9515" y="6146366"/>
            <a:ext cx="520050" cy="819282"/>
          </a:xfrm>
          <a:prstGeom prst="rect">
            <a:avLst/>
          </a:prstGeom>
        </p:spPr>
      </p:pic>
      <p:pic>
        <p:nvPicPr>
          <p:cNvPr id="24" name="图片 23"/>
          <p:cNvPicPr>
            <a:picLocks noChangeAspect="1"/>
          </p:cNvPicPr>
          <p:nvPr>
            <p:custDataLst>
              <p:tags r:id="rId8"/>
            </p:custDataLst>
          </p:nvPr>
        </p:nvPicPr>
        <p:blipFill>
          <a:blip r:embed="rId9">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flipH="1">
            <a:off x="-60325" y="5960745"/>
            <a:ext cx="1266190" cy="773430"/>
          </a:xfrm>
          <a:prstGeom prst="rect">
            <a:avLst/>
          </a:prstGeom>
        </p:spPr>
      </p:pic>
      <p:sp>
        <p:nvSpPr>
          <p:cNvPr id="100" name="文本框 99"/>
          <p:cNvSpPr txBox="1"/>
          <p:nvPr/>
        </p:nvSpPr>
        <p:spPr>
          <a:xfrm>
            <a:off x="286385" y="1047115"/>
            <a:ext cx="5487670" cy="5323205"/>
          </a:xfrm>
          <a:prstGeom prst="rect">
            <a:avLst/>
          </a:prstGeom>
          <a:noFill/>
          <a:ln w="9525">
            <a:noFill/>
          </a:ln>
        </p:spPr>
        <p:txBody>
          <a:bodyPr wrap="square">
            <a:spAutoFit/>
          </a:bodyPr>
          <a:p>
            <a:pPr marL="342900" indent="0" fontAlgn="auto">
              <a:lnSpc>
                <a:spcPts val="3400"/>
              </a:lnSpc>
              <a:buFont typeface="Arial" panose="020B0604020202020204" pitchFamily="34" charset="0"/>
              <a:buChar char="•"/>
            </a:pPr>
            <a:r>
              <a:rPr lang="en-US" sz="2400" b="1">
                <a:latin typeface="Times New Roman" panose="02020603050405020304" pitchFamily="18" charset="0"/>
                <a:ea typeface="黑体" panose="02010609060101010101" pitchFamily="49" charset="-122"/>
              </a:rPr>
              <a:t>convert </a:t>
            </a:r>
            <a:r>
              <a:rPr lang="en-US" sz="2400" b="0" i="1" baseline="-25000">
                <a:latin typeface="Times New Roman" panose="02020603050405020304" pitchFamily="18" charset="0"/>
                <a:ea typeface="黑体" panose="02010609060101010101" pitchFamily="49" charset="-122"/>
              </a:rPr>
              <a:t>/kən'vɜːt/</a:t>
            </a:r>
            <a:r>
              <a:rPr lang="en-US" sz="2000" b="1">
                <a:latin typeface="Times New Roman" panose="02020603050405020304" pitchFamily="18" charset="0"/>
                <a:ea typeface="宋体" panose="02010600030101010101" pitchFamily="2" charset="-122"/>
                <a:cs typeface="Times New Roman" panose="02020603050405020304" pitchFamily="18" charset="0"/>
              </a:rPr>
              <a:t>v. </a:t>
            </a:r>
            <a:r>
              <a:rPr lang="zh-CN" sz="2000" b="1">
                <a:latin typeface="Times New Roman" panose="02020603050405020304" pitchFamily="18" charset="0"/>
                <a:ea typeface="宋体" panose="02010600030101010101" pitchFamily="2" charset="-122"/>
              </a:rPr>
              <a:t>转变，变换；皈依</a:t>
            </a:r>
            <a:endParaRPr lang="zh-CN" sz="2000" b="1">
              <a:latin typeface="Times New Roman" panose="02020603050405020304" pitchFamily="18" charset="0"/>
              <a:ea typeface="宋体" panose="02010600030101010101" pitchFamily="2" charset="-122"/>
            </a:endParaRPr>
          </a:p>
          <a:p>
            <a:pPr marL="342900" indent="0" fontAlgn="auto">
              <a:lnSpc>
                <a:spcPts val="3400"/>
              </a:lnSpc>
              <a:buFont typeface="Arial" panose="020B0604020202020204" pitchFamily="34" charset="0"/>
              <a:buChar char="•"/>
            </a:pPr>
            <a:r>
              <a:rPr lang="en-US" sz="2400" b="1">
                <a:latin typeface="Times New Roman" panose="02020603050405020304" pitchFamily="18" charset="0"/>
                <a:ea typeface="黑体" panose="02010609060101010101" pitchFamily="49" charset="-122"/>
              </a:rPr>
              <a:t>alter </a:t>
            </a:r>
            <a:r>
              <a:rPr lang="en-US" sz="2400" b="0" i="1" baseline="-25000">
                <a:latin typeface="Times New Roman" panose="02020603050405020304" pitchFamily="18" charset="0"/>
                <a:ea typeface="黑体" panose="02010609060101010101" pitchFamily="49" charset="-122"/>
              </a:rPr>
              <a:t>/'ɔːltə/ </a:t>
            </a:r>
            <a:r>
              <a:rPr lang="zh-CN" sz="2000" b="1">
                <a:latin typeface="Times New Roman" panose="02020603050405020304" pitchFamily="18" charset="0"/>
                <a:ea typeface="宋体" panose="02010600030101010101" pitchFamily="2" charset="-122"/>
              </a:rPr>
              <a:t>v. 改变，修改 </a:t>
            </a:r>
            <a:endParaRPr lang="zh-CN" sz="2000" b="1">
              <a:latin typeface="Times New Roman" panose="02020603050405020304" pitchFamily="18" charset="0"/>
              <a:ea typeface="宋体" panose="02010600030101010101" pitchFamily="2" charset="-122"/>
            </a:endParaRPr>
          </a:p>
          <a:p>
            <a:pPr marL="342900" indent="0" fontAlgn="auto">
              <a:lnSpc>
                <a:spcPts val="3400"/>
              </a:lnSpc>
              <a:buFont typeface="Arial" panose="020B0604020202020204" pitchFamily="34" charset="0"/>
              <a:buChar char="•"/>
            </a:pPr>
            <a:r>
              <a:rPr lang="en-US" sz="2400" b="1">
                <a:latin typeface="Times New Roman" panose="02020603050405020304" pitchFamily="18" charset="0"/>
                <a:ea typeface="黑体" panose="02010609060101010101" pitchFamily="49" charset="-122"/>
              </a:rPr>
              <a:t>shift</a:t>
            </a:r>
            <a:r>
              <a:rPr lang="en-US" sz="2400" b="0" i="1">
                <a:latin typeface="Times New Roman" panose="02020603050405020304" pitchFamily="18" charset="0"/>
                <a:ea typeface="黑体" panose="02010609060101010101" pitchFamily="49" charset="-122"/>
              </a:rPr>
              <a:t> </a:t>
            </a:r>
            <a:r>
              <a:rPr lang="en-US" sz="2400" b="0" i="1" baseline="-25000">
                <a:latin typeface="Times New Roman" panose="02020603050405020304" pitchFamily="18" charset="0"/>
                <a:ea typeface="黑体" panose="02010609060101010101" pitchFamily="49" charset="-122"/>
              </a:rPr>
              <a:t>/ʃɪft/</a:t>
            </a:r>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zh-CN" sz="2000" b="1">
                <a:latin typeface="Times New Roman" panose="02020603050405020304" pitchFamily="18" charset="0"/>
                <a:ea typeface="宋体" panose="02010600030101010101" pitchFamily="2" charset="-122"/>
              </a:rPr>
              <a:t>v. 转移；变换；换挡；轮班</a:t>
            </a:r>
            <a:endParaRPr lang="zh-CN" sz="2000" b="1">
              <a:latin typeface="Times New Roman" panose="02020603050405020304" pitchFamily="18" charset="0"/>
              <a:ea typeface="宋体" panose="02010600030101010101" pitchFamily="2" charset="-122"/>
            </a:endParaRPr>
          </a:p>
          <a:p>
            <a:pPr marL="342900" indent="0" fontAlgn="auto">
              <a:lnSpc>
                <a:spcPts val="3400"/>
              </a:lnSpc>
              <a:buFont typeface="Arial" panose="020B0604020202020204" pitchFamily="34" charset="0"/>
              <a:buChar char="•"/>
            </a:pPr>
            <a:r>
              <a:rPr lang="en-US" sz="2400" b="1">
                <a:latin typeface="Times New Roman" panose="02020603050405020304" pitchFamily="18" charset="0"/>
                <a:ea typeface="黑体" panose="02010609060101010101" pitchFamily="49" charset="-122"/>
              </a:rPr>
              <a:t> reverse</a:t>
            </a:r>
            <a:r>
              <a:rPr lang="en-US" sz="2400" b="0" i="1" baseline="-25000">
                <a:latin typeface="Times New Roman" panose="02020603050405020304" pitchFamily="18" charset="0"/>
                <a:ea typeface="宋体" panose="02010600030101010101" pitchFamily="2" charset="-122"/>
                <a:cs typeface="Times New Roman" panose="02020603050405020304" pitchFamily="18" charset="0"/>
              </a:rPr>
              <a:t> </a:t>
            </a:r>
            <a:r>
              <a:rPr lang="en-US" sz="2400" b="1" i="1" baseline="-25000">
                <a:latin typeface="Times New Roman" panose="02020603050405020304" pitchFamily="18" charset="0"/>
                <a:ea typeface="宋体" panose="02010600030101010101" pitchFamily="2" charset="-122"/>
                <a:cs typeface="Times New Roman" panose="02020603050405020304" pitchFamily="18" charset="0"/>
              </a:rPr>
              <a:t>/rɪ</a:t>
            </a:r>
            <a:r>
              <a:rPr lang="en-US" sz="2400" b="1" i="1" baseline="-25000">
                <a:latin typeface="Times New Roman" panose="02020603050405020304" pitchFamily="18" charset="0"/>
                <a:ea typeface="宋体" panose="02010600030101010101" pitchFamily="2" charset="-122"/>
              </a:rPr>
              <a:t>ˈvɜːs/ </a:t>
            </a:r>
            <a:r>
              <a:rPr lang="zh-CN" sz="2000" b="1">
                <a:latin typeface="Times New Roman" panose="02020603050405020304" pitchFamily="18" charset="0"/>
                <a:ea typeface="宋体" panose="02010600030101010101" pitchFamily="2" charset="-122"/>
              </a:rPr>
              <a:t>v. 颠倒；反转；彻底改变</a:t>
            </a:r>
            <a:endParaRPr lang="zh-CN" sz="2000" b="1">
              <a:latin typeface="Times New Roman" panose="02020603050405020304" pitchFamily="18" charset="0"/>
              <a:ea typeface="宋体" panose="02010600030101010101" pitchFamily="2" charset="-122"/>
            </a:endParaRPr>
          </a:p>
          <a:p>
            <a:pPr marL="342900" indent="0" fontAlgn="auto">
              <a:lnSpc>
                <a:spcPts val="3400"/>
              </a:lnSpc>
              <a:buFont typeface="Arial" panose="020B0604020202020204" pitchFamily="34" charset="0"/>
              <a:buChar char="•"/>
            </a:pPr>
            <a:r>
              <a:rPr lang="en-US" sz="2400" b="1">
                <a:latin typeface="Times New Roman" panose="02020603050405020304" pitchFamily="18" charset="0"/>
                <a:ea typeface="黑体" panose="02010609060101010101" pitchFamily="49" charset="-122"/>
              </a:rPr>
              <a:t>transform</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zh-CN" sz="2000" b="1">
                <a:latin typeface="Times New Roman" panose="02020603050405020304" pitchFamily="18" charset="0"/>
                <a:ea typeface="宋体" panose="02010600030101010101" pitchFamily="2" charset="-122"/>
              </a:rPr>
              <a:t>改变; 转换</a:t>
            </a:r>
            <a:endParaRPr lang="zh-CN" sz="2000" b="1">
              <a:latin typeface="Times New Roman" panose="02020603050405020304" pitchFamily="18" charset="0"/>
              <a:ea typeface="宋体" panose="02010600030101010101" pitchFamily="2" charset="-122"/>
            </a:endParaRPr>
          </a:p>
          <a:p>
            <a:pPr indent="0" fontAlgn="auto">
              <a:lnSpc>
                <a:spcPts val="3400"/>
              </a:lnSpc>
              <a:buFont typeface="Arial" panose="020B0604020202020204" pitchFamily="34" charset="0"/>
              <a:buNone/>
            </a:pPr>
            <a:r>
              <a:rPr lang="zh-CN" sz="2000" b="1">
                <a:latin typeface="Times New Roman" panose="02020603050405020304" pitchFamily="18" charset="0"/>
                <a:ea typeface="宋体" panose="02010600030101010101" pitchFamily="2" charset="-122"/>
              </a:rPr>
              <a:t>               </a:t>
            </a:r>
            <a:r>
              <a:rPr lang="en-US" sz="2400" b="1">
                <a:latin typeface="Times New Roman" panose="02020603050405020304" pitchFamily="18" charset="0"/>
                <a:ea typeface="宋体" panose="02010600030101010101" pitchFamily="2" charset="-122"/>
                <a:cs typeface="Times New Roman" panose="02020603050405020304" pitchFamily="18" charset="0"/>
              </a:rPr>
              <a:t>-transformation-transformable</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marL="342900" indent="0" fontAlgn="auto">
              <a:lnSpc>
                <a:spcPts val="3400"/>
              </a:lnSpc>
              <a:buFont typeface="Arial" panose="020B0604020202020204" pitchFamily="34" charset="0"/>
              <a:buChar char="•"/>
            </a:pPr>
            <a:r>
              <a:rPr lang="en-US" sz="2400" b="1">
                <a:latin typeface="Times New Roman" panose="02020603050405020304" pitchFamily="18" charset="0"/>
                <a:ea typeface="宋体" panose="02010600030101010101" pitchFamily="2" charset="-122"/>
                <a:cs typeface="Times New Roman" panose="02020603050405020304" pitchFamily="18" charset="0"/>
              </a:rPr>
              <a:t>revolution </a:t>
            </a:r>
            <a:r>
              <a:rPr lang="zh-CN" sz="2000" b="1">
                <a:latin typeface="Times New Roman" panose="02020603050405020304" pitchFamily="18" charset="0"/>
                <a:ea typeface="宋体" panose="02010600030101010101" pitchFamily="2" charset="-122"/>
              </a:rPr>
              <a:t>彻底变革；革命</a:t>
            </a:r>
            <a:endParaRPr lang="zh-CN" sz="2000" b="1">
              <a:latin typeface="Times New Roman" panose="02020603050405020304" pitchFamily="18" charset="0"/>
              <a:ea typeface="宋体" panose="02010600030101010101" pitchFamily="2" charset="-122"/>
            </a:endParaRPr>
          </a:p>
          <a:p>
            <a:pPr indent="0" fontAlgn="auto">
              <a:lnSpc>
                <a:spcPts val="3400"/>
              </a:lnSpc>
              <a:buFont typeface="Arial" panose="020B0604020202020204" pitchFamily="34" charset="0"/>
              <a:buNone/>
            </a:pPr>
            <a:r>
              <a:rPr lang="zh-CN" sz="2000" b="1">
                <a:latin typeface="Times New Roman" panose="02020603050405020304" pitchFamily="18" charset="0"/>
                <a:ea typeface="宋体" panose="02010600030101010101" pitchFamily="2" charset="-122"/>
              </a:rPr>
              <a:t>                </a:t>
            </a:r>
            <a:r>
              <a:rPr lang="en-US" sz="2400" b="1">
                <a:latin typeface="Times New Roman" panose="02020603050405020304" pitchFamily="18" charset="0"/>
                <a:ea typeface="宋体" panose="02010600030101010101" pitchFamily="2" charset="-122"/>
                <a:cs typeface="Times New Roman" panose="02020603050405020304" pitchFamily="18" charset="0"/>
              </a:rPr>
              <a:t>-revolutionary</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marL="342900" indent="0" fontAlgn="auto">
              <a:lnSpc>
                <a:spcPts val="3400"/>
              </a:lnSpc>
              <a:buFont typeface="Arial" panose="020B0604020202020204" pitchFamily="34" charset="0"/>
              <a:buChar char="•"/>
            </a:pPr>
            <a:r>
              <a:rPr lang="en-US" sz="2400" b="1">
                <a:latin typeface="Times New Roman" panose="02020603050405020304" pitchFamily="18" charset="0"/>
                <a:ea typeface="宋体" panose="02010600030101010101" pitchFamily="2" charset="-122"/>
                <a:cs typeface="Times New Roman" panose="02020603050405020304" pitchFamily="18" charset="0"/>
              </a:rPr>
              <a:t>evolve </a:t>
            </a:r>
            <a:r>
              <a:rPr lang="zh-CN" sz="2000" b="1">
                <a:latin typeface="Times New Roman" panose="02020603050405020304" pitchFamily="18" charset="0"/>
                <a:ea typeface="宋体" panose="02010600030101010101" pitchFamily="2" charset="-122"/>
              </a:rPr>
              <a:t>进化，演化</a:t>
            </a:r>
            <a:endParaRPr lang="zh-CN" sz="2000" b="1">
              <a:latin typeface="Times New Roman" panose="02020603050405020304" pitchFamily="18" charset="0"/>
              <a:ea typeface="宋体" panose="02010600030101010101" pitchFamily="2" charset="-122"/>
            </a:endParaRPr>
          </a:p>
          <a:p>
            <a:pPr indent="0" fontAlgn="auto">
              <a:lnSpc>
                <a:spcPts val="3400"/>
              </a:lnSpc>
              <a:buFont typeface="Arial" panose="020B0604020202020204" pitchFamily="34" charset="0"/>
              <a:buNone/>
            </a:pPr>
            <a:r>
              <a:rPr lang="zh-CN" sz="2000" b="1">
                <a:latin typeface="Times New Roman" panose="02020603050405020304" pitchFamily="18" charset="0"/>
                <a:ea typeface="宋体" panose="02010600030101010101" pitchFamily="2" charset="-122"/>
              </a:rPr>
              <a:t>               </a:t>
            </a:r>
            <a:r>
              <a:rPr lang="en-US" sz="2400" b="1">
                <a:latin typeface="Times New Roman" panose="02020603050405020304" pitchFamily="18" charset="0"/>
                <a:ea typeface="宋体" panose="02010600030101010101" pitchFamily="2" charset="-122"/>
                <a:cs typeface="Times New Roman" panose="02020603050405020304" pitchFamily="18" charset="0"/>
              </a:rPr>
              <a:t>- evolution - evolutionary</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marL="342900" indent="0" fontAlgn="auto">
              <a:lnSpc>
                <a:spcPts val="3400"/>
              </a:lnSpc>
              <a:buFont typeface="Arial" panose="020B0604020202020204" pitchFamily="34" charset="0"/>
              <a:buChar char="•"/>
            </a:pPr>
            <a:r>
              <a:rPr lang="en-US" sz="2400" b="1">
                <a:latin typeface="Times New Roman" panose="02020603050405020304" pitchFamily="18" charset="0"/>
                <a:ea typeface="宋体" panose="02010600030101010101" pitchFamily="2" charset="-122"/>
              </a:rPr>
              <a:t>tipping points </a:t>
            </a:r>
            <a:r>
              <a:rPr lang="en-US" sz="2400" b="0">
                <a:latin typeface="Times New Roman" panose="02020603050405020304" pitchFamily="18" charset="0"/>
                <a:ea typeface="宋体" panose="02010600030101010101" pitchFamily="2" charset="-122"/>
              </a:rPr>
              <a:t>=</a:t>
            </a:r>
            <a:r>
              <a:rPr lang="en-US" sz="2400" b="1">
                <a:latin typeface="Times New Roman" panose="02020603050405020304" pitchFamily="18" charset="0"/>
                <a:ea typeface="宋体" panose="02010600030101010101" pitchFamily="2" charset="-122"/>
              </a:rPr>
              <a:t> critical transitions</a:t>
            </a:r>
            <a:endParaRPr lang="en-US" sz="2400" b="1">
              <a:latin typeface="Times New Roman" panose="02020603050405020304" pitchFamily="18" charset="0"/>
              <a:ea typeface="宋体" panose="02010600030101010101" pitchFamily="2" charset="-122"/>
            </a:endParaRPr>
          </a:p>
          <a:p>
            <a:pPr indent="0" fontAlgn="auto">
              <a:lnSpc>
                <a:spcPts val="3400"/>
              </a:lnSpc>
              <a:buFont typeface="Arial" panose="020B0604020202020204" pitchFamily="34" charset="0"/>
              <a:buNone/>
            </a:pPr>
            <a:r>
              <a:rPr lang="en-US" sz="2400" b="1">
                <a:latin typeface="Times New Roman" panose="02020603050405020304" pitchFamily="18" charset="0"/>
                <a:ea typeface="宋体" panose="02010600030101010101" pitchFamily="2" charset="-122"/>
              </a:rPr>
              <a:t>               </a:t>
            </a:r>
            <a:r>
              <a:rPr lang="zh-CN" sz="2000" b="1">
                <a:latin typeface="Times New Roman" panose="02020603050405020304" pitchFamily="18" charset="0"/>
                <a:ea typeface="宋体" panose="02010600030101010101" pitchFamily="2" charset="-122"/>
              </a:rPr>
              <a:t>引爆点=关键转变/拐点/临界点</a:t>
            </a:r>
            <a:endParaRPr lang="zh-CN" sz="2000" b="1">
              <a:latin typeface="Times New Roman" panose="02020603050405020304" pitchFamily="18" charset="0"/>
              <a:ea typeface="宋体" panose="02010600030101010101" pitchFamily="2" charset="-122"/>
            </a:endParaRPr>
          </a:p>
        </p:txBody>
      </p:sp>
      <p:sp>
        <p:nvSpPr>
          <p:cNvPr id="21" name="文本框 20"/>
          <p:cNvSpPr txBox="1"/>
          <p:nvPr/>
        </p:nvSpPr>
        <p:spPr>
          <a:xfrm>
            <a:off x="6114415" y="960120"/>
            <a:ext cx="5080000" cy="5631180"/>
          </a:xfrm>
          <a:prstGeom prst="rect">
            <a:avLst/>
          </a:prstGeom>
          <a:noFill/>
          <a:ln w="9525">
            <a:noFill/>
          </a:ln>
        </p:spPr>
        <p:txBody>
          <a:bodyPr>
            <a:spAutoFit/>
          </a:bodyPr>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1. </a:t>
            </a:r>
            <a:r>
              <a:rPr lang="zh-CN" sz="2000" b="0">
                <a:solidFill>
                  <a:srgbClr val="0063A8"/>
                </a:solidFill>
                <a:latin typeface="Times New Roman" panose="02020603050405020304" pitchFamily="18" charset="0"/>
                <a:ea typeface="宋体" panose="02010600030101010101" pitchFamily="2" charset="-122"/>
              </a:rPr>
              <a:t>经历了非凡的转变</a:t>
            </a:r>
            <a:endParaRPr lang="zh-CN" sz="2000" b="0">
              <a:solidFill>
                <a:srgbClr val="0063A8"/>
              </a:solidFill>
              <a:latin typeface="Times New Roman" panose="02020603050405020304" pitchFamily="18" charset="0"/>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2. </a:t>
            </a:r>
            <a:r>
              <a:rPr lang="zh-CN" sz="2000" b="0">
                <a:solidFill>
                  <a:srgbClr val="0063A8"/>
                </a:solidFill>
                <a:latin typeface="Times New Roman" panose="02020603050405020304" pitchFamily="18" charset="0"/>
                <a:ea typeface="宋体" panose="02010600030101010101" pitchFamily="2" charset="-122"/>
              </a:rPr>
              <a:t>找出两个主要的旋律革命</a:t>
            </a:r>
            <a:endParaRPr lang="zh-CN" sz="2000" b="0">
              <a:solidFill>
                <a:srgbClr val="0063A8"/>
              </a:solidFill>
              <a:latin typeface="Times New Roman" panose="02020603050405020304" pitchFamily="18" charset="0"/>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3.</a:t>
            </a:r>
            <a:r>
              <a:rPr lang="zh-CN" sz="2000" b="0">
                <a:solidFill>
                  <a:srgbClr val="0063A8"/>
                </a:solidFill>
                <a:latin typeface="Times New Roman" panose="02020603050405020304" pitchFamily="18" charset="0"/>
                <a:ea typeface="宋体" panose="02010600030101010101" pitchFamily="2" charset="-122"/>
              </a:rPr>
              <a:t>这些转折点标志着热门旋律的结构和复杂性的重大转变</a:t>
            </a:r>
            <a:endParaRPr lang="zh-CN" sz="2000" b="0">
              <a:solidFill>
                <a:srgbClr val="0063A8"/>
              </a:solidFill>
              <a:latin typeface="Times New Roman" panose="02020603050405020304" pitchFamily="18" charset="0"/>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4. .</a:t>
            </a:r>
            <a:r>
              <a:rPr lang="zh-CN" sz="2000" b="0">
                <a:solidFill>
                  <a:srgbClr val="0063A8"/>
                </a:solidFill>
                <a:ea typeface="宋体" panose="02010600030101010101" pitchFamily="2" charset="-122"/>
              </a:rPr>
              <a:t>教科书式的关键转变</a:t>
            </a:r>
            <a:r>
              <a:rPr lang="en-US" sz="2000" b="0">
                <a:solidFill>
                  <a:srgbClr val="0063A8"/>
                </a:solidFill>
                <a:latin typeface="Times New Roman" panose="02020603050405020304" pitchFamily="18" charset="0"/>
                <a:ea typeface="宋体" panose="02010600030101010101" pitchFamily="2" charset="-122"/>
              </a:rPr>
              <a:t>=</a:t>
            </a:r>
            <a:r>
              <a:rPr lang="zh-CN" sz="2000" b="0">
                <a:solidFill>
                  <a:srgbClr val="0063A8"/>
                </a:solidFill>
                <a:ea typeface="宋体" panose="02010600030101010101" pitchFamily="2" charset="-122"/>
              </a:rPr>
              <a:t>突破新领域</a:t>
            </a:r>
            <a:r>
              <a:rPr lang="en-US" sz="2000" b="0">
                <a:solidFill>
                  <a:srgbClr val="0063A8"/>
                </a:solidFill>
                <a:latin typeface="Times New Roman" panose="02020603050405020304" pitchFamily="18" charset="0"/>
                <a:ea typeface="宋体" panose="02010600030101010101" pitchFamily="2" charset="-122"/>
              </a:rPr>
              <a:t>=</a:t>
            </a:r>
            <a:r>
              <a:rPr lang="zh-CN" sz="2000" b="0">
                <a:solidFill>
                  <a:srgbClr val="0063A8"/>
                </a:solidFill>
                <a:ea typeface="宋体" panose="02010600030101010101" pitchFamily="2" charset="-122"/>
              </a:rPr>
              <a:t>突破</a:t>
            </a:r>
            <a:endParaRPr lang="zh-CN" sz="2000" b="0">
              <a:solidFill>
                <a:srgbClr val="0063A8"/>
              </a:solidFill>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5.</a:t>
            </a:r>
            <a:r>
              <a:rPr lang="zh-CN" sz="2000" b="1" u="sng">
                <a:solidFill>
                  <a:srgbClr val="0063A8"/>
                </a:solidFill>
                <a:ea typeface="宋体" panose="02010600030101010101" pitchFamily="2" charset="-122"/>
              </a:rPr>
              <a:t>扭转</a:t>
            </a:r>
            <a:r>
              <a:rPr lang="zh-CN" sz="2000" b="0">
                <a:solidFill>
                  <a:srgbClr val="0063A8"/>
                </a:solidFill>
                <a:ea typeface="宋体" panose="02010600030101010101" pitchFamily="2" charset="-122"/>
              </a:rPr>
              <a:t>这一趋势</a:t>
            </a:r>
            <a:endParaRPr lang="zh-CN" sz="2000" b="0">
              <a:solidFill>
                <a:srgbClr val="0063A8"/>
              </a:solidFill>
              <a:ea typeface="宋体" panose="02010600030101010101" pitchFamily="2" charset="-122"/>
            </a:endParaRPr>
          </a:p>
          <a:p>
            <a:pPr indent="0"/>
            <a:endParaRPr lang="zh-CN" altLang="en-US" sz="2000">
              <a:solidFill>
                <a:srgbClr val="0063A8"/>
              </a:solidFill>
            </a:endParaRPr>
          </a:p>
          <a:p>
            <a:pPr indent="0"/>
            <a:endParaRPr lang="zh-CN" altLang="en-US" sz="2000">
              <a:solidFill>
                <a:srgbClr val="0063A8"/>
              </a:solidFill>
            </a:endParaRPr>
          </a:p>
        </p:txBody>
      </p:sp>
      <p:sp>
        <p:nvSpPr>
          <p:cNvPr id="26" name="文本框 25"/>
          <p:cNvSpPr txBox="1"/>
          <p:nvPr/>
        </p:nvSpPr>
        <p:spPr>
          <a:xfrm>
            <a:off x="6181725" y="1415733"/>
            <a:ext cx="5080000" cy="398780"/>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1.undergone a remarkable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transformation</a:t>
            </a:r>
            <a:endParaRPr lang="en-US"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文本框 27"/>
          <p:cNvSpPr txBox="1"/>
          <p:nvPr/>
        </p:nvSpPr>
        <p:spPr>
          <a:xfrm>
            <a:off x="6198870" y="2315845"/>
            <a:ext cx="5062855" cy="398780"/>
          </a:xfrm>
          <a:prstGeom prst="rect">
            <a:avLst/>
          </a:prstGeom>
          <a:noFill/>
        </p:spPr>
        <p:txBody>
          <a:bodyPr wrap="square" rtlCol="0" anchor="t">
            <a:spAutoFit/>
          </a:bodyPr>
          <a:p>
            <a:r>
              <a:rPr lang="en-US" sz="2000">
                <a:latin typeface="Times New Roman" panose="02020603050405020304" pitchFamily="18" charset="0"/>
                <a:ea typeface="宋体" panose="02010600030101010101" pitchFamily="2" charset="-122"/>
                <a:cs typeface="Times New Roman" panose="02020603050405020304" pitchFamily="18" charset="0"/>
                <a:sym typeface="+mn-ea"/>
              </a:rPr>
              <a:t>2.identify two major melodic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revolutions</a:t>
            </a:r>
            <a:endParaRPr lang="en-US" altLang="en-US" sz="2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9" name="文本框 28"/>
          <p:cNvSpPr txBox="1"/>
          <p:nvPr/>
        </p:nvSpPr>
        <p:spPr>
          <a:xfrm>
            <a:off x="6104890" y="3534410"/>
            <a:ext cx="5776595" cy="1014730"/>
          </a:xfrm>
          <a:prstGeom prst="rect">
            <a:avLst/>
          </a:prstGeom>
          <a:noFill/>
        </p:spPr>
        <p:txBody>
          <a:bodyPr wrap="square" rtlCol="0">
            <a:spAutoFit/>
          </a:bodyPr>
          <a:p>
            <a:pPr algn="l"/>
            <a:r>
              <a:rPr lang="en-US" sz="2000">
                <a:latin typeface="Times New Roman" panose="02020603050405020304" pitchFamily="18" charset="0"/>
                <a:ea typeface="宋体" panose="02010600030101010101" pitchFamily="2" charset="-122"/>
                <a:cs typeface="Times New Roman" panose="02020603050405020304" pitchFamily="18" charset="0"/>
                <a:sym typeface="+mn-ea"/>
              </a:rPr>
              <a:t>3.These turning points mark significant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shifts</a:t>
            </a:r>
            <a:r>
              <a:rPr lang="en-US" sz="2000">
                <a:latin typeface="Times New Roman" panose="02020603050405020304" pitchFamily="18" charset="0"/>
                <a:ea typeface="宋体" panose="02010600030101010101" pitchFamily="2" charset="-122"/>
                <a:cs typeface="Times New Roman" panose="02020603050405020304" pitchFamily="18" charset="0"/>
                <a:sym typeface="+mn-ea"/>
              </a:rPr>
              <a:t> in the structure and complexity of hit melodies</a:t>
            </a:r>
            <a:endParaRPr lang="en-US" sz="2000">
              <a:latin typeface="Times New Roman" panose="02020603050405020304" pitchFamily="18" charset="0"/>
              <a:ea typeface="宋体" panose="02010600030101010101" pitchFamily="2" charset="-122"/>
              <a:cs typeface="Times New Roman" panose="02020603050405020304" pitchFamily="18" charset="0"/>
              <a:sym typeface="+mn-ea"/>
            </a:endParaRPr>
          </a:p>
          <a:p>
            <a:endParaRPr lang="zh-CN" altLang="en-US" sz="2000"/>
          </a:p>
        </p:txBody>
      </p:sp>
      <p:sp>
        <p:nvSpPr>
          <p:cNvPr id="30" name="文本框 29"/>
          <p:cNvSpPr txBox="1"/>
          <p:nvPr/>
        </p:nvSpPr>
        <p:spPr>
          <a:xfrm>
            <a:off x="6114415" y="4829810"/>
            <a:ext cx="5704840" cy="706755"/>
          </a:xfrm>
          <a:prstGeom prst="rect">
            <a:avLst/>
          </a:prstGeom>
          <a:noFill/>
        </p:spPr>
        <p:txBody>
          <a:bodyPr wrap="square" rtlCol="0">
            <a:spAutoFit/>
          </a:bodyPr>
          <a:p>
            <a:pPr algn="l"/>
            <a:r>
              <a:rPr lang="en-US" sz="2000">
                <a:latin typeface="Times New Roman" panose="02020603050405020304" pitchFamily="18" charset="0"/>
                <a:ea typeface="宋体" panose="02010600030101010101" pitchFamily="2" charset="-122"/>
                <a:cs typeface="Times New Roman" panose="02020603050405020304" pitchFamily="18" charset="0"/>
                <a:sym typeface="+mn-ea"/>
              </a:rPr>
              <a:t>4</a:t>
            </a:r>
            <a:r>
              <a:rPr lang="en-US" sz="2000">
                <a:latin typeface="Times New Roman" panose="02020603050405020304" pitchFamily="18" charset="0"/>
                <a:ea typeface="宋体" panose="02010600030101010101" pitchFamily="2" charset="-122"/>
                <a:sym typeface="+mn-ea"/>
              </a:rPr>
              <a:t>. a </a:t>
            </a:r>
            <a:r>
              <a:rPr lang="en-US" sz="2000" b="1">
                <a:latin typeface="Times New Roman" panose="02020603050405020304" pitchFamily="18" charset="0"/>
                <a:ea typeface="宋体" panose="02010600030101010101" pitchFamily="2" charset="-122"/>
                <a:sym typeface="+mn-ea"/>
              </a:rPr>
              <a:t>textbook</a:t>
            </a:r>
            <a:r>
              <a:rPr lang="en-US" sz="2000">
                <a:latin typeface="Times New Roman" panose="02020603050405020304" pitchFamily="18" charset="0"/>
                <a:ea typeface="宋体" panose="02010600030101010101" pitchFamily="2" charset="-122"/>
                <a:sym typeface="+mn-ea"/>
              </a:rPr>
              <a:t> </a:t>
            </a:r>
            <a:r>
              <a:rPr lang="en-US" sz="2000" b="1">
                <a:solidFill>
                  <a:srgbClr val="C00000"/>
                </a:solidFill>
                <a:latin typeface="Times New Roman" panose="02020603050405020304" pitchFamily="18" charset="0"/>
                <a:ea typeface="宋体" panose="02010600030101010101" pitchFamily="2" charset="-122"/>
                <a:sym typeface="+mn-ea"/>
              </a:rPr>
              <a:t>critical transition</a:t>
            </a:r>
            <a:r>
              <a:rPr lang="en-US" sz="2000">
                <a:latin typeface="Times New Roman" panose="02020603050405020304" pitchFamily="18" charset="0"/>
                <a:ea typeface="宋体" panose="02010600030101010101" pitchFamily="2" charset="-122"/>
                <a:sym typeface="+mn-ea"/>
              </a:rPr>
              <a:t>    = </a:t>
            </a:r>
            <a:r>
              <a:rPr lang="en-US" sz="2000" b="1">
                <a:solidFill>
                  <a:srgbClr val="C00000"/>
                </a:solidFill>
                <a:latin typeface="Times New Roman" panose="02020603050405020304" pitchFamily="18" charset="0"/>
                <a:ea typeface="宋体" panose="02010600030101010101" pitchFamily="2" charset="-122"/>
                <a:sym typeface="+mn-ea"/>
              </a:rPr>
              <a:t>broke new ground</a:t>
            </a:r>
            <a:r>
              <a:rPr lang="en-US" sz="2000">
                <a:latin typeface="Times New Roman" panose="02020603050405020304" pitchFamily="18" charset="0"/>
                <a:ea typeface="宋体" panose="02010600030101010101" pitchFamily="2" charset="-122"/>
                <a:sym typeface="+mn-ea"/>
              </a:rPr>
              <a:t> = </a:t>
            </a:r>
            <a:r>
              <a:rPr lang="en-US" sz="2000" b="1">
                <a:solidFill>
                  <a:srgbClr val="C00000"/>
                </a:solidFill>
                <a:latin typeface="Times New Roman" panose="02020603050405020304" pitchFamily="18" charset="0"/>
                <a:ea typeface="宋体" panose="02010600030101010101" pitchFamily="2" charset="-122"/>
                <a:sym typeface="+mn-ea"/>
              </a:rPr>
              <a:t>breakthrough</a:t>
            </a:r>
            <a:endParaRPr lang="en-US" altLang="en-US" sz="2000" b="1">
              <a:solidFill>
                <a:srgbClr val="C00000"/>
              </a:solidFill>
              <a:latin typeface="Times New Roman" panose="02020603050405020304" pitchFamily="18" charset="0"/>
              <a:ea typeface="宋体" panose="02010600030101010101" pitchFamily="2" charset="-122"/>
              <a:sym typeface="+mn-ea"/>
            </a:endParaRPr>
          </a:p>
        </p:txBody>
      </p:sp>
      <p:sp>
        <p:nvSpPr>
          <p:cNvPr id="31" name="文本框 30"/>
          <p:cNvSpPr txBox="1"/>
          <p:nvPr/>
        </p:nvSpPr>
        <p:spPr>
          <a:xfrm>
            <a:off x="6184900" y="5971540"/>
            <a:ext cx="3950970" cy="398780"/>
          </a:xfrm>
          <a:prstGeom prst="rect">
            <a:avLst/>
          </a:prstGeom>
          <a:noFill/>
        </p:spPr>
        <p:txBody>
          <a:bodyPr wrap="square" rtlCol="0">
            <a:spAutoFit/>
          </a:bodyPr>
          <a:p>
            <a:pPr indent="0" algn="l"/>
            <a:r>
              <a:rPr lang="en-US" sz="2000" b="1">
                <a:latin typeface="Times New Roman" panose="02020603050405020304" pitchFamily="18" charset="0"/>
                <a:ea typeface="宋体" panose="02010600030101010101" pitchFamily="2" charset="-122"/>
                <a:cs typeface="Times New Roman" panose="02020603050405020304" pitchFamily="18" charset="0"/>
                <a:sym typeface="+mn-ea"/>
              </a:rPr>
              <a:t>5</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2000" b="1">
                <a:solidFill>
                  <a:srgbClr val="C00000"/>
                </a:solidFill>
                <a:latin typeface="Times New Roman" panose="02020603050405020304" pitchFamily="18" charset="0"/>
                <a:ea typeface="宋体" panose="02010600030101010101" pitchFamily="2" charset="-122"/>
                <a:sym typeface="+mn-ea"/>
              </a:rPr>
              <a:t>reverse</a:t>
            </a:r>
            <a:r>
              <a:rPr lang="en-US" sz="2000">
                <a:latin typeface="Times New Roman" panose="02020603050405020304" pitchFamily="18" charset="0"/>
                <a:ea typeface="宋体" panose="02010600030101010101" pitchFamily="2" charset="-122"/>
                <a:sym typeface="+mn-ea"/>
              </a:rPr>
              <a:t> the trend</a:t>
            </a:r>
            <a:r>
              <a:rPr lang="en-US" sz="2000">
                <a:latin typeface="Times New Roman" panose="02020603050405020304" pitchFamily="18" charset="0"/>
                <a:ea typeface="宋体" panose="02010600030101010101" pitchFamily="2" charset="-122"/>
                <a:cs typeface="Times New Roman" panose="02020603050405020304" pitchFamily="18" charset="0"/>
                <a:sym typeface="+mn-ea"/>
              </a:rPr>
              <a:t>  </a:t>
            </a:r>
            <a:endParaRPr lang="zh-CN" altLang="en-US"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par>
                                <p:cTn id="10" presetID="8" presetClass="emph" presetSubtype="0" repeatCount="indefinite" fill="hold" nodeType="with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P spid="28" grpId="1"/>
      <p:bldP spid="29" grpId="0"/>
      <p:bldP spid="29" grpId="1"/>
      <p:bldP spid="30" grpId="0"/>
      <p:bldP spid="30" grpId="1"/>
      <p:bldP spid="31" grpId="0"/>
      <p:bldP spid="3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a:stretch>
            <a:fillRect/>
          </a:stretch>
        </p:blipFill>
        <p:spPr>
          <a:xfrm>
            <a:off x="5956300" y="826135"/>
            <a:ext cx="5925185" cy="5790565"/>
          </a:xfrm>
          <a:prstGeom prst="rect">
            <a:avLst/>
          </a:prstGeom>
          <a:effectLst>
            <a:outerShdw blurRad="50800" dist="38100" dir="16200000" rotWithShape="0">
              <a:prstClr val="black">
                <a:alpha val="40000"/>
              </a:prstClr>
            </a:outerShdw>
          </a:effectLst>
        </p:spPr>
      </p:pic>
      <p:cxnSp>
        <p:nvCxnSpPr>
          <p:cNvPr id="20" name="直接连接符 19"/>
          <p:cNvCxnSpPr/>
          <p:nvPr/>
        </p:nvCxnSpPr>
        <p:spPr>
          <a:xfrm>
            <a:off x="512860" y="688340"/>
            <a:ext cx="10972825" cy="0"/>
          </a:xfrm>
          <a:prstGeom prst="line">
            <a:avLst/>
          </a:prstGeom>
          <a:ln>
            <a:gradFill>
              <a:gsLst>
                <a:gs pos="0">
                  <a:srgbClr val="400040"/>
                </a:gs>
                <a:gs pos="32000">
                  <a:srgbClr val="8F0040"/>
                </a:gs>
                <a:gs pos="63000">
                  <a:srgbClr val="F27300"/>
                </a:gs>
                <a:gs pos="100000">
                  <a:srgbClr val="FFBF00"/>
                </a:gs>
              </a:gsLst>
              <a:lin ang="10800000" scaled="0"/>
            </a:gradFill>
          </a:ln>
        </p:spPr>
        <p:style>
          <a:lnRef idx="1">
            <a:srgbClr val="5B9BD5"/>
          </a:lnRef>
          <a:fillRef idx="0">
            <a:srgbClr val="5B9BD5"/>
          </a:fillRef>
          <a:effectRef idx="0">
            <a:srgbClr val="5B9BD5"/>
          </a:effectRef>
          <a:fontRef idx="minor">
            <a:sysClr val="windowText" lastClr="000000"/>
          </a:fontRef>
        </p:style>
      </p:cxnSp>
      <p:sp>
        <p:nvSpPr>
          <p:cNvPr id="25" name="矩形 24"/>
          <p:cNvSpPr/>
          <p:nvPr/>
        </p:nvSpPr>
        <p:spPr>
          <a:xfrm>
            <a:off x="0" y="6685613"/>
            <a:ext cx="12192000" cy="1723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p:nvPr/>
        </p:nvPicPr>
        <p:blipFill>
          <a:blip r:embed="rId2"/>
          <a:stretch>
            <a:fillRect/>
          </a:stretch>
        </p:blipFill>
        <p:spPr>
          <a:xfrm>
            <a:off x="54610" y="6584950"/>
            <a:ext cx="708025" cy="273050"/>
          </a:xfrm>
          <a:prstGeom prst="rect">
            <a:avLst/>
          </a:prstGeom>
        </p:spPr>
      </p:pic>
      <p:pic>
        <p:nvPicPr>
          <p:cNvPr id="2" name="图片 1"/>
          <p:cNvPicPr>
            <a:picLocks noChangeAspect="1"/>
          </p:cNvPicPr>
          <p:nvPr/>
        </p:nvPicPr>
        <p:blipFill rotWithShape="1">
          <a:blip r:embed="rId3">
            <a:extLst>
              <a:ext uri="{BEBA8EAE-BF5A-486C-A8C5-ECC9F3942E4B}">
                <a14:imgProps xmlns:a14="http://schemas.microsoft.com/office/drawing/2010/main">
                  <a14:imgLayer r:embed="rId4">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0" y="12700"/>
            <a:ext cx="1078865" cy="831850"/>
          </a:xfrm>
          <a:prstGeom prst="rect">
            <a:avLst/>
          </a:prstGeom>
        </p:spPr>
      </p:pic>
      <p:grpSp>
        <p:nvGrpSpPr>
          <p:cNvPr id="3" name="组合 2"/>
          <p:cNvGrpSpPr/>
          <p:nvPr/>
        </p:nvGrpSpPr>
        <p:grpSpPr>
          <a:xfrm>
            <a:off x="414020" y="551815"/>
            <a:ext cx="140970" cy="121920"/>
            <a:chOff x="715963" y="600758"/>
            <a:chExt cx="2201410" cy="2201406"/>
          </a:xfrm>
        </p:grpSpPr>
        <p:sp>
          <p:nvSpPr>
            <p:cNvPr id="5" name="Freeform 20"/>
            <p:cNvSpPr/>
            <p:nvPr/>
          </p:nvSpPr>
          <p:spPr>
            <a:xfrm>
              <a:off x="715963" y="843713"/>
              <a:ext cx="349618" cy="1712535"/>
            </a:xfrm>
            <a:custGeom>
              <a:avLst/>
              <a:gdLst/>
              <a:ahLst/>
              <a:cxnLst>
                <a:cxn ang="0">
                  <a:pos x="349618" y="1122925"/>
                </a:cxn>
                <a:cxn ang="0">
                  <a:pos x="0" y="1712535"/>
                </a:cxn>
                <a:cxn ang="0">
                  <a:pos x="0" y="0"/>
                </a:cxn>
                <a:cxn ang="0">
                  <a:pos x="349618" y="1122925"/>
                </a:cxn>
              </a:cxnLst>
              <a:pathLst>
                <a:path w="118" h="578">
                  <a:moveTo>
                    <a:pt x="118" y="379"/>
                  </a:moveTo>
                  <a:lnTo>
                    <a:pt x="0" y="578"/>
                  </a:lnTo>
                  <a:lnTo>
                    <a:pt x="0" y="0"/>
                  </a:lnTo>
                  <a:lnTo>
                    <a:pt x="118" y="379"/>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6" name="Freeform 21"/>
            <p:cNvSpPr/>
            <p:nvPr/>
          </p:nvSpPr>
          <p:spPr>
            <a:xfrm>
              <a:off x="715963" y="600758"/>
              <a:ext cx="651830" cy="399987"/>
            </a:xfrm>
            <a:custGeom>
              <a:avLst/>
              <a:gdLst/>
              <a:ahLst/>
              <a:cxnLst>
                <a:cxn ang="0">
                  <a:pos x="651830" y="399987"/>
                </a:cxn>
                <a:cxn ang="0">
                  <a:pos x="0" y="242955"/>
                </a:cxn>
                <a:cxn ang="0">
                  <a:pos x="242954" y="0"/>
                </a:cxn>
                <a:cxn ang="0">
                  <a:pos x="651830" y="399987"/>
                </a:cxn>
              </a:cxnLst>
              <a:pathLst>
                <a:path w="220" h="135">
                  <a:moveTo>
                    <a:pt x="220" y="135"/>
                  </a:moveTo>
                  <a:lnTo>
                    <a:pt x="0" y="82"/>
                  </a:lnTo>
                  <a:lnTo>
                    <a:pt x="82" y="0"/>
                  </a:lnTo>
                  <a:lnTo>
                    <a:pt x="220" y="135"/>
                  </a:lnTo>
                  <a:close/>
                </a:path>
              </a:pathLst>
            </a:custGeom>
            <a:noFill/>
            <a:ln w="9525" cap="flat" cmpd="sng">
              <a:solidFill>
                <a:srgbClr val="5B3B87"/>
              </a:solidFill>
              <a:prstDash val="solid"/>
              <a:round/>
              <a:headEnd type="none" w="med" len="med"/>
              <a:tailEnd type="none" w="med" len="med"/>
            </a:ln>
          </p:spPr>
          <p:txBody>
            <a:bodyPr/>
            <a:p>
              <a:endParaRPr lang="zh-CN" altLang="en-US" sz="1680"/>
            </a:p>
          </p:txBody>
        </p:sp>
        <p:sp>
          <p:nvSpPr>
            <p:cNvPr id="7" name="Freeform 22"/>
            <p:cNvSpPr/>
            <p:nvPr/>
          </p:nvSpPr>
          <p:spPr>
            <a:xfrm>
              <a:off x="715963" y="1966637"/>
              <a:ext cx="349618" cy="835527"/>
            </a:xfrm>
            <a:custGeom>
              <a:avLst/>
              <a:gdLst/>
              <a:ahLst/>
              <a:cxnLst>
                <a:cxn ang="0">
                  <a:pos x="349618" y="0"/>
                </a:cxn>
                <a:cxn ang="0">
                  <a:pos x="242954" y="835527"/>
                </a:cxn>
                <a:cxn ang="0">
                  <a:pos x="0" y="589609"/>
                </a:cxn>
                <a:cxn ang="0">
                  <a:pos x="349618" y="0"/>
                </a:cxn>
              </a:cxnLst>
              <a:pathLst>
                <a:path w="118" h="282">
                  <a:moveTo>
                    <a:pt x="118" y="0"/>
                  </a:moveTo>
                  <a:lnTo>
                    <a:pt x="82" y="282"/>
                  </a:lnTo>
                  <a:lnTo>
                    <a:pt x="0" y="199"/>
                  </a:lnTo>
                  <a:lnTo>
                    <a:pt x="118" y="0"/>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8" name="Freeform 23"/>
            <p:cNvSpPr/>
            <p:nvPr/>
          </p:nvSpPr>
          <p:spPr>
            <a:xfrm>
              <a:off x="715963" y="843713"/>
              <a:ext cx="651830" cy="1122926"/>
            </a:xfrm>
            <a:custGeom>
              <a:avLst/>
              <a:gdLst/>
              <a:ahLst/>
              <a:cxnLst>
                <a:cxn ang="0">
                  <a:pos x="651830" y="157031"/>
                </a:cxn>
                <a:cxn ang="0">
                  <a:pos x="349617" y="1122926"/>
                </a:cxn>
                <a:cxn ang="0">
                  <a:pos x="0" y="0"/>
                </a:cxn>
                <a:cxn ang="0">
                  <a:pos x="651830" y="157031"/>
                </a:cxn>
              </a:cxnLst>
              <a:pathLst>
                <a:path w="220" h="379">
                  <a:moveTo>
                    <a:pt x="220" y="53"/>
                  </a:moveTo>
                  <a:lnTo>
                    <a:pt x="118" y="379"/>
                  </a:lnTo>
                  <a:lnTo>
                    <a:pt x="0" y="0"/>
                  </a:lnTo>
                  <a:lnTo>
                    <a:pt x="220" y="53"/>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0" name="Freeform 24"/>
            <p:cNvSpPr/>
            <p:nvPr/>
          </p:nvSpPr>
          <p:spPr>
            <a:xfrm>
              <a:off x="958918" y="1966637"/>
              <a:ext cx="948117" cy="835527"/>
            </a:xfrm>
            <a:custGeom>
              <a:avLst/>
              <a:gdLst/>
              <a:ahLst/>
              <a:cxnLst>
                <a:cxn ang="0">
                  <a:pos x="948117" y="373320"/>
                </a:cxn>
                <a:cxn ang="0">
                  <a:pos x="0" y="835527"/>
                </a:cxn>
                <a:cxn ang="0">
                  <a:pos x="106663" y="0"/>
                </a:cxn>
                <a:cxn ang="0">
                  <a:pos x="948117" y="373320"/>
                </a:cxn>
              </a:cxnLst>
              <a:pathLst>
                <a:path w="320" h="282">
                  <a:moveTo>
                    <a:pt x="320" y="126"/>
                  </a:moveTo>
                  <a:lnTo>
                    <a:pt x="0" y="282"/>
                  </a:lnTo>
                  <a:lnTo>
                    <a:pt x="36" y="0"/>
                  </a:lnTo>
                  <a:lnTo>
                    <a:pt x="320" y="126"/>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12" name="Freeform 25"/>
            <p:cNvSpPr/>
            <p:nvPr/>
          </p:nvSpPr>
          <p:spPr>
            <a:xfrm>
              <a:off x="958918" y="600758"/>
              <a:ext cx="1712536" cy="399987"/>
            </a:xfrm>
            <a:custGeom>
              <a:avLst/>
              <a:gdLst/>
              <a:ahLst/>
              <a:cxnLst>
                <a:cxn ang="0">
                  <a:pos x="408875" y="399987"/>
                </a:cxn>
                <a:cxn ang="0">
                  <a:pos x="0" y="0"/>
                </a:cxn>
                <a:cxn ang="0">
                  <a:pos x="1712536" y="0"/>
                </a:cxn>
                <a:cxn ang="0">
                  <a:pos x="408875" y="399987"/>
                </a:cxn>
              </a:cxnLst>
              <a:pathLst>
                <a:path w="578" h="135">
                  <a:moveTo>
                    <a:pt x="138" y="135"/>
                  </a:moveTo>
                  <a:lnTo>
                    <a:pt x="0" y="0"/>
                  </a:lnTo>
                  <a:lnTo>
                    <a:pt x="578" y="0"/>
                  </a:lnTo>
                  <a:lnTo>
                    <a:pt x="138" y="135"/>
                  </a:lnTo>
                  <a:close/>
                </a:path>
              </a:pathLst>
            </a:custGeom>
            <a:noFill/>
            <a:ln w="9525" cap="flat" cmpd="sng">
              <a:solidFill>
                <a:srgbClr val="79307A"/>
              </a:solidFill>
              <a:prstDash val="solid"/>
              <a:round/>
              <a:headEnd type="none" w="med" len="med"/>
              <a:tailEnd type="none" w="med" len="med"/>
            </a:ln>
          </p:spPr>
          <p:txBody>
            <a:bodyPr/>
            <a:p>
              <a:endParaRPr lang="zh-CN" altLang="en-US" sz="1680"/>
            </a:p>
          </p:txBody>
        </p:sp>
        <p:sp>
          <p:nvSpPr>
            <p:cNvPr id="13" name="Freeform 26"/>
            <p:cNvSpPr/>
            <p:nvPr/>
          </p:nvSpPr>
          <p:spPr>
            <a:xfrm>
              <a:off x="958918" y="2339957"/>
              <a:ext cx="1712536" cy="462207"/>
            </a:xfrm>
            <a:custGeom>
              <a:avLst/>
              <a:gdLst/>
              <a:ahLst/>
              <a:cxnLst>
                <a:cxn ang="0">
                  <a:pos x="948116" y="0"/>
                </a:cxn>
                <a:cxn ang="0">
                  <a:pos x="1712536" y="462207"/>
                </a:cxn>
                <a:cxn ang="0">
                  <a:pos x="0" y="462207"/>
                </a:cxn>
                <a:cxn ang="0">
                  <a:pos x="948116" y="0"/>
                </a:cxn>
              </a:cxnLst>
              <a:pathLst>
                <a:path w="578" h="156">
                  <a:moveTo>
                    <a:pt x="320" y="0"/>
                  </a:moveTo>
                  <a:lnTo>
                    <a:pt x="578" y="156"/>
                  </a:lnTo>
                  <a:lnTo>
                    <a:pt x="0" y="156"/>
                  </a:lnTo>
                  <a:lnTo>
                    <a:pt x="320"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4" name="Freeform 27"/>
            <p:cNvSpPr/>
            <p:nvPr/>
          </p:nvSpPr>
          <p:spPr>
            <a:xfrm>
              <a:off x="1367793" y="600758"/>
              <a:ext cx="1303661" cy="805899"/>
            </a:xfrm>
            <a:custGeom>
              <a:avLst/>
              <a:gdLst/>
              <a:ahLst/>
              <a:cxnLst>
                <a:cxn ang="0">
                  <a:pos x="1303661" y="0"/>
                </a:cxn>
                <a:cxn ang="0">
                  <a:pos x="897748" y="805899"/>
                </a:cxn>
                <a:cxn ang="0">
                  <a:pos x="0" y="399986"/>
                </a:cxn>
                <a:cxn ang="0">
                  <a:pos x="1303661" y="0"/>
                </a:cxn>
              </a:cxnLst>
              <a:pathLst>
                <a:path w="440" h="272">
                  <a:moveTo>
                    <a:pt x="440" y="0"/>
                  </a:moveTo>
                  <a:lnTo>
                    <a:pt x="303" y="272"/>
                  </a:lnTo>
                  <a:lnTo>
                    <a:pt x="0" y="135"/>
                  </a:lnTo>
                  <a:lnTo>
                    <a:pt x="440" y="0"/>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5" name="Freeform 28"/>
            <p:cNvSpPr/>
            <p:nvPr/>
          </p:nvSpPr>
          <p:spPr>
            <a:xfrm>
              <a:off x="2265543" y="843713"/>
              <a:ext cx="651830" cy="1712535"/>
            </a:xfrm>
            <a:custGeom>
              <a:avLst/>
              <a:gdLst/>
              <a:ahLst/>
              <a:cxnLst>
                <a:cxn ang="0">
                  <a:pos x="651830" y="0"/>
                </a:cxn>
                <a:cxn ang="0">
                  <a:pos x="651830" y="1712535"/>
                </a:cxn>
                <a:cxn ang="0">
                  <a:pos x="0" y="562944"/>
                </a:cxn>
                <a:cxn ang="0">
                  <a:pos x="651830" y="0"/>
                </a:cxn>
              </a:cxnLst>
              <a:pathLst>
                <a:path w="220" h="578">
                  <a:moveTo>
                    <a:pt x="220" y="0"/>
                  </a:moveTo>
                  <a:lnTo>
                    <a:pt x="220" y="578"/>
                  </a:lnTo>
                  <a:lnTo>
                    <a:pt x="0" y="190"/>
                  </a:lnTo>
                  <a:lnTo>
                    <a:pt x="220" y="0"/>
                  </a:lnTo>
                  <a:close/>
                </a:path>
              </a:pathLst>
            </a:custGeom>
            <a:noFill/>
            <a:ln w="9525" cap="flat" cmpd="sng">
              <a:solidFill>
                <a:srgbClr val="F1286A"/>
              </a:solidFill>
              <a:prstDash val="solid"/>
              <a:round/>
              <a:headEnd type="none" w="med" len="med"/>
              <a:tailEnd type="none" w="med" len="med"/>
            </a:ln>
          </p:spPr>
          <p:txBody>
            <a:bodyPr/>
            <a:p>
              <a:endParaRPr lang="zh-CN" altLang="en-US" sz="1680"/>
            </a:p>
          </p:txBody>
        </p:sp>
        <p:sp>
          <p:nvSpPr>
            <p:cNvPr id="16" name="Freeform 29"/>
            <p:cNvSpPr/>
            <p:nvPr/>
          </p:nvSpPr>
          <p:spPr>
            <a:xfrm>
              <a:off x="1907035" y="2339957"/>
              <a:ext cx="1010338" cy="462207"/>
            </a:xfrm>
            <a:custGeom>
              <a:avLst/>
              <a:gdLst/>
              <a:ahLst/>
              <a:cxnLst>
                <a:cxn ang="0">
                  <a:pos x="1010338" y="216289"/>
                </a:cxn>
                <a:cxn ang="0">
                  <a:pos x="0" y="0"/>
                </a:cxn>
                <a:cxn ang="0">
                  <a:pos x="764419" y="462207"/>
                </a:cxn>
                <a:cxn ang="0">
                  <a:pos x="1010338" y="216289"/>
                </a:cxn>
              </a:cxnLst>
              <a:pathLst>
                <a:path w="341" h="156">
                  <a:moveTo>
                    <a:pt x="341" y="73"/>
                  </a:moveTo>
                  <a:lnTo>
                    <a:pt x="0" y="0"/>
                  </a:lnTo>
                  <a:lnTo>
                    <a:pt x="258" y="156"/>
                  </a:lnTo>
                  <a:lnTo>
                    <a:pt x="341" y="73"/>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17" name="Freeform 30"/>
            <p:cNvSpPr/>
            <p:nvPr/>
          </p:nvSpPr>
          <p:spPr>
            <a:xfrm>
              <a:off x="1065581" y="1406657"/>
              <a:ext cx="1199961" cy="933303"/>
            </a:xfrm>
            <a:custGeom>
              <a:avLst/>
              <a:gdLst/>
              <a:ahLst/>
              <a:cxnLst>
                <a:cxn ang="0">
                  <a:pos x="1199961" y="0"/>
                </a:cxn>
                <a:cxn ang="0">
                  <a:pos x="0" y="559981"/>
                </a:cxn>
                <a:cxn ang="0">
                  <a:pos x="841454" y="933303"/>
                </a:cxn>
                <a:cxn ang="0">
                  <a:pos x="1199961" y="0"/>
                </a:cxn>
              </a:cxnLst>
              <a:pathLst>
                <a:path w="405" h="315">
                  <a:moveTo>
                    <a:pt x="405" y="0"/>
                  </a:moveTo>
                  <a:lnTo>
                    <a:pt x="0" y="189"/>
                  </a:lnTo>
                  <a:lnTo>
                    <a:pt x="284" y="315"/>
                  </a:lnTo>
                  <a:lnTo>
                    <a:pt x="405"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8" name="Freeform 31"/>
            <p:cNvSpPr/>
            <p:nvPr/>
          </p:nvSpPr>
          <p:spPr>
            <a:xfrm>
              <a:off x="1907035" y="1406657"/>
              <a:ext cx="1010338" cy="1149591"/>
            </a:xfrm>
            <a:custGeom>
              <a:avLst/>
              <a:gdLst/>
              <a:ahLst/>
              <a:cxnLst>
                <a:cxn ang="0">
                  <a:pos x="358507" y="0"/>
                </a:cxn>
                <a:cxn ang="0">
                  <a:pos x="1010338" y="1149591"/>
                </a:cxn>
                <a:cxn ang="0">
                  <a:pos x="0" y="933301"/>
                </a:cxn>
                <a:cxn ang="0">
                  <a:pos x="358507" y="0"/>
                </a:cxn>
              </a:cxnLst>
              <a:pathLst>
                <a:path w="341" h="388">
                  <a:moveTo>
                    <a:pt x="121" y="0"/>
                  </a:moveTo>
                  <a:lnTo>
                    <a:pt x="341" y="388"/>
                  </a:lnTo>
                  <a:lnTo>
                    <a:pt x="0" y="315"/>
                  </a:lnTo>
                  <a:lnTo>
                    <a:pt x="121" y="0"/>
                  </a:lnTo>
                  <a:close/>
                </a:path>
              </a:pathLst>
            </a:custGeom>
            <a:noFill/>
            <a:ln w="9525" cap="flat" cmpd="sng">
              <a:solidFill>
                <a:srgbClr val="FD3F63"/>
              </a:solidFill>
              <a:prstDash val="solid"/>
              <a:round/>
              <a:headEnd type="none" w="med" len="med"/>
              <a:tailEnd type="none" w="med" len="med"/>
            </a:ln>
          </p:spPr>
          <p:txBody>
            <a:bodyPr/>
            <a:p>
              <a:endParaRPr lang="zh-CN" altLang="en-US" sz="1680"/>
            </a:p>
          </p:txBody>
        </p:sp>
        <p:sp>
          <p:nvSpPr>
            <p:cNvPr id="19" name="Freeform 32"/>
            <p:cNvSpPr/>
            <p:nvPr/>
          </p:nvSpPr>
          <p:spPr>
            <a:xfrm>
              <a:off x="2265543" y="600758"/>
              <a:ext cx="651830" cy="805899"/>
            </a:xfrm>
            <a:custGeom>
              <a:avLst/>
              <a:gdLst/>
              <a:ahLst/>
              <a:cxnLst>
                <a:cxn ang="0">
                  <a:pos x="405912" y="0"/>
                </a:cxn>
                <a:cxn ang="0">
                  <a:pos x="651830" y="242954"/>
                </a:cxn>
                <a:cxn ang="0">
                  <a:pos x="0" y="805899"/>
                </a:cxn>
                <a:cxn ang="0">
                  <a:pos x="405912" y="0"/>
                </a:cxn>
              </a:cxnLst>
              <a:pathLst>
                <a:path w="220" h="272">
                  <a:moveTo>
                    <a:pt x="137" y="0"/>
                  </a:moveTo>
                  <a:lnTo>
                    <a:pt x="220" y="82"/>
                  </a:lnTo>
                  <a:lnTo>
                    <a:pt x="0" y="272"/>
                  </a:lnTo>
                  <a:lnTo>
                    <a:pt x="137" y="0"/>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sp>
          <p:nvSpPr>
            <p:cNvPr id="22" name="Freeform 33"/>
            <p:cNvSpPr/>
            <p:nvPr/>
          </p:nvSpPr>
          <p:spPr>
            <a:xfrm>
              <a:off x="1065581" y="1000744"/>
              <a:ext cx="1199961" cy="965893"/>
            </a:xfrm>
            <a:custGeom>
              <a:avLst/>
              <a:gdLst/>
              <a:ahLst/>
              <a:cxnLst>
                <a:cxn ang="0">
                  <a:pos x="1199961" y="405912"/>
                </a:cxn>
                <a:cxn ang="0">
                  <a:pos x="302212" y="0"/>
                </a:cxn>
                <a:cxn ang="0">
                  <a:pos x="0" y="965893"/>
                </a:cxn>
                <a:cxn ang="0">
                  <a:pos x="1199961" y="405912"/>
                </a:cxn>
              </a:cxnLst>
              <a:pathLst>
                <a:path w="405" h="326">
                  <a:moveTo>
                    <a:pt x="405" y="137"/>
                  </a:moveTo>
                  <a:lnTo>
                    <a:pt x="102" y="0"/>
                  </a:lnTo>
                  <a:lnTo>
                    <a:pt x="0" y="326"/>
                  </a:lnTo>
                  <a:lnTo>
                    <a:pt x="405" y="137"/>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grpSp>
      <p:sp>
        <p:nvSpPr>
          <p:cNvPr id="27" name="文本框 26"/>
          <p:cNvSpPr txBox="1"/>
          <p:nvPr/>
        </p:nvSpPr>
        <p:spPr>
          <a:xfrm>
            <a:off x="1241425" y="198120"/>
            <a:ext cx="5716270" cy="460375"/>
          </a:xfrm>
          <a:prstGeom prst="rect">
            <a:avLst/>
          </a:prstGeom>
          <a:noFill/>
        </p:spPr>
        <p:txBody>
          <a:bodyPr wrap="square" rtlCol="0" anchor="t">
            <a:spAutoFit/>
          </a:bodyPr>
          <a:p>
            <a:r>
              <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rPr>
              <a:t>3.改变，变化 change</a:t>
            </a:r>
            <a:r>
              <a:rPr lang="zh-CN" altLang="en-US" sz="2400" b="1" dirty="0" smtClean="0">
                <a:solidFill>
                  <a:srgbClr val="002060"/>
                </a:solidFill>
                <a:latin typeface="微软雅黑" panose="020B0503020204020204" pitchFamily="34" charset="-122"/>
                <a:ea typeface="微软雅黑" panose="020B0503020204020204" pitchFamily="34" charset="-122"/>
                <a:cs typeface="+mn-ea"/>
                <a:sym typeface="+mn-ea"/>
              </a:rPr>
              <a:t>；</a:t>
            </a:r>
            <a:r>
              <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rPr>
              <a:t>switch; reform </a:t>
            </a:r>
            <a:endPar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endParaRPr>
          </a:p>
        </p:txBody>
      </p:sp>
      <p:sp>
        <p:nvSpPr>
          <p:cNvPr id="11272" name="AutoShape 36"/>
          <p:cNvSpPr/>
          <p:nvPr>
            <p:custDataLst>
              <p:tags r:id="rId5"/>
            </p:custDataLst>
          </p:nvPr>
        </p:nvSpPr>
        <p:spPr>
          <a:xfrm>
            <a:off x="111125" y="826135"/>
            <a:ext cx="5662930" cy="576516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pitchFamily="18" charset="0"/>
              <a:ea typeface="Times New Roman" panose="02020603050405020304" pitchFamily="18" charset="0"/>
            </a:endParaRPr>
          </a:p>
        </p:txBody>
      </p:sp>
      <p:pic>
        <p:nvPicPr>
          <p:cNvPr id="9" name="图片 8"/>
          <p:cNvPicPr/>
          <p:nvPr/>
        </p:nvPicPr>
        <p:blipFill>
          <a:blip r:embed="rId6"/>
          <a:stretch>
            <a:fillRect/>
          </a:stretch>
        </p:blipFill>
        <p:spPr>
          <a:xfrm>
            <a:off x="10135870" y="5061585"/>
            <a:ext cx="2321560" cy="190373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9515" y="6146366"/>
            <a:ext cx="520050" cy="819282"/>
          </a:xfrm>
          <a:prstGeom prst="rect">
            <a:avLst/>
          </a:prstGeom>
        </p:spPr>
      </p:pic>
      <p:pic>
        <p:nvPicPr>
          <p:cNvPr id="24" name="图片 23"/>
          <p:cNvPicPr>
            <a:picLocks noChangeAspect="1"/>
          </p:cNvPicPr>
          <p:nvPr>
            <p:custDataLst>
              <p:tags r:id="rId8"/>
            </p:custDataLst>
          </p:nvPr>
        </p:nvPicPr>
        <p:blipFill>
          <a:blip r:embed="rId9">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flipH="1">
            <a:off x="-60325" y="5960745"/>
            <a:ext cx="1266190" cy="773430"/>
          </a:xfrm>
          <a:prstGeom prst="rect">
            <a:avLst/>
          </a:prstGeom>
        </p:spPr>
      </p:pic>
      <p:sp>
        <p:nvSpPr>
          <p:cNvPr id="100" name="文本框 99"/>
          <p:cNvSpPr txBox="1"/>
          <p:nvPr/>
        </p:nvSpPr>
        <p:spPr>
          <a:xfrm>
            <a:off x="54610" y="1047115"/>
            <a:ext cx="5719445" cy="5323205"/>
          </a:xfrm>
          <a:prstGeom prst="rect">
            <a:avLst/>
          </a:prstGeom>
          <a:noFill/>
          <a:ln w="9525">
            <a:noFill/>
          </a:ln>
        </p:spPr>
        <p:txBody>
          <a:bodyPr wrap="square">
            <a:spAutoFit/>
          </a:bodyPr>
          <a:p>
            <a:pPr marL="342900" indent="0" fontAlgn="auto">
              <a:lnSpc>
                <a:spcPts val="3400"/>
              </a:lnSpc>
              <a:buFont typeface="Arial" panose="020B0604020202020204" pitchFamily="34" charset="0"/>
              <a:buChar char="•"/>
            </a:pPr>
            <a:r>
              <a:rPr lang="en-US" sz="2400" b="1">
                <a:solidFill>
                  <a:srgbClr val="002060"/>
                </a:solidFill>
                <a:latin typeface="Times New Roman" panose="02020603050405020304" pitchFamily="18" charset="0"/>
                <a:ea typeface="黑体" panose="02010609060101010101" pitchFamily="49" charset="-122"/>
              </a:rPr>
              <a:t>convert </a:t>
            </a:r>
            <a:r>
              <a:rPr lang="en-US" sz="2400" b="0" i="1" baseline="-25000">
                <a:latin typeface="Times New Roman" panose="02020603050405020304" pitchFamily="18" charset="0"/>
                <a:ea typeface="黑体" panose="02010609060101010101" pitchFamily="49" charset="-122"/>
              </a:rPr>
              <a:t>/kən'vɜːt/</a:t>
            </a:r>
            <a:r>
              <a:rPr lang="en-US" sz="2000" b="1">
                <a:latin typeface="Times New Roman" panose="02020603050405020304" pitchFamily="18" charset="0"/>
                <a:ea typeface="宋体" panose="02010600030101010101" pitchFamily="2" charset="-122"/>
                <a:cs typeface="Times New Roman" panose="02020603050405020304" pitchFamily="18" charset="0"/>
              </a:rPr>
              <a:t>v. </a:t>
            </a:r>
            <a:r>
              <a:rPr lang="zh-CN" sz="2000" b="1">
                <a:latin typeface="Times New Roman" panose="02020603050405020304" pitchFamily="18" charset="0"/>
                <a:ea typeface="宋体" panose="02010600030101010101" pitchFamily="2" charset="-122"/>
              </a:rPr>
              <a:t>转变，变换；皈依</a:t>
            </a:r>
            <a:endParaRPr lang="zh-CN" sz="2000" b="1">
              <a:latin typeface="Times New Roman" panose="02020603050405020304" pitchFamily="18" charset="0"/>
              <a:ea typeface="宋体" panose="02010600030101010101" pitchFamily="2" charset="-122"/>
            </a:endParaRPr>
          </a:p>
          <a:p>
            <a:pPr marL="342900" indent="0" fontAlgn="auto">
              <a:lnSpc>
                <a:spcPts val="3400"/>
              </a:lnSpc>
              <a:buFont typeface="Arial" panose="020B0604020202020204" pitchFamily="34" charset="0"/>
              <a:buChar char="•"/>
            </a:pPr>
            <a:r>
              <a:rPr lang="en-US" sz="2400" b="1">
                <a:solidFill>
                  <a:srgbClr val="002060"/>
                </a:solidFill>
                <a:latin typeface="Times New Roman" panose="02020603050405020304" pitchFamily="18" charset="0"/>
                <a:ea typeface="黑体" panose="02010609060101010101" pitchFamily="49" charset="-122"/>
              </a:rPr>
              <a:t>alter</a:t>
            </a:r>
            <a:r>
              <a:rPr lang="en-US" sz="2400" b="1">
                <a:latin typeface="Times New Roman" panose="02020603050405020304" pitchFamily="18" charset="0"/>
                <a:ea typeface="黑体" panose="02010609060101010101" pitchFamily="49" charset="-122"/>
              </a:rPr>
              <a:t> </a:t>
            </a:r>
            <a:r>
              <a:rPr lang="en-US" sz="2400" b="0" i="1" baseline="-25000">
                <a:latin typeface="Times New Roman" panose="02020603050405020304" pitchFamily="18" charset="0"/>
                <a:ea typeface="黑体" panose="02010609060101010101" pitchFamily="49" charset="-122"/>
              </a:rPr>
              <a:t>/'ɔːltə/ </a:t>
            </a:r>
            <a:r>
              <a:rPr lang="zh-CN" sz="2000" b="1">
                <a:latin typeface="Times New Roman" panose="02020603050405020304" pitchFamily="18" charset="0"/>
                <a:ea typeface="宋体" panose="02010600030101010101" pitchFamily="2" charset="-122"/>
              </a:rPr>
              <a:t>v. 改变，修改 </a:t>
            </a:r>
            <a:endParaRPr lang="zh-CN" sz="2000" b="1">
              <a:latin typeface="Times New Roman" panose="02020603050405020304" pitchFamily="18" charset="0"/>
              <a:ea typeface="宋体" panose="02010600030101010101" pitchFamily="2" charset="-122"/>
            </a:endParaRPr>
          </a:p>
          <a:p>
            <a:pPr marL="342900" indent="0" fontAlgn="auto">
              <a:lnSpc>
                <a:spcPts val="3400"/>
              </a:lnSpc>
              <a:buFont typeface="Arial" panose="020B0604020202020204" pitchFamily="34" charset="0"/>
              <a:buChar char="•"/>
            </a:pPr>
            <a:r>
              <a:rPr lang="en-US" sz="2400" b="1">
                <a:solidFill>
                  <a:srgbClr val="002060"/>
                </a:solidFill>
                <a:latin typeface="Times New Roman" panose="02020603050405020304" pitchFamily="18" charset="0"/>
                <a:ea typeface="黑体" panose="02010609060101010101" pitchFamily="49" charset="-122"/>
              </a:rPr>
              <a:t>shift</a:t>
            </a:r>
            <a:r>
              <a:rPr lang="en-US" sz="2400" b="0" i="1">
                <a:latin typeface="Times New Roman" panose="02020603050405020304" pitchFamily="18" charset="0"/>
                <a:ea typeface="黑体" panose="02010609060101010101" pitchFamily="49" charset="-122"/>
              </a:rPr>
              <a:t> </a:t>
            </a:r>
            <a:r>
              <a:rPr lang="en-US" sz="2400" b="0" i="1" baseline="-25000">
                <a:latin typeface="Times New Roman" panose="02020603050405020304" pitchFamily="18" charset="0"/>
                <a:ea typeface="黑体" panose="02010609060101010101" pitchFamily="49" charset="-122"/>
              </a:rPr>
              <a:t>/ʃɪft/</a:t>
            </a:r>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zh-CN" sz="2000" b="1">
                <a:latin typeface="Times New Roman" panose="02020603050405020304" pitchFamily="18" charset="0"/>
                <a:ea typeface="宋体" panose="02010600030101010101" pitchFamily="2" charset="-122"/>
              </a:rPr>
              <a:t>v. 转移；变换；换挡；轮班</a:t>
            </a:r>
            <a:endParaRPr lang="zh-CN" sz="2000" b="1">
              <a:latin typeface="Times New Roman" panose="02020603050405020304" pitchFamily="18" charset="0"/>
              <a:ea typeface="宋体" panose="02010600030101010101" pitchFamily="2" charset="-122"/>
            </a:endParaRPr>
          </a:p>
          <a:p>
            <a:pPr marL="342900" indent="0" fontAlgn="auto">
              <a:lnSpc>
                <a:spcPts val="3400"/>
              </a:lnSpc>
              <a:buFont typeface="Arial" panose="020B0604020202020204" pitchFamily="34" charset="0"/>
              <a:buChar char="•"/>
            </a:pPr>
            <a:r>
              <a:rPr lang="en-US" sz="2400" b="1">
                <a:latin typeface="Times New Roman" panose="02020603050405020304" pitchFamily="18" charset="0"/>
                <a:ea typeface="黑体" panose="02010609060101010101" pitchFamily="49" charset="-122"/>
              </a:rPr>
              <a:t> </a:t>
            </a:r>
            <a:r>
              <a:rPr lang="en-US" sz="2400" b="1">
                <a:solidFill>
                  <a:srgbClr val="002060"/>
                </a:solidFill>
                <a:latin typeface="Times New Roman" panose="02020603050405020304" pitchFamily="18" charset="0"/>
                <a:ea typeface="黑体" panose="02010609060101010101" pitchFamily="49" charset="-122"/>
              </a:rPr>
              <a:t>reverse</a:t>
            </a:r>
            <a:r>
              <a:rPr lang="en-US" sz="2400" b="0" i="1" baseline="-25000">
                <a:latin typeface="Times New Roman" panose="02020603050405020304" pitchFamily="18" charset="0"/>
                <a:ea typeface="宋体" panose="02010600030101010101" pitchFamily="2" charset="-122"/>
                <a:cs typeface="Times New Roman" panose="02020603050405020304" pitchFamily="18" charset="0"/>
              </a:rPr>
              <a:t> </a:t>
            </a:r>
            <a:r>
              <a:rPr lang="en-US" sz="2400" b="1" i="1" baseline="-25000">
                <a:latin typeface="Times New Roman" panose="02020603050405020304" pitchFamily="18" charset="0"/>
                <a:ea typeface="宋体" panose="02010600030101010101" pitchFamily="2" charset="-122"/>
                <a:cs typeface="Times New Roman" panose="02020603050405020304" pitchFamily="18" charset="0"/>
              </a:rPr>
              <a:t>/rɪ</a:t>
            </a:r>
            <a:r>
              <a:rPr lang="en-US" sz="2400" b="1" i="1" baseline="-25000">
                <a:latin typeface="Times New Roman" panose="02020603050405020304" pitchFamily="18" charset="0"/>
                <a:ea typeface="宋体" panose="02010600030101010101" pitchFamily="2" charset="-122"/>
              </a:rPr>
              <a:t>ˈvɜːs/ </a:t>
            </a:r>
            <a:r>
              <a:rPr lang="zh-CN" sz="2000" b="1">
                <a:latin typeface="Times New Roman" panose="02020603050405020304" pitchFamily="18" charset="0"/>
                <a:ea typeface="宋体" panose="02010600030101010101" pitchFamily="2" charset="-122"/>
              </a:rPr>
              <a:t>v. 颠倒；反转；彻底改变</a:t>
            </a:r>
            <a:endParaRPr lang="zh-CN" sz="2000" b="1">
              <a:latin typeface="Times New Roman" panose="02020603050405020304" pitchFamily="18" charset="0"/>
              <a:ea typeface="宋体" panose="02010600030101010101" pitchFamily="2" charset="-122"/>
            </a:endParaRPr>
          </a:p>
          <a:p>
            <a:pPr marL="342900" indent="0" fontAlgn="auto">
              <a:lnSpc>
                <a:spcPts val="3400"/>
              </a:lnSpc>
              <a:buFont typeface="Arial" panose="020B0604020202020204" pitchFamily="34" charset="0"/>
              <a:buChar char="•"/>
            </a:pPr>
            <a:r>
              <a:rPr lang="en-US" sz="2400" b="1">
                <a:solidFill>
                  <a:srgbClr val="002060"/>
                </a:solidFill>
                <a:latin typeface="Times New Roman" panose="02020603050405020304" pitchFamily="18" charset="0"/>
                <a:ea typeface="黑体" panose="02010609060101010101" pitchFamily="49" charset="-122"/>
              </a:rPr>
              <a:t>transform</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zh-CN" sz="2000" b="1">
                <a:latin typeface="Times New Roman" panose="02020603050405020304" pitchFamily="18" charset="0"/>
                <a:ea typeface="宋体" panose="02010600030101010101" pitchFamily="2" charset="-122"/>
              </a:rPr>
              <a:t>改变; 转换</a:t>
            </a:r>
            <a:endParaRPr lang="zh-CN" sz="2000" b="1">
              <a:latin typeface="Times New Roman" panose="02020603050405020304" pitchFamily="18" charset="0"/>
              <a:ea typeface="宋体" panose="02010600030101010101" pitchFamily="2" charset="-122"/>
            </a:endParaRPr>
          </a:p>
          <a:p>
            <a:pPr indent="0" fontAlgn="auto">
              <a:lnSpc>
                <a:spcPts val="3400"/>
              </a:lnSpc>
              <a:buFont typeface="Arial" panose="020B0604020202020204" pitchFamily="34" charset="0"/>
              <a:buNone/>
            </a:pPr>
            <a:r>
              <a:rPr lang="zh-CN" sz="2000" b="1">
                <a:latin typeface="Times New Roman" panose="02020603050405020304" pitchFamily="18" charset="0"/>
                <a:ea typeface="宋体" panose="02010600030101010101" pitchFamily="2" charset="-122"/>
              </a:rPr>
              <a:t>               </a:t>
            </a:r>
            <a:r>
              <a:rPr lang="en-US" sz="2400" b="1">
                <a:latin typeface="Times New Roman" panose="02020603050405020304" pitchFamily="18" charset="0"/>
                <a:ea typeface="宋体" panose="02010600030101010101" pitchFamily="2" charset="-122"/>
                <a:cs typeface="Times New Roman" panose="02020603050405020304" pitchFamily="18" charset="0"/>
              </a:rPr>
              <a:t>-</a:t>
            </a:r>
            <a:r>
              <a:rPr lang="en-US" sz="2400" b="1">
                <a:solidFill>
                  <a:srgbClr val="002060"/>
                </a:solidFill>
                <a:latin typeface="Times New Roman" panose="02020603050405020304" pitchFamily="18" charset="0"/>
                <a:ea typeface="黑体" panose="02010609060101010101" pitchFamily="49" charset="-122"/>
              </a:rPr>
              <a:t>transformation</a:t>
            </a:r>
            <a:r>
              <a:rPr lang="en-US" sz="2400" b="1">
                <a:latin typeface="Times New Roman" panose="02020603050405020304" pitchFamily="18" charset="0"/>
                <a:ea typeface="宋体" panose="02010600030101010101" pitchFamily="2" charset="-122"/>
                <a:cs typeface="Times New Roman" panose="02020603050405020304" pitchFamily="18" charset="0"/>
              </a:rPr>
              <a:t>-</a:t>
            </a:r>
            <a:r>
              <a:rPr lang="en-US" sz="2400" b="1">
                <a:solidFill>
                  <a:srgbClr val="002060"/>
                </a:solidFill>
                <a:latin typeface="Times New Roman" panose="02020603050405020304" pitchFamily="18" charset="0"/>
                <a:ea typeface="黑体" panose="02010609060101010101" pitchFamily="49" charset="-122"/>
              </a:rPr>
              <a:t>transformable</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marL="342900" indent="0" fontAlgn="auto">
              <a:lnSpc>
                <a:spcPts val="3400"/>
              </a:lnSpc>
              <a:buFont typeface="Arial" panose="020B0604020202020204" pitchFamily="34" charset="0"/>
              <a:buChar char="•"/>
            </a:pPr>
            <a:r>
              <a:rPr lang="en-US" sz="2400" b="1">
                <a:solidFill>
                  <a:srgbClr val="002060"/>
                </a:solidFill>
                <a:latin typeface="Times New Roman" panose="02020603050405020304" pitchFamily="18" charset="0"/>
                <a:ea typeface="黑体" panose="02010609060101010101" pitchFamily="49" charset="-122"/>
              </a:rPr>
              <a:t>revolution</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zh-CN" sz="2000" b="1">
                <a:latin typeface="Times New Roman" panose="02020603050405020304" pitchFamily="18" charset="0"/>
                <a:ea typeface="宋体" panose="02010600030101010101" pitchFamily="2" charset="-122"/>
              </a:rPr>
              <a:t>彻底变革；革命</a:t>
            </a:r>
            <a:endParaRPr lang="zh-CN" sz="2000" b="1">
              <a:latin typeface="Times New Roman" panose="02020603050405020304" pitchFamily="18" charset="0"/>
              <a:ea typeface="宋体" panose="02010600030101010101" pitchFamily="2" charset="-122"/>
            </a:endParaRPr>
          </a:p>
          <a:p>
            <a:pPr indent="0" fontAlgn="auto">
              <a:lnSpc>
                <a:spcPts val="3400"/>
              </a:lnSpc>
              <a:buFont typeface="Arial" panose="020B0604020202020204" pitchFamily="34" charset="0"/>
              <a:buNone/>
            </a:pPr>
            <a:r>
              <a:rPr lang="zh-CN" sz="2000" b="1">
                <a:latin typeface="Times New Roman" panose="02020603050405020304" pitchFamily="18" charset="0"/>
                <a:ea typeface="宋体" panose="02010600030101010101" pitchFamily="2" charset="-122"/>
              </a:rPr>
              <a:t>                </a:t>
            </a:r>
            <a:r>
              <a:rPr lang="en-US" sz="2400" b="1">
                <a:latin typeface="Times New Roman" panose="02020603050405020304" pitchFamily="18" charset="0"/>
                <a:ea typeface="宋体" panose="02010600030101010101" pitchFamily="2" charset="-122"/>
                <a:cs typeface="Times New Roman" panose="02020603050405020304" pitchFamily="18" charset="0"/>
              </a:rPr>
              <a:t>-</a:t>
            </a:r>
            <a:r>
              <a:rPr lang="en-US" sz="2400" b="1">
                <a:solidFill>
                  <a:srgbClr val="002060"/>
                </a:solidFill>
                <a:latin typeface="Times New Roman" panose="02020603050405020304" pitchFamily="18" charset="0"/>
                <a:ea typeface="黑体" panose="02010609060101010101" pitchFamily="49" charset="-122"/>
              </a:rPr>
              <a:t>revolutionary</a:t>
            </a:r>
            <a:endParaRPr lang="en-US" sz="2400" b="1">
              <a:solidFill>
                <a:srgbClr val="002060"/>
              </a:solidFill>
              <a:latin typeface="Times New Roman" panose="02020603050405020304" pitchFamily="18" charset="0"/>
              <a:ea typeface="黑体" panose="02010609060101010101" pitchFamily="49" charset="-122"/>
            </a:endParaRPr>
          </a:p>
          <a:p>
            <a:pPr marL="342900" indent="0" fontAlgn="auto">
              <a:lnSpc>
                <a:spcPts val="3400"/>
              </a:lnSpc>
              <a:buFont typeface="Arial" panose="020B0604020202020204" pitchFamily="34" charset="0"/>
              <a:buChar char="•"/>
            </a:pPr>
            <a:r>
              <a:rPr lang="en-US" sz="2400" b="1">
                <a:solidFill>
                  <a:srgbClr val="002060"/>
                </a:solidFill>
                <a:latin typeface="Times New Roman" panose="02020603050405020304" pitchFamily="18" charset="0"/>
                <a:ea typeface="黑体" panose="02010609060101010101" pitchFamily="49" charset="-122"/>
              </a:rPr>
              <a:t>evolve</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zh-CN" sz="2000" b="1">
                <a:latin typeface="Times New Roman" panose="02020603050405020304" pitchFamily="18" charset="0"/>
                <a:ea typeface="宋体" panose="02010600030101010101" pitchFamily="2" charset="-122"/>
              </a:rPr>
              <a:t>进化，演化</a:t>
            </a:r>
            <a:endParaRPr lang="zh-CN" sz="2000" b="1">
              <a:latin typeface="Times New Roman" panose="02020603050405020304" pitchFamily="18" charset="0"/>
              <a:ea typeface="宋体" panose="02010600030101010101" pitchFamily="2" charset="-122"/>
            </a:endParaRPr>
          </a:p>
          <a:p>
            <a:pPr indent="0" fontAlgn="auto">
              <a:lnSpc>
                <a:spcPts val="3400"/>
              </a:lnSpc>
              <a:buFont typeface="Arial" panose="020B0604020202020204" pitchFamily="34" charset="0"/>
              <a:buNone/>
            </a:pPr>
            <a:r>
              <a:rPr lang="zh-CN" sz="2000" b="1">
                <a:latin typeface="Times New Roman" panose="02020603050405020304" pitchFamily="18" charset="0"/>
                <a:ea typeface="宋体" panose="02010600030101010101" pitchFamily="2" charset="-122"/>
              </a:rPr>
              <a:t>               </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400" b="1">
                <a:solidFill>
                  <a:srgbClr val="002060"/>
                </a:solidFill>
                <a:latin typeface="Times New Roman" panose="02020603050405020304" pitchFamily="18" charset="0"/>
                <a:ea typeface="黑体" panose="02010609060101010101" pitchFamily="49" charset="-122"/>
              </a:rPr>
              <a:t>evolution</a:t>
            </a:r>
            <a:r>
              <a:rPr lang="en-US" sz="2400" b="1">
                <a:latin typeface="Times New Roman" panose="02020603050405020304" pitchFamily="18" charset="0"/>
                <a:ea typeface="宋体" panose="02010600030101010101" pitchFamily="2" charset="-122"/>
                <a:cs typeface="Times New Roman" panose="02020603050405020304" pitchFamily="18" charset="0"/>
              </a:rPr>
              <a:t> - </a:t>
            </a:r>
            <a:r>
              <a:rPr lang="en-US" sz="2400" b="1">
                <a:solidFill>
                  <a:srgbClr val="002060"/>
                </a:solidFill>
                <a:latin typeface="Times New Roman" panose="02020603050405020304" pitchFamily="18" charset="0"/>
                <a:ea typeface="黑体" panose="02010609060101010101" pitchFamily="49" charset="-122"/>
              </a:rPr>
              <a:t>evolutionary</a:t>
            </a:r>
            <a:endParaRPr lang="en-US" sz="2400" b="1">
              <a:solidFill>
                <a:srgbClr val="002060"/>
              </a:solidFill>
              <a:latin typeface="Times New Roman" panose="02020603050405020304" pitchFamily="18" charset="0"/>
              <a:ea typeface="黑体" panose="02010609060101010101" pitchFamily="49" charset="-122"/>
            </a:endParaRPr>
          </a:p>
          <a:p>
            <a:pPr marL="342900" indent="0" fontAlgn="auto">
              <a:lnSpc>
                <a:spcPts val="3400"/>
              </a:lnSpc>
              <a:buFont typeface="Arial" panose="020B0604020202020204" pitchFamily="34" charset="0"/>
              <a:buChar char="•"/>
            </a:pPr>
            <a:r>
              <a:rPr lang="en-US" sz="2400" b="1">
                <a:solidFill>
                  <a:srgbClr val="002060"/>
                </a:solidFill>
                <a:latin typeface="Times New Roman" panose="02020603050405020304" pitchFamily="18" charset="0"/>
                <a:ea typeface="黑体" panose="02010609060101010101" pitchFamily="49" charset="-122"/>
              </a:rPr>
              <a:t>tipping points </a:t>
            </a:r>
            <a:r>
              <a:rPr lang="en-US" sz="2400" b="0">
                <a:latin typeface="Times New Roman" panose="02020603050405020304" pitchFamily="18" charset="0"/>
                <a:ea typeface="宋体" panose="02010600030101010101" pitchFamily="2" charset="-122"/>
              </a:rPr>
              <a:t>=</a:t>
            </a:r>
            <a:r>
              <a:rPr lang="en-US" sz="2400" b="1">
                <a:solidFill>
                  <a:srgbClr val="002060"/>
                </a:solidFill>
                <a:latin typeface="Times New Roman" panose="02020603050405020304" pitchFamily="18" charset="0"/>
                <a:ea typeface="黑体" panose="02010609060101010101" pitchFamily="49" charset="-122"/>
              </a:rPr>
              <a:t> critical transitions</a:t>
            </a:r>
            <a:endParaRPr lang="en-US" sz="2400" b="1">
              <a:latin typeface="Times New Roman" panose="02020603050405020304" pitchFamily="18" charset="0"/>
              <a:ea typeface="宋体" panose="02010600030101010101" pitchFamily="2" charset="-122"/>
            </a:endParaRPr>
          </a:p>
          <a:p>
            <a:pPr indent="0" fontAlgn="auto">
              <a:lnSpc>
                <a:spcPts val="3400"/>
              </a:lnSpc>
              <a:buFont typeface="Arial" panose="020B0604020202020204" pitchFamily="34" charset="0"/>
              <a:buNone/>
            </a:pPr>
            <a:r>
              <a:rPr lang="en-US" sz="2400" b="1">
                <a:latin typeface="Times New Roman" panose="02020603050405020304" pitchFamily="18" charset="0"/>
                <a:ea typeface="宋体" panose="02010600030101010101" pitchFamily="2" charset="-122"/>
              </a:rPr>
              <a:t>               </a:t>
            </a:r>
            <a:r>
              <a:rPr lang="zh-CN" sz="2000" b="1">
                <a:latin typeface="Times New Roman" panose="02020603050405020304" pitchFamily="18" charset="0"/>
                <a:ea typeface="宋体" panose="02010600030101010101" pitchFamily="2" charset="-122"/>
              </a:rPr>
              <a:t>引爆点=关键转变/拐点/临界点</a:t>
            </a:r>
            <a:endParaRPr lang="zh-CN" sz="2000" b="1">
              <a:latin typeface="Times New Roman" panose="02020603050405020304" pitchFamily="18" charset="0"/>
              <a:ea typeface="宋体" panose="02010600030101010101" pitchFamily="2" charset="-122"/>
            </a:endParaRPr>
          </a:p>
        </p:txBody>
      </p:sp>
      <p:sp>
        <p:nvSpPr>
          <p:cNvPr id="32" name="文本框 31"/>
          <p:cNvSpPr txBox="1"/>
          <p:nvPr/>
        </p:nvSpPr>
        <p:spPr>
          <a:xfrm>
            <a:off x="6104890" y="974090"/>
            <a:ext cx="5776595" cy="4092575"/>
          </a:xfrm>
          <a:prstGeom prst="rect">
            <a:avLst/>
          </a:prstGeom>
          <a:noFill/>
          <a:ln w="9525">
            <a:noFill/>
          </a:ln>
        </p:spPr>
        <p:txBody>
          <a:bodyPr wrap="square">
            <a:spAutoFit/>
          </a:bodyPr>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6..</a:t>
            </a:r>
            <a:r>
              <a:rPr lang="zh-CN" sz="2000" b="0">
                <a:solidFill>
                  <a:srgbClr val="0063A8"/>
                </a:solidFill>
                <a:ea typeface="宋体" panose="02010600030101010101" pitchFamily="2" charset="-122"/>
              </a:rPr>
              <a:t>变形以适应他们遇到的任何表面</a:t>
            </a:r>
            <a:endParaRPr lang="zh-CN" sz="2000" b="0">
              <a:solidFill>
                <a:srgbClr val="0063A8"/>
              </a:solidFill>
              <a:ea typeface="宋体" panose="02010600030101010101" pitchFamily="2" charset="-122"/>
            </a:endParaRPr>
          </a:p>
          <a:p>
            <a:pPr indent="0"/>
            <a:endParaRPr lang="zh-CN" sz="2000" b="0">
              <a:solidFill>
                <a:srgbClr val="0063A8"/>
              </a:solidFill>
              <a:ea typeface="宋体" panose="02010600030101010101" pitchFamily="2" charset="-122"/>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7.</a:t>
            </a:r>
            <a:r>
              <a:rPr lang="zh-CN" sz="2000" b="0">
                <a:solidFill>
                  <a:srgbClr val="0063A8"/>
                </a:solidFill>
                <a:ea typeface="宋体" panose="02010600030101010101" pitchFamily="2" charset="-122"/>
              </a:rPr>
              <a:t>任务切换</a:t>
            </a:r>
            <a:endParaRPr lang="zh-CN" sz="2000" b="0">
              <a:solidFill>
                <a:srgbClr val="0063A8"/>
              </a:solidFill>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8.</a:t>
            </a:r>
            <a:r>
              <a:rPr lang="zh-CN" sz="2000" b="0">
                <a:solidFill>
                  <a:srgbClr val="0063A8"/>
                </a:solidFill>
                <a:latin typeface="Times New Roman" panose="02020603050405020304" pitchFamily="18" charset="0"/>
                <a:ea typeface="宋体" panose="02010600030101010101" pitchFamily="2" charset="-122"/>
              </a:rPr>
              <a:t>我已经从吃含糖饮料和零食转变为在饮食中加入更多的蔬菜和水果。</a:t>
            </a:r>
            <a:endParaRPr lang="zh-CN" sz="2000" b="0">
              <a:solidFill>
                <a:srgbClr val="0063A8"/>
              </a:solidFill>
              <a:latin typeface="Times New Roman" panose="02020603050405020304" pitchFamily="18" charset="0"/>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zh-CN" sz="20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000" b="0">
                <a:solidFill>
                  <a:srgbClr val="0063A8"/>
                </a:solidFill>
                <a:latin typeface="宋体" panose="02010600030101010101" pitchFamily="2" charset="-122"/>
                <a:ea typeface="宋体" panose="02010600030101010101" pitchFamily="2" charset="-122"/>
                <a:cs typeface="Times New Roman" panose="02020603050405020304" pitchFamily="18" charset="0"/>
              </a:rPr>
              <a:t>9.</a:t>
            </a:r>
            <a:r>
              <a:rPr lang="zh-CN" sz="2000" b="0">
                <a:solidFill>
                  <a:srgbClr val="0063A8"/>
                </a:solidFill>
                <a:ea typeface="宋体" panose="02010600030101010101" pitchFamily="2" charset="-122"/>
              </a:rPr>
              <a:t>地貌彻底改变，严重损害了野生动物。</a:t>
            </a:r>
            <a:endParaRPr lang="zh-CN" altLang="en-US" sz="2000" b="0">
              <a:solidFill>
                <a:srgbClr val="0063A8"/>
              </a:solidFill>
              <a:ea typeface="宋体" panose="02010600030101010101" pitchFamily="2" charset="-122"/>
            </a:endParaRPr>
          </a:p>
        </p:txBody>
      </p:sp>
      <p:sp>
        <p:nvSpPr>
          <p:cNvPr id="26" name="文本框 25"/>
          <p:cNvSpPr txBox="1"/>
          <p:nvPr/>
        </p:nvSpPr>
        <p:spPr>
          <a:xfrm>
            <a:off x="6181725" y="1416050"/>
            <a:ext cx="5638165" cy="398780"/>
          </a:xfrm>
          <a:prstGeom prst="rect">
            <a:avLst/>
          </a:prstGeom>
          <a:noFill/>
          <a:ln w="9525">
            <a:noFill/>
          </a:ln>
        </p:spPr>
        <p:txBody>
          <a:bodyPr wrap="square">
            <a:spAutoFit/>
          </a:bodyPr>
          <a:p>
            <a:pPr indent="0"/>
            <a:r>
              <a:rPr lang="en-US" sz="2000">
                <a:latin typeface="Times New Roman" panose="02020603050405020304" pitchFamily="18" charset="0"/>
                <a:ea typeface="宋体" panose="02010600030101010101" pitchFamily="2" charset="-122"/>
                <a:cs typeface="Times New Roman" panose="02020603050405020304" pitchFamily="18" charset="0"/>
              </a:rPr>
              <a:t>6.</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shape-shift</a:t>
            </a:r>
            <a:r>
              <a:rPr lang="en-US" sz="2000">
                <a:latin typeface="Times New Roman" panose="02020603050405020304" pitchFamily="18" charset="0"/>
                <a:ea typeface="宋体" panose="02010600030101010101" pitchFamily="2" charset="-122"/>
                <a:cs typeface="Times New Roman" panose="02020603050405020304" pitchFamily="18" charset="0"/>
              </a:rPr>
              <a:t> to fit whatever surface they encounter </a:t>
            </a:r>
            <a:endParaRPr lang="en-US"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文本框 27"/>
          <p:cNvSpPr txBox="1"/>
          <p:nvPr/>
        </p:nvSpPr>
        <p:spPr>
          <a:xfrm>
            <a:off x="6198870" y="2315845"/>
            <a:ext cx="5062855" cy="398780"/>
          </a:xfrm>
          <a:prstGeom prst="rect">
            <a:avLst/>
          </a:prstGeom>
          <a:noFill/>
        </p:spPr>
        <p:txBody>
          <a:bodyPr wrap="square" rtlCol="0" anchor="t">
            <a:spAutoFit/>
          </a:bodyPr>
          <a:p>
            <a:r>
              <a:rPr lang="en-US" sz="2000">
                <a:latin typeface="Times New Roman" panose="02020603050405020304" pitchFamily="18" charset="0"/>
                <a:ea typeface="宋体" panose="02010600030101010101" pitchFamily="2" charset="-122"/>
                <a:cs typeface="Times New Roman" panose="02020603050405020304" pitchFamily="18" charset="0"/>
                <a:sym typeface="+mn-ea"/>
              </a:rPr>
              <a:t>7.task</a:t>
            </a:r>
            <a:r>
              <a:rPr lang="en-US" sz="2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switching</a:t>
            </a:r>
            <a:r>
              <a:rPr lang="en-US" sz="200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sz="20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9" name="文本框 28"/>
          <p:cNvSpPr txBox="1"/>
          <p:nvPr/>
        </p:nvSpPr>
        <p:spPr>
          <a:xfrm>
            <a:off x="6104890" y="3534410"/>
            <a:ext cx="5776595" cy="1014730"/>
          </a:xfrm>
          <a:prstGeom prst="rect">
            <a:avLst/>
          </a:prstGeom>
          <a:noFill/>
        </p:spPr>
        <p:txBody>
          <a:bodyPr wrap="square" rtlCol="0">
            <a:spAutoFit/>
          </a:bodyPr>
          <a:p>
            <a:r>
              <a:rPr lang="en-US" sz="2000">
                <a:latin typeface="Times New Roman" panose="02020603050405020304" pitchFamily="18" charset="0"/>
                <a:ea typeface="宋体" panose="02010600030101010101" pitchFamily="2" charset="-122"/>
                <a:cs typeface="Times New Roman" panose="02020603050405020304" pitchFamily="18" charset="0"/>
                <a:sym typeface="+mn-ea"/>
              </a:rPr>
              <a:t>8. I’ve</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 transitioned</a:t>
            </a:r>
            <a:r>
              <a:rPr lang="en-US" sz="2000">
                <a:latin typeface="Times New Roman" panose="02020603050405020304" pitchFamily="18" charset="0"/>
                <a:ea typeface="宋体" panose="02010600030101010101" pitchFamily="2" charset="-122"/>
                <a:cs typeface="Times New Roman" panose="02020603050405020304" pitchFamily="18" charset="0"/>
                <a:sym typeface="+mn-ea"/>
              </a:rPr>
              <a:t> from consuming sugary drinks and snacks to including more vegetables and fruits into my diet.</a:t>
            </a:r>
            <a:endParaRPr lang="en-US" sz="20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0" name="文本框 29"/>
          <p:cNvSpPr txBox="1"/>
          <p:nvPr/>
        </p:nvSpPr>
        <p:spPr>
          <a:xfrm>
            <a:off x="6066790" y="5156200"/>
            <a:ext cx="5704840" cy="706755"/>
          </a:xfrm>
          <a:prstGeom prst="rect">
            <a:avLst/>
          </a:prstGeom>
          <a:noFill/>
        </p:spPr>
        <p:txBody>
          <a:bodyPr wrap="square" rtlCol="0">
            <a:spAutoFit/>
          </a:bodyPr>
          <a:p>
            <a:r>
              <a:rPr lang="en-US" sz="2000">
                <a:latin typeface="Times New Roman" panose="02020603050405020304" pitchFamily="18" charset="0"/>
                <a:ea typeface="宋体" panose="02010600030101010101" pitchFamily="2" charset="-122"/>
                <a:sym typeface="+mn-ea"/>
              </a:rPr>
              <a:t>9.The landscape has been radically </a:t>
            </a:r>
            <a:r>
              <a:rPr lang="en-US" sz="2000" b="1">
                <a:solidFill>
                  <a:srgbClr val="C00000"/>
                </a:solidFill>
                <a:latin typeface="Times New Roman" panose="02020603050405020304" pitchFamily="18" charset="0"/>
                <a:ea typeface="宋体" panose="02010600030101010101" pitchFamily="2" charset="-122"/>
                <a:sym typeface="+mn-ea"/>
              </a:rPr>
              <a:t>altered,</a:t>
            </a:r>
            <a:r>
              <a:rPr lang="en-US" sz="2000">
                <a:latin typeface="Times New Roman" panose="02020603050405020304" pitchFamily="18" charset="0"/>
                <a:ea typeface="宋体" panose="02010600030101010101" pitchFamily="2" charset="-122"/>
                <a:sym typeface="+mn-ea"/>
              </a:rPr>
              <a:t> severely damaging wildlife.</a:t>
            </a:r>
            <a:endParaRPr lang="en-US" sz="2000">
              <a:latin typeface="Times New Roman" panose="02020603050405020304" pitchFamily="18" charset="0"/>
              <a:ea typeface="宋体" panose="02010600030101010101" pitchFamily="2"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par>
                                <p:cTn id="10" presetID="8" presetClass="emph" presetSubtype="0" repeatCount="indefinite" fill="hold" nodeType="with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P spid="28" grpId="1"/>
      <p:bldP spid="29" grpId="0"/>
      <p:bldP spid="29" grpId="1"/>
      <p:bldP spid="30" grpId="0"/>
      <p:bldP spid="3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512860" y="688340"/>
            <a:ext cx="10972825" cy="0"/>
          </a:xfrm>
          <a:prstGeom prst="line">
            <a:avLst/>
          </a:prstGeom>
          <a:ln>
            <a:gradFill>
              <a:gsLst>
                <a:gs pos="0">
                  <a:srgbClr val="400040"/>
                </a:gs>
                <a:gs pos="32000">
                  <a:srgbClr val="8F0040"/>
                </a:gs>
                <a:gs pos="63000">
                  <a:srgbClr val="F27300"/>
                </a:gs>
                <a:gs pos="100000">
                  <a:srgbClr val="FFBF00"/>
                </a:gs>
              </a:gsLst>
              <a:lin ang="10800000" scaled="0"/>
            </a:gradFill>
          </a:ln>
        </p:spPr>
        <p:style>
          <a:lnRef idx="1">
            <a:srgbClr val="5B9BD5"/>
          </a:lnRef>
          <a:fillRef idx="0">
            <a:srgbClr val="5B9BD5"/>
          </a:fillRef>
          <a:effectRef idx="0">
            <a:srgbClr val="5B9BD5"/>
          </a:effectRef>
          <a:fontRef idx="minor">
            <a:sysClr val="windowText" lastClr="000000"/>
          </a:fontRef>
        </p:style>
      </p:cxnSp>
      <p:sp>
        <p:nvSpPr>
          <p:cNvPr id="25" name="矩形 24"/>
          <p:cNvSpPr/>
          <p:nvPr/>
        </p:nvSpPr>
        <p:spPr>
          <a:xfrm>
            <a:off x="0" y="6685613"/>
            <a:ext cx="12192000" cy="1723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p:nvPr/>
        </p:nvPicPr>
        <p:blipFill>
          <a:blip r:embed="rId1"/>
          <a:stretch>
            <a:fillRect/>
          </a:stretch>
        </p:blipFill>
        <p:spPr>
          <a:xfrm>
            <a:off x="54610" y="6584950"/>
            <a:ext cx="708025" cy="273050"/>
          </a:xfrm>
          <a:prstGeom prst="rect">
            <a:avLst/>
          </a:prstGeom>
        </p:spPr>
      </p:pic>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0" y="12700"/>
            <a:ext cx="1078865" cy="831850"/>
          </a:xfrm>
          <a:prstGeom prst="rect">
            <a:avLst/>
          </a:prstGeom>
        </p:spPr>
      </p:pic>
      <p:grpSp>
        <p:nvGrpSpPr>
          <p:cNvPr id="3" name="组合 2"/>
          <p:cNvGrpSpPr/>
          <p:nvPr/>
        </p:nvGrpSpPr>
        <p:grpSpPr>
          <a:xfrm>
            <a:off x="414020" y="551815"/>
            <a:ext cx="140970" cy="121920"/>
            <a:chOff x="715963" y="600758"/>
            <a:chExt cx="2201410" cy="2201406"/>
          </a:xfrm>
        </p:grpSpPr>
        <p:sp>
          <p:nvSpPr>
            <p:cNvPr id="5" name="Freeform 20"/>
            <p:cNvSpPr/>
            <p:nvPr/>
          </p:nvSpPr>
          <p:spPr>
            <a:xfrm>
              <a:off x="715963" y="843713"/>
              <a:ext cx="349618" cy="1712535"/>
            </a:xfrm>
            <a:custGeom>
              <a:avLst/>
              <a:gdLst/>
              <a:ahLst/>
              <a:cxnLst>
                <a:cxn ang="0">
                  <a:pos x="349618" y="1122925"/>
                </a:cxn>
                <a:cxn ang="0">
                  <a:pos x="0" y="1712535"/>
                </a:cxn>
                <a:cxn ang="0">
                  <a:pos x="0" y="0"/>
                </a:cxn>
                <a:cxn ang="0">
                  <a:pos x="349618" y="1122925"/>
                </a:cxn>
              </a:cxnLst>
              <a:pathLst>
                <a:path w="118" h="578">
                  <a:moveTo>
                    <a:pt x="118" y="379"/>
                  </a:moveTo>
                  <a:lnTo>
                    <a:pt x="0" y="578"/>
                  </a:lnTo>
                  <a:lnTo>
                    <a:pt x="0" y="0"/>
                  </a:lnTo>
                  <a:lnTo>
                    <a:pt x="118" y="379"/>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6" name="Freeform 21"/>
            <p:cNvSpPr/>
            <p:nvPr/>
          </p:nvSpPr>
          <p:spPr>
            <a:xfrm>
              <a:off x="715963" y="600758"/>
              <a:ext cx="651830" cy="399987"/>
            </a:xfrm>
            <a:custGeom>
              <a:avLst/>
              <a:gdLst/>
              <a:ahLst/>
              <a:cxnLst>
                <a:cxn ang="0">
                  <a:pos x="651830" y="399987"/>
                </a:cxn>
                <a:cxn ang="0">
                  <a:pos x="0" y="242955"/>
                </a:cxn>
                <a:cxn ang="0">
                  <a:pos x="242954" y="0"/>
                </a:cxn>
                <a:cxn ang="0">
                  <a:pos x="651830" y="399987"/>
                </a:cxn>
              </a:cxnLst>
              <a:pathLst>
                <a:path w="220" h="135">
                  <a:moveTo>
                    <a:pt x="220" y="135"/>
                  </a:moveTo>
                  <a:lnTo>
                    <a:pt x="0" y="82"/>
                  </a:lnTo>
                  <a:lnTo>
                    <a:pt x="82" y="0"/>
                  </a:lnTo>
                  <a:lnTo>
                    <a:pt x="220" y="135"/>
                  </a:lnTo>
                  <a:close/>
                </a:path>
              </a:pathLst>
            </a:custGeom>
            <a:noFill/>
            <a:ln w="9525" cap="flat" cmpd="sng">
              <a:solidFill>
                <a:srgbClr val="5B3B87"/>
              </a:solidFill>
              <a:prstDash val="solid"/>
              <a:round/>
              <a:headEnd type="none" w="med" len="med"/>
              <a:tailEnd type="none" w="med" len="med"/>
            </a:ln>
          </p:spPr>
          <p:txBody>
            <a:bodyPr/>
            <a:p>
              <a:endParaRPr lang="zh-CN" altLang="en-US" sz="1680"/>
            </a:p>
          </p:txBody>
        </p:sp>
        <p:sp>
          <p:nvSpPr>
            <p:cNvPr id="7" name="Freeform 22"/>
            <p:cNvSpPr/>
            <p:nvPr/>
          </p:nvSpPr>
          <p:spPr>
            <a:xfrm>
              <a:off x="715963" y="1966637"/>
              <a:ext cx="349618" cy="835527"/>
            </a:xfrm>
            <a:custGeom>
              <a:avLst/>
              <a:gdLst/>
              <a:ahLst/>
              <a:cxnLst>
                <a:cxn ang="0">
                  <a:pos x="349618" y="0"/>
                </a:cxn>
                <a:cxn ang="0">
                  <a:pos x="242954" y="835527"/>
                </a:cxn>
                <a:cxn ang="0">
                  <a:pos x="0" y="589609"/>
                </a:cxn>
                <a:cxn ang="0">
                  <a:pos x="349618" y="0"/>
                </a:cxn>
              </a:cxnLst>
              <a:pathLst>
                <a:path w="118" h="282">
                  <a:moveTo>
                    <a:pt x="118" y="0"/>
                  </a:moveTo>
                  <a:lnTo>
                    <a:pt x="82" y="282"/>
                  </a:lnTo>
                  <a:lnTo>
                    <a:pt x="0" y="199"/>
                  </a:lnTo>
                  <a:lnTo>
                    <a:pt x="118" y="0"/>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8" name="Freeform 23"/>
            <p:cNvSpPr/>
            <p:nvPr/>
          </p:nvSpPr>
          <p:spPr>
            <a:xfrm>
              <a:off x="715963" y="843713"/>
              <a:ext cx="651830" cy="1122926"/>
            </a:xfrm>
            <a:custGeom>
              <a:avLst/>
              <a:gdLst/>
              <a:ahLst/>
              <a:cxnLst>
                <a:cxn ang="0">
                  <a:pos x="651830" y="157031"/>
                </a:cxn>
                <a:cxn ang="0">
                  <a:pos x="349617" y="1122926"/>
                </a:cxn>
                <a:cxn ang="0">
                  <a:pos x="0" y="0"/>
                </a:cxn>
                <a:cxn ang="0">
                  <a:pos x="651830" y="157031"/>
                </a:cxn>
              </a:cxnLst>
              <a:pathLst>
                <a:path w="220" h="379">
                  <a:moveTo>
                    <a:pt x="220" y="53"/>
                  </a:moveTo>
                  <a:lnTo>
                    <a:pt x="118" y="379"/>
                  </a:lnTo>
                  <a:lnTo>
                    <a:pt x="0" y="0"/>
                  </a:lnTo>
                  <a:lnTo>
                    <a:pt x="220" y="53"/>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0" name="Freeform 24"/>
            <p:cNvSpPr/>
            <p:nvPr/>
          </p:nvSpPr>
          <p:spPr>
            <a:xfrm>
              <a:off x="958918" y="1966637"/>
              <a:ext cx="948117" cy="835527"/>
            </a:xfrm>
            <a:custGeom>
              <a:avLst/>
              <a:gdLst/>
              <a:ahLst/>
              <a:cxnLst>
                <a:cxn ang="0">
                  <a:pos x="948117" y="373320"/>
                </a:cxn>
                <a:cxn ang="0">
                  <a:pos x="0" y="835527"/>
                </a:cxn>
                <a:cxn ang="0">
                  <a:pos x="106663" y="0"/>
                </a:cxn>
                <a:cxn ang="0">
                  <a:pos x="948117" y="373320"/>
                </a:cxn>
              </a:cxnLst>
              <a:pathLst>
                <a:path w="320" h="282">
                  <a:moveTo>
                    <a:pt x="320" y="126"/>
                  </a:moveTo>
                  <a:lnTo>
                    <a:pt x="0" y="282"/>
                  </a:lnTo>
                  <a:lnTo>
                    <a:pt x="36" y="0"/>
                  </a:lnTo>
                  <a:lnTo>
                    <a:pt x="320" y="126"/>
                  </a:lnTo>
                  <a:close/>
                </a:path>
              </a:pathLst>
            </a:custGeom>
            <a:noFill/>
            <a:ln w="9525" cap="flat" cmpd="sng">
              <a:solidFill>
                <a:srgbClr val="FEF22A"/>
              </a:solidFill>
              <a:prstDash val="solid"/>
              <a:round/>
              <a:headEnd type="none" w="med" len="med"/>
              <a:tailEnd type="none" w="med" len="med"/>
            </a:ln>
          </p:spPr>
          <p:txBody>
            <a:bodyPr/>
            <a:p>
              <a:endParaRPr lang="zh-CN" altLang="en-US" sz="1680"/>
            </a:p>
          </p:txBody>
        </p:sp>
        <p:sp>
          <p:nvSpPr>
            <p:cNvPr id="12" name="Freeform 25"/>
            <p:cNvSpPr/>
            <p:nvPr/>
          </p:nvSpPr>
          <p:spPr>
            <a:xfrm>
              <a:off x="958918" y="600758"/>
              <a:ext cx="1712536" cy="399987"/>
            </a:xfrm>
            <a:custGeom>
              <a:avLst/>
              <a:gdLst/>
              <a:ahLst/>
              <a:cxnLst>
                <a:cxn ang="0">
                  <a:pos x="408875" y="399987"/>
                </a:cxn>
                <a:cxn ang="0">
                  <a:pos x="0" y="0"/>
                </a:cxn>
                <a:cxn ang="0">
                  <a:pos x="1712536" y="0"/>
                </a:cxn>
                <a:cxn ang="0">
                  <a:pos x="408875" y="399987"/>
                </a:cxn>
              </a:cxnLst>
              <a:pathLst>
                <a:path w="578" h="135">
                  <a:moveTo>
                    <a:pt x="138" y="135"/>
                  </a:moveTo>
                  <a:lnTo>
                    <a:pt x="0" y="0"/>
                  </a:lnTo>
                  <a:lnTo>
                    <a:pt x="578" y="0"/>
                  </a:lnTo>
                  <a:lnTo>
                    <a:pt x="138" y="135"/>
                  </a:lnTo>
                  <a:close/>
                </a:path>
              </a:pathLst>
            </a:custGeom>
            <a:noFill/>
            <a:ln w="9525" cap="flat" cmpd="sng">
              <a:solidFill>
                <a:srgbClr val="79307A"/>
              </a:solidFill>
              <a:prstDash val="solid"/>
              <a:round/>
              <a:headEnd type="none" w="med" len="med"/>
              <a:tailEnd type="none" w="med" len="med"/>
            </a:ln>
          </p:spPr>
          <p:txBody>
            <a:bodyPr/>
            <a:p>
              <a:endParaRPr lang="zh-CN" altLang="en-US" sz="1680"/>
            </a:p>
          </p:txBody>
        </p:sp>
        <p:sp>
          <p:nvSpPr>
            <p:cNvPr id="13" name="Freeform 26"/>
            <p:cNvSpPr/>
            <p:nvPr/>
          </p:nvSpPr>
          <p:spPr>
            <a:xfrm>
              <a:off x="958918" y="2339957"/>
              <a:ext cx="1712536" cy="462207"/>
            </a:xfrm>
            <a:custGeom>
              <a:avLst/>
              <a:gdLst/>
              <a:ahLst/>
              <a:cxnLst>
                <a:cxn ang="0">
                  <a:pos x="948116" y="0"/>
                </a:cxn>
                <a:cxn ang="0">
                  <a:pos x="1712536" y="462207"/>
                </a:cxn>
                <a:cxn ang="0">
                  <a:pos x="0" y="462207"/>
                </a:cxn>
                <a:cxn ang="0">
                  <a:pos x="948116" y="0"/>
                </a:cxn>
              </a:cxnLst>
              <a:pathLst>
                <a:path w="578" h="156">
                  <a:moveTo>
                    <a:pt x="320" y="0"/>
                  </a:moveTo>
                  <a:lnTo>
                    <a:pt x="578" y="156"/>
                  </a:lnTo>
                  <a:lnTo>
                    <a:pt x="0" y="156"/>
                  </a:lnTo>
                  <a:lnTo>
                    <a:pt x="320"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4" name="Freeform 27"/>
            <p:cNvSpPr/>
            <p:nvPr/>
          </p:nvSpPr>
          <p:spPr>
            <a:xfrm>
              <a:off x="1367793" y="600758"/>
              <a:ext cx="1303661" cy="805899"/>
            </a:xfrm>
            <a:custGeom>
              <a:avLst/>
              <a:gdLst/>
              <a:ahLst/>
              <a:cxnLst>
                <a:cxn ang="0">
                  <a:pos x="1303661" y="0"/>
                </a:cxn>
                <a:cxn ang="0">
                  <a:pos x="897748" y="805899"/>
                </a:cxn>
                <a:cxn ang="0">
                  <a:pos x="0" y="399986"/>
                </a:cxn>
                <a:cxn ang="0">
                  <a:pos x="1303661" y="0"/>
                </a:cxn>
              </a:cxnLst>
              <a:pathLst>
                <a:path w="440" h="272">
                  <a:moveTo>
                    <a:pt x="440" y="0"/>
                  </a:moveTo>
                  <a:lnTo>
                    <a:pt x="303" y="272"/>
                  </a:lnTo>
                  <a:lnTo>
                    <a:pt x="0" y="135"/>
                  </a:lnTo>
                  <a:lnTo>
                    <a:pt x="440" y="0"/>
                  </a:lnTo>
                  <a:close/>
                </a:path>
              </a:pathLst>
            </a:custGeom>
            <a:noFill/>
            <a:ln w="9525" cap="flat" cmpd="sng">
              <a:solidFill>
                <a:srgbClr val="A82878"/>
              </a:solidFill>
              <a:prstDash val="solid"/>
              <a:round/>
              <a:headEnd type="none" w="med" len="med"/>
              <a:tailEnd type="none" w="med" len="med"/>
            </a:ln>
          </p:spPr>
          <p:txBody>
            <a:bodyPr/>
            <a:p>
              <a:endParaRPr lang="zh-CN" altLang="en-US" sz="1680"/>
            </a:p>
          </p:txBody>
        </p:sp>
        <p:sp>
          <p:nvSpPr>
            <p:cNvPr id="15" name="Freeform 28"/>
            <p:cNvSpPr/>
            <p:nvPr/>
          </p:nvSpPr>
          <p:spPr>
            <a:xfrm>
              <a:off x="2265543" y="843713"/>
              <a:ext cx="651830" cy="1712535"/>
            </a:xfrm>
            <a:custGeom>
              <a:avLst/>
              <a:gdLst/>
              <a:ahLst/>
              <a:cxnLst>
                <a:cxn ang="0">
                  <a:pos x="651830" y="0"/>
                </a:cxn>
                <a:cxn ang="0">
                  <a:pos x="651830" y="1712535"/>
                </a:cxn>
                <a:cxn ang="0">
                  <a:pos x="0" y="562944"/>
                </a:cxn>
                <a:cxn ang="0">
                  <a:pos x="651830" y="0"/>
                </a:cxn>
              </a:cxnLst>
              <a:pathLst>
                <a:path w="220" h="578">
                  <a:moveTo>
                    <a:pt x="220" y="0"/>
                  </a:moveTo>
                  <a:lnTo>
                    <a:pt x="220" y="578"/>
                  </a:lnTo>
                  <a:lnTo>
                    <a:pt x="0" y="190"/>
                  </a:lnTo>
                  <a:lnTo>
                    <a:pt x="220" y="0"/>
                  </a:lnTo>
                  <a:close/>
                </a:path>
              </a:pathLst>
            </a:custGeom>
            <a:noFill/>
            <a:ln w="9525" cap="flat" cmpd="sng">
              <a:solidFill>
                <a:srgbClr val="F1286A"/>
              </a:solidFill>
              <a:prstDash val="solid"/>
              <a:round/>
              <a:headEnd type="none" w="med" len="med"/>
              <a:tailEnd type="none" w="med" len="med"/>
            </a:ln>
          </p:spPr>
          <p:txBody>
            <a:bodyPr/>
            <a:p>
              <a:endParaRPr lang="zh-CN" altLang="en-US" sz="1680"/>
            </a:p>
          </p:txBody>
        </p:sp>
        <p:sp>
          <p:nvSpPr>
            <p:cNvPr id="16" name="Freeform 29"/>
            <p:cNvSpPr/>
            <p:nvPr/>
          </p:nvSpPr>
          <p:spPr>
            <a:xfrm>
              <a:off x="1907035" y="2339957"/>
              <a:ext cx="1010338" cy="462207"/>
            </a:xfrm>
            <a:custGeom>
              <a:avLst/>
              <a:gdLst/>
              <a:ahLst/>
              <a:cxnLst>
                <a:cxn ang="0">
                  <a:pos x="1010338" y="216289"/>
                </a:cxn>
                <a:cxn ang="0">
                  <a:pos x="0" y="0"/>
                </a:cxn>
                <a:cxn ang="0">
                  <a:pos x="764419" y="462207"/>
                </a:cxn>
                <a:cxn ang="0">
                  <a:pos x="1010338" y="216289"/>
                </a:cxn>
              </a:cxnLst>
              <a:pathLst>
                <a:path w="341" h="156">
                  <a:moveTo>
                    <a:pt x="341" y="73"/>
                  </a:moveTo>
                  <a:lnTo>
                    <a:pt x="0" y="0"/>
                  </a:lnTo>
                  <a:lnTo>
                    <a:pt x="258" y="156"/>
                  </a:lnTo>
                  <a:lnTo>
                    <a:pt x="341" y="73"/>
                  </a:lnTo>
                  <a:close/>
                </a:path>
              </a:pathLst>
            </a:custGeom>
            <a:noFill/>
            <a:ln w="9525" cap="flat" cmpd="sng">
              <a:solidFill>
                <a:srgbClr val="FD665B"/>
              </a:solidFill>
              <a:prstDash val="solid"/>
              <a:round/>
              <a:headEnd type="none" w="med" len="med"/>
              <a:tailEnd type="none" w="med" len="med"/>
            </a:ln>
          </p:spPr>
          <p:txBody>
            <a:bodyPr/>
            <a:p>
              <a:endParaRPr lang="zh-CN" altLang="en-US" sz="1680"/>
            </a:p>
          </p:txBody>
        </p:sp>
        <p:sp>
          <p:nvSpPr>
            <p:cNvPr id="17" name="Freeform 30"/>
            <p:cNvSpPr/>
            <p:nvPr/>
          </p:nvSpPr>
          <p:spPr>
            <a:xfrm>
              <a:off x="1065581" y="1406657"/>
              <a:ext cx="1199961" cy="933303"/>
            </a:xfrm>
            <a:custGeom>
              <a:avLst/>
              <a:gdLst/>
              <a:ahLst/>
              <a:cxnLst>
                <a:cxn ang="0">
                  <a:pos x="1199961" y="0"/>
                </a:cxn>
                <a:cxn ang="0">
                  <a:pos x="0" y="559981"/>
                </a:cxn>
                <a:cxn ang="0">
                  <a:pos x="841454" y="933303"/>
                </a:cxn>
                <a:cxn ang="0">
                  <a:pos x="1199961" y="0"/>
                </a:cxn>
              </a:cxnLst>
              <a:pathLst>
                <a:path w="405" h="315">
                  <a:moveTo>
                    <a:pt x="405" y="0"/>
                  </a:moveTo>
                  <a:lnTo>
                    <a:pt x="0" y="189"/>
                  </a:lnTo>
                  <a:lnTo>
                    <a:pt x="284" y="315"/>
                  </a:lnTo>
                  <a:lnTo>
                    <a:pt x="405" y="0"/>
                  </a:lnTo>
                  <a:close/>
                </a:path>
              </a:pathLst>
            </a:custGeom>
            <a:noFill/>
            <a:ln w="9525" cap="flat" cmpd="sng">
              <a:solidFill>
                <a:srgbClr val="FA8538"/>
              </a:solidFill>
              <a:prstDash val="solid"/>
              <a:round/>
              <a:headEnd type="none" w="med" len="med"/>
              <a:tailEnd type="none" w="med" len="med"/>
            </a:ln>
          </p:spPr>
          <p:txBody>
            <a:bodyPr/>
            <a:p>
              <a:endParaRPr lang="zh-CN" altLang="en-US" sz="1680"/>
            </a:p>
          </p:txBody>
        </p:sp>
        <p:sp>
          <p:nvSpPr>
            <p:cNvPr id="18" name="Freeform 31"/>
            <p:cNvSpPr/>
            <p:nvPr/>
          </p:nvSpPr>
          <p:spPr>
            <a:xfrm>
              <a:off x="1907035" y="1406657"/>
              <a:ext cx="1010338" cy="1149591"/>
            </a:xfrm>
            <a:custGeom>
              <a:avLst/>
              <a:gdLst/>
              <a:ahLst/>
              <a:cxnLst>
                <a:cxn ang="0">
                  <a:pos x="358507" y="0"/>
                </a:cxn>
                <a:cxn ang="0">
                  <a:pos x="1010338" y="1149591"/>
                </a:cxn>
                <a:cxn ang="0">
                  <a:pos x="0" y="933301"/>
                </a:cxn>
                <a:cxn ang="0">
                  <a:pos x="358507" y="0"/>
                </a:cxn>
              </a:cxnLst>
              <a:pathLst>
                <a:path w="341" h="388">
                  <a:moveTo>
                    <a:pt x="121" y="0"/>
                  </a:moveTo>
                  <a:lnTo>
                    <a:pt x="341" y="388"/>
                  </a:lnTo>
                  <a:lnTo>
                    <a:pt x="0" y="315"/>
                  </a:lnTo>
                  <a:lnTo>
                    <a:pt x="121" y="0"/>
                  </a:lnTo>
                  <a:close/>
                </a:path>
              </a:pathLst>
            </a:custGeom>
            <a:noFill/>
            <a:ln w="9525" cap="flat" cmpd="sng">
              <a:solidFill>
                <a:srgbClr val="FD3F63"/>
              </a:solidFill>
              <a:prstDash val="solid"/>
              <a:round/>
              <a:headEnd type="none" w="med" len="med"/>
              <a:tailEnd type="none" w="med" len="med"/>
            </a:ln>
          </p:spPr>
          <p:txBody>
            <a:bodyPr/>
            <a:p>
              <a:endParaRPr lang="zh-CN" altLang="en-US" sz="1680"/>
            </a:p>
          </p:txBody>
        </p:sp>
        <p:sp>
          <p:nvSpPr>
            <p:cNvPr id="19" name="Freeform 32"/>
            <p:cNvSpPr/>
            <p:nvPr/>
          </p:nvSpPr>
          <p:spPr>
            <a:xfrm>
              <a:off x="2265543" y="600758"/>
              <a:ext cx="651830" cy="805899"/>
            </a:xfrm>
            <a:custGeom>
              <a:avLst/>
              <a:gdLst/>
              <a:ahLst/>
              <a:cxnLst>
                <a:cxn ang="0">
                  <a:pos x="405912" y="0"/>
                </a:cxn>
                <a:cxn ang="0">
                  <a:pos x="651830" y="242954"/>
                </a:cxn>
                <a:cxn ang="0">
                  <a:pos x="0" y="805899"/>
                </a:cxn>
                <a:cxn ang="0">
                  <a:pos x="405912" y="0"/>
                </a:cxn>
              </a:cxnLst>
              <a:pathLst>
                <a:path w="220" h="272">
                  <a:moveTo>
                    <a:pt x="137" y="0"/>
                  </a:moveTo>
                  <a:lnTo>
                    <a:pt x="220" y="82"/>
                  </a:lnTo>
                  <a:lnTo>
                    <a:pt x="0" y="272"/>
                  </a:lnTo>
                  <a:lnTo>
                    <a:pt x="137" y="0"/>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sp>
          <p:nvSpPr>
            <p:cNvPr id="22" name="Freeform 33"/>
            <p:cNvSpPr/>
            <p:nvPr/>
          </p:nvSpPr>
          <p:spPr>
            <a:xfrm>
              <a:off x="1065581" y="1000744"/>
              <a:ext cx="1199961" cy="965893"/>
            </a:xfrm>
            <a:custGeom>
              <a:avLst/>
              <a:gdLst/>
              <a:ahLst/>
              <a:cxnLst>
                <a:cxn ang="0">
                  <a:pos x="1199961" y="405912"/>
                </a:cxn>
                <a:cxn ang="0">
                  <a:pos x="302212" y="0"/>
                </a:cxn>
                <a:cxn ang="0">
                  <a:pos x="0" y="965893"/>
                </a:cxn>
                <a:cxn ang="0">
                  <a:pos x="1199961" y="405912"/>
                </a:cxn>
              </a:cxnLst>
              <a:pathLst>
                <a:path w="405" h="326">
                  <a:moveTo>
                    <a:pt x="405" y="137"/>
                  </a:moveTo>
                  <a:lnTo>
                    <a:pt x="102" y="0"/>
                  </a:lnTo>
                  <a:lnTo>
                    <a:pt x="0" y="326"/>
                  </a:lnTo>
                  <a:lnTo>
                    <a:pt x="405" y="137"/>
                  </a:lnTo>
                  <a:close/>
                </a:path>
              </a:pathLst>
            </a:custGeom>
            <a:noFill/>
            <a:ln w="9525" cap="flat" cmpd="sng">
              <a:solidFill>
                <a:srgbClr val="E02579"/>
              </a:solidFill>
              <a:prstDash val="solid"/>
              <a:round/>
              <a:headEnd type="none" w="med" len="med"/>
              <a:tailEnd type="none" w="med" len="med"/>
            </a:ln>
          </p:spPr>
          <p:txBody>
            <a:bodyPr/>
            <a:p>
              <a:endParaRPr lang="zh-CN" altLang="en-US" sz="1680"/>
            </a:p>
          </p:txBody>
        </p:sp>
      </p:grpSp>
      <p:sp>
        <p:nvSpPr>
          <p:cNvPr id="27" name="文本框 26"/>
          <p:cNvSpPr txBox="1"/>
          <p:nvPr/>
        </p:nvSpPr>
        <p:spPr>
          <a:xfrm>
            <a:off x="1241425" y="198120"/>
            <a:ext cx="4846320" cy="460375"/>
          </a:xfrm>
          <a:prstGeom prst="rect">
            <a:avLst/>
          </a:prstGeom>
          <a:noFill/>
        </p:spPr>
        <p:txBody>
          <a:bodyPr wrap="square" rtlCol="0" anchor="t">
            <a:spAutoFit/>
          </a:bodyPr>
          <a:p>
            <a:r>
              <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rPr>
              <a:t>4.消除 remove; erase</a:t>
            </a:r>
            <a:endParaRPr lang="en-US" altLang="zh-CN" sz="2400" b="1" dirty="0" smtClean="0">
              <a:solidFill>
                <a:srgbClr val="002060"/>
              </a:solidFill>
              <a:latin typeface="微软雅黑" panose="020B0503020204020204" pitchFamily="34" charset="-122"/>
              <a:ea typeface="微软雅黑" panose="020B0503020204020204" pitchFamily="34" charset="-122"/>
              <a:cs typeface="+mn-ea"/>
              <a:sym typeface="+mn-ea"/>
            </a:endParaRPr>
          </a:p>
        </p:txBody>
      </p:sp>
      <p:sp>
        <p:nvSpPr>
          <p:cNvPr id="11272" name="AutoShape 36"/>
          <p:cNvSpPr/>
          <p:nvPr>
            <p:custDataLst>
              <p:tags r:id="rId4"/>
            </p:custDataLst>
          </p:nvPr>
        </p:nvSpPr>
        <p:spPr>
          <a:xfrm>
            <a:off x="111125" y="826135"/>
            <a:ext cx="5662930" cy="576516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pitchFamily="18" charset="0"/>
              <a:ea typeface="Times New Roman" panose="02020603050405020304" pitchFamily="18" charset="0"/>
            </a:endParaRPr>
          </a:p>
        </p:txBody>
      </p:sp>
      <p:pic>
        <p:nvPicPr>
          <p:cNvPr id="23" name="图片 22"/>
          <p:cNvPicPr>
            <a:picLocks noChangeAspect="1"/>
          </p:cNvPicPr>
          <p:nvPr/>
        </p:nvPicPr>
        <p:blipFill>
          <a:blip r:embed="rId5"/>
          <a:stretch>
            <a:fillRect/>
          </a:stretch>
        </p:blipFill>
        <p:spPr>
          <a:xfrm>
            <a:off x="5956300" y="813435"/>
            <a:ext cx="5925185" cy="5790565"/>
          </a:xfrm>
          <a:prstGeom prst="rect">
            <a:avLst/>
          </a:prstGeom>
          <a:effectLst>
            <a:outerShdw blurRad="50800" dist="38100" dir="16200000" rotWithShape="0">
              <a:prstClr val="black">
                <a:alpha val="40000"/>
              </a:prstClr>
            </a:outerShdw>
          </a:effectLst>
        </p:spPr>
      </p:pic>
      <p:pic>
        <p:nvPicPr>
          <p:cNvPr id="9" name="图片 8"/>
          <p:cNvPicPr/>
          <p:nvPr/>
        </p:nvPicPr>
        <p:blipFill>
          <a:blip r:embed="rId6"/>
          <a:stretch>
            <a:fillRect/>
          </a:stretch>
        </p:blipFill>
        <p:spPr>
          <a:xfrm>
            <a:off x="10135870" y="5061585"/>
            <a:ext cx="2321560" cy="190373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9515" y="6146366"/>
            <a:ext cx="520050" cy="819282"/>
          </a:xfrm>
          <a:prstGeom prst="rect">
            <a:avLst/>
          </a:prstGeom>
        </p:spPr>
      </p:pic>
      <p:pic>
        <p:nvPicPr>
          <p:cNvPr id="24" name="图片 23"/>
          <p:cNvPicPr>
            <a:picLocks noChangeAspect="1"/>
          </p:cNvPicPr>
          <p:nvPr>
            <p:custDataLst>
              <p:tags r:id="rId8"/>
            </p:custDataLst>
          </p:nvPr>
        </p:nvPicPr>
        <p:blipFill>
          <a:blip r:embed="rId9">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flipH="1">
            <a:off x="-60325" y="5960745"/>
            <a:ext cx="1266190" cy="773430"/>
          </a:xfrm>
          <a:prstGeom prst="rect">
            <a:avLst/>
          </a:prstGeom>
        </p:spPr>
      </p:pic>
      <p:sp>
        <p:nvSpPr>
          <p:cNvPr id="100" name="文本框 99"/>
          <p:cNvSpPr txBox="1"/>
          <p:nvPr/>
        </p:nvSpPr>
        <p:spPr>
          <a:xfrm>
            <a:off x="54610" y="1137920"/>
            <a:ext cx="5673725" cy="4769485"/>
          </a:xfrm>
          <a:prstGeom prst="rect">
            <a:avLst/>
          </a:prstGeom>
          <a:noFill/>
          <a:ln w="9525">
            <a:noFill/>
          </a:ln>
        </p:spPr>
        <p:txBody>
          <a:bodyPr wrap="square">
            <a:spAutoFit/>
          </a:bodyPr>
          <a:p>
            <a:pPr marL="342900" indent="-342900">
              <a:buFont typeface="Arial" panose="020B0604020202020204" pitchFamily="34" charset="0"/>
              <a:buChar char="•"/>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e</a:t>
            </a:r>
            <a:r>
              <a:rPr lang="en-US" sz="2400" b="1">
                <a:solidFill>
                  <a:srgbClr val="002060"/>
                </a:solidFill>
                <a:latin typeface="Times New Roman" panose="02020603050405020304" pitchFamily="18" charset="0"/>
                <a:ea typeface="黑体" panose="02010609060101010101" pitchFamily="49" charset="-122"/>
              </a:rPr>
              <a:t>liminate</a:t>
            </a:r>
            <a:r>
              <a:rPr lang="en-US" sz="2400" b="0" i="1">
                <a:latin typeface="Times New Roman" panose="02020603050405020304" pitchFamily="18" charset="0"/>
                <a:ea typeface="黑体" panose="02010609060101010101" pitchFamily="49" charset="-122"/>
              </a:rPr>
              <a:t> </a:t>
            </a:r>
            <a:r>
              <a:rPr lang="en-US" sz="2400" b="0" i="1" baseline="-25000">
                <a:latin typeface="Times New Roman" panose="02020603050405020304" pitchFamily="18" charset="0"/>
                <a:ea typeface="黑体" panose="02010609060101010101" pitchFamily="49" charset="-122"/>
              </a:rPr>
              <a:t>/ɪ'lɪmɪneɪt/</a:t>
            </a:r>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en-US" sz="2000" b="1">
                <a:latin typeface="Times New Roman" panose="02020603050405020304" pitchFamily="18" charset="0"/>
                <a:ea typeface="宋体" panose="02010600030101010101" pitchFamily="2" charset="-122"/>
                <a:cs typeface="Times New Roman" panose="02020603050405020304" pitchFamily="18" charset="0"/>
              </a:rPr>
              <a:t>vt. </a:t>
            </a:r>
            <a:r>
              <a:rPr lang="zh-CN" sz="2000" b="1">
                <a:latin typeface="Times New Roman" panose="02020603050405020304" pitchFamily="18" charset="0"/>
                <a:ea typeface="宋体" panose="02010600030101010101" pitchFamily="2" charset="-122"/>
              </a:rPr>
              <a:t>消除；排除</a:t>
            </a:r>
            <a:endParaRPr lang="zh-CN" sz="2000" b="1">
              <a:latin typeface="Times New Roman" panose="02020603050405020304" pitchFamily="18" charset="0"/>
              <a:ea typeface="宋体" panose="02010600030101010101" pitchFamily="2" charset="-122"/>
            </a:endParaRPr>
          </a:p>
          <a:p>
            <a:pPr marL="342900" indent="-342900">
              <a:buFont typeface="Arial" panose="020B0604020202020204" pitchFamily="34" charset="0"/>
              <a:buChar char="•"/>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exclude</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000" b="1">
                <a:latin typeface="Times New Roman" panose="02020603050405020304" pitchFamily="18" charset="0"/>
                <a:ea typeface="宋体" panose="02010600030101010101" pitchFamily="2" charset="-122"/>
                <a:cs typeface="Times New Roman" panose="02020603050405020304" pitchFamily="18" charset="0"/>
              </a:rPr>
              <a:t>把……排除在外；排除……的可能</a:t>
            </a:r>
            <a:endParaRPr lang="en-US" sz="2000" b="1">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abolish </a:t>
            </a:r>
            <a:r>
              <a:rPr lang="en-US" sz="2000" b="1">
                <a:latin typeface="Times New Roman" panose="02020603050405020304" pitchFamily="18" charset="0"/>
                <a:ea typeface="宋体" panose="02010600030101010101" pitchFamily="2" charset="-122"/>
                <a:cs typeface="Times New Roman" panose="02020603050405020304" pitchFamily="18" charset="0"/>
              </a:rPr>
              <a:t>废除，废止，取消</a:t>
            </a:r>
            <a:endParaRPr lang="en-US" sz="2000" b="1">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dispose of</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000" b="1">
                <a:latin typeface="Times New Roman" panose="02020603050405020304" pitchFamily="18" charset="0"/>
                <a:ea typeface="宋体" panose="02010600030101010101" pitchFamily="2" charset="-122"/>
                <a:cs typeface="Times New Roman" panose="02020603050405020304" pitchFamily="18" charset="0"/>
              </a:rPr>
              <a:t>处理掉; 除掉</a:t>
            </a:r>
            <a:r>
              <a:rPr lang="en-US" sz="2400" b="1">
                <a:latin typeface="Times New Roman" panose="02020603050405020304" pitchFamily="18" charset="0"/>
                <a:ea typeface="宋体" panose="02010600030101010101" pitchFamily="2" charset="-122"/>
              </a:rPr>
              <a:t>--</a:t>
            </a: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get rid of</a:t>
            </a:r>
            <a:endParaRPr lang="en-US" sz="2400" b="1">
              <a:latin typeface="Times New Roman" panose="02020603050405020304" pitchFamily="18" charset="0"/>
              <a:ea typeface="宋体" panose="02010600030101010101" pitchFamily="2" charset="-122"/>
            </a:endParaRPr>
          </a:p>
          <a:p>
            <a:pPr marL="342900" indent="-342900">
              <a:buFont typeface="Arial" panose="020B0604020202020204" pitchFamily="34" charset="0"/>
              <a:buChar char="•"/>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unplug </a:t>
            </a:r>
            <a:r>
              <a:rPr lang="en-US" sz="2400" b="0" i="1" baseline="-25000">
                <a:latin typeface="Times New Roman" panose="02020603050405020304" pitchFamily="18" charset="0"/>
                <a:ea typeface="黑体" panose="02010609060101010101" pitchFamily="49" charset="-122"/>
              </a:rPr>
              <a:t>[ʌn'plʌg]</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000" b="1">
                <a:latin typeface="Times New Roman" panose="02020603050405020304" pitchFamily="18" charset="0"/>
                <a:ea typeface="宋体" panose="02010600030101010101" pitchFamily="2" charset="-122"/>
                <a:cs typeface="Times New Roman" panose="02020603050405020304" pitchFamily="18" charset="0"/>
              </a:rPr>
              <a:t>vt. 去掉…的障碍物；拔去…的塞子或插头</a:t>
            </a:r>
            <a:r>
              <a:rPr lang="zh-CN" sz="2400" b="0" i="1" baseline="-25000">
                <a:latin typeface="Times New Roman" panose="02020603050405020304" pitchFamily="18" charset="0"/>
                <a:ea typeface="宋体" panose="02010600030101010101" pitchFamily="2" charset="-122"/>
              </a:rPr>
              <a:t>（</a:t>
            </a:r>
            <a:r>
              <a:rPr lang="en-US" sz="2400" b="0" i="1" baseline="-25000">
                <a:latin typeface="Times New Roman" panose="02020603050405020304" pitchFamily="18" charset="0"/>
                <a:ea typeface="黑体" panose="02010609060101010101" pitchFamily="49" charset="-122"/>
              </a:rPr>
              <a:t>unplugged /unplugging</a:t>
            </a:r>
            <a:r>
              <a:rPr lang="zh-CN" sz="2400" b="0" i="1" baseline="-25000">
                <a:latin typeface="Times New Roman" panose="02020603050405020304" pitchFamily="18" charset="0"/>
                <a:ea typeface="宋体" panose="02010600030101010101" pitchFamily="2" charset="-122"/>
              </a:rPr>
              <a:t>）</a:t>
            </a:r>
            <a:endParaRPr lang="zh-CN" sz="2400" b="0" i="1" baseline="-25000">
              <a:latin typeface="Times New Roman" panose="02020603050405020304" pitchFamily="18" charset="0"/>
              <a:ea typeface="宋体" panose="02010600030101010101" pitchFamily="2" charset="-122"/>
            </a:endParaRPr>
          </a:p>
          <a:p>
            <a:pPr marL="342900" indent="-342900">
              <a:buFont typeface="Arial" panose="020B0604020202020204" pitchFamily="34" charset="0"/>
              <a:buChar char="•"/>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strip </a:t>
            </a:r>
            <a:r>
              <a:rPr lang="en-US" sz="2000" b="1">
                <a:latin typeface="Times New Roman" panose="02020603050405020304" pitchFamily="18" charset="0"/>
                <a:ea typeface="宋体" panose="02010600030101010101" pitchFamily="2" charset="-122"/>
                <a:cs typeface="Times New Roman" panose="02020603050405020304" pitchFamily="18" charset="0"/>
              </a:rPr>
              <a:t> 除去，剥去（一层）；剥夺</a:t>
            </a:r>
            <a:endParaRPr lang="en-US" sz="2000" b="1">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unwind ...from</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000" b="1">
                <a:latin typeface="Times New Roman" panose="02020603050405020304" pitchFamily="18" charset="0"/>
                <a:ea typeface="宋体" panose="02010600030101010101" pitchFamily="2" charset="-122"/>
                <a:cs typeface="Times New Roman" panose="02020603050405020304" pitchFamily="18" charset="0"/>
              </a:rPr>
              <a:t>解除从…</a:t>
            </a:r>
            <a:endParaRPr lang="en-US" sz="2000" b="1">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clear up</a:t>
            </a:r>
            <a:r>
              <a:rPr lang="en-US" sz="2400" b="1">
                <a:latin typeface="Times New Roman" panose="02020603050405020304" pitchFamily="18" charset="0"/>
                <a:ea typeface="宋体" panose="02010600030101010101" pitchFamily="2" charset="-122"/>
                <a:cs typeface="Times New Roman" panose="02020603050405020304" pitchFamily="18" charset="0"/>
              </a:rPr>
              <a:t>/</a:t>
            </a: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away </a:t>
            </a:r>
            <a:r>
              <a:rPr lang="en-US" sz="2000" b="1">
                <a:latin typeface="Times New Roman" panose="02020603050405020304" pitchFamily="18" charset="0"/>
                <a:ea typeface="宋体" panose="02010600030101010101" pitchFamily="2" charset="-122"/>
                <a:cs typeface="Times New Roman" panose="02020603050405020304" pitchFamily="18" charset="0"/>
              </a:rPr>
              <a:t>清除；整理，清理</a:t>
            </a:r>
            <a:r>
              <a:rPr lang="en-US" sz="2400" b="1">
                <a:latin typeface="Times New Roman" panose="02020603050405020304" pitchFamily="18" charset="0"/>
                <a:ea typeface="宋体" panose="02010600030101010101" pitchFamily="2" charset="-122"/>
                <a:cs typeface="Times New Roman" panose="02020603050405020304" pitchFamily="18" charset="0"/>
              </a:rPr>
              <a:t>=</a:t>
            </a: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declutter</a:t>
            </a:r>
            <a:r>
              <a:rPr lang="en-US" sz="2400" b="1" i="1" baseline="-25000">
                <a:latin typeface="Times New Roman" panose="02020603050405020304" pitchFamily="18" charset="0"/>
                <a:ea typeface="宋体" panose="02010600030101010101" pitchFamily="2" charset="-122"/>
                <a:cs typeface="Times New Roman" panose="02020603050405020304" pitchFamily="18" charset="0"/>
              </a:rPr>
              <a:t>/di</a:t>
            </a:r>
            <a:r>
              <a:rPr lang="en-US" sz="2400" b="1" i="1" baseline="-25000">
                <a:latin typeface="Times New Roman" panose="02020603050405020304" pitchFamily="18" charset="0"/>
                <a:ea typeface="宋体" panose="02010600030101010101" pitchFamily="2" charset="-122"/>
              </a:rPr>
              <a:t>ːˈklʌtə/ </a:t>
            </a:r>
            <a:r>
              <a:rPr lang="en-US" sz="2000" b="1">
                <a:latin typeface="Times New Roman" panose="02020603050405020304" pitchFamily="18" charset="0"/>
                <a:ea typeface="宋体" panose="02010600030101010101" pitchFamily="2" charset="-122"/>
                <a:cs typeface="Times New Roman" panose="02020603050405020304" pitchFamily="18" charset="0"/>
              </a:rPr>
              <a:t>清除，清理</a:t>
            </a:r>
            <a:r>
              <a:rPr lang="en-US" sz="2400" b="1">
                <a:latin typeface="Times New Roman" panose="02020603050405020304" pitchFamily="18" charset="0"/>
                <a:ea typeface="宋体" panose="02010600030101010101" pitchFamily="2" charset="-122"/>
                <a:cs typeface="Times New Roman" panose="02020603050405020304" pitchFamily="18" charset="0"/>
              </a:rPr>
              <a:t>/</a:t>
            </a: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minimalise</a:t>
            </a:r>
            <a:endPar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b="1">
                <a:latin typeface="Times New Roman" panose="02020603050405020304" pitchFamily="18" charset="0"/>
                <a:ea typeface="宋体" panose="02010600030101010101" pitchFamily="2" charset="-122"/>
                <a:cs typeface="Times New Roman" panose="02020603050405020304" pitchFamily="18" charset="0"/>
              </a:rPr>
              <a:t>take away </a:t>
            </a:r>
            <a:r>
              <a:rPr lang="en-US" sz="2000" b="1">
                <a:latin typeface="Times New Roman" panose="02020603050405020304" pitchFamily="18" charset="0"/>
                <a:ea typeface="宋体" panose="02010600030101010101" pitchFamily="2" charset="-122"/>
                <a:cs typeface="Times New Roman" panose="02020603050405020304" pitchFamily="18" charset="0"/>
              </a:rPr>
              <a:t>减去,消除</a:t>
            </a:r>
            <a:endParaRPr lang="en-US" sz="2400" b="1">
              <a:latin typeface="Times New Roman" panose="02020603050405020304" pitchFamily="18" charset="0"/>
              <a:ea typeface="宋体" panose="02010600030101010101" pitchFamily="2" charset="-122"/>
            </a:endParaRPr>
          </a:p>
          <a:p>
            <a:pPr marL="342900" indent="-342900">
              <a:buFont typeface="Arial" panose="020B0604020202020204" pitchFamily="34" charset="0"/>
              <a:buChar char="•"/>
            </a:pPr>
            <a:r>
              <a:rPr lang="en-US"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smooth away </a:t>
            </a:r>
            <a:r>
              <a:rPr lang="en-US" sz="2000" b="1">
                <a:latin typeface="Times New Roman" panose="02020603050405020304" pitchFamily="18" charset="0"/>
                <a:ea typeface="宋体" panose="02010600030101010101" pitchFamily="2" charset="-122"/>
                <a:cs typeface="Times New Roman" panose="02020603050405020304" pitchFamily="18" charset="0"/>
              </a:rPr>
              <a:t>减轻（问题、困难等）；消除（问题、困难等）</a:t>
            </a:r>
            <a:endParaRPr lang="en-US" sz="2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文本框 20"/>
          <p:cNvSpPr txBox="1"/>
          <p:nvPr/>
        </p:nvSpPr>
        <p:spPr>
          <a:xfrm>
            <a:off x="6061075" y="898525"/>
            <a:ext cx="5754370" cy="4769485"/>
          </a:xfrm>
          <a:prstGeom prst="rect">
            <a:avLst/>
          </a:prstGeom>
          <a:noFill/>
          <a:ln w="9525">
            <a:noFill/>
          </a:ln>
        </p:spPr>
        <p:txBody>
          <a:bodyPr wrap="square">
            <a:spAutoFit/>
          </a:bodyPr>
          <a:p>
            <a:pPr indent="0"/>
            <a:r>
              <a:rPr lang="en-US" sz="16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1.</a:t>
            </a:r>
            <a:r>
              <a:rPr lang="zh-CN" sz="1600" b="0">
                <a:solidFill>
                  <a:srgbClr val="0063A8"/>
                </a:solidFill>
                <a:latin typeface="Times New Roman" panose="02020603050405020304" pitchFamily="18" charset="0"/>
                <a:ea typeface="宋体" panose="02010600030101010101" pitchFamily="2" charset="-122"/>
              </a:rPr>
              <a:t>把床上用品拿开，放一段时间。</a:t>
            </a:r>
            <a:r>
              <a:rPr lang="en-US" sz="1600" b="0">
                <a:solidFill>
                  <a:srgbClr val="0063A8"/>
                </a:solidFill>
                <a:latin typeface="Times New Roman" panose="02020603050405020304" pitchFamily="18" charset="0"/>
                <a:ea typeface="宋体" panose="02010600030101010101" pitchFamily="2" charset="-122"/>
              </a:rPr>
              <a:t>=</a:t>
            </a:r>
            <a:r>
              <a:rPr lang="zh-CN" sz="1600" b="0">
                <a:solidFill>
                  <a:srgbClr val="0063A8"/>
                </a:solidFill>
                <a:latin typeface="Times New Roman" panose="02020603050405020304" pitchFamily="18" charset="0"/>
                <a:ea typeface="宋体" panose="02010600030101010101" pitchFamily="2" charset="-122"/>
              </a:rPr>
              <a:t>脱掉被褥，让床垫透透气</a:t>
            </a:r>
            <a:endParaRPr lang="zh-CN" sz="1600" b="0">
              <a:solidFill>
                <a:srgbClr val="0063A8"/>
              </a:solidFill>
              <a:latin typeface="Times New Roman" panose="02020603050405020304" pitchFamily="18" charset="0"/>
              <a:ea typeface="宋体" panose="02010600030101010101" pitchFamily="2" charset="-122"/>
            </a:endParaRPr>
          </a:p>
          <a:p>
            <a:pPr indent="0"/>
            <a:endParaRPr lang="zh-CN" sz="16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zh-CN" sz="16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1600" b="0">
                <a:solidFill>
                  <a:srgbClr val="0063A8"/>
                </a:solidFill>
                <a:latin typeface="宋体" panose="02010600030101010101" pitchFamily="2" charset="-122"/>
                <a:ea typeface="宋体" panose="02010600030101010101" pitchFamily="2" charset="-122"/>
                <a:cs typeface="Times New Roman" panose="02020603050405020304" pitchFamily="18" charset="0"/>
              </a:rPr>
              <a:t>2.</a:t>
            </a:r>
            <a:r>
              <a:rPr lang="zh-CN" sz="1600" b="0">
                <a:solidFill>
                  <a:srgbClr val="0063A8"/>
                </a:solidFill>
                <a:ea typeface="宋体" panose="02010600030101010101" pitchFamily="2" charset="-122"/>
              </a:rPr>
              <a:t>最近的举措还未能根除就业歧视。</a:t>
            </a:r>
            <a:endParaRPr lang="zh-CN" sz="1600" b="0">
              <a:solidFill>
                <a:srgbClr val="0063A8"/>
              </a:solidFill>
              <a:ea typeface="宋体" panose="02010600030101010101" pitchFamily="2" charset="-122"/>
            </a:endParaRPr>
          </a:p>
          <a:p>
            <a:pPr indent="0"/>
            <a:endParaRPr lang="zh-CN" sz="1600" b="0">
              <a:solidFill>
                <a:srgbClr val="0063A8"/>
              </a:solidFill>
              <a:ea typeface="宋体" panose="02010600030101010101" pitchFamily="2" charset="-122"/>
            </a:endParaRPr>
          </a:p>
          <a:p>
            <a:pPr indent="0"/>
            <a:endParaRPr lang="en-US" sz="1600" b="0">
              <a:solidFill>
                <a:srgbClr val="0063A8"/>
              </a:solidFill>
              <a:latin typeface="宋体" panose="02010600030101010101" pitchFamily="2" charset="-122"/>
              <a:ea typeface="宋体" panose="02010600030101010101" pitchFamily="2" charset="-122"/>
              <a:cs typeface="Times New Roman" panose="02020603050405020304" pitchFamily="18" charset="0"/>
            </a:endParaRPr>
          </a:p>
          <a:p>
            <a:pPr indent="0"/>
            <a:endParaRPr lang="en-US" sz="1600" b="0">
              <a:solidFill>
                <a:srgbClr val="0063A8"/>
              </a:solidFill>
              <a:latin typeface="宋体" panose="02010600030101010101" pitchFamily="2" charset="-122"/>
              <a:ea typeface="宋体" panose="02010600030101010101" pitchFamily="2" charset="-122"/>
              <a:cs typeface="Times New Roman" panose="02020603050405020304" pitchFamily="18" charset="0"/>
            </a:endParaRPr>
          </a:p>
          <a:p>
            <a:pPr indent="0"/>
            <a:r>
              <a:rPr lang="en-US" sz="1600" b="0">
                <a:solidFill>
                  <a:srgbClr val="0063A8"/>
                </a:solidFill>
                <a:latin typeface="宋体" panose="02010600030101010101" pitchFamily="2" charset="-122"/>
                <a:ea typeface="宋体" panose="02010600030101010101" pitchFamily="2" charset="-122"/>
                <a:cs typeface="Times New Roman" panose="02020603050405020304" pitchFamily="18" charset="0"/>
              </a:rPr>
              <a:t>3. </a:t>
            </a:r>
            <a:r>
              <a:rPr lang="zh-CN" sz="1600" b="0">
                <a:solidFill>
                  <a:srgbClr val="0063A8"/>
                </a:solidFill>
                <a:ea typeface="宋体" panose="02010600030101010101" pitchFamily="2" charset="-122"/>
              </a:rPr>
              <a:t>放弃</a:t>
            </a:r>
            <a:r>
              <a:rPr lang="zh-CN" sz="1600" b="0">
                <a:solidFill>
                  <a:srgbClr val="0063A8"/>
                </a:solidFill>
                <a:ea typeface="宋体" panose="02010600030101010101" pitchFamily="2" charset="-122"/>
                <a:cs typeface="Times New Roman" panose="02020603050405020304" pitchFamily="18" charset="0"/>
              </a:rPr>
              <a:t>/踢除/避免/摆脱这种最不慷慨的情绪</a:t>
            </a:r>
            <a:endParaRPr lang="zh-CN" sz="1600" b="0">
              <a:solidFill>
                <a:srgbClr val="0063A8"/>
              </a:solidFill>
              <a:latin typeface="宋体" panose="02010600030101010101" pitchFamily="2" charset="-122"/>
              <a:ea typeface="宋体" panose="02010600030101010101" pitchFamily="2" charset="-122"/>
              <a:cs typeface="Times New Roman" panose="02020603050405020304" pitchFamily="18" charset="0"/>
            </a:endParaRPr>
          </a:p>
          <a:p>
            <a:pPr indent="0"/>
            <a:endParaRPr lang="en-US" sz="1600" b="0">
              <a:solidFill>
                <a:srgbClr val="0063A8"/>
              </a:solidFill>
              <a:latin typeface="宋体" panose="02010600030101010101" pitchFamily="2" charset="-122"/>
              <a:ea typeface="宋体" panose="02010600030101010101" pitchFamily="2" charset="-122"/>
              <a:cs typeface="Times New Roman" panose="02020603050405020304" pitchFamily="18" charset="0"/>
            </a:endParaRPr>
          </a:p>
          <a:p>
            <a:pPr indent="0"/>
            <a:endParaRPr lang="en-US" sz="1600" b="0">
              <a:solidFill>
                <a:srgbClr val="0063A8"/>
              </a:solidFill>
              <a:latin typeface="宋体" panose="02010600030101010101" pitchFamily="2" charset="-122"/>
              <a:ea typeface="宋体" panose="02010600030101010101" pitchFamily="2" charset="-122"/>
              <a:cs typeface="Times New Roman" panose="02020603050405020304" pitchFamily="18" charset="0"/>
            </a:endParaRPr>
          </a:p>
          <a:p>
            <a:pPr indent="0"/>
            <a:r>
              <a:rPr lang="en-US" sz="1600" b="0">
                <a:solidFill>
                  <a:srgbClr val="0063A8"/>
                </a:solidFill>
                <a:latin typeface="宋体" panose="02010600030101010101" pitchFamily="2" charset="-122"/>
                <a:ea typeface="宋体" panose="02010600030101010101" pitchFamily="2" charset="-122"/>
                <a:cs typeface="Times New Roman" panose="02020603050405020304" pitchFamily="18" charset="0"/>
              </a:rPr>
              <a:t>4. </a:t>
            </a:r>
            <a:r>
              <a:rPr lang="zh-CN" sz="1600" b="0">
                <a:solidFill>
                  <a:srgbClr val="0063A8"/>
                </a:solidFill>
                <a:ea typeface="宋体" panose="02010600030101010101" pitchFamily="2" charset="-122"/>
              </a:rPr>
              <a:t>拔掉电视插头，制订计划到户外去玩耍。</a:t>
            </a:r>
            <a:endParaRPr lang="zh-CN" sz="1600" b="0">
              <a:solidFill>
                <a:srgbClr val="0063A8"/>
              </a:solidFill>
              <a:ea typeface="宋体" panose="02010600030101010101" pitchFamily="2" charset="-122"/>
            </a:endParaRPr>
          </a:p>
          <a:p>
            <a:pPr indent="0"/>
            <a:endParaRPr lang="zh-CN" sz="1600" b="0">
              <a:solidFill>
                <a:srgbClr val="0063A8"/>
              </a:solidFill>
              <a:latin typeface="宋体" panose="02010600030101010101" pitchFamily="2" charset="-122"/>
              <a:ea typeface="宋体" panose="02010600030101010101" pitchFamily="2" charset="-122"/>
              <a:cs typeface="Times New Roman" panose="02020603050405020304" pitchFamily="18" charset="0"/>
            </a:endParaRPr>
          </a:p>
          <a:p>
            <a:pPr indent="0"/>
            <a:r>
              <a:rPr lang="en-US" sz="1600" b="0">
                <a:solidFill>
                  <a:srgbClr val="0063A8"/>
                </a:solidFill>
                <a:latin typeface="宋体" panose="02010600030101010101" pitchFamily="2" charset="-122"/>
                <a:ea typeface="宋体" panose="02010600030101010101" pitchFamily="2" charset="-122"/>
                <a:cs typeface="Times New Roman" panose="02020603050405020304" pitchFamily="18" charset="0"/>
              </a:rPr>
              <a:t>5.</a:t>
            </a:r>
            <a:r>
              <a:rPr lang="zh-CN" sz="1600" b="0">
                <a:solidFill>
                  <a:srgbClr val="0063A8"/>
                </a:solidFill>
                <a:ea typeface="宋体" panose="02010600030101010101" pitchFamily="2" charset="-122"/>
              </a:rPr>
              <a:t>即使消除了这些死亡原因，预期寿命也不会超过</a:t>
            </a:r>
            <a:r>
              <a:rPr lang="zh-CN" sz="1600" b="0">
                <a:solidFill>
                  <a:srgbClr val="0063A8"/>
                </a:solidFill>
                <a:ea typeface="宋体" panose="02010600030101010101" pitchFamily="2" charset="-122"/>
                <a:cs typeface="Times New Roman" panose="02020603050405020304" pitchFamily="18" charset="0"/>
              </a:rPr>
              <a:t>92岁。</a:t>
            </a:r>
            <a:endParaRPr lang="zh-CN" sz="1600" b="0">
              <a:solidFill>
                <a:srgbClr val="0063A8"/>
              </a:solidFill>
              <a:ea typeface="宋体" panose="02010600030101010101" pitchFamily="2" charset="-122"/>
              <a:cs typeface="Times New Roman" panose="02020603050405020304" pitchFamily="18" charset="0"/>
            </a:endParaRPr>
          </a:p>
          <a:p>
            <a:pPr indent="0"/>
            <a:endParaRPr lang="en-US" sz="16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en-US" sz="16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endParaRPr lang="en-US" sz="1600" b="0">
              <a:solidFill>
                <a:srgbClr val="0063A8"/>
              </a:solidFill>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16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6.</a:t>
            </a:r>
            <a:r>
              <a:rPr lang="zh-CN" sz="1600" b="1" u="sng">
                <a:solidFill>
                  <a:srgbClr val="0063A8"/>
                </a:solidFill>
                <a:ea typeface="宋体" panose="02010600030101010101" pitchFamily="2" charset="-122"/>
              </a:rPr>
              <a:t>消除</a:t>
            </a:r>
            <a:r>
              <a:rPr lang="zh-CN" sz="1600" b="0">
                <a:solidFill>
                  <a:srgbClr val="0063A8"/>
                </a:solidFill>
                <a:latin typeface="Times New Roman" panose="02020603050405020304" pitchFamily="18" charset="0"/>
                <a:ea typeface="宋体" panose="02010600030101010101" pitchFamily="2" charset="-122"/>
              </a:rPr>
              <a:t>误解</a:t>
            </a:r>
            <a:r>
              <a:rPr lang="en-US" sz="1600" b="0">
                <a:solidFill>
                  <a:srgbClr val="0063A8"/>
                </a:solidFill>
                <a:latin typeface="Times New Roman" panose="02020603050405020304" pitchFamily="18" charset="0"/>
                <a:ea typeface="宋体" panose="02010600030101010101" pitchFamily="2" charset="-122"/>
                <a:cs typeface="Times New Roman" panose="02020603050405020304" pitchFamily="18" charset="0"/>
              </a:rPr>
              <a:t>/ </a:t>
            </a:r>
            <a:r>
              <a:rPr lang="zh-CN" sz="1600" b="0">
                <a:solidFill>
                  <a:srgbClr val="0063A8"/>
                </a:solidFill>
                <a:latin typeface="Times New Roman" panose="02020603050405020304" pitchFamily="18" charset="0"/>
                <a:ea typeface="宋体" panose="02010600030101010101" pitchFamily="2" charset="-122"/>
              </a:rPr>
              <a:t>偏见 </a:t>
            </a:r>
            <a:r>
              <a:rPr lang="en-US" sz="1600" b="0">
                <a:solidFill>
                  <a:srgbClr val="0063A8"/>
                </a:solidFill>
                <a:latin typeface="Times New Roman" panose="02020603050405020304" pitchFamily="18" charset="0"/>
                <a:ea typeface="宋体" panose="02010600030101010101" pitchFamily="2" charset="-122"/>
              </a:rPr>
              <a:t>/</a:t>
            </a:r>
            <a:r>
              <a:rPr lang="zh-CN" sz="1600" b="0">
                <a:solidFill>
                  <a:srgbClr val="0063A8"/>
                </a:solidFill>
                <a:latin typeface="Times New Roman" panose="02020603050405020304" pitchFamily="18" charset="0"/>
                <a:ea typeface="宋体" panose="02010600030101010101" pitchFamily="2" charset="-122"/>
              </a:rPr>
              <a:t>负面情绪</a:t>
            </a:r>
            <a:r>
              <a:rPr lang="en-US" sz="1600" b="0">
                <a:solidFill>
                  <a:srgbClr val="0063A8"/>
                </a:solidFill>
                <a:latin typeface="Times New Roman" panose="02020603050405020304" pitchFamily="18" charset="0"/>
                <a:ea typeface="宋体" panose="02010600030101010101" pitchFamily="2" charset="-122"/>
              </a:rPr>
              <a:t>/ </a:t>
            </a:r>
            <a:r>
              <a:rPr lang="zh-CN" sz="1600" b="0">
                <a:solidFill>
                  <a:srgbClr val="0063A8"/>
                </a:solidFill>
                <a:latin typeface="Times New Roman" panose="02020603050405020304" pitchFamily="18" charset="0"/>
                <a:ea typeface="宋体" panose="02010600030101010101" pitchFamily="2" charset="-122"/>
              </a:rPr>
              <a:t>让学生</a:t>
            </a:r>
            <a:r>
              <a:rPr lang="zh-CN" sz="1600" b="1" u="sng">
                <a:solidFill>
                  <a:srgbClr val="0063A8"/>
                </a:solidFill>
                <a:ea typeface="宋体" panose="02010600030101010101" pitchFamily="2" charset="-122"/>
              </a:rPr>
              <a:t>从</a:t>
            </a:r>
            <a:r>
              <a:rPr lang="zh-CN" sz="1600" b="0">
                <a:solidFill>
                  <a:srgbClr val="0063A8"/>
                </a:solidFill>
                <a:latin typeface="Times New Roman" panose="02020603050405020304" pitchFamily="18" charset="0"/>
                <a:ea typeface="宋体" panose="02010600030101010101" pitchFamily="2" charset="-122"/>
              </a:rPr>
              <a:t>疲劳和压力中</a:t>
            </a:r>
            <a:r>
              <a:rPr lang="zh-CN" sz="1600" b="1" u="sng">
                <a:solidFill>
                  <a:srgbClr val="0063A8"/>
                </a:solidFill>
                <a:ea typeface="宋体" panose="02010600030101010101" pitchFamily="2" charset="-122"/>
              </a:rPr>
              <a:t>解脱出来</a:t>
            </a:r>
            <a:endParaRPr lang="zh-CN" altLang="en-US" sz="1600" b="1" u="sng">
              <a:solidFill>
                <a:srgbClr val="0063A8"/>
              </a:solidFill>
              <a:ea typeface="宋体" panose="02010600030101010101" pitchFamily="2" charset="-122"/>
            </a:endParaRPr>
          </a:p>
        </p:txBody>
      </p:sp>
      <p:sp>
        <p:nvSpPr>
          <p:cNvPr id="26" name="文本框 25"/>
          <p:cNvSpPr txBox="1"/>
          <p:nvPr/>
        </p:nvSpPr>
        <p:spPr>
          <a:xfrm>
            <a:off x="5995035" y="1232535"/>
            <a:ext cx="6008370" cy="706755"/>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1.</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Remove</a:t>
            </a:r>
            <a:r>
              <a:rPr lang="en-US" sz="2000" b="0">
                <a:latin typeface="Times New Roman" panose="02020603050405020304" pitchFamily="18" charset="0"/>
                <a:ea typeface="宋体" panose="02010600030101010101" pitchFamily="2" charset="-122"/>
                <a:cs typeface="Times New Roman" panose="02020603050405020304" pitchFamily="18" charset="0"/>
              </a:rPr>
              <a:t> the bedding and leaving it for a while. =</a:t>
            </a:r>
            <a:r>
              <a:rPr lang="en-US" sz="2000" b="1">
                <a:latin typeface="Times New Roman" panose="02020603050405020304" pitchFamily="18" charset="0"/>
                <a:ea typeface="宋体" panose="02010600030101010101" pitchFamily="2" charset="-122"/>
                <a:cs typeface="Times New Roman" panose="02020603050405020304" pitchFamily="18" charset="0"/>
              </a:rPr>
              <a:t>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Strip</a:t>
            </a:r>
            <a:r>
              <a:rPr lang="en-US" sz="2000" b="0">
                <a:latin typeface="Times New Roman" panose="02020603050405020304" pitchFamily="18" charset="0"/>
                <a:ea typeface="宋体" panose="02010600030101010101" pitchFamily="2" charset="-122"/>
                <a:cs typeface="Times New Roman" panose="02020603050405020304" pitchFamily="18" charset="0"/>
              </a:rPr>
              <a:t> the bedding, and let the mattress breathe for a bit.</a:t>
            </a:r>
            <a:endParaRPr lang="zh-CN" altLang="en-US" sz="2000"/>
          </a:p>
        </p:txBody>
      </p:sp>
      <p:sp>
        <p:nvSpPr>
          <p:cNvPr id="28" name="文本框 27"/>
          <p:cNvSpPr txBox="1"/>
          <p:nvPr/>
        </p:nvSpPr>
        <p:spPr>
          <a:xfrm>
            <a:off x="6061075" y="2169795"/>
            <a:ext cx="5942965" cy="706755"/>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2</a:t>
            </a:r>
            <a:r>
              <a:rPr lang="en-US" sz="2000" b="0">
                <a:latin typeface="Times New Roman" panose="02020603050405020304" pitchFamily="18" charset="0"/>
                <a:ea typeface="黑体" panose="02010609060101010101" pitchFamily="49" charset="-122"/>
              </a:rPr>
              <a:t>. Recent measures have not </a:t>
            </a:r>
            <a:r>
              <a:rPr lang="en-US" sz="2000" b="1">
                <a:solidFill>
                  <a:srgbClr val="C00000"/>
                </a:solidFill>
                <a:latin typeface="Times New Roman" panose="02020603050405020304" pitchFamily="18" charset="0"/>
                <a:ea typeface="黑体" panose="02010609060101010101" pitchFamily="49" charset="-122"/>
              </a:rPr>
              <a:t>eliminated</a:t>
            </a:r>
            <a:r>
              <a:rPr lang="en-US" sz="2000" b="1">
                <a:latin typeface="Times New Roman" panose="02020603050405020304" pitchFamily="18" charset="0"/>
                <a:ea typeface="黑体" panose="02010609060101010101" pitchFamily="49" charset="-122"/>
              </a:rPr>
              <a:t> </a:t>
            </a:r>
            <a:r>
              <a:rPr lang="en-US" sz="2000" b="0">
                <a:latin typeface="Times New Roman" panose="02020603050405020304" pitchFamily="18" charset="0"/>
                <a:ea typeface="黑体" panose="02010609060101010101" pitchFamily="49" charset="-122"/>
              </a:rPr>
              <a:t>discrimination in employment.</a:t>
            </a:r>
            <a:r>
              <a:rPr lang="en-US" sz="2000" b="1">
                <a:latin typeface="Times New Roman" panose="02020603050405020304" pitchFamily="18" charset="0"/>
                <a:ea typeface="黑体" panose="02010609060101010101" pitchFamily="49" charset="-122"/>
              </a:rPr>
              <a:t> </a:t>
            </a:r>
            <a:endParaRPr lang="zh-CN" altLang="en-US" sz="2000"/>
          </a:p>
        </p:txBody>
      </p:sp>
      <p:sp>
        <p:nvSpPr>
          <p:cNvPr id="29" name="文本框 28"/>
          <p:cNvSpPr txBox="1"/>
          <p:nvPr/>
        </p:nvSpPr>
        <p:spPr>
          <a:xfrm>
            <a:off x="6088380" y="3229610"/>
            <a:ext cx="5821045" cy="398780"/>
          </a:xfrm>
          <a:prstGeom prst="rect">
            <a:avLst/>
          </a:prstGeom>
          <a:noFill/>
          <a:ln w="9525">
            <a:noFill/>
          </a:ln>
        </p:spPr>
        <p:txBody>
          <a:bodyPr wrap="square">
            <a:spAutoFit/>
          </a:bodyPr>
          <a:p>
            <a:pPr indent="0"/>
            <a:r>
              <a:rPr lang="en-US" sz="2000" b="1">
                <a:latin typeface="Times New Roman" panose="02020603050405020304" pitchFamily="18" charset="0"/>
                <a:ea typeface="宋体" panose="02010600030101010101" pitchFamily="2" charset="-122"/>
                <a:cs typeface="Times New Roman" panose="02020603050405020304" pitchFamily="18" charset="0"/>
              </a:rPr>
              <a:t>3</a:t>
            </a:r>
            <a:r>
              <a:rPr lang="en-US" sz="2000" b="1">
                <a:latin typeface="Times New Roman" panose="02020603050405020304" pitchFamily="18" charset="0"/>
                <a:ea typeface="黑体" panose="02010609060101010101" pitchFamily="49" charset="-122"/>
              </a:rPr>
              <a:t>.</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quit</a:t>
            </a:r>
            <a:r>
              <a:rPr lang="en-US" sz="2000" b="0">
                <a:solidFill>
                  <a:srgbClr val="C00000"/>
                </a:solidFill>
                <a:latin typeface="Times New Roman" panose="02020603050405020304" pitchFamily="18" charset="0"/>
                <a:ea typeface="黑体" panose="02010609060101010101" pitchFamily="49" charset="-122"/>
              </a:rPr>
              <a:t>/</a:t>
            </a:r>
            <a:r>
              <a:rPr lang="en-US" sz="2000" b="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kick</a:t>
            </a:r>
            <a:r>
              <a:rPr lang="en-US" sz="2000" b="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avoid</a:t>
            </a:r>
            <a:r>
              <a:rPr lang="en-US" sz="2000" b="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rid</a:t>
            </a:r>
            <a:r>
              <a:rPr lang="en-US" sz="2000" b="0">
                <a:latin typeface="Times New Roman" panose="02020603050405020304" pitchFamily="18" charset="0"/>
                <a:ea typeface="宋体" panose="02010600030101010101" pitchFamily="2" charset="-122"/>
                <a:cs typeface="Times New Roman" panose="02020603050405020304" pitchFamily="18" charset="0"/>
              </a:rPr>
              <a:t> this most ungenerous emotion</a:t>
            </a:r>
            <a:endParaRPr lang="zh-CN" altLang="en-US" sz="2000"/>
          </a:p>
        </p:txBody>
      </p:sp>
      <p:sp>
        <p:nvSpPr>
          <p:cNvPr id="30" name="文本框 29"/>
          <p:cNvSpPr txBox="1"/>
          <p:nvPr/>
        </p:nvSpPr>
        <p:spPr>
          <a:xfrm>
            <a:off x="5994400" y="3924300"/>
            <a:ext cx="5821045" cy="398780"/>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4.</a:t>
            </a:r>
            <a:r>
              <a:rPr lang="en-US" sz="2000" b="0">
                <a:latin typeface="Times New Roman" panose="02020603050405020304" pitchFamily="18" charset="0"/>
                <a:ea typeface="黑体" panose="02010609060101010101" pitchFamily="49" charset="-122"/>
              </a:rPr>
              <a:t> </a:t>
            </a:r>
            <a:r>
              <a:rPr lang="en-US" sz="2000" b="1">
                <a:solidFill>
                  <a:srgbClr val="C00000"/>
                </a:solidFill>
                <a:latin typeface="Times New Roman" panose="02020603050405020304" pitchFamily="18" charset="0"/>
                <a:ea typeface="黑体" panose="02010609060101010101" pitchFamily="49" charset="-122"/>
              </a:rPr>
              <a:t>Unplug</a:t>
            </a:r>
            <a:r>
              <a:rPr lang="en-US" sz="2000" b="1">
                <a:latin typeface="Times New Roman" panose="02020603050405020304" pitchFamily="18" charset="0"/>
                <a:ea typeface="黑体" panose="02010609060101010101" pitchFamily="49" charset="-122"/>
              </a:rPr>
              <a:t> </a:t>
            </a:r>
            <a:r>
              <a:rPr lang="en-US" sz="2000" b="0">
                <a:latin typeface="Times New Roman" panose="02020603050405020304" pitchFamily="18" charset="0"/>
                <a:ea typeface="黑体" panose="02010609060101010101" pitchFamily="49" charset="-122"/>
              </a:rPr>
              <a:t>your TV and plan to enjoy</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黑体" panose="02010609060101010101" pitchFamily="49" charset="-122"/>
              </a:rPr>
              <a:t>the great outdoor.</a:t>
            </a:r>
            <a:endParaRPr lang="zh-CN" altLang="en-US" sz="2000"/>
          </a:p>
        </p:txBody>
      </p:sp>
      <p:sp>
        <p:nvSpPr>
          <p:cNvPr id="31" name="文本框 30"/>
          <p:cNvSpPr txBox="1"/>
          <p:nvPr/>
        </p:nvSpPr>
        <p:spPr>
          <a:xfrm>
            <a:off x="5995035" y="4609465"/>
            <a:ext cx="5948680" cy="706755"/>
          </a:xfrm>
          <a:prstGeom prst="rect">
            <a:avLst/>
          </a:prstGeom>
          <a:noFill/>
          <a:ln w="9525">
            <a:noFill/>
          </a:ln>
        </p:spPr>
        <p:txBody>
          <a:bodyPr wrap="square">
            <a:spAutoFit/>
          </a:bodyPr>
          <a:p>
            <a:pPr indent="0"/>
            <a:r>
              <a:rPr lang="en-US" sz="2000" b="0">
                <a:latin typeface="Times New Roman" panose="02020603050405020304" pitchFamily="18" charset="0"/>
                <a:ea typeface="黑体" panose="02010609060101010101" pitchFamily="49" charset="-122"/>
              </a:rPr>
              <a:t>5.Even if those causes of death were</a:t>
            </a:r>
            <a:r>
              <a:rPr lang="en-US" sz="2000" b="0">
                <a:solidFill>
                  <a:srgbClr val="C00000"/>
                </a:solidFill>
                <a:latin typeface="Times New Roman" panose="02020603050405020304" pitchFamily="18" charset="0"/>
                <a:ea typeface="黑体" panose="02010609060101010101" pitchFamily="49" charset="-122"/>
              </a:rPr>
              <a:t> </a:t>
            </a:r>
            <a:r>
              <a:rPr lang="en-US" sz="2000" b="1">
                <a:solidFill>
                  <a:srgbClr val="C00000"/>
                </a:solidFill>
                <a:latin typeface="Times New Roman" panose="02020603050405020304" pitchFamily="18" charset="0"/>
                <a:ea typeface="黑体" panose="02010609060101010101" pitchFamily="49" charset="-122"/>
              </a:rPr>
              <a:t>eliminated</a:t>
            </a:r>
            <a:r>
              <a:rPr lang="en-US" sz="2000" b="1">
                <a:latin typeface="Times New Roman" panose="02020603050405020304" pitchFamily="18" charset="0"/>
                <a:ea typeface="黑体" panose="02010609060101010101" pitchFamily="49" charset="-122"/>
              </a:rPr>
              <a:t>,</a:t>
            </a:r>
            <a:r>
              <a:rPr lang="en-US" sz="2000" b="0">
                <a:latin typeface="Times New Roman" panose="02020603050405020304" pitchFamily="18" charset="0"/>
                <a:ea typeface="黑体" panose="02010609060101010101" pitchFamily="49" charset="-122"/>
              </a:rPr>
              <a:t> life </a:t>
            </a:r>
            <a:r>
              <a:rPr lang="en-US" sz="2000" b="1">
                <a:latin typeface="Times New Roman" panose="02020603050405020304" pitchFamily="18" charset="0"/>
                <a:ea typeface="黑体" panose="02010609060101010101" pitchFamily="49" charset="-122"/>
              </a:rPr>
              <a:t>expectancy</a:t>
            </a:r>
            <a:r>
              <a:rPr lang="en-US" sz="2000" b="1">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黑体" panose="02010609060101010101" pitchFamily="49" charset="-122"/>
              </a:rPr>
              <a:t>would still not go much beyond 92 years.</a:t>
            </a:r>
            <a:endParaRPr lang="zh-CN" altLang="en-US" sz="2000"/>
          </a:p>
        </p:txBody>
      </p:sp>
      <p:sp>
        <p:nvSpPr>
          <p:cNvPr id="32" name="文本框 31"/>
          <p:cNvSpPr txBox="1"/>
          <p:nvPr/>
        </p:nvSpPr>
        <p:spPr>
          <a:xfrm>
            <a:off x="6088380" y="5668010"/>
            <a:ext cx="5676900" cy="1014730"/>
          </a:xfrm>
          <a:prstGeom prst="rect">
            <a:avLst/>
          </a:prstGeom>
          <a:noFill/>
          <a:ln w="9525">
            <a:noFill/>
          </a:ln>
        </p:spPr>
        <p:txBody>
          <a:bodyPr wrap="square">
            <a:spAutoFit/>
          </a:bodyPr>
          <a:p>
            <a:pPr indent="0"/>
            <a:r>
              <a:rPr lang="en-US" sz="2000" b="0">
                <a:latin typeface="Times New Roman" panose="02020603050405020304" pitchFamily="18" charset="0"/>
                <a:ea typeface="宋体" panose="02010600030101010101" pitchFamily="2" charset="-122"/>
                <a:cs typeface="Times New Roman" panose="02020603050405020304" pitchFamily="18" charset="0"/>
              </a:rPr>
              <a:t>6</a:t>
            </a:r>
            <a:r>
              <a:rPr lang="en-US" sz="2000" b="0">
                <a:latin typeface="Times New Roman" panose="02020603050405020304" pitchFamily="18" charset="0"/>
                <a:ea typeface="宋体" panose="02010600030101010101" pitchFamily="2" charset="-122"/>
              </a:rPr>
              <a:t>.</a:t>
            </a:r>
            <a:r>
              <a:rPr lang="en-US" sz="2000" b="1" u="sng">
                <a:solidFill>
                  <a:srgbClr val="C00000"/>
                </a:solidFill>
                <a:latin typeface="Times New Roman" panose="02020603050405020304" pitchFamily="18" charset="0"/>
                <a:ea typeface="宋体" panose="02010600030101010101" pitchFamily="2" charset="-122"/>
              </a:rPr>
              <a:t>eliminate</a:t>
            </a:r>
            <a:r>
              <a:rPr lang="en-US" sz="2000" b="0">
                <a:solidFill>
                  <a:srgbClr val="C00000"/>
                </a:solidFill>
                <a:latin typeface="Times New Roman" panose="02020603050405020304" pitchFamily="18" charset="0"/>
                <a:ea typeface="宋体" panose="02010600030101010101" pitchFamily="2" charset="-122"/>
              </a:rPr>
              <a:t>/</a:t>
            </a:r>
            <a:r>
              <a:rPr lang="en-US" sz="2000" b="1" u="sng">
                <a:solidFill>
                  <a:srgbClr val="C00000"/>
                </a:solidFill>
                <a:latin typeface="Times New Roman" panose="02020603050405020304" pitchFamily="18" charset="0"/>
                <a:ea typeface="宋体" panose="02010600030101010101" pitchFamily="2" charset="-122"/>
              </a:rPr>
              <a:t>erase</a:t>
            </a:r>
            <a:r>
              <a:rPr lang="en-US" sz="2000" b="0">
                <a:latin typeface="Times New Roman" panose="02020603050405020304" pitchFamily="18" charset="0"/>
                <a:ea typeface="宋体" panose="02010600030101010101" pitchFamily="2" charset="-122"/>
              </a:rPr>
              <a:t> the </a:t>
            </a:r>
            <a:r>
              <a:rPr lang="en-US" sz="2000" b="0" u="sng">
                <a:latin typeface="Times New Roman" panose="02020603050405020304" pitchFamily="18" charset="0"/>
                <a:ea typeface="宋体" panose="02010600030101010101" pitchFamily="2" charset="-122"/>
              </a:rPr>
              <a:t>misunderstanding</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 </a:t>
            </a:r>
            <a:r>
              <a:rPr lang="en-US" sz="2000" b="0" u="sng">
                <a:latin typeface="Times New Roman" panose="02020603050405020304" pitchFamily="18" charset="0"/>
                <a:ea typeface="宋体" panose="02010600030101010101" pitchFamily="2" charset="-122"/>
              </a:rPr>
              <a:t>prejudice</a:t>
            </a:r>
            <a:r>
              <a:rPr lang="en-US" sz="2000" b="0">
                <a:latin typeface="Times New Roman" panose="02020603050405020304" pitchFamily="18" charset="0"/>
                <a:ea typeface="宋体" panose="02010600030101010101" pitchFamily="2" charset="-122"/>
              </a:rPr>
              <a:t>/ </a:t>
            </a:r>
            <a:r>
              <a:rPr lang="en-US" sz="2000" b="0" u="sng">
                <a:latin typeface="Times New Roman" panose="02020603050405020304" pitchFamily="18" charset="0"/>
                <a:ea typeface="宋体" panose="02010600030101010101" pitchFamily="2" charset="-122"/>
              </a:rPr>
              <a:t>negative emotions</a:t>
            </a:r>
            <a:r>
              <a:rPr lang="en-US" sz="2000" b="0">
                <a:latin typeface="Times New Roman" panose="02020603050405020304" pitchFamily="18" charset="0"/>
                <a:ea typeface="宋体" panose="02010600030101010101" pitchFamily="2" charset="-122"/>
              </a:rPr>
              <a:t> //</a:t>
            </a:r>
            <a:r>
              <a:rPr lang="en-US" sz="2000" b="1" u="sng">
                <a:solidFill>
                  <a:srgbClr val="C00000"/>
                </a:solidFill>
                <a:latin typeface="Times New Roman" panose="02020603050405020304" pitchFamily="18" charset="0"/>
                <a:ea typeface="宋体" panose="02010600030101010101" pitchFamily="2" charset="-122"/>
                <a:cs typeface="Times New Roman" panose="02020603050405020304" pitchFamily="18" charset="0"/>
              </a:rPr>
              <a:t>unwind</a:t>
            </a:r>
            <a:r>
              <a:rPr lang="en-US" sz="2000" b="0">
                <a:latin typeface="Times New Roman" panose="02020603050405020304" pitchFamily="18" charset="0"/>
                <a:ea typeface="宋体" panose="02010600030101010101" pitchFamily="2" charset="-122"/>
                <a:cs typeface="Times New Roman" panose="02020603050405020304" pitchFamily="18" charset="0"/>
              </a:rPr>
              <a:t> students from </a:t>
            </a:r>
            <a:r>
              <a:rPr lang="en-US" sz="2000" b="0" u="sng">
                <a:latin typeface="Times New Roman" panose="02020603050405020304" pitchFamily="18" charset="0"/>
                <a:ea typeface="宋体" panose="02010600030101010101" pitchFamily="2" charset="-122"/>
              </a:rPr>
              <a:t>fatigue</a:t>
            </a:r>
            <a:r>
              <a:rPr lang="en-US" sz="2000" b="0" u="sng" baseline="-25000">
                <a:latin typeface="Times New Roman" panose="02020603050405020304" pitchFamily="18" charset="0"/>
                <a:ea typeface="宋体" panose="02010600030101010101" pitchFamily="2" charset="-122"/>
              </a:rPr>
              <a:t> </a:t>
            </a:r>
            <a:r>
              <a:rPr lang="en-US" sz="2000" b="0" u="sng">
                <a:latin typeface="Times New Roman" panose="02020603050405020304" pitchFamily="18" charset="0"/>
                <a:ea typeface="宋体" panose="02010600030101010101" pitchFamily="2" charset="-122"/>
              </a:rPr>
              <a:t> and pressure</a:t>
            </a:r>
            <a:endParaRPr lang="zh-CN" altLang="en-US"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par>
                                <p:cTn id="10" presetID="8" presetClass="emph" presetSubtype="0" repeatCount="indefinite" fill="hold" nodeType="with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strips(downLeft)">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strips(downLeft)">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strips(downLeft)">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strips(downLeft)">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strips(downLeft)">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strips(downLeft)">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P spid="28" grpId="1"/>
      <p:bldP spid="29" grpId="0"/>
      <p:bldP spid="29" grpId="1"/>
      <p:bldP spid="30" grpId="0"/>
      <p:bldP spid="30" grpId="1"/>
      <p:bldP spid="31" grpId="0"/>
      <p:bldP spid="31" grpId="1"/>
      <p:bldP spid="32" grpId="0"/>
      <p:bldP spid="32" grpId="1"/>
    </p:bldLst>
  </p:timing>
</p:sld>
</file>

<file path=ppt/tags/tag1.xml><?xml version="1.0" encoding="utf-8"?>
<p:tagLst xmlns:p="http://schemas.openxmlformats.org/presentationml/2006/main">
  <p:tag name="KSO_WM_FULL_TEXT_BEAUTIFY_COPY_ID" val="77827"/>
</p:tagLst>
</file>

<file path=ppt/tags/tag10.xml><?xml version="1.0" encoding="utf-8"?>
<p:tagLst xmlns:p="http://schemas.openxmlformats.org/presentationml/2006/main">
  <p:tag name="KSO_WM_FULL_TEXT_BEAUTIFY_COPY_ID" val="77842"/>
</p:tagLst>
</file>

<file path=ppt/tags/tag100.xml><?xml version="1.0" encoding="utf-8"?>
<p:tagLst xmlns:p="http://schemas.openxmlformats.org/presentationml/2006/main">
  <p:tag name="KSO_WM_FULL_TEXT_BEAUTIFY_COPY_ID" val="11272"/>
</p:tagLst>
</file>

<file path=ppt/tags/tag101.xml><?xml version="1.0" encoding="utf-8"?>
<p:tagLst xmlns:p="http://schemas.openxmlformats.org/presentationml/2006/main">
  <p:tag name="KSO_WM_FULL_TEXT_BEAUTIFY_COPY_ID" val="17"/>
</p:tagLst>
</file>

<file path=ppt/tags/tag102.xml><?xml version="1.0" encoding="utf-8"?>
<p:tagLst xmlns:p="http://schemas.openxmlformats.org/presentationml/2006/main">
  <p:tag name="KSO_WM_FULL_TEXT_BEAUTIFY_COPY_ID" val="11272"/>
</p:tagLst>
</file>

<file path=ppt/tags/tag103.xml><?xml version="1.0" encoding="utf-8"?>
<p:tagLst xmlns:p="http://schemas.openxmlformats.org/presentationml/2006/main">
  <p:tag name="KSO_WM_FULL_TEXT_BEAUTIFY_COPY_ID" val="17"/>
</p:tagLst>
</file>

<file path=ppt/tags/tag104.xml><?xml version="1.0" encoding="utf-8"?>
<p:tagLst xmlns:p="http://schemas.openxmlformats.org/presentationml/2006/main">
  <p:tag name="KSO_WM_FULL_TEXT_BEAUTIFY_COPY_ID" val="11272"/>
</p:tagLst>
</file>

<file path=ppt/tags/tag105.xml><?xml version="1.0" encoding="utf-8"?>
<p:tagLst xmlns:p="http://schemas.openxmlformats.org/presentationml/2006/main">
  <p:tag name="KSO_WM_FULL_TEXT_BEAUTIFY_COPY_ID" val="17"/>
</p:tagLst>
</file>

<file path=ppt/tags/tag106.xml><?xml version="1.0" encoding="utf-8"?>
<p:tagLst xmlns:p="http://schemas.openxmlformats.org/presentationml/2006/main">
  <p:tag name="KSO_WM_FULL_TEXT_BEAUTIFY_COPY_ID" val="11272"/>
</p:tagLst>
</file>

<file path=ppt/tags/tag107.xml><?xml version="1.0" encoding="utf-8"?>
<p:tagLst xmlns:p="http://schemas.openxmlformats.org/presentationml/2006/main">
  <p:tag name="KSO_WM_FULL_TEXT_BEAUTIFY_COPY_ID" val="17"/>
</p:tagLst>
</file>

<file path=ppt/tags/tag108.xml><?xml version="1.0" encoding="utf-8"?>
<p:tagLst xmlns:p="http://schemas.openxmlformats.org/presentationml/2006/main">
  <p:tag name="KSO_WM_FULL_TEXT_BEAUTIFY_COPY_ID" val="11272"/>
</p:tagLst>
</file>

<file path=ppt/tags/tag109.xml><?xml version="1.0" encoding="utf-8"?>
<p:tagLst xmlns:p="http://schemas.openxmlformats.org/presentationml/2006/main">
  <p:tag name="KSO_WM_FULL_TEXT_BEAUTIFY_COPY_ID" val="17"/>
</p:tagLst>
</file>

<file path=ppt/tags/tag11.xml><?xml version="1.0" encoding="utf-8"?>
<p:tagLst xmlns:p="http://schemas.openxmlformats.org/presentationml/2006/main">
  <p:tag name="KSO_WM_FULL_TEXT_BEAUTIFY_COPY_ID" val="77843"/>
</p:tagLst>
</file>

<file path=ppt/tags/tag12.xml><?xml version="1.0" encoding="utf-8"?>
<p:tagLst xmlns:p="http://schemas.openxmlformats.org/presentationml/2006/main">
  <p:tag name="KSO_WM_FULL_TEXT_BEAUTIFY_COPY_ID" val="77845"/>
</p:tagLst>
</file>

<file path=ppt/tags/tag13.xml><?xml version="1.0" encoding="utf-8"?>
<p:tagLst xmlns:p="http://schemas.openxmlformats.org/presentationml/2006/main">
  <p:tag name="KSO_WM_FULL_TEXT_BEAUTIFY_COPY_ID" val="77846"/>
</p:tagLst>
</file>

<file path=ppt/tags/tag14.xml><?xml version="1.0" encoding="utf-8"?>
<p:tagLst xmlns:p="http://schemas.openxmlformats.org/presentationml/2006/main">
  <p:tag name="KSO_WM_FULL_TEXT_BEAUTIFY_COPY_ID" val="77847"/>
</p:tagLst>
</file>

<file path=ppt/tags/tag15.xml><?xml version="1.0" encoding="utf-8"?>
<p:tagLst xmlns:p="http://schemas.openxmlformats.org/presentationml/2006/main">
  <p:tag name="KSO_WM_FULL_TEXT_BEAUTIFY_COPY_ID" val="77848"/>
</p:tagLst>
</file>

<file path=ppt/tags/tag16.xml><?xml version="1.0" encoding="utf-8"?>
<p:tagLst xmlns:p="http://schemas.openxmlformats.org/presentationml/2006/main">
  <p:tag name="KSO_WM_FULL_TEXT_BEAUTIFY_COPY_ID" val="77849"/>
</p:tagLst>
</file>

<file path=ppt/tags/tag17.xml><?xml version="1.0" encoding="utf-8"?>
<p:tagLst xmlns:p="http://schemas.openxmlformats.org/presentationml/2006/main">
  <p:tag name="KSO_WM_FULL_TEXT_BEAUTIFY_COPY_ID" val="77850"/>
</p:tagLst>
</file>

<file path=ppt/tags/tag18.xml><?xml version="1.0" encoding="utf-8"?>
<p:tagLst xmlns:p="http://schemas.openxmlformats.org/presentationml/2006/main">
  <p:tag name="KSO_WM_FULL_TEXT_BEAUTIFY_COPY_ID" val="77852"/>
</p:tagLst>
</file>

<file path=ppt/tags/tag19.xml><?xml version="1.0" encoding="utf-8"?>
<p:tagLst xmlns:p="http://schemas.openxmlformats.org/presentationml/2006/main">
  <p:tag name="KSO_WM_FULL_TEXT_BEAUTIFY_COPY_ID" val="77853"/>
</p:tagLst>
</file>

<file path=ppt/tags/tag2.xml><?xml version="1.0" encoding="utf-8"?>
<p:tagLst xmlns:p="http://schemas.openxmlformats.org/presentationml/2006/main">
  <p:tag name="KSO_WM_FULL_TEXT_BEAUTIFY_COPY_ID" val="77828"/>
</p:tagLst>
</file>

<file path=ppt/tags/tag20.xml><?xml version="1.0" encoding="utf-8"?>
<p:tagLst xmlns:p="http://schemas.openxmlformats.org/presentationml/2006/main">
  <p:tag name="KSO_WM_FULL_TEXT_BEAUTIFY_COPY_ID" val="77854"/>
</p:tagLst>
</file>

<file path=ppt/tags/tag21.xml><?xml version="1.0" encoding="utf-8"?>
<p:tagLst xmlns:p="http://schemas.openxmlformats.org/presentationml/2006/main">
  <p:tag name="KSO_WM_FULL_TEXT_BEAUTIFY_COPY_ID" val="77855"/>
</p:tagLst>
</file>

<file path=ppt/tags/tag22.xml><?xml version="1.0" encoding="utf-8"?>
<p:tagLst xmlns:p="http://schemas.openxmlformats.org/presentationml/2006/main">
  <p:tag name="KSO_WM_FULL_TEXT_BEAUTIFY_COPY_ID" val="77856"/>
</p:tagLst>
</file>

<file path=ppt/tags/tag23.xml><?xml version="1.0" encoding="utf-8"?>
<p:tagLst xmlns:p="http://schemas.openxmlformats.org/presentationml/2006/main">
  <p:tag name="KSO_WM_FULL_TEXT_BEAUTIFY_COPY_ID" val="77857"/>
</p:tagLst>
</file>

<file path=ppt/tags/tag24.xml><?xml version="1.0" encoding="utf-8"?>
<p:tagLst xmlns:p="http://schemas.openxmlformats.org/presentationml/2006/main">
  <p:tag name="KSO_WM_FULL_TEXT_BEAUTIFY_COPY_ID" val="77858"/>
</p:tagLst>
</file>

<file path=ppt/tags/tag25.xml><?xml version="1.0" encoding="utf-8"?>
<p:tagLst xmlns:p="http://schemas.openxmlformats.org/presentationml/2006/main">
  <p:tag name="KSO_WM_FULL_TEXT_BEAUTIFY_COPY_ID" val="77859"/>
</p:tagLst>
</file>

<file path=ppt/tags/tag26.xml><?xml version="1.0" encoding="utf-8"?>
<p:tagLst xmlns:p="http://schemas.openxmlformats.org/presentationml/2006/main">
  <p:tag name="KSO_WM_FULL_TEXT_BEAUTIFY_COPY_ID" val="77861"/>
</p:tagLst>
</file>

<file path=ppt/tags/tag27.xml><?xml version="1.0" encoding="utf-8"?>
<p:tagLst xmlns:p="http://schemas.openxmlformats.org/presentationml/2006/main">
  <p:tag name="KSO_WM_FULL_TEXT_BEAUTIFY_COPY_ID" val="23588"/>
</p:tagLst>
</file>

<file path=ppt/tags/tag28.xml><?xml version="1.0" encoding="utf-8"?>
<p:tagLst xmlns:p="http://schemas.openxmlformats.org/presentationml/2006/main">
  <p:tag name="KSO_WM_FULL_TEXT_BEAUTIFY_COPY_ID" val="77867"/>
</p:tagLst>
</file>

<file path=ppt/tags/tag29.xml><?xml version="1.0" encoding="utf-8"?>
<p:tagLst xmlns:p="http://schemas.openxmlformats.org/presentationml/2006/main">
  <p:tag name="KSO_WM_FULL_TEXT_BEAUTIFY_COPY_ID" val="77868"/>
</p:tagLst>
</file>

<file path=ppt/tags/tag3.xml><?xml version="1.0" encoding="utf-8"?>
<p:tagLst xmlns:p="http://schemas.openxmlformats.org/presentationml/2006/main">
  <p:tag name="KSO_WM_FULL_TEXT_BEAUTIFY_COPY_ID" val="77829"/>
</p:tagLst>
</file>

<file path=ppt/tags/tag30.xml><?xml version="1.0" encoding="utf-8"?>
<p:tagLst xmlns:p="http://schemas.openxmlformats.org/presentationml/2006/main">
  <p:tag name="KSO_WM_FULL_TEXT_BEAUTIFY_COPY_ID" val="77869"/>
</p:tagLst>
</file>

<file path=ppt/tags/tag31.xml><?xml version="1.0" encoding="utf-8"?>
<p:tagLst xmlns:p="http://schemas.openxmlformats.org/presentationml/2006/main">
  <p:tag name="KSO_WM_FULL_TEXT_BEAUTIFY_COPY_ID" val="77870"/>
</p:tagLst>
</file>

<file path=ppt/tags/tag32.xml><?xml version="1.0" encoding="utf-8"?>
<p:tagLst xmlns:p="http://schemas.openxmlformats.org/presentationml/2006/main">
  <p:tag name="KSO_WM_FULL_TEXT_BEAUTIFY_COPY_ID" val="77872"/>
</p:tagLst>
</file>

<file path=ppt/tags/tag33.xml><?xml version="1.0" encoding="utf-8"?>
<p:tagLst xmlns:p="http://schemas.openxmlformats.org/presentationml/2006/main">
  <p:tag name="KSO_WM_FULL_TEXT_BEAUTIFY_COPY_ID" val="77873"/>
</p:tagLst>
</file>

<file path=ppt/tags/tag34.xml><?xml version="1.0" encoding="utf-8"?>
<p:tagLst xmlns:p="http://schemas.openxmlformats.org/presentationml/2006/main">
  <p:tag name="KSO_WM_FULL_TEXT_BEAUTIFY_COPY_ID" val="77874"/>
</p:tagLst>
</file>

<file path=ppt/tags/tag35.xml><?xml version="1.0" encoding="utf-8"?>
<p:tagLst xmlns:p="http://schemas.openxmlformats.org/presentationml/2006/main">
  <p:tag name="KSO_WM_FULL_TEXT_BEAUTIFY_COPY_ID" val="77875"/>
</p:tagLst>
</file>

<file path=ppt/tags/tag36.xml><?xml version="1.0" encoding="utf-8"?>
<p:tagLst xmlns:p="http://schemas.openxmlformats.org/presentationml/2006/main">
  <p:tag name="KSO_WM_FULL_TEXT_BEAUTIFY_COPY_ID" val="77876"/>
</p:tagLst>
</file>

<file path=ppt/tags/tag37.xml><?xml version="1.0" encoding="utf-8"?>
<p:tagLst xmlns:p="http://schemas.openxmlformats.org/presentationml/2006/main">
  <p:tag name="KSO_WM_FULL_TEXT_BEAUTIFY_COPY_ID" val="77877"/>
</p:tagLst>
</file>

<file path=ppt/tags/tag38.xml><?xml version="1.0" encoding="utf-8"?>
<p:tagLst xmlns:p="http://schemas.openxmlformats.org/presentationml/2006/main">
  <p:tag name="KSO_WM_FULL_TEXT_BEAUTIFY_COPY_ID" val="77879"/>
</p:tagLst>
</file>

<file path=ppt/tags/tag39.xml><?xml version="1.0" encoding="utf-8"?>
<p:tagLst xmlns:p="http://schemas.openxmlformats.org/presentationml/2006/main">
  <p:tag name="KSO_WM_FULL_TEXT_BEAUTIFY_COPY_ID" val="23604"/>
</p:tagLst>
</file>

<file path=ppt/tags/tag4.xml><?xml version="1.0" encoding="utf-8"?>
<p:tagLst xmlns:p="http://schemas.openxmlformats.org/presentationml/2006/main">
  <p:tag name="KSO_WM_FULL_TEXT_BEAUTIFY_COPY_ID" val="77830"/>
</p:tagLst>
</file>

<file path=ppt/tags/tag40.xml><?xml version="1.0" encoding="utf-8"?>
<p:tagLst xmlns:p="http://schemas.openxmlformats.org/presentationml/2006/main">
  <p:tag name="KSO_WM_FULL_TEXT_BEAUTIFY_COPY_ID" val="77885"/>
</p:tagLst>
</file>

<file path=ppt/tags/tag41.xml><?xml version="1.0" encoding="utf-8"?>
<p:tagLst xmlns:p="http://schemas.openxmlformats.org/presentationml/2006/main">
  <p:tag name="KSO_WM_FULL_TEXT_BEAUTIFY_COPY_ID" val="77886"/>
</p:tagLst>
</file>

<file path=ppt/tags/tag42.xml><?xml version="1.0" encoding="utf-8"?>
<p:tagLst xmlns:p="http://schemas.openxmlformats.org/presentationml/2006/main">
  <p:tag name="KSO_WM_FULL_TEXT_BEAUTIFY_COPY_ID" val="77887"/>
</p:tagLst>
</file>

<file path=ppt/tags/tag43.xml><?xml version="1.0" encoding="utf-8"?>
<p:tagLst xmlns:p="http://schemas.openxmlformats.org/presentationml/2006/main">
  <p:tag name="KSO_WM_FULL_TEXT_BEAUTIFY_COPY_ID" val="77888"/>
</p:tagLst>
</file>

<file path=ppt/tags/tag44.xml><?xml version="1.0" encoding="utf-8"?>
<p:tagLst xmlns:p="http://schemas.openxmlformats.org/presentationml/2006/main">
  <p:tag name="KSO_WM_FULL_TEXT_BEAUTIFY_COPY_ID" val="77890"/>
</p:tagLst>
</file>

<file path=ppt/tags/tag45.xml><?xml version="1.0" encoding="utf-8"?>
<p:tagLst xmlns:p="http://schemas.openxmlformats.org/presentationml/2006/main">
  <p:tag name="KSO_WM_FULL_TEXT_BEAUTIFY_COPY_ID" val="77891"/>
</p:tagLst>
</file>

<file path=ppt/tags/tag46.xml><?xml version="1.0" encoding="utf-8"?>
<p:tagLst xmlns:p="http://schemas.openxmlformats.org/presentationml/2006/main">
  <p:tag name="KSO_WM_FULL_TEXT_BEAUTIFY_COPY_ID" val="77892"/>
</p:tagLst>
</file>

<file path=ppt/tags/tag47.xml><?xml version="1.0" encoding="utf-8"?>
<p:tagLst xmlns:p="http://schemas.openxmlformats.org/presentationml/2006/main">
  <p:tag name="KSO_WM_FULL_TEXT_BEAUTIFY_COPY_ID" val="77893"/>
</p:tagLst>
</file>

<file path=ppt/tags/tag48.xml><?xml version="1.0" encoding="utf-8"?>
<p:tagLst xmlns:p="http://schemas.openxmlformats.org/presentationml/2006/main">
  <p:tag name="KSO_WM_FULL_TEXT_BEAUTIFY_COPY_ID" val="77894"/>
</p:tagLst>
</file>

<file path=ppt/tags/tag49.xml><?xml version="1.0" encoding="utf-8"?>
<p:tagLst xmlns:p="http://schemas.openxmlformats.org/presentationml/2006/main">
  <p:tag name="KSO_WM_FULL_TEXT_BEAUTIFY_COPY_ID" val="77895"/>
</p:tagLst>
</file>

<file path=ppt/tags/tag5.xml><?xml version="1.0" encoding="utf-8"?>
<p:tagLst xmlns:p="http://schemas.openxmlformats.org/presentationml/2006/main">
  <p:tag name="KSO_WM_FULL_TEXT_BEAUTIFY_COPY_ID" val="77831"/>
</p:tagLst>
</file>

<file path=ppt/tags/tag50.xml><?xml version="1.0" encoding="utf-8"?>
<p:tagLst xmlns:p="http://schemas.openxmlformats.org/presentationml/2006/main">
  <p:tag name="KSO_WM_FULL_TEXT_BEAUTIFY_COPY_ID" val="77897"/>
</p:tagLst>
</file>

<file path=ppt/tags/tag51.xml><?xml version="1.0" encoding="utf-8"?>
<p:tagLst xmlns:p="http://schemas.openxmlformats.org/presentationml/2006/main">
  <p:tag name="KSO_WM_FULL_TEXT_BEAUTIFY_COPY_ID" val="23620"/>
</p:tagLst>
</file>

<file path=ppt/tags/tag52.xml><?xml version="1.0" encoding="utf-8"?>
<p:tagLst xmlns:p="http://schemas.openxmlformats.org/presentationml/2006/main">
  <p:tag name="KSO_WM_FULL_TEXT_BEAUTIFY_COPY_ID" val="77903"/>
</p:tagLst>
</file>

<file path=ppt/tags/tag53.xml><?xml version="1.0" encoding="utf-8"?>
<p:tagLst xmlns:p="http://schemas.openxmlformats.org/presentationml/2006/main">
  <p:tag name="KSO_WM_FULL_TEXT_BEAUTIFY_COPY_ID" val="77904"/>
</p:tagLst>
</file>

<file path=ppt/tags/tag54.xml><?xml version="1.0" encoding="utf-8"?>
<p:tagLst xmlns:p="http://schemas.openxmlformats.org/presentationml/2006/main">
  <p:tag name="KSO_WM_FULL_TEXT_BEAUTIFY_COPY_ID" val="77905"/>
</p:tagLst>
</file>

<file path=ppt/tags/tag55.xml><?xml version="1.0" encoding="utf-8"?>
<p:tagLst xmlns:p="http://schemas.openxmlformats.org/presentationml/2006/main">
  <p:tag name="KSO_WM_FULL_TEXT_BEAUTIFY_COPY_ID" val="77906"/>
</p:tagLst>
</file>

<file path=ppt/tags/tag56.xml><?xml version="1.0" encoding="utf-8"?>
<p:tagLst xmlns:p="http://schemas.openxmlformats.org/presentationml/2006/main">
  <p:tag name="KSO_WM_FULL_TEXT_BEAUTIFY_COPY_ID" val="77908"/>
</p:tagLst>
</file>

<file path=ppt/tags/tag57.xml><?xml version="1.0" encoding="utf-8"?>
<p:tagLst xmlns:p="http://schemas.openxmlformats.org/presentationml/2006/main">
  <p:tag name="KSO_WM_FULL_TEXT_BEAUTIFY_COPY_ID" val="77909"/>
</p:tagLst>
</file>

<file path=ppt/tags/tag58.xml><?xml version="1.0" encoding="utf-8"?>
<p:tagLst xmlns:p="http://schemas.openxmlformats.org/presentationml/2006/main">
  <p:tag name="KSO_WM_FULL_TEXT_BEAUTIFY_COPY_ID" val="77910"/>
</p:tagLst>
</file>

<file path=ppt/tags/tag59.xml><?xml version="1.0" encoding="utf-8"?>
<p:tagLst xmlns:p="http://schemas.openxmlformats.org/presentationml/2006/main">
  <p:tag name="KSO_WM_FULL_TEXT_BEAUTIFY_COPY_ID" val="77911"/>
</p:tagLst>
</file>

<file path=ppt/tags/tag6.xml><?xml version="1.0" encoding="utf-8"?>
<p:tagLst xmlns:p="http://schemas.openxmlformats.org/presentationml/2006/main">
  <p:tag name="KSO_WM_FULL_TEXT_BEAUTIFY_COPY_ID" val="77834"/>
</p:tagLst>
</file>

<file path=ppt/tags/tag60.xml><?xml version="1.0" encoding="utf-8"?>
<p:tagLst xmlns:p="http://schemas.openxmlformats.org/presentationml/2006/main">
  <p:tag name="KSO_WM_FULL_TEXT_BEAUTIFY_COPY_ID" val="77912"/>
</p:tagLst>
</file>

<file path=ppt/tags/tag61.xml><?xml version="1.0" encoding="utf-8"?>
<p:tagLst xmlns:p="http://schemas.openxmlformats.org/presentationml/2006/main">
  <p:tag name="KSO_WM_FULL_TEXT_BEAUTIFY_COPY_ID" val="77913"/>
</p:tagLst>
</file>

<file path=ppt/tags/tag62.xml><?xml version="1.0" encoding="utf-8"?>
<p:tagLst xmlns:p="http://schemas.openxmlformats.org/presentationml/2006/main">
  <p:tag name="KSO_WM_FULL_TEXT_BEAUTIFY_COPY_ID" val="77932"/>
</p:tagLst>
</file>

<file path=ppt/tags/tag63.xml><?xml version="1.0" encoding="utf-8"?>
<p:tagLst xmlns:p="http://schemas.openxmlformats.org/presentationml/2006/main">
  <p:tag name="KSO_WM_FULL_TEXT_BEAUTIFY_COPY_ID" val="77933"/>
</p:tagLst>
</file>

<file path=ppt/tags/tag64.xml><?xml version="1.0" encoding="utf-8"?>
<p:tagLst xmlns:p="http://schemas.openxmlformats.org/presentationml/2006/main">
  <p:tag name="KSO_WM_FULL_TEXT_BEAUTIFY_COPY_ID" val="77934"/>
</p:tagLst>
</file>

<file path=ppt/tags/tag65.xml><?xml version="1.0" encoding="utf-8"?>
<p:tagLst xmlns:p="http://schemas.openxmlformats.org/presentationml/2006/main">
  <p:tag name="KSO_WM_FULL_TEXT_BEAUTIFY_COPY_ID" val="77936"/>
</p:tagLst>
</file>

<file path=ppt/tags/tag66.xml><?xml version="1.0" encoding="utf-8"?>
<p:tagLst xmlns:p="http://schemas.openxmlformats.org/presentationml/2006/main">
  <p:tag name="KSO_WM_FULL_TEXT_BEAUTIFY_COPY_ID" val="77937"/>
</p:tagLst>
</file>

<file path=ppt/tags/tag67.xml><?xml version="1.0" encoding="utf-8"?>
<p:tagLst xmlns:p="http://schemas.openxmlformats.org/presentationml/2006/main">
  <p:tag name="KSO_WM_FULL_TEXT_BEAUTIFY_COPY_ID" val="77938"/>
</p:tagLst>
</file>

<file path=ppt/tags/tag68.xml><?xml version="1.0" encoding="utf-8"?>
<p:tagLst xmlns:p="http://schemas.openxmlformats.org/presentationml/2006/main">
  <p:tag name="KSO_WM_FULL_TEXT_BEAUTIFY_COPY_ID" val="77940"/>
</p:tagLst>
</file>

<file path=ppt/tags/tag69.xml><?xml version="1.0" encoding="utf-8"?>
<p:tagLst xmlns:p="http://schemas.openxmlformats.org/presentationml/2006/main">
  <p:tag name="KSO_WM_FULL_TEXT_BEAUTIFY_COPY_ID" val="2"/>
</p:tagLst>
</file>

<file path=ppt/tags/tag7.xml><?xml version="1.0" encoding="utf-8"?>
<p:tagLst xmlns:p="http://schemas.openxmlformats.org/presentationml/2006/main">
  <p:tag name="KSO_WM_FULL_TEXT_BEAUTIFY_COPY_ID" val="23563"/>
</p:tagLst>
</file>

<file path=ppt/tags/tag70.xml><?xml version="1.0" encoding="utf-8"?>
<p:tagLst xmlns:p="http://schemas.openxmlformats.org/presentationml/2006/main">
  <p:tag name="KSO_WM_FULL_TEXT_BEAUTIFY_COPY_ID" val="77946"/>
</p:tagLst>
</file>

<file path=ppt/tags/tag71.xml><?xml version="1.0" encoding="utf-8"?>
<p:tagLst xmlns:p="http://schemas.openxmlformats.org/presentationml/2006/main">
  <p:tag name="KSO_WM_FULL_TEXT_BEAUTIFY_COPY_ID" val="77947"/>
</p:tagLst>
</file>

<file path=ppt/tags/tag72.xml><?xml version="1.0" encoding="utf-8"?>
<p:tagLst xmlns:p="http://schemas.openxmlformats.org/presentationml/2006/main">
  <p:tag name="KSO_WM_FULL_TEXT_BEAUTIFY_COPY_ID" val="77948"/>
</p:tagLst>
</file>

<file path=ppt/tags/tag73.xml><?xml version="1.0" encoding="utf-8"?>
<p:tagLst xmlns:p="http://schemas.openxmlformats.org/presentationml/2006/main">
  <p:tag name="KSO_WM_FULL_TEXT_BEAUTIFY_COPY_ID" val="77949"/>
</p:tagLst>
</file>

<file path=ppt/tags/tag74.xml><?xml version="1.0" encoding="utf-8"?>
<p:tagLst xmlns:p="http://schemas.openxmlformats.org/presentationml/2006/main">
  <p:tag name="KSO_WM_FULL_TEXT_BEAUTIFY_COPY_ID" val="77951"/>
</p:tagLst>
</file>

<file path=ppt/tags/tag75.xml><?xml version="1.0" encoding="utf-8"?>
<p:tagLst xmlns:p="http://schemas.openxmlformats.org/presentationml/2006/main">
  <p:tag name="KSO_WM_FULL_TEXT_BEAUTIFY_COPY_ID" val="77952"/>
</p:tagLst>
</file>

<file path=ppt/tags/tag76.xml><?xml version="1.0" encoding="utf-8"?>
<p:tagLst xmlns:p="http://schemas.openxmlformats.org/presentationml/2006/main">
  <p:tag name="KSO_WM_FULL_TEXT_BEAUTIFY_COPY_ID" val="77953"/>
</p:tagLst>
</file>

<file path=ppt/tags/tag77.xml><?xml version="1.0" encoding="utf-8"?>
<p:tagLst xmlns:p="http://schemas.openxmlformats.org/presentationml/2006/main">
  <p:tag name="KSO_WM_FULL_TEXT_BEAUTIFY_COPY_ID" val="77954"/>
</p:tagLst>
</file>

<file path=ppt/tags/tag78.xml><?xml version="1.0" encoding="utf-8"?>
<p:tagLst xmlns:p="http://schemas.openxmlformats.org/presentationml/2006/main">
  <p:tag name="KSO_WM_FULL_TEXT_BEAUTIFY_COPY_ID" val="77955"/>
</p:tagLst>
</file>

<file path=ppt/tags/tag79.xml><?xml version="1.0" encoding="utf-8"?>
<p:tagLst xmlns:p="http://schemas.openxmlformats.org/presentationml/2006/main">
  <p:tag name="KSO_WM_FULL_TEXT_BEAUTIFY_COPY_ID" val="77956"/>
</p:tagLst>
</file>

<file path=ppt/tags/tag8.xml><?xml version="1.0" encoding="utf-8"?>
<p:tagLst xmlns:p="http://schemas.openxmlformats.org/presentationml/2006/main">
  <p:tag name="KSO_WM_FULL_TEXT_BEAUTIFY_COPY_ID" val="77840"/>
</p:tagLst>
</file>

<file path=ppt/tags/tag80.xml><?xml version="1.0" encoding="utf-8"?>
<p:tagLst xmlns:p="http://schemas.openxmlformats.org/presentationml/2006/main">
  <p:tag name="KSO_WM_FULL_TEXT_BEAUTIFY_COPY_ID" val="77957"/>
</p:tagLst>
</file>

<file path=ppt/tags/tag81.xml><?xml version="1.0" encoding="utf-8"?>
<p:tagLst xmlns:p="http://schemas.openxmlformats.org/presentationml/2006/main">
  <p:tag name="KSO_WM_FULL_TEXT_BEAUTIFY_COPY_ID" val="77959"/>
</p:tagLst>
</file>

<file path=ppt/tags/tag82.xml><?xml version="1.0" encoding="utf-8"?>
<p:tagLst xmlns:p="http://schemas.openxmlformats.org/presentationml/2006/main">
  <p:tag name="KSO_WM_FULL_TEXT_BEAUTIFY_COPY_ID" val="11272"/>
</p:tagLst>
</file>

<file path=ppt/tags/tag83.xml><?xml version="1.0" encoding="utf-8"?>
<p:tagLst xmlns:p="http://schemas.openxmlformats.org/presentationml/2006/main">
  <p:tag name="KSO_WM_FULL_TEXT_BEAUTIFY_COPY_ID" val="17"/>
</p:tagLst>
</file>

<file path=ppt/tags/tag84.xml><?xml version="1.0" encoding="utf-8"?>
<p:tagLst xmlns:p="http://schemas.openxmlformats.org/presentationml/2006/main">
  <p:tag name="KSO_WM_FULL_TEXT_BEAUTIFY_COPY_ID" val="11272"/>
</p:tagLst>
</file>

<file path=ppt/tags/tag85.xml><?xml version="1.0" encoding="utf-8"?>
<p:tagLst xmlns:p="http://schemas.openxmlformats.org/presentationml/2006/main">
  <p:tag name="KSO_WM_FULL_TEXT_BEAUTIFY_COPY_ID" val="17"/>
</p:tagLst>
</file>

<file path=ppt/tags/tag86.xml><?xml version="1.0" encoding="utf-8"?>
<p:tagLst xmlns:p="http://schemas.openxmlformats.org/presentationml/2006/main">
  <p:tag name="KSO_WM_FULL_TEXT_BEAUTIFY_COPY_ID" val="11272"/>
</p:tagLst>
</file>

<file path=ppt/tags/tag87.xml><?xml version="1.0" encoding="utf-8"?>
<p:tagLst xmlns:p="http://schemas.openxmlformats.org/presentationml/2006/main">
  <p:tag name="KSO_WM_FULL_TEXT_BEAUTIFY_COPY_ID" val="17"/>
</p:tagLst>
</file>

<file path=ppt/tags/tag88.xml><?xml version="1.0" encoding="utf-8"?>
<p:tagLst xmlns:p="http://schemas.openxmlformats.org/presentationml/2006/main">
  <p:tag name="KSO_WM_FULL_TEXT_BEAUTIFY_COPY_ID" val="11272"/>
</p:tagLst>
</file>

<file path=ppt/tags/tag89.xml><?xml version="1.0" encoding="utf-8"?>
<p:tagLst xmlns:p="http://schemas.openxmlformats.org/presentationml/2006/main">
  <p:tag name="KSO_WM_FULL_TEXT_BEAUTIFY_COPY_ID" val="17"/>
</p:tagLst>
</file>

<file path=ppt/tags/tag9.xml><?xml version="1.0" encoding="utf-8"?>
<p:tagLst xmlns:p="http://schemas.openxmlformats.org/presentationml/2006/main">
  <p:tag name="KSO_WM_FULL_TEXT_BEAUTIFY_COPY_ID" val="77841"/>
</p:tagLst>
</file>

<file path=ppt/tags/tag90.xml><?xml version="1.0" encoding="utf-8"?>
<p:tagLst xmlns:p="http://schemas.openxmlformats.org/presentationml/2006/main">
  <p:tag name="KSO_WM_FULL_TEXT_BEAUTIFY_COPY_ID" val="11272"/>
</p:tagLst>
</file>

<file path=ppt/tags/tag91.xml><?xml version="1.0" encoding="utf-8"?>
<p:tagLst xmlns:p="http://schemas.openxmlformats.org/presentationml/2006/main">
  <p:tag name="KSO_WM_FULL_TEXT_BEAUTIFY_COPY_ID" val="17"/>
</p:tagLst>
</file>

<file path=ppt/tags/tag92.xml><?xml version="1.0" encoding="utf-8"?>
<p:tagLst xmlns:p="http://schemas.openxmlformats.org/presentationml/2006/main">
  <p:tag name="KSO_WM_FULL_TEXT_BEAUTIFY_COPY_ID" val="11272"/>
</p:tagLst>
</file>

<file path=ppt/tags/tag93.xml><?xml version="1.0" encoding="utf-8"?>
<p:tagLst xmlns:p="http://schemas.openxmlformats.org/presentationml/2006/main">
  <p:tag name="KSO_WM_FULL_TEXT_BEAUTIFY_COPY_ID" val="17"/>
</p:tagLst>
</file>

<file path=ppt/tags/tag94.xml><?xml version="1.0" encoding="utf-8"?>
<p:tagLst xmlns:p="http://schemas.openxmlformats.org/presentationml/2006/main">
  <p:tag name="KSO_WM_FULL_TEXT_BEAUTIFY_COPY_ID" val="11272"/>
</p:tagLst>
</file>

<file path=ppt/tags/tag95.xml><?xml version="1.0" encoding="utf-8"?>
<p:tagLst xmlns:p="http://schemas.openxmlformats.org/presentationml/2006/main">
  <p:tag name="KSO_WM_FULL_TEXT_BEAUTIFY_COPY_ID" val="17"/>
</p:tagLst>
</file>

<file path=ppt/tags/tag96.xml><?xml version="1.0" encoding="utf-8"?>
<p:tagLst xmlns:p="http://schemas.openxmlformats.org/presentationml/2006/main">
  <p:tag name="KSO_WM_FULL_TEXT_BEAUTIFY_COPY_ID" val="11272"/>
</p:tagLst>
</file>

<file path=ppt/tags/tag97.xml><?xml version="1.0" encoding="utf-8"?>
<p:tagLst xmlns:p="http://schemas.openxmlformats.org/presentationml/2006/main">
  <p:tag name="KSO_WM_FULL_TEXT_BEAUTIFY_COPY_ID" val="17"/>
</p:tagLst>
</file>

<file path=ppt/tags/tag98.xml><?xml version="1.0" encoding="utf-8"?>
<p:tagLst xmlns:p="http://schemas.openxmlformats.org/presentationml/2006/main">
  <p:tag name="KSO_WM_FULL_TEXT_BEAUTIFY_COPY_ID" val="11272"/>
</p:tagLst>
</file>

<file path=ppt/tags/tag99.xml><?xml version="1.0" encoding="utf-8"?>
<p:tagLst xmlns:p="http://schemas.openxmlformats.org/presentationml/2006/main">
  <p:tag name="KSO_WM_FULL_TEXT_BEAUTIFY_COPY_ID" val="17"/>
</p:tagLst>
</file>

<file path=ppt/theme/theme1.xml><?xml version="1.0" encoding="utf-8"?>
<a:theme xmlns:a="http://schemas.openxmlformats.org/drawingml/2006/main" name="Office 主题">
  <a:themeElements>
    <a:clrScheme name="自定义 4">
      <a:dk1>
        <a:sysClr val="windowText" lastClr="000000"/>
      </a:dk1>
      <a:lt1>
        <a:sysClr val="window" lastClr="FFFFFF"/>
      </a:lt1>
      <a:dk2>
        <a:srgbClr val="44546A"/>
      </a:dk2>
      <a:lt2>
        <a:srgbClr val="E7E6E6"/>
      </a:lt2>
      <a:accent1>
        <a:srgbClr val="0070C0"/>
      </a:accent1>
      <a:accent2>
        <a:srgbClr val="07C1CC"/>
      </a:accent2>
      <a:accent3>
        <a:srgbClr val="839192"/>
      </a:accent3>
      <a:accent4>
        <a:srgbClr val="156595"/>
      </a:accent4>
      <a:accent5>
        <a:srgbClr val="FBD78D"/>
      </a:accent5>
      <a:accent6>
        <a:srgbClr val="F25237"/>
      </a:accent6>
      <a:hlink>
        <a:srgbClr val="0563C1"/>
      </a:hlink>
      <a:folHlink>
        <a:srgbClr val="954F72"/>
      </a:folHlink>
    </a:clrScheme>
    <a:fontScheme name="自定义 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11112</Words>
  <Application>WPS 演示</Application>
  <PresentationFormat>自定义</PresentationFormat>
  <Paragraphs>528</Paragraphs>
  <Slides>19</Slides>
  <Notes>18</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19</vt:i4>
      </vt:variant>
    </vt:vector>
  </HeadingPairs>
  <TitlesOfParts>
    <vt:vector size="35" baseType="lpstr">
      <vt:lpstr>Arial</vt:lpstr>
      <vt:lpstr>宋体</vt:lpstr>
      <vt:lpstr>Wingdings</vt:lpstr>
      <vt:lpstr>微软雅黑</vt:lpstr>
      <vt:lpstr>Impact</vt:lpstr>
      <vt:lpstr>Wingdings</vt:lpstr>
      <vt:lpstr>Times New Roman</vt:lpstr>
      <vt:lpstr>Calibri</vt:lpstr>
      <vt:lpstr>Arial Black</vt:lpstr>
      <vt:lpstr>黑体</vt:lpstr>
      <vt:lpstr>sans-serif</vt:lpstr>
      <vt:lpstr>Arial Unicode MS</vt:lpstr>
      <vt:lpstr>Segoe Print</vt:lpstr>
      <vt:lpstr>HelveticaNeue</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mycomputer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chenjiawei</dc:creator>
  <cp:lastModifiedBy>Wiesen</cp:lastModifiedBy>
  <cp:revision>101</cp:revision>
  <dcterms:created xsi:type="dcterms:W3CDTF">2016-05-16T00:02:00Z</dcterms:created>
  <dcterms:modified xsi:type="dcterms:W3CDTF">2025-06-05T13:37:44Z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2052-10.8.2.6613</vt:lpwstr>
  </property>
</Properties>
</file>