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3363" r:id="rId4"/>
    <p:sldId id="3288" r:id="rId5"/>
    <p:sldId id="271" r:id="rId7"/>
    <p:sldId id="3346" r:id="rId8"/>
    <p:sldId id="260" r:id="rId9"/>
    <p:sldId id="259" r:id="rId10"/>
    <p:sldId id="261" r:id="rId11"/>
    <p:sldId id="263" r:id="rId12"/>
    <p:sldId id="262" r:id="rId13"/>
    <p:sldId id="264" r:id="rId14"/>
    <p:sldId id="265" r:id="rId15"/>
    <p:sldId id="266" r:id="rId16"/>
    <p:sldId id="267" r:id="rId17"/>
    <p:sldId id="268" r:id="rId18"/>
    <p:sldId id="269" r:id="rId19"/>
    <p:sldId id="270" r:id="rId20"/>
    <p:sldId id="3348" r:id="rId21"/>
    <p:sldId id="3349" r:id="rId22"/>
    <p:sldId id="258" r:id="rId23"/>
    <p:sldId id="3345"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74"/>
    <a:srgbClr val="F6C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AFDCA5-0D04-44EA-9F94-B9A824153A4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CDECF-421A-4CDB-B72D-C12FB7977D8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10CDECF-421A-4CDB-B72D-C12FB7977D8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10CDECF-421A-4CDB-B72D-C12FB7977D8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E451EFF-EC40-4DED-9ED4-4B9BAA0494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3367EB-ACC7-4618-8098-2B63DFEAEA0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51EFF-EC40-4DED-9ED4-4B9BAA0494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3367EB-ACC7-4618-8098-2B63DFEAEA0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51EFF-EC40-4DED-9ED4-4B9BAA0494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3367EB-ACC7-4618-8098-2B63DFEAEA0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文本框 37"/>
          <p:cNvSpPr txBox="1"/>
          <p:nvPr userDrawn="1"/>
        </p:nvSpPr>
        <p:spPr>
          <a:xfrm>
            <a:off x="432355" y="261627"/>
            <a:ext cx="3337354" cy="498997"/>
          </a:xfrm>
          <a:prstGeom prst="rect">
            <a:avLst/>
          </a:prstGeom>
          <a:noFill/>
        </p:spPr>
        <p:txBody>
          <a:bodyPr wrap="none" lIns="128539" tIns="64269" rIns="128539" bIns="64269" rtlCol="0">
            <a:spAutoFit/>
          </a:bodyPr>
          <a:lstStyle/>
          <a:p>
            <a:pPr defTabSz="1285240"/>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8" name="文本框 38"/>
          <p:cNvSpPr txBox="1"/>
          <p:nvPr userDrawn="1"/>
        </p:nvSpPr>
        <p:spPr>
          <a:xfrm>
            <a:off x="432354" y="651816"/>
            <a:ext cx="3130887" cy="375886"/>
          </a:xfrm>
          <a:prstGeom prst="rect">
            <a:avLst/>
          </a:prstGeom>
          <a:noFill/>
        </p:spPr>
        <p:txBody>
          <a:bodyPr wrap="none" lIns="128539" tIns="64269" rIns="128539" bIns="64269" rtlCol="0">
            <a:spAutoFit/>
          </a:bodyPr>
          <a:lstStyle/>
          <a:p>
            <a:pPr defTabSz="1285240"/>
            <a:r>
              <a:rPr lang="en-US" altLang="zh-CN" sz="1600" dirty="0">
                <a:solidFill>
                  <a:schemeClr val="tx1">
                    <a:lumMod val="50000"/>
                    <a:lumOff val="50000"/>
                  </a:schemeClr>
                </a:solidFill>
                <a:cs typeface="+mn-ea"/>
                <a:sym typeface="+mn-lt"/>
              </a:rPr>
              <a:t>ADD RELATED TITLE WORDS</a:t>
            </a:r>
            <a:endParaRPr lang="zh-CN" altLang="en-US" sz="1600" dirty="0">
              <a:solidFill>
                <a:schemeClr val="tx1">
                  <a:lumMod val="50000"/>
                  <a:lumOff val="50000"/>
                </a:schemeClr>
              </a:solidFill>
              <a:cs typeface="+mn-ea"/>
              <a:sym typeface="+mn-lt"/>
            </a:endParaRPr>
          </a:p>
        </p:txBody>
      </p:sp>
    </p:spTree>
  </p:cSld>
  <p:clrMapOvr>
    <a:masterClrMapping/>
  </p:clrMapOvr>
  <p:transition spd="med" advClick="0" advTm="5000">
    <p:pull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教学分析</a:t>
            </a:r>
            <a:endPar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p:transition spd="med" advClick="0" advTm="5000">
    <p:pull dir="l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教学方案</a:t>
            </a:r>
            <a:endPar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Tree>
  </p:cSld>
  <p:clrMapOvr>
    <a:masterClrMapping/>
  </p:clrMapOvr>
  <p:transition spd="med" advClick="0" advTm="5000">
    <p:pull dir="l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教学内容</a:t>
            </a:r>
            <a:endPar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Tree>
  </p:cSld>
  <p:clrMapOvr>
    <a:masterClrMapping/>
  </p:clrMapOvr>
  <p:transition spd="med" advClick="0" advTm="5000">
    <p:pull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教学总结</a:t>
            </a:r>
            <a:endPar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Tree>
  </p:cSld>
  <p:clrMapOvr>
    <a:masterClrMapping/>
  </p:clrMapOvr>
  <p:transition spd="med" advClick="0" advTm="5000">
    <p:pull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203" y="274160"/>
            <a:ext cx="10973597"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203" y="1600604"/>
            <a:ext cx="10973597" cy="4525636"/>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advClick="0" advTm="5000">
    <p:pull dir="l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transition spd="med" advClick="0" advTm="5000">
    <p:pull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fld>
            <a:endParaRPr lang="zh-CN" altLang="en-US"/>
          </a:p>
        </p:txBody>
      </p:sp>
    </p:spTree>
  </p:cSld>
  <p:clrMapOvr>
    <a:masterClrMapping/>
  </p:clrMapOvr>
  <p:transition spd="med" advClick="0" advTm="5000">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51EFF-EC40-4DED-9ED4-4B9BAA0494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3367EB-ACC7-4618-8098-2B63DFEAEA0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 y="0"/>
            <a:ext cx="12191332" cy="6858000"/>
          </a:xfrm>
          <a:prstGeom prst="rect">
            <a:avLst/>
          </a:prstGeom>
        </p:spPr>
      </p:pic>
      <p:grpSp>
        <p:nvGrpSpPr>
          <p:cNvPr id="2" name="组合 3"/>
          <p:cNvGrpSpPr/>
          <p:nvPr userDrawn="1"/>
        </p:nvGrpSpPr>
        <p:grpSpPr bwMode="auto">
          <a:xfrm flipH="1">
            <a:off x="-1" y="330691"/>
            <a:ext cx="2396221" cy="676275"/>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cs typeface="+mn-ea"/>
                <a:sym typeface="+mn-lt"/>
              </a:endParaRPr>
            </a:p>
          </p:txBody>
        </p:sp>
      </p:grpSp>
      <p:sp>
        <p:nvSpPr>
          <p:cNvPr id="6" name="文本框 12"/>
          <p:cNvSpPr txBox="1">
            <a:spLocks noChangeArrowheads="1"/>
          </p:cNvSpPr>
          <p:nvPr userDrawn="1"/>
        </p:nvSpPr>
        <p:spPr bwMode="auto">
          <a:xfrm>
            <a:off x="-1" y="493728"/>
            <a:ext cx="2394787" cy="83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advClick="0" advTm="5000">
    <p:pull dir="l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5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CC48DD4-A9AD-4113-82BD-DB389D9CB60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EA383-4DC3-49F8-8A34-8517224E5316}" type="slidenum">
              <a:rPr lang="zh-CN" altLang="en-US" smtClean="0"/>
            </a:fld>
            <a:endParaRPr lang="zh-CN" altLang="en-US"/>
          </a:p>
        </p:txBody>
      </p:sp>
    </p:spTree>
  </p:cSld>
  <p:clrMapOvr>
    <a:masterClrMapping/>
  </p:clrMapOvr>
  <p:transition spd="med" advClick="0" advTm="5000">
    <p:pull dir="l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E451EFF-EC40-4DED-9ED4-4B9BAA0494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3367EB-ACC7-4618-8098-2B63DFEAEA0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E451EFF-EC40-4DED-9ED4-4B9BAA0494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3367EB-ACC7-4618-8098-2B63DFEAEA0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51EFF-EC40-4DED-9ED4-4B9BAA0494B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3367EB-ACC7-4618-8098-2B63DFEAEA0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51EFF-EC40-4DED-9ED4-4B9BAA0494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3367EB-ACC7-4618-8098-2B63DFEAEA0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51EFF-EC40-4DED-9ED4-4B9BAA0494B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33367EB-ACC7-4618-8098-2B63DFEAEA0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51EFF-EC40-4DED-9ED4-4B9BAA0494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3367EB-ACC7-4618-8098-2B63DFEAEA0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51EFF-EC40-4DED-9ED4-4B9BAA0494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3367EB-ACC7-4618-8098-2B63DFEAEA0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image" Target="../media/image1.jpeg"/><Relationship Id="rId17" Type="http://schemas.openxmlformats.org/officeDocument/2006/relationships/image" Target="../media/image3.jpeg"/><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51EFF-EC40-4DED-9ED4-4B9BAA0494B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367EB-ACC7-4618-8098-2B63DFEAEA00}"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90" y="365781"/>
            <a:ext cx="10515223" cy="1324635"/>
          </a:xfrm>
          <a:prstGeom prst="rect">
            <a:avLst/>
          </a:prstGeom>
        </p:spPr>
        <p:txBody>
          <a:bodyPr vert="horz" lIns="65032" tIns="32516" rIns="65032" bIns="32516"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390" y="1825891"/>
            <a:ext cx="10515223" cy="4351728"/>
          </a:xfrm>
          <a:prstGeom prst="rect">
            <a:avLst/>
          </a:prstGeom>
        </p:spPr>
        <p:txBody>
          <a:bodyPr vert="horz" lIns="65032" tIns="32516" rIns="65032" bIns="32516"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390" y="6356747"/>
            <a:ext cx="2742448" cy="364274"/>
          </a:xfrm>
          <a:prstGeom prst="rect">
            <a:avLst/>
          </a:prstGeom>
        </p:spPr>
        <p:txBody>
          <a:bodyPr vert="horz" lIns="65032" tIns="32516" rIns="65032" bIns="32516"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038413" y="6356747"/>
            <a:ext cx="4115176" cy="364274"/>
          </a:xfrm>
          <a:prstGeom prst="rect">
            <a:avLst/>
          </a:prstGeom>
        </p:spPr>
        <p:txBody>
          <a:bodyPr vert="horz" lIns="65032" tIns="32516" rIns="65032" bIns="325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8" cy="364274"/>
          </a:xfrm>
          <a:prstGeom prst="rect">
            <a:avLst/>
          </a:prstGeom>
        </p:spPr>
        <p:txBody>
          <a:bodyPr vert="horz" lIns="65032" tIns="32516" rIns="65032" bIns="32516"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pic>
        <p:nvPicPr>
          <p:cNvPr id="2050" name="Picture 2" descr="C:\Users\Administrator\Desktop\新建文件夹 (3)\875869dd1e15439本.jpg"/>
          <p:cNvPicPr>
            <a:picLocks noChangeAspect="1" noChangeArrowheads="1"/>
          </p:cNvPicPr>
          <p:nvPr userDrawn="1"/>
        </p:nvPicPr>
        <p:blipFill>
          <a:blip r:embed="rId17" cstate="print"/>
          <a:srcRect/>
          <a:stretch>
            <a:fillRect/>
          </a:stretch>
        </p:blipFill>
        <p:spPr bwMode="auto">
          <a:xfrm>
            <a:off x="2117" y="1"/>
            <a:ext cx="12189883" cy="6862232"/>
          </a:xfrm>
          <a:prstGeom prst="rect">
            <a:avLst/>
          </a:prstGeom>
          <a:noFill/>
        </p:spPr>
      </p:pic>
      <p:pic>
        <p:nvPicPr>
          <p:cNvPr id="5124" name="图片 6" descr="logo横版 png"/>
          <p:cNvPicPr>
            <a:picLocks noChangeAspect="1"/>
          </p:cNvPicPr>
          <p:nvPr userDrawn="1"/>
        </p:nvPicPr>
        <p:blipFill>
          <a:blip r:embed="rId18"/>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med" advClick="0" advTm="5000">
    <p:pull dir="ld"/>
  </p:transition>
  <p:txStyles>
    <p:titleStyle>
      <a:lvl1pPr algn="l" defTabSz="866775" rtl="0" eaLnBrk="1" latinLnBrk="0" hangingPunct="1">
        <a:lnSpc>
          <a:spcPct val="90000"/>
        </a:lnSpc>
        <a:spcBef>
          <a:spcPct val="0"/>
        </a:spcBef>
        <a:buNone/>
        <a:defRPr sz="413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6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65" kern="1200">
          <a:solidFill>
            <a:schemeClr val="tx1"/>
          </a:solidFill>
          <a:latin typeface="+mn-lt"/>
          <a:ea typeface="+mn-ea"/>
          <a:cs typeface="+mn-cs"/>
        </a:defRPr>
      </a:lvl2pPr>
      <a:lvl3pPr marL="1083310" indent="-216535" algn="l" defTabSz="866775" rtl="0" eaLnBrk="1" latinLnBrk="0" hangingPunct="1">
        <a:lnSpc>
          <a:spcPct val="90000"/>
        </a:lnSpc>
        <a:spcBef>
          <a:spcPts val="475"/>
        </a:spcBef>
        <a:buFont typeface="Arial" panose="020B0604020202020204" pitchFamily="34" charset="0"/>
        <a:buChar char="•"/>
        <a:defRPr sz="186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4pPr>
      <a:lvl5pPr marL="195008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6pPr>
      <a:lvl7pPr marL="281686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7pPr>
      <a:lvl8pPr marL="325056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9pPr>
    </p:bodyStyle>
    <p:otherStyle>
      <a:defPPr>
        <a:defRPr lang="zh-CN"/>
      </a:defPPr>
      <a:lvl1pPr marL="0" algn="l" defTabSz="866775" rtl="0" eaLnBrk="1" latinLnBrk="0" hangingPunct="1">
        <a:defRPr sz="1735" kern="1200">
          <a:solidFill>
            <a:schemeClr val="tx1"/>
          </a:solidFill>
          <a:latin typeface="+mn-lt"/>
          <a:ea typeface="+mn-ea"/>
          <a:cs typeface="+mn-cs"/>
        </a:defRPr>
      </a:lvl1pPr>
      <a:lvl2pPr marL="433705" algn="l" defTabSz="866775" rtl="0" eaLnBrk="1" latinLnBrk="0" hangingPunct="1">
        <a:defRPr sz="1735" kern="1200">
          <a:solidFill>
            <a:schemeClr val="tx1"/>
          </a:solidFill>
          <a:latin typeface="+mn-lt"/>
          <a:ea typeface="+mn-ea"/>
          <a:cs typeface="+mn-cs"/>
        </a:defRPr>
      </a:lvl2pPr>
      <a:lvl3pPr marL="866775" algn="l" defTabSz="866775" rtl="0" eaLnBrk="1" latinLnBrk="0" hangingPunct="1">
        <a:defRPr sz="1735" kern="1200">
          <a:solidFill>
            <a:schemeClr val="tx1"/>
          </a:solidFill>
          <a:latin typeface="+mn-lt"/>
          <a:ea typeface="+mn-ea"/>
          <a:cs typeface="+mn-cs"/>
        </a:defRPr>
      </a:lvl3pPr>
      <a:lvl4pPr marL="1300480" algn="l" defTabSz="866775" rtl="0" eaLnBrk="1" latinLnBrk="0" hangingPunct="1">
        <a:defRPr sz="1735" kern="1200">
          <a:solidFill>
            <a:schemeClr val="tx1"/>
          </a:solidFill>
          <a:latin typeface="+mn-lt"/>
          <a:ea typeface="+mn-ea"/>
          <a:cs typeface="+mn-cs"/>
        </a:defRPr>
      </a:lvl4pPr>
      <a:lvl5pPr marL="1733550" algn="l" defTabSz="866775" rtl="0" eaLnBrk="1" latinLnBrk="0" hangingPunct="1">
        <a:defRPr sz="1735" kern="1200">
          <a:solidFill>
            <a:schemeClr val="tx1"/>
          </a:solidFill>
          <a:latin typeface="+mn-lt"/>
          <a:ea typeface="+mn-ea"/>
          <a:cs typeface="+mn-cs"/>
        </a:defRPr>
      </a:lvl5pPr>
      <a:lvl6pPr marL="2167255" algn="l" defTabSz="866775" rtl="0" eaLnBrk="1" latinLnBrk="0" hangingPunct="1">
        <a:defRPr sz="1735" kern="1200">
          <a:solidFill>
            <a:schemeClr val="tx1"/>
          </a:solidFill>
          <a:latin typeface="+mn-lt"/>
          <a:ea typeface="+mn-ea"/>
          <a:cs typeface="+mn-cs"/>
        </a:defRPr>
      </a:lvl6pPr>
      <a:lvl7pPr marL="2600325" algn="l" defTabSz="866775" rtl="0" eaLnBrk="1" latinLnBrk="0" hangingPunct="1">
        <a:defRPr sz="1735" kern="1200">
          <a:solidFill>
            <a:schemeClr val="tx1"/>
          </a:solidFill>
          <a:latin typeface="+mn-lt"/>
          <a:ea typeface="+mn-ea"/>
          <a:cs typeface="+mn-cs"/>
        </a:defRPr>
      </a:lvl7pPr>
      <a:lvl8pPr marL="3034030" algn="l" defTabSz="866775" rtl="0" eaLnBrk="1" latinLnBrk="0" hangingPunct="1">
        <a:defRPr sz="1735" kern="1200">
          <a:solidFill>
            <a:schemeClr val="tx1"/>
          </a:solidFill>
          <a:latin typeface="+mn-lt"/>
          <a:ea typeface="+mn-ea"/>
          <a:cs typeface="+mn-cs"/>
        </a:defRPr>
      </a:lvl8pPr>
      <a:lvl9pPr marL="3467100" algn="l" defTabSz="866775" rtl="0" eaLnBrk="1" latinLnBrk="0" hangingPunct="1">
        <a:defRPr sz="17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 Id="rId3" Type="http://schemas.microsoft.com/office/2007/relationships/media" Target="file:///E:\&#21315;&#22270;&#32593;\&#12304;&#38899;&#20048;&#32032;&#26448;&#24211;&#12305;\&#32431;&#38899;&#20048;%20-%20&#29233;&#30340;&#21327;&#22863;&#26354;%20-%20concerto%20pour%20unr%20j.mp3" TargetMode="External"/><Relationship Id="rId2" Type="http://schemas.openxmlformats.org/officeDocument/2006/relationships/audio" Target="file:///E:\&#21315;&#22270;&#32593;\&#12304;&#38899;&#20048;&#32032;&#26448;&#24211;&#12305;\&#32431;&#38899;&#20048;%20-%20&#29233;&#30340;&#21327;&#22863;&#26354;%20-%20concerto%20pour%20unr%20j.mp3" TargetMode="Externa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8.xml"/><Relationship Id="rId2" Type="http://schemas.openxmlformats.org/officeDocument/2006/relationships/image" Target="../media/image18.pn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transition spd="med" advClick="0" advTm="5000">
    <p:pull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4232" y="365126"/>
            <a:ext cx="10959568" cy="456192"/>
          </a:xfrm>
          <a:solidFill>
            <a:schemeClr val="accent2">
              <a:lumMod val="20000"/>
              <a:lumOff val="80000"/>
            </a:schemeClr>
          </a:solidFill>
        </p:spPr>
        <p:txBody>
          <a:bodyPr>
            <a:noAutofit/>
          </a:bodyPr>
          <a:lstStyle/>
          <a:p>
            <a:r>
              <a:rPr lang="zh-CN" altLang="en-US" sz="2400" b="1" dirty="0"/>
              <a:t>续写微技能：前文取材（呼应前文）</a:t>
            </a:r>
            <a:r>
              <a:rPr lang="en-US" altLang="zh-CN" sz="2400" b="1" dirty="0"/>
              <a:t>+</a:t>
            </a:r>
            <a:r>
              <a:rPr lang="zh-CN" altLang="en-US" sz="2400" b="1" dirty="0"/>
              <a:t>对此（结果）</a:t>
            </a:r>
            <a:endParaRPr lang="zh-CN" altLang="en-US" sz="2400" b="1" dirty="0"/>
          </a:p>
        </p:txBody>
      </p:sp>
      <p:sp>
        <p:nvSpPr>
          <p:cNvPr id="3" name="内容占位符 2"/>
          <p:cNvSpPr>
            <a:spLocks noGrp="1"/>
          </p:cNvSpPr>
          <p:nvPr>
            <p:ph idx="1"/>
          </p:nvPr>
        </p:nvSpPr>
        <p:spPr>
          <a:xfrm>
            <a:off x="465870" y="1195949"/>
            <a:ext cx="10959568" cy="3370441"/>
          </a:xfrm>
          <a:solidFill>
            <a:schemeClr val="accent6">
              <a:lumMod val="20000"/>
              <a:lumOff val="80000"/>
            </a:schemeClr>
          </a:solidFill>
        </p:spPr>
        <p:txBody>
          <a:bodyPr/>
          <a:lstStyle/>
          <a:p>
            <a:pPr marL="0" indent="0">
              <a:buNone/>
            </a:pPr>
            <a:endParaRPr lang="en-US" altLang="zh-CN" dirty="0"/>
          </a:p>
          <a:p>
            <a:r>
              <a:rPr lang="zh-CN" altLang="en-US" dirty="0"/>
              <a:t>感谢上帝，这一次我这个外国人没有引起太多的大惊小怪，我成功的买到了我想要的万圣节的南瓜。</a:t>
            </a:r>
            <a:endParaRPr lang="en-US" altLang="zh-CN" dirty="0"/>
          </a:p>
          <a:p>
            <a:r>
              <a:rPr lang="en-US" altLang="zh-CN" dirty="0"/>
              <a:t>Thank God. </a:t>
            </a:r>
            <a:r>
              <a:rPr lang="en-US" altLang="zh-CN" u="sng" dirty="0"/>
              <a:t>This time, the foreigner didn‘t cause too much fuss</a:t>
            </a:r>
            <a:r>
              <a:rPr lang="en-US" altLang="zh-CN" dirty="0"/>
              <a:t>. I successfully bought </a:t>
            </a:r>
            <a:r>
              <a:rPr lang="en-US" altLang="zh-CN" u="sng" dirty="0"/>
              <a:t>the pumpkin I wanted for Halloween</a:t>
            </a:r>
            <a:r>
              <a:rPr lang="en-US" altLang="zh-CN" dirty="0"/>
              <a:t>.</a:t>
            </a:r>
            <a:endParaRPr lang="en-US" altLang="zh-CN" dirty="0"/>
          </a:p>
          <a:p>
            <a:pPr marL="0" indent="0">
              <a:buNone/>
            </a:pPr>
            <a:endParaRPr lang="en-US" altLang="zh-CN" dirty="0"/>
          </a:p>
        </p:txBody>
      </p:sp>
      <p:pic>
        <p:nvPicPr>
          <p:cNvPr id="4" name="图片 3"/>
          <p:cNvPicPr>
            <a:picLocks noChangeAspect="1"/>
          </p:cNvPicPr>
          <p:nvPr/>
        </p:nvPicPr>
        <p:blipFill>
          <a:blip r:embed="rId1"/>
          <a:stretch>
            <a:fillRect/>
          </a:stretch>
        </p:blipFill>
        <p:spPr>
          <a:xfrm>
            <a:off x="10713664" y="5460673"/>
            <a:ext cx="1280271" cy="1188823"/>
          </a:xfrm>
          <a:prstGeom prst="rect">
            <a:avLst/>
          </a:prstGeom>
        </p:spPr>
      </p:pic>
      <p:pic>
        <p:nvPicPr>
          <p:cNvPr id="5" name="图片 4"/>
          <p:cNvPicPr>
            <a:picLocks noChangeAspect="1"/>
          </p:cNvPicPr>
          <p:nvPr/>
        </p:nvPicPr>
        <p:blipFill>
          <a:blip r:embed="rId2"/>
          <a:stretch>
            <a:fillRect/>
          </a:stretch>
        </p:blipFill>
        <p:spPr>
          <a:xfrm>
            <a:off x="465870" y="4762734"/>
            <a:ext cx="4643206" cy="15804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4232" y="365126"/>
            <a:ext cx="10959568" cy="456192"/>
          </a:xfrm>
          <a:solidFill>
            <a:schemeClr val="accent2">
              <a:lumMod val="20000"/>
              <a:lumOff val="80000"/>
            </a:schemeClr>
          </a:solidFill>
        </p:spPr>
        <p:txBody>
          <a:bodyPr>
            <a:noAutofit/>
          </a:bodyPr>
          <a:lstStyle/>
          <a:p>
            <a:r>
              <a:rPr lang="zh-CN" altLang="en-US" sz="2400" b="1" dirty="0"/>
              <a:t>续写微技能：情绪</a:t>
            </a:r>
            <a:r>
              <a:rPr lang="en-US" altLang="zh-CN" sz="2400" b="1" dirty="0"/>
              <a:t>+</a:t>
            </a:r>
            <a:r>
              <a:rPr lang="zh-CN" altLang="en-US" sz="2400" b="1" dirty="0"/>
              <a:t>时间过渡</a:t>
            </a:r>
            <a:r>
              <a:rPr lang="en-US" altLang="zh-CN" sz="2400" b="1" dirty="0"/>
              <a:t>+</a:t>
            </a:r>
            <a:r>
              <a:rPr lang="zh-CN" altLang="en-US" sz="2400" b="1" dirty="0"/>
              <a:t>比喻</a:t>
            </a:r>
            <a:r>
              <a:rPr lang="en-US" altLang="zh-CN" sz="2400" b="1" dirty="0"/>
              <a:t>+</a:t>
            </a:r>
            <a:r>
              <a:rPr lang="zh-CN" altLang="en-US" sz="2400" b="1" dirty="0"/>
              <a:t>衔接二段首句</a:t>
            </a:r>
            <a:endParaRPr lang="zh-CN" altLang="en-US" sz="2400" b="1" dirty="0"/>
          </a:p>
        </p:txBody>
      </p:sp>
      <p:sp>
        <p:nvSpPr>
          <p:cNvPr id="3" name="内容占位符 2"/>
          <p:cNvSpPr>
            <a:spLocks noGrp="1"/>
          </p:cNvSpPr>
          <p:nvPr>
            <p:ph idx="1"/>
          </p:nvPr>
        </p:nvSpPr>
        <p:spPr>
          <a:xfrm>
            <a:off x="488309" y="1008633"/>
            <a:ext cx="10959568" cy="2843119"/>
          </a:xfrm>
          <a:solidFill>
            <a:schemeClr val="accent6">
              <a:lumMod val="20000"/>
              <a:lumOff val="80000"/>
            </a:schemeClr>
          </a:solidFill>
        </p:spPr>
        <p:txBody>
          <a:bodyPr/>
          <a:lstStyle/>
          <a:p>
            <a:pPr marL="0" indent="0">
              <a:buNone/>
            </a:pPr>
            <a:endParaRPr lang="en-US" altLang="zh-CN" dirty="0"/>
          </a:p>
          <a:p>
            <a:r>
              <a:rPr lang="zh-CN" altLang="en-US" dirty="0"/>
              <a:t>我怀抱南瓜，满心欢喜地走回家。就好像找到了一件失而复得的宝物一样。一进家门，我就迫不及待地开始雕刻南瓜了。</a:t>
            </a:r>
            <a:endParaRPr lang="en-US" altLang="zh-CN" dirty="0"/>
          </a:p>
          <a:p>
            <a:r>
              <a:rPr lang="en-US" altLang="zh-CN" dirty="0"/>
              <a:t>I walked back home with the pumpkin in my arms, </a:t>
            </a:r>
            <a:r>
              <a:rPr lang="en-US" altLang="zh-CN" b="1" dirty="0">
                <a:solidFill>
                  <a:schemeClr val="accent1"/>
                </a:solidFill>
              </a:rPr>
              <a:t>beaming with joy</a:t>
            </a:r>
            <a:r>
              <a:rPr lang="en-US" altLang="zh-CN" dirty="0"/>
              <a:t>. It was </a:t>
            </a:r>
            <a:r>
              <a:rPr lang="en-US" altLang="zh-CN" b="1" dirty="0">
                <a:solidFill>
                  <a:schemeClr val="accent1"/>
                </a:solidFill>
              </a:rPr>
              <a:t>as if I had found a long-lost treasure. </a:t>
            </a:r>
            <a:r>
              <a:rPr lang="en-US" altLang="zh-CN" dirty="0"/>
              <a:t>As I entered my house, </a:t>
            </a:r>
            <a:r>
              <a:rPr lang="en-US" altLang="zh-CN" b="1" dirty="0">
                <a:solidFill>
                  <a:schemeClr val="accent1"/>
                </a:solidFill>
              </a:rPr>
              <a:t>I couldn't wait to</a:t>
            </a:r>
            <a:r>
              <a:rPr lang="en-US" altLang="zh-CN" dirty="0"/>
              <a:t> start working on my pumpkin.</a:t>
            </a:r>
            <a:endParaRPr lang="en-US" altLang="zh-CN" dirty="0"/>
          </a:p>
        </p:txBody>
      </p:sp>
      <p:pic>
        <p:nvPicPr>
          <p:cNvPr id="4" name="图片 3"/>
          <p:cNvPicPr>
            <a:picLocks noChangeAspect="1"/>
          </p:cNvPicPr>
          <p:nvPr/>
        </p:nvPicPr>
        <p:blipFill>
          <a:blip r:embed="rId1"/>
          <a:stretch>
            <a:fillRect/>
          </a:stretch>
        </p:blipFill>
        <p:spPr>
          <a:xfrm>
            <a:off x="10713664" y="5460673"/>
            <a:ext cx="1280271" cy="1188823"/>
          </a:xfrm>
          <a:prstGeom prst="rect">
            <a:avLst/>
          </a:prstGeom>
        </p:spPr>
      </p:pic>
      <p:pic>
        <p:nvPicPr>
          <p:cNvPr id="6" name="图片 5"/>
          <p:cNvPicPr>
            <a:picLocks noChangeAspect="1"/>
          </p:cNvPicPr>
          <p:nvPr/>
        </p:nvPicPr>
        <p:blipFill>
          <a:blip r:embed="rId2"/>
          <a:stretch>
            <a:fillRect/>
          </a:stretch>
        </p:blipFill>
        <p:spPr>
          <a:xfrm>
            <a:off x="897339" y="4039068"/>
            <a:ext cx="3281974" cy="21896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8757" y="365125"/>
            <a:ext cx="10965043" cy="527373"/>
          </a:xfrm>
          <a:solidFill>
            <a:schemeClr val="accent2">
              <a:lumMod val="20000"/>
              <a:lumOff val="80000"/>
            </a:schemeClr>
          </a:solidFill>
        </p:spPr>
        <p:txBody>
          <a:bodyPr>
            <a:normAutofit/>
          </a:bodyPr>
          <a:lstStyle/>
          <a:p>
            <a:pPr marL="228600" marR="0" lvl="0" indent="-228600" defTabSz="914400" rtl="0" eaLnBrk="1" fontAlgn="auto" latinLnBrk="0" hangingPunct="1">
              <a:lnSpc>
                <a:spcPct val="90000"/>
              </a:lnSpc>
              <a:spcBef>
                <a:spcPts val="1000"/>
              </a:spcBef>
              <a:spcAft>
                <a:spcPts val="0"/>
              </a:spcAft>
              <a:defRPr/>
            </a:pPr>
            <a:r>
              <a:rPr kumimoji="0" lang="en-US" altLang="zh-CN"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P2 </a:t>
            </a:r>
            <a:r>
              <a:rPr kumimoji="0" lang="zh-CN" altLang="en-US"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 </a:t>
            </a:r>
            <a:r>
              <a:rPr kumimoji="0" lang="en-US" altLang="zh-CN"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On Oct. 31, I brought the carefully - carved pumpkin into the class</a:t>
            </a:r>
            <a:endParaRPr lang="zh-CN" altLang="en-US" sz="5400" dirty="0"/>
          </a:p>
        </p:txBody>
      </p:sp>
      <p:sp>
        <p:nvSpPr>
          <p:cNvPr id="3" name="内容占位符 2"/>
          <p:cNvSpPr>
            <a:spLocks noGrp="1"/>
          </p:cNvSpPr>
          <p:nvPr>
            <p:ph idx="1"/>
          </p:nvPr>
        </p:nvSpPr>
        <p:spPr>
          <a:xfrm>
            <a:off x="580398" y="1932835"/>
            <a:ext cx="11252048" cy="3430150"/>
          </a:xfrm>
          <a:solidFill>
            <a:schemeClr val="accent6">
              <a:lumMod val="20000"/>
              <a:lumOff val="80000"/>
            </a:schemeClr>
          </a:solidFill>
        </p:spPr>
        <p:txBody>
          <a:bodyPr>
            <a:normAutofit/>
          </a:bodyPr>
          <a:lstStyle/>
          <a:p>
            <a:pPr marL="0" indent="0">
              <a:buNone/>
            </a:pPr>
            <a:endParaRPr lang="en-US" altLang="zh-CN" dirty="0"/>
          </a:p>
          <a:p>
            <a:r>
              <a:rPr lang="zh-CN" altLang="en-US" dirty="0">
                <a:latin typeface="Inter"/>
              </a:rPr>
              <a:t>孩子们看着我雕刻的南瓜灯，他们的反应就像一场兴奋的烟花表演。</a:t>
            </a:r>
            <a:endParaRPr lang="en-US" altLang="zh-CN" dirty="0">
              <a:latin typeface="Inter"/>
            </a:endParaRPr>
          </a:p>
          <a:p>
            <a:r>
              <a:rPr lang="en-US" altLang="zh-CN" dirty="0"/>
              <a:t>The moment the kids </a:t>
            </a:r>
            <a:r>
              <a:rPr lang="en-US" altLang="zh-CN" dirty="0">
                <a:solidFill>
                  <a:srgbClr val="0070C0"/>
                </a:solidFill>
              </a:rPr>
              <a:t>laid eyes on </a:t>
            </a:r>
            <a:r>
              <a:rPr lang="en-US" altLang="zh-CN" dirty="0"/>
              <a:t>my carved pumpkin lantern, their reactions </a:t>
            </a:r>
            <a:r>
              <a:rPr lang="en-US" altLang="zh-CN" dirty="0">
                <a:solidFill>
                  <a:srgbClr val="0070C0"/>
                </a:solidFill>
              </a:rPr>
              <a:t>exploded like a fireworks show of excitement</a:t>
            </a:r>
            <a:r>
              <a:rPr lang="en-US" altLang="zh-CN" dirty="0"/>
              <a:t>.</a:t>
            </a:r>
            <a:endParaRPr lang="en-US" altLang="zh-CN" dirty="0"/>
          </a:p>
          <a:p>
            <a:r>
              <a:rPr lang="zh-CN" altLang="en-US" dirty="0"/>
              <a:t>我就知道雕刻的南瓜没有替代品</a:t>
            </a:r>
            <a:r>
              <a:rPr lang="en-US" altLang="zh-CN" dirty="0"/>
              <a:t>(</a:t>
            </a:r>
            <a:r>
              <a:rPr lang="zh-CN" altLang="en-US" dirty="0"/>
              <a:t>替代品</a:t>
            </a:r>
            <a:r>
              <a:rPr lang="en-US" altLang="zh-CN" dirty="0"/>
              <a:t>)</a:t>
            </a:r>
            <a:r>
              <a:rPr lang="zh-CN" altLang="en-US" dirty="0"/>
              <a:t>。</a:t>
            </a:r>
            <a:endParaRPr lang="en-US" altLang="zh-CN" dirty="0"/>
          </a:p>
          <a:p>
            <a:r>
              <a:rPr lang="en-US" altLang="zh-CN" b="0" i="0" dirty="0">
                <a:effectLst/>
                <a:latin typeface="Inter"/>
              </a:rPr>
              <a:t>I just know that </a:t>
            </a:r>
            <a:r>
              <a:rPr lang="en-US" altLang="zh-CN" b="0" i="0" u="sng" dirty="0">
                <a:effectLst/>
                <a:latin typeface="Inter"/>
              </a:rPr>
              <a:t>there was no substitute </a:t>
            </a:r>
            <a:r>
              <a:rPr lang="zh-CN" altLang="en-US" b="0" i="0" u="sng" dirty="0">
                <a:effectLst/>
                <a:latin typeface="Inter"/>
              </a:rPr>
              <a:t>（替代品）</a:t>
            </a:r>
            <a:r>
              <a:rPr lang="en-US" altLang="zh-CN" b="0" i="0" u="sng" dirty="0">
                <a:effectLst/>
                <a:latin typeface="Inter"/>
              </a:rPr>
              <a:t>for a carved pumpkin.  </a:t>
            </a:r>
            <a:endParaRPr lang="en-US" altLang="zh-CN" b="0" i="0" u="sng" dirty="0">
              <a:effectLst/>
              <a:latin typeface="Inter"/>
            </a:endParaRPr>
          </a:p>
        </p:txBody>
      </p:sp>
      <p:sp>
        <p:nvSpPr>
          <p:cNvPr id="4" name="标题 1"/>
          <p:cNvSpPr txBox="1"/>
          <p:nvPr/>
        </p:nvSpPr>
        <p:spPr>
          <a:xfrm>
            <a:off x="487314" y="1184570"/>
            <a:ext cx="10959568" cy="456192"/>
          </a:xfrm>
          <a:prstGeom prst="rect">
            <a:avLst/>
          </a:prstGeom>
          <a:solidFill>
            <a:schemeClr val="accent2">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t>续写微技能：眼神</a:t>
            </a:r>
            <a:r>
              <a:rPr lang="en-US" altLang="zh-CN" sz="2400" b="1" dirty="0"/>
              <a:t>+</a:t>
            </a:r>
            <a:r>
              <a:rPr lang="zh-CN" altLang="en-US" sz="2400" b="1" dirty="0"/>
              <a:t>比喻</a:t>
            </a:r>
            <a:r>
              <a:rPr lang="en-US" altLang="zh-CN" sz="2400" b="1" dirty="0"/>
              <a:t>+ </a:t>
            </a:r>
            <a:r>
              <a:rPr lang="zh-CN" altLang="en-US" sz="2400" b="1" dirty="0"/>
              <a:t>情绪</a:t>
            </a:r>
            <a:r>
              <a:rPr lang="en-US" altLang="zh-CN" sz="2400" b="1" dirty="0"/>
              <a:t>+</a:t>
            </a:r>
            <a:r>
              <a:rPr lang="zh-CN" altLang="en-US" sz="2400" b="1" dirty="0"/>
              <a:t>前文取材</a:t>
            </a:r>
            <a:endParaRPr lang="zh-CN" altLang="en-US" sz="2400" b="1" dirty="0"/>
          </a:p>
        </p:txBody>
      </p:sp>
      <p:pic>
        <p:nvPicPr>
          <p:cNvPr id="5" name="图片 4"/>
          <p:cNvPicPr>
            <a:picLocks noChangeAspect="1"/>
          </p:cNvPicPr>
          <p:nvPr/>
        </p:nvPicPr>
        <p:blipFill>
          <a:blip r:embed="rId1"/>
          <a:stretch>
            <a:fillRect/>
          </a:stretch>
        </p:blipFill>
        <p:spPr>
          <a:xfrm>
            <a:off x="10806746" y="5454372"/>
            <a:ext cx="1280271" cy="11888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4232" y="365126"/>
            <a:ext cx="10959568" cy="456192"/>
          </a:xfrm>
          <a:solidFill>
            <a:schemeClr val="accent2">
              <a:lumMod val="20000"/>
              <a:lumOff val="80000"/>
            </a:schemeClr>
          </a:solidFill>
        </p:spPr>
        <p:txBody>
          <a:bodyPr>
            <a:noAutofit/>
          </a:bodyPr>
          <a:lstStyle/>
          <a:p>
            <a:r>
              <a:rPr lang="zh-CN" altLang="en-US" sz="2400" b="1" dirty="0"/>
              <a:t>续写微技能：呼应前文</a:t>
            </a:r>
            <a:r>
              <a:rPr lang="en-US" altLang="zh-CN" sz="2400" b="1" dirty="0"/>
              <a:t>+</a:t>
            </a:r>
            <a:r>
              <a:rPr lang="zh-CN" altLang="en-US" sz="2400" b="1" dirty="0"/>
              <a:t>前文取材</a:t>
            </a:r>
            <a:endParaRPr lang="zh-CN" altLang="en-US" sz="2400" b="1" dirty="0"/>
          </a:p>
        </p:txBody>
      </p:sp>
      <p:sp>
        <p:nvSpPr>
          <p:cNvPr id="3" name="内容占位符 2"/>
          <p:cNvSpPr>
            <a:spLocks noGrp="1"/>
          </p:cNvSpPr>
          <p:nvPr>
            <p:ph idx="1"/>
          </p:nvPr>
        </p:nvSpPr>
        <p:spPr>
          <a:xfrm>
            <a:off x="465870" y="1195949"/>
            <a:ext cx="10959568" cy="2327015"/>
          </a:xfrm>
          <a:solidFill>
            <a:schemeClr val="accent6">
              <a:lumMod val="20000"/>
              <a:lumOff val="80000"/>
            </a:schemeClr>
          </a:solidFill>
        </p:spPr>
        <p:txBody>
          <a:bodyPr/>
          <a:lstStyle/>
          <a:p>
            <a:pPr marL="0" indent="0">
              <a:buNone/>
            </a:pPr>
            <a:endParaRPr lang="en-US" altLang="zh-CN" dirty="0"/>
          </a:p>
          <a:p>
            <a:r>
              <a:rPr lang="zh-CN" altLang="en-US" dirty="0"/>
              <a:t>我讲了万圣节的历史、传统和起源，特别是刻南瓜驱邪的习俗。</a:t>
            </a:r>
            <a:endParaRPr lang="en-US" altLang="zh-CN" dirty="0"/>
          </a:p>
          <a:p>
            <a:r>
              <a:rPr lang="en-US" altLang="zh-CN" dirty="0"/>
              <a:t> I </a:t>
            </a:r>
            <a:r>
              <a:rPr lang="en-US" altLang="zh-CN" u="sng" dirty="0"/>
              <a:t>lectured on the history, tradition and origin of Halloween , </a:t>
            </a:r>
            <a:r>
              <a:rPr lang="en-US" altLang="zh-CN" dirty="0"/>
              <a:t>especially the </a:t>
            </a:r>
            <a:r>
              <a:rPr lang="en-US" altLang="zh-CN" u="sng" dirty="0"/>
              <a:t>custom of carving pumpkins </a:t>
            </a:r>
            <a:r>
              <a:rPr lang="en-US" altLang="zh-CN" dirty="0"/>
              <a:t>to drive off evil spirits. </a:t>
            </a:r>
            <a:endParaRPr lang="en-US" altLang="zh-CN" dirty="0"/>
          </a:p>
        </p:txBody>
      </p:sp>
      <p:pic>
        <p:nvPicPr>
          <p:cNvPr id="4" name="图片 3"/>
          <p:cNvPicPr>
            <a:picLocks noChangeAspect="1"/>
          </p:cNvPicPr>
          <p:nvPr/>
        </p:nvPicPr>
        <p:blipFill>
          <a:blip r:embed="rId1"/>
          <a:stretch>
            <a:fillRect/>
          </a:stretch>
        </p:blipFill>
        <p:spPr>
          <a:xfrm>
            <a:off x="10713664" y="5420713"/>
            <a:ext cx="1280271" cy="1188823"/>
          </a:xfrm>
          <a:prstGeom prst="rect">
            <a:avLst/>
          </a:prstGeom>
        </p:spPr>
      </p:pic>
      <p:pic>
        <p:nvPicPr>
          <p:cNvPr id="5" name="图片 4"/>
          <p:cNvPicPr>
            <a:picLocks noChangeAspect="1"/>
          </p:cNvPicPr>
          <p:nvPr/>
        </p:nvPicPr>
        <p:blipFill>
          <a:blip r:embed="rId2"/>
          <a:stretch>
            <a:fillRect/>
          </a:stretch>
        </p:blipFill>
        <p:spPr>
          <a:xfrm>
            <a:off x="928010" y="4346877"/>
            <a:ext cx="3048000" cy="1943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4232" y="365126"/>
            <a:ext cx="10959568" cy="456192"/>
          </a:xfrm>
          <a:solidFill>
            <a:schemeClr val="accent2">
              <a:lumMod val="20000"/>
              <a:lumOff val="80000"/>
            </a:schemeClr>
          </a:solidFill>
        </p:spPr>
        <p:txBody>
          <a:bodyPr>
            <a:noAutofit/>
          </a:bodyPr>
          <a:lstStyle/>
          <a:p>
            <a:r>
              <a:rPr lang="zh-CN" altLang="en-US" sz="2400" b="1" dirty="0"/>
              <a:t>续写微技能：眼神</a:t>
            </a:r>
            <a:r>
              <a:rPr lang="en-US" altLang="zh-CN" sz="2400" b="1" dirty="0"/>
              <a:t>+</a:t>
            </a:r>
            <a:r>
              <a:rPr lang="zh-CN" altLang="en-US" sz="2400" b="1" dirty="0"/>
              <a:t>环境</a:t>
            </a:r>
            <a:endParaRPr lang="zh-CN" altLang="en-US" sz="2400" b="1" dirty="0"/>
          </a:p>
        </p:txBody>
      </p:sp>
      <p:sp>
        <p:nvSpPr>
          <p:cNvPr id="3" name="内容占位符 2"/>
          <p:cNvSpPr>
            <a:spLocks noGrp="1"/>
          </p:cNvSpPr>
          <p:nvPr>
            <p:ph idx="1"/>
          </p:nvPr>
        </p:nvSpPr>
        <p:spPr>
          <a:xfrm>
            <a:off x="394232" y="1022044"/>
            <a:ext cx="10959568" cy="2848728"/>
          </a:xfrm>
          <a:solidFill>
            <a:schemeClr val="accent6">
              <a:lumMod val="20000"/>
              <a:lumOff val="80000"/>
            </a:schemeClr>
          </a:solidFill>
        </p:spPr>
        <p:txBody>
          <a:bodyPr/>
          <a:lstStyle/>
          <a:p>
            <a:pPr marL="0" indent="0">
              <a:buNone/>
            </a:pPr>
            <a:endParaRPr lang="en-US" altLang="zh-CN" dirty="0"/>
          </a:p>
          <a:p>
            <a:r>
              <a:rPr lang="zh-CN" altLang="en-US" dirty="0"/>
              <a:t>学生们的眼里充满了好奇。空气中充满了笑声和急切的问题。这就是我想营造的愉快的学习氛围</a:t>
            </a:r>
            <a:r>
              <a:rPr lang="en-US" altLang="zh-CN" dirty="0"/>
              <a:t>!</a:t>
            </a:r>
            <a:endParaRPr lang="en-US" altLang="zh-CN" dirty="0"/>
          </a:p>
          <a:p>
            <a:r>
              <a:rPr lang="en-US" altLang="zh-CN" dirty="0"/>
              <a:t>The students' </a:t>
            </a:r>
            <a:r>
              <a:rPr lang="en-US" altLang="zh-CN" dirty="0">
                <a:solidFill>
                  <a:schemeClr val="accent1"/>
                </a:solidFill>
              </a:rPr>
              <a:t>eyes were filled with curiosity</a:t>
            </a:r>
            <a:r>
              <a:rPr lang="en-US" altLang="zh-CN" dirty="0"/>
              <a:t>. </a:t>
            </a:r>
            <a:r>
              <a:rPr lang="en-US" altLang="zh-CN" dirty="0">
                <a:highlight>
                  <a:srgbClr val="FFFF00"/>
                </a:highlight>
              </a:rPr>
              <a:t>Laughter and eager questions filled the air</a:t>
            </a:r>
            <a:r>
              <a:rPr lang="en-US" altLang="zh-CN" dirty="0"/>
              <a:t>. It's a joyous learning the atmosphere I was trying to create! </a:t>
            </a:r>
            <a:endParaRPr lang="en-US" altLang="zh-CN" dirty="0"/>
          </a:p>
        </p:txBody>
      </p:sp>
      <p:pic>
        <p:nvPicPr>
          <p:cNvPr id="4" name="图片 3"/>
          <p:cNvPicPr>
            <a:picLocks noChangeAspect="1"/>
          </p:cNvPicPr>
          <p:nvPr/>
        </p:nvPicPr>
        <p:blipFill>
          <a:blip r:embed="rId1"/>
          <a:stretch>
            <a:fillRect/>
          </a:stretch>
        </p:blipFill>
        <p:spPr>
          <a:xfrm>
            <a:off x="10605675" y="5572178"/>
            <a:ext cx="1280271" cy="1188823"/>
          </a:xfrm>
          <a:prstGeom prst="rect">
            <a:avLst/>
          </a:prstGeom>
        </p:spPr>
      </p:pic>
      <p:pic>
        <p:nvPicPr>
          <p:cNvPr id="7" name="图片 6"/>
          <p:cNvPicPr>
            <a:picLocks noChangeAspect="1"/>
          </p:cNvPicPr>
          <p:nvPr/>
        </p:nvPicPr>
        <p:blipFill>
          <a:blip r:embed="rId2"/>
          <a:srcRect b="9780"/>
          <a:stretch>
            <a:fillRect/>
          </a:stretch>
        </p:blipFill>
        <p:spPr>
          <a:xfrm>
            <a:off x="617080" y="3870772"/>
            <a:ext cx="2652976" cy="23935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4232" y="365126"/>
            <a:ext cx="10959568" cy="456192"/>
          </a:xfrm>
          <a:solidFill>
            <a:schemeClr val="accent2">
              <a:lumMod val="20000"/>
              <a:lumOff val="80000"/>
            </a:schemeClr>
          </a:solidFill>
        </p:spPr>
        <p:txBody>
          <a:bodyPr>
            <a:noAutofit/>
          </a:bodyPr>
          <a:lstStyle/>
          <a:p>
            <a:r>
              <a:rPr lang="zh-CN" altLang="en-US" sz="2400" b="1" dirty="0"/>
              <a:t>续写微技能：虚拟语气</a:t>
            </a:r>
            <a:r>
              <a:rPr lang="en-US" altLang="zh-CN" sz="2400" b="1" dirty="0"/>
              <a:t>+ </a:t>
            </a:r>
            <a:r>
              <a:rPr lang="zh-CN" altLang="en-US" sz="2400" b="1" dirty="0"/>
              <a:t>前文取材</a:t>
            </a:r>
            <a:endParaRPr lang="zh-CN" altLang="en-US" sz="2400" b="1" dirty="0"/>
          </a:p>
        </p:txBody>
      </p:sp>
      <p:sp>
        <p:nvSpPr>
          <p:cNvPr id="3" name="内容占位符 2"/>
          <p:cNvSpPr>
            <a:spLocks noGrp="1"/>
          </p:cNvSpPr>
          <p:nvPr>
            <p:ph idx="1"/>
          </p:nvPr>
        </p:nvSpPr>
        <p:spPr>
          <a:xfrm>
            <a:off x="465870" y="1195949"/>
            <a:ext cx="10959568" cy="2276527"/>
          </a:xfrm>
          <a:solidFill>
            <a:schemeClr val="accent6">
              <a:lumMod val="20000"/>
              <a:lumOff val="80000"/>
            </a:schemeClr>
          </a:solidFill>
        </p:spPr>
        <p:txBody>
          <a:bodyPr/>
          <a:lstStyle/>
          <a:p>
            <a:pPr marL="0" indent="0">
              <a:buNone/>
            </a:pPr>
            <a:endParaRPr lang="en-US" altLang="zh-CN" dirty="0"/>
          </a:p>
          <a:p>
            <a:r>
              <a:rPr lang="zh-CN" altLang="en-US" dirty="0"/>
              <a:t>看着自己雕刻的这个南瓜，我觉得它好像在骄傲地对我说</a:t>
            </a:r>
            <a:r>
              <a:rPr lang="en-US" altLang="zh-CN" dirty="0"/>
              <a:t>:“</a:t>
            </a:r>
            <a:r>
              <a:rPr lang="zh-CN" altLang="en-US" dirty="0"/>
              <a:t>没有什么能和我相比</a:t>
            </a:r>
            <a:r>
              <a:rPr lang="en-US" altLang="zh-CN" dirty="0"/>
              <a:t>!”</a:t>
            </a:r>
            <a:endParaRPr lang="en-US" altLang="zh-CN" dirty="0"/>
          </a:p>
          <a:p>
            <a:r>
              <a:rPr lang="en-US" altLang="zh-CN" dirty="0"/>
              <a:t>Looking at the carved pumpkin I made, I felt as if it were proudly telling me ,“Nothing can compare with me!</a:t>
            </a:r>
            <a:r>
              <a:rPr lang="zh-CN" altLang="en-US" dirty="0"/>
              <a:t>”</a:t>
            </a:r>
            <a:endParaRPr lang="en-US" altLang="zh-CN" dirty="0"/>
          </a:p>
        </p:txBody>
      </p:sp>
      <p:pic>
        <p:nvPicPr>
          <p:cNvPr id="4" name="图片 3"/>
          <p:cNvPicPr>
            <a:picLocks noChangeAspect="1"/>
          </p:cNvPicPr>
          <p:nvPr/>
        </p:nvPicPr>
        <p:blipFill>
          <a:blip r:embed="rId1"/>
          <a:stretch>
            <a:fillRect/>
          </a:stretch>
        </p:blipFill>
        <p:spPr>
          <a:xfrm>
            <a:off x="10785302" y="5455198"/>
            <a:ext cx="1280271" cy="1188823"/>
          </a:xfrm>
          <a:prstGeom prst="rect">
            <a:avLst/>
          </a:prstGeom>
        </p:spPr>
      </p:pic>
      <p:pic>
        <p:nvPicPr>
          <p:cNvPr id="5" name="图片 4"/>
          <p:cNvPicPr>
            <a:picLocks noChangeAspect="1"/>
          </p:cNvPicPr>
          <p:nvPr/>
        </p:nvPicPr>
        <p:blipFill>
          <a:blip r:embed="rId2"/>
          <a:stretch>
            <a:fillRect/>
          </a:stretch>
        </p:blipFill>
        <p:spPr>
          <a:xfrm>
            <a:off x="564176" y="3676338"/>
            <a:ext cx="3160916" cy="2816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5366" y="1072617"/>
            <a:ext cx="11685247" cy="5591844"/>
          </a:xfrm>
          <a:solidFill>
            <a:schemeClr val="accent1">
              <a:lumMod val="20000"/>
              <a:lumOff val="80000"/>
            </a:schemeClr>
          </a:solidFill>
        </p:spPr>
        <p:txBody>
          <a:bodyPr>
            <a:normAutofit fontScale="92500" lnSpcReduction="20000"/>
          </a:bodyPr>
          <a:lstStyle/>
          <a:p>
            <a:r>
              <a:rPr lang="en-US" altLang="zh-CN" dirty="0"/>
              <a:t>P1</a:t>
            </a:r>
            <a:r>
              <a:rPr lang="zh-CN" altLang="en-US" dirty="0"/>
              <a:t>：</a:t>
            </a:r>
            <a:r>
              <a:rPr lang="en-US" altLang="zh-CN" dirty="0"/>
              <a:t>Suddenly, an idea occurred to me. I quickly took out my phone. My fingers moved swiftly as I searched for an image of a pumpkin. </a:t>
            </a:r>
            <a:r>
              <a:rPr lang="en-US" altLang="zh-CN" dirty="0">
                <a:highlight>
                  <a:srgbClr val="00FF00"/>
                </a:highlight>
              </a:rPr>
              <a:t>Looking directly into the seller's eyes,</a:t>
            </a:r>
            <a:r>
              <a:rPr lang="en-US" altLang="zh-CN" dirty="0"/>
              <a:t> I held up the phone to the vendor. "Look, this. I want this." I said, gesturing with my free hand. Thank God</a:t>
            </a:r>
            <a:r>
              <a:rPr lang="en-US" altLang="zh-CN" dirty="0">
                <a:highlight>
                  <a:srgbClr val="FFFF00"/>
                </a:highlight>
              </a:rPr>
              <a:t>. This time, the foreigner didn‘t cause too much fuss.</a:t>
            </a:r>
            <a:r>
              <a:rPr lang="en-US" altLang="zh-CN" dirty="0"/>
              <a:t> I successfully bought </a:t>
            </a:r>
            <a:r>
              <a:rPr lang="en-US" altLang="zh-CN" dirty="0">
                <a:highlight>
                  <a:srgbClr val="FFFF00"/>
                </a:highlight>
              </a:rPr>
              <a:t>the pumpkin I wanted for Halloween</a:t>
            </a:r>
            <a:r>
              <a:rPr lang="en-US" altLang="zh-CN" dirty="0"/>
              <a:t>. I walked back home with the pumpkin in my arms, beaming with joy. It was </a:t>
            </a:r>
            <a:r>
              <a:rPr lang="en-US" altLang="zh-CN" dirty="0">
                <a:highlight>
                  <a:srgbClr val="00FFFF"/>
                </a:highlight>
              </a:rPr>
              <a:t>as if I had found a long-lost treasure</a:t>
            </a:r>
            <a:r>
              <a:rPr lang="en-US" altLang="zh-CN" dirty="0"/>
              <a:t>. As I entered my house, I couldn't wait to start working on my pumpkin.</a:t>
            </a:r>
            <a:endParaRPr lang="en-US" altLang="zh-CN" dirty="0"/>
          </a:p>
          <a:p>
            <a:r>
              <a:rPr lang="en-US" altLang="zh-CN" dirty="0"/>
              <a:t>P2</a:t>
            </a:r>
            <a:r>
              <a:rPr lang="zh-CN" altLang="en-US" dirty="0"/>
              <a:t>：</a:t>
            </a:r>
            <a:r>
              <a:rPr lang="en-US" altLang="zh-CN" dirty="0"/>
              <a:t>On Oct. 31, I brought the carefully - carved pumpkin into the class. The moment the kids </a:t>
            </a:r>
            <a:r>
              <a:rPr lang="en-US" altLang="zh-CN" dirty="0">
                <a:highlight>
                  <a:srgbClr val="00FF00"/>
                </a:highlight>
              </a:rPr>
              <a:t>laid eyes on </a:t>
            </a:r>
            <a:r>
              <a:rPr lang="en-US" altLang="zh-CN" dirty="0"/>
              <a:t>my carved pumpkin lantern, their</a:t>
            </a:r>
            <a:r>
              <a:rPr lang="en-US" altLang="zh-CN" dirty="0">
                <a:highlight>
                  <a:srgbClr val="00FFFF"/>
                </a:highlight>
              </a:rPr>
              <a:t> reactions exploded like a fireworks show of excitement.</a:t>
            </a:r>
            <a:r>
              <a:rPr lang="en-US" altLang="zh-CN" dirty="0"/>
              <a:t> I just know that </a:t>
            </a:r>
            <a:r>
              <a:rPr lang="en-US" altLang="zh-CN" dirty="0">
                <a:highlight>
                  <a:srgbClr val="FFFF00"/>
                </a:highlight>
              </a:rPr>
              <a:t>there was no substitute </a:t>
            </a:r>
            <a:r>
              <a:rPr lang="zh-CN" altLang="en-US" dirty="0"/>
              <a:t>（替代品）</a:t>
            </a:r>
            <a:r>
              <a:rPr lang="en-US" altLang="zh-CN" dirty="0"/>
              <a:t>for a carved pumpkin. </a:t>
            </a:r>
            <a:r>
              <a:rPr lang="en-US" altLang="zh-CN" dirty="0">
                <a:highlight>
                  <a:srgbClr val="FFFF00"/>
                </a:highlight>
              </a:rPr>
              <a:t> I lectured on the history, tradition and origin of Halloween , </a:t>
            </a:r>
            <a:r>
              <a:rPr lang="en-US" altLang="zh-CN" dirty="0"/>
              <a:t>especially the custom of carving pumpkins to drive off evil spirits. The students‘ </a:t>
            </a:r>
            <a:r>
              <a:rPr lang="en-US" altLang="zh-CN" dirty="0">
                <a:highlight>
                  <a:srgbClr val="00FF00"/>
                </a:highlight>
              </a:rPr>
              <a:t>eyes were filled with curiosity</a:t>
            </a:r>
            <a:r>
              <a:rPr lang="en-US" altLang="zh-CN" dirty="0"/>
              <a:t>. Laughter and eager questions filled the air. It’s a joyous learning the atmosphere I was trying to create! Looking at the carved pumpkin I made, I </a:t>
            </a:r>
            <a:r>
              <a:rPr lang="en-US" altLang="zh-CN" dirty="0">
                <a:highlight>
                  <a:srgbClr val="00FFFF"/>
                </a:highlight>
              </a:rPr>
              <a:t>felt as if it were proudly telling me ,</a:t>
            </a:r>
            <a:r>
              <a:rPr lang="en-US" altLang="zh-CN" dirty="0"/>
              <a:t>“</a:t>
            </a:r>
            <a:r>
              <a:rPr lang="en-US" altLang="zh-CN" dirty="0">
                <a:highlight>
                  <a:srgbClr val="FFFF00"/>
                </a:highlight>
              </a:rPr>
              <a:t>Nothing can compare with me!”</a:t>
            </a:r>
            <a:endParaRPr lang="en-US" altLang="zh-CN" dirty="0">
              <a:highlight>
                <a:srgbClr val="FFFF00"/>
              </a:highlight>
            </a:endParaRPr>
          </a:p>
          <a:p>
            <a:endParaRPr lang="en-US" altLang="zh-CN" dirty="0"/>
          </a:p>
          <a:p>
            <a:endParaRPr lang="en-US" altLang="zh-CN" dirty="0"/>
          </a:p>
          <a:p>
            <a:endParaRPr lang="en-US" altLang="zh-CN" dirty="0"/>
          </a:p>
          <a:p>
            <a:endParaRPr lang="en-US" altLang="zh-CN" dirty="0"/>
          </a:p>
          <a:p>
            <a:endParaRPr lang="zh-CN" altLang="en-US" dirty="0"/>
          </a:p>
        </p:txBody>
      </p:sp>
      <p:sp>
        <p:nvSpPr>
          <p:cNvPr id="4" name="标题 1"/>
          <p:cNvSpPr>
            <a:spLocks noGrp="1"/>
          </p:cNvSpPr>
          <p:nvPr>
            <p:ph type="title"/>
          </p:nvPr>
        </p:nvSpPr>
        <p:spPr>
          <a:xfrm>
            <a:off x="235342" y="119620"/>
            <a:ext cx="11011601" cy="748390"/>
          </a:xfrm>
          <a:solidFill>
            <a:schemeClr val="accent2">
              <a:lumMod val="20000"/>
              <a:lumOff val="80000"/>
            </a:schemeClr>
          </a:solidFill>
        </p:spPr>
        <p:txBody>
          <a:bodyPr>
            <a:noAutofit/>
          </a:bodyPr>
          <a:lstStyle/>
          <a:p>
            <a:r>
              <a:rPr lang="en-US" altLang="zh-CN" sz="2400" b="1" dirty="0"/>
              <a:t>Judy </a:t>
            </a:r>
            <a:r>
              <a:rPr lang="zh-CN" altLang="en-US" sz="2400" b="1" dirty="0"/>
              <a:t>下水作文</a:t>
            </a:r>
            <a:endParaRPr lang="zh-CN" altLang="en-US" sz="2400" b="1" dirty="0"/>
          </a:p>
        </p:txBody>
      </p:sp>
      <p:pic>
        <p:nvPicPr>
          <p:cNvPr id="5" name="图片 4"/>
          <p:cNvPicPr>
            <a:picLocks noChangeAspect="1"/>
          </p:cNvPicPr>
          <p:nvPr/>
        </p:nvPicPr>
        <p:blipFill>
          <a:blip r:embed="rId1"/>
          <a:stretch>
            <a:fillRect/>
          </a:stretch>
        </p:blipFill>
        <p:spPr>
          <a:xfrm>
            <a:off x="11084228" y="5886359"/>
            <a:ext cx="881509" cy="818544"/>
          </a:xfrm>
          <a:prstGeom prst="rect">
            <a:avLst/>
          </a:prstGeom>
        </p:spPr>
      </p:pic>
      <p:cxnSp>
        <p:nvCxnSpPr>
          <p:cNvPr id="6" name="直接箭头连接符 5"/>
          <p:cNvCxnSpPr/>
          <p:nvPr/>
        </p:nvCxnSpPr>
        <p:spPr>
          <a:xfrm>
            <a:off x="2080671" y="4867674"/>
            <a:ext cx="2139988" cy="12584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2907463" y="2567986"/>
            <a:ext cx="1313196" cy="35581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4220659" y="4610328"/>
            <a:ext cx="2640079" cy="15157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4220659" y="2567986"/>
            <a:ext cx="3023360" cy="34550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标题 1"/>
          <p:cNvSpPr txBox="1"/>
          <p:nvPr/>
        </p:nvSpPr>
        <p:spPr>
          <a:xfrm>
            <a:off x="2378170" y="6115631"/>
            <a:ext cx="2918416" cy="456192"/>
          </a:xfrm>
          <a:prstGeom prst="rect">
            <a:avLst/>
          </a:prstGeom>
          <a:solidFill>
            <a:srgbClr val="FF7474"/>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t>呼应前文</a:t>
            </a:r>
            <a:r>
              <a:rPr lang="en-US" altLang="zh-CN" sz="2400" b="1" dirty="0"/>
              <a:t>+</a:t>
            </a:r>
            <a:r>
              <a:rPr lang="zh-CN" altLang="en-US" sz="2400" b="1" dirty="0"/>
              <a:t>前文取材</a:t>
            </a:r>
            <a:endParaRPr lang="zh-CN" altLang="en-US" sz="2400" b="1" dirty="0"/>
          </a:p>
        </p:txBody>
      </p:sp>
      <p:cxnSp>
        <p:nvCxnSpPr>
          <p:cNvPr id="18" name="直接箭头连接符 17"/>
          <p:cNvCxnSpPr/>
          <p:nvPr/>
        </p:nvCxnSpPr>
        <p:spPr>
          <a:xfrm flipH="1">
            <a:off x="8383908" y="5704208"/>
            <a:ext cx="1568224" cy="41142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8207107" y="4034383"/>
            <a:ext cx="2362107" cy="212242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4154190" y="3007665"/>
            <a:ext cx="3969461" cy="314914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标题 1"/>
          <p:cNvSpPr txBox="1"/>
          <p:nvPr/>
        </p:nvSpPr>
        <p:spPr>
          <a:xfrm>
            <a:off x="7643856" y="6146881"/>
            <a:ext cx="982341" cy="456192"/>
          </a:xfrm>
          <a:prstGeom prst="rect">
            <a:avLst/>
          </a:prstGeom>
          <a:solidFill>
            <a:srgbClr val="FF7474"/>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t>比喻</a:t>
            </a:r>
            <a:endParaRPr lang="zh-CN" altLang="en-US" sz="2400" b="1" dirty="0"/>
          </a:p>
        </p:txBody>
      </p:sp>
      <p:cxnSp>
        <p:nvCxnSpPr>
          <p:cNvPr id="29" name="直接箭头连接符 28"/>
          <p:cNvCxnSpPr/>
          <p:nvPr/>
        </p:nvCxnSpPr>
        <p:spPr>
          <a:xfrm flipH="1">
            <a:off x="2546084" y="567734"/>
            <a:ext cx="1291294" cy="109680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3161040" y="715614"/>
            <a:ext cx="661213" cy="303298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3852527" y="569502"/>
            <a:ext cx="1429225" cy="418699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标题 1"/>
          <p:cNvSpPr txBox="1"/>
          <p:nvPr/>
        </p:nvSpPr>
        <p:spPr>
          <a:xfrm>
            <a:off x="3645098" y="259422"/>
            <a:ext cx="982341" cy="456192"/>
          </a:xfrm>
          <a:prstGeom prst="rect">
            <a:avLst/>
          </a:prstGeom>
          <a:solidFill>
            <a:srgbClr val="FF7474"/>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t>眼神</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8495" y="618726"/>
            <a:ext cx="11016603" cy="5847779"/>
          </a:xfrm>
          <a:solidFill>
            <a:schemeClr val="accent6">
              <a:lumMod val="20000"/>
              <a:lumOff val="80000"/>
            </a:schemeClr>
          </a:solidFill>
        </p:spPr>
        <p:txBody>
          <a:bodyPr>
            <a:normAutofit fontScale="77500" lnSpcReduction="20000"/>
          </a:bodyPr>
          <a:lstStyle/>
          <a:p>
            <a:r>
              <a:rPr lang="en-US" altLang="zh-CN" dirty="0"/>
              <a:t>a raise of the eyebrow </a:t>
            </a:r>
            <a:r>
              <a:rPr lang="zh-CN" altLang="en-US" dirty="0"/>
              <a:t>眉毛一扬</a:t>
            </a:r>
            <a:endParaRPr lang="zh-CN" altLang="en-US" dirty="0"/>
          </a:p>
          <a:p>
            <a:r>
              <a:rPr lang="en-US" altLang="zh-CN" dirty="0"/>
              <a:t>wink at sb. </a:t>
            </a:r>
            <a:r>
              <a:rPr lang="zh-CN" altLang="en-US" dirty="0"/>
              <a:t>对某人眨眼</a:t>
            </a:r>
            <a:endParaRPr lang="en-US" altLang="zh-CN" dirty="0"/>
          </a:p>
          <a:p>
            <a:r>
              <a:rPr lang="en-US" altLang="zh-CN" dirty="0"/>
              <a:t>roll one’s eyes </a:t>
            </a:r>
            <a:r>
              <a:rPr lang="zh-CN" altLang="en-US" dirty="0"/>
              <a:t>翻白眼</a:t>
            </a:r>
            <a:endParaRPr lang="en-US" altLang="zh-CN" dirty="0"/>
          </a:p>
          <a:p>
            <a:r>
              <a:rPr lang="en-US" altLang="zh-CN" dirty="0"/>
              <a:t>blink one’s eyes </a:t>
            </a:r>
            <a:r>
              <a:rPr lang="zh-CN" altLang="en-US" dirty="0"/>
              <a:t>眨眼睛</a:t>
            </a:r>
            <a:endParaRPr lang="en-US" altLang="zh-CN" dirty="0"/>
          </a:p>
          <a:p>
            <a:r>
              <a:rPr lang="en-US" altLang="zh-CN" dirty="0"/>
              <a:t>avert one’s eyes </a:t>
            </a:r>
            <a:r>
              <a:rPr lang="zh-CN" altLang="en-US" dirty="0"/>
              <a:t>转移视线</a:t>
            </a:r>
            <a:endParaRPr lang="en-US" altLang="zh-CN" dirty="0"/>
          </a:p>
          <a:p>
            <a:r>
              <a:rPr lang="en-US" altLang="zh-CN" dirty="0"/>
              <a:t>rub one’s eyes </a:t>
            </a:r>
            <a:r>
              <a:rPr lang="zh-CN" altLang="en-US" dirty="0"/>
              <a:t>揉眼睛</a:t>
            </a:r>
            <a:endParaRPr lang="en-US" altLang="zh-CN" dirty="0"/>
          </a:p>
          <a:p>
            <a:r>
              <a:rPr lang="en-US" altLang="zh-CN" dirty="0"/>
              <a:t>raise/lift one’s eyes </a:t>
            </a:r>
            <a:r>
              <a:rPr lang="zh-CN" altLang="en-US" dirty="0"/>
              <a:t>抬眼</a:t>
            </a:r>
            <a:endParaRPr lang="en-US" altLang="zh-CN" dirty="0"/>
          </a:p>
          <a:p>
            <a:r>
              <a:rPr lang="en-US" altLang="zh-CN" dirty="0"/>
              <a:t>drop/lower one’s eyes </a:t>
            </a:r>
            <a:r>
              <a:rPr lang="zh-CN" altLang="en-US" dirty="0"/>
              <a:t>眼睛朝下看</a:t>
            </a:r>
            <a:endParaRPr lang="en-US" altLang="zh-CN" dirty="0"/>
          </a:p>
          <a:p>
            <a:r>
              <a:rPr lang="en-US" altLang="zh-CN" dirty="0"/>
              <a:t>squeeze one’s eyes shut </a:t>
            </a:r>
            <a:r>
              <a:rPr lang="zh-CN" altLang="en-US" dirty="0"/>
              <a:t>紧闭双眼</a:t>
            </a:r>
            <a:endParaRPr lang="en-US" altLang="zh-CN" dirty="0"/>
          </a:p>
          <a:p>
            <a:r>
              <a:rPr lang="en-US" altLang="zh-CN" dirty="0"/>
              <a:t>bat one’s eyes/eyelashes </a:t>
            </a:r>
            <a:r>
              <a:rPr lang="zh-CN" altLang="en-US" dirty="0"/>
              <a:t>挤眉弄眼</a:t>
            </a:r>
            <a:endParaRPr lang="en-US" altLang="zh-CN" dirty="0"/>
          </a:p>
          <a:p>
            <a:r>
              <a:rPr lang="en-US" altLang="zh-CN" dirty="0"/>
              <a:t>squint/narrow/widen one’s eyes </a:t>
            </a:r>
            <a:r>
              <a:rPr lang="zh-CN" altLang="en-US" dirty="0"/>
              <a:t>眯起</a:t>
            </a:r>
            <a:r>
              <a:rPr lang="en-US" altLang="zh-CN" dirty="0"/>
              <a:t>/</a:t>
            </a:r>
            <a:r>
              <a:rPr lang="zh-CN" altLang="en-US" dirty="0"/>
              <a:t>眯起</a:t>
            </a:r>
            <a:r>
              <a:rPr lang="en-US" altLang="zh-CN" dirty="0"/>
              <a:t>/</a:t>
            </a:r>
            <a:r>
              <a:rPr lang="zh-CN" altLang="en-US" dirty="0"/>
              <a:t>睁大眼睛</a:t>
            </a:r>
            <a:endParaRPr lang="en-US" altLang="zh-CN" dirty="0"/>
          </a:p>
          <a:p>
            <a:r>
              <a:rPr lang="en-US" altLang="zh-CN" dirty="0"/>
              <a:t>eyes fall on </a:t>
            </a:r>
            <a:r>
              <a:rPr lang="en-US" altLang="zh-CN" dirty="0" err="1"/>
              <a:t>sth</a:t>
            </a:r>
            <a:r>
              <a:rPr lang="en-US" altLang="zh-CN" dirty="0"/>
              <a:t>. </a:t>
            </a:r>
            <a:r>
              <a:rPr lang="zh-CN" altLang="en-US" dirty="0"/>
              <a:t>目光落在</a:t>
            </a:r>
            <a:r>
              <a:rPr lang="en-US" altLang="zh-CN" dirty="0"/>
              <a:t>……</a:t>
            </a:r>
            <a:endParaRPr lang="en-US" altLang="zh-CN" dirty="0"/>
          </a:p>
          <a:p>
            <a:r>
              <a:rPr lang="en-US" altLang="zh-CN" dirty="0"/>
              <a:t>one’s eyes water </a:t>
            </a:r>
            <a:r>
              <a:rPr lang="zh-CN" altLang="en-US" dirty="0"/>
              <a:t>某人的眼睛流泪</a:t>
            </a:r>
            <a:endParaRPr lang="en-US" altLang="zh-CN" dirty="0"/>
          </a:p>
          <a:p>
            <a:r>
              <a:rPr lang="en-US" altLang="zh-CN" dirty="0"/>
              <a:t>look/gaze into one’s eyes </a:t>
            </a:r>
            <a:r>
              <a:rPr lang="zh-CN" altLang="en-US" dirty="0"/>
              <a:t>看着</a:t>
            </a:r>
            <a:r>
              <a:rPr lang="en-US" altLang="zh-CN" dirty="0"/>
              <a:t>/</a:t>
            </a:r>
            <a:r>
              <a:rPr lang="zh-CN" altLang="en-US" dirty="0"/>
              <a:t>凝视某人的眼睛</a:t>
            </a:r>
            <a:endParaRPr lang="en-US" altLang="zh-CN" dirty="0"/>
          </a:p>
          <a:p>
            <a:r>
              <a:rPr lang="en-US" altLang="zh-CN" dirty="0"/>
              <a:t>give sb. a dirty look </a:t>
            </a:r>
            <a:r>
              <a:rPr lang="zh-CN" altLang="en-US" dirty="0"/>
              <a:t>给某人一个白眼；厌恶地瞪某人一眼</a:t>
            </a:r>
            <a:r>
              <a:rPr lang="en-US" altLang="zh-CN" dirty="0"/>
              <a:t>one’s eyes sparkle/glitter/glow/twinkle </a:t>
            </a:r>
            <a:r>
              <a:rPr lang="zh-CN" altLang="en-US" dirty="0"/>
              <a:t>眼睛闪闪发光</a:t>
            </a:r>
            <a:endParaRPr lang="zh-CN" altLang="en-US" dirty="0"/>
          </a:p>
        </p:txBody>
      </p:sp>
      <p:sp>
        <p:nvSpPr>
          <p:cNvPr id="4" name="标题 1"/>
          <p:cNvSpPr>
            <a:spLocks noGrp="1"/>
          </p:cNvSpPr>
          <p:nvPr>
            <p:ph type="title"/>
          </p:nvPr>
        </p:nvSpPr>
        <p:spPr>
          <a:xfrm>
            <a:off x="394232" y="74927"/>
            <a:ext cx="10959568" cy="456192"/>
          </a:xfrm>
          <a:solidFill>
            <a:schemeClr val="accent2">
              <a:lumMod val="20000"/>
              <a:lumOff val="80000"/>
            </a:schemeClr>
          </a:solidFill>
        </p:spPr>
        <p:txBody>
          <a:bodyPr>
            <a:noAutofit/>
          </a:bodyPr>
          <a:lstStyle/>
          <a:p>
            <a:r>
              <a:rPr lang="zh-CN" altLang="en-US" sz="2400" b="1" dirty="0"/>
              <a:t>续写微技能：眼神描写</a:t>
            </a:r>
            <a:endParaRPr lang="zh-CN" altLang="en-US" sz="2400" b="1" dirty="0"/>
          </a:p>
        </p:txBody>
      </p:sp>
      <p:pic>
        <p:nvPicPr>
          <p:cNvPr id="5" name="图片 4"/>
          <p:cNvPicPr>
            <a:picLocks noChangeAspect="1"/>
          </p:cNvPicPr>
          <p:nvPr/>
        </p:nvPicPr>
        <p:blipFill>
          <a:blip r:embed="rId1"/>
          <a:stretch>
            <a:fillRect/>
          </a:stretch>
        </p:blipFill>
        <p:spPr>
          <a:xfrm>
            <a:off x="9836223" y="5178081"/>
            <a:ext cx="1280271" cy="118882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8495" y="618727"/>
            <a:ext cx="11016603" cy="4632230"/>
          </a:xfrm>
          <a:solidFill>
            <a:schemeClr val="accent6">
              <a:lumMod val="20000"/>
              <a:lumOff val="80000"/>
            </a:schemeClr>
          </a:solidFill>
        </p:spPr>
        <p:txBody>
          <a:bodyPr>
            <a:normAutofit/>
          </a:bodyPr>
          <a:lstStyle/>
          <a:p>
            <a:r>
              <a:rPr lang="en-US" altLang="zh-CN" dirty="0"/>
              <a:t>1. </a:t>
            </a:r>
            <a:r>
              <a:rPr lang="zh-CN" altLang="en-US" dirty="0"/>
              <a:t>介词：</a:t>
            </a:r>
            <a:r>
              <a:rPr lang="en-US" altLang="zh-CN" dirty="0"/>
              <a:t>like </a:t>
            </a:r>
            <a:r>
              <a:rPr lang="zh-CN" altLang="en-US" dirty="0"/>
              <a:t>等；</a:t>
            </a:r>
            <a:endParaRPr lang="en-US" altLang="zh-CN" dirty="0"/>
          </a:p>
          <a:p>
            <a:r>
              <a:rPr lang="en-US" altLang="zh-CN" dirty="0"/>
              <a:t>2. </a:t>
            </a:r>
            <a:r>
              <a:rPr lang="zh-CN" altLang="en-US" dirty="0"/>
              <a:t>连词：</a:t>
            </a:r>
            <a:r>
              <a:rPr lang="en-US" altLang="zh-CN" dirty="0"/>
              <a:t>as, as if, as though, as...so, what</a:t>
            </a:r>
            <a:r>
              <a:rPr lang="zh-CN" altLang="en-US" dirty="0"/>
              <a:t>等；</a:t>
            </a:r>
            <a:endParaRPr lang="en-US" altLang="zh-CN" dirty="0"/>
          </a:p>
          <a:p>
            <a:r>
              <a:rPr lang="en-US" altLang="zh-CN" dirty="0"/>
              <a:t>3. </a:t>
            </a:r>
            <a:r>
              <a:rPr lang="zh-CN" altLang="en-US" dirty="0"/>
              <a:t>动词：</a:t>
            </a:r>
            <a:r>
              <a:rPr lang="en-US" altLang="zh-CN" dirty="0"/>
              <a:t>seem, compare...to, liken...to, bear a resemblance to </a:t>
            </a:r>
            <a:r>
              <a:rPr lang="zh-CN" altLang="en-US" dirty="0"/>
              <a:t>等；</a:t>
            </a:r>
            <a:r>
              <a:rPr lang="en-US" altLang="zh-CN" dirty="0"/>
              <a:t>4. </a:t>
            </a:r>
            <a:r>
              <a:rPr lang="zh-CN" altLang="en-US" dirty="0"/>
              <a:t>名词：</a:t>
            </a:r>
            <a:r>
              <a:rPr lang="en-US" altLang="zh-CN" dirty="0"/>
              <a:t>comparison, resemblance </a:t>
            </a:r>
            <a:r>
              <a:rPr lang="zh-CN" altLang="en-US" dirty="0"/>
              <a:t>等；</a:t>
            </a:r>
            <a:endParaRPr lang="en-US" altLang="zh-CN" dirty="0"/>
          </a:p>
          <a:p>
            <a:r>
              <a:rPr lang="en-US" altLang="zh-CN" dirty="0"/>
              <a:t>5. </a:t>
            </a:r>
            <a:r>
              <a:rPr lang="zh-CN" altLang="en-US" dirty="0"/>
              <a:t>形容词：</a:t>
            </a:r>
            <a:r>
              <a:rPr lang="en-US" altLang="zh-CN" dirty="0"/>
              <a:t>akin to, similar to, be analogous to </a:t>
            </a:r>
            <a:r>
              <a:rPr lang="zh-CN" altLang="en-US" dirty="0"/>
              <a:t>等</a:t>
            </a:r>
            <a:endParaRPr lang="en-US" altLang="zh-CN" dirty="0"/>
          </a:p>
          <a:p>
            <a:r>
              <a:rPr lang="en-US" altLang="zh-CN" dirty="0"/>
              <a:t>6. </a:t>
            </a:r>
            <a:r>
              <a:rPr lang="zh-CN" altLang="en-US" dirty="0"/>
              <a:t>短语： </a:t>
            </a:r>
            <a:r>
              <a:rPr lang="en-US" altLang="zh-CN" dirty="0"/>
              <a:t>as it were, no more...than, be something of, be something like</a:t>
            </a:r>
            <a:r>
              <a:rPr lang="zh-CN" altLang="en-US" dirty="0"/>
              <a:t>等；</a:t>
            </a:r>
            <a:endParaRPr lang="en-US" altLang="zh-CN" dirty="0"/>
          </a:p>
          <a:p>
            <a:r>
              <a:rPr lang="en-US" altLang="zh-CN" dirty="0"/>
              <a:t>7. </a:t>
            </a:r>
            <a:r>
              <a:rPr lang="zh-CN" altLang="en-US" dirty="0"/>
              <a:t>句式：</a:t>
            </a:r>
            <a:r>
              <a:rPr lang="en-US" altLang="zh-CN" dirty="0"/>
              <a:t>As…, so…; As A is to B, so C is to D; A is to B as [what] C is to D</a:t>
            </a:r>
            <a:r>
              <a:rPr lang="zh-CN" altLang="en-US" dirty="0"/>
              <a:t>等。</a:t>
            </a:r>
            <a:endParaRPr lang="zh-CN" altLang="en-US" dirty="0"/>
          </a:p>
        </p:txBody>
      </p:sp>
      <p:sp>
        <p:nvSpPr>
          <p:cNvPr id="4" name="标题 1"/>
          <p:cNvSpPr>
            <a:spLocks noGrp="1"/>
          </p:cNvSpPr>
          <p:nvPr>
            <p:ph type="title"/>
          </p:nvPr>
        </p:nvSpPr>
        <p:spPr>
          <a:xfrm>
            <a:off x="394232" y="74927"/>
            <a:ext cx="10959568" cy="456192"/>
          </a:xfrm>
          <a:solidFill>
            <a:schemeClr val="accent2">
              <a:lumMod val="20000"/>
              <a:lumOff val="80000"/>
            </a:schemeClr>
          </a:solidFill>
        </p:spPr>
        <p:txBody>
          <a:bodyPr>
            <a:noAutofit/>
          </a:bodyPr>
          <a:lstStyle/>
          <a:p>
            <a:r>
              <a:rPr lang="zh-CN" altLang="en-US" sz="2400" b="1" dirty="0"/>
              <a:t>续写微技能：比喻的句型</a:t>
            </a:r>
            <a:endParaRPr lang="zh-CN" altLang="en-US" sz="2400" b="1" dirty="0"/>
          </a:p>
        </p:txBody>
      </p:sp>
      <p:pic>
        <p:nvPicPr>
          <p:cNvPr id="2" name="图片 1"/>
          <p:cNvPicPr>
            <a:picLocks noChangeAspect="1"/>
          </p:cNvPicPr>
          <p:nvPr/>
        </p:nvPicPr>
        <p:blipFill>
          <a:blip r:embed="rId1"/>
          <a:stretch>
            <a:fillRect/>
          </a:stretch>
        </p:blipFill>
        <p:spPr>
          <a:xfrm>
            <a:off x="10427572" y="5446378"/>
            <a:ext cx="1280271" cy="118882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113" y="753832"/>
            <a:ext cx="11400524" cy="6034601"/>
          </a:xfrm>
          <a:solidFill>
            <a:schemeClr val="accent1">
              <a:lumMod val="20000"/>
              <a:lumOff val="80000"/>
            </a:schemeClr>
          </a:solidFill>
        </p:spPr>
        <p:txBody>
          <a:bodyPr>
            <a:normAutofit fontScale="92500" lnSpcReduction="10000"/>
          </a:bodyPr>
          <a:lstStyle/>
          <a:p>
            <a:r>
              <a:rPr lang="en-US" altLang="zh-CN" dirty="0"/>
              <a:t>Suddenly, an idea occurred to me. I could bridge the language gap with visuals! I drew a simple sketch of a pumpkin, complete with a stem on top and the characteristic ridges</a:t>
            </a:r>
            <a:r>
              <a:rPr lang="zh-CN" altLang="en-US" dirty="0"/>
              <a:t>（纹路）</a:t>
            </a:r>
            <a:r>
              <a:rPr lang="en-US" altLang="zh-CN" dirty="0"/>
              <a:t>. “I need something like this,” I said, showing my drawing to the seller. She studied the sketch with curiosity, then looked up at me, understanding dawning on her face. After a moment, she disappeared behind a pile of produce and soon returned with a round, orange pumpkin. “That’s it!” I exclaimed, my face lit up with joy. Immediately I rushed back home, starting to carve my beautiful pumpkin.</a:t>
            </a:r>
            <a:endParaRPr lang="en-US" altLang="zh-CN" dirty="0"/>
          </a:p>
          <a:p>
            <a:r>
              <a:rPr lang="en-US" altLang="zh-CN" dirty="0"/>
              <a:t>On Oct. 31, I brought the carefully- carved pumpkin into the class. The students gathered around, their eyes wide with curiosity as they observed the delicately carved face with a flickering candle inside. It was indeed a traditional jack-o’- lantern, and it captured the essence of the holiday. As the light cast shadows around the room, I began to tell them about the origins of Halloween, the legends of spirits and the custom of carving pumpkins to drive off evil spirits. They listened attentively, eyes fixed on me. We were all connected through the universal language of celebration and tradition despite the cultural differences.</a:t>
            </a:r>
            <a:endParaRPr lang="zh-CN" altLang="en-US" dirty="0"/>
          </a:p>
        </p:txBody>
      </p:sp>
      <p:pic>
        <p:nvPicPr>
          <p:cNvPr id="4" name="图片 3"/>
          <p:cNvPicPr>
            <a:picLocks noChangeAspect="1"/>
          </p:cNvPicPr>
          <p:nvPr/>
        </p:nvPicPr>
        <p:blipFill>
          <a:blip r:embed="rId1"/>
          <a:stretch>
            <a:fillRect/>
          </a:stretch>
        </p:blipFill>
        <p:spPr>
          <a:xfrm>
            <a:off x="10815725" y="5640603"/>
            <a:ext cx="1182417" cy="1097959"/>
          </a:xfrm>
          <a:prstGeom prst="rect">
            <a:avLst/>
          </a:prstGeom>
        </p:spPr>
      </p:pic>
      <p:sp>
        <p:nvSpPr>
          <p:cNvPr id="5" name="标题 1"/>
          <p:cNvSpPr>
            <a:spLocks noGrp="1"/>
          </p:cNvSpPr>
          <p:nvPr>
            <p:ph type="title"/>
          </p:nvPr>
        </p:nvSpPr>
        <p:spPr>
          <a:xfrm>
            <a:off x="224392" y="193539"/>
            <a:ext cx="11011601" cy="378662"/>
          </a:xfrm>
          <a:solidFill>
            <a:schemeClr val="accent2">
              <a:lumMod val="20000"/>
              <a:lumOff val="80000"/>
            </a:schemeClr>
          </a:solidFill>
        </p:spPr>
        <p:txBody>
          <a:bodyPr>
            <a:noAutofit/>
          </a:bodyPr>
          <a:lstStyle/>
          <a:p>
            <a:r>
              <a:rPr lang="zh-CN" altLang="en-US" sz="2400" b="1" dirty="0"/>
              <a:t>官方范文</a:t>
            </a:r>
            <a:endParaRPr lang="zh-CN" altLang="en-US"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875869dd1e15439副本.jpg"/>
          <p:cNvPicPr>
            <a:picLocks noChangeAspect="1" noChangeArrowheads="1"/>
          </p:cNvPicPr>
          <p:nvPr/>
        </p:nvPicPr>
        <p:blipFill>
          <a:blip r:embed="rId1" cstate="print"/>
          <a:srcRect/>
          <a:stretch>
            <a:fillRect/>
          </a:stretch>
        </p:blipFill>
        <p:spPr bwMode="auto">
          <a:xfrm>
            <a:off x="-448976" y="-321340"/>
            <a:ext cx="12188238" cy="6862231"/>
          </a:xfrm>
          <a:prstGeom prst="rect">
            <a:avLst/>
          </a:prstGeom>
          <a:noFill/>
        </p:spPr>
      </p:pic>
      <p:sp>
        <p:nvSpPr>
          <p:cNvPr id="11" name="TextBox 26"/>
          <p:cNvSpPr txBox="1"/>
          <p:nvPr/>
        </p:nvSpPr>
        <p:spPr>
          <a:xfrm>
            <a:off x="3625598" y="1937993"/>
            <a:ext cx="7713971" cy="1733423"/>
          </a:xfrm>
          <a:prstGeom prst="rect">
            <a:avLst/>
          </a:prstGeom>
          <a:noFill/>
        </p:spPr>
        <p:txBody>
          <a:bodyPr wrap="none" rtlCol="0">
            <a:spAutoFit/>
          </a:bodyPr>
          <a:lstStyle/>
          <a:p>
            <a:pPr defTabSz="1218565" fontAlgn="base">
              <a:spcBef>
                <a:spcPct val="0"/>
              </a:spcBef>
              <a:spcAft>
                <a:spcPct val="0"/>
              </a:spcAft>
            </a:pPr>
            <a:r>
              <a:rPr lang="zh-CN" altLang="en-US" sz="5330" b="1" dirty="0">
                <a:solidFill>
                  <a:prstClr val="black">
                    <a:lumMod val="65000"/>
                    <a:lumOff val="35000"/>
                  </a:prstClr>
                </a:solidFill>
                <a:cs typeface="+mn-ea"/>
                <a:sym typeface="+mn-lt"/>
              </a:rPr>
              <a:t>高二名校协作体读后续写</a:t>
            </a:r>
            <a:br>
              <a:rPr lang="zh-CN" altLang="en-US" sz="5330" b="1" dirty="0">
                <a:solidFill>
                  <a:prstClr val="black">
                    <a:lumMod val="65000"/>
                    <a:lumOff val="35000"/>
                  </a:prstClr>
                </a:solidFill>
                <a:cs typeface="+mn-ea"/>
                <a:sym typeface="+mn-lt"/>
              </a:rPr>
            </a:br>
            <a:r>
              <a:rPr lang="zh-CN" altLang="en-US" sz="5330" b="1" dirty="0">
                <a:solidFill>
                  <a:prstClr val="black">
                    <a:lumMod val="65000"/>
                    <a:lumOff val="35000"/>
                  </a:prstClr>
                </a:solidFill>
                <a:cs typeface="+mn-ea"/>
                <a:sym typeface="+mn-lt"/>
              </a:rPr>
              <a:t>            </a:t>
            </a:r>
            <a:r>
              <a:rPr lang="zh-CN" altLang="en-US" sz="5330" b="1" dirty="0">
                <a:solidFill>
                  <a:prstClr val="black">
                    <a:lumMod val="65000"/>
                    <a:lumOff val="35000"/>
                  </a:prstClr>
                </a:solidFill>
                <a:highlight>
                  <a:srgbClr val="FFFF00"/>
                </a:highlight>
                <a:cs typeface="+mn-ea"/>
                <a:sym typeface="+mn-lt"/>
              </a:rPr>
              <a:t>外教的南瓜灯</a:t>
            </a:r>
            <a:endParaRPr lang="zh-CN" altLang="en-US" sz="5330" b="1" dirty="0">
              <a:solidFill>
                <a:prstClr val="black">
                  <a:lumMod val="65000"/>
                  <a:lumOff val="35000"/>
                </a:prstClr>
              </a:solidFill>
              <a:highlight>
                <a:srgbClr val="FFFF00"/>
              </a:highlight>
              <a:latin typeface="Arial" panose="020B0604020202020204"/>
              <a:ea typeface="微软雅黑" panose="020B0503020204020204" pitchFamily="34" charset="-122"/>
              <a:cs typeface="+mn-ea"/>
              <a:sym typeface="+mn-lt"/>
            </a:endParaRPr>
          </a:p>
        </p:txBody>
      </p:sp>
      <p:sp>
        <p:nvSpPr>
          <p:cNvPr id="13" name="TextBox 12"/>
          <p:cNvSpPr txBox="1"/>
          <p:nvPr/>
        </p:nvSpPr>
        <p:spPr>
          <a:xfrm>
            <a:off x="3625598" y="368781"/>
            <a:ext cx="2717411" cy="1569212"/>
          </a:xfrm>
          <a:prstGeom prst="rect">
            <a:avLst/>
          </a:prstGeom>
          <a:noFill/>
        </p:spPr>
        <p:txBody>
          <a:bodyPr wrap="none" rtlCol="0">
            <a:spAutoFit/>
          </a:bodyPr>
          <a:lstStyle/>
          <a:p>
            <a:pPr defTabSz="1218565" fontAlgn="base">
              <a:spcBef>
                <a:spcPct val="0"/>
              </a:spcBef>
              <a:spcAft>
                <a:spcPct val="0"/>
              </a:spcAft>
            </a:pPr>
            <a:r>
              <a:rPr lang="en-US" altLang="zh-CN" sz="9595" spc="-400" dirty="0">
                <a:solidFill>
                  <a:prstClr val="black">
                    <a:lumMod val="65000"/>
                    <a:lumOff val="35000"/>
                  </a:prstClr>
                </a:solidFill>
                <a:latin typeface="Arial" panose="020B0604020202020204"/>
                <a:ea typeface="微软雅黑" panose="020B0503020204020204" pitchFamily="34" charset="-122"/>
                <a:cs typeface="+mn-ea"/>
                <a:sym typeface="+mn-lt"/>
              </a:rPr>
              <a:t>2024</a:t>
            </a:r>
            <a:endParaRPr lang="zh-CN" altLang="en-US" sz="9595" spc="-400" dirty="0">
              <a:solidFill>
                <a:prstClr val="black">
                  <a:lumMod val="65000"/>
                  <a:lumOff val="35000"/>
                </a:prstClr>
              </a:solidFill>
              <a:latin typeface="Arial" panose="020B0604020202020204"/>
              <a:ea typeface="微软雅黑" panose="020B0503020204020204" pitchFamily="34" charset="-122"/>
              <a:cs typeface="+mn-ea"/>
              <a:sym typeface="+mn-lt"/>
            </a:endParaRPr>
          </a:p>
        </p:txBody>
      </p:sp>
      <p:pic>
        <p:nvPicPr>
          <p:cNvPr id="15" name="纯音乐 - 爱的协奏曲 - concerto pour unr j.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cstate="print"/>
          <a:stretch>
            <a:fillRect/>
          </a:stretch>
        </p:blipFill>
        <p:spPr>
          <a:xfrm>
            <a:off x="-405452" y="165644"/>
            <a:ext cx="406275" cy="406275"/>
          </a:xfrm>
          <a:prstGeom prst="rect">
            <a:avLst/>
          </a:prstGeom>
        </p:spPr>
      </p:pic>
      <p:pic>
        <p:nvPicPr>
          <p:cNvPr id="4" name="图片 3"/>
          <p:cNvPicPr>
            <a:picLocks noChangeAspect="1"/>
          </p:cNvPicPr>
          <p:nvPr/>
        </p:nvPicPr>
        <p:blipFill>
          <a:blip r:embed="rId5"/>
          <a:srcRect b="7869"/>
          <a:stretch>
            <a:fillRect/>
          </a:stretch>
        </p:blipFill>
        <p:spPr>
          <a:xfrm>
            <a:off x="617079" y="3052240"/>
            <a:ext cx="3786626" cy="3488651"/>
          </a:xfrm>
          <a:prstGeom prst="rect">
            <a:avLst/>
          </a:prstGeom>
        </p:spPr>
      </p:pic>
      <p:sp>
        <p:nvSpPr>
          <p:cNvPr id="2" name="标题 1"/>
          <p:cNvSpPr txBox="1"/>
          <p:nvPr/>
        </p:nvSpPr>
        <p:spPr>
          <a:xfrm>
            <a:off x="5469760" y="3869148"/>
            <a:ext cx="5609627" cy="456192"/>
          </a:xfrm>
          <a:prstGeom prst="rect">
            <a:avLst/>
          </a:prstGeom>
          <a:solidFill>
            <a:schemeClr val="accent2">
              <a:lumMod val="20000"/>
              <a:lumOff val="80000"/>
            </a:schemeClr>
          </a:solidFill>
        </p:spPr>
        <p:txBody>
          <a:bodyPr>
            <a:noAutofit/>
          </a:bodyPr>
          <a:lstStyle>
            <a:lvl1pPr algn="l" defTabSz="866775" rtl="0" eaLnBrk="1" latinLnBrk="0" hangingPunct="1">
              <a:lnSpc>
                <a:spcPct val="90000"/>
              </a:lnSpc>
              <a:spcBef>
                <a:spcPct val="0"/>
              </a:spcBef>
              <a:buNone/>
              <a:defRPr sz="4130" kern="1200">
                <a:solidFill>
                  <a:schemeClr val="tx1"/>
                </a:solidFill>
                <a:latin typeface="+mj-lt"/>
                <a:ea typeface="+mj-ea"/>
                <a:cs typeface="+mj-cs"/>
              </a:defRPr>
            </a:lvl1pPr>
          </a:lstStyle>
          <a:p>
            <a:r>
              <a:rPr lang="zh-CN" altLang="en-US" sz="2400" b="1" dirty="0"/>
              <a:t>基于续写微技能：眼神</a:t>
            </a:r>
            <a:r>
              <a:rPr lang="en-US" altLang="zh-CN" sz="2400" b="1" dirty="0"/>
              <a:t>+</a:t>
            </a:r>
            <a:r>
              <a:rPr lang="zh-CN" altLang="en-US" sz="2400" b="1" dirty="0"/>
              <a:t>前文取材</a:t>
            </a:r>
            <a:r>
              <a:rPr lang="en-US" altLang="zh-CN" sz="2400" b="1" dirty="0"/>
              <a:t>+</a:t>
            </a:r>
            <a:r>
              <a:rPr lang="zh-CN" altLang="en-US" sz="2400" b="1" dirty="0"/>
              <a:t>比喻</a:t>
            </a:r>
            <a:endParaRPr lang="zh-CN" altLang="en-US" sz="2400" b="1" dirty="0"/>
          </a:p>
        </p:txBody>
      </p:sp>
      <p:sp>
        <p:nvSpPr>
          <p:cNvPr id="3" name="标题 1"/>
          <p:cNvSpPr txBox="1"/>
          <p:nvPr/>
        </p:nvSpPr>
        <p:spPr>
          <a:xfrm>
            <a:off x="9885621" y="4976923"/>
            <a:ext cx="1193766" cy="456192"/>
          </a:xfrm>
          <a:prstGeom prst="rect">
            <a:avLst/>
          </a:prstGeom>
          <a:solidFill>
            <a:schemeClr val="accent2">
              <a:lumMod val="20000"/>
              <a:lumOff val="80000"/>
            </a:schemeClr>
          </a:solidFill>
        </p:spPr>
        <p:txBody>
          <a:bodyPr>
            <a:noAutofit/>
          </a:bodyPr>
          <a:lstStyle>
            <a:lvl1pPr algn="l" defTabSz="866775" rtl="0" eaLnBrk="1" latinLnBrk="0" hangingPunct="1">
              <a:lnSpc>
                <a:spcPct val="90000"/>
              </a:lnSpc>
              <a:spcBef>
                <a:spcPct val="0"/>
              </a:spcBef>
              <a:buNone/>
              <a:defRPr sz="4130" kern="1200">
                <a:solidFill>
                  <a:schemeClr val="tx1"/>
                </a:solidFill>
                <a:latin typeface="+mj-lt"/>
                <a:ea typeface="+mj-ea"/>
                <a:cs typeface="+mj-cs"/>
              </a:defRPr>
            </a:lvl1pPr>
          </a:lstStyle>
          <a:p>
            <a:r>
              <a:rPr lang="zh-CN" altLang="en-US" sz="2400" b="1" dirty="0"/>
              <a:t>刘艳</a:t>
            </a:r>
            <a:endParaRPr lang="zh-CN" altLang="en-US" sz="2400" b="1" dirty="0"/>
          </a:p>
        </p:txBody>
      </p:sp>
    </p:spTree>
  </p:cSld>
  <p:clrMapOvr>
    <a:masterClrMapping/>
  </p:clrMapOvr>
  <p:transition spd="med" advClick="0" advTm="500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strVal val="#ppt_w+.3"/>
                                          </p:val>
                                        </p:tav>
                                        <p:tav tm="100000">
                                          <p:val>
                                            <p:strVal val="#ppt_w"/>
                                          </p:val>
                                        </p:tav>
                                      </p:tavLst>
                                    </p:anim>
                                    <p:anim calcmode="lin" valueType="num">
                                      <p:cBhvr>
                                        <p:cTn id="12" dur="1000" fill="hold"/>
                                        <p:tgtEl>
                                          <p:spTgt spid="1026"/>
                                        </p:tgtEl>
                                        <p:attrNameLst>
                                          <p:attrName>ppt_h</p:attrName>
                                        </p:attrNameLst>
                                      </p:cBhvr>
                                      <p:tavLst>
                                        <p:tav tm="0">
                                          <p:val>
                                            <p:strVal val="#ppt_h"/>
                                          </p:val>
                                        </p:tav>
                                        <p:tav tm="100000">
                                          <p:val>
                                            <p:strVal val="#ppt_h"/>
                                          </p:val>
                                        </p:tav>
                                      </p:tavLst>
                                    </p:anim>
                                    <p:animEffect transition="in" filter="fade">
                                      <p:cBhvr>
                                        <p:cTn id="13" dur="1000"/>
                                        <p:tgtEl>
                                          <p:spTgt spid="1026"/>
                                        </p:tgtEl>
                                      </p:cBhvr>
                                    </p:animEffect>
                                  </p:childTnLst>
                                </p:cTn>
                              </p:par>
                            </p:childTnLst>
                          </p:cTn>
                        </p:par>
                        <p:par>
                          <p:cTn id="14" fill="hold">
                            <p:stCondLst>
                              <p:cond delay="1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ppt_w</p:attrName>
                                        </p:attrNameLst>
                                      </p:cBhvr>
                                      <p:tavLst>
                                        <p:tav tm="0" fmla="#ppt_w*sin(2.5*pi*$)">
                                          <p:val>
                                            <p:fltVal val="0"/>
                                          </p:val>
                                        </p:tav>
                                        <p:tav tm="100000">
                                          <p:val>
                                            <p:fltVal val="1"/>
                                          </p:val>
                                        </p:tav>
                                      </p:tavLst>
                                    </p:anim>
                                    <p:anim calcmode="lin" valueType="num">
                                      <p:cBhvr>
                                        <p:cTn id="19" dur="1000" fill="hold"/>
                                        <p:tgtEl>
                                          <p:spTgt spid="13"/>
                                        </p:tgtEl>
                                        <p:attrNameLst>
                                          <p:attrName>ppt_h</p:attrName>
                                        </p:attrNameLst>
                                      </p:cBhvr>
                                      <p:tavLst>
                                        <p:tav tm="0">
                                          <p:val>
                                            <p:strVal val="#ppt_h"/>
                                          </p:val>
                                        </p:tav>
                                        <p:tav tm="100000">
                                          <p:val>
                                            <p:strVal val="#ppt_h"/>
                                          </p:val>
                                        </p:tav>
                                      </p:tavLst>
                                    </p:anim>
                                  </p:childTnLst>
                                </p:cTn>
                              </p:par>
                            </p:childTnLst>
                          </p:cTn>
                        </p:par>
                        <p:par>
                          <p:cTn id="20" fill="hold">
                            <p:stCondLst>
                              <p:cond delay="2299"/>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by="(-#ppt_w*2)" calcmode="lin" valueType="num">
                                      <p:cBhvr rctx="PPT">
                                        <p:cTn id="23" dur="500" autoRev="1" fill="hold">
                                          <p:stCondLst>
                                            <p:cond delay="0"/>
                                          </p:stCondLst>
                                        </p:cTn>
                                        <p:tgtEl>
                                          <p:spTgt spid="11"/>
                                        </p:tgtEl>
                                        <p:attrNameLst>
                                          <p:attrName>ppt_w</p:attrName>
                                        </p:attrNameLst>
                                      </p:cBhvr>
                                    </p:anim>
                                    <p:anim by="(#ppt_w*0.50)" calcmode="lin" valueType="num">
                                      <p:cBhvr>
                                        <p:cTn id="24" dur="500" decel="50000" autoRev="1" fill="hold">
                                          <p:stCondLst>
                                            <p:cond delay="0"/>
                                          </p:stCondLst>
                                        </p:cTn>
                                        <p:tgtEl>
                                          <p:spTgt spid="11"/>
                                        </p:tgtEl>
                                        <p:attrNameLst>
                                          <p:attrName>ppt_x</p:attrName>
                                        </p:attrNameLst>
                                      </p:cBhvr>
                                    </p:anim>
                                    <p:anim from="(-#ppt_h/2)" to="(#ppt_y)" calcmode="lin" valueType="num">
                                      <p:cBhvr>
                                        <p:cTn id="25" dur="1000" fill="hold">
                                          <p:stCondLst>
                                            <p:cond delay="0"/>
                                          </p:stCondLst>
                                        </p:cTn>
                                        <p:tgtEl>
                                          <p:spTgt spid="11"/>
                                        </p:tgtEl>
                                        <p:attrNameLst>
                                          <p:attrName>ppt_y</p:attrName>
                                        </p:attrNameLst>
                                      </p:cBhvr>
                                    </p:anim>
                                    <p:animRot by="21600000">
                                      <p:cBhvr>
                                        <p:cTn id="26"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7" repeatCount="indefinite" fill="hold" display="0">
                  <p:stCondLst>
                    <p:cond delay="indefinite"/>
                  </p:stCondLst>
                  <p:endCondLst>
                    <p:cond evt="onPrev" delay="0">
                      <p:tgtEl>
                        <p:sldTgt/>
                      </p:tgtEl>
                    </p:cond>
                    <p:cond evt="onStopAudio" delay="0">
                      <p:tgtEl>
                        <p:sldTgt/>
                      </p:tgtEl>
                    </p:cond>
                  </p:endCondLst>
                </p:cTn>
                <p:tgtEl>
                  <p:spTgt spid="15"/>
                </p:tgtEl>
              </p:cMediaNode>
            </p:audio>
          </p:childTnLst>
        </p:cTn>
      </p:par>
    </p:tnLst>
    <p:bldLst>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875869dd1e15439副本.jpg"/>
          <p:cNvPicPr>
            <a:picLocks noChangeAspect="1" noChangeArrowheads="1"/>
          </p:cNvPicPr>
          <p:nvPr/>
        </p:nvPicPr>
        <p:blipFill>
          <a:blip r:embed="rId1" cstate="print"/>
          <a:srcRect/>
          <a:stretch>
            <a:fillRect/>
          </a:stretch>
        </p:blipFill>
        <p:spPr bwMode="auto">
          <a:xfrm>
            <a:off x="823" y="-4231"/>
            <a:ext cx="12188238" cy="6862231"/>
          </a:xfrm>
          <a:prstGeom prst="rect">
            <a:avLst/>
          </a:prstGeom>
          <a:noFill/>
        </p:spPr>
      </p:pic>
      <p:sp>
        <p:nvSpPr>
          <p:cNvPr id="11" name="TextBox 26"/>
          <p:cNvSpPr txBox="1"/>
          <p:nvPr/>
        </p:nvSpPr>
        <p:spPr>
          <a:xfrm>
            <a:off x="5325841" y="1634932"/>
            <a:ext cx="4323043" cy="912879"/>
          </a:xfrm>
          <a:prstGeom prst="rect">
            <a:avLst/>
          </a:prstGeom>
          <a:noFill/>
        </p:spPr>
        <p:txBody>
          <a:bodyPr wrap="square" rtlCol="0">
            <a:spAutoFit/>
          </a:bodyPr>
          <a:lstStyle/>
          <a:p>
            <a:pPr defTabSz="1218565" fontAlgn="base">
              <a:spcBef>
                <a:spcPct val="0"/>
              </a:spcBef>
              <a:spcAft>
                <a:spcPct val="0"/>
              </a:spcAft>
            </a:pPr>
            <a:r>
              <a:rPr lang="zh-CN" altLang="en-US" sz="5330" b="1" dirty="0">
                <a:solidFill>
                  <a:prstClr val="black">
                    <a:lumMod val="65000"/>
                    <a:lumOff val="35000"/>
                  </a:prstClr>
                </a:solidFill>
                <a:latin typeface="Arial" panose="020B0604020202020204"/>
                <a:ea typeface="微软雅黑" panose="020B0503020204020204" pitchFamily="34" charset="-122"/>
                <a:cs typeface="+mn-ea"/>
                <a:sym typeface="+mn-lt"/>
              </a:rPr>
              <a:t>感谢聆听</a:t>
            </a:r>
            <a:endParaRPr lang="zh-CN" altLang="en-US" sz="5330" b="1" dirty="0">
              <a:solidFill>
                <a:prstClr val="black">
                  <a:lumMod val="65000"/>
                  <a:lumOff val="35000"/>
                </a:prstClr>
              </a:solidFill>
              <a:latin typeface="Arial" panose="020B0604020202020204"/>
              <a:ea typeface="微软雅黑" panose="020B0503020204020204" pitchFamily="34" charset="-122"/>
              <a:cs typeface="+mn-ea"/>
              <a:sym typeface="+mn-lt"/>
            </a:endParaRPr>
          </a:p>
        </p:txBody>
      </p:sp>
      <p:pic>
        <p:nvPicPr>
          <p:cNvPr id="2" name="图片 1"/>
          <p:cNvPicPr>
            <a:picLocks noChangeAspect="1"/>
          </p:cNvPicPr>
          <p:nvPr/>
        </p:nvPicPr>
        <p:blipFill>
          <a:blip r:embed="rId2"/>
          <a:stretch>
            <a:fillRect/>
          </a:stretch>
        </p:blipFill>
        <p:spPr>
          <a:xfrm>
            <a:off x="4616878" y="2681897"/>
            <a:ext cx="3966316" cy="3534188"/>
          </a:xfrm>
          <a:prstGeom prst="rect">
            <a:avLst/>
          </a:prstGeom>
        </p:spPr>
      </p:pic>
    </p:spTree>
  </p:cSld>
  <p:clrMapOvr>
    <a:masterClrMapping/>
  </p:clrMapOvr>
  <p:transition spd="med" advClick="0" advTm="5000">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500" autoRev="1" fill="hold">
                                          <p:stCondLst>
                                            <p:cond delay="0"/>
                                          </p:stCondLst>
                                        </p:cTn>
                                        <p:tgtEl>
                                          <p:spTgt spid="11"/>
                                        </p:tgtEl>
                                        <p:attrNameLst>
                                          <p:attrName>ppt_w</p:attrName>
                                        </p:attrNameLst>
                                      </p:cBhvr>
                                    </p:anim>
                                    <p:anim by="(#ppt_w*0.50)" calcmode="lin" valueType="num">
                                      <p:cBhvr>
                                        <p:cTn id="14" dur="500" decel="50000" autoRev="1" fill="hold">
                                          <p:stCondLst>
                                            <p:cond delay="0"/>
                                          </p:stCondLst>
                                        </p:cTn>
                                        <p:tgtEl>
                                          <p:spTgt spid="11"/>
                                        </p:tgtEl>
                                        <p:attrNameLst>
                                          <p:attrName>ppt_x</p:attrName>
                                        </p:attrNameLst>
                                      </p:cBhvr>
                                    </p:anim>
                                    <p:anim from="(-#ppt_h/2)" to="(#ppt_y)" calcmode="lin" valueType="num">
                                      <p:cBhvr>
                                        <p:cTn id="15" dur="1000" fill="hold">
                                          <p:stCondLst>
                                            <p:cond delay="0"/>
                                          </p:stCondLst>
                                        </p:cTn>
                                        <p:tgtEl>
                                          <p:spTgt spid="11"/>
                                        </p:tgtEl>
                                        <p:attrNameLst>
                                          <p:attrName>ppt_y</p:attrName>
                                        </p:attrNameLst>
                                      </p:cBhvr>
                                    </p:anim>
                                    <p:animRot by="21600000">
                                      <p:cBhvr>
                                        <p:cTn id="16"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4232" y="229969"/>
            <a:ext cx="10959568" cy="451069"/>
          </a:xfrm>
          <a:solidFill>
            <a:schemeClr val="accent2">
              <a:lumMod val="20000"/>
              <a:lumOff val="80000"/>
            </a:schemeClr>
          </a:solidFill>
        </p:spPr>
        <p:txBody>
          <a:bodyPr>
            <a:normAutofit fontScale="90000"/>
          </a:bodyPr>
          <a:lstStyle/>
          <a:p>
            <a:r>
              <a:rPr lang="zh-CN" altLang="en-US" dirty="0"/>
              <a:t>读原文 找出记叙文要素</a:t>
            </a:r>
            <a:endParaRPr lang="zh-CN" altLang="en-US" dirty="0"/>
          </a:p>
        </p:txBody>
      </p:sp>
      <p:sp>
        <p:nvSpPr>
          <p:cNvPr id="3" name="内容占位符 2"/>
          <p:cNvSpPr>
            <a:spLocks noGrp="1"/>
          </p:cNvSpPr>
          <p:nvPr>
            <p:ph idx="1"/>
          </p:nvPr>
        </p:nvSpPr>
        <p:spPr>
          <a:xfrm>
            <a:off x="432559" y="793940"/>
            <a:ext cx="11067563" cy="5713447"/>
          </a:xfrm>
          <a:solidFill>
            <a:schemeClr val="accent3">
              <a:lumMod val="20000"/>
              <a:lumOff val="80000"/>
            </a:schemeClr>
          </a:solidFill>
        </p:spPr>
        <p:txBody>
          <a:bodyPr>
            <a:normAutofit fontScale="92500" lnSpcReduction="10000"/>
          </a:bodyPr>
          <a:lstStyle/>
          <a:p>
            <a:r>
              <a:rPr lang="en-US" altLang="zh-CN" sz="1800" dirty="0"/>
              <a:t>“She wants a what?” barked the fruit seller. I was in one of the many street markets of </a:t>
            </a:r>
            <a:r>
              <a:rPr lang="en-US" altLang="zh-CN" sz="1800" dirty="0" err="1"/>
              <a:t>Luzhou</a:t>
            </a:r>
            <a:r>
              <a:rPr lang="en-US" altLang="zh-CN" sz="1800" dirty="0"/>
              <a:t>, a small city located in China’s Sichuan Province. Already, a crowd of curious on - lookers was gathering: white - haired grandmas, toothless old men, mothers holding infants. Everyone was waiting, wondering why the foreigner was causing such a fuss</a:t>
            </a:r>
            <a:r>
              <a:rPr lang="zh-CN" altLang="en-US" sz="1800" dirty="0"/>
              <a:t>（大惊小怪）</a:t>
            </a:r>
            <a:r>
              <a:rPr lang="en-US" altLang="zh-CN" sz="1800" dirty="0"/>
              <a:t>.</a:t>
            </a:r>
            <a:endParaRPr lang="en-US" altLang="zh-CN" sz="1800" dirty="0"/>
          </a:p>
          <a:p>
            <a:r>
              <a:rPr lang="en-US" altLang="zh-CN" sz="1800" dirty="0"/>
              <a:t>I took a deep breath. The crowd leaned in. “Do you have a pumpkin?” I asked as clearly as possible. A mother holding an infant explained there was no pumpkin here in English. I had to move on to yet another market in my search for Halloween.</a:t>
            </a:r>
            <a:endParaRPr lang="en-US" altLang="zh-CN" sz="1800" dirty="0"/>
          </a:p>
          <a:p>
            <a:r>
              <a:rPr lang="en-US" altLang="zh-CN" sz="1800" dirty="0"/>
              <a:t>As an American English teacher in China, the urge was strong to explain my country’s cultural traditions to my students. I’d had plenty of success in teaching the Chinese about significant United States holidays and events, Halloween being one of them. Yet I was now in a new teaching position, in a different region of the country which seems to have every kind of produce known to man except the one I wanted for Oct.31.</a:t>
            </a:r>
            <a:endParaRPr lang="en-US" altLang="zh-CN" sz="1800" dirty="0"/>
          </a:p>
          <a:p>
            <a:r>
              <a:rPr lang="en-US" altLang="zh-CN" sz="1800" dirty="0"/>
              <a:t>I had learned that in teaching about Halloween, there was no substitute </a:t>
            </a:r>
            <a:r>
              <a:rPr lang="zh-CN" altLang="en-US" sz="1800" dirty="0"/>
              <a:t>（替代品）</a:t>
            </a:r>
            <a:r>
              <a:rPr lang="en-US" altLang="zh-CN" sz="1800" dirty="0"/>
              <a:t>for a carved pumpkin.  Descriptions produced blank stares. Drawings were misinterpreted. Pictures only puzzled.</a:t>
            </a:r>
            <a:endParaRPr lang="en-US" altLang="zh-CN" sz="1800" dirty="0"/>
          </a:p>
          <a:p>
            <a:r>
              <a:rPr lang="en-US" altLang="zh-CN" sz="1800" dirty="0"/>
              <a:t>Sure, I could give up showing a real jack-o’- lantern</a:t>
            </a:r>
            <a:r>
              <a:rPr lang="zh-CN" altLang="en-US" sz="1800" dirty="0"/>
              <a:t>（南瓜灯） </a:t>
            </a:r>
            <a:r>
              <a:rPr lang="en-US" altLang="zh-CN" sz="1800" dirty="0"/>
              <a:t>to my students. I could lecture on the history of this tradition, which had its origin in old beliefs about the return of the spirits of dead people. We could have a go at wearing masks, and role- play trick - or - treat.</a:t>
            </a:r>
            <a:endParaRPr lang="en-US" altLang="zh-CN" sz="1800" dirty="0"/>
          </a:p>
          <a:p>
            <a:r>
              <a:rPr lang="en-US" altLang="zh-CN" sz="1800" dirty="0"/>
              <a:t>But nothing could compare with the pumpkin. For that reason, I was willing to go through just about anything to find a pumpkin for my students.</a:t>
            </a:r>
            <a:endParaRPr lang="en-US" altLang="zh-CN" sz="1800" dirty="0"/>
          </a:p>
          <a:p>
            <a:r>
              <a:rPr lang="en-US" altLang="zh-CN" sz="1800" dirty="0"/>
              <a:t>In another section of the city, I headed to a big market. “Do you have a pumpkin?” I asked the seller I saw. “A what?” she seemed to be at a loss. However, I didn’t know how to make her understand what I wanted.</a:t>
            </a:r>
            <a:endParaRPr lang="zh-CN" altLang="en-US" sz="1800" dirty="0"/>
          </a:p>
          <a:p>
            <a:r>
              <a:rPr lang="en-US" altLang="zh-CN" sz="1800" dirty="0"/>
              <a:t>Suddenly, an idea occurred to me.</a:t>
            </a:r>
            <a:endParaRPr lang="en-US" altLang="zh-CN" sz="1800" dirty="0"/>
          </a:p>
          <a:p>
            <a:r>
              <a:rPr lang="en-US" altLang="zh-CN" sz="1800" dirty="0"/>
              <a:t>On Oct. 31, I brought the carefully - carved pumpkin into the class.</a:t>
            </a:r>
            <a:endParaRPr lang="zh-CN" altLang="en-US" sz="1800" dirty="0"/>
          </a:p>
        </p:txBody>
      </p:sp>
      <p:pic>
        <p:nvPicPr>
          <p:cNvPr id="6" name="图片 5"/>
          <p:cNvPicPr>
            <a:picLocks noChangeAspect="1"/>
          </p:cNvPicPr>
          <p:nvPr/>
        </p:nvPicPr>
        <p:blipFill>
          <a:blip r:embed="rId1"/>
          <a:stretch>
            <a:fillRect/>
          </a:stretch>
        </p:blipFill>
        <p:spPr>
          <a:xfrm>
            <a:off x="10591333" y="5667719"/>
            <a:ext cx="1277022" cy="11902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230003" y="497368"/>
          <a:ext cx="11724516" cy="6458040"/>
        </p:xfrm>
        <a:graphic>
          <a:graphicData uri="http://schemas.openxmlformats.org/drawingml/2006/table">
            <a:tbl>
              <a:tblPr firstRow="1" bandRow="1">
                <a:tableStyleId>{5C22544A-7EE6-4342-B048-85BDC9FD1C3A}</a:tableStyleId>
              </a:tblPr>
              <a:tblGrid>
                <a:gridCol w="2993416"/>
                <a:gridCol w="8731100"/>
              </a:tblGrid>
              <a:tr h="668307">
                <a:tc>
                  <a:txBody>
                    <a:bodyPr/>
                    <a:lstStyle/>
                    <a:p>
                      <a:r>
                        <a:rPr lang="en-US" altLang="zh-CN" sz="2000" dirty="0"/>
                        <a:t>Time</a:t>
                      </a:r>
                      <a:endParaRPr lang="en-US" altLang="zh-CN" sz="2000" dirty="0"/>
                    </a:p>
                    <a:p>
                      <a:endParaRPr lang="zh-CN" altLang="en-US" sz="2000" dirty="0"/>
                    </a:p>
                  </a:txBody>
                  <a:tcPr/>
                </a:tc>
                <a:tc>
                  <a:txBody>
                    <a:bodyPr/>
                    <a:lstStyle/>
                    <a:p>
                      <a:r>
                        <a:rPr lang="en-US" altLang="zh-CN" sz="2000" dirty="0"/>
                        <a:t>Before October 31 (Halloween)</a:t>
                      </a:r>
                      <a:endParaRPr lang="zh-CN" altLang="en-US" sz="2000" dirty="0"/>
                    </a:p>
                  </a:txBody>
                  <a:tcPr/>
                </a:tc>
              </a:tr>
              <a:tr h="605880">
                <a:tc>
                  <a:txBody>
                    <a:bodyPr/>
                    <a:lstStyle/>
                    <a:p>
                      <a:r>
                        <a:rPr lang="en-US" altLang="zh-CN" sz="2000" dirty="0"/>
                        <a:t>Place</a:t>
                      </a:r>
                      <a:endParaRPr lang="zh-CN" altLang="en-US" sz="2000" dirty="0"/>
                    </a:p>
                  </a:txBody>
                  <a:tcPr/>
                </a:tc>
                <a:tc>
                  <a:txBody>
                    <a:bodyPr/>
                    <a:lstStyle/>
                    <a:p>
                      <a:r>
                        <a:rPr lang="en-US" altLang="zh-CN" sz="2000" dirty="0"/>
                        <a:t>a large market in </a:t>
                      </a:r>
                      <a:r>
                        <a:rPr lang="en-US" altLang="zh-CN" sz="2000" dirty="0" err="1"/>
                        <a:t>Luzhou</a:t>
                      </a:r>
                      <a:r>
                        <a:rPr lang="en-US" altLang="zh-CN" sz="2000" dirty="0"/>
                        <a:t>, a small city in Sichuan Province, China.</a:t>
                      </a:r>
                      <a:endParaRPr lang="zh-CN" altLang="en-US" sz="2000" dirty="0"/>
                    </a:p>
                  </a:txBody>
                  <a:tcPr/>
                </a:tc>
              </a:tr>
              <a:tr h="958875">
                <a:tc>
                  <a:txBody>
                    <a:bodyPr/>
                    <a:lstStyle/>
                    <a:p>
                      <a:r>
                        <a:rPr lang="en-US" altLang="zh-CN" sz="2000" dirty="0"/>
                        <a:t>Characters</a:t>
                      </a:r>
                      <a:endParaRPr lang="zh-CN" altLang="en-US" sz="2000" dirty="0"/>
                    </a:p>
                  </a:txBody>
                  <a:tcPr/>
                </a:tc>
                <a:tc>
                  <a:txBody>
                    <a:bodyPr/>
                    <a:lstStyle/>
                    <a:p>
                      <a:r>
                        <a:rPr lang="en-US" altLang="zh-CN" sz="2000" dirty="0"/>
                        <a:t>"I": An American English teacher in China.</a:t>
                      </a:r>
                      <a:endParaRPr lang="en-US" altLang="zh-CN" sz="2000" dirty="0"/>
                    </a:p>
                    <a:p>
                      <a:r>
                        <a:rPr lang="en-US" altLang="zh-CN" sz="2000" dirty="0"/>
                        <a:t>Fruit vendor</a:t>
                      </a:r>
                      <a:endParaRPr lang="en-US" altLang="zh-CN" sz="2000" dirty="0"/>
                    </a:p>
                    <a:p>
                      <a:r>
                        <a:rPr lang="en-US" altLang="zh-CN" sz="2000" dirty="0"/>
                        <a:t>students</a:t>
                      </a:r>
                      <a:endParaRPr lang="zh-CN" altLang="en-US" sz="2000" dirty="0"/>
                    </a:p>
                  </a:txBody>
                  <a:tcPr/>
                </a:tc>
              </a:tr>
              <a:tr h="1540011">
                <a:tc>
                  <a:txBody>
                    <a:bodyPr/>
                    <a:lstStyle/>
                    <a:p>
                      <a:r>
                        <a:rPr lang="en-US" altLang="zh-CN" sz="2000" dirty="0"/>
                        <a:t>Contradiction</a:t>
                      </a:r>
                      <a:endParaRPr lang="zh-CN" altLang="en-US" sz="2000" dirty="0"/>
                    </a:p>
                  </a:txBody>
                  <a:tcPr/>
                </a:tc>
                <a:tc>
                  <a:txBody>
                    <a:bodyPr/>
                    <a:lstStyle/>
                    <a:p>
                      <a:r>
                        <a:rPr lang="en-US" altLang="zh-CN" sz="2000" dirty="0"/>
                        <a:t>"I" strongly hope to show students the important element of Halloween, the pumpkin lantern. However, in this new area of China, it seems that pumpkins cannot be found in all markets. There is a contradiction between "I"'s teaching need and the difficulty in finding pumpkins.</a:t>
                      </a:r>
                      <a:endParaRPr lang="en-US" altLang="zh-CN" sz="2000" dirty="0"/>
                    </a:p>
                    <a:p>
                      <a:endParaRPr lang="zh-CN" altLang="en-US" sz="2000" dirty="0"/>
                    </a:p>
                  </a:txBody>
                  <a:tcPr/>
                </a:tc>
              </a:tr>
              <a:tr h="2411715">
                <a:tc>
                  <a:txBody>
                    <a:bodyPr/>
                    <a:lstStyle/>
                    <a:p>
                      <a:r>
                        <a:rPr lang="en-US" altLang="zh-CN" sz="2000" dirty="0"/>
                        <a:t>Main plot</a:t>
                      </a:r>
                      <a:endParaRPr lang="zh-CN" altLang="en-US" sz="2000" dirty="0"/>
                    </a:p>
                  </a:txBody>
                  <a:tcPr/>
                </a:tc>
                <a:tc>
                  <a:txBody>
                    <a:bodyPr/>
                    <a:lstStyle/>
                    <a:p>
                      <a:r>
                        <a:rPr lang="en-US" altLang="zh-CN" sz="2000" dirty="0"/>
                        <a:t>As an American English teacher in China, "I" want to introduce American Halloween cultural traditions to students in a new area. Especially, "I" want to teach through showing a real jack-o'-lantern. "I" search for pumpkins in the street markets and a large market in </a:t>
                      </a:r>
                      <a:r>
                        <a:rPr lang="en-US" altLang="zh-CN" sz="2000" dirty="0" err="1"/>
                        <a:t>Luzhou</a:t>
                      </a:r>
                      <a:r>
                        <a:rPr lang="en-US" altLang="zh-CN" sz="2000" dirty="0"/>
                        <a:t> but encounter difficulties everywhere. People don't understand what "I" want. Finally, "I" come up with an idea and bring a carefully carved pumpkin into the classroom on October 31.</a:t>
                      </a:r>
                      <a:endParaRPr lang="en-US" altLang="zh-CN" sz="2000" dirty="0"/>
                    </a:p>
                    <a:p>
                      <a:endParaRPr lang="zh-CN" altLang="en-US" sz="2000" dirty="0"/>
                    </a:p>
                  </a:txBody>
                  <a:tcPr/>
                </a:tc>
              </a:tr>
            </a:tbl>
          </a:graphicData>
        </a:graphic>
      </p:graphicFrame>
      <p:sp>
        <p:nvSpPr>
          <p:cNvPr id="6" name="文本框 5"/>
          <p:cNvSpPr txBox="1"/>
          <p:nvPr/>
        </p:nvSpPr>
        <p:spPr>
          <a:xfrm>
            <a:off x="410920" y="70580"/>
            <a:ext cx="6095064" cy="369332"/>
          </a:xfrm>
          <a:prstGeom prst="rect">
            <a:avLst/>
          </a:prstGeom>
          <a:solidFill>
            <a:schemeClr val="accent2">
              <a:lumMod val="20000"/>
              <a:lumOff val="80000"/>
            </a:schemeClr>
          </a:solidFill>
        </p:spPr>
        <p:txBody>
          <a:bodyPr wrap="square">
            <a:spAutoFit/>
          </a:bodyPr>
          <a:lstStyle/>
          <a:p>
            <a:r>
              <a:rPr lang="zh-CN" altLang="en-US" dirty="0"/>
              <a:t>记叙文要素</a:t>
            </a:r>
            <a:endParaRPr lang="zh-CN" altLang="en-US" dirty="0"/>
          </a:p>
        </p:txBody>
      </p:sp>
      <p:pic>
        <p:nvPicPr>
          <p:cNvPr id="7" name="图片 6"/>
          <p:cNvPicPr>
            <a:picLocks noChangeAspect="1"/>
          </p:cNvPicPr>
          <p:nvPr/>
        </p:nvPicPr>
        <p:blipFill>
          <a:blip r:embed="rId1"/>
          <a:stretch>
            <a:fillRect/>
          </a:stretch>
        </p:blipFill>
        <p:spPr>
          <a:xfrm>
            <a:off x="612980" y="5636910"/>
            <a:ext cx="969348" cy="9022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4232" y="229969"/>
            <a:ext cx="10959568" cy="451069"/>
          </a:xfrm>
          <a:solidFill>
            <a:schemeClr val="accent2">
              <a:lumMod val="20000"/>
              <a:lumOff val="80000"/>
            </a:schemeClr>
          </a:solidFill>
        </p:spPr>
        <p:txBody>
          <a:bodyPr>
            <a:normAutofit fontScale="90000"/>
          </a:bodyPr>
          <a:lstStyle/>
          <a:p>
            <a:r>
              <a:rPr lang="zh-CN" altLang="en-US" dirty="0"/>
              <a:t>读原文 </a:t>
            </a:r>
            <a:endParaRPr lang="zh-CN" altLang="en-US" dirty="0"/>
          </a:p>
        </p:txBody>
      </p:sp>
      <p:sp>
        <p:nvSpPr>
          <p:cNvPr id="3" name="内容占位符 2"/>
          <p:cNvSpPr>
            <a:spLocks noGrp="1"/>
          </p:cNvSpPr>
          <p:nvPr>
            <p:ph idx="1"/>
          </p:nvPr>
        </p:nvSpPr>
        <p:spPr>
          <a:xfrm>
            <a:off x="432560" y="793940"/>
            <a:ext cx="10921240" cy="5383023"/>
          </a:xfrm>
          <a:solidFill>
            <a:schemeClr val="accent3">
              <a:lumMod val="20000"/>
              <a:lumOff val="80000"/>
            </a:schemeClr>
          </a:solidFill>
        </p:spPr>
        <p:txBody>
          <a:bodyPr>
            <a:normAutofit fontScale="62500" lnSpcReduction="20000"/>
          </a:bodyPr>
          <a:lstStyle/>
          <a:p>
            <a:r>
              <a:rPr lang="en-US" altLang="zh-CN" dirty="0"/>
              <a:t>“She wants a what?” barked the fruit seller. I was in one of the many street markets of </a:t>
            </a:r>
            <a:r>
              <a:rPr lang="en-US" altLang="zh-CN" dirty="0" err="1"/>
              <a:t>Luzhou</a:t>
            </a:r>
            <a:r>
              <a:rPr lang="en-US" altLang="zh-CN" dirty="0"/>
              <a:t>, a small city located in China’s Sichuan Province. Already, </a:t>
            </a:r>
            <a:r>
              <a:rPr lang="en-US" altLang="zh-CN" dirty="0">
                <a:solidFill>
                  <a:srgbClr val="FF0000"/>
                </a:solidFill>
              </a:rPr>
              <a:t>a crowd of curious on - lookers </a:t>
            </a:r>
            <a:r>
              <a:rPr lang="en-US" altLang="zh-CN" dirty="0"/>
              <a:t>was gathering: white - haired grandmas, toothless old men, mothers holding infants. Everyone was waiting, wondering why </a:t>
            </a:r>
            <a:r>
              <a:rPr lang="en-US" altLang="zh-CN" dirty="0">
                <a:highlight>
                  <a:srgbClr val="FFFF00"/>
                </a:highlight>
              </a:rPr>
              <a:t>the foreigner was causing </a:t>
            </a:r>
            <a:r>
              <a:rPr lang="en-US" altLang="zh-CN" dirty="0">
                <a:solidFill>
                  <a:srgbClr val="FF0000"/>
                </a:solidFill>
                <a:highlight>
                  <a:srgbClr val="FFFF00"/>
                </a:highlight>
              </a:rPr>
              <a:t>such a fuss</a:t>
            </a:r>
            <a:r>
              <a:rPr lang="zh-CN" altLang="en-US" dirty="0">
                <a:highlight>
                  <a:srgbClr val="FFFF00"/>
                </a:highlight>
              </a:rPr>
              <a:t>（大惊小怪）</a:t>
            </a:r>
            <a:r>
              <a:rPr lang="en-US" altLang="zh-CN" dirty="0">
                <a:highlight>
                  <a:srgbClr val="FFFF00"/>
                </a:highlight>
              </a:rPr>
              <a:t>.</a:t>
            </a:r>
            <a:endParaRPr lang="en-US" altLang="zh-CN" dirty="0">
              <a:highlight>
                <a:srgbClr val="FFFF00"/>
              </a:highlight>
            </a:endParaRPr>
          </a:p>
          <a:p>
            <a:r>
              <a:rPr lang="en-US" altLang="zh-CN" dirty="0"/>
              <a:t>I took a deep breath. The crowd leaned in. “Do you have a pumpkin?” I asked as clearly as possible. A mother holding an infant explained there was no pumpkin here in English. I had to move on to yet another market in my search for Halloween.</a:t>
            </a:r>
            <a:endParaRPr lang="en-US" altLang="zh-CN" dirty="0"/>
          </a:p>
          <a:p>
            <a:r>
              <a:rPr lang="en-US" altLang="zh-CN" dirty="0"/>
              <a:t>As an American English teacher in China, the urge was strong to </a:t>
            </a:r>
            <a:r>
              <a:rPr lang="en-US" altLang="zh-CN" dirty="0">
                <a:highlight>
                  <a:srgbClr val="FFFF00"/>
                </a:highlight>
              </a:rPr>
              <a:t>explain my country’s </a:t>
            </a:r>
            <a:r>
              <a:rPr lang="en-US" altLang="zh-CN" dirty="0">
                <a:solidFill>
                  <a:srgbClr val="FF0000"/>
                </a:solidFill>
                <a:highlight>
                  <a:srgbClr val="FFFF00"/>
                </a:highlight>
              </a:rPr>
              <a:t>cultural traditions </a:t>
            </a:r>
            <a:r>
              <a:rPr lang="en-US" altLang="zh-CN" dirty="0">
                <a:highlight>
                  <a:srgbClr val="FFFF00"/>
                </a:highlight>
              </a:rPr>
              <a:t>to my students</a:t>
            </a:r>
            <a:r>
              <a:rPr lang="en-US" altLang="zh-CN" dirty="0"/>
              <a:t>. I’d had </a:t>
            </a:r>
            <a:r>
              <a:rPr lang="en-US" altLang="zh-CN" dirty="0">
                <a:highlight>
                  <a:srgbClr val="FFFF00"/>
                </a:highlight>
              </a:rPr>
              <a:t>plenty of success </a:t>
            </a:r>
            <a:r>
              <a:rPr lang="en-US" altLang="zh-CN" dirty="0"/>
              <a:t>in </a:t>
            </a:r>
            <a:r>
              <a:rPr lang="en-US" altLang="zh-CN" dirty="0">
                <a:highlight>
                  <a:srgbClr val="FFFF00"/>
                </a:highlight>
              </a:rPr>
              <a:t>teaching the Chinese about significant </a:t>
            </a:r>
            <a:r>
              <a:rPr lang="en-US" altLang="zh-CN" dirty="0">
                <a:solidFill>
                  <a:srgbClr val="FF0000"/>
                </a:solidFill>
                <a:highlight>
                  <a:srgbClr val="FFFF00"/>
                </a:highlight>
              </a:rPr>
              <a:t>United States holidays and events</a:t>
            </a:r>
            <a:r>
              <a:rPr lang="en-US" altLang="zh-CN" dirty="0">
                <a:solidFill>
                  <a:srgbClr val="FF0000"/>
                </a:solidFill>
              </a:rPr>
              <a:t>, </a:t>
            </a:r>
            <a:r>
              <a:rPr lang="en-US" altLang="zh-CN" dirty="0">
                <a:solidFill>
                  <a:srgbClr val="FF0000"/>
                </a:solidFill>
                <a:highlight>
                  <a:srgbClr val="FFFF00"/>
                </a:highlight>
              </a:rPr>
              <a:t>Halloween</a:t>
            </a:r>
            <a:r>
              <a:rPr lang="en-US" altLang="zh-CN" dirty="0">
                <a:solidFill>
                  <a:srgbClr val="FF0000"/>
                </a:solidFill>
              </a:rPr>
              <a:t> </a:t>
            </a:r>
            <a:r>
              <a:rPr lang="en-US" altLang="zh-CN" dirty="0"/>
              <a:t>being one of them. Yet I was now in a new teaching position, in a different region of the country which seems to have every kind of produce known to man except the one I wanted </a:t>
            </a:r>
            <a:r>
              <a:rPr lang="en-US" altLang="zh-CN" dirty="0">
                <a:solidFill>
                  <a:srgbClr val="FF0000"/>
                </a:solidFill>
              </a:rPr>
              <a:t>for Oct.31.</a:t>
            </a:r>
            <a:endParaRPr lang="en-US" altLang="zh-CN" dirty="0">
              <a:solidFill>
                <a:srgbClr val="FF0000"/>
              </a:solidFill>
            </a:endParaRPr>
          </a:p>
          <a:p>
            <a:r>
              <a:rPr lang="en-US" altLang="zh-CN" dirty="0"/>
              <a:t>I had learned that in teaching about Halloween, </a:t>
            </a:r>
            <a:r>
              <a:rPr lang="en-US" altLang="zh-CN" dirty="0">
                <a:highlight>
                  <a:srgbClr val="FFFF00"/>
                </a:highlight>
              </a:rPr>
              <a:t>there was </a:t>
            </a:r>
            <a:r>
              <a:rPr lang="en-US" altLang="zh-CN" dirty="0">
                <a:solidFill>
                  <a:srgbClr val="FF0000"/>
                </a:solidFill>
                <a:highlight>
                  <a:srgbClr val="FFFF00"/>
                </a:highlight>
              </a:rPr>
              <a:t>no substitute </a:t>
            </a:r>
            <a:r>
              <a:rPr lang="zh-CN" altLang="en-US" dirty="0">
                <a:solidFill>
                  <a:srgbClr val="FF0000"/>
                </a:solidFill>
                <a:highlight>
                  <a:srgbClr val="FFFF00"/>
                </a:highlight>
              </a:rPr>
              <a:t>（替代品）</a:t>
            </a:r>
            <a:r>
              <a:rPr lang="en-US" altLang="zh-CN" dirty="0">
                <a:solidFill>
                  <a:srgbClr val="FF0000"/>
                </a:solidFill>
                <a:highlight>
                  <a:srgbClr val="FFFF00"/>
                </a:highlight>
              </a:rPr>
              <a:t>for a carved pumpkin</a:t>
            </a:r>
            <a:r>
              <a:rPr lang="en-US" altLang="zh-CN" dirty="0"/>
              <a:t>.  Descriptions produced blank stares. Drawings were misinterpreted. Pictures only puzzled.</a:t>
            </a:r>
            <a:endParaRPr lang="en-US" altLang="zh-CN" dirty="0"/>
          </a:p>
          <a:p>
            <a:r>
              <a:rPr lang="en-US" altLang="zh-CN" dirty="0"/>
              <a:t>Sure, I could give up showing a real jack-o’- lantern</a:t>
            </a:r>
            <a:r>
              <a:rPr lang="zh-CN" altLang="en-US" dirty="0"/>
              <a:t>（南瓜灯） </a:t>
            </a:r>
            <a:r>
              <a:rPr lang="en-US" altLang="zh-CN" dirty="0"/>
              <a:t>to my students. I could </a:t>
            </a:r>
            <a:r>
              <a:rPr lang="en-US" altLang="zh-CN" dirty="0">
                <a:solidFill>
                  <a:schemeClr val="accent1"/>
                </a:solidFill>
                <a:highlight>
                  <a:srgbClr val="FFFF00"/>
                </a:highlight>
              </a:rPr>
              <a:t>lecture</a:t>
            </a:r>
            <a:r>
              <a:rPr lang="en-US" altLang="zh-CN" dirty="0">
                <a:highlight>
                  <a:srgbClr val="FFFF00"/>
                </a:highlight>
              </a:rPr>
              <a:t> on the </a:t>
            </a:r>
            <a:r>
              <a:rPr lang="en-US" altLang="zh-CN" dirty="0">
                <a:solidFill>
                  <a:schemeClr val="accent2"/>
                </a:solidFill>
                <a:highlight>
                  <a:srgbClr val="FFFF00"/>
                </a:highlight>
              </a:rPr>
              <a:t>history of this tradition</a:t>
            </a:r>
            <a:r>
              <a:rPr lang="en-US" altLang="zh-CN" dirty="0">
                <a:highlight>
                  <a:srgbClr val="FFFF00"/>
                </a:highlight>
              </a:rPr>
              <a:t>, </a:t>
            </a:r>
            <a:r>
              <a:rPr lang="en-US" altLang="zh-CN" dirty="0"/>
              <a:t>which had its origin in old beliefs about the return of the spirits of dead people. We could have a go </a:t>
            </a:r>
            <a:r>
              <a:rPr lang="en-US" altLang="zh-CN" dirty="0">
                <a:solidFill>
                  <a:schemeClr val="accent1"/>
                </a:solidFill>
              </a:rPr>
              <a:t>at wearing masks, and role- play trick - or - treat.</a:t>
            </a:r>
            <a:endParaRPr lang="en-US" altLang="zh-CN" dirty="0">
              <a:solidFill>
                <a:schemeClr val="accent1"/>
              </a:solidFill>
            </a:endParaRPr>
          </a:p>
          <a:p>
            <a:r>
              <a:rPr lang="en-US" altLang="zh-CN" dirty="0"/>
              <a:t>But </a:t>
            </a:r>
            <a:r>
              <a:rPr lang="en-US" altLang="zh-CN" dirty="0">
                <a:highlight>
                  <a:srgbClr val="FFFF00"/>
                </a:highlight>
              </a:rPr>
              <a:t>nothing could </a:t>
            </a:r>
            <a:r>
              <a:rPr lang="en-US" altLang="zh-CN" dirty="0">
                <a:solidFill>
                  <a:schemeClr val="accent1"/>
                </a:solidFill>
                <a:highlight>
                  <a:srgbClr val="FFFF00"/>
                </a:highlight>
              </a:rPr>
              <a:t>compare</a:t>
            </a:r>
            <a:r>
              <a:rPr lang="en-US" altLang="zh-CN" dirty="0">
                <a:highlight>
                  <a:srgbClr val="FFFF00"/>
                </a:highlight>
              </a:rPr>
              <a:t> with the pumpkin</a:t>
            </a:r>
            <a:r>
              <a:rPr lang="en-US" altLang="zh-CN" dirty="0"/>
              <a:t>. For that reason, I was willing to go through just about anything to find a pumpkin for my students.</a:t>
            </a:r>
            <a:endParaRPr lang="en-US" altLang="zh-CN" dirty="0"/>
          </a:p>
          <a:p>
            <a:r>
              <a:rPr lang="en-US" altLang="zh-CN" dirty="0"/>
              <a:t>In another section of the city, I headed to a big market. “Do you have a pumpkin?” I asked the seller I saw. “A what?” she seemed to be at a loss. However, I didn’t know how to make her understand what I wanted.</a:t>
            </a:r>
            <a:endParaRPr lang="zh-CN" altLang="en-US" dirty="0"/>
          </a:p>
          <a:p>
            <a:r>
              <a:rPr lang="en-US" altLang="zh-CN" dirty="0"/>
              <a:t>Suddenly, an </a:t>
            </a:r>
            <a:r>
              <a:rPr lang="en-US" altLang="zh-CN" b="1" dirty="0">
                <a:solidFill>
                  <a:srgbClr val="FF0000"/>
                </a:solidFill>
              </a:rPr>
              <a:t>idea</a:t>
            </a:r>
            <a:r>
              <a:rPr lang="en-US" altLang="zh-CN" dirty="0"/>
              <a:t> occurred to me.</a:t>
            </a:r>
            <a:endParaRPr lang="en-US" altLang="zh-CN" dirty="0"/>
          </a:p>
          <a:p>
            <a:r>
              <a:rPr lang="en-US" altLang="zh-CN" dirty="0"/>
              <a:t>On Oct. 31, I brought the carefully - </a:t>
            </a:r>
            <a:r>
              <a:rPr lang="en-US" altLang="zh-CN" b="1" dirty="0">
                <a:solidFill>
                  <a:srgbClr val="FF0000"/>
                </a:solidFill>
              </a:rPr>
              <a:t>carved pumpkin </a:t>
            </a:r>
            <a:r>
              <a:rPr lang="en-US" altLang="zh-CN" dirty="0"/>
              <a:t>into the class.</a:t>
            </a:r>
            <a:endParaRPr lang="zh-CN" altLang="en-US" dirty="0"/>
          </a:p>
        </p:txBody>
      </p:sp>
      <p:sp>
        <p:nvSpPr>
          <p:cNvPr id="4" name="Rectangle 55"/>
          <p:cNvSpPr/>
          <p:nvPr/>
        </p:nvSpPr>
        <p:spPr>
          <a:xfrm>
            <a:off x="9431349" y="4350873"/>
            <a:ext cx="2130014" cy="1938992"/>
          </a:xfrm>
          <a:prstGeom prst="rect">
            <a:avLst/>
          </a:prstGeom>
          <a:solidFill>
            <a:srgbClr val="7AB005"/>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找出前文伏笔</a:t>
            </a:r>
            <a:endPar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1</a:t>
            </a:r>
            <a:r>
              <a:rPr kumimoji="0" lang="zh-CN" altLang="en-US"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动词短语</a:t>
            </a:r>
            <a:endPar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2</a:t>
            </a:r>
            <a:r>
              <a:rPr kumimoji="0" lang="zh-CN" altLang="en-US"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名词短语</a:t>
            </a:r>
            <a:endPar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3</a:t>
            </a:r>
            <a:r>
              <a:rPr kumimoji="0" lang="zh-CN" altLang="en-US"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情节搭建的主要行为动作句式</a:t>
            </a:r>
            <a:endPar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pic>
        <p:nvPicPr>
          <p:cNvPr id="5" name="图片 4"/>
          <p:cNvPicPr>
            <a:picLocks noChangeAspect="1"/>
          </p:cNvPicPr>
          <p:nvPr/>
        </p:nvPicPr>
        <p:blipFill>
          <a:blip r:embed="rId1"/>
          <a:stretch>
            <a:fillRect/>
          </a:stretch>
        </p:blipFill>
        <p:spPr>
          <a:xfrm>
            <a:off x="11159399" y="118162"/>
            <a:ext cx="969172" cy="8999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296" y="1295224"/>
            <a:ext cx="10965043" cy="527373"/>
          </a:xfrm>
          <a:solidFill>
            <a:schemeClr val="accent2">
              <a:lumMod val="20000"/>
              <a:lumOff val="80000"/>
            </a:schemeClr>
          </a:solidFill>
        </p:spPr>
        <p:txBody>
          <a:bodyPr>
            <a:normAutofit/>
          </a:bodyPr>
          <a:lstStyle/>
          <a:p>
            <a:pPr marL="228600" marR="0" lvl="0" indent="-228600" defTabSz="914400" rtl="0" eaLnBrk="1" fontAlgn="auto" latinLnBrk="0" hangingPunct="1">
              <a:lnSpc>
                <a:spcPct val="90000"/>
              </a:lnSpc>
              <a:spcBef>
                <a:spcPts val="1000"/>
              </a:spcBef>
              <a:spcAft>
                <a:spcPts val="0"/>
              </a:spcAft>
              <a:defRPr/>
            </a:pPr>
            <a:r>
              <a:rPr kumimoji="0" lang="en-US" altLang="zh-CN"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P1</a:t>
            </a:r>
            <a:r>
              <a:rPr kumimoji="0" lang="zh-CN" altLang="en-US"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a:t>
            </a:r>
            <a:r>
              <a:rPr kumimoji="0" lang="en-US" altLang="zh-CN"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Suddenly, an </a:t>
            </a:r>
            <a:r>
              <a:rPr kumimoji="0" lang="en-US" altLang="zh-CN" sz="2400" b="1" i="0" u="none" strike="noStrike" kern="1200" cap="none" spc="0" normalizeH="0" baseline="0" noProof="0" dirty="0">
                <a:ln>
                  <a:noFill/>
                </a:ln>
                <a:solidFill>
                  <a:srgbClr val="FF0000"/>
                </a:solidFill>
                <a:effectLst/>
                <a:uLnTx/>
                <a:uFillTx/>
                <a:latin typeface="等线" panose="02010600030101010101" charset="-122"/>
                <a:ea typeface="等线" panose="02010600030101010101" charset="-122"/>
                <a:cs typeface="+mn-cs"/>
              </a:rPr>
              <a:t>idea</a:t>
            </a:r>
            <a:r>
              <a:rPr kumimoji="0" lang="en-US" altLang="zh-CN"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 occurred to me.</a:t>
            </a:r>
            <a:endParaRPr lang="zh-CN" altLang="en-US" sz="5400" dirty="0"/>
          </a:p>
        </p:txBody>
      </p:sp>
      <p:sp>
        <p:nvSpPr>
          <p:cNvPr id="3" name="内容占位符 2"/>
          <p:cNvSpPr>
            <a:spLocks noGrp="1"/>
          </p:cNvSpPr>
          <p:nvPr>
            <p:ph idx="1"/>
          </p:nvPr>
        </p:nvSpPr>
        <p:spPr>
          <a:xfrm>
            <a:off x="246832" y="2092461"/>
            <a:ext cx="11185973" cy="4090112"/>
          </a:xfrm>
          <a:solidFill>
            <a:schemeClr val="accent1">
              <a:lumMod val="20000"/>
              <a:lumOff val="80000"/>
            </a:schemeClr>
          </a:solidFill>
        </p:spPr>
        <p:txBody>
          <a:bodyPr>
            <a:normAutofit/>
          </a:bodyPr>
          <a:lstStyle/>
          <a:p>
            <a:r>
              <a:rPr lang="en-US" altLang="zh-CN" dirty="0"/>
              <a:t>The specific content of my idea: How to make the supermarket salesperson understand  what my mean (</a:t>
            </a:r>
            <a:r>
              <a:rPr lang="zh-CN" altLang="en-US" dirty="0"/>
              <a:t>我的想法的具体内容</a:t>
            </a:r>
            <a:r>
              <a:rPr lang="en-US" altLang="zh-CN" dirty="0"/>
              <a:t>:</a:t>
            </a:r>
            <a:r>
              <a:rPr lang="zh-CN" altLang="en-US" dirty="0"/>
              <a:t>怎样让超市营业员理解我的意思</a:t>
            </a:r>
            <a:r>
              <a:rPr lang="en-US" altLang="zh-CN" dirty="0"/>
              <a:t>)</a:t>
            </a:r>
            <a:endParaRPr lang="en-US" altLang="zh-CN" dirty="0"/>
          </a:p>
          <a:p>
            <a:r>
              <a:rPr lang="en-US" altLang="zh-CN" dirty="0"/>
              <a:t>The reactions and actions of salespeople(</a:t>
            </a:r>
            <a:r>
              <a:rPr lang="zh-CN" altLang="en-US" dirty="0"/>
              <a:t>营业员的反应和动作</a:t>
            </a:r>
            <a:r>
              <a:rPr lang="en-US" altLang="zh-CN" dirty="0"/>
              <a:t>)</a:t>
            </a:r>
            <a:endParaRPr lang="en-US" altLang="zh-CN" dirty="0"/>
          </a:p>
          <a:p>
            <a:r>
              <a:rPr lang="en-US" altLang="zh-CN" dirty="0"/>
              <a:t>I finally got the pumpkin I wanted(</a:t>
            </a:r>
            <a:r>
              <a:rPr lang="zh-CN" altLang="en-US" dirty="0"/>
              <a:t>我终于买到了想要的南瓜</a:t>
            </a:r>
            <a:r>
              <a:rPr lang="en-US" altLang="zh-CN" dirty="0"/>
              <a:t>)</a:t>
            </a:r>
            <a:endParaRPr lang="en-US" altLang="zh-CN" dirty="0"/>
          </a:p>
          <a:p>
            <a:r>
              <a:rPr lang="en-US" altLang="zh-CN" dirty="0"/>
              <a:t>carved and decorated the pumpkin carefully before class(</a:t>
            </a:r>
            <a:r>
              <a:rPr lang="zh-CN" altLang="en-US" dirty="0"/>
              <a:t>我在课前精心地雕刻和装扮了这个南瓜</a:t>
            </a:r>
            <a:r>
              <a:rPr lang="en-US" altLang="zh-CN" dirty="0"/>
              <a:t>)</a:t>
            </a:r>
            <a:endParaRPr lang="zh-CN" altLang="en-US" dirty="0"/>
          </a:p>
        </p:txBody>
      </p:sp>
      <p:pic>
        <p:nvPicPr>
          <p:cNvPr id="6" name="图片 5"/>
          <p:cNvPicPr>
            <a:picLocks noChangeAspect="1"/>
          </p:cNvPicPr>
          <p:nvPr/>
        </p:nvPicPr>
        <p:blipFill>
          <a:blip r:embed="rId1"/>
          <a:stretch>
            <a:fillRect/>
          </a:stretch>
        </p:blipFill>
        <p:spPr>
          <a:xfrm>
            <a:off x="10622505" y="5527300"/>
            <a:ext cx="1280271" cy="1188823"/>
          </a:xfrm>
          <a:prstGeom prst="rect">
            <a:avLst/>
          </a:prstGeom>
        </p:spPr>
      </p:pic>
      <p:sp>
        <p:nvSpPr>
          <p:cNvPr id="7" name="标题 1"/>
          <p:cNvSpPr txBox="1"/>
          <p:nvPr/>
        </p:nvSpPr>
        <p:spPr>
          <a:xfrm>
            <a:off x="473237" y="536139"/>
            <a:ext cx="10959568" cy="451069"/>
          </a:xfrm>
          <a:prstGeom prst="rect">
            <a:avLst/>
          </a:prstGeom>
          <a:solidFill>
            <a:srgbClr val="F6C3FF"/>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dirty="0"/>
              <a:t>情节搭建</a:t>
            </a:r>
            <a:endParaRPr lang="zh-CN" altLang="en-US" dirty="0"/>
          </a:p>
        </p:txBody>
      </p:sp>
      <p:sp>
        <p:nvSpPr>
          <p:cNvPr id="8" name="标题 1"/>
          <p:cNvSpPr txBox="1"/>
          <p:nvPr/>
        </p:nvSpPr>
        <p:spPr>
          <a:xfrm>
            <a:off x="246832" y="5808265"/>
            <a:ext cx="10814012" cy="681037"/>
          </a:xfrm>
          <a:prstGeom prst="rect">
            <a:avLst/>
          </a:prstGeom>
          <a:solidFill>
            <a:schemeClr val="accent2">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700" dirty="0"/>
              <a:t>P 2 </a:t>
            </a:r>
            <a:r>
              <a:rPr lang="zh-CN" altLang="en-US" sz="2700" dirty="0"/>
              <a:t>： </a:t>
            </a:r>
            <a:r>
              <a:rPr lang="en-US" altLang="zh-CN" sz="2700" dirty="0"/>
              <a:t>On Oct. 31, I brought the carefully - </a:t>
            </a:r>
            <a:r>
              <a:rPr lang="en-US" altLang="zh-CN" sz="2700" dirty="0">
                <a:highlight>
                  <a:srgbClr val="FFFF00"/>
                </a:highlight>
              </a:rPr>
              <a:t>carved pumpkin </a:t>
            </a:r>
            <a:r>
              <a:rPr lang="en-US" altLang="zh-CN" sz="2700" dirty="0"/>
              <a:t>into the class.</a:t>
            </a:r>
            <a:br>
              <a:rPr lang="en-US" altLang="zh-CN" sz="2400" dirty="0"/>
            </a:br>
            <a:endParaRPr lang="zh-CN" altLang="en-US" sz="2400" dirty="0"/>
          </a:p>
        </p:txBody>
      </p:sp>
      <p:cxnSp>
        <p:nvCxnSpPr>
          <p:cNvPr id="10" name="直接箭头连接符 9"/>
          <p:cNvCxnSpPr/>
          <p:nvPr/>
        </p:nvCxnSpPr>
        <p:spPr>
          <a:xfrm flipH="1" flipV="1">
            <a:off x="3354670" y="4785173"/>
            <a:ext cx="3135887" cy="1023092"/>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3096618" y="1677051"/>
            <a:ext cx="2114901" cy="785658"/>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0888" y="340518"/>
            <a:ext cx="10814012" cy="681037"/>
          </a:xfrm>
          <a:solidFill>
            <a:schemeClr val="accent2">
              <a:lumMod val="20000"/>
              <a:lumOff val="80000"/>
            </a:schemeClr>
          </a:solidFill>
        </p:spPr>
        <p:txBody>
          <a:bodyPr>
            <a:normAutofit fontScale="90000"/>
          </a:bodyPr>
          <a:lstStyle/>
          <a:p>
            <a:r>
              <a:rPr lang="en-US" altLang="zh-CN" sz="2700" dirty="0"/>
              <a:t>P 2 </a:t>
            </a:r>
            <a:r>
              <a:rPr lang="zh-CN" altLang="en-US" sz="2700" dirty="0"/>
              <a:t>： </a:t>
            </a:r>
            <a:r>
              <a:rPr lang="en-US" altLang="zh-CN" sz="2700" dirty="0"/>
              <a:t>On Oct. 31, I brought the carefully - carved pumpkin into </a:t>
            </a:r>
            <a:r>
              <a:rPr lang="en-US" altLang="zh-CN" sz="2700" dirty="0">
                <a:highlight>
                  <a:srgbClr val="FFFF00"/>
                </a:highlight>
              </a:rPr>
              <a:t>the class.</a:t>
            </a:r>
            <a:br>
              <a:rPr lang="en-US" altLang="zh-CN" sz="2400" dirty="0">
                <a:highlight>
                  <a:srgbClr val="FFFF00"/>
                </a:highlight>
              </a:rPr>
            </a:br>
            <a:endParaRPr lang="zh-CN" altLang="en-US" sz="2400" dirty="0">
              <a:highlight>
                <a:srgbClr val="FFFF00"/>
              </a:highlight>
            </a:endParaRPr>
          </a:p>
        </p:txBody>
      </p:sp>
      <p:sp>
        <p:nvSpPr>
          <p:cNvPr id="3" name="内容占位符 2"/>
          <p:cNvSpPr>
            <a:spLocks noGrp="1"/>
          </p:cNvSpPr>
          <p:nvPr>
            <p:ph idx="1"/>
          </p:nvPr>
        </p:nvSpPr>
        <p:spPr>
          <a:xfrm>
            <a:off x="470888" y="1211721"/>
            <a:ext cx="10882912" cy="3556624"/>
          </a:xfrm>
          <a:solidFill>
            <a:schemeClr val="accent1">
              <a:lumMod val="20000"/>
              <a:lumOff val="80000"/>
            </a:schemeClr>
          </a:solidFill>
        </p:spPr>
        <p:txBody>
          <a:bodyPr>
            <a:normAutofit/>
          </a:bodyPr>
          <a:lstStyle/>
          <a:p>
            <a:r>
              <a:rPr lang="en-US" altLang="zh-CN" dirty="0"/>
              <a:t>Students' reactions to seeing the pumpkin + describe the shape of the pumpkin specifically (</a:t>
            </a:r>
            <a:r>
              <a:rPr lang="zh-CN" altLang="en-US" dirty="0"/>
              <a:t>学生们看到这个南瓜的反应</a:t>
            </a:r>
            <a:r>
              <a:rPr lang="en-US" altLang="zh-CN" dirty="0"/>
              <a:t>+</a:t>
            </a:r>
            <a:r>
              <a:rPr lang="zh-CN" altLang="en-US" dirty="0"/>
              <a:t>具体描述南瓜的造型</a:t>
            </a:r>
            <a:r>
              <a:rPr lang="en-US" altLang="zh-CN" dirty="0"/>
              <a:t>)</a:t>
            </a:r>
            <a:endParaRPr lang="en-US" altLang="zh-CN" dirty="0"/>
          </a:p>
          <a:p>
            <a:r>
              <a:rPr lang="en-US" altLang="zh-CN" dirty="0"/>
              <a:t>I explained to them the traditions of Halloween in Western culture (</a:t>
            </a:r>
            <a:r>
              <a:rPr lang="zh-CN" altLang="en-US" dirty="0"/>
              <a:t>我向他们讲解了西方文化中万圣节的传统</a:t>
            </a:r>
            <a:r>
              <a:rPr lang="en-US" altLang="zh-CN" dirty="0"/>
              <a:t>)</a:t>
            </a:r>
            <a:endParaRPr lang="en-US" altLang="zh-CN" dirty="0"/>
          </a:p>
          <a:p>
            <a:r>
              <a:rPr lang="en-US" altLang="zh-CN" dirty="0"/>
              <a:t>The students‘ reaction to the lesson(</a:t>
            </a:r>
            <a:r>
              <a:rPr lang="zh-CN" altLang="en-US" dirty="0"/>
              <a:t>学生们听课的反应）</a:t>
            </a:r>
            <a:endParaRPr lang="en-US" altLang="zh-CN" dirty="0"/>
          </a:p>
          <a:p>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p:txBody>
      </p:sp>
      <p:pic>
        <p:nvPicPr>
          <p:cNvPr id="6" name="图片 5"/>
          <p:cNvPicPr>
            <a:picLocks noChangeAspect="1"/>
          </p:cNvPicPr>
          <p:nvPr/>
        </p:nvPicPr>
        <p:blipFill>
          <a:blip r:embed="rId1"/>
          <a:stretch>
            <a:fillRect/>
          </a:stretch>
        </p:blipFill>
        <p:spPr>
          <a:xfrm>
            <a:off x="9946205" y="4958511"/>
            <a:ext cx="1760228" cy="1634497"/>
          </a:xfrm>
          <a:prstGeom prst="rect">
            <a:avLst/>
          </a:prstGeom>
        </p:spPr>
      </p:pic>
      <p:pic>
        <p:nvPicPr>
          <p:cNvPr id="7" name="图片 6"/>
          <p:cNvPicPr>
            <a:picLocks noChangeAspect="1"/>
          </p:cNvPicPr>
          <p:nvPr/>
        </p:nvPicPr>
        <p:blipFill>
          <a:blip r:embed="rId2"/>
          <a:srcRect l="-117558" t="-117783" r="1" b="20424"/>
          <a:stretch>
            <a:fillRect/>
          </a:stretch>
        </p:blipFill>
        <p:spPr>
          <a:xfrm>
            <a:off x="-2718423" y="371722"/>
            <a:ext cx="6858000" cy="62212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8757" y="365125"/>
            <a:ext cx="10965043" cy="527373"/>
          </a:xfrm>
          <a:solidFill>
            <a:schemeClr val="accent2">
              <a:lumMod val="20000"/>
              <a:lumOff val="80000"/>
            </a:schemeClr>
          </a:solidFill>
        </p:spPr>
        <p:txBody>
          <a:bodyPr>
            <a:normAutofit/>
          </a:bodyPr>
          <a:lstStyle/>
          <a:p>
            <a:pPr marL="228600" marR="0" lvl="0" indent="-228600" defTabSz="914400" rtl="0" eaLnBrk="1" fontAlgn="auto" latinLnBrk="0" hangingPunct="1">
              <a:lnSpc>
                <a:spcPct val="90000"/>
              </a:lnSpc>
              <a:spcBef>
                <a:spcPts val="1000"/>
              </a:spcBef>
              <a:spcAft>
                <a:spcPts val="0"/>
              </a:spcAft>
              <a:defRPr/>
            </a:pPr>
            <a:r>
              <a:rPr kumimoji="0" lang="en-US" altLang="zh-CN"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P1</a:t>
            </a:r>
            <a:r>
              <a:rPr kumimoji="0" lang="zh-CN" altLang="en-US"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a:t>
            </a:r>
            <a:r>
              <a:rPr kumimoji="0" lang="en-US" altLang="zh-CN"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Suddenly, an </a:t>
            </a:r>
            <a:r>
              <a:rPr kumimoji="0" lang="en-US" altLang="zh-CN" sz="2400" b="1" i="0" u="none" strike="noStrike" kern="1200" cap="none" spc="0" normalizeH="0" baseline="0" noProof="0" dirty="0">
                <a:ln>
                  <a:noFill/>
                </a:ln>
                <a:solidFill>
                  <a:srgbClr val="FF0000"/>
                </a:solidFill>
                <a:effectLst/>
                <a:uLnTx/>
                <a:uFillTx/>
                <a:latin typeface="等线" panose="02010600030101010101" charset="-122"/>
                <a:ea typeface="等线" panose="02010600030101010101" charset="-122"/>
                <a:cs typeface="+mn-cs"/>
              </a:rPr>
              <a:t>idea</a:t>
            </a:r>
            <a:r>
              <a:rPr kumimoji="0" lang="en-US" altLang="zh-CN" sz="2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 occurred to me.</a:t>
            </a:r>
            <a:endParaRPr lang="zh-CN" altLang="en-US" sz="5400" dirty="0"/>
          </a:p>
        </p:txBody>
      </p:sp>
      <p:sp>
        <p:nvSpPr>
          <p:cNvPr id="3" name="内容占位符 2"/>
          <p:cNvSpPr>
            <a:spLocks noGrp="1"/>
          </p:cNvSpPr>
          <p:nvPr>
            <p:ph idx="1"/>
          </p:nvPr>
        </p:nvSpPr>
        <p:spPr>
          <a:xfrm>
            <a:off x="427085" y="1012958"/>
            <a:ext cx="11405361" cy="5479917"/>
          </a:xfrm>
          <a:solidFill>
            <a:schemeClr val="accent6">
              <a:lumMod val="20000"/>
              <a:lumOff val="80000"/>
            </a:schemeClr>
          </a:solidFill>
        </p:spPr>
        <p:txBody>
          <a:bodyPr>
            <a:normAutofit fontScale="92500" lnSpcReduction="20000"/>
          </a:bodyPr>
          <a:lstStyle/>
          <a:p>
            <a:r>
              <a:rPr lang="en-US" altLang="zh-CN" dirty="0"/>
              <a:t>【</a:t>
            </a:r>
            <a:r>
              <a:rPr lang="zh-CN" altLang="en-US" dirty="0"/>
              <a:t>我</a:t>
            </a:r>
            <a:r>
              <a:rPr lang="en-US" altLang="zh-CN" dirty="0"/>
              <a:t>】</a:t>
            </a:r>
            <a:r>
              <a:rPr lang="zh-CN" altLang="en-US" dirty="0"/>
              <a:t>的想法的具体内容</a:t>
            </a:r>
            <a:r>
              <a:rPr lang="en-US" altLang="zh-CN" dirty="0"/>
              <a:t>:</a:t>
            </a:r>
            <a:r>
              <a:rPr lang="zh-CN" altLang="en-US" dirty="0"/>
              <a:t>怎样让超市营业员理解我的意思   </a:t>
            </a:r>
            <a:endParaRPr lang="en-US" altLang="zh-CN" dirty="0"/>
          </a:p>
          <a:p>
            <a:r>
              <a:rPr lang="zh-CN" altLang="en-US" dirty="0"/>
              <a:t>一、</a:t>
            </a:r>
            <a:r>
              <a:rPr lang="zh-CN" altLang="en-US" b="1" dirty="0">
                <a:solidFill>
                  <a:schemeClr val="accent2"/>
                </a:solidFill>
              </a:rPr>
              <a:t>肢体语言</a:t>
            </a:r>
            <a:endParaRPr lang="zh-CN" altLang="en-US" b="1" dirty="0">
              <a:solidFill>
                <a:schemeClr val="accent2"/>
              </a:solidFill>
            </a:endParaRPr>
          </a:p>
          <a:p>
            <a:pPr marL="0" indent="0">
              <a:buNone/>
            </a:pPr>
            <a:r>
              <a:rPr lang="zh-CN" altLang="en-US" dirty="0"/>
              <a:t>用手比画出南瓜的大致形状，圆圆的、大大的形状。（</a:t>
            </a:r>
            <a:r>
              <a:rPr lang="en-US" altLang="zh-CN" dirty="0"/>
              <a:t>Use hands to draw the approximate shape of a pumpkin, a round and large shape.</a:t>
            </a:r>
            <a:r>
              <a:rPr lang="zh-CN" altLang="en-US" dirty="0"/>
              <a:t>）</a:t>
            </a:r>
            <a:endParaRPr lang="zh-CN" altLang="en-US" dirty="0"/>
          </a:p>
          <a:p>
            <a:pPr marL="0" indent="0">
              <a:buNone/>
            </a:pPr>
            <a:r>
              <a:rPr lang="zh-CN" altLang="en-US" dirty="0"/>
              <a:t>二、</a:t>
            </a:r>
            <a:r>
              <a:rPr lang="zh-CN" altLang="en-US" b="1" dirty="0">
                <a:solidFill>
                  <a:schemeClr val="accent2"/>
                </a:solidFill>
              </a:rPr>
              <a:t>借助实物或图片</a:t>
            </a:r>
            <a:endParaRPr lang="zh-CN" altLang="en-US" b="1" dirty="0">
              <a:solidFill>
                <a:schemeClr val="accent2"/>
              </a:solidFill>
            </a:endParaRPr>
          </a:p>
          <a:p>
            <a:pPr marL="0" indent="0">
              <a:buNone/>
            </a:pPr>
            <a:r>
              <a:rPr lang="zh-CN" altLang="en-US" dirty="0">
                <a:solidFill>
                  <a:schemeClr val="accent1"/>
                </a:solidFill>
                <a:highlight>
                  <a:srgbClr val="FFFF00"/>
                </a:highlight>
              </a:rPr>
              <a:t>拿出手机，搜索南瓜的图片给售货员看。</a:t>
            </a:r>
            <a:r>
              <a:rPr lang="zh-CN" altLang="en-US" dirty="0"/>
              <a:t>（</a:t>
            </a:r>
            <a:r>
              <a:rPr lang="en-US" altLang="zh-CN" dirty="0"/>
              <a:t>Take out the mobile phone and search for pictures of pumpkins to show the salesperson.</a:t>
            </a:r>
            <a:r>
              <a:rPr lang="zh-CN" altLang="en-US" dirty="0"/>
              <a:t>）</a:t>
            </a:r>
            <a:endParaRPr lang="zh-CN" altLang="en-US" dirty="0"/>
          </a:p>
          <a:p>
            <a:pPr marL="0" indent="0">
              <a:buNone/>
            </a:pPr>
            <a:r>
              <a:rPr lang="zh-CN" altLang="en-US" dirty="0">
                <a:solidFill>
                  <a:schemeClr val="accent1"/>
                </a:solidFill>
              </a:rPr>
              <a:t>在纸上简单画一个南瓜</a:t>
            </a:r>
            <a:r>
              <a:rPr lang="zh-CN" altLang="en-US" dirty="0"/>
              <a:t>。（</a:t>
            </a:r>
            <a:r>
              <a:rPr lang="en-US" altLang="zh-CN" dirty="0"/>
              <a:t>Draw a simple pumpkin on paper.</a:t>
            </a:r>
            <a:r>
              <a:rPr lang="zh-CN" altLang="en-US" dirty="0"/>
              <a:t>）</a:t>
            </a:r>
            <a:endParaRPr lang="zh-CN" altLang="en-US" dirty="0"/>
          </a:p>
          <a:p>
            <a:pPr marL="0" indent="0">
              <a:buNone/>
            </a:pPr>
            <a:r>
              <a:rPr lang="zh-CN" altLang="en-US" dirty="0"/>
              <a:t>三、</a:t>
            </a:r>
            <a:r>
              <a:rPr lang="zh-CN" altLang="en-US" b="1" i="1" dirty="0">
                <a:solidFill>
                  <a:schemeClr val="accent2"/>
                </a:solidFill>
              </a:rPr>
              <a:t>找翻译工具或他人帮忙</a:t>
            </a:r>
            <a:endParaRPr lang="zh-CN" altLang="en-US" b="1" i="1" dirty="0">
              <a:solidFill>
                <a:schemeClr val="accent2"/>
              </a:solidFill>
            </a:endParaRPr>
          </a:p>
          <a:p>
            <a:pPr marL="0" indent="0">
              <a:buNone/>
            </a:pPr>
            <a:r>
              <a:rPr lang="zh-CN" altLang="en-US" dirty="0"/>
              <a:t>使用翻译软件，把 “我想买南瓜” 翻译成中文给售货员看。（</a:t>
            </a:r>
            <a:r>
              <a:rPr lang="en-US" altLang="zh-CN" dirty="0"/>
              <a:t>Use translation software to translate "I want to buy pumpkins" into Chinese and show it to the salesperson.</a:t>
            </a:r>
            <a:r>
              <a:rPr lang="zh-CN" altLang="en-US" dirty="0"/>
              <a:t>）</a:t>
            </a:r>
            <a:endParaRPr lang="zh-CN" altLang="en-US" dirty="0"/>
          </a:p>
          <a:p>
            <a:pPr marL="0" indent="0">
              <a:buNone/>
            </a:pPr>
            <a:r>
              <a:rPr lang="zh-CN" altLang="en-US" dirty="0"/>
              <a:t>四 </a:t>
            </a:r>
            <a:r>
              <a:rPr lang="zh-CN" altLang="en-US" b="1" dirty="0">
                <a:solidFill>
                  <a:schemeClr val="accent2"/>
                </a:solidFill>
              </a:rPr>
              <a:t>在市场里找懂英语的人帮忙翻译。</a:t>
            </a:r>
            <a:r>
              <a:rPr lang="zh-CN" altLang="en-US" dirty="0"/>
              <a:t>（</a:t>
            </a:r>
            <a:r>
              <a:rPr lang="en-US" altLang="zh-CN" dirty="0"/>
              <a:t>Look for someone who understands English in the market to help with translation.</a:t>
            </a:r>
            <a:r>
              <a:rPr lang="zh-CN" altLang="en-US" dirty="0"/>
              <a:t>）</a:t>
            </a:r>
            <a:endParaRPr lang="en-US" altLang="zh-CN" dirty="0"/>
          </a:p>
        </p:txBody>
      </p:sp>
      <p:sp>
        <p:nvSpPr>
          <p:cNvPr id="5" name="文本框 4"/>
          <p:cNvSpPr txBox="1"/>
          <p:nvPr/>
        </p:nvSpPr>
        <p:spPr>
          <a:xfrm>
            <a:off x="6951965" y="143508"/>
            <a:ext cx="1928374" cy="584775"/>
          </a:xfrm>
          <a:prstGeom prst="rect">
            <a:avLst/>
          </a:prstGeom>
          <a:solidFill>
            <a:srgbClr val="F6C3FF"/>
          </a:solidFill>
        </p:spPr>
        <p:txBody>
          <a:bodyPr wrap="square">
            <a:spAutoFit/>
          </a:bodyPr>
          <a:lstStyle/>
          <a:p>
            <a:r>
              <a:rPr lang="zh-CN" altLang="en-US" sz="3200" dirty="0"/>
              <a:t>（创新点）</a:t>
            </a:r>
            <a:endParaRPr lang="zh-CN" altLang="en-US" sz="3200" dirty="0"/>
          </a:p>
        </p:txBody>
      </p:sp>
      <p:pic>
        <p:nvPicPr>
          <p:cNvPr id="6" name="图片 5"/>
          <p:cNvPicPr>
            <a:picLocks noChangeAspect="1"/>
          </p:cNvPicPr>
          <p:nvPr/>
        </p:nvPicPr>
        <p:blipFill>
          <a:blip r:embed="rId1"/>
          <a:stretch>
            <a:fillRect/>
          </a:stretch>
        </p:blipFill>
        <p:spPr>
          <a:xfrm>
            <a:off x="10713664" y="5669177"/>
            <a:ext cx="1280271" cy="11888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4232" y="365126"/>
            <a:ext cx="10959568" cy="456192"/>
          </a:xfrm>
          <a:solidFill>
            <a:schemeClr val="accent2">
              <a:lumMod val="20000"/>
              <a:lumOff val="80000"/>
            </a:schemeClr>
          </a:solidFill>
        </p:spPr>
        <p:txBody>
          <a:bodyPr>
            <a:noAutofit/>
          </a:bodyPr>
          <a:lstStyle/>
          <a:p>
            <a:r>
              <a:rPr lang="zh-CN" altLang="en-US" sz="2400" b="1" dirty="0"/>
              <a:t>续写微技能：动作链</a:t>
            </a:r>
            <a:r>
              <a:rPr lang="en-US" altLang="zh-CN" sz="2400" b="1" dirty="0"/>
              <a:t>+</a:t>
            </a:r>
            <a:r>
              <a:rPr lang="zh-CN" altLang="en-US" sz="2400" b="1" dirty="0"/>
              <a:t>眼神</a:t>
            </a:r>
            <a:r>
              <a:rPr lang="en-US" altLang="zh-CN" sz="2400" b="1" dirty="0"/>
              <a:t>+</a:t>
            </a:r>
            <a:r>
              <a:rPr lang="zh-CN" altLang="en-US" sz="2400" b="1" dirty="0"/>
              <a:t>对话</a:t>
            </a:r>
            <a:endParaRPr lang="zh-CN" altLang="en-US" sz="2400" b="1" dirty="0"/>
          </a:p>
        </p:txBody>
      </p:sp>
      <p:sp>
        <p:nvSpPr>
          <p:cNvPr id="3" name="内容占位符 2"/>
          <p:cNvSpPr>
            <a:spLocks noGrp="1"/>
          </p:cNvSpPr>
          <p:nvPr>
            <p:ph idx="1"/>
          </p:nvPr>
        </p:nvSpPr>
        <p:spPr>
          <a:xfrm>
            <a:off x="394232" y="1005467"/>
            <a:ext cx="10959568" cy="5185251"/>
          </a:xfrm>
          <a:solidFill>
            <a:schemeClr val="accent6">
              <a:lumMod val="20000"/>
              <a:lumOff val="80000"/>
            </a:schemeClr>
          </a:solidFill>
        </p:spPr>
        <p:txBody>
          <a:bodyPr/>
          <a:lstStyle/>
          <a:p>
            <a:pPr marL="0" indent="0">
              <a:buNone/>
            </a:pPr>
            <a:endParaRPr lang="en-US" altLang="zh-CN" dirty="0"/>
          </a:p>
          <a:p>
            <a:r>
              <a:rPr lang="zh-CN" altLang="en-US" dirty="0"/>
              <a:t>我迅速</a:t>
            </a:r>
            <a:r>
              <a:rPr lang="zh-CN" altLang="en-US" dirty="0">
                <a:solidFill>
                  <a:schemeClr val="accent1"/>
                </a:solidFill>
              </a:rPr>
              <a:t>拿出</a:t>
            </a:r>
            <a:r>
              <a:rPr lang="zh-CN" altLang="en-US" dirty="0"/>
              <a:t>手机，手指飞快地在屏幕上</a:t>
            </a:r>
            <a:r>
              <a:rPr lang="zh-CN" altLang="en-US" dirty="0">
                <a:solidFill>
                  <a:schemeClr val="accent1"/>
                </a:solidFill>
              </a:rPr>
              <a:t>搜索</a:t>
            </a:r>
            <a:r>
              <a:rPr lang="zh-CN" altLang="en-US" dirty="0"/>
              <a:t>着南瓜的图片。我</a:t>
            </a:r>
            <a:r>
              <a:rPr lang="zh-CN" altLang="en-US" dirty="0">
                <a:solidFill>
                  <a:schemeClr val="accent1"/>
                </a:solidFill>
              </a:rPr>
              <a:t>直视着</a:t>
            </a:r>
            <a:r>
              <a:rPr lang="zh-CN" altLang="en-US" dirty="0"/>
              <a:t>卖家的眼睛，</a:t>
            </a:r>
            <a:r>
              <a:rPr lang="zh-CN" altLang="en-US" dirty="0">
                <a:solidFill>
                  <a:schemeClr val="accent1"/>
                </a:solidFill>
              </a:rPr>
              <a:t>举起</a:t>
            </a:r>
            <a:r>
              <a:rPr lang="zh-CN" altLang="en-US" dirty="0"/>
              <a:t>手机向摊贩展示。“看，这个。我要这个。”我用空闲的手</a:t>
            </a:r>
            <a:r>
              <a:rPr lang="zh-CN" altLang="en-US" dirty="0">
                <a:solidFill>
                  <a:schemeClr val="accent1"/>
                </a:solidFill>
              </a:rPr>
              <a:t>比划</a:t>
            </a:r>
            <a:r>
              <a:rPr lang="zh-CN" altLang="en-US" dirty="0"/>
              <a:t>着说道。</a:t>
            </a:r>
            <a:endParaRPr lang="en-US" altLang="zh-CN" dirty="0"/>
          </a:p>
          <a:p>
            <a:endParaRPr lang="en-US" altLang="zh-CN" dirty="0"/>
          </a:p>
          <a:p>
            <a:r>
              <a:rPr lang="en-US" altLang="zh-CN" dirty="0"/>
              <a:t>I quickly </a:t>
            </a:r>
            <a:r>
              <a:rPr lang="en-US" altLang="zh-CN" dirty="0">
                <a:solidFill>
                  <a:schemeClr val="accent1"/>
                </a:solidFill>
              </a:rPr>
              <a:t>took out </a:t>
            </a:r>
            <a:r>
              <a:rPr lang="en-US" altLang="zh-CN" dirty="0"/>
              <a:t>my phone. My fingers </a:t>
            </a:r>
            <a:r>
              <a:rPr lang="en-US" altLang="zh-CN" dirty="0">
                <a:solidFill>
                  <a:schemeClr val="accent1"/>
                </a:solidFill>
              </a:rPr>
              <a:t>moved swiftly </a:t>
            </a:r>
            <a:r>
              <a:rPr lang="en-US" altLang="zh-CN" dirty="0"/>
              <a:t>as I </a:t>
            </a:r>
            <a:r>
              <a:rPr lang="en-US" altLang="zh-CN" dirty="0">
                <a:solidFill>
                  <a:schemeClr val="accent1"/>
                </a:solidFill>
              </a:rPr>
              <a:t>searched for</a:t>
            </a:r>
            <a:r>
              <a:rPr lang="en-US" altLang="zh-CN" dirty="0"/>
              <a:t> an image of a pumpkin. </a:t>
            </a:r>
            <a:r>
              <a:rPr lang="en-US" altLang="zh-CN" dirty="0">
                <a:solidFill>
                  <a:schemeClr val="accent1"/>
                </a:solidFill>
              </a:rPr>
              <a:t>Looking directly into</a:t>
            </a:r>
            <a:r>
              <a:rPr lang="en-US" altLang="zh-CN" dirty="0"/>
              <a:t> the seller's eyes, I </a:t>
            </a:r>
            <a:r>
              <a:rPr lang="en-US" altLang="zh-CN" dirty="0">
                <a:solidFill>
                  <a:schemeClr val="accent1"/>
                </a:solidFill>
              </a:rPr>
              <a:t>held up </a:t>
            </a:r>
            <a:r>
              <a:rPr lang="en-US" altLang="zh-CN" dirty="0"/>
              <a:t>the phone to the vendor. "Look, this. I want this." I said, </a:t>
            </a:r>
            <a:r>
              <a:rPr lang="en-US" altLang="zh-CN" dirty="0">
                <a:solidFill>
                  <a:schemeClr val="accent1"/>
                </a:solidFill>
              </a:rPr>
              <a:t>gesturing</a:t>
            </a:r>
            <a:r>
              <a:rPr lang="en-US" altLang="zh-CN" dirty="0"/>
              <a:t> with my free hand. </a:t>
            </a:r>
            <a:endParaRPr lang="en-US" altLang="zh-CN" dirty="0"/>
          </a:p>
          <a:p>
            <a:endParaRPr lang="en-US" altLang="zh-CN" dirty="0"/>
          </a:p>
        </p:txBody>
      </p:sp>
      <p:pic>
        <p:nvPicPr>
          <p:cNvPr id="4" name="图片 3"/>
          <p:cNvPicPr>
            <a:picLocks noChangeAspect="1"/>
          </p:cNvPicPr>
          <p:nvPr/>
        </p:nvPicPr>
        <p:blipFill>
          <a:blip r:embed="rId1"/>
          <a:stretch>
            <a:fillRect/>
          </a:stretch>
        </p:blipFill>
        <p:spPr>
          <a:xfrm>
            <a:off x="10713664" y="5504861"/>
            <a:ext cx="1280271" cy="1188823"/>
          </a:xfrm>
          <a:prstGeom prst="rect">
            <a:avLst/>
          </a:prstGeom>
        </p:spPr>
      </p:pic>
      <p:pic>
        <p:nvPicPr>
          <p:cNvPr id="5" name="图片 4"/>
          <p:cNvPicPr>
            <a:picLocks noChangeAspect="1"/>
          </p:cNvPicPr>
          <p:nvPr/>
        </p:nvPicPr>
        <p:blipFill>
          <a:blip r:embed="rId2"/>
          <a:stretch>
            <a:fillRect/>
          </a:stretch>
        </p:blipFill>
        <p:spPr>
          <a:xfrm>
            <a:off x="394232" y="5245552"/>
            <a:ext cx="2170648" cy="14481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1203">
      <a:dk1>
        <a:sysClr val="windowText" lastClr="000000"/>
      </a:dk1>
      <a:lt1>
        <a:sysClr val="window" lastClr="FFFFFF"/>
      </a:lt1>
      <a:dk2>
        <a:srgbClr val="5A6378"/>
      </a:dk2>
      <a:lt2>
        <a:srgbClr val="7F7F7F"/>
      </a:lt2>
      <a:accent1>
        <a:srgbClr val="60B5CC"/>
      </a:accent1>
      <a:accent2>
        <a:srgbClr val="F0AD00"/>
      </a:accent2>
      <a:accent3>
        <a:srgbClr val="60B5CC"/>
      </a:accent3>
      <a:accent4>
        <a:srgbClr val="F0AD00"/>
      </a:accent4>
      <a:accent5>
        <a:srgbClr val="60B5CC"/>
      </a:accent5>
      <a:accent6>
        <a:srgbClr val="F0AD00"/>
      </a:accent6>
      <a:hlink>
        <a:srgbClr val="168BBA"/>
      </a:hlink>
      <a:folHlink>
        <a:srgbClr val="68000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11234</Words>
  <Application>WPS 演示</Application>
  <PresentationFormat>宽屏</PresentationFormat>
  <Paragraphs>202</Paragraphs>
  <Slides>20</Slides>
  <Notes>4</Notes>
  <HiddenSlides>0</HiddenSlides>
  <MMClips>1</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20</vt:i4>
      </vt:variant>
    </vt:vector>
  </HeadingPairs>
  <TitlesOfParts>
    <vt:vector size="40" baseType="lpstr">
      <vt:lpstr>Arial</vt:lpstr>
      <vt:lpstr>宋体</vt:lpstr>
      <vt:lpstr>Wingdings</vt:lpstr>
      <vt:lpstr>微软雅黑</vt:lpstr>
      <vt:lpstr>Open Sans</vt:lpstr>
      <vt:lpstr>冬青黑体简体中文 W3</vt:lpstr>
      <vt:lpstr>Arial</vt:lpstr>
      <vt:lpstr>Calibri</vt:lpstr>
      <vt:lpstr>等线</vt:lpstr>
      <vt:lpstr>Open Sans Light</vt:lpstr>
      <vt:lpstr>Inter</vt:lpstr>
      <vt:lpstr>Arial Unicode MS</vt:lpstr>
      <vt:lpstr>等线 Light</vt:lpstr>
      <vt:lpstr>HelveticaNeue</vt:lpstr>
      <vt:lpstr>华文新魏</vt:lpstr>
      <vt:lpstr>Segoe Print</vt:lpstr>
      <vt:lpstr>黑体</vt:lpstr>
      <vt:lpstr>Yu Gothic UI Light</vt:lpstr>
      <vt:lpstr>Office 主题​​</vt:lpstr>
      <vt:lpstr>1_自定义设计方案</vt:lpstr>
      <vt:lpstr>PowerPoint 演示文稿</vt:lpstr>
      <vt:lpstr>PowerPoint 演示文稿</vt:lpstr>
      <vt:lpstr>读原文 找出记叙文要素</vt:lpstr>
      <vt:lpstr>PowerPoint 演示文稿</vt:lpstr>
      <vt:lpstr>读原文 </vt:lpstr>
      <vt:lpstr>P1：Suddenly, an idea occurred to me.</vt:lpstr>
      <vt:lpstr>P 2 ： On Oct. 31, I brought the carefully - carved pumpkin into the class. </vt:lpstr>
      <vt:lpstr>P1：Suddenly, an idea occurred to me.</vt:lpstr>
      <vt:lpstr>续写微技能：动作链+眼神+对话</vt:lpstr>
      <vt:lpstr>续写微技能：前文取材（呼应前文）+对此（结果）</vt:lpstr>
      <vt:lpstr>续写微技能：情绪+时间过渡+比喻+衔接二段首句</vt:lpstr>
      <vt:lpstr>P2 ： On Oct. 31, I brought the carefully - carved pumpkin into the class</vt:lpstr>
      <vt:lpstr>续写微技能：呼应前文+前文取材</vt:lpstr>
      <vt:lpstr>续写微技能：眼神+环境</vt:lpstr>
      <vt:lpstr>续写微技能：虚拟语气+ 前文取材</vt:lpstr>
      <vt:lpstr>Judy 下水作文</vt:lpstr>
      <vt:lpstr>续写微技能：眼神描写</vt:lpstr>
      <vt:lpstr>续写微技能：比喻的句型</vt:lpstr>
      <vt:lpstr>官方范文</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艳 刘</dc:creator>
  <cp:lastModifiedBy>Administrator</cp:lastModifiedBy>
  <cp:revision>22</cp:revision>
  <dcterms:created xsi:type="dcterms:W3CDTF">2024-09-24T09:38:00Z</dcterms:created>
  <dcterms:modified xsi:type="dcterms:W3CDTF">2024-09-25T07:57:39Z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