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96" r:id="rId3"/>
    <p:sldId id="257" r:id="rId4"/>
    <p:sldId id="258" r:id="rId5"/>
    <p:sldId id="273" r:id="rId6"/>
    <p:sldId id="259" r:id="rId7"/>
    <p:sldId id="282" r:id="rId8"/>
    <p:sldId id="260" r:id="rId9"/>
    <p:sldId id="261" r:id="rId10"/>
    <p:sldId id="262" r:id="rId11"/>
    <p:sldId id="263" r:id="rId12"/>
    <p:sldId id="264" r:id="rId13"/>
    <p:sldId id="283" r:id="rId14"/>
    <p:sldId id="265" r:id="rId15"/>
    <p:sldId id="266" r:id="rId16"/>
    <p:sldId id="267" r:id="rId17"/>
    <p:sldId id="268" r:id="rId18"/>
    <p:sldId id="269" r:id="rId19"/>
    <p:sldId id="284" r:id="rId20"/>
    <p:sldId id="270"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用户" initials="Office"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3}" styleName="Medium Style 2 - Accent 3">
    <a:wholeTbl>
      <a:tcTxStyle>
        <a:fontRef idx="minor">
          <a:prstClr val="black"/>
        </a:fontRef>
        <a:schemeClr val="dk1"/>
      </a:tcTxStyle>
      <a:tcStyle>
        <a:tcBdr>
          <a:left>
            <a:ln w="12700" cmpd="sng">
              <a:solidFill>
                <a:srgbClr val="FFFFFF"/>
              </a:solidFill>
            </a:ln>
          </a:left>
          <a:right>
            <a:ln w="12700" cmpd="sng">
              <a:solidFill>
                <a:srgbClr val="FFFFFF"/>
              </a:solidFill>
            </a:ln>
          </a:right>
          <a:top>
            <a:ln w="12700" cmpd="sng">
              <a:solidFill>
                <a:srgbClr val="FFFFFF"/>
              </a:solidFill>
            </a:ln>
          </a:top>
          <a:bottom>
            <a:ln w="12700" cmpd="sng">
              <a:solidFill>
                <a:srgbClr val="FFFFFF"/>
              </a:solidFill>
            </a:ln>
          </a:bottom>
          <a:insideH>
            <a:ln w="12700" cmpd="sng">
              <a:solidFill>
                <a:srgbClr val="FFFFFF"/>
              </a:solidFill>
            </a:ln>
          </a:insideH>
          <a:insideV>
            <a:ln w="12700" cmpd="sng">
              <a:solidFill>
                <a:srgbClr val="FFFFFF"/>
              </a:solidFill>
            </a:ln>
          </a:insideV>
        </a:tcBdr>
        <a:fill>
          <a:solidFill>
            <a:srgbClr val="A5A5A5">
              <a:tint val="20000"/>
            </a:srgbClr>
          </a:solidFill>
        </a:fill>
      </a:tcStyle>
    </a:wholeTbl>
    <a:band1H>
      <a:tcStyle>
        <a:tcBdr/>
        <a:fill>
          <a:solidFill>
            <a:srgbClr val="A5A5A5">
              <a:tint val="40000"/>
            </a:srgbClr>
          </a:solidFill>
        </a:fill>
      </a:tcStyle>
    </a:band1H>
    <a:band2H>
      <a:tcStyle>
        <a:tcBdr/>
      </a:tcStyle>
    </a:band2H>
    <a:band1V>
      <a:tcStyle>
        <a:tcBdr/>
        <a:fill>
          <a:solidFill>
            <a:srgbClr val="A5A5A5">
              <a:tint val="40000"/>
            </a:srgbClr>
          </a:solidFill>
        </a:fill>
      </a:tcStyle>
    </a:band1V>
    <a:band2V>
      <a:tcStyle>
        <a:tcBdr/>
      </a:tcStyle>
    </a:band2V>
    <a:lastCol>
      <a:tcTxStyle b="on">
        <a:fontRef idx="minor">
          <a:prstClr val="black"/>
        </a:fontRef>
        <a:schemeClr val="lt1"/>
      </a:tcTxStyle>
      <a:tcStyle>
        <a:tcBdr/>
        <a:fill>
          <a:solidFill>
            <a:srgbClr val="A5A5A5"/>
          </a:solidFill>
        </a:fill>
      </a:tcStyle>
    </a:lastCol>
    <a:firstCol>
      <a:tcTxStyle b="on">
        <a:fontRef idx="minor">
          <a:prstClr val="black"/>
        </a:fontRef>
        <a:schemeClr val="lt1"/>
      </a:tcTxStyle>
      <a:tcStyle>
        <a:tcBdr/>
        <a:fill>
          <a:solidFill>
            <a:srgbClr val="A5A5A5"/>
          </a:solidFill>
        </a:fill>
      </a:tcStyle>
    </a:firstCol>
    <a:lastRow>
      <a:tcTxStyle b="on">
        <a:fontRef idx="minor">
          <a:prstClr val="black"/>
        </a:fontRef>
        <a:schemeClr val="lt1"/>
      </a:tcTxStyle>
      <a:tcStyle>
        <a:tcBdr>
          <a:top>
            <a:ln w="38100" cmpd="sng">
              <a:solidFill>
                <a:srgbClr val="FFFFFF"/>
              </a:solidFill>
            </a:ln>
          </a:top>
        </a:tcBdr>
        <a:fill>
          <a:solidFill>
            <a:srgbClr val="A5A5A5"/>
          </a:solidFill>
        </a:fill>
      </a:tcStyle>
    </a:lastRow>
    <a:firstRow>
      <a:tcTxStyle b="on">
        <a:fontRef idx="minor">
          <a:prstClr val="black"/>
        </a:fontRef>
        <a:schemeClr val="lt1"/>
      </a:tcTxStyle>
      <a:tcStyle>
        <a:tcBdr>
          <a:bottom>
            <a:ln w="38100" cmpd="sng">
              <a:solidFill>
                <a:srgbClr val="FFFFFF"/>
              </a:solidFill>
            </a:ln>
          </a:bottom>
        </a:tcBdr>
        <a:fill>
          <a:solidFill>
            <a:srgbClr val="A5A5A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51"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06" name="Rectangle 2"/>
          <p:cNvSpPr>
            <a:spLocks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48707" name="Rectangle 3"/>
          <p:cNvSpPr>
            <a:spLocks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4870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48709" name="Rectangle 5"/>
          <p:cNvSpPr>
            <a:spLocks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48710" name="Rectangle 6"/>
          <p:cNvSpPr>
            <a:spLocks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48711" name="Rectangle 7"/>
          <p:cNvSpPr>
            <a:spLocks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655"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1048656"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1048657" name="Date Placeholder 3"/>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58" name="Footer Placeholder 4"/>
          <p:cNvSpPr>
            <a:spLocks noGrp="1"/>
          </p:cNvSpPr>
          <p:nvPr>
            <p:ph type="ftr" sz="quarter" idx="11"/>
          </p:nvPr>
        </p:nvSpPr>
        <p:spPr/>
        <p:txBody>
          <a:bodyPr/>
          <a:lstStyle/>
          <a:p>
            <a:endParaRPr lang="zh-CN" altLang="en-US"/>
          </a:p>
        </p:txBody>
      </p:sp>
      <p:sp>
        <p:nvSpPr>
          <p:cNvPr id="1048659" name="Slide Number Placeholder 5"/>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676" name="Title 1"/>
          <p:cNvSpPr>
            <a:spLocks noGrp="1"/>
          </p:cNvSpPr>
          <p:nvPr>
            <p:ph type="title"/>
          </p:nvPr>
        </p:nvSpPr>
        <p:spPr/>
        <p:txBody>
          <a:bodyPr/>
          <a:lstStyle/>
          <a:p>
            <a:r>
              <a:rPr lang="zh-CN" altLang="en-US"/>
              <a:t>单击此处编辑母版标题样式</a:t>
            </a:r>
            <a:endParaRPr lang="en-US" dirty="0"/>
          </a:p>
        </p:txBody>
      </p:sp>
      <p:sp>
        <p:nvSpPr>
          <p:cNvPr id="1048677"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78" name="Date Placeholder 3"/>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79" name="Footer Placeholder 4"/>
          <p:cNvSpPr>
            <a:spLocks noGrp="1"/>
          </p:cNvSpPr>
          <p:nvPr>
            <p:ph type="ftr" sz="quarter" idx="11"/>
          </p:nvPr>
        </p:nvSpPr>
        <p:spPr/>
        <p:txBody>
          <a:bodyPr/>
          <a:lstStyle/>
          <a:p>
            <a:endParaRPr lang="zh-CN" altLang="en-US"/>
          </a:p>
        </p:txBody>
      </p:sp>
      <p:sp>
        <p:nvSpPr>
          <p:cNvPr id="1048680" name="Slide Number Placeholder 5"/>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1048660"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1048661"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62" name="Date Placeholder 3"/>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63" name="Footer Placeholder 4"/>
          <p:cNvSpPr>
            <a:spLocks noGrp="1"/>
          </p:cNvSpPr>
          <p:nvPr>
            <p:ph type="ftr" sz="quarter" idx="11"/>
          </p:nvPr>
        </p:nvSpPr>
        <p:spPr/>
        <p:txBody>
          <a:bodyPr/>
          <a:lstStyle/>
          <a:p>
            <a:endParaRPr lang="zh-CN" altLang="en-US"/>
          </a:p>
        </p:txBody>
      </p:sp>
      <p:sp>
        <p:nvSpPr>
          <p:cNvPr id="1048664" name="Slide Number Placeholder 5"/>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665" name="Title 1"/>
          <p:cNvSpPr>
            <a:spLocks noGrp="1"/>
          </p:cNvSpPr>
          <p:nvPr>
            <p:ph type="title"/>
          </p:nvPr>
        </p:nvSpPr>
        <p:spPr/>
        <p:txBody>
          <a:bodyPr/>
          <a:lstStyle/>
          <a:p>
            <a:r>
              <a:rPr lang="zh-CN" altLang="en-US"/>
              <a:t>单击此处编辑母版标题样式</a:t>
            </a:r>
            <a:endParaRPr lang="en-US" dirty="0"/>
          </a:p>
        </p:txBody>
      </p:sp>
      <p:sp>
        <p:nvSpPr>
          <p:cNvPr id="1048666"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67" name="Date Placeholder 3"/>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68" name="Footer Placeholder 4"/>
          <p:cNvSpPr>
            <a:spLocks noGrp="1"/>
          </p:cNvSpPr>
          <p:nvPr>
            <p:ph type="ftr" sz="quarter" idx="11"/>
          </p:nvPr>
        </p:nvSpPr>
        <p:spPr/>
        <p:txBody>
          <a:bodyPr/>
          <a:lstStyle/>
          <a:p>
            <a:endParaRPr lang="zh-CN" altLang="en-US"/>
          </a:p>
        </p:txBody>
      </p:sp>
      <p:sp>
        <p:nvSpPr>
          <p:cNvPr id="1048669" name="Slide Number Placeholder 5"/>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81" name="Title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endParaRPr lang="en-US" dirty="0"/>
          </a:p>
        </p:txBody>
      </p:sp>
      <p:sp>
        <p:nvSpPr>
          <p:cNvPr id="1048682"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1048683" name="Date Placeholder 3"/>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84" name="Footer Placeholder 4"/>
          <p:cNvSpPr>
            <a:spLocks noGrp="1"/>
          </p:cNvSpPr>
          <p:nvPr>
            <p:ph type="ftr" sz="quarter" idx="11"/>
          </p:nvPr>
        </p:nvSpPr>
        <p:spPr/>
        <p:txBody>
          <a:bodyPr/>
          <a:lstStyle/>
          <a:p>
            <a:endParaRPr lang="zh-CN" altLang="en-US"/>
          </a:p>
        </p:txBody>
      </p:sp>
      <p:sp>
        <p:nvSpPr>
          <p:cNvPr id="1048685" name="Slide Number Placeholder 5"/>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86" name="Title 1"/>
          <p:cNvSpPr>
            <a:spLocks noGrp="1"/>
          </p:cNvSpPr>
          <p:nvPr>
            <p:ph type="title"/>
          </p:nvPr>
        </p:nvSpPr>
        <p:spPr/>
        <p:txBody>
          <a:bodyPr/>
          <a:lstStyle/>
          <a:p>
            <a:r>
              <a:rPr lang="zh-CN" altLang="en-US"/>
              <a:t>单击此处编辑母版标题样式</a:t>
            </a:r>
            <a:endParaRPr lang="en-US" dirty="0"/>
          </a:p>
        </p:txBody>
      </p:sp>
      <p:sp>
        <p:nvSpPr>
          <p:cNvPr id="1048687"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88"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89" name="Date Placeholder 4"/>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90" name="Footer Placeholder 5"/>
          <p:cNvSpPr>
            <a:spLocks noGrp="1"/>
          </p:cNvSpPr>
          <p:nvPr>
            <p:ph type="ftr" sz="quarter" idx="11"/>
          </p:nvPr>
        </p:nvSpPr>
        <p:spPr/>
        <p:txBody>
          <a:bodyPr/>
          <a:lstStyle/>
          <a:p>
            <a:endParaRPr lang="zh-CN" altLang="en-US"/>
          </a:p>
        </p:txBody>
      </p:sp>
      <p:sp>
        <p:nvSpPr>
          <p:cNvPr id="1048691" name="Slide Number Placeholder 6"/>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92" name="Title 1"/>
          <p:cNvSpPr>
            <a:spLocks noGrp="1"/>
          </p:cNvSpPr>
          <p:nvPr>
            <p:ph type="title"/>
          </p:nvPr>
        </p:nvSpPr>
        <p:spPr>
          <a:xfrm>
            <a:off x="839788" y="365126"/>
            <a:ext cx="10515600" cy="1325563"/>
          </a:xfrm>
        </p:spPr>
        <p:txBody>
          <a:bodyPr/>
          <a:lstStyle/>
          <a:p>
            <a:r>
              <a:rPr lang="zh-CN" altLang="en-US"/>
              <a:t>单击此处编辑母版标题样式</a:t>
            </a:r>
            <a:endParaRPr lang="en-US" dirty="0"/>
          </a:p>
        </p:txBody>
      </p:sp>
      <p:sp>
        <p:nvSpPr>
          <p:cNvPr id="104869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69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9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69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97" name="Date Placeholder 6"/>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98" name="Footer Placeholder 7"/>
          <p:cNvSpPr>
            <a:spLocks noGrp="1"/>
          </p:cNvSpPr>
          <p:nvPr>
            <p:ph type="ftr" sz="quarter" idx="11"/>
          </p:nvPr>
        </p:nvSpPr>
        <p:spPr/>
        <p:txBody>
          <a:bodyPr/>
          <a:lstStyle/>
          <a:p>
            <a:endParaRPr lang="zh-CN" altLang="en-US"/>
          </a:p>
        </p:txBody>
      </p:sp>
      <p:sp>
        <p:nvSpPr>
          <p:cNvPr id="1048699" name="Slide Number Placeholder 8"/>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626" name="Title 1"/>
          <p:cNvSpPr>
            <a:spLocks noGrp="1"/>
          </p:cNvSpPr>
          <p:nvPr>
            <p:ph type="title"/>
          </p:nvPr>
        </p:nvSpPr>
        <p:spPr/>
        <p:txBody>
          <a:bodyPr/>
          <a:lstStyle/>
          <a:p>
            <a:r>
              <a:rPr lang="zh-CN" altLang="en-US"/>
              <a:t>单击此处编辑母版标题样式</a:t>
            </a:r>
            <a:endParaRPr lang="en-US" dirty="0"/>
          </a:p>
        </p:txBody>
      </p:sp>
      <p:sp>
        <p:nvSpPr>
          <p:cNvPr id="1048627" name="Date Placeholder 2"/>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28" name="Footer Placeholder 3"/>
          <p:cNvSpPr>
            <a:spLocks noGrp="1"/>
          </p:cNvSpPr>
          <p:nvPr>
            <p:ph type="ftr" sz="quarter" idx="11"/>
          </p:nvPr>
        </p:nvSpPr>
        <p:spPr/>
        <p:txBody>
          <a:bodyPr/>
          <a:lstStyle/>
          <a:p>
            <a:endParaRPr lang="zh-CN" altLang="en-US"/>
          </a:p>
        </p:txBody>
      </p:sp>
      <p:sp>
        <p:nvSpPr>
          <p:cNvPr id="1048629" name="Slide Number Placeholder 4"/>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1" name="Date Placeholder 1"/>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582" name="Footer Placeholder 2"/>
          <p:cNvSpPr>
            <a:spLocks noGrp="1"/>
          </p:cNvSpPr>
          <p:nvPr>
            <p:ph type="ftr" sz="quarter" idx="11"/>
          </p:nvPr>
        </p:nvSpPr>
        <p:spPr/>
        <p:txBody>
          <a:bodyPr/>
          <a:lstStyle/>
          <a:p>
            <a:endParaRPr lang="zh-CN" altLang="en-US"/>
          </a:p>
        </p:txBody>
      </p:sp>
      <p:sp>
        <p:nvSpPr>
          <p:cNvPr id="1048583" name="Slide Number Placeholder 3"/>
          <p:cNvSpPr>
            <a:spLocks noGrp="1"/>
          </p:cNvSpPr>
          <p:nvPr>
            <p:ph type="sldNum" sz="quarter" idx="12"/>
          </p:nvPr>
        </p:nvSpPr>
        <p:spPr/>
        <p:txBody>
          <a:bodyPr/>
          <a:lstStyle/>
          <a:p>
            <a:fld id="{1C1A564D-84E6-4D0E-9D2B-1519760DAFCC}" type="slidenum">
              <a:rPr lang="zh-CN" altLang="en-US" smtClean="0"/>
            </a:fld>
            <a:endParaRPr lang="zh-CN" altLang="en-US"/>
          </a:p>
        </p:txBody>
      </p:sp>
      <p:pic>
        <p:nvPicPr>
          <p:cNvPr id="5124" name="图片 11" descr="水印"/>
          <p:cNvPicPr>
            <a:picLocks noChangeAspect="1"/>
          </p:cNvPicPr>
          <p:nvPr userDrawn="1"/>
        </p:nvPicPr>
        <p:blipFill>
          <a:blip r:embed="rId2"/>
          <a:stretch>
            <a:fillRect/>
          </a:stretch>
        </p:blipFill>
        <p:spPr>
          <a:xfrm>
            <a:off x="7186613" y="63500"/>
            <a:ext cx="4902200" cy="1587500"/>
          </a:xfrm>
          <a:prstGeom prst="rect">
            <a:avLst/>
          </a:prstGeom>
          <a:noFill/>
          <a:ln w="9525">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700"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1048701"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702"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703" name="Date Placeholder 4"/>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704" name="Footer Placeholder 5"/>
          <p:cNvSpPr>
            <a:spLocks noGrp="1"/>
          </p:cNvSpPr>
          <p:nvPr>
            <p:ph type="ftr" sz="quarter" idx="11"/>
          </p:nvPr>
        </p:nvSpPr>
        <p:spPr/>
        <p:txBody>
          <a:bodyPr/>
          <a:lstStyle/>
          <a:p>
            <a:endParaRPr lang="zh-CN" altLang="en-US"/>
          </a:p>
        </p:txBody>
      </p:sp>
      <p:sp>
        <p:nvSpPr>
          <p:cNvPr id="1048705" name="Slide Number Placeholder 6"/>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70"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1048671"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1048672"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673" name="Date Placeholder 4"/>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74" name="Footer Placeholder 5"/>
          <p:cNvSpPr>
            <a:spLocks noGrp="1"/>
          </p:cNvSpPr>
          <p:nvPr>
            <p:ph type="ftr" sz="quarter" idx="11"/>
          </p:nvPr>
        </p:nvSpPr>
        <p:spPr/>
        <p:txBody>
          <a:bodyPr/>
          <a:lstStyle/>
          <a:p>
            <a:endParaRPr lang="zh-CN" altLang="en-US"/>
          </a:p>
        </p:txBody>
      </p:sp>
      <p:sp>
        <p:nvSpPr>
          <p:cNvPr id="1048675" name="Slide Number Placeholder 6"/>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578"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5F522-6256-461E-A79F-4037A6D0C8F9}" type="datetimeFigureOut">
              <a:rPr lang="zh-CN" altLang="en-US" smtClean="0"/>
            </a:fld>
            <a:endParaRPr lang="zh-CN" altLang="en-US"/>
          </a:p>
        </p:txBody>
      </p:sp>
      <p:sp>
        <p:nvSpPr>
          <p:cNvPr id="1048579"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A564D-84E6-4D0E-9D2B-1519760DAFCC}" type="slidenum">
              <a:rPr lang="zh-CN" altLang="en-US" smtClean="0"/>
            </a:fld>
            <a:endParaRPr lang="zh-CN" altLang="en-US"/>
          </a:p>
        </p:txBody>
      </p:sp>
      <p:pic>
        <p:nvPicPr>
          <p:cNvPr id="5124" name="图片 11" descr="水印"/>
          <p:cNvPicPr>
            <a:picLocks noChangeAspect="1"/>
          </p:cNvPicPr>
          <p:nvPr userDrawn="1"/>
        </p:nvPicPr>
        <p:blipFill>
          <a:blip r:embed="rId12"/>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3.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公众号：溯恩高中英语</a:t>
            </a:r>
            <a:endParaRPr lang="zh-CN" altLang="en-US" sz="40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7270750" y="2273300"/>
            <a:ext cx="3359150" cy="3359150"/>
          </a:xfrm>
          <a:prstGeom prst="rect">
            <a:avLst/>
          </a:prstGeom>
          <a:noFill/>
          <a:ln w="9525">
            <a:noFill/>
          </a:ln>
        </p:spPr>
      </p:pic>
      <p:sp>
        <p:nvSpPr>
          <p:cNvPr id="5123" name="矩形 3"/>
          <p:cNvSpPr/>
          <p:nvPr/>
        </p:nvSpPr>
        <p:spPr>
          <a:xfrm>
            <a:off x="7312025" y="16160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文本框 1048614"/>
          <p:cNvSpPr txBox="1"/>
          <p:nvPr/>
        </p:nvSpPr>
        <p:spPr>
          <a:xfrm>
            <a:off x="26484" y="134422"/>
            <a:ext cx="12181484" cy="1056640"/>
          </a:xfrm>
          <a:prstGeom prst="rect">
            <a:avLst/>
          </a:prstGeom>
        </p:spPr>
        <p:txBody>
          <a:bodyPr wrap="square" rtlCol="0">
            <a:spAutoFit/>
          </a:bodyPr>
          <a:lstStyle/>
          <a:p>
            <a:r>
              <a:rPr lang="en-US" altLang="zh-CN" sz="3200" b="1">
                <a:solidFill>
                  <a:srgbClr val="800000"/>
                </a:solidFill>
              </a:rPr>
              <a:t>How was the problem solved when Teresa let her take away a puppy?</a:t>
            </a:r>
            <a:endParaRPr lang="en-US" sz="2800" b="1">
              <a:solidFill>
                <a:srgbClr val="800000"/>
              </a:solidFill>
            </a:endParaRPr>
          </a:p>
        </p:txBody>
      </p:sp>
      <p:pic>
        <p:nvPicPr>
          <p:cNvPr id="2097156" name="图片 2097155"/>
          <p:cNvPicPr/>
          <p:nvPr/>
        </p:nvPicPr>
        <p:blipFill>
          <a:blip r:embed="rId1"/>
          <a:stretch>
            <a:fillRect/>
          </a:stretch>
        </p:blipFill>
        <p:spPr>
          <a:xfrm>
            <a:off x="8734547" y="1486945"/>
            <a:ext cx="3271132" cy="2180753"/>
          </a:xfrm>
          <a:prstGeom prst="rect">
            <a:avLst/>
          </a:prstGeom>
        </p:spPr>
      </p:pic>
      <p:sp>
        <p:nvSpPr>
          <p:cNvPr id="1048616" name="文本框 1048615"/>
          <p:cNvSpPr txBox="1"/>
          <p:nvPr/>
        </p:nvSpPr>
        <p:spPr>
          <a:xfrm>
            <a:off x="84215" y="1191061"/>
            <a:ext cx="8650331" cy="1158239"/>
          </a:xfrm>
          <a:prstGeom prst="rect">
            <a:avLst/>
          </a:prstGeom>
        </p:spPr>
        <p:txBody>
          <a:bodyPr wrap="square" rtlCol="0">
            <a:spAutoFit/>
          </a:bodyPr>
          <a:lstStyle/>
          <a:p>
            <a:r>
              <a:rPr lang="en-US" altLang="zh-CN" sz="2400" i="1">
                <a:solidFill>
                  <a:srgbClr val="000000"/>
                </a:solidFill>
              </a:rPr>
              <a:t>    </a:t>
            </a:r>
            <a:r>
              <a:rPr lang="en-US" altLang="zh-CN" sz="2400" b="1" i="1">
                <a:solidFill>
                  <a:srgbClr val="008000"/>
                </a:solidFill>
              </a:rPr>
              <a:t>Now she had</a:t>
            </a:r>
            <a:r>
              <a:rPr lang="en-US" altLang="zh-CN" sz="2400" b="1" i="1">
                <a:solidFill>
                  <a:srgbClr val="000000"/>
                </a:solidFill>
              </a:rPr>
              <a:t> </a:t>
            </a:r>
            <a:r>
              <a:rPr lang="en-US" altLang="zh-CN" sz="2400" i="1">
                <a:solidFill>
                  <a:srgbClr val="000000"/>
                </a:solidFill>
              </a:rPr>
              <a:t>a living, breathing friend who </a:t>
            </a:r>
            <a:r>
              <a:rPr lang="en-US" altLang="zh-CN" sz="2400" b="1" i="1">
                <a:solidFill>
                  <a:srgbClr val="008000"/>
                </a:solidFill>
              </a:rPr>
              <a:t>wanted to play </a:t>
            </a:r>
            <a:r>
              <a:rPr lang="en-US" altLang="zh-CN" sz="2400" i="1">
                <a:solidFill>
                  <a:srgbClr val="000000"/>
                </a:solidFill>
              </a:rPr>
              <a:t>with her.</a:t>
            </a:r>
            <a:r>
              <a:rPr lang="en-US" altLang="zh-CN" sz="2400">
                <a:solidFill>
                  <a:srgbClr val="000000"/>
                </a:solidFill>
              </a:rPr>
              <a:t> </a:t>
            </a:r>
            <a:endParaRPr lang="en-US" sz="2000">
              <a:solidFill>
                <a:srgbClr val="000000"/>
              </a:solidFill>
            </a:endParaRPr>
          </a:p>
          <a:p>
            <a:r>
              <a:rPr lang="en-US" altLang="zh-CN" sz="2400">
                <a:solidFill>
                  <a:srgbClr val="000000"/>
                </a:solidFill>
              </a:rPr>
              <a:t>    </a:t>
            </a:r>
            <a:endParaRPr lang="en-US" sz="2000">
              <a:solidFill>
                <a:srgbClr val="000000"/>
              </a:solidFill>
            </a:endParaRPr>
          </a:p>
        </p:txBody>
      </p:sp>
      <p:sp>
        <p:nvSpPr>
          <p:cNvPr id="1048617" name="文本框 1048616"/>
          <p:cNvSpPr txBox="1"/>
          <p:nvPr/>
        </p:nvSpPr>
        <p:spPr>
          <a:xfrm>
            <a:off x="3835099" y="1902951"/>
            <a:ext cx="4000000" cy="1767840"/>
          </a:xfrm>
          <a:prstGeom prst="rect">
            <a:avLst/>
          </a:prstGeom>
          <a:solidFill>
            <a:srgbClr val="FFFFFF"/>
          </a:solidFill>
          <a:ln w="25400">
            <a:solidFill>
              <a:srgbClr val="C0C0C0"/>
            </a:solidFill>
            <a:prstDash val="solid"/>
          </a:ln>
        </p:spPr>
        <p:txBody>
          <a:bodyPr wrap="square" rtlCol="0">
            <a:spAutoFit/>
          </a:bodyPr>
          <a:lstStyle/>
          <a:p>
            <a:r>
              <a:rPr lang="en-US" altLang="zh-CN" sz="2800">
                <a:solidFill>
                  <a:srgbClr val="000000"/>
                </a:solidFill>
              </a:rPr>
              <a:t>in the moring ...</a:t>
            </a:r>
            <a:endParaRPr lang="en-US" sz="2800">
              <a:solidFill>
                <a:srgbClr val="000000"/>
              </a:solidFill>
            </a:endParaRPr>
          </a:p>
          <a:p>
            <a:r>
              <a:rPr lang="en-US" altLang="zh-CN" sz="2800">
                <a:solidFill>
                  <a:srgbClr val="000000"/>
                </a:solidFill>
              </a:rPr>
              <a:t>on her way to school ...</a:t>
            </a:r>
            <a:endParaRPr lang="en-US" sz="2800">
              <a:solidFill>
                <a:srgbClr val="000000"/>
              </a:solidFill>
            </a:endParaRPr>
          </a:p>
          <a:p>
            <a:r>
              <a:rPr lang="en-US" altLang="zh-CN" sz="2800">
                <a:solidFill>
                  <a:srgbClr val="000000"/>
                </a:solidFill>
              </a:rPr>
              <a:t>when she ...</a:t>
            </a:r>
            <a:endParaRPr lang="en-US" sz="2800">
              <a:solidFill>
                <a:srgbClr val="000000"/>
              </a:solidFill>
            </a:endParaRPr>
          </a:p>
          <a:p>
            <a:r>
              <a:rPr lang="en-US" altLang="zh-CN" sz="2800">
                <a:solidFill>
                  <a:srgbClr val="000000"/>
                </a:solidFill>
              </a:rPr>
              <a:t>This little friend ...</a:t>
            </a:r>
            <a:endParaRPr lang="en-US" sz="2800">
              <a:solidFill>
                <a:srgbClr val="000000"/>
              </a:solidFill>
            </a:endParaRPr>
          </a:p>
        </p:txBody>
      </p:sp>
      <p:sp>
        <p:nvSpPr>
          <p:cNvPr id="1048618" name="文本框 1048617"/>
          <p:cNvSpPr txBox="1"/>
          <p:nvPr/>
        </p:nvSpPr>
        <p:spPr>
          <a:xfrm>
            <a:off x="3835100" y="3964064"/>
            <a:ext cx="4000000" cy="929639"/>
          </a:xfrm>
          <a:prstGeom prst="rect">
            <a:avLst/>
          </a:prstGeom>
          <a:solidFill>
            <a:srgbClr val="FFFFFF"/>
          </a:solidFill>
          <a:ln w="25400">
            <a:solidFill>
              <a:srgbClr val="0000FF"/>
            </a:solidFill>
            <a:prstDash val="solid"/>
          </a:ln>
        </p:spPr>
        <p:txBody>
          <a:bodyPr wrap="square" rtlCol="0">
            <a:spAutoFit/>
          </a:bodyPr>
          <a:lstStyle/>
          <a:p>
            <a:r>
              <a:rPr lang="en-US" altLang="zh-CN" sz="2800">
                <a:solidFill>
                  <a:srgbClr val="000000"/>
                </a:solidFill>
              </a:rPr>
              <a:t>how do they play? </a:t>
            </a:r>
            <a:endParaRPr lang="en-US" sz="2800">
              <a:solidFill>
                <a:srgbClr val="000000"/>
              </a:solidFill>
            </a:endParaRPr>
          </a:p>
          <a:p>
            <a:r>
              <a:rPr lang="en-US" altLang="zh-CN" sz="2800">
                <a:solidFill>
                  <a:srgbClr val="000000"/>
                </a:solidFill>
              </a:rPr>
              <a:t>their interaction</a:t>
            </a:r>
            <a:endParaRPr lang="en-US" sz="2800">
              <a:solidFill>
                <a:srgbClr val="000000"/>
              </a:solidFill>
            </a:endParaRPr>
          </a:p>
        </p:txBody>
      </p:sp>
      <p:sp>
        <p:nvSpPr>
          <p:cNvPr id="1048619" name="文本框 1048618"/>
          <p:cNvSpPr txBox="1"/>
          <p:nvPr/>
        </p:nvSpPr>
        <p:spPr>
          <a:xfrm>
            <a:off x="3835100" y="5406230"/>
            <a:ext cx="7676369" cy="1348740"/>
          </a:xfrm>
          <a:prstGeom prst="rect">
            <a:avLst/>
          </a:prstGeom>
          <a:solidFill>
            <a:srgbClr val="FFFFFF"/>
          </a:solidFill>
          <a:ln w="25400">
            <a:solidFill>
              <a:srgbClr val="FF9900"/>
            </a:solidFill>
            <a:prstDash val="solid"/>
          </a:ln>
        </p:spPr>
        <p:txBody>
          <a:bodyPr wrap="square" rtlCol="0">
            <a:spAutoFit/>
          </a:bodyPr>
          <a:lstStyle/>
          <a:p>
            <a:r>
              <a:rPr lang="en-US" altLang="zh-CN" sz="2800">
                <a:solidFill>
                  <a:srgbClr val="000000"/>
                </a:solidFill>
              </a:rPr>
              <a:t>how was the problem solved? (problem: kids isolate her;call her the fat pig;single- mother family and poor)</a:t>
            </a:r>
            <a:endParaRPr lang="en-US" sz="2800">
              <a:solidFill>
                <a:srgbClr val="000000"/>
              </a:solidFill>
            </a:endParaRPr>
          </a:p>
        </p:txBody>
      </p:sp>
      <p:sp>
        <p:nvSpPr>
          <p:cNvPr id="1048620" name="文本框 1048619"/>
          <p:cNvSpPr txBox="1"/>
          <p:nvPr/>
        </p:nvSpPr>
        <p:spPr>
          <a:xfrm>
            <a:off x="1122089" y="2190428"/>
            <a:ext cx="1480237" cy="510540"/>
          </a:xfrm>
          <a:prstGeom prst="rect">
            <a:avLst/>
          </a:prstGeom>
          <a:solidFill>
            <a:srgbClr val="C0C0C0"/>
          </a:solidFill>
          <a:ln w="25400">
            <a:solidFill>
              <a:srgbClr val="8D8D8D"/>
            </a:solidFill>
            <a:prstDash val="solid"/>
          </a:ln>
        </p:spPr>
        <p:txBody>
          <a:bodyPr wrap="square" rtlCol="0">
            <a:spAutoFit/>
          </a:bodyPr>
          <a:lstStyle/>
          <a:p>
            <a:r>
              <a:rPr lang="en-US" altLang="zh-CN" sz="2800">
                <a:solidFill>
                  <a:srgbClr val="FFFFFF"/>
                </a:solidFill>
              </a:rPr>
              <a:t>general</a:t>
            </a:r>
            <a:endParaRPr lang="en-US" sz="2800">
              <a:solidFill>
                <a:srgbClr val="FFFFFF"/>
              </a:solidFill>
            </a:endParaRPr>
          </a:p>
        </p:txBody>
      </p:sp>
      <p:cxnSp>
        <p:nvCxnSpPr>
          <p:cNvPr id="3145731" name="直接箭头连接符 3145730"/>
          <p:cNvCxnSpPr/>
          <p:nvPr/>
        </p:nvCxnSpPr>
        <p:spPr>
          <a:xfrm flipH="1">
            <a:off x="1699012" y="2796218"/>
            <a:ext cx="13123" cy="1031569"/>
          </a:xfrm>
          <a:prstGeom prst="straightConnector1">
            <a:avLst/>
          </a:prstGeom>
          <a:solidFill>
            <a:srgbClr val="FFFFFF"/>
          </a:solidFill>
          <a:ln w="25400">
            <a:solidFill>
              <a:srgbClr val="666666"/>
            </a:solidFill>
            <a:tailEnd type="triangle" w="lg" len="lg"/>
          </a:ln>
        </p:spPr>
      </p:cxnSp>
      <p:grpSp>
        <p:nvGrpSpPr>
          <p:cNvPr id="35" name="组合 34"/>
          <p:cNvGrpSpPr/>
          <p:nvPr/>
        </p:nvGrpSpPr>
        <p:grpSpPr>
          <a:xfrm>
            <a:off x="1122088" y="3909631"/>
            <a:ext cx="1693434" cy="1094614"/>
            <a:chOff x="1122088" y="3652456"/>
            <a:chExt cx="1480238" cy="956807"/>
          </a:xfrm>
        </p:grpSpPr>
        <p:sp>
          <p:nvSpPr>
            <p:cNvPr id="1048621" name="文本框 1048620"/>
            <p:cNvSpPr txBox="1"/>
            <p:nvPr/>
          </p:nvSpPr>
          <p:spPr>
            <a:xfrm>
              <a:off x="1122089" y="4162997"/>
              <a:ext cx="1480237" cy="446266"/>
            </a:xfrm>
            <a:prstGeom prst="rect">
              <a:avLst/>
            </a:prstGeom>
            <a:solidFill>
              <a:srgbClr val="0000FF"/>
            </a:solidFill>
            <a:ln w="25400">
              <a:solidFill>
                <a:srgbClr val="000095"/>
              </a:solidFill>
              <a:prstDash val="solid"/>
            </a:ln>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altLang="zh-CN" sz="2800">
                  <a:solidFill>
                    <a:srgbClr val="FFFFFF"/>
                  </a:solidFill>
                  <a:latin typeface="Arial" panose="020B0604020202020204"/>
                </a:rPr>
                <a:t>(specific)</a:t>
              </a:r>
              <a:endParaRPr lang="en-US" sz="2800">
                <a:solidFill>
                  <a:srgbClr val="FFFFFF"/>
                </a:solidFill>
              </a:endParaRPr>
            </a:p>
          </p:txBody>
        </p:sp>
        <p:sp>
          <p:nvSpPr>
            <p:cNvPr id="1048622" name="文本框 1048621"/>
            <p:cNvSpPr txBox="1"/>
            <p:nvPr/>
          </p:nvSpPr>
          <p:spPr>
            <a:xfrm>
              <a:off x="1122088" y="3652456"/>
              <a:ext cx="1480237" cy="446266"/>
            </a:xfrm>
            <a:prstGeom prst="rect">
              <a:avLst/>
            </a:prstGeom>
            <a:solidFill>
              <a:srgbClr val="0000FF"/>
            </a:solidFill>
            <a:ln w="25400">
              <a:solidFill>
                <a:srgbClr val="000095"/>
              </a:solidFill>
              <a:prstDash val="solid"/>
            </a:ln>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altLang="zh-CN" sz="2800">
                  <a:solidFill>
                    <a:srgbClr val="FFFFFF"/>
                  </a:solidFill>
                  <a:latin typeface="Arial" panose="020B0604020202020204"/>
                </a:rPr>
                <a:t>general</a:t>
              </a:r>
              <a:endParaRPr lang="en-US" sz="2800">
                <a:solidFill>
                  <a:srgbClr val="FFFFFF"/>
                </a:solidFill>
              </a:endParaRPr>
            </a:p>
          </p:txBody>
        </p:sp>
      </p:grpSp>
      <p:cxnSp>
        <p:nvCxnSpPr>
          <p:cNvPr id="3145732" name="直接箭头连接符 3145731"/>
          <p:cNvCxnSpPr/>
          <p:nvPr/>
        </p:nvCxnSpPr>
        <p:spPr>
          <a:xfrm>
            <a:off x="1712135" y="5015543"/>
            <a:ext cx="10339" cy="856115"/>
          </a:xfrm>
          <a:prstGeom prst="straightConnector1">
            <a:avLst/>
          </a:prstGeom>
          <a:solidFill>
            <a:srgbClr val="FFFFFF"/>
          </a:solidFill>
          <a:ln w="25400">
            <a:solidFill>
              <a:srgbClr val="666666"/>
            </a:solidFill>
            <a:tailEnd type="triangle" w="lg" len="lg"/>
          </a:ln>
        </p:spPr>
      </p:cxnSp>
      <p:sp>
        <p:nvSpPr>
          <p:cNvPr id="1048623" name="文本框 1048622"/>
          <p:cNvSpPr txBox="1"/>
          <p:nvPr/>
        </p:nvSpPr>
        <p:spPr>
          <a:xfrm>
            <a:off x="1122087" y="5844380"/>
            <a:ext cx="1480237" cy="510540"/>
          </a:xfrm>
          <a:prstGeom prst="rect">
            <a:avLst/>
          </a:prstGeom>
          <a:solidFill>
            <a:srgbClr val="FF9900"/>
          </a:solidFill>
          <a:ln w="25400">
            <a:solidFill>
              <a:srgbClr val="995B00"/>
            </a:solidFill>
            <a:prstDash val="solid"/>
          </a:ln>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altLang="zh-CN" sz="2800">
                <a:solidFill>
                  <a:srgbClr val="FFFFFF"/>
                </a:solidFill>
                <a:latin typeface="Arial" panose="020B0604020202020204"/>
              </a:rPr>
              <a:t>general</a:t>
            </a:r>
            <a:endParaRPr lang="en-US" sz="28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文本框 1048629"/>
          <p:cNvSpPr txBox="1"/>
          <p:nvPr/>
        </p:nvSpPr>
        <p:spPr>
          <a:xfrm>
            <a:off x="171450" y="460406"/>
            <a:ext cx="8852771" cy="6365239"/>
          </a:xfrm>
          <a:prstGeom prst="rect">
            <a:avLst/>
          </a:prstGeom>
        </p:spPr>
        <p:txBody>
          <a:bodyPr wrap="square" rtlCol="0">
            <a:spAutoFit/>
          </a:bodyPr>
          <a:lstStyle/>
          <a:p>
            <a:r>
              <a:rPr lang="en-US" altLang="zh-CN" sz="3200">
                <a:solidFill>
                  <a:srgbClr val="000000"/>
                </a:solidFill>
              </a:rPr>
              <a:t>    </a:t>
            </a:r>
            <a:r>
              <a:rPr lang="en-US" sz="3200" i="1">
                <a:solidFill>
                  <a:srgbClr val="000000"/>
                </a:solidFill>
              </a:rPr>
              <a:t>Now she had a living,breathing friend who wanted to play with her.</a:t>
            </a:r>
            <a:r>
              <a:rPr lang="en-US" altLang="zh-CN" sz="3200" i="1">
                <a:solidFill>
                  <a:srgbClr val="000000"/>
                </a:solidFill>
              </a:rPr>
              <a:t> </a:t>
            </a:r>
            <a:r>
              <a:rPr lang="en-US" sz="3200">
                <a:solidFill>
                  <a:srgbClr val="808080"/>
                </a:solidFill>
              </a:rPr>
              <a:t>The cute puppy loved to cuddle up next to her on the sofa and sleep next her on the bed.</a:t>
            </a:r>
            <a:r>
              <a:rPr lang="en-US" sz="3200">
                <a:solidFill>
                  <a:srgbClr val="0000FF"/>
                </a:solidFill>
              </a:rPr>
              <a:t>When Meagan came home from school, the puppy would rush to the door, and follow her from room to room through the house. They became close ones, being together whenever and wherever possible. </a:t>
            </a:r>
            <a:r>
              <a:rPr lang="en-US" sz="3200">
                <a:solidFill>
                  <a:srgbClr val="FF6600"/>
                </a:solidFill>
              </a:rPr>
              <a:t>Energized by the puppy’s unconditional love, limitless affection and loyalty,Meagan began to blossom.</a:t>
            </a:r>
            <a:r>
              <a:rPr lang="en-US" altLang="zh-CN" sz="3200">
                <a:solidFill>
                  <a:srgbClr val="FF6600"/>
                </a:solidFill>
              </a:rPr>
              <a:t> </a:t>
            </a:r>
            <a:r>
              <a:rPr lang="en-US" sz="3200">
                <a:solidFill>
                  <a:srgbClr val="FF6600"/>
                </a:solidFill>
              </a:rPr>
              <a:t>She did find fellow pet lovers who befriended her, and things began to improve for her physically, emotionally, and socially.</a:t>
            </a:r>
            <a:endParaRPr lang="en-US" sz="2800">
              <a:solidFill>
                <a:srgbClr val="FF6600"/>
              </a:solidFill>
            </a:endParaRPr>
          </a:p>
        </p:txBody>
      </p:sp>
      <p:pic>
        <p:nvPicPr>
          <p:cNvPr id="2097159" name="图片 2097158"/>
          <p:cNvPicPr/>
          <p:nvPr/>
        </p:nvPicPr>
        <p:blipFill>
          <a:blip r:embed="rId1"/>
          <a:stretch>
            <a:fillRect/>
          </a:stretch>
        </p:blipFill>
        <p:spPr>
          <a:xfrm>
            <a:off x="-47625" y="-165211"/>
            <a:ext cx="758924" cy="1190347"/>
          </a:xfrm>
          <a:prstGeom prst="rect">
            <a:avLst/>
          </a:prstGeom>
        </p:spPr>
      </p:pic>
      <p:sp>
        <p:nvSpPr>
          <p:cNvPr id="1048631" name="文本框 1048630"/>
          <p:cNvSpPr txBox="1"/>
          <p:nvPr/>
        </p:nvSpPr>
        <p:spPr>
          <a:xfrm>
            <a:off x="9235327" y="872029"/>
            <a:ext cx="2743891" cy="1056640"/>
          </a:xfrm>
          <a:prstGeom prst="rect">
            <a:avLst/>
          </a:prstGeom>
          <a:solidFill>
            <a:srgbClr val="FFFFFF"/>
          </a:solidFill>
          <a:ln w="25400">
            <a:solidFill>
              <a:srgbClr val="C0C0C0"/>
            </a:solidFill>
            <a:prstDash val="solid"/>
          </a:ln>
        </p:spPr>
        <p:txBody>
          <a:bodyPr wrap="square" rtlCol="0">
            <a:spAutoFit/>
          </a:bodyPr>
          <a:lstStyle/>
          <a:p>
            <a:r>
              <a:rPr lang="en-US" altLang="zh-CN" sz="3200">
                <a:solidFill>
                  <a:srgbClr val="000000"/>
                </a:solidFill>
              </a:rPr>
              <a:t>This little friend ...</a:t>
            </a:r>
            <a:endParaRPr lang="en-US" sz="2800">
              <a:solidFill>
                <a:srgbClr val="000000"/>
              </a:solidFill>
            </a:endParaRPr>
          </a:p>
        </p:txBody>
      </p:sp>
      <p:sp>
        <p:nvSpPr>
          <p:cNvPr id="1048632" name="文本框 1048631"/>
          <p:cNvSpPr txBox="1"/>
          <p:nvPr/>
        </p:nvSpPr>
        <p:spPr>
          <a:xfrm>
            <a:off x="9235327" y="2372360"/>
            <a:ext cx="2536751" cy="1056640"/>
          </a:xfrm>
          <a:prstGeom prst="rect">
            <a:avLst/>
          </a:prstGeom>
          <a:solidFill>
            <a:srgbClr val="FFFFFF"/>
          </a:solidFill>
          <a:ln w="25400">
            <a:solidFill>
              <a:srgbClr val="0000FF"/>
            </a:solidFill>
            <a:prstDash val="solid"/>
          </a:ln>
        </p:spPr>
        <p:txBody>
          <a:bodyPr wrap="square" rtlCol="0">
            <a:spAutoFit/>
          </a:bodyPr>
          <a:lstStyle/>
          <a:p>
            <a:r>
              <a:rPr lang="en-US" altLang="zh-CN" sz="3200">
                <a:solidFill>
                  <a:srgbClr val="000000"/>
                </a:solidFill>
              </a:rPr>
              <a:t>their interaction</a:t>
            </a:r>
            <a:endParaRPr lang="en-US" sz="2800">
              <a:solidFill>
                <a:srgbClr val="000000"/>
              </a:solidFill>
            </a:endParaRPr>
          </a:p>
        </p:txBody>
      </p:sp>
      <p:sp>
        <p:nvSpPr>
          <p:cNvPr id="1048633" name="文本框 1048632"/>
          <p:cNvSpPr txBox="1"/>
          <p:nvPr/>
        </p:nvSpPr>
        <p:spPr>
          <a:xfrm>
            <a:off x="9100421" y="4482437"/>
            <a:ext cx="3012323" cy="2021840"/>
          </a:xfrm>
          <a:prstGeom prst="rect">
            <a:avLst/>
          </a:prstGeom>
          <a:solidFill>
            <a:srgbClr val="FFFFFF"/>
          </a:solidFill>
          <a:ln w="25400">
            <a:solidFill>
              <a:srgbClr val="FF9900"/>
            </a:solidFill>
            <a:prstDash val="solid"/>
          </a:ln>
        </p:spPr>
        <p:txBody>
          <a:bodyPr wrap="square" rtlCol="0">
            <a:spAutoFit/>
          </a:bodyPr>
          <a:lstStyle/>
          <a:p>
            <a:r>
              <a:rPr lang="en-US" altLang="zh-CN" sz="3200">
                <a:solidFill>
                  <a:srgbClr val="000000"/>
                </a:solidFill>
              </a:rPr>
              <a:t>how was the problem solved? (problem: kids isolate her ...)</a:t>
            </a:r>
            <a:endParaRPr lang="en-US" sz="2800">
              <a:solidFill>
                <a:srgbClr val="000000"/>
              </a:solidFill>
            </a:endParaRPr>
          </a:p>
        </p:txBody>
      </p:sp>
      <p:pic>
        <p:nvPicPr>
          <p:cNvPr id="2097160" name="图片 2097159"/>
          <p:cNvPicPr/>
          <p:nvPr/>
        </p:nvPicPr>
        <p:blipFill>
          <a:blip r:embed="rId2"/>
          <a:stretch>
            <a:fillRect/>
          </a:stretch>
        </p:blipFill>
        <p:spPr>
          <a:xfrm>
            <a:off x="8472574" y="2793800"/>
            <a:ext cx="4268016" cy="284534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8" name="文本框 1048727"/>
          <p:cNvSpPr txBox="1"/>
          <p:nvPr/>
        </p:nvSpPr>
        <p:spPr>
          <a:xfrm>
            <a:off x="0" y="732659"/>
            <a:ext cx="12168538" cy="5958840"/>
          </a:xfrm>
          <a:prstGeom prst="rect">
            <a:avLst/>
          </a:prstGeom>
        </p:spPr>
        <p:txBody>
          <a:bodyPr wrap="square" rtlCol="0">
            <a:spAutoFit/>
          </a:bodyPr>
          <a:lstStyle/>
          <a:p>
            <a:r>
              <a:rPr lang="en-US" altLang="zh-CN" sz="2800">
                <a:solidFill>
                  <a:srgbClr val="000000"/>
                </a:solidFill>
              </a:rPr>
              <a:t>1.</a:t>
            </a:r>
            <a:r>
              <a:rPr lang="en-US" sz="2800">
                <a:solidFill>
                  <a:srgbClr val="000000"/>
                </a:solidFill>
              </a:rPr>
              <a:t>The puppy leaped to his feet,wagging his t</a:t>
            </a:r>
            <a:r>
              <a:rPr lang="en-US" altLang="zh-CN" sz="2800">
                <a:solidFill>
                  <a:srgbClr val="000000"/>
                </a:solidFill>
              </a:rPr>
              <a:t>ail </a:t>
            </a:r>
            <a:r>
              <a:rPr lang="en-US" sz="2800">
                <a:solidFill>
                  <a:srgbClr val="000000"/>
                </a:solidFill>
              </a:rPr>
              <a:t>and his </a:t>
            </a:r>
            <a:r>
              <a:rPr lang="en-US" altLang="zh-CN" sz="2800">
                <a:solidFill>
                  <a:srgbClr val="000000"/>
                </a:solidFill>
              </a:rPr>
              <a:t>e</a:t>
            </a:r>
            <a:r>
              <a:rPr lang="en-US" sz="2800">
                <a:solidFill>
                  <a:srgbClr val="000000"/>
                </a:solidFill>
              </a:rPr>
              <a:t>yes</a:t>
            </a:r>
            <a:r>
              <a:rPr lang="en-US" altLang="zh-CN" sz="2800">
                <a:solidFill>
                  <a:srgbClr val="000000"/>
                </a:solidFill>
              </a:rPr>
              <a:t> </a:t>
            </a:r>
            <a:r>
              <a:rPr lang="en-US" sz="2800">
                <a:solidFill>
                  <a:srgbClr val="000000"/>
                </a:solidFill>
              </a:rPr>
              <a:t>sparkling with excitement.
小狗跳起来,兴奋地摇着尾巴,眼睛闪闪发亮。
2.The dog stood up on its hind legs/raised its whole body on</a:t>
            </a:r>
            <a:r>
              <a:rPr lang="en-US" altLang="zh-CN" sz="2800">
                <a:solidFill>
                  <a:srgbClr val="000000"/>
                </a:solidFill>
              </a:rPr>
              <a:t> </a:t>
            </a:r>
            <a:r>
              <a:rPr lang="en-US" sz="2800">
                <a:solidFill>
                  <a:srgbClr val="000000"/>
                </a:solidFill>
              </a:rPr>
              <a:t>its hind legs and licked me affectionately as it used to do.
狗用后腿支起全身,像往常那样亲热地舔我。
3.At the sight of a stranger approaching, the dog watched</a:t>
            </a:r>
            <a:r>
              <a:rPr lang="en-US" altLang="zh-CN" sz="2800">
                <a:solidFill>
                  <a:srgbClr val="000000"/>
                </a:solidFill>
              </a:rPr>
              <a:t> </a:t>
            </a:r>
            <a:r>
              <a:rPr lang="en-US" sz="2800">
                <a:solidFill>
                  <a:srgbClr val="000000"/>
                </a:solidFill>
              </a:rPr>
              <a:t>him,</a:t>
            </a:r>
            <a:r>
              <a:rPr lang="en-US" altLang="zh-CN" sz="2800">
                <a:solidFill>
                  <a:srgbClr val="000000"/>
                </a:solidFill>
              </a:rPr>
              <a:t> </a:t>
            </a:r>
            <a:r>
              <a:rPr lang="en-US" sz="2800">
                <a:solidFill>
                  <a:srgbClr val="000000"/>
                </a:solidFill>
              </a:rPr>
              <a:t>ears up,head slightly cocked.
那只狗看到陌生人走近,竖起耳朵,微微拾起头,注视着他。
4.The dog locked its jaws on her leg and wouldn't let go.
那条狗咬住她的腿不放。
5.The dog stretched,shook himself and circled several times</a:t>
            </a:r>
            <a:r>
              <a:rPr lang="en-US" altLang="zh-CN" sz="2800">
                <a:solidFill>
                  <a:srgbClr val="000000"/>
                </a:solidFill>
              </a:rPr>
              <a:t> before dropping to the ground.</a:t>
            </a:r>
            <a:endParaRPr lang="en-US" sz="2800">
              <a:solidFill>
                <a:srgbClr val="000000"/>
              </a:solidFill>
            </a:endParaRPr>
          </a:p>
          <a:p>
            <a:r>
              <a:rPr lang="zh-CN" altLang="zh-CN" sz="2800">
                <a:solidFill>
                  <a:srgbClr val="000000"/>
                </a:solidFill>
              </a:rPr>
              <a:t>狗伸了一个懒腰，抖了抖身子，转了几圈才趴在地上。</a:t>
            </a:r>
            <a:endParaRPr lang="en-US" sz="2800">
              <a:solidFill>
                <a:srgbClr val="000000"/>
              </a:solidFill>
            </a:endParaRPr>
          </a:p>
        </p:txBody>
      </p:sp>
      <p:sp>
        <p:nvSpPr>
          <p:cNvPr id="1048729" name="文本框 1048728"/>
          <p:cNvSpPr txBox="1"/>
          <p:nvPr/>
        </p:nvSpPr>
        <p:spPr>
          <a:xfrm>
            <a:off x="2428545" y="57150"/>
            <a:ext cx="9739993" cy="510540"/>
          </a:xfrm>
          <a:prstGeom prst="rect">
            <a:avLst/>
          </a:prstGeom>
        </p:spPr>
        <p:txBody>
          <a:bodyPr wrap="square" rtlCol="0">
            <a:spAutoFit/>
          </a:bodyPr>
          <a:lstStyle/>
          <a:p>
            <a:r>
              <a:rPr lang="en-US" altLang="zh-CN" sz="2800" b="1">
                <a:solidFill>
                  <a:srgbClr val="800000"/>
                </a:solidFill>
              </a:rPr>
              <a:t>More expressions to help you make the scene more vivid. </a:t>
            </a:r>
            <a:endParaRPr lang="en-US" sz="2800" b="1">
              <a:solidFill>
                <a:srgbClr val="8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文本框 1048633"/>
          <p:cNvSpPr txBox="1"/>
          <p:nvPr/>
        </p:nvSpPr>
        <p:spPr>
          <a:xfrm>
            <a:off x="57150" y="1438964"/>
            <a:ext cx="12073742" cy="1056640"/>
          </a:xfrm>
          <a:prstGeom prst="rect">
            <a:avLst/>
          </a:prstGeom>
        </p:spPr>
        <p:txBody>
          <a:bodyPr wrap="square" rtlCol="0">
            <a:spAutoFit/>
          </a:bodyPr>
          <a:lstStyle/>
          <a:p>
            <a:r>
              <a:rPr lang="en-US" altLang="zh-CN" sz="3200" b="1">
                <a:solidFill>
                  <a:srgbClr val="800000"/>
                </a:solidFill>
              </a:rPr>
              <a:t>what happened at the end? accept her invitation and have her speech (specific)</a:t>
            </a:r>
            <a:endParaRPr lang="en-US" sz="2800" b="1">
              <a:solidFill>
                <a:srgbClr val="800000"/>
              </a:solidFill>
            </a:endParaRPr>
          </a:p>
        </p:txBody>
      </p:sp>
      <p:sp>
        <p:nvSpPr>
          <p:cNvPr id="1048635" name="文本框 1048634"/>
          <p:cNvSpPr txBox="1"/>
          <p:nvPr/>
        </p:nvSpPr>
        <p:spPr>
          <a:xfrm>
            <a:off x="57150" y="3414050"/>
            <a:ext cx="6187073" cy="574041"/>
          </a:xfrm>
          <a:prstGeom prst="rect">
            <a:avLst/>
          </a:prstGeom>
          <a:solidFill>
            <a:srgbClr val="0000FF"/>
          </a:solidFill>
          <a:ln w="25400">
            <a:solidFill>
              <a:srgbClr val="000095"/>
            </a:solidFill>
            <a:prstDash val="solid"/>
          </a:ln>
        </p:spPr>
        <p:txBody>
          <a:bodyPr wrap="square" rtlCol="0">
            <a:spAutoFit/>
          </a:bodyPr>
          <a:lstStyle/>
          <a:p>
            <a:r>
              <a:rPr lang="en-US" altLang="zh-CN" sz="3200">
                <a:solidFill>
                  <a:srgbClr val="FFFFFF"/>
                </a:solidFill>
              </a:rPr>
              <a:t>How did M made the </a:t>
            </a:r>
            <a:r>
              <a:rPr lang="en-US" altLang="zh-CN" sz="3200" b="1" i="1">
                <a:solidFill>
                  <a:srgbClr val="FFFFFF"/>
                </a:solidFill>
              </a:rPr>
              <a:t>speech</a:t>
            </a:r>
            <a:r>
              <a:rPr lang="en-US" altLang="zh-CN" sz="3200">
                <a:solidFill>
                  <a:srgbClr val="FFFFFF"/>
                </a:solidFill>
              </a:rPr>
              <a:t>?  </a:t>
            </a:r>
            <a:endParaRPr lang="en-US" sz="2800">
              <a:solidFill>
                <a:srgbClr val="FFFFFF"/>
              </a:solidFill>
            </a:endParaRPr>
          </a:p>
        </p:txBody>
      </p:sp>
      <p:sp>
        <p:nvSpPr>
          <p:cNvPr id="1048636" name="文本框 1048635"/>
          <p:cNvSpPr txBox="1"/>
          <p:nvPr/>
        </p:nvSpPr>
        <p:spPr>
          <a:xfrm>
            <a:off x="114300" y="47625"/>
            <a:ext cx="11969887" cy="1348740"/>
          </a:xfrm>
          <a:prstGeom prst="rect">
            <a:avLst/>
          </a:prstGeom>
          <a:solidFill>
            <a:srgbClr val="FFFFFF"/>
          </a:solidFill>
          <a:ln w="25400">
            <a:solidFill>
              <a:srgbClr val="FF9900"/>
            </a:solidFill>
            <a:prstDash val="solid"/>
          </a:ln>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altLang="zh-CN" sz="2800">
                <a:solidFill>
                  <a:srgbClr val="000000"/>
                </a:solidFill>
                <a:latin typeface="Arial" panose="020B0604020202020204"/>
              </a:rPr>
              <a:t>The problem was solved (kids isolate her;call her the fat pig;single- mother family and poor)</a:t>
            </a:r>
            <a:endParaRPr lang="en-US" sz="2800">
              <a:solidFill>
                <a:srgbClr val="000000"/>
              </a:solidFill>
            </a:endParaRPr>
          </a:p>
          <a:p>
            <a:r>
              <a:rPr lang="en-US" altLang="zh-CN" sz="2800"/>
              <a:t>what did this character want? </a:t>
            </a:r>
            <a:r>
              <a:rPr lang="en-US" altLang="zh-CN" sz="2800">
                <a:solidFill>
                  <a:srgbClr val="0000FF"/>
                </a:solidFill>
              </a:rPr>
              <a:t>not closed or hopeless</a:t>
            </a:r>
            <a:r>
              <a:rPr lang="en-US" altLang="zh-CN" sz="2800"/>
              <a:t> look; </a:t>
            </a:r>
            <a:r>
              <a:rPr lang="en-US" altLang="zh-CN" sz="2800">
                <a:solidFill>
                  <a:srgbClr val="FF0000"/>
                </a:solidFill>
              </a:rPr>
              <a:t>not alone</a:t>
            </a:r>
            <a:endParaRPr lang="en-US" sz="2800">
              <a:solidFill>
                <a:srgbClr val="FF0000"/>
              </a:solidFill>
            </a:endParaRPr>
          </a:p>
        </p:txBody>
      </p:sp>
      <p:sp>
        <p:nvSpPr>
          <p:cNvPr id="1048637" name="文本框 1048636"/>
          <p:cNvSpPr txBox="1"/>
          <p:nvPr/>
        </p:nvSpPr>
        <p:spPr>
          <a:xfrm>
            <a:off x="114299" y="4328508"/>
            <a:ext cx="6062768" cy="574040"/>
          </a:xfrm>
          <a:prstGeom prst="rect">
            <a:avLst/>
          </a:prstGeom>
          <a:solidFill>
            <a:srgbClr val="D66565"/>
          </a:solidFill>
          <a:ln w="25400">
            <a:solidFill>
              <a:srgbClr val="A82C2C"/>
            </a:solidFill>
            <a:prstDash val="solid"/>
          </a:ln>
        </p:spPr>
        <p:txBody>
          <a:bodyPr wrap="square" rtlCol="0">
            <a:spAutoFit/>
          </a:bodyPr>
          <a:lstStyle/>
          <a:p>
            <a:r>
              <a:rPr lang="en-US" altLang="zh-CN" sz="3200">
                <a:solidFill>
                  <a:srgbClr val="FFFFFF"/>
                </a:solidFill>
              </a:rPr>
              <a:t>What is her </a:t>
            </a:r>
            <a:r>
              <a:rPr lang="en-US" altLang="zh-CN" sz="3200" b="1" i="1">
                <a:solidFill>
                  <a:srgbClr val="FFFFFF"/>
                </a:solidFill>
              </a:rPr>
              <a:t>speech</a:t>
            </a:r>
            <a:r>
              <a:rPr lang="en-US" altLang="zh-CN" sz="3200">
                <a:solidFill>
                  <a:srgbClr val="FFFFFF"/>
                </a:solidFill>
              </a:rPr>
              <a:t> about? </a:t>
            </a:r>
            <a:endParaRPr lang="en-US" sz="2800">
              <a:solidFill>
                <a:srgbClr val="FFFFFF"/>
              </a:solidFill>
            </a:endParaRPr>
          </a:p>
        </p:txBody>
      </p:sp>
      <p:sp>
        <p:nvSpPr>
          <p:cNvPr id="1048638" name="文本框 1048637"/>
          <p:cNvSpPr txBox="1"/>
          <p:nvPr/>
        </p:nvSpPr>
        <p:spPr>
          <a:xfrm>
            <a:off x="6069025" y="3428999"/>
            <a:ext cx="6198512" cy="574040"/>
          </a:xfrm>
          <a:prstGeom prst="rect">
            <a:avLst/>
          </a:prstGeom>
          <a:solidFill>
            <a:srgbClr val="FFFFFF"/>
          </a:solidFill>
          <a:ln w="25400">
            <a:solidFill>
              <a:srgbClr val="0000FF"/>
            </a:solidFill>
            <a:prstDash val="solid"/>
          </a:ln>
        </p:spPr>
        <p:txBody>
          <a:bodyPr wrap="square" rtlCol="0">
            <a:spAutoFit/>
          </a:bodyPr>
          <a:lstStyle/>
          <a:p>
            <a:r>
              <a:rPr lang="en-US" altLang="zh-CN" sz="3200">
                <a:solidFill>
                  <a:srgbClr val="000000"/>
                </a:solidFill>
              </a:rPr>
              <a:t>one person (from T's perspective)</a:t>
            </a:r>
            <a:endParaRPr lang="en-US" sz="2800">
              <a:solidFill>
                <a:srgbClr val="000000"/>
              </a:solidFill>
            </a:endParaRPr>
          </a:p>
        </p:txBody>
      </p:sp>
      <p:cxnSp>
        <p:nvCxnSpPr>
          <p:cNvPr id="3145733" name="直接箭头连接符 3145732"/>
          <p:cNvCxnSpPr/>
          <p:nvPr/>
        </p:nvCxnSpPr>
        <p:spPr>
          <a:xfrm flipH="1" flipV="1">
            <a:off x="5789043" y="1396365"/>
            <a:ext cx="1139279" cy="2046003"/>
          </a:xfrm>
          <a:prstGeom prst="straightConnector1">
            <a:avLst/>
          </a:prstGeom>
          <a:solidFill>
            <a:srgbClr val="FFFFFF"/>
          </a:solidFill>
          <a:ln w="25400">
            <a:solidFill>
              <a:srgbClr val="666666"/>
            </a:solidFill>
            <a:tailEnd type="triangle" w="lg" len="lg"/>
          </a:ln>
        </p:spPr>
      </p:cxnSp>
      <p:sp>
        <p:nvSpPr>
          <p:cNvPr id="1048639" name="文本框 1048638"/>
          <p:cNvSpPr txBox="1"/>
          <p:nvPr/>
        </p:nvSpPr>
        <p:spPr>
          <a:xfrm>
            <a:off x="6095999" y="4328507"/>
            <a:ext cx="4713959" cy="574041"/>
          </a:xfrm>
          <a:prstGeom prst="rect">
            <a:avLst/>
          </a:prstGeom>
          <a:solidFill>
            <a:srgbClr val="FFFFFF"/>
          </a:solidFill>
          <a:ln w="25400">
            <a:solidFill>
              <a:srgbClr val="D66565"/>
            </a:solidFill>
            <a:prstDash val="solid"/>
          </a:ln>
        </p:spPr>
        <p:txBody>
          <a:bodyPr wrap="square" rtlCol="0">
            <a:spAutoFit/>
          </a:bodyPr>
          <a:lstStyle/>
          <a:p>
            <a:r>
              <a:rPr lang="en-US" altLang="zh-CN" sz="3200">
                <a:solidFill>
                  <a:srgbClr val="000000"/>
                </a:solidFill>
              </a:rPr>
              <a:t>T, M and the puppy ...</a:t>
            </a:r>
            <a:endParaRPr lang="en-US" sz="2800">
              <a:solidFill>
                <a:srgbClr val="000000"/>
              </a:solidFill>
            </a:endParaRPr>
          </a:p>
        </p:txBody>
      </p:sp>
      <p:cxnSp>
        <p:nvCxnSpPr>
          <p:cNvPr id="3145734" name="直接箭头连接符 3145733"/>
          <p:cNvCxnSpPr/>
          <p:nvPr/>
        </p:nvCxnSpPr>
        <p:spPr>
          <a:xfrm flipV="1">
            <a:off x="8628154" y="1350412"/>
            <a:ext cx="1884297" cy="2879593"/>
          </a:xfrm>
          <a:prstGeom prst="straightConnector1">
            <a:avLst/>
          </a:prstGeom>
          <a:solidFill>
            <a:srgbClr val="FFFFFF"/>
          </a:solidFill>
          <a:ln w="25400">
            <a:solidFill>
              <a:srgbClr val="666666"/>
            </a:solidFill>
            <a:tailEnd type="triangle" w="lg" len="lg"/>
          </a:ln>
        </p:spPr>
      </p:cxnSp>
      <p:sp>
        <p:nvSpPr>
          <p:cNvPr id="1048640" name="文本框 1048639"/>
          <p:cNvSpPr txBox="1"/>
          <p:nvPr/>
        </p:nvSpPr>
        <p:spPr>
          <a:xfrm>
            <a:off x="0" y="2466973"/>
            <a:ext cx="12185880" cy="929640"/>
          </a:xfrm>
          <a:prstGeom prst="rect">
            <a:avLst/>
          </a:prstGeom>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altLang="zh-CN" sz="2800">
                <a:solidFill>
                  <a:srgbClr val="000000"/>
                </a:solidFill>
                <a:latin typeface="Arial" panose="020B0604020202020204"/>
              </a:rPr>
              <a:t>    </a:t>
            </a:r>
            <a:r>
              <a:rPr lang="en-US" altLang="zh-CN" sz="2800" i="1">
                <a:solidFill>
                  <a:srgbClr val="008000"/>
                </a:solidFill>
                <a:latin typeface="Arial" panose="020B0604020202020204"/>
              </a:rPr>
              <a:t>Ten years later</a:t>
            </a:r>
            <a:r>
              <a:rPr lang="en-US" altLang="zh-CN" sz="2800" i="1">
                <a:solidFill>
                  <a:srgbClr val="000000"/>
                </a:solidFill>
                <a:latin typeface="Arial" panose="020B0604020202020204"/>
              </a:rPr>
              <a:t>, Teresa </a:t>
            </a:r>
            <a:r>
              <a:rPr lang="en-US" altLang="zh-CN" sz="2800" i="1">
                <a:solidFill>
                  <a:srgbClr val="008000"/>
                </a:solidFill>
                <a:latin typeface="Arial" panose="020B0604020202020204"/>
              </a:rPr>
              <a:t>received</a:t>
            </a:r>
            <a:r>
              <a:rPr lang="en-US" altLang="zh-CN" sz="2800" i="1">
                <a:solidFill>
                  <a:srgbClr val="000000"/>
                </a:solidFill>
                <a:latin typeface="Arial" panose="020B0604020202020204"/>
              </a:rPr>
              <a:t> an invitation to the high school graduation ceremony from Meagan, where </a:t>
            </a:r>
            <a:r>
              <a:rPr lang="en-US" altLang="zh-CN" sz="2800" i="1">
                <a:solidFill>
                  <a:srgbClr val="008000"/>
                </a:solidFill>
                <a:latin typeface="Arial" panose="020B0604020202020204"/>
              </a:rPr>
              <a:t>Meagan made a </a:t>
            </a:r>
            <a:r>
              <a:rPr lang="en-US" altLang="zh-CN" sz="2800" b="1" i="1">
                <a:solidFill>
                  <a:srgbClr val="008000"/>
                </a:solidFill>
                <a:latin typeface="Arial" panose="020B0604020202020204"/>
              </a:rPr>
              <a:t>speech</a:t>
            </a:r>
            <a:r>
              <a:rPr lang="en-US" altLang="zh-CN" sz="2800" i="1">
                <a:solidFill>
                  <a:srgbClr val="000000"/>
                </a:solidFill>
                <a:latin typeface="Arial" panose="020B0604020202020204"/>
              </a:rPr>
              <a:t>. </a:t>
            </a:r>
            <a:endParaRPr lang="en-US" sz="2800">
              <a:solidFill>
                <a:srgbClr val="000000"/>
              </a:solidFill>
            </a:endParaRPr>
          </a:p>
        </p:txBody>
      </p:sp>
      <p:sp>
        <p:nvSpPr>
          <p:cNvPr id="1048641" name="文本框 1048640"/>
          <p:cNvSpPr txBox="1"/>
          <p:nvPr/>
        </p:nvSpPr>
        <p:spPr>
          <a:xfrm>
            <a:off x="114300" y="5628881"/>
            <a:ext cx="6000377" cy="1056639"/>
          </a:xfrm>
          <a:prstGeom prst="rect">
            <a:avLst/>
          </a:prstGeom>
          <a:solidFill>
            <a:srgbClr val="008000"/>
          </a:solidFill>
          <a:ln w="25400">
            <a:solidFill>
              <a:srgbClr val="006600"/>
            </a:solidFill>
            <a:prstDash val="solid"/>
          </a:ln>
        </p:spPr>
        <p:txBody>
          <a:bodyPr wrap="square" rtlCol="0">
            <a:spAutoFit/>
          </a:bodyPr>
          <a:lstStyle/>
          <a:p>
            <a:r>
              <a:rPr lang="en-US" altLang="zh-CN" sz="3200">
                <a:solidFill>
                  <a:srgbClr val="FFFFFF"/>
                </a:solidFill>
              </a:rPr>
              <a:t>the end of the </a:t>
            </a:r>
            <a:r>
              <a:rPr lang="en-US" altLang="zh-CN" sz="3200" b="1" i="1">
                <a:solidFill>
                  <a:srgbClr val="FFFFFF"/>
                </a:solidFill>
              </a:rPr>
              <a:t>speech</a:t>
            </a:r>
            <a:r>
              <a:rPr lang="en-US" altLang="zh-CN" sz="3200">
                <a:solidFill>
                  <a:srgbClr val="FFFFFF"/>
                </a:solidFill>
              </a:rPr>
              <a:t> and end of the story</a:t>
            </a:r>
            <a:endParaRPr lang="en-US" sz="2800">
              <a:solidFill>
                <a:srgbClr val="FFFFFF"/>
              </a:solidFill>
            </a:endParaRPr>
          </a:p>
        </p:txBody>
      </p:sp>
      <p:sp>
        <p:nvSpPr>
          <p:cNvPr id="1048642" name="文本框 1048641"/>
          <p:cNvSpPr txBox="1"/>
          <p:nvPr/>
        </p:nvSpPr>
        <p:spPr>
          <a:xfrm>
            <a:off x="6069025" y="5692381"/>
            <a:ext cx="5864707" cy="574039"/>
          </a:xfrm>
          <a:prstGeom prst="rect">
            <a:avLst/>
          </a:prstGeom>
          <a:solidFill>
            <a:srgbClr val="FFFFFF"/>
          </a:solidFill>
          <a:ln w="25400">
            <a:solidFill>
              <a:srgbClr val="008000"/>
            </a:solidFill>
            <a:prstDash val="solid"/>
          </a:ln>
        </p:spPr>
        <p:txBody>
          <a:bodyPr wrap="square" rtlCol="0">
            <a:spAutoFit/>
          </a:bodyPr>
          <a:lstStyle/>
          <a:p>
            <a:r>
              <a:rPr lang="en-US" altLang="zh-CN" sz="3200">
                <a:solidFill>
                  <a:srgbClr val="000000"/>
                </a:solidFill>
              </a:rPr>
              <a:t>the audience (a lot of people)</a:t>
            </a:r>
            <a:endParaRPr lang="en-US" sz="28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文本框 1048642"/>
          <p:cNvSpPr txBox="1"/>
          <p:nvPr/>
        </p:nvSpPr>
        <p:spPr>
          <a:xfrm>
            <a:off x="0" y="123825"/>
            <a:ext cx="9906376" cy="6797040"/>
          </a:xfrm>
          <a:prstGeom prst="rect">
            <a:avLst/>
          </a:prstGeom>
        </p:spPr>
        <p:txBody>
          <a:bodyPr wrap="square" rtlCol="0">
            <a:spAutoFit/>
          </a:bodyPr>
          <a:lstStyle/>
          <a:p>
            <a:r>
              <a:rPr lang="en-US" altLang="zh-CN" sz="2800" i="1">
                <a:solidFill>
                  <a:srgbClr val="000000"/>
                </a:solidFill>
              </a:rPr>
              <a:t>    </a:t>
            </a:r>
            <a:r>
              <a:rPr lang="en-US" sz="2800" i="1">
                <a:solidFill>
                  <a:srgbClr val="000000"/>
                </a:solidFill>
              </a:rPr>
              <a:t>Ten years later, Teresa received an invitation to the high school graduation ceremony from Meagan, where Meagan made a speech.</a:t>
            </a:r>
            <a:r>
              <a:rPr lang="en-US" altLang="zh-CN" sz="2800" i="1">
                <a:solidFill>
                  <a:srgbClr val="000000"/>
                </a:solidFill>
              </a:rPr>
              <a:t> </a:t>
            </a:r>
            <a:r>
              <a:rPr lang="en-US" sz="2800">
                <a:solidFill>
                  <a:srgbClr val="0000FF"/>
                </a:solidFill>
              </a:rPr>
              <a:t>When Meagan strode to the platform,head high and beaming, Teresa hardly recognized her. She gave a speech on the importance of acceptance and friendship.</a:t>
            </a:r>
            <a:r>
              <a:rPr lang="en-US" sz="2800">
                <a:solidFill>
                  <a:srgbClr val="000000"/>
                </a:solidFill>
              </a:rPr>
              <a:t> </a:t>
            </a:r>
            <a:r>
              <a:rPr lang="en-US" sz="2800">
                <a:solidFill>
                  <a:srgbClr val="D66565"/>
                </a:solidFill>
              </a:rPr>
              <a:t>She talked about the puppy and the great teacher she’d met in the third grade who had helped her climb the steep and treacherous slope of her childhood.It was the puppy who had comforted her when there wasn’t enough to eat in the house and who had stayed by her while she sobbed her heart out. At the conclusion of the speech,Meagan lifted her hands high,displaying a photograph of the puppy, saying,“Thank you, puppy, my close friend. Thank you,Teresa, my great teacher!”</a:t>
            </a:r>
            <a:r>
              <a:rPr lang="en-US" sz="2800">
                <a:solidFill>
                  <a:srgbClr val="008000"/>
                </a:solidFill>
              </a:rPr>
              <a:t>As she described,the crowd rose to their feet with cheers, laughter, and long, thunderous applause.</a:t>
            </a:r>
            <a:endParaRPr lang="en-US" sz="2800">
              <a:solidFill>
                <a:srgbClr val="008000"/>
              </a:solidFill>
            </a:endParaRPr>
          </a:p>
        </p:txBody>
      </p:sp>
      <p:sp>
        <p:nvSpPr>
          <p:cNvPr id="1048644" name="文本框 1048643"/>
          <p:cNvSpPr txBox="1"/>
          <p:nvPr/>
        </p:nvSpPr>
        <p:spPr>
          <a:xfrm>
            <a:off x="9782066" y="712524"/>
            <a:ext cx="2409933" cy="1539239"/>
          </a:xfrm>
          <a:prstGeom prst="rect">
            <a:avLst/>
          </a:prstGeom>
          <a:solidFill>
            <a:srgbClr val="FFFFFF"/>
          </a:solidFill>
          <a:ln w="25400">
            <a:solidFill>
              <a:srgbClr val="0000FF"/>
            </a:solidFill>
            <a:prstDash val="solid"/>
          </a:ln>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altLang="zh-CN" sz="3200">
                <a:solidFill>
                  <a:srgbClr val="000000"/>
                </a:solidFill>
                <a:latin typeface="Arial" panose="020B0604020202020204"/>
              </a:rPr>
              <a:t>one person (from T's perspective)</a:t>
            </a:r>
            <a:endParaRPr lang="en-US" sz="2800">
              <a:solidFill>
                <a:srgbClr val="000000"/>
              </a:solidFill>
            </a:endParaRPr>
          </a:p>
        </p:txBody>
      </p:sp>
      <p:sp>
        <p:nvSpPr>
          <p:cNvPr id="1048645" name="文本框 1048644"/>
          <p:cNvSpPr txBox="1"/>
          <p:nvPr/>
        </p:nvSpPr>
        <p:spPr>
          <a:xfrm>
            <a:off x="9822478" y="2570907"/>
            <a:ext cx="2329108" cy="1056640"/>
          </a:xfrm>
          <a:prstGeom prst="rect">
            <a:avLst/>
          </a:prstGeom>
          <a:solidFill>
            <a:srgbClr val="FFFFFF"/>
          </a:solidFill>
          <a:ln w="25400">
            <a:solidFill>
              <a:srgbClr val="D66565"/>
            </a:solidFill>
            <a:prstDash val="solid"/>
          </a:ln>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altLang="zh-CN" sz="3200">
                <a:solidFill>
                  <a:srgbClr val="000000"/>
                </a:solidFill>
                <a:latin typeface="Arial" panose="020B0604020202020204"/>
              </a:rPr>
              <a:t>T, M and the puppy</a:t>
            </a:r>
            <a:endParaRPr lang="en-US" sz="2800">
              <a:solidFill>
                <a:srgbClr val="000000"/>
              </a:solidFill>
            </a:endParaRPr>
          </a:p>
        </p:txBody>
      </p:sp>
      <p:sp>
        <p:nvSpPr>
          <p:cNvPr id="1048646" name="文本框 1048645"/>
          <p:cNvSpPr txBox="1"/>
          <p:nvPr/>
        </p:nvSpPr>
        <p:spPr>
          <a:xfrm>
            <a:off x="9955598" y="4479925"/>
            <a:ext cx="2062868" cy="2021840"/>
          </a:xfrm>
          <a:prstGeom prst="rect">
            <a:avLst/>
          </a:prstGeom>
          <a:solidFill>
            <a:srgbClr val="FFFFFF"/>
          </a:solidFill>
          <a:ln w="25400">
            <a:solidFill>
              <a:srgbClr val="008000"/>
            </a:solidFill>
            <a:prstDash val="solid"/>
          </a:ln>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altLang="zh-CN" sz="3200">
                <a:solidFill>
                  <a:srgbClr val="000000"/>
                </a:solidFill>
                <a:latin typeface="Arial" panose="020B0604020202020204"/>
              </a:rPr>
              <a:t>the audience (a lot of people)</a:t>
            </a:r>
            <a:endParaRPr lang="en-US" sz="2800">
              <a:solidFill>
                <a:srgbClr val="000000"/>
              </a:solidFill>
            </a:endParaRPr>
          </a:p>
        </p:txBody>
      </p:sp>
      <p:pic>
        <p:nvPicPr>
          <p:cNvPr id="2097161" name="图片 2097160"/>
          <p:cNvPicPr/>
          <p:nvPr/>
        </p:nvPicPr>
        <p:blipFill>
          <a:blip r:embed="rId1"/>
          <a:stretch>
            <a:fillRect/>
          </a:stretch>
        </p:blipFill>
        <p:spPr>
          <a:xfrm>
            <a:off x="9904617" y="3065145"/>
            <a:ext cx="2085044" cy="139002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文本框 1048646"/>
          <p:cNvSpPr txBox="1"/>
          <p:nvPr/>
        </p:nvSpPr>
        <p:spPr>
          <a:xfrm>
            <a:off x="263523" y="300575"/>
            <a:ext cx="8452652" cy="574040"/>
          </a:xfrm>
          <a:prstGeom prst="rect">
            <a:avLst/>
          </a:prstGeom>
          <a:solidFill>
            <a:srgbClr val="FFFFFF"/>
          </a:solidFill>
          <a:ln w="25400">
            <a:solidFill>
              <a:srgbClr val="0000FF"/>
            </a:solidFill>
            <a:prstDash val="solid"/>
          </a:ln>
        </p:spPr>
        <p:txBody>
          <a:bodyPr wrap="square" rtlCol="0">
            <a:spAutoFit/>
          </a:bodyPr>
          <a:lstStyle/>
          <a:p>
            <a:r>
              <a:rPr lang="en-US" altLang="zh-CN" sz="3200">
                <a:solidFill>
                  <a:srgbClr val="000000"/>
                </a:solidFill>
              </a:rPr>
              <a:t>Can the 2nd paragraph develop otherwise?</a:t>
            </a:r>
            <a:endParaRPr lang="en-US" sz="2800">
              <a:solidFill>
                <a:srgbClr val="000000"/>
              </a:solidFill>
            </a:endParaRPr>
          </a:p>
        </p:txBody>
      </p:sp>
      <p:sp>
        <p:nvSpPr>
          <p:cNvPr id="1048648" name="文本框 1048647"/>
          <p:cNvSpPr txBox="1"/>
          <p:nvPr/>
        </p:nvSpPr>
        <p:spPr>
          <a:xfrm>
            <a:off x="263522" y="1479106"/>
            <a:ext cx="6436467" cy="1056640"/>
          </a:xfrm>
          <a:prstGeom prst="rect">
            <a:avLst/>
          </a:prstGeom>
        </p:spPr>
        <p:txBody>
          <a:bodyPr wrap="square" rtlCol="0">
            <a:spAutoFit/>
          </a:bodyPr>
          <a:lstStyle/>
          <a:p>
            <a:r>
              <a:rPr lang="zh-CN" altLang="zh-CN" sz="3200">
                <a:solidFill>
                  <a:srgbClr val="000000"/>
                </a:solidFill>
              </a:rPr>
              <a:t>⭕️</a:t>
            </a:r>
            <a:r>
              <a:rPr lang="en-US" altLang="zh-CN" sz="3200">
                <a:solidFill>
                  <a:srgbClr val="000000"/>
                </a:solidFill>
              </a:rPr>
              <a:t> What to focus on?</a:t>
            </a:r>
            <a:endParaRPr lang="en-US" sz="3600">
              <a:solidFill>
                <a:srgbClr val="000000"/>
              </a:solidFill>
            </a:endParaRPr>
          </a:p>
          <a:p>
            <a:r>
              <a:rPr lang="en-US" altLang="zh-CN" sz="3200">
                <a:solidFill>
                  <a:srgbClr val="000000"/>
                </a:solidFill>
              </a:rPr>
              <a:t>     In line with the previous part</a:t>
            </a:r>
            <a:endParaRPr lang="en-US" sz="3600">
              <a:solidFill>
                <a:srgbClr val="000000"/>
              </a:solidFill>
            </a:endParaRPr>
          </a:p>
        </p:txBody>
      </p:sp>
      <p:sp>
        <p:nvSpPr>
          <p:cNvPr id="1048649" name="文本框 1048648"/>
          <p:cNvSpPr txBox="1"/>
          <p:nvPr/>
        </p:nvSpPr>
        <p:spPr>
          <a:xfrm>
            <a:off x="263522" y="2775387"/>
            <a:ext cx="6261043" cy="1056641"/>
          </a:xfrm>
          <a:prstGeom prst="rect">
            <a:avLst/>
          </a:prstGeom>
        </p:spPr>
        <p:txBody>
          <a:bodyPr wrap="square" rtlCol="0">
            <a:spAutoFit/>
          </a:bodyPr>
          <a:lstStyle/>
          <a:p>
            <a:r>
              <a:rPr lang="zh-CN" altLang="zh-CN" sz="3200">
                <a:solidFill>
                  <a:srgbClr val="000000"/>
                </a:solidFill>
              </a:rPr>
              <a:t>⭕️</a:t>
            </a:r>
            <a:r>
              <a:rPr lang="en-US" altLang="zh-CN" sz="3200">
                <a:solidFill>
                  <a:srgbClr val="000000"/>
                </a:solidFill>
              </a:rPr>
              <a:t> How to extend it?</a:t>
            </a:r>
            <a:endParaRPr lang="en-US" sz="3600">
              <a:solidFill>
                <a:srgbClr val="000000"/>
              </a:solidFill>
            </a:endParaRPr>
          </a:p>
          <a:p>
            <a:r>
              <a:rPr lang="en-US" altLang="zh-CN" sz="3200">
                <a:solidFill>
                  <a:srgbClr val="000000"/>
                </a:solidFill>
              </a:rPr>
              <a:t>     Into it? Around it? Behind it?</a:t>
            </a:r>
            <a:endParaRPr lang="en-US" sz="2800">
              <a:solidFill>
                <a:srgbClr val="000000"/>
              </a:solidFill>
            </a:endParaRPr>
          </a:p>
        </p:txBody>
      </p:sp>
      <p:sp>
        <p:nvSpPr>
          <p:cNvPr id="1048650" name="文本框 1048649"/>
          <p:cNvSpPr txBox="1"/>
          <p:nvPr/>
        </p:nvSpPr>
        <p:spPr>
          <a:xfrm>
            <a:off x="263523" y="4223902"/>
            <a:ext cx="4572000" cy="574040"/>
          </a:xfrm>
          <a:prstGeom prst="rect">
            <a:avLst/>
          </a:prstGeom>
        </p:spPr>
        <p:txBody>
          <a:bodyPr wrap="square" rtlCol="0">
            <a:spAutoFit/>
          </a:bodyPr>
          <a:lstStyle/>
          <a:p>
            <a:r>
              <a:rPr lang="zh-CN" altLang="zh-CN" sz="3200">
                <a:solidFill>
                  <a:srgbClr val="000000"/>
                </a:solidFill>
              </a:rPr>
              <a:t>⭕️</a:t>
            </a:r>
            <a:r>
              <a:rPr lang="en-US" altLang="zh-CN" sz="3200">
                <a:solidFill>
                  <a:srgbClr val="000000"/>
                </a:solidFill>
              </a:rPr>
              <a:t> How to end it?</a:t>
            </a:r>
            <a:endParaRPr lang="en-US" sz="2800">
              <a:solidFill>
                <a:srgbClr val="000000"/>
              </a:solidFill>
            </a:endParaRPr>
          </a:p>
        </p:txBody>
      </p:sp>
      <p:sp>
        <p:nvSpPr>
          <p:cNvPr id="1048651" name="文本框 1048650"/>
          <p:cNvSpPr txBox="1"/>
          <p:nvPr/>
        </p:nvSpPr>
        <p:spPr>
          <a:xfrm>
            <a:off x="263521" y="5705681"/>
            <a:ext cx="12115494" cy="574041"/>
          </a:xfrm>
          <a:prstGeom prst="rect">
            <a:avLst/>
          </a:prstGeom>
        </p:spPr>
        <p:txBody>
          <a:bodyPr wrap="square" rtlCol="0">
            <a:spAutoFit/>
          </a:bodyPr>
          <a:lstStyle/>
          <a:p>
            <a:r>
              <a:rPr lang="en-US" altLang="zh-CN" sz="3200" b="1">
                <a:solidFill>
                  <a:srgbClr val="0000FF"/>
                </a:solidFill>
              </a:rPr>
              <a:t>TIP</a:t>
            </a:r>
            <a:r>
              <a:rPr lang="en-US" altLang="zh-CN" sz="3200">
                <a:solidFill>
                  <a:srgbClr val="000000"/>
                </a:solidFill>
              </a:rPr>
              <a:t>: find one main point for each paragraph</a:t>
            </a:r>
            <a:endParaRPr lang="en-US" sz="3600">
              <a:solidFill>
                <a:srgbClr val="000000"/>
              </a:solidFill>
            </a:endParaRPr>
          </a:p>
        </p:txBody>
      </p:sp>
      <p:pic>
        <p:nvPicPr>
          <p:cNvPr id="2097162" name="图片 2097161"/>
          <p:cNvPicPr/>
          <p:nvPr/>
        </p:nvPicPr>
        <p:blipFill>
          <a:blip r:embed="rId1"/>
          <a:stretch>
            <a:fillRect/>
          </a:stretch>
        </p:blipFill>
        <p:spPr>
          <a:xfrm>
            <a:off x="6618199" y="1469684"/>
            <a:ext cx="5343284" cy="332546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图片 2097162"/>
          <p:cNvPicPr/>
          <p:nvPr/>
        </p:nvPicPr>
        <p:blipFill>
          <a:blip r:embed="rId1"/>
          <a:srcRect l="1959" t="48348" r="3039"/>
          <a:stretch>
            <a:fillRect/>
          </a:stretch>
        </p:blipFill>
        <p:spPr>
          <a:xfrm>
            <a:off x="0" y="0"/>
            <a:ext cx="11260563" cy="6107155"/>
          </a:xfrm>
          <a:prstGeom prst="rect">
            <a:avLst/>
          </a:prstGeom>
        </p:spPr>
      </p:pic>
      <p:sp>
        <p:nvSpPr>
          <p:cNvPr id="1048652" name="文本框 1048651"/>
          <p:cNvSpPr txBox="1"/>
          <p:nvPr/>
        </p:nvSpPr>
        <p:spPr>
          <a:xfrm>
            <a:off x="103404" y="6107155"/>
            <a:ext cx="12037214" cy="510541"/>
          </a:xfrm>
          <a:prstGeom prst="rect">
            <a:avLst/>
          </a:prstGeom>
          <a:solidFill>
            <a:srgbClr val="FFFFFF"/>
          </a:solidFill>
          <a:ln w="25400">
            <a:solidFill>
              <a:srgbClr val="99CC00"/>
            </a:solidFill>
            <a:prstDash val="solid"/>
          </a:ln>
        </p:spPr>
        <p:txBody>
          <a:bodyPr wrap="square" rtlCol="0">
            <a:spAutoFit/>
          </a:bodyPr>
          <a:lstStyle/>
          <a:p>
            <a:r>
              <a:rPr lang="en-US" altLang="zh-CN" sz="2800">
                <a:solidFill>
                  <a:srgbClr val="000000"/>
                </a:solidFill>
              </a:rPr>
              <a:t>What is the main point here? What details is written for it? The ending? </a:t>
            </a:r>
            <a:endParaRPr lang="en-US" sz="28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图片 2097163"/>
          <p:cNvPicPr/>
          <p:nvPr/>
        </p:nvPicPr>
        <p:blipFill>
          <a:blip r:embed="rId1"/>
          <a:srcRect l="2249" t="49517" r="2000" b="6693"/>
          <a:stretch>
            <a:fillRect/>
          </a:stretch>
        </p:blipFill>
        <p:spPr>
          <a:xfrm>
            <a:off x="0" y="0"/>
            <a:ext cx="12229400" cy="5873625"/>
          </a:xfrm>
          <a:prstGeom prst="rect">
            <a:avLst/>
          </a:prstGeom>
        </p:spPr>
      </p:pic>
      <p:sp>
        <p:nvSpPr>
          <p:cNvPr id="1048653" name="文本框 1048652"/>
          <p:cNvSpPr txBox="1"/>
          <p:nvPr/>
        </p:nvSpPr>
        <p:spPr>
          <a:xfrm>
            <a:off x="103404" y="5649955"/>
            <a:ext cx="12037214" cy="929640"/>
          </a:xfrm>
          <a:prstGeom prst="rect">
            <a:avLst/>
          </a:prstGeom>
          <a:solidFill>
            <a:srgbClr val="FFFFFF"/>
          </a:solidFill>
          <a:ln w="25400">
            <a:solidFill>
              <a:srgbClr val="99CC00"/>
            </a:solidFill>
            <a:prstDash val="solid"/>
          </a:ln>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altLang="zh-CN" sz="2800">
                <a:solidFill>
                  <a:srgbClr val="000000"/>
                </a:solidFill>
                <a:latin typeface="Arial" panose="020B0604020202020204"/>
              </a:rPr>
              <a:t>What is the main point here? What details is written for it? The ending? Can you develop it otherwise?</a:t>
            </a:r>
            <a:endParaRPr lang="en-US" sz="2800">
              <a:solidFill>
                <a:srgbClr val="000000"/>
              </a:solidFill>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0" name="文本框 1048729"/>
          <p:cNvSpPr txBox="1"/>
          <p:nvPr/>
        </p:nvSpPr>
        <p:spPr>
          <a:xfrm>
            <a:off x="23461" y="899159"/>
            <a:ext cx="12168539" cy="6124754"/>
          </a:xfrm>
          <a:prstGeom prst="rect">
            <a:avLst/>
          </a:prstGeom>
        </p:spPr>
        <p:txBody>
          <a:bodyPr wrap="square" rtlCol="0">
            <a:spAutoFit/>
          </a:bodyPr>
          <a:lstStyle/>
          <a:p>
            <a:r>
              <a:rPr lang="en-US" sz="2800" dirty="0">
                <a:solidFill>
                  <a:srgbClr val="000000"/>
                </a:solidFill>
              </a:rPr>
              <a:t>1.Her heart beat fast,and the blood warmed and relaxed</a:t>
            </a:r>
            <a:r>
              <a:rPr lang="en-US" altLang="zh-CN" sz="2800" dirty="0">
                <a:solidFill>
                  <a:srgbClr val="000000"/>
                </a:solidFill>
              </a:rPr>
              <a:t> </a:t>
            </a:r>
            <a:r>
              <a:rPr lang="en-US" sz="2800" dirty="0">
                <a:solidFill>
                  <a:srgbClr val="000000"/>
                </a:solidFill>
              </a:rPr>
              <a:t>every inch of her body.</a:t>
            </a:r>
            <a:r>
              <a:rPr lang="en-US" altLang="zh-CN" sz="2800" dirty="0">
                <a:solidFill>
                  <a:srgbClr val="000000"/>
                </a:solidFill>
              </a:rPr>
              <a:t>    </a:t>
            </a:r>
            <a:r>
              <a:rPr lang="en-US" sz="2800" dirty="0">
                <a:solidFill>
                  <a:srgbClr val="000000"/>
                </a:solidFill>
              </a:rPr>
              <a:t>她的心跳加快,热血温暖了全身,身心完全地放松下来。
2.They looked at each other,and felt</a:t>
            </a:r>
            <a:r>
              <a:rPr lang="en-US" altLang="zh-CN" sz="2800" dirty="0">
                <a:solidFill>
                  <a:srgbClr val="000000"/>
                </a:solidFill>
              </a:rPr>
              <a:t> that</a:t>
            </a:r>
            <a:r>
              <a:rPr lang="en-US" sz="2800" dirty="0">
                <a:solidFill>
                  <a:srgbClr val="000000"/>
                </a:solidFill>
              </a:rPr>
              <a:t> a wave of relie</a:t>
            </a:r>
            <a:r>
              <a:rPr lang="en-US" altLang="zh-CN" sz="2800" dirty="0">
                <a:solidFill>
                  <a:srgbClr val="000000"/>
                </a:solidFill>
              </a:rPr>
              <a:t>f</a:t>
            </a:r>
            <a:r>
              <a:rPr lang="en-US" sz="2800" dirty="0">
                <a:solidFill>
                  <a:srgbClr val="000000"/>
                </a:solidFill>
              </a:rPr>
              <a:t> went</a:t>
            </a:r>
            <a:r>
              <a:rPr lang="en-US" altLang="zh-CN" sz="2800" dirty="0">
                <a:solidFill>
                  <a:srgbClr val="000000"/>
                </a:solidFill>
              </a:rPr>
              <a:t> through/flooded over/washed over them. </a:t>
            </a:r>
            <a:r>
              <a:rPr lang="en-US" sz="2800" dirty="0">
                <a:solidFill>
                  <a:srgbClr val="000000"/>
                </a:solidFill>
              </a:rPr>
              <a:t>他们凝视彼此,心中一阵宽慰。</a:t>
            </a:r>
            <a:endParaRPr lang="en-US" sz="2800" dirty="0">
              <a:solidFill>
                <a:srgbClr val="000000"/>
              </a:solidFill>
            </a:endParaRPr>
          </a:p>
          <a:p>
            <a:r>
              <a:rPr lang="en-US" sz="2800" dirty="0">
                <a:solidFill>
                  <a:srgbClr val="000000"/>
                </a:solidFill>
              </a:rPr>
              <a:t>3.I was blown away and my heart felt so full of pride and</a:t>
            </a:r>
            <a:r>
              <a:rPr lang="en-US" altLang="zh-CN" sz="2800" dirty="0">
                <a:solidFill>
                  <a:srgbClr val="000000"/>
                </a:solidFill>
              </a:rPr>
              <a:t> </a:t>
            </a:r>
            <a:r>
              <a:rPr lang="en-US" sz="2800" dirty="0">
                <a:solidFill>
                  <a:srgbClr val="000000"/>
                </a:solidFill>
              </a:rPr>
              <a:t>love for the brave boy.</a:t>
            </a:r>
            <a:r>
              <a:rPr lang="en-US" altLang="zh-CN" sz="2800" dirty="0">
                <a:solidFill>
                  <a:srgbClr val="000000"/>
                </a:solidFill>
              </a:rPr>
              <a:t> </a:t>
            </a:r>
            <a:r>
              <a:rPr lang="en-US" sz="2800" dirty="0">
                <a:solidFill>
                  <a:srgbClr val="000000"/>
                </a:solidFill>
              </a:rPr>
              <a:t>我被震撼了,我心中满是对这个勇敢男孩的骄傲和爱。</a:t>
            </a:r>
            <a:endParaRPr lang="en-US" sz="2800" dirty="0">
              <a:solidFill>
                <a:srgbClr val="000000"/>
              </a:solidFill>
            </a:endParaRPr>
          </a:p>
          <a:p>
            <a:r>
              <a:rPr lang="en-US" sz="2800" dirty="0">
                <a:solidFill>
                  <a:srgbClr val="000000"/>
                </a:solidFill>
              </a:rPr>
              <a:t>4.Lucy's face wore a satisfied expression.</a:t>
            </a:r>
            <a:endParaRPr lang="en-US" sz="2800" dirty="0">
              <a:solidFill>
                <a:srgbClr val="000000"/>
              </a:solidFill>
            </a:endParaRPr>
          </a:p>
          <a:p>
            <a:r>
              <a:rPr lang="en-US" sz="2800" dirty="0">
                <a:solidFill>
                  <a:srgbClr val="000000"/>
                </a:solidFill>
              </a:rPr>
              <a:t>露西一脸的心满意足。</a:t>
            </a:r>
            <a:endParaRPr lang="en-US" sz="2800" dirty="0">
              <a:solidFill>
                <a:srgbClr val="000000"/>
              </a:solidFill>
            </a:endParaRPr>
          </a:p>
          <a:p>
            <a:r>
              <a:rPr lang="en-US" altLang="zh-CN" sz="2800" dirty="0">
                <a:solidFill>
                  <a:srgbClr val="000000"/>
                </a:solidFill>
              </a:rPr>
              <a:t>5</a:t>
            </a:r>
            <a:r>
              <a:rPr lang="en-US" sz="2800" dirty="0">
                <a:solidFill>
                  <a:srgbClr val="000000"/>
                </a:solidFill>
              </a:rPr>
              <a:t>.He nodded slowly and smiled with a look of gratitude.</a:t>
            </a:r>
            <a:endParaRPr lang="en-US" sz="2800" dirty="0">
              <a:solidFill>
                <a:srgbClr val="000000"/>
              </a:solidFill>
            </a:endParaRPr>
          </a:p>
          <a:p>
            <a:r>
              <a:rPr lang="en-US" sz="2800" dirty="0">
                <a:solidFill>
                  <a:srgbClr val="000000"/>
                </a:solidFill>
              </a:rPr>
              <a:t>他慢慢地点了点头,露出了感激的微笑。</a:t>
            </a:r>
            <a:endParaRPr lang="en-US" sz="2800" dirty="0">
              <a:solidFill>
                <a:srgbClr val="000000"/>
              </a:solidFill>
            </a:endParaRPr>
          </a:p>
          <a:p>
            <a:r>
              <a:rPr lang="en-US" altLang="zh-CN" sz="2800" dirty="0">
                <a:solidFill>
                  <a:srgbClr val="000000"/>
                </a:solidFill>
              </a:rPr>
              <a:t>6</a:t>
            </a:r>
            <a:r>
              <a:rPr lang="en-US" sz="2800" dirty="0">
                <a:solidFill>
                  <a:srgbClr val="000000"/>
                </a:solidFill>
              </a:rPr>
              <a:t>.Tears of gratitude welled up in her eyes as she accepted the</a:t>
            </a:r>
            <a:r>
              <a:rPr lang="en-US" altLang="zh-CN" sz="2800" dirty="0">
                <a:solidFill>
                  <a:srgbClr val="000000"/>
                </a:solidFill>
              </a:rPr>
              <a:t> </a:t>
            </a:r>
            <a:r>
              <a:rPr lang="en-US" sz="2800" dirty="0">
                <a:solidFill>
                  <a:srgbClr val="000000"/>
                </a:solidFill>
              </a:rPr>
              <a:t>flowers.</a:t>
            </a:r>
            <a:endParaRPr lang="en-US" sz="2800" dirty="0">
              <a:solidFill>
                <a:srgbClr val="000000"/>
              </a:solidFill>
            </a:endParaRPr>
          </a:p>
          <a:p>
            <a:r>
              <a:rPr lang="en-US" sz="2800" dirty="0">
                <a:solidFill>
                  <a:srgbClr val="000000"/>
                </a:solidFill>
              </a:rPr>
              <a:t>当她接过鲜花时,感激的泪水涌上了她的眼睛。</a:t>
            </a:r>
            <a:endParaRPr lang="en-US" sz="2800" dirty="0">
              <a:solidFill>
                <a:srgbClr val="000000"/>
              </a:solidFill>
            </a:endParaRPr>
          </a:p>
          <a:p>
            <a:r>
              <a:rPr lang="en-US" altLang="zh-CN" sz="2800" dirty="0">
                <a:solidFill>
                  <a:srgbClr val="000000"/>
                </a:solidFill>
              </a:rPr>
              <a:t>7</a:t>
            </a:r>
            <a:r>
              <a:rPr lang="en-US" sz="2800" dirty="0">
                <a:solidFill>
                  <a:srgbClr val="000000"/>
                </a:solidFill>
              </a:rPr>
              <a:t>.With grateful tears hanging in his eyes,he kept expressing</a:t>
            </a:r>
            <a:r>
              <a:rPr lang="en-US" altLang="zh-CN" sz="2800" dirty="0">
                <a:solidFill>
                  <a:srgbClr val="000000"/>
                </a:solidFill>
              </a:rPr>
              <a:t> </a:t>
            </a:r>
            <a:r>
              <a:rPr lang="en-US" sz="2800" dirty="0">
                <a:solidFill>
                  <a:srgbClr val="000000"/>
                </a:solidFill>
              </a:rPr>
              <a:t>his gratitude,“Thank you so much!”</a:t>
            </a:r>
            <a:r>
              <a:rPr lang="en-US" altLang="zh-CN" sz="2800" dirty="0">
                <a:solidFill>
                  <a:srgbClr val="000000"/>
                </a:solidFill>
              </a:rPr>
              <a:t> </a:t>
            </a:r>
            <a:r>
              <a:rPr lang="en-US" sz="2800" dirty="0">
                <a:solidFill>
                  <a:srgbClr val="000000"/>
                </a:solidFill>
              </a:rPr>
              <a:t>他眼中满是感激的泪水,不停地说:“非常感谢!”</a:t>
            </a:r>
            <a:endParaRPr lang="en-US" sz="2800" dirty="0">
              <a:solidFill>
                <a:srgbClr val="000000"/>
              </a:solidFill>
            </a:endParaRPr>
          </a:p>
        </p:txBody>
      </p:sp>
      <p:sp>
        <p:nvSpPr>
          <p:cNvPr id="1048732" name="文本框 1048731"/>
          <p:cNvSpPr txBox="1"/>
          <p:nvPr/>
        </p:nvSpPr>
        <p:spPr>
          <a:xfrm>
            <a:off x="2428545" y="180975"/>
            <a:ext cx="9739993" cy="510540"/>
          </a:xfrm>
          <a:prstGeom prst="rect">
            <a:avLst/>
          </a:prstGeom>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altLang="zh-CN" sz="2800" b="1">
                <a:solidFill>
                  <a:srgbClr val="800000"/>
                </a:solidFill>
                <a:latin typeface="Arial" panose="020B0604020202020204"/>
              </a:rPr>
              <a:t>More expressions to help you make the scene more vivid. </a:t>
            </a:r>
            <a:endParaRPr lang="en-US" sz="2800" b="1">
              <a:solidFill>
                <a:srgbClr val="8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文本框 1048653"/>
          <p:cNvSpPr txBox="1"/>
          <p:nvPr/>
        </p:nvSpPr>
        <p:spPr>
          <a:xfrm>
            <a:off x="0" y="151264"/>
            <a:ext cx="3761302" cy="6517640"/>
          </a:xfrm>
          <a:prstGeom prst="rect">
            <a:avLst/>
          </a:prstGeom>
        </p:spPr>
        <p:txBody>
          <a:bodyPr wrap="square" rtlCol="0">
            <a:spAutoFit/>
          </a:bodyPr>
          <a:lstStyle/>
          <a:p>
            <a:r>
              <a:rPr lang="en-US" altLang="zh-CN" sz="4400" b="1">
                <a:solidFill>
                  <a:srgbClr val="000000"/>
                </a:solidFill>
              </a:rPr>
              <a:t>Homework</a:t>
            </a:r>
            <a:r>
              <a:rPr lang="en-US" altLang="zh-CN" sz="4400">
                <a:solidFill>
                  <a:srgbClr val="000000"/>
                </a:solidFill>
              </a:rPr>
              <a:t>:</a:t>
            </a:r>
            <a:endParaRPr lang="en-US" sz="4800">
              <a:solidFill>
                <a:srgbClr val="000000"/>
              </a:solidFill>
            </a:endParaRPr>
          </a:p>
          <a:p>
            <a:r>
              <a:rPr lang="en-US" altLang="zh-CN" sz="4400">
                <a:solidFill>
                  <a:srgbClr val="000000"/>
                </a:solidFill>
              </a:rPr>
              <a:t> </a:t>
            </a:r>
            <a:endParaRPr lang="en-US" sz="4800">
              <a:solidFill>
                <a:srgbClr val="000000"/>
              </a:solidFill>
            </a:endParaRPr>
          </a:p>
          <a:p>
            <a:r>
              <a:rPr lang="en-US" altLang="zh-CN" sz="4400">
                <a:solidFill>
                  <a:srgbClr val="000000"/>
                </a:solidFill>
              </a:rPr>
              <a:t>Revise your work and write a 2nd draft.</a:t>
            </a:r>
            <a:endParaRPr lang="en-US" sz="3600">
              <a:solidFill>
                <a:srgbClr val="000000"/>
              </a:solidFill>
            </a:endParaRPr>
          </a:p>
          <a:p>
            <a:endParaRPr lang="en-US" sz="3600">
              <a:solidFill>
                <a:srgbClr val="000000"/>
              </a:solidFill>
            </a:endParaRPr>
          </a:p>
          <a:p>
            <a:r>
              <a:rPr lang="en-US" altLang="zh-CN" sz="3200">
                <a:solidFill>
                  <a:srgbClr val="000000"/>
                </a:solidFill>
              </a:rPr>
              <a:t>Refer to your writing book and the samples for good expressions. </a:t>
            </a:r>
            <a:endParaRPr lang="en-US" sz="2800">
              <a:solidFill>
                <a:srgbClr val="000000"/>
              </a:solidFill>
            </a:endParaRPr>
          </a:p>
        </p:txBody>
      </p:sp>
      <p:pic>
        <p:nvPicPr>
          <p:cNvPr id="2097165" name="图片 2097164"/>
          <p:cNvPicPr/>
          <p:nvPr/>
        </p:nvPicPr>
        <p:blipFill>
          <a:blip r:embed="rId1"/>
          <a:stretch>
            <a:fillRect/>
          </a:stretch>
        </p:blipFill>
        <p:spPr>
          <a:xfrm>
            <a:off x="4289438" y="0"/>
            <a:ext cx="7902562" cy="6853709"/>
          </a:xfrm>
          <a:prstGeom prst="rect">
            <a:avLst/>
          </a:prstGeom>
        </p:spPr>
      </p:pic>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图片 2097156"/>
          <p:cNvPicPr/>
          <p:nvPr/>
        </p:nvPicPr>
        <p:blipFill>
          <a:blip r:embed="rId1"/>
          <a:stretch>
            <a:fillRect/>
          </a:stretch>
        </p:blipFill>
        <p:spPr>
          <a:xfrm>
            <a:off x="983139" y="11829"/>
            <a:ext cx="10238616" cy="6825744"/>
          </a:xfrm>
          <a:prstGeom prst="rect">
            <a:avLst/>
          </a:prstGeom>
        </p:spPr>
      </p:pic>
      <p:pic>
        <p:nvPicPr>
          <p:cNvPr id="2097158" name="图片 2097157"/>
          <p:cNvPicPr/>
          <p:nvPr/>
        </p:nvPicPr>
        <p:blipFill>
          <a:blip r:embed="rId2"/>
          <a:stretch>
            <a:fillRect/>
          </a:stretch>
        </p:blipFill>
        <p:spPr>
          <a:xfrm>
            <a:off x="7741583" y="2647400"/>
            <a:ext cx="902387" cy="1415363"/>
          </a:xfrm>
          <a:prstGeom prst="rect">
            <a:avLst/>
          </a:prstGeom>
        </p:spPr>
      </p:pic>
      <p:sp>
        <p:nvSpPr>
          <p:cNvPr id="1048624" name="文本框 1048623"/>
          <p:cNvSpPr txBox="1"/>
          <p:nvPr/>
        </p:nvSpPr>
        <p:spPr>
          <a:xfrm>
            <a:off x="1198595" y="4338365"/>
            <a:ext cx="4572000" cy="1568450"/>
          </a:xfrm>
          <a:prstGeom prst="rect">
            <a:avLst/>
          </a:prstGeom>
        </p:spPr>
        <p:txBody>
          <a:bodyPr wrap="square" rtlCol="0">
            <a:spAutoFit/>
          </a:bodyPr>
          <a:lstStyle/>
          <a:p>
            <a:pPr algn="l">
              <a:lnSpc>
                <a:spcPct val="100000"/>
              </a:lnSpc>
            </a:pPr>
            <a:r>
              <a:rPr lang="en-US" sz="3200" b="1" i="0" kern="100">
                <a:solidFill>
                  <a:srgbClr val="000000"/>
                </a:solidFill>
                <a:latin typeface="Calibri" panose="020F0502020204030204"/>
                <a:ea typeface="黑体" panose="02010609060101010101" charset="-122"/>
                <a:cs typeface="Calibri" panose="020F0502020204030204"/>
              </a:rPr>
              <a:t>2023学年第一学期浙江省名校协作体试题 </a:t>
            </a:r>
            <a:endParaRPr lang="en-US" sz="3200" b="1" i="0" kern="100">
              <a:solidFill>
                <a:srgbClr val="000000"/>
              </a:solidFill>
              <a:latin typeface="Calibri" panose="020F0502020204030204"/>
              <a:ea typeface="黑体" panose="02010609060101010101" charset="-122"/>
              <a:cs typeface="Calibri" panose="020F0502020204030204"/>
            </a:endParaRPr>
          </a:p>
          <a:p>
            <a:pPr algn="l"/>
            <a:r>
              <a:rPr lang="en-US" sz="3200" b="1" i="0" kern="100">
                <a:solidFill>
                  <a:srgbClr val="000000"/>
                </a:solidFill>
                <a:latin typeface="Calibri" panose="020F0502020204030204"/>
                <a:ea typeface="黑体" panose="02010609060101010101" charset="-122"/>
                <a:cs typeface="Calibri" panose="020F0502020204030204"/>
              </a:rPr>
              <a:t>高二年级英语</a:t>
            </a:r>
            <a:r>
              <a:rPr lang="zh-CN" altLang="zh-CN" sz="3200" b="1" i="0" kern="100">
                <a:solidFill>
                  <a:srgbClr val="000000"/>
                </a:solidFill>
                <a:latin typeface="Calibri" panose="020F0502020204030204"/>
                <a:ea typeface="黑体" panose="02010609060101010101" charset="-122"/>
                <a:cs typeface="Calibri" panose="020F0502020204030204"/>
              </a:rPr>
              <a:t>读后续写</a:t>
            </a:r>
            <a:endParaRPr lang="en-US" sz="3200" b="1" i="0" kern="100">
              <a:solidFill>
                <a:srgbClr val="000000"/>
              </a:solidFill>
              <a:latin typeface="Calibri" panose="020F0502020204030204"/>
              <a:ea typeface="黑体" panose="02010609060101010101" charset="-122"/>
              <a:cs typeface="Calibri" panose="020F0502020204030204"/>
            </a:endParaRPr>
          </a:p>
        </p:txBody>
      </p:sp>
      <p:sp>
        <p:nvSpPr>
          <p:cNvPr id="1048625" name="文本框 1048624"/>
          <p:cNvSpPr txBox="1"/>
          <p:nvPr/>
        </p:nvSpPr>
        <p:spPr>
          <a:xfrm>
            <a:off x="1198594" y="3006123"/>
            <a:ext cx="4000000" cy="1056639"/>
          </a:xfrm>
          <a:prstGeom prst="rect">
            <a:avLst/>
          </a:prstGeom>
          <a:solidFill>
            <a:srgbClr val="FFFFFF"/>
          </a:solidFill>
          <a:ln w="25400">
            <a:solidFill>
              <a:srgbClr val="CCFECC"/>
            </a:solidFill>
            <a:prstDash val="solid"/>
          </a:ln>
        </p:spPr>
        <p:txBody>
          <a:bodyPr wrap="square" rtlCol="0">
            <a:spAutoFit/>
          </a:bodyPr>
          <a:lstStyle/>
          <a:p>
            <a:pPr algn="ctr"/>
            <a:r>
              <a:rPr lang="en-US" altLang="zh-CN" sz="3200" b="1">
                <a:solidFill>
                  <a:srgbClr val="000000"/>
                </a:solidFill>
              </a:rPr>
              <a:t>A Look into the Sample Version</a:t>
            </a:r>
            <a:endParaRPr lang="en-US" sz="2800" b="1">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文本框 1048611"/>
          <p:cNvSpPr txBox="1"/>
          <p:nvPr/>
        </p:nvSpPr>
        <p:spPr>
          <a:xfrm>
            <a:off x="4100345" y="601921"/>
            <a:ext cx="6760336" cy="1513841"/>
          </a:xfrm>
          <a:prstGeom prst="rect">
            <a:avLst/>
          </a:prstGeom>
        </p:spPr>
        <p:txBody>
          <a:bodyPr wrap="square" rtlCol="0">
            <a:spAutoFit/>
          </a:bodyPr>
          <a:lstStyle/>
          <a:p>
            <a:r>
              <a:rPr lang="zh-CN" sz="9600" b="1">
                <a:solidFill>
                  <a:srgbClr val="CC0066"/>
                </a:solidFill>
              </a:rPr>
              <a:t>练字</a:t>
            </a:r>
            <a:r>
              <a:rPr lang="zh-CN" sz="3200" b="1">
                <a:solidFill>
                  <a:srgbClr val="CC0066"/>
                </a:solidFill>
              </a:rPr>
              <a:t>：</a:t>
            </a:r>
            <a:r>
              <a:rPr lang="zh-CN" altLang="zh-CN" sz="3200" b="1">
                <a:solidFill>
                  <a:srgbClr val="CC0066"/>
                </a:solidFill>
              </a:rPr>
              <a:t>整齐好辨认</a:t>
            </a:r>
            <a:endParaRPr lang="en-US" sz="3200" b="1">
              <a:solidFill>
                <a:srgbClr val="CC0066"/>
              </a:solidFill>
            </a:endParaRPr>
          </a:p>
        </p:txBody>
      </p:sp>
      <p:sp>
        <p:nvSpPr>
          <p:cNvPr id="1048613" name="文本框 1048612"/>
          <p:cNvSpPr txBox="1"/>
          <p:nvPr/>
        </p:nvSpPr>
        <p:spPr>
          <a:xfrm>
            <a:off x="4100345" y="2704163"/>
            <a:ext cx="6960178" cy="1285241"/>
          </a:xfrm>
          <a:prstGeom prst="rect">
            <a:avLst/>
          </a:prstGeom>
        </p:spPr>
        <p:txBody>
          <a:bodyPr wrap="square" rtlCol="0">
            <a:spAutoFit/>
          </a:bodyPr>
          <a:lstStyle/>
          <a:p>
            <a:r>
              <a:rPr lang="zh-CN" altLang="zh-CN" sz="8000">
                <a:solidFill>
                  <a:srgbClr val="FF3399"/>
                </a:solidFill>
              </a:rPr>
              <a:t>情节</a:t>
            </a:r>
            <a:r>
              <a:rPr lang="en-US" altLang="zh-CN" sz="3200">
                <a:solidFill>
                  <a:srgbClr val="FF3399"/>
                </a:solidFill>
              </a:rPr>
              <a:t>:one paragraph one point</a:t>
            </a:r>
            <a:endParaRPr lang="en-US" sz="3200">
              <a:solidFill>
                <a:srgbClr val="FF3399"/>
              </a:solidFill>
            </a:endParaRPr>
          </a:p>
        </p:txBody>
      </p:sp>
      <p:sp>
        <p:nvSpPr>
          <p:cNvPr id="1048614" name="文本框 1048613"/>
          <p:cNvSpPr txBox="1"/>
          <p:nvPr/>
        </p:nvSpPr>
        <p:spPr>
          <a:xfrm>
            <a:off x="4098814" y="4738062"/>
            <a:ext cx="6763398" cy="1285240"/>
          </a:xfrm>
          <a:prstGeom prst="rect">
            <a:avLst/>
          </a:prstGeom>
        </p:spPr>
        <p:txBody>
          <a:bodyPr wrap="square" rtlCol="0">
            <a:spAutoFit/>
          </a:bodyPr>
          <a:lstStyle/>
          <a:p>
            <a:r>
              <a:rPr lang="zh-CN" sz="8000">
                <a:solidFill>
                  <a:srgbClr val="FF99CC"/>
                </a:solidFill>
              </a:rPr>
              <a:t>语言</a:t>
            </a:r>
            <a:r>
              <a:rPr lang="en-US" altLang="zh-CN" sz="3200">
                <a:solidFill>
                  <a:srgbClr val="FF99CC"/>
                </a:solidFill>
              </a:rPr>
              <a:t>: vivid and to the point</a:t>
            </a:r>
            <a:endParaRPr lang="en-US" sz="3200">
              <a:solidFill>
                <a:srgbClr val="FF99CC"/>
              </a:solidFill>
            </a:endParaRPr>
          </a:p>
        </p:txBody>
      </p:sp>
      <p:pic>
        <p:nvPicPr>
          <p:cNvPr id="2097155" name="图片 2097154"/>
          <p:cNvPicPr/>
          <p:nvPr/>
        </p:nvPicPr>
        <p:blipFill>
          <a:blip r:embed="rId1"/>
          <a:srcRect l="2478" t="6111" r="52432" b="6883"/>
          <a:stretch>
            <a:fillRect/>
          </a:stretch>
        </p:blipFill>
        <p:spPr>
          <a:xfrm>
            <a:off x="0" y="0"/>
            <a:ext cx="3558040" cy="684883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文本框 1048712"/>
          <p:cNvSpPr txBox="1"/>
          <p:nvPr/>
        </p:nvSpPr>
        <p:spPr>
          <a:xfrm>
            <a:off x="10014885" y="0"/>
            <a:ext cx="2177115" cy="993140"/>
          </a:xfrm>
          <a:prstGeom prst="rect">
            <a:avLst/>
          </a:prstGeom>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zh-CN" sz="6000" b="1">
                <a:solidFill>
                  <a:srgbClr val="CC0066"/>
                </a:solidFill>
                <a:ea typeface="宋体" panose="02010600030101010101" pitchFamily="2" charset="-122"/>
              </a:rPr>
              <a:t>练字</a:t>
            </a:r>
            <a:endParaRPr lang="en-US" sz="6000" b="1">
              <a:solidFill>
                <a:srgbClr val="CC0066"/>
              </a:solidFill>
            </a:endParaRPr>
          </a:p>
        </p:txBody>
      </p:sp>
      <p:pic>
        <p:nvPicPr>
          <p:cNvPr id="2097166" name="图片 2097165"/>
          <p:cNvPicPr/>
          <p:nvPr/>
        </p:nvPicPr>
        <p:blipFill>
          <a:blip r:embed="rId1"/>
          <a:srcRect l="36558" t="59226" r="54014" b="25563"/>
          <a:stretch>
            <a:fillRect/>
          </a:stretch>
        </p:blipFill>
        <p:spPr>
          <a:xfrm>
            <a:off x="1038439" y="1285076"/>
            <a:ext cx="2278114" cy="1727448"/>
          </a:xfrm>
          <a:prstGeom prst="rect">
            <a:avLst/>
          </a:prstGeom>
        </p:spPr>
      </p:pic>
      <p:sp>
        <p:nvSpPr>
          <p:cNvPr id="1048714" name="文本框 1048713"/>
          <p:cNvSpPr txBox="1"/>
          <p:nvPr/>
        </p:nvSpPr>
        <p:spPr>
          <a:xfrm>
            <a:off x="3392753" y="1456750"/>
            <a:ext cx="7571301" cy="510540"/>
          </a:xfrm>
          <a:prstGeom prst="rect">
            <a:avLst/>
          </a:prstGeom>
        </p:spPr>
        <p:txBody>
          <a:bodyPr wrap="square" rtlCol="0">
            <a:spAutoFit/>
          </a:bodyPr>
          <a:lstStyle/>
          <a:p>
            <a:r>
              <a:rPr lang="en-US" altLang="zh-CN" sz="2800">
                <a:solidFill>
                  <a:srgbClr val="000000"/>
                </a:solidFill>
              </a:rPr>
              <a:t>A. original  B. oviyinul   C. oriyinal   D. originul</a:t>
            </a:r>
            <a:endParaRPr lang="en-US" sz="2800">
              <a:solidFill>
                <a:srgbClr val="000000"/>
              </a:solidFill>
            </a:endParaRPr>
          </a:p>
        </p:txBody>
      </p:sp>
      <p:sp>
        <p:nvSpPr>
          <p:cNvPr id="1048715" name="文本框 1048714"/>
          <p:cNvSpPr txBox="1"/>
          <p:nvPr/>
        </p:nvSpPr>
        <p:spPr>
          <a:xfrm>
            <a:off x="3392752" y="2293218"/>
            <a:ext cx="8253735" cy="510540"/>
          </a:xfrm>
          <a:prstGeom prst="rect">
            <a:avLst/>
          </a:prstGeom>
        </p:spPr>
        <p:txBody>
          <a:bodyPr wrap="square" rtlCol="0">
            <a:spAutoFit/>
          </a:bodyPr>
          <a:lstStyle/>
          <a:p>
            <a:r>
              <a:rPr lang="en-US" altLang="zh-CN" sz="2800">
                <a:solidFill>
                  <a:srgbClr val="000000"/>
                </a:solidFill>
              </a:rPr>
              <a:t>A. ruvies    B. vavies      C. varies     D. vuries    </a:t>
            </a:r>
            <a:endParaRPr lang="en-US" sz="2800">
              <a:solidFill>
                <a:srgbClr val="000000"/>
              </a:solidFill>
            </a:endParaRPr>
          </a:p>
        </p:txBody>
      </p:sp>
      <p:sp>
        <p:nvSpPr>
          <p:cNvPr id="1048716" name="文本框 1048715"/>
          <p:cNvSpPr txBox="1"/>
          <p:nvPr/>
        </p:nvSpPr>
        <p:spPr>
          <a:xfrm>
            <a:off x="554870" y="3500295"/>
            <a:ext cx="10897783" cy="929639"/>
          </a:xfrm>
          <a:prstGeom prst="rect">
            <a:avLst/>
          </a:prstGeom>
        </p:spPr>
        <p:txBody>
          <a:bodyPr wrap="square" rtlCol="0">
            <a:spAutoFit/>
          </a:bodyPr>
          <a:lstStyle/>
          <a:p>
            <a:r>
              <a:rPr lang="en-US" altLang="zh-CN" sz="2800">
                <a:solidFill>
                  <a:srgbClr val="000000"/>
                </a:solidFill>
              </a:rPr>
              <a:t>Can you recognize what he writes? Can the reader </a:t>
            </a:r>
            <a:endParaRPr lang="en-US" sz="2800">
              <a:solidFill>
                <a:srgbClr val="000000"/>
              </a:solidFill>
            </a:endParaRPr>
          </a:p>
          <a:p>
            <a:r>
              <a:rPr lang="en-US" altLang="zh-CN" sz="2800">
                <a:solidFill>
                  <a:srgbClr val="000000"/>
                </a:solidFill>
              </a:rPr>
              <a:t>of these words have a pleasant reading experience?</a:t>
            </a:r>
            <a:endParaRPr lang="en-US" sz="2800">
              <a:solidFill>
                <a:srgbClr val="000000"/>
              </a:solidFill>
            </a:endParaRPr>
          </a:p>
        </p:txBody>
      </p:sp>
      <p:pic>
        <p:nvPicPr>
          <p:cNvPr id="2097168" name="图片 2097167"/>
          <p:cNvPicPr/>
          <p:nvPr/>
        </p:nvPicPr>
        <p:blipFill>
          <a:blip r:embed="rId2"/>
          <a:stretch>
            <a:fillRect/>
          </a:stretch>
        </p:blipFill>
        <p:spPr>
          <a:xfrm>
            <a:off x="9448116" y="3129686"/>
            <a:ext cx="2301301" cy="1534201"/>
          </a:xfrm>
          <a:prstGeom prst="rect">
            <a:avLst/>
          </a:prstGeom>
        </p:spPr>
      </p:pic>
      <p:pic>
        <p:nvPicPr>
          <p:cNvPr id="2097170" name="图片 2097169"/>
          <p:cNvPicPr/>
          <p:nvPr/>
        </p:nvPicPr>
        <p:blipFill>
          <a:blip r:embed="rId3"/>
          <a:stretch>
            <a:fillRect/>
          </a:stretch>
        </p:blipFill>
        <p:spPr>
          <a:xfrm>
            <a:off x="-108130" y="4663887"/>
            <a:ext cx="2595663" cy="1911630"/>
          </a:xfrm>
          <a:prstGeom prst="rect">
            <a:avLst/>
          </a:prstGeom>
        </p:spPr>
      </p:pic>
      <p:sp>
        <p:nvSpPr>
          <p:cNvPr id="1048717" name="文本框 1048716"/>
          <p:cNvSpPr txBox="1"/>
          <p:nvPr/>
        </p:nvSpPr>
        <p:spPr>
          <a:xfrm>
            <a:off x="2363708" y="5336021"/>
            <a:ext cx="9062659" cy="929639"/>
          </a:xfrm>
          <a:prstGeom prst="rect">
            <a:avLst/>
          </a:prstGeom>
        </p:spPr>
        <p:txBody>
          <a:bodyPr wrap="square" rtlCol="0">
            <a:spAutoFit/>
          </a:bodyPr>
          <a:lstStyle/>
          <a:p>
            <a:r>
              <a:rPr lang="en-US" altLang="zh-CN" sz="2800">
                <a:solidFill>
                  <a:srgbClr val="000000"/>
                </a:solidFill>
              </a:rPr>
              <a:t>Make what you write down easily recognized by the reader.</a:t>
            </a:r>
            <a:endParaRPr lang="en-US" sz="28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文本框 1048595"/>
          <p:cNvSpPr txBox="1"/>
          <p:nvPr/>
        </p:nvSpPr>
        <p:spPr>
          <a:xfrm>
            <a:off x="17605" y="1802750"/>
            <a:ext cx="11813891" cy="624840"/>
          </a:xfrm>
          <a:prstGeom prst="rect">
            <a:avLst/>
          </a:prstGeom>
        </p:spPr>
        <p:txBody>
          <a:bodyPr wrap="square" rtlCol="0">
            <a:spAutoFit/>
          </a:bodyPr>
          <a:lstStyle/>
          <a:p>
            <a:r>
              <a:rPr lang="en-US" altLang="zh-CN" sz="3600" b="1">
                <a:solidFill>
                  <a:srgbClr val="000000"/>
                </a:solidFill>
              </a:rPr>
              <a:t>        details    vs.       the storyline</a:t>
            </a:r>
            <a:endParaRPr lang="en-US" sz="3600" b="1">
              <a:solidFill>
                <a:srgbClr val="000000"/>
              </a:solidFill>
            </a:endParaRPr>
          </a:p>
        </p:txBody>
      </p:sp>
      <p:sp>
        <p:nvSpPr>
          <p:cNvPr id="1048597" name="文本框 1048596"/>
          <p:cNvSpPr txBox="1"/>
          <p:nvPr/>
        </p:nvSpPr>
        <p:spPr>
          <a:xfrm>
            <a:off x="427789" y="2511104"/>
            <a:ext cx="2373992" cy="574039"/>
          </a:xfrm>
          <a:prstGeom prst="rect">
            <a:avLst/>
          </a:prstGeom>
        </p:spPr>
        <p:txBody>
          <a:bodyPr wrap="square" rtlCol="0">
            <a:spAutoFit/>
          </a:bodyPr>
          <a:lstStyle/>
          <a:p>
            <a:r>
              <a:rPr lang="zh-CN" sz="3200">
                <a:solidFill>
                  <a:srgbClr val="000000"/>
                </a:solidFill>
              </a:rPr>
              <a:t>❌堆砌辞藻</a:t>
            </a:r>
            <a:endParaRPr lang="en-US" sz="2800">
              <a:solidFill>
                <a:srgbClr val="000000"/>
              </a:solidFill>
            </a:endParaRPr>
          </a:p>
        </p:txBody>
      </p:sp>
      <p:sp>
        <p:nvSpPr>
          <p:cNvPr id="1048598" name="文本框 1048597"/>
          <p:cNvSpPr txBox="1"/>
          <p:nvPr/>
        </p:nvSpPr>
        <p:spPr>
          <a:xfrm>
            <a:off x="3742451" y="2511104"/>
            <a:ext cx="4000000" cy="574040"/>
          </a:xfrm>
          <a:prstGeom prst="rect">
            <a:avLst/>
          </a:prstGeom>
        </p:spPr>
        <p:txBody>
          <a:bodyPr wrap="square" rtlCol="0">
            <a:spAutoFit/>
          </a:bodyPr>
          <a:lstStyle/>
          <a:p>
            <a:r>
              <a:rPr lang="zh-CN" sz="3200">
                <a:solidFill>
                  <a:srgbClr val="000000"/>
                </a:solidFill>
              </a:rPr>
              <a:t>❌情节不积极阳光</a:t>
            </a:r>
            <a:endParaRPr lang="en-US" sz="2800">
              <a:solidFill>
                <a:srgbClr val="000000"/>
              </a:solidFill>
            </a:endParaRPr>
          </a:p>
        </p:txBody>
      </p:sp>
      <p:sp>
        <p:nvSpPr>
          <p:cNvPr id="1048599" name="文本框 1048598"/>
          <p:cNvSpPr txBox="1"/>
          <p:nvPr/>
        </p:nvSpPr>
        <p:spPr>
          <a:xfrm>
            <a:off x="584911" y="3248852"/>
            <a:ext cx="2558212" cy="1056641"/>
          </a:xfrm>
          <a:prstGeom prst="rect">
            <a:avLst/>
          </a:prstGeom>
        </p:spPr>
        <p:txBody>
          <a:bodyPr wrap="square" rtlCol="0">
            <a:spAutoFit/>
          </a:bodyPr>
          <a:lstStyle/>
          <a:p>
            <a:r>
              <a:rPr lang="zh-CN" sz="3200">
                <a:solidFill>
                  <a:srgbClr val="000000"/>
                </a:solidFill>
              </a:rPr>
              <a:t>✓自然运用已知表达方式</a:t>
            </a:r>
            <a:endParaRPr lang="en-US" sz="2800">
              <a:solidFill>
                <a:srgbClr val="000000"/>
              </a:solidFill>
            </a:endParaRPr>
          </a:p>
        </p:txBody>
      </p:sp>
      <p:sp>
        <p:nvSpPr>
          <p:cNvPr id="1048600" name="文本框 1048599"/>
          <p:cNvSpPr txBox="1"/>
          <p:nvPr/>
        </p:nvSpPr>
        <p:spPr>
          <a:xfrm>
            <a:off x="4219849" y="3253726"/>
            <a:ext cx="3248201" cy="1056640"/>
          </a:xfrm>
          <a:prstGeom prst="rect">
            <a:avLst/>
          </a:prstGeom>
        </p:spPr>
        <p:txBody>
          <a:bodyPr wrap="square" rtlCol="0">
            <a:spAutoFit/>
          </a:bodyPr>
          <a:lstStyle/>
          <a:p>
            <a:r>
              <a:rPr lang="zh-CN" sz="3200">
                <a:solidFill>
                  <a:srgbClr val="000000"/>
                </a:solidFill>
              </a:rPr>
              <a:t>✓克服困难，拥抱生活</a:t>
            </a:r>
            <a:endParaRPr lang="en-US" sz="2800">
              <a:solidFill>
                <a:srgbClr val="000000"/>
              </a:solidFill>
            </a:endParaRPr>
          </a:p>
        </p:txBody>
      </p:sp>
      <p:sp>
        <p:nvSpPr>
          <p:cNvPr id="1048601" name="箭头: 右弧形 1048600"/>
          <p:cNvSpPr/>
          <p:nvPr/>
        </p:nvSpPr>
        <p:spPr>
          <a:xfrm rot="5400000">
            <a:off x="3046644" y="3243839"/>
            <a:ext cx="914606" cy="3047661"/>
          </a:xfrm>
          <a:prstGeom prst="curvedLeftArrow">
            <a:avLst/>
          </a:prstGeom>
          <a:solidFill>
            <a:srgbClr val="008000"/>
          </a:solidFill>
          <a:ln w="25400">
            <a:solidFill>
              <a:srgbClr val="006600"/>
            </a:solidFill>
            <a:prstDash val="solid"/>
          </a:ln>
        </p:spPr>
        <p:txBody>
          <a:bodyPr anchor="ctr"/>
          <a:lstStyle/>
          <a:p>
            <a:pPr algn="ctr"/>
            <a:endParaRPr lang="en-US">
              <a:solidFill>
                <a:srgbClr val="FFFFFF"/>
              </a:solidFill>
            </a:endParaRPr>
          </a:p>
        </p:txBody>
      </p:sp>
      <p:pic>
        <p:nvPicPr>
          <p:cNvPr id="2097153" name="图片 2097152"/>
          <p:cNvPicPr/>
          <p:nvPr/>
        </p:nvPicPr>
        <p:blipFill>
          <a:blip r:embed="rId1"/>
          <a:stretch>
            <a:fillRect/>
          </a:stretch>
        </p:blipFill>
        <p:spPr>
          <a:xfrm>
            <a:off x="8294316" y="1438559"/>
            <a:ext cx="3630334" cy="3630335"/>
          </a:xfrm>
          <a:prstGeom prst="rect">
            <a:avLst/>
          </a:prstGeom>
        </p:spPr>
      </p:pic>
      <p:sp>
        <p:nvSpPr>
          <p:cNvPr id="1048602" name="文本框 1048601"/>
          <p:cNvSpPr txBox="1"/>
          <p:nvPr/>
        </p:nvSpPr>
        <p:spPr>
          <a:xfrm>
            <a:off x="10109483" y="0"/>
            <a:ext cx="2082517" cy="993140"/>
          </a:xfrm>
          <a:prstGeom prst="rect">
            <a:avLst/>
          </a:prstGeom>
        </p:spPr>
        <p:txBody>
          <a:bodyPr wrap="square" rtlCol="0">
            <a:spAutoFit/>
          </a:bodyPr>
          <a:lstStyle/>
          <a:p>
            <a:r>
              <a:rPr lang="zh-CN" altLang="zh-CN" sz="6000">
                <a:solidFill>
                  <a:srgbClr val="FF3399"/>
                </a:solidFill>
              </a:rPr>
              <a:t>情节</a:t>
            </a:r>
            <a:endParaRPr lang="en-US" sz="2800">
              <a:solidFill>
                <a:srgbClr val="000000"/>
              </a:solidFill>
            </a:endParaRPr>
          </a:p>
        </p:txBody>
      </p:sp>
      <p:sp>
        <p:nvSpPr>
          <p:cNvPr id="1048603" name="文本框 1048602"/>
          <p:cNvSpPr txBox="1"/>
          <p:nvPr/>
        </p:nvSpPr>
        <p:spPr>
          <a:xfrm>
            <a:off x="-19982" y="73647"/>
            <a:ext cx="2299261" cy="993140"/>
          </a:xfrm>
          <a:prstGeom prst="rect">
            <a:avLst/>
          </a:prstGeom>
        </p:spPr>
        <p:txBody>
          <a:bodyPr wrap="square" rtlCol="0">
            <a:spAutoFit/>
          </a:bodyPr>
          <a:lstStyle/>
          <a:p>
            <a:r>
              <a:rPr lang="zh-CN" sz="6000">
                <a:solidFill>
                  <a:srgbClr val="FF99CC"/>
                </a:solidFill>
              </a:rPr>
              <a:t>语言</a:t>
            </a:r>
            <a:endParaRPr lang="en-US" sz="6000">
              <a:solidFill>
                <a:srgbClr val="000000"/>
              </a:solidFill>
            </a:endParaRPr>
          </a:p>
        </p:txBody>
      </p:sp>
      <p:sp>
        <p:nvSpPr>
          <p:cNvPr id="1048604" name="文本框 1048603"/>
          <p:cNvSpPr txBox="1"/>
          <p:nvPr/>
        </p:nvSpPr>
        <p:spPr>
          <a:xfrm>
            <a:off x="22488" y="5742912"/>
            <a:ext cx="12038234" cy="624840"/>
          </a:xfrm>
          <a:prstGeom prst="rect">
            <a:avLst/>
          </a:prstGeom>
        </p:spPr>
        <p:txBody>
          <a:bodyPr wrap="square" rtlCol="0">
            <a:spAutoFit/>
          </a:bodyPr>
          <a:lstStyle/>
          <a:p>
            <a:r>
              <a:rPr lang="en-US" altLang="zh-CN" sz="3600">
                <a:solidFill>
                  <a:srgbClr val="000000"/>
                </a:solidFill>
              </a:rPr>
              <a:t>What did you write, a story or a pile of good expressions?</a:t>
            </a:r>
            <a:endParaRPr lang="en-US" sz="2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5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5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86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86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8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7" grpId="0"/>
      <p:bldP spid="1048598" grpId="0"/>
      <p:bldP spid="1048599" grpId="0"/>
      <p:bldP spid="1048600" grpId="0"/>
      <p:bldP spid="10486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1" name="图片 2097151"/>
          <p:cNvPicPr/>
          <p:nvPr/>
        </p:nvPicPr>
        <p:blipFill>
          <a:blip r:embed="rId1"/>
          <a:stretch>
            <a:fillRect/>
          </a:stretch>
        </p:blipFill>
        <p:spPr>
          <a:xfrm>
            <a:off x="-97440" y="0"/>
            <a:ext cx="12301040" cy="6899487"/>
          </a:xfrm>
          <a:prstGeom prst="rect">
            <a:avLst/>
          </a:prstGeom>
        </p:spPr>
      </p:pic>
      <p:sp>
        <p:nvSpPr>
          <p:cNvPr id="1048723" name="文本框 1048584"/>
          <p:cNvSpPr txBox="1"/>
          <p:nvPr/>
        </p:nvSpPr>
        <p:spPr>
          <a:xfrm>
            <a:off x="2271074" y="785537"/>
            <a:ext cx="920377" cy="510540"/>
          </a:xfrm>
          <a:prstGeom prst="rect">
            <a:avLst/>
          </a:prstGeom>
        </p:spPr>
        <p:txBody>
          <a:bodyPr wrap="square" rtlCol="0">
            <a:spAutoFit/>
          </a:bodyPr>
          <a:lstStyle/>
          <a:p>
            <a:r>
              <a:rPr lang="en-US" altLang="zh-CN" sz="2800">
                <a:solidFill>
                  <a:srgbClr val="FF6600"/>
                </a:solidFill>
              </a:rPr>
              <a:t>W</a:t>
            </a:r>
            <a:endParaRPr lang="en-US" sz="2800">
              <a:solidFill>
                <a:srgbClr val="FF6600"/>
              </a:solidFill>
            </a:endParaRPr>
          </a:p>
        </p:txBody>
      </p:sp>
      <p:sp>
        <p:nvSpPr>
          <p:cNvPr id="1048724" name="文本框 1048585"/>
          <p:cNvSpPr txBox="1"/>
          <p:nvPr/>
        </p:nvSpPr>
        <p:spPr>
          <a:xfrm>
            <a:off x="6805334" y="4242591"/>
            <a:ext cx="598032" cy="510540"/>
          </a:xfrm>
          <a:prstGeom prst="rect">
            <a:avLst/>
          </a:prstGeom>
        </p:spPr>
        <p:txBody>
          <a:bodyPr wrap="square" rtlCol="0">
            <a:spAutoFit/>
          </a:bodyPr>
          <a:lstStyle/>
          <a:p>
            <a:r>
              <a:rPr lang="en-US" altLang="zh-CN" sz="2800">
                <a:solidFill>
                  <a:srgbClr val="FF6600"/>
                </a:solidFill>
              </a:rPr>
              <a:t>B</a:t>
            </a:r>
            <a:endParaRPr lang="en-US" sz="2800">
              <a:solidFill>
                <a:srgbClr val="FF6600"/>
              </a:solidFill>
            </a:endParaRPr>
          </a:p>
        </p:txBody>
      </p:sp>
      <p:sp>
        <p:nvSpPr>
          <p:cNvPr id="1048725" name="文本框 1048586"/>
          <p:cNvSpPr txBox="1"/>
          <p:nvPr/>
        </p:nvSpPr>
        <p:spPr>
          <a:xfrm>
            <a:off x="10049189" y="274997"/>
            <a:ext cx="628933" cy="510540"/>
          </a:xfrm>
          <a:prstGeom prst="rect">
            <a:avLst/>
          </a:prstGeom>
        </p:spPr>
        <p:txBody>
          <a:bodyPr wrap="square" rtlCol="0">
            <a:spAutoFit/>
          </a:bodyPr>
          <a:lstStyle/>
          <a:p>
            <a:r>
              <a:rPr lang="en-US" altLang="zh-CN" sz="2800">
                <a:solidFill>
                  <a:srgbClr val="FF6600"/>
                </a:solidFill>
              </a:rPr>
              <a:t>S</a:t>
            </a:r>
            <a:endParaRPr lang="en-US" sz="2800">
              <a:solidFill>
                <a:srgbClr val="FF6600"/>
              </a:solidFill>
            </a:endParaRPr>
          </a:p>
        </p:txBody>
      </p:sp>
      <p:sp>
        <p:nvSpPr>
          <p:cNvPr id="1048726" name="文本框 1048587"/>
          <p:cNvSpPr txBox="1"/>
          <p:nvPr/>
        </p:nvSpPr>
        <p:spPr>
          <a:xfrm flipH="1">
            <a:off x="9370082" y="6212464"/>
            <a:ext cx="679107" cy="510540"/>
          </a:xfrm>
          <a:prstGeom prst="rect">
            <a:avLst/>
          </a:prstGeom>
        </p:spPr>
        <p:txBody>
          <a:bodyPr wrap="square" rtlCol="0">
            <a:spAutoFit/>
          </a:bodyPr>
          <a:lstStyle/>
          <a:p>
            <a:r>
              <a:rPr lang="en-US" altLang="zh-CN" sz="2800">
                <a:solidFill>
                  <a:srgbClr val="FF6600"/>
                </a:solidFill>
              </a:rPr>
              <a:t>T</a:t>
            </a:r>
            <a:endParaRPr lang="en-US" sz="2800">
              <a:solidFill>
                <a:srgbClr val="FF6600"/>
              </a:solidFill>
            </a:endParaRPr>
          </a:p>
        </p:txBody>
      </p:sp>
      <p:sp>
        <p:nvSpPr>
          <p:cNvPr id="1048727" name="文本框 1048588"/>
          <p:cNvSpPr txBox="1"/>
          <p:nvPr/>
        </p:nvSpPr>
        <p:spPr>
          <a:xfrm>
            <a:off x="1734655" y="6388946"/>
            <a:ext cx="483902" cy="510540"/>
          </a:xfrm>
          <a:prstGeom prst="rect">
            <a:avLst/>
          </a:prstGeom>
        </p:spPr>
        <p:txBody>
          <a:bodyPr wrap="square" rtlCol="0">
            <a:spAutoFit/>
          </a:bodyPr>
          <a:lstStyle/>
          <a:p>
            <a:r>
              <a:rPr lang="en-US" altLang="zh-CN" sz="2800">
                <a:solidFill>
                  <a:srgbClr val="FF6600"/>
                </a:solidFill>
              </a:rPr>
              <a:t>S</a:t>
            </a:r>
            <a:endParaRPr lang="en-US" sz="2800">
              <a:solidFill>
                <a:srgbClr val="FF6600"/>
              </a:solidFill>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4" name="表格 4194303"/>
          <p:cNvGraphicFramePr/>
          <p:nvPr/>
        </p:nvGraphicFramePr>
        <p:xfrm>
          <a:off x="79438" y="8338"/>
          <a:ext cx="12045750" cy="6096000"/>
        </p:xfrm>
        <a:graphic>
          <a:graphicData uri="http://schemas.openxmlformats.org/drawingml/2006/table">
            <a:tbl>
              <a:tblPr firstRow="1" bandRow="1">
                <a:tableStyleId>{F5AB1C69-6EDB-4FF4-983F-18BD219EF323}</a:tableStyleId>
              </a:tblPr>
              <a:tblGrid>
                <a:gridCol w="2409150"/>
                <a:gridCol w="2409150"/>
                <a:gridCol w="2409150"/>
                <a:gridCol w="2409150"/>
                <a:gridCol w="2409150"/>
              </a:tblGrid>
              <a:tr h="1056640">
                <a:tc>
                  <a:txBody>
                    <a:bodyPr/>
                    <a:lstStyle/>
                    <a:p>
                      <a:pPr algn="ctr"/>
                      <a:r>
                        <a:rPr lang="en-US" altLang="zh-CN" sz="2400"/>
                        <a:t>S</a:t>
                      </a:r>
                      <a:endParaRPr lang="en-US" altLang="en-US" sz="2000"/>
                    </a:p>
                    <a:p>
                      <a:pPr algn="ctr"/>
                      <a:r>
                        <a:rPr lang="en-US" altLang="zh-CN" sz="2400"/>
                        <a:t>sombody</a:t>
                      </a:r>
                      <a:endParaRPr lang="en-US" altLang="en-US" sz="3200"/>
                    </a:p>
                  </a:txBody>
                  <a:tcPr/>
                </a:tc>
                <a:tc>
                  <a:txBody>
                    <a:bodyPr/>
                    <a:lstStyle/>
                    <a:p>
                      <a:pPr algn="ctr"/>
                      <a:r>
                        <a:rPr lang="en-US" altLang="zh-CN" sz="2400"/>
                        <a:t>W</a:t>
                      </a:r>
                      <a:endParaRPr lang="en-US" altLang="en-US" sz="2000"/>
                    </a:p>
                    <a:p>
                      <a:pPr algn="ctr"/>
                      <a:r>
                        <a:rPr lang="en-US" altLang="zh-CN" sz="2400"/>
                        <a:t>wanted</a:t>
                      </a:r>
                      <a:endParaRPr lang="en-US" altLang="en-US" sz="3200"/>
                    </a:p>
                  </a:txBody>
                  <a:tcPr/>
                </a:tc>
                <a:tc>
                  <a:txBody>
                    <a:bodyPr/>
                    <a:lstStyle/>
                    <a:p>
                      <a:pPr algn="ctr"/>
                      <a:r>
                        <a:rPr lang="en-US" altLang="zh-CN" sz="2400"/>
                        <a:t>B</a:t>
                      </a:r>
                      <a:endParaRPr lang="en-US" altLang="en-US" sz="2000"/>
                    </a:p>
                    <a:p>
                      <a:pPr algn="ctr"/>
                      <a:r>
                        <a:rPr lang="en-US" altLang="zh-CN" sz="2400"/>
                        <a:t>but</a:t>
                      </a:r>
                      <a:endParaRPr lang="en-US" altLang="en-US" sz="3200"/>
                    </a:p>
                  </a:txBody>
                  <a:tcPr/>
                </a:tc>
                <a:tc>
                  <a:txBody>
                    <a:bodyPr/>
                    <a:lstStyle/>
                    <a:p>
                      <a:pPr algn="ctr"/>
                      <a:r>
                        <a:rPr lang="en-US" altLang="zh-CN" sz="2400"/>
                        <a:t>S</a:t>
                      </a:r>
                      <a:endParaRPr lang="en-US" altLang="en-US" sz="2000"/>
                    </a:p>
                    <a:p>
                      <a:pPr algn="ctr"/>
                      <a:r>
                        <a:rPr lang="en-US" altLang="zh-CN" sz="2400"/>
                        <a:t>so</a:t>
                      </a:r>
                      <a:endParaRPr lang="en-US" altLang="en-US" sz="3200"/>
                    </a:p>
                  </a:txBody>
                  <a:tcPr/>
                </a:tc>
                <a:tc>
                  <a:txBody>
                    <a:bodyPr/>
                    <a:lstStyle/>
                    <a:p>
                      <a:pPr algn="ctr"/>
                      <a:r>
                        <a:rPr lang="en-US" altLang="zh-CN" sz="2400"/>
                        <a:t>T</a:t>
                      </a:r>
                      <a:endParaRPr lang="en-US" altLang="en-US" sz="2000"/>
                    </a:p>
                    <a:p>
                      <a:pPr algn="ctr"/>
                      <a:r>
                        <a:rPr lang="en-US" altLang="zh-CN" sz="2400"/>
                        <a:t>then</a:t>
                      </a:r>
                      <a:endParaRPr lang="en-US" altLang="en-US" sz="3200"/>
                    </a:p>
                  </a:txBody>
                  <a:tcPr/>
                </a:tc>
              </a:tr>
              <a:tr h="2021840">
                <a:tc>
                  <a:txBody>
                    <a:bodyPr/>
                    <a:lstStyle/>
                    <a:p>
                      <a:r>
                        <a:rPr lang="en-US" altLang="zh-CN" sz="2400"/>
                        <a:t>who is the main character?</a:t>
                      </a:r>
                      <a:endParaRPr lang="en-US" altLang="en-US" sz="3200"/>
                    </a:p>
                  </a:txBody>
                  <a:tcPr/>
                </a:tc>
                <a:tc>
                  <a:txBody>
                    <a:bodyPr/>
                    <a:lstStyle/>
                    <a:p>
                      <a:r>
                        <a:rPr lang="en-US" altLang="zh-CN" sz="2800"/>
                        <a:t>what did this character want?</a:t>
                      </a:r>
                      <a:endParaRPr lang="en-US" altLang="en-US" sz="3200"/>
                    </a:p>
                  </a:txBody>
                  <a:tcPr/>
                </a:tc>
                <a:tc>
                  <a:txBody>
                    <a:bodyPr/>
                    <a:lstStyle/>
                    <a:p>
                      <a:r>
                        <a:rPr lang="en-US" altLang="zh-CN" sz="2400"/>
                        <a:t>what was the problem?</a:t>
                      </a:r>
                      <a:endParaRPr lang="en-US" altLang="en-US" sz="3200"/>
                    </a:p>
                  </a:txBody>
                  <a:tcPr/>
                </a:tc>
                <a:tc>
                  <a:txBody>
                    <a:bodyPr/>
                    <a:lstStyle/>
                    <a:p>
                      <a:r>
                        <a:rPr lang="en-US" altLang="zh-CN" sz="2400"/>
                        <a:t>how was the problem solved?</a:t>
                      </a:r>
                      <a:endParaRPr lang="en-US" altLang="en-US" sz="3200"/>
                    </a:p>
                  </a:txBody>
                  <a:tcPr/>
                </a:tc>
                <a:tc>
                  <a:txBody>
                    <a:bodyPr/>
                    <a:lstStyle/>
                    <a:p>
                      <a:r>
                        <a:rPr lang="en-US" altLang="zh-CN" sz="2400"/>
                        <a:t>what happened at the end?</a:t>
                      </a:r>
                      <a:endParaRPr lang="en-US" altLang="en-US" sz="3200"/>
                    </a:p>
                  </a:txBody>
                  <a:tcPr/>
                </a:tc>
              </a:tr>
              <a:tr h="948416">
                <a:tc>
                  <a:txBody>
                    <a:bodyPr/>
                    <a:lstStyle/>
                    <a:p>
                      <a:endParaRPr lang="en-US" altLang="en-US" sz="3200"/>
                    </a:p>
                  </a:txBody>
                  <a:tcPr/>
                </a:tc>
                <a:tc>
                  <a:txBody>
                    <a:bodyPr/>
                    <a:lstStyle/>
                    <a:p>
                      <a:endParaRPr lang="en-US" altLang="en-US" sz="3200"/>
                    </a:p>
                  </a:txBody>
                  <a:tcPr/>
                </a:tc>
                <a:tc>
                  <a:txBody>
                    <a:bodyPr/>
                    <a:lstStyle/>
                    <a:p>
                      <a:endParaRPr lang="en-US" altLang="en-US" sz="3200"/>
                    </a:p>
                    <a:p>
                      <a:endParaRPr lang="en-US" altLang="en-US" sz="3200"/>
                    </a:p>
                    <a:p>
                      <a:endParaRPr lang="en-US" altLang="en-US" sz="3200"/>
                    </a:p>
                    <a:p>
                      <a:endParaRPr lang="en-US" altLang="en-US" sz="3200"/>
                    </a:p>
                    <a:p>
                      <a:endParaRPr lang="en-US" altLang="en-US" sz="3200"/>
                    </a:p>
                    <a:p>
                      <a:endParaRPr lang="en-US" altLang="en-US" sz="3200"/>
                    </a:p>
                  </a:txBody>
                  <a:tcPr/>
                </a:tc>
                <a:tc>
                  <a:txBody>
                    <a:bodyPr/>
                    <a:lstStyle/>
                    <a:p>
                      <a:endParaRPr lang="en-US" altLang="en-US" sz="3200"/>
                    </a:p>
                  </a:txBody>
                  <a:tcPr/>
                </a:tc>
                <a:tc>
                  <a:txBody>
                    <a:bodyPr/>
                    <a:lstStyle/>
                    <a:p>
                      <a:endParaRPr lang="en-US" altLang="en-US" sz="3200"/>
                    </a:p>
                  </a:txBody>
                  <a:tcPr/>
                </a:tc>
              </a:tr>
            </a:tbl>
          </a:graphicData>
        </a:graphic>
      </p:graphicFrame>
      <p:sp>
        <p:nvSpPr>
          <p:cNvPr id="1048584" name="文本框 1048583"/>
          <p:cNvSpPr txBox="1"/>
          <p:nvPr/>
        </p:nvSpPr>
        <p:spPr>
          <a:xfrm>
            <a:off x="8978497" y="5193014"/>
            <a:ext cx="2135293" cy="624840"/>
          </a:xfrm>
          <a:prstGeom prst="rect">
            <a:avLst/>
          </a:prstGeom>
        </p:spPr>
        <p:txBody>
          <a:bodyPr wrap="square" rtlCol="0">
            <a:spAutoFit/>
          </a:bodyPr>
          <a:lstStyle/>
          <a:p>
            <a:r>
              <a:rPr lang="en-US" altLang="zh-CN" sz="3600">
                <a:solidFill>
                  <a:srgbClr val="FF0000"/>
                </a:solidFill>
              </a:rPr>
              <a:t>HOW?</a:t>
            </a:r>
            <a:endParaRPr lang="en-US" sz="3600">
              <a:solidFill>
                <a:srgbClr val="FF0000"/>
              </a:solidFill>
            </a:endParaRPr>
          </a:p>
        </p:txBody>
      </p:sp>
      <p:sp>
        <p:nvSpPr>
          <p:cNvPr id="1048585" name="文本框 1048584"/>
          <p:cNvSpPr txBox="1"/>
          <p:nvPr/>
        </p:nvSpPr>
        <p:spPr>
          <a:xfrm>
            <a:off x="88962" y="6073003"/>
            <a:ext cx="4000000" cy="510540"/>
          </a:xfrm>
          <a:prstGeom prst="rect">
            <a:avLst/>
          </a:prstGeom>
        </p:spPr>
        <p:txBody>
          <a:bodyPr wrap="square" rtlCol="0">
            <a:spAutoFit/>
          </a:bodyPr>
          <a:lstStyle/>
          <a:p>
            <a:r>
              <a:rPr lang="en-US" altLang="zh-CN" sz="2800">
                <a:solidFill>
                  <a:srgbClr val="000000"/>
                </a:solidFill>
              </a:rPr>
              <a:t>perspective: </a:t>
            </a:r>
            <a:endParaRPr lang="en-US" sz="2800">
              <a:solidFill>
                <a:srgbClr val="000000"/>
              </a:solidFill>
            </a:endParaRPr>
          </a:p>
        </p:txBody>
      </p:sp>
      <p:sp>
        <p:nvSpPr>
          <p:cNvPr id="1048586" name="文本框 1048585"/>
          <p:cNvSpPr txBox="1"/>
          <p:nvPr/>
        </p:nvSpPr>
        <p:spPr>
          <a:xfrm>
            <a:off x="2572198" y="6120629"/>
            <a:ext cx="5717305" cy="510541"/>
          </a:xfrm>
          <a:prstGeom prst="rect">
            <a:avLst/>
          </a:prstGeom>
        </p:spPr>
        <p:txBody>
          <a:bodyPr wrap="square" rtlCol="0">
            <a:spAutoFit/>
          </a:bodyPr>
          <a:lstStyle/>
          <a:p>
            <a:r>
              <a:rPr lang="en-US" altLang="zh-CN" sz="2800">
                <a:solidFill>
                  <a:srgbClr val="000000"/>
                </a:solidFill>
              </a:rPr>
              <a:t>the third person, my wife Teresa</a:t>
            </a:r>
            <a:endParaRPr lang="en-US" sz="2800">
              <a:solidFill>
                <a:srgbClr val="000000"/>
              </a:solidFill>
            </a:endParaRPr>
          </a:p>
        </p:txBody>
      </p:sp>
      <p:sp>
        <p:nvSpPr>
          <p:cNvPr id="1048587" name="文本框 1048586"/>
          <p:cNvSpPr txBox="1"/>
          <p:nvPr/>
        </p:nvSpPr>
        <p:spPr>
          <a:xfrm>
            <a:off x="88900" y="3314065"/>
            <a:ext cx="2314575" cy="953135"/>
          </a:xfrm>
          <a:prstGeom prst="rect">
            <a:avLst/>
          </a:prstGeom>
        </p:spPr>
        <p:txBody>
          <a:bodyPr wrap="square" rtlCol="0">
            <a:spAutoFit/>
          </a:bodyPr>
          <a:lstStyle/>
          <a:p>
            <a:r>
              <a:rPr lang="en-US" altLang="zh-CN" sz="2800"/>
              <a:t>Meagan, a third grade girl</a:t>
            </a:r>
            <a:endParaRPr lang="en-US" sz="2800">
              <a:solidFill>
                <a:srgbClr val="000000"/>
              </a:solidFill>
            </a:endParaRPr>
          </a:p>
        </p:txBody>
      </p:sp>
      <p:sp>
        <p:nvSpPr>
          <p:cNvPr id="1048588" name="文本框 1048587"/>
          <p:cNvSpPr txBox="1"/>
          <p:nvPr/>
        </p:nvSpPr>
        <p:spPr>
          <a:xfrm>
            <a:off x="2495997" y="3314316"/>
            <a:ext cx="2519863" cy="1767840"/>
          </a:xfrm>
          <a:prstGeom prst="rect">
            <a:avLst/>
          </a:prstGeom>
        </p:spPr>
        <p:txBody>
          <a:bodyPr wrap="square" rtlCol="0">
            <a:spAutoFit/>
          </a:bodyPr>
          <a:lstStyle/>
          <a:p>
            <a:r>
              <a:rPr lang="en-US" altLang="zh-CN" sz="2800"/>
              <a:t>not closed and hopeless look; not alone</a:t>
            </a:r>
            <a:endParaRPr lang="en-US" sz="2800">
              <a:solidFill>
                <a:srgbClr val="000000"/>
              </a:solidFill>
            </a:endParaRPr>
          </a:p>
        </p:txBody>
      </p:sp>
      <p:sp>
        <p:nvSpPr>
          <p:cNvPr id="1048589" name="文本框 1048588"/>
          <p:cNvSpPr txBox="1"/>
          <p:nvPr/>
        </p:nvSpPr>
        <p:spPr>
          <a:xfrm>
            <a:off x="4891648" y="3314317"/>
            <a:ext cx="2408702" cy="2606041"/>
          </a:xfrm>
          <a:prstGeom prst="rect">
            <a:avLst/>
          </a:prstGeom>
        </p:spPr>
        <p:txBody>
          <a:bodyPr wrap="square" rtlCol="0">
            <a:spAutoFit/>
          </a:bodyPr>
          <a:lstStyle/>
          <a:p>
            <a:r>
              <a:rPr lang="en-US" altLang="zh-CN" sz="2800"/>
              <a:t>kids isolate her;call her the fat pig;single- mother family and poor</a:t>
            </a:r>
            <a:endParaRPr lang="en-US" sz="2800">
              <a:solidFill>
                <a:srgbClr val="000000"/>
              </a:solidFill>
            </a:endParaRPr>
          </a:p>
        </p:txBody>
      </p:sp>
      <p:sp>
        <p:nvSpPr>
          <p:cNvPr id="1048590" name="文本框 1048589"/>
          <p:cNvSpPr txBox="1"/>
          <p:nvPr/>
        </p:nvSpPr>
        <p:spPr>
          <a:xfrm>
            <a:off x="7328925" y="3268597"/>
            <a:ext cx="2376032" cy="1348740"/>
          </a:xfrm>
          <a:prstGeom prst="rect">
            <a:avLst/>
          </a:prstGeom>
        </p:spPr>
        <p:txBody>
          <a:bodyPr wrap="square" rtlCol="0">
            <a:spAutoFit/>
          </a:bodyPr>
          <a:lstStyle/>
          <a:p>
            <a:r>
              <a:rPr lang="en-US" altLang="zh-CN" sz="2800"/>
              <a:t>let her take away a puppy</a:t>
            </a:r>
            <a:endParaRPr lang="en-US" sz="2800">
              <a:solidFill>
                <a:srgbClr val="000000"/>
              </a:solidFill>
            </a:endParaRPr>
          </a:p>
        </p:txBody>
      </p:sp>
      <p:sp>
        <p:nvSpPr>
          <p:cNvPr id="1048591" name="文本框 1048590"/>
          <p:cNvSpPr txBox="1"/>
          <p:nvPr/>
        </p:nvSpPr>
        <p:spPr>
          <a:xfrm>
            <a:off x="9804800" y="3268597"/>
            <a:ext cx="2133037" cy="1767840"/>
          </a:xfrm>
          <a:prstGeom prst="rect">
            <a:avLst/>
          </a:prstGeom>
        </p:spPr>
        <p:txBody>
          <a:bodyPr wrap="square" rtlCol="0">
            <a:spAutoFit/>
          </a:bodyPr>
          <a:lstStyle/>
          <a:p>
            <a:r>
              <a:rPr lang="en-US" altLang="zh-CN" sz="2800"/>
              <a:t>accept her invitation and have her speech</a:t>
            </a:r>
            <a:endParaRPr lang="en-US" sz="2800">
              <a:solidFill>
                <a:srgbClr val="000000"/>
              </a:solidFill>
            </a:endParaRPr>
          </a:p>
        </p:txBody>
      </p:sp>
      <p:sp>
        <p:nvSpPr>
          <p:cNvPr id="1048592" name="文本框 1048591"/>
          <p:cNvSpPr txBox="1"/>
          <p:nvPr/>
        </p:nvSpPr>
        <p:spPr>
          <a:xfrm>
            <a:off x="10637378" y="6073858"/>
            <a:ext cx="1487810" cy="688340"/>
          </a:xfrm>
          <a:prstGeom prst="rect">
            <a:avLst/>
          </a:prstGeom>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zh-CN" altLang="zh-CN" sz="4000">
                <a:solidFill>
                  <a:srgbClr val="FF3399"/>
                </a:solidFill>
                <a:ea typeface="宋体" panose="02010600030101010101" pitchFamily="2" charset="-122"/>
              </a:rPr>
              <a:t>情节</a:t>
            </a:r>
            <a:endParaRPr lang="en-US" sz="2800">
              <a:solidFill>
                <a:srgbClr val="000000"/>
              </a:solidFill>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5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5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85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85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85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485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48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4" grpId="0"/>
      <p:bldP spid="1048586" grpId="0"/>
      <p:bldP spid="1048587" grpId="0"/>
      <p:bldP spid="1048588" grpId="0"/>
      <p:bldP spid="1048589" grpId="0"/>
      <p:bldP spid="1048590" grpId="0"/>
      <p:bldP spid="10485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文本框 1048592"/>
          <p:cNvSpPr txBox="1"/>
          <p:nvPr/>
        </p:nvSpPr>
        <p:spPr>
          <a:xfrm>
            <a:off x="26484" y="134422"/>
            <a:ext cx="12181484" cy="1056640"/>
          </a:xfrm>
          <a:prstGeom prst="rect">
            <a:avLst/>
          </a:prstGeom>
        </p:spPr>
        <p:txBody>
          <a:bodyPr wrap="square" rtlCol="0">
            <a:spAutoFit/>
          </a:bodyPr>
          <a:lstStyle/>
          <a:p>
            <a:r>
              <a:rPr lang="en-US" altLang="zh-CN" sz="3200" b="1">
                <a:solidFill>
                  <a:srgbClr val="800000"/>
                </a:solidFill>
              </a:rPr>
              <a:t>How was the problem solved when Teresa let her take away a puppy?</a:t>
            </a:r>
            <a:endParaRPr lang="en-US" sz="2800" b="1">
              <a:solidFill>
                <a:srgbClr val="800000"/>
              </a:solidFill>
            </a:endParaRPr>
          </a:p>
        </p:txBody>
      </p:sp>
      <p:sp>
        <p:nvSpPr>
          <p:cNvPr id="1048594" name="文本框 1048593"/>
          <p:cNvSpPr txBox="1"/>
          <p:nvPr/>
        </p:nvSpPr>
        <p:spPr>
          <a:xfrm>
            <a:off x="26483" y="1334340"/>
            <a:ext cx="8668605" cy="2504440"/>
          </a:xfrm>
          <a:prstGeom prst="rect">
            <a:avLst/>
          </a:prstGeom>
        </p:spPr>
        <p:txBody>
          <a:bodyPr wrap="square" rtlCol="0">
            <a:spAutoFit/>
          </a:bodyPr>
          <a:lstStyle/>
          <a:p>
            <a:r>
              <a:rPr lang="en-US" altLang="zh-CN" sz="3200">
                <a:solidFill>
                  <a:srgbClr val="000000"/>
                </a:solidFill>
              </a:rPr>
              <a:t>... Like any creature that has been cared about, Meagan gleamed(</a:t>
            </a:r>
            <a:r>
              <a:rPr lang="en-US" sz="3200">
                <a:solidFill>
                  <a:srgbClr val="000000"/>
                </a:solidFill>
              </a:rPr>
              <a:t>因兴奋而眼睛</a:t>
            </a:r>
            <a:r>
              <a:rPr lang="en-US" altLang="zh-CN" sz="3200">
                <a:solidFill>
                  <a:srgbClr val="000000"/>
                </a:solidFill>
              </a:rPr>
              <a:t>)</a:t>
            </a:r>
            <a:r>
              <a:rPr lang="en-US" sz="3200">
                <a:solidFill>
                  <a:srgbClr val="000000"/>
                </a:solidFill>
              </a:rPr>
              <a:t>发光</a:t>
            </a:r>
            <a:r>
              <a:rPr lang="en-US" altLang="zh-CN" sz="3200">
                <a:solidFill>
                  <a:srgbClr val="000000"/>
                </a:solidFill>
              </a:rPr>
              <a:t> in her eyes and playfully开玩笑地 lifted the puppy almost off the ground. That day Meagan left the office with the puppy.</a:t>
            </a:r>
            <a:endParaRPr lang="en-US" sz="2800">
              <a:solidFill>
                <a:srgbClr val="000000"/>
              </a:solidFill>
            </a:endParaRPr>
          </a:p>
        </p:txBody>
      </p:sp>
      <p:sp>
        <p:nvSpPr>
          <p:cNvPr id="1048595" name="文本框 1048594"/>
          <p:cNvSpPr txBox="1"/>
          <p:nvPr/>
        </p:nvSpPr>
        <p:spPr>
          <a:xfrm>
            <a:off x="39227" y="3838779"/>
            <a:ext cx="11992065" cy="2987040"/>
          </a:xfrm>
          <a:prstGeom prst="rect">
            <a:avLst/>
          </a:prstGeom>
        </p:spPr>
        <p:txBody>
          <a:bodyPr wrap="square" rtlCol="0">
            <a:spAutoFit/>
          </a:bodyPr>
          <a:lstStyle/>
          <a:p>
            <a:r>
              <a:rPr lang="en-US" altLang="zh-CN" sz="3200" i="1">
                <a:solidFill>
                  <a:srgbClr val="000000"/>
                </a:solidFill>
              </a:rPr>
              <a:t>    Now she had a living, breathing friend who wanted to play with her.</a:t>
            </a:r>
            <a:r>
              <a:rPr lang="en-US" altLang="zh-CN" sz="3200">
                <a:solidFill>
                  <a:srgbClr val="000000"/>
                </a:solidFill>
              </a:rPr>
              <a:t> </a:t>
            </a:r>
            <a:endParaRPr lang="en-US" sz="2800">
              <a:solidFill>
                <a:srgbClr val="000000"/>
              </a:solidFill>
            </a:endParaRPr>
          </a:p>
          <a:p>
            <a:r>
              <a:rPr lang="en-US" altLang="zh-CN" sz="3200">
                <a:solidFill>
                  <a:srgbClr val="000000"/>
                </a:solidFill>
              </a:rPr>
              <a:t>    ....</a:t>
            </a:r>
            <a:endParaRPr lang="en-US" sz="2800">
              <a:solidFill>
                <a:srgbClr val="000000"/>
              </a:solidFill>
            </a:endParaRPr>
          </a:p>
          <a:p>
            <a:r>
              <a:rPr lang="en-US" altLang="zh-CN" sz="3200">
                <a:solidFill>
                  <a:srgbClr val="000000"/>
                </a:solidFill>
              </a:rPr>
              <a:t>    </a:t>
            </a:r>
            <a:r>
              <a:rPr lang="en-US" altLang="zh-CN" sz="3200" i="1">
                <a:solidFill>
                  <a:srgbClr val="000000"/>
                </a:solidFill>
              </a:rPr>
              <a:t>Ten years later, Teresa received an invitation to the high school graduation ceremony from Meagan, where Meagan made a speech. </a:t>
            </a:r>
            <a:endParaRPr lang="en-US" sz="2800" i="1">
              <a:solidFill>
                <a:srgbClr val="000000"/>
              </a:solidFill>
            </a:endParaRPr>
          </a:p>
        </p:txBody>
      </p:sp>
      <p:pic>
        <p:nvPicPr>
          <p:cNvPr id="2097152" name="图片 2097151"/>
          <p:cNvPicPr/>
          <p:nvPr/>
        </p:nvPicPr>
        <p:blipFill>
          <a:blip r:embed="rId1"/>
          <a:stretch>
            <a:fillRect/>
          </a:stretch>
        </p:blipFill>
        <p:spPr>
          <a:xfrm>
            <a:off x="8840466" y="843422"/>
            <a:ext cx="3045447" cy="29953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文本框 1048604"/>
          <p:cNvSpPr txBox="1"/>
          <p:nvPr/>
        </p:nvSpPr>
        <p:spPr>
          <a:xfrm>
            <a:off x="26484" y="134422"/>
            <a:ext cx="12181484" cy="1056640"/>
          </a:xfrm>
          <a:prstGeom prst="rect">
            <a:avLst/>
          </a:prstGeom>
        </p:spPr>
        <p:txBody>
          <a:bodyPr wrap="square" rtlCol="0">
            <a:spAutoFit/>
          </a:bodyPr>
          <a:lstStyle/>
          <a:p>
            <a:r>
              <a:rPr lang="en-US" altLang="zh-CN" sz="3200" b="1">
                <a:solidFill>
                  <a:srgbClr val="800000"/>
                </a:solidFill>
              </a:rPr>
              <a:t>How was the problem solved when Teresa let her take away a puppy?</a:t>
            </a:r>
            <a:endParaRPr lang="en-US" sz="2800" b="1">
              <a:solidFill>
                <a:srgbClr val="800000"/>
              </a:solidFill>
            </a:endParaRPr>
          </a:p>
        </p:txBody>
      </p:sp>
      <p:sp>
        <p:nvSpPr>
          <p:cNvPr id="1048606" name="文本框 1048605"/>
          <p:cNvSpPr txBox="1"/>
          <p:nvPr/>
        </p:nvSpPr>
        <p:spPr>
          <a:xfrm>
            <a:off x="26483" y="1334340"/>
            <a:ext cx="8668605" cy="1513840"/>
          </a:xfrm>
          <a:prstGeom prst="rect">
            <a:avLst/>
          </a:prstGeom>
        </p:spPr>
        <p:txBody>
          <a:bodyPr wrap="square" rtlCol="0">
            <a:spAutoFit/>
          </a:bodyPr>
          <a:lstStyle/>
          <a:p>
            <a:r>
              <a:rPr lang="en-US" altLang="zh-CN" sz="2400">
                <a:solidFill>
                  <a:srgbClr val="000000"/>
                </a:solidFill>
              </a:rPr>
              <a:t>... Like any creature that has been cared about, Meagan gleamed(</a:t>
            </a:r>
            <a:r>
              <a:rPr lang="en-US" sz="2400">
                <a:solidFill>
                  <a:srgbClr val="000000"/>
                </a:solidFill>
              </a:rPr>
              <a:t>因兴奋而眼睛</a:t>
            </a:r>
            <a:r>
              <a:rPr lang="en-US" altLang="zh-CN" sz="2400">
                <a:solidFill>
                  <a:srgbClr val="000000"/>
                </a:solidFill>
              </a:rPr>
              <a:t>)</a:t>
            </a:r>
            <a:r>
              <a:rPr lang="en-US" sz="2400">
                <a:solidFill>
                  <a:srgbClr val="000000"/>
                </a:solidFill>
              </a:rPr>
              <a:t>发光</a:t>
            </a:r>
            <a:r>
              <a:rPr lang="en-US" altLang="zh-CN" sz="2400">
                <a:solidFill>
                  <a:srgbClr val="000000"/>
                </a:solidFill>
              </a:rPr>
              <a:t> in her eyes and playfully开玩笑地 lifted the puppy almost off the ground. That day Meagan left the office with the puppy.</a:t>
            </a:r>
            <a:endParaRPr lang="en-US" sz="2800">
              <a:solidFill>
                <a:srgbClr val="000000"/>
              </a:solidFill>
            </a:endParaRPr>
          </a:p>
        </p:txBody>
      </p:sp>
      <p:sp>
        <p:nvSpPr>
          <p:cNvPr id="1048607" name="文本框 1048606"/>
          <p:cNvSpPr txBox="1"/>
          <p:nvPr/>
        </p:nvSpPr>
        <p:spPr>
          <a:xfrm>
            <a:off x="84216" y="2848179"/>
            <a:ext cx="8650331" cy="1158239"/>
          </a:xfrm>
          <a:prstGeom prst="rect">
            <a:avLst/>
          </a:prstGeom>
        </p:spPr>
        <p:txBody>
          <a:bodyPr wrap="square" rtlCol="0">
            <a:spAutoFit/>
          </a:bodyPr>
          <a:lstStyle/>
          <a:p>
            <a:r>
              <a:rPr lang="en-US" altLang="zh-CN" sz="2400" i="1">
                <a:solidFill>
                  <a:srgbClr val="000000"/>
                </a:solidFill>
              </a:rPr>
              <a:t>    </a:t>
            </a:r>
            <a:r>
              <a:rPr lang="en-US" altLang="zh-CN" sz="2400" b="1" i="1">
                <a:solidFill>
                  <a:srgbClr val="008000"/>
                </a:solidFill>
              </a:rPr>
              <a:t>Now she had</a:t>
            </a:r>
            <a:r>
              <a:rPr lang="en-US" altLang="zh-CN" sz="2400" b="1" i="1">
                <a:solidFill>
                  <a:srgbClr val="000000"/>
                </a:solidFill>
              </a:rPr>
              <a:t> </a:t>
            </a:r>
            <a:r>
              <a:rPr lang="en-US" altLang="zh-CN" sz="2400" i="1">
                <a:solidFill>
                  <a:srgbClr val="000000"/>
                </a:solidFill>
              </a:rPr>
              <a:t>a living, breathing friend who </a:t>
            </a:r>
            <a:r>
              <a:rPr lang="en-US" altLang="zh-CN" sz="2400" b="1" i="1">
                <a:solidFill>
                  <a:srgbClr val="008000"/>
                </a:solidFill>
              </a:rPr>
              <a:t>wanted to play </a:t>
            </a:r>
            <a:r>
              <a:rPr lang="en-US" altLang="zh-CN" sz="2400" i="1">
                <a:solidFill>
                  <a:srgbClr val="000000"/>
                </a:solidFill>
              </a:rPr>
              <a:t>with her.</a:t>
            </a:r>
            <a:r>
              <a:rPr lang="en-US" altLang="zh-CN" sz="2400">
                <a:solidFill>
                  <a:srgbClr val="000000"/>
                </a:solidFill>
              </a:rPr>
              <a:t> </a:t>
            </a:r>
            <a:endParaRPr lang="en-US" sz="2000">
              <a:solidFill>
                <a:srgbClr val="000000"/>
              </a:solidFill>
            </a:endParaRPr>
          </a:p>
          <a:p>
            <a:r>
              <a:rPr lang="en-US" altLang="zh-CN" sz="2400">
                <a:solidFill>
                  <a:srgbClr val="000000"/>
                </a:solidFill>
              </a:rPr>
              <a:t>    </a:t>
            </a:r>
            <a:endParaRPr lang="en-US" sz="2000">
              <a:solidFill>
                <a:srgbClr val="000000"/>
              </a:solidFill>
            </a:endParaRPr>
          </a:p>
        </p:txBody>
      </p:sp>
      <p:sp>
        <p:nvSpPr>
          <p:cNvPr id="1048608" name="文本框 1048607"/>
          <p:cNvSpPr txBox="1"/>
          <p:nvPr/>
        </p:nvSpPr>
        <p:spPr>
          <a:xfrm>
            <a:off x="0" y="6264910"/>
            <a:ext cx="12185880" cy="624840"/>
          </a:xfrm>
          <a:prstGeom prst="rect">
            <a:avLst/>
          </a:prstGeom>
        </p:spPr>
        <p:txBody>
          <a:bodyPr wrap="square" rtlCol="0">
            <a:spAutoFit/>
          </a:bodyPr>
          <a:lstStyle/>
          <a:p>
            <a:r>
              <a:rPr lang="en-US" altLang="zh-CN" sz="1800">
                <a:solidFill>
                  <a:srgbClr val="000000"/>
                </a:solidFill>
              </a:rPr>
              <a:t>    </a:t>
            </a:r>
            <a:r>
              <a:rPr lang="en-US" altLang="zh-CN" sz="1800" i="1">
                <a:solidFill>
                  <a:srgbClr val="000000"/>
                </a:solidFill>
              </a:rPr>
              <a:t>Ten years later, Teresa received an invitation to the high school graduation ceremony form Meagan, where Meagan made a speech. </a:t>
            </a:r>
            <a:endParaRPr lang="en-US" sz="2800">
              <a:solidFill>
                <a:srgbClr val="000000"/>
              </a:solidFill>
            </a:endParaRPr>
          </a:p>
        </p:txBody>
      </p:sp>
      <p:cxnSp>
        <p:nvCxnSpPr>
          <p:cNvPr id="3145728" name="直接箭头连接符 3145727"/>
          <p:cNvCxnSpPr/>
          <p:nvPr/>
        </p:nvCxnSpPr>
        <p:spPr>
          <a:xfrm flipH="1">
            <a:off x="823756" y="3197052"/>
            <a:ext cx="23131" cy="669949"/>
          </a:xfrm>
          <a:prstGeom prst="straightConnector1">
            <a:avLst/>
          </a:prstGeom>
          <a:solidFill>
            <a:srgbClr val="C0C0C0"/>
          </a:solidFill>
          <a:ln w="25400">
            <a:solidFill>
              <a:srgbClr val="8D8D8D"/>
            </a:solidFill>
            <a:prstDash val="solid"/>
            <a:tailEnd type="triangle" w="lg" len="lg"/>
          </a:ln>
        </p:spPr>
      </p:cxnSp>
      <p:sp>
        <p:nvSpPr>
          <p:cNvPr id="1048609" name="文本框 1048608"/>
          <p:cNvSpPr txBox="1"/>
          <p:nvPr/>
        </p:nvSpPr>
        <p:spPr>
          <a:xfrm>
            <a:off x="198512" y="3901224"/>
            <a:ext cx="4000000" cy="1348740"/>
          </a:xfrm>
          <a:prstGeom prst="rect">
            <a:avLst/>
          </a:prstGeom>
          <a:solidFill>
            <a:srgbClr val="FFFFFF"/>
          </a:solidFill>
          <a:ln w="25400">
            <a:solidFill>
              <a:srgbClr val="C0C0C0"/>
            </a:solidFill>
            <a:prstDash val="solid"/>
          </a:ln>
        </p:spPr>
        <p:txBody>
          <a:bodyPr wrap="square" rtlCol="0">
            <a:spAutoFit/>
          </a:bodyPr>
          <a:lstStyle/>
          <a:p>
            <a:r>
              <a:rPr lang="en-US" altLang="zh-CN" sz="2800">
                <a:solidFill>
                  <a:srgbClr val="000000"/>
                </a:solidFill>
              </a:rPr>
              <a:t>in the moring ...</a:t>
            </a:r>
            <a:endParaRPr lang="en-US" sz="2800">
              <a:solidFill>
                <a:srgbClr val="000000"/>
              </a:solidFill>
            </a:endParaRPr>
          </a:p>
          <a:p>
            <a:r>
              <a:rPr lang="en-US" altLang="zh-CN" sz="2800">
                <a:solidFill>
                  <a:srgbClr val="000000"/>
                </a:solidFill>
              </a:rPr>
              <a:t>on her way to school ...</a:t>
            </a:r>
            <a:endParaRPr lang="en-US" sz="2800">
              <a:solidFill>
                <a:srgbClr val="000000"/>
              </a:solidFill>
            </a:endParaRPr>
          </a:p>
          <a:p>
            <a:r>
              <a:rPr lang="en-US" altLang="zh-CN" sz="2800">
                <a:solidFill>
                  <a:srgbClr val="000000"/>
                </a:solidFill>
              </a:rPr>
              <a:t>when she ...</a:t>
            </a:r>
            <a:endParaRPr lang="en-US" sz="2800">
              <a:solidFill>
                <a:srgbClr val="000000"/>
              </a:solidFill>
            </a:endParaRPr>
          </a:p>
        </p:txBody>
      </p:sp>
      <p:cxnSp>
        <p:nvCxnSpPr>
          <p:cNvPr id="3145729" name="直接箭头连接符 3145728"/>
          <p:cNvCxnSpPr/>
          <p:nvPr/>
        </p:nvCxnSpPr>
        <p:spPr>
          <a:xfrm flipH="1">
            <a:off x="8363153" y="3317751"/>
            <a:ext cx="20876" cy="610918"/>
          </a:xfrm>
          <a:prstGeom prst="straightConnector1">
            <a:avLst/>
          </a:prstGeom>
          <a:solidFill>
            <a:srgbClr val="C0C0C0"/>
          </a:solidFill>
          <a:ln w="25400">
            <a:solidFill>
              <a:srgbClr val="8D8D8D"/>
            </a:solidFill>
            <a:prstDash val="solid"/>
            <a:tailEnd type="triangle" w="lg" len="lg"/>
          </a:ln>
        </p:spPr>
      </p:cxnSp>
      <p:sp>
        <p:nvSpPr>
          <p:cNvPr id="1048610" name="文本框 1048609"/>
          <p:cNvSpPr txBox="1"/>
          <p:nvPr/>
        </p:nvSpPr>
        <p:spPr>
          <a:xfrm>
            <a:off x="6363153" y="3828901"/>
            <a:ext cx="4000000" cy="510540"/>
          </a:xfrm>
          <a:prstGeom prst="rect">
            <a:avLst/>
          </a:prstGeom>
          <a:solidFill>
            <a:srgbClr val="FFFFFF"/>
          </a:solidFill>
          <a:ln w="25400">
            <a:solidFill>
              <a:srgbClr val="C0C0C0"/>
            </a:solidFill>
            <a:prstDash val="solid"/>
          </a:ln>
        </p:spPr>
        <p:txBody>
          <a:bodyPr wrap="square" rtlCol="0">
            <a:spAutoFit/>
          </a:bodyPr>
          <a:lstStyle/>
          <a:p>
            <a:r>
              <a:rPr lang="en-US" altLang="zh-CN" sz="2800">
                <a:solidFill>
                  <a:srgbClr val="000000"/>
                </a:solidFill>
              </a:rPr>
              <a:t>how do they play?</a:t>
            </a:r>
            <a:endParaRPr lang="en-US" sz="2800">
              <a:solidFill>
                <a:srgbClr val="000000"/>
              </a:solidFill>
            </a:endParaRPr>
          </a:p>
        </p:txBody>
      </p:sp>
      <p:cxnSp>
        <p:nvCxnSpPr>
          <p:cNvPr id="3145730" name="直接箭头连接符 3145729"/>
          <p:cNvCxnSpPr/>
          <p:nvPr/>
        </p:nvCxnSpPr>
        <p:spPr>
          <a:xfrm flipH="1">
            <a:off x="8382203" y="4375026"/>
            <a:ext cx="20876" cy="610918"/>
          </a:xfrm>
          <a:prstGeom prst="straightConnector1">
            <a:avLst/>
          </a:prstGeom>
          <a:solidFill>
            <a:srgbClr val="000000"/>
          </a:solidFill>
          <a:ln w="25400">
            <a:solidFill>
              <a:srgbClr val="000000"/>
            </a:solidFill>
            <a:prstDash val="solid"/>
            <a:tailEnd type="triangle" w="lg" len="lg"/>
          </a:ln>
        </p:spPr>
      </p:cxnSp>
      <p:sp>
        <p:nvSpPr>
          <p:cNvPr id="1048611" name="文本框 1048610"/>
          <p:cNvSpPr txBox="1"/>
          <p:nvPr/>
        </p:nvSpPr>
        <p:spPr>
          <a:xfrm>
            <a:off x="4320681" y="4976419"/>
            <a:ext cx="7676369" cy="1348740"/>
          </a:xfrm>
          <a:prstGeom prst="rect">
            <a:avLst/>
          </a:prstGeom>
          <a:solidFill>
            <a:srgbClr val="FFFFFF"/>
          </a:solidFill>
          <a:ln w="25400">
            <a:solidFill>
              <a:srgbClr val="FF9900"/>
            </a:solidFill>
            <a:prstDash val="solid"/>
          </a:ln>
        </p:spPr>
        <p:txBody>
          <a:bodyPr wrap="square" rtlCol="0">
            <a:spAutoFit/>
          </a:bodyPr>
          <a:lstStyle/>
          <a:p>
            <a:r>
              <a:rPr lang="en-US" altLang="zh-CN" sz="2800">
                <a:solidFill>
                  <a:srgbClr val="000000"/>
                </a:solidFill>
              </a:rPr>
              <a:t>how was the problem solved? (problem: kids isolate her;call her the fat pig;single- mother family and poor)</a:t>
            </a:r>
            <a:endParaRPr lang="en-US" sz="2800">
              <a:solidFill>
                <a:srgbClr val="000000"/>
              </a:solidFill>
            </a:endParaRPr>
          </a:p>
        </p:txBody>
      </p:sp>
      <p:pic>
        <p:nvPicPr>
          <p:cNvPr id="2097154" name="图片 2097153"/>
          <p:cNvPicPr/>
          <p:nvPr/>
        </p:nvPicPr>
        <p:blipFill>
          <a:blip r:embed="rId1"/>
          <a:stretch>
            <a:fillRect/>
          </a:stretch>
        </p:blipFill>
        <p:spPr>
          <a:xfrm>
            <a:off x="9230172" y="946828"/>
            <a:ext cx="2482170" cy="2482171"/>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6509</Words>
  <Application>WPS 演示</Application>
  <PresentationFormat>宽屏</PresentationFormat>
  <Paragraphs>226</Paragraphs>
  <Slides>19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Arial</vt:lpstr>
      <vt:lpstr>宋体</vt:lpstr>
      <vt:lpstr>Wingdings</vt:lpstr>
      <vt:lpstr>HelveticaNeue</vt:lpstr>
      <vt:lpstr>华文新魏</vt:lpstr>
      <vt:lpstr>Calibri</vt:lpstr>
      <vt:lpstr>黑体</vt:lpstr>
      <vt:lpstr>Arial</vt:lpstr>
      <vt:lpstr>Segoe Print</vt:lpstr>
      <vt:lpstr>微软雅黑</vt:lpstr>
      <vt:lpstr>Arial Unicode MS</vt:lpstr>
      <vt:lpstr>Calibri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DBY-W09</dc:creator>
  <cp:lastModifiedBy>Administrator</cp:lastModifiedBy>
  <cp:revision>5</cp:revision>
  <dcterms:created xsi:type="dcterms:W3CDTF">2023-08-29T00:56:00Z</dcterms:created>
  <dcterms:modified xsi:type="dcterms:W3CDTF">2023-11-20T03:20:37Z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67663a5851f541e8935d12f140c01184_23</vt:lpwstr>
  </property>
</Properties>
</file>