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4" r:id="rId3"/>
  </p:sldMasterIdLst>
  <p:notesMasterIdLst>
    <p:notesMasterId r:id="rId6"/>
  </p:notesMasterIdLst>
  <p:sldIdLst>
    <p:sldId id="438" r:id="rId4"/>
    <p:sldId id="258" r:id="rId5"/>
    <p:sldId id="303" r:id="rId7"/>
    <p:sldId id="304" r:id="rId8"/>
    <p:sldId id="330" r:id="rId9"/>
    <p:sldId id="302" r:id="rId10"/>
    <p:sldId id="362" r:id="rId11"/>
    <p:sldId id="392" r:id="rId12"/>
    <p:sldId id="427" r:id="rId13"/>
    <p:sldId id="424" r:id="rId14"/>
    <p:sldId id="429" r:id="rId15"/>
    <p:sldId id="423" r:id="rId16"/>
    <p:sldId id="430" r:id="rId17"/>
    <p:sldId id="259" r:id="rId18"/>
    <p:sldId id="434" r:id="rId19"/>
    <p:sldId id="436" r:id="rId20"/>
    <p:sldId id="281"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000000"/>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4660"/>
  </p:normalViewPr>
  <p:slideViewPr>
    <p:cSldViewPr snapToGrid="0">
      <p:cViewPr varScale="1">
        <p:scale>
          <a:sx n="108" d="100"/>
          <a:sy n="108" d="100"/>
        </p:scale>
        <p:origin x="71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notesMaster" Target="notesMasters/notesMaster1.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BE724E-0450-4F6C-B622-F4DCB688DD6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8884A9-125F-4CEA-B8E4-53E69CCB297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版权声明：精品模板商业授权，请联系</a:t>
            </a:r>
            <a:r>
              <a:rPr lang="en-US" altLang="zh-CN" dirty="0"/>
              <a:t>【</a:t>
            </a:r>
            <a:r>
              <a:rPr lang="zh-CN" altLang="en-US" dirty="0"/>
              <a:t>设计</a:t>
            </a:r>
            <a:r>
              <a:rPr lang="en-US" altLang="zh-CN" dirty="0"/>
              <a:t>】:https://</a:t>
            </a:r>
            <a:r>
              <a:rPr lang="zh-CN" altLang="en-US" dirty="0"/>
              <a:t>，专业</a:t>
            </a:r>
            <a:r>
              <a:rPr lang="en-US" altLang="zh-CN" dirty="0"/>
              <a:t>PPT</a:t>
            </a:r>
            <a:r>
              <a:rPr lang="zh-CN" altLang="en-US" dirty="0"/>
              <a:t>老师为你解决所有</a:t>
            </a:r>
            <a:r>
              <a:rPr lang="en-US" altLang="zh-CN" dirty="0"/>
              <a:t>PPT</a:t>
            </a:r>
            <a:r>
              <a:rPr lang="zh-CN" altLang="en-US" dirty="0"/>
              <a:t>问题！</a:t>
            </a:r>
            <a:endParaRPr lang="zh-CN" altLang="en-US" dirty="0"/>
          </a:p>
        </p:txBody>
      </p:sp>
      <p:sp>
        <p:nvSpPr>
          <p:cNvPr id="4" name="灯片编号占位符 3"/>
          <p:cNvSpPr>
            <a:spLocks noGrp="1"/>
          </p:cNvSpPr>
          <p:nvPr>
            <p:ph type="sldNum" sz="quarter" idx="10"/>
          </p:nvPr>
        </p:nvSpPr>
        <p:spPr/>
        <p:txBody>
          <a:bodyPr/>
          <a:lstStyle/>
          <a:p>
            <a:fld id="{818884A9-125F-4CEA-B8E4-53E69CCB2972}"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标题 1"/>
          <p:cNvSpPr>
            <a:spLocks noGrp="1"/>
          </p:cNvSpPr>
          <p:nvPr>
            <p:ph type="title"/>
          </p:nvPr>
        </p:nvSpPr>
        <p:spPr>
          <a:xfrm>
            <a:off x="838200" y="365125"/>
            <a:ext cx="10515600" cy="1325563"/>
          </a:xfrm>
        </p:spPr>
        <p:txBody>
          <a:bodyPr/>
          <a:lstStyle/>
          <a:p>
            <a:endParaRPr lang="zh-CN" altLang="en-US"/>
          </a:p>
        </p:txBody>
      </p:sp>
      <p:pic>
        <p:nvPicPr>
          <p:cNvPr id="8" name="内容占位符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979761"/>
          </a:xfrm>
          <a:prstGeom prst="rect">
            <a:avLst/>
          </a:prstGeom>
        </p:spPr>
      </p:pic>
      <p:grpSp>
        <p:nvGrpSpPr>
          <p:cNvPr id="9" name="组合 8"/>
          <p:cNvGrpSpPr/>
          <p:nvPr userDrawn="1"/>
        </p:nvGrpSpPr>
        <p:grpSpPr>
          <a:xfrm>
            <a:off x="328926" y="157224"/>
            <a:ext cx="3057143" cy="870682"/>
            <a:chOff x="5155184" y="1310640"/>
            <a:chExt cx="3057143" cy="870682"/>
          </a:xfrm>
        </p:grpSpPr>
        <p:pic>
          <p:nvPicPr>
            <p:cNvPr id="10" name="图片 9" descr="2fdca1302a34d4b9 ca778e151be333eb"/>
            <p:cNvPicPr>
              <a:picLocks noChangeAspect="1"/>
            </p:cNvPicPr>
            <p:nvPr/>
          </p:nvPicPr>
          <p:blipFill>
            <a:blip r:embed="rId3"/>
            <a:stretch>
              <a:fillRect/>
            </a:stretch>
          </p:blipFill>
          <p:spPr>
            <a:xfrm flipH="1">
              <a:off x="5155184" y="1310640"/>
              <a:ext cx="718040" cy="870682"/>
            </a:xfrm>
            <a:prstGeom prst="rect">
              <a:avLst/>
            </a:prstGeom>
          </p:spPr>
        </p:pic>
        <p:sp>
          <p:nvSpPr>
            <p:cNvPr id="11" name="文本框 10"/>
            <p:cNvSpPr txBox="1"/>
            <p:nvPr/>
          </p:nvSpPr>
          <p:spPr>
            <a:xfrm>
              <a:off x="5873225" y="1474339"/>
              <a:ext cx="2339102" cy="461665"/>
            </a:xfrm>
            <a:prstGeom prst="rect">
              <a:avLst/>
            </a:prstGeom>
            <a:noFill/>
          </p:spPr>
          <p:txBody>
            <a:bodyPr vert="horz" wrap="none" rtlCol="0">
              <a:spAutoFit/>
            </a:bodyPr>
            <a:lstStyle/>
            <a:p>
              <a:r>
                <a:rPr lang="zh-CN" altLang="en-US" sz="2400" dirty="0">
                  <a:latin typeface="汉仪雪君体简" panose="02010604000101010101" pitchFamily="2" charset="-122"/>
                  <a:ea typeface="汉仪雪君体简" panose="02010604000101010101" pitchFamily="2" charset="-122"/>
                </a:rPr>
                <a:t>请插入您的标题</a:t>
              </a:r>
              <a:endParaRPr lang="zh-CN" altLang="en-US" sz="2400" dirty="0">
                <a:latin typeface="汉仪雪君体简" panose="02010604000101010101" pitchFamily="2" charset="-122"/>
                <a:ea typeface="汉仪雪君体简" panose="02010604000101010101" pitchFamily="2" charset="-122"/>
              </a:endParaRPr>
            </a:p>
          </p:txBody>
        </p:sp>
      </p:grpSp>
      <p:sp>
        <p:nvSpPr>
          <p:cNvPr id="6" name="灯片编号占位符 5"/>
          <p:cNvSpPr>
            <a:spLocks noGrp="1"/>
          </p:cNvSpPr>
          <p:nvPr>
            <p:ph type="sldNum" sz="quarter" idx="12"/>
          </p:nvPr>
        </p:nvSpPr>
        <p:spPr/>
        <p:txBody>
          <a:bodyPr/>
          <a:lstStyle/>
          <a:p>
            <a:fld id="{1B05E263-317B-47C6-A70E-0383E91CC9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zh-CN" altLang="en-US"/>
          </a:p>
        </p:txBody>
      </p:sp>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
        <p:nvSpPr>
          <p:cNvPr id="7" name="Rectangle 9"/>
          <p:cNvSpPr>
            <a:spLocks noGrp="1" noRot="1" noChangeAspect="1" noMove="1" noResize="1" noEditPoints="1" noAdjustHandles="1" noChangeArrowheads="1" noChangeShapeType="1" noTextEdit="1"/>
          </p:cNvSpPr>
          <p:nvPr userDrawn="1"/>
        </p:nvSpPr>
        <p:spPr bwMode="white">
          <a:xfrm>
            <a:off x="0" y="0"/>
            <a:ext cx="12192000" cy="6858000"/>
          </a:xfrm>
          <a:prstGeom prst="rect">
            <a:avLst/>
          </a:prstGeom>
          <a:solidFill>
            <a:schemeClr val="bg1"/>
          </a:solidFill>
          <a:ln>
            <a:noFill/>
          </a:ln>
          <a:effectLst/>
        </p:spPr>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sp>
        <p:nvSpPr>
          <p:cNvPr id="7" name="Rectangle 9"/>
          <p:cNvSpPr>
            <a:spLocks noGrp="1" noRot="1" noChangeAspect="1" noMove="1" noResize="1" noEditPoints="1" noAdjustHandles="1" noChangeArrowheads="1" noChangeShapeType="1" noTextEdit="1"/>
          </p:cNvSpPr>
          <p:nvPr userDrawn="1"/>
        </p:nvSpPr>
        <p:spPr bwMode="white">
          <a:xfrm>
            <a:off x="0" y="0"/>
            <a:ext cx="12192000" cy="6858000"/>
          </a:xfrm>
          <a:prstGeom prst="rect">
            <a:avLst/>
          </a:prstGeom>
          <a:solidFill>
            <a:schemeClr val="bg1"/>
          </a:solidFill>
          <a:ln>
            <a:noFill/>
          </a:ln>
          <a:effectLst/>
        </p:spPr>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7" name="标题 1"/>
          <p:cNvSpPr>
            <a:spLocks noGrp="1"/>
          </p:cNvSpPr>
          <p:nvPr>
            <p:ph type="title"/>
          </p:nvPr>
        </p:nvSpPr>
        <p:spPr>
          <a:xfrm>
            <a:off x="838200" y="365125"/>
            <a:ext cx="10515600" cy="1325563"/>
          </a:xfrm>
        </p:spPr>
        <p:txBody>
          <a:bodyPr/>
          <a:lstStyle/>
          <a:p>
            <a:endParaRPr lang="zh-CN" altLang="en-US"/>
          </a:p>
        </p:txBody>
      </p:sp>
      <p:pic>
        <p:nvPicPr>
          <p:cNvPr id="8" name="内容占位符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979761"/>
          </a:xfrm>
          <a:prstGeom prst="rect">
            <a:avLst/>
          </a:prstGeom>
        </p:spPr>
      </p:pic>
      <p:grpSp>
        <p:nvGrpSpPr>
          <p:cNvPr id="9" name="组合 8"/>
          <p:cNvGrpSpPr/>
          <p:nvPr userDrawn="1"/>
        </p:nvGrpSpPr>
        <p:grpSpPr>
          <a:xfrm>
            <a:off x="328926" y="157224"/>
            <a:ext cx="3057143" cy="870682"/>
            <a:chOff x="5155184" y="1310640"/>
            <a:chExt cx="3057143" cy="870682"/>
          </a:xfrm>
        </p:grpSpPr>
        <p:pic>
          <p:nvPicPr>
            <p:cNvPr id="10" name="图片 9" descr="2fdca1302a34d4b9 ca778e151be333eb"/>
            <p:cNvPicPr>
              <a:picLocks noChangeAspect="1"/>
            </p:cNvPicPr>
            <p:nvPr/>
          </p:nvPicPr>
          <p:blipFill>
            <a:blip r:embed="rId3"/>
            <a:stretch>
              <a:fillRect/>
            </a:stretch>
          </p:blipFill>
          <p:spPr>
            <a:xfrm flipH="1">
              <a:off x="5155184" y="1310640"/>
              <a:ext cx="718040" cy="870682"/>
            </a:xfrm>
            <a:prstGeom prst="rect">
              <a:avLst/>
            </a:prstGeom>
          </p:spPr>
        </p:pic>
        <p:sp>
          <p:nvSpPr>
            <p:cNvPr id="11" name="文本框 10"/>
            <p:cNvSpPr txBox="1"/>
            <p:nvPr/>
          </p:nvSpPr>
          <p:spPr>
            <a:xfrm>
              <a:off x="5873225" y="1474339"/>
              <a:ext cx="2339102" cy="461665"/>
            </a:xfrm>
            <a:prstGeom prst="rect">
              <a:avLst/>
            </a:prstGeom>
            <a:noFill/>
          </p:spPr>
          <p:txBody>
            <a:bodyPr vert="horz" wrap="none" rtlCol="0">
              <a:spAutoFit/>
            </a:bodyPr>
            <a:lstStyle/>
            <a:p>
              <a:r>
                <a:rPr lang="zh-CN" altLang="en-US" sz="2400" dirty="0">
                  <a:latin typeface="汉仪雪君体简" panose="02010604000101010101" pitchFamily="2" charset="-122"/>
                  <a:ea typeface="汉仪雪君体简" panose="02010604000101010101" pitchFamily="2" charset="-122"/>
                </a:rPr>
                <a:t>请插入您的标题</a:t>
              </a:r>
              <a:endParaRPr lang="zh-CN" altLang="en-US" sz="2400" dirty="0">
                <a:latin typeface="汉仪雪君体简" panose="02010604000101010101" pitchFamily="2" charset="-122"/>
                <a:ea typeface="汉仪雪君体简" panose="02010604000101010101" pitchFamily="2" charset="-122"/>
              </a:endParaRPr>
            </a:p>
          </p:txBody>
        </p:sp>
      </p:grpSp>
      <p:sp>
        <p:nvSpPr>
          <p:cNvPr id="6" name="灯片编号占位符 5"/>
          <p:cNvSpPr>
            <a:spLocks noGrp="1"/>
          </p:cNvSpPr>
          <p:nvPr>
            <p:ph type="sldNum" sz="quarter" idx="12"/>
          </p:nvPr>
        </p:nvSpPr>
        <p:spPr/>
        <p:txBody>
          <a:bodyPr/>
          <a:lstStyle/>
          <a:p>
            <a:fld id="{1B05E263-317B-47C6-A70E-0383E91CC99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EB2C3CF-C481-4A50-A79A-5642B7D0E17D}" type="slidenum">
              <a:rPr lang="zh-CN" altLang="en-US" smtClean="0"/>
            </a:fld>
            <a:endParaRPr lang="zh-CN" altLang="en-US"/>
          </a:p>
        </p:txBody>
      </p:sp>
      <p:pic>
        <p:nvPicPr>
          <p:cNvPr id="8" name="内容占位符 4"/>
          <p:cNvPicPr>
            <a:picLocks noChangeAspect="1"/>
          </p:cNvPicPr>
          <p:nvPr userDrawn="1"/>
        </p:nvPicPr>
        <p:blipFill rotWithShape="1">
          <a:blip r:embed="rId2">
            <a:extLst>
              <a:ext uri="{28A0092B-C50C-407E-A947-70E740481C1C}">
                <a14:useLocalDpi xmlns:a14="http://schemas.microsoft.com/office/drawing/2010/main" val="0"/>
              </a:ext>
            </a:extLst>
          </a:blip>
          <a:srcRect/>
          <a:stretch>
            <a:fillRect/>
          </a:stretch>
        </p:blipFill>
        <p:spPr>
          <a:xfrm>
            <a:off x="20" y="10"/>
            <a:ext cx="12191980" cy="685799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8FD8CB87-6919-4E40-A250-2DCDBD299A0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EB2C3CF-C481-4A50-A79A-5642B7D0E17D}"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4.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4.xml"/><Relationship Id="rId8" Type="http://schemas.openxmlformats.org/officeDocument/2006/relationships/slideLayout" Target="../slideLayouts/slideLayout23.xml"/><Relationship Id="rId7" Type="http://schemas.openxmlformats.org/officeDocument/2006/relationships/slideLayout" Target="../slideLayouts/slideLayout22.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3" Type="http://schemas.openxmlformats.org/officeDocument/2006/relationships/slideLayout" Target="../slideLayouts/slideLayout18.xml"/><Relationship Id="rId2" Type="http://schemas.openxmlformats.org/officeDocument/2006/relationships/slideLayout" Target="../slideLayouts/slideLayout17.xml"/><Relationship Id="rId17" Type="http://schemas.openxmlformats.org/officeDocument/2006/relationships/theme" Target="../theme/theme2.xml"/><Relationship Id="rId16" Type="http://schemas.openxmlformats.org/officeDocument/2006/relationships/image" Target="../media/image4.png"/><Relationship Id="rId15" Type="http://schemas.openxmlformats.org/officeDocument/2006/relationships/slideLayout" Target="../slideLayouts/slideLayout30.xml"/><Relationship Id="rId14" Type="http://schemas.openxmlformats.org/officeDocument/2006/relationships/slideLayout" Target="../slideLayouts/slideLayout29.xml"/><Relationship Id="rId13" Type="http://schemas.openxmlformats.org/officeDocument/2006/relationships/slideLayout" Target="../slideLayouts/slideLayout28.xml"/><Relationship Id="rId12" Type="http://schemas.openxmlformats.org/officeDocument/2006/relationships/slideLayout" Target="../slideLayouts/slideLayout27.xml"/><Relationship Id="rId11" Type="http://schemas.openxmlformats.org/officeDocument/2006/relationships/slideLayout" Target="../slideLayouts/slideLayout26.xml"/><Relationship Id="rId10" Type="http://schemas.openxmlformats.org/officeDocument/2006/relationships/slideLayout" Target="../slideLayouts/slideLayout25.xml"/><Relationship Id="rId1"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8CB87-6919-4E40-A250-2DCDBD299A0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2C3CF-C481-4A50-A79A-5642B7D0E17D}" type="slidenum">
              <a:rPr lang="zh-CN" altLang="en-US" smtClean="0"/>
            </a:fld>
            <a:endParaRPr lang="zh-CN" altLang="en-US"/>
          </a:p>
        </p:txBody>
      </p:sp>
      <p:pic>
        <p:nvPicPr>
          <p:cNvPr id="12" name="图片 11" descr="水印"/>
          <p:cNvPicPr>
            <a:picLocks noChangeAspect="1"/>
          </p:cNvPicPr>
          <p:nvPr userDrawn="1"/>
        </p:nvPicPr>
        <p:blipFill>
          <a:blip r:embed="rId1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D8CB87-6919-4E40-A250-2DCDBD299A0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B2C3CF-C481-4A50-A79A-5642B7D0E17D}" type="slidenum">
              <a:rPr lang="zh-CN" altLang="en-US" smtClean="0"/>
            </a:fld>
            <a:endParaRPr lang="zh-CN" altLang="en-US"/>
          </a:p>
        </p:txBody>
      </p:sp>
      <p:pic>
        <p:nvPicPr>
          <p:cNvPr id="12" name="图片 11" descr="水印"/>
          <p:cNvPicPr>
            <a:picLocks noChangeAspect="1"/>
          </p:cNvPicPr>
          <p:nvPr userDrawn="1"/>
        </p:nvPicPr>
        <p:blipFill>
          <a:blip r:embed="rId16"/>
          <a:stretch>
            <a:fillRect/>
          </a:stretch>
        </p:blipFill>
        <p:spPr>
          <a:xfrm>
            <a:off x="7186295" y="63500"/>
            <a:ext cx="4902200" cy="1586865"/>
          </a:xfrm>
          <a:prstGeom prst="rect">
            <a:avLst/>
          </a:prstGeom>
        </p:spPr>
      </p:pic>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mc:AlternateContent xmlns:mc="http://schemas.openxmlformats.org/markup-compatibility/2006">
    <mc:Choice xmlns:p14="http://schemas.microsoft.com/office/powerpoint/2010/main" Requires="p14">
      <p:transition spd="slow" p14:dur="1500" advClick="0" advTm="0">
        <p14:ripple dir="lu"/>
      </p:transition>
    </mc:Choice>
    <mc:Fallback>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0.xml"/><Relationship Id="rId1" Type="http://schemas.openxmlformats.org/officeDocument/2006/relationships/image" Target="../media/image5.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5.xml"/><Relationship Id="rId3" Type="http://schemas.openxmlformats.org/officeDocument/2006/relationships/image" Target="../media/image4.png"/><Relationship Id="rId2" Type="http://schemas.openxmlformats.org/officeDocument/2006/relationships/image" Target="../media/image28.png"/><Relationship Id="rId1" Type="http://schemas.openxmlformats.org/officeDocument/2006/relationships/image" Target="../media/image27.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4.png"/><Relationship Id="rId1" Type="http://schemas.openxmlformats.org/officeDocument/2006/relationships/image" Target="../media/image30.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16.xml.rels><?xml version="1.0" encoding="UTF-8" standalone="yes"?>
<Relationships xmlns="http://schemas.openxmlformats.org/package/2006/relationships"><Relationship Id="rId6"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34.png"/><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image" Target="../media/image31.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6.jpeg"/></Relationships>
</file>

<file path=ppt/slides/_rels/slide3.xml.rels><?xml version="1.0" encoding="UTF-8" standalone="yes"?>
<Relationships xmlns="http://schemas.openxmlformats.org/package/2006/relationships"><Relationship Id="rId5" Type="http://schemas.openxmlformats.org/officeDocument/2006/relationships/slideLayout" Target="../slideLayouts/slideLayout18.xml"/><Relationship Id="rId4" Type="http://schemas.openxmlformats.org/officeDocument/2006/relationships/hyperlink" Target="&#27721;&#23383;.MOV" TargetMode="External"/><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2.xml"/><Relationship Id="rId6" Type="http://schemas.openxmlformats.org/officeDocument/2006/relationships/slideLayout" Target="../slideLayouts/slideLayout18.xml"/><Relationship Id="rId5" Type="http://schemas.openxmlformats.org/officeDocument/2006/relationships/image" Target="../media/image4.png"/><Relationship Id="rId4" Type="http://schemas.openxmlformats.org/officeDocument/2006/relationships/image" Target="../media/image13.png"/><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image" Target="../media/image10.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3" Type="http://schemas.openxmlformats.org/officeDocument/2006/relationships/slide" Target="slide7.xml"/><Relationship Id="rId2" Type="http://schemas.openxmlformats.org/officeDocument/2006/relationships/slide" Target="slide6.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20.xml"/><Relationship Id="rId5" Type="http://schemas.openxmlformats.org/officeDocument/2006/relationships/image" Target="../media/image4.png"/><Relationship Id="rId4" Type="http://schemas.openxmlformats.org/officeDocument/2006/relationships/slide" Target="slide5.xml"/><Relationship Id="rId3" Type="http://schemas.openxmlformats.org/officeDocument/2006/relationships/slide" Target="slide6.xml"/><Relationship Id="rId2" Type="http://schemas.openxmlformats.org/officeDocument/2006/relationships/image" Target="../media/image18.png"/><Relationship Id="rId1" Type="http://schemas.openxmlformats.org/officeDocument/2006/relationships/image" Target="../media/image1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5.xml"/><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image" Target="../media/image19.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7" Type="http://schemas.openxmlformats.org/officeDocument/2006/relationships/slideLayout" Target="../slideLayouts/slideLayout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直接连接符 5"/>
          <p:cNvCxnSpPr/>
          <p:nvPr/>
        </p:nvCxnSpPr>
        <p:spPr>
          <a:xfrm flipV="1">
            <a:off x="6354445" y="2599690"/>
            <a:ext cx="1000125" cy="47688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a:off x="6304915" y="3714750"/>
            <a:ext cx="1049020" cy="110172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4464050" y="2597785"/>
            <a:ext cx="889635" cy="61658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V="1">
            <a:off x="4726940" y="3705225"/>
            <a:ext cx="1097280" cy="743585"/>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15" name="组合 14"/>
          <p:cNvGrpSpPr/>
          <p:nvPr/>
        </p:nvGrpSpPr>
        <p:grpSpPr>
          <a:xfrm>
            <a:off x="4468495" y="3021965"/>
            <a:ext cx="3255004" cy="848360"/>
            <a:chOff x="3561449" y="2292955"/>
            <a:chExt cx="2078831" cy="636270"/>
          </a:xfrm>
        </p:grpSpPr>
        <p:pic>
          <p:nvPicPr>
            <p:cNvPr id="16" name="图片 1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561449" y="2292955"/>
              <a:ext cx="2078831" cy="636270"/>
            </a:xfrm>
            <a:prstGeom prst="rect">
              <a:avLst/>
            </a:prstGeom>
          </p:spPr>
        </p:pic>
        <p:sp>
          <p:nvSpPr>
            <p:cNvPr id="17" name="TextBox 16"/>
            <p:cNvSpPr txBox="1"/>
            <p:nvPr/>
          </p:nvSpPr>
          <p:spPr>
            <a:xfrm>
              <a:off x="3791800" y="2364869"/>
              <a:ext cx="1672477" cy="437674"/>
            </a:xfrm>
            <a:prstGeom prst="rect">
              <a:avLst/>
            </a:prstGeom>
            <a:noFill/>
          </p:spPr>
          <p:txBody>
            <a:bodyPr wrap="square" rtlCol="0">
              <a:spAutoFit/>
            </a:bodyPr>
            <a:lstStyle/>
            <a:p>
              <a:r>
                <a:rPr lang="en-US" altLang="zh-CN" sz="32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Importance</a:t>
              </a:r>
              <a:endParaRPr lang="en-US" altLang="zh-CN" sz="3200" b="1" dirty="0">
                <a:solidFill>
                  <a:srgbClr val="0070C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254635" y="737870"/>
            <a:ext cx="4946015" cy="2691130"/>
            <a:chOff x="1043608" y="1347614"/>
            <a:chExt cx="2466975" cy="1333500"/>
          </a:xfrm>
        </p:grpSpPr>
        <p:pic>
          <p:nvPicPr>
            <p:cNvPr id="19" name="图片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1347614"/>
              <a:ext cx="2466975" cy="1333500"/>
            </a:xfrm>
            <a:prstGeom prst="rect">
              <a:avLst/>
            </a:prstGeom>
          </p:spPr>
        </p:pic>
        <p:sp>
          <p:nvSpPr>
            <p:cNvPr id="20" name="TextBox 19"/>
            <p:cNvSpPr txBox="1"/>
            <p:nvPr/>
          </p:nvSpPr>
          <p:spPr>
            <a:xfrm>
              <a:off x="1313141" y="1599022"/>
              <a:ext cx="2004556" cy="685629"/>
            </a:xfrm>
            <a:prstGeom prst="rect">
              <a:avLst/>
            </a:prstGeom>
            <a:noFill/>
          </p:spPr>
          <p:txBody>
            <a:bodyPr wrap="square" rtlCol="0">
              <a:spAutoFit/>
            </a:bodyPr>
            <a:lstStyle/>
            <a:p>
              <a:r>
                <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That writing system was of great </a:t>
              </a:r>
              <a:r>
                <a:rPr lang="zh-CN" altLang="en-US" sz="2800" kern="0" spc="-150" dirty="0">
                  <a:solidFill>
                    <a:srgbClr val="FF0000"/>
                  </a:solidFill>
                  <a:latin typeface="Times New Roman" panose="02020603050405020304" charset="0"/>
                  <a:ea typeface="楷体" panose="02010609060101010101" charset="-122"/>
                  <a:cs typeface="Times New Roman" panose="02020603050405020304" charset="0"/>
                </a:rPr>
                <a:t>importance</a:t>
              </a:r>
              <a:r>
                <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 in uniting the Chinese people and culture.</a:t>
              </a:r>
              <a:endPar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endParaRPr>
            </a:p>
          </p:txBody>
        </p:sp>
      </p:grpSp>
      <p:grpSp>
        <p:nvGrpSpPr>
          <p:cNvPr id="21" name="组合 20"/>
          <p:cNvGrpSpPr/>
          <p:nvPr/>
        </p:nvGrpSpPr>
        <p:grpSpPr>
          <a:xfrm>
            <a:off x="7050405" y="440055"/>
            <a:ext cx="5503545" cy="4192270"/>
            <a:chOff x="5796136" y="1347614"/>
            <a:chExt cx="2466975" cy="1333500"/>
          </a:xfrm>
        </p:grpSpPr>
        <p:pic>
          <p:nvPicPr>
            <p:cNvPr id="22" name="图片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1347614"/>
              <a:ext cx="2466975" cy="1333500"/>
            </a:xfrm>
            <a:prstGeom prst="rect">
              <a:avLst/>
            </a:prstGeom>
          </p:spPr>
        </p:pic>
        <p:sp>
          <p:nvSpPr>
            <p:cNvPr id="23" name="TextBox 22"/>
            <p:cNvSpPr txBox="1"/>
            <p:nvPr/>
          </p:nvSpPr>
          <p:spPr>
            <a:xfrm>
              <a:off x="6089887" y="1586357"/>
              <a:ext cx="1939252" cy="733809"/>
            </a:xfrm>
            <a:prstGeom prst="rect">
              <a:avLst/>
            </a:prstGeom>
            <a:noFill/>
          </p:spPr>
          <p:txBody>
            <a:bodyPr wrap="square" rtlCol="0">
              <a:spAutoFit/>
            </a:bodyPr>
            <a:lstStyle/>
            <a:p>
              <a:r>
                <a:rPr lang="zh-CN" altLang="en-US" sz="24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The high regard for the Chinese writing system can be seen in the development of Chinese characters as an art form, known as Chinese calligraphy, which has become an </a:t>
              </a:r>
              <a:r>
                <a:rPr lang="zh-CN" altLang="en-US" sz="2400" kern="0" spc="-150" dirty="0">
                  <a:solidFill>
                    <a:srgbClr val="FF0000"/>
                  </a:solidFill>
                  <a:latin typeface="Times New Roman" panose="02020603050405020304" charset="0"/>
                  <a:ea typeface="楷体" panose="02010609060101010101" charset="-122"/>
                  <a:cs typeface="Times New Roman" panose="02020603050405020304" charset="0"/>
                </a:rPr>
                <a:t>important</a:t>
              </a:r>
              <a:r>
                <a:rPr lang="zh-CN" altLang="en-US" sz="24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 part of Chinese culture.</a:t>
              </a:r>
              <a:endParaRPr lang="zh-CN" altLang="en-US" sz="24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endParaRPr>
            </a:p>
          </p:txBody>
        </p:sp>
      </p:grpSp>
      <p:grpSp>
        <p:nvGrpSpPr>
          <p:cNvPr id="25" name="组合 24"/>
          <p:cNvGrpSpPr/>
          <p:nvPr/>
        </p:nvGrpSpPr>
        <p:grpSpPr>
          <a:xfrm>
            <a:off x="254635" y="3429000"/>
            <a:ext cx="4946015" cy="3412490"/>
            <a:chOff x="1043608" y="2427734"/>
            <a:chExt cx="2466975" cy="1333500"/>
          </a:xfrm>
        </p:grpSpPr>
        <p:pic>
          <p:nvPicPr>
            <p:cNvPr id="26" name="图片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2427734"/>
              <a:ext cx="2466975" cy="1333500"/>
            </a:xfrm>
            <a:prstGeom prst="rect">
              <a:avLst/>
            </a:prstGeom>
          </p:spPr>
        </p:pic>
        <p:sp>
          <p:nvSpPr>
            <p:cNvPr id="27" name="TextBox 26"/>
            <p:cNvSpPr txBox="1"/>
            <p:nvPr/>
          </p:nvSpPr>
          <p:spPr>
            <a:xfrm>
              <a:off x="1366034" y="2684558"/>
              <a:ext cx="1951663" cy="709182"/>
            </a:xfrm>
            <a:prstGeom prst="rect">
              <a:avLst/>
            </a:prstGeom>
            <a:noFill/>
          </p:spPr>
          <p:txBody>
            <a:bodyPr wrap="square" rtlCol="0">
              <a:spAutoFit/>
            </a:bodyPr>
            <a:lstStyle/>
            <a:p>
              <a:r>
                <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Written Chinese has also become an </a:t>
              </a:r>
              <a:r>
                <a:rPr lang="zh-CN" altLang="en-US" sz="2800" kern="0" spc="-150" dirty="0">
                  <a:solidFill>
                    <a:srgbClr val="FF0000"/>
                  </a:solidFill>
                  <a:latin typeface="Times New Roman" panose="02020603050405020304" charset="0"/>
                  <a:ea typeface="楷体" panose="02010609060101010101" charset="-122"/>
                  <a:cs typeface="Times New Roman" panose="02020603050405020304" charset="0"/>
                </a:rPr>
                <a:t>important</a:t>
              </a:r>
              <a:r>
                <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 means by which China</a:t>
              </a:r>
              <a:r>
                <a:rPr lang="en-US" altLang="zh-CN"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a:t>
              </a:r>
              <a:r>
                <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s present is connected with its past.</a:t>
              </a:r>
              <a:endPar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endParaRPr>
            </a:p>
          </p:txBody>
        </p:sp>
      </p:grpSp>
      <p:grpSp>
        <p:nvGrpSpPr>
          <p:cNvPr id="34" name="组合 33"/>
          <p:cNvGrpSpPr/>
          <p:nvPr/>
        </p:nvGrpSpPr>
        <p:grpSpPr>
          <a:xfrm>
            <a:off x="6777355" y="3756660"/>
            <a:ext cx="4830445" cy="2310130"/>
            <a:chOff x="5796136" y="3507854"/>
            <a:chExt cx="2466975" cy="1333500"/>
          </a:xfrm>
        </p:grpSpPr>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6136" y="3507854"/>
              <a:ext cx="2466975" cy="1333500"/>
            </a:xfrm>
            <a:prstGeom prst="rect">
              <a:avLst/>
            </a:prstGeom>
          </p:spPr>
        </p:pic>
        <p:sp>
          <p:nvSpPr>
            <p:cNvPr id="36" name="TextBox 35"/>
            <p:cNvSpPr txBox="1"/>
            <p:nvPr/>
          </p:nvSpPr>
          <p:spPr>
            <a:xfrm>
              <a:off x="6110388" y="3703590"/>
              <a:ext cx="1858582" cy="798707"/>
            </a:xfrm>
            <a:prstGeom prst="rect">
              <a:avLst/>
            </a:prstGeom>
            <a:noFill/>
          </p:spPr>
          <p:txBody>
            <a:bodyPr wrap="square" rtlCol="0">
              <a:spAutoFit/>
            </a:bodyPr>
            <a:lstStyle/>
            <a:p>
              <a:r>
                <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Today, the Chinese writing system is still an </a:t>
              </a:r>
              <a:r>
                <a:rPr lang="zh-CN" altLang="en-US" sz="2800" kern="0" spc="-150" dirty="0">
                  <a:solidFill>
                    <a:srgbClr val="FF0000"/>
                  </a:solidFill>
                  <a:latin typeface="Times New Roman" panose="02020603050405020304" charset="0"/>
                  <a:ea typeface="楷体" panose="02010609060101010101" charset="-122"/>
                  <a:cs typeface="Times New Roman" panose="02020603050405020304" charset="0"/>
                </a:rPr>
                <a:t>important </a:t>
              </a:r>
              <a:r>
                <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rPr>
                <a:t>part of Chinese culture.</a:t>
              </a:r>
              <a:endParaRPr lang="zh-CN" altLang="en-US" sz="2800" kern="0" spc="-150" dirty="0">
                <a:solidFill>
                  <a:schemeClr val="tx1">
                    <a:lumMod val="95000"/>
                    <a:lumOff val="5000"/>
                  </a:schemeClr>
                </a:solidFill>
                <a:latin typeface="Times New Roman" panose="02020603050405020304" charset="0"/>
                <a:ea typeface="楷体" panose="02010609060101010101" charset="-122"/>
                <a:cs typeface="Times New Roman" panose="02020603050405020304" charset="0"/>
              </a:endParaRPr>
            </a:p>
          </p:txBody>
        </p:sp>
      </p:grpSp>
      <p:sp>
        <p:nvSpPr>
          <p:cNvPr id="2" name="文本框 1"/>
          <p:cNvSpPr txBox="1"/>
          <p:nvPr/>
        </p:nvSpPr>
        <p:spPr>
          <a:xfrm>
            <a:off x="1710690" y="-55880"/>
            <a:ext cx="8865235" cy="1076325"/>
          </a:xfrm>
          <a:prstGeom prst="rect">
            <a:avLst/>
          </a:prstGeom>
          <a:noFill/>
          <a:extLst>
            <a:ext uri="{909E8E84-426E-40DD-AFC4-6F175D3DCCD1}">
              <a14:hiddenFill xmlns:a14="http://schemas.microsoft.com/office/drawing/2010/main">
                <a:solidFill>
                  <a:schemeClr val="bg1"/>
                </a:solidFill>
              </a14:hiddenFill>
            </a:ext>
          </a:extLst>
        </p:spPr>
        <p:txBody>
          <a:bodyPr wrap="square" rtlCol="0">
            <a:spAutoFit/>
          </a:bodyPr>
          <a:p>
            <a:r>
              <a:rPr lang="en-US" altLang="zh-CN" sz="3200" b="1">
                <a:solidFill>
                  <a:srgbClr val="C00000"/>
                </a:solidFill>
                <a:latin typeface="Times New Roman" panose="02020603050405020304" charset="0"/>
                <a:cs typeface="Times New Roman" panose="02020603050405020304" charset="0"/>
              </a:rPr>
              <a:t>Can you find some sentences showing importance of the Chinese writing system directly?</a:t>
            </a:r>
            <a:endParaRPr lang="en-US" altLang="zh-CN" sz="3200" b="1">
              <a:solidFill>
                <a:srgbClr val="C00000"/>
              </a:solidFill>
              <a:latin typeface="Times New Roman" panose="02020603050405020304" charset="0"/>
              <a:cs typeface="Times New Roman" panose="02020603050405020304" charset="0"/>
            </a:endParaRPr>
          </a:p>
        </p:txBody>
      </p:sp>
      <p:sp>
        <p:nvSpPr>
          <p:cNvPr id="3" name="横卷形 2"/>
          <p:cNvSpPr/>
          <p:nvPr/>
        </p:nvSpPr>
        <p:spPr>
          <a:xfrm>
            <a:off x="1461770" y="1190625"/>
            <a:ext cx="9269095" cy="3070225"/>
          </a:xfrm>
          <a:prstGeom prst="horizontalScroll">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600">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The Chinese writing system is one of the main factors that have made the continuation of China’s ancient civilisation possible.</a:t>
            </a:r>
            <a:endParaRPr lang="en-US" altLang="zh-CN" sz="3600">
              <a:solidFill>
                <a:srgbClr val="0070C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4" name="矩形 3"/>
          <p:cNvSpPr/>
          <p:nvPr/>
        </p:nvSpPr>
        <p:spPr>
          <a:xfrm>
            <a:off x="1775460" y="4571365"/>
            <a:ext cx="9050655" cy="680720"/>
          </a:xfrm>
          <a:prstGeom prst="rect">
            <a:avLst/>
          </a:prstGeom>
          <a:solidFill>
            <a:schemeClr val="bg1"/>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What do you think are some other factors?</a:t>
            </a:r>
            <a:endParaRPr lang="en-US" altLang="zh-CN" sz="3200" b="1">
              <a:solidFill>
                <a:srgbClr val="FF00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right)">
                                      <p:cBhvr>
                                        <p:cTn id="18" dur="500"/>
                                        <p:tgtEl>
                                          <p:spTgt spid="9"/>
                                        </p:tgtEl>
                                      </p:cBhvr>
                                    </p:animEffect>
                                  </p:childTnLst>
                                </p:cTn>
                              </p:par>
                              <p:par>
                                <p:cTn id="19" presetID="2" presetClass="entr" presetSubtype="8" fill="hold" nodeType="with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500" fill="hold"/>
                                        <p:tgtEl>
                                          <p:spTgt spid="18"/>
                                        </p:tgtEl>
                                        <p:attrNameLst>
                                          <p:attrName>ppt_x</p:attrName>
                                        </p:attrNameLst>
                                      </p:cBhvr>
                                      <p:tavLst>
                                        <p:tav tm="0">
                                          <p:val>
                                            <p:strVal val="0-#ppt_w/2"/>
                                          </p:val>
                                        </p:tav>
                                        <p:tav tm="100000">
                                          <p:val>
                                            <p:strVal val="#ppt_x"/>
                                          </p:val>
                                        </p:tav>
                                      </p:tavLst>
                                    </p:anim>
                                    <p:anim calcmode="lin" valueType="num">
                                      <p:cBhvr additive="base">
                                        <p:cTn id="22" dur="500" fill="hold"/>
                                        <p:tgtEl>
                                          <p:spTgt spid="18"/>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right)">
                                      <p:cBhvr>
                                        <p:cTn id="27" dur="500"/>
                                        <p:tgtEl>
                                          <p:spTgt spid="10"/>
                                        </p:tgtEl>
                                      </p:cBhvr>
                                    </p:animEffect>
                                  </p:childTnLst>
                                </p:cTn>
                              </p:par>
                              <p:par>
                                <p:cTn id="28" presetID="2" presetClass="entr" presetSubtype="8" fill="hold"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additive="base">
                                        <p:cTn id="30" dur="500" fill="hold"/>
                                        <p:tgtEl>
                                          <p:spTgt spid="25"/>
                                        </p:tgtEl>
                                        <p:attrNameLst>
                                          <p:attrName>ppt_x</p:attrName>
                                        </p:attrNameLst>
                                      </p:cBhvr>
                                      <p:tavLst>
                                        <p:tav tm="0">
                                          <p:val>
                                            <p:strVal val="0-#ppt_w/2"/>
                                          </p:val>
                                        </p:tav>
                                        <p:tav tm="100000">
                                          <p:val>
                                            <p:strVal val="#ppt_x"/>
                                          </p:val>
                                        </p:tav>
                                      </p:tavLst>
                                    </p:anim>
                                    <p:anim calcmode="lin" valueType="num">
                                      <p:cBhvr additive="base">
                                        <p:cTn id="31"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left)">
                                      <p:cBhvr>
                                        <p:cTn id="36" dur="500"/>
                                        <p:tgtEl>
                                          <p:spTgt spid="6"/>
                                        </p:tgtEl>
                                      </p:cBhvr>
                                    </p:animEffect>
                                  </p:childTnLst>
                                </p:cTn>
                              </p:par>
                              <p:par>
                                <p:cTn id="37" presetID="2" presetClass="entr" presetSubtype="2" fill="hold" nodeType="with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additive="base">
                                        <p:cTn id="39" dur="500" fill="hold"/>
                                        <p:tgtEl>
                                          <p:spTgt spid="21"/>
                                        </p:tgtEl>
                                        <p:attrNameLst>
                                          <p:attrName>ppt_x</p:attrName>
                                        </p:attrNameLst>
                                      </p:cBhvr>
                                      <p:tavLst>
                                        <p:tav tm="0">
                                          <p:val>
                                            <p:strVal val="1+#ppt_w/2"/>
                                          </p:val>
                                        </p:tav>
                                        <p:tav tm="100000">
                                          <p:val>
                                            <p:strVal val="#ppt_x"/>
                                          </p:val>
                                        </p:tav>
                                      </p:tavLst>
                                    </p:anim>
                                    <p:anim calcmode="lin" valueType="num">
                                      <p:cBhvr additive="base">
                                        <p:cTn id="40" dur="500" fill="hold"/>
                                        <p:tgtEl>
                                          <p:spTgt spid="21"/>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par>
                                <p:cTn id="46" presetID="2" presetClass="entr" presetSubtype="2" fill="hold" nodeType="with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additive="base">
                                        <p:cTn id="48" dur="500" fill="hold"/>
                                        <p:tgtEl>
                                          <p:spTgt spid="34"/>
                                        </p:tgtEl>
                                        <p:attrNameLst>
                                          <p:attrName>ppt_x</p:attrName>
                                        </p:attrNameLst>
                                      </p:cBhvr>
                                      <p:tavLst>
                                        <p:tav tm="0">
                                          <p:val>
                                            <p:strVal val="1+#ppt_w/2"/>
                                          </p:val>
                                        </p:tav>
                                        <p:tav tm="100000">
                                          <p:val>
                                            <p:strVal val="#ppt_x"/>
                                          </p:val>
                                        </p:tav>
                                      </p:tavLst>
                                    </p:anim>
                                    <p:anim calcmode="lin" valueType="num">
                                      <p:cBhvr additive="base">
                                        <p:cTn id="49"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6" presetClass="entr" presetSubtype="16" fill="hold" grpId="0" nodeType="clickEffect">
                                  <p:stCondLst>
                                    <p:cond delay="0"/>
                                  </p:stCondLst>
                                  <p:childTnLst>
                                    <p:set>
                                      <p:cBhvr>
                                        <p:cTn id="53" dur="500" fill="hold">
                                          <p:stCondLst>
                                            <p:cond delay="0"/>
                                          </p:stCondLst>
                                        </p:cTn>
                                        <p:tgtEl>
                                          <p:spTgt spid="3"/>
                                        </p:tgtEl>
                                        <p:attrNameLst>
                                          <p:attrName>style.visibility</p:attrName>
                                        </p:attrNameLst>
                                      </p:cBhvr>
                                      <p:to>
                                        <p:strVal val="visible"/>
                                      </p:to>
                                    </p:set>
                                    <p:animEffect transition="in" filter="circle(in)">
                                      <p:cBhvr>
                                        <p:cTn id="54" dur="500"/>
                                        <p:tgtEl>
                                          <p:spTgt spid="3"/>
                                        </p:tgtEl>
                                      </p:cBhvr>
                                    </p:animEffect>
                                  </p:childTnLst>
                                </p:cTn>
                              </p:par>
                            </p:childTnLst>
                          </p:cTn>
                        </p:par>
                      </p:childTnLst>
                    </p:cTn>
                  </p:par>
                  <p:par>
                    <p:cTn id="55" fill="hold">
                      <p:stCondLst>
                        <p:cond delay="indefinite"/>
                      </p:stCondLst>
                      <p:childTnLst>
                        <p:par>
                          <p:cTn id="56" fill="hold">
                            <p:stCondLst>
                              <p:cond delay="0"/>
                            </p:stCondLst>
                            <p:childTnLst>
                              <p:par>
                                <p:cTn id="57" presetID="3" presetClass="entr" presetSubtype="10" fill="hold" grpId="0" nodeType="click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blinds(horizontal)">
                                      <p:cBhvr>
                                        <p:cTn id="5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P spid="2" grpId="1" animBg="1"/>
      <p:bldP spid="3" grpId="0" bldLvl="0" animBg="1"/>
      <p:bldP spid="3" grpId="1" animBg="1"/>
      <p:bldP spid="4" grpId="0" animBg="1"/>
      <p:bldP spid="4"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5" name="组合 24"/>
          <p:cNvGrpSpPr/>
          <p:nvPr/>
        </p:nvGrpSpPr>
        <p:grpSpPr>
          <a:xfrm>
            <a:off x="1069000" y="711056"/>
            <a:ext cx="3178043" cy="3009900"/>
            <a:chOff x="1269157" y="1347614"/>
            <a:chExt cx="2383532" cy="2257425"/>
          </a:xfrm>
        </p:grpSpPr>
        <p:pic>
          <p:nvPicPr>
            <p:cNvPr id="26" name="图片 2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547664" y="1347614"/>
              <a:ext cx="2105025" cy="2257425"/>
            </a:xfrm>
            <a:prstGeom prst="rect">
              <a:avLst/>
            </a:prstGeom>
          </p:spPr>
        </p:pic>
        <p:pic>
          <p:nvPicPr>
            <p:cNvPr id="27" name="图片 2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9157" y="1561605"/>
              <a:ext cx="1057275" cy="1028700"/>
            </a:xfrm>
            <a:prstGeom prst="rect">
              <a:avLst/>
            </a:prstGeom>
          </p:spPr>
        </p:pic>
        <p:sp>
          <p:nvSpPr>
            <p:cNvPr id="28" name="TextBox 27"/>
            <p:cNvSpPr txBox="1"/>
            <p:nvPr/>
          </p:nvSpPr>
          <p:spPr>
            <a:xfrm>
              <a:off x="1509762" y="1814345"/>
              <a:ext cx="576064" cy="500090"/>
            </a:xfrm>
            <a:prstGeom prst="rect">
              <a:avLst/>
            </a:prstGeom>
            <a:noFill/>
          </p:spPr>
          <p:txBody>
            <a:bodyPr wrap="square" rtlCol="0">
              <a:spAutoFit/>
            </a:bodyPr>
            <a:lstStyle/>
            <a:p>
              <a:pPr algn="ctr"/>
              <a:r>
                <a:rPr lang="en-US" altLang="zh-CN" sz="3735" dirty="0">
                  <a:solidFill>
                    <a:schemeClr val="bg1"/>
                  </a:solidFill>
                  <a:latin typeface="微软雅黑" panose="020B0503020204020204" pitchFamily="34" charset="-122"/>
                  <a:ea typeface="微软雅黑" panose="020B0503020204020204" pitchFamily="34" charset="-122"/>
                </a:rPr>
                <a:t>1</a:t>
              </a:r>
              <a:endParaRPr lang="zh-CN" altLang="en-US" sz="3735" dirty="0">
                <a:solidFill>
                  <a:schemeClr val="bg1"/>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a:xfrm>
            <a:off x="4271797" y="700186"/>
            <a:ext cx="3178043" cy="3009900"/>
            <a:chOff x="3779523" y="1339462"/>
            <a:chExt cx="2383532" cy="2257425"/>
          </a:xfrm>
        </p:grpSpPr>
        <p:pic>
          <p:nvPicPr>
            <p:cNvPr id="30" name="图片 29"/>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058030" y="1339462"/>
              <a:ext cx="2105025" cy="2257425"/>
            </a:xfrm>
            <a:prstGeom prst="rect">
              <a:avLst/>
            </a:prstGeom>
          </p:spPr>
        </p:pic>
        <p:pic>
          <p:nvPicPr>
            <p:cNvPr id="31" name="图片 3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9523" y="1553453"/>
              <a:ext cx="1057275" cy="1028700"/>
            </a:xfrm>
            <a:prstGeom prst="rect">
              <a:avLst/>
            </a:prstGeom>
          </p:spPr>
        </p:pic>
        <p:sp>
          <p:nvSpPr>
            <p:cNvPr id="32" name="TextBox 31"/>
            <p:cNvSpPr txBox="1"/>
            <p:nvPr/>
          </p:nvSpPr>
          <p:spPr>
            <a:xfrm>
              <a:off x="4020128" y="1806193"/>
              <a:ext cx="576064" cy="500090"/>
            </a:xfrm>
            <a:prstGeom prst="rect">
              <a:avLst/>
            </a:prstGeom>
            <a:noFill/>
          </p:spPr>
          <p:txBody>
            <a:bodyPr wrap="square" rtlCol="0">
              <a:spAutoFit/>
            </a:bodyPr>
            <a:lstStyle/>
            <a:p>
              <a:pPr algn="ctr"/>
              <a:r>
                <a:rPr lang="en-US" altLang="zh-CN" sz="3735" dirty="0">
                  <a:solidFill>
                    <a:schemeClr val="bg1"/>
                  </a:solidFill>
                  <a:latin typeface="微软雅黑" panose="020B0503020204020204" pitchFamily="34" charset="-122"/>
                  <a:ea typeface="微软雅黑" panose="020B0503020204020204" pitchFamily="34" charset="-122"/>
                </a:rPr>
                <a:t>2</a:t>
              </a:r>
              <a:endParaRPr lang="zh-CN" altLang="en-US" sz="3735" dirty="0">
                <a:solidFill>
                  <a:schemeClr val="bg1"/>
                </a:solidFill>
                <a:latin typeface="微软雅黑" panose="020B0503020204020204" pitchFamily="34" charset="-122"/>
                <a:ea typeface="微软雅黑" panose="020B0503020204020204" pitchFamily="34" charset="-122"/>
              </a:endParaRPr>
            </a:p>
          </p:txBody>
        </p:sp>
      </p:grpSp>
      <p:grpSp>
        <p:nvGrpSpPr>
          <p:cNvPr id="33" name="组合 32"/>
          <p:cNvGrpSpPr/>
          <p:nvPr/>
        </p:nvGrpSpPr>
        <p:grpSpPr>
          <a:xfrm>
            <a:off x="7440149" y="700185"/>
            <a:ext cx="3178043" cy="3009900"/>
            <a:chOff x="6184234" y="1339461"/>
            <a:chExt cx="2383532" cy="2257425"/>
          </a:xfrm>
        </p:grpSpPr>
        <p:pic>
          <p:nvPicPr>
            <p:cNvPr id="34" name="图片 3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62741" y="1339461"/>
              <a:ext cx="2105025" cy="2257425"/>
            </a:xfrm>
            <a:prstGeom prst="rect">
              <a:avLst/>
            </a:prstGeom>
          </p:spPr>
        </p:pic>
        <p:pic>
          <p:nvPicPr>
            <p:cNvPr id="35" name="图片 3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234" y="1553452"/>
              <a:ext cx="1057275" cy="1028700"/>
            </a:xfrm>
            <a:prstGeom prst="rect">
              <a:avLst/>
            </a:prstGeom>
          </p:spPr>
        </p:pic>
        <p:sp>
          <p:nvSpPr>
            <p:cNvPr id="36" name="TextBox 35"/>
            <p:cNvSpPr txBox="1"/>
            <p:nvPr/>
          </p:nvSpPr>
          <p:spPr>
            <a:xfrm>
              <a:off x="6424839" y="1806192"/>
              <a:ext cx="576064" cy="500090"/>
            </a:xfrm>
            <a:prstGeom prst="rect">
              <a:avLst/>
            </a:prstGeom>
            <a:noFill/>
          </p:spPr>
          <p:txBody>
            <a:bodyPr wrap="square" rtlCol="0">
              <a:spAutoFit/>
            </a:bodyPr>
            <a:lstStyle/>
            <a:p>
              <a:pPr algn="ctr"/>
              <a:r>
                <a:rPr lang="en-US" altLang="zh-CN" sz="3735" dirty="0">
                  <a:solidFill>
                    <a:schemeClr val="bg1"/>
                  </a:solidFill>
                  <a:latin typeface="微软雅黑" panose="020B0503020204020204" pitchFamily="34" charset="-122"/>
                  <a:ea typeface="微软雅黑" panose="020B0503020204020204" pitchFamily="34" charset="-122"/>
                </a:rPr>
                <a:t>3</a:t>
              </a:r>
              <a:endParaRPr lang="zh-CN" altLang="en-US" sz="3735" dirty="0">
                <a:solidFill>
                  <a:schemeClr val="bg1"/>
                </a:solidFill>
                <a:latin typeface="微软雅黑" panose="020B0503020204020204" pitchFamily="34" charset="-122"/>
                <a:ea typeface="微软雅黑" panose="020B0503020204020204" pitchFamily="34" charset="-122"/>
              </a:endParaRPr>
            </a:p>
          </p:txBody>
        </p:sp>
      </p:grpSp>
      <p:sp>
        <p:nvSpPr>
          <p:cNvPr id="37" name="TextBox 36"/>
          <p:cNvSpPr txBox="1"/>
          <p:nvPr/>
        </p:nvSpPr>
        <p:spPr>
          <a:xfrm>
            <a:off x="2157893" y="1785117"/>
            <a:ext cx="1503396" cy="891540"/>
          </a:xfrm>
          <a:prstGeom prst="rect">
            <a:avLst/>
          </a:prstGeom>
          <a:noFill/>
        </p:spPr>
        <p:txBody>
          <a:bodyPr wrap="square" rtlCol="0">
            <a:spAutoFit/>
          </a:bodyPr>
          <a:lstStyle/>
          <a:p>
            <a:pPr>
              <a:lnSpc>
                <a:spcPct val="130000"/>
              </a:lnSpc>
            </a:pPr>
            <a:r>
              <a:rPr lang="en-US" altLang="zh-CN" sz="4000" b="1" spc="-150" dirty="0">
                <a:solidFill>
                  <a:srgbClr val="000000"/>
                </a:solidFill>
                <a:latin typeface="Times New Roman" panose="02020603050405020304" charset="0"/>
                <a:ea typeface="汉仪雪君体简" panose="02010604000101010101" pitchFamily="2" charset="-122"/>
                <a:cs typeface="Times New Roman" panose="02020603050405020304" charset="0"/>
              </a:rPr>
              <a:t>Food</a:t>
            </a:r>
            <a:endParaRPr lang="en-US" altLang="zh-CN" sz="4000" b="1" spc="-150" dirty="0">
              <a:solidFill>
                <a:srgbClr val="000000"/>
              </a:solidFill>
              <a:latin typeface="Times New Roman" panose="02020603050405020304" charset="0"/>
              <a:ea typeface="汉仪雪君体简" panose="02010604000101010101" pitchFamily="2" charset="-122"/>
              <a:cs typeface="Times New Roman" panose="02020603050405020304" charset="0"/>
            </a:endParaRPr>
          </a:p>
        </p:txBody>
      </p:sp>
      <p:sp>
        <p:nvSpPr>
          <p:cNvPr id="38" name="TextBox 37"/>
          <p:cNvSpPr txBox="1"/>
          <p:nvPr/>
        </p:nvSpPr>
        <p:spPr>
          <a:xfrm>
            <a:off x="5360690" y="1785117"/>
            <a:ext cx="1503396" cy="891540"/>
          </a:xfrm>
          <a:prstGeom prst="rect">
            <a:avLst/>
          </a:prstGeom>
          <a:noFill/>
        </p:spPr>
        <p:txBody>
          <a:bodyPr wrap="square" rtlCol="0">
            <a:spAutoFit/>
          </a:bodyPr>
          <a:lstStyle/>
          <a:p>
            <a:pPr>
              <a:lnSpc>
                <a:spcPct val="130000"/>
              </a:lnSpc>
            </a:pPr>
            <a:r>
              <a:rPr lang="en-US" altLang="zh-CN" sz="4000" b="1" spc="-150" dirty="0">
                <a:latin typeface="Times New Roman" panose="02020603050405020304" charset="0"/>
                <a:ea typeface="汉仪雪君体简" panose="02010604000101010101" pitchFamily="2" charset="-122"/>
                <a:cs typeface="Times New Roman" panose="02020603050405020304" charset="0"/>
              </a:rPr>
              <a:t>Art</a:t>
            </a:r>
            <a:endParaRPr lang="en-US" altLang="zh-CN" sz="4000" b="1" spc="-150" dirty="0">
              <a:latin typeface="Times New Roman" panose="02020603050405020304" charset="0"/>
              <a:ea typeface="汉仪雪君体简" panose="02010604000101010101" pitchFamily="2" charset="-122"/>
              <a:cs typeface="Times New Roman" panose="02020603050405020304" charset="0"/>
            </a:endParaRPr>
          </a:p>
        </p:txBody>
      </p:sp>
      <p:sp>
        <p:nvSpPr>
          <p:cNvPr id="39" name="TextBox 38"/>
          <p:cNvSpPr txBox="1"/>
          <p:nvPr/>
        </p:nvSpPr>
        <p:spPr>
          <a:xfrm>
            <a:off x="8431530" y="1784985"/>
            <a:ext cx="2008505" cy="891540"/>
          </a:xfrm>
          <a:prstGeom prst="rect">
            <a:avLst/>
          </a:prstGeom>
          <a:noFill/>
        </p:spPr>
        <p:txBody>
          <a:bodyPr wrap="square" rtlCol="0">
            <a:spAutoFit/>
          </a:bodyPr>
          <a:lstStyle/>
          <a:p>
            <a:pPr>
              <a:lnSpc>
                <a:spcPct val="130000"/>
              </a:lnSpc>
            </a:pPr>
            <a:r>
              <a:rPr lang="en-US" altLang="zh-CN" sz="4000" b="1" spc="-150" dirty="0">
                <a:latin typeface="Times New Roman" panose="02020603050405020304" charset="0"/>
                <a:ea typeface="汉仪雪君体简" panose="02010604000101010101" pitchFamily="2" charset="-122"/>
                <a:cs typeface="Times New Roman" panose="02020603050405020304" charset="0"/>
              </a:rPr>
              <a:t>Festivals</a:t>
            </a:r>
            <a:endParaRPr lang="en-US" altLang="zh-CN" sz="4000" b="1" spc="-150" dirty="0">
              <a:latin typeface="Times New Roman" panose="02020603050405020304" charset="0"/>
              <a:ea typeface="汉仪雪君体简" panose="02010604000101010101" pitchFamily="2" charset="-122"/>
              <a:cs typeface="Times New Roman" panose="02020603050405020304" charset="0"/>
            </a:endParaRPr>
          </a:p>
        </p:txBody>
      </p:sp>
      <p:sp>
        <p:nvSpPr>
          <p:cNvPr id="4" name="矩形 3"/>
          <p:cNvSpPr/>
          <p:nvPr/>
        </p:nvSpPr>
        <p:spPr>
          <a:xfrm>
            <a:off x="1587500" y="0"/>
            <a:ext cx="9050655" cy="680720"/>
          </a:xfrm>
          <a:prstGeom prst="rect">
            <a:avLst/>
          </a:prstGeom>
          <a:solidFill>
            <a:schemeClr val="bg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solidFill>
                  <a:srgbClr val="C00000"/>
                </a:solidFill>
                <a:effectLst/>
                <a:latin typeface="Times New Roman" panose="02020603050405020304" charset="0"/>
                <a:cs typeface="Times New Roman" panose="02020603050405020304" charset="0"/>
              </a:rPr>
              <a:t>What do you think are some other factors?</a:t>
            </a:r>
            <a:endParaRPr lang="en-US" altLang="zh-CN" sz="3200" b="1">
              <a:solidFill>
                <a:srgbClr val="C00000"/>
              </a:solidFill>
              <a:effectLst/>
              <a:latin typeface="Times New Roman" panose="02020603050405020304" charset="0"/>
              <a:cs typeface="Times New Roman" panose="02020603050405020304" charset="0"/>
            </a:endParaRPr>
          </a:p>
        </p:txBody>
      </p:sp>
      <p:sp>
        <p:nvSpPr>
          <p:cNvPr id="45" name="TextBox 44"/>
          <p:cNvSpPr txBox="1"/>
          <p:nvPr/>
        </p:nvSpPr>
        <p:spPr>
          <a:xfrm>
            <a:off x="195825" y="5535822"/>
            <a:ext cx="939567" cy="521970"/>
          </a:xfrm>
          <a:prstGeom prst="rect">
            <a:avLst/>
          </a:prstGeom>
          <a:noFill/>
        </p:spPr>
        <p:txBody>
          <a:bodyPr wrap="square" rtlCol="0">
            <a:spAutoFit/>
          </a:bodyPr>
          <a:p>
            <a:r>
              <a:rPr lang="en-US" altLang="zh-CN" sz="2800" b="1" dirty="0" smtClean="0">
                <a:solidFill>
                  <a:srgbClr val="006600"/>
                </a:solidFill>
                <a:latin typeface="Times New Roman" panose="02020603050405020304" charset="0"/>
                <a:cs typeface="Times New Roman" panose="02020603050405020304" charset="0"/>
              </a:rPr>
              <a:t>tea</a:t>
            </a:r>
            <a:endParaRPr lang="en-US" altLang="zh-CN" sz="2800" b="1" dirty="0" smtClean="0">
              <a:solidFill>
                <a:srgbClr val="006600"/>
              </a:solidFill>
              <a:latin typeface="Times New Roman" panose="02020603050405020304" charset="0"/>
              <a:cs typeface="Times New Roman" panose="02020603050405020304" charset="0"/>
            </a:endParaRPr>
          </a:p>
        </p:txBody>
      </p:sp>
      <p:sp>
        <p:nvSpPr>
          <p:cNvPr id="46" name="TextBox 45"/>
          <p:cNvSpPr txBox="1"/>
          <p:nvPr/>
        </p:nvSpPr>
        <p:spPr>
          <a:xfrm>
            <a:off x="195633" y="4987300"/>
            <a:ext cx="917196" cy="521970"/>
          </a:xfrm>
          <a:prstGeom prst="rect">
            <a:avLst/>
          </a:prstGeom>
          <a:noFill/>
        </p:spPr>
        <p:txBody>
          <a:bodyPr wrap="square" rtlCol="0">
            <a:spAutoFit/>
          </a:bodyPr>
          <a:p>
            <a:r>
              <a:rPr lang="en-US" altLang="zh-CN" sz="2800" b="1" dirty="0" smtClean="0">
                <a:solidFill>
                  <a:srgbClr val="006600"/>
                </a:solidFill>
                <a:latin typeface="Times New Roman" panose="02020603050405020304" charset="0"/>
                <a:cs typeface="Times New Roman" panose="02020603050405020304" charset="0"/>
              </a:rPr>
              <a:t>wine</a:t>
            </a:r>
            <a:endParaRPr lang="en-US" altLang="zh-CN" sz="2800" b="1" dirty="0" smtClean="0">
              <a:solidFill>
                <a:srgbClr val="006600"/>
              </a:solidFill>
              <a:latin typeface="Times New Roman" panose="02020603050405020304" charset="0"/>
              <a:cs typeface="Times New Roman" panose="02020603050405020304" charset="0"/>
            </a:endParaRPr>
          </a:p>
        </p:txBody>
      </p:sp>
      <p:sp>
        <p:nvSpPr>
          <p:cNvPr id="48" name="TextBox 47"/>
          <p:cNvSpPr txBox="1"/>
          <p:nvPr/>
        </p:nvSpPr>
        <p:spPr>
          <a:xfrm>
            <a:off x="195580" y="2683510"/>
            <a:ext cx="1664970" cy="521970"/>
          </a:xfrm>
          <a:prstGeom prst="rect">
            <a:avLst/>
          </a:prstGeom>
          <a:noFill/>
        </p:spPr>
        <p:txBody>
          <a:bodyPr wrap="square" rtlCol="0">
            <a:spAutoFit/>
          </a:bodyPr>
          <a:p>
            <a:r>
              <a:rPr lang="en-US" altLang="zh-CN" sz="2800" b="1" dirty="0" smtClean="0">
                <a:solidFill>
                  <a:srgbClr val="006600"/>
                </a:solidFill>
                <a:latin typeface="Times New Roman" panose="02020603050405020304" charset="0"/>
                <a:cs typeface="Times New Roman" panose="02020603050405020304" charset="0"/>
              </a:rPr>
              <a:t>dumpling</a:t>
            </a:r>
            <a:endParaRPr lang="en-US" altLang="zh-CN" sz="2800" b="1" dirty="0" smtClean="0">
              <a:solidFill>
                <a:srgbClr val="006600"/>
              </a:solidFill>
              <a:latin typeface="Times New Roman" panose="02020603050405020304" charset="0"/>
              <a:cs typeface="Times New Roman" panose="02020603050405020304" charset="0"/>
            </a:endParaRPr>
          </a:p>
        </p:txBody>
      </p:sp>
      <p:sp>
        <p:nvSpPr>
          <p:cNvPr id="49" name="TextBox 48"/>
          <p:cNvSpPr txBox="1"/>
          <p:nvPr/>
        </p:nvSpPr>
        <p:spPr>
          <a:xfrm>
            <a:off x="195580" y="3259455"/>
            <a:ext cx="2237740" cy="521970"/>
          </a:xfrm>
          <a:prstGeom prst="rect">
            <a:avLst/>
          </a:prstGeom>
          <a:noFill/>
        </p:spPr>
        <p:txBody>
          <a:bodyPr wrap="square" rtlCol="0">
            <a:spAutoFit/>
          </a:bodyPr>
          <a:p>
            <a:r>
              <a:rPr lang="en-US" altLang="zh-CN" sz="2800" b="1" dirty="0" smtClean="0">
                <a:solidFill>
                  <a:srgbClr val="006600"/>
                </a:solidFill>
                <a:latin typeface="Times New Roman" panose="02020603050405020304" charset="0"/>
                <a:cs typeface="Times New Roman" panose="02020603050405020304" charset="0"/>
              </a:rPr>
              <a:t>Beijing duck</a:t>
            </a:r>
            <a:endParaRPr lang="en-US" altLang="zh-CN" sz="2800" b="1" dirty="0" smtClean="0">
              <a:solidFill>
                <a:srgbClr val="006600"/>
              </a:solidFill>
              <a:latin typeface="Times New Roman" panose="02020603050405020304" charset="0"/>
              <a:cs typeface="Times New Roman" panose="02020603050405020304" charset="0"/>
            </a:endParaRPr>
          </a:p>
        </p:txBody>
      </p:sp>
      <p:sp>
        <p:nvSpPr>
          <p:cNvPr id="50" name="TextBox 49"/>
          <p:cNvSpPr txBox="1"/>
          <p:nvPr/>
        </p:nvSpPr>
        <p:spPr>
          <a:xfrm>
            <a:off x="195580" y="2134870"/>
            <a:ext cx="1512570" cy="521970"/>
          </a:xfrm>
          <a:prstGeom prst="rect">
            <a:avLst/>
          </a:prstGeom>
          <a:noFill/>
        </p:spPr>
        <p:txBody>
          <a:bodyPr wrap="square" rtlCol="0">
            <a:spAutoFit/>
          </a:bodyPr>
          <a:p>
            <a:r>
              <a:rPr lang="en-US" altLang="zh-CN" sz="2800" b="1" dirty="0" smtClean="0">
                <a:solidFill>
                  <a:srgbClr val="006600"/>
                </a:solidFill>
                <a:latin typeface="Times New Roman" panose="02020603050405020304" charset="0"/>
                <a:cs typeface="Times New Roman" panose="02020603050405020304" charset="0"/>
              </a:rPr>
              <a:t>Hot </a:t>
            </a:r>
            <a:r>
              <a:rPr lang="en-US" altLang="zh-CN" sz="2800" b="1" dirty="0">
                <a:solidFill>
                  <a:srgbClr val="006600"/>
                </a:solidFill>
                <a:latin typeface="Times New Roman" panose="02020603050405020304" charset="0"/>
                <a:cs typeface="Times New Roman" panose="02020603050405020304" charset="0"/>
              </a:rPr>
              <a:t>P</a:t>
            </a:r>
            <a:r>
              <a:rPr lang="en-US" altLang="zh-CN" sz="2800" b="1" dirty="0" smtClean="0">
                <a:solidFill>
                  <a:srgbClr val="006600"/>
                </a:solidFill>
                <a:latin typeface="Times New Roman" panose="02020603050405020304" charset="0"/>
                <a:cs typeface="Times New Roman" panose="02020603050405020304" charset="0"/>
              </a:rPr>
              <a:t>ot</a:t>
            </a:r>
            <a:endParaRPr lang="en-US" altLang="zh-CN" sz="2800" b="1" dirty="0" smtClean="0">
              <a:solidFill>
                <a:srgbClr val="006600"/>
              </a:solidFill>
              <a:latin typeface="Times New Roman" panose="02020603050405020304" charset="0"/>
              <a:cs typeface="Times New Roman" panose="02020603050405020304" charset="0"/>
            </a:endParaRPr>
          </a:p>
        </p:txBody>
      </p:sp>
      <p:sp>
        <p:nvSpPr>
          <p:cNvPr id="51" name="TextBox 50"/>
          <p:cNvSpPr txBox="1"/>
          <p:nvPr/>
        </p:nvSpPr>
        <p:spPr>
          <a:xfrm>
            <a:off x="195757" y="6084574"/>
            <a:ext cx="765873" cy="583565"/>
          </a:xfrm>
          <a:prstGeom prst="rect">
            <a:avLst/>
          </a:prstGeom>
          <a:noFill/>
        </p:spPr>
        <p:txBody>
          <a:bodyPr wrap="square" rtlCol="0">
            <a:spAutoFit/>
          </a:bodyPr>
          <a:p>
            <a:r>
              <a:rPr lang="en-US" altLang="zh-CN" sz="3200" b="1" dirty="0" smtClean="0">
                <a:solidFill>
                  <a:srgbClr val="00660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endParaRPr lang="en-US" altLang="zh-CN" sz="3200" b="1" dirty="0" smtClean="0">
              <a:solidFill>
                <a:srgbClr val="00660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52" name="TextBox 51"/>
          <p:cNvSpPr txBox="1"/>
          <p:nvPr/>
        </p:nvSpPr>
        <p:spPr>
          <a:xfrm>
            <a:off x="195580" y="4411345"/>
            <a:ext cx="1727200" cy="521970"/>
          </a:xfrm>
          <a:prstGeom prst="rect">
            <a:avLst/>
          </a:prstGeom>
          <a:noFill/>
        </p:spPr>
        <p:txBody>
          <a:bodyPr wrap="square" rtlCol="0">
            <a:spAutoFit/>
          </a:bodyPr>
          <a:p>
            <a:r>
              <a:rPr lang="en-US" altLang="zh-CN" sz="2800" b="1" dirty="0" err="1" smtClean="0">
                <a:solidFill>
                  <a:srgbClr val="006600"/>
                </a:solidFill>
                <a:latin typeface="Times New Roman" panose="02020603050405020304" charset="0"/>
                <a:cs typeface="Times New Roman" panose="02020603050405020304" charset="0"/>
              </a:rPr>
              <a:t>mooncake</a:t>
            </a:r>
            <a:endParaRPr lang="en-US" altLang="zh-CN" sz="2800" b="1" dirty="0" err="1" smtClean="0">
              <a:solidFill>
                <a:srgbClr val="006600"/>
              </a:solidFill>
              <a:latin typeface="Times New Roman" panose="02020603050405020304" charset="0"/>
              <a:cs typeface="Times New Roman" panose="02020603050405020304" charset="0"/>
            </a:endParaRPr>
          </a:p>
        </p:txBody>
      </p:sp>
      <p:sp>
        <p:nvSpPr>
          <p:cNvPr id="47" name="TextBox 46"/>
          <p:cNvSpPr txBox="1"/>
          <p:nvPr/>
        </p:nvSpPr>
        <p:spPr>
          <a:xfrm>
            <a:off x="195580" y="3835400"/>
            <a:ext cx="2491105" cy="521970"/>
          </a:xfrm>
          <a:prstGeom prst="rect">
            <a:avLst/>
          </a:prstGeom>
          <a:noFill/>
        </p:spPr>
        <p:txBody>
          <a:bodyPr wrap="square" rtlCol="0">
            <a:spAutoFit/>
          </a:bodyPr>
          <a:p>
            <a:r>
              <a:rPr lang="en-US" altLang="zh-CN" sz="2800" b="1" dirty="0" smtClean="0">
                <a:solidFill>
                  <a:srgbClr val="006600"/>
                </a:solidFill>
                <a:latin typeface="Times New Roman" panose="02020603050405020304" charset="0"/>
                <a:cs typeface="Times New Roman" panose="02020603050405020304" charset="0"/>
              </a:rPr>
              <a:t>soya-bean milk</a:t>
            </a:r>
            <a:endParaRPr lang="en-US" altLang="zh-CN" sz="2800" b="1" dirty="0" smtClean="0">
              <a:solidFill>
                <a:srgbClr val="006600"/>
              </a:solidFill>
              <a:latin typeface="Times New Roman" panose="02020603050405020304" charset="0"/>
              <a:cs typeface="Times New Roman" panose="02020603050405020304" charset="0"/>
            </a:endParaRPr>
          </a:p>
        </p:txBody>
      </p:sp>
      <p:sp>
        <p:nvSpPr>
          <p:cNvPr id="2" name="TextBox 3"/>
          <p:cNvSpPr txBox="1"/>
          <p:nvPr/>
        </p:nvSpPr>
        <p:spPr>
          <a:xfrm>
            <a:off x="4020185" y="3382645"/>
            <a:ext cx="2060575" cy="521970"/>
          </a:xfrm>
          <a:prstGeom prst="rect">
            <a:avLst/>
          </a:prstGeom>
          <a:noFill/>
        </p:spPr>
        <p:txBody>
          <a:bodyPr wrap="square" rtlCol="0">
            <a:spAutoFit/>
          </a:bodyPr>
          <a:p>
            <a:r>
              <a:rPr lang="en-US" altLang="zh-CN" sz="2800" b="1" dirty="0" smtClean="0">
                <a:solidFill>
                  <a:srgbClr val="0066CC"/>
                </a:solidFill>
                <a:latin typeface="Times New Roman" panose="02020603050405020304" charset="0"/>
                <a:cs typeface="Times New Roman" panose="02020603050405020304" charset="0"/>
              </a:rPr>
              <a:t>architecture</a:t>
            </a:r>
            <a:endParaRPr lang="en-US" altLang="zh-CN" sz="2800" b="1" dirty="0" smtClean="0">
              <a:solidFill>
                <a:srgbClr val="0066CC"/>
              </a:solidFill>
              <a:latin typeface="Times New Roman" panose="02020603050405020304" charset="0"/>
              <a:cs typeface="Times New Roman" panose="02020603050405020304" charset="0"/>
            </a:endParaRPr>
          </a:p>
        </p:txBody>
      </p:sp>
      <p:sp>
        <p:nvSpPr>
          <p:cNvPr id="5" name="TextBox 4"/>
          <p:cNvSpPr txBox="1"/>
          <p:nvPr/>
        </p:nvSpPr>
        <p:spPr>
          <a:xfrm>
            <a:off x="4006850" y="5091430"/>
            <a:ext cx="2844165" cy="521970"/>
          </a:xfrm>
          <a:prstGeom prst="rect">
            <a:avLst/>
          </a:prstGeom>
          <a:noFill/>
        </p:spPr>
        <p:txBody>
          <a:bodyPr wrap="square" rtlCol="0">
            <a:spAutoFit/>
          </a:bodyPr>
          <a:p>
            <a:r>
              <a:rPr lang="en-US" altLang="zh-CN" sz="2800" b="1" dirty="0" smtClean="0">
                <a:solidFill>
                  <a:srgbClr val="0066CC"/>
                </a:solidFill>
                <a:latin typeface="Times New Roman" panose="02020603050405020304" charset="0"/>
                <a:cs typeface="Times New Roman" panose="02020603050405020304" charset="0"/>
              </a:rPr>
              <a:t>Chinese painting</a:t>
            </a:r>
            <a:endParaRPr lang="en-US" altLang="zh-CN" sz="2800" b="1" dirty="0" smtClean="0">
              <a:solidFill>
                <a:srgbClr val="0066CC"/>
              </a:solidFill>
              <a:latin typeface="Times New Roman" panose="02020603050405020304" charset="0"/>
              <a:cs typeface="Times New Roman" panose="02020603050405020304" charset="0"/>
            </a:endParaRPr>
          </a:p>
        </p:txBody>
      </p:sp>
      <p:sp>
        <p:nvSpPr>
          <p:cNvPr id="7" name="TextBox 6"/>
          <p:cNvSpPr txBox="1"/>
          <p:nvPr/>
        </p:nvSpPr>
        <p:spPr>
          <a:xfrm>
            <a:off x="4006710" y="4542540"/>
            <a:ext cx="2340528" cy="521970"/>
          </a:xfrm>
          <a:prstGeom prst="rect">
            <a:avLst/>
          </a:prstGeom>
          <a:noFill/>
        </p:spPr>
        <p:txBody>
          <a:bodyPr wrap="square" rtlCol="0">
            <a:spAutoFit/>
          </a:bodyPr>
          <a:p>
            <a:r>
              <a:rPr lang="en-US" altLang="zh-CN" sz="2800" b="1" dirty="0" smtClean="0">
                <a:solidFill>
                  <a:srgbClr val="0066CC"/>
                </a:solidFill>
                <a:latin typeface="Times New Roman" panose="02020603050405020304" charset="0"/>
                <a:cs typeface="Times New Roman" panose="02020603050405020304" charset="0"/>
              </a:rPr>
              <a:t>Beijing opera</a:t>
            </a:r>
            <a:endParaRPr lang="en-US" altLang="zh-CN" sz="2800" b="1" dirty="0" smtClean="0">
              <a:solidFill>
                <a:srgbClr val="0066CC"/>
              </a:solidFill>
              <a:latin typeface="Times New Roman" panose="02020603050405020304" charset="0"/>
              <a:cs typeface="Times New Roman" panose="02020603050405020304" charset="0"/>
            </a:endParaRPr>
          </a:p>
        </p:txBody>
      </p:sp>
      <p:sp>
        <p:nvSpPr>
          <p:cNvPr id="3" name="TextBox 37"/>
          <p:cNvSpPr txBox="1"/>
          <p:nvPr/>
        </p:nvSpPr>
        <p:spPr>
          <a:xfrm>
            <a:off x="4014826" y="2797684"/>
            <a:ext cx="1225204" cy="521970"/>
          </a:xfrm>
          <a:prstGeom prst="rect">
            <a:avLst/>
          </a:prstGeom>
          <a:noFill/>
        </p:spPr>
        <p:txBody>
          <a:bodyPr wrap="square" rtlCol="0">
            <a:spAutoFit/>
          </a:bodyPr>
          <a:p>
            <a:r>
              <a:rPr lang="en-US" altLang="zh-CN" sz="2800" b="1" dirty="0" smtClean="0">
                <a:solidFill>
                  <a:srgbClr val="0066CC"/>
                </a:solidFill>
                <a:latin typeface="Times New Roman" panose="02020603050405020304" charset="0"/>
                <a:cs typeface="Times New Roman" panose="02020603050405020304" charset="0"/>
              </a:rPr>
              <a:t>china</a:t>
            </a:r>
            <a:endParaRPr lang="en-US" altLang="zh-CN" sz="2800" b="1" dirty="0" smtClean="0">
              <a:solidFill>
                <a:srgbClr val="0066CC"/>
              </a:solidFill>
              <a:latin typeface="Times New Roman" panose="02020603050405020304" charset="0"/>
              <a:cs typeface="Times New Roman" panose="02020603050405020304" charset="0"/>
            </a:endParaRPr>
          </a:p>
        </p:txBody>
      </p:sp>
      <p:sp>
        <p:nvSpPr>
          <p:cNvPr id="6" name="TextBox 38"/>
          <p:cNvSpPr txBox="1"/>
          <p:nvPr/>
        </p:nvSpPr>
        <p:spPr>
          <a:xfrm>
            <a:off x="4006850" y="5621020"/>
            <a:ext cx="2483485" cy="521970"/>
          </a:xfrm>
          <a:prstGeom prst="rect">
            <a:avLst/>
          </a:prstGeom>
          <a:noFill/>
        </p:spPr>
        <p:txBody>
          <a:bodyPr wrap="square" rtlCol="0">
            <a:spAutoFit/>
          </a:bodyPr>
          <a:p>
            <a:r>
              <a:rPr lang="en-US" altLang="zh-CN" sz="2800" b="1" dirty="0" smtClean="0">
                <a:solidFill>
                  <a:srgbClr val="0066CC"/>
                </a:solidFill>
                <a:latin typeface="Times New Roman" panose="02020603050405020304" charset="0"/>
                <a:cs typeface="Times New Roman" panose="02020603050405020304" charset="0"/>
              </a:rPr>
              <a:t>paper-cutting</a:t>
            </a:r>
            <a:endParaRPr lang="en-US" altLang="zh-CN" sz="2800" b="1" dirty="0" smtClean="0">
              <a:solidFill>
                <a:srgbClr val="0066CC"/>
              </a:solidFill>
              <a:latin typeface="Times New Roman" panose="02020603050405020304" charset="0"/>
              <a:cs typeface="Times New Roman" panose="02020603050405020304" charset="0"/>
            </a:endParaRPr>
          </a:p>
        </p:txBody>
      </p:sp>
      <p:sp>
        <p:nvSpPr>
          <p:cNvPr id="8" name="TextBox 39"/>
          <p:cNvSpPr txBox="1"/>
          <p:nvPr/>
        </p:nvSpPr>
        <p:spPr>
          <a:xfrm>
            <a:off x="4015105" y="3994150"/>
            <a:ext cx="2727325" cy="521970"/>
          </a:xfrm>
          <a:prstGeom prst="rect">
            <a:avLst/>
          </a:prstGeom>
          <a:noFill/>
        </p:spPr>
        <p:txBody>
          <a:bodyPr wrap="square" rtlCol="0">
            <a:spAutoFit/>
          </a:bodyPr>
          <a:p>
            <a:r>
              <a:rPr lang="en-US" altLang="zh-CN" sz="2800" b="1" dirty="0" err="1" smtClean="0">
                <a:solidFill>
                  <a:srgbClr val="0066CC"/>
                </a:solidFill>
                <a:latin typeface="Times New Roman" panose="02020603050405020304" charset="0"/>
                <a:cs typeface="Times New Roman" panose="02020603050405020304" charset="0"/>
              </a:rPr>
              <a:t>Shu</a:t>
            </a:r>
            <a:r>
              <a:rPr lang="en-US" altLang="zh-CN" sz="2800" b="1" dirty="0" smtClean="0">
                <a:solidFill>
                  <a:srgbClr val="0066CC"/>
                </a:solidFill>
                <a:latin typeface="Times New Roman" panose="02020603050405020304" charset="0"/>
                <a:cs typeface="Times New Roman" panose="02020603050405020304" charset="0"/>
              </a:rPr>
              <a:t> embroidery</a:t>
            </a:r>
            <a:endParaRPr lang="en-US" altLang="zh-CN" sz="2800" b="1" dirty="0" smtClean="0">
              <a:solidFill>
                <a:srgbClr val="0066CC"/>
              </a:solidFill>
              <a:latin typeface="Times New Roman" panose="02020603050405020304" charset="0"/>
              <a:cs typeface="Times New Roman" panose="02020603050405020304" charset="0"/>
            </a:endParaRPr>
          </a:p>
        </p:txBody>
      </p:sp>
      <p:sp>
        <p:nvSpPr>
          <p:cNvPr id="44" name="TextBox 43"/>
          <p:cNvSpPr txBox="1"/>
          <p:nvPr/>
        </p:nvSpPr>
        <p:spPr>
          <a:xfrm>
            <a:off x="4019932" y="6118821"/>
            <a:ext cx="1031846" cy="583565"/>
          </a:xfrm>
          <a:prstGeom prst="rect">
            <a:avLst/>
          </a:prstGeom>
          <a:noFill/>
        </p:spPr>
        <p:txBody>
          <a:bodyPr wrap="square" rtlCol="0">
            <a:spAutoFit/>
          </a:bodyPr>
          <a:p>
            <a:r>
              <a:rPr lang="en-US" altLang="zh-CN" sz="3200" b="1" dirty="0" smtClean="0">
                <a:solidFill>
                  <a:srgbClr val="0066CC"/>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endParaRPr lang="en-US" altLang="zh-CN" sz="3200" b="1" dirty="0" smtClean="0">
              <a:solidFill>
                <a:srgbClr val="0066CC"/>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sp>
        <p:nvSpPr>
          <p:cNvPr id="10" name="TextBox 4"/>
          <p:cNvSpPr txBox="1"/>
          <p:nvPr/>
        </p:nvSpPr>
        <p:spPr>
          <a:xfrm>
            <a:off x="7811770" y="3979545"/>
            <a:ext cx="3150870" cy="460375"/>
          </a:xfrm>
          <a:prstGeom prst="rect">
            <a:avLst/>
          </a:prstGeom>
          <a:noFill/>
        </p:spPr>
        <p:txBody>
          <a:bodyPr wrap="square" rtlCol="0">
            <a:spAutoFit/>
          </a:bodyPr>
          <a:lstStyle/>
          <a:p>
            <a:r>
              <a:rPr lang="en-US" altLang="zh-CN" sz="2400" b="1" dirty="0" smtClean="0">
                <a:solidFill>
                  <a:srgbClr val="7030A0"/>
                </a:solidFill>
                <a:latin typeface="Times New Roman" panose="02020603050405020304" charset="0"/>
                <a:cs typeface="Times New Roman" panose="02020603050405020304" charset="0"/>
              </a:rPr>
              <a:t>Dragon Boat Festival</a:t>
            </a:r>
            <a:endParaRPr lang="en-US" altLang="zh-CN" sz="2400" b="1" dirty="0" smtClean="0">
              <a:solidFill>
                <a:srgbClr val="7030A0"/>
              </a:solidFill>
              <a:latin typeface="Times New Roman" panose="02020603050405020304" charset="0"/>
              <a:cs typeface="Times New Roman" panose="02020603050405020304" charset="0"/>
            </a:endParaRPr>
          </a:p>
        </p:txBody>
      </p:sp>
      <p:sp>
        <p:nvSpPr>
          <p:cNvPr id="11" name="TextBox 6"/>
          <p:cNvSpPr txBox="1"/>
          <p:nvPr/>
        </p:nvSpPr>
        <p:spPr>
          <a:xfrm>
            <a:off x="7812405" y="3513455"/>
            <a:ext cx="3144520" cy="460375"/>
          </a:xfrm>
          <a:prstGeom prst="rect">
            <a:avLst/>
          </a:prstGeom>
          <a:noFill/>
        </p:spPr>
        <p:txBody>
          <a:bodyPr wrap="square" rtlCol="0">
            <a:spAutoFit/>
          </a:bodyPr>
          <a:lstStyle/>
          <a:p>
            <a:r>
              <a:rPr lang="en-US" altLang="zh-CN" sz="2400" b="1" dirty="0">
                <a:solidFill>
                  <a:srgbClr val="7030A0"/>
                </a:solidFill>
                <a:latin typeface="Times New Roman" panose="02020603050405020304" charset="0"/>
                <a:cs typeface="Times New Roman" panose="02020603050405020304" charset="0"/>
              </a:rPr>
              <a:t>Mid-Autumn Festival</a:t>
            </a:r>
            <a:endParaRPr lang="en-US" altLang="zh-CN" sz="2400" b="1" dirty="0">
              <a:solidFill>
                <a:srgbClr val="7030A0"/>
              </a:solidFill>
              <a:latin typeface="Times New Roman" panose="02020603050405020304" charset="0"/>
              <a:cs typeface="Times New Roman" panose="02020603050405020304" charset="0"/>
            </a:endParaRPr>
          </a:p>
        </p:txBody>
      </p:sp>
      <p:sp>
        <p:nvSpPr>
          <p:cNvPr id="13" name="TextBox 38"/>
          <p:cNvSpPr txBox="1"/>
          <p:nvPr/>
        </p:nvSpPr>
        <p:spPr>
          <a:xfrm>
            <a:off x="7811770" y="4948555"/>
            <a:ext cx="3505200" cy="460375"/>
          </a:xfrm>
          <a:prstGeom prst="rect">
            <a:avLst/>
          </a:prstGeom>
          <a:noFill/>
        </p:spPr>
        <p:txBody>
          <a:bodyPr wrap="square" rtlCol="0">
            <a:spAutoFit/>
          </a:bodyPr>
          <a:lstStyle/>
          <a:p>
            <a:r>
              <a:rPr lang="en-US" altLang="zh-CN" sz="2400" b="1" dirty="0" smtClean="0">
                <a:solidFill>
                  <a:srgbClr val="7030A0"/>
                </a:solidFill>
                <a:latin typeface="Times New Roman" panose="02020603050405020304" charset="0"/>
                <a:cs typeface="Times New Roman" panose="02020603050405020304" charset="0"/>
              </a:rPr>
              <a:t>Tomb Sweeping Day</a:t>
            </a:r>
            <a:endParaRPr lang="en-US" altLang="zh-CN" sz="2400" b="1" dirty="0" smtClean="0">
              <a:solidFill>
                <a:srgbClr val="7030A0"/>
              </a:solidFill>
              <a:latin typeface="Times New Roman" panose="02020603050405020304" charset="0"/>
              <a:cs typeface="Times New Roman" panose="02020603050405020304" charset="0"/>
            </a:endParaRPr>
          </a:p>
        </p:txBody>
      </p:sp>
      <p:sp>
        <p:nvSpPr>
          <p:cNvPr id="14" name="TextBox 39"/>
          <p:cNvSpPr txBox="1"/>
          <p:nvPr/>
        </p:nvSpPr>
        <p:spPr>
          <a:xfrm>
            <a:off x="7812405" y="4471035"/>
            <a:ext cx="2511425" cy="460375"/>
          </a:xfrm>
          <a:prstGeom prst="rect">
            <a:avLst/>
          </a:prstGeom>
          <a:noFill/>
        </p:spPr>
        <p:txBody>
          <a:bodyPr wrap="square" rtlCol="0">
            <a:spAutoFit/>
          </a:bodyPr>
          <a:lstStyle/>
          <a:p>
            <a:r>
              <a:rPr lang="en-US" altLang="zh-CN" sz="2400" b="1" dirty="0" err="1" smtClean="0">
                <a:solidFill>
                  <a:srgbClr val="7030A0"/>
                </a:solidFill>
                <a:latin typeface="Times New Roman" panose="02020603050405020304" charset="0"/>
                <a:cs typeface="Times New Roman" panose="02020603050405020304" charset="0"/>
              </a:rPr>
              <a:t>Lantern Festival</a:t>
            </a:r>
            <a:endParaRPr lang="en-US" altLang="zh-CN" sz="2400" b="1" dirty="0" err="1" smtClean="0">
              <a:solidFill>
                <a:srgbClr val="7030A0"/>
              </a:solidFill>
              <a:latin typeface="Times New Roman" panose="02020603050405020304" charset="0"/>
              <a:cs typeface="Times New Roman" panose="02020603050405020304" charset="0"/>
            </a:endParaRPr>
          </a:p>
        </p:txBody>
      </p:sp>
      <p:sp>
        <p:nvSpPr>
          <p:cNvPr id="15" name="TextBox 43"/>
          <p:cNvSpPr txBox="1"/>
          <p:nvPr/>
        </p:nvSpPr>
        <p:spPr>
          <a:xfrm>
            <a:off x="7876922" y="5390476"/>
            <a:ext cx="1031846" cy="583565"/>
          </a:xfrm>
          <a:prstGeom prst="rect">
            <a:avLst/>
          </a:prstGeom>
          <a:noFill/>
        </p:spPr>
        <p:txBody>
          <a:bodyPr wrap="square" rtlCol="0">
            <a:spAutoFit/>
          </a:bodyPr>
          <a:lstStyle/>
          <a:p>
            <a:r>
              <a:rPr lang="en-US" altLang="zh-CN" sz="32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rPr>
              <a:t>…</a:t>
            </a:r>
            <a:endParaRPr lang="en-US" altLang="zh-CN" sz="3200" b="1" dirty="0" smtClean="0">
              <a:solidFill>
                <a:srgbClr val="7030A0"/>
              </a:solidFill>
              <a:effectLst>
                <a:outerShdw blurRad="38100" dist="38100" dir="2700000" algn="tl">
                  <a:srgbClr val="000000">
                    <a:alpha val="43137"/>
                  </a:srgbClr>
                </a:outerShdw>
              </a:effectLst>
              <a:latin typeface="Times New Roman" panose="02020603050405020304" charset="0"/>
              <a:cs typeface="Times New Roman" panose="02020603050405020304" charset="0"/>
            </a:endParaRPr>
          </a:p>
        </p:txBody>
      </p:sp>
      <p:grpSp>
        <p:nvGrpSpPr>
          <p:cNvPr id="16" name="组合 15"/>
          <p:cNvGrpSpPr/>
          <p:nvPr/>
        </p:nvGrpSpPr>
        <p:grpSpPr>
          <a:xfrm>
            <a:off x="10770870" y="1242060"/>
            <a:ext cx="1430020" cy="1354455"/>
            <a:chOff x="6184234" y="1339461"/>
            <a:chExt cx="2383532" cy="2257425"/>
          </a:xfrm>
        </p:grpSpPr>
        <p:pic>
          <p:nvPicPr>
            <p:cNvPr id="17" name="图片 1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462741" y="1339461"/>
              <a:ext cx="2105025" cy="2257425"/>
            </a:xfrm>
            <a:prstGeom prst="rect">
              <a:avLst/>
            </a:prstGeom>
          </p:spPr>
        </p:pic>
        <p:pic>
          <p:nvPicPr>
            <p:cNvPr id="18" name="图片 1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4234" y="1553452"/>
              <a:ext cx="1057275" cy="1028700"/>
            </a:xfrm>
            <a:prstGeom prst="rect">
              <a:avLst/>
            </a:prstGeom>
          </p:spPr>
        </p:pic>
        <p:sp>
          <p:nvSpPr>
            <p:cNvPr id="19" name="TextBox 35"/>
            <p:cNvSpPr txBox="1"/>
            <p:nvPr/>
          </p:nvSpPr>
          <p:spPr>
            <a:xfrm>
              <a:off x="6363105" y="1473869"/>
              <a:ext cx="743002" cy="869950"/>
            </a:xfrm>
            <a:prstGeom prst="rect">
              <a:avLst/>
            </a:prstGeom>
            <a:noFill/>
          </p:spPr>
          <p:txBody>
            <a:bodyPr wrap="square" rtlCol="0">
              <a:spAutoFit/>
            </a:bodyPr>
            <a:p>
              <a:pPr algn="ctr"/>
              <a:r>
                <a:rPr lang="en-US" altLang="zh-CN" sz="2800" b="1" dirty="0">
                  <a:solidFill>
                    <a:schemeClr val="bg1"/>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cs typeface="Times New Roman" panose="02020603050405020304" charset="0"/>
                </a:rPr>
                <a:t>...</a:t>
              </a:r>
              <a:endParaRPr lang="en-US" altLang="zh-CN" sz="2800" b="1" dirty="0">
                <a:solidFill>
                  <a:schemeClr val="bg1"/>
                </a:solidFill>
                <a:effectLst>
                  <a:outerShdw blurRad="38100" dist="38100" dir="2700000" algn="tl">
                    <a:srgbClr val="000000">
                      <a:alpha val="43137"/>
                    </a:srgbClr>
                  </a:outerShdw>
                </a:effectLst>
                <a:latin typeface="Times New Roman" panose="02020603050405020304" charset="0"/>
                <a:ea typeface="微软雅黑" panose="020B0503020204020204" pitchFamily="34" charset="-122"/>
                <a:cs typeface="Times New Roman" panose="02020603050405020304" charset="0"/>
              </a:endParaRPr>
            </a:p>
          </p:txBody>
        </p:sp>
      </p:grpSp>
      <p:sp>
        <p:nvSpPr>
          <p:cNvPr id="20" name="TextBox 38"/>
          <p:cNvSpPr txBox="1"/>
          <p:nvPr/>
        </p:nvSpPr>
        <p:spPr>
          <a:xfrm>
            <a:off x="11346815" y="1513205"/>
            <a:ext cx="461645" cy="891540"/>
          </a:xfrm>
          <a:prstGeom prst="rect">
            <a:avLst/>
          </a:prstGeom>
          <a:noFill/>
        </p:spPr>
        <p:txBody>
          <a:bodyPr wrap="square" rtlCol="0">
            <a:spAutoFit/>
          </a:bodyPr>
          <a:p>
            <a:pPr>
              <a:lnSpc>
                <a:spcPct val="130000"/>
              </a:lnSpc>
            </a:pPr>
            <a:r>
              <a:rPr lang="en-US" altLang="zh-CN" sz="4000" b="1" spc="-150" dirty="0">
                <a:latin typeface="Times New Roman" panose="02020603050405020304" charset="0"/>
                <a:ea typeface="汉仪雪君体简" panose="02010604000101010101" pitchFamily="2" charset="-122"/>
                <a:cs typeface="Times New Roman" panose="02020603050405020304" charset="0"/>
              </a:rPr>
              <a:t>...</a:t>
            </a:r>
            <a:endParaRPr lang="en-US" altLang="zh-CN" sz="4000" b="1" spc="-150" dirty="0">
              <a:latin typeface="Times New Roman" panose="02020603050405020304" charset="0"/>
              <a:ea typeface="汉仪雪君体简" panose="02010604000101010101" pitchFamily="2" charset="-122"/>
              <a:cs typeface="Times New Roman" panose="02020603050405020304" charset="0"/>
            </a:endParaRPr>
          </a:p>
        </p:txBody>
      </p:sp>
      <p:pic>
        <p:nvPicPr>
          <p:cNvPr id="12" name="图片 11" descr="水印"/>
          <p:cNvPicPr>
            <a:picLocks noChangeAspect="1"/>
          </p:cNvPicPr>
          <p:nvPr userDrawn="1"/>
        </p:nvPicPr>
        <p:blipFill>
          <a:blip r:embed="rId3"/>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 calcmode="lin" valueType="num">
                                      <p:cBhvr>
                                        <p:cTn id="18" dur="500" fill="hold"/>
                                        <p:tgtEl>
                                          <p:spTgt spid="37"/>
                                        </p:tgtEl>
                                        <p:attrNameLst>
                                          <p:attrName>ppt_w</p:attrName>
                                        </p:attrNameLst>
                                      </p:cBhvr>
                                      <p:tavLst>
                                        <p:tav tm="0">
                                          <p:val>
                                            <p:fltVal val="0"/>
                                          </p:val>
                                        </p:tav>
                                        <p:tav tm="100000">
                                          <p:val>
                                            <p:strVal val="#ppt_w"/>
                                          </p:val>
                                        </p:tav>
                                      </p:tavLst>
                                    </p:anim>
                                    <p:anim calcmode="lin" valueType="num">
                                      <p:cBhvr>
                                        <p:cTn id="19" dur="500" fill="hold"/>
                                        <p:tgtEl>
                                          <p:spTgt spid="37"/>
                                        </p:tgtEl>
                                        <p:attrNameLst>
                                          <p:attrName>ppt_h</p:attrName>
                                        </p:attrNameLst>
                                      </p:cBhvr>
                                      <p:tavLst>
                                        <p:tav tm="0">
                                          <p:val>
                                            <p:fltVal val="0"/>
                                          </p:val>
                                        </p:tav>
                                        <p:tav tm="100000">
                                          <p:val>
                                            <p:strVal val="#ppt_h"/>
                                          </p:val>
                                        </p:tav>
                                      </p:tavLst>
                                    </p:anim>
                                    <p:animEffect transition="in" filter="fade">
                                      <p:cBhvr>
                                        <p:cTn id="20" dur="500"/>
                                        <p:tgtEl>
                                          <p:spTgt spid="37"/>
                                        </p:tgtEl>
                                      </p:cBhvr>
                                    </p:animEffect>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29"/>
                                        </p:tgtEl>
                                        <p:attrNameLst>
                                          <p:attrName>style.visibility</p:attrName>
                                        </p:attrNameLst>
                                      </p:cBhvr>
                                      <p:to>
                                        <p:strVal val="visible"/>
                                      </p:to>
                                    </p:set>
                                    <p:animEffect transition="in" filter="fade">
                                      <p:cBhvr>
                                        <p:cTn id="24" dur="1000"/>
                                        <p:tgtEl>
                                          <p:spTgt spid="29"/>
                                        </p:tgtEl>
                                      </p:cBhvr>
                                    </p:animEffect>
                                    <p:anim calcmode="lin" valueType="num">
                                      <p:cBhvr>
                                        <p:cTn id="25" dur="1000" fill="hold"/>
                                        <p:tgtEl>
                                          <p:spTgt spid="29"/>
                                        </p:tgtEl>
                                        <p:attrNameLst>
                                          <p:attrName>ppt_x</p:attrName>
                                        </p:attrNameLst>
                                      </p:cBhvr>
                                      <p:tavLst>
                                        <p:tav tm="0">
                                          <p:val>
                                            <p:strVal val="#ppt_x"/>
                                          </p:val>
                                        </p:tav>
                                        <p:tav tm="100000">
                                          <p:val>
                                            <p:strVal val="#ppt_x"/>
                                          </p:val>
                                        </p:tav>
                                      </p:tavLst>
                                    </p:anim>
                                    <p:anim calcmode="lin" valueType="num">
                                      <p:cBhvr>
                                        <p:cTn id="26" dur="1000" fill="hold"/>
                                        <p:tgtEl>
                                          <p:spTgt spid="2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38"/>
                                        </p:tgtEl>
                                        <p:attrNameLst>
                                          <p:attrName>style.visibility</p:attrName>
                                        </p:attrNameLst>
                                      </p:cBhvr>
                                      <p:to>
                                        <p:strVal val="visible"/>
                                      </p:to>
                                    </p:set>
                                    <p:anim calcmode="lin" valueType="num">
                                      <p:cBhvr>
                                        <p:cTn id="30" dur="500" fill="hold"/>
                                        <p:tgtEl>
                                          <p:spTgt spid="38"/>
                                        </p:tgtEl>
                                        <p:attrNameLst>
                                          <p:attrName>ppt_w</p:attrName>
                                        </p:attrNameLst>
                                      </p:cBhvr>
                                      <p:tavLst>
                                        <p:tav tm="0">
                                          <p:val>
                                            <p:fltVal val="0"/>
                                          </p:val>
                                        </p:tav>
                                        <p:tav tm="100000">
                                          <p:val>
                                            <p:strVal val="#ppt_w"/>
                                          </p:val>
                                        </p:tav>
                                      </p:tavLst>
                                    </p:anim>
                                    <p:anim calcmode="lin" valueType="num">
                                      <p:cBhvr>
                                        <p:cTn id="31" dur="500" fill="hold"/>
                                        <p:tgtEl>
                                          <p:spTgt spid="38"/>
                                        </p:tgtEl>
                                        <p:attrNameLst>
                                          <p:attrName>ppt_h</p:attrName>
                                        </p:attrNameLst>
                                      </p:cBhvr>
                                      <p:tavLst>
                                        <p:tav tm="0">
                                          <p:val>
                                            <p:fltVal val="0"/>
                                          </p:val>
                                        </p:tav>
                                        <p:tav tm="100000">
                                          <p:val>
                                            <p:strVal val="#ppt_h"/>
                                          </p:val>
                                        </p:tav>
                                      </p:tavLst>
                                    </p:anim>
                                    <p:animEffect transition="in" filter="fade">
                                      <p:cBhvr>
                                        <p:cTn id="32" dur="500"/>
                                        <p:tgtEl>
                                          <p:spTgt spid="38"/>
                                        </p:tgtEl>
                                      </p:cBhvr>
                                    </p:animEffect>
                                  </p:childTnLst>
                                </p:cTn>
                              </p:par>
                            </p:childTnLst>
                          </p:cTn>
                        </p:par>
                        <p:par>
                          <p:cTn id="33" fill="hold">
                            <p:stCondLst>
                              <p:cond delay="3000"/>
                            </p:stCondLst>
                            <p:childTnLst>
                              <p:par>
                                <p:cTn id="34" presetID="47" presetClass="entr" presetSubtype="0" fill="hold" nodeType="after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53" presetClass="entr" presetSubtype="16" fill="hold" grpId="0" nodeType="after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par>
                          <p:cTn id="45" fill="hold">
                            <p:stCondLst>
                              <p:cond delay="4500"/>
                            </p:stCondLst>
                            <p:childTnLst>
                              <p:par>
                                <p:cTn id="46" presetID="47" presetClass="entr" presetSubtype="0"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1000"/>
                                        <p:tgtEl>
                                          <p:spTgt spid="16"/>
                                        </p:tgtEl>
                                      </p:cBhvr>
                                    </p:animEffect>
                                    <p:anim calcmode="lin" valueType="num">
                                      <p:cBhvr>
                                        <p:cTn id="49" dur="1000" fill="hold"/>
                                        <p:tgtEl>
                                          <p:spTgt spid="16"/>
                                        </p:tgtEl>
                                        <p:attrNameLst>
                                          <p:attrName>ppt_x</p:attrName>
                                        </p:attrNameLst>
                                      </p:cBhvr>
                                      <p:tavLst>
                                        <p:tav tm="0">
                                          <p:val>
                                            <p:strVal val="#ppt_x"/>
                                          </p:val>
                                        </p:tav>
                                        <p:tav tm="100000">
                                          <p:val>
                                            <p:strVal val="#ppt_x"/>
                                          </p:val>
                                        </p:tav>
                                      </p:tavLst>
                                    </p:anim>
                                    <p:anim calcmode="lin" valueType="num">
                                      <p:cBhvr>
                                        <p:cTn id="50" dur="10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53" presetClass="entr" presetSubtype="16"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 calcmode="lin" valueType="num">
                                      <p:cBhvr>
                                        <p:cTn id="54" dur="500" fill="hold"/>
                                        <p:tgtEl>
                                          <p:spTgt spid="20"/>
                                        </p:tgtEl>
                                        <p:attrNameLst>
                                          <p:attrName>ppt_w</p:attrName>
                                        </p:attrNameLst>
                                      </p:cBhvr>
                                      <p:tavLst>
                                        <p:tav tm="0">
                                          <p:val>
                                            <p:fltVal val="0"/>
                                          </p:val>
                                        </p:tav>
                                        <p:tav tm="100000">
                                          <p:val>
                                            <p:strVal val="#ppt_w"/>
                                          </p:val>
                                        </p:tav>
                                      </p:tavLst>
                                    </p:anim>
                                    <p:anim calcmode="lin" valueType="num">
                                      <p:cBhvr>
                                        <p:cTn id="55" dur="500" fill="hold"/>
                                        <p:tgtEl>
                                          <p:spTgt spid="20"/>
                                        </p:tgtEl>
                                        <p:attrNameLst>
                                          <p:attrName>ppt_h</p:attrName>
                                        </p:attrNameLst>
                                      </p:cBhvr>
                                      <p:tavLst>
                                        <p:tav tm="0">
                                          <p:val>
                                            <p:fltVal val="0"/>
                                          </p:val>
                                        </p:tav>
                                        <p:tav tm="100000">
                                          <p:val>
                                            <p:strVal val="#ppt_h"/>
                                          </p:val>
                                        </p:tav>
                                      </p:tavLst>
                                    </p:anim>
                                    <p:animEffect transition="in" filter="fade">
                                      <p:cBhvr>
                                        <p:cTn id="56" dur="500"/>
                                        <p:tgtEl>
                                          <p:spTgt spid="20"/>
                                        </p:tgtEl>
                                      </p:cBhvr>
                                    </p:animEffect>
                                  </p:childTnLst>
                                </p:cTn>
                              </p:par>
                            </p:childTnLst>
                          </p:cTn>
                        </p:par>
                      </p:childTnLst>
                    </p:cTn>
                  </p:par>
                  <p:par>
                    <p:cTn id="57" fill="hold">
                      <p:stCondLst>
                        <p:cond delay="indefinite"/>
                      </p:stCondLst>
                      <p:childTnLst>
                        <p:par>
                          <p:cTn id="58" fill="hold">
                            <p:stCondLst>
                              <p:cond delay="0"/>
                            </p:stCondLst>
                            <p:childTnLst>
                              <p:par>
                                <p:cTn id="59" presetID="18" presetClass="entr" presetSubtype="6" fill="hold" grpId="0" nodeType="click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Right)">
                                      <p:cBhvr>
                                        <p:cTn id="61" dur="500"/>
                                        <p:tgtEl>
                                          <p:spTgt spid="50"/>
                                        </p:tgtEl>
                                      </p:cBhvr>
                                    </p:animEffect>
                                  </p:childTnLst>
                                </p:cTn>
                              </p:par>
                            </p:childTnLst>
                          </p:cTn>
                        </p:par>
                        <p:par>
                          <p:cTn id="62" fill="hold">
                            <p:stCondLst>
                              <p:cond delay="500"/>
                            </p:stCondLst>
                            <p:childTnLst>
                              <p:par>
                                <p:cTn id="63" presetID="18" presetClass="entr" presetSubtype="6" fill="hold" grpId="0" nodeType="afterEffect">
                                  <p:stCondLst>
                                    <p:cond delay="0"/>
                                  </p:stCondLst>
                                  <p:childTnLst>
                                    <p:set>
                                      <p:cBhvr>
                                        <p:cTn id="64" dur="1" fill="hold">
                                          <p:stCondLst>
                                            <p:cond delay="0"/>
                                          </p:stCondLst>
                                        </p:cTn>
                                        <p:tgtEl>
                                          <p:spTgt spid="48"/>
                                        </p:tgtEl>
                                        <p:attrNameLst>
                                          <p:attrName>style.visibility</p:attrName>
                                        </p:attrNameLst>
                                      </p:cBhvr>
                                      <p:to>
                                        <p:strVal val="visible"/>
                                      </p:to>
                                    </p:set>
                                    <p:animEffect transition="in" filter="strips(downRight)">
                                      <p:cBhvr>
                                        <p:cTn id="65" dur="500"/>
                                        <p:tgtEl>
                                          <p:spTgt spid="48"/>
                                        </p:tgtEl>
                                      </p:cBhvr>
                                    </p:animEffect>
                                  </p:childTnLst>
                                </p:cTn>
                              </p:par>
                            </p:childTnLst>
                          </p:cTn>
                        </p:par>
                        <p:par>
                          <p:cTn id="66" fill="hold">
                            <p:stCondLst>
                              <p:cond delay="1000"/>
                            </p:stCondLst>
                            <p:childTnLst>
                              <p:par>
                                <p:cTn id="67" presetID="18" presetClass="entr" presetSubtype="6"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Effect transition="in" filter="strips(downRight)">
                                      <p:cBhvr>
                                        <p:cTn id="69" dur="500"/>
                                        <p:tgtEl>
                                          <p:spTgt spid="49"/>
                                        </p:tgtEl>
                                      </p:cBhvr>
                                    </p:animEffect>
                                  </p:childTnLst>
                                </p:cTn>
                              </p:par>
                            </p:childTnLst>
                          </p:cTn>
                        </p:par>
                        <p:par>
                          <p:cTn id="70" fill="hold">
                            <p:stCondLst>
                              <p:cond delay="1500"/>
                            </p:stCondLst>
                            <p:childTnLst>
                              <p:par>
                                <p:cTn id="71" presetID="18" presetClass="entr" presetSubtype="6"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animEffect transition="in" filter="strips(downRight)">
                                      <p:cBhvr>
                                        <p:cTn id="73" dur="500"/>
                                        <p:tgtEl>
                                          <p:spTgt spid="47"/>
                                        </p:tgtEl>
                                      </p:cBhvr>
                                    </p:animEffect>
                                  </p:childTnLst>
                                </p:cTn>
                              </p:par>
                            </p:childTnLst>
                          </p:cTn>
                        </p:par>
                        <p:par>
                          <p:cTn id="74" fill="hold">
                            <p:stCondLst>
                              <p:cond delay="2000"/>
                            </p:stCondLst>
                            <p:childTnLst>
                              <p:par>
                                <p:cTn id="75" presetID="18" presetClass="entr" presetSubtype="6" fill="hold" grpId="0"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strips(downRight)">
                                      <p:cBhvr>
                                        <p:cTn id="77" dur="500"/>
                                        <p:tgtEl>
                                          <p:spTgt spid="52"/>
                                        </p:tgtEl>
                                      </p:cBhvr>
                                    </p:animEffect>
                                  </p:childTnLst>
                                </p:cTn>
                              </p:par>
                            </p:childTnLst>
                          </p:cTn>
                        </p:par>
                        <p:par>
                          <p:cTn id="78" fill="hold">
                            <p:stCondLst>
                              <p:cond delay="2500"/>
                            </p:stCondLst>
                            <p:childTnLst>
                              <p:par>
                                <p:cTn id="79" presetID="18" presetClass="entr" presetSubtype="6" fill="hold" grpId="0" nodeType="afterEffect">
                                  <p:stCondLst>
                                    <p:cond delay="0"/>
                                  </p:stCondLst>
                                  <p:childTnLst>
                                    <p:set>
                                      <p:cBhvr>
                                        <p:cTn id="80" dur="1" fill="hold">
                                          <p:stCondLst>
                                            <p:cond delay="0"/>
                                          </p:stCondLst>
                                        </p:cTn>
                                        <p:tgtEl>
                                          <p:spTgt spid="46"/>
                                        </p:tgtEl>
                                        <p:attrNameLst>
                                          <p:attrName>style.visibility</p:attrName>
                                        </p:attrNameLst>
                                      </p:cBhvr>
                                      <p:to>
                                        <p:strVal val="visible"/>
                                      </p:to>
                                    </p:set>
                                    <p:animEffect transition="in" filter="strips(downRight)">
                                      <p:cBhvr>
                                        <p:cTn id="81" dur="500"/>
                                        <p:tgtEl>
                                          <p:spTgt spid="46"/>
                                        </p:tgtEl>
                                      </p:cBhvr>
                                    </p:animEffect>
                                  </p:childTnLst>
                                </p:cTn>
                              </p:par>
                            </p:childTnLst>
                          </p:cTn>
                        </p:par>
                        <p:par>
                          <p:cTn id="82" fill="hold">
                            <p:stCondLst>
                              <p:cond delay="3000"/>
                            </p:stCondLst>
                            <p:childTnLst>
                              <p:par>
                                <p:cTn id="83" presetID="18" presetClass="entr" presetSubtype="6" fill="hold" grpId="0" nodeType="afterEffect">
                                  <p:stCondLst>
                                    <p:cond delay="0"/>
                                  </p:stCondLst>
                                  <p:childTnLst>
                                    <p:set>
                                      <p:cBhvr>
                                        <p:cTn id="84" dur="1" fill="hold">
                                          <p:stCondLst>
                                            <p:cond delay="0"/>
                                          </p:stCondLst>
                                        </p:cTn>
                                        <p:tgtEl>
                                          <p:spTgt spid="45"/>
                                        </p:tgtEl>
                                        <p:attrNameLst>
                                          <p:attrName>style.visibility</p:attrName>
                                        </p:attrNameLst>
                                      </p:cBhvr>
                                      <p:to>
                                        <p:strVal val="visible"/>
                                      </p:to>
                                    </p:set>
                                    <p:animEffect transition="in" filter="strips(downRight)">
                                      <p:cBhvr>
                                        <p:cTn id="85" dur="500"/>
                                        <p:tgtEl>
                                          <p:spTgt spid="45"/>
                                        </p:tgtEl>
                                      </p:cBhvr>
                                    </p:animEffect>
                                  </p:childTnLst>
                                </p:cTn>
                              </p:par>
                            </p:childTnLst>
                          </p:cTn>
                        </p:par>
                        <p:par>
                          <p:cTn id="86" fill="hold">
                            <p:stCondLst>
                              <p:cond delay="3500"/>
                            </p:stCondLst>
                            <p:childTnLst>
                              <p:par>
                                <p:cTn id="87" presetID="18" presetClass="entr" presetSubtype="6" fill="hold" grpId="0" nodeType="afterEffect">
                                  <p:stCondLst>
                                    <p:cond delay="0"/>
                                  </p:stCondLst>
                                  <p:childTnLst>
                                    <p:set>
                                      <p:cBhvr>
                                        <p:cTn id="88" dur="1" fill="hold">
                                          <p:stCondLst>
                                            <p:cond delay="0"/>
                                          </p:stCondLst>
                                        </p:cTn>
                                        <p:tgtEl>
                                          <p:spTgt spid="51"/>
                                        </p:tgtEl>
                                        <p:attrNameLst>
                                          <p:attrName>style.visibility</p:attrName>
                                        </p:attrNameLst>
                                      </p:cBhvr>
                                      <p:to>
                                        <p:strVal val="visible"/>
                                      </p:to>
                                    </p:set>
                                    <p:animEffect transition="in" filter="strips(downRight)">
                                      <p:cBhvr>
                                        <p:cTn id="89" dur="500"/>
                                        <p:tgtEl>
                                          <p:spTgt spid="51"/>
                                        </p:tgtEl>
                                      </p:cBhvr>
                                    </p:animEffect>
                                  </p:childTnLst>
                                </p:cTn>
                              </p:par>
                            </p:childTnLst>
                          </p:cTn>
                        </p:par>
                      </p:childTnLst>
                    </p:cTn>
                  </p:par>
                  <p:par>
                    <p:cTn id="90" fill="hold">
                      <p:stCondLst>
                        <p:cond delay="indefinite"/>
                      </p:stCondLst>
                      <p:childTnLst>
                        <p:par>
                          <p:cTn id="91" fill="hold">
                            <p:stCondLst>
                              <p:cond delay="0"/>
                            </p:stCondLst>
                            <p:childTnLst>
                              <p:par>
                                <p:cTn id="92" presetID="18" presetClass="entr" presetSubtype="6" fill="hold" grpId="0" nodeType="click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strips(downRight)">
                                      <p:cBhvr>
                                        <p:cTn id="94" dur="500"/>
                                        <p:tgtEl>
                                          <p:spTgt spid="3"/>
                                        </p:tgtEl>
                                      </p:cBhvr>
                                    </p:animEffect>
                                  </p:childTnLst>
                                </p:cTn>
                              </p:par>
                            </p:childTnLst>
                          </p:cTn>
                        </p:par>
                        <p:par>
                          <p:cTn id="95" fill="hold">
                            <p:stCondLst>
                              <p:cond delay="500"/>
                            </p:stCondLst>
                            <p:childTnLst>
                              <p:par>
                                <p:cTn id="96" presetID="18" presetClass="entr" presetSubtype="6" fill="hold" grpId="0" nodeType="afterEffect">
                                  <p:stCondLst>
                                    <p:cond delay="0"/>
                                  </p:stCondLst>
                                  <p:childTnLst>
                                    <p:set>
                                      <p:cBhvr>
                                        <p:cTn id="97" dur="1" fill="hold">
                                          <p:stCondLst>
                                            <p:cond delay="0"/>
                                          </p:stCondLst>
                                        </p:cTn>
                                        <p:tgtEl>
                                          <p:spTgt spid="2"/>
                                        </p:tgtEl>
                                        <p:attrNameLst>
                                          <p:attrName>style.visibility</p:attrName>
                                        </p:attrNameLst>
                                      </p:cBhvr>
                                      <p:to>
                                        <p:strVal val="visible"/>
                                      </p:to>
                                    </p:set>
                                    <p:animEffect transition="in" filter="strips(downRight)">
                                      <p:cBhvr>
                                        <p:cTn id="98" dur="500"/>
                                        <p:tgtEl>
                                          <p:spTgt spid="2"/>
                                        </p:tgtEl>
                                      </p:cBhvr>
                                    </p:animEffect>
                                  </p:childTnLst>
                                </p:cTn>
                              </p:par>
                            </p:childTnLst>
                          </p:cTn>
                        </p:par>
                        <p:par>
                          <p:cTn id="99" fill="hold">
                            <p:stCondLst>
                              <p:cond delay="1000"/>
                            </p:stCondLst>
                            <p:childTnLst>
                              <p:par>
                                <p:cTn id="100" presetID="18" presetClass="entr" presetSubtype="6" fill="hold" grpId="0" nodeType="after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strips(downRight)">
                                      <p:cBhvr>
                                        <p:cTn id="102" dur="500"/>
                                        <p:tgtEl>
                                          <p:spTgt spid="8"/>
                                        </p:tgtEl>
                                      </p:cBhvr>
                                    </p:animEffect>
                                  </p:childTnLst>
                                </p:cTn>
                              </p:par>
                            </p:childTnLst>
                          </p:cTn>
                        </p:par>
                        <p:par>
                          <p:cTn id="103" fill="hold">
                            <p:stCondLst>
                              <p:cond delay="1500"/>
                            </p:stCondLst>
                            <p:childTnLst>
                              <p:par>
                                <p:cTn id="104" presetID="18" presetClass="entr" presetSubtype="6" fill="hold" grpId="0" nodeType="afterEffect">
                                  <p:stCondLst>
                                    <p:cond delay="0"/>
                                  </p:stCondLst>
                                  <p:childTnLst>
                                    <p:set>
                                      <p:cBhvr>
                                        <p:cTn id="105" dur="1" fill="hold">
                                          <p:stCondLst>
                                            <p:cond delay="0"/>
                                          </p:stCondLst>
                                        </p:cTn>
                                        <p:tgtEl>
                                          <p:spTgt spid="7"/>
                                        </p:tgtEl>
                                        <p:attrNameLst>
                                          <p:attrName>style.visibility</p:attrName>
                                        </p:attrNameLst>
                                      </p:cBhvr>
                                      <p:to>
                                        <p:strVal val="visible"/>
                                      </p:to>
                                    </p:set>
                                    <p:animEffect transition="in" filter="strips(downRight)">
                                      <p:cBhvr>
                                        <p:cTn id="106" dur="500"/>
                                        <p:tgtEl>
                                          <p:spTgt spid="7"/>
                                        </p:tgtEl>
                                      </p:cBhvr>
                                    </p:animEffect>
                                  </p:childTnLst>
                                </p:cTn>
                              </p:par>
                            </p:childTnLst>
                          </p:cTn>
                        </p:par>
                        <p:par>
                          <p:cTn id="107" fill="hold">
                            <p:stCondLst>
                              <p:cond delay="2000"/>
                            </p:stCondLst>
                            <p:childTnLst>
                              <p:par>
                                <p:cTn id="108" presetID="18" presetClass="entr" presetSubtype="6" fill="hold" grpId="0" nodeType="afterEffect">
                                  <p:stCondLst>
                                    <p:cond delay="0"/>
                                  </p:stCondLst>
                                  <p:childTnLst>
                                    <p:set>
                                      <p:cBhvr>
                                        <p:cTn id="109" dur="1" fill="hold">
                                          <p:stCondLst>
                                            <p:cond delay="0"/>
                                          </p:stCondLst>
                                        </p:cTn>
                                        <p:tgtEl>
                                          <p:spTgt spid="5"/>
                                        </p:tgtEl>
                                        <p:attrNameLst>
                                          <p:attrName>style.visibility</p:attrName>
                                        </p:attrNameLst>
                                      </p:cBhvr>
                                      <p:to>
                                        <p:strVal val="visible"/>
                                      </p:to>
                                    </p:set>
                                    <p:animEffect transition="in" filter="strips(downRight)">
                                      <p:cBhvr>
                                        <p:cTn id="110" dur="500"/>
                                        <p:tgtEl>
                                          <p:spTgt spid="5"/>
                                        </p:tgtEl>
                                      </p:cBhvr>
                                    </p:animEffect>
                                  </p:childTnLst>
                                </p:cTn>
                              </p:par>
                            </p:childTnLst>
                          </p:cTn>
                        </p:par>
                        <p:par>
                          <p:cTn id="111" fill="hold">
                            <p:stCondLst>
                              <p:cond delay="2500"/>
                            </p:stCondLst>
                            <p:childTnLst>
                              <p:par>
                                <p:cTn id="112" presetID="18" presetClass="entr" presetSubtype="6" fill="hold" grpId="0" nodeType="afterEffect">
                                  <p:stCondLst>
                                    <p:cond delay="0"/>
                                  </p:stCondLst>
                                  <p:childTnLst>
                                    <p:set>
                                      <p:cBhvr>
                                        <p:cTn id="113" dur="1" fill="hold">
                                          <p:stCondLst>
                                            <p:cond delay="0"/>
                                          </p:stCondLst>
                                        </p:cTn>
                                        <p:tgtEl>
                                          <p:spTgt spid="6"/>
                                        </p:tgtEl>
                                        <p:attrNameLst>
                                          <p:attrName>style.visibility</p:attrName>
                                        </p:attrNameLst>
                                      </p:cBhvr>
                                      <p:to>
                                        <p:strVal val="visible"/>
                                      </p:to>
                                    </p:set>
                                    <p:animEffect transition="in" filter="strips(downRight)">
                                      <p:cBhvr>
                                        <p:cTn id="114" dur="500"/>
                                        <p:tgtEl>
                                          <p:spTgt spid="6"/>
                                        </p:tgtEl>
                                      </p:cBhvr>
                                    </p:animEffect>
                                  </p:childTnLst>
                                </p:cTn>
                              </p:par>
                            </p:childTnLst>
                          </p:cTn>
                        </p:par>
                        <p:par>
                          <p:cTn id="115" fill="hold">
                            <p:stCondLst>
                              <p:cond delay="3000"/>
                            </p:stCondLst>
                            <p:childTnLst>
                              <p:par>
                                <p:cTn id="116" presetID="18" presetClass="entr" presetSubtype="6" fill="hold" grpId="0" nodeType="afterEffect">
                                  <p:stCondLst>
                                    <p:cond delay="0"/>
                                  </p:stCondLst>
                                  <p:childTnLst>
                                    <p:set>
                                      <p:cBhvr>
                                        <p:cTn id="117" dur="1" fill="hold">
                                          <p:stCondLst>
                                            <p:cond delay="0"/>
                                          </p:stCondLst>
                                        </p:cTn>
                                        <p:tgtEl>
                                          <p:spTgt spid="44"/>
                                        </p:tgtEl>
                                        <p:attrNameLst>
                                          <p:attrName>style.visibility</p:attrName>
                                        </p:attrNameLst>
                                      </p:cBhvr>
                                      <p:to>
                                        <p:strVal val="visible"/>
                                      </p:to>
                                    </p:set>
                                    <p:animEffect transition="in" filter="strips(downRight)">
                                      <p:cBhvr>
                                        <p:cTn id="118" dur="500"/>
                                        <p:tgtEl>
                                          <p:spTgt spid="44"/>
                                        </p:tgtEl>
                                      </p:cBhvr>
                                    </p:animEffect>
                                  </p:childTnLst>
                                </p:cTn>
                              </p:par>
                            </p:childTnLst>
                          </p:cTn>
                        </p:par>
                      </p:childTnLst>
                    </p:cTn>
                  </p:par>
                  <p:par>
                    <p:cTn id="119" fill="hold">
                      <p:stCondLst>
                        <p:cond delay="indefinite"/>
                      </p:stCondLst>
                      <p:childTnLst>
                        <p:par>
                          <p:cTn id="120" fill="hold">
                            <p:stCondLst>
                              <p:cond delay="0"/>
                            </p:stCondLst>
                            <p:childTnLst>
                              <p:par>
                                <p:cTn id="121" presetID="18" presetClass="entr" presetSubtype="6" fill="hold" grpId="0" nodeType="clickEffect">
                                  <p:stCondLst>
                                    <p:cond delay="0"/>
                                  </p:stCondLst>
                                  <p:childTnLst>
                                    <p:set>
                                      <p:cBhvr>
                                        <p:cTn id="122" dur="1" fill="hold">
                                          <p:stCondLst>
                                            <p:cond delay="0"/>
                                          </p:stCondLst>
                                        </p:cTn>
                                        <p:tgtEl>
                                          <p:spTgt spid="11"/>
                                        </p:tgtEl>
                                        <p:attrNameLst>
                                          <p:attrName>style.visibility</p:attrName>
                                        </p:attrNameLst>
                                      </p:cBhvr>
                                      <p:to>
                                        <p:strVal val="visible"/>
                                      </p:to>
                                    </p:set>
                                    <p:animEffect transition="in" filter="strips(downRight)">
                                      <p:cBhvr>
                                        <p:cTn id="123" dur="500"/>
                                        <p:tgtEl>
                                          <p:spTgt spid="11"/>
                                        </p:tgtEl>
                                      </p:cBhvr>
                                    </p:animEffect>
                                  </p:childTnLst>
                                </p:cTn>
                              </p:par>
                            </p:childTnLst>
                          </p:cTn>
                        </p:par>
                        <p:par>
                          <p:cTn id="124" fill="hold">
                            <p:stCondLst>
                              <p:cond delay="500"/>
                            </p:stCondLst>
                            <p:childTnLst>
                              <p:par>
                                <p:cTn id="125" presetID="18" presetClass="entr" presetSubtype="6" fill="hold" grpId="0" nodeType="afterEffect">
                                  <p:stCondLst>
                                    <p:cond delay="0"/>
                                  </p:stCondLst>
                                  <p:childTnLst>
                                    <p:set>
                                      <p:cBhvr>
                                        <p:cTn id="126" dur="1" fill="hold">
                                          <p:stCondLst>
                                            <p:cond delay="0"/>
                                          </p:stCondLst>
                                        </p:cTn>
                                        <p:tgtEl>
                                          <p:spTgt spid="10"/>
                                        </p:tgtEl>
                                        <p:attrNameLst>
                                          <p:attrName>style.visibility</p:attrName>
                                        </p:attrNameLst>
                                      </p:cBhvr>
                                      <p:to>
                                        <p:strVal val="visible"/>
                                      </p:to>
                                    </p:set>
                                    <p:animEffect transition="in" filter="strips(downRight)">
                                      <p:cBhvr>
                                        <p:cTn id="127" dur="500"/>
                                        <p:tgtEl>
                                          <p:spTgt spid="10"/>
                                        </p:tgtEl>
                                      </p:cBhvr>
                                    </p:animEffect>
                                  </p:childTnLst>
                                </p:cTn>
                              </p:par>
                            </p:childTnLst>
                          </p:cTn>
                        </p:par>
                        <p:par>
                          <p:cTn id="128" fill="hold">
                            <p:stCondLst>
                              <p:cond delay="1000"/>
                            </p:stCondLst>
                            <p:childTnLst>
                              <p:par>
                                <p:cTn id="129" presetID="18" presetClass="entr" presetSubtype="6" fill="hold" grpId="0" nodeType="afterEffect">
                                  <p:stCondLst>
                                    <p:cond delay="0"/>
                                  </p:stCondLst>
                                  <p:childTnLst>
                                    <p:set>
                                      <p:cBhvr>
                                        <p:cTn id="130" dur="1" fill="hold">
                                          <p:stCondLst>
                                            <p:cond delay="0"/>
                                          </p:stCondLst>
                                        </p:cTn>
                                        <p:tgtEl>
                                          <p:spTgt spid="14"/>
                                        </p:tgtEl>
                                        <p:attrNameLst>
                                          <p:attrName>style.visibility</p:attrName>
                                        </p:attrNameLst>
                                      </p:cBhvr>
                                      <p:to>
                                        <p:strVal val="visible"/>
                                      </p:to>
                                    </p:set>
                                    <p:animEffect transition="in" filter="strips(downRight)">
                                      <p:cBhvr>
                                        <p:cTn id="131" dur="500"/>
                                        <p:tgtEl>
                                          <p:spTgt spid="14"/>
                                        </p:tgtEl>
                                      </p:cBhvr>
                                    </p:animEffect>
                                  </p:childTnLst>
                                </p:cTn>
                              </p:par>
                            </p:childTnLst>
                          </p:cTn>
                        </p:par>
                        <p:par>
                          <p:cTn id="132" fill="hold">
                            <p:stCondLst>
                              <p:cond delay="1500"/>
                            </p:stCondLst>
                            <p:childTnLst>
                              <p:par>
                                <p:cTn id="133" presetID="18" presetClass="entr" presetSubtype="6" fill="hold" grpId="0" nodeType="afterEffect">
                                  <p:stCondLst>
                                    <p:cond delay="0"/>
                                  </p:stCondLst>
                                  <p:childTnLst>
                                    <p:set>
                                      <p:cBhvr>
                                        <p:cTn id="134" dur="1" fill="hold">
                                          <p:stCondLst>
                                            <p:cond delay="0"/>
                                          </p:stCondLst>
                                        </p:cTn>
                                        <p:tgtEl>
                                          <p:spTgt spid="13"/>
                                        </p:tgtEl>
                                        <p:attrNameLst>
                                          <p:attrName>style.visibility</p:attrName>
                                        </p:attrNameLst>
                                      </p:cBhvr>
                                      <p:to>
                                        <p:strVal val="visible"/>
                                      </p:to>
                                    </p:set>
                                    <p:animEffect transition="in" filter="strips(downRight)">
                                      <p:cBhvr>
                                        <p:cTn id="135" dur="500"/>
                                        <p:tgtEl>
                                          <p:spTgt spid="13"/>
                                        </p:tgtEl>
                                      </p:cBhvr>
                                    </p:animEffect>
                                  </p:childTnLst>
                                </p:cTn>
                              </p:par>
                            </p:childTnLst>
                          </p:cTn>
                        </p:par>
                        <p:par>
                          <p:cTn id="136" fill="hold">
                            <p:stCondLst>
                              <p:cond delay="2000"/>
                            </p:stCondLst>
                            <p:childTnLst>
                              <p:par>
                                <p:cTn id="137" presetID="18" presetClass="entr" presetSubtype="6" fill="hold" grpId="0" nodeType="afterEffect">
                                  <p:stCondLst>
                                    <p:cond delay="0"/>
                                  </p:stCondLst>
                                  <p:childTnLst>
                                    <p:set>
                                      <p:cBhvr>
                                        <p:cTn id="138" dur="1" fill="hold">
                                          <p:stCondLst>
                                            <p:cond delay="0"/>
                                          </p:stCondLst>
                                        </p:cTn>
                                        <p:tgtEl>
                                          <p:spTgt spid="15"/>
                                        </p:tgtEl>
                                        <p:attrNameLst>
                                          <p:attrName>style.visibility</p:attrName>
                                        </p:attrNameLst>
                                      </p:cBhvr>
                                      <p:to>
                                        <p:strVal val="visible"/>
                                      </p:to>
                                    </p:set>
                                    <p:animEffect transition="in" filter="strips(downRight)">
                                      <p:cBhvr>
                                        <p:cTn id="13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 grpId="0" bldLvl="0" animBg="1"/>
      <p:bldP spid="4" grpId="1" animBg="1"/>
      <p:bldP spid="20" grpId="0"/>
      <p:bldP spid="50" grpId="0"/>
      <p:bldP spid="50" grpId="1"/>
      <p:bldP spid="48" grpId="0"/>
      <p:bldP spid="48" grpId="1"/>
      <p:bldP spid="49" grpId="0"/>
      <p:bldP spid="49" grpId="1"/>
      <p:bldP spid="47" grpId="0"/>
      <p:bldP spid="47" grpId="1"/>
      <p:bldP spid="52" grpId="0"/>
      <p:bldP spid="52" grpId="1"/>
      <p:bldP spid="46" grpId="0"/>
      <p:bldP spid="46" grpId="1"/>
      <p:bldP spid="45" grpId="0"/>
      <p:bldP spid="45" grpId="1"/>
      <p:bldP spid="51" grpId="0"/>
      <p:bldP spid="51" grpId="1"/>
      <p:bldP spid="3" grpId="0"/>
      <p:bldP spid="3" grpId="1"/>
      <p:bldP spid="2" grpId="0"/>
      <p:bldP spid="2" grpId="1"/>
      <p:bldP spid="8" grpId="0"/>
      <p:bldP spid="8" grpId="1"/>
      <p:bldP spid="7" grpId="0"/>
      <p:bldP spid="7" grpId="1"/>
      <p:bldP spid="6" grpId="0"/>
      <p:bldP spid="6" grpId="1"/>
      <p:bldP spid="5" grpId="0"/>
      <p:bldP spid="5" grpId="1"/>
      <p:bldP spid="44" grpId="0"/>
      <p:bldP spid="44" grpId="1"/>
      <p:bldP spid="11" grpId="0"/>
      <p:bldP spid="11" grpId="1"/>
      <p:bldP spid="10" grpId="0"/>
      <p:bldP spid="10" grpId="1"/>
      <p:bldP spid="14" grpId="0"/>
      <p:bldP spid="14" grpId="1"/>
      <p:bldP spid="13" grpId="0"/>
      <p:bldP spid="13" grpId="1"/>
      <p:bldP spid="15" grpId="0"/>
      <p:bldP spid="15"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8729" y="4321952"/>
            <a:ext cx="2023943" cy="107632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the present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308100" y="2299970"/>
            <a:ext cx="9998075" cy="1198880"/>
          </a:xfrm>
          <a:prstGeom prst="rect">
            <a:avLst/>
          </a:prstGeom>
          <a:solidFill>
            <a:schemeClr val="bg1"/>
          </a:solidFill>
        </p:spPr>
        <p:txBody>
          <a:bodyPr wrap="square" rtlCol="0">
            <a:spAutoFit/>
          </a:bodyPr>
          <a:p>
            <a:r>
              <a:rPr lang="en-US" altLang="zh-CN" sz="3600" b="1">
                <a:solidFill>
                  <a:srgbClr val="C00000"/>
                </a:solidFill>
                <a:latin typeface="Times New Roman" panose="02020603050405020304" charset="0"/>
                <a:cs typeface="Times New Roman" panose="02020603050405020304" charset="0"/>
              </a:rPr>
              <a:t>Do you think the Chinese language might become a global language like English in the future? Why?</a:t>
            </a:r>
            <a:endParaRPr lang="en-US" altLang="zh-CN" sz="3600" b="1">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linds(horizontal)">
                                      <p:cBhvr>
                                        <p:cTn id="1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bldLvl="0" animBg="1"/>
      <p:bldP spid="17" grpId="1"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0" y="0"/>
            <a:ext cx="2295525" cy="645160"/>
          </a:xfrm>
          <a:prstGeom prst="rect">
            <a:avLst/>
          </a:prstGeom>
          <a:solidFill>
            <a:schemeClr val="bg1"/>
          </a:solidFill>
        </p:spPr>
        <p:txBody>
          <a:bodyPr wrap="square" rtlCol="0">
            <a:spAutoFit/>
          </a:bodyPr>
          <a:p>
            <a:pPr algn="ctr"/>
            <a:r>
              <a:rPr lang="en-US" altLang="zh-CN" sz="3600" b="1">
                <a:solidFill>
                  <a:srgbClr val="C00000"/>
                </a:solidFill>
                <a:latin typeface="Times New Roman" panose="02020603050405020304" charset="0"/>
                <a:cs typeface="Times New Roman" panose="02020603050405020304" charset="0"/>
              </a:rPr>
              <a:t>Summary</a:t>
            </a:r>
            <a:endParaRPr lang="en-US" altLang="zh-CN" sz="3600" b="1">
              <a:solidFill>
                <a:srgbClr val="C00000"/>
              </a:solidFill>
              <a:latin typeface="Times New Roman" panose="02020603050405020304" charset="0"/>
              <a:cs typeface="Times New Roman" panose="02020603050405020304" charset="0"/>
            </a:endParaRPr>
          </a:p>
        </p:txBody>
      </p:sp>
      <p:grpSp>
        <p:nvGrpSpPr>
          <p:cNvPr id="35" name="组合 34"/>
          <p:cNvGrpSpPr/>
          <p:nvPr/>
        </p:nvGrpSpPr>
        <p:grpSpPr>
          <a:xfrm>
            <a:off x="3021330" y="-78740"/>
            <a:ext cx="6148705" cy="6594475"/>
            <a:chOff x="4605" y="747"/>
            <a:chExt cx="9683" cy="10385"/>
          </a:xfrm>
        </p:grpSpPr>
        <p:grpSp>
          <p:nvGrpSpPr>
            <p:cNvPr id="24" name="组合 23"/>
            <p:cNvGrpSpPr/>
            <p:nvPr/>
          </p:nvGrpSpPr>
          <p:grpSpPr>
            <a:xfrm>
              <a:off x="4605" y="747"/>
              <a:ext cx="9683" cy="10385"/>
              <a:chOff x="4605" y="747"/>
              <a:chExt cx="9683" cy="10385"/>
            </a:xfrm>
          </p:grpSpPr>
          <p:pic>
            <p:nvPicPr>
              <p:cNvPr id="4" name="图片 3"/>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605" y="747"/>
                <a:ext cx="9683" cy="10385"/>
              </a:xfrm>
              <a:prstGeom prst="rect">
                <a:avLst/>
              </a:prstGeom>
            </p:spPr>
          </p:pic>
          <p:sp>
            <p:nvSpPr>
              <p:cNvPr id="23" name="TextBox 14"/>
              <p:cNvSpPr txBox="1"/>
              <p:nvPr/>
            </p:nvSpPr>
            <p:spPr>
              <a:xfrm>
                <a:off x="6486" y="3890"/>
                <a:ext cx="6511" cy="3633"/>
              </a:xfrm>
              <a:prstGeom prst="rect">
                <a:avLst/>
              </a:prstGeom>
              <a:solidFill>
                <a:schemeClr val="bg1"/>
              </a:solidFill>
            </p:spPr>
            <p:txBody>
              <a:bodyPr wrap="square" rtlCol="0">
                <a:spAutoFit/>
              </a:bodyPr>
              <a:p>
                <a:pPr algn="ctr" defTabSz="1219200" eaLnBrk="0" hangingPunct="0"/>
                <a:r>
                  <a:rPr lang="zh-CN" altLang="en-US" sz="3600" b="1" dirty="0">
                    <a:latin typeface="Times New Roman" panose="02020603050405020304" charset="0"/>
                    <a:ea typeface="腾祥铁山楷书简" panose="01010104010101010101" pitchFamily="2" charset="-122"/>
                    <a:cs typeface="Times New Roman" panose="02020603050405020304" charset="0"/>
                  </a:rPr>
                  <a:t>The Chinese Writing System:</a:t>
                </a:r>
                <a:endParaRPr lang="zh-CN" altLang="en-US" sz="3600" b="1" dirty="0">
                  <a:latin typeface="Times New Roman" panose="02020603050405020304" charset="0"/>
                  <a:ea typeface="腾祥铁山楷书简" panose="01010104010101010101" pitchFamily="2" charset="-122"/>
                  <a:cs typeface="Times New Roman" panose="02020603050405020304" charset="0"/>
                </a:endParaRPr>
              </a:p>
              <a:p>
                <a:pPr algn="ctr" defTabSz="1219200" eaLnBrk="0" hangingPunct="0"/>
                <a:r>
                  <a:rPr lang="zh-CN" altLang="en-US" sz="3600" b="1" dirty="0">
                    <a:solidFill>
                      <a:schemeClr val="tx1"/>
                    </a:solidFill>
                    <a:latin typeface="Times New Roman" panose="02020603050405020304" charset="0"/>
                    <a:ea typeface="腾祥铁山楷书简" panose="01010104010101010101" pitchFamily="2" charset="-122"/>
                    <a:cs typeface="Times New Roman" panose="02020603050405020304" charset="0"/>
                  </a:rPr>
                  <a:t>Connecting the Past and the Present</a:t>
                </a:r>
                <a:endParaRPr lang="zh-CN" altLang="en-US" sz="3600" b="1" dirty="0">
                  <a:solidFill>
                    <a:schemeClr val="tx1"/>
                  </a:solidFill>
                  <a:latin typeface="Times New Roman" panose="02020603050405020304" charset="0"/>
                  <a:ea typeface="腾祥铁山楷书简" panose="01010104010101010101" pitchFamily="2" charset="-122"/>
                  <a:cs typeface="Times New Roman" panose="02020603050405020304" charset="0"/>
                </a:endParaRPr>
              </a:p>
            </p:txBody>
          </p:sp>
        </p:grpSp>
        <p:grpSp>
          <p:nvGrpSpPr>
            <p:cNvPr id="32" name="组合 31"/>
            <p:cNvGrpSpPr/>
            <p:nvPr/>
          </p:nvGrpSpPr>
          <p:grpSpPr>
            <a:xfrm>
              <a:off x="8584" y="2341"/>
              <a:ext cx="2899" cy="1653"/>
              <a:chOff x="8584" y="2341"/>
              <a:chExt cx="2899" cy="1653"/>
            </a:xfrm>
          </p:grpSpPr>
          <p:pic>
            <p:nvPicPr>
              <p:cNvPr id="25"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865" y="2341"/>
                <a:ext cx="1753"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p:cNvSpPr txBox="1"/>
              <p:nvPr/>
            </p:nvSpPr>
            <p:spPr>
              <a:xfrm>
                <a:off x="8584" y="2654"/>
                <a:ext cx="2899" cy="1016"/>
              </a:xfrm>
              <a:prstGeom prst="rect">
                <a:avLst/>
              </a:prstGeom>
              <a:noFill/>
            </p:spPr>
            <p:txBody>
              <a:bodyPr wrap="none" rtlCol="0">
                <a:spAutoFit/>
              </a:bodyPr>
              <a:p>
                <a:r>
                  <a:rPr lang="en-US" altLang="zh-CN" sz="3600" b="1">
                    <a:solidFill>
                      <a:srgbClr val="FF0000"/>
                    </a:solidFill>
                    <a:latin typeface="Times New Roman" panose="02020603050405020304" charset="0"/>
                    <a:cs typeface="Times New Roman" panose="02020603050405020304" charset="0"/>
                  </a:rPr>
                  <a:t>What</a:t>
                </a:r>
                <a:endParaRPr lang="en-US" altLang="zh-CN" sz="3600" b="1">
                  <a:solidFill>
                    <a:srgbClr val="FF0000"/>
                  </a:solidFill>
                  <a:latin typeface="Times New Roman" panose="02020603050405020304" charset="0"/>
                  <a:cs typeface="Times New Roman" panose="02020603050405020304" charset="0"/>
                </a:endParaRPr>
              </a:p>
            </p:txBody>
          </p:sp>
        </p:grpSp>
        <p:grpSp>
          <p:nvGrpSpPr>
            <p:cNvPr id="34" name="组合 33"/>
            <p:cNvGrpSpPr/>
            <p:nvPr/>
          </p:nvGrpSpPr>
          <p:grpSpPr>
            <a:xfrm>
              <a:off x="5294" y="5932"/>
              <a:ext cx="1753" cy="1653"/>
              <a:chOff x="5294" y="5932"/>
              <a:chExt cx="1753" cy="1653"/>
            </a:xfrm>
          </p:grpSpPr>
          <p:pic>
            <p:nvPicPr>
              <p:cNvPr id="28"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94" y="5932"/>
                <a:ext cx="1753"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本框 29"/>
              <p:cNvSpPr txBox="1"/>
              <p:nvPr/>
            </p:nvSpPr>
            <p:spPr>
              <a:xfrm>
                <a:off x="5294" y="6250"/>
                <a:ext cx="1729" cy="1017"/>
              </a:xfrm>
              <a:prstGeom prst="rect">
                <a:avLst/>
              </a:prstGeom>
              <a:noFill/>
            </p:spPr>
            <p:txBody>
              <a:bodyPr wrap="none" rtlCol="0">
                <a:spAutoFit/>
              </a:bodyPr>
              <a:p>
                <a:r>
                  <a:rPr lang="en-US" altLang="zh-CN" sz="3600" b="1">
                    <a:solidFill>
                      <a:srgbClr val="FF0000"/>
                    </a:solidFill>
                    <a:latin typeface="Times New Roman" panose="02020603050405020304" charset="0"/>
                    <a:cs typeface="Times New Roman" panose="02020603050405020304" charset="0"/>
                  </a:rPr>
                  <a:t>How</a:t>
                </a:r>
                <a:endParaRPr lang="en-US" altLang="zh-CN" sz="3600" b="1">
                  <a:solidFill>
                    <a:srgbClr val="FF0000"/>
                  </a:solidFill>
                  <a:latin typeface="Times New Roman" panose="02020603050405020304" charset="0"/>
                  <a:cs typeface="Times New Roman" panose="02020603050405020304" charset="0"/>
                </a:endParaRPr>
              </a:p>
            </p:txBody>
          </p:sp>
        </p:grpSp>
        <p:grpSp>
          <p:nvGrpSpPr>
            <p:cNvPr id="33" name="组合 32"/>
            <p:cNvGrpSpPr/>
            <p:nvPr/>
          </p:nvGrpSpPr>
          <p:grpSpPr>
            <a:xfrm>
              <a:off x="10363" y="7428"/>
              <a:ext cx="1980" cy="1653"/>
              <a:chOff x="10363" y="7428"/>
              <a:chExt cx="1980" cy="1653"/>
            </a:xfrm>
          </p:grpSpPr>
          <p:pic>
            <p:nvPicPr>
              <p:cNvPr id="27" name="图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76" y="7428"/>
                <a:ext cx="1753"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30"/>
              <p:cNvSpPr txBox="1"/>
              <p:nvPr/>
            </p:nvSpPr>
            <p:spPr>
              <a:xfrm>
                <a:off x="10363" y="7746"/>
                <a:ext cx="1980" cy="1017"/>
              </a:xfrm>
              <a:prstGeom prst="rect">
                <a:avLst/>
              </a:prstGeom>
              <a:noFill/>
            </p:spPr>
            <p:txBody>
              <a:bodyPr wrap="none" rtlCol="0">
                <a:spAutoFit/>
              </a:bodyPr>
              <a:p>
                <a:r>
                  <a:rPr lang="en-US" altLang="zh-CN" sz="3600" b="1">
                    <a:solidFill>
                      <a:srgbClr val="FF0000"/>
                    </a:solidFill>
                    <a:latin typeface="Times New Roman" panose="02020603050405020304" charset="0"/>
                    <a:cs typeface="Times New Roman" panose="02020603050405020304" charset="0"/>
                  </a:rPr>
                  <a:t>Why</a:t>
                </a:r>
                <a:endParaRPr lang="en-US" altLang="zh-CN" sz="3600" b="1">
                  <a:solidFill>
                    <a:srgbClr val="FF0000"/>
                  </a:solidFill>
                  <a:latin typeface="Times New Roman" panose="02020603050405020304" charset="0"/>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35"/>
                                        </p:tgtEl>
                                      </p:cBhvr>
                                    </p:animEffect>
                                    <p:set>
                                      <p:cBhvr>
                                        <p:cTn id="11" dur="1" fill="hold">
                                          <p:stCondLst>
                                            <p:cond delay="499"/>
                                          </p:stCondLst>
                                        </p:cTn>
                                        <p:tgtEl>
                                          <p:spTgt spid="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文本框 7"/>
          <p:cNvSpPr txBox="1"/>
          <p:nvPr/>
        </p:nvSpPr>
        <p:spPr>
          <a:xfrm rot="16200000">
            <a:off x="3632376" y="-758209"/>
            <a:ext cx="1013460" cy="3176905"/>
          </a:xfrm>
          <a:prstGeom prst="rect">
            <a:avLst/>
          </a:prstGeom>
          <a:noFill/>
        </p:spPr>
        <p:txBody>
          <a:bodyPr vert="eaVert" wrap="none" rtlCol="0">
            <a:spAutoFit/>
          </a:bodyPr>
          <a:lstStyle/>
          <a:p>
            <a:r>
              <a:rPr lang="en-US" altLang="zh-CN" sz="5400" dirty="0">
                <a:latin typeface="Times New Roman" panose="02020603050405020304" charset="0"/>
                <a:ea typeface="钟齐志莽行书" panose="02010600030101010101" pitchFamily="2" charset="-122"/>
                <a:cs typeface="Times New Roman" panose="02020603050405020304" charset="0"/>
              </a:rPr>
              <a:t>Homework</a:t>
            </a:r>
            <a:endParaRPr lang="en-US" altLang="zh-CN" sz="5400" dirty="0">
              <a:latin typeface="Times New Roman" panose="02020603050405020304" charset="0"/>
              <a:ea typeface="钟齐志莽行书" panose="02010600030101010101" pitchFamily="2" charset="-122"/>
              <a:cs typeface="Times New Roman" panose="02020603050405020304" charset="0"/>
            </a:endParaRPr>
          </a:p>
        </p:txBody>
      </p:sp>
      <p:sp>
        <p:nvSpPr>
          <p:cNvPr id="12" name="矩形 11"/>
          <p:cNvSpPr/>
          <p:nvPr/>
        </p:nvSpPr>
        <p:spPr>
          <a:xfrm>
            <a:off x="2014855" y="2111375"/>
            <a:ext cx="7085965" cy="1076325"/>
          </a:xfrm>
          <a:prstGeom prst="rect">
            <a:avLst/>
          </a:prstGeom>
        </p:spPr>
        <p:txBody>
          <a:bodyPr wrap="square">
            <a:spAutoFit/>
          </a:bodyPr>
          <a:lstStyle/>
          <a:p>
            <a:r>
              <a:rPr lang="en-US" altLang="zh-CN" sz="3200" dirty="0">
                <a:latin typeface="Times New Roman" panose="02020603050405020304" charset="0"/>
                <a:ea typeface="汉仪雪君体简" panose="02010604000101010101" pitchFamily="2" charset="-122"/>
                <a:cs typeface="Times New Roman" panose="02020603050405020304" charset="0"/>
              </a:rPr>
              <a:t>Read the passage carefully and write a summary of it in no more than 120 words.</a:t>
            </a:r>
            <a:endParaRPr lang="en-US" altLang="zh-CN" sz="3200" dirty="0">
              <a:latin typeface="Times New Roman" panose="02020603050405020304" charset="0"/>
              <a:ea typeface="汉仪雪君体简" panose="02010604000101010101" pitchFamily="2" charset="-122"/>
              <a:cs typeface="Times New Roman" panose="02020603050405020304" charset="0"/>
            </a:endParaRPr>
          </a:p>
        </p:txBody>
      </p:sp>
      <p:sp>
        <p:nvSpPr>
          <p:cNvPr id="30" name="矩形 29"/>
          <p:cNvSpPr/>
          <p:nvPr/>
        </p:nvSpPr>
        <p:spPr>
          <a:xfrm>
            <a:off x="3736340" y="3702050"/>
            <a:ext cx="7889875" cy="2061210"/>
          </a:xfrm>
          <a:prstGeom prst="rect">
            <a:avLst/>
          </a:prstGeom>
        </p:spPr>
        <p:txBody>
          <a:bodyPr wrap="square">
            <a:spAutoFit/>
          </a:bodyPr>
          <a:lstStyle/>
          <a:p>
            <a:r>
              <a:rPr lang="en-US" altLang="zh-CN" sz="3200" dirty="0">
                <a:latin typeface="Times New Roman" panose="02020603050405020304" charset="0"/>
                <a:ea typeface="汉仪雪君体简" panose="02010604000101010101" pitchFamily="2" charset="-122"/>
                <a:cs typeface="Times New Roman" panose="02020603050405020304" charset="0"/>
              </a:rPr>
              <a:t>Our school will receive exchange students from British. Please design a poster in English to introduce the development and importance of Chinese characters to British friends.</a:t>
            </a:r>
            <a:endParaRPr lang="en-US" altLang="zh-CN" sz="3200" dirty="0">
              <a:latin typeface="Times New Roman" panose="02020603050405020304" charset="0"/>
              <a:ea typeface="汉仪雪君体简" panose="02010604000101010101" pitchFamily="2" charset="-122"/>
              <a:cs typeface="Times New Roman" panose="02020603050405020304" charset="0"/>
            </a:endParaRPr>
          </a:p>
        </p:txBody>
      </p:sp>
      <p:pic>
        <p:nvPicPr>
          <p:cNvPr id="2" name="图片 1" descr="水印"/>
          <p:cNvPicPr>
            <a:picLocks noChangeAspect="1"/>
          </p:cNvPicPr>
          <p:nvPr userDrawn="1"/>
        </p:nvPicPr>
        <p:blipFill>
          <a:blip r:embed="rId2"/>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8729" y="4321952"/>
            <a:ext cx="2023943" cy="107632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the present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7" name="文本框 16"/>
          <p:cNvSpPr txBox="1"/>
          <p:nvPr/>
        </p:nvSpPr>
        <p:spPr>
          <a:xfrm>
            <a:off x="104775" y="86360"/>
            <a:ext cx="2062480" cy="645160"/>
          </a:xfrm>
          <a:prstGeom prst="rect">
            <a:avLst/>
          </a:prstGeom>
          <a:solidFill>
            <a:schemeClr val="bg1"/>
          </a:solidFill>
        </p:spPr>
        <p:txBody>
          <a:bodyPr wrap="square" rtlCol="0">
            <a:spAutoFit/>
          </a:bodyPr>
          <a:p>
            <a:r>
              <a:rPr lang="en-US" altLang="zh-CN" sz="3600" b="1">
                <a:solidFill>
                  <a:srgbClr val="C00000"/>
                </a:solidFill>
                <a:latin typeface="Times New Roman" panose="02020603050405020304" charset="0"/>
                <a:cs typeface="Times New Roman" panose="02020603050405020304" charset="0"/>
              </a:rPr>
              <a:t>Example</a:t>
            </a:r>
            <a:endParaRPr lang="en-US" altLang="zh-CN" sz="3600" b="1">
              <a:solidFill>
                <a:srgbClr val="C00000"/>
              </a:solidFill>
              <a:latin typeface="Times New Roman" panose="02020603050405020304" charset="0"/>
              <a:cs typeface="Times New Roman" panose="02020603050405020304" charset="0"/>
            </a:endParaRPr>
          </a:p>
        </p:txBody>
      </p:sp>
      <p:sp>
        <p:nvSpPr>
          <p:cNvPr id="2" name="文本框 1"/>
          <p:cNvSpPr txBox="1"/>
          <p:nvPr/>
        </p:nvSpPr>
        <p:spPr>
          <a:xfrm>
            <a:off x="239395" y="970280"/>
            <a:ext cx="11713210" cy="5507990"/>
          </a:xfrm>
          <a:prstGeom prst="rect">
            <a:avLst/>
          </a:prstGeom>
          <a:solidFill>
            <a:schemeClr val="bg1"/>
          </a:solidFill>
        </p:spPr>
        <p:txBody>
          <a:bodyPr wrap="square" rtlCol="0">
            <a:spAutoFit/>
          </a:bodyPr>
          <a:p>
            <a:pPr indent="457200" algn="just" fontAlgn="auto"/>
            <a:r>
              <a:rPr lang="en-US" altLang="zh-CN" sz="3200">
                <a:latin typeface="Times New Roman" panose="02020603050405020304" charset="0"/>
                <a:cs typeface="Times New Roman" panose="02020603050405020304" charset="0"/>
              </a:rPr>
              <a:t>There are many factors contributing to the popularity of the Chinese civilization, of which the Chinese calligraphy plays a significant role. Being a picture-based language, it was carved on different materials and it had many variations, thus making it not united until Emperor Qingshihuang took actions to stop this situation. Ever since then, the Chinese calligraph functions successfully by means of connecting China and the world, connecting language and art, connecting people with culture and connecting the past and the present. It is beyond doubt that the Chinese calligraphy will become more and more popular in the future and it will be appreciated by people both home and abroad. </a:t>
            </a:r>
            <a:endParaRPr lang="en-US" altLang="zh-CN" sz="3200">
              <a:latin typeface="Times New Roman" panose="02020603050405020304" charset="0"/>
              <a:cs typeface="Times New Roman" panose="02020603050405020304" charset="0"/>
            </a:endParaRPr>
          </a:p>
        </p:txBody>
      </p:sp>
      <p:pic>
        <p:nvPicPr>
          <p:cNvPr id="12" name="图片 1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linds(horizontal)">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linds(horizont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P spid="17" grpId="1" animBg="1"/>
      <p:bldP spid="2" grpId="0" animBg="1"/>
      <p:bldP spid="2"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Thinkpad\Desktop\PNG\1_0000_图层-11-副本.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348990" y="201295"/>
            <a:ext cx="3133725" cy="254698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Thinkpad\Desktop\PNG\1_0001_图层-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170" y="201295"/>
            <a:ext cx="3032125" cy="2465070"/>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3" descr="7b0a2020202022776f7264617274223a20227b5c2269645c223a31393938333230352c5c227469645c223a31333437377d220a7d0a"/>
          <p:cNvSpPr txBox="1">
            <a:spLocks noChangeArrowheads="1"/>
          </p:cNvSpPr>
          <p:nvPr/>
        </p:nvSpPr>
        <p:spPr bwMode="auto">
          <a:xfrm>
            <a:off x="3709598" y="881314"/>
            <a:ext cx="1820545" cy="93726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algn="l"/>
            <a:r>
              <a:rPr lang="en-US" altLang="zh-CN" sz="4400" dirty="0">
                <a:ln w="12700" cmpd="sng">
                  <a:prstDash val="sysDash"/>
                </a:ln>
                <a:solidFill>
                  <a:schemeClr val="accent6">
                    <a:lumMod val="75000"/>
                  </a:schemeClr>
                </a:solidFill>
                <a:effectLst>
                  <a:innerShdw dist="25400" dir="18900000">
                    <a:srgbClr val="749E85"/>
                  </a:innerShdw>
                  <a:reflection blurRad="6350" stA="50000" endA="300" endPos="50000" dist="63500" dir="5400000" sy="-100000" algn="bl" rotWithShape="0"/>
                </a:effectLst>
                <a:latin typeface="汉仪春然手书简" panose="00020600040101010101" charset="-122"/>
                <a:ea typeface="汉仪春然手书简" panose="00020600040101010101" charset="-122"/>
                <a:cs typeface="汉仪趣黑简" charset="0"/>
              </a:rPr>
              <a:t>Importance</a:t>
            </a:r>
            <a:endParaRPr lang="en-US" altLang="zh-CN" sz="4400" dirty="0">
              <a:ln w="12700" cmpd="sng">
                <a:prstDash val="sysDash"/>
              </a:ln>
              <a:solidFill>
                <a:schemeClr val="accent6">
                  <a:lumMod val="75000"/>
                </a:schemeClr>
              </a:solidFill>
              <a:effectLst>
                <a:innerShdw dist="25400" dir="18900000">
                  <a:srgbClr val="749E85"/>
                </a:innerShdw>
                <a:reflection blurRad="6350" stA="50000" endA="300" endPos="50000" dist="63500" dir="5400000" sy="-100000" algn="bl" rotWithShape="0"/>
              </a:effectLst>
              <a:latin typeface="汉仪春然手书简" panose="00020600040101010101" charset="-122"/>
              <a:ea typeface="汉仪春然手书简" panose="00020600040101010101" charset="-122"/>
              <a:cs typeface="汉仪趣黑简" charset="0"/>
            </a:endParaRPr>
          </a:p>
        </p:txBody>
      </p:sp>
      <p:sp>
        <p:nvSpPr>
          <p:cNvPr id="9" name="Text Box 53"/>
          <p:cNvSpPr txBox="1">
            <a:spLocks noChangeArrowheads="1"/>
          </p:cNvSpPr>
          <p:nvPr/>
        </p:nvSpPr>
        <p:spPr bwMode="auto">
          <a:xfrm>
            <a:off x="6652556" y="965253"/>
            <a:ext cx="2040890" cy="93726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algn="l"/>
            <a:r>
              <a:rPr lang="en-US" altLang="zh-CN" sz="4400" dirty="0">
                <a:ln w="12700" cmpd="sng">
                  <a:prstDash val="sysDash"/>
                </a:ln>
                <a:solidFill>
                  <a:schemeClr val="accent6">
                    <a:lumMod val="75000"/>
                  </a:schemeClr>
                </a:solidFill>
                <a:effectLst>
                  <a:innerShdw dist="25400" dir="18900000">
                    <a:srgbClr val="749E85"/>
                  </a:innerShdw>
                  <a:reflection blurRad="6350" stA="50000" endA="300" endPos="50000" dist="63500" dir="5400000" sy="-100000" algn="bl" rotWithShape="0"/>
                </a:effectLst>
                <a:latin typeface="汉仪春然手书简" panose="00020600040101010101" charset="-122"/>
                <a:ea typeface="汉仪春然手书简" panose="00020600040101010101" charset="-122"/>
                <a:cs typeface="汉仪趣黑简" charset="0"/>
              </a:rPr>
              <a:t>Development</a:t>
            </a:r>
            <a:endParaRPr lang="en-US" altLang="zh-CN" sz="4400" dirty="0">
              <a:ln w="12700" cmpd="sng">
                <a:prstDash val="sysDash"/>
              </a:ln>
              <a:solidFill>
                <a:schemeClr val="accent6">
                  <a:lumMod val="75000"/>
                </a:schemeClr>
              </a:solidFill>
              <a:effectLst>
                <a:innerShdw dist="25400" dir="18900000">
                  <a:srgbClr val="749E85"/>
                </a:innerShdw>
                <a:reflection blurRad="6350" stA="50000" endA="300" endPos="50000" dist="63500" dir="5400000" sy="-100000" algn="bl" rotWithShape="0"/>
              </a:effectLst>
              <a:latin typeface="汉仪春然手书简" panose="00020600040101010101" charset="-122"/>
              <a:ea typeface="汉仪春然手书简" panose="00020600040101010101" charset="-122"/>
              <a:cs typeface="汉仪趣黑简" charset="0"/>
            </a:endParaRPr>
          </a:p>
        </p:txBody>
      </p:sp>
      <p:sp>
        <p:nvSpPr>
          <p:cNvPr id="10" name="圆角矩形 9"/>
          <p:cNvSpPr/>
          <p:nvPr/>
        </p:nvSpPr>
        <p:spPr>
          <a:xfrm>
            <a:off x="612140" y="626110"/>
            <a:ext cx="2822575" cy="1856740"/>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11" name="组合 10"/>
          <p:cNvGrpSpPr/>
          <p:nvPr/>
        </p:nvGrpSpPr>
        <p:grpSpPr>
          <a:xfrm>
            <a:off x="787085" y="-66311"/>
            <a:ext cx="914828" cy="947730"/>
            <a:chOff x="611560" y="1470114"/>
            <a:chExt cx="864096" cy="895175"/>
          </a:xfrm>
        </p:grpSpPr>
        <p:pic>
          <p:nvPicPr>
            <p:cNvPr id="12" name="Picture 4" descr="C:\Users\Thinkpad\Desktop\PNG\1_0000_渐变映射-2-副本-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13" name="Text Box 53"/>
            <p:cNvSpPr txBox="1">
              <a:spLocks noChangeArrowheads="1"/>
            </p:cNvSpPr>
            <p:nvPr/>
          </p:nvSpPr>
          <p:spPr bwMode="auto">
            <a:xfrm>
              <a:off x="755577" y="1470114"/>
              <a:ext cx="428795" cy="8624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sz="4265" dirty="0"/>
                <a:t>1</a:t>
              </a:r>
              <a:endParaRPr lang="en-US" altLang="zh-CN" sz="4265" dirty="0"/>
            </a:p>
          </p:txBody>
        </p:sp>
      </p:grpSp>
      <p:sp>
        <p:nvSpPr>
          <p:cNvPr id="14" name="TextBox 13"/>
          <p:cNvSpPr txBox="1"/>
          <p:nvPr/>
        </p:nvSpPr>
        <p:spPr>
          <a:xfrm>
            <a:off x="867410" y="789305"/>
            <a:ext cx="2312035" cy="1529715"/>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charset="-122"/>
                <a:ea typeface="楷体" panose="02010609060101010101" charset="-122"/>
              </a:defRPr>
            </a:lvl1pPr>
          </a:lstStyle>
          <a:p>
            <a:r>
              <a:rPr lang="zh-CN" altLang="en-US" sz="2400" kern="1200" dirty="0">
                <a:solidFill>
                  <a:schemeClr val="tx1"/>
                </a:solidFill>
                <a:latin typeface="Calibri" panose="020F0502020204030204" pitchFamily="34" charset="0"/>
                <a:ea typeface="汉仪雪君体简" panose="02010604000101010101" pitchFamily="2" charset="-122"/>
                <a:cs typeface="Calibri" panose="020F0502020204030204" pitchFamily="34" charset="0"/>
              </a:rPr>
              <a:t>It accounts for the popularity of the Chinese civilization</a:t>
            </a:r>
            <a:r>
              <a:rPr lang="en-US" altLang="zh-CN" sz="2400" kern="1200" dirty="0">
                <a:solidFill>
                  <a:schemeClr val="tx1"/>
                </a:solidFill>
                <a:latin typeface="Calibri" panose="020F0502020204030204" pitchFamily="34" charset="0"/>
                <a:ea typeface="汉仪雪君体简" panose="02010604000101010101" pitchFamily="2" charset="-122"/>
                <a:cs typeface="Calibri" panose="020F0502020204030204" pitchFamily="34" charset="0"/>
              </a:rPr>
              <a:t>.</a:t>
            </a:r>
            <a:endParaRPr lang="en-US" altLang="zh-CN" sz="2400" kern="1200" dirty="0">
              <a:solidFill>
                <a:schemeClr val="tx1"/>
              </a:solidFill>
              <a:latin typeface="Calibri" panose="020F0502020204030204" pitchFamily="34" charset="0"/>
              <a:ea typeface="汉仪雪君体简" panose="02010604000101010101" pitchFamily="2" charset="-122"/>
              <a:cs typeface="Calibri" panose="020F0502020204030204" pitchFamily="34" charset="0"/>
            </a:endParaRPr>
          </a:p>
        </p:txBody>
      </p:sp>
      <p:sp>
        <p:nvSpPr>
          <p:cNvPr id="19" name="圆角矩形 18"/>
          <p:cNvSpPr/>
          <p:nvPr/>
        </p:nvSpPr>
        <p:spPr>
          <a:xfrm>
            <a:off x="8971280" y="626110"/>
            <a:ext cx="2952750" cy="2080260"/>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20" name="组合 19"/>
          <p:cNvGrpSpPr/>
          <p:nvPr/>
        </p:nvGrpSpPr>
        <p:grpSpPr>
          <a:xfrm>
            <a:off x="8764227" y="-66311"/>
            <a:ext cx="914828" cy="947730"/>
            <a:chOff x="611560" y="1470114"/>
            <a:chExt cx="864096" cy="895175"/>
          </a:xfrm>
        </p:grpSpPr>
        <p:pic>
          <p:nvPicPr>
            <p:cNvPr id="21" name="Picture 4" descr="C:\Users\Thinkpad\Desktop\PNG\1_0000_渐变映射-2-副本-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22" name="Text Box 53"/>
            <p:cNvSpPr txBox="1">
              <a:spLocks noChangeArrowheads="1"/>
            </p:cNvSpPr>
            <p:nvPr/>
          </p:nvSpPr>
          <p:spPr bwMode="auto">
            <a:xfrm>
              <a:off x="755577" y="1470114"/>
              <a:ext cx="428795" cy="86249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sz="4265" dirty="0"/>
                <a:t>2</a:t>
              </a:r>
              <a:endParaRPr lang="en-US" altLang="zh-CN" sz="4265" dirty="0"/>
            </a:p>
          </p:txBody>
        </p:sp>
      </p:grpSp>
      <p:sp>
        <p:nvSpPr>
          <p:cNvPr id="23" name="TextBox 22"/>
          <p:cNvSpPr txBox="1"/>
          <p:nvPr/>
        </p:nvSpPr>
        <p:spPr>
          <a:xfrm>
            <a:off x="9041765" y="696595"/>
            <a:ext cx="2900680" cy="2009775"/>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charset="-122"/>
                <a:ea typeface="楷体" panose="02010609060101010101" charset="-122"/>
              </a:defRPr>
            </a:lvl1pPr>
          </a:lstStyle>
          <a:p>
            <a:r>
              <a:rPr lang="zh-CN" altLang="en-US" sz="2400" kern="1200" dirty="0">
                <a:solidFill>
                  <a:schemeClr val="accent4">
                    <a:lumMod val="75000"/>
                  </a:schemeClr>
                </a:solidFill>
                <a:latin typeface="Calibri" panose="020F0502020204030204" pitchFamily="34" charset="0"/>
                <a:ea typeface="汉仪雪君体简" panose="02010604000101010101" pitchFamily="2" charset="-122"/>
                <a:cs typeface="Calibri" panose="020F0502020204030204" pitchFamily="34" charset="0"/>
              </a:rPr>
              <a:t>It dates back to several thousand years and it wasn</a:t>
            </a:r>
            <a:r>
              <a:rPr lang="en-US" altLang="zh-CN" sz="2400" kern="1200" dirty="0">
                <a:solidFill>
                  <a:schemeClr val="accent4">
                    <a:lumMod val="75000"/>
                  </a:schemeClr>
                </a:solidFill>
                <a:latin typeface="Calibri" panose="020F0502020204030204" pitchFamily="34" charset="0"/>
                <a:ea typeface="汉仪雪君体简" panose="02010604000101010101" pitchFamily="2" charset="-122"/>
                <a:cs typeface="Calibri" panose="020F0502020204030204" pitchFamily="34" charset="0"/>
              </a:rPr>
              <a:t>’</a:t>
            </a:r>
            <a:r>
              <a:rPr lang="zh-CN" altLang="en-US" sz="2400" kern="1200" dirty="0">
                <a:solidFill>
                  <a:schemeClr val="accent4">
                    <a:lumMod val="75000"/>
                  </a:schemeClr>
                </a:solidFill>
                <a:latin typeface="Calibri" panose="020F0502020204030204" pitchFamily="34" charset="0"/>
                <a:ea typeface="汉仪雪君体简" panose="02010604000101010101" pitchFamily="2" charset="-122"/>
                <a:cs typeface="Calibri" panose="020F0502020204030204" pitchFamily="34" charset="0"/>
              </a:rPr>
              <a:t>t united until Emperor Qingshihuang</a:t>
            </a:r>
            <a:r>
              <a:rPr lang="en-US" altLang="zh-CN" sz="2400" kern="1200" dirty="0">
                <a:solidFill>
                  <a:schemeClr val="accent4">
                    <a:lumMod val="75000"/>
                  </a:schemeClr>
                </a:solidFill>
                <a:latin typeface="Calibri" panose="020F0502020204030204" pitchFamily="34" charset="0"/>
                <a:ea typeface="汉仪雪君体简" panose="02010604000101010101" pitchFamily="2" charset="-122"/>
                <a:cs typeface="Calibri" panose="020F0502020204030204" pitchFamily="34" charset="0"/>
              </a:rPr>
              <a:t>.</a:t>
            </a:r>
            <a:endParaRPr lang="en-US" altLang="zh-CN" sz="2400" kern="1200" dirty="0">
              <a:solidFill>
                <a:schemeClr val="accent4">
                  <a:lumMod val="75000"/>
                </a:schemeClr>
              </a:solidFill>
              <a:latin typeface="Calibri" panose="020F0502020204030204" pitchFamily="34" charset="0"/>
              <a:ea typeface="汉仪雪君体简" panose="02010604000101010101" pitchFamily="2" charset="-122"/>
              <a:cs typeface="Calibri" panose="020F0502020204030204" pitchFamily="34" charset="0"/>
            </a:endParaRPr>
          </a:p>
        </p:txBody>
      </p:sp>
      <p:pic>
        <p:nvPicPr>
          <p:cNvPr id="24" name="Picture 4" descr="F:\360安全浏览器下载\水墨\1402\05.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7202" t="16589" r="17440" b="22437"/>
          <a:stretch>
            <a:fillRect/>
          </a:stretch>
        </p:blipFill>
        <p:spPr bwMode="auto">
          <a:xfrm>
            <a:off x="1681891" y="5044773"/>
            <a:ext cx="4041940" cy="2049887"/>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C:\Users\Thinkpad\Desktop\PNG\1_0000_图层-11-副本.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660140" y="2613660"/>
            <a:ext cx="2859405" cy="2324735"/>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3" descr="C:\Users\Thinkpad\Desktop\PNG\1_0001_图层-11.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05170" y="2613660"/>
            <a:ext cx="2815590" cy="2289175"/>
          </a:xfrm>
          <a:prstGeom prst="rect">
            <a:avLst/>
          </a:prstGeom>
          <a:noFill/>
          <a:extLst>
            <a:ext uri="{909E8E84-426E-40DD-AFC4-6F175D3DCCD1}">
              <a14:hiddenFill xmlns:a14="http://schemas.microsoft.com/office/drawing/2010/main">
                <a:solidFill>
                  <a:srgbClr val="FFFFFF"/>
                </a:solidFill>
              </a14:hiddenFill>
            </a:ext>
          </a:extLst>
        </p:spPr>
      </p:pic>
      <p:sp>
        <p:nvSpPr>
          <p:cNvPr id="29" name="Text Box 53"/>
          <p:cNvSpPr txBox="1">
            <a:spLocks noChangeArrowheads="1"/>
          </p:cNvSpPr>
          <p:nvPr/>
        </p:nvSpPr>
        <p:spPr bwMode="auto">
          <a:xfrm>
            <a:off x="4053133" y="3296219"/>
            <a:ext cx="1543050" cy="93726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algn="l"/>
            <a:r>
              <a:rPr lang="en-US" altLang="zh-CN" sz="4400" dirty="0">
                <a:ln w="12700" cmpd="sng">
                  <a:prstDash val="sysDash"/>
                </a:ln>
                <a:solidFill>
                  <a:schemeClr val="accent6">
                    <a:lumMod val="75000"/>
                  </a:schemeClr>
                </a:solidFill>
                <a:effectLst>
                  <a:innerShdw dist="25400" dir="18900000">
                    <a:srgbClr val="749E85"/>
                  </a:innerShdw>
                  <a:reflection blurRad="6350" stA="50000" endA="300" endPos="50000" dist="63500" dir="5400000" sy="-100000" algn="bl" rotWithShape="0"/>
                </a:effectLst>
                <a:latin typeface="汉仪春然手书简" panose="00020600040101010101" charset="-122"/>
                <a:ea typeface="汉仪春然手书简" panose="00020600040101010101" charset="-122"/>
                <a:cs typeface="汉仪趣黑简" charset="0"/>
              </a:rPr>
              <a:t>Functions</a:t>
            </a:r>
            <a:endParaRPr lang="en-US" altLang="zh-CN" sz="4400" dirty="0">
              <a:ln w="12700" cmpd="sng">
                <a:prstDash val="sysDash"/>
              </a:ln>
              <a:solidFill>
                <a:schemeClr val="accent6">
                  <a:lumMod val="75000"/>
                </a:schemeClr>
              </a:solidFill>
              <a:effectLst>
                <a:innerShdw dist="25400" dir="18900000">
                  <a:srgbClr val="749E85"/>
                </a:innerShdw>
                <a:reflection blurRad="6350" stA="50000" endA="300" endPos="50000" dist="63500" dir="5400000" sy="-100000" algn="bl" rotWithShape="0"/>
              </a:effectLst>
              <a:latin typeface="汉仪春然手书简" panose="00020600040101010101" charset="-122"/>
              <a:ea typeface="汉仪春然手书简" panose="00020600040101010101" charset="-122"/>
              <a:cs typeface="汉仪趣黑简" charset="0"/>
            </a:endParaRPr>
          </a:p>
        </p:txBody>
      </p:sp>
      <p:sp>
        <p:nvSpPr>
          <p:cNvPr id="30" name="Text Box 53"/>
          <p:cNvSpPr txBox="1">
            <a:spLocks noChangeArrowheads="1"/>
          </p:cNvSpPr>
          <p:nvPr/>
        </p:nvSpPr>
        <p:spPr bwMode="auto">
          <a:xfrm>
            <a:off x="6650651" y="3258873"/>
            <a:ext cx="1715770" cy="937260"/>
          </a:xfrm>
          <a:prstGeom prst="rect">
            <a:avLst/>
          </a:prstGeo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wrap="none">
            <a:spAutoFit/>
            <a:scene3d>
              <a:camera prst="orthographicFront"/>
              <a:lightRig rig="threePt" dir="t"/>
            </a:scene3d>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algn="l"/>
            <a:r>
              <a:rPr lang="en-US" altLang="zh-CN" sz="4400" dirty="0">
                <a:ln w="12700" cmpd="sng">
                  <a:prstDash val="sysDash"/>
                </a:ln>
                <a:solidFill>
                  <a:schemeClr val="accent6">
                    <a:lumMod val="75000"/>
                  </a:schemeClr>
                </a:solidFill>
                <a:effectLst>
                  <a:innerShdw dist="25400" dir="18900000">
                    <a:srgbClr val="749E85"/>
                  </a:innerShdw>
                  <a:reflection blurRad="6350" stA="50000" endA="300" endPos="50000" dist="63500" dir="5400000" sy="-100000" algn="bl" rotWithShape="0"/>
                </a:effectLst>
                <a:latin typeface="汉仪春然手书简" panose="00020600040101010101" charset="-122"/>
                <a:ea typeface="汉仪春然手书简" panose="00020600040101010101" charset="-122"/>
                <a:cs typeface="汉仪趣黑简" charset="0"/>
              </a:rPr>
              <a:t>Potentials</a:t>
            </a:r>
            <a:endParaRPr lang="en-US" altLang="zh-CN" sz="4400" dirty="0">
              <a:ln w="12700" cmpd="sng">
                <a:prstDash val="sysDash"/>
              </a:ln>
              <a:solidFill>
                <a:schemeClr val="accent6">
                  <a:lumMod val="75000"/>
                </a:schemeClr>
              </a:solidFill>
              <a:effectLst>
                <a:innerShdw dist="25400" dir="18900000">
                  <a:srgbClr val="749E85"/>
                </a:innerShdw>
                <a:reflection blurRad="6350" stA="50000" endA="300" endPos="50000" dist="63500" dir="5400000" sy="-100000" algn="bl" rotWithShape="0"/>
              </a:effectLst>
              <a:latin typeface="汉仪春然手书简" panose="00020600040101010101" charset="-122"/>
              <a:ea typeface="汉仪春然手书简" panose="00020600040101010101" charset="-122"/>
              <a:cs typeface="汉仪趣黑简" charset="0"/>
            </a:endParaRPr>
          </a:p>
        </p:txBody>
      </p:sp>
      <p:sp>
        <p:nvSpPr>
          <p:cNvPr id="31" name="圆角矩形 30"/>
          <p:cNvSpPr/>
          <p:nvPr/>
        </p:nvSpPr>
        <p:spPr>
          <a:xfrm>
            <a:off x="84455" y="3038475"/>
            <a:ext cx="3968750" cy="2296160"/>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2" name="组合 31"/>
          <p:cNvGrpSpPr/>
          <p:nvPr/>
        </p:nvGrpSpPr>
        <p:grpSpPr>
          <a:xfrm>
            <a:off x="1072835" y="2346054"/>
            <a:ext cx="914828" cy="947730"/>
            <a:chOff x="611560" y="1470114"/>
            <a:chExt cx="864096" cy="895175"/>
          </a:xfrm>
        </p:grpSpPr>
        <p:pic>
          <p:nvPicPr>
            <p:cNvPr id="33" name="Picture 4" descr="C:\Users\Thinkpad\Desktop\PNG\1_0000_渐变映射-2-副本-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34" name="Text Box 53"/>
            <p:cNvSpPr txBox="1">
              <a:spLocks noChangeArrowheads="1"/>
            </p:cNvSpPr>
            <p:nvPr/>
          </p:nvSpPr>
          <p:spPr bwMode="auto">
            <a:xfrm>
              <a:off x="755577" y="1470114"/>
              <a:ext cx="431246" cy="861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sz="4265" dirty="0"/>
                <a:t>3</a:t>
              </a:r>
              <a:endParaRPr lang="en-US" altLang="zh-CN" sz="4265" dirty="0"/>
            </a:p>
          </p:txBody>
        </p:sp>
      </p:grpSp>
      <p:sp>
        <p:nvSpPr>
          <p:cNvPr id="35" name="TextBox 13"/>
          <p:cNvSpPr txBox="1"/>
          <p:nvPr/>
        </p:nvSpPr>
        <p:spPr>
          <a:xfrm>
            <a:off x="84455" y="3164840"/>
            <a:ext cx="4096385" cy="2009775"/>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charset="-122"/>
                <a:ea typeface="楷体" panose="02010609060101010101" charset="-122"/>
              </a:defRPr>
            </a:lvl1pPr>
          </a:lstStyle>
          <a:p>
            <a:r>
              <a:rPr lang="zh-CN" altLang="en-US"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rPr>
              <a:t>connecting China and the world </a:t>
            </a:r>
            <a:r>
              <a:rPr lang="en-US" altLang="zh-CN"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rPr>
              <a:t>;</a:t>
            </a:r>
            <a:endParaRPr lang="zh-CN" altLang="en-US"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endParaRPr>
          </a:p>
          <a:p>
            <a:r>
              <a:rPr lang="zh-CN" altLang="en-US"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rPr>
              <a:t>connecting language and art</a:t>
            </a:r>
            <a:r>
              <a:rPr lang="en-US" altLang="zh-CN"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rPr>
              <a:t>;</a:t>
            </a:r>
            <a:endParaRPr lang="en-US" altLang="zh-CN"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endParaRPr>
          </a:p>
          <a:p>
            <a:r>
              <a:rPr lang="zh-CN" altLang="en-US"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rPr>
              <a:t>connecting people with culture</a:t>
            </a:r>
            <a:r>
              <a:rPr lang="en-US" altLang="zh-CN"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rPr>
              <a:t>;</a:t>
            </a:r>
            <a:endParaRPr lang="en-US" altLang="zh-CN"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endParaRPr>
          </a:p>
          <a:p>
            <a:r>
              <a:rPr lang="zh-CN" altLang="en-US"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rPr>
              <a:t>connecting the past and the present.</a:t>
            </a:r>
            <a:endParaRPr lang="zh-CN" altLang="en-US" sz="2400" kern="1200" dirty="0">
              <a:solidFill>
                <a:srgbClr val="C00000"/>
              </a:solidFill>
              <a:latin typeface="Calibri" panose="020F0502020204030204" pitchFamily="34" charset="0"/>
              <a:ea typeface="汉仪雪君体简" panose="02010604000101010101" pitchFamily="2" charset="-122"/>
              <a:cs typeface="Calibri" panose="020F0502020204030204" pitchFamily="34" charset="0"/>
            </a:endParaRPr>
          </a:p>
        </p:txBody>
      </p:sp>
      <p:sp>
        <p:nvSpPr>
          <p:cNvPr id="36" name="圆角矩形 35"/>
          <p:cNvSpPr/>
          <p:nvPr/>
        </p:nvSpPr>
        <p:spPr>
          <a:xfrm>
            <a:off x="8695055" y="3200400"/>
            <a:ext cx="2959735" cy="1844675"/>
          </a:xfrm>
          <a:prstGeom prst="roundRect">
            <a:avLst/>
          </a:prstGeom>
          <a:noFill/>
          <a:ln w="952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nvGrpSpPr>
          <p:cNvPr id="37" name="组合 36"/>
          <p:cNvGrpSpPr/>
          <p:nvPr/>
        </p:nvGrpSpPr>
        <p:grpSpPr>
          <a:xfrm>
            <a:off x="8488002" y="2507979"/>
            <a:ext cx="914828" cy="947730"/>
            <a:chOff x="611560" y="1470114"/>
            <a:chExt cx="864096" cy="895175"/>
          </a:xfrm>
        </p:grpSpPr>
        <p:pic>
          <p:nvPicPr>
            <p:cNvPr id="38" name="Picture 4" descr="C:\Users\Thinkpad\Desktop\PNG\1_0000_渐变映射-2-副本-9.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1560" y="1599515"/>
              <a:ext cx="864096" cy="765774"/>
            </a:xfrm>
            <a:prstGeom prst="rect">
              <a:avLst/>
            </a:prstGeom>
            <a:noFill/>
            <a:extLst>
              <a:ext uri="{909E8E84-426E-40DD-AFC4-6F175D3DCCD1}">
                <a14:hiddenFill xmlns:a14="http://schemas.microsoft.com/office/drawing/2010/main">
                  <a:solidFill>
                    <a:srgbClr val="FFFFFF"/>
                  </a:solidFill>
                </a14:hiddenFill>
              </a:ext>
            </a:extLst>
          </p:spPr>
        </p:pic>
        <p:sp>
          <p:nvSpPr>
            <p:cNvPr id="39" name="Text Box 53"/>
            <p:cNvSpPr txBox="1">
              <a:spLocks noChangeArrowheads="1"/>
            </p:cNvSpPr>
            <p:nvPr/>
          </p:nvSpPr>
          <p:spPr bwMode="auto">
            <a:xfrm>
              <a:off x="755577" y="1470114"/>
              <a:ext cx="431246" cy="86189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sz="4265" dirty="0"/>
                <a:t>4</a:t>
              </a:r>
              <a:endParaRPr lang="en-US" altLang="zh-CN" sz="4265" dirty="0"/>
            </a:p>
          </p:txBody>
        </p:sp>
      </p:grpSp>
      <p:sp>
        <p:nvSpPr>
          <p:cNvPr id="40" name="TextBox 22"/>
          <p:cNvSpPr txBox="1"/>
          <p:nvPr/>
        </p:nvSpPr>
        <p:spPr>
          <a:xfrm>
            <a:off x="8834120" y="3326765"/>
            <a:ext cx="2320925" cy="1529715"/>
          </a:xfrm>
          <a:prstGeom prst="rect">
            <a:avLst/>
          </a:prstGeom>
          <a:noFill/>
        </p:spPr>
        <p:txBody>
          <a:bodyPr wrap="square" rtlCol="0">
            <a:spAutoFit/>
          </a:bodyPr>
          <a:lstStyle>
            <a:defPPr>
              <a:defRPr lang="zh-CN"/>
            </a:defPPr>
            <a:lvl1pPr>
              <a:lnSpc>
                <a:spcPct val="130000"/>
              </a:lnSpc>
              <a:defRPr sz="1400" kern="0" spc="-150">
                <a:solidFill>
                  <a:schemeClr val="tx1">
                    <a:lumMod val="95000"/>
                    <a:lumOff val="5000"/>
                  </a:schemeClr>
                </a:solidFill>
                <a:latin typeface="楷体" panose="02010609060101010101" charset="-122"/>
                <a:ea typeface="楷体" panose="02010609060101010101" charset="-122"/>
              </a:defRPr>
            </a:lvl1pPr>
          </a:lstStyle>
          <a:p>
            <a:r>
              <a:rPr lang="zh-CN" altLang="en-US" sz="2400" kern="1200" dirty="0">
                <a:solidFill>
                  <a:schemeClr val="accent5">
                    <a:lumMod val="75000"/>
                  </a:schemeClr>
                </a:solidFill>
                <a:latin typeface="Calibri" panose="020F0502020204030204" pitchFamily="34" charset="0"/>
                <a:ea typeface="汉仪雪君体简" panose="02010604000101010101" pitchFamily="2" charset="-122"/>
                <a:cs typeface="Calibri" panose="020F0502020204030204" pitchFamily="34" charset="0"/>
                <a:sym typeface="+mn-ea"/>
              </a:rPr>
              <a:t>It will become more and more popular in the future</a:t>
            </a:r>
            <a:r>
              <a:rPr lang="en-US" altLang="zh-CN" sz="2400" kern="1200" dirty="0">
                <a:solidFill>
                  <a:schemeClr val="accent5">
                    <a:lumMod val="75000"/>
                  </a:schemeClr>
                </a:solidFill>
                <a:latin typeface="Calibri" panose="020F0502020204030204" pitchFamily="34" charset="0"/>
                <a:ea typeface="汉仪雪君体简" panose="02010604000101010101" pitchFamily="2" charset="-122"/>
                <a:cs typeface="Calibri" panose="020F0502020204030204" pitchFamily="34" charset="0"/>
                <a:sym typeface="+mn-ea"/>
              </a:rPr>
              <a:t>.</a:t>
            </a:r>
            <a:endParaRPr lang="en-US" altLang="zh-CN" sz="2400" kern="1200" dirty="0">
              <a:solidFill>
                <a:schemeClr val="accent5">
                  <a:lumMod val="75000"/>
                </a:schemeClr>
              </a:solidFill>
              <a:latin typeface="Calibri" panose="020F0502020204030204" pitchFamily="34" charset="0"/>
              <a:ea typeface="汉仪雪君体简" panose="02010604000101010101" pitchFamily="2" charset="-122"/>
              <a:cs typeface="Calibri" panose="020F0502020204030204" pitchFamily="34" charset="0"/>
              <a:sym typeface="+mn-ea"/>
            </a:endParaRPr>
          </a:p>
        </p:txBody>
      </p:sp>
      <p:sp>
        <p:nvSpPr>
          <p:cNvPr id="42" name="矩形 41" descr="7b0a2020202022776f7264617274223a20227b5c2269645c223a32303430393135312c5c227469645c223a5c2231333438305c227d220a7d0a"/>
          <p:cNvSpPr/>
          <p:nvPr/>
        </p:nvSpPr>
        <p:spPr>
          <a:xfrm>
            <a:off x="4663123" y="5081905"/>
            <a:ext cx="7279005" cy="829945"/>
          </a:xfrm>
          <a:prstGeom prst="rect">
            <a:avLst/>
          </a:prstGeom>
          <a:noFill/>
        </p:spPr>
        <p:txBody>
          <a:bodyPr wrap="none" rtlCol="0" anchor="t">
            <a:spAutoFit/>
            <a:scene3d>
              <a:camera prst="obliqueTopRight"/>
              <a:lightRig rig="contrasting" dir="t">
                <a:rot lat="0" lon="0" rev="0"/>
              </a:lightRig>
            </a:scene3d>
            <a:sp3d extrusionH="635000" contourW="19050">
              <a:extrusionClr>
                <a:srgbClr val="C68686"/>
              </a:extrusionClr>
              <a:contourClr>
                <a:srgbClr val="7B554F"/>
              </a:contourClr>
            </a:sp3d>
          </a:bodyPr>
          <a:p>
            <a:pPr algn="ctr"/>
            <a:r>
              <a:rPr lang="zh-CN" altLang="en-US" sz="4800" b="1">
                <a:ln w="15875">
                  <a:solidFill>
                    <a:srgbClr val="C08280">
                      <a:alpha val="97000"/>
                    </a:srgbClr>
                  </a:solidFill>
                </a:ln>
                <a:solidFill>
                  <a:srgbClr val="EDD9DA"/>
                </a:solidFill>
                <a:effectLst>
                  <a:innerShdw blurRad="63500" dist="50800" dir="5400000">
                    <a:srgbClr val="1C1A0E">
                      <a:alpha val="50000"/>
                    </a:srgbClr>
                  </a:innerShdw>
                  <a:reflection blurRad="114300" stA="25000" endA="900" endPos="42000" dist="76200" dir="5400000" sy="-100000" algn="bl" rotWithShape="0"/>
                </a:effectLst>
                <a:latin typeface="汉仪粗黑简" panose="02010600000101010101" charset="-122"/>
                <a:ea typeface="汉仪粗黑简" panose="02010600000101010101" charset="-122"/>
              </a:rPr>
              <a:t>The Chinese Calligraphy</a:t>
            </a:r>
            <a:endParaRPr lang="zh-CN" altLang="en-US" sz="4800" b="1">
              <a:ln w="15875">
                <a:solidFill>
                  <a:srgbClr val="C08280">
                    <a:alpha val="97000"/>
                  </a:srgbClr>
                </a:solidFill>
              </a:ln>
              <a:solidFill>
                <a:srgbClr val="EDD9DA"/>
              </a:solidFill>
              <a:effectLst>
                <a:innerShdw blurRad="63500" dist="50800" dir="5400000">
                  <a:srgbClr val="1C1A0E">
                    <a:alpha val="50000"/>
                  </a:srgbClr>
                </a:innerShdw>
                <a:reflection blurRad="114300" stA="25000" endA="900" endPos="42000" dist="76200" dir="5400000" sy="-100000" algn="bl" rotWithShape="0"/>
              </a:effectLst>
              <a:latin typeface="汉仪粗黑简" panose="02010600000101010101" charset="-122"/>
              <a:ea typeface="汉仪粗黑简" panose="02010600000101010101" charset="-122"/>
            </a:endParaRPr>
          </a:p>
        </p:txBody>
      </p:sp>
      <p:pic>
        <p:nvPicPr>
          <p:cNvPr id="2" name="图片 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2000" fill="hold"/>
                                        <p:tgtEl>
                                          <p:spTgt spid="7"/>
                                        </p:tgtEl>
                                        <p:attrNameLst>
                                          <p:attrName>ppt_w</p:attrName>
                                        </p:attrNameLst>
                                      </p:cBhvr>
                                      <p:tavLst>
                                        <p:tav tm="0">
                                          <p:val>
                                            <p:fltVal val="0"/>
                                          </p:val>
                                        </p:tav>
                                        <p:tav tm="100000">
                                          <p:val>
                                            <p:strVal val="#ppt_w"/>
                                          </p:val>
                                        </p:tav>
                                      </p:tavLst>
                                    </p:anim>
                                    <p:anim calcmode="lin" valueType="num">
                                      <p:cBhvr>
                                        <p:cTn id="8" dur="2000" fill="hold"/>
                                        <p:tgtEl>
                                          <p:spTgt spid="7"/>
                                        </p:tgtEl>
                                        <p:attrNameLst>
                                          <p:attrName>ppt_h</p:attrName>
                                        </p:attrNameLst>
                                      </p:cBhvr>
                                      <p:tavLst>
                                        <p:tav tm="0">
                                          <p:val>
                                            <p:fltVal val="0"/>
                                          </p:val>
                                        </p:tav>
                                        <p:tav tm="100000">
                                          <p:val>
                                            <p:strVal val="#ppt_h"/>
                                          </p:val>
                                        </p:tav>
                                      </p:tavLst>
                                    </p:anim>
                                    <p:anim calcmode="lin" valueType="num">
                                      <p:cBhvr>
                                        <p:cTn id="9" dur="2000" fill="hold"/>
                                        <p:tgtEl>
                                          <p:spTgt spid="7"/>
                                        </p:tgtEl>
                                        <p:attrNameLst>
                                          <p:attrName>style.rotation</p:attrName>
                                        </p:attrNameLst>
                                      </p:cBhvr>
                                      <p:tavLst>
                                        <p:tav tm="0">
                                          <p:val>
                                            <p:fltVal val="90"/>
                                          </p:val>
                                        </p:tav>
                                        <p:tav tm="100000">
                                          <p:val>
                                            <p:fltVal val="0"/>
                                          </p:val>
                                        </p:tav>
                                      </p:tavLst>
                                    </p:anim>
                                    <p:animEffect transition="in" filter="fade">
                                      <p:cBhvr>
                                        <p:cTn id="10" dur="2000"/>
                                        <p:tgtEl>
                                          <p:spTgt spid="7"/>
                                        </p:tgtEl>
                                      </p:cBhvr>
                                    </p:animEffect>
                                  </p:childTnLst>
                                </p:cTn>
                              </p:par>
                              <p:par>
                                <p:cTn id="11" presetID="3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 calcmode="lin" valueType="num">
                                      <p:cBhvr>
                                        <p:cTn id="15" dur="2000" fill="hold"/>
                                        <p:tgtEl>
                                          <p:spTgt spid="6"/>
                                        </p:tgtEl>
                                        <p:attrNameLst>
                                          <p:attrName>style.rotation</p:attrName>
                                        </p:attrNameLst>
                                      </p:cBhvr>
                                      <p:tavLst>
                                        <p:tav tm="0">
                                          <p:val>
                                            <p:fltVal val="90"/>
                                          </p:val>
                                        </p:tav>
                                        <p:tav tm="100000">
                                          <p:val>
                                            <p:fltVal val="0"/>
                                          </p:val>
                                        </p:tav>
                                      </p:tavLst>
                                    </p:anim>
                                    <p:animEffect transition="in" filter="fade">
                                      <p:cBhvr>
                                        <p:cTn id="16" dur="2000"/>
                                        <p:tgtEl>
                                          <p:spTgt spid="6"/>
                                        </p:tgtEl>
                                      </p:cBhvr>
                                    </p:animEffect>
                                  </p:childTnLst>
                                </p:cTn>
                              </p:par>
                              <p:par>
                                <p:cTn id="17" presetID="30"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200" decel="100000"/>
                                        <p:tgtEl>
                                          <p:spTgt spid="7"/>
                                        </p:tgtEl>
                                      </p:cBhvr>
                                    </p:animEffect>
                                    <p:anim calcmode="lin" valueType="num">
                                      <p:cBhvr>
                                        <p:cTn id="20" dur="1200" decel="100000" fill="hold"/>
                                        <p:tgtEl>
                                          <p:spTgt spid="7"/>
                                        </p:tgtEl>
                                        <p:attrNameLst>
                                          <p:attrName>style.rotation</p:attrName>
                                        </p:attrNameLst>
                                      </p:cBhvr>
                                      <p:tavLst>
                                        <p:tav tm="0">
                                          <p:val>
                                            <p:fltVal val="-90"/>
                                          </p:val>
                                        </p:tav>
                                        <p:tav tm="100000">
                                          <p:val>
                                            <p:fltVal val="0"/>
                                          </p:val>
                                        </p:tav>
                                      </p:tavLst>
                                    </p:anim>
                                    <p:anim calcmode="lin" valueType="num">
                                      <p:cBhvr>
                                        <p:cTn id="21" dur="1200" decel="100000" fill="hold"/>
                                        <p:tgtEl>
                                          <p:spTgt spid="7"/>
                                        </p:tgtEl>
                                        <p:attrNameLst>
                                          <p:attrName>ppt_x</p:attrName>
                                        </p:attrNameLst>
                                      </p:cBhvr>
                                      <p:tavLst>
                                        <p:tav tm="0">
                                          <p:val>
                                            <p:strVal val="#ppt_x+0.4"/>
                                          </p:val>
                                        </p:tav>
                                        <p:tav tm="100000">
                                          <p:val>
                                            <p:strVal val="#ppt_x-0.05"/>
                                          </p:val>
                                        </p:tav>
                                      </p:tavLst>
                                    </p:anim>
                                    <p:anim calcmode="lin" valueType="num">
                                      <p:cBhvr>
                                        <p:cTn id="22" dur="1200" decel="100000" fill="hold"/>
                                        <p:tgtEl>
                                          <p:spTgt spid="7"/>
                                        </p:tgtEl>
                                        <p:attrNameLst>
                                          <p:attrName>ppt_y</p:attrName>
                                        </p:attrNameLst>
                                      </p:cBhvr>
                                      <p:tavLst>
                                        <p:tav tm="0">
                                          <p:val>
                                            <p:strVal val="#ppt_y-0.4"/>
                                          </p:val>
                                        </p:tav>
                                        <p:tav tm="100000">
                                          <p:val>
                                            <p:strVal val="#ppt_y+0.1"/>
                                          </p:val>
                                        </p:tav>
                                      </p:tavLst>
                                    </p:anim>
                                    <p:anim calcmode="lin" valueType="num">
                                      <p:cBhvr>
                                        <p:cTn id="23" dur="300" accel="100000" fill="hold">
                                          <p:stCondLst>
                                            <p:cond delay="1200"/>
                                          </p:stCondLst>
                                        </p:cTn>
                                        <p:tgtEl>
                                          <p:spTgt spid="7"/>
                                        </p:tgtEl>
                                        <p:attrNameLst>
                                          <p:attrName>ppt_x</p:attrName>
                                        </p:attrNameLst>
                                      </p:cBhvr>
                                      <p:tavLst>
                                        <p:tav tm="0">
                                          <p:val>
                                            <p:strVal val="#ppt_x-0.05"/>
                                          </p:val>
                                        </p:tav>
                                        <p:tav tm="100000">
                                          <p:val>
                                            <p:strVal val="#ppt_x"/>
                                          </p:val>
                                        </p:tav>
                                      </p:tavLst>
                                    </p:anim>
                                    <p:anim calcmode="lin" valueType="num">
                                      <p:cBhvr>
                                        <p:cTn id="24" dur="300" accel="100000" fill="hold">
                                          <p:stCondLst>
                                            <p:cond delay="1200"/>
                                          </p:stCondLst>
                                        </p:cTn>
                                        <p:tgtEl>
                                          <p:spTgt spid="7"/>
                                        </p:tgtEl>
                                        <p:attrNameLst>
                                          <p:attrName>ppt_y</p:attrName>
                                        </p:attrNameLst>
                                      </p:cBhvr>
                                      <p:tavLst>
                                        <p:tav tm="0">
                                          <p:val>
                                            <p:strVal val="#ppt_y+0.1"/>
                                          </p:val>
                                        </p:tav>
                                        <p:tav tm="100000">
                                          <p:val>
                                            <p:strVal val="#ppt_y"/>
                                          </p:val>
                                        </p:tav>
                                      </p:tavLst>
                                    </p:anim>
                                  </p:childTnLst>
                                </p:cTn>
                              </p:par>
                              <p:par>
                                <p:cTn id="25" presetID="30"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200" decel="100000"/>
                                        <p:tgtEl>
                                          <p:spTgt spid="6"/>
                                        </p:tgtEl>
                                      </p:cBhvr>
                                    </p:animEffect>
                                    <p:anim calcmode="lin" valueType="num">
                                      <p:cBhvr>
                                        <p:cTn id="28" dur="1200" decel="100000" fill="hold"/>
                                        <p:tgtEl>
                                          <p:spTgt spid="6"/>
                                        </p:tgtEl>
                                        <p:attrNameLst>
                                          <p:attrName>style.rotation</p:attrName>
                                        </p:attrNameLst>
                                      </p:cBhvr>
                                      <p:tavLst>
                                        <p:tav tm="0">
                                          <p:val>
                                            <p:fltVal val="-90"/>
                                          </p:val>
                                        </p:tav>
                                        <p:tav tm="100000">
                                          <p:val>
                                            <p:fltVal val="0"/>
                                          </p:val>
                                        </p:tav>
                                      </p:tavLst>
                                    </p:anim>
                                    <p:anim calcmode="lin" valueType="num">
                                      <p:cBhvr>
                                        <p:cTn id="29" dur="1200" decel="100000" fill="hold"/>
                                        <p:tgtEl>
                                          <p:spTgt spid="6"/>
                                        </p:tgtEl>
                                        <p:attrNameLst>
                                          <p:attrName>ppt_x</p:attrName>
                                        </p:attrNameLst>
                                      </p:cBhvr>
                                      <p:tavLst>
                                        <p:tav tm="0">
                                          <p:val>
                                            <p:strVal val="#ppt_x+0.4"/>
                                          </p:val>
                                        </p:tav>
                                        <p:tav tm="100000">
                                          <p:val>
                                            <p:strVal val="#ppt_x-0.05"/>
                                          </p:val>
                                        </p:tav>
                                      </p:tavLst>
                                    </p:anim>
                                    <p:anim calcmode="lin" valueType="num">
                                      <p:cBhvr>
                                        <p:cTn id="30" dur="1200" decel="100000" fill="hold"/>
                                        <p:tgtEl>
                                          <p:spTgt spid="6"/>
                                        </p:tgtEl>
                                        <p:attrNameLst>
                                          <p:attrName>ppt_y</p:attrName>
                                        </p:attrNameLst>
                                      </p:cBhvr>
                                      <p:tavLst>
                                        <p:tav tm="0">
                                          <p:val>
                                            <p:strVal val="#ppt_y-0.4"/>
                                          </p:val>
                                        </p:tav>
                                        <p:tav tm="100000">
                                          <p:val>
                                            <p:strVal val="#ppt_y+0.1"/>
                                          </p:val>
                                        </p:tav>
                                      </p:tavLst>
                                    </p:anim>
                                    <p:anim calcmode="lin" valueType="num">
                                      <p:cBhvr>
                                        <p:cTn id="31" dur="300" accel="100000" fill="hold">
                                          <p:stCondLst>
                                            <p:cond delay="1200"/>
                                          </p:stCondLst>
                                        </p:cTn>
                                        <p:tgtEl>
                                          <p:spTgt spid="6"/>
                                        </p:tgtEl>
                                        <p:attrNameLst>
                                          <p:attrName>ppt_x</p:attrName>
                                        </p:attrNameLst>
                                      </p:cBhvr>
                                      <p:tavLst>
                                        <p:tav tm="0">
                                          <p:val>
                                            <p:strVal val="#ppt_x-0.05"/>
                                          </p:val>
                                        </p:tav>
                                        <p:tav tm="100000">
                                          <p:val>
                                            <p:strVal val="#ppt_x"/>
                                          </p:val>
                                        </p:tav>
                                      </p:tavLst>
                                    </p:anim>
                                    <p:anim calcmode="lin" valueType="num">
                                      <p:cBhvr>
                                        <p:cTn id="32" dur="300" accel="100000" fill="hold">
                                          <p:stCondLst>
                                            <p:cond delay="1200"/>
                                          </p:stCondLst>
                                        </p:cTn>
                                        <p:tgtEl>
                                          <p:spTgt spid="6"/>
                                        </p:tgtEl>
                                        <p:attrNameLst>
                                          <p:attrName>ppt_y</p:attrName>
                                        </p:attrNameLst>
                                      </p:cBhvr>
                                      <p:tavLst>
                                        <p:tav tm="0">
                                          <p:val>
                                            <p:strVal val="#ppt_y+0.1"/>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1000"/>
                                        <p:tgtEl>
                                          <p:spTgt spid="8"/>
                                        </p:tgtEl>
                                      </p:cBhvr>
                                    </p:animEffect>
                                    <p:anim calcmode="lin" valueType="num">
                                      <p:cBhvr>
                                        <p:cTn id="37" dur="1000" fill="hold"/>
                                        <p:tgtEl>
                                          <p:spTgt spid="8"/>
                                        </p:tgtEl>
                                        <p:attrNameLst>
                                          <p:attrName>ppt_x</p:attrName>
                                        </p:attrNameLst>
                                      </p:cBhvr>
                                      <p:tavLst>
                                        <p:tav tm="0">
                                          <p:val>
                                            <p:strVal val="#ppt_x"/>
                                          </p:val>
                                        </p:tav>
                                        <p:tav tm="100000">
                                          <p:val>
                                            <p:strVal val="#ppt_x"/>
                                          </p:val>
                                        </p:tav>
                                      </p:tavLst>
                                    </p:anim>
                                    <p:anim calcmode="lin" valueType="num">
                                      <p:cBhvr>
                                        <p:cTn id="38" dur="1000" fill="hold"/>
                                        <p:tgtEl>
                                          <p:spTgt spid="8"/>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fade">
                                      <p:cBhvr>
                                        <p:cTn id="41" dur="1000"/>
                                        <p:tgtEl>
                                          <p:spTgt spid="9"/>
                                        </p:tgtEl>
                                      </p:cBhvr>
                                    </p:animEffect>
                                    <p:anim calcmode="lin" valueType="num">
                                      <p:cBhvr>
                                        <p:cTn id="42" dur="1000" fill="hold"/>
                                        <p:tgtEl>
                                          <p:spTgt spid="9"/>
                                        </p:tgtEl>
                                        <p:attrNameLst>
                                          <p:attrName>ppt_x</p:attrName>
                                        </p:attrNameLst>
                                      </p:cBhvr>
                                      <p:tavLst>
                                        <p:tav tm="0">
                                          <p:val>
                                            <p:strVal val="#ppt_x"/>
                                          </p:val>
                                        </p:tav>
                                        <p:tav tm="100000">
                                          <p:val>
                                            <p:strVal val="#ppt_x"/>
                                          </p:val>
                                        </p:tav>
                                      </p:tavLst>
                                    </p:anim>
                                    <p:anim calcmode="lin" valueType="num">
                                      <p:cBhvr>
                                        <p:cTn id="43" dur="1000" fill="hold"/>
                                        <p:tgtEl>
                                          <p:spTgt spid="9"/>
                                        </p:tgtEl>
                                        <p:attrNameLst>
                                          <p:attrName>ppt_y</p:attrName>
                                        </p:attrNameLst>
                                      </p:cBhvr>
                                      <p:tavLst>
                                        <p:tav tm="0">
                                          <p:val>
                                            <p:strVal val="#ppt_y-.1"/>
                                          </p:val>
                                        </p:tav>
                                        <p:tav tm="100000">
                                          <p:val>
                                            <p:strVal val="#ppt_y"/>
                                          </p:val>
                                        </p:tav>
                                      </p:tavLst>
                                    </p:anim>
                                  </p:childTnLst>
                                </p:cTn>
                              </p:par>
                            </p:childTnLst>
                          </p:cTn>
                        </p:par>
                        <p:par>
                          <p:cTn id="44" fill="hold">
                            <p:stCondLst>
                              <p:cond delay="3000"/>
                            </p:stCondLst>
                            <p:childTnLst>
                              <p:par>
                                <p:cTn id="45" presetID="53" presetClass="entr" presetSubtype="16" fill="hold"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par>
                                <p:cTn id="50" presetID="53" presetClass="entr" presetSubtype="16" fill="hold" nodeType="withEffect">
                                  <p:stCondLst>
                                    <p:cond delay="0"/>
                                  </p:stCondLst>
                                  <p:childTnLst>
                                    <p:set>
                                      <p:cBhvr>
                                        <p:cTn id="51" dur="1" fill="hold">
                                          <p:stCondLst>
                                            <p:cond delay="0"/>
                                          </p:stCondLst>
                                        </p:cTn>
                                        <p:tgtEl>
                                          <p:spTgt spid="20"/>
                                        </p:tgtEl>
                                        <p:attrNameLst>
                                          <p:attrName>style.visibility</p:attrName>
                                        </p:attrNameLst>
                                      </p:cBhvr>
                                      <p:to>
                                        <p:strVal val="visible"/>
                                      </p:to>
                                    </p:set>
                                    <p:anim calcmode="lin" valueType="num">
                                      <p:cBhvr>
                                        <p:cTn id="52" dur="500" fill="hold"/>
                                        <p:tgtEl>
                                          <p:spTgt spid="20"/>
                                        </p:tgtEl>
                                        <p:attrNameLst>
                                          <p:attrName>ppt_w</p:attrName>
                                        </p:attrNameLst>
                                      </p:cBhvr>
                                      <p:tavLst>
                                        <p:tav tm="0">
                                          <p:val>
                                            <p:fltVal val="0"/>
                                          </p:val>
                                        </p:tav>
                                        <p:tav tm="100000">
                                          <p:val>
                                            <p:strVal val="#ppt_w"/>
                                          </p:val>
                                        </p:tav>
                                      </p:tavLst>
                                    </p:anim>
                                    <p:anim calcmode="lin" valueType="num">
                                      <p:cBhvr>
                                        <p:cTn id="53" dur="500" fill="hold"/>
                                        <p:tgtEl>
                                          <p:spTgt spid="20"/>
                                        </p:tgtEl>
                                        <p:attrNameLst>
                                          <p:attrName>ppt_h</p:attrName>
                                        </p:attrNameLst>
                                      </p:cBhvr>
                                      <p:tavLst>
                                        <p:tav tm="0">
                                          <p:val>
                                            <p:fltVal val="0"/>
                                          </p:val>
                                        </p:tav>
                                        <p:tav tm="100000">
                                          <p:val>
                                            <p:strVal val="#ppt_h"/>
                                          </p:val>
                                        </p:tav>
                                      </p:tavLst>
                                    </p:anim>
                                    <p:animEffect transition="in" filter="fade">
                                      <p:cBhvr>
                                        <p:cTn id="54" dur="500"/>
                                        <p:tgtEl>
                                          <p:spTgt spid="20"/>
                                        </p:tgtEl>
                                      </p:cBhvr>
                                    </p:animEffect>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wipe(left)">
                                      <p:cBhvr>
                                        <p:cTn id="60" dur="500"/>
                                        <p:tgtEl>
                                          <p:spTgt spid="19"/>
                                        </p:tgtEl>
                                      </p:cBhvr>
                                    </p:animEffect>
                                  </p:childTnLst>
                                </p:cTn>
                              </p:par>
                            </p:childTnLst>
                          </p:cTn>
                        </p:par>
                        <p:par>
                          <p:cTn id="61" fill="hold">
                            <p:stCondLst>
                              <p:cond delay="3500"/>
                            </p:stCondLst>
                            <p:childTnLst>
                              <p:par>
                                <p:cTn id="62" presetID="14" presetClass="entr" presetSubtype="10"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randombar(horizontal)">
                                      <p:cBhvr>
                                        <p:cTn id="64" dur="500"/>
                                        <p:tgtEl>
                                          <p:spTgt spid="14"/>
                                        </p:tgtEl>
                                      </p:cBhvr>
                                    </p:animEffect>
                                  </p:childTnLst>
                                </p:cTn>
                              </p:par>
                              <p:par>
                                <p:cTn id="65" presetID="14" presetClass="entr" presetSubtype="10"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Effect transition="in" filter="randombar(horizontal)">
                                      <p:cBhvr>
                                        <p:cTn id="67" dur="500"/>
                                        <p:tgtEl>
                                          <p:spTgt spid="23"/>
                                        </p:tgtEl>
                                      </p:cBhvr>
                                    </p:animEffect>
                                  </p:childTnLst>
                                </p:cTn>
                              </p:par>
                            </p:childTnLst>
                          </p:cTn>
                        </p:par>
                        <p:par>
                          <p:cTn id="68" fill="hold">
                            <p:stCondLst>
                              <p:cond delay="4000"/>
                            </p:stCondLst>
                            <p:childTnLst>
                              <p:par>
                                <p:cTn id="69" presetID="42" presetClass="entr" presetSubtype="0" fill="hold"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1000" fill="hold"/>
                                        <p:tgtEl>
                                          <p:spTgt spid="24"/>
                                        </p:tgtEl>
                                        <p:attrNameLst>
                                          <p:attrName>ppt_y</p:attrName>
                                        </p:attrNameLst>
                                      </p:cBhvr>
                                      <p:tavLst>
                                        <p:tav tm="0">
                                          <p:val>
                                            <p:strVal val="#ppt_y+.1"/>
                                          </p:val>
                                        </p:tav>
                                        <p:tav tm="100000">
                                          <p:val>
                                            <p:strVal val="#ppt_y"/>
                                          </p:val>
                                        </p:tav>
                                      </p:tavLst>
                                    </p:anim>
                                  </p:childTnLst>
                                </p:cTn>
                              </p:par>
                              <p:par>
                                <p:cTn id="74" presetID="31" presetClass="entr" presetSubtype="0" fill="hold" nodeType="withEffect">
                                  <p:stCondLst>
                                    <p:cond delay="0"/>
                                  </p:stCondLst>
                                  <p:childTnLst>
                                    <p:set>
                                      <p:cBhvr>
                                        <p:cTn id="75" dur="1" fill="hold">
                                          <p:stCondLst>
                                            <p:cond delay="0"/>
                                          </p:stCondLst>
                                        </p:cTn>
                                        <p:tgtEl>
                                          <p:spTgt spid="28"/>
                                        </p:tgtEl>
                                        <p:attrNameLst>
                                          <p:attrName>style.visibility</p:attrName>
                                        </p:attrNameLst>
                                      </p:cBhvr>
                                      <p:to>
                                        <p:strVal val="visible"/>
                                      </p:to>
                                    </p:set>
                                    <p:anim calcmode="lin" valueType="num">
                                      <p:cBhvr>
                                        <p:cTn id="76" dur="2000" fill="hold"/>
                                        <p:tgtEl>
                                          <p:spTgt spid="28"/>
                                        </p:tgtEl>
                                        <p:attrNameLst>
                                          <p:attrName>ppt_w</p:attrName>
                                        </p:attrNameLst>
                                      </p:cBhvr>
                                      <p:tavLst>
                                        <p:tav tm="0">
                                          <p:val>
                                            <p:fltVal val="0"/>
                                          </p:val>
                                        </p:tav>
                                        <p:tav tm="100000">
                                          <p:val>
                                            <p:strVal val="#ppt_w"/>
                                          </p:val>
                                        </p:tav>
                                      </p:tavLst>
                                    </p:anim>
                                    <p:anim calcmode="lin" valueType="num">
                                      <p:cBhvr>
                                        <p:cTn id="77" dur="2000" fill="hold"/>
                                        <p:tgtEl>
                                          <p:spTgt spid="28"/>
                                        </p:tgtEl>
                                        <p:attrNameLst>
                                          <p:attrName>ppt_h</p:attrName>
                                        </p:attrNameLst>
                                      </p:cBhvr>
                                      <p:tavLst>
                                        <p:tav tm="0">
                                          <p:val>
                                            <p:fltVal val="0"/>
                                          </p:val>
                                        </p:tav>
                                        <p:tav tm="100000">
                                          <p:val>
                                            <p:strVal val="#ppt_h"/>
                                          </p:val>
                                        </p:tav>
                                      </p:tavLst>
                                    </p:anim>
                                    <p:anim calcmode="lin" valueType="num">
                                      <p:cBhvr>
                                        <p:cTn id="78" dur="2000" fill="hold"/>
                                        <p:tgtEl>
                                          <p:spTgt spid="28"/>
                                        </p:tgtEl>
                                        <p:attrNameLst>
                                          <p:attrName>style.rotation</p:attrName>
                                        </p:attrNameLst>
                                      </p:cBhvr>
                                      <p:tavLst>
                                        <p:tav tm="0">
                                          <p:val>
                                            <p:fltVal val="90"/>
                                          </p:val>
                                        </p:tav>
                                        <p:tav tm="100000">
                                          <p:val>
                                            <p:fltVal val="0"/>
                                          </p:val>
                                        </p:tav>
                                      </p:tavLst>
                                    </p:anim>
                                    <p:animEffect transition="in" filter="fade">
                                      <p:cBhvr>
                                        <p:cTn id="79" dur="2000"/>
                                        <p:tgtEl>
                                          <p:spTgt spid="28"/>
                                        </p:tgtEl>
                                      </p:cBhvr>
                                    </p:animEffect>
                                  </p:childTnLst>
                                </p:cTn>
                              </p:par>
                              <p:par>
                                <p:cTn id="80" presetID="31" presetClass="entr" presetSubtype="0" fill="hold" nodeType="with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2000" fill="hold"/>
                                        <p:tgtEl>
                                          <p:spTgt spid="27"/>
                                        </p:tgtEl>
                                        <p:attrNameLst>
                                          <p:attrName>ppt_w</p:attrName>
                                        </p:attrNameLst>
                                      </p:cBhvr>
                                      <p:tavLst>
                                        <p:tav tm="0">
                                          <p:val>
                                            <p:fltVal val="0"/>
                                          </p:val>
                                        </p:tav>
                                        <p:tav tm="100000">
                                          <p:val>
                                            <p:strVal val="#ppt_w"/>
                                          </p:val>
                                        </p:tav>
                                      </p:tavLst>
                                    </p:anim>
                                    <p:anim calcmode="lin" valueType="num">
                                      <p:cBhvr>
                                        <p:cTn id="83" dur="2000" fill="hold"/>
                                        <p:tgtEl>
                                          <p:spTgt spid="27"/>
                                        </p:tgtEl>
                                        <p:attrNameLst>
                                          <p:attrName>ppt_h</p:attrName>
                                        </p:attrNameLst>
                                      </p:cBhvr>
                                      <p:tavLst>
                                        <p:tav tm="0">
                                          <p:val>
                                            <p:fltVal val="0"/>
                                          </p:val>
                                        </p:tav>
                                        <p:tav tm="100000">
                                          <p:val>
                                            <p:strVal val="#ppt_h"/>
                                          </p:val>
                                        </p:tav>
                                      </p:tavLst>
                                    </p:anim>
                                    <p:anim calcmode="lin" valueType="num">
                                      <p:cBhvr>
                                        <p:cTn id="84" dur="2000" fill="hold"/>
                                        <p:tgtEl>
                                          <p:spTgt spid="27"/>
                                        </p:tgtEl>
                                        <p:attrNameLst>
                                          <p:attrName>style.rotation</p:attrName>
                                        </p:attrNameLst>
                                      </p:cBhvr>
                                      <p:tavLst>
                                        <p:tav tm="0">
                                          <p:val>
                                            <p:fltVal val="90"/>
                                          </p:val>
                                        </p:tav>
                                        <p:tav tm="100000">
                                          <p:val>
                                            <p:fltVal val="0"/>
                                          </p:val>
                                        </p:tav>
                                      </p:tavLst>
                                    </p:anim>
                                    <p:animEffect transition="in" filter="fade">
                                      <p:cBhvr>
                                        <p:cTn id="85" dur="2000"/>
                                        <p:tgtEl>
                                          <p:spTgt spid="27"/>
                                        </p:tgtEl>
                                      </p:cBhvr>
                                    </p:animEffect>
                                  </p:childTnLst>
                                </p:cTn>
                              </p:par>
                              <p:par>
                                <p:cTn id="86" presetID="30" presetClass="entr" presetSubtype="0" fill="hold" nodeType="with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fade">
                                      <p:cBhvr>
                                        <p:cTn id="88" dur="1200" decel="100000"/>
                                        <p:tgtEl>
                                          <p:spTgt spid="28"/>
                                        </p:tgtEl>
                                      </p:cBhvr>
                                    </p:animEffect>
                                    <p:anim calcmode="lin" valueType="num">
                                      <p:cBhvr>
                                        <p:cTn id="89" dur="1200" decel="100000" fill="hold"/>
                                        <p:tgtEl>
                                          <p:spTgt spid="28"/>
                                        </p:tgtEl>
                                        <p:attrNameLst>
                                          <p:attrName>style.rotation</p:attrName>
                                        </p:attrNameLst>
                                      </p:cBhvr>
                                      <p:tavLst>
                                        <p:tav tm="0">
                                          <p:val>
                                            <p:fltVal val="-90"/>
                                          </p:val>
                                        </p:tav>
                                        <p:tav tm="100000">
                                          <p:val>
                                            <p:fltVal val="0"/>
                                          </p:val>
                                        </p:tav>
                                      </p:tavLst>
                                    </p:anim>
                                    <p:anim calcmode="lin" valueType="num">
                                      <p:cBhvr>
                                        <p:cTn id="90" dur="1200" decel="100000" fill="hold"/>
                                        <p:tgtEl>
                                          <p:spTgt spid="28"/>
                                        </p:tgtEl>
                                        <p:attrNameLst>
                                          <p:attrName>ppt_x</p:attrName>
                                        </p:attrNameLst>
                                      </p:cBhvr>
                                      <p:tavLst>
                                        <p:tav tm="0">
                                          <p:val>
                                            <p:strVal val="#ppt_x+0.4"/>
                                          </p:val>
                                        </p:tav>
                                        <p:tav tm="100000">
                                          <p:val>
                                            <p:strVal val="#ppt_x-0.05"/>
                                          </p:val>
                                        </p:tav>
                                      </p:tavLst>
                                    </p:anim>
                                    <p:anim calcmode="lin" valueType="num">
                                      <p:cBhvr>
                                        <p:cTn id="91" dur="1200" decel="100000" fill="hold"/>
                                        <p:tgtEl>
                                          <p:spTgt spid="28"/>
                                        </p:tgtEl>
                                        <p:attrNameLst>
                                          <p:attrName>ppt_y</p:attrName>
                                        </p:attrNameLst>
                                      </p:cBhvr>
                                      <p:tavLst>
                                        <p:tav tm="0">
                                          <p:val>
                                            <p:strVal val="#ppt_y-0.4"/>
                                          </p:val>
                                        </p:tav>
                                        <p:tav tm="100000">
                                          <p:val>
                                            <p:strVal val="#ppt_y+0.1"/>
                                          </p:val>
                                        </p:tav>
                                      </p:tavLst>
                                    </p:anim>
                                    <p:anim calcmode="lin" valueType="num">
                                      <p:cBhvr>
                                        <p:cTn id="92" dur="300" accel="100000" fill="hold">
                                          <p:stCondLst>
                                            <p:cond delay="1200"/>
                                          </p:stCondLst>
                                        </p:cTn>
                                        <p:tgtEl>
                                          <p:spTgt spid="28"/>
                                        </p:tgtEl>
                                        <p:attrNameLst>
                                          <p:attrName>ppt_x</p:attrName>
                                        </p:attrNameLst>
                                      </p:cBhvr>
                                      <p:tavLst>
                                        <p:tav tm="0">
                                          <p:val>
                                            <p:strVal val="#ppt_x-0.05"/>
                                          </p:val>
                                        </p:tav>
                                        <p:tav tm="100000">
                                          <p:val>
                                            <p:strVal val="#ppt_x"/>
                                          </p:val>
                                        </p:tav>
                                      </p:tavLst>
                                    </p:anim>
                                    <p:anim calcmode="lin" valueType="num">
                                      <p:cBhvr>
                                        <p:cTn id="93" dur="300" accel="100000" fill="hold">
                                          <p:stCondLst>
                                            <p:cond delay="1200"/>
                                          </p:stCondLst>
                                        </p:cTn>
                                        <p:tgtEl>
                                          <p:spTgt spid="28"/>
                                        </p:tgtEl>
                                        <p:attrNameLst>
                                          <p:attrName>ppt_y</p:attrName>
                                        </p:attrNameLst>
                                      </p:cBhvr>
                                      <p:tavLst>
                                        <p:tav tm="0">
                                          <p:val>
                                            <p:strVal val="#ppt_y+0.1"/>
                                          </p:val>
                                        </p:tav>
                                        <p:tav tm="100000">
                                          <p:val>
                                            <p:strVal val="#ppt_y"/>
                                          </p:val>
                                        </p:tav>
                                      </p:tavLst>
                                    </p:anim>
                                  </p:childTnLst>
                                </p:cTn>
                              </p:par>
                              <p:par>
                                <p:cTn id="94" presetID="30" presetClass="entr" presetSubtype="0" fill="hold" nodeType="withEffect">
                                  <p:stCondLst>
                                    <p:cond delay="0"/>
                                  </p:stCondLst>
                                  <p:childTnLst>
                                    <p:set>
                                      <p:cBhvr>
                                        <p:cTn id="95" dur="1" fill="hold">
                                          <p:stCondLst>
                                            <p:cond delay="0"/>
                                          </p:stCondLst>
                                        </p:cTn>
                                        <p:tgtEl>
                                          <p:spTgt spid="27"/>
                                        </p:tgtEl>
                                        <p:attrNameLst>
                                          <p:attrName>style.visibility</p:attrName>
                                        </p:attrNameLst>
                                      </p:cBhvr>
                                      <p:to>
                                        <p:strVal val="visible"/>
                                      </p:to>
                                    </p:set>
                                    <p:animEffect transition="in" filter="fade">
                                      <p:cBhvr>
                                        <p:cTn id="96" dur="1200" decel="100000"/>
                                        <p:tgtEl>
                                          <p:spTgt spid="27"/>
                                        </p:tgtEl>
                                      </p:cBhvr>
                                    </p:animEffect>
                                    <p:anim calcmode="lin" valueType="num">
                                      <p:cBhvr>
                                        <p:cTn id="97" dur="1200" decel="100000" fill="hold"/>
                                        <p:tgtEl>
                                          <p:spTgt spid="27"/>
                                        </p:tgtEl>
                                        <p:attrNameLst>
                                          <p:attrName>style.rotation</p:attrName>
                                        </p:attrNameLst>
                                      </p:cBhvr>
                                      <p:tavLst>
                                        <p:tav tm="0">
                                          <p:val>
                                            <p:fltVal val="-90"/>
                                          </p:val>
                                        </p:tav>
                                        <p:tav tm="100000">
                                          <p:val>
                                            <p:fltVal val="0"/>
                                          </p:val>
                                        </p:tav>
                                      </p:tavLst>
                                    </p:anim>
                                    <p:anim calcmode="lin" valueType="num">
                                      <p:cBhvr>
                                        <p:cTn id="98" dur="1200" decel="100000" fill="hold"/>
                                        <p:tgtEl>
                                          <p:spTgt spid="27"/>
                                        </p:tgtEl>
                                        <p:attrNameLst>
                                          <p:attrName>ppt_x</p:attrName>
                                        </p:attrNameLst>
                                      </p:cBhvr>
                                      <p:tavLst>
                                        <p:tav tm="0">
                                          <p:val>
                                            <p:strVal val="#ppt_x+0.4"/>
                                          </p:val>
                                        </p:tav>
                                        <p:tav tm="100000">
                                          <p:val>
                                            <p:strVal val="#ppt_x-0.05"/>
                                          </p:val>
                                        </p:tav>
                                      </p:tavLst>
                                    </p:anim>
                                    <p:anim calcmode="lin" valueType="num">
                                      <p:cBhvr>
                                        <p:cTn id="99" dur="1200" decel="100000" fill="hold"/>
                                        <p:tgtEl>
                                          <p:spTgt spid="27"/>
                                        </p:tgtEl>
                                        <p:attrNameLst>
                                          <p:attrName>ppt_y</p:attrName>
                                        </p:attrNameLst>
                                      </p:cBhvr>
                                      <p:tavLst>
                                        <p:tav tm="0">
                                          <p:val>
                                            <p:strVal val="#ppt_y-0.4"/>
                                          </p:val>
                                        </p:tav>
                                        <p:tav tm="100000">
                                          <p:val>
                                            <p:strVal val="#ppt_y+0.1"/>
                                          </p:val>
                                        </p:tav>
                                      </p:tavLst>
                                    </p:anim>
                                    <p:anim calcmode="lin" valueType="num">
                                      <p:cBhvr>
                                        <p:cTn id="100" dur="300" accel="100000" fill="hold">
                                          <p:stCondLst>
                                            <p:cond delay="1200"/>
                                          </p:stCondLst>
                                        </p:cTn>
                                        <p:tgtEl>
                                          <p:spTgt spid="27"/>
                                        </p:tgtEl>
                                        <p:attrNameLst>
                                          <p:attrName>ppt_x</p:attrName>
                                        </p:attrNameLst>
                                      </p:cBhvr>
                                      <p:tavLst>
                                        <p:tav tm="0">
                                          <p:val>
                                            <p:strVal val="#ppt_x-0.05"/>
                                          </p:val>
                                        </p:tav>
                                        <p:tav tm="100000">
                                          <p:val>
                                            <p:strVal val="#ppt_x"/>
                                          </p:val>
                                        </p:tav>
                                      </p:tavLst>
                                    </p:anim>
                                    <p:anim calcmode="lin" valueType="num">
                                      <p:cBhvr>
                                        <p:cTn id="101" dur="300" accel="100000" fill="hold">
                                          <p:stCondLst>
                                            <p:cond delay="1200"/>
                                          </p:stCondLst>
                                        </p:cTn>
                                        <p:tgtEl>
                                          <p:spTgt spid="27"/>
                                        </p:tgtEl>
                                        <p:attrNameLst>
                                          <p:attrName>ppt_y</p:attrName>
                                        </p:attrNameLst>
                                      </p:cBhvr>
                                      <p:tavLst>
                                        <p:tav tm="0">
                                          <p:val>
                                            <p:strVal val="#ppt_y+0.1"/>
                                          </p:val>
                                        </p:tav>
                                        <p:tav tm="100000">
                                          <p:val>
                                            <p:strVal val="#ppt_y"/>
                                          </p:val>
                                        </p:tav>
                                      </p:tavLst>
                                    </p:anim>
                                  </p:childTnLst>
                                </p:cTn>
                              </p:par>
                            </p:childTnLst>
                          </p:cTn>
                        </p:par>
                        <p:par>
                          <p:cTn id="102" fill="hold">
                            <p:stCondLst>
                              <p:cond delay="5000"/>
                            </p:stCondLst>
                            <p:childTnLst>
                              <p:par>
                                <p:cTn id="103" presetID="42" presetClass="entr" presetSubtype="0" fill="hold" grpId="0" nodeType="afterEffect">
                                  <p:stCondLst>
                                    <p:cond delay="0"/>
                                  </p:stCondLst>
                                  <p:childTnLst>
                                    <p:set>
                                      <p:cBhvr>
                                        <p:cTn id="104" dur="1" fill="hold">
                                          <p:stCondLst>
                                            <p:cond delay="0"/>
                                          </p:stCondLst>
                                        </p:cTn>
                                        <p:tgtEl>
                                          <p:spTgt spid="29"/>
                                        </p:tgtEl>
                                        <p:attrNameLst>
                                          <p:attrName>style.visibility</p:attrName>
                                        </p:attrNameLst>
                                      </p:cBhvr>
                                      <p:to>
                                        <p:strVal val="visible"/>
                                      </p:to>
                                    </p:set>
                                    <p:animEffect transition="in" filter="fade">
                                      <p:cBhvr>
                                        <p:cTn id="105" dur="1000"/>
                                        <p:tgtEl>
                                          <p:spTgt spid="29"/>
                                        </p:tgtEl>
                                      </p:cBhvr>
                                    </p:animEffect>
                                    <p:anim calcmode="lin" valueType="num">
                                      <p:cBhvr>
                                        <p:cTn id="106" dur="1000" fill="hold"/>
                                        <p:tgtEl>
                                          <p:spTgt spid="29"/>
                                        </p:tgtEl>
                                        <p:attrNameLst>
                                          <p:attrName>ppt_x</p:attrName>
                                        </p:attrNameLst>
                                      </p:cBhvr>
                                      <p:tavLst>
                                        <p:tav tm="0">
                                          <p:val>
                                            <p:strVal val="#ppt_x"/>
                                          </p:val>
                                        </p:tav>
                                        <p:tav tm="100000">
                                          <p:val>
                                            <p:strVal val="#ppt_x"/>
                                          </p:val>
                                        </p:tav>
                                      </p:tavLst>
                                    </p:anim>
                                    <p:anim calcmode="lin" valueType="num">
                                      <p:cBhvr>
                                        <p:cTn id="107" dur="1000" fill="hold"/>
                                        <p:tgtEl>
                                          <p:spTgt spid="2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30"/>
                                        </p:tgtEl>
                                        <p:attrNameLst>
                                          <p:attrName>style.visibility</p:attrName>
                                        </p:attrNameLst>
                                      </p:cBhvr>
                                      <p:to>
                                        <p:strVal val="visible"/>
                                      </p:to>
                                    </p:set>
                                    <p:animEffect transition="in" filter="fade">
                                      <p:cBhvr>
                                        <p:cTn id="110" dur="1000"/>
                                        <p:tgtEl>
                                          <p:spTgt spid="30"/>
                                        </p:tgtEl>
                                      </p:cBhvr>
                                    </p:animEffect>
                                    <p:anim calcmode="lin" valueType="num">
                                      <p:cBhvr>
                                        <p:cTn id="111" dur="1000" fill="hold"/>
                                        <p:tgtEl>
                                          <p:spTgt spid="30"/>
                                        </p:tgtEl>
                                        <p:attrNameLst>
                                          <p:attrName>ppt_x</p:attrName>
                                        </p:attrNameLst>
                                      </p:cBhvr>
                                      <p:tavLst>
                                        <p:tav tm="0">
                                          <p:val>
                                            <p:strVal val="#ppt_x"/>
                                          </p:val>
                                        </p:tav>
                                        <p:tav tm="100000">
                                          <p:val>
                                            <p:strVal val="#ppt_x"/>
                                          </p:val>
                                        </p:tav>
                                      </p:tavLst>
                                    </p:anim>
                                    <p:anim calcmode="lin" valueType="num">
                                      <p:cBhvr>
                                        <p:cTn id="112" dur="1000" fill="hold"/>
                                        <p:tgtEl>
                                          <p:spTgt spid="30"/>
                                        </p:tgtEl>
                                        <p:attrNameLst>
                                          <p:attrName>ppt_y</p:attrName>
                                        </p:attrNameLst>
                                      </p:cBhvr>
                                      <p:tavLst>
                                        <p:tav tm="0">
                                          <p:val>
                                            <p:strVal val="#ppt_y-.1"/>
                                          </p:val>
                                        </p:tav>
                                        <p:tav tm="100000">
                                          <p:val>
                                            <p:strVal val="#ppt_y"/>
                                          </p:val>
                                        </p:tav>
                                      </p:tavLst>
                                    </p:anim>
                                  </p:childTnLst>
                                </p:cTn>
                              </p:par>
                            </p:childTnLst>
                          </p:cTn>
                        </p:par>
                        <p:par>
                          <p:cTn id="113" fill="hold">
                            <p:stCondLst>
                              <p:cond delay="6000"/>
                            </p:stCondLst>
                            <p:childTnLst>
                              <p:par>
                                <p:cTn id="114" presetID="53" presetClass="entr" presetSubtype="16" fill="hold" nodeType="afterEffect">
                                  <p:stCondLst>
                                    <p:cond delay="0"/>
                                  </p:stCondLst>
                                  <p:childTnLst>
                                    <p:set>
                                      <p:cBhvr>
                                        <p:cTn id="115" dur="1" fill="hold">
                                          <p:stCondLst>
                                            <p:cond delay="0"/>
                                          </p:stCondLst>
                                        </p:cTn>
                                        <p:tgtEl>
                                          <p:spTgt spid="32"/>
                                        </p:tgtEl>
                                        <p:attrNameLst>
                                          <p:attrName>style.visibility</p:attrName>
                                        </p:attrNameLst>
                                      </p:cBhvr>
                                      <p:to>
                                        <p:strVal val="visible"/>
                                      </p:to>
                                    </p:set>
                                    <p:anim calcmode="lin" valueType="num">
                                      <p:cBhvr>
                                        <p:cTn id="116" dur="500" fill="hold"/>
                                        <p:tgtEl>
                                          <p:spTgt spid="32"/>
                                        </p:tgtEl>
                                        <p:attrNameLst>
                                          <p:attrName>ppt_w</p:attrName>
                                        </p:attrNameLst>
                                      </p:cBhvr>
                                      <p:tavLst>
                                        <p:tav tm="0">
                                          <p:val>
                                            <p:fltVal val="0"/>
                                          </p:val>
                                        </p:tav>
                                        <p:tav tm="100000">
                                          <p:val>
                                            <p:strVal val="#ppt_w"/>
                                          </p:val>
                                        </p:tav>
                                      </p:tavLst>
                                    </p:anim>
                                    <p:anim calcmode="lin" valueType="num">
                                      <p:cBhvr>
                                        <p:cTn id="117" dur="500" fill="hold"/>
                                        <p:tgtEl>
                                          <p:spTgt spid="32"/>
                                        </p:tgtEl>
                                        <p:attrNameLst>
                                          <p:attrName>ppt_h</p:attrName>
                                        </p:attrNameLst>
                                      </p:cBhvr>
                                      <p:tavLst>
                                        <p:tav tm="0">
                                          <p:val>
                                            <p:fltVal val="0"/>
                                          </p:val>
                                        </p:tav>
                                        <p:tav tm="100000">
                                          <p:val>
                                            <p:strVal val="#ppt_h"/>
                                          </p:val>
                                        </p:tav>
                                      </p:tavLst>
                                    </p:anim>
                                    <p:animEffect transition="in" filter="fade">
                                      <p:cBhvr>
                                        <p:cTn id="118" dur="500"/>
                                        <p:tgtEl>
                                          <p:spTgt spid="32"/>
                                        </p:tgtEl>
                                      </p:cBhvr>
                                    </p:animEffect>
                                  </p:childTnLst>
                                </p:cTn>
                              </p:par>
                              <p:par>
                                <p:cTn id="119" presetID="53" presetClass="entr" presetSubtype="16" fill="hold" nodeType="with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par>
                                <p:cTn id="124" presetID="22" presetClass="entr" presetSubtype="8" fill="hold" grpId="0" nodeType="withEffect">
                                  <p:stCondLst>
                                    <p:cond delay="0"/>
                                  </p:stCondLst>
                                  <p:childTnLst>
                                    <p:set>
                                      <p:cBhvr>
                                        <p:cTn id="125" dur="1" fill="hold">
                                          <p:stCondLst>
                                            <p:cond delay="0"/>
                                          </p:stCondLst>
                                        </p:cTn>
                                        <p:tgtEl>
                                          <p:spTgt spid="31"/>
                                        </p:tgtEl>
                                        <p:attrNameLst>
                                          <p:attrName>style.visibility</p:attrName>
                                        </p:attrNameLst>
                                      </p:cBhvr>
                                      <p:to>
                                        <p:strVal val="visible"/>
                                      </p:to>
                                    </p:set>
                                    <p:animEffect transition="in" filter="wipe(left)">
                                      <p:cBhvr>
                                        <p:cTn id="126" dur="500"/>
                                        <p:tgtEl>
                                          <p:spTgt spid="31"/>
                                        </p:tgtEl>
                                      </p:cBhvr>
                                    </p:animEffect>
                                  </p:childTnLst>
                                </p:cTn>
                              </p:par>
                              <p:par>
                                <p:cTn id="127" presetID="22" presetClass="entr" presetSubtype="8" fill="hold" grpId="0" nodeType="withEffect">
                                  <p:stCondLst>
                                    <p:cond delay="0"/>
                                  </p:stCondLst>
                                  <p:childTnLst>
                                    <p:set>
                                      <p:cBhvr>
                                        <p:cTn id="128" dur="1" fill="hold">
                                          <p:stCondLst>
                                            <p:cond delay="0"/>
                                          </p:stCondLst>
                                        </p:cTn>
                                        <p:tgtEl>
                                          <p:spTgt spid="36"/>
                                        </p:tgtEl>
                                        <p:attrNameLst>
                                          <p:attrName>style.visibility</p:attrName>
                                        </p:attrNameLst>
                                      </p:cBhvr>
                                      <p:to>
                                        <p:strVal val="visible"/>
                                      </p:to>
                                    </p:set>
                                    <p:animEffect transition="in" filter="wipe(left)">
                                      <p:cBhvr>
                                        <p:cTn id="129" dur="500"/>
                                        <p:tgtEl>
                                          <p:spTgt spid="36"/>
                                        </p:tgtEl>
                                      </p:cBhvr>
                                    </p:animEffect>
                                  </p:childTnLst>
                                </p:cTn>
                              </p:par>
                            </p:childTnLst>
                          </p:cTn>
                        </p:par>
                        <p:par>
                          <p:cTn id="130" fill="hold">
                            <p:stCondLst>
                              <p:cond delay="6500"/>
                            </p:stCondLst>
                            <p:childTnLst>
                              <p:par>
                                <p:cTn id="131" presetID="14" presetClass="entr" presetSubtype="10" fill="hold" grpId="0" nodeType="afterEffect">
                                  <p:stCondLst>
                                    <p:cond delay="0"/>
                                  </p:stCondLst>
                                  <p:childTnLst>
                                    <p:set>
                                      <p:cBhvr>
                                        <p:cTn id="132" dur="1" fill="hold">
                                          <p:stCondLst>
                                            <p:cond delay="0"/>
                                          </p:stCondLst>
                                        </p:cTn>
                                        <p:tgtEl>
                                          <p:spTgt spid="35"/>
                                        </p:tgtEl>
                                        <p:attrNameLst>
                                          <p:attrName>style.visibility</p:attrName>
                                        </p:attrNameLst>
                                      </p:cBhvr>
                                      <p:to>
                                        <p:strVal val="visible"/>
                                      </p:to>
                                    </p:set>
                                    <p:animEffect transition="in" filter="randombar(horizontal)">
                                      <p:cBhvr>
                                        <p:cTn id="133" dur="500"/>
                                        <p:tgtEl>
                                          <p:spTgt spid="35"/>
                                        </p:tgtEl>
                                      </p:cBhvr>
                                    </p:animEffect>
                                  </p:childTnLst>
                                </p:cTn>
                              </p:par>
                              <p:par>
                                <p:cTn id="134" presetID="14" presetClass="entr" presetSubtype="10" fill="hold" grpId="0" nodeType="withEffect">
                                  <p:stCondLst>
                                    <p:cond delay="0"/>
                                  </p:stCondLst>
                                  <p:childTnLst>
                                    <p:set>
                                      <p:cBhvr>
                                        <p:cTn id="135" dur="1" fill="hold">
                                          <p:stCondLst>
                                            <p:cond delay="0"/>
                                          </p:stCondLst>
                                        </p:cTn>
                                        <p:tgtEl>
                                          <p:spTgt spid="40"/>
                                        </p:tgtEl>
                                        <p:attrNameLst>
                                          <p:attrName>style.visibility</p:attrName>
                                        </p:attrNameLst>
                                      </p:cBhvr>
                                      <p:to>
                                        <p:strVal val="visible"/>
                                      </p:to>
                                    </p:set>
                                    <p:animEffect transition="in" filter="randombar(horizontal)">
                                      <p:cBhvr>
                                        <p:cTn id="136"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9" grpId="0" bldLvl="0" animBg="1"/>
      <p:bldP spid="10" grpId="0" bldLvl="0" animBg="1"/>
      <p:bldP spid="14" grpId="0"/>
      <p:bldP spid="19" grpId="0" bldLvl="0" animBg="1"/>
      <p:bldP spid="23" grpId="0"/>
      <p:bldP spid="29" grpId="0" bldLvl="0" animBg="1"/>
      <p:bldP spid="30" grpId="0" bldLvl="0" animBg="1"/>
      <p:bldP spid="31" grpId="0" bldLvl="0" animBg="1"/>
      <p:bldP spid="35" grpId="0"/>
      <p:bldP spid="36" grpId="0" bldLvl="0" animBg="1"/>
      <p:bldP spid="4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树, 户外, 雪花, 山&#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2" name="文本框 1"/>
          <p:cNvSpPr txBox="1"/>
          <p:nvPr/>
        </p:nvSpPr>
        <p:spPr>
          <a:xfrm rot="16200000">
            <a:off x="5608957" y="-3440874"/>
            <a:ext cx="1106170" cy="10079990"/>
          </a:xfrm>
          <a:prstGeom prst="rect">
            <a:avLst/>
          </a:prstGeom>
          <a:noFill/>
        </p:spPr>
        <p:txBody>
          <a:bodyPr vert="eaVert" wrap="none" rtlCol="0">
            <a:spAutoFit/>
          </a:bodyPr>
          <a:lstStyle/>
          <a:p>
            <a:r>
              <a:rPr lang="en-US" altLang="zh-CN" sz="6000" b="1" dirty="0">
                <a:latin typeface="方正吕建德字体" panose="02010600010101010101" pitchFamily="2" charset="-122"/>
                <a:ea typeface="方正吕建德字体" panose="02010600010101010101" pitchFamily="2" charset="-122"/>
              </a:rPr>
              <a:t>Thanks for your listening.</a:t>
            </a:r>
            <a:endParaRPr lang="en-US" altLang="zh-CN" sz="6000" b="1" dirty="0">
              <a:latin typeface="方正吕建德字体" panose="02010600010101010101" pitchFamily="2" charset="-122"/>
              <a:ea typeface="方正吕建德字体" panose="02010600010101010101" pitchFamily="2"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图片包含 树, 户外, 雪花, 山&#10;&#10;已生成极高可信度的说明"/>
          <p:cNvPicPr>
            <a:picLocks noChangeAspect="1"/>
          </p:cNvPicPr>
          <p:nvPr/>
        </p:nvPicPr>
        <p:blipFill rotWithShape="1">
          <a:blip r:embed="rId1">
            <a:extLst>
              <a:ext uri="{28A0092B-C50C-407E-A947-70E740481C1C}">
                <a14:useLocalDpi xmlns:a14="http://schemas.microsoft.com/office/drawing/2010/main" val="0"/>
              </a:ext>
            </a:extLst>
          </a:blip>
          <a:srcRect/>
          <a:stretch>
            <a:fillRect/>
          </a:stretch>
        </p:blipFill>
        <p:spPr>
          <a:xfrm>
            <a:off x="0" y="0"/>
            <a:ext cx="12192000" cy="6858000"/>
          </a:xfrm>
          <a:prstGeom prst="rect">
            <a:avLst/>
          </a:prstGeom>
        </p:spPr>
      </p:pic>
      <p:sp>
        <p:nvSpPr>
          <p:cNvPr id="3" name="文本框 2"/>
          <p:cNvSpPr txBox="1"/>
          <p:nvPr/>
        </p:nvSpPr>
        <p:spPr>
          <a:xfrm>
            <a:off x="1884363" y="1667510"/>
            <a:ext cx="8422640" cy="1445260"/>
          </a:xfrm>
          <a:prstGeom prst="rect">
            <a:avLst/>
          </a:prstGeom>
          <a:noFill/>
        </p:spPr>
        <p:txBody>
          <a:bodyPr wrap="none" rtlCol="0">
            <a:spAutoFit/>
          </a:bodyPr>
          <a:p>
            <a:pPr algn="ctr"/>
            <a:r>
              <a:rPr lang="en-US" altLang="zh-CN" sz="4400">
                <a:latin typeface="Calibri" panose="020F0502020204030204" pitchFamily="34" charset="0"/>
                <a:cs typeface="Calibri" panose="020F0502020204030204" pitchFamily="34" charset="0"/>
              </a:rPr>
              <a:t>The Chinese Writing System:</a:t>
            </a:r>
            <a:endParaRPr lang="en-US" altLang="zh-CN" sz="4400">
              <a:latin typeface="Calibri" panose="020F0502020204030204" pitchFamily="34" charset="0"/>
              <a:cs typeface="Calibri" panose="020F0502020204030204" pitchFamily="34" charset="0"/>
            </a:endParaRPr>
          </a:p>
          <a:p>
            <a:pPr algn="ctr"/>
            <a:r>
              <a:rPr lang="en-US" altLang="zh-CN" sz="4400">
                <a:latin typeface="Calibri" panose="020F0502020204030204" pitchFamily="34" charset="0"/>
                <a:cs typeface="Calibri" panose="020F0502020204030204" pitchFamily="34" charset="0"/>
              </a:rPr>
              <a:t>Connecting the Past and the Present</a:t>
            </a:r>
            <a:endParaRPr lang="en-US" altLang="zh-CN" sz="4400">
              <a:latin typeface="Calibri" panose="020F0502020204030204" pitchFamily="34" charset="0"/>
              <a:cs typeface="Calibri" panose="020F050202020403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Documents and Settings\Administrator\桌面\Nipi0.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flipH="1" flipV="1">
            <a:off x="10993803" y="4810451"/>
            <a:ext cx="594715" cy="802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40"/>
          <p:cNvSpPr>
            <a:spLocks noEditPoints="1"/>
          </p:cNvSpPr>
          <p:nvPr/>
        </p:nvSpPr>
        <p:spPr bwMode="auto">
          <a:xfrm rot="255882">
            <a:off x="2041525" y="1593215"/>
            <a:ext cx="10015855" cy="3992245"/>
          </a:xfrm>
          <a:custGeom>
            <a:avLst/>
            <a:gdLst>
              <a:gd name="T0" fmla="*/ 134 w 427"/>
              <a:gd name="T1" fmla="*/ 83 h 101"/>
              <a:gd name="T2" fmla="*/ 189 w 427"/>
              <a:gd name="T3" fmla="*/ 81 h 101"/>
              <a:gd name="T4" fmla="*/ 212 w 427"/>
              <a:gd name="T5" fmla="*/ 81 h 101"/>
              <a:gd name="T6" fmla="*/ 217 w 427"/>
              <a:gd name="T7" fmla="*/ 77 h 101"/>
              <a:gd name="T8" fmla="*/ 237 w 427"/>
              <a:gd name="T9" fmla="*/ 85 h 101"/>
              <a:gd name="T10" fmla="*/ 250 w 427"/>
              <a:gd name="T11" fmla="*/ 84 h 101"/>
              <a:gd name="T12" fmla="*/ 255 w 427"/>
              <a:gd name="T13" fmla="*/ 60 h 101"/>
              <a:gd name="T14" fmla="*/ 259 w 427"/>
              <a:gd name="T15" fmla="*/ 79 h 101"/>
              <a:gd name="T16" fmla="*/ 270 w 427"/>
              <a:gd name="T17" fmla="*/ 62 h 101"/>
              <a:gd name="T18" fmla="*/ 278 w 427"/>
              <a:gd name="T19" fmla="*/ 1 h 101"/>
              <a:gd name="T20" fmla="*/ 296 w 427"/>
              <a:gd name="T21" fmla="*/ 85 h 101"/>
              <a:gd name="T22" fmla="*/ 312 w 427"/>
              <a:gd name="T23" fmla="*/ 73 h 101"/>
              <a:gd name="T24" fmla="*/ 316 w 427"/>
              <a:gd name="T25" fmla="*/ 85 h 101"/>
              <a:gd name="T26" fmla="*/ 332 w 427"/>
              <a:gd name="T27" fmla="*/ 37 h 101"/>
              <a:gd name="T28" fmla="*/ 367 w 427"/>
              <a:gd name="T29" fmla="*/ 47 h 101"/>
              <a:gd name="T30" fmla="*/ 352 w 427"/>
              <a:gd name="T31" fmla="*/ 11 h 101"/>
              <a:gd name="T32" fmla="*/ 356 w 427"/>
              <a:gd name="T33" fmla="*/ 16 h 101"/>
              <a:gd name="T34" fmla="*/ 370 w 427"/>
              <a:gd name="T35" fmla="*/ 18 h 101"/>
              <a:gd name="T36" fmla="*/ 382 w 427"/>
              <a:gd name="T37" fmla="*/ 24 h 101"/>
              <a:gd name="T38" fmla="*/ 392 w 427"/>
              <a:gd name="T39" fmla="*/ 18 h 101"/>
              <a:gd name="T40" fmla="*/ 411 w 427"/>
              <a:gd name="T41" fmla="*/ 10 h 101"/>
              <a:gd name="T42" fmla="*/ 362 w 427"/>
              <a:gd name="T43" fmla="*/ 52 h 101"/>
              <a:gd name="T44" fmla="*/ 306 w 427"/>
              <a:gd name="T45" fmla="*/ 38 h 101"/>
              <a:gd name="T46" fmla="*/ 335 w 427"/>
              <a:gd name="T47" fmla="*/ 32 h 101"/>
              <a:gd name="T48" fmla="*/ 340 w 427"/>
              <a:gd name="T49" fmla="*/ 30 h 101"/>
              <a:gd name="T50" fmla="*/ 350 w 427"/>
              <a:gd name="T51" fmla="*/ 26 h 101"/>
              <a:gd name="T52" fmla="*/ 351 w 427"/>
              <a:gd name="T53" fmla="*/ 16 h 101"/>
              <a:gd name="T54" fmla="*/ 341 w 427"/>
              <a:gd name="T55" fmla="*/ 11 h 101"/>
              <a:gd name="T56" fmla="*/ 273 w 427"/>
              <a:gd name="T57" fmla="*/ 2 h 101"/>
              <a:gd name="T58" fmla="*/ 186 w 427"/>
              <a:gd name="T59" fmla="*/ 4 h 101"/>
              <a:gd name="T60" fmla="*/ 68 w 427"/>
              <a:gd name="T61" fmla="*/ 14 h 101"/>
              <a:gd name="T62" fmla="*/ 20 w 427"/>
              <a:gd name="T63" fmla="*/ 50 h 101"/>
              <a:gd name="T64" fmla="*/ 84 w 427"/>
              <a:gd name="T65" fmla="*/ 96 h 101"/>
              <a:gd name="T66" fmla="*/ 146 w 427"/>
              <a:gd name="T67" fmla="*/ 80 h 101"/>
              <a:gd name="T68" fmla="*/ 188 w 427"/>
              <a:gd name="T69" fmla="*/ 79 h 101"/>
              <a:gd name="T70" fmla="*/ 218 w 427"/>
              <a:gd name="T71" fmla="*/ 73 h 101"/>
              <a:gd name="T72" fmla="*/ 235 w 427"/>
              <a:gd name="T73" fmla="*/ 64 h 101"/>
              <a:gd name="T74" fmla="*/ 264 w 427"/>
              <a:gd name="T75" fmla="*/ 58 h 101"/>
              <a:gd name="T76" fmla="*/ 276 w 427"/>
              <a:gd name="T77" fmla="*/ 57 h 101"/>
              <a:gd name="T78" fmla="*/ 263 w 427"/>
              <a:gd name="T79" fmla="*/ 52 h 101"/>
              <a:gd name="T80" fmla="*/ 295 w 427"/>
              <a:gd name="T81" fmla="*/ 37 h 101"/>
              <a:gd name="T82" fmla="*/ 333 w 427"/>
              <a:gd name="T83" fmla="*/ 12 h 101"/>
              <a:gd name="T84" fmla="*/ 160 w 427"/>
              <a:gd name="T85" fmla="*/ 80 h 101"/>
              <a:gd name="T86" fmla="*/ 196 w 427"/>
              <a:gd name="T87" fmla="*/ 7 h 101"/>
              <a:gd name="T88" fmla="*/ 288 w 427"/>
              <a:gd name="T89" fmla="*/ 53 h 101"/>
              <a:gd name="T90" fmla="*/ 288 w 427"/>
              <a:gd name="T91" fmla="*/ 21 h 101"/>
              <a:gd name="T92" fmla="*/ 308 w 427"/>
              <a:gd name="T93" fmla="*/ 23 h 101"/>
              <a:gd name="T94" fmla="*/ 278 w 427"/>
              <a:gd name="T95" fmla="*/ 11 h 101"/>
              <a:gd name="T96" fmla="*/ 216 w 427"/>
              <a:gd name="T97" fmla="*/ 71 h 101"/>
              <a:gd name="T98" fmla="*/ 218 w 427"/>
              <a:gd name="T99" fmla="*/ 7 h 101"/>
              <a:gd name="T100" fmla="*/ 237 w 427"/>
              <a:gd name="T101" fmla="*/ 14 h 101"/>
              <a:gd name="T102" fmla="*/ 301 w 427"/>
              <a:gd name="T103" fmla="*/ 18 h 101"/>
              <a:gd name="T104" fmla="*/ 286 w 427"/>
              <a:gd name="T105" fmla="*/ 22 h 101"/>
              <a:gd name="T106" fmla="*/ 323 w 427"/>
              <a:gd name="T107" fmla="*/ 45 h 101"/>
              <a:gd name="T108" fmla="*/ 151 w 427"/>
              <a:gd name="T109" fmla="*/ 87 h 101"/>
              <a:gd name="T110" fmla="*/ 190 w 427"/>
              <a:gd name="T111" fmla="*/ 82 h 101"/>
              <a:gd name="T112" fmla="*/ 189 w 427"/>
              <a:gd name="T113" fmla="*/ 85 h 101"/>
              <a:gd name="T114" fmla="*/ 222 w 427"/>
              <a:gd name="T115" fmla="*/ 83 h 101"/>
              <a:gd name="T116" fmla="*/ 312 w 427"/>
              <a:gd name="T117" fmla="*/ 83 h 101"/>
              <a:gd name="T118" fmla="*/ 332 w 427"/>
              <a:gd name="T119" fmla="*/ 56 h 101"/>
              <a:gd name="T120" fmla="*/ 369 w 427"/>
              <a:gd name="T121" fmla="*/ 12 h 101"/>
              <a:gd name="T122" fmla="*/ 381 w 427"/>
              <a:gd name="T123" fmla="*/ 15 h 1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427" h="101">
                <a:moveTo>
                  <a:pt x="10" y="31"/>
                </a:moveTo>
                <a:cubicBezTo>
                  <a:pt x="5" y="32"/>
                  <a:pt x="3" y="36"/>
                  <a:pt x="0" y="39"/>
                </a:cubicBezTo>
                <a:cubicBezTo>
                  <a:pt x="2" y="46"/>
                  <a:pt x="6" y="39"/>
                  <a:pt x="10" y="37"/>
                </a:cubicBezTo>
                <a:cubicBezTo>
                  <a:pt x="12" y="35"/>
                  <a:pt x="13" y="35"/>
                  <a:pt x="15" y="34"/>
                </a:cubicBezTo>
                <a:cubicBezTo>
                  <a:pt x="13" y="34"/>
                  <a:pt x="11" y="34"/>
                  <a:pt x="10" y="31"/>
                </a:cubicBezTo>
                <a:close/>
                <a:moveTo>
                  <a:pt x="22" y="27"/>
                </a:moveTo>
                <a:cubicBezTo>
                  <a:pt x="20" y="27"/>
                  <a:pt x="19" y="27"/>
                  <a:pt x="19" y="28"/>
                </a:cubicBezTo>
                <a:cubicBezTo>
                  <a:pt x="20" y="28"/>
                  <a:pt x="21" y="28"/>
                  <a:pt x="22" y="27"/>
                </a:cubicBezTo>
                <a:close/>
                <a:moveTo>
                  <a:pt x="52" y="100"/>
                </a:moveTo>
                <a:cubicBezTo>
                  <a:pt x="54" y="101"/>
                  <a:pt x="57" y="99"/>
                  <a:pt x="58" y="98"/>
                </a:cubicBezTo>
                <a:cubicBezTo>
                  <a:pt x="56" y="98"/>
                  <a:pt x="52" y="98"/>
                  <a:pt x="52" y="100"/>
                </a:cubicBezTo>
                <a:close/>
                <a:moveTo>
                  <a:pt x="134" y="84"/>
                </a:moveTo>
                <a:cubicBezTo>
                  <a:pt x="135" y="84"/>
                  <a:pt x="136" y="84"/>
                  <a:pt x="137" y="84"/>
                </a:cubicBezTo>
                <a:cubicBezTo>
                  <a:pt x="136" y="83"/>
                  <a:pt x="135" y="83"/>
                  <a:pt x="134" y="83"/>
                </a:cubicBezTo>
                <a:lnTo>
                  <a:pt x="134" y="84"/>
                </a:lnTo>
                <a:close/>
                <a:moveTo>
                  <a:pt x="147" y="85"/>
                </a:moveTo>
                <a:cubicBezTo>
                  <a:pt x="149" y="85"/>
                  <a:pt x="150" y="85"/>
                  <a:pt x="151" y="85"/>
                </a:cubicBezTo>
                <a:cubicBezTo>
                  <a:pt x="150" y="85"/>
                  <a:pt x="148" y="84"/>
                  <a:pt x="147" y="85"/>
                </a:cubicBezTo>
                <a:close/>
                <a:moveTo>
                  <a:pt x="149" y="80"/>
                </a:moveTo>
                <a:cubicBezTo>
                  <a:pt x="148" y="80"/>
                  <a:pt x="148" y="80"/>
                  <a:pt x="147" y="80"/>
                </a:cubicBezTo>
                <a:cubicBezTo>
                  <a:pt x="148" y="81"/>
                  <a:pt x="149" y="81"/>
                  <a:pt x="149" y="80"/>
                </a:cubicBezTo>
                <a:close/>
                <a:moveTo>
                  <a:pt x="183" y="81"/>
                </a:moveTo>
                <a:cubicBezTo>
                  <a:pt x="182" y="81"/>
                  <a:pt x="178" y="81"/>
                  <a:pt x="178" y="82"/>
                </a:cubicBezTo>
                <a:cubicBezTo>
                  <a:pt x="179" y="81"/>
                  <a:pt x="181" y="82"/>
                  <a:pt x="183" y="81"/>
                </a:cubicBezTo>
                <a:close/>
                <a:moveTo>
                  <a:pt x="187" y="81"/>
                </a:moveTo>
                <a:cubicBezTo>
                  <a:pt x="186" y="81"/>
                  <a:pt x="184" y="81"/>
                  <a:pt x="184" y="81"/>
                </a:cubicBezTo>
                <a:cubicBezTo>
                  <a:pt x="185" y="81"/>
                  <a:pt x="186" y="82"/>
                  <a:pt x="187" y="81"/>
                </a:cubicBezTo>
                <a:close/>
                <a:moveTo>
                  <a:pt x="189" y="81"/>
                </a:moveTo>
                <a:cubicBezTo>
                  <a:pt x="189" y="80"/>
                  <a:pt x="187" y="81"/>
                  <a:pt x="187" y="81"/>
                </a:cubicBezTo>
                <a:cubicBezTo>
                  <a:pt x="188" y="81"/>
                  <a:pt x="188" y="81"/>
                  <a:pt x="189" y="81"/>
                </a:cubicBezTo>
                <a:close/>
                <a:moveTo>
                  <a:pt x="202" y="80"/>
                </a:moveTo>
                <a:cubicBezTo>
                  <a:pt x="203" y="81"/>
                  <a:pt x="204" y="81"/>
                  <a:pt x="205" y="80"/>
                </a:cubicBezTo>
                <a:cubicBezTo>
                  <a:pt x="204" y="80"/>
                  <a:pt x="203" y="80"/>
                  <a:pt x="202" y="80"/>
                </a:cubicBezTo>
                <a:close/>
                <a:moveTo>
                  <a:pt x="204" y="81"/>
                </a:moveTo>
                <a:cubicBezTo>
                  <a:pt x="205" y="81"/>
                  <a:pt x="208" y="82"/>
                  <a:pt x="209" y="81"/>
                </a:cubicBezTo>
                <a:cubicBezTo>
                  <a:pt x="207" y="80"/>
                  <a:pt x="206" y="81"/>
                  <a:pt x="204" y="81"/>
                </a:cubicBezTo>
                <a:close/>
                <a:moveTo>
                  <a:pt x="207" y="83"/>
                </a:moveTo>
                <a:cubicBezTo>
                  <a:pt x="208" y="83"/>
                  <a:pt x="208" y="83"/>
                  <a:pt x="208" y="83"/>
                </a:cubicBezTo>
                <a:cubicBezTo>
                  <a:pt x="208" y="82"/>
                  <a:pt x="207" y="82"/>
                  <a:pt x="207" y="83"/>
                </a:cubicBezTo>
                <a:close/>
                <a:moveTo>
                  <a:pt x="212" y="81"/>
                </a:moveTo>
                <a:cubicBezTo>
                  <a:pt x="211" y="80"/>
                  <a:pt x="209" y="80"/>
                  <a:pt x="209" y="81"/>
                </a:cubicBezTo>
                <a:cubicBezTo>
                  <a:pt x="210" y="80"/>
                  <a:pt x="211" y="81"/>
                  <a:pt x="212" y="81"/>
                </a:cubicBezTo>
                <a:close/>
                <a:moveTo>
                  <a:pt x="209" y="82"/>
                </a:moveTo>
                <a:cubicBezTo>
                  <a:pt x="210" y="82"/>
                  <a:pt x="210" y="82"/>
                  <a:pt x="210" y="83"/>
                </a:cubicBezTo>
                <a:cubicBezTo>
                  <a:pt x="211" y="82"/>
                  <a:pt x="213" y="83"/>
                  <a:pt x="215" y="82"/>
                </a:cubicBezTo>
                <a:cubicBezTo>
                  <a:pt x="213" y="82"/>
                  <a:pt x="211" y="81"/>
                  <a:pt x="209" y="82"/>
                </a:cubicBezTo>
                <a:close/>
                <a:moveTo>
                  <a:pt x="212" y="84"/>
                </a:moveTo>
                <a:cubicBezTo>
                  <a:pt x="213" y="84"/>
                  <a:pt x="214" y="85"/>
                  <a:pt x="214" y="83"/>
                </a:cubicBezTo>
                <a:cubicBezTo>
                  <a:pt x="213" y="83"/>
                  <a:pt x="212" y="83"/>
                  <a:pt x="212" y="84"/>
                </a:cubicBezTo>
                <a:close/>
                <a:moveTo>
                  <a:pt x="213" y="77"/>
                </a:moveTo>
                <a:cubicBezTo>
                  <a:pt x="214" y="77"/>
                  <a:pt x="215" y="78"/>
                  <a:pt x="216" y="77"/>
                </a:cubicBezTo>
                <a:cubicBezTo>
                  <a:pt x="215" y="77"/>
                  <a:pt x="213" y="77"/>
                  <a:pt x="213" y="77"/>
                </a:cubicBezTo>
                <a:close/>
                <a:moveTo>
                  <a:pt x="217" y="81"/>
                </a:moveTo>
                <a:cubicBezTo>
                  <a:pt x="217" y="80"/>
                  <a:pt x="218" y="81"/>
                  <a:pt x="218" y="80"/>
                </a:cubicBezTo>
                <a:cubicBezTo>
                  <a:pt x="218" y="81"/>
                  <a:pt x="217" y="80"/>
                  <a:pt x="217" y="81"/>
                </a:cubicBezTo>
                <a:close/>
                <a:moveTo>
                  <a:pt x="217" y="77"/>
                </a:moveTo>
                <a:cubicBezTo>
                  <a:pt x="218" y="77"/>
                  <a:pt x="219" y="77"/>
                  <a:pt x="219" y="77"/>
                </a:cubicBezTo>
                <a:cubicBezTo>
                  <a:pt x="219" y="76"/>
                  <a:pt x="217" y="77"/>
                  <a:pt x="217" y="77"/>
                </a:cubicBezTo>
                <a:close/>
                <a:moveTo>
                  <a:pt x="218" y="74"/>
                </a:moveTo>
                <a:cubicBezTo>
                  <a:pt x="220" y="74"/>
                  <a:pt x="220" y="74"/>
                  <a:pt x="220" y="74"/>
                </a:cubicBezTo>
                <a:cubicBezTo>
                  <a:pt x="220" y="73"/>
                  <a:pt x="218" y="73"/>
                  <a:pt x="218" y="74"/>
                </a:cubicBezTo>
                <a:close/>
                <a:moveTo>
                  <a:pt x="229" y="83"/>
                </a:moveTo>
                <a:cubicBezTo>
                  <a:pt x="230" y="83"/>
                  <a:pt x="232" y="83"/>
                  <a:pt x="232" y="82"/>
                </a:cubicBezTo>
                <a:cubicBezTo>
                  <a:pt x="232" y="83"/>
                  <a:pt x="229" y="82"/>
                  <a:pt x="229" y="83"/>
                </a:cubicBezTo>
                <a:close/>
                <a:moveTo>
                  <a:pt x="232" y="74"/>
                </a:moveTo>
                <a:cubicBezTo>
                  <a:pt x="233" y="74"/>
                  <a:pt x="234" y="75"/>
                  <a:pt x="234" y="74"/>
                </a:cubicBezTo>
                <a:cubicBezTo>
                  <a:pt x="233" y="74"/>
                  <a:pt x="232" y="74"/>
                  <a:pt x="232" y="74"/>
                </a:cubicBezTo>
                <a:close/>
                <a:moveTo>
                  <a:pt x="237" y="85"/>
                </a:moveTo>
                <a:cubicBezTo>
                  <a:pt x="237" y="85"/>
                  <a:pt x="237" y="85"/>
                  <a:pt x="238" y="85"/>
                </a:cubicBezTo>
                <a:cubicBezTo>
                  <a:pt x="237" y="85"/>
                  <a:pt x="237" y="85"/>
                  <a:pt x="237" y="85"/>
                </a:cubicBezTo>
                <a:close/>
                <a:moveTo>
                  <a:pt x="234" y="86"/>
                </a:moveTo>
                <a:cubicBezTo>
                  <a:pt x="235" y="87"/>
                  <a:pt x="237" y="85"/>
                  <a:pt x="237" y="85"/>
                </a:cubicBezTo>
                <a:cubicBezTo>
                  <a:pt x="236" y="85"/>
                  <a:pt x="235" y="85"/>
                  <a:pt x="234" y="85"/>
                </a:cubicBezTo>
                <a:lnTo>
                  <a:pt x="234" y="86"/>
                </a:lnTo>
                <a:close/>
                <a:moveTo>
                  <a:pt x="237" y="83"/>
                </a:moveTo>
                <a:cubicBezTo>
                  <a:pt x="238" y="83"/>
                  <a:pt x="238" y="83"/>
                  <a:pt x="238" y="83"/>
                </a:cubicBezTo>
                <a:cubicBezTo>
                  <a:pt x="238" y="82"/>
                  <a:pt x="237" y="82"/>
                  <a:pt x="237" y="83"/>
                </a:cubicBezTo>
                <a:close/>
                <a:moveTo>
                  <a:pt x="244" y="82"/>
                </a:moveTo>
                <a:cubicBezTo>
                  <a:pt x="243" y="82"/>
                  <a:pt x="240" y="82"/>
                  <a:pt x="239" y="82"/>
                </a:cubicBezTo>
                <a:cubicBezTo>
                  <a:pt x="241" y="82"/>
                  <a:pt x="243" y="83"/>
                  <a:pt x="244" y="82"/>
                </a:cubicBezTo>
                <a:close/>
                <a:moveTo>
                  <a:pt x="241" y="79"/>
                </a:moveTo>
                <a:cubicBezTo>
                  <a:pt x="240" y="79"/>
                  <a:pt x="240" y="79"/>
                  <a:pt x="239" y="79"/>
                </a:cubicBezTo>
                <a:cubicBezTo>
                  <a:pt x="240" y="79"/>
                  <a:pt x="241" y="80"/>
                  <a:pt x="241" y="79"/>
                </a:cubicBezTo>
                <a:close/>
                <a:moveTo>
                  <a:pt x="250" y="84"/>
                </a:moveTo>
                <a:cubicBezTo>
                  <a:pt x="247" y="83"/>
                  <a:pt x="242" y="84"/>
                  <a:pt x="240" y="84"/>
                </a:cubicBezTo>
                <a:cubicBezTo>
                  <a:pt x="243" y="85"/>
                  <a:pt x="246" y="83"/>
                  <a:pt x="247" y="85"/>
                </a:cubicBezTo>
                <a:cubicBezTo>
                  <a:pt x="248" y="84"/>
                  <a:pt x="249" y="84"/>
                  <a:pt x="250" y="84"/>
                </a:cubicBezTo>
                <a:cubicBezTo>
                  <a:pt x="251" y="84"/>
                  <a:pt x="250" y="84"/>
                  <a:pt x="250" y="84"/>
                </a:cubicBezTo>
                <a:close/>
                <a:moveTo>
                  <a:pt x="240" y="85"/>
                </a:moveTo>
                <a:cubicBezTo>
                  <a:pt x="243" y="85"/>
                  <a:pt x="244" y="85"/>
                  <a:pt x="245" y="85"/>
                </a:cubicBezTo>
                <a:cubicBezTo>
                  <a:pt x="244" y="85"/>
                  <a:pt x="241" y="84"/>
                  <a:pt x="240" y="85"/>
                </a:cubicBezTo>
                <a:close/>
                <a:moveTo>
                  <a:pt x="244" y="70"/>
                </a:moveTo>
                <a:cubicBezTo>
                  <a:pt x="244" y="70"/>
                  <a:pt x="242" y="70"/>
                  <a:pt x="242" y="70"/>
                </a:cubicBezTo>
                <a:cubicBezTo>
                  <a:pt x="243" y="70"/>
                  <a:pt x="245" y="71"/>
                  <a:pt x="244" y="70"/>
                </a:cubicBezTo>
                <a:close/>
                <a:moveTo>
                  <a:pt x="248" y="64"/>
                </a:moveTo>
                <a:cubicBezTo>
                  <a:pt x="250" y="64"/>
                  <a:pt x="251" y="65"/>
                  <a:pt x="252" y="64"/>
                </a:cubicBezTo>
                <a:cubicBezTo>
                  <a:pt x="252" y="64"/>
                  <a:pt x="249" y="63"/>
                  <a:pt x="248" y="64"/>
                </a:cubicBezTo>
                <a:close/>
                <a:moveTo>
                  <a:pt x="255" y="60"/>
                </a:moveTo>
                <a:cubicBezTo>
                  <a:pt x="255" y="60"/>
                  <a:pt x="252" y="59"/>
                  <a:pt x="253" y="60"/>
                </a:cubicBezTo>
                <a:cubicBezTo>
                  <a:pt x="254" y="60"/>
                  <a:pt x="259" y="60"/>
                  <a:pt x="255" y="60"/>
                </a:cubicBezTo>
                <a:close/>
                <a:moveTo>
                  <a:pt x="255" y="82"/>
                </a:moveTo>
                <a:cubicBezTo>
                  <a:pt x="256" y="82"/>
                  <a:pt x="257" y="82"/>
                  <a:pt x="257" y="82"/>
                </a:cubicBezTo>
                <a:cubicBezTo>
                  <a:pt x="256" y="82"/>
                  <a:pt x="255" y="81"/>
                  <a:pt x="255" y="82"/>
                </a:cubicBezTo>
                <a:close/>
                <a:moveTo>
                  <a:pt x="257" y="62"/>
                </a:moveTo>
                <a:cubicBezTo>
                  <a:pt x="256" y="62"/>
                  <a:pt x="255" y="61"/>
                  <a:pt x="255" y="62"/>
                </a:cubicBezTo>
                <a:cubicBezTo>
                  <a:pt x="256" y="62"/>
                  <a:pt x="256" y="62"/>
                  <a:pt x="257" y="62"/>
                </a:cubicBezTo>
                <a:close/>
                <a:moveTo>
                  <a:pt x="259" y="82"/>
                </a:moveTo>
                <a:cubicBezTo>
                  <a:pt x="260" y="82"/>
                  <a:pt x="262" y="82"/>
                  <a:pt x="263" y="81"/>
                </a:cubicBezTo>
                <a:cubicBezTo>
                  <a:pt x="262" y="81"/>
                  <a:pt x="260" y="81"/>
                  <a:pt x="259" y="82"/>
                </a:cubicBezTo>
                <a:close/>
                <a:moveTo>
                  <a:pt x="259" y="79"/>
                </a:moveTo>
                <a:cubicBezTo>
                  <a:pt x="260" y="79"/>
                  <a:pt x="261" y="79"/>
                  <a:pt x="263" y="79"/>
                </a:cubicBezTo>
                <a:cubicBezTo>
                  <a:pt x="263" y="78"/>
                  <a:pt x="260" y="78"/>
                  <a:pt x="259" y="79"/>
                </a:cubicBezTo>
                <a:close/>
                <a:moveTo>
                  <a:pt x="260" y="81"/>
                </a:moveTo>
                <a:cubicBezTo>
                  <a:pt x="261" y="81"/>
                  <a:pt x="263" y="81"/>
                  <a:pt x="264" y="80"/>
                </a:cubicBezTo>
                <a:cubicBezTo>
                  <a:pt x="263" y="80"/>
                  <a:pt x="260" y="80"/>
                  <a:pt x="260" y="81"/>
                </a:cubicBezTo>
                <a:close/>
                <a:moveTo>
                  <a:pt x="267" y="82"/>
                </a:moveTo>
                <a:cubicBezTo>
                  <a:pt x="267" y="82"/>
                  <a:pt x="268" y="82"/>
                  <a:pt x="268" y="82"/>
                </a:cubicBezTo>
                <a:cubicBezTo>
                  <a:pt x="268" y="82"/>
                  <a:pt x="268" y="82"/>
                  <a:pt x="268" y="81"/>
                </a:cubicBezTo>
                <a:cubicBezTo>
                  <a:pt x="268" y="81"/>
                  <a:pt x="267" y="82"/>
                  <a:pt x="267" y="82"/>
                </a:cubicBezTo>
                <a:close/>
                <a:moveTo>
                  <a:pt x="267" y="60"/>
                </a:moveTo>
                <a:cubicBezTo>
                  <a:pt x="270" y="60"/>
                  <a:pt x="268" y="59"/>
                  <a:pt x="267" y="60"/>
                </a:cubicBezTo>
                <a:close/>
                <a:moveTo>
                  <a:pt x="267" y="55"/>
                </a:moveTo>
                <a:cubicBezTo>
                  <a:pt x="269" y="55"/>
                  <a:pt x="268" y="54"/>
                  <a:pt x="267" y="55"/>
                </a:cubicBezTo>
                <a:close/>
                <a:moveTo>
                  <a:pt x="270" y="62"/>
                </a:moveTo>
                <a:cubicBezTo>
                  <a:pt x="270" y="62"/>
                  <a:pt x="272" y="62"/>
                  <a:pt x="272" y="62"/>
                </a:cubicBezTo>
                <a:cubicBezTo>
                  <a:pt x="272" y="62"/>
                  <a:pt x="270" y="61"/>
                  <a:pt x="270" y="62"/>
                </a:cubicBezTo>
                <a:close/>
                <a:moveTo>
                  <a:pt x="273" y="63"/>
                </a:moveTo>
                <a:cubicBezTo>
                  <a:pt x="279" y="63"/>
                  <a:pt x="283" y="64"/>
                  <a:pt x="287" y="64"/>
                </a:cubicBezTo>
                <a:cubicBezTo>
                  <a:pt x="283" y="63"/>
                  <a:pt x="277" y="63"/>
                  <a:pt x="273" y="63"/>
                </a:cubicBezTo>
                <a:close/>
                <a:moveTo>
                  <a:pt x="276" y="60"/>
                </a:moveTo>
                <a:cubicBezTo>
                  <a:pt x="277" y="60"/>
                  <a:pt x="278" y="60"/>
                  <a:pt x="278" y="60"/>
                </a:cubicBezTo>
                <a:cubicBezTo>
                  <a:pt x="278" y="59"/>
                  <a:pt x="277" y="59"/>
                  <a:pt x="276" y="60"/>
                </a:cubicBezTo>
                <a:close/>
                <a:moveTo>
                  <a:pt x="277" y="57"/>
                </a:moveTo>
                <a:cubicBezTo>
                  <a:pt x="278" y="57"/>
                  <a:pt x="280" y="57"/>
                  <a:pt x="281" y="57"/>
                </a:cubicBezTo>
                <a:cubicBezTo>
                  <a:pt x="279" y="57"/>
                  <a:pt x="278" y="56"/>
                  <a:pt x="277" y="57"/>
                </a:cubicBezTo>
                <a:close/>
                <a:moveTo>
                  <a:pt x="281" y="62"/>
                </a:moveTo>
                <a:cubicBezTo>
                  <a:pt x="281" y="61"/>
                  <a:pt x="278" y="61"/>
                  <a:pt x="277" y="62"/>
                </a:cubicBezTo>
                <a:cubicBezTo>
                  <a:pt x="279" y="62"/>
                  <a:pt x="280" y="62"/>
                  <a:pt x="281" y="62"/>
                </a:cubicBezTo>
                <a:close/>
                <a:moveTo>
                  <a:pt x="284" y="0"/>
                </a:moveTo>
                <a:cubicBezTo>
                  <a:pt x="282" y="0"/>
                  <a:pt x="280" y="0"/>
                  <a:pt x="278" y="1"/>
                </a:cubicBezTo>
                <a:cubicBezTo>
                  <a:pt x="280" y="1"/>
                  <a:pt x="283" y="1"/>
                  <a:pt x="284" y="0"/>
                </a:cubicBezTo>
                <a:close/>
                <a:moveTo>
                  <a:pt x="279" y="3"/>
                </a:moveTo>
                <a:cubicBezTo>
                  <a:pt x="280" y="3"/>
                  <a:pt x="280" y="3"/>
                  <a:pt x="281" y="3"/>
                </a:cubicBezTo>
                <a:cubicBezTo>
                  <a:pt x="281" y="2"/>
                  <a:pt x="279" y="3"/>
                  <a:pt x="279" y="3"/>
                </a:cubicBezTo>
                <a:close/>
                <a:moveTo>
                  <a:pt x="282" y="82"/>
                </a:moveTo>
                <a:cubicBezTo>
                  <a:pt x="283" y="82"/>
                  <a:pt x="284" y="82"/>
                  <a:pt x="285" y="82"/>
                </a:cubicBezTo>
                <a:cubicBezTo>
                  <a:pt x="284" y="81"/>
                  <a:pt x="283" y="81"/>
                  <a:pt x="282" y="82"/>
                </a:cubicBezTo>
                <a:close/>
                <a:moveTo>
                  <a:pt x="288" y="85"/>
                </a:moveTo>
                <a:cubicBezTo>
                  <a:pt x="288" y="85"/>
                  <a:pt x="288" y="84"/>
                  <a:pt x="287" y="85"/>
                </a:cubicBezTo>
                <a:cubicBezTo>
                  <a:pt x="287" y="85"/>
                  <a:pt x="287" y="86"/>
                  <a:pt x="288" y="86"/>
                </a:cubicBezTo>
                <a:cubicBezTo>
                  <a:pt x="287" y="85"/>
                  <a:pt x="289" y="85"/>
                  <a:pt x="288" y="85"/>
                </a:cubicBezTo>
                <a:close/>
                <a:moveTo>
                  <a:pt x="295" y="83"/>
                </a:moveTo>
                <a:cubicBezTo>
                  <a:pt x="295" y="84"/>
                  <a:pt x="295" y="84"/>
                  <a:pt x="295" y="85"/>
                </a:cubicBezTo>
                <a:cubicBezTo>
                  <a:pt x="296" y="85"/>
                  <a:pt x="296" y="85"/>
                  <a:pt x="296" y="85"/>
                </a:cubicBezTo>
                <a:cubicBezTo>
                  <a:pt x="296" y="83"/>
                  <a:pt x="298" y="84"/>
                  <a:pt x="298" y="83"/>
                </a:cubicBezTo>
                <a:cubicBezTo>
                  <a:pt x="297" y="83"/>
                  <a:pt x="296" y="83"/>
                  <a:pt x="295" y="83"/>
                </a:cubicBezTo>
                <a:close/>
                <a:moveTo>
                  <a:pt x="303" y="9"/>
                </a:moveTo>
                <a:cubicBezTo>
                  <a:pt x="301" y="9"/>
                  <a:pt x="299" y="9"/>
                  <a:pt x="297" y="9"/>
                </a:cubicBezTo>
                <a:cubicBezTo>
                  <a:pt x="299" y="9"/>
                  <a:pt x="302" y="10"/>
                  <a:pt x="303" y="9"/>
                </a:cubicBezTo>
                <a:close/>
                <a:moveTo>
                  <a:pt x="305" y="86"/>
                </a:moveTo>
                <a:cubicBezTo>
                  <a:pt x="306" y="86"/>
                  <a:pt x="307" y="85"/>
                  <a:pt x="307" y="85"/>
                </a:cubicBezTo>
                <a:cubicBezTo>
                  <a:pt x="305" y="85"/>
                  <a:pt x="305" y="85"/>
                  <a:pt x="305" y="85"/>
                </a:cubicBezTo>
                <a:cubicBezTo>
                  <a:pt x="306" y="86"/>
                  <a:pt x="305" y="85"/>
                  <a:pt x="305" y="86"/>
                </a:cubicBezTo>
                <a:close/>
                <a:moveTo>
                  <a:pt x="308" y="79"/>
                </a:moveTo>
                <a:cubicBezTo>
                  <a:pt x="309" y="79"/>
                  <a:pt x="311" y="79"/>
                  <a:pt x="312" y="79"/>
                </a:cubicBezTo>
                <a:cubicBezTo>
                  <a:pt x="310" y="79"/>
                  <a:pt x="309" y="78"/>
                  <a:pt x="308" y="79"/>
                </a:cubicBezTo>
                <a:close/>
                <a:moveTo>
                  <a:pt x="311" y="73"/>
                </a:moveTo>
                <a:cubicBezTo>
                  <a:pt x="311" y="73"/>
                  <a:pt x="312" y="74"/>
                  <a:pt x="312" y="73"/>
                </a:cubicBezTo>
                <a:cubicBezTo>
                  <a:pt x="311" y="73"/>
                  <a:pt x="311" y="73"/>
                  <a:pt x="311" y="73"/>
                </a:cubicBezTo>
                <a:close/>
                <a:moveTo>
                  <a:pt x="345" y="75"/>
                </a:moveTo>
                <a:cubicBezTo>
                  <a:pt x="345" y="75"/>
                  <a:pt x="344" y="74"/>
                  <a:pt x="343" y="74"/>
                </a:cubicBezTo>
                <a:cubicBezTo>
                  <a:pt x="337" y="74"/>
                  <a:pt x="331" y="74"/>
                  <a:pt x="324" y="73"/>
                </a:cubicBezTo>
                <a:cubicBezTo>
                  <a:pt x="320" y="73"/>
                  <a:pt x="316" y="72"/>
                  <a:pt x="313" y="73"/>
                </a:cubicBezTo>
                <a:cubicBezTo>
                  <a:pt x="316" y="75"/>
                  <a:pt x="319" y="73"/>
                  <a:pt x="323" y="74"/>
                </a:cubicBezTo>
                <a:cubicBezTo>
                  <a:pt x="322" y="75"/>
                  <a:pt x="320" y="75"/>
                  <a:pt x="320" y="75"/>
                </a:cubicBezTo>
                <a:cubicBezTo>
                  <a:pt x="327" y="76"/>
                  <a:pt x="329" y="75"/>
                  <a:pt x="337" y="75"/>
                </a:cubicBezTo>
                <a:cubicBezTo>
                  <a:pt x="338" y="75"/>
                  <a:pt x="338" y="76"/>
                  <a:pt x="338" y="76"/>
                </a:cubicBezTo>
                <a:cubicBezTo>
                  <a:pt x="339" y="76"/>
                  <a:pt x="338" y="75"/>
                  <a:pt x="338" y="75"/>
                </a:cubicBezTo>
                <a:cubicBezTo>
                  <a:pt x="342" y="75"/>
                  <a:pt x="350" y="75"/>
                  <a:pt x="355" y="75"/>
                </a:cubicBezTo>
                <a:cubicBezTo>
                  <a:pt x="353" y="75"/>
                  <a:pt x="351" y="75"/>
                  <a:pt x="349" y="75"/>
                </a:cubicBezTo>
                <a:cubicBezTo>
                  <a:pt x="347" y="75"/>
                  <a:pt x="346" y="75"/>
                  <a:pt x="345" y="75"/>
                </a:cubicBezTo>
                <a:close/>
                <a:moveTo>
                  <a:pt x="316" y="85"/>
                </a:moveTo>
                <a:cubicBezTo>
                  <a:pt x="317" y="85"/>
                  <a:pt x="319" y="86"/>
                  <a:pt x="319" y="85"/>
                </a:cubicBezTo>
                <a:cubicBezTo>
                  <a:pt x="318" y="85"/>
                  <a:pt x="316" y="84"/>
                  <a:pt x="316" y="85"/>
                </a:cubicBezTo>
                <a:close/>
                <a:moveTo>
                  <a:pt x="318" y="38"/>
                </a:moveTo>
                <a:cubicBezTo>
                  <a:pt x="320" y="38"/>
                  <a:pt x="322" y="39"/>
                  <a:pt x="324" y="38"/>
                </a:cubicBezTo>
                <a:cubicBezTo>
                  <a:pt x="323" y="38"/>
                  <a:pt x="320" y="37"/>
                  <a:pt x="318" y="38"/>
                </a:cubicBezTo>
                <a:close/>
                <a:moveTo>
                  <a:pt x="321" y="53"/>
                </a:moveTo>
                <a:cubicBezTo>
                  <a:pt x="322" y="53"/>
                  <a:pt x="324" y="53"/>
                  <a:pt x="325" y="53"/>
                </a:cubicBezTo>
                <a:cubicBezTo>
                  <a:pt x="324" y="52"/>
                  <a:pt x="322" y="52"/>
                  <a:pt x="321" y="53"/>
                </a:cubicBezTo>
                <a:close/>
                <a:moveTo>
                  <a:pt x="321" y="37"/>
                </a:moveTo>
                <a:cubicBezTo>
                  <a:pt x="323" y="37"/>
                  <a:pt x="323" y="37"/>
                  <a:pt x="323" y="37"/>
                </a:cubicBezTo>
                <a:cubicBezTo>
                  <a:pt x="323" y="36"/>
                  <a:pt x="321" y="36"/>
                  <a:pt x="321" y="37"/>
                </a:cubicBezTo>
                <a:close/>
                <a:moveTo>
                  <a:pt x="332" y="37"/>
                </a:moveTo>
                <a:cubicBezTo>
                  <a:pt x="330" y="36"/>
                  <a:pt x="327" y="36"/>
                  <a:pt x="324" y="37"/>
                </a:cubicBezTo>
                <a:cubicBezTo>
                  <a:pt x="327" y="37"/>
                  <a:pt x="330" y="37"/>
                  <a:pt x="332" y="37"/>
                </a:cubicBezTo>
                <a:close/>
                <a:moveTo>
                  <a:pt x="328" y="38"/>
                </a:moveTo>
                <a:cubicBezTo>
                  <a:pt x="328" y="38"/>
                  <a:pt x="326" y="38"/>
                  <a:pt x="326" y="38"/>
                </a:cubicBezTo>
                <a:cubicBezTo>
                  <a:pt x="326" y="39"/>
                  <a:pt x="328" y="39"/>
                  <a:pt x="328" y="38"/>
                </a:cubicBezTo>
                <a:close/>
                <a:moveTo>
                  <a:pt x="333" y="68"/>
                </a:moveTo>
                <a:cubicBezTo>
                  <a:pt x="336" y="68"/>
                  <a:pt x="336" y="68"/>
                  <a:pt x="338" y="68"/>
                </a:cubicBezTo>
                <a:cubicBezTo>
                  <a:pt x="338" y="67"/>
                  <a:pt x="334" y="68"/>
                  <a:pt x="333" y="68"/>
                </a:cubicBezTo>
                <a:close/>
                <a:moveTo>
                  <a:pt x="334" y="8"/>
                </a:moveTo>
                <a:cubicBezTo>
                  <a:pt x="334" y="8"/>
                  <a:pt x="333" y="8"/>
                  <a:pt x="333" y="8"/>
                </a:cubicBezTo>
                <a:cubicBezTo>
                  <a:pt x="334" y="8"/>
                  <a:pt x="334" y="9"/>
                  <a:pt x="334" y="8"/>
                </a:cubicBezTo>
                <a:close/>
                <a:moveTo>
                  <a:pt x="334" y="39"/>
                </a:moveTo>
                <a:cubicBezTo>
                  <a:pt x="336" y="39"/>
                  <a:pt x="338" y="39"/>
                  <a:pt x="339" y="39"/>
                </a:cubicBezTo>
                <a:cubicBezTo>
                  <a:pt x="338" y="39"/>
                  <a:pt x="335" y="38"/>
                  <a:pt x="334" y="39"/>
                </a:cubicBezTo>
                <a:close/>
                <a:moveTo>
                  <a:pt x="334" y="46"/>
                </a:moveTo>
                <a:cubicBezTo>
                  <a:pt x="345" y="47"/>
                  <a:pt x="356" y="47"/>
                  <a:pt x="367" y="47"/>
                </a:cubicBezTo>
                <a:cubicBezTo>
                  <a:pt x="356" y="47"/>
                  <a:pt x="345" y="45"/>
                  <a:pt x="334" y="46"/>
                </a:cubicBezTo>
                <a:close/>
                <a:moveTo>
                  <a:pt x="335" y="30"/>
                </a:moveTo>
                <a:cubicBezTo>
                  <a:pt x="336" y="30"/>
                  <a:pt x="338" y="30"/>
                  <a:pt x="337" y="30"/>
                </a:cubicBezTo>
                <a:cubicBezTo>
                  <a:pt x="337" y="30"/>
                  <a:pt x="335" y="30"/>
                  <a:pt x="335" y="30"/>
                </a:cubicBezTo>
                <a:close/>
                <a:moveTo>
                  <a:pt x="341" y="68"/>
                </a:moveTo>
                <a:cubicBezTo>
                  <a:pt x="340" y="68"/>
                  <a:pt x="339" y="67"/>
                  <a:pt x="338" y="68"/>
                </a:cubicBezTo>
                <a:cubicBezTo>
                  <a:pt x="339" y="68"/>
                  <a:pt x="341" y="69"/>
                  <a:pt x="341" y="68"/>
                </a:cubicBezTo>
                <a:close/>
                <a:moveTo>
                  <a:pt x="348" y="39"/>
                </a:moveTo>
                <a:cubicBezTo>
                  <a:pt x="345" y="39"/>
                  <a:pt x="342" y="39"/>
                  <a:pt x="340" y="39"/>
                </a:cubicBezTo>
                <a:cubicBezTo>
                  <a:pt x="342" y="39"/>
                  <a:pt x="346" y="40"/>
                  <a:pt x="348" y="39"/>
                </a:cubicBezTo>
                <a:close/>
                <a:moveTo>
                  <a:pt x="343" y="11"/>
                </a:moveTo>
                <a:cubicBezTo>
                  <a:pt x="344" y="11"/>
                  <a:pt x="346" y="11"/>
                  <a:pt x="345" y="11"/>
                </a:cubicBezTo>
                <a:cubicBezTo>
                  <a:pt x="345" y="11"/>
                  <a:pt x="343" y="11"/>
                  <a:pt x="343" y="11"/>
                </a:cubicBezTo>
                <a:close/>
                <a:moveTo>
                  <a:pt x="352" y="11"/>
                </a:moveTo>
                <a:cubicBezTo>
                  <a:pt x="351" y="11"/>
                  <a:pt x="350" y="11"/>
                  <a:pt x="350" y="12"/>
                </a:cubicBezTo>
                <a:cubicBezTo>
                  <a:pt x="351" y="12"/>
                  <a:pt x="352" y="12"/>
                  <a:pt x="352" y="11"/>
                </a:cubicBezTo>
                <a:close/>
                <a:moveTo>
                  <a:pt x="351" y="40"/>
                </a:moveTo>
                <a:cubicBezTo>
                  <a:pt x="353" y="40"/>
                  <a:pt x="355" y="40"/>
                  <a:pt x="352" y="40"/>
                </a:cubicBezTo>
                <a:cubicBezTo>
                  <a:pt x="352" y="40"/>
                  <a:pt x="352" y="39"/>
                  <a:pt x="351" y="40"/>
                </a:cubicBezTo>
                <a:close/>
                <a:moveTo>
                  <a:pt x="353" y="12"/>
                </a:moveTo>
                <a:cubicBezTo>
                  <a:pt x="355" y="12"/>
                  <a:pt x="356" y="13"/>
                  <a:pt x="357" y="12"/>
                </a:cubicBezTo>
                <a:cubicBezTo>
                  <a:pt x="356" y="12"/>
                  <a:pt x="353" y="11"/>
                  <a:pt x="353" y="12"/>
                </a:cubicBezTo>
                <a:cubicBezTo>
                  <a:pt x="353" y="12"/>
                  <a:pt x="353" y="12"/>
                  <a:pt x="353" y="12"/>
                </a:cubicBezTo>
                <a:close/>
                <a:moveTo>
                  <a:pt x="354" y="40"/>
                </a:moveTo>
                <a:cubicBezTo>
                  <a:pt x="355" y="40"/>
                  <a:pt x="357" y="40"/>
                  <a:pt x="357" y="40"/>
                </a:cubicBezTo>
                <a:cubicBezTo>
                  <a:pt x="356" y="40"/>
                  <a:pt x="355" y="39"/>
                  <a:pt x="354" y="40"/>
                </a:cubicBezTo>
                <a:close/>
                <a:moveTo>
                  <a:pt x="361" y="17"/>
                </a:moveTo>
                <a:cubicBezTo>
                  <a:pt x="360" y="16"/>
                  <a:pt x="357" y="15"/>
                  <a:pt x="356" y="16"/>
                </a:cubicBezTo>
                <a:cubicBezTo>
                  <a:pt x="358" y="16"/>
                  <a:pt x="360" y="17"/>
                  <a:pt x="361" y="17"/>
                </a:cubicBezTo>
                <a:close/>
                <a:moveTo>
                  <a:pt x="361" y="28"/>
                </a:moveTo>
                <a:cubicBezTo>
                  <a:pt x="362" y="29"/>
                  <a:pt x="363" y="29"/>
                  <a:pt x="364" y="28"/>
                </a:cubicBezTo>
                <a:cubicBezTo>
                  <a:pt x="363" y="28"/>
                  <a:pt x="361" y="28"/>
                  <a:pt x="361" y="28"/>
                </a:cubicBezTo>
                <a:close/>
                <a:moveTo>
                  <a:pt x="365" y="16"/>
                </a:moveTo>
                <a:cubicBezTo>
                  <a:pt x="366" y="16"/>
                  <a:pt x="367" y="16"/>
                  <a:pt x="368" y="16"/>
                </a:cubicBezTo>
                <a:cubicBezTo>
                  <a:pt x="367" y="15"/>
                  <a:pt x="366" y="14"/>
                  <a:pt x="365" y="14"/>
                </a:cubicBezTo>
                <a:cubicBezTo>
                  <a:pt x="365" y="15"/>
                  <a:pt x="366" y="15"/>
                  <a:pt x="365" y="16"/>
                </a:cubicBezTo>
                <a:close/>
                <a:moveTo>
                  <a:pt x="368" y="53"/>
                </a:moveTo>
                <a:cubicBezTo>
                  <a:pt x="369" y="53"/>
                  <a:pt x="372" y="53"/>
                  <a:pt x="373" y="53"/>
                </a:cubicBezTo>
                <a:cubicBezTo>
                  <a:pt x="371" y="53"/>
                  <a:pt x="369" y="52"/>
                  <a:pt x="368" y="53"/>
                </a:cubicBezTo>
                <a:close/>
                <a:moveTo>
                  <a:pt x="370" y="18"/>
                </a:moveTo>
                <a:cubicBezTo>
                  <a:pt x="369" y="18"/>
                  <a:pt x="368" y="17"/>
                  <a:pt x="368" y="18"/>
                </a:cubicBezTo>
                <a:cubicBezTo>
                  <a:pt x="369" y="18"/>
                  <a:pt x="370" y="18"/>
                  <a:pt x="370" y="18"/>
                </a:cubicBezTo>
                <a:close/>
                <a:moveTo>
                  <a:pt x="373" y="47"/>
                </a:moveTo>
                <a:cubicBezTo>
                  <a:pt x="372" y="48"/>
                  <a:pt x="369" y="47"/>
                  <a:pt x="369" y="48"/>
                </a:cubicBezTo>
                <a:cubicBezTo>
                  <a:pt x="371" y="47"/>
                  <a:pt x="373" y="48"/>
                  <a:pt x="373" y="47"/>
                </a:cubicBezTo>
                <a:close/>
                <a:moveTo>
                  <a:pt x="376" y="32"/>
                </a:moveTo>
                <a:cubicBezTo>
                  <a:pt x="375" y="33"/>
                  <a:pt x="373" y="31"/>
                  <a:pt x="372" y="32"/>
                </a:cubicBezTo>
                <a:cubicBezTo>
                  <a:pt x="374" y="32"/>
                  <a:pt x="376" y="33"/>
                  <a:pt x="376" y="32"/>
                </a:cubicBezTo>
                <a:close/>
                <a:moveTo>
                  <a:pt x="375" y="20"/>
                </a:moveTo>
                <a:cubicBezTo>
                  <a:pt x="375" y="21"/>
                  <a:pt x="377" y="21"/>
                  <a:pt x="378" y="20"/>
                </a:cubicBezTo>
                <a:cubicBezTo>
                  <a:pt x="377" y="20"/>
                  <a:pt x="377" y="20"/>
                  <a:pt x="376" y="20"/>
                </a:cubicBezTo>
                <a:cubicBezTo>
                  <a:pt x="375" y="20"/>
                  <a:pt x="375" y="20"/>
                  <a:pt x="375" y="20"/>
                </a:cubicBezTo>
                <a:close/>
                <a:moveTo>
                  <a:pt x="378" y="32"/>
                </a:moveTo>
                <a:cubicBezTo>
                  <a:pt x="379" y="33"/>
                  <a:pt x="381" y="34"/>
                  <a:pt x="382" y="33"/>
                </a:cubicBezTo>
                <a:cubicBezTo>
                  <a:pt x="381" y="32"/>
                  <a:pt x="379" y="32"/>
                  <a:pt x="378" y="32"/>
                </a:cubicBezTo>
                <a:close/>
                <a:moveTo>
                  <a:pt x="382" y="24"/>
                </a:moveTo>
                <a:cubicBezTo>
                  <a:pt x="381" y="24"/>
                  <a:pt x="380" y="24"/>
                  <a:pt x="379" y="25"/>
                </a:cubicBezTo>
                <a:cubicBezTo>
                  <a:pt x="383" y="25"/>
                  <a:pt x="386" y="24"/>
                  <a:pt x="389" y="24"/>
                </a:cubicBezTo>
                <a:cubicBezTo>
                  <a:pt x="387" y="24"/>
                  <a:pt x="384" y="23"/>
                  <a:pt x="381" y="23"/>
                </a:cubicBezTo>
                <a:cubicBezTo>
                  <a:pt x="381" y="24"/>
                  <a:pt x="382" y="23"/>
                  <a:pt x="382" y="24"/>
                </a:cubicBezTo>
                <a:close/>
                <a:moveTo>
                  <a:pt x="387" y="33"/>
                </a:moveTo>
                <a:cubicBezTo>
                  <a:pt x="387" y="33"/>
                  <a:pt x="388" y="34"/>
                  <a:pt x="389" y="33"/>
                </a:cubicBezTo>
                <a:cubicBezTo>
                  <a:pt x="389" y="33"/>
                  <a:pt x="387" y="32"/>
                  <a:pt x="387" y="33"/>
                </a:cubicBezTo>
                <a:close/>
                <a:moveTo>
                  <a:pt x="387" y="17"/>
                </a:moveTo>
                <a:cubicBezTo>
                  <a:pt x="388" y="18"/>
                  <a:pt x="390" y="18"/>
                  <a:pt x="390" y="17"/>
                </a:cubicBezTo>
                <a:cubicBezTo>
                  <a:pt x="389" y="17"/>
                  <a:pt x="388" y="16"/>
                  <a:pt x="387" y="17"/>
                </a:cubicBezTo>
                <a:close/>
                <a:moveTo>
                  <a:pt x="390" y="18"/>
                </a:moveTo>
                <a:cubicBezTo>
                  <a:pt x="390" y="17"/>
                  <a:pt x="391" y="18"/>
                  <a:pt x="391" y="17"/>
                </a:cubicBezTo>
                <a:cubicBezTo>
                  <a:pt x="391" y="17"/>
                  <a:pt x="390" y="17"/>
                  <a:pt x="390" y="18"/>
                </a:cubicBezTo>
                <a:close/>
                <a:moveTo>
                  <a:pt x="392" y="18"/>
                </a:moveTo>
                <a:cubicBezTo>
                  <a:pt x="392" y="17"/>
                  <a:pt x="393" y="18"/>
                  <a:pt x="393" y="17"/>
                </a:cubicBezTo>
                <a:cubicBezTo>
                  <a:pt x="393" y="17"/>
                  <a:pt x="392" y="17"/>
                  <a:pt x="392" y="18"/>
                </a:cubicBezTo>
                <a:close/>
                <a:moveTo>
                  <a:pt x="395" y="9"/>
                </a:moveTo>
                <a:cubicBezTo>
                  <a:pt x="398" y="9"/>
                  <a:pt x="401" y="10"/>
                  <a:pt x="403" y="10"/>
                </a:cubicBezTo>
                <a:cubicBezTo>
                  <a:pt x="401" y="9"/>
                  <a:pt x="398" y="9"/>
                  <a:pt x="395" y="9"/>
                </a:cubicBezTo>
                <a:close/>
                <a:moveTo>
                  <a:pt x="399" y="21"/>
                </a:moveTo>
                <a:cubicBezTo>
                  <a:pt x="399" y="21"/>
                  <a:pt x="400" y="22"/>
                  <a:pt x="401" y="21"/>
                </a:cubicBezTo>
                <a:cubicBezTo>
                  <a:pt x="400" y="21"/>
                  <a:pt x="399" y="21"/>
                  <a:pt x="399" y="21"/>
                </a:cubicBezTo>
                <a:close/>
                <a:moveTo>
                  <a:pt x="405" y="20"/>
                </a:moveTo>
                <a:cubicBezTo>
                  <a:pt x="407" y="21"/>
                  <a:pt x="408" y="20"/>
                  <a:pt x="409" y="20"/>
                </a:cubicBezTo>
                <a:cubicBezTo>
                  <a:pt x="408" y="20"/>
                  <a:pt x="407" y="19"/>
                  <a:pt x="406" y="19"/>
                </a:cubicBezTo>
                <a:cubicBezTo>
                  <a:pt x="406" y="20"/>
                  <a:pt x="405" y="20"/>
                  <a:pt x="405" y="20"/>
                </a:cubicBezTo>
                <a:close/>
                <a:moveTo>
                  <a:pt x="413" y="10"/>
                </a:moveTo>
                <a:cubicBezTo>
                  <a:pt x="412" y="10"/>
                  <a:pt x="411" y="10"/>
                  <a:pt x="411" y="10"/>
                </a:cubicBezTo>
                <a:cubicBezTo>
                  <a:pt x="411" y="11"/>
                  <a:pt x="412" y="11"/>
                  <a:pt x="413" y="10"/>
                </a:cubicBezTo>
                <a:close/>
                <a:moveTo>
                  <a:pt x="419" y="13"/>
                </a:moveTo>
                <a:cubicBezTo>
                  <a:pt x="417" y="13"/>
                  <a:pt x="414" y="12"/>
                  <a:pt x="412" y="13"/>
                </a:cubicBezTo>
                <a:cubicBezTo>
                  <a:pt x="415" y="13"/>
                  <a:pt x="417" y="14"/>
                  <a:pt x="419" y="13"/>
                </a:cubicBezTo>
                <a:close/>
                <a:moveTo>
                  <a:pt x="285" y="56"/>
                </a:moveTo>
                <a:cubicBezTo>
                  <a:pt x="288" y="55"/>
                  <a:pt x="292" y="57"/>
                  <a:pt x="295" y="55"/>
                </a:cubicBezTo>
                <a:cubicBezTo>
                  <a:pt x="289" y="55"/>
                  <a:pt x="284" y="55"/>
                  <a:pt x="279" y="56"/>
                </a:cubicBezTo>
                <a:cubicBezTo>
                  <a:pt x="280" y="56"/>
                  <a:pt x="282" y="56"/>
                  <a:pt x="283" y="56"/>
                </a:cubicBezTo>
                <a:cubicBezTo>
                  <a:pt x="282" y="57"/>
                  <a:pt x="281" y="56"/>
                  <a:pt x="281" y="57"/>
                </a:cubicBezTo>
                <a:cubicBezTo>
                  <a:pt x="282" y="58"/>
                  <a:pt x="282" y="57"/>
                  <a:pt x="284" y="57"/>
                </a:cubicBezTo>
                <a:cubicBezTo>
                  <a:pt x="287" y="57"/>
                  <a:pt x="296" y="57"/>
                  <a:pt x="299" y="57"/>
                </a:cubicBezTo>
                <a:cubicBezTo>
                  <a:pt x="295" y="56"/>
                  <a:pt x="288" y="57"/>
                  <a:pt x="285" y="56"/>
                </a:cubicBezTo>
                <a:close/>
                <a:moveTo>
                  <a:pt x="363" y="52"/>
                </a:moveTo>
                <a:cubicBezTo>
                  <a:pt x="362" y="52"/>
                  <a:pt x="362" y="52"/>
                  <a:pt x="362" y="52"/>
                </a:cubicBezTo>
                <a:cubicBezTo>
                  <a:pt x="355" y="52"/>
                  <a:pt x="342" y="51"/>
                  <a:pt x="335" y="50"/>
                </a:cubicBezTo>
                <a:cubicBezTo>
                  <a:pt x="334" y="49"/>
                  <a:pt x="332" y="49"/>
                  <a:pt x="331" y="49"/>
                </a:cubicBezTo>
                <a:cubicBezTo>
                  <a:pt x="331" y="49"/>
                  <a:pt x="331" y="49"/>
                  <a:pt x="331" y="49"/>
                </a:cubicBezTo>
                <a:cubicBezTo>
                  <a:pt x="328" y="48"/>
                  <a:pt x="326" y="49"/>
                  <a:pt x="324" y="48"/>
                </a:cubicBezTo>
                <a:cubicBezTo>
                  <a:pt x="325" y="47"/>
                  <a:pt x="327" y="47"/>
                  <a:pt x="326" y="47"/>
                </a:cubicBezTo>
                <a:cubicBezTo>
                  <a:pt x="329" y="47"/>
                  <a:pt x="330" y="45"/>
                  <a:pt x="332" y="47"/>
                </a:cubicBezTo>
                <a:cubicBezTo>
                  <a:pt x="332" y="46"/>
                  <a:pt x="333" y="46"/>
                  <a:pt x="334" y="46"/>
                </a:cubicBezTo>
                <a:cubicBezTo>
                  <a:pt x="332" y="45"/>
                  <a:pt x="331" y="46"/>
                  <a:pt x="330" y="45"/>
                </a:cubicBezTo>
                <a:cubicBezTo>
                  <a:pt x="331" y="45"/>
                  <a:pt x="332" y="45"/>
                  <a:pt x="334" y="45"/>
                </a:cubicBezTo>
                <a:cubicBezTo>
                  <a:pt x="325" y="43"/>
                  <a:pt x="316" y="44"/>
                  <a:pt x="307" y="43"/>
                </a:cubicBezTo>
                <a:cubicBezTo>
                  <a:pt x="306" y="42"/>
                  <a:pt x="305" y="42"/>
                  <a:pt x="304" y="42"/>
                </a:cubicBezTo>
                <a:cubicBezTo>
                  <a:pt x="300" y="41"/>
                  <a:pt x="295" y="42"/>
                  <a:pt x="291" y="41"/>
                </a:cubicBezTo>
                <a:cubicBezTo>
                  <a:pt x="296" y="40"/>
                  <a:pt x="300" y="40"/>
                  <a:pt x="306" y="40"/>
                </a:cubicBezTo>
                <a:cubicBezTo>
                  <a:pt x="306" y="39"/>
                  <a:pt x="306" y="39"/>
                  <a:pt x="306" y="38"/>
                </a:cubicBezTo>
                <a:cubicBezTo>
                  <a:pt x="307" y="39"/>
                  <a:pt x="307" y="39"/>
                  <a:pt x="307" y="39"/>
                </a:cubicBezTo>
                <a:cubicBezTo>
                  <a:pt x="308" y="38"/>
                  <a:pt x="314" y="39"/>
                  <a:pt x="317" y="38"/>
                </a:cubicBezTo>
                <a:cubicBezTo>
                  <a:pt x="313" y="38"/>
                  <a:pt x="307" y="38"/>
                  <a:pt x="304" y="37"/>
                </a:cubicBezTo>
                <a:cubicBezTo>
                  <a:pt x="303" y="37"/>
                  <a:pt x="302" y="37"/>
                  <a:pt x="302" y="37"/>
                </a:cubicBezTo>
                <a:cubicBezTo>
                  <a:pt x="306" y="37"/>
                  <a:pt x="310" y="37"/>
                  <a:pt x="315" y="37"/>
                </a:cubicBezTo>
                <a:cubicBezTo>
                  <a:pt x="315" y="37"/>
                  <a:pt x="314" y="37"/>
                  <a:pt x="314" y="36"/>
                </a:cubicBezTo>
                <a:cubicBezTo>
                  <a:pt x="320" y="35"/>
                  <a:pt x="325" y="36"/>
                  <a:pt x="331" y="35"/>
                </a:cubicBezTo>
                <a:cubicBezTo>
                  <a:pt x="326" y="35"/>
                  <a:pt x="321" y="36"/>
                  <a:pt x="316" y="34"/>
                </a:cubicBezTo>
                <a:cubicBezTo>
                  <a:pt x="316" y="34"/>
                  <a:pt x="314" y="34"/>
                  <a:pt x="313" y="35"/>
                </a:cubicBezTo>
                <a:cubicBezTo>
                  <a:pt x="306" y="34"/>
                  <a:pt x="295" y="34"/>
                  <a:pt x="286" y="33"/>
                </a:cubicBezTo>
                <a:cubicBezTo>
                  <a:pt x="294" y="32"/>
                  <a:pt x="303" y="33"/>
                  <a:pt x="312" y="32"/>
                </a:cubicBezTo>
                <a:cubicBezTo>
                  <a:pt x="313" y="34"/>
                  <a:pt x="319" y="32"/>
                  <a:pt x="322" y="34"/>
                </a:cubicBezTo>
                <a:cubicBezTo>
                  <a:pt x="332" y="33"/>
                  <a:pt x="344" y="33"/>
                  <a:pt x="353" y="34"/>
                </a:cubicBezTo>
                <a:cubicBezTo>
                  <a:pt x="348" y="32"/>
                  <a:pt x="341" y="33"/>
                  <a:pt x="335" y="32"/>
                </a:cubicBezTo>
                <a:cubicBezTo>
                  <a:pt x="325" y="31"/>
                  <a:pt x="312" y="31"/>
                  <a:pt x="304" y="31"/>
                </a:cubicBezTo>
                <a:cubicBezTo>
                  <a:pt x="303" y="31"/>
                  <a:pt x="302" y="31"/>
                  <a:pt x="301" y="30"/>
                </a:cubicBezTo>
                <a:cubicBezTo>
                  <a:pt x="298" y="30"/>
                  <a:pt x="295" y="31"/>
                  <a:pt x="292" y="31"/>
                </a:cubicBezTo>
                <a:cubicBezTo>
                  <a:pt x="289" y="31"/>
                  <a:pt x="287" y="30"/>
                  <a:pt x="284" y="30"/>
                </a:cubicBezTo>
                <a:cubicBezTo>
                  <a:pt x="281" y="29"/>
                  <a:pt x="278" y="31"/>
                  <a:pt x="275" y="29"/>
                </a:cubicBezTo>
                <a:cubicBezTo>
                  <a:pt x="281" y="29"/>
                  <a:pt x="285" y="29"/>
                  <a:pt x="291" y="29"/>
                </a:cubicBezTo>
                <a:cubicBezTo>
                  <a:pt x="293" y="29"/>
                  <a:pt x="296" y="29"/>
                  <a:pt x="297" y="29"/>
                </a:cubicBezTo>
                <a:cubicBezTo>
                  <a:pt x="298" y="29"/>
                  <a:pt x="298" y="30"/>
                  <a:pt x="299" y="30"/>
                </a:cubicBezTo>
                <a:cubicBezTo>
                  <a:pt x="299" y="30"/>
                  <a:pt x="299" y="30"/>
                  <a:pt x="300" y="30"/>
                </a:cubicBezTo>
                <a:cubicBezTo>
                  <a:pt x="301" y="29"/>
                  <a:pt x="302" y="30"/>
                  <a:pt x="303" y="30"/>
                </a:cubicBezTo>
                <a:cubicBezTo>
                  <a:pt x="313" y="30"/>
                  <a:pt x="323" y="30"/>
                  <a:pt x="330" y="30"/>
                </a:cubicBezTo>
                <a:cubicBezTo>
                  <a:pt x="330" y="29"/>
                  <a:pt x="329" y="29"/>
                  <a:pt x="330" y="29"/>
                </a:cubicBezTo>
                <a:cubicBezTo>
                  <a:pt x="333" y="29"/>
                  <a:pt x="338" y="29"/>
                  <a:pt x="341" y="30"/>
                </a:cubicBezTo>
                <a:cubicBezTo>
                  <a:pt x="340" y="30"/>
                  <a:pt x="340" y="30"/>
                  <a:pt x="340" y="30"/>
                </a:cubicBezTo>
                <a:cubicBezTo>
                  <a:pt x="340" y="30"/>
                  <a:pt x="341" y="30"/>
                  <a:pt x="341" y="30"/>
                </a:cubicBezTo>
                <a:cubicBezTo>
                  <a:pt x="343" y="31"/>
                  <a:pt x="343" y="29"/>
                  <a:pt x="345" y="30"/>
                </a:cubicBezTo>
                <a:cubicBezTo>
                  <a:pt x="345" y="31"/>
                  <a:pt x="344" y="30"/>
                  <a:pt x="344" y="31"/>
                </a:cubicBezTo>
                <a:cubicBezTo>
                  <a:pt x="345" y="31"/>
                  <a:pt x="347" y="31"/>
                  <a:pt x="346" y="30"/>
                </a:cubicBezTo>
                <a:cubicBezTo>
                  <a:pt x="347" y="31"/>
                  <a:pt x="347" y="31"/>
                  <a:pt x="348" y="31"/>
                </a:cubicBezTo>
                <a:cubicBezTo>
                  <a:pt x="348" y="30"/>
                  <a:pt x="347" y="31"/>
                  <a:pt x="347" y="30"/>
                </a:cubicBezTo>
                <a:cubicBezTo>
                  <a:pt x="348" y="30"/>
                  <a:pt x="348" y="30"/>
                  <a:pt x="349" y="31"/>
                </a:cubicBezTo>
                <a:cubicBezTo>
                  <a:pt x="351" y="30"/>
                  <a:pt x="359" y="32"/>
                  <a:pt x="362" y="31"/>
                </a:cubicBezTo>
                <a:cubicBezTo>
                  <a:pt x="359" y="30"/>
                  <a:pt x="358" y="30"/>
                  <a:pt x="354" y="30"/>
                </a:cubicBezTo>
                <a:cubicBezTo>
                  <a:pt x="355" y="29"/>
                  <a:pt x="357" y="30"/>
                  <a:pt x="357" y="30"/>
                </a:cubicBezTo>
                <a:cubicBezTo>
                  <a:pt x="347" y="29"/>
                  <a:pt x="335" y="28"/>
                  <a:pt x="324" y="28"/>
                </a:cubicBezTo>
                <a:cubicBezTo>
                  <a:pt x="332" y="27"/>
                  <a:pt x="344" y="28"/>
                  <a:pt x="353" y="28"/>
                </a:cubicBezTo>
                <a:cubicBezTo>
                  <a:pt x="355" y="28"/>
                  <a:pt x="358" y="29"/>
                  <a:pt x="358" y="28"/>
                </a:cubicBezTo>
                <a:cubicBezTo>
                  <a:pt x="356" y="27"/>
                  <a:pt x="352" y="28"/>
                  <a:pt x="350" y="26"/>
                </a:cubicBezTo>
                <a:cubicBezTo>
                  <a:pt x="352" y="26"/>
                  <a:pt x="354" y="27"/>
                  <a:pt x="356" y="26"/>
                </a:cubicBezTo>
                <a:cubicBezTo>
                  <a:pt x="355" y="26"/>
                  <a:pt x="355" y="26"/>
                  <a:pt x="355" y="26"/>
                </a:cubicBezTo>
                <a:cubicBezTo>
                  <a:pt x="361" y="25"/>
                  <a:pt x="367" y="26"/>
                  <a:pt x="372" y="26"/>
                </a:cubicBezTo>
                <a:cubicBezTo>
                  <a:pt x="369" y="24"/>
                  <a:pt x="364" y="25"/>
                  <a:pt x="360" y="24"/>
                </a:cubicBezTo>
                <a:cubicBezTo>
                  <a:pt x="355" y="24"/>
                  <a:pt x="347" y="23"/>
                  <a:pt x="344" y="23"/>
                </a:cubicBezTo>
                <a:cubicBezTo>
                  <a:pt x="349" y="23"/>
                  <a:pt x="351" y="23"/>
                  <a:pt x="356" y="23"/>
                </a:cubicBezTo>
                <a:cubicBezTo>
                  <a:pt x="357" y="23"/>
                  <a:pt x="357" y="22"/>
                  <a:pt x="359" y="22"/>
                </a:cubicBezTo>
                <a:cubicBezTo>
                  <a:pt x="359" y="21"/>
                  <a:pt x="360" y="22"/>
                  <a:pt x="360" y="21"/>
                </a:cubicBezTo>
                <a:cubicBezTo>
                  <a:pt x="355" y="20"/>
                  <a:pt x="349" y="21"/>
                  <a:pt x="346" y="20"/>
                </a:cubicBezTo>
                <a:cubicBezTo>
                  <a:pt x="350" y="19"/>
                  <a:pt x="359" y="21"/>
                  <a:pt x="364" y="20"/>
                </a:cubicBezTo>
                <a:cubicBezTo>
                  <a:pt x="365" y="20"/>
                  <a:pt x="366" y="20"/>
                  <a:pt x="367" y="19"/>
                </a:cubicBezTo>
                <a:cubicBezTo>
                  <a:pt x="362" y="18"/>
                  <a:pt x="358" y="19"/>
                  <a:pt x="355" y="17"/>
                </a:cubicBezTo>
                <a:cubicBezTo>
                  <a:pt x="354" y="17"/>
                  <a:pt x="355" y="18"/>
                  <a:pt x="354" y="18"/>
                </a:cubicBezTo>
                <a:cubicBezTo>
                  <a:pt x="355" y="17"/>
                  <a:pt x="353" y="15"/>
                  <a:pt x="351" y="16"/>
                </a:cubicBezTo>
                <a:cubicBezTo>
                  <a:pt x="351" y="17"/>
                  <a:pt x="352" y="17"/>
                  <a:pt x="352" y="17"/>
                </a:cubicBezTo>
                <a:cubicBezTo>
                  <a:pt x="351" y="18"/>
                  <a:pt x="351" y="16"/>
                  <a:pt x="350" y="16"/>
                </a:cubicBezTo>
                <a:cubicBezTo>
                  <a:pt x="350" y="17"/>
                  <a:pt x="350" y="17"/>
                  <a:pt x="349" y="17"/>
                </a:cubicBezTo>
                <a:cubicBezTo>
                  <a:pt x="348" y="17"/>
                  <a:pt x="350" y="16"/>
                  <a:pt x="349" y="16"/>
                </a:cubicBezTo>
                <a:cubicBezTo>
                  <a:pt x="339" y="17"/>
                  <a:pt x="327" y="15"/>
                  <a:pt x="316" y="14"/>
                </a:cubicBezTo>
                <a:cubicBezTo>
                  <a:pt x="318" y="14"/>
                  <a:pt x="317" y="13"/>
                  <a:pt x="319" y="13"/>
                </a:cubicBezTo>
                <a:cubicBezTo>
                  <a:pt x="321" y="13"/>
                  <a:pt x="323" y="13"/>
                  <a:pt x="324" y="14"/>
                </a:cubicBezTo>
                <a:cubicBezTo>
                  <a:pt x="332" y="13"/>
                  <a:pt x="341" y="15"/>
                  <a:pt x="350" y="14"/>
                </a:cubicBezTo>
                <a:cubicBezTo>
                  <a:pt x="348" y="14"/>
                  <a:pt x="347" y="14"/>
                  <a:pt x="344" y="14"/>
                </a:cubicBezTo>
                <a:cubicBezTo>
                  <a:pt x="344" y="13"/>
                  <a:pt x="345" y="14"/>
                  <a:pt x="345" y="13"/>
                </a:cubicBezTo>
                <a:cubicBezTo>
                  <a:pt x="343" y="14"/>
                  <a:pt x="340" y="13"/>
                  <a:pt x="339" y="13"/>
                </a:cubicBezTo>
                <a:cubicBezTo>
                  <a:pt x="338" y="12"/>
                  <a:pt x="339" y="12"/>
                  <a:pt x="339" y="12"/>
                </a:cubicBezTo>
                <a:cubicBezTo>
                  <a:pt x="340" y="12"/>
                  <a:pt x="340" y="12"/>
                  <a:pt x="341" y="11"/>
                </a:cubicBezTo>
                <a:cubicBezTo>
                  <a:pt x="340" y="11"/>
                  <a:pt x="341" y="11"/>
                  <a:pt x="341" y="11"/>
                </a:cubicBezTo>
                <a:cubicBezTo>
                  <a:pt x="334" y="10"/>
                  <a:pt x="325" y="9"/>
                  <a:pt x="319" y="10"/>
                </a:cubicBezTo>
                <a:cubicBezTo>
                  <a:pt x="321" y="10"/>
                  <a:pt x="323" y="10"/>
                  <a:pt x="324" y="11"/>
                </a:cubicBezTo>
                <a:cubicBezTo>
                  <a:pt x="313" y="11"/>
                  <a:pt x="307" y="12"/>
                  <a:pt x="296" y="10"/>
                </a:cubicBezTo>
                <a:cubicBezTo>
                  <a:pt x="296" y="10"/>
                  <a:pt x="297" y="10"/>
                  <a:pt x="297" y="9"/>
                </a:cubicBezTo>
                <a:cubicBezTo>
                  <a:pt x="289" y="7"/>
                  <a:pt x="281" y="10"/>
                  <a:pt x="274" y="8"/>
                </a:cubicBezTo>
                <a:cubicBezTo>
                  <a:pt x="273" y="8"/>
                  <a:pt x="275" y="9"/>
                  <a:pt x="274" y="9"/>
                </a:cubicBezTo>
                <a:cubicBezTo>
                  <a:pt x="273" y="9"/>
                  <a:pt x="273" y="8"/>
                  <a:pt x="272" y="8"/>
                </a:cubicBezTo>
                <a:cubicBezTo>
                  <a:pt x="272" y="7"/>
                  <a:pt x="273" y="7"/>
                  <a:pt x="274" y="7"/>
                </a:cubicBezTo>
                <a:cubicBezTo>
                  <a:pt x="272" y="7"/>
                  <a:pt x="271" y="7"/>
                  <a:pt x="271" y="6"/>
                </a:cubicBezTo>
                <a:cubicBezTo>
                  <a:pt x="272" y="6"/>
                  <a:pt x="274" y="6"/>
                  <a:pt x="275" y="5"/>
                </a:cubicBezTo>
                <a:cubicBezTo>
                  <a:pt x="273" y="4"/>
                  <a:pt x="271" y="6"/>
                  <a:pt x="271" y="4"/>
                </a:cubicBezTo>
                <a:cubicBezTo>
                  <a:pt x="274" y="4"/>
                  <a:pt x="275" y="3"/>
                  <a:pt x="277" y="3"/>
                </a:cubicBezTo>
                <a:cubicBezTo>
                  <a:pt x="278" y="3"/>
                  <a:pt x="277" y="3"/>
                  <a:pt x="277" y="2"/>
                </a:cubicBezTo>
                <a:cubicBezTo>
                  <a:pt x="276" y="2"/>
                  <a:pt x="274" y="2"/>
                  <a:pt x="273" y="2"/>
                </a:cubicBezTo>
                <a:cubicBezTo>
                  <a:pt x="267" y="1"/>
                  <a:pt x="260" y="3"/>
                  <a:pt x="254" y="1"/>
                </a:cubicBezTo>
                <a:cubicBezTo>
                  <a:pt x="256" y="1"/>
                  <a:pt x="258" y="1"/>
                  <a:pt x="259" y="1"/>
                </a:cubicBezTo>
                <a:cubicBezTo>
                  <a:pt x="260" y="1"/>
                  <a:pt x="262" y="1"/>
                  <a:pt x="261" y="1"/>
                </a:cubicBezTo>
                <a:cubicBezTo>
                  <a:pt x="249" y="0"/>
                  <a:pt x="240" y="1"/>
                  <a:pt x="229" y="1"/>
                </a:cubicBezTo>
                <a:cubicBezTo>
                  <a:pt x="228" y="2"/>
                  <a:pt x="230" y="1"/>
                  <a:pt x="229" y="2"/>
                </a:cubicBezTo>
                <a:cubicBezTo>
                  <a:pt x="228" y="2"/>
                  <a:pt x="224" y="3"/>
                  <a:pt x="223" y="2"/>
                </a:cubicBezTo>
                <a:cubicBezTo>
                  <a:pt x="223" y="1"/>
                  <a:pt x="224" y="2"/>
                  <a:pt x="224" y="1"/>
                </a:cubicBezTo>
                <a:cubicBezTo>
                  <a:pt x="219" y="1"/>
                  <a:pt x="212" y="1"/>
                  <a:pt x="207" y="1"/>
                </a:cubicBezTo>
                <a:cubicBezTo>
                  <a:pt x="207" y="2"/>
                  <a:pt x="207" y="2"/>
                  <a:pt x="207" y="2"/>
                </a:cubicBezTo>
                <a:cubicBezTo>
                  <a:pt x="205" y="2"/>
                  <a:pt x="203" y="2"/>
                  <a:pt x="203" y="3"/>
                </a:cubicBezTo>
                <a:cubicBezTo>
                  <a:pt x="202" y="2"/>
                  <a:pt x="201" y="3"/>
                  <a:pt x="200" y="2"/>
                </a:cubicBezTo>
                <a:cubicBezTo>
                  <a:pt x="199" y="2"/>
                  <a:pt x="200" y="3"/>
                  <a:pt x="199" y="3"/>
                </a:cubicBezTo>
                <a:cubicBezTo>
                  <a:pt x="195" y="3"/>
                  <a:pt x="194" y="4"/>
                  <a:pt x="191" y="3"/>
                </a:cubicBezTo>
                <a:cubicBezTo>
                  <a:pt x="189" y="4"/>
                  <a:pt x="187" y="4"/>
                  <a:pt x="186" y="4"/>
                </a:cubicBezTo>
                <a:cubicBezTo>
                  <a:pt x="186" y="4"/>
                  <a:pt x="186" y="4"/>
                  <a:pt x="186" y="4"/>
                </a:cubicBezTo>
                <a:cubicBezTo>
                  <a:pt x="185" y="4"/>
                  <a:pt x="185" y="4"/>
                  <a:pt x="185" y="3"/>
                </a:cubicBezTo>
                <a:cubicBezTo>
                  <a:pt x="182" y="4"/>
                  <a:pt x="179" y="2"/>
                  <a:pt x="178" y="4"/>
                </a:cubicBezTo>
                <a:cubicBezTo>
                  <a:pt x="174" y="5"/>
                  <a:pt x="171" y="3"/>
                  <a:pt x="168" y="5"/>
                </a:cubicBezTo>
                <a:cubicBezTo>
                  <a:pt x="167" y="5"/>
                  <a:pt x="167" y="4"/>
                  <a:pt x="166" y="4"/>
                </a:cubicBezTo>
                <a:cubicBezTo>
                  <a:pt x="166" y="4"/>
                  <a:pt x="166" y="5"/>
                  <a:pt x="165" y="5"/>
                </a:cubicBezTo>
                <a:cubicBezTo>
                  <a:pt x="162" y="4"/>
                  <a:pt x="156" y="5"/>
                  <a:pt x="153" y="5"/>
                </a:cubicBezTo>
                <a:cubicBezTo>
                  <a:pt x="152" y="5"/>
                  <a:pt x="152" y="5"/>
                  <a:pt x="151" y="5"/>
                </a:cubicBezTo>
                <a:cubicBezTo>
                  <a:pt x="148" y="6"/>
                  <a:pt x="143" y="6"/>
                  <a:pt x="139" y="6"/>
                </a:cubicBezTo>
                <a:cubicBezTo>
                  <a:pt x="128" y="7"/>
                  <a:pt x="116" y="8"/>
                  <a:pt x="105" y="9"/>
                </a:cubicBezTo>
                <a:cubicBezTo>
                  <a:pt x="104" y="9"/>
                  <a:pt x="103" y="9"/>
                  <a:pt x="102" y="10"/>
                </a:cubicBezTo>
                <a:cubicBezTo>
                  <a:pt x="101" y="9"/>
                  <a:pt x="99" y="10"/>
                  <a:pt x="98" y="9"/>
                </a:cubicBezTo>
                <a:cubicBezTo>
                  <a:pt x="96" y="11"/>
                  <a:pt x="94" y="10"/>
                  <a:pt x="92" y="10"/>
                </a:cubicBezTo>
                <a:cubicBezTo>
                  <a:pt x="83" y="11"/>
                  <a:pt x="77" y="13"/>
                  <a:pt x="68" y="14"/>
                </a:cubicBezTo>
                <a:cubicBezTo>
                  <a:pt x="61" y="15"/>
                  <a:pt x="54" y="17"/>
                  <a:pt x="47" y="19"/>
                </a:cubicBezTo>
                <a:cubicBezTo>
                  <a:pt x="46" y="19"/>
                  <a:pt x="45" y="19"/>
                  <a:pt x="44" y="20"/>
                </a:cubicBezTo>
                <a:cubicBezTo>
                  <a:pt x="41" y="20"/>
                  <a:pt x="40" y="21"/>
                  <a:pt x="38" y="22"/>
                </a:cubicBezTo>
                <a:cubicBezTo>
                  <a:pt x="38" y="22"/>
                  <a:pt x="38" y="22"/>
                  <a:pt x="38" y="23"/>
                </a:cubicBezTo>
                <a:cubicBezTo>
                  <a:pt x="37" y="23"/>
                  <a:pt x="37" y="24"/>
                  <a:pt x="36" y="24"/>
                </a:cubicBezTo>
                <a:cubicBezTo>
                  <a:pt x="34" y="24"/>
                  <a:pt x="32" y="22"/>
                  <a:pt x="31" y="24"/>
                </a:cubicBezTo>
                <a:cubicBezTo>
                  <a:pt x="32" y="25"/>
                  <a:pt x="33" y="24"/>
                  <a:pt x="34" y="24"/>
                </a:cubicBezTo>
                <a:cubicBezTo>
                  <a:pt x="33" y="25"/>
                  <a:pt x="32" y="25"/>
                  <a:pt x="32" y="26"/>
                </a:cubicBezTo>
                <a:cubicBezTo>
                  <a:pt x="32" y="26"/>
                  <a:pt x="33" y="27"/>
                  <a:pt x="33" y="28"/>
                </a:cubicBezTo>
                <a:cubicBezTo>
                  <a:pt x="30" y="30"/>
                  <a:pt x="27" y="31"/>
                  <a:pt x="23" y="33"/>
                </a:cubicBezTo>
                <a:cubicBezTo>
                  <a:pt x="21" y="34"/>
                  <a:pt x="20" y="36"/>
                  <a:pt x="17" y="36"/>
                </a:cubicBezTo>
                <a:cubicBezTo>
                  <a:pt x="16" y="36"/>
                  <a:pt x="15" y="35"/>
                  <a:pt x="14" y="36"/>
                </a:cubicBezTo>
                <a:cubicBezTo>
                  <a:pt x="14" y="38"/>
                  <a:pt x="16" y="41"/>
                  <a:pt x="17" y="44"/>
                </a:cubicBezTo>
                <a:cubicBezTo>
                  <a:pt x="18" y="46"/>
                  <a:pt x="19" y="48"/>
                  <a:pt x="20" y="50"/>
                </a:cubicBezTo>
                <a:cubicBezTo>
                  <a:pt x="20" y="52"/>
                  <a:pt x="22" y="53"/>
                  <a:pt x="23" y="55"/>
                </a:cubicBezTo>
                <a:cubicBezTo>
                  <a:pt x="24" y="57"/>
                  <a:pt x="24" y="61"/>
                  <a:pt x="25" y="63"/>
                </a:cubicBezTo>
                <a:cubicBezTo>
                  <a:pt x="26" y="64"/>
                  <a:pt x="28" y="65"/>
                  <a:pt x="28" y="66"/>
                </a:cubicBezTo>
                <a:cubicBezTo>
                  <a:pt x="28" y="69"/>
                  <a:pt x="27" y="70"/>
                  <a:pt x="27" y="72"/>
                </a:cubicBezTo>
                <a:cubicBezTo>
                  <a:pt x="27" y="73"/>
                  <a:pt x="28" y="75"/>
                  <a:pt x="29" y="77"/>
                </a:cubicBezTo>
                <a:cubicBezTo>
                  <a:pt x="32" y="82"/>
                  <a:pt x="36" y="87"/>
                  <a:pt x="42" y="88"/>
                </a:cubicBezTo>
                <a:cubicBezTo>
                  <a:pt x="47" y="89"/>
                  <a:pt x="51" y="86"/>
                  <a:pt x="55" y="86"/>
                </a:cubicBezTo>
                <a:cubicBezTo>
                  <a:pt x="59" y="85"/>
                  <a:pt x="61" y="88"/>
                  <a:pt x="64" y="89"/>
                </a:cubicBezTo>
                <a:cubicBezTo>
                  <a:pt x="65" y="90"/>
                  <a:pt x="67" y="90"/>
                  <a:pt x="67" y="91"/>
                </a:cubicBezTo>
                <a:cubicBezTo>
                  <a:pt x="66" y="92"/>
                  <a:pt x="64" y="92"/>
                  <a:pt x="64" y="93"/>
                </a:cubicBezTo>
                <a:cubicBezTo>
                  <a:pt x="64" y="94"/>
                  <a:pt x="64" y="94"/>
                  <a:pt x="64" y="95"/>
                </a:cubicBezTo>
                <a:cubicBezTo>
                  <a:pt x="63" y="95"/>
                  <a:pt x="62" y="96"/>
                  <a:pt x="61" y="97"/>
                </a:cubicBezTo>
                <a:cubicBezTo>
                  <a:pt x="65" y="99"/>
                  <a:pt x="68" y="97"/>
                  <a:pt x="72" y="96"/>
                </a:cubicBezTo>
                <a:cubicBezTo>
                  <a:pt x="76" y="96"/>
                  <a:pt x="80" y="96"/>
                  <a:pt x="84" y="96"/>
                </a:cubicBezTo>
                <a:cubicBezTo>
                  <a:pt x="104" y="95"/>
                  <a:pt x="123" y="90"/>
                  <a:pt x="142" y="89"/>
                </a:cubicBezTo>
                <a:cubicBezTo>
                  <a:pt x="141" y="89"/>
                  <a:pt x="140" y="89"/>
                  <a:pt x="140" y="88"/>
                </a:cubicBezTo>
                <a:cubicBezTo>
                  <a:pt x="140" y="87"/>
                  <a:pt x="140" y="87"/>
                  <a:pt x="140" y="87"/>
                </a:cubicBezTo>
                <a:cubicBezTo>
                  <a:pt x="136" y="88"/>
                  <a:pt x="134" y="88"/>
                  <a:pt x="132" y="87"/>
                </a:cubicBezTo>
                <a:cubicBezTo>
                  <a:pt x="133" y="86"/>
                  <a:pt x="135" y="87"/>
                  <a:pt x="136" y="86"/>
                </a:cubicBezTo>
                <a:cubicBezTo>
                  <a:pt x="132" y="86"/>
                  <a:pt x="126" y="87"/>
                  <a:pt x="124" y="87"/>
                </a:cubicBezTo>
                <a:cubicBezTo>
                  <a:pt x="125" y="85"/>
                  <a:pt x="129" y="87"/>
                  <a:pt x="130" y="85"/>
                </a:cubicBezTo>
                <a:cubicBezTo>
                  <a:pt x="128" y="85"/>
                  <a:pt x="123" y="87"/>
                  <a:pt x="123" y="85"/>
                </a:cubicBezTo>
                <a:cubicBezTo>
                  <a:pt x="125" y="83"/>
                  <a:pt x="129" y="84"/>
                  <a:pt x="132" y="83"/>
                </a:cubicBezTo>
                <a:cubicBezTo>
                  <a:pt x="133" y="82"/>
                  <a:pt x="132" y="81"/>
                  <a:pt x="132" y="81"/>
                </a:cubicBezTo>
                <a:cubicBezTo>
                  <a:pt x="138" y="80"/>
                  <a:pt x="146" y="79"/>
                  <a:pt x="154" y="79"/>
                </a:cubicBezTo>
                <a:cubicBezTo>
                  <a:pt x="153" y="80"/>
                  <a:pt x="151" y="79"/>
                  <a:pt x="150" y="80"/>
                </a:cubicBezTo>
                <a:cubicBezTo>
                  <a:pt x="150" y="81"/>
                  <a:pt x="151" y="80"/>
                  <a:pt x="152" y="80"/>
                </a:cubicBezTo>
                <a:cubicBezTo>
                  <a:pt x="150" y="81"/>
                  <a:pt x="148" y="81"/>
                  <a:pt x="146" y="80"/>
                </a:cubicBezTo>
                <a:cubicBezTo>
                  <a:pt x="145" y="81"/>
                  <a:pt x="145" y="81"/>
                  <a:pt x="144" y="82"/>
                </a:cubicBezTo>
                <a:cubicBezTo>
                  <a:pt x="147" y="82"/>
                  <a:pt x="151" y="81"/>
                  <a:pt x="152" y="83"/>
                </a:cubicBezTo>
                <a:cubicBezTo>
                  <a:pt x="155" y="83"/>
                  <a:pt x="159" y="84"/>
                  <a:pt x="162" y="83"/>
                </a:cubicBezTo>
                <a:cubicBezTo>
                  <a:pt x="159" y="83"/>
                  <a:pt x="156" y="83"/>
                  <a:pt x="155" y="83"/>
                </a:cubicBezTo>
                <a:cubicBezTo>
                  <a:pt x="155" y="81"/>
                  <a:pt x="159" y="81"/>
                  <a:pt x="161" y="82"/>
                </a:cubicBezTo>
                <a:cubicBezTo>
                  <a:pt x="161" y="81"/>
                  <a:pt x="162" y="81"/>
                  <a:pt x="163" y="81"/>
                </a:cubicBezTo>
                <a:cubicBezTo>
                  <a:pt x="163" y="81"/>
                  <a:pt x="162" y="82"/>
                  <a:pt x="163" y="82"/>
                </a:cubicBezTo>
                <a:cubicBezTo>
                  <a:pt x="164" y="83"/>
                  <a:pt x="165" y="82"/>
                  <a:pt x="167" y="82"/>
                </a:cubicBezTo>
                <a:cubicBezTo>
                  <a:pt x="167" y="82"/>
                  <a:pt x="167" y="81"/>
                  <a:pt x="168" y="81"/>
                </a:cubicBezTo>
                <a:cubicBezTo>
                  <a:pt x="169" y="81"/>
                  <a:pt x="172" y="80"/>
                  <a:pt x="173" y="81"/>
                </a:cubicBezTo>
                <a:cubicBezTo>
                  <a:pt x="172" y="82"/>
                  <a:pt x="171" y="81"/>
                  <a:pt x="170" y="82"/>
                </a:cubicBezTo>
                <a:cubicBezTo>
                  <a:pt x="171" y="83"/>
                  <a:pt x="173" y="81"/>
                  <a:pt x="175" y="82"/>
                </a:cubicBezTo>
                <a:cubicBezTo>
                  <a:pt x="175" y="81"/>
                  <a:pt x="175" y="81"/>
                  <a:pt x="176" y="81"/>
                </a:cubicBezTo>
                <a:cubicBezTo>
                  <a:pt x="180" y="80"/>
                  <a:pt x="186" y="80"/>
                  <a:pt x="188" y="79"/>
                </a:cubicBezTo>
                <a:cubicBezTo>
                  <a:pt x="188" y="79"/>
                  <a:pt x="187" y="79"/>
                  <a:pt x="187" y="79"/>
                </a:cubicBezTo>
                <a:cubicBezTo>
                  <a:pt x="189" y="79"/>
                  <a:pt x="191" y="78"/>
                  <a:pt x="192" y="79"/>
                </a:cubicBezTo>
                <a:cubicBezTo>
                  <a:pt x="192" y="79"/>
                  <a:pt x="192" y="78"/>
                  <a:pt x="192" y="78"/>
                </a:cubicBezTo>
                <a:cubicBezTo>
                  <a:pt x="193" y="79"/>
                  <a:pt x="193" y="78"/>
                  <a:pt x="193" y="79"/>
                </a:cubicBezTo>
                <a:cubicBezTo>
                  <a:pt x="194" y="80"/>
                  <a:pt x="193" y="80"/>
                  <a:pt x="193" y="80"/>
                </a:cubicBezTo>
                <a:cubicBezTo>
                  <a:pt x="196" y="81"/>
                  <a:pt x="200" y="80"/>
                  <a:pt x="202" y="80"/>
                </a:cubicBezTo>
                <a:cubicBezTo>
                  <a:pt x="201" y="80"/>
                  <a:pt x="201" y="80"/>
                  <a:pt x="201" y="79"/>
                </a:cubicBezTo>
                <a:cubicBezTo>
                  <a:pt x="204" y="78"/>
                  <a:pt x="207" y="79"/>
                  <a:pt x="210" y="78"/>
                </a:cubicBezTo>
                <a:cubicBezTo>
                  <a:pt x="208" y="78"/>
                  <a:pt x="208" y="78"/>
                  <a:pt x="207" y="77"/>
                </a:cubicBezTo>
                <a:cubicBezTo>
                  <a:pt x="209" y="77"/>
                  <a:pt x="212" y="77"/>
                  <a:pt x="214" y="76"/>
                </a:cubicBezTo>
                <a:cubicBezTo>
                  <a:pt x="212" y="76"/>
                  <a:pt x="210" y="77"/>
                  <a:pt x="209" y="76"/>
                </a:cubicBezTo>
                <a:cubicBezTo>
                  <a:pt x="216" y="75"/>
                  <a:pt x="224" y="75"/>
                  <a:pt x="231" y="74"/>
                </a:cubicBezTo>
                <a:cubicBezTo>
                  <a:pt x="226" y="74"/>
                  <a:pt x="222" y="74"/>
                  <a:pt x="218" y="74"/>
                </a:cubicBezTo>
                <a:cubicBezTo>
                  <a:pt x="218" y="74"/>
                  <a:pt x="218" y="74"/>
                  <a:pt x="218" y="73"/>
                </a:cubicBezTo>
                <a:cubicBezTo>
                  <a:pt x="217" y="73"/>
                  <a:pt x="216" y="74"/>
                  <a:pt x="216" y="73"/>
                </a:cubicBezTo>
                <a:cubicBezTo>
                  <a:pt x="220" y="72"/>
                  <a:pt x="226" y="73"/>
                  <a:pt x="232" y="71"/>
                </a:cubicBezTo>
                <a:cubicBezTo>
                  <a:pt x="231" y="71"/>
                  <a:pt x="231" y="72"/>
                  <a:pt x="230" y="71"/>
                </a:cubicBezTo>
                <a:cubicBezTo>
                  <a:pt x="231" y="70"/>
                  <a:pt x="232" y="70"/>
                  <a:pt x="233" y="71"/>
                </a:cubicBezTo>
                <a:cubicBezTo>
                  <a:pt x="233" y="69"/>
                  <a:pt x="231" y="71"/>
                  <a:pt x="231" y="70"/>
                </a:cubicBezTo>
                <a:cubicBezTo>
                  <a:pt x="233" y="68"/>
                  <a:pt x="236" y="69"/>
                  <a:pt x="238" y="69"/>
                </a:cubicBezTo>
                <a:cubicBezTo>
                  <a:pt x="239" y="69"/>
                  <a:pt x="240" y="68"/>
                  <a:pt x="241" y="68"/>
                </a:cubicBezTo>
                <a:cubicBezTo>
                  <a:pt x="246" y="67"/>
                  <a:pt x="252" y="68"/>
                  <a:pt x="257" y="67"/>
                </a:cubicBezTo>
                <a:cubicBezTo>
                  <a:pt x="253" y="67"/>
                  <a:pt x="249" y="66"/>
                  <a:pt x="247" y="67"/>
                </a:cubicBezTo>
                <a:cubicBezTo>
                  <a:pt x="247" y="66"/>
                  <a:pt x="244" y="66"/>
                  <a:pt x="243" y="67"/>
                </a:cubicBezTo>
                <a:cubicBezTo>
                  <a:pt x="242" y="67"/>
                  <a:pt x="243" y="66"/>
                  <a:pt x="242" y="66"/>
                </a:cubicBezTo>
                <a:cubicBezTo>
                  <a:pt x="239" y="66"/>
                  <a:pt x="236" y="66"/>
                  <a:pt x="233" y="66"/>
                </a:cubicBezTo>
                <a:cubicBezTo>
                  <a:pt x="231" y="66"/>
                  <a:pt x="230" y="67"/>
                  <a:pt x="229" y="66"/>
                </a:cubicBezTo>
                <a:cubicBezTo>
                  <a:pt x="232" y="66"/>
                  <a:pt x="233" y="65"/>
                  <a:pt x="235" y="64"/>
                </a:cubicBezTo>
                <a:cubicBezTo>
                  <a:pt x="236" y="65"/>
                  <a:pt x="235" y="65"/>
                  <a:pt x="236" y="65"/>
                </a:cubicBezTo>
                <a:cubicBezTo>
                  <a:pt x="241" y="65"/>
                  <a:pt x="243" y="64"/>
                  <a:pt x="248" y="64"/>
                </a:cubicBezTo>
                <a:cubicBezTo>
                  <a:pt x="247" y="64"/>
                  <a:pt x="247" y="64"/>
                  <a:pt x="247" y="63"/>
                </a:cubicBezTo>
                <a:cubicBezTo>
                  <a:pt x="247" y="63"/>
                  <a:pt x="248" y="62"/>
                  <a:pt x="248" y="62"/>
                </a:cubicBezTo>
                <a:cubicBezTo>
                  <a:pt x="249" y="62"/>
                  <a:pt x="251" y="62"/>
                  <a:pt x="253" y="62"/>
                </a:cubicBezTo>
                <a:cubicBezTo>
                  <a:pt x="248" y="62"/>
                  <a:pt x="243" y="62"/>
                  <a:pt x="238" y="62"/>
                </a:cubicBezTo>
                <a:cubicBezTo>
                  <a:pt x="236" y="62"/>
                  <a:pt x="233" y="63"/>
                  <a:pt x="231" y="61"/>
                </a:cubicBezTo>
                <a:cubicBezTo>
                  <a:pt x="238" y="61"/>
                  <a:pt x="246" y="61"/>
                  <a:pt x="252" y="60"/>
                </a:cubicBezTo>
                <a:cubicBezTo>
                  <a:pt x="251" y="59"/>
                  <a:pt x="248" y="60"/>
                  <a:pt x="246" y="60"/>
                </a:cubicBezTo>
                <a:cubicBezTo>
                  <a:pt x="245" y="60"/>
                  <a:pt x="243" y="60"/>
                  <a:pt x="243" y="59"/>
                </a:cubicBezTo>
                <a:cubicBezTo>
                  <a:pt x="244" y="59"/>
                  <a:pt x="246" y="60"/>
                  <a:pt x="247" y="58"/>
                </a:cubicBezTo>
                <a:cubicBezTo>
                  <a:pt x="248" y="59"/>
                  <a:pt x="249" y="59"/>
                  <a:pt x="250" y="58"/>
                </a:cubicBezTo>
                <a:cubicBezTo>
                  <a:pt x="249" y="58"/>
                  <a:pt x="248" y="59"/>
                  <a:pt x="248" y="58"/>
                </a:cubicBezTo>
                <a:cubicBezTo>
                  <a:pt x="253" y="58"/>
                  <a:pt x="259" y="57"/>
                  <a:pt x="264" y="58"/>
                </a:cubicBezTo>
                <a:cubicBezTo>
                  <a:pt x="264" y="58"/>
                  <a:pt x="263" y="58"/>
                  <a:pt x="263" y="59"/>
                </a:cubicBezTo>
                <a:cubicBezTo>
                  <a:pt x="267" y="58"/>
                  <a:pt x="270" y="59"/>
                  <a:pt x="274" y="58"/>
                </a:cubicBezTo>
                <a:cubicBezTo>
                  <a:pt x="276" y="58"/>
                  <a:pt x="278" y="59"/>
                  <a:pt x="280" y="59"/>
                </a:cubicBezTo>
                <a:cubicBezTo>
                  <a:pt x="282" y="59"/>
                  <a:pt x="285" y="58"/>
                  <a:pt x="286" y="59"/>
                </a:cubicBezTo>
                <a:cubicBezTo>
                  <a:pt x="284" y="60"/>
                  <a:pt x="282" y="59"/>
                  <a:pt x="280" y="60"/>
                </a:cubicBezTo>
                <a:cubicBezTo>
                  <a:pt x="284" y="60"/>
                  <a:pt x="287" y="60"/>
                  <a:pt x="292" y="60"/>
                </a:cubicBezTo>
                <a:cubicBezTo>
                  <a:pt x="290" y="59"/>
                  <a:pt x="288" y="60"/>
                  <a:pt x="287" y="59"/>
                </a:cubicBezTo>
                <a:cubicBezTo>
                  <a:pt x="289" y="58"/>
                  <a:pt x="292" y="59"/>
                  <a:pt x="294" y="58"/>
                </a:cubicBezTo>
                <a:cubicBezTo>
                  <a:pt x="296" y="58"/>
                  <a:pt x="296" y="58"/>
                  <a:pt x="296" y="58"/>
                </a:cubicBezTo>
                <a:cubicBezTo>
                  <a:pt x="296" y="58"/>
                  <a:pt x="295" y="58"/>
                  <a:pt x="294" y="58"/>
                </a:cubicBezTo>
                <a:cubicBezTo>
                  <a:pt x="289" y="58"/>
                  <a:pt x="286" y="58"/>
                  <a:pt x="283" y="57"/>
                </a:cubicBezTo>
                <a:cubicBezTo>
                  <a:pt x="283" y="58"/>
                  <a:pt x="283" y="58"/>
                  <a:pt x="282" y="58"/>
                </a:cubicBezTo>
                <a:cubicBezTo>
                  <a:pt x="277" y="57"/>
                  <a:pt x="269" y="59"/>
                  <a:pt x="264" y="58"/>
                </a:cubicBezTo>
                <a:cubicBezTo>
                  <a:pt x="267" y="57"/>
                  <a:pt x="273" y="58"/>
                  <a:pt x="276" y="57"/>
                </a:cubicBezTo>
                <a:cubicBezTo>
                  <a:pt x="275" y="57"/>
                  <a:pt x="275" y="56"/>
                  <a:pt x="274" y="56"/>
                </a:cubicBezTo>
                <a:cubicBezTo>
                  <a:pt x="272" y="57"/>
                  <a:pt x="267" y="57"/>
                  <a:pt x="266" y="55"/>
                </a:cubicBezTo>
                <a:cubicBezTo>
                  <a:pt x="262" y="55"/>
                  <a:pt x="260" y="54"/>
                  <a:pt x="258" y="56"/>
                </a:cubicBezTo>
                <a:cubicBezTo>
                  <a:pt x="255" y="55"/>
                  <a:pt x="249" y="55"/>
                  <a:pt x="246" y="55"/>
                </a:cubicBezTo>
                <a:cubicBezTo>
                  <a:pt x="249" y="54"/>
                  <a:pt x="254" y="55"/>
                  <a:pt x="258" y="54"/>
                </a:cubicBezTo>
                <a:cubicBezTo>
                  <a:pt x="259" y="54"/>
                  <a:pt x="258" y="55"/>
                  <a:pt x="259" y="55"/>
                </a:cubicBezTo>
                <a:cubicBezTo>
                  <a:pt x="261" y="54"/>
                  <a:pt x="263" y="54"/>
                  <a:pt x="264" y="55"/>
                </a:cubicBezTo>
                <a:cubicBezTo>
                  <a:pt x="265" y="55"/>
                  <a:pt x="265" y="54"/>
                  <a:pt x="265" y="54"/>
                </a:cubicBezTo>
                <a:cubicBezTo>
                  <a:pt x="278" y="53"/>
                  <a:pt x="298" y="55"/>
                  <a:pt x="310" y="54"/>
                </a:cubicBezTo>
                <a:cubicBezTo>
                  <a:pt x="307" y="53"/>
                  <a:pt x="304" y="53"/>
                  <a:pt x="301" y="53"/>
                </a:cubicBezTo>
                <a:cubicBezTo>
                  <a:pt x="301" y="52"/>
                  <a:pt x="301" y="52"/>
                  <a:pt x="301" y="52"/>
                </a:cubicBezTo>
                <a:cubicBezTo>
                  <a:pt x="297" y="52"/>
                  <a:pt x="293" y="52"/>
                  <a:pt x="289" y="51"/>
                </a:cubicBezTo>
                <a:cubicBezTo>
                  <a:pt x="288" y="52"/>
                  <a:pt x="288" y="52"/>
                  <a:pt x="288" y="53"/>
                </a:cubicBezTo>
                <a:cubicBezTo>
                  <a:pt x="281" y="53"/>
                  <a:pt x="270" y="53"/>
                  <a:pt x="263" y="52"/>
                </a:cubicBezTo>
                <a:cubicBezTo>
                  <a:pt x="263" y="51"/>
                  <a:pt x="265" y="51"/>
                  <a:pt x="266" y="51"/>
                </a:cubicBezTo>
                <a:cubicBezTo>
                  <a:pt x="281" y="51"/>
                  <a:pt x="296" y="52"/>
                  <a:pt x="310" y="52"/>
                </a:cubicBezTo>
                <a:cubicBezTo>
                  <a:pt x="319" y="52"/>
                  <a:pt x="328" y="51"/>
                  <a:pt x="338" y="51"/>
                </a:cubicBezTo>
                <a:cubicBezTo>
                  <a:pt x="346" y="52"/>
                  <a:pt x="354" y="52"/>
                  <a:pt x="362" y="52"/>
                </a:cubicBezTo>
                <a:cubicBezTo>
                  <a:pt x="363" y="52"/>
                  <a:pt x="363" y="52"/>
                  <a:pt x="363" y="52"/>
                </a:cubicBezTo>
                <a:cubicBezTo>
                  <a:pt x="364" y="52"/>
                  <a:pt x="364" y="52"/>
                  <a:pt x="363" y="52"/>
                </a:cubicBezTo>
                <a:close/>
                <a:moveTo>
                  <a:pt x="329" y="45"/>
                </a:moveTo>
                <a:cubicBezTo>
                  <a:pt x="329" y="45"/>
                  <a:pt x="328" y="45"/>
                  <a:pt x="327" y="45"/>
                </a:cubicBezTo>
                <a:cubicBezTo>
                  <a:pt x="327" y="45"/>
                  <a:pt x="328" y="45"/>
                  <a:pt x="329" y="45"/>
                </a:cubicBezTo>
                <a:close/>
                <a:moveTo>
                  <a:pt x="303" y="39"/>
                </a:moveTo>
                <a:cubicBezTo>
                  <a:pt x="303" y="39"/>
                  <a:pt x="302" y="39"/>
                  <a:pt x="302" y="39"/>
                </a:cubicBezTo>
                <a:cubicBezTo>
                  <a:pt x="302" y="38"/>
                  <a:pt x="303" y="39"/>
                  <a:pt x="303" y="39"/>
                </a:cubicBezTo>
                <a:close/>
                <a:moveTo>
                  <a:pt x="302" y="37"/>
                </a:moveTo>
                <a:cubicBezTo>
                  <a:pt x="300" y="37"/>
                  <a:pt x="296" y="38"/>
                  <a:pt x="295" y="37"/>
                </a:cubicBezTo>
                <a:cubicBezTo>
                  <a:pt x="297" y="37"/>
                  <a:pt x="300" y="36"/>
                  <a:pt x="302" y="37"/>
                </a:cubicBezTo>
                <a:close/>
                <a:moveTo>
                  <a:pt x="348" y="26"/>
                </a:moveTo>
                <a:cubicBezTo>
                  <a:pt x="348" y="27"/>
                  <a:pt x="347" y="27"/>
                  <a:pt x="346" y="26"/>
                </a:cubicBezTo>
                <a:cubicBezTo>
                  <a:pt x="346" y="26"/>
                  <a:pt x="348" y="26"/>
                  <a:pt x="348" y="26"/>
                </a:cubicBezTo>
                <a:close/>
                <a:moveTo>
                  <a:pt x="353" y="17"/>
                </a:moveTo>
                <a:cubicBezTo>
                  <a:pt x="353" y="17"/>
                  <a:pt x="353" y="17"/>
                  <a:pt x="353" y="18"/>
                </a:cubicBezTo>
                <a:cubicBezTo>
                  <a:pt x="352" y="18"/>
                  <a:pt x="352" y="18"/>
                  <a:pt x="352" y="18"/>
                </a:cubicBezTo>
                <a:cubicBezTo>
                  <a:pt x="352" y="17"/>
                  <a:pt x="353" y="17"/>
                  <a:pt x="353" y="17"/>
                </a:cubicBezTo>
                <a:close/>
                <a:moveTo>
                  <a:pt x="338" y="12"/>
                </a:moveTo>
                <a:cubicBezTo>
                  <a:pt x="338" y="12"/>
                  <a:pt x="338" y="12"/>
                  <a:pt x="337" y="12"/>
                </a:cubicBezTo>
                <a:cubicBezTo>
                  <a:pt x="337" y="11"/>
                  <a:pt x="338" y="12"/>
                  <a:pt x="338" y="12"/>
                </a:cubicBezTo>
                <a:close/>
                <a:moveTo>
                  <a:pt x="333" y="12"/>
                </a:moveTo>
                <a:cubicBezTo>
                  <a:pt x="333" y="12"/>
                  <a:pt x="332" y="12"/>
                  <a:pt x="332" y="12"/>
                </a:cubicBezTo>
                <a:cubicBezTo>
                  <a:pt x="331" y="11"/>
                  <a:pt x="333" y="11"/>
                  <a:pt x="333" y="12"/>
                </a:cubicBezTo>
                <a:close/>
                <a:moveTo>
                  <a:pt x="328" y="11"/>
                </a:moveTo>
                <a:cubicBezTo>
                  <a:pt x="328" y="12"/>
                  <a:pt x="328" y="12"/>
                  <a:pt x="328" y="13"/>
                </a:cubicBezTo>
                <a:cubicBezTo>
                  <a:pt x="327" y="13"/>
                  <a:pt x="326" y="12"/>
                  <a:pt x="325" y="13"/>
                </a:cubicBezTo>
                <a:cubicBezTo>
                  <a:pt x="326" y="12"/>
                  <a:pt x="327" y="12"/>
                  <a:pt x="328" y="11"/>
                </a:cubicBezTo>
                <a:close/>
                <a:moveTo>
                  <a:pt x="70" y="91"/>
                </a:moveTo>
                <a:cubicBezTo>
                  <a:pt x="71" y="92"/>
                  <a:pt x="73" y="91"/>
                  <a:pt x="74" y="92"/>
                </a:cubicBezTo>
                <a:cubicBezTo>
                  <a:pt x="73" y="94"/>
                  <a:pt x="65" y="94"/>
                  <a:pt x="70" y="91"/>
                </a:cubicBezTo>
                <a:close/>
                <a:moveTo>
                  <a:pt x="153" y="78"/>
                </a:moveTo>
                <a:cubicBezTo>
                  <a:pt x="148" y="78"/>
                  <a:pt x="142" y="79"/>
                  <a:pt x="137" y="79"/>
                </a:cubicBezTo>
                <a:cubicBezTo>
                  <a:pt x="135" y="80"/>
                  <a:pt x="131" y="80"/>
                  <a:pt x="129" y="79"/>
                </a:cubicBezTo>
                <a:cubicBezTo>
                  <a:pt x="129" y="78"/>
                  <a:pt x="130" y="79"/>
                  <a:pt x="130" y="78"/>
                </a:cubicBezTo>
                <a:cubicBezTo>
                  <a:pt x="140" y="79"/>
                  <a:pt x="148" y="77"/>
                  <a:pt x="158" y="77"/>
                </a:cubicBezTo>
                <a:cubicBezTo>
                  <a:pt x="156" y="78"/>
                  <a:pt x="155" y="78"/>
                  <a:pt x="153" y="78"/>
                </a:cubicBezTo>
                <a:close/>
                <a:moveTo>
                  <a:pt x="160" y="80"/>
                </a:moveTo>
                <a:cubicBezTo>
                  <a:pt x="164" y="78"/>
                  <a:pt x="169" y="79"/>
                  <a:pt x="174" y="79"/>
                </a:cubicBezTo>
                <a:cubicBezTo>
                  <a:pt x="170" y="81"/>
                  <a:pt x="166" y="80"/>
                  <a:pt x="160" y="80"/>
                </a:cubicBezTo>
                <a:close/>
                <a:moveTo>
                  <a:pt x="176" y="77"/>
                </a:moveTo>
                <a:cubicBezTo>
                  <a:pt x="176" y="76"/>
                  <a:pt x="177" y="76"/>
                  <a:pt x="178" y="76"/>
                </a:cubicBezTo>
                <a:cubicBezTo>
                  <a:pt x="177" y="77"/>
                  <a:pt x="176" y="77"/>
                  <a:pt x="176" y="77"/>
                </a:cubicBezTo>
                <a:close/>
                <a:moveTo>
                  <a:pt x="184" y="79"/>
                </a:moveTo>
                <a:cubicBezTo>
                  <a:pt x="184" y="79"/>
                  <a:pt x="184" y="79"/>
                  <a:pt x="184" y="79"/>
                </a:cubicBezTo>
                <a:cubicBezTo>
                  <a:pt x="186" y="79"/>
                  <a:pt x="186" y="79"/>
                  <a:pt x="186" y="79"/>
                </a:cubicBezTo>
                <a:cubicBezTo>
                  <a:pt x="186" y="80"/>
                  <a:pt x="185" y="79"/>
                  <a:pt x="184" y="79"/>
                </a:cubicBezTo>
                <a:close/>
                <a:moveTo>
                  <a:pt x="192" y="6"/>
                </a:moveTo>
                <a:cubicBezTo>
                  <a:pt x="192" y="5"/>
                  <a:pt x="194" y="5"/>
                  <a:pt x="194" y="6"/>
                </a:cubicBezTo>
                <a:cubicBezTo>
                  <a:pt x="193" y="6"/>
                  <a:pt x="193" y="5"/>
                  <a:pt x="192" y="6"/>
                </a:cubicBezTo>
                <a:close/>
                <a:moveTo>
                  <a:pt x="192" y="8"/>
                </a:moveTo>
                <a:cubicBezTo>
                  <a:pt x="193" y="7"/>
                  <a:pt x="195" y="8"/>
                  <a:pt x="196" y="7"/>
                </a:cubicBezTo>
                <a:cubicBezTo>
                  <a:pt x="196" y="8"/>
                  <a:pt x="193" y="8"/>
                  <a:pt x="192" y="8"/>
                </a:cubicBezTo>
                <a:close/>
                <a:moveTo>
                  <a:pt x="195" y="80"/>
                </a:moveTo>
                <a:cubicBezTo>
                  <a:pt x="196" y="79"/>
                  <a:pt x="198" y="79"/>
                  <a:pt x="200" y="79"/>
                </a:cubicBezTo>
                <a:cubicBezTo>
                  <a:pt x="199" y="81"/>
                  <a:pt x="197" y="80"/>
                  <a:pt x="195" y="80"/>
                </a:cubicBezTo>
                <a:close/>
                <a:moveTo>
                  <a:pt x="193" y="77"/>
                </a:moveTo>
                <a:cubicBezTo>
                  <a:pt x="196" y="76"/>
                  <a:pt x="199" y="76"/>
                  <a:pt x="202" y="76"/>
                </a:cubicBezTo>
                <a:cubicBezTo>
                  <a:pt x="200" y="78"/>
                  <a:pt x="196" y="76"/>
                  <a:pt x="193" y="77"/>
                </a:cubicBezTo>
                <a:close/>
                <a:moveTo>
                  <a:pt x="202" y="7"/>
                </a:moveTo>
                <a:cubicBezTo>
                  <a:pt x="203" y="6"/>
                  <a:pt x="206" y="7"/>
                  <a:pt x="202" y="7"/>
                </a:cubicBezTo>
                <a:close/>
                <a:moveTo>
                  <a:pt x="204" y="78"/>
                </a:moveTo>
                <a:cubicBezTo>
                  <a:pt x="205" y="77"/>
                  <a:pt x="206" y="77"/>
                  <a:pt x="207" y="77"/>
                </a:cubicBezTo>
                <a:cubicBezTo>
                  <a:pt x="207" y="78"/>
                  <a:pt x="205" y="77"/>
                  <a:pt x="204" y="78"/>
                </a:cubicBezTo>
                <a:close/>
                <a:moveTo>
                  <a:pt x="290" y="52"/>
                </a:moveTo>
                <a:cubicBezTo>
                  <a:pt x="289" y="53"/>
                  <a:pt x="289" y="53"/>
                  <a:pt x="288" y="53"/>
                </a:cubicBezTo>
                <a:cubicBezTo>
                  <a:pt x="288" y="52"/>
                  <a:pt x="290" y="52"/>
                  <a:pt x="290" y="52"/>
                </a:cubicBezTo>
                <a:close/>
                <a:moveTo>
                  <a:pt x="278" y="25"/>
                </a:moveTo>
                <a:cubicBezTo>
                  <a:pt x="278" y="24"/>
                  <a:pt x="280" y="24"/>
                  <a:pt x="280" y="25"/>
                </a:cubicBezTo>
                <a:cubicBezTo>
                  <a:pt x="280" y="25"/>
                  <a:pt x="278" y="25"/>
                  <a:pt x="278" y="25"/>
                </a:cubicBezTo>
                <a:close/>
                <a:moveTo>
                  <a:pt x="281" y="25"/>
                </a:moveTo>
                <a:cubicBezTo>
                  <a:pt x="281" y="24"/>
                  <a:pt x="283" y="24"/>
                  <a:pt x="284" y="24"/>
                </a:cubicBezTo>
                <a:cubicBezTo>
                  <a:pt x="283" y="26"/>
                  <a:pt x="282" y="24"/>
                  <a:pt x="281" y="25"/>
                </a:cubicBezTo>
                <a:close/>
                <a:moveTo>
                  <a:pt x="285" y="25"/>
                </a:moveTo>
                <a:cubicBezTo>
                  <a:pt x="285" y="24"/>
                  <a:pt x="286" y="24"/>
                  <a:pt x="286" y="24"/>
                </a:cubicBezTo>
                <a:cubicBezTo>
                  <a:pt x="286" y="25"/>
                  <a:pt x="285" y="25"/>
                  <a:pt x="285" y="25"/>
                </a:cubicBezTo>
                <a:close/>
                <a:moveTo>
                  <a:pt x="288" y="25"/>
                </a:moveTo>
                <a:cubicBezTo>
                  <a:pt x="289" y="24"/>
                  <a:pt x="291" y="25"/>
                  <a:pt x="291" y="25"/>
                </a:cubicBezTo>
                <a:cubicBezTo>
                  <a:pt x="291" y="25"/>
                  <a:pt x="289" y="25"/>
                  <a:pt x="288" y="25"/>
                </a:cubicBezTo>
                <a:close/>
                <a:moveTo>
                  <a:pt x="288" y="21"/>
                </a:moveTo>
                <a:cubicBezTo>
                  <a:pt x="288" y="21"/>
                  <a:pt x="289" y="21"/>
                  <a:pt x="289" y="22"/>
                </a:cubicBezTo>
                <a:cubicBezTo>
                  <a:pt x="288" y="22"/>
                  <a:pt x="288" y="21"/>
                  <a:pt x="288" y="21"/>
                </a:cubicBezTo>
                <a:close/>
                <a:moveTo>
                  <a:pt x="291" y="25"/>
                </a:moveTo>
                <a:cubicBezTo>
                  <a:pt x="291" y="24"/>
                  <a:pt x="293" y="25"/>
                  <a:pt x="293" y="24"/>
                </a:cubicBezTo>
                <a:cubicBezTo>
                  <a:pt x="294" y="25"/>
                  <a:pt x="292" y="25"/>
                  <a:pt x="291" y="25"/>
                </a:cubicBezTo>
                <a:close/>
                <a:moveTo>
                  <a:pt x="295" y="25"/>
                </a:moveTo>
                <a:cubicBezTo>
                  <a:pt x="295" y="24"/>
                  <a:pt x="297" y="25"/>
                  <a:pt x="298" y="25"/>
                </a:cubicBezTo>
                <a:cubicBezTo>
                  <a:pt x="298" y="25"/>
                  <a:pt x="296" y="25"/>
                  <a:pt x="295" y="25"/>
                </a:cubicBezTo>
                <a:close/>
                <a:moveTo>
                  <a:pt x="306" y="24"/>
                </a:moveTo>
                <a:cubicBezTo>
                  <a:pt x="307" y="23"/>
                  <a:pt x="308" y="23"/>
                  <a:pt x="308" y="23"/>
                </a:cubicBezTo>
                <a:cubicBezTo>
                  <a:pt x="308" y="24"/>
                  <a:pt x="307" y="24"/>
                  <a:pt x="306" y="24"/>
                </a:cubicBezTo>
                <a:close/>
                <a:moveTo>
                  <a:pt x="308" y="23"/>
                </a:moveTo>
                <a:cubicBezTo>
                  <a:pt x="308" y="23"/>
                  <a:pt x="310" y="23"/>
                  <a:pt x="310" y="23"/>
                </a:cubicBezTo>
                <a:cubicBezTo>
                  <a:pt x="309" y="24"/>
                  <a:pt x="309" y="23"/>
                  <a:pt x="308" y="23"/>
                </a:cubicBezTo>
                <a:close/>
                <a:moveTo>
                  <a:pt x="311" y="24"/>
                </a:moveTo>
                <a:cubicBezTo>
                  <a:pt x="311" y="23"/>
                  <a:pt x="311" y="23"/>
                  <a:pt x="311" y="23"/>
                </a:cubicBezTo>
                <a:cubicBezTo>
                  <a:pt x="312" y="23"/>
                  <a:pt x="313" y="23"/>
                  <a:pt x="313" y="24"/>
                </a:cubicBezTo>
                <a:lnTo>
                  <a:pt x="311" y="24"/>
                </a:lnTo>
                <a:close/>
                <a:moveTo>
                  <a:pt x="288" y="13"/>
                </a:moveTo>
                <a:cubicBezTo>
                  <a:pt x="298" y="12"/>
                  <a:pt x="305" y="13"/>
                  <a:pt x="315" y="13"/>
                </a:cubicBezTo>
                <a:cubicBezTo>
                  <a:pt x="315" y="14"/>
                  <a:pt x="316" y="14"/>
                  <a:pt x="316" y="14"/>
                </a:cubicBezTo>
                <a:cubicBezTo>
                  <a:pt x="314" y="14"/>
                  <a:pt x="310" y="14"/>
                  <a:pt x="308" y="14"/>
                </a:cubicBezTo>
                <a:cubicBezTo>
                  <a:pt x="307" y="14"/>
                  <a:pt x="309" y="14"/>
                  <a:pt x="308" y="14"/>
                </a:cubicBezTo>
                <a:cubicBezTo>
                  <a:pt x="303" y="15"/>
                  <a:pt x="298" y="14"/>
                  <a:pt x="295" y="14"/>
                </a:cubicBezTo>
                <a:cubicBezTo>
                  <a:pt x="292" y="14"/>
                  <a:pt x="290" y="15"/>
                  <a:pt x="288" y="13"/>
                </a:cubicBezTo>
                <a:cubicBezTo>
                  <a:pt x="288" y="13"/>
                  <a:pt x="288" y="13"/>
                  <a:pt x="288" y="13"/>
                </a:cubicBezTo>
                <a:close/>
                <a:moveTo>
                  <a:pt x="287" y="10"/>
                </a:moveTo>
                <a:cubicBezTo>
                  <a:pt x="286" y="12"/>
                  <a:pt x="282" y="10"/>
                  <a:pt x="278" y="11"/>
                </a:cubicBezTo>
                <a:cubicBezTo>
                  <a:pt x="281" y="9"/>
                  <a:pt x="285" y="11"/>
                  <a:pt x="287" y="10"/>
                </a:cubicBezTo>
                <a:close/>
                <a:moveTo>
                  <a:pt x="244" y="2"/>
                </a:moveTo>
                <a:cubicBezTo>
                  <a:pt x="243" y="2"/>
                  <a:pt x="241" y="2"/>
                  <a:pt x="239" y="2"/>
                </a:cubicBezTo>
                <a:cubicBezTo>
                  <a:pt x="240" y="1"/>
                  <a:pt x="243" y="1"/>
                  <a:pt x="244" y="2"/>
                </a:cubicBezTo>
                <a:close/>
                <a:moveTo>
                  <a:pt x="209" y="75"/>
                </a:moveTo>
                <a:cubicBezTo>
                  <a:pt x="209" y="74"/>
                  <a:pt x="210" y="74"/>
                  <a:pt x="211" y="74"/>
                </a:cubicBezTo>
                <a:cubicBezTo>
                  <a:pt x="210" y="75"/>
                  <a:pt x="209" y="75"/>
                  <a:pt x="209" y="75"/>
                </a:cubicBezTo>
                <a:close/>
                <a:moveTo>
                  <a:pt x="214" y="71"/>
                </a:moveTo>
                <a:cubicBezTo>
                  <a:pt x="214" y="71"/>
                  <a:pt x="215" y="71"/>
                  <a:pt x="215" y="71"/>
                </a:cubicBezTo>
                <a:cubicBezTo>
                  <a:pt x="215" y="72"/>
                  <a:pt x="215" y="72"/>
                  <a:pt x="214" y="71"/>
                </a:cubicBezTo>
                <a:close/>
                <a:moveTo>
                  <a:pt x="208" y="7"/>
                </a:moveTo>
                <a:cubicBezTo>
                  <a:pt x="210" y="6"/>
                  <a:pt x="215" y="7"/>
                  <a:pt x="217" y="7"/>
                </a:cubicBezTo>
                <a:cubicBezTo>
                  <a:pt x="215" y="8"/>
                  <a:pt x="211" y="7"/>
                  <a:pt x="208" y="7"/>
                </a:cubicBezTo>
                <a:close/>
                <a:moveTo>
                  <a:pt x="216" y="71"/>
                </a:moveTo>
                <a:cubicBezTo>
                  <a:pt x="216" y="71"/>
                  <a:pt x="218" y="70"/>
                  <a:pt x="220" y="70"/>
                </a:cubicBezTo>
                <a:cubicBezTo>
                  <a:pt x="222" y="70"/>
                  <a:pt x="224" y="70"/>
                  <a:pt x="225" y="71"/>
                </a:cubicBezTo>
                <a:cubicBezTo>
                  <a:pt x="222" y="70"/>
                  <a:pt x="219" y="72"/>
                  <a:pt x="216" y="71"/>
                </a:cubicBezTo>
                <a:close/>
                <a:moveTo>
                  <a:pt x="230" y="69"/>
                </a:moveTo>
                <a:cubicBezTo>
                  <a:pt x="229" y="69"/>
                  <a:pt x="230" y="69"/>
                  <a:pt x="230" y="70"/>
                </a:cubicBezTo>
                <a:cubicBezTo>
                  <a:pt x="231" y="70"/>
                  <a:pt x="230" y="69"/>
                  <a:pt x="230" y="69"/>
                </a:cubicBezTo>
                <a:cubicBezTo>
                  <a:pt x="231" y="69"/>
                  <a:pt x="230" y="70"/>
                  <a:pt x="231" y="70"/>
                </a:cubicBezTo>
                <a:cubicBezTo>
                  <a:pt x="229" y="70"/>
                  <a:pt x="229" y="70"/>
                  <a:pt x="229" y="70"/>
                </a:cubicBezTo>
                <a:cubicBezTo>
                  <a:pt x="230" y="69"/>
                  <a:pt x="229" y="69"/>
                  <a:pt x="228" y="69"/>
                </a:cubicBezTo>
                <a:cubicBezTo>
                  <a:pt x="228" y="68"/>
                  <a:pt x="229" y="69"/>
                  <a:pt x="230" y="69"/>
                </a:cubicBezTo>
                <a:close/>
                <a:moveTo>
                  <a:pt x="227" y="9"/>
                </a:moveTo>
                <a:cubicBezTo>
                  <a:pt x="227" y="9"/>
                  <a:pt x="229" y="9"/>
                  <a:pt x="230" y="9"/>
                </a:cubicBezTo>
                <a:cubicBezTo>
                  <a:pt x="229" y="10"/>
                  <a:pt x="228" y="9"/>
                  <a:pt x="227" y="9"/>
                </a:cubicBezTo>
                <a:close/>
                <a:moveTo>
                  <a:pt x="218" y="7"/>
                </a:moveTo>
                <a:cubicBezTo>
                  <a:pt x="221" y="5"/>
                  <a:pt x="226" y="7"/>
                  <a:pt x="228" y="6"/>
                </a:cubicBezTo>
                <a:cubicBezTo>
                  <a:pt x="227" y="5"/>
                  <a:pt x="226" y="6"/>
                  <a:pt x="224" y="5"/>
                </a:cubicBezTo>
                <a:cubicBezTo>
                  <a:pt x="228" y="4"/>
                  <a:pt x="231" y="5"/>
                  <a:pt x="235" y="5"/>
                </a:cubicBezTo>
                <a:cubicBezTo>
                  <a:pt x="236" y="6"/>
                  <a:pt x="233" y="6"/>
                  <a:pt x="233" y="5"/>
                </a:cubicBezTo>
                <a:cubicBezTo>
                  <a:pt x="232" y="6"/>
                  <a:pt x="231" y="6"/>
                  <a:pt x="229" y="6"/>
                </a:cubicBezTo>
                <a:cubicBezTo>
                  <a:pt x="229" y="8"/>
                  <a:pt x="231" y="6"/>
                  <a:pt x="232" y="7"/>
                </a:cubicBezTo>
                <a:cubicBezTo>
                  <a:pt x="227" y="7"/>
                  <a:pt x="222" y="7"/>
                  <a:pt x="218" y="7"/>
                </a:cubicBezTo>
                <a:close/>
                <a:moveTo>
                  <a:pt x="232" y="60"/>
                </a:moveTo>
                <a:cubicBezTo>
                  <a:pt x="232" y="59"/>
                  <a:pt x="234" y="59"/>
                  <a:pt x="235" y="60"/>
                </a:cubicBezTo>
                <a:cubicBezTo>
                  <a:pt x="234" y="61"/>
                  <a:pt x="234" y="60"/>
                  <a:pt x="232" y="60"/>
                </a:cubicBezTo>
                <a:close/>
                <a:moveTo>
                  <a:pt x="234" y="9"/>
                </a:moveTo>
                <a:cubicBezTo>
                  <a:pt x="234" y="8"/>
                  <a:pt x="236" y="8"/>
                  <a:pt x="236" y="9"/>
                </a:cubicBezTo>
                <a:cubicBezTo>
                  <a:pt x="236" y="9"/>
                  <a:pt x="235" y="9"/>
                  <a:pt x="234" y="9"/>
                </a:cubicBezTo>
                <a:close/>
                <a:moveTo>
                  <a:pt x="237" y="14"/>
                </a:moveTo>
                <a:cubicBezTo>
                  <a:pt x="237" y="14"/>
                  <a:pt x="238" y="14"/>
                  <a:pt x="238" y="14"/>
                </a:cubicBezTo>
                <a:cubicBezTo>
                  <a:pt x="238" y="14"/>
                  <a:pt x="238" y="14"/>
                  <a:pt x="237" y="14"/>
                </a:cubicBezTo>
                <a:close/>
                <a:moveTo>
                  <a:pt x="239" y="14"/>
                </a:moveTo>
                <a:cubicBezTo>
                  <a:pt x="241" y="13"/>
                  <a:pt x="242" y="13"/>
                  <a:pt x="243" y="14"/>
                </a:cubicBezTo>
                <a:cubicBezTo>
                  <a:pt x="243" y="15"/>
                  <a:pt x="240" y="14"/>
                  <a:pt x="239" y="14"/>
                </a:cubicBezTo>
                <a:close/>
                <a:moveTo>
                  <a:pt x="243" y="14"/>
                </a:moveTo>
                <a:cubicBezTo>
                  <a:pt x="243" y="13"/>
                  <a:pt x="245" y="13"/>
                  <a:pt x="246" y="14"/>
                </a:cubicBezTo>
                <a:cubicBezTo>
                  <a:pt x="246" y="14"/>
                  <a:pt x="244" y="14"/>
                  <a:pt x="243" y="14"/>
                </a:cubicBezTo>
                <a:close/>
                <a:moveTo>
                  <a:pt x="245" y="19"/>
                </a:moveTo>
                <a:cubicBezTo>
                  <a:pt x="251" y="17"/>
                  <a:pt x="260" y="19"/>
                  <a:pt x="266" y="17"/>
                </a:cubicBezTo>
                <a:cubicBezTo>
                  <a:pt x="273" y="18"/>
                  <a:pt x="282" y="17"/>
                  <a:pt x="289" y="16"/>
                </a:cubicBezTo>
                <a:cubicBezTo>
                  <a:pt x="289" y="16"/>
                  <a:pt x="288" y="16"/>
                  <a:pt x="288" y="16"/>
                </a:cubicBezTo>
                <a:cubicBezTo>
                  <a:pt x="295" y="15"/>
                  <a:pt x="301" y="16"/>
                  <a:pt x="308" y="16"/>
                </a:cubicBezTo>
                <a:cubicBezTo>
                  <a:pt x="308" y="18"/>
                  <a:pt x="302" y="16"/>
                  <a:pt x="301" y="18"/>
                </a:cubicBezTo>
                <a:cubicBezTo>
                  <a:pt x="302" y="18"/>
                  <a:pt x="303" y="18"/>
                  <a:pt x="305" y="18"/>
                </a:cubicBezTo>
                <a:cubicBezTo>
                  <a:pt x="296" y="20"/>
                  <a:pt x="284" y="17"/>
                  <a:pt x="274" y="19"/>
                </a:cubicBezTo>
                <a:cubicBezTo>
                  <a:pt x="273" y="19"/>
                  <a:pt x="272" y="20"/>
                  <a:pt x="271" y="19"/>
                </a:cubicBezTo>
                <a:cubicBezTo>
                  <a:pt x="270" y="19"/>
                  <a:pt x="270" y="19"/>
                  <a:pt x="269" y="19"/>
                </a:cubicBezTo>
                <a:cubicBezTo>
                  <a:pt x="268" y="19"/>
                  <a:pt x="268" y="19"/>
                  <a:pt x="268" y="19"/>
                </a:cubicBezTo>
                <a:cubicBezTo>
                  <a:pt x="267" y="20"/>
                  <a:pt x="264" y="18"/>
                  <a:pt x="262" y="19"/>
                </a:cubicBezTo>
                <a:cubicBezTo>
                  <a:pt x="261" y="19"/>
                  <a:pt x="259" y="20"/>
                  <a:pt x="258" y="19"/>
                </a:cubicBezTo>
                <a:cubicBezTo>
                  <a:pt x="255" y="19"/>
                  <a:pt x="249" y="19"/>
                  <a:pt x="245" y="19"/>
                </a:cubicBezTo>
                <a:close/>
                <a:moveTo>
                  <a:pt x="251" y="22"/>
                </a:moveTo>
                <a:cubicBezTo>
                  <a:pt x="260" y="20"/>
                  <a:pt x="270" y="21"/>
                  <a:pt x="279" y="21"/>
                </a:cubicBezTo>
                <a:cubicBezTo>
                  <a:pt x="280" y="21"/>
                  <a:pt x="278" y="21"/>
                  <a:pt x="279" y="20"/>
                </a:cubicBezTo>
                <a:cubicBezTo>
                  <a:pt x="281" y="20"/>
                  <a:pt x="281" y="20"/>
                  <a:pt x="281" y="20"/>
                </a:cubicBezTo>
                <a:cubicBezTo>
                  <a:pt x="280" y="21"/>
                  <a:pt x="279" y="20"/>
                  <a:pt x="279" y="21"/>
                </a:cubicBezTo>
                <a:cubicBezTo>
                  <a:pt x="281" y="22"/>
                  <a:pt x="285" y="20"/>
                  <a:pt x="286" y="22"/>
                </a:cubicBezTo>
                <a:cubicBezTo>
                  <a:pt x="273" y="22"/>
                  <a:pt x="263" y="23"/>
                  <a:pt x="251" y="22"/>
                </a:cubicBezTo>
                <a:close/>
                <a:moveTo>
                  <a:pt x="260" y="25"/>
                </a:moveTo>
                <a:cubicBezTo>
                  <a:pt x="265" y="24"/>
                  <a:pt x="272" y="24"/>
                  <a:pt x="276" y="25"/>
                </a:cubicBezTo>
                <a:cubicBezTo>
                  <a:pt x="271" y="25"/>
                  <a:pt x="265" y="25"/>
                  <a:pt x="260" y="25"/>
                </a:cubicBezTo>
                <a:close/>
                <a:moveTo>
                  <a:pt x="273" y="30"/>
                </a:moveTo>
                <a:cubicBezTo>
                  <a:pt x="273" y="29"/>
                  <a:pt x="274" y="29"/>
                  <a:pt x="274" y="29"/>
                </a:cubicBezTo>
                <a:cubicBezTo>
                  <a:pt x="274" y="30"/>
                  <a:pt x="273" y="30"/>
                  <a:pt x="273" y="30"/>
                </a:cubicBezTo>
                <a:close/>
                <a:moveTo>
                  <a:pt x="280" y="47"/>
                </a:moveTo>
                <a:cubicBezTo>
                  <a:pt x="281" y="46"/>
                  <a:pt x="284" y="46"/>
                  <a:pt x="285" y="47"/>
                </a:cubicBezTo>
                <a:cubicBezTo>
                  <a:pt x="283" y="47"/>
                  <a:pt x="282" y="47"/>
                  <a:pt x="280" y="47"/>
                </a:cubicBezTo>
                <a:close/>
                <a:moveTo>
                  <a:pt x="319" y="45"/>
                </a:moveTo>
                <a:cubicBezTo>
                  <a:pt x="319" y="44"/>
                  <a:pt x="320" y="44"/>
                  <a:pt x="320" y="45"/>
                </a:cubicBezTo>
                <a:cubicBezTo>
                  <a:pt x="320" y="46"/>
                  <a:pt x="320" y="45"/>
                  <a:pt x="319" y="45"/>
                </a:cubicBezTo>
                <a:close/>
                <a:moveTo>
                  <a:pt x="323" y="45"/>
                </a:moveTo>
                <a:cubicBezTo>
                  <a:pt x="324" y="45"/>
                  <a:pt x="325" y="45"/>
                  <a:pt x="325" y="45"/>
                </a:cubicBezTo>
                <a:cubicBezTo>
                  <a:pt x="325" y="45"/>
                  <a:pt x="324" y="45"/>
                  <a:pt x="323" y="45"/>
                </a:cubicBezTo>
                <a:close/>
                <a:moveTo>
                  <a:pt x="199" y="83"/>
                </a:moveTo>
                <a:cubicBezTo>
                  <a:pt x="201" y="82"/>
                  <a:pt x="205" y="84"/>
                  <a:pt x="207" y="83"/>
                </a:cubicBezTo>
                <a:cubicBezTo>
                  <a:pt x="206" y="82"/>
                  <a:pt x="204" y="82"/>
                  <a:pt x="203" y="82"/>
                </a:cubicBezTo>
                <a:cubicBezTo>
                  <a:pt x="203" y="82"/>
                  <a:pt x="204" y="81"/>
                  <a:pt x="203" y="81"/>
                </a:cubicBezTo>
                <a:cubicBezTo>
                  <a:pt x="200" y="81"/>
                  <a:pt x="195" y="82"/>
                  <a:pt x="192" y="81"/>
                </a:cubicBezTo>
                <a:cubicBezTo>
                  <a:pt x="192" y="80"/>
                  <a:pt x="193" y="81"/>
                  <a:pt x="193" y="80"/>
                </a:cubicBezTo>
                <a:cubicBezTo>
                  <a:pt x="192" y="80"/>
                  <a:pt x="190" y="80"/>
                  <a:pt x="189" y="81"/>
                </a:cubicBezTo>
                <a:cubicBezTo>
                  <a:pt x="190" y="81"/>
                  <a:pt x="191" y="81"/>
                  <a:pt x="191" y="82"/>
                </a:cubicBezTo>
                <a:cubicBezTo>
                  <a:pt x="178" y="82"/>
                  <a:pt x="164" y="83"/>
                  <a:pt x="153" y="85"/>
                </a:cubicBezTo>
                <a:cubicBezTo>
                  <a:pt x="157" y="85"/>
                  <a:pt x="161" y="84"/>
                  <a:pt x="164" y="84"/>
                </a:cubicBezTo>
                <a:cubicBezTo>
                  <a:pt x="159" y="86"/>
                  <a:pt x="153" y="85"/>
                  <a:pt x="149" y="87"/>
                </a:cubicBezTo>
                <a:cubicBezTo>
                  <a:pt x="150" y="87"/>
                  <a:pt x="151" y="86"/>
                  <a:pt x="151" y="87"/>
                </a:cubicBezTo>
                <a:cubicBezTo>
                  <a:pt x="151" y="88"/>
                  <a:pt x="149" y="87"/>
                  <a:pt x="149" y="88"/>
                </a:cubicBezTo>
                <a:cubicBezTo>
                  <a:pt x="154" y="88"/>
                  <a:pt x="159" y="88"/>
                  <a:pt x="163" y="88"/>
                </a:cubicBezTo>
                <a:cubicBezTo>
                  <a:pt x="165" y="87"/>
                  <a:pt x="166" y="88"/>
                  <a:pt x="167" y="88"/>
                </a:cubicBezTo>
                <a:cubicBezTo>
                  <a:pt x="171" y="88"/>
                  <a:pt x="174" y="87"/>
                  <a:pt x="178" y="87"/>
                </a:cubicBezTo>
                <a:cubicBezTo>
                  <a:pt x="186" y="86"/>
                  <a:pt x="198" y="86"/>
                  <a:pt x="206" y="85"/>
                </a:cubicBezTo>
                <a:cubicBezTo>
                  <a:pt x="205" y="85"/>
                  <a:pt x="204" y="85"/>
                  <a:pt x="204" y="85"/>
                </a:cubicBezTo>
                <a:cubicBezTo>
                  <a:pt x="205" y="85"/>
                  <a:pt x="206" y="84"/>
                  <a:pt x="207" y="84"/>
                </a:cubicBezTo>
                <a:cubicBezTo>
                  <a:pt x="208" y="84"/>
                  <a:pt x="210" y="85"/>
                  <a:pt x="211" y="84"/>
                </a:cubicBezTo>
                <a:cubicBezTo>
                  <a:pt x="207" y="84"/>
                  <a:pt x="201" y="84"/>
                  <a:pt x="199" y="83"/>
                </a:cubicBezTo>
                <a:close/>
                <a:moveTo>
                  <a:pt x="190" y="82"/>
                </a:moveTo>
                <a:cubicBezTo>
                  <a:pt x="193" y="82"/>
                  <a:pt x="195" y="82"/>
                  <a:pt x="197" y="82"/>
                </a:cubicBezTo>
                <a:cubicBezTo>
                  <a:pt x="197" y="83"/>
                  <a:pt x="196" y="83"/>
                  <a:pt x="197" y="83"/>
                </a:cubicBezTo>
                <a:cubicBezTo>
                  <a:pt x="195" y="84"/>
                  <a:pt x="193" y="83"/>
                  <a:pt x="190" y="83"/>
                </a:cubicBezTo>
                <a:lnTo>
                  <a:pt x="190" y="82"/>
                </a:lnTo>
                <a:close/>
                <a:moveTo>
                  <a:pt x="187" y="83"/>
                </a:moveTo>
                <a:cubicBezTo>
                  <a:pt x="184" y="84"/>
                  <a:pt x="178" y="84"/>
                  <a:pt x="176" y="84"/>
                </a:cubicBezTo>
                <a:cubicBezTo>
                  <a:pt x="179" y="82"/>
                  <a:pt x="183" y="83"/>
                  <a:pt x="187" y="83"/>
                </a:cubicBezTo>
                <a:close/>
                <a:moveTo>
                  <a:pt x="175" y="84"/>
                </a:moveTo>
                <a:cubicBezTo>
                  <a:pt x="175" y="84"/>
                  <a:pt x="174" y="84"/>
                  <a:pt x="174" y="84"/>
                </a:cubicBezTo>
                <a:cubicBezTo>
                  <a:pt x="174" y="83"/>
                  <a:pt x="175" y="83"/>
                  <a:pt x="175" y="84"/>
                </a:cubicBezTo>
                <a:close/>
                <a:moveTo>
                  <a:pt x="170" y="86"/>
                </a:moveTo>
                <a:cubicBezTo>
                  <a:pt x="170" y="85"/>
                  <a:pt x="171" y="85"/>
                  <a:pt x="171" y="86"/>
                </a:cubicBezTo>
                <a:cubicBezTo>
                  <a:pt x="171" y="86"/>
                  <a:pt x="170" y="86"/>
                  <a:pt x="170" y="86"/>
                </a:cubicBezTo>
                <a:close/>
                <a:moveTo>
                  <a:pt x="172" y="86"/>
                </a:moveTo>
                <a:cubicBezTo>
                  <a:pt x="172" y="85"/>
                  <a:pt x="172" y="85"/>
                  <a:pt x="172" y="85"/>
                </a:cubicBezTo>
                <a:cubicBezTo>
                  <a:pt x="174" y="85"/>
                  <a:pt x="178" y="83"/>
                  <a:pt x="180" y="86"/>
                </a:cubicBezTo>
                <a:cubicBezTo>
                  <a:pt x="177" y="86"/>
                  <a:pt x="175" y="86"/>
                  <a:pt x="172" y="86"/>
                </a:cubicBezTo>
                <a:close/>
                <a:moveTo>
                  <a:pt x="189" y="85"/>
                </a:moveTo>
                <a:cubicBezTo>
                  <a:pt x="187" y="85"/>
                  <a:pt x="184" y="85"/>
                  <a:pt x="183" y="85"/>
                </a:cubicBezTo>
                <a:cubicBezTo>
                  <a:pt x="182" y="85"/>
                  <a:pt x="182" y="85"/>
                  <a:pt x="182" y="85"/>
                </a:cubicBezTo>
                <a:cubicBezTo>
                  <a:pt x="183" y="84"/>
                  <a:pt x="186" y="84"/>
                  <a:pt x="188" y="85"/>
                </a:cubicBezTo>
                <a:cubicBezTo>
                  <a:pt x="188" y="84"/>
                  <a:pt x="187" y="83"/>
                  <a:pt x="188" y="83"/>
                </a:cubicBezTo>
                <a:cubicBezTo>
                  <a:pt x="189" y="83"/>
                  <a:pt x="188" y="84"/>
                  <a:pt x="188" y="84"/>
                </a:cubicBezTo>
                <a:cubicBezTo>
                  <a:pt x="191" y="84"/>
                  <a:pt x="192" y="83"/>
                  <a:pt x="195" y="84"/>
                </a:cubicBezTo>
                <a:cubicBezTo>
                  <a:pt x="195" y="86"/>
                  <a:pt x="191" y="83"/>
                  <a:pt x="189" y="85"/>
                </a:cubicBezTo>
                <a:close/>
                <a:moveTo>
                  <a:pt x="196" y="84"/>
                </a:moveTo>
                <a:cubicBezTo>
                  <a:pt x="196" y="84"/>
                  <a:pt x="196" y="84"/>
                  <a:pt x="196" y="84"/>
                </a:cubicBezTo>
                <a:cubicBezTo>
                  <a:pt x="196" y="83"/>
                  <a:pt x="197" y="84"/>
                  <a:pt x="198" y="84"/>
                </a:cubicBezTo>
                <a:cubicBezTo>
                  <a:pt x="197" y="84"/>
                  <a:pt x="197" y="84"/>
                  <a:pt x="196" y="84"/>
                </a:cubicBezTo>
                <a:close/>
                <a:moveTo>
                  <a:pt x="222" y="83"/>
                </a:moveTo>
                <a:cubicBezTo>
                  <a:pt x="224" y="83"/>
                  <a:pt x="227" y="83"/>
                  <a:pt x="228" y="83"/>
                </a:cubicBezTo>
                <a:cubicBezTo>
                  <a:pt x="226" y="83"/>
                  <a:pt x="224" y="82"/>
                  <a:pt x="222" y="83"/>
                </a:cubicBezTo>
                <a:close/>
                <a:moveTo>
                  <a:pt x="282" y="62"/>
                </a:moveTo>
                <a:cubicBezTo>
                  <a:pt x="284" y="63"/>
                  <a:pt x="288" y="62"/>
                  <a:pt x="290" y="62"/>
                </a:cubicBezTo>
                <a:cubicBezTo>
                  <a:pt x="290" y="61"/>
                  <a:pt x="292" y="63"/>
                  <a:pt x="293" y="62"/>
                </a:cubicBezTo>
                <a:cubicBezTo>
                  <a:pt x="288" y="62"/>
                  <a:pt x="286" y="61"/>
                  <a:pt x="282" y="62"/>
                </a:cubicBezTo>
                <a:close/>
                <a:moveTo>
                  <a:pt x="318" y="9"/>
                </a:moveTo>
                <a:cubicBezTo>
                  <a:pt x="318" y="8"/>
                  <a:pt x="318" y="9"/>
                  <a:pt x="317" y="9"/>
                </a:cubicBezTo>
                <a:cubicBezTo>
                  <a:pt x="314" y="8"/>
                  <a:pt x="308" y="10"/>
                  <a:pt x="305" y="9"/>
                </a:cubicBezTo>
                <a:cubicBezTo>
                  <a:pt x="305" y="10"/>
                  <a:pt x="303" y="8"/>
                  <a:pt x="303" y="9"/>
                </a:cubicBezTo>
                <a:cubicBezTo>
                  <a:pt x="308" y="10"/>
                  <a:pt x="314" y="10"/>
                  <a:pt x="319" y="10"/>
                </a:cubicBezTo>
                <a:cubicBezTo>
                  <a:pt x="319" y="9"/>
                  <a:pt x="317" y="10"/>
                  <a:pt x="318" y="9"/>
                </a:cubicBezTo>
                <a:close/>
                <a:moveTo>
                  <a:pt x="313" y="81"/>
                </a:moveTo>
                <a:cubicBezTo>
                  <a:pt x="313" y="82"/>
                  <a:pt x="313" y="82"/>
                  <a:pt x="312" y="82"/>
                </a:cubicBezTo>
                <a:cubicBezTo>
                  <a:pt x="313" y="82"/>
                  <a:pt x="312" y="81"/>
                  <a:pt x="312" y="82"/>
                </a:cubicBezTo>
                <a:cubicBezTo>
                  <a:pt x="313" y="82"/>
                  <a:pt x="312" y="83"/>
                  <a:pt x="312" y="83"/>
                </a:cubicBezTo>
                <a:cubicBezTo>
                  <a:pt x="315" y="83"/>
                  <a:pt x="315" y="83"/>
                  <a:pt x="315" y="83"/>
                </a:cubicBezTo>
                <a:cubicBezTo>
                  <a:pt x="314" y="83"/>
                  <a:pt x="315" y="82"/>
                  <a:pt x="314" y="81"/>
                </a:cubicBezTo>
                <a:cubicBezTo>
                  <a:pt x="314" y="82"/>
                  <a:pt x="313" y="81"/>
                  <a:pt x="313" y="81"/>
                </a:cubicBezTo>
                <a:close/>
                <a:moveTo>
                  <a:pt x="369" y="42"/>
                </a:moveTo>
                <a:cubicBezTo>
                  <a:pt x="369" y="42"/>
                  <a:pt x="369" y="42"/>
                  <a:pt x="369" y="42"/>
                </a:cubicBezTo>
                <a:cubicBezTo>
                  <a:pt x="369" y="42"/>
                  <a:pt x="369" y="41"/>
                  <a:pt x="369" y="42"/>
                </a:cubicBezTo>
                <a:cubicBezTo>
                  <a:pt x="369" y="42"/>
                  <a:pt x="369" y="42"/>
                  <a:pt x="369" y="42"/>
                </a:cubicBezTo>
                <a:cubicBezTo>
                  <a:pt x="369" y="42"/>
                  <a:pt x="368" y="42"/>
                  <a:pt x="368" y="41"/>
                </a:cubicBezTo>
                <a:cubicBezTo>
                  <a:pt x="367" y="41"/>
                  <a:pt x="364" y="41"/>
                  <a:pt x="362" y="41"/>
                </a:cubicBezTo>
                <a:cubicBezTo>
                  <a:pt x="365" y="42"/>
                  <a:pt x="367" y="42"/>
                  <a:pt x="369" y="42"/>
                </a:cubicBezTo>
                <a:close/>
                <a:moveTo>
                  <a:pt x="373" y="53"/>
                </a:moveTo>
                <a:cubicBezTo>
                  <a:pt x="374" y="53"/>
                  <a:pt x="376" y="54"/>
                  <a:pt x="377" y="53"/>
                </a:cubicBezTo>
                <a:cubicBezTo>
                  <a:pt x="375" y="53"/>
                  <a:pt x="374" y="52"/>
                  <a:pt x="373" y="53"/>
                </a:cubicBezTo>
                <a:close/>
                <a:moveTo>
                  <a:pt x="332" y="56"/>
                </a:moveTo>
                <a:cubicBezTo>
                  <a:pt x="329" y="56"/>
                  <a:pt x="326" y="56"/>
                  <a:pt x="324" y="57"/>
                </a:cubicBezTo>
                <a:cubicBezTo>
                  <a:pt x="327" y="56"/>
                  <a:pt x="330" y="57"/>
                  <a:pt x="332" y="56"/>
                </a:cubicBezTo>
                <a:close/>
                <a:moveTo>
                  <a:pt x="427" y="17"/>
                </a:moveTo>
                <a:cubicBezTo>
                  <a:pt x="426" y="16"/>
                  <a:pt x="425" y="16"/>
                  <a:pt x="424" y="16"/>
                </a:cubicBezTo>
                <a:cubicBezTo>
                  <a:pt x="418" y="16"/>
                  <a:pt x="410" y="16"/>
                  <a:pt x="404" y="15"/>
                </a:cubicBezTo>
                <a:cubicBezTo>
                  <a:pt x="404" y="14"/>
                  <a:pt x="404" y="13"/>
                  <a:pt x="404" y="12"/>
                </a:cubicBezTo>
                <a:cubicBezTo>
                  <a:pt x="403" y="12"/>
                  <a:pt x="402" y="12"/>
                  <a:pt x="401" y="12"/>
                </a:cubicBezTo>
                <a:cubicBezTo>
                  <a:pt x="397" y="13"/>
                  <a:pt x="391" y="12"/>
                  <a:pt x="387" y="12"/>
                </a:cubicBezTo>
                <a:cubicBezTo>
                  <a:pt x="386" y="12"/>
                  <a:pt x="384" y="11"/>
                  <a:pt x="384" y="12"/>
                </a:cubicBezTo>
                <a:cubicBezTo>
                  <a:pt x="385" y="13"/>
                  <a:pt x="389" y="12"/>
                  <a:pt x="391" y="12"/>
                </a:cubicBezTo>
                <a:cubicBezTo>
                  <a:pt x="393" y="12"/>
                  <a:pt x="395" y="12"/>
                  <a:pt x="396" y="14"/>
                </a:cubicBezTo>
                <a:cubicBezTo>
                  <a:pt x="392" y="14"/>
                  <a:pt x="387" y="13"/>
                  <a:pt x="383" y="13"/>
                </a:cubicBezTo>
                <a:cubicBezTo>
                  <a:pt x="378" y="13"/>
                  <a:pt x="373" y="13"/>
                  <a:pt x="369" y="12"/>
                </a:cubicBezTo>
                <a:cubicBezTo>
                  <a:pt x="369" y="12"/>
                  <a:pt x="369" y="12"/>
                  <a:pt x="369" y="12"/>
                </a:cubicBezTo>
                <a:cubicBezTo>
                  <a:pt x="372" y="14"/>
                  <a:pt x="376" y="13"/>
                  <a:pt x="379" y="15"/>
                </a:cubicBezTo>
                <a:cubicBezTo>
                  <a:pt x="378" y="15"/>
                  <a:pt x="375" y="14"/>
                  <a:pt x="374" y="15"/>
                </a:cubicBezTo>
                <a:cubicBezTo>
                  <a:pt x="376" y="16"/>
                  <a:pt x="378" y="15"/>
                  <a:pt x="379" y="17"/>
                </a:cubicBezTo>
                <a:cubicBezTo>
                  <a:pt x="377" y="18"/>
                  <a:pt x="375" y="16"/>
                  <a:pt x="373" y="16"/>
                </a:cubicBezTo>
                <a:cubicBezTo>
                  <a:pt x="373" y="16"/>
                  <a:pt x="373" y="17"/>
                  <a:pt x="373" y="17"/>
                </a:cubicBezTo>
                <a:cubicBezTo>
                  <a:pt x="376" y="17"/>
                  <a:pt x="380" y="18"/>
                  <a:pt x="383" y="19"/>
                </a:cubicBezTo>
                <a:cubicBezTo>
                  <a:pt x="383" y="19"/>
                  <a:pt x="383" y="20"/>
                  <a:pt x="384" y="20"/>
                </a:cubicBezTo>
                <a:cubicBezTo>
                  <a:pt x="385" y="19"/>
                  <a:pt x="383" y="19"/>
                  <a:pt x="383" y="19"/>
                </a:cubicBezTo>
                <a:cubicBezTo>
                  <a:pt x="386" y="17"/>
                  <a:pt x="388" y="16"/>
                  <a:pt x="391" y="16"/>
                </a:cubicBezTo>
                <a:cubicBezTo>
                  <a:pt x="397" y="15"/>
                  <a:pt x="403" y="16"/>
                  <a:pt x="408" y="16"/>
                </a:cubicBezTo>
                <a:cubicBezTo>
                  <a:pt x="414" y="17"/>
                  <a:pt x="420" y="17"/>
                  <a:pt x="427" y="17"/>
                </a:cubicBezTo>
                <a:close/>
                <a:moveTo>
                  <a:pt x="381" y="15"/>
                </a:moveTo>
                <a:cubicBezTo>
                  <a:pt x="382" y="14"/>
                  <a:pt x="384" y="15"/>
                  <a:pt x="386" y="15"/>
                </a:cubicBezTo>
                <a:cubicBezTo>
                  <a:pt x="385" y="17"/>
                  <a:pt x="382" y="16"/>
                  <a:pt x="381" y="15"/>
                </a:cubicBezTo>
                <a:close/>
              </a:path>
            </a:pathLst>
          </a:custGeom>
          <a:solidFill>
            <a:schemeClr val="tx1">
              <a:lumMod val="85000"/>
              <a:lumOff val="15000"/>
            </a:schemeClr>
          </a:solidFill>
          <a:ln>
            <a:noFill/>
          </a:ln>
        </p:spPr>
        <p:txBody>
          <a:bodyPr vert="horz" wrap="square" lIns="121920" tIns="60960" rIns="121920" bIns="60960" numCol="1" anchor="t" anchorCtr="0" compatLnSpc="1"/>
          <a:lstStyle/>
          <a:p>
            <a:endParaRPr lang="zh-CN" altLang="en-US" sz="2400">
              <a:solidFill>
                <a:prstClr val="black"/>
              </a:solidFill>
            </a:endParaRP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625515">
            <a:off x="1939405" y="1559267"/>
            <a:ext cx="1929777" cy="1310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56611" y="546457"/>
            <a:ext cx="1233495" cy="2020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文本框 1">
            <a:hlinkClick r:id="rId4" action="ppaction://hlinkfile"/>
          </p:cNvPr>
          <p:cNvSpPr txBox="1"/>
          <p:nvPr/>
        </p:nvSpPr>
        <p:spPr>
          <a:xfrm>
            <a:off x="2931160" y="116840"/>
            <a:ext cx="6329045" cy="1198880"/>
          </a:xfrm>
          <a:prstGeom prst="rect">
            <a:avLst/>
          </a:prstGeom>
          <a:noFill/>
        </p:spPr>
        <p:txBody>
          <a:bodyPr wrap="square" rtlCol="0">
            <a:spAutoFit/>
          </a:bodyPr>
          <a:p>
            <a:r>
              <a:rPr lang="en-US" altLang="zh-CN" sz="3600" b="1">
                <a:solidFill>
                  <a:schemeClr val="tx1"/>
                </a:solidFill>
                <a:latin typeface="Times New Roman" panose="02020603050405020304" charset="0"/>
                <a:cs typeface="Times New Roman" panose="02020603050405020304" charset="0"/>
              </a:rPr>
              <a:t>A short film that was shown in New York’s Times Square</a:t>
            </a:r>
            <a:endParaRPr lang="en-US" altLang="zh-CN" sz="3600" b="1">
              <a:solidFill>
                <a:schemeClr val="tx1"/>
              </a:solidFill>
              <a:latin typeface="Times New Roman" panose="02020603050405020304" charset="0"/>
              <a:cs typeface="Times New Roman" panose="02020603050405020304" charset="0"/>
            </a:endParaRPr>
          </a:p>
        </p:txBody>
      </p:sp>
      <p:sp>
        <p:nvSpPr>
          <p:cNvPr id="3" name="文本框 2"/>
          <p:cNvSpPr txBox="1"/>
          <p:nvPr/>
        </p:nvSpPr>
        <p:spPr>
          <a:xfrm>
            <a:off x="3044825" y="2468245"/>
            <a:ext cx="6101080" cy="645160"/>
          </a:xfrm>
          <a:prstGeom prst="rect">
            <a:avLst/>
          </a:prstGeom>
          <a:solidFill>
            <a:schemeClr val="tx1"/>
          </a:solidFill>
        </p:spPr>
        <p:txBody>
          <a:bodyPr wrap="none" rtlCol="0">
            <a:spAutoFit/>
          </a:bodyPr>
          <a:p>
            <a:r>
              <a:rPr lang="en-US" altLang="zh-CN" sz="3600" b="1">
                <a:solidFill>
                  <a:schemeClr val="bg1"/>
                </a:solidFill>
                <a:latin typeface="Times New Roman" panose="02020603050405020304" charset="0"/>
                <a:cs typeface="Times New Roman" panose="02020603050405020304" charset="0"/>
              </a:rPr>
              <a:t>What is the topic of the video?</a:t>
            </a:r>
            <a:endParaRPr lang="en-US" altLang="zh-CN" sz="3600" b="1">
              <a:solidFill>
                <a:schemeClr val="bg1"/>
              </a:solidFill>
              <a:latin typeface="Times New Roman" panose="02020603050405020304" charset="0"/>
              <a:cs typeface="Times New Roman" panose="02020603050405020304" charset="0"/>
            </a:endParaRPr>
          </a:p>
        </p:txBody>
      </p:sp>
      <p:sp>
        <p:nvSpPr>
          <p:cNvPr id="5" name="文本框 4"/>
          <p:cNvSpPr txBox="1"/>
          <p:nvPr/>
        </p:nvSpPr>
        <p:spPr>
          <a:xfrm>
            <a:off x="3564255" y="3387725"/>
            <a:ext cx="4018280" cy="645160"/>
          </a:xfrm>
          <a:prstGeom prst="rect">
            <a:avLst/>
          </a:prstGeom>
          <a:noFill/>
          <a:extLst>
            <a:ext uri="{909E8E84-426E-40DD-AFC4-6F175D3DCCD1}">
              <a14:hiddenFill xmlns:a14="http://schemas.microsoft.com/office/drawing/2010/main">
                <a:solidFill>
                  <a:schemeClr val="tx1"/>
                </a:solidFill>
              </a14:hiddenFill>
            </a:ext>
          </a:extLst>
        </p:spPr>
        <p:txBody>
          <a:bodyPr wrap="none" rtlCol="0">
            <a:spAutoFit/>
          </a:bodyPr>
          <a:p>
            <a:r>
              <a:rPr lang="en-US" altLang="zh-CN" sz="3600" b="1">
                <a:solidFill>
                  <a:schemeClr val="bg1"/>
                </a:solidFill>
                <a:latin typeface="Times New Roman" panose="02020603050405020304" charset="0"/>
                <a:cs typeface="Times New Roman" panose="02020603050405020304" charset="0"/>
              </a:rPr>
              <a:t>Chinese characters.</a:t>
            </a:r>
            <a:endParaRPr lang="en-US" altLang="zh-CN" sz="3600" b="1">
              <a:solidFill>
                <a:schemeClr val="bg1"/>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P spid="3" grpId="1" animBg="1"/>
      <p:bldP spid="5" grpId="0" bldLvl="0" animBg="1"/>
      <p:bldP spid="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01" descr="C:\Users\Soloman\Desktop\未标题-3.png"/>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rot="9190629">
            <a:off x="-240239" y="1099913"/>
            <a:ext cx="4067103" cy="4060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pic>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3535" y="2010228"/>
            <a:ext cx="2692200" cy="1898500"/>
          </a:xfrm>
          <a:prstGeom prst="rect">
            <a:avLst/>
          </a:prstGeom>
        </p:spPr>
      </p:pic>
      <p:pic>
        <p:nvPicPr>
          <p:cNvPr id="12" name="图片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92010" y="2681424"/>
            <a:ext cx="1331582" cy="2761140"/>
          </a:xfrm>
          <a:prstGeom prst="rect">
            <a:avLst/>
          </a:prstGeom>
        </p:spPr>
      </p:pic>
      <p:sp>
        <p:nvSpPr>
          <p:cNvPr id="13" name="Rectangle 3"/>
          <p:cNvSpPr>
            <a:spLocks noChangeArrowheads="1"/>
          </p:cNvSpPr>
          <p:nvPr/>
        </p:nvSpPr>
        <p:spPr bwMode="black">
          <a:xfrm>
            <a:off x="4102010" y="2831510"/>
            <a:ext cx="4841280" cy="583565"/>
          </a:xfrm>
          <a:prstGeom prst="rect">
            <a:avLst/>
          </a:prstGeom>
          <a:noFill/>
          <a:ln w="9525" algn="ctr">
            <a:noFill/>
            <a:miter lim="800000"/>
          </a:ln>
        </p:spPr>
        <p:txBody>
          <a:bodyPr wrap="square">
            <a:spAutoFit/>
          </a:bodyPr>
          <a:lstStyle/>
          <a:p>
            <a:pPr>
              <a:spcBef>
                <a:spcPct val="50000"/>
              </a:spcBef>
              <a:defRPr/>
            </a:pPr>
            <a:r>
              <a:rPr lang="en-US" sz="3200" dirty="0">
                <a:latin typeface="Times New Roman" panose="02020603050405020304" charset="0"/>
                <a:ea typeface="方正硬笔楷书简体" panose="03000509000000000000" pitchFamily="65" charset="-122"/>
                <a:cs typeface="Times New Roman" panose="02020603050405020304" charset="0"/>
              </a:rPr>
              <a:t>What will the text talk about?</a:t>
            </a:r>
            <a:endParaRPr lang="en-US" sz="3200" dirty="0">
              <a:latin typeface="Times New Roman" panose="02020603050405020304" charset="0"/>
              <a:ea typeface="方正硬笔楷书简体" panose="03000509000000000000" pitchFamily="65" charset="-122"/>
              <a:cs typeface="Times New Roman" panose="02020603050405020304" charset="0"/>
            </a:endParaRPr>
          </a:p>
        </p:txBody>
      </p:sp>
      <p:sp>
        <p:nvSpPr>
          <p:cNvPr id="14" name="Line 4"/>
          <p:cNvSpPr>
            <a:spLocks noChangeShapeType="1"/>
          </p:cNvSpPr>
          <p:nvPr/>
        </p:nvSpPr>
        <p:spPr bwMode="auto">
          <a:xfrm flipH="1">
            <a:off x="3787286" y="1341052"/>
            <a:ext cx="5413" cy="3200402"/>
          </a:xfrm>
          <a:prstGeom prst="line">
            <a:avLst/>
          </a:prstGeom>
          <a:noFill/>
          <a:ln w="25400">
            <a:solidFill>
              <a:schemeClr val="tx1"/>
            </a:solidFill>
            <a:prstDash val="sysDash"/>
            <a:round/>
          </a:ln>
        </p:spPr>
        <p:txBody>
          <a:bodyPr wrap="none" anchor="ctr"/>
          <a:lstStyle/>
          <a:p>
            <a:endParaRPr lang="zh-CN" altLang="en-US"/>
          </a:p>
        </p:txBody>
      </p:sp>
      <p:sp>
        <p:nvSpPr>
          <p:cNvPr id="15" name="Line 22"/>
          <p:cNvSpPr>
            <a:spLocks noChangeShapeType="1"/>
          </p:cNvSpPr>
          <p:nvPr/>
        </p:nvSpPr>
        <p:spPr bwMode="auto">
          <a:xfrm rot="16200000" flipH="1">
            <a:off x="5545758" y="1178831"/>
            <a:ext cx="25080" cy="2976066"/>
          </a:xfrm>
          <a:prstGeom prst="line">
            <a:avLst/>
          </a:prstGeom>
          <a:noFill/>
          <a:ln w="25400">
            <a:solidFill>
              <a:schemeClr val="tx1"/>
            </a:solidFill>
            <a:prstDash val="sysDash"/>
            <a:round/>
          </a:ln>
        </p:spPr>
        <p:txBody>
          <a:bodyPr wrap="none" anchor="ctr"/>
          <a:lstStyle/>
          <a:p>
            <a:endParaRPr lang="zh-CN" altLang="en-US"/>
          </a:p>
        </p:txBody>
      </p:sp>
      <p:sp>
        <p:nvSpPr>
          <p:cNvPr id="16" name="TextBox 14"/>
          <p:cNvSpPr txBox="1"/>
          <p:nvPr/>
        </p:nvSpPr>
        <p:spPr>
          <a:xfrm>
            <a:off x="3225165" y="1341120"/>
            <a:ext cx="8404860" cy="1198880"/>
          </a:xfrm>
          <a:prstGeom prst="rect">
            <a:avLst/>
          </a:prstGeom>
          <a:noFill/>
        </p:spPr>
        <p:txBody>
          <a:bodyPr wrap="square" rtlCol="0">
            <a:spAutoFit/>
          </a:bodyPr>
          <a:lstStyle/>
          <a:p>
            <a:pPr algn="ctr" defTabSz="1219200" eaLnBrk="0" hangingPunct="0"/>
            <a:r>
              <a:rPr lang="zh-CN" altLang="en-US" sz="3600" b="1" dirty="0">
                <a:latin typeface="Times New Roman" panose="02020603050405020304" charset="0"/>
                <a:ea typeface="腾祥铁山楷书简" panose="01010104010101010101" pitchFamily="2" charset="-122"/>
                <a:cs typeface="Times New Roman" panose="02020603050405020304" charset="0"/>
              </a:rPr>
              <a:t>The Chinese Writing System:</a:t>
            </a:r>
            <a:endParaRPr lang="zh-CN" altLang="en-US" sz="3600" b="1" dirty="0">
              <a:latin typeface="Times New Roman" panose="02020603050405020304" charset="0"/>
              <a:ea typeface="腾祥铁山楷书简" panose="01010104010101010101" pitchFamily="2" charset="-122"/>
              <a:cs typeface="Times New Roman" panose="02020603050405020304" charset="0"/>
            </a:endParaRPr>
          </a:p>
          <a:p>
            <a:pPr algn="ctr" defTabSz="1219200" eaLnBrk="0" hangingPunct="0"/>
            <a:r>
              <a:rPr lang="zh-CN" altLang="en-US" sz="3600" b="1" dirty="0">
                <a:solidFill>
                  <a:schemeClr val="tx1"/>
                </a:solidFill>
                <a:latin typeface="Times New Roman" panose="02020603050405020304" charset="0"/>
                <a:ea typeface="腾祥铁山楷书简" panose="01010104010101010101" pitchFamily="2" charset="-122"/>
                <a:cs typeface="Times New Roman" panose="02020603050405020304" charset="0"/>
              </a:rPr>
              <a:t>Connecting the Past and the Present</a:t>
            </a:r>
            <a:endParaRPr lang="zh-CN" altLang="en-US" sz="3600" b="1" dirty="0">
              <a:solidFill>
                <a:schemeClr val="tx1"/>
              </a:solidFill>
              <a:latin typeface="Times New Roman" panose="02020603050405020304" charset="0"/>
              <a:ea typeface="腾祥铁山楷书简" panose="01010104010101010101" pitchFamily="2" charset="-122"/>
              <a:cs typeface="Times New Roman" panose="02020603050405020304" charset="0"/>
            </a:endParaRPr>
          </a:p>
        </p:txBody>
      </p:sp>
      <p:sp>
        <p:nvSpPr>
          <p:cNvPr id="8" name="矩形 7"/>
          <p:cNvSpPr/>
          <p:nvPr/>
        </p:nvSpPr>
        <p:spPr>
          <a:xfrm>
            <a:off x="4524375" y="1370330"/>
            <a:ext cx="5708015" cy="509270"/>
          </a:xfrm>
          <a:prstGeom prst="rect">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Rectangle 3" descr="7b0a202020202262756c6c6574223a20227b5c2263617465676f727949645c223a31303032352c5c2274656d706c61746549645c223a32303233313133387d220a7d0a"/>
          <p:cNvSpPr>
            <a:spLocks noChangeArrowheads="1"/>
          </p:cNvSpPr>
          <p:nvPr/>
        </p:nvSpPr>
        <p:spPr bwMode="black">
          <a:xfrm>
            <a:off x="3860800" y="3566795"/>
            <a:ext cx="8302625" cy="1322070"/>
          </a:xfrm>
          <a:prstGeom prst="rect">
            <a:avLst/>
          </a:prstGeom>
          <a:noFill/>
          <a:ln w="9525" algn="ctr">
            <a:noFill/>
            <a:miter lim="800000"/>
          </a:ln>
        </p:spPr>
        <p:txBody>
          <a:bodyPr wrap="square">
            <a:spAutoFit/>
          </a:bodyPr>
          <a:p>
            <a:pPr>
              <a:spcBef>
                <a:spcPct val="50000"/>
              </a:spcBef>
              <a:buBlip>
                <a:blip r:embed="rId4"/>
              </a:buBlip>
              <a:defRPr/>
            </a:pPr>
            <a:r>
              <a:rPr lang="en-US" sz="3200" dirty="0">
                <a:solidFill>
                  <a:srgbClr val="C00000"/>
                </a:solidFill>
                <a:latin typeface="Times New Roman" panose="02020603050405020304" charset="0"/>
                <a:ea typeface="方正硬笔楷书简体" panose="03000509000000000000" pitchFamily="65" charset="-122"/>
                <a:cs typeface="Times New Roman" panose="02020603050405020304" charset="0"/>
              </a:rPr>
              <a:t>The development of the Chinese writing system.</a:t>
            </a:r>
            <a:endParaRPr lang="en-US" sz="3200" dirty="0">
              <a:solidFill>
                <a:srgbClr val="C00000"/>
              </a:solidFill>
              <a:latin typeface="Times New Roman" panose="02020603050405020304" charset="0"/>
              <a:ea typeface="方正硬笔楷书简体" panose="03000509000000000000" pitchFamily="65" charset="-122"/>
              <a:cs typeface="Times New Roman" panose="02020603050405020304" charset="0"/>
            </a:endParaRPr>
          </a:p>
          <a:p>
            <a:pPr>
              <a:spcBef>
                <a:spcPct val="50000"/>
              </a:spcBef>
              <a:buBlip>
                <a:blip r:embed="rId4"/>
              </a:buBlip>
              <a:defRPr/>
            </a:pPr>
            <a:r>
              <a:rPr lang="en-US" sz="3200" dirty="0">
                <a:solidFill>
                  <a:srgbClr val="C00000"/>
                </a:solidFill>
                <a:latin typeface="Times New Roman" panose="02020603050405020304" charset="0"/>
                <a:ea typeface="方正硬笔楷书简体" panose="03000509000000000000" pitchFamily="65" charset="-122"/>
                <a:cs typeface="Times New Roman" panose="02020603050405020304" charset="0"/>
              </a:rPr>
              <a:t>The importance of the Chinese writing system.</a:t>
            </a:r>
            <a:endParaRPr lang="en-US" sz="3200" dirty="0">
              <a:solidFill>
                <a:srgbClr val="C00000"/>
              </a:solidFill>
              <a:latin typeface="Times New Roman" panose="02020603050405020304" charset="0"/>
              <a:ea typeface="方正硬笔楷书简体" panose="03000509000000000000" pitchFamily="65" charset="-122"/>
              <a:cs typeface="Times New Roman" panose="02020603050405020304" charset="0"/>
            </a:endParaRPr>
          </a:p>
        </p:txBody>
      </p:sp>
      <p:pic>
        <p:nvPicPr>
          <p:cNvPr id="2" name="图片 1"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500" fill="hold">
                                          <p:stCondLst>
                                            <p:cond delay="0"/>
                                          </p:stCondLst>
                                        </p:cTn>
                                        <p:tgtEl>
                                          <p:spTgt spid="10"/>
                                        </p:tgtEl>
                                        <p:attrNameLst>
                                          <p:attrName>style.visibility</p:attrName>
                                        </p:attrNameLst>
                                      </p:cBhvr>
                                      <p:to>
                                        <p:strVal val="visible"/>
                                      </p:to>
                                    </p:set>
                                    <p:anim calcmode="lin" valueType="num">
                                      <p:cBhvr>
                                        <p:cTn id="13" dur="500" fill="hold"/>
                                        <p:tgtEl>
                                          <p:spTgt spid="10"/>
                                        </p:tgtEl>
                                        <p:attrNameLst>
                                          <p:attrName>ppt_w</p:attrName>
                                        </p:attrNameLst>
                                      </p:cBhvr>
                                      <p:tavLst>
                                        <p:tav tm="0">
                                          <p:val>
                                            <p:fltVal val="0"/>
                                          </p:val>
                                        </p:tav>
                                        <p:tav tm="100000">
                                          <p:val>
                                            <p:strVal val="#ppt_w"/>
                                          </p:val>
                                        </p:tav>
                                      </p:tavLst>
                                    </p:anim>
                                    <p:anim calcmode="lin" valueType="num">
                                      <p:cBhvr>
                                        <p:cTn id="14" dur="500" fill="hold"/>
                                        <p:tgtEl>
                                          <p:spTgt spid="10"/>
                                        </p:tgtEl>
                                        <p:attrNameLst>
                                          <p:attrName>ppt_h</p:attrName>
                                        </p:attrNameLst>
                                      </p:cBhvr>
                                      <p:tavLst>
                                        <p:tav tm="0">
                                          <p:val>
                                            <p:fltVal val="0"/>
                                          </p:val>
                                        </p:tav>
                                        <p:tav tm="100000">
                                          <p:val>
                                            <p:strVal val="#ppt_h"/>
                                          </p:val>
                                        </p:tav>
                                      </p:tavLst>
                                    </p:anim>
                                    <p:animEffect transition="in" filter="fade">
                                      <p:cBhvr>
                                        <p:cTn id="15" dur="500"/>
                                        <p:tgtEl>
                                          <p:spTgt spid="10"/>
                                        </p:tgtEl>
                                      </p:cBhvr>
                                    </p:animEffect>
                                  </p:childTnLst>
                                </p:cTn>
                              </p:par>
                            </p:childTnLst>
                          </p:cTn>
                        </p:par>
                        <p:par>
                          <p:cTn id="16" fill="hold">
                            <p:stCondLst>
                              <p:cond delay="1000"/>
                            </p:stCondLst>
                            <p:childTnLst>
                              <p:par>
                                <p:cTn id="17" presetID="42" presetClass="entr" presetSubtype="0" fill="hold" nodeType="afterEffect">
                                  <p:stCondLst>
                                    <p:cond delay="0"/>
                                  </p:stCondLst>
                                  <p:childTnLst>
                                    <p:set>
                                      <p:cBhvr>
                                        <p:cTn id="18" dur="500"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22" presetClass="entr" presetSubtype="4" fill="hold" grpId="0" nodeType="after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wipe(down)">
                                      <p:cBhvr>
                                        <p:cTn id="25" dur="500"/>
                                        <p:tgtEl>
                                          <p:spTgt spid="14"/>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left)">
                                      <p:cBhvr>
                                        <p:cTn id="29" dur="500"/>
                                        <p:tgtEl>
                                          <p:spTgt spid="15"/>
                                        </p:tgtEl>
                                      </p:cBhvr>
                                    </p:animEffect>
                                  </p:childTnLst>
                                </p:cTn>
                              </p:par>
                            </p:childTnLst>
                          </p:cTn>
                        </p:par>
                        <p:par>
                          <p:cTn id="30" fill="hold">
                            <p:stCondLst>
                              <p:cond delay="2500"/>
                            </p:stCondLst>
                            <p:childTnLst>
                              <p:par>
                                <p:cTn id="31" presetID="47" presetClass="entr" presetSubtype="0" fill="hold" grpId="0" nodeType="after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fade">
                                      <p:cBhvr>
                                        <p:cTn id="33" dur="1000"/>
                                        <p:tgtEl>
                                          <p:spTgt spid="16"/>
                                        </p:tgtEl>
                                      </p:cBhvr>
                                    </p:animEffect>
                                    <p:anim calcmode="lin" valueType="num">
                                      <p:cBhvr>
                                        <p:cTn id="34" dur="1000" fill="hold"/>
                                        <p:tgtEl>
                                          <p:spTgt spid="16"/>
                                        </p:tgtEl>
                                        <p:attrNameLst>
                                          <p:attrName>ppt_x</p:attrName>
                                        </p:attrNameLst>
                                      </p:cBhvr>
                                      <p:tavLst>
                                        <p:tav tm="0">
                                          <p:val>
                                            <p:strVal val="#ppt_x"/>
                                          </p:val>
                                        </p:tav>
                                        <p:tav tm="100000">
                                          <p:val>
                                            <p:strVal val="#ppt_x"/>
                                          </p:val>
                                        </p:tav>
                                      </p:tavLst>
                                    </p:anim>
                                    <p:anim calcmode="lin" valueType="num">
                                      <p:cBhvr>
                                        <p:cTn id="35" dur="1000" fill="hold"/>
                                        <p:tgtEl>
                                          <p:spTgt spid="16"/>
                                        </p:tgtEl>
                                        <p:attrNameLst>
                                          <p:attrName>ppt_y</p:attrName>
                                        </p:attrNameLst>
                                      </p:cBhvr>
                                      <p:tavLst>
                                        <p:tav tm="0">
                                          <p:val>
                                            <p:strVal val="#ppt_y-.1"/>
                                          </p:val>
                                        </p:tav>
                                        <p:tav tm="100000">
                                          <p:val>
                                            <p:strVal val="#ppt_y"/>
                                          </p:val>
                                        </p:tav>
                                      </p:tavLst>
                                    </p:anim>
                                  </p:childTnLst>
                                </p:cTn>
                              </p:par>
                            </p:childTnLst>
                          </p:cTn>
                        </p:par>
                        <p:par>
                          <p:cTn id="36" fill="hold">
                            <p:stCondLst>
                              <p:cond delay="3500"/>
                            </p:stCondLst>
                            <p:childTnLst>
                              <p:par>
                                <p:cTn id="37" presetID="42" presetClass="entr" presetSubtype="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 presetClass="entr" presetSubtype="16" fill="hold" grpId="0" nodeType="click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ox(in)">
                                      <p:cBhvr>
                                        <p:cTn id="46" dur="20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fade">
                                      <p:cBhvr>
                                        <p:cTn id="51" dur="1000"/>
                                        <p:tgtEl>
                                          <p:spTgt spid="9"/>
                                        </p:tgtEl>
                                      </p:cBhvr>
                                    </p:animEffect>
                                    <p:anim calcmode="lin" valueType="num">
                                      <p:cBhvr>
                                        <p:cTn id="52" dur="1000" fill="hold"/>
                                        <p:tgtEl>
                                          <p:spTgt spid="9"/>
                                        </p:tgtEl>
                                        <p:attrNameLst>
                                          <p:attrName>ppt_x</p:attrName>
                                        </p:attrNameLst>
                                      </p:cBhvr>
                                      <p:tavLst>
                                        <p:tav tm="0">
                                          <p:val>
                                            <p:strVal val="#ppt_x"/>
                                          </p:val>
                                        </p:tav>
                                        <p:tav tm="100000">
                                          <p:val>
                                            <p:strVal val="#ppt_x"/>
                                          </p:val>
                                        </p:tav>
                                      </p:tavLst>
                                    </p:anim>
                                    <p:anim calcmode="lin" valueType="num">
                                      <p:cBhvr>
                                        <p:cTn id="5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bldLvl="0" animBg="1"/>
      <p:bldP spid="15" grpId="0" bldLvl="0" animBg="1"/>
      <p:bldP spid="16" grpId="0"/>
      <p:bldP spid="8" grpId="0" bldLvl="0" animBg="1"/>
      <p:bldP spid="8" grpId="1" animBg="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rotWithShape="1">
          <a:blip r:embed="rId1" cstate="print">
            <a:extLst>
              <a:ext uri="{28A0092B-C50C-407E-A947-70E740481C1C}">
                <a14:useLocalDpi xmlns:a14="http://schemas.microsoft.com/office/drawing/2010/main" val="0"/>
              </a:ext>
            </a:extLst>
          </a:blip>
          <a:srcRect r="43648" b="74444"/>
          <a:stretch>
            <a:fillRect/>
          </a:stretch>
        </p:blipFill>
        <p:spPr>
          <a:xfrm rot="18887562">
            <a:off x="321603" y="3136487"/>
            <a:ext cx="3909824" cy="2534151"/>
          </a:xfrm>
          <a:prstGeom prst="rect">
            <a:avLst/>
          </a:prstGeom>
        </p:spPr>
      </p:pic>
      <p:sp>
        <p:nvSpPr>
          <p:cNvPr id="5" name="Rectangle 3"/>
          <p:cNvSpPr>
            <a:spLocks noChangeArrowheads="1"/>
          </p:cNvSpPr>
          <p:nvPr/>
        </p:nvSpPr>
        <p:spPr bwMode="black">
          <a:xfrm>
            <a:off x="1652270" y="2651760"/>
            <a:ext cx="5923915" cy="521970"/>
          </a:xfrm>
          <a:prstGeom prst="rect">
            <a:avLst/>
          </a:prstGeom>
          <a:noFill/>
          <a:ln w="9525" algn="ctr">
            <a:noFill/>
            <a:miter lim="800000"/>
          </a:ln>
        </p:spPr>
        <p:txBody>
          <a:bodyPr wrap="square">
            <a:spAutoFit/>
          </a:bodyPr>
          <a:lstStyle/>
          <a:p>
            <a:pPr>
              <a:spcBef>
                <a:spcPct val="50000"/>
              </a:spcBef>
              <a:defRPr/>
            </a:pPr>
            <a:r>
              <a:rPr lang="en-US" sz="28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topic</a:t>
            </a:r>
            <a:endParaRPr lang="en-US" sz="2800" b="1" dirty="0">
              <a:solidFill>
                <a:srgbClr val="0070C0"/>
              </a:solidFill>
              <a:latin typeface="Times New Roman" panose="02020603050405020304" charset="0"/>
              <a:ea typeface="方正硬笔楷书简体" panose="03000509000000000000" pitchFamily="65" charset="-122"/>
              <a:cs typeface="Times New Roman" panose="02020603050405020304" charset="0"/>
            </a:endParaRPr>
          </a:p>
        </p:txBody>
      </p:sp>
      <p:sp>
        <p:nvSpPr>
          <p:cNvPr id="6" name="TextBox 14"/>
          <p:cNvSpPr txBox="1"/>
          <p:nvPr/>
        </p:nvSpPr>
        <p:spPr>
          <a:xfrm>
            <a:off x="1427461" y="2140099"/>
            <a:ext cx="3373140" cy="583565"/>
          </a:xfrm>
          <a:prstGeom prst="rect">
            <a:avLst/>
          </a:prstGeom>
          <a:noFill/>
        </p:spPr>
        <p:txBody>
          <a:bodyPr wrap="square" rtlCol="0">
            <a:spAutoFit/>
          </a:bodyPr>
          <a:lstStyle/>
          <a:p>
            <a:pPr defTabSz="1219200" eaLnBrk="0" hangingPunct="0"/>
            <a:r>
              <a:rPr lang="en-US" sz="3200" b="1" dirty="0">
                <a:latin typeface="Times New Roman" panose="02020603050405020304" charset="0"/>
                <a:ea typeface="腾祥铁山楷书简" panose="01010104010101010101" pitchFamily="2" charset="-122"/>
                <a:cs typeface="Times New Roman" panose="02020603050405020304" charset="0"/>
              </a:rPr>
              <a:t>Part 1 (Para. 1)</a:t>
            </a:r>
            <a:endParaRPr lang="en-US" sz="3200" b="1" dirty="0">
              <a:latin typeface="Times New Roman" panose="02020603050405020304" charset="0"/>
              <a:ea typeface="腾祥铁山楷书简" panose="01010104010101010101" pitchFamily="2" charset="-122"/>
              <a:cs typeface="Times New Roman" panose="02020603050405020304" charset="0"/>
            </a:endParaRPr>
          </a:p>
        </p:txBody>
      </p:sp>
      <p:sp>
        <p:nvSpPr>
          <p:cNvPr id="7" name="Rectangle 3">
            <a:hlinkClick r:id="rId2" action="ppaction://hlinksldjump"/>
          </p:cNvPr>
          <p:cNvSpPr>
            <a:spLocks noChangeArrowheads="1"/>
          </p:cNvSpPr>
          <p:nvPr/>
        </p:nvSpPr>
        <p:spPr bwMode="black">
          <a:xfrm>
            <a:off x="5121908" y="2985864"/>
            <a:ext cx="3728740" cy="521970"/>
          </a:xfrm>
          <a:prstGeom prst="rect">
            <a:avLst/>
          </a:prstGeom>
          <a:noFill/>
          <a:ln w="9525" algn="ctr">
            <a:noFill/>
            <a:miter lim="800000"/>
          </a:ln>
        </p:spPr>
        <p:txBody>
          <a:bodyPr wrap="square">
            <a:spAutoFit/>
          </a:bodyPr>
          <a:lstStyle/>
          <a:p>
            <a:pPr algn="l">
              <a:spcBef>
                <a:spcPct val="50000"/>
              </a:spcBef>
              <a:buClrTx/>
              <a:buSzTx/>
              <a:buFontTx/>
              <a:defRPr/>
            </a:pPr>
            <a:r>
              <a:rPr lang="en-US" sz="28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development</a:t>
            </a:r>
            <a:endParaRPr lang="en-US" sz="2800" b="1" dirty="0">
              <a:solidFill>
                <a:srgbClr val="0070C0"/>
              </a:solidFill>
              <a:latin typeface="Times New Roman" panose="02020603050405020304" charset="0"/>
              <a:ea typeface="方正硬笔楷书简体" panose="03000509000000000000" pitchFamily="65" charset="-122"/>
              <a:cs typeface="Times New Roman" panose="02020603050405020304" charset="0"/>
            </a:endParaRPr>
          </a:p>
        </p:txBody>
      </p:sp>
      <p:sp>
        <p:nvSpPr>
          <p:cNvPr id="8" name="TextBox 14"/>
          <p:cNvSpPr txBox="1"/>
          <p:nvPr/>
        </p:nvSpPr>
        <p:spPr>
          <a:xfrm>
            <a:off x="4879974" y="2467974"/>
            <a:ext cx="3373140" cy="583565"/>
          </a:xfrm>
          <a:prstGeom prst="rect">
            <a:avLst/>
          </a:prstGeom>
          <a:noFill/>
        </p:spPr>
        <p:txBody>
          <a:bodyPr wrap="square" rtlCol="0">
            <a:spAutoFit/>
          </a:bodyPr>
          <a:lstStyle/>
          <a:p>
            <a:pPr defTabSz="1219200" eaLnBrk="0" hangingPunct="0"/>
            <a:r>
              <a:rPr lang="en-US" sz="3200" b="1" dirty="0">
                <a:latin typeface="Times New Roman" panose="02020603050405020304" charset="0"/>
                <a:ea typeface="腾祥铁山楷书简" panose="01010104010101010101" pitchFamily="2" charset="-122"/>
                <a:cs typeface="Times New Roman" panose="02020603050405020304" charset="0"/>
              </a:rPr>
              <a:t>Part 2 (Para.2-4)</a:t>
            </a:r>
            <a:endParaRPr lang="en-US" sz="3200" b="1" dirty="0">
              <a:latin typeface="Times New Roman" panose="02020603050405020304" charset="0"/>
              <a:ea typeface="腾祥铁山楷书简" panose="01010104010101010101" pitchFamily="2" charset="-122"/>
              <a:cs typeface="Times New Roman" panose="02020603050405020304" charset="0"/>
            </a:endParaRPr>
          </a:p>
        </p:txBody>
      </p:sp>
      <p:sp>
        <p:nvSpPr>
          <p:cNvPr id="9" name="Rectangle 3">
            <a:hlinkClick r:id="rId3" action="ppaction://hlinksldjump"/>
          </p:cNvPr>
          <p:cNvSpPr>
            <a:spLocks noChangeArrowheads="1"/>
          </p:cNvSpPr>
          <p:nvPr/>
        </p:nvSpPr>
        <p:spPr bwMode="black">
          <a:xfrm>
            <a:off x="8850925" y="3173519"/>
            <a:ext cx="3728740" cy="521970"/>
          </a:xfrm>
          <a:prstGeom prst="rect">
            <a:avLst/>
          </a:prstGeom>
          <a:noFill/>
          <a:ln w="9525" algn="ctr">
            <a:noFill/>
            <a:miter lim="800000"/>
          </a:ln>
        </p:spPr>
        <p:txBody>
          <a:bodyPr wrap="square">
            <a:spAutoFit/>
          </a:bodyPr>
          <a:lstStyle/>
          <a:p>
            <a:pPr algn="l">
              <a:spcBef>
                <a:spcPct val="50000"/>
              </a:spcBef>
              <a:buClrTx/>
              <a:buSzTx/>
              <a:buFontTx/>
              <a:defRPr/>
            </a:pPr>
            <a:r>
              <a:rPr lang="en-US" sz="28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importance</a:t>
            </a:r>
            <a:endParaRPr lang="en-US" sz="2800" b="1" dirty="0">
              <a:solidFill>
                <a:srgbClr val="0070C0"/>
              </a:solidFill>
              <a:latin typeface="Times New Roman" panose="02020603050405020304" charset="0"/>
              <a:ea typeface="方正硬笔楷书简体" panose="03000509000000000000" pitchFamily="65" charset="-122"/>
              <a:cs typeface="Times New Roman" panose="02020603050405020304" charset="0"/>
            </a:endParaRPr>
          </a:p>
        </p:txBody>
      </p:sp>
      <p:sp>
        <p:nvSpPr>
          <p:cNvPr id="10" name="TextBox 14"/>
          <p:cNvSpPr txBox="1"/>
          <p:nvPr/>
        </p:nvSpPr>
        <p:spPr>
          <a:xfrm>
            <a:off x="8621691" y="2651819"/>
            <a:ext cx="3373140" cy="583565"/>
          </a:xfrm>
          <a:prstGeom prst="rect">
            <a:avLst/>
          </a:prstGeom>
          <a:noFill/>
        </p:spPr>
        <p:txBody>
          <a:bodyPr wrap="square" rtlCol="0">
            <a:spAutoFit/>
          </a:bodyPr>
          <a:lstStyle/>
          <a:p>
            <a:pPr defTabSz="1219200" eaLnBrk="0" hangingPunct="0"/>
            <a:r>
              <a:rPr lang="en-US" sz="3200" b="1" dirty="0">
                <a:latin typeface="Times New Roman" panose="02020603050405020304" charset="0"/>
                <a:ea typeface="腾祥铁山楷书简" panose="01010104010101010101" pitchFamily="2" charset="-122"/>
                <a:cs typeface="Times New Roman" panose="02020603050405020304" charset="0"/>
              </a:rPr>
              <a:t>Part 3 (Para. 4-6)</a:t>
            </a:r>
            <a:r>
              <a:rPr lang="zh-CN" altLang="en-US" sz="3200" b="1" dirty="0">
                <a:latin typeface="腾祥铁山楷书简" panose="01010104010101010101" pitchFamily="2" charset="-122"/>
                <a:ea typeface="腾祥铁山楷书简" panose="01010104010101010101" pitchFamily="2" charset="-122"/>
              </a:rPr>
              <a:t> </a:t>
            </a:r>
            <a:endParaRPr lang="zh-CN" altLang="en-US" sz="3200" b="1" dirty="0">
              <a:latin typeface="腾祥铁山楷书简" panose="01010104010101010101" pitchFamily="2" charset="-122"/>
              <a:ea typeface="腾祥铁山楷书简" panose="01010104010101010101" pitchFamily="2" charset="-122"/>
            </a:endParaRPr>
          </a:p>
        </p:txBody>
      </p:sp>
      <p:sp>
        <p:nvSpPr>
          <p:cNvPr id="2" name="文本框 1"/>
          <p:cNvSpPr txBox="1"/>
          <p:nvPr/>
        </p:nvSpPr>
        <p:spPr>
          <a:xfrm>
            <a:off x="2009775" y="97790"/>
            <a:ext cx="9457690" cy="583565"/>
          </a:xfrm>
          <a:prstGeom prst="rect">
            <a:avLst/>
          </a:prstGeom>
          <a:noFill/>
        </p:spPr>
        <p:txBody>
          <a:bodyPr wrap="square" rtlCol="0">
            <a:spAutoFit/>
          </a:bodyPr>
          <a:p>
            <a:r>
              <a:rPr lang="en-US" altLang="zh-CN" sz="3200" b="1">
                <a:solidFill>
                  <a:schemeClr val="tx1"/>
                </a:solidFill>
                <a:latin typeface="Times New Roman" panose="02020603050405020304" charset="0"/>
                <a:cs typeface="Times New Roman" panose="02020603050405020304" charset="0"/>
              </a:rPr>
              <a:t>Divide the text into 3 parts and find the main idea.</a:t>
            </a:r>
            <a:endParaRPr lang="en-US" altLang="zh-CN" sz="3200" b="1">
              <a:solidFill>
                <a:schemeClr val="tx1"/>
              </a:solidFill>
              <a:latin typeface="Times New Roman" panose="02020603050405020304" charset="0"/>
              <a:cs typeface="Times New Roman" panose="02020603050405020304" charset="0"/>
            </a:endParaRPr>
          </a:p>
        </p:txBody>
      </p:sp>
      <p:cxnSp>
        <p:nvCxnSpPr>
          <p:cNvPr id="13" name="直接箭头连接符 12"/>
          <p:cNvCxnSpPr>
            <a:endCxn id="15" idx="1"/>
          </p:cNvCxnSpPr>
          <p:nvPr/>
        </p:nvCxnSpPr>
        <p:spPr>
          <a:xfrm flipV="1">
            <a:off x="2580640" y="1158240"/>
            <a:ext cx="1279525" cy="396875"/>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Rectangle 3"/>
          <p:cNvSpPr>
            <a:spLocks noChangeArrowheads="1"/>
          </p:cNvSpPr>
          <p:nvPr/>
        </p:nvSpPr>
        <p:spPr bwMode="black">
          <a:xfrm>
            <a:off x="3860165" y="681355"/>
            <a:ext cx="5160010" cy="953135"/>
          </a:xfrm>
          <a:prstGeom prst="rect">
            <a:avLst/>
          </a:prstGeom>
          <a:noFill/>
          <a:ln w="9525" algn="ctr">
            <a:noFill/>
            <a:miter lim="800000"/>
          </a:ln>
        </p:spPr>
        <p:txBody>
          <a:bodyPr wrap="square">
            <a:spAutoFit/>
          </a:bodyPr>
          <a:p>
            <a:pPr algn="l">
              <a:spcBef>
                <a:spcPct val="50000"/>
              </a:spcBef>
              <a:buClrTx/>
              <a:buSzTx/>
              <a:buFontTx/>
              <a:defRPr/>
            </a:pPr>
            <a:r>
              <a:rPr lang="en-US" sz="28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China’s ancient civilisation and the Chinese writing system.</a:t>
            </a:r>
            <a:endParaRPr lang="en-US" sz="2800" b="1" dirty="0">
              <a:solidFill>
                <a:srgbClr val="0070C0"/>
              </a:solidFill>
              <a:latin typeface="Times New Roman" panose="02020603050405020304" charset="0"/>
              <a:ea typeface="方正硬笔楷书简体" panose="03000509000000000000" pitchFamily="65" charset="-122"/>
              <a:cs typeface="Times New Roman" panose="02020603050405020304" charset="0"/>
            </a:endParaRPr>
          </a:p>
        </p:txBody>
      </p:sp>
      <p:sp>
        <p:nvSpPr>
          <p:cNvPr id="14" name="TextBox 14"/>
          <p:cNvSpPr txBox="1"/>
          <p:nvPr/>
        </p:nvSpPr>
        <p:spPr>
          <a:xfrm>
            <a:off x="1652270" y="4796790"/>
            <a:ext cx="5989955" cy="583565"/>
          </a:xfrm>
          <a:prstGeom prst="rect">
            <a:avLst/>
          </a:prstGeom>
          <a:noFill/>
        </p:spPr>
        <p:txBody>
          <a:bodyPr wrap="square" rtlCol="0">
            <a:spAutoFit/>
          </a:bodyPr>
          <a:p>
            <a:pPr defTabSz="1219200" eaLnBrk="0" hangingPunct="0"/>
            <a:r>
              <a:rPr lang="en-US" sz="3200" b="1" dirty="0">
                <a:latin typeface="Times New Roman" panose="02020603050405020304" charset="0"/>
                <a:ea typeface="腾祥铁山楷书简" panose="01010104010101010101" pitchFamily="2" charset="-122"/>
                <a:cs typeface="Times New Roman" panose="02020603050405020304" charset="0"/>
              </a:rPr>
              <a:t>What is the writing style?</a:t>
            </a:r>
            <a:endParaRPr lang="en-US" sz="3200" b="1" dirty="0">
              <a:latin typeface="腾祥铁山楷书简" panose="01010104010101010101" pitchFamily="2" charset="-122"/>
              <a:ea typeface="腾祥铁山楷书简" panose="01010104010101010101" pitchFamily="2" charset="-122"/>
            </a:endParaRPr>
          </a:p>
        </p:txBody>
      </p:sp>
      <p:pic>
        <p:nvPicPr>
          <p:cNvPr id="18" name="Picture 2" descr="C:\Users\Thinkpad\Desktop\PNG\1_0003_图层-20.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8360" y="1424305"/>
            <a:ext cx="1979930" cy="2014220"/>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3"/>
          <p:cNvSpPr>
            <a:spLocks noChangeArrowheads="1"/>
          </p:cNvSpPr>
          <p:nvPr/>
        </p:nvSpPr>
        <p:spPr bwMode="black">
          <a:xfrm>
            <a:off x="2066925" y="5380355"/>
            <a:ext cx="5160010" cy="1198880"/>
          </a:xfrm>
          <a:prstGeom prst="rect">
            <a:avLst/>
          </a:prstGeom>
          <a:noFill/>
          <a:ln w="9525" algn="ctr">
            <a:noFill/>
            <a:miter lim="800000"/>
          </a:ln>
        </p:spPr>
        <p:txBody>
          <a:bodyPr wrap="square">
            <a:spAutoFit/>
          </a:bodyPr>
          <a:p>
            <a:pPr algn="l" fontAlgn="auto">
              <a:spcBef>
                <a:spcPts val="0"/>
              </a:spcBef>
              <a:buClrTx/>
              <a:buSzTx/>
              <a:buFontTx/>
              <a:defRPr/>
            </a:pPr>
            <a:r>
              <a:rPr lang="en-US"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A. Narration</a:t>
            </a:r>
            <a:r>
              <a:rPr lang="zh-CN" altLang="en-US"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（记叙文）</a:t>
            </a:r>
            <a:endParaRPr lang="zh-CN" altLang="en-US"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endParaRPr>
          </a:p>
          <a:p>
            <a:pPr algn="l" fontAlgn="auto">
              <a:spcBef>
                <a:spcPts val="0"/>
              </a:spcBef>
              <a:buClrTx/>
              <a:buSzTx/>
              <a:buFontTx/>
              <a:defRPr/>
            </a:pPr>
            <a:r>
              <a:rPr lang="en-US" altLang="zh-CN"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B. Argument</a:t>
            </a:r>
            <a:r>
              <a:rPr lang="zh-CN" altLang="en-US"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（议论文）</a:t>
            </a:r>
            <a:endParaRPr lang="zh-CN" altLang="en-US"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endParaRPr>
          </a:p>
          <a:p>
            <a:pPr algn="l" fontAlgn="auto">
              <a:spcBef>
                <a:spcPts val="0"/>
              </a:spcBef>
              <a:buClrTx/>
              <a:buSzTx/>
              <a:buFontTx/>
              <a:defRPr/>
            </a:pPr>
            <a:r>
              <a:rPr lang="en-US" altLang="zh-CN"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C. Exposition</a:t>
            </a:r>
            <a:r>
              <a:rPr lang="zh-CN" altLang="en-US"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rPr>
              <a:t>（说明文）</a:t>
            </a:r>
            <a:endParaRPr lang="zh-CN" altLang="en-US" sz="2400" b="1" dirty="0">
              <a:solidFill>
                <a:srgbClr val="0070C0"/>
              </a:solidFill>
              <a:latin typeface="Times New Roman" panose="02020603050405020304" charset="0"/>
              <a:ea typeface="方正硬笔楷书简体" panose="03000509000000000000" pitchFamily="65" charset="-122"/>
              <a:cs typeface="Times New Roman" panose="02020603050405020304" charset="0"/>
            </a:endParaRPr>
          </a:p>
        </p:txBody>
      </p:sp>
      <p:sp>
        <p:nvSpPr>
          <p:cNvPr id="17" name="Rectangle 3"/>
          <p:cNvSpPr>
            <a:spLocks noChangeArrowheads="1"/>
          </p:cNvSpPr>
          <p:nvPr/>
        </p:nvSpPr>
        <p:spPr bwMode="black">
          <a:xfrm>
            <a:off x="2066925" y="6113780"/>
            <a:ext cx="8503920" cy="460375"/>
          </a:xfrm>
          <a:prstGeom prst="rect">
            <a:avLst/>
          </a:prstGeom>
          <a:noFill/>
          <a:ln w="9525" algn="ctr">
            <a:noFill/>
            <a:miter lim="800000"/>
          </a:ln>
        </p:spPr>
        <p:txBody>
          <a:bodyPr wrap="square">
            <a:spAutoFit/>
          </a:bodyPr>
          <a:p>
            <a:pPr algn="l">
              <a:spcBef>
                <a:spcPct val="50000"/>
              </a:spcBef>
              <a:buClrTx/>
              <a:buSzTx/>
              <a:buFontTx/>
              <a:defRPr/>
            </a:pPr>
            <a:r>
              <a:rPr lang="en-US" sz="2400" b="1" dirty="0">
                <a:solidFill>
                  <a:srgbClr val="FF0000"/>
                </a:solidFill>
                <a:latin typeface="Times New Roman" panose="02020603050405020304" charset="0"/>
                <a:ea typeface="方正硬笔楷书简体" panose="03000509000000000000" pitchFamily="65" charset="-122"/>
                <a:cs typeface="Times New Roman" panose="02020603050405020304" charset="0"/>
              </a:rPr>
              <a:t>C. Exposition</a:t>
            </a:r>
            <a:r>
              <a:rPr lang="zh-CN" altLang="en-US" sz="2400" b="1" dirty="0">
                <a:solidFill>
                  <a:srgbClr val="FF0000"/>
                </a:solidFill>
                <a:latin typeface="Times New Roman" panose="02020603050405020304" charset="0"/>
                <a:ea typeface="方正硬笔楷书简体" panose="03000509000000000000" pitchFamily="65" charset="-122"/>
                <a:cs typeface="Times New Roman" panose="02020603050405020304" charset="0"/>
              </a:rPr>
              <a:t>（说明文）</a:t>
            </a:r>
            <a:endParaRPr lang="zh-CN" altLang="en-US" sz="2400" b="1" dirty="0">
              <a:solidFill>
                <a:srgbClr val="FF0000"/>
              </a:solidFill>
              <a:latin typeface="Times New Roman" panose="02020603050405020304" charset="0"/>
              <a:ea typeface="方正硬笔楷书简体" panose="03000509000000000000" pitchFamily="65" charset="-122"/>
              <a:cs typeface="Times New Roman" panose="02020603050405020304" charset="0"/>
            </a:endParaRPr>
          </a:p>
        </p:txBody>
      </p:sp>
      <p:pic>
        <p:nvPicPr>
          <p:cNvPr id="19" name="Picture 2" descr="C:\Users\Thinkpad\Desktop\PNG\1_0003_图层-20.png">
            <a:hlinkClick r:id="rId2"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33875" y="1752600"/>
            <a:ext cx="1979930" cy="201422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C:\Users\Thinkpad\Desktop\PNG\1_0003_图层-20.png">
            <a:hlinkClick r:id="rId3" action="ppaction://hlinksldjump"/>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73390" y="1981835"/>
            <a:ext cx="1979930" cy="2014220"/>
          </a:xfrm>
          <a:prstGeom prst="rect">
            <a:avLst/>
          </a:prstGeom>
          <a:noFill/>
          <a:extLst>
            <a:ext uri="{909E8E84-426E-40DD-AFC4-6F175D3DCCD1}">
              <a14:hiddenFill xmlns:a14="http://schemas.microsoft.com/office/drawing/2010/main">
                <a:solidFill>
                  <a:srgbClr val="FFFFFF"/>
                </a:solidFill>
              </a14:hiddenFill>
            </a:ext>
          </a:extLst>
        </p:spPr>
      </p:pic>
      <p:grpSp>
        <p:nvGrpSpPr>
          <p:cNvPr id="35" name="组合 34"/>
          <p:cNvGrpSpPr/>
          <p:nvPr/>
        </p:nvGrpSpPr>
        <p:grpSpPr>
          <a:xfrm>
            <a:off x="2924175" y="474345"/>
            <a:ext cx="6148070" cy="6593840"/>
            <a:chOff x="4605" y="747"/>
            <a:chExt cx="9682" cy="10384"/>
          </a:xfrm>
        </p:grpSpPr>
        <p:grpSp>
          <p:nvGrpSpPr>
            <p:cNvPr id="24" name="组合 23"/>
            <p:cNvGrpSpPr/>
            <p:nvPr/>
          </p:nvGrpSpPr>
          <p:grpSpPr>
            <a:xfrm>
              <a:off x="4605" y="747"/>
              <a:ext cx="9683" cy="10385"/>
              <a:chOff x="4605" y="747"/>
              <a:chExt cx="9683" cy="10385"/>
            </a:xfrm>
          </p:grpSpPr>
          <p:pic>
            <p:nvPicPr>
              <p:cNvPr id="26" name="图片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05" y="747"/>
                <a:ext cx="9683" cy="10385"/>
              </a:xfrm>
              <a:prstGeom prst="rect">
                <a:avLst/>
              </a:prstGeom>
            </p:spPr>
          </p:pic>
          <p:sp>
            <p:nvSpPr>
              <p:cNvPr id="23" name="TextBox 14"/>
              <p:cNvSpPr txBox="1"/>
              <p:nvPr/>
            </p:nvSpPr>
            <p:spPr>
              <a:xfrm>
                <a:off x="6486" y="3890"/>
                <a:ext cx="6511" cy="3633"/>
              </a:xfrm>
              <a:prstGeom prst="rect">
                <a:avLst/>
              </a:prstGeom>
              <a:solidFill>
                <a:schemeClr val="bg1"/>
              </a:solidFill>
            </p:spPr>
            <p:txBody>
              <a:bodyPr wrap="square" rtlCol="0">
                <a:spAutoFit/>
              </a:bodyPr>
              <a:p>
                <a:pPr algn="ctr" defTabSz="1219200" eaLnBrk="0" hangingPunct="0"/>
                <a:r>
                  <a:rPr lang="zh-CN" altLang="en-US" sz="3600" b="1" dirty="0">
                    <a:latin typeface="Times New Roman" panose="02020603050405020304" charset="0"/>
                    <a:ea typeface="腾祥铁山楷书简" panose="01010104010101010101" pitchFamily="2" charset="-122"/>
                    <a:cs typeface="Times New Roman" panose="02020603050405020304" charset="0"/>
                  </a:rPr>
                  <a:t>The Chinese Writing System:</a:t>
                </a:r>
                <a:endParaRPr lang="zh-CN" altLang="en-US" sz="3600" b="1" dirty="0">
                  <a:latin typeface="Times New Roman" panose="02020603050405020304" charset="0"/>
                  <a:ea typeface="腾祥铁山楷书简" panose="01010104010101010101" pitchFamily="2" charset="-122"/>
                  <a:cs typeface="Times New Roman" panose="02020603050405020304" charset="0"/>
                </a:endParaRPr>
              </a:p>
              <a:p>
                <a:pPr algn="ctr" defTabSz="1219200" eaLnBrk="0" hangingPunct="0"/>
                <a:r>
                  <a:rPr lang="zh-CN" altLang="en-US" sz="3600" b="1" dirty="0">
                    <a:solidFill>
                      <a:schemeClr val="tx1"/>
                    </a:solidFill>
                    <a:latin typeface="Times New Roman" panose="02020603050405020304" charset="0"/>
                    <a:ea typeface="腾祥铁山楷书简" panose="01010104010101010101" pitchFamily="2" charset="-122"/>
                    <a:cs typeface="Times New Roman" panose="02020603050405020304" charset="0"/>
                  </a:rPr>
                  <a:t>Connecting the Past and the Present</a:t>
                </a:r>
                <a:endParaRPr lang="zh-CN" altLang="en-US" sz="3600" b="1" dirty="0">
                  <a:solidFill>
                    <a:schemeClr val="tx1"/>
                  </a:solidFill>
                  <a:latin typeface="Times New Roman" panose="02020603050405020304" charset="0"/>
                  <a:ea typeface="腾祥铁山楷书简" panose="01010104010101010101" pitchFamily="2" charset="-122"/>
                  <a:cs typeface="Times New Roman" panose="02020603050405020304" charset="0"/>
                </a:endParaRPr>
              </a:p>
            </p:txBody>
          </p:sp>
        </p:grpSp>
        <p:grpSp>
          <p:nvGrpSpPr>
            <p:cNvPr id="32" name="组合 31"/>
            <p:cNvGrpSpPr/>
            <p:nvPr/>
          </p:nvGrpSpPr>
          <p:grpSpPr>
            <a:xfrm>
              <a:off x="8865" y="2341"/>
              <a:ext cx="1752" cy="1652"/>
              <a:chOff x="8865" y="2341"/>
              <a:chExt cx="1752" cy="1652"/>
            </a:xfrm>
          </p:grpSpPr>
          <p:pic>
            <p:nvPicPr>
              <p:cNvPr id="25" name="图片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865" y="2341"/>
                <a:ext cx="1753"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文本框 28"/>
              <p:cNvSpPr txBox="1"/>
              <p:nvPr/>
            </p:nvSpPr>
            <p:spPr>
              <a:xfrm>
                <a:off x="9418" y="2677"/>
                <a:ext cx="648" cy="1016"/>
              </a:xfrm>
              <a:prstGeom prst="rect">
                <a:avLst/>
              </a:prstGeom>
              <a:noFill/>
            </p:spPr>
            <p:txBody>
              <a:bodyPr wrap="none" rtlCol="0">
                <a:spAutoFit/>
              </a:bodyPr>
              <a:p>
                <a:r>
                  <a:rPr lang="en-US" altLang="zh-CN" sz="3600" b="1">
                    <a:solidFill>
                      <a:srgbClr val="FF0000"/>
                    </a:solidFill>
                    <a:latin typeface="Times New Roman" panose="02020603050405020304" charset="0"/>
                    <a:cs typeface="Times New Roman" panose="02020603050405020304" charset="0"/>
                  </a:rPr>
                  <a:t>1</a:t>
                </a:r>
                <a:endParaRPr lang="en-US" altLang="zh-CN" sz="3600" b="1">
                  <a:solidFill>
                    <a:srgbClr val="FF0000"/>
                  </a:solidFill>
                  <a:latin typeface="Times New Roman" panose="02020603050405020304" charset="0"/>
                  <a:cs typeface="Times New Roman" panose="02020603050405020304" charset="0"/>
                </a:endParaRPr>
              </a:p>
            </p:txBody>
          </p:sp>
        </p:grpSp>
        <p:grpSp>
          <p:nvGrpSpPr>
            <p:cNvPr id="34" name="组合 33"/>
            <p:cNvGrpSpPr/>
            <p:nvPr/>
          </p:nvGrpSpPr>
          <p:grpSpPr>
            <a:xfrm>
              <a:off x="5294" y="5932"/>
              <a:ext cx="1752" cy="1652"/>
              <a:chOff x="5294" y="5932"/>
              <a:chExt cx="1752" cy="1652"/>
            </a:xfrm>
          </p:grpSpPr>
          <p:pic>
            <p:nvPicPr>
              <p:cNvPr id="28" name="图片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94" y="5932"/>
                <a:ext cx="1753"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本框 29"/>
              <p:cNvSpPr txBox="1"/>
              <p:nvPr/>
            </p:nvSpPr>
            <p:spPr>
              <a:xfrm>
                <a:off x="5838" y="6227"/>
                <a:ext cx="648" cy="1016"/>
              </a:xfrm>
              <a:prstGeom prst="rect">
                <a:avLst/>
              </a:prstGeom>
              <a:noFill/>
            </p:spPr>
            <p:txBody>
              <a:bodyPr wrap="none" rtlCol="0">
                <a:spAutoFit/>
              </a:bodyPr>
              <a:p>
                <a:r>
                  <a:rPr lang="en-US" altLang="zh-CN" sz="3600" b="1">
                    <a:solidFill>
                      <a:srgbClr val="FF0000"/>
                    </a:solidFill>
                    <a:latin typeface="Times New Roman" panose="02020603050405020304" charset="0"/>
                    <a:cs typeface="Times New Roman" panose="02020603050405020304" charset="0"/>
                  </a:rPr>
                  <a:t>2</a:t>
                </a:r>
                <a:endParaRPr lang="en-US" altLang="zh-CN" sz="3600" b="1">
                  <a:solidFill>
                    <a:srgbClr val="FF0000"/>
                  </a:solidFill>
                  <a:latin typeface="Times New Roman" panose="02020603050405020304" charset="0"/>
                  <a:cs typeface="Times New Roman" panose="02020603050405020304" charset="0"/>
                </a:endParaRPr>
              </a:p>
            </p:txBody>
          </p:sp>
        </p:grpSp>
        <p:grpSp>
          <p:nvGrpSpPr>
            <p:cNvPr id="33" name="组合 32"/>
            <p:cNvGrpSpPr/>
            <p:nvPr/>
          </p:nvGrpSpPr>
          <p:grpSpPr>
            <a:xfrm>
              <a:off x="10476" y="7428"/>
              <a:ext cx="1752" cy="1652"/>
              <a:chOff x="10476" y="7428"/>
              <a:chExt cx="1752" cy="1652"/>
            </a:xfrm>
          </p:grpSpPr>
          <p:pic>
            <p:nvPicPr>
              <p:cNvPr id="27" name="图片 2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0476" y="7428"/>
                <a:ext cx="1753" cy="16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文本框 30"/>
              <p:cNvSpPr txBox="1"/>
              <p:nvPr/>
            </p:nvSpPr>
            <p:spPr>
              <a:xfrm>
                <a:off x="11029" y="7743"/>
                <a:ext cx="648" cy="1016"/>
              </a:xfrm>
              <a:prstGeom prst="rect">
                <a:avLst/>
              </a:prstGeom>
              <a:noFill/>
            </p:spPr>
            <p:txBody>
              <a:bodyPr wrap="none" rtlCol="0">
                <a:spAutoFit/>
              </a:bodyPr>
              <a:p>
                <a:r>
                  <a:rPr lang="en-US" altLang="zh-CN" sz="3600" b="1">
                    <a:solidFill>
                      <a:srgbClr val="FF0000"/>
                    </a:solidFill>
                    <a:latin typeface="Times New Roman" panose="02020603050405020304" charset="0"/>
                    <a:cs typeface="Times New Roman" panose="02020603050405020304" charset="0"/>
                  </a:rPr>
                  <a:t>3</a:t>
                </a:r>
                <a:endParaRPr lang="en-US" altLang="zh-CN" sz="3600" b="1">
                  <a:solidFill>
                    <a:srgbClr val="FF0000"/>
                  </a:solidFill>
                  <a:latin typeface="Times New Roman" panose="02020603050405020304" charset="0"/>
                  <a:cs typeface="Times New Roman" panose="02020603050405020304" charset="0"/>
                </a:endParaRPr>
              </a:p>
            </p:txBody>
          </p:sp>
        </p:grpSp>
      </p:gr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xit" presetSubtype="4" fill="hold" nodeType="clickEffect">
                                  <p:stCondLst>
                                    <p:cond delay="0"/>
                                  </p:stCondLst>
                                  <p:childTnLst>
                                    <p:animEffect transition="out" filter="wipe(down)">
                                      <p:cBhvr>
                                        <p:cTn id="10" dur="500"/>
                                        <p:tgtEl>
                                          <p:spTgt spid="35"/>
                                        </p:tgtEl>
                                      </p:cBhvr>
                                    </p:animEffect>
                                    <p:set>
                                      <p:cBhvr>
                                        <p:cTn id="11" dur="1" fill="hold">
                                          <p:stCondLst>
                                            <p:cond delay="499"/>
                                          </p:stCondLst>
                                        </p:cTn>
                                        <p:tgtEl>
                                          <p:spTgt spid="35"/>
                                        </p:tgtEl>
                                        <p:attrNameLst>
                                          <p:attrName>style.visibility</p:attrName>
                                        </p:attrNameLst>
                                      </p:cBhvr>
                                      <p:to>
                                        <p:strVal val="hidden"/>
                                      </p:to>
                                    </p:set>
                                  </p:childTnLst>
                                </p:cTn>
                              </p:par>
                            </p:childTnLst>
                          </p:cTn>
                        </p:par>
                        <p:par>
                          <p:cTn id="12" fill="hold">
                            <p:stCondLst>
                              <p:cond delay="500"/>
                            </p:stCondLst>
                            <p:childTnLst>
                              <p:par>
                                <p:cTn id="13" presetID="31" presetClass="entr" presetSubtype="0" fill="hold" nodeType="afterEffect">
                                  <p:stCondLst>
                                    <p:cond delay="0"/>
                                  </p:stCondLst>
                                  <p:childTnLst>
                                    <p:set>
                                      <p:cBhvr>
                                        <p:cTn id="14" dur="500"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 calcmode="lin" valueType="num">
                                      <p:cBhvr>
                                        <p:cTn id="17" dur="500" fill="hold"/>
                                        <p:tgtEl>
                                          <p:spTgt spid="18"/>
                                        </p:tgtEl>
                                        <p:attrNameLst>
                                          <p:attrName>style.rotation</p:attrName>
                                        </p:attrNameLst>
                                      </p:cBhvr>
                                      <p:tavLst>
                                        <p:tav tm="0">
                                          <p:val>
                                            <p:fltVal val="90"/>
                                          </p:val>
                                        </p:tav>
                                        <p:tav tm="100000">
                                          <p:val>
                                            <p:fltVal val="0"/>
                                          </p:val>
                                        </p:tav>
                                      </p:tavLst>
                                    </p:anim>
                                    <p:animEffect transition="in" filter="fade">
                                      <p:cBhvr>
                                        <p:cTn id="18" dur="500"/>
                                        <p:tgtEl>
                                          <p:spTgt spid="18"/>
                                        </p:tgtEl>
                                      </p:cBhvr>
                                    </p:animEffect>
                                  </p:childTnLst>
                                </p:cTn>
                              </p:par>
                              <p:par>
                                <p:cTn id="19" presetID="31" presetClass="entr" presetSubtype="0" fill="hold" nodeType="withEffect">
                                  <p:stCondLst>
                                    <p:cond delay="0"/>
                                  </p:stCondLst>
                                  <p:childTnLst>
                                    <p:set>
                                      <p:cBhvr>
                                        <p:cTn id="20" dur="500" fill="hold">
                                          <p:stCondLst>
                                            <p:cond delay="0"/>
                                          </p:stCondLst>
                                        </p:cTn>
                                        <p:tgtEl>
                                          <p:spTgt spid="19"/>
                                        </p:tgtEl>
                                        <p:attrNameLst>
                                          <p:attrName>style.visibility</p:attrName>
                                        </p:attrNameLst>
                                      </p:cBhvr>
                                      <p:to>
                                        <p:strVal val="visible"/>
                                      </p:to>
                                    </p:set>
                                    <p:anim calcmode="lin" valueType="num">
                                      <p:cBhvr>
                                        <p:cTn id="21" dur="500" fill="hold"/>
                                        <p:tgtEl>
                                          <p:spTgt spid="19"/>
                                        </p:tgtEl>
                                        <p:attrNameLst>
                                          <p:attrName>ppt_w</p:attrName>
                                        </p:attrNameLst>
                                      </p:cBhvr>
                                      <p:tavLst>
                                        <p:tav tm="0">
                                          <p:val>
                                            <p:fltVal val="0"/>
                                          </p:val>
                                        </p:tav>
                                        <p:tav tm="100000">
                                          <p:val>
                                            <p:strVal val="#ppt_w"/>
                                          </p:val>
                                        </p:tav>
                                      </p:tavLst>
                                    </p:anim>
                                    <p:anim calcmode="lin" valueType="num">
                                      <p:cBhvr>
                                        <p:cTn id="22" dur="500" fill="hold"/>
                                        <p:tgtEl>
                                          <p:spTgt spid="19"/>
                                        </p:tgtEl>
                                        <p:attrNameLst>
                                          <p:attrName>ppt_h</p:attrName>
                                        </p:attrNameLst>
                                      </p:cBhvr>
                                      <p:tavLst>
                                        <p:tav tm="0">
                                          <p:val>
                                            <p:fltVal val="0"/>
                                          </p:val>
                                        </p:tav>
                                        <p:tav tm="100000">
                                          <p:val>
                                            <p:strVal val="#ppt_h"/>
                                          </p:val>
                                        </p:tav>
                                      </p:tavLst>
                                    </p:anim>
                                    <p:anim calcmode="lin" valueType="num">
                                      <p:cBhvr>
                                        <p:cTn id="23" dur="500" fill="hold"/>
                                        <p:tgtEl>
                                          <p:spTgt spid="19"/>
                                        </p:tgtEl>
                                        <p:attrNameLst>
                                          <p:attrName>style.rotation</p:attrName>
                                        </p:attrNameLst>
                                      </p:cBhvr>
                                      <p:tavLst>
                                        <p:tav tm="0">
                                          <p:val>
                                            <p:fltVal val="90"/>
                                          </p:val>
                                        </p:tav>
                                        <p:tav tm="100000">
                                          <p:val>
                                            <p:fltVal val="0"/>
                                          </p:val>
                                        </p:tav>
                                      </p:tavLst>
                                    </p:anim>
                                    <p:animEffect transition="in" filter="fade">
                                      <p:cBhvr>
                                        <p:cTn id="24" dur="500"/>
                                        <p:tgtEl>
                                          <p:spTgt spid="19"/>
                                        </p:tgtEl>
                                      </p:cBhvr>
                                    </p:animEffect>
                                  </p:childTnLst>
                                </p:cTn>
                              </p:par>
                              <p:par>
                                <p:cTn id="25" presetID="31" presetClass="entr" presetSubtype="0" fill="hold" nodeType="withEffect">
                                  <p:stCondLst>
                                    <p:cond delay="0"/>
                                  </p:stCondLst>
                                  <p:childTnLst>
                                    <p:set>
                                      <p:cBhvr>
                                        <p:cTn id="26" dur="500"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 calcmode="lin" valueType="num">
                                      <p:cBhvr>
                                        <p:cTn id="29" dur="500" fill="hold"/>
                                        <p:tgtEl>
                                          <p:spTgt spid="20"/>
                                        </p:tgtEl>
                                        <p:attrNameLst>
                                          <p:attrName>style.rotation</p:attrName>
                                        </p:attrNameLst>
                                      </p:cBhvr>
                                      <p:tavLst>
                                        <p:tav tm="0">
                                          <p:val>
                                            <p:fltVal val="90"/>
                                          </p:val>
                                        </p:tav>
                                        <p:tav tm="100000">
                                          <p:val>
                                            <p:fltVal val="0"/>
                                          </p:val>
                                        </p:tav>
                                      </p:tavLst>
                                    </p:anim>
                                    <p:animEffect transition="in" filter="fade">
                                      <p:cBhvr>
                                        <p:cTn id="30" dur="500"/>
                                        <p:tgtEl>
                                          <p:spTgt spid="20"/>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1000"/>
                                        <p:tgtEl>
                                          <p:spTgt spid="6"/>
                                        </p:tgtEl>
                                      </p:cBhvr>
                                    </p:animEffect>
                                    <p:anim calcmode="lin" valueType="num">
                                      <p:cBhvr>
                                        <p:cTn id="36" dur="1000" fill="hold"/>
                                        <p:tgtEl>
                                          <p:spTgt spid="6"/>
                                        </p:tgtEl>
                                        <p:attrNameLst>
                                          <p:attrName>ppt_x</p:attrName>
                                        </p:attrNameLst>
                                      </p:cBhvr>
                                      <p:tavLst>
                                        <p:tav tm="0">
                                          <p:val>
                                            <p:strVal val="#ppt_x"/>
                                          </p:val>
                                        </p:tav>
                                        <p:tav tm="100000">
                                          <p:val>
                                            <p:strVal val="#ppt_x"/>
                                          </p:val>
                                        </p:tav>
                                      </p:tavLst>
                                    </p:anim>
                                    <p:anim calcmode="lin" valueType="num">
                                      <p:cBhvr>
                                        <p:cTn id="3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1000"/>
                                        <p:tgtEl>
                                          <p:spTgt spid="8"/>
                                        </p:tgtEl>
                                      </p:cBhvr>
                                    </p:animEffect>
                                    <p:anim calcmode="lin" valueType="num">
                                      <p:cBhvr>
                                        <p:cTn id="50" dur="1000" fill="hold"/>
                                        <p:tgtEl>
                                          <p:spTgt spid="8"/>
                                        </p:tgtEl>
                                        <p:attrNameLst>
                                          <p:attrName>ppt_x</p:attrName>
                                        </p:attrNameLst>
                                      </p:cBhvr>
                                      <p:tavLst>
                                        <p:tav tm="0">
                                          <p:val>
                                            <p:strVal val="#ppt_x"/>
                                          </p:val>
                                        </p:tav>
                                        <p:tav tm="100000">
                                          <p:val>
                                            <p:strVal val="#ppt_x"/>
                                          </p:val>
                                        </p:tav>
                                      </p:tavLst>
                                    </p:anim>
                                    <p:anim calcmode="lin" valueType="num">
                                      <p:cBhvr>
                                        <p:cTn id="5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fade">
                                      <p:cBhvr>
                                        <p:cTn id="56" dur="1000"/>
                                        <p:tgtEl>
                                          <p:spTgt spid="7"/>
                                        </p:tgtEl>
                                      </p:cBhvr>
                                    </p:animEffect>
                                    <p:anim calcmode="lin" valueType="num">
                                      <p:cBhvr>
                                        <p:cTn id="57" dur="1000" fill="hold"/>
                                        <p:tgtEl>
                                          <p:spTgt spid="7"/>
                                        </p:tgtEl>
                                        <p:attrNameLst>
                                          <p:attrName>ppt_x</p:attrName>
                                        </p:attrNameLst>
                                      </p:cBhvr>
                                      <p:tavLst>
                                        <p:tav tm="0">
                                          <p:val>
                                            <p:strVal val="#ppt_x"/>
                                          </p:val>
                                        </p:tav>
                                        <p:tav tm="100000">
                                          <p:val>
                                            <p:strVal val="#ppt_x"/>
                                          </p:val>
                                        </p:tav>
                                      </p:tavLst>
                                    </p:anim>
                                    <p:anim calcmode="lin" valueType="num">
                                      <p:cBhvr>
                                        <p:cTn id="5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7" presetClass="entr" presetSubtype="0" fill="hold" grpId="0" nodeType="click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1000"/>
                                        <p:tgtEl>
                                          <p:spTgt spid="10"/>
                                        </p:tgtEl>
                                      </p:cBhvr>
                                    </p:animEffect>
                                    <p:anim calcmode="lin" valueType="num">
                                      <p:cBhvr>
                                        <p:cTn id="64" dur="1000" fill="hold"/>
                                        <p:tgtEl>
                                          <p:spTgt spid="10"/>
                                        </p:tgtEl>
                                        <p:attrNameLst>
                                          <p:attrName>ppt_x</p:attrName>
                                        </p:attrNameLst>
                                      </p:cBhvr>
                                      <p:tavLst>
                                        <p:tav tm="0">
                                          <p:val>
                                            <p:strVal val="#ppt_x"/>
                                          </p:val>
                                        </p:tav>
                                        <p:tav tm="100000">
                                          <p:val>
                                            <p:strVal val="#ppt_x"/>
                                          </p:val>
                                        </p:tav>
                                      </p:tavLst>
                                    </p:anim>
                                    <p:anim calcmode="lin" valueType="num">
                                      <p:cBhvr>
                                        <p:cTn id="6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9"/>
                                        </p:tgtEl>
                                        <p:attrNameLst>
                                          <p:attrName>style.visibility</p:attrName>
                                        </p:attrNameLst>
                                      </p:cBhvr>
                                      <p:to>
                                        <p:strVal val="visible"/>
                                      </p:to>
                                    </p:set>
                                    <p:animEffect transition="in" filter="fade">
                                      <p:cBhvr>
                                        <p:cTn id="70" dur="1000"/>
                                        <p:tgtEl>
                                          <p:spTgt spid="9"/>
                                        </p:tgtEl>
                                      </p:cBhvr>
                                    </p:animEffect>
                                    <p:anim calcmode="lin" valueType="num">
                                      <p:cBhvr>
                                        <p:cTn id="71" dur="1000" fill="hold"/>
                                        <p:tgtEl>
                                          <p:spTgt spid="9"/>
                                        </p:tgtEl>
                                        <p:attrNameLst>
                                          <p:attrName>ppt_x</p:attrName>
                                        </p:attrNameLst>
                                      </p:cBhvr>
                                      <p:tavLst>
                                        <p:tav tm="0">
                                          <p:val>
                                            <p:strVal val="#ppt_x"/>
                                          </p:val>
                                        </p:tav>
                                        <p:tav tm="100000">
                                          <p:val>
                                            <p:strVal val="#ppt_x"/>
                                          </p:val>
                                        </p:tav>
                                      </p:tavLst>
                                    </p:anim>
                                    <p:anim calcmode="lin" valueType="num">
                                      <p:cBhvr>
                                        <p:cTn id="72"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7" presetClass="entr" presetSubtype="0" fill="hold" grpId="0" nodeType="click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fade">
                                      <p:cBhvr>
                                        <p:cTn id="77" dur="1000"/>
                                        <p:tgtEl>
                                          <p:spTgt spid="14"/>
                                        </p:tgtEl>
                                      </p:cBhvr>
                                    </p:animEffect>
                                    <p:anim calcmode="lin" valueType="num">
                                      <p:cBhvr>
                                        <p:cTn id="78" dur="1000" fill="hold"/>
                                        <p:tgtEl>
                                          <p:spTgt spid="14"/>
                                        </p:tgtEl>
                                        <p:attrNameLst>
                                          <p:attrName>ppt_x</p:attrName>
                                        </p:attrNameLst>
                                      </p:cBhvr>
                                      <p:tavLst>
                                        <p:tav tm="0">
                                          <p:val>
                                            <p:strVal val="#ppt_x"/>
                                          </p:val>
                                        </p:tav>
                                        <p:tav tm="100000">
                                          <p:val>
                                            <p:strVal val="#ppt_x"/>
                                          </p:val>
                                        </p:tav>
                                      </p:tavLst>
                                    </p:anim>
                                    <p:anim calcmode="lin" valueType="num">
                                      <p:cBhvr>
                                        <p:cTn id="79" dur="1000" fill="hold"/>
                                        <p:tgtEl>
                                          <p:spTgt spid="14"/>
                                        </p:tgtEl>
                                        <p:attrNameLst>
                                          <p:attrName>ppt_y</p:attrName>
                                        </p:attrNameLst>
                                      </p:cBhvr>
                                      <p:tavLst>
                                        <p:tav tm="0">
                                          <p:val>
                                            <p:strVal val="#ppt_y-.1"/>
                                          </p:val>
                                        </p:tav>
                                        <p:tav tm="100000">
                                          <p:val>
                                            <p:strVal val="#ppt_y"/>
                                          </p:val>
                                        </p:tav>
                                      </p:tavLst>
                                    </p:anim>
                                  </p:childTnLst>
                                </p:cTn>
                              </p:par>
                            </p:childTnLst>
                          </p:cTn>
                        </p:par>
                        <p:par>
                          <p:cTn id="80" fill="hold">
                            <p:stCondLst>
                              <p:cond delay="1000"/>
                            </p:stCondLst>
                            <p:childTnLst>
                              <p:par>
                                <p:cTn id="81" presetID="42" presetClass="entr" presetSubtype="0"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fade">
                                      <p:cBhvr>
                                        <p:cTn id="83" dur="1000"/>
                                        <p:tgtEl>
                                          <p:spTgt spid="16"/>
                                        </p:tgtEl>
                                      </p:cBhvr>
                                    </p:animEffect>
                                    <p:anim calcmode="lin" valueType="num">
                                      <p:cBhvr>
                                        <p:cTn id="84" dur="1000" fill="hold"/>
                                        <p:tgtEl>
                                          <p:spTgt spid="16"/>
                                        </p:tgtEl>
                                        <p:attrNameLst>
                                          <p:attrName>ppt_x</p:attrName>
                                        </p:attrNameLst>
                                      </p:cBhvr>
                                      <p:tavLst>
                                        <p:tav tm="0">
                                          <p:val>
                                            <p:strVal val="#ppt_x"/>
                                          </p:val>
                                        </p:tav>
                                        <p:tav tm="100000">
                                          <p:val>
                                            <p:strVal val="#ppt_x"/>
                                          </p:val>
                                        </p:tav>
                                      </p:tavLst>
                                    </p:anim>
                                    <p:anim calcmode="lin" valueType="num">
                                      <p:cBhvr>
                                        <p:cTn id="8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17"/>
                                        </p:tgtEl>
                                        <p:attrNameLst>
                                          <p:attrName>style.visibility</p:attrName>
                                        </p:attrNameLst>
                                      </p:cBhvr>
                                      <p:to>
                                        <p:strVal val="visible"/>
                                      </p:to>
                                    </p:set>
                                    <p:animEffect transition="in" filter="fade">
                                      <p:cBhvr>
                                        <p:cTn id="90" dur="1000"/>
                                        <p:tgtEl>
                                          <p:spTgt spid="17"/>
                                        </p:tgtEl>
                                      </p:cBhvr>
                                    </p:animEffect>
                                    <p:anim calcmode="lin" valueType="num">
                                      <p:cBhvr>
                                        <p:cTn id="91" dur="1000" fill="hold"/>
                                        <p:tgtEl>
                                          <p:spTgt spid="17"/>
                                        </p:tgtEl>
                                        <p:attrNameLst>
                                          <p:attrName>ppt_x</p:attrName>
                                        </p:attrNameLst>
                                      </p:cBhvr>
                                      <p:tavLst>
                                        <p:tav tm="0">
                                          <p:val>
                                            <p:strVal val="#ppt_x"/>
                                          </p:val>
                                        </p:tav>
                                        <p:tav tm="100000">
                                          <p:val>
                                            <p:strVal val="#ppt_x"/>
                                          </p:val>
                                        </p:tav>
                                      </p:tavLst>
                                    </p:anim>
                                    <p:anim calcmode="lin" valueType="num">
                                      <p:cBhvr>
                                        <p:cTn id="92"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2" presetClass="entr" presetSubtype="8" fill="hold" nodeType="clickEffect">
                                  <p:stCondLst>
                                    <p:cond delay="0"/>
                                  </p:stCondLst>
                                  <p:childTnLst>
                                    <p:set>
                                      <p:cBhvr>
                                        <p:cTn id="96" dur="1" fill="hold">
                                          <p:stCondLst>
                                            <p:cond delay="0"/>
                                          </p:stCondLst>
                                        </p:cTn>
                                        <p:tgtEl>
                                          <p:spTgt spid="13"/>
                                        </p:tgtEl>
                                        <p:attrNameLst>
                                          <p:attrName>style.visibility</p:attrName>
                                        </p:attrNameLst>
                                      </p:cBhvr>
                                      <p:to>
                                        <p:strVal val="visible"/>
                                      </p:to>
                                    </p:set>
                                    <p:animEffect transition="in" filter="wipe(left)">
                                      <p:cBhvr>
                                        <p:cTn id="97" dur="500"/>
                                        <p:tgtEl>
                                          <p:spTgt spid="13"/>
                                        </p:tgtEl>
                                      </p:cBhvr>
                                    </p:animEffect>
                                  </p:childTnLst>
                                </p:cTn>
                              </p:par>
                            </p:childTnLst>
                          </p:cTn>
                        </p:par>
                      </p:childTnLst>
                    </p:cTn>
                  </p:par>
                  <p:par>
                    <p:cTn id="98" fill="hold">
                      <p:stCondLst>
                        <p:cond delay="indefinite"/>
                      </p:stCondLst>
                      <p:childTnLst>
                        <p:par>
                          <p:cTn id="99" fill="hold">
                            <p:stCondLst>
                              <p:cond delay="0"/>
                            </p:stCondLst>
                            <p:childTnLst>
                              <p:par>
                                <p:cTn id="100" presetID="42" presetClass="entr" presetSubtype="0" fill="hold" grpId="0" nodeType="clickEffect">
                                  <p:stCondLst>
                                    <p:cond delay="0"/>
                                  </p:stCondLst>
                                  <p:childTnLst>
                                    <p:set>
                                      <p:cBhvr>
                                        <p:cTn id="101" dur="1" fill="hold">
                                          <p:stCondLst>
                                            <p:cond delay="0"/>
                                          </p:stCondLst>
                                        </p:cTn>
                                        <p:tgtEl>
                                          <p:spTgt spid="15"/>
                                        </p:tgtEl>
                                        <p:attrNameLst>
                                          <p:attrName>style.visibility</p:attrName>
                                        </p:attrNameLst>
                                      </p:cBhvr>
                                      <p:to>
                                        <p:strVal val="visible"/>
                                      </p:to>
                                    </p:set>
                                    <p:animEffect transition="in" filter="fade">
                                      <p:cBhvr>
                                        <p:cTn id="102" dur="1000"/>
                                        <p:tgtEl>
                                          <p:spTgt spid="15"/>
                                        </p:tgtEl>
                                      </p:cBhvr>
                                    </p:animEffect>
                                    <p:anim calcmode="lin" valueType="num">
                                      <p:cBhvr>
                                        <p:cTn id="103" dur="1000" fill="hold"/>
                                        <p:tgtEl>
                                          <p:spTgt spid="15"/>
                                        </p:tgtEl>
                                        <p:attrNameLst>
                                          <p:attrName>ppt_x</p:attrName>
                                        </p:attrNameLst>
                                      </p:cBhvr>
                                      <p:tavLst>
                                        <p:tav tm="0">
                                          <p:val>
                                            <p:strVal val="#ppt_x"/>
                                          </p:val>
                                        </p:tav>
                                        <p:tav tm="100000">
                                          <p:val>
                                            <p:strVal val="#ppt_x"/>
                                          </p:val>
                                        </p:tav>
                                      </p:tavLst>
                                    </p:anim>
                                    <p:anim calcmode="lin" valueType="num">
                                      <p:cBhvr>
                                        <p:cTn id="10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5" grpId="0"/>
      <p:bldP spid="14"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2442782" y="2534358"/>
            <a:ext cx="6892925" cy="2205567"/>
            <a:chOff x="1943496" y="1919288"/>
            <a:chExt cx="5169694" cy="1654175"/>
          </a:xfrm>
        </p:grpSpPr>
        <p:cxnSp>
          <p:nvCxnSpPr>
            <p:cNvPr id="10" name="直接连接符 9"/>
            <p:cNvCxnSpPr/>
            <p:nvPr/>
          </p:nvCxnSpPr>
          <p:spPr>
            <a:xfrm>
              <a:off x="1943496" y="1919288"/>
              <a:ext cx="768351" cy="12414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2711847" y="2074069"/>
              <a:ext cx="1239043" cy="108664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a:off x="3950890" y="2074069"/>
              <a:ext cx="500857" cy="149939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4451747" y="2786063"/>
              <a:ext cx="1189831" cy="76835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5675709" y="2786063"/>
              <a:ext cx="1437481" cy="631825"/>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grpSp>
      <p:pic>
        <p:nvPicPr>
          <p:cNvPr id="19" name="图片 22"/>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1886099" y="2009424"/>
            <a:ext cx="1113367"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图片 23"/>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2999465" y="3690058"/>
            <a:ext cx="1111251"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图片 2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563684" y="2214740"/>
            <a:ext cx="1111249" cy="1051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图片 25"/>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5323565" y="4189591"/>
            <a:ext cx="1111251"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图片 26"/>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6862383" y="3173591"/>
            <a:ext cx="1113367"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图片 27"/>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8780084" y="4007558"/>
            <a:ext cx="1111249" cy="1049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文本框 29"/>
          <p:cNvSpPr txBox="1">
            <a:spLocks noChangeArrowheads="1"/>
          </p:cNvSpPr>
          <p:nvPr/>
        </p:nvSpPr>
        <p:spPr bwMode="auto">
          <a:xfrm>
            <a:off x="1319530" y="1624330"/>
            <a:ext cx="227203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sz="2800" b="1" dirty="0">
                <a:solidFill>
                  <a:srgbClr val="0070C0"/>
                </a:solidFill>
                <a:latin typeface="Times New Roman" panose="02020603050405020304" charset="0"/>
                <a:ea typeface="楷体" panose="02010609060101010101" charset="-122"/>
                <a:cs typeface="Times New Roman" panose="02020603050405020304" charset="0"/>
              </a:rPr>
              <a:t>picture-based</a:t>
            </a:r>
            <a:endParaRPr lang="en-US" sz="2800" b="1" dirty="0">
              <a:solidFill>
                <a:srgbClr val="0070C0"/>
              </a:solidFill>
              <a:latin typeface="Times New Roman" panose="02020603050405020304" charset="0"/>
              <a:ea typeface="楷体" panose="02010609060101010101" charset="-122"/>
              <a:cs typeface="Times New Roman" panose="02020603050405020304" charset="0"/>
            </a:endParaRPr>
          </a:p>
        </p:txBody>
      </p:sp>
      <p:sp>
        <p:nvSpPr>
          <p:cNvPr id="26" name="文本框 29"/>
          <p:cNvSpPr txBox="1">
            <a:spLocks noChangeArrowheads="1"/>
          </p:cNvSpPr>
          <p:nvPr/>
        </p:nvSpPr>
        <p:spPr bwMode="auto">
          <a:xfrm>
            <a:off x="2772410" y="4616450"/>
            <a:ext cx="15671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sz="2800" b="1" dirty="0">
                <a:solidFill>
                  <a:srgbClr val="0070C0"/>
                </a:solidFill>
                <a:latin typeface="Times New Roman" panose="02020603050405020304" charset="0"/>
                <a:ea typeface="楷体" panose="02010609060101010101" charset="-122"/>
                <a:cs typeface="Times New Roman" panose="02020603050405020304" charset="0"/>
              </a:rPr>
              <a:t>jiaguwen</a:t>
            </a:r>
            <a:endParaRPr lang="en-US" sz="1865" dirty="0">
              <a:latin typeface="楷体" panose="02010609060101010101" charset="-122"/>
              <a:ea typeface="楷体" panose="02010609060101010101" charset="-122"/>
            </a:endParaRPr>
          </a:p>
        </p:txBody>
      </p:sp>
      <p:sp>
        <p:nvSpPr>
          <p:cNvPr id="27" name="文本框 29"/>
          <p:cNvSpPr txBox="1">
            <a:spLocks noChangeArrowheads="1"/>
          </p:cNvSpPr>
          <p:nvPr/>
        </p:nvSpPr>
        <p:spPr bwMode="auto">
          <a:xfrm>
            <a:off x="3896360" y="1791970"/>
            <a:ext cx="2455545"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sz="2800" b="1" dirty="0">
                <a:solidFill>
                  <a:srgbClr val="0070C0"/>
                </a:solidFill>
                <a:latin typeface="Times New Roman" panose="02020603050405020304" charset="0"/>
                <a:ea typeface="楷体" panose="02010609060101010101" charset="-122"/>
                <a:cs typeface="Times New Roman" panose="02020603050405020304" charset="0"/>
              </a:rPr>
              <a:t>well-developed</a:t>
            </a:r>
            <a:endParaRPr lang="en-US" sz="2800" b="1" dirty="0">
              <a:solidFill>
                <a:srgbClr val="0070C0"/>
              </a:solidFill>
              <a:latin typeface="Times New Roman" panose="02020603050405020304" charset="0"/>
              <a:ea typeface="楷体" panose="02010609060101010101" charset="-122"/>
              <a:cs typeface="Times New Roman" panose="02020603050405020304" charset="0"/>
            </a:endParaRPr>
          </a:p>
        </p:txBody>
      </p:sp>
      <p:sp>
        <p:nvSpPr>
          <p:cNvPr id="28" name="文本框 29"/>
          <p:cNvSpPr txBox="1">
            <a:spLocks noChangeArrowheads="1"/>
          </p:cNvSpPr>
          <p:nvPr/>
        </p:nvSpPr>
        <p:spPr bwMode="auto">
          <a:xfrm>
            <a:off x="4752340" y="5010150"/>
            <a:ext cx="262128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sz="2800" b="1" dirty="0">
                <a:solidFill>
                  <a:srgbClr val="0070C0"/>
                </a:solidFill>
                <a:latin typeface="Times New Roman" panose="02020603050405020304" charset="0"/>
                <a:ea typeface="楷体" panose="02010609060101010101" charset="-122"/>
                <a:cs typeface="Times New Roman" panose="02020603050405020304" charset="0"/>
              </a:rPr>
              <a:t>different forms</a:t>
            </a:r>
            <a:endParaRPr lang="en-US" sz="2800" b="1" dirty="0">
              <a:solidFill>
                <a:srgbClr val="0070C0"/>
              </a:solidFill>
              <a:latin typeface="Times New Roman" panose="02020603050405020304" charset="0"/>
              <a:ea typeface="楷体" panose="02010609060101010101" charset="-122"/>
              <a:cs typeface="Times New Roman" panose="02020603050405020304" charset="0"/>
            </a:endParaRPr>
          </a:p>
        </p:txBody>
      </p:sp>
      <p:sp>
        <p:nvSpPr>
          <p:cNvPr id="29" name="文本框 29"/>
          <p:cNvSpPr txBox="1">
            <a:spLocks noChangeArrowheads="1"/>
          </p:cNvSpPr>
          <p:nvPr/>
        </p:nvSpPr>
        <p:spPr bwMode="auto">
          <a:xfrm>
            <a:off x="6337026" y="2872178"/>
            <a:ext cx="2163613"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lgn="l">
              <a:buClrTx/>
              <a:buSzTx/>
              <a:buFontTx/>
            </a:pPr>
            <a:r>
              <a:rPr lang="en-US" sz="2800" b="1" dirty="0">
                <a:solidFill>
                  <a:srgbClr val="0070C0"/>
                </a:solidFill>
                <a:latin typeface="Times New Roman" panose="02020603050405020304" charset="0"/>
                <a:ea typeface="楷体" panose="02010609060101010101" charset="-122"/>
                <a:cs typeface="Times New Roman" panose="02020603050405020304" charset="0"/>
              </a:rPr>
              <a:t>one direction</a:t>
            </a:r>
            <a:endParaRPr lang="en-US" sz="2800" b="1" dirty="0">
              <a:solidFill>
                <a:srgbClr val="0070C0"/>
              </a:solidFill>
              <a:latin typeface="Times New Roman" panose="02020603050405020304" charset="0"/>
              <a:ea typeface="楷体" panose="02010609060101010101" charset="-122"/>
              <a:cs typeface="Times New Roman" panose="02020603050405020304" charset="0"/>
            </a:endParaRPr>
          </a:p>
        </p:txBody>
      </p:sp>
      <p:sp>
        <p:nvSpPr>
          <p:cNvPr id="30" name="文本框 29"/>
          <p:cNvSpPr txBox="1">
            <a:spLocks noChangeArrowheads="1"/>
          </p:cNvSpPr>
          <p:nvPr/>
        </p:nvSpPr>
        <p:spPr bwMode="auto">
          <a:xfrm>
            <a:off x="7688580" y="4895850"/>
            <a:ext cx="3718560" cy="521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sz="2800" b="1" dirty="0">
                <a:solidFill>
                  <a:srgbClr val="0070C0"/>
                </a:solidFill>
                <a:latin typeface="Times New Roman" panose="02020603050405020304" charset="0"/>
                <a:ea typeface="楷体" panose="02010609060101010101" charset="-122"/>
                <a:cs typeface="Times New Roman" panose="02020603050405020304" charset="0"/>
              </a:rPr>
              <a:t>part of Chinese culture</a:t>
            </a:r>
            <a:endParaRPr lang="en-US" sz="2800" b="1" dirty="0">
              <a:solidFill>
                <a:srgbClr val="0070C0"/>
              </a:solidFill>
              <a:latin typeface="Times New Roman" panose="02020603050405020304" charset="0"/>
              <a:ea typeface="楷体" panose="02010609060101010101" charset="-122"/>
              <a:cs typeface="Times New Roman" panose="02020603050405020304" charset="0"/>
            </a:endParaRPr>
          </a:p>
        </p:txBody>
      </p:sp>
      <p:sp>
        <p:nvSpPr>
          <p:cNvPr id="2" name="Text Box 53"/>
          <p:cNvSpPr txBox="1">
            <a:spLocks noChangeArrowheads="1"/>
          </p:cNvSpPr>
          <p:nvPr/>
        </p:nvSpPr>
        <p:spPr bwMode="auto">
          <a:xfrm>
            <a:off x="949325" y="2120265"/>
            <a:ext cx="2794635" cy="6299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dirty="0">
                <a:solidFill>
                  <a:schemeClr val="tx1"/>
                </a:solidFill>
                <a:latin typeface="Times New Roman" panose="02020603050405020304" charset="0"/>
                <a:cs typeface="Times New Roman" panose="02020603050405020304" charset="0"/>
              </a:rPr>
              <a:t>at the beginning</a:t>
            </a:r>
            <a:endParaRPr lang="en-US" altLang="zh-CN" dirty="0">
              <a:solidFill>
                <a:schemeClr val="tx1"/>
              </a:solidFill>
              <a:latin typeface="Times New Roman" panose="02020603050405020304" charset="0"/>
              <a:cs typeface="Times New Roman" panose="02020603050405020304" charset="0"/>
            </a:endParaRPr>
          </a:p>
        </p:txBody>
      </p:sp>
      <p:sp>
        <p:nvSpPr>
          <p:cNvPr id="3" name="Text Box 53"/>
          <p:cNvSpPr txBox="1">
            <a:spLocks noChangeArrowheads="1"/>
          </p:cNvSpPr>
          <p:nvPr/>
        </p:nvSpPr>
        <p:spPr bwMode="auto">
          <a:xfrm>
            <a:off x="1885950" y="3623310"/>
            <a:ext cx="3110230" cy="116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algn="ctr"/>
            <a:r>
              <a:rPr lang="en-US" altLang="zh-CN" dirty="0">
                <a:solidFill>
                  <a:schemeClr val="tx1"/>
                </a:solidFill>
                <a:latin typeface="Times New Roman" panose="02020603050405020304" charset="0"/>
                <a:cs typeface="Times New Roman" panose="02020603050405020304" charset="0"/>
              </a:rPr>
              <a:t>several thousand years ago</a:t>
            </a:r>
            <a:endParaRPr lang="en-US" altLang="zh-CN" dirty="0">
              <a:solidFill>
                <a:schemeClr val="tx1"/>
              </a:solidFill>
              <a:latin typeface="Times New Roman" panose="02020603050405020304" charset="0"/>
              <a:cs typeface="Times New Roman" panose="02020603050405020304" charset="0"/>
            </a:endParaRPr>
          </a:p>
        </p:txBody>
      </p:sp>
      <p:sp>
        <p:nvSpPr>
          <p:cNvPr id="4" name="Text Box 53"/>
          <p:cNvSpPr txBox="1">
            <a:spLocks noChangeArrowheads="1"/>
          </p:cNvSpPr>
          <p:nvPr/>
        </p:nvSpPr>
        <p:spPr bwMode="auto">
          <a:xfrm>
            <a:off x="3921125" y="2156460"/>
            <a:ext cx="2239010" cy="116840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pPr algn="ctr"/>
            <a:r>
              <a:rPr lang="en-US" altLang="zh-CN" dirty="0">
                <a:solidFill>
                  <a:schemeClr val="tx1"/>
                </a:solidFill>
                <a:latin typeface="Times New Roman" panose="02020603050405020304" charset="0"/>
                <a:cs typeface="Times New Roman" panose="02020603050405020304" charset="0"/>
              </a:rPr>
              <a:t>by the Shang Dynasty</a:t>
            </a:r>
            <a:endParaRPr lang="en-US" altLang="zh-CN" dirty="0">
              <a:solidFill>
                <a:schemeClr val="tx1"/>
              </a:solidFill>
              <a:latin typeface="Times New Roman" panose="02020603050405020304" charset="0"/>
              <a:cs typeface="Times New Roman" panose="02020603050405020304" charset="0"/>
            </a:endParaRPr>
          </a:p>
        </p:txBody>
      </p:sp>
      <p:sp>
        <p:nvSpPr>
          <p:cNvPr id="5" name="Text Box 53"/>
          <p:cNvSpPr txBox="1">
            <a:spLocks noChangeArrowheads="1"/>
          </p:cNvSpPr>
          <p:nvPr/>
        </p:nvSpPr>
        <p:spPr bwMode="auto">
          <a:xfrm>
            <a:off x="4923155" y="4427220"/>
            <a:ext cx="2450465" cy="6299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dirty="0">
                <a:solidFill>
                  <a:schemeClr val="tx1"/>
                </a:solidFill>
                <a:latin typeface="Times New Roman" panose="02020603050405020304" charset="0"/>
                <a:cs typeface="Times New Roman" panose="02020603050405020304" charset="0"/>
              </a:rPr>
              <a:t>over the years</a:t>
            </a:r>
            <a:endParaRPr lang="en-US" altLang="zh-CN" dirty="0">
              <a:solidFill>
                <a:schemeClr val="tx1"/>
              </a:solidFill>
              <a:latin typeface="Times New Roman" panose="02020603050405020304" charset="0"/>
              <a:cs typeface="Times New Roman" panose="02020603050405020304" charset="0"/>
            </a:endParaRPr>
          </a:p>
        </p:txBody>
      </p:sp>
      <p:sp>
        <p:nvSpPr>
          <p:cNvPr id="15" name="Text Box 53"/>
          <p:cNvSpPr txBox="1">
            <a:spLocks noChangeArrowheads="1"/>
          </p:cNvSpPr>
          <p:nvPr/>
        </p:nvSpPr>
        <p:spPr bwMode="auto">
          <a:xfrm>
            <a:off x="6169025" y="3318510"/>
            <a:ext cx="2696210" cy="6299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dirty="0">
                <a:solidFill>
                  <a:schemeClr val="tx1"/>
                </a:solidFill>
                <a:latin typeface="Times New Roman" panose="02020603050405020304" charset="0"/>
                <a:cs typeface="Times New Roman" panose="02020603050405020304" charset="0"/>
              </a:rPr>
              <a:t>the Qin Dynasty</a:t>
            </a:r>
            <a:endParaRPr lang="en-US" altLang="zh-CN" dirty="0">
              <a:solidFill>
                <a:schemeClr val="tx1"/>
              </a:solidFill>
              <a:latin typeface="Times New Roman" panose="02020603050405020304" charset="0"/>
              <a:cs typeface="Times New Roman" panose="02020603050405020304" charset="0"/>
            </a:endParaRPr>
          </a:p>
        </p:txBody>
      </p:sp>
      <p:sp>
        <p:nvSpPr>
          <p:cNvPr id="16" name="Text Box 53"/>
          <p:cNvSpPr txBox="1">
            <a:spLocks noChangeArrowheads="1"/>
          </p:cNvSpPr>
          <p:nvPr/>
        </p:nvSpPr>
        <p:spPr bwMode="auto">
          <a:xfrm>
            <a:off x="8793480" y="4208780"/>
            <a:ext cx="1097915" cy="629920"/>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a:lnSpc>
                <a:spcPct val="125000"/>
              </a:lnSpc>
              <a:defRPr sz="2800" b="1">
                <a:solidFill>
                  <a:schemeClr val="bg1"/>
                </a:solidFill>
                <a:latin typeface="方正古隶简体" pitchFamily="65" charset="-122"/>
                <a:ea typeface="方正古隶简体" pitchFamily="65" charset="-122"/>
              </a:defRPr>
            </a:lvl1pPr>
          </a:lstStyle>
          <a:p>
            <a:r>
              <a:rPr lang="en-US" altLang="zh-CN" dirty="0">
                <a:solidFill>
                  <a:schemeClr val="tx1"/>
                </a:solidFill>
                <a:latin typeface="Times New Roman" panose="02020603050405020304" charset="0"/>
                <a:cs typeface="Times New Roman" panose="02020603050405020304" charset="0"/>
              </a:rPr>
              <a:t>today</a:t>
            </a:r>
            <a:endParaRPr lang="en-US" altLang="zh-CN" dirty="0">
              <a:solidFill>
                <a:schemeClr val="tx1"/>
              </a:solidFill>
              <a:latin typeface="Times New Roman" panose="02020603050405020304" charset="0"/>
              <a:cs typeface="Times New Roman" panose="02020603050405020304" charset="0"/>
            </a:endParaRPr>
          </a:p>
        </p:txBody>
      </p:sp>
      <p:grpSp>
        <p:nvGrpSpPr>
          <p:cNvPr id="18" name="组合 17"/>
          <p:cNvGrpSpPr/>
          <p:nvPr/>
        </p:nvGrpSpPr>
        <p:grpSpPr>
          <a:xfrm>
            <a:off x="7249160" y="502920"/>
            <a:ext cx="4578350" cy="3501390"/>
            <a:chOff x="11416" y="792"/>
            <a:chExt cx="7210" cy="5514"/>
          </a:xfrm>
        </p:grpSpPr>
        <p:pic>
          <p:nvPicPr>
            <p:cNvPr id="7" name="Picture 2" descr="F:\360安全浏览器下载\水墨\1402\06.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413" t="5782" r="21903" b="6290"/>
            <a:stretch>
              <a:fillRect/>
            </a:stretch>
          </p:blipFill>
          <p:spPr bwMode="auto">
            <a:xfrm>
              <a:off x="11416" y="792"/>
              <a:ext cx="7210" cy="5515"/>
            </a:xfrm>
            <a:prstGeom prst="rect">
              <a:avLst/>
            </a:prstGeom>
            <a:noFill/>
            <a:extLst>
              <a:ext uri="{909E8E84-426E-40DD-AFC4-6F175D3DCCD1}">
                <a14:hiddenFill xmlns:a14="http://schemas.microsoft.com/office/drawing/2010/main">
                  <a:solidFill>
                    <a:srgbClr val="FFFFFF"/>
                  </a:solidFill>
                </a14:hiddenFill>
              </a:ext>
            </a:extLst>
          </p:spPr>
        </p:pic>
        <p:sp>
          <p:nvSpPr>
            <p:cNvPr id="17" name="文本框 16"/>
            <p:cNvSpPr txBox="1"/>
            <p:nvPr/>
          </p:nvSpPr>
          <p:spPr>
            <a:xfrm>
              <a:off x="14210" y="2822"/>
              <a:ext cx="3878" cy="919"/>
            </a:xfrm>
            <a:prstGeom prst="rect">
              <a:avLst/>
            </a:prstGeom>
            <a:noFill/>
          </p:spPr>
          <p:txBody>
            <a:bodyPr wrap="none" rtlCol="0">
              <a:spAutoFit/>
            </a:bodyPr>
            <a:p>
              <a:r>
                <a:rPr lang="en-US" altLang="zh-CN" sz="3200" b="1">
                  <a:solidFill>
                    <a:schemeClr val="bg1"/>
                  </a:solidFill>
                  <a:latin typeface="Times New Roman" panose="02020603050405020304" charset="0"/>
                  <a:cs typeface="Times New Roman" panose="02020603050405020304" charset="0"/>
                </a:rPr>
                <a:t>Development</a:t>
              </a:r>
              <a:endParaRPr lang="en-US" altLang="zh-CN" sz="3200" b="1">
                <a:solidFill>
                  <a:schemeClr val="bg1"/>
                </a:solidFill>
                <a:latin typeface="Times New Roman" panose="02020603050405020304" charset="0"/>
                <a:cs typeface="Times New Roman" panose="02020603050405020304" charset="0"/>
              </a:endParaRPr>
            </a:p>
          </p:txBody>
        </p:sp>
      </p:grpSp>
      <p:sp>
        <p:nvSpPr>
          <p:cNvPr id="31" name="文本框 30"/>
          <p:cNvSpPr txBox="1"/>
          <p:nvPr/>
        </p:nvSpPr>
        <p:spPr>
          <a:xfrm>
            <a:off x="1880235" y="210185"/>
            <a:ext cx="8430895" cy="1076325"/>
          </a:xfrm>
          <a:prstGeom prst="rect">
            <a:avLst/>
          </a:prstGeom>
          <a:noFill/>
        </p:spPr>
        <p:txBody>
          <a:bodyPr wrap="square" rtlCol="0" anchor="t">
            <a:spAutoFit/>
          </a:bodyPr>
          <a:p>
            <a:r>
              <a:rPr lang="en-US" altLang="zh-CN" sz="3200" b="1">
                <a:solidFill>
                  <a:srgbClr val="C00000"/>
                </a:solidFill>
                <a:latin typeface="Times New Roman" panose="02020603050405020304" charset="0"/>
                <a:cs typeface="Times New Roman" panose="02020603050405020304" charset="0"/>
                <a:sym typeface="+mn-ea"/>
              </a:rPr>
              <a:t>How does the Chinese writing system develop from ancient times to today?</a:t>
            </a:r>
            <a:endParaRPr lang="en-US" altLang="zh-CN" sz="3200" b="1">
              <a:solidFill>
                <a:srgbClr val="C00000"/>
              </a:solidFill>
              <a:latin typeface="Times New Roman" panose="02020603050405020304" charset="0"/>
              <a:cs typeface="Times New Roman" panose="02020603050405020304" charset="0"/>
              <a:sym typeface="+mn-ea"/>
            </a:endParaRPr>
          </a:p>
        </p:txBody>
      </p:sp>
      <p:sp>
        <p:nvSpPr>
          <p:cNvPr id="8" name="TextBox 14">
            <a:hlinkClick r:id="rId3" action="ppaction://hlinksldjump"/>
          </p:cNvPr>
          <p:cNvSpPr txBox="1"/>
          <p:nvPr/>
        </p:nvSpPr>
        <p:spPr>
          <a:xfrm>
            <a:off x="9745345" y="2214880"/>
            <a:ext cx="1661795" cy="583565"/>
          </a:xfrm>
          <a:prstGeom prst="rect">
            <a:avLst/>
          </a:prstGeom>
          <a:noFill/>
        </p:spPr>
        <p:txBody>
          <a:bodyPr wrap="square" rtlCol="0">
            <a:spAutoFit/>
          </a:bodyPr>
          <a:p>
            <a:pPr defTabSz="1219200" eaLnBrk="0" hangingPunct="0"/>
            <a:r>
              <a:rPr lang="en-US" sz="3200" b="1" dirty="0">
                <a:solidFill>
                  <a:schemeClr val="bg1"/>
                </a:solidFill>
                <a:latin typeface="Times New Roman" panose="02020603050405020304" charset="0"/>
                <a:ea typeface="腾祥铁山楷书简" panose="01010104010101010101" pitchFamily="2" charset="-122"/>
                <a:cs typeface="Times New Roman" panose="02020603050405020304" charset="0"/>
              </a:rPr>
              <a:t>Para.2-4</a:t>
            </a:r>
            <a:endParaRPr lang="en-US" sz="3200" b="1" dirty="0">
              <a:solidFill>
                <a:schemeClr val="bg1"/>
              </a:solidFill>
              <a:latin typeface="Times New Roman" panose="02020603050405020304" charset="0"/>
              <a:ea typeface="腾祥铁山楷书简" panose="01010104010101010101" pitchFamily="2" charset="-122"/>
              <a:cs typeface="Times New Roman" panose="02020603050405020304" charset="0"/>
            </a:endParaRPr>
          </a:p>
        </p:txBody>
      </p:sp>
      <p:sp>
        <p:nvSpPr>
          <p:cNvPr id="32" name="文本框 31"/>
          <p:cNvSpPr txBox="1">
            <a:spLocks noChangeArrowheads="1"/>
          </p:cNvSpPr>
          <p:nvPr/>
        </p:nvSpPr>
        <p:spPr bwMode="auto">
          <a:xfrm rot="300000">
            <a:off x="2334895" y="5488305"/>
            <a:ext cx="2750185" cy="905985"/>
          </a:xfrm>
          <a:prstGeom prst="horizontalScroll">
            <a:avLst/>
          </a:prstGeom>
          <a:noFill/>
          <a:ln w="9525">
            <a:solidFill>
              <a:srgbClr val="C00000"/>
            </a:solidFill>
            <a:miter lim="800000"/>
          </a:ln>
          <a:extLst>
            <a:ext uri="{909E8E84-426E-40DD-AFC4-6F175D3DCCD1}">
              <a14:hiddenFill xmlns:a14="http://schemas.microsoft.com/office/drawing/2010/main">
                <a:solidFill>
                  <a:srgbClr val="FFFFFF"/>
                </a:solidFill>
              </a14:hiddenFill>
            </a:ext>
          </a:extLst>
        </p:spPr>
        <p:txBody>
          <a:bodyPr wrap="square">
            <a:sp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r>
              <a:rPr lang="en-US" sz="3600" b="1" dirty="0">
                <a:solidFill>
                  <a:srgbClr val="FF0000"/>
                </a:solidFill>
                <a:latin typeface="Times New Roman" panose="02020603050405020304" charset="0"/>
                <a:ea typeface="楷体" panose="02010609060101010101" charset="-122"/>
                <a:cs typeface="Times New Roman" panose="02020603050405020304" charset="0"/>
              </a:rPr>
              <a:t>Time order</a:t>
            </a:r>
            <a:endParaRPr lang="en-US" sz="3600" b="1" dirty="0">
              <a:solidFill>
                <a:srgbClr val="FF0000"/>
              </a:solidFill>
              <a:latin typeface="Times New Roman" panose="02020603050405020304" charset="0"/>
              <a:ea typeface="楷体" panose="02010609060101010101" charset="-122"/>
              <a:cs typeface="Times New Roman" panose="02020603050405020304" charset="0"/>
            </a:endParaRPr>
          </a:p>
        </p:txBody>
      </p:sp>
      <p:sp>
        <p:nvSpPr>
          <p:cNvPr id="6" name="动作按钮: 后退或前一项 5">
            <a:hlinkClick r:id="rId4" action="ppaction://hlinksldjump"/>
          </p:cNvPr>
          <p:cNvSpPr/>
          <p:nvPr/>
        </p:nvSpPr>
        <p:spPr>
          <a:xfrm>
            <a:off x="8167370" y="2242185"/>
            <a:ext cx="333375" cy="334010"/>
          </a:xfrm>
          <a:prstGeom prst="actionButtonBackPrevious">
            <a:avLst/>
          </a:prstGeom>
          <a:noFill/>
          <a:ln>
            <a:solidFill>
              <a:schemeClr val="tx1">
                <a:lumMod val="50000"/>
                <a:lumOff val="50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33" name="图片 32" descr="水印"/>
          <p:cNvPicPr>
            <a:picLocks noChangeAspect="1"/>
          </p:cNvPicPr>
          <p:nvPr userDrawn="1"/>
        </p:nvPicPr>
        <p:blipFill>
          <a:blip r:embed="rId5"/>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nodeType="withEffect">
                                  <p:stCondLst>
                                    <p:cond delay="25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childTnLst>
                                </p:cTn>
                              </p:par>
                              <p:par>
                                <p:cTn id="14" presetID="10" presetClass="entr" presetSubtype="0" fill="hold" nodeType="withEffect">
                                  <p:stCondLst>
                                    <p:cond delay="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500"/>
                                        <p:tgtEl>
                                          <p:spTgt spid="21"/>
                                        </p:tgtEl>
                                      </p:cBhvr>
                                    </p:animEffect>
                                  </p:childTnLst>
                                </p:cTn>
                              </p:par>
                              <p:par>
                                <p:cTn id="17" presetID="10" presetClass="entr" presetSubtype="0" fill="hold" nodeType="withEffect">
                                  <p:stCondLst>
                                    <p:cond delay="75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500"/>
                                        <p:tgtEl>
                                          <p:spTgt spid="22"/>
                                        </p:tgtEl>
                                      </p:cBhvr>
                                    </p:animEffect>
                                  </p:childTnLst>
                                </p:cTn>
                              </p:par>
                              <p:par>
                                <p:cTn id="20" presetID="10" presetClass="entr" presetSubtype="0" fill="hold" nodeType="withEffect">
                                  <p:stCondLst>
                                    <p:cond delay="1000"/>
                                  </p:stCondLst>
                                  <p:childTnLst>
                                    <p:set>
                                      <p:cBhvr>
                                        <p:cTn id="21" dur="1" fill="hold">
                                          <p:stCondLst>
                                            <p:cond delay="0"/>
                                          </p:stCondLst>
                                        </p:cTn>
                                        <p:tgtEl>
                                          <p:spTgt spid="23"/>
                                        </p:tgtEl>
                                        <p:attrNameLst>
                                          <p:attrName>style.visibility</p:attrName>
                                        </p:attrNameLst>
                                      </p:cBhvr>
                                      <p:to>
                                        <p:strVal val="visible"/>
                                      </p:to>
                                    </p:set>
                                    <p:animEffect transition="in" filter="fade">
                                      <p:cBhvr>
                                        <p:cTn id="22" dur="500"/>
                                        <p:tgtEl>
                                          <p:spTgt spid="23"/>
                                        </p:tgtEl>
                                      </p:cBhvr>
                                    </p:animEffect>
                                  </p:childTnLst>
                                </p:cTn>
                              </p:par>
                              <p:par>
                                <p:cTn id="23" presetID="10" presetClass="entr" presetSubtype="0" fill="hold" nodeType="withEffect">
                                  <p:stCondLst>
                                    <p:cond delay="125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par>
                          <p:cTn id="26" fill="hold">
                            <p:stCondLst>
                              <p:cond delay="500"/>
                            </p:stCondLst>
                            <p:childTnLst>
                              <p:par>
                                <p:cTn id="27" presetID="22" presetClass="entr" presetSubtype="8"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dissolve">
                                      <p:cBhvr>
                                        <p:cTn id="34" dur="500"/>
                                        <p:tgtEl>
                                          <p:spTgt spid="2"/>
                                        </p:tgtEl>
                                      </p:cBhvr>
                                    </p:animEffect>
                                  </p:childTnLst>
                                </p:cTn>
                              </p:par>
                            </p:childTnLst>
                          </p:cTn>
                        </p:par>
                        <p:par>
                          <p:cTn id="35" fill="hold">
                            <p:stCondLst>
                              <p:cond delay="500"/>
                            </p:stCondLst>
                            <p:childTnLst>
                              <p:par>
                                <p:cTn id="36" presetID="10" presetClass="entr" presetSubtype="0"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dissolve">
                                      <p:cBhvr>
                                        <p:cTn id="43" dur="500"/>
                                        <p:tgtEl>
                                          <p:spTgt spid="3"/>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fad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dissolve">
                                      <p:cBhvr>
                                        <p:cTn id="52" dur="500"/>
                                        <p:tgtEl>
                                          <p:spTgt spid="4"/>
                                        </p:tgtEl>
                                      </p:cBhvr>
                                    </p:animEffect>
                                  </p:childTnLst>
                                </p:cTn>
                              </p:par>
                            </p:childTnLst>
                          </p:cTn>
                        </p:par>
                        <p:par>
                          <p:cTn id="53" fill="hold">
                            <p:stCondLst>
                              <p:cond delay="500"/>
                            </p:stCondLst>
                            <p:childTnLst>
                              <p:par>
                                <p:cTn id="54" presetID="10"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500"/>
                                        <p:tgtEl>
                                          <p:spTgt spid="27"/>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childTnLst>
                          </p:cTn>
                        </p:par>
                        <p:par>
                          <p:cTn id="62" fill="hold">
                            <p:stCondLst>
                              <p:cond delay="500"/>
                            </p:stCondLst>
                            <p:childTnLst>
                              <p:par>
                                <p:cTn id="63" presetID="10" presetClass="entr" presetSubtype="0" fill="hold" grpId="0"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dissolve">
                                      <p:cBhvr>
                                        <p:cTn id="70" dur="500"/>
                                        <p:tgtEl>
                                          <p:spTgt spid="15"/>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500"/>
                                        <p:tgtEl>
                                          <p:spTgt spid="29"/>
                                        </p:tgtEl>
                                      </p:cBhvr>
                                    </p:animEffect>
                                  </p:childTnLst>
                                </p:cTn>
                              </p:par>
                            </p:childTnLst>
                          </p:cTn>
                        </p:par>
                      </p:childTnLst>
                    </p:cTn>
                  </p:par>
                  <p:par>
                    <p:cTn id="75" fill="hold">
                      <p:stCondLst>
                        <p:cond delay="indefinite"/>
                      </p:stCondLst>
                      <p:childTnLst>
                        <p:par>
                          <p:cTn id="76" fill="hold">
                            <p:stCondLst>
                              <p:cond delay="0"/>
                            </p:stCondLst>
                            <p:childTnLst>
                              <p:par>
                                <p:cTn id="77" presetID="9" presetClass="entr" presetSubtype="0" fill="hold" grpId="0" nodeType="click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dissolve">
                                      <p:cBhvr>
                                        <p:cTn id="79" dur="500"/>
                                        <p:tgtEl>
                                          <p:spTgt spid="16"/>
                                        </p:tgtEl>
                                      </p:cBhvr>
                                    </p:animEffect>
                                  </p:childTnLst>
                                </p:cTn>
                              </p:par>
                            </p:childTnLst>
                          </p:cTn>
                        </p:par>
                        <p:par>
                          <p:cTn id="80" fill="hold">
                            <p:stCondLst>
                              <p:cond delay="500"/>
                            </p:stCondLst>
                            <p:childTnLst>
                              <p:par>
                                <p:cTn id="81" presetID="10" presetClass="entr" presetSubtype="0" fill="hold" grpId="0"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fade">
                                      <p:cBhvr>
                                        <p:cTn id="83" dur="500"/>
                                        <p:tgtEl>
                                          <p:spTgt spid="30"/>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32"/>
                                        </p:tgtEl>
                                        <p:attrNameLst>
                                          <p:attrName>style.visibility</p:attrName>
                                        </p:attrNameLst>
                                      </p:cBhvr>
                                      <p:to>
                                        <p:strVal val="visible"/>
                                      </p:to>
                                    </p:set>
                                    <p:animEffect transition="in" filter="fade">
                                      <p:cBhvr>
                                        <p:cTn id="88"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p:bldP spid="28" grpId="0"/>
      <p:bldP spid="29" grpId="0"/>
      <p:bldP spid="30" grpId="0"/>
      <p:bldP spid="2" grpId="0"/>
      <p:bldP spid="2" grpId="1"/>
      <p:bldP spid="3" grpId="0"/>
      <p:bldP spid="3" grpId="1"/>
      <p:bldP spid="4" grpId="0"/>
      <p:bldP spid="4" grpId="1"/>
      <p:bldP spid="5" grpId="0"/>
      <p:bldP spid="5" grpId="1"/>
      <p:bldP spid="15" grpId="0"/>
      <p:bldP spid="15" grpId="1"/>
      <p:bldP spid="16" grpId="0"/>
      <p:bldP spid="16" grpId="1"/>
      <p:bldP spid="32" grpId="0" bldLvl="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6010656" y="3448452"/>
            <a:ext cx="2960092" cy="2822768"/>
          </a:xfrm>
          <a:prstGeom prst="rect">
            <a:avLst/>
          </a:prstGeom>
        </p:spPr>
      </p:pic>
      <p:pic>
        <p:nvPicPr>
          <p:cNvPr id="7" name="图片 6"/>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3066868" y="1811081"/>
            <a:ext cx="2960092" cy="2822768"/>
          </a:xfrm>
          <a:prstGeom prst="rect">
            <a:avLst/>
          </a:prstGeom>
        </p:spPr>
      </p:pic>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3795" y="1780054"/>
            <a:ext cx="3208639" cy="1810993"/>
          </a:xfrm>
          <a:prstGeom prst="rect">
            <a:avLst/>
          </a:prstGeom>
        </p:spPr>
      </p:pic>
      <p:pic>
        <p:nvPicPr>
          <p:cNvPr id="9" name="图片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34941" y="4394618"/>
            <a:ext cx="2964493" cy="1650268"/>
          </a:xfrm>
          <a:prstGeom prst="rect">
            <a:avLst/>
          </a:prstGeom>
        </p:spPr>
      </p:pic>
      <p:sp>
        <p:nvSpPr>
          <p:cNvPr id="10" name="TextBox 9"/>
          <p:cNvSpPr txBox="1"/>
          <p:nvPr/>
        </p:nvSpPr>
        <p:spPr>
          <a:xfrm>
            <a:off x="3534941" y="2763049"/>
            <a:ext cx="2023943" cy="58356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the past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6478729" y="4321952"/>
            <a:ext cx="2023943" cy="107632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the present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2" name="TextBox 14"/>
          <p:cNvSpPr txBox="1"/>
          <p:nvPr/>
        </p:nvSpPr>
        <p:spPr>
          <a:xfrm>
            <a:off x="2136140" y="0"/>
            <a:ext cx="8404860" cy="1198880"/>
          </a:xfrm>
          <a:prstGeom prst="rect">
            <a:avLst/>
          </a:prstGeom>
          <a:noFill/>
        </p:spPr>
        <p:txBody>
          <a:bodyPr wrap="square" rtlCol="0">
            <a:spAutoFit/>
          </a:bodyPr>
          <a:p>
            <a:pPr algn="ctr" defTabSz="1219200" eaLnBrk="0" hangingPunct="0"/>
            <a:r>
              <a:rPr lang="zh-CN" altLang="en-US" sz="3600" b="1" dirty="0">
                <a:latin typeface="Times New Roman" panose="02020603050405020304" charset="0"/>
                <a:ea typeface="腾祥铁山楷书简" panose="01010104010101010101" pitchFamily="2" charset="-122"/>
                <a:cs typeface="Times New Roman" panose="02020603050405020304" charset="0"/>
              </a:rPr>
              <a:t>The Chinese Writing System:</a:t>
            </a:r>
            <a:endParaRPr lang="zh-CN" altLang="en-US" sz="3600" b="1" dirty="0">
              <a:latin typeface="Times New Roman" panose="02020603050405020304" charset="0"/>
              <a:ea typeface="腾祥铁山楷书简" panose="01010104010101010101" pitchFamily="2" charset="-122"/>
              <a:cs typeface="Times New Roman" panose="02020603050405020304" charset="0"/>
            </a:endParaRPr>
          </a:p>
          <a:p>
            <a:pPr algn="ctr" defTabSz="1219200" eaLnBrk="0" hangingPunct="0"/>
            <a:r>
              <a:rPr lang="zh-CN" altLang="en-US" sz="3600" b="1" dirty="0">
                <a:solidFill>
                  <a:srgbClr val="0070C0"/>
                </a:solidFill>
                <a:latin typeface="Times New Roman" panose="02020603050405020304" charset="0"/>
                <a:ea typeface="腾祥铁山楷书简" panose="01010104010101010101" pitchFamily="2" charset="-122"/>
                <a:cs typeface="Times New Roman" panose="02020603050405020304" charset="0"/>
              </a:rPr>
              <a:t>Connecting the Past and the Present</a:t>
            </a:r>
            <a:endParaRPr lang="zh-CN" altLang="en-US" sz="3600" b="1" dirty="0">
              <a:solidFill>
                <a:srgbClr val="0070C0"/>
              </a:solidFill>
              <a:latin typeface="Times New Roman" panose="02020603050405020304" charset="0"/>
              <a:ea typeface="腾祥铁山楷书简" panose="01010104010101010101" pitchFamily="2" charset="-122"/>
              <a:cs typeface="Times New Roman" panose="02020603050405020304" charset="0"/>
            </a:endParaRPr>
          </a:p>
        </p:txBody>
      </p:sp>
      <p:sp>
        <p:nvSpPr>
          <p:cNvPr id="3" name="椭圆 2"/>
          <p:cNvSpPr/>
          <p:nvPr/>
        </p:nvSpPr>
        <p:spPr>
          <a:xfrm>
            <a:off x="2765425" y="544830"/>
            <a:ext cx="2403475" cy="657225"/>
          </a:xfrm>
          <a:prstGeom prst="ellipse">
            <a:avLst/>
          </a:prstGeom>
          <a:noFill/>
          <a:ln w="28575">
            <a:solidFill>
              <a:srgbClr val="C0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cxnSp>
        <p:nvCxnSpPr>
          <p:cNvPr id="4" name="直接连接符 3"/>
          <p:cNvCxnSpPr/>
          <p:nvPr/>
        </p:nvCxnSpPr>
        <p:spPr>
          <a:xfrm>
            <a:off x="5158740" y="1104265"/>
            <a:ext cx="160845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7679055" y="1094105"/>
            <a:ext cx="2266315"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sp>
        <p:nvSpPr>
          <p:cNvPr id="100" name="文本框 99"/>
          <p:cNvSpPr txBox="1"/>
          <p:nvPr/>
        </p:nvSpPr>
        <p:spPr>
          <a:xfrm>
            <a:off x="1082040" y="976630"/>
            <a:ext cx="10894060" cy="1814830"/>
          </a:xfrm>
          <a:prstGeom prst="rect">
            <a:avLst/>
          </a:prstGeom>
          <a:noFill/>
          <a:ln w="9525">
            <a:noFill/>
          </a:ln>
        </p:spPr>
        <p:txBody>
          <a:bodyPr wrap="square">
            <a:spAutoFit/>
          </a:bodyPr>
          <a:p>
            <a:pPr indent="0"/>
            <a:r>
              <a:rPr lang="en-US" sz="2800" b="1" i="1">
                <a:solidFill>
                  <a:schemeClr val="tx1"/>
                </a:solidFill>
                <a:latin typeface="Times New Roman" panose="02020603050405020304" charset="0"/>
                <a:ea typeface="Microsoft YaHei UI" panose="020B0503020204020204" charset="-122"/>
                <a:cs typeface="Times New Roman" panose="02020603050405020304" charset="0"/>
                <a:sym typeface="+mn-ea"/>
              </a:rPr>
              <a:t>Para. 1</a:t>
            </a:r>
            <a:endParaRPr lang="zh-CN" altLang="en-US" sz="2800" b="1" i="1">
              <a:solidFill>
                <a:srgbClr val="333333"/>
              </a:solidFill>
              <a:latin typeface="Times New Roman" panose="02020603050405020304" charset="0"/>
              <a:ea typeface="Microsoft YaHei UI" panose="020B0503020204020204" charset="-122"/>
              <a:cs typeface="Times New Roman" panose="02020603050405020304" charset="0"/>
            </a:endParaRPr>
          </a:p>
          <a:p>
            <a:pPr indent="0"/>
            <a:r>
              <a:rPr lang="en-US" sz="2800" b="0">
                <a:solidFill>
                  <a:srgbClr val="333333"/>
                </a:solidFill>
                <a:latin typeface="Times New Roman" panose="02020603050405020304" charset="0"/>
                <a:ea typeface="Microsoft YaHei UI" panose="020B0503020204020204" charset="-122"/>
                <a:cs typeface="Times New Roman" panose="02020603050405020304" charset="0"/>
              </a:rPr>
              <a:t>China is widely known for its </a:t>
            </a:r>
            <a:r>
              <a:rPr lang="en-US" sz="2800" b="0">
                <a:solidFill>
                  <a:srgbClr val="FF0000"/>
                </a:solidFill>
                <a:latin typeface="Times New Roman" panose="02020603050405020304" charset="0"/>
                <a:ea typeface="Microsoft YaHei UI" panose="020B0503020204020204" charset="-122"/>
                <a:cs typeface="Times New Roman" panose="02020603050405020304" charset="0"/>
              </a:rPr>
              <a:t>ancient</a:t>
            </a:r>
            <a:r>
              <a:rPr lang="en-US" sz="2800" b="0">
                <a:solidFill>
                  <a:srgbClr val="333333"/>
                </a:solidFill>
                <a:latin typeface="Times New Roman" panose="02020603050405020304" charset="0"/>
                <a:ea typeface="Microsoft YaHei UI" panose="020B0503020204020204" charset="-122"/>
                <a:cs typeface="Times New Roman" panose="02020603050405020304" charset="0"/>
              </a:rPr>
              <a:t> civilisation which has continued all the way through into </a:t>
            </a:r>
            <a:r>
              <a:rPr lang="en-US" sz="2800" b="0">
                <a:solidFill>
                  <a:srgbClr val="0070C0"/>
                </a:solidFill>
                <a:latin typeface="Times New Roman" panose="02020603050405020304" charset="0"/>
                <a:ea typeface="Microsoft YaHei UI" panose="020B0503020204020204" charset="-122"/>
                <a:cs typeface="Times New Roman" panose="02020603050405020304" charset="0"/>
              </a:rPr>
              <a:t>modern</a:t>
            </a:r>
            <a:r>
              <a:rPr lang="en-US" sz="2800" b="0">
                <a:solidFill>
                  <a:srgbClr val="333333"/>
                </a:solidFill>
                <a:latin typeface="Times New Roman" panose="02020603050405020304" charset="0"/>
                <a:ea typeface="Microsoft YaHei UI" panose="020B0503020204020204" charset="-122"/>
                <a:cs typeface="Times New Roman" panose="02020603050405020304" charset="0"/>
              </a:rPr>
              <a:t> times, despite the many ups and downs in its history. </a:t>
            </a:r>
            <a:endParaRPr lang="zh-CN" altLang="en-US" sz="2800" b="0">
              <a:solidFill>
                <a:srgbClr val="333333"/>
              </a:solidFill>
              <a:latin typeface="Times New Roman" panose="02020603050405020304" charset="0"/>
              <a:ea typeface="Microsoft YaHei UI" panose="020B0503020204020204" charset="-122"/>
              <a:cs typeface="Times New Roman" panose="02020603050405020304" charset="0"/>
            </a:endParaRPr>
          </a:p>
        </p:txBody>
      </p:sp>
      <p:sp>
        <p:nvSpPr>
          <p:cNvPr id="13" name="文本框 12"/>
          <p:cNvSpPr txBox="1"/>
          <p:nvPr/>
        </p:nvSpPr>
        <p:spPr>
          <a:xfrm>
            <a:off x="1082675" y="2674620"/>
            <a:ext cx="10893425" cy="1814830"/>
          </a:xfrm>
          <a:prstGeom prst="rect">
            <a:avLst/>
          </a:prstGeom>
          <a:noFill/>
          <a:ln w="9525">
            <a:noFill/>
          </a:ln>
        </p:spPr>
        <p:txBody>
          <a:bodyPr wrap="square">
            <a:spAutoFit/>
          </a:bodyPr>
          <a:p>
            <a:pPr indent="0"/>
            <a:r>
              <a:rPr lang="en-US" sz="2800" b="1" i="1">
                <a:solidFill>
                  <a:schemeClr val="tx1"/>
                </a:solidFill>
                <a:latin typeface="Times New Roman" panose="02020603050405020304" charset="0"/>
                <a:ea typeface="Microsoft YaHei UI" panose="020B0503020204020204" charset="-122"/>
                <a:sym typeface="+mn-ea"/>
              </a:rPr>
              <a:t>Para. 2</a:t>
            </a:r>
            <a:endParaRPr lang="en-US" sz="2800" b="1" i="1">
              <a:solidFill>
                <a:schemeClr val="tx1"/>
              </a:solidFill>
              <a:latin typeface="Times New Roman" panose="02020603050405020304" charset="0"/>
              <a:ea typeface="Microsoft YaHei UI" panose="020B0503020204020204" charset="-122"/>
              <a:sym typeface="+mn-ea"/>
            </a:endParaRPr>
          </a:p>
          <a:p>
            <a:pPr indent="0"/>
            <a:r>
              <a:rPr lang="en-US" sz="2800" b="0">
                <a:solidFill>
                  <a:srgbClr val="333333"/>
                </a:solidFill>
                <a:latin typeface="Times New Roman" panose="02020603050405020304" charset="0"/>
                <a:ea typeface="Microsoft YaHei UI" panose="020B0503020204020204" charset="-122"/>
              </a:rPr>
              <a:t>It </a:t>
            </a:r>
            <a:r>
              <a:rPr lang="en-US" sz="2800" b="0">
                <a:solidFill>
                  <a:srgbClr val="0070C0"/>
                </a:solidFill>
                <a:latin typeface="Times New Roman" panose="02020603050405020304" charset="0"/>
                <a:ea typeface="Microsoft YaHei UI" panose="020B0503020204020204" charset="-122"/>
              </a:rPr>
              <a:t>dates back</a:t>
            </a:r>
            <a:r>
              <a:rPr lang="en-US" sz="2800" b="0">
                <a:solidFill>
                  <a:srgbClr val="333333"/>
                </a:solidFill>
                <a:latin typeface="Times New Roman" panose="02020603050405020304" charset="0"/>
                <a:ea typeface="Microsoft YaHei UI" panose="020B0503020204020204" charset="-122"/>
              </a:rPr>
              <a:t> several thousand years to the use of longgu—animal bones and shells on which symbols were carved by </a:t>
            </a:r>
            <a:r>
              <a:rPr lang="en-US" sz="2800" b="0">
                <a:solidFill>
                  <a:srgbClr val="FF0000"/>
                </a:solidFill>
                <a:latin typeface="Times New Roman" panose="02020603050405020304" charset="0"/>
                <a:ea typeface="Microsoft YaHei UI" panose="020B0503020204020204" charset="-122"/>
              </a:rPr>
              <a:t>ancient</a:t>
            </a:r>
            <a:r>
              <a:rPr lang="en-US" sz="2800" b="0">
                <a:solidFill>
                  <a:srgbClr val="333333"/>
                </a:solidFill>
                <a:latin typeface="Times New Roman" panose="02020603050405020304" charset="0"/>
                <a:ea typeface="Microsoft YaHei UI" panose="020B0503020204020204" charset="-122"/>
              </a:rPr>
              <a:t> Chinese people. Some of the </a:t>
            </a:r>
            <a:r>
              <a:rPr lang="en-US" sz="2800" b="0">
                <a:solidFill>
                  <a:srgbClr val="FF0000"/>
                </a:solidFill>
                <a:latin typeface="Times New Roman" panose="02020603050405020304" charset="0"/>
                <a:ea typeface="Microsoft YaHei UI" panose="020B0503020204020204" charset="-122"/>
              </a:rPr>
              <a:t>ancient</a:t>
            </a:r>
            <a:r>
              <a:rPr lang="en-US" sz="2800" b="0">
                <a:solidFill>
                  <a:srgbClr val="333333"/>
                </a:solidFill>
                <a:latin typeface="Times New Roman" panose="02020603050405020304" charset="0"/>
                <a:ea typeface="Microsoft YaHei UI" panose="020B0503020204020204" charset="-122"/>
              </a:rPr>
              <a:t> symbols can still be seen in </a:t>
            </a:r>
            <a:r>
              <a:rPr lang="en-US" sz="2800" b="0">
                <a:solidFill>
                  <a:srgbClr val="0070C0"/>
                </a:solidFill>
                <a:latin typeface="Times New Roman" panose="02020603050405020304" charset="0"/>
                <a:ea typeface="Microsoft YaHei UI" panose="020B0503020204020204" charset="-122"/>
              </a:rPr>
              <a:t>today’s</a:t>
            </a:r>
            <a:r>
              <a:rPr lang="en-US" sz="2800" b="0">
                <a:solidFill>
                  <a:srgbClr val="333333"/>
                </a:solidFill>
                <a:latin typeface="Times New Roman" panose="02020603050405020304" charset="0"/>
                <a:ea typeface="Microsoft YaHei UI" panose="020B0503020204020204" charset="-122"/>
              </a:rPr>
              <a:t> hanzi. </a:t>
            </a:r>
            <a:endParaRPr lang="en-US" altLang="en-US" sz="2800" b="0">
              <a:solidFill>
                <a:srgbClr val="333333"/>
              </a:solidFill>
              <a:latin typeface="Times New Roman" panose="02020603050405020304" charset="0"/>
              <a:ea typeface="Microsoft YaHei UI" panose="020B0503020204020204" charset="-122"/>
            </a:endParaRPr>
          </a:p>
        </p:txBody>
      </p:sp>
      <p:sp>
        <p:nvSpPr>
          <p:cNvPr id="14" name="文本框 13"/>
          <p:cNvSpPr txBox="1"/>
          <p:nvPr/>
        </p:nvSpPr>
        <p:spPr>
          <a:xfrm>
            <a:off x="1082675" y="4372610"/>
            <a:ext cx="10893425" cy="1383665"/>
          </a:xfrm>
          <a:prstGeom prst="rect">
            <a:avLst/>
          </a:prstGeom>
          <a:noFill/>
          <a:ln w="9525">
            <a:noFill/>
          </a:ln>
        </p:spPr>
        <p:txBody>
          <a:bodyPr wrap="square">
            <a:spAutoFit/>
          </a:bodyPr>
          <a:p>
            <a:pPr indent="0"/>
            <a:r>
              <a:rPr lang="en-US" sz="2800" b="1" i="1">
                <a:solidFill>
                  <a:schemeClr val="tx1"/>
                </a:solidFill>
                <a:latin typeface="Times New Roman" panose="02020603050405020304" charset="0"/>
                <a:ea typeface="Microsoft YaHei UI" panose="020B0503020204020204" charset="-122"/>
                <a:sym typeface="+mn-ea"/>
              </a:rPr>
              <a:t>Para.4</a:t>
            </a:r>
            <a:endParaRPr lang="en-US" altLang="en-US" sz="2800" b="1" i="1">
              <a:solidFill>
                <a:srgbClr val="333333"/>
              </a:solidFill>
              <a:latin typeface="Times New Roman" panose="02020603050405020304" charset="0"/>
              <a:ea typeface="Microsoft YaHei UI" panose="020B0503020204020204" charset="-122"/>
            </a:endParaRPr>
          </a:p>
          <a:p>
            <a:pPr indent="0"/>
            <a:r>
              <a:rPr lang="en-US" sz="2800" b="0">
                <a:solidFill>
                  <a:srgbClr val="333333"/>
                </a:solidFill>
                <a:latin typeface="Times New Roman" panose="02020603050405020304" charset="0"/>
                <a:ea typeface="Microsoft YaHei UI" panose="020B0503020204020204" charset="-122"/>
              </a:rPr>
              <a:t>Even </a:t>
            </a:r>
            <a:r>
              <a:rPr lang="en-US" sz="2800" b="0">
                <a:solidFill>
                  <a:srgbClr val="0070C0"/>
                </a:solidFill>
                <a:latin typeface="Times New Roman" panose="02020603050405020304" charset="0"/>
                <a:ea typeface="Microsoft YaHei UI" panose="020B0503020204020204" charset="-122"/>
              </a:rPr>
              <a:t>today</a:t>
            </a:r>
            <a:r>
              <a:rPr lang="en-US" sz="2800" b="0">
                <a:solidFill>
                  <a:srgbClr val="333333"/>
                </a:solidFill>
                <a:latin typeface="Times New Roman" panose="02020603050405020304" charset="0"/>
                <a:ea typeface="Microsoft YaHei UI" panose="020B0503020204020204" charset="-122"/>
              </a:rPr>
              <a:t>, no matter where Chinese people live or what dialect they speak, they can all still communicate in writing. </a:t>
            </a:r>
            <a:endParaRPr lang="en-US" altLang="en-US" sz="2800" b="0">
              <a:solidFill>
                <a:srgbClr val="333333"/>
              </a:solidFill>
              <a:latin typeface="Times New Roman" panose="02020603050405020304" charset="0"/>
              <a:ea typeface="Microsoft YaHei UI" panose="020B0503020204020204" charset="-122"/>
            </a:endParaRPr>
          </a:p>
        </p:txBody>
      </p:sp>
      <p:sp>
        <p:nvSpPr>
          <p:cNvPr id="17" name="文本框 16"/>
          <p:cNvSpPr txBox="1"/>
          <p:nvPr/>
        </p:nvSpPr>
        <p:spPr>
          <a:xfrm>
            <a:off x="847090" y="5693410"/>
            <a:ext cx="10627995" cy="583565"/>
          </a:xfrm>
          <a:prstGeom prst="rect">
            <a:avLst/>
          </a:prstGeom>
          <a:solidFill>
            <a:schemeClr val="bg1"/>
          </a:solidFill>
        </p:spPr>
        <p:txBody>
          <a:bodyPr wrap="none" rtlCol="0">
            <a:spAutoFit/>
          </a:bodyPr>
          <a:p>
            <a:r>
              <a:rPr lang="en-US" altLang="zh-CN" sz="3200" b="1">
                <a:solidFill>
                  <a:srgbClr val="C00000"/>
                </a:solidFill>
                <a:latin typeface="Times New Roman" panose="02020603050405020304" charset="0"/>
                <a:cs typeface="Times New Roman" panose="02020603050405020304" charset="0"/>
              </a:rPr>
              <a:t>What other functions does the Chinese writing system have?</a:t>
            </a:r>
            <a:endParaRPr lang="en-US" altLang="zh-CN" sz="3200" b="1">
              <a:solidFill>
                <a:srgbClr val="C0000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left)">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500" fill="hold">
                                          <p:stCondLst>
                                            <p:cond delay="0"/>
                                          </p:stCondLst>
                                        </p:cTn>
                                        <p:tgtEl>
                                          <p:spTgt spid="3"/>
                                        </p:tgtEl>
                                        <p:attrNameLst>
                                          <p:attrName>style.visibility</p:attrName>
                                        </p:attrNameLst>
                                      </p:cBhvr>
                                      <p:to>
                                        <p:strVal val="visible"/>
                                      </p:to>
                                    </p:set>
                                    <p:animEffect transition="in" filter="circle(in)">
                                      <p:cBhvr>
                                        <p:cTn id="24" dur="500"/>
                                        <p:tgtEl>
                                          <p:spTgt spid="3"/>
                                        </p:tgtEl>
                                      </p:cBhvr>
                                    </p:animEffect>
                                  </p:childTnLst>
                                </p:cTn>
                              </p:par>
                            </p:childTnLst>
                          </p:cTn>
                        </p:par>
                        <p:par>
                          <p:cTn id="25" fill="hold">
                            <p:stCondLst>
                              <p:cond delay="500"/>
                            </p:stCondLst>
                            <p:childTnLst>
                              <p:par>
                                <p:cTn id="26" presetID="49" presetClass="entr" presetSubtype="0" decel="10000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par>
                          <p:cTn id="32" fill="hold">
                            <p:stCondLst>
                              <p:cond delay="1000"/>
                            </p:stCondLst>
                            <p:childTnLst>
                              <p:par>
                                <p:cTn id="33" presetID="53" presetClass="entr" presetSubtype="16"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p:cTn id="35" dur="500" fill="hold"/>
                                        <p:tgtEl>
                                          <p:spTgt spid="10"/>
                                        </p:tgtEl>
                                        <p:attrNameLst>
                                          <p:attrName>ppt_w</p:attrName>
                                        </p:attrNameLst>
                                      </p:cBhvr>
                                      <p:tavLst>
                                        <p:tav tm="0">
                                          <p:val>
                                            <p:fltVal val="0"/>
                                          </p:val>
                                        </p:tav>
                                        <p:tav tm="100000">
                                          <p:val>
                                            <p:strVal val="#ppt_w"/>
                                          </p:val>
                                        </p:tav>
                                      </p:tavLst>
                                    </p:anim>
                                    <p:anim calcmode="lin" valueType="num">
                                      <p:cBhvr>
                                        <p:cTn id="36" dur="500" fill="hold"/>
                                        <p:tgtEl>
                                          <p:spTgt spid="10"/>
                                        </p:tgtEl>
                                        <p:attrNameLst>
                                          <p:attrName>ppt_h</p:attrName>
                                        </p:attrNameLst>
                                      </p:cBhvr>
                                      <p:tavLst>
                                        <p:tav tm="0">
                                          <p:val>
                                            <p:fltVal val="0"/>
                                          </p:val>
                                        </p:tav>
                                        <p:tav tm="100000">
                                          <p:val>
                                            <p:strVal val="#ppt_h"/>
                                          </p:val>
                                        </p:tav>
                                      </p:tavLst>
                                    </p:anim>
                                    <p:animEffect transition="in" filter="fade">
                                      <p:cBhvr>
                                        <p:cTn id="37" dur="500"/>
                                        <p:tgtEl>
                                          <p:spTgt spid="10"/>
                                        </p:tgtEl>
                                      </p:cBhvr>
                                    </p:animEffect>
                                  </p:childTnLst>
                                </p:cTn>
                              </p:par>
                            </p:childTnLst>
                          </p:cTn>
                        </p:par>
                        <p:par>
                          <p:cTn id="38" fill="hold">
                            <p:stCondLst>
                              <p:cond delay="1500"/>
                            </p:stCondLst>
                            <p:childTnLst>
                              <p:par>
                                <p:cTn id="39" presetID="22" presetClass="entr" presetSubtype="8"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Effect transition="in" filter="wipe(left)">
                                      <p:cBhvr>
                                        <p:cTn id="41" dur="500"/>
                                        <p:tgtEl>
                                          <p:spTgt spid="9"/>
                                        </p:tgtEl>
                                      </p:cBhvr>
                                    </p:animEffect>
                                  </p:childTnLst>
                                </p:cTn>
                              </p:par>
                            </p:childTnLst>
                          </p:cTn>
                        </p:par>
                        <p:par>
                          <p:cTn id="42" fill="hold">
                            <p:stCondLst>
                              <p:cond delay="2000"/>
                            </p:stCondLst>
                            <p:childTnLst>
                              <p:par>
                                <p:cTn id="43" presetID="49" presetClass="entr" presetSubtype="0" decel="100000" fill="hold" nodeType="afterEffect">
                                  <p:stCondLst>
                                    <p:cond delay="0"/>
                                  </p:stCondLst>
                                  <p:childTnLst>
                                    <p:set>
                                      <p:cBhvr>
                                        <p:cTn id="44" dur="1" fill="hold">
                                          <p:stCondLst>
                                            <p:cond delay="0"/>
                                          </p:stCondLst>
                                        </p:cTn>
                                        <p:tgtEl>
                                          <p:spTgt spid="6"/>
                                        </p:tgtEl>
                                        <p:attrNameLst>
                                          <p:attrName>style.visibility</p:attrName>
                                        </p:attrNameLst>
                                      </p:cBhvr>
                                      <p:to>
                                        <p:strVal val="visible"/>
                                      </p:to>
                                    </p:set>
                                    <p:anim calcmode="lin" valueType="num">
                                      <p:cBhvr>
                                        <p:cTn id="45" dur="500" fill="hold"/>
                                        <p:tgtEl>
                                          <p:spTgt spid="6"/>
                                        </p:tgtEl>
                                        <p:attrNameLst>
                                          <p:attrName>ppt_w</p:attrName>
                                        </p:attrNameLst>
                                      </p:cBhvr>
                                      <p:tavLst>
                                        <p:tav tm="0">
                                          <p:val>
                                            <p:fltVal val="0"/>
                                          </p:val>
                                        </p:tav>
                                        <p:tav tm="100000">
                                          <p:val>
                                            <p:strVal val="#ppt_w"/>
                                          </p:val>
                                        </p:tav>
                                      </p:tavLst>
                                    </p:anim>
                                    <p:anim calcmode="lin" valueType="num">
                                      <p:cBhvr>
                                        <p:cTn id="46" dur="500" fill="hold"/>
                                        <p:tgtEl>
                                          <p:spTgt spid="6"/>
                                        </p:tgtEl>
                                        <p:attrNameLst>
                                          <p:attrName>ppt_h</p:attrName>
                                        </p:attrNameLst>
                                      </p:cBhvr>
                                      <p:tavLst>
                                        <p:tav tm="0">
                                          <p:val>
                                            <p:fltVal val="0"/>
                                          </p:val>
                                        </p:tav>
                                        <p:tav tm="100000">
                                          <p:val>
                                            <p:strVal val="#ppt_h"/>
                                          </p:val>
                                        </p:tav>
                                      </p:tavLst>
                                    </p:anim>
                                    <p:anim calcmode="lin" valueType="num">
                                      <p:cBhvr>
                                        <p:cTn id="47" dur="500" fill="hold"/>
                                        <p:tgtEl>
                                          <p:spTgt spid="6"/>
                                        </p:tgtEl>
                                        <p:attrNameLst>
                                          <p:attrName>style.rotation</p:attrName>
                                        </p:attrNameLst>
                                      </p:cBhvr>
                                      <p:tavLst>
                                        <p:tav tm="0">
                                          <p:val>
                                            <p:fltVal val="360"/>
                                          </p:val>
                                        </p:tav>
                                        <p:tav tm="100000">
                                          <p:val>
                                            <p:fltVal val="0"/>
                                          </p:val>
                                        </p:tav>
                                      </p:tavLst>
                                    </p:anim>
                                    <p:animEffect transition="in" filter="fade">
                                      <p:cBhvr>
                                        <p:cTn id="48" dur="500"/>
                                        <p:tgtEl>
                                          <p:spTgt spid="6"/>
                                        </p:tgtEl>
                                      </p:cBhvr>
                                    </p:animEffect>
                                  </p:childTnLst>
                                </p:cTn>
                              </p:par>
                            </p:childTnLst>
                          </p:cTn>
                        </p:par>
                        <p:par>
                          <p:cTn id="49" fill="hold">
                            <p:stCondLst>
                              <p:cond delay="2500"/>
                            </p:stCondLst>
                            <p:childTnLst>
                              <p:par>
                                <p:cTn id="50" presetID="53" presetClass="entr" presetSubtype="16" fill="hold" grpId="0" nodeType="after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Effect transition="in" filter="wipe(right)">
                                      <p:cBhvr>
                                        <p:cTn id="58" dur="500"/>
                                        <p:tgtEl>
                                          <p:spTgt spid="8"/>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xit" presetSubtype="32" fill="hold" nodeType="clickEffect">
                                  <p:stCondLst>
                                    <p:cond delay="0"/>
                                  </p:stCondLst>
                                  <p:childTnLst>
                                    <p:animEffect transition="out" filter="circle(out)">
                                      <p:cBhvr>
                                        <p:cTn id="62" dur="2000"/>
                                        <p:tgtEl>
                                          <p:spTgt spid="7"/>
                                        </p:tgtEl>
                                      </p:cBhvr>
                                    </p:animEffect>
                                    <p:set>
                                      <p:cBhvr>
                                        <p:cTn id="63" dur="1" fill="hold">
                                          <p:stCondLst>
                                            <p:cond delay="1999"/>
                                          </p:stCondLst>
                                        </p:cTn>
                                        <p:tgtEl>
                                          <p:spTgt spid="7"/>
                                        </p:tgtEl>
                                        <p:attrNameLst>
                                          <p:attrName>style.visibility</p:attrName>
                                        </p:attrNameLst>
                                      </p:cBhvr>
                                      <p:to>
                                        <p:strVal val="hidden"/>
                                      </p:to>
                                    </p:set>
                                  </p:childTnLst>
                                </p:cTn>
                              </p:par>
                              <p:par>
                                <p:cTn id="64" presetID="6" presetClass="exit" presetSubtype="32" fill="hold" grpId="1" nodeType="withEffect">
                                  <p:stCondLst>
                                    <p:cond delay="0"/>
                                  </p:stCondLst>
                                  <p:childTnLst>
                                    <p:animEffect transition="out" filter="circle(out)">
                                      <p:cBhvr>
                                        <p:cTn id="65" dur="2000"/>
                                        <p:tgtEl>
                                          <p:spTgt spid="10"/>
                                        </p:tgtEl>
                                      </p:cBhvr>
                                    </p:animEffect>
                                    <p:set>
                                      <p:cBhvr>
                                        <p:cTn id="66" dur="1" fill="hold">
                                          <p:stCondLst>
                                            <p:cond delay="1999"/>
                                          </p:stCondLst>
                                        </p:cTn>
                                        <p:tgtEl>
                                          <p:spTgt spid="10"/>
                                        </p:tgtEl>
                                        <p:attrNameLst>
                                          <p:attrName>style.visibility</p:attrName>
                                        </p:attrNameLst>
                                      </p:cBhvr>
                                      <p:to>
                                        <p:strVal val="hidden"/>
                                      </p:to>
                                    </p:set>
                                  </p:childTnLst>
                                </p:cTn>
                              </p:par>
                              <p:par>
                                <p:cTn id="67" presetID="6" presetClass="exit" presetSubtype="32" fill="hold" nodeType="withEffect">
                                  <p:stCondLst>
                                    <p:cond delay="0"/>
                                  </p:stCondLst>
                                  <p:childTnLst>
                                    <p:animEffect transition="out" filter="circle(out)">
                                      <p:cBhvr>
                                        <p:cTn id="68" dur="2000"/>
                                        <p:tgtEl>
                                          <p:spTgt spid="8"/>
                                        </p:tgtEl>
                                      </p:cBhvr>
                                    </p:animEffect>
                                    <p:set>
                                      <p:cBhvr>
                                        <p:cTn id="69" dur="1" fill="hold">
                                          <p:stCondLst>
                                            <p:cond delay="1999"/>
                                          </p:stCondLst>
                                        </p:cTn>
                                        <p:tgtEl>
                                          <p:spTgt spid="8"/>
                                        </p:tgtEl>
                                        <p:attrNameLst>
                                          <p:attrName>style.visibility</p:attrName>
                                        </p:attrNameLst>
                                      </p:cBhvr>
                                      <p:to>
                                        <p:strVal val="hidden"/>
                                      </p:to>
                                    </p:set>
                                  </p:childTnLst>
                                </p:cTn>
                              </p:par>
                              <p:par>
                                <p:cTn id="70" presetID="6" presetClass="exit" presetSubtype="32" fill="hold" nodeType="withEffect">
                                  <p:stCondLst>
                                    <p:cond delay="0"/>
                                  </p:stCondLst>
                                  <p:childTnLst>
                                    <p:animEffect transition="out" filter="circle(out)">
                                      <p:cBhvr>
                                        <p:cTn id="71" dur="2000"/>
                                        <p:tgtEl>
                                          <p:spTgt spid="6"/>
                                        </p:tgtEl>
                                      </p:cBhvr>
                                    </p:animEffect>
                                    <p:set>
                                      <p:cBhvr>
                                        <p:cTn id="72" dur="1" fill="hold">
                                          <p:stCondLst>
                                            <p:cond delay="1999"/>
                                          </p:stCondLst>
                                        </p:cTn>
                                        <p:tgtEl>
                                          <p:spTgt spid="6"/>
                                        </p:tgtEl>
                                        <p:attrNameLst>
                                          <p:attrName>style.visibility</p:attrName>
                                        </p:attrNameLst>
                                      </p:cBhvr>
                                      <p:to>
                                        <p:strVal val="hidden"/>
                                      </p:to>
                                    </p:set>
                                  </p:childTnLst>
                                </p:cTn>
                              </p:par>
                              <p:par>
                                <p:cTn id="73" presetID="6" presetClass="exit" presetSubtype="32" fill="hold" grpId="1" nodeType="withEffect">
                                  <p:stCondLst>
                                    <p:cond delay="0"/>
                                  </p:stCondLst>
                                  <p:childTnLst>
                                    <p:animEffect transition="out" filter="circle(out)">
                                      <p:cBhvr>
                                        <p:cTn id="74" dur="2000"/>
                                        <p:tgtEl>
                                          <p:spTgt spid="11"/>
                                        </p:tgtEl>
                                      </p:cBhvr>
                                    </p:animEffect>
                                    <p:set>
                                      <p:cBhvr>
                                        <p:cTn id="75" dur="1" fill="hold">
                                          <p:stCondLst>
                                            <p:cond delay="1999"/>
                                          </p:stCondLst>
                                        </p:cTn>
                                        <p:tgtEl>
                                          <p:spTgt spid="11"/>
                                        </p:tgtEl>
                                        <p:attrNameLst>
                                          <p:attrName>style.visibility</p:attrName>
                                        </p:attrNameLst>
                                      </p:cBhvr>
                                      <p:to>
                                        <p:strVal val="hidden"/>
                                      </p:to>
                                    </p:set>
                                  </p:childTnLst>
                                </p:cTn>
                              </p:par>
                              <p:par>
                                <p:cTn id="76" presetID="6" presetClass="exit" presetSubtype="32" fill="hold" nodeType="withEffect">
                                  <p:stCondLst>
                                    <p:cond delay="0"/>
                                  </p:stCondLst>
                                  <p:childTnLst>
                                    <p:animEffect transition="out" filter="circle(out)">
                                      <p:cBhvr>
                                        <p:cTn id="77" dur="2000"/>
                                        <p:tgtEl>
                                          <p:spTgt spid="9"/>
                                        </p:tgtEl>
                                      </p:cBhvr>
                                    </p:animEffect>
                                    <p:set>
                                      <p:cBhvr>
                                        <p:cTn id="78" dur="1" fill="hold">
                                          <p:stCondLst>
                                            <p:cond delay="1999"/>
                                          </p:stCondLst>
                                        </p:cTn>
                                        <p:tgtEl>
                                          <p:spTgt spid="9"/>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3" presetClass="entr" presetSubtype="10" fill="hold" grpId="0" nodeType="clickEffect">
                                  <p:stCondLst>
                                    <p:cond delay="0"/>
                                  </p:stCondLst>
                                  <p:childTnLst>
                                    <p:set>
                                      <p:cBhvr>
                                        <p:cTn id="82" dur="1" fill="hold">
                                          <p:stCondLst>
                                            <p:cond delay="0"/>
                                          </p:stCondLst>
                                        </p:cTn>
                                        <p:tgtEl>
                                          <p:spTgt spid="100"/>
                                        </p:tgtEl>
                                        <p:attrNameLst>
                                          <p:attrName>style.visibility</p:attrName>
                                        </p:attrNameLst>
                                      </p:cBhvr>
                                      <p:to>
                                        <p:strVal val="visible"/>
                                      </p:to>
                                    </p:set>
                                    <p:animEffect transition="in" filter="blinds(horizontal)">
                                      <p:cBhvr>
                                        <p:cTn id="83" dur="500"/>
                                        <p:tgtEl>
                                          <p:spTgt spid="100"/>
                                        </p:tgtEl>
                                      </p:cBhvr>
                                    </p:animEffect>
                                  </p:childTnLst>
                                </p:cTn>
                              </p:par>
                            </p:childTnLst>
                          </p:cTn>
                        </p:par>
                      </p:childTnLst>
                    </p:cTn>
                  </p:par>
                  <p:par>
                    <p:cTn id="84" fill="hold">
                      <p:stCondLst>
                        <p:cond delay="indefinite"/>
                      </p:stCondLst>
                      <p:childTnLst>
                        <p:par>
                          <p:cTn id="85" fill="hold">
                            <p:stCondLst>
                              <p:cond delay="0"/>
                            </p:stCondLst>
                            <p:childTnLst>
                              <p:par>
                                <p:cTn id="86" presetID="3" presetClass="entr" presetSubtype="10" fill="hold" grpId="0" nodeType="clickEffect">
                                  <p:stCondLst>
                                    <p:cond delay="0"/>
                                  </p:stCondLst>
                                  <p:childTnLst>
                                    <p:set>
                                      <p:cBhvr>
                                        <p:cTn id="87" dur="1" fill="hold">
                                          <p:stCondLst>
                                            <p:cond delay="0"/>
                                          </p:stCondLst>
                                        </p:cTn>
                                        <p:tgtEl>
                                          <p:spTgt spid="13"/>
                                        </p:tgtEl>
                                        <p:attrNameLst>
                                          <p:attrName>style.visibility</p:attrName>
                                        </p:attrNameLst>
                                      </p:cBhvr>
                                      <p:to>
                                        <p:strVal val="visible"/>
                                      </p:to>
                                    </p:set>
                                    <p:animEffect transition="in" filter="blinds(horizontal)">
                                      <p:cBhvr>
                                        <p:cTn id="88" dur="500"/>
                                        <p:tgtEl>
                                          <p:spTgt spid="13"/>
                                        </p:tgtEl>
                                      </p:cBhvr>
                                    </p:animEffect>
                                  </p:childTnLst>
                                </p:cTn>
                              </p:par>
                            </p:childTnLst>
                          </p:cTn>
                        </p:par>
                      </p:childTnLst>
                    </p:cTn>
                  </p:par>
                  <p:par>
                    <p:cTn id="89" fill="hold">
                      <p:stCondLst>
                        <p:cond delay="indefinite"/>
                      </p:stCondLst>
                      <p:childTnLst>
                        <p:par>
                          <p:cTn id="90" fill="hold">
                            <p:stCondLst>
                              <p:cond delay="0"/>
                            </p:stCondLst>
                            <p:childTnLst>
                              <p:par>
                                <p:cTn id="91" presetID="3" presetClass="entr" presetSubtype="10" fill="hold" grpId="0" nodeType="clickEffect">
                                  <p:stCondLst>
                                    <p:cond delay="0"/>
                                  </p:stCondLst>
                                  <p:childTnLst>
                                    <p:set>
                                      <p:cBhvr>
                                        <p:cTn id="92" dur="1" fill="hold">
                                          <p:stCondLst>
                                            <p:cond delay="0"/>
                                          </p:stCondLst>
                                        </p:cTn>
                                        <p:tgtEl>
                                          <p:spTgt spid="14"/>
                                        </p:tgtEl>
                                        <p:attrNameLst>
                                          <p:attrName>style.visibility</p:attrName>
                                        </p:attrNameLst>
                                      </p:cBhvr>
                                      <p:to>
                                        <p:strVal val="visible"/>
                                      </p:to>
                                    </p:set>
                                    <p:animEffect transition="in" filter="blinds(horizontal)">
                                      <p:cBhvr>
                                        <p:cTn id="93" dur="500"/>
                                        <p:tgtEl>
                                          <p:spTgt spid="14"/>
                                        </p:tgtEl>
                                      </p:cBhvr>
                                    </p:animEffect>
                                  </p:childTnLst>
                                </p:cTn>
                              </p:par>
                            </p:childTnLst>
                          </p:cTn>
                        </p:par>
                      </p:childTnLst>
                    </p:cTn>
                  </p:par>
                  <p:par>
                    <p:cTn id="94" fill="hold">
                      <p:stCondLst>
                        <p:cond delay="indefinite"/>
                      </p:stCondLst>
                      <p:childTnLst>
                        <p:par>
                          <p:cTn id="95" fill="hold">
                            <p:stCondLst>
                              <p:cond delay="0"/>
                            </p:stCondLst>
                            <p:childTnLst>
                              <p:par>
                                <p:cTn id="96" presetID="3" presetClass="entr" presetSubtype="10" fill="hold" grpId="0" nodeType="clickEffect">
                                  <p:stCondLst>
                                    <p:cond delay="0"/>
                                  </p:stCondLst>
                                  <p:childTnLst>
                                    <p:set>
                                      <p:cBhvr>
                                        <p:cTn id="97" dur="1" fill="hold">
                                          <p:stCondLst>
                                            <p:cond delay="0"/>
                                          </p:stCondLst>
                                        </p:cTn>
                                        <p:tgtEl>
                                          <p:spTgt spid="17"/>
                                        </p:tgtEl>
                                        <p:attrNameLst>
                                          <p:attrName>style.visibility</p:attrName>
                                        </p:attrNameLst>
                                      </p:cBhvr>
                                      <p:to>
                                        <p:strVal val="visible"/>
                                      </p:to>
                                    </p:set>
                                    <p:animEffect transition="in" filter="blinds(horizontal)">
                                      <p:cBhvr>
                                        <p:cTn id="9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 grpId="0"/>
      <p:bldP spid="3" grpId="0" animBg="1"/>
      <p:bldP spid="3" grpId="1" animBg="1"/>
      <p:bldP spid="10" grpId="1"/>
      <p:bldP spid="11" grpId="1"/>
      <p:bldP spid="100" grpId="0"/>
      <p:bldP spid="100" grpId="1"/>
      <p:bldP spid="13" grpId="0"/>
      <p:bldP spid="13" grpId="1"/>
      <p:bldP spid="14" grpId="0"/>
      <p:bldP spid="14" grpId="1"/>
      <p:bldP spid="17" grpId="0" animBg="1"/>
      <p:bldP spid="17"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6478729" y="4321952"/>
            <a:ext cx="2023943" cy="1076325"/>
          </a:xfrm>
          <a:prstGeom prst="rect">
            <a:avLst/>
          </a:prstGeom>
          <a:noFill/>
        </p:spPr>
        <p:txBody>
          <a:bodyPr wrap="square" rtlCol="0">
            <a:spAutoFit/>
          </a:bodyPr>
          <a:lstStyle/>
          <a:p>
            <a:pPr algn="ctr"/>
            <a:r>
              <a:rPr lang="en-US" altLang="zh-CN" sz="3200" b="1" dirty="0">
                <a:solidFill>
                  <a:schemeClr val="bg1"/>
                </a:solidFill>
                <a:latin typeface="微软雅黑" panose="020B0503020204020204" pitchFamily="34" charset="-122"/>
                <a:ea typeface="微软雅黑" panose="020B0503020204020204" pitchFamily="34" charset="-122"/>
              </a:rPr>
              <a:t>the present</a:t>
            </a:r>
            <a:endParaRPr lang="en-US" altLang="zh-CN" sz="3200" b="1" dirty="0">
              <a:solidFill>
                <a:schemeClr val="bg1"/>
              </a:solidFill>
              <a:latin typeface="微软雅黑" panose="020B0503020204020204" pitchFamily="34" charset="-122"/>
              <a:ea typeface="微软雅黑" panose="020B0503020204020204" pitchFamily="34" charset="-122"/>
            </a:endParaRPr>
          </a:p>
        </p:txBody>
      </p:sp>
      <p:sp>
        <p:nvSpPr>
          <p:cNvPr id="100" name="文本框 99"/>
          <p:cNvSpPr txBox="1"/>
          <p:nvPr/>
        </p:nvSpPr>
        <p:spPr>
          <a:xfrm>
            <a:off x="929005" y="684530"/>
            <a:ext cx="10894060" cy="1383665"/>
          </a:xfrm>
          <a:prstGeom prst="rect">
            <a:avLst/>
          </a:prstGeom>
          <a:noFill/>
          <a:ln w="9525">
            <a:noFill/>
          </a:ln>
        </p:spPr>
        <p:txBody>
          <a:bodyPr wrap="square">
            <a:spAutoFit/>
          </a:bodyPr>
          <a:p>
            <a:pPr indent="0"/>
            <a:r>
              <a:rPr lang="en-US" sz="2800" b="1" i="1">
                <a:solidFill>
                  <a:srgbClr val="333333"/>
                </a:solidFill>
                <a:latin typeface="Times New Roman" panose="02020603050405020304" charset="0"/>
                <a:ea typeface="Microsoft YaHei UI" panose="020B0503020204020204" charset="-122"/>
                <a:cs typeface="Times New Roman" panose="02020603050405020304" charset="0"/>
                <a:sym typeface="+mn-ea"/>
              </a:rPr>
              <a:t>Para. 4</a:t>
            </a:r>
            <a:endParaRPr lang="zh-CN" altLang="en-US" sz="2800" b="1" i="1">
              <a:solidFill>
                <a:srgbClr val="333333"/>
              </a:solidFill>
              <a:latin typeface="Times New Roman" panose="02020603050405020304" charset="0"/>
              <a:ea typeface="Microsoft YaHei UI" panose="020B0503020204020204" charset="-122"/>
              <a:cs typeface="Times New Roman" panose="02020603050405020304" charset="0"/>
            </a:endParaRPr>
          </a:p>
          <a:p>
            <a:pPr indent="0"/>
            <a:r>
              <a:rPr lang="en-US" sz="2800" b="0">
                <a:solidFill>
                  <a:srgbClr val="333333"/>
                </a:solidFill>
                <a:latin typeface="Times New Roman" panose="02020603050405020304" charset="0"/>
                <a:ea typeface="Microsoft YaHei UI" panose="020B0503020204020204" charset="-122"/>
                <a:cs typeface="Times New Roman" panose="02020603050405020304" charset="0"/>
              </a:rPr>
              <a:t>That writing system was of great importance in </a:t>
            </a:r>
            <a:r>
              <a:rPr lang="en-US" sz="2800" b="0">
                <a:solidFill>
                  <a:srgbClr val="FF0000"/>
                </a:solidFill>
                <a:latin typeface="Times New Roman" panose="02020603050405020304" charset="0"/>
                <a:ea typeface="Microsoft YaHei UI" panose="020B0503020204020204" charset="-122"/>
                <a:cs typeface="Times New Roman" panose="02020603050405020304" charset="0"/>
              </a:rPr>
              <a:t>uniting the Chinese people and culture.</a:t>
            </a:r>
            <a:r>
              <a:rPr lang="en-US" sz="2800" b="0">
                <a:solidFill>
                  <a:srgbClr val="333333"/>
                </a:solidFill>
                <a:latin typeface="Times New Roman" panose="02020603050405020304" charset="0"/>
                <a:ea typeface="Microsoft YaHei UI" panose="020B0503020204020204" charset="-122"/>
                <a:cs typeface="Times New Roman" panose="02020603050405020304" charset="0"/>
              </a:rPr>
              <a:t> </a:t>
            </a:r>
            <a:endParaRPr lang="en-US" altLang="en-US" sz="2800" b="0">
              <a:solidFill>
                <a:srgbClr val="333333"/>
              </a:solidFill>
              <a:latin typeface="Times New Roman" panose="02020603050405020304" charset="0"/>
              <a:ea typeface="Microsoft YaHei UI" panose="020B0503020204020204" charset="-122"/>
              <a:cs typeface="Times New Roman" panose="02020603050405020304" charset="0"/>
            </a:endParaRPr>
          </a:p>
        </p:txBody>
      </p:sp>
      <p:sp>
        <p:nvSpPr>
          <p:cNvPr id="12" name="文本框 11"/>
          <p:cNvSpPr txBox="1"/>
          <p:nvPr/>
        </p:nvSpPr>
        <p:spPr>
          <a:xfrm>
            <a:off x="929640" y="2142490"/>
            <a:ext cx="10893425" cy="1814830"/>
          </a:xfrm>
          <a:prstGeom prst="rect">
            <a:avLst/>
          </a:prstGeom>
          <a:noFill/>
          <a:ln w="9525">
            <a:noFill/>
          </a:ln>
        </p:spPr>
        <p:txBody>
          <a:bodyPr wrap="square">
            <a:spAutoFit/>
          </a:bodyPr>
          <a:p>
            <a:pPr indent="0"/>
            <a:r>
              <a:rPr lang="en-US" sz="2800" b="1" i="1">
                <a:solidFill>
                  <a:srgbClr val="333333"/>
                </a:solidFill>
                <a:latin typeface="Times New Roman" panose="02020603050405020304" charset="0"/>
                <a:ea typeface="Microsoft YaHei UI" panose="020B0503020204020204" charset="-122"/>
                <a:sym typeface="+mn-ea"/>
              </a:rPr>
              <a:t>Para. 5</a:t>
            </a:r>
            <a:endParaRPr lang="en-US" sz="2800" b="1" i="1">
              <a:solidFill>
                <a:srgbClr val="333333"/>
              </a:solidFill>
              <a:latin typeface="Times New Roman" panose="02020603050405020304" charset="0"/>
              <a:ea typeface="Microsoft YaHei UI" panose="020B0503020204020204" charset="-122"/>
              <a:sym typeface="+mn-ea"/>
            </a:endParaRPr>
          </a:p>
          <a:p>
            <a:pPr indent="0"/>
            <a:r>
              <a:rPr lang="en-US" sz="2800" b="0">
                <a:solidFill>
                  <a:srgbClr val="333333"/>
                </a:solidFill>
                <a:latin typeface="Times New Roman" panose="02020603050405020304" charset="0"/>
                <a:ea typeface="Microsoft YaHei UI" panose="020B0503020204020204" charset="-122"/>
              </a:rPr>
              <a:t>The high regard for the Chinese writing system can be seen in the development of </a:t>
            </a:r>
            <a:r>
              <a:rPr lang="en-US" sz="2800" b="0">
                <a:solidFill>
                  <a:srgbClr val="FF0000"/>
                </a:solidFill>
                <a:latin typeface="Times New Roman" panose="02020603050405020304" charset="0"/>
                <a:ea typeface="Microsoft YaHei UI" panose="020B0503020204020204" charset="-122"/>
              </a:rPr>
              <a:t>Chinese characters as an art form, known as Chinese calligraphy,</a:t>
            </a:r>
            <a:r>
              <a:rPr lang="en-US" sz="2800" b="0">
                <a:solidFill>
                  <a:srgbClr val="333333"/>
                </a:solidFill>
                <a:latin typeface="Times New Roman" panose="02020603050405020304" charset="0"/>
                <a:ea typeface="Microsoft YaHei UI" panose="020B0503020204020204" charset="-122"/>
              </a:rPr>
              <a:t> which has become an important part of Chinese culture.</a:t>
            </a:r>
            <a:endParaRPr lang="en-US" sz="2800" b="0">
              <a:solidFill>
                <a:srgbClr val="333333"/>
              </a:solidFill>
              <a:latin typeface="Times New Roman" panose="02020603050405020304" charset="0"/>
              <a:ea typeface="Microsoft YaHei UI" panose="020B0503020204020204" charset="-122"/>
            </a:endParaRPr>
          </a:p>
        </p:txBody>
      </p:sp>
      <p:sp>
        <p:nvSpPr>
          <p:cNvPr id="13" name="文本框 12"/>
          <p:cNvSpPr txBox="1"/>
          <p:nvPr/>
        </p:nvSpPr>
        <p:spPr>
          <a:xfrm>
            <a:off x="929005" y="4036060"/>
            <a:ext cx="10893425" cy="1814830"/>
          </a:xfrm>
          <a:prstGeom prst="rect">
            <a:avLst/>
          </a:prstGeom>
          <a:noFill/>
          <a:ln w="9525">
            <a:noFill/>
          </a:ln>
        </p:spPr>
        <p:txBody>
          <a:bodyPr wrap="square">
            <a:spAutoFit/>
          </a:bodyPr>
          <a:p>
            <a:pPr indent="0"/>
            <a:r>
              <a:rPr lang="en-US" sz="2800" b="1" i="1">
                <a:solidFill>
                  <a:srgbClr val="333333"/>
                </a:solidFill>
                <a:latin typeface="Times New Roman" panose="02020603050405020304" charset="0"/>
                <a:ea typeface="Microsoft YaHei UI" panose="020B0503020204020204" charset="-122"/>
                <a:sym typeface="+mn-ea"/>
              </a:rPr>
              <a:t>Para.6</a:t>
            </a:r>
            <a:endParaRPr lang="en-US" altLang="en-US" sz="2800" b="1" i="1">
              <a:solidFill>
                <a:srgbClr val="333333"/>
              </a:solidFill>
              <a:latin typeface="Times New Roman" panose="02020603050405020304" charset="0"/>
              <a:ea typeface="Microsoft YaHei UI" panose="020B0503020204020204" charset="-122"/>
            </a:endParaRPr>
          </a:p>
          <a:p>
            <a:pPr indent="0"/>
            <a:r>
              <a:rPr lang="en-US" sz="2800" b="0">
                <a:solidFill>
                  <a:srgbClr val="333333"/>
                </a:solidFill>
                <a:latin typeface="Times New Roman" panose="02020603050405020304" charset="0"/>
                <a:ea typeface="Microsoft YaHei UI" panose="020B0503020204020204" charset="-122"/>
              </a:rPr>
              <a:t>As </a:t>
            </a:r>
            <a:r>
              <a:rPr lang="en-US" sz="2800" b="0">
                <a:solidFill>
                  <a:srgbClr val="FF0000"/>
                </a:solidFill>
                <a:latin typeface="Times New Roman" panose="02020603050405020304" charset="0"/>
                <a:ea typeface="Microsoft YaHei UI" panose="020B0503020204020204" charset="-122"/>
              </a:rPr>
              <a:t>China</a:t>
            </a:r>
            <a:r>
              <a:rPr lang="en-US" sz="2800" b="0">
                <a:solidFill>
                  <a:srgbClr val="333333"/>
                </a:solidFill>
                <a:latin typeface="Times New Roman" panose="02020603050405020304" charset="0"/>
                <a:ea typeface="Microsoft YaHei UI" panose="020B0503020204020204" charset="-122"/>
              </a:rPr>
              <a:t> plays a greater role in global affairs, an increasing number of </a:t>
            </a:r>
            <a:r>
              <a:rPr lang="en-US" sz="2800" b="0">
                <a:solidFill>
                  <a:srgbClr val="FF0000"/>
                </a:solidFill>
                <a:latin typeface="Times New Roman" panose="02020603050405020304" charset="0"/>
                <a:ea typeface="Microsoft YaHei UI" panose="020B0503020204020204" charset="-122"/>
              </a:rPr>
              <a:t>international</a:t>
            </a:r>
            <a:r>
              <a:rPr lang="en-US" sz="2800" b="0">
                <a:solidFill>
                  <a:srgbClr val="333333"/>
                </a:solidFill>
                <a:latin typeface="Times New Roman" panose="02020603050405020304" charset="0"/>
                <a:ea typeface="Microsoft YaHei UI" panose="020B0503020204020204" charset="-122"/>
              </a:rPr>
              <a:t> </a:t>
            </a:r>
            <a:r>
              <a:rPr lang="en-US" sz="2800" b="0">
                <a:solidFill>
                  <a:srgbClr val="FF0000"/>
                </a:solidFill>
                <a:latin typeface="Times New Roman" panose="02020603050405020304" charset="0"/>
                <a:ea typeface="Microsoft YaHei UI" panose="020B0503020204020204" charset="-122"/>
              </a:rPr>
              <a:t>students</a:t>
            </a:r>
            <a:r>
              <a:rPr lang="en-US" sz="2800" b="0">
                <a:solidFill>
                  <a:srgbClr val="333333"/>
                </a:solidFill>
                <a:latin typeface="Times New Roman" panose="02020603050405020304" charset="0"/>
                <a:ea typeface="Microsoft YaHei UI" panose="020B0503020204020204" charset="-122"/>
              </a:rPr>
              <a:t> are beginning to appreciate China’s culture and history through this amazing language. </a:t>
            </a:r>
            <a:endParaRPr lang="en-US" altLang="en-US" sz="2800" b="0">
              <a:solidFill>
                <a:srgbClr val="333333"/>
              </a:solidFill>
              <a:latin typeface="Times New Roman" panose="02020603050405020304" charset="0"/>
              <a:ea typeface="Microsoft YaHei UI" panose="020B0503020204020204" charset="-122"/>
            </a:endParaRPr>
          </a:p>
        </p:txBody>
      </p:sp>
      <p:sp>
        <p:nvSpPr>
          <p:cNvPr id="17" name="文本框 16"/>
          <p:cNvSpPr txBox="1"/>
          <p:nvPr/>
        </p:nvSpPr>
        <p:spPr>
          <a:xfrm>
            <a:off x="781685" y="102235"/>
            <a:ext cx="10627995" cy="583565"/>
          </a:xfrm>
          <a:prstGeom prst="rect">
            <a:avLst/>
          </a:prstGeom>
          <a:solidFill>
            <a:schemeClr val="bg1"/>
          </a:solidFill>
        </p:spPr>
        <p:txBody>
          <a:bodyPr wrap="none" rtlCol="0">
            <a:spAutoFit/>
          </a:bodyPr>
          <a:p>
            <a:r>
              <a:rPr lang="en-US" altLang="zh-CN" sz="3200" b="1">
                <a:solidFill>
                  <a:srgbClr val="C00000"/>
                </a:solidFill>
                <a:latin typeface="Times New Roman" panose="02020603050405020304" charset="0"/>
                <a:cs typeface="Times New Roman" panose="02020603050405020304" charset="0"/>
              </a:rPr>
              <a:t>What other functions does the Chinese writing system have?</a:t>
            </a:r>
            <a:endParaRPr lang="en-US" altLang="zh-CN" sz="3200" b="1">
              <a:solidFill>
                <a:srgbClr val="C00000"/>
              </a:solidFill>
              <a:latin typeface="Times New Roman" panose="02020603050405020304" charset="0"/>
              <a:cs typeface="Times New Roman" panose="02020603050405020304" charset="0"/>
            </a:endParaRPr>
          </a:p>
        </p:txBody>
      </p:sp>
      <p:grpSp>
        <p:nvGrpSpPr>
          <p:cNvPr id="15" name="组合 14"/>
          <p:cNvGrpSpPr/>
          <p:nvPr/>
        </p:nvGrpSpPr>
        <p:grpSpPr>
          <a:xfrm>
            <a:off x="3043555" y="685800"/>
            <a:ext cx="5640070" cy="1461770"/>
            <a:chOff x="4793" y="1080"/>
            <a:chExt cx="8882" cy="2302"/>
          </a:xfrm>
        </p:grpSpPr>
        <p:sp>
          <p:nvSpPr>
            <p:cNvPr id="14" name="矩形 13"/>
            <p:cNvSpPr/>
            <p:nvPr/>
          </p:nvSpPr>
          <p:spPr>
            <a:xfrm>
              <a:off x="4793" y="1080"/>
              <a:ext cx="8882" cy="2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10" name="组合 9"/>
            <p:cNvGrpSpPr/>
            <p:nvPr/>
          </p:nvGrpSpPr>
          <p:grpSpPr>
            <a:xfrm>
              <a:off x="4968" y="1417"/>
              <a:ext cx="8422" cy="1620"/>
              <a:chOff x="5221" y="1924"/>
              <a:chExt cx="8422" cy="1620"/>
            </a:xfrm>
          </p:grpSpPr>
          <p:sp>
            <p:nvSpPr>
              <p:cNvPr id="7" name="左右箭头 6"/>
              <p:cNvSpPr/>
              <p:nvPr/>
            </p:nvSpPr>
            <p:spPr>
              <a:xfrm>
                <a:off x="7460" y="1924"/>
                <a:ext cx="3637" cy="16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latin typeface="Times New Roman" panose="02020603050405020304" charset="0"/>
                    <a:cs typeface="Times New Roman" panose="02020603050405020304" charset="0"/>
                  </a:rPr>
                  <a:t>connect</a:t>
                </a:r>
                <a:endParaRPr lang="en-US" altLang="zh-CN" sz="3200" b="1">
                  <a:latin typeface="Times New Roman" panose="02020603050405020304" charset="0"/>
                  <a:cs typeface="Times New Roman" panose="02020603050405020304" charset="0"/>
                </a:endParaRPr>
              </a:p>
            </p:txBody>
          </p:sp>
          <p:sp>
            <p:nvSpPr>
              <p:cNvPr id="8" name="文本框 7"/>
              <p:cNvSpPr txBox="1"/>
              <p:nvPr/>
            </p:nvSpPr>
            <p:spPr>
              <a:xfrm>
                <a:off x="5221" y="2274"/>
                <a:ext cx="2101" cy="919"/>
              </a:xfrm>
              <a:prstGeom prst="rect">
                <a:avLst/>
              </a:prstGeom>
              <a:solidFill>
                <a:schemeClr val="bg1"/>
              </a:solidFill>
            </p:spPr>
            <p:txBody>
              <a:bodyPr wrap="none" rtlCol="0">
                <a:spAutoFit/>
              </a:bodyPr>
              <a:p>
                <a:r>
                  <a:rPr lang="en-US" altLang="zh-CN" sz="3200" b="1">
                    <a:solidFill>
                      <a:srgbClr val="0070C0"/>
                    </a:solidFill>
                    <a:latin typeface="Times New Roman" panose="02020603050405020304" charset="0"/>
                    <a:cs typeface="Times New Roman" panose="02020603050405020304" charset="0"/>
                  </a:rPr>
                  <a:t>People</a:t>
                </a:r>
                <a:endParaRPr lang="en-US" altLang="zh-CN" sz="3200" b="1">
                  <a:solidFill>
                    <a:srgbClr val="0070C0"/>
                  </a:solidFill>
                  <a:latin typeface="Times New Roman" panose="02020603050405020304" charset="0"/>
                  <a:cs typeface="Times New Roman" panose="02020603050405020304" charset="0"/>
                </a:endParaRPr>
              </a:p>
            </p:txBody>
          </p:sp>
          <p:sp>
            <p:nvSpPr>
              <p:cNvPr id="9" name="文本框 8"/>
              <p:cNvSpPr txBox="1"/>
              <p:nvPr/>
            </p:nvSpPr>
            <p:spPr>
              <a:xfrm>
                <a:off x="11235" y="2270"/>
                <a:ext cx="2409" cy="919"/>
              </a:xfrm>
              <a:prstGeom prst="rect">
                <a:avLst/>
              </a:prstGeom>
              <a:solidFill>
                <a:schemeClr val="bg1"/>
              </a:solidFill>
            </p:spPr>
            <p:txBody>
              <a:bodyPr wrap="none" rtlCol="0">
                <a:spAutoFit/>
              </a:bodyPr>
              <a:p>
                <a:r>
                  <a:rPr lang="en-US" altLang="zh-CN" sz="3200" b="1">
                    <a:solidFill>
                      <a:srgbClr val="0070C0"/>
                    </a:solidFill>
                    <a:latin typeface="Times New Roman" panose="02020603050405020304" charset="0"/>
                    <a:cs typeface="Times New Roman" panose="02020603050405020304" charset="0"/>
                  </a:rPr>
                  <a:t>Culture</a:t>
                </a:r>
                <a:endParaRPr lang="en-US" altLang="zh-CN" sz="3200" b="1">
                  <a:solidFill>
                    <a:srgbClr val="0070C0"/>
                  </a:solidFill>
                  <a:latin typeface="Times New Roman" panose="02020603050405020304" charset="0"/>
                  <a:cs typeface="Times New Roman" panose="02020603050405020304" charset="0"/>
                </a:endParaRPr>
              </a:p>
            </p:txBody>
          </p:sp>
        </p:grpSp>
      </p:grpSp>
      <p:grpSp>
        <p:nvGrpSpPr>
          <p:cNvPr id="26" name="组合 25"/>
          <p:cNvGrpSpPr/>
          <p:nvPr/>
        </p:nvGrpSpPr>
        <p:grpSpPr>
          <a:xfrm>
            <a:off x="3043555" y="2503805"/>
            <a:ext cx="5189220" cy="1461770"/>
            <a:chOff x="4793" y="3943"/>
            <a:chExt cx="8172" cy="2302"/>
          </a:xfrm>
        </p:grpSpPr>
        <p:sp>
          <p:nvSpPr>
            <p:cNvPr id="18" name="矩形 17"/>
            <p:cNvSpPr/>
            <p:nvPr/>
          </p:nvSpPr>
          <p:spPr>
            <a:xfrm>
              <a:off x="4793" y="3943"/>
              <a:ext cx="8172" cy="2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左右箭头 18"/>
            <p:cNvSpPr/>
            <p:nvPr/>
          </p:nvSpPr>
          <p:spPr>
            <a:xfrm>
              <a:off x="7954" y="4285"/>
              <a:ext cx="3637" cy="16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latin typeface="Times New Roman" panose="02020603050405020304" charset="0"/>
                  <a:cs typeface="Times New Roman" panose="02020603050405020304" charset="0"/>
                </a:rPr>
                <a:t>connect</a:t>
              </a:r>
              <a:endParaRPr lang="en-US" altLang="zh-CN" sz="3200" b="1">
                <a:latin typeface="Times New Roman" panose="02020603050405020304" charset="0"/>
                <a:cs typeface="Times New Roman" panose="02020603050405020304" charset="0"/>
              </a:endParaRPr>
            </a:p>
          </p:txBody>
        </p:sp>
        <p:sp>
          <p:nvSpPr>
            <p:cNvPr id="20" name="文本框 19"/>
            <p:cNvSpPr txBox="1"/>
            <p:nvPr/>
          </p:nvSpPr>
          <p:spPr>
            <a:xfrm>
              <a:off x="4963" y="4630"/>
              <a:ext cx="2991" cy="919"/>
            </a:xfrm>
            <a:prstGeom prst="rect">
              <a:avLst/>
            </a:prstGeom>
            <a:solidFill>
              <a:schemeClr val="bg1"/>
            </a:solidFill>
          </p:spPr>
          <p:txBody>
            <a:bodyPr wrap="none" rtlCol="0">
              <a:spAutoFit/>
            </a:bodyPr>
            <a:p>
              <a:r>
                <a:rPr lang="en-US" altLang="zh-CN" sz="3200" b="1">
                  <a:solidFill>
                    <a:srgbClr val="0070C0"/>
                  </a:solidFill>
                  <a:latin typeface="Times New Roman" panose="02020603050405020304" charset="0"/>
                  <a:cs typeface="Times New Roman" panose="02020603050405020304" charset="0"/>
                </a:rPr>
                <a:t>Language</a:t>
              </a:r>
              <a:endParaRPr lang="en-US" altLang="zh-CN" sz="3200" b="1">
                <a:solidFill>
                  <a:srgbClr val="0070C0"/>
                </a:solidFill>
                <a:latin typeface="Times New Roman" panose="02020603050405020304" charset="0"/>
                <a:cs typeface="Times New Roman" panose="02020603050405020304" charset="0"/>
              </a:endParaRPr>
            </a:p>
          </p:txBody>
        </p:sp>
        <p:sp>
          <p:nvSpPr>
            <p:cNvPr id="21" name="文本框 20"/>
            <p:cNvSpPr txBox="1"/>
            <p:nvPr/>
          </p:nvSpPr>
          <p:spPr>
            <a:xfrm>
              <a:off x="11591" y="4635"/>
              <a:ext cx="1247" cy="919"/>
            </a:xfrm>
            <a:prstGeom prst="rect">
              <a:avLst/>
            </a:prstGeom>
            <a:solidFill>
              <a:schemeClr val="bg1"/>
            </a:solidFill>
          </p:spPr>
          <p:txBody>
            <a:bodyPr wrap="none" rtlCol="0">
              <a:spAutoFit/>
            </a:bodyPr>
            <a:p>
              <a:r>
                <a:rPr lang="en-US" altLang="zh-CN" sz="3200" b="1">
                  <a:solidFill>
                    <a:srgbClr val="0070C0"/>
                  </a:solidFill>
                  <a:latin typeface="Times New Roman" panose="02020603050405020304" charset="0"/>
                  <a:cs typeface="Times New Roman" panose="02020603050405020304" charset="0"/>
                </a:rPr>
                <a:t>Art</a:t>
              </a:r>
              <a:endParaRPr lang="en-US" altLang="zh-CN" sz="3200" b="1">
                <a:solidFill>
                  <a:srgbClr val="0070C0"/>
                </a:solidFill>
                <a:latin typeface="Times New Roman" panose="02020603050405020304" charset="0"/>
                <a:cs typeface="Times New Roman" panose="02020603050405020304" charset="0"/>
              </a:endParaRPr>
            </a:p>
          </p:txBody>
        </p:sp>
      </p:grpSp>
      <p:grpSp>
        <p:nvGrpSpPr>
          <p:cNvPr id="27" name="组合 26"/>
          <p:cNvGrpSpPr/>
          <p:nvPr/>
        </p:nvGrpSpPr>
        <p:grpSpPr>
          <a:xfrm>
            <a:off x="3043555" y="4321810"/>
            <a:ext cx="5640070" cy="1461770"/>
            <a:chOff x="4793" y="6806"/>
            <a:chExt cx="8882" cy="2302"/>
          </a:xfrm>
        </p:grpSpPr>
        <p:sp>
          <p:nvSpPr>
            <p:cNvPr id="22" name="矩形 21"/>
            <p:cNvSpPr/>
            <p:nvPr/>
          </p:nvSpPr>
          <p:spPr>
            <a:xfrm>
              <a:off x="4793" y="6806"/>
              <a:ext cx="8882" cy="23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左右箭头 22"/>
            <p:cNvSpPr/>
            <p:nvPr/>
          </p:nvSpPr>
          <p:spPr>
            <a:xfrm>
              <a:off x="7207" y="7143"/>
              <a:ext cx="3637" cy="162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3200" b="1">
                  <a:latin typeface="Times New Roman" panose="02020603050405020304" charset="0"/>
                  <a:cs typeface="Times New Roman" panose="02020603050405020304" charset="0"/>
                </a:rPr>
                <a:t>connect</a:t>
              </a:r>
              <a:endParaRPr lang="en-US" altLang="zh-CN" sz="3200" b="1">
                <a:latin typeface="Times New Roman" panose="02020603050405020304" charset="0"/>
                <a:cs typeface="Times New Roman" panose="02020603050405020304" charset="0"/>
              </a:endParaRPr>
            </a:p>
          </p:txBody>
        </p:sp>
        <p:sp>
          <p:nvSpPr>
            <p:cNvPr id="24" name="文本框 23"/>
            <p:cNvSpPr txBox="1"/>
            <p:nvPr/>
          </p:nvSpPr>
          <p:spPr>
            <a:xfrm>
              <a:off x="5109" y="7493"/>
              <a:ext cx="1960" cy="919"/>
            </a:xfrm>
            <a:prstGeom prst="rect">
              <a:avLst/>
            </a:prstGeom>
            <a:solidFill>
              <a:schemeClr val="bg1"/>
            </a:solidFill>
          </p:spPr>
          <p:txBody>
            <a:bodyPr wrap="none" rtlCol="0">
              <a:spAutoFit/>
            </a:bodyPr>
            <a:p>
              <a:r>
                <a:rPr lang="en-US" altLang="zh-CN" sz="3200" b="1">
                  <a:solidFill>
                    <a:srgbClr val="0070C0"/>
                  </a:solidFill>
                  <a:latin typeface="Times New Roman" panose="02020603050405020304" charset="0"/>
                  <a:cs typeface="Times New Roman" panose="02020603050405020304" charset="0"/>
                </a:rPr>
                <a:t>China</a:t>
              </a:r>
              <a:endParaRPr lang="en-US" altLang="zh-CN" sz="3200" b="1">
                <a:solidFill>
                  <a:srgbClr val="0070C0"/>
                </a:solidFill>
                <a:latin typeface="Times New Roman" panose="02020603050405020304" charset="0"/>
                <a:cs typeface="Times New Roman" panose="02020603050405020304" charset="0"/>
              </a:endParaRPr>
            </a:p>
          </p:txBody>
        </p:sp>
        <p:sp>
          <p:nvSpPr>
            <p:cNvPr id="25" name="文本框 24"/>
            <p:cNvSpPr txBox="1"/>
            <p:nvPr/>
          </p:nvSpPr>
          <p:spPr>
            <a:xfrm>
              <a:off x="10982" y="7507"/>
              <a:ext cx="2030" cy="919"/>
            </a:xfrm>
            <a:prstGeom prst="rect">
              <a:avLst/>
            </a:prstGeom>
            <a:solidFill>
              <a:schemeClr val="bg1"/>
            </a:solidFill>
          </p:spPr>
          <p:txBody>
            <a:bodyPr wrap="none" rtlCol="0">
              <a:spAutoFit/>
            </a:bodyPr>
            <a:p>
              <a:r>
                <a:rPr lang="en-US" altLang="zh-CN" sz="3200" b="1">
                  <a:solidFill>
                    <a:srgbClr val="0070C0"/>
                  </a:solidFill>
                  <a:latin typeface="Times New Roman" panose="02020603050405020304" charset="0"/>
                  <a:cs typeface="Times New Roman" panose="02020603050405020304" charset="0"/>
                </a:rPr>
                <a:t>World</a:t>
              </a:r>
              <a:endParaRPr lang="en-US" altLang="zh-CN" sz="3200" b="1">
                <a:solidFill>
                  <a:srgbClr val="0070C0"/>
                </a:solidFill>
                <a:latin typeface="Times New Roman" panose="02020603050405020304" charset="0"/>
                <a:cs typeface="Times New Roman" panose="02020603050405020304" charset="0"/>
              </a:endParaRPr>
            </a:p>
          </p:txBody>
        </p:sp>
      </p:grpSp>
      <p:pic>
        <p:nvPicPr>
          <p:cNvPr id="2" name="图片 1" descr="水印"/>
          <p:cNvPicPr>
            <a:picLocks noChangeAspect="1"/>
          </p:cNvPicPr>
          <p:nvPr userDrawn="1"/>
        </p:nvPicPr>
        <p:blipFill>
          <a:blip r:embed="rId1"/>
          <a:stretch>
            <a:fillRect/>
          </a:stretch>
        </p:blipFill>
        <p:spPr>
          <a:xfrm>
            <a:off x="7186295" y="63500"/>
            <a:ext cx="4902200" cy="15868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par>
                    <p:cTn id="10" fill="hold">
                      <p:stCondLst>
                        <p:cond delay="indefinite"/>
                      </p:stCondLst>
                      <p:childTnLst>
                        <p:par>
                          <p:cTn id="11" fill="hold">
                            <p:stCondLst>
                              <p:cond delay="0"/>
                            </p:stCondLst>
                            <p:childTnLst>
                              <p:par>
                                <p:cTn id="12" presetID="3" presetClass="entr" presetSubtype="1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blinds(horizontal)">
                                      <p:cBhvr>
                                        <p:cTn id="14" dur="500"/>
                                        <p:tgtEl>
                                          <p:spTgt spid="17"/>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1" fill="hold" grpId="0" nodeType="clickEffect">
                                  <p:stCondLst>
                                    <p:cond delay="0"/>
                                  </p:stCondLst>
                                  <p:childTnLst>
                                    <p:set>
                                      <p:cBhvr>
                                        <p:cTn id="18" dur="1" fill="hold">
                                          <p:stCondLst>
                                            <p:cond delay="0"/>
                                          </p:stCondLst>
                                        </p:cTn>
                                        <p:tgtEl>
                                          <p:spTgt spid="100"/>
                                        </p:tgtEl>
                                        <p:attrNameLst>
                                          <p:attrName>style.visibility</p:attrName>
                                        </p:attrNameLst>
                                      </p:cBhvr>
                                      <p:to>
                                        <p:strVal val="visible"/>
                                      </p:to>
                                    </p:set>
                                    <p:anim calcmode="lin" valueType="num">
                                      <p:cBhvr additive="base">
                                        <p:cTn id="19" dur="500"/>
                                        <p:tgtEl>
                                          <p:spTgt spid="100"/>
                                        </p:tgtEl>
                                        <p:attrNameLst>
                                          <p:attrName>ppt_y</p:attrName>
                                        </p:attrNameLst>
                                      </p:cBhvr>
                                      <p:tavLst>
                                        <p:tav tm="0">
                                          <p:val>
                                            <p:strVal val="#ppt_y-#ppt_h*1.125000"/>
                                          </p:val>
                                        </p:tav>
                                        <p:tav tm="100000">
                                          <p:val>
                                            <p:strVal val="#ppt_y"/>
                                          </p:val>
                                        </p:tav>
                                      </p:tavLst>
                                    </p:anim>
                                    <p:animEffect transition="in" filter="wipe(down)">
                                      <p:cBhvr>
                                        <p:cTn id="20" dur="500"/>
                                        <p:tgtEl>
                                          <p:spTgt spid="100"/>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p:cTn id="25" dur="500" fill="hold"/>
                                        <p:tgtEl>
                                          <p:spTgt spid="15"/>
                                        </p:tgtEl>
                                        <p:attrNameLst>
                                          <p:attrName>ppt_w</p:attrName>
                                        </p:attrNameLst>
                                      </p:cBhvr>
                                      <p:tavLst>
                                        <p:tav tm="0">
                                          <p:val>
                                            <p:fltVal val="0"/>
                                          </p:val>
                                        </p:tav>
                                        <p:tav tm="100000">
                                          <p:val>
                                            <p:strVal val="#ppt_w"/>
                                          </p:val>
                                        </p:tav>
                                      </p:tavLst>
                                    </p:anim>
                                    <p:anim calcmode="lin" valueType="num">
                                      <p:cBhvr>
                                        <p:cTn id="26" dur="500" fill="hold"/>
                                        <p:tgtEl>
                                          <p:spTgt spid="15"/>
                                        </p:tgtEl>
                                        <p:attrNameLst>
                                          <p:attrName>ppt_h</p:attrName>
                                        </p:attrNameLst>
                                      </p:cBhvr>
                                      <p:tavLst>
                                        <p:tav tm="0">
                                          <p:val>
                                            <p:fltVal val="0"/>
                                          </p:val>
                                        </p:tav>
                                        <p:tav tm="100000">
                                          <p:val>
                                            <p:strVal val="#ppt_h"/>
                                          </p:val>
                                        </p:tav>
                                      </p:tavLst>
                                    </p:anim>
                                    <p:animEffect transition="in" filter="fade">
                                      <p:cBhvr>
                                        <p:cTn id="27" dur="500"/>
                                        <p:tgtEl>
                                          <p:spTgt spid="15"/>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1"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p:tgtEl>
                                          <p:spTgt spid="12"/>
                                        </p:tgtEl>
                                        <p:attrNameLst>
                                          <p:attrName>ppt_y</p:attrName>
                                        </p:attrNameLst>
                                      </p:cBhvr>
                                      <p:tavLst>
                                        <p:tav tm="0">
                                          <p:val>
                                            <p:strVal val="#ppt_y-#ppt_h*1.125000"/>
                                          </p:val>
                                        </p:tav>
                                        <p:tav tm="100000">
                                          <p:val>
                                            <p:strVal val="#ppt_y"/>
                                          </p:val>
                                        </p:tav>
                                      </p:tavLst>
                                    </p:anim>
                                    <p:animEffect transition="in" filter="wipe(down)">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nodeType="click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500" fill="hold"/>
                                        <p:tgtEl>
                                          <p:spTgt spid="26"/>
                                        </p:tgtEl>
                                        <p:attrNameLst>
                                          <p:attrName>ppt_w</p:attrName>
                                        </p:attrNameLst>
                                      </p:cBhvr>
                                      <p:tavLst>
                                        <p:tav tm="0">
                                          <p:val>
                                            <p:fltVal val="0"/>
                                          </p:val>
                                        </p:tav>
                                        <p:tav tm="100000">
                                          <p:val>
                                            <p:strVal val="#ppt_w"/>
                                          </p:val>
                                        </p:tav>
                                      </p:tavLst>
                                    </p:anim>
                                    <p:anim calcmode="lin" valueType="num">
                                      <p:cBhvr>
                                        <p:cTn id="39" dur="500" fill="hold"/>
                                        <p:tgtEl>
                                          <p:spTgt spid="26"/>
                                        </p:tgtEl>
                                        <p:attrNameLst>
                                          <p:attrName>ppt_h</p:attrName>
                                        </p:attrNameLst>
                                      </p:cBhvr>
                                      <p:tavLst>
                                        <p:tav tm="0">
                                          <p:val>
                                            <p:fltVal val="0"/>
                                          </p:val>
                                        </p:tav>
                                        <p:tav tm="100000">
                                          <p:val>
                                            <p:strVal val="#ppt_h"/>
                                          </p:val>
                                        </p:tav>
                                      </p:tavLst>
                                    </p:anim>
                                    <p:animEffect transition="in" filter="fade">
                                      <p:cBhvr>
                                        <p:cTn id="40" dur="500"/>
                                        <p:tgtEl>
                                          <p:spTgt spid="26"/>
                                        </p:tgtEl>
                                      </p:cBhvr>
                                    </p:animEffect>
                                  </p:childTnLst>
                                </p:cTn>
                              </p:par>
                            </p:childTnLst>
                          </p:cTn>
                        </p:par>
                      </p:childTnLst>
                    </p:cTn>
                  </p:par>
                  <p:par>
                    <p:cTn id="41" fill="hold">
                      <p:stCondLst>
                        <p:cond delay="indefinite"/>
                      </p:stCondLst>
                      <p:childTnLst>
                        <p:par>
                          <p:cTn id="42" fill="hold">
                            <p:stCondLst>
                              <p:cond delay="0"/>
                            </p:stCondLst>
                            <p:childTnLst>
                              <p:par>
                                <p:cTn id="43" presetID="12" presetClass="entr" presetSubtype="1"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p:tgtEl>
                                          <p:spTgt spid="13"/>
                                        </p:tgtEl>
                                        <p:attrNameLst>
                                          <p:attrName>ppt_y</p:attrName>
                                        </p:attrNameLst>
                                      </p:cBhvr>
                                      <p:tavLst>
                                        <p:tav tm="0">
                                          <p:val>
                                            <p:strVal val="#ppt_y-#ppt_h*1.125000"/>
                                          </p:val>
                                        </p:tav>
                                        <p:tav tm="100000">
                                          <p:val>
                                            <p:strVal val="#ppt_y"/>
                                          </p:val>
                                        </p:tav>
                                      </p:tavLst>
                                    </p:anim>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27"/>
                                        </p:tgtEl>
                                        <p:attrNameLst>
                                          <p:attrName>style.visibility</p:attrName>
                                        </p:attrNameLst>
                                      </p:cBhvr>
                                      <p:to>
                                        <p:strVal val="visible"/>
                                      </p:to>
                                    </p:set>
                                    <p:anim calcmode="lin" valueType="num">
                                      <p:cBhvr>
                                        <p:cTn id="51" dur="500" fill="hold"/>
                                        <p:tgtEl>
                                          <p:spTgt spid="27"/>
                                        </p:tgtEl>
                                        <p:attrNameLst>
                                          <p:attrName>ppt_w</p:attrName>
                                        </p:attrNameLst>
                                      </p:cBhvr>
                                      <p:tavLst>
                                        <p:tav tm="0">
                                          <p:val>
                                            <p:fltVal val="0"/>
                                          </p:val>
                                        </p:tav>
                                        <p:tav tm="100000">
                                          <p:val>
                                            <p:strVal val="#ppt_w"/>
                                          </p:val>
                                        </p:tav>
                                      </p:tavLst>
                                    </p:anim>
                                    <p:anim calcmode="lin" valueType="num">
                                      <p:cBhvr>
                                        <p:cTn id="52" dur="500" fill="hold"/>
                                        <p:tgtEl>
                                          <p:spTgt spid="27"/>
                                        </p:tgtEl>
                                        <p:attrNameLst>
                                          <p:attrName>ppt_h</p:attrName>
                                        </p:attrNameLst>
                                      </p:cBhvr>
                                      <p:tavLst>
                                        <p:tav tm="0">
                                          <p:val>
                                            <p:fltVal val="0"/>
                                          </p:val>
                                        </p:tav>
                                        <p:tav tm="100000">
                                          <p:val>
                                            <p:strVal val="#ppt_h"/>
                                          </p:val>
                                        </p:tav>
                                      </p:tavLst>
                                    </p:anim>
                                    <p:animEffect transition="in" filter="fade">
                                      <p:cBhvr>
                                        <p:cTn id="53"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7" grpId="0" bldLvl="0" animBg="1"/>
      <p:bldP spid="17" grpId="1" animBg="1"/>
      <p:bldP spid="100" grpId="0"/>
      <p:bldP spid="100" grpId="1"/>
      <p:bldP spid="12" grpId="0"/>
      <p:bldP spid="12" grpId="1"/>
      <p:bldP spid="13" grpId="0"/>
      <p:bldP spid="13"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Thinkpad\Desktop\PNG\1_0003_图层-20.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6728460" y="2327910"/>
            <a:ext cx="2947035" cy="299720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Thinkpad\Desktop\PNG\1_0000_图层-2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531860" y="3641090"/>
            <a:ext cx="370205" cy="5810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Thinkpad\Desktop\PNG\1_0001_图层-23.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71155" y="4096385"/>
            <a:ext cx="623570" cy="60007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5" descr="C:\Users\Thinkpad\Desktop\PNG\1_0002_图层-21.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745095" y="3236595"/>
            <a:ext cx="511810" cy="77851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C:\Users\Thinkpad\Desktop\PNG\1_0000_渐变映射-2-副本-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82450" y="2684185"/>
            <a:ext cx="480053" cy="42542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53"/>
          <p:cNvSpPr txBox="1">
            <a:spLocks noChangeArrowheads="1"/>
          </p:cNvSpPr>
          <p:nvPr/>
        </p:nvSpPr>
        <p:spPr bwMode="auto">
          <a:xfrm>
            <a:off x="2235200" y="2604770"/>
            <a:ext cx="3963670" cy="583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r>
              <a:rPr lang="en-US" sz="3200" dirty="0">
                <a:latin typeface="Times New Roman" panose="02020603050405020304" charset="0"/>
                <a:cs typeface="Times New Roman" panose="02020603050405020304" charset="0"/>
              </a:rPr>
              <a:t>connect language with art</a:t>
            </a:r>
            <a:endParaRPr lang="en-US" sz="3200" dirty="0">
              <a:latin typeface="Times New Roman" panose="02020603050405020304" charset="0"/>
              <a:cs typeface="Times New Roman" panose="02020603050405020304" charset="0"/>
            </a:endParaRPr>
          </a:p>
        </p:txBody>
      </p:sp>
      <p:pic>
        <p:nvPicPr>
          <p:cNvPr id="12" name="Picture 4" descr="C:\Users\Thinkpad\Desktop\PNG\1_0000_渐变映射-2-副本-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43305" y="3835153"/>
            <a:ext cx="480053" cy="425429"/>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53"/>
          <p:cNvSpPr txBox="1">
            <a:spLocks noChangeArrowheads="1"/>
          </p:cNvSpPr>
          <p:nvPr/>
        </p:nvSpPr>
        <p:spPr bwMode="auto">
          <a:xfrm>
            <a:off x="1617345" y="3698875"/>
            <a:ext cx="4268470" cy="583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algn="ctr"/>
            <a:r>
              <a:rPr lang="en-US" sz="3200" dirty="0">
                <a:latin typeface="Times New Roman" panose="02020603050405020304" charset="0"/>
                <a:cs typeface="Times New Roman" panose="02020603050405020304" charset="0"/>
              </a:rPr>
              <a:t>connect people with culture</a:t>
            </a:r>
            <a:endParaRPr lang="en-US" sz="3200" dirty="0">
              <a:latin typeface="Times New Roman" panose="02020603050405020304" charset="0"/>
              <a:cs typeface="Times New Roman" panose="02020603050405020304" charset="0"/>
            </a:endParaRPr>
          </a:p>
        </p:txBody>
      </p:sp>
      <p:pic>
        <p:nvPicPr>
          <p:cNvPr id="14" name="Picture 4" descr="C:\Users\Thinkpad\Desktop\PNG\1_0000_渐变映射-2-副本-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400636" y="4908047"/>
            <a:ext cx="480053" cy="425429"/>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53"/>
          <p:cNvSpPr txBox="1">
            <a:spLocks noChangeArrowheads="1"/>
          </p:cNvSpPr>
          <p:nvPr/>
        </p:nvSpPr>
        <p:spPr bwMode="auto">
          <a:xfrm>
            <a:off x="1461770" y="4829810"/>
            <a:ext cx="4820920" cy="583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pPr algn="ctr"/>
            <a:r>
              <a:rPr lang="en-US" sz="3200" dirty="0">
                <a:latin typeface="Times New Roman" panose="02020603050405020304" charset="0"/>
                <a:ea typeface="微软雅黑" panose="020B0503020204020204" pitchFamily="34" charset="-122"/>
              </a:rPr>
              <a:t>connect the past and the present</a:t>
            </a:r>
            <a:endParaRPr lang="en-US" sz="3200" dirty="0">
              <a:latin typeface="Times New Roman" panose="02020603050405020304" charset="0"/>
              <a:ea typeface="微软雅黑" panose="020B0503020204020204" pitchFamily="34" charset="-122"/>
            </a:endParaRPr>
          </a:p>
        </p:txBody>
      </p:sp>
      <p:pic>
        <p:nvPicPr>
          <p:cNvPr id="20" name="Picture 5" descr="F:\360安全浏览器下载\水墨\1402\chinaz9.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02065" y="3509010"/>
            <a:ext cx="1911985" cy="191198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C:\Users\Thinkpad\Desktop\PNG\1_0000_渐变映射-2-副本-9.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70205" y="1717715"/>
            <a:ext cx="480053" cy="425429"/>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53"/>
          <p:cNvSpPr txBox="1">
            <a:spLocks noChangeArrowheads="1"/>
          </p:cNvSpPr>
          <p:nvPr/>
        </p:nvSpPr>
        <p:spPr bwMode="auto">
          <a:xfrm>
            <a:off x="2783840" y="1638935"/>
            <a:ext cx="4586605" cy="58356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rtlCol="0">
            <a:spAutoFit/>
          </a:bodyPr>
          <a:lstStyle>
            <a:defPPr>
              <a:defRPr lang="zh-CN"/>
            </a:defPPr>
            <a:lvl1pPr>
              <a:lnSpc>
                <a:spcPct val="100000"/>
              </a:lnSpc>
              <a:defRPr sz="1600" b="0" kern="0" spc="-150">
                <a:solidFill>
                  <a:schemeClr val="tx1">
                    <a:lumMod val="95000"/>
                    <a:lumOff val="5000"/>
                  </a:schemeClr>
                </a:solidFill>
                <a:latin typeface="楷体" panose="02010609060101010101" charset="-122"/>
                <a:ea typeface="楷体" panose="02010609060101010101" charset="-122"/>
              </a:defRPr>
            </a:lvl1pPr>
          </a:lstStyle>
          <a:p>
            <a:r>
              <a:rPr lang="en-US" sz="3200" dirty="0">
                <a:latin typeface="Times New Roman" panose="02020603050405020304" charset="0"/>
                <a:cs typeface="Times New Roman" panose="02020603050405020304" charset="0"/>
              </a:rPr>
              <a:t>connect China with the world</a:t>
            </a:r>
            <a:endParaRPr lang="en-US" sz="3200" dirty="0">
              <a:latin typeface="Times New Roman" panose="02020603050405020304" charset="0"/>
              <a:cs typeface="Times New Roman" panose="02020603050405020304" charset="0"/>
            </a:endParaRPr>
          </a:p>
        </p:txBody>
      </p:sp>
      <p:sp>
        <p:nvSpPr>
          <p:cNvPr id="17" name="文本框 16"/>
          <p:cNvSpPr txBox="1"/>
          <p:nvPr/>
        </p:nvSpPr>
        <p:spPr>
          <a:xfrm>
            <a:off x="760730" y="97155"/>
            <a:ext cx="10670540" cy="1076325"/>
          </a:xfrm>
          <a:prstGeom prst="rect">
            <a:avLst/>
          </a:prstGeom>
          <a:solidFill>
            <a:schemeClr val="bg1"/>
          </a:solidFill>
        </p:spPr>
        <p:txBody>
          <a:bodyPr wrap="square" rtlCol="0">
            <a:spAutoFit/>
          </a:bodyPr>
          <a:p>
            <a:r>
              <a:rPr lang="en-US" altLang="zh-CN" sz="3200" b="1">
                <a:solidFill>
                  <a:srgbClr val="C00000"/>
                </a:solidFill>
                <a:latin typeface="Times New Roman" panose="02020603050405020304" charset="0"/>
                <a:cs typeface="Times New Roman" panose="02020603050405020304" charset="0"/>
              </a:rPr>
              <a:t>Why does the author emphasize the “connecting” functions of the Chinese writing system?</a:t>
            </a:r>
            <a:endParaRPr lang="en-US" altLang="zh-CN" sz="3200" b="1">
              <a:solidFill>
                <a:srgbClr val="C00000"/>
              </a:solidFill>
              <a:latin typeface="Times New Roman" panose="02020603050405020304" charset="0"/>
              <a:cs typeface="Times New Roman" panose="02020603050405020304" charset="0"/>
            </a:endParaRPr>
          </a:p>
        </p:txBody>
      </p:sp>
      <p:grpSp>
        <p:nvGrpSpPr>
          <p:cNvPr id="15" name="组合 14"/>
          <p:cNvGrpSpPr/>
          <p:nvPr/>
        </p:nvGrpSpPr>
        <p:grpSpPr>
          <a:xfrm>
            <a:off x="7316470" y="623570"/>
            <a:ext cx="3810635" cy="607695"/>
            <a:chOff x="11522" y="982"/>
            <a:chExt cx="6001" cy="957"/>
          </a:xfrm>
        </p:grpSpPr>
        <p:cxnSp>
          <p:nvCxnSpPr>
            <p:cNvPr id="4" name="直接连接符 3"/>
            <p:cNvCxnSpPr/>
            <p:nvPr/>
          </p:nvCxnSpPr>
          <p:spPr>
            <a:xfrm>
              <a:off x="11522" y="982"/>
              <a:ext cx="6001"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5" name="直接箭头连接符 4"/>
            <p:cNvCxnSpPr/>
            <p:nvPr/>
          </p:nvCxnSpPr>
          <p:spPr>
            <a:xfrm flipH="1">
              <a:off x="14504" y="982"/>
              <a:ext cx="4" cy="95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6" name="文本框 15"/>
          <p:cNvSpPr txBox="1"/>
          <p:nvPr/>
        </p:nvSpPr>
        <p:spPr>
          <a:xfrm>
            <a:off x="8395970" y="1123315"/>
            <a:ext cx="2418080" cy="645160"/>
          </a:xfrm>
          <a:prstGeom prst="rect">
            <a:avLst/>
          </a:prstGeom>
          <a:noFill/>
        </p:spPr>
        <p:txBody>
          <a:bodyPr wrap="none" rtlCol="0">
            <a:spAutoFit/>
          </a:bodyPr>
          <a:p>
            <a:r>
              <a:rPr lang="en-US" altLang="zh-CN" sz="3600" b="1">
                <a:solidFill>
                  <a:srgbClr val="0070C0"/>
                </a:solidFill>
                <a:latin typeface="Times New Roman" panose="02020603050405020304" charset="0"/>
                <a:cs typeface="Times New Roman" panose="02020603050405020304" charset="0"/>
              </a:rPr>
              <a:t>importance</a:t>
            </a:r>
            <a:endParaRPr lang="en-US" altLang="zh-CN" sz="3600" b="1">
              <a:solidFill>
                <a:srgbClr val="0070C0"/>
              </a:solidFill>
              <a:latin typeface="Times New Roman" panose="02020603050405020304" charset="0"/>
              <a:cs typeface="Times New Roman" panose="02020603050405020304" charset="0"/>
            </a:endParaRPr>
          </a:p>
        </p:txBody>
      </p:sp>
    </p:spTree>
  </p:cSld>
  <p:clrMapOvr>
    <a:masterClrMapping/>
  </p:clrMapOvr>
  <mc:AlternateContent xmlns:mc="http://schemas.openxmlformats.org/markup-compatibility/2006">
    <mc:Choice xmlns:p14="http://schemas.microsoft.com/office/powerpoint/2010/main" Requires="p14">
      <p:transition spd="slow" p14:dur="1500">
        <p14:ripple dir="l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500"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 calcmode="lin" valueType="num">
                                      <p:cBhvr>
                                        <p:cTn id="9" dur="500" fill="hold"/>
                                        <p:tgtEl>
                                          <p:spTgt spid="6"/>
                                        </p:tgtEl>
                                        <p:attrNameLst>
                                          <p:attrName>style.rotation</p:attrName>
                                        </p:attrNameLst>
                                      </p:cBhvr>
                                      <p:tavLst>
                                        <p:tav tm="0">
                                          <p:val>
                                            <p:fltVal val="90"/>
                                          </p:val>
                                        </p:tav>
                                        <p:tav tm="100000">
                                          <p:val>
                                            <p:fltVal val="0"/>
                                          </p:val>
                                        </p:tav>
                                      </p:tavLst>
                                    </p:anim>
                                    <p:animEffect transition="in" filter="fade">
                                      <p:cBhvr>
                                        <p:cTn id="10" dur="500"/>
                                        <p:tgtEl>
                                          <p:spTgt spid="6"/>
                                        </p:tgtEl>
                                      </p:cBhvr>
                                    </p:animEffect>
                                  </p:childTnLst>
                                </p:cTn>
                              </p:par>
                              <p:par>
                                <p:cTn id="11" presetID="42" presetClass="entr" presetSubtype="0" fill="hold" nodeType="withEffect">
                                  <p:stCondLst>
                                    <p:cond delay="0"/>
                                  </p:stCondLst>
                                  <p:childTnLst>
                                    <p:set>
                                      <p:cBhvr>
                                        <p:cTn id="12" dur="500"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anim calcmode="lin" valueType="num">
                                      <p:cBhvr>
                                        <p:cTn id="14" dur="500" fill="hold"/>
                                        <p:tgtEl>
                                          <p:spTgt spid="9"/>
                                        </p:tgtEl>
                                        <p:attrNameLst>
                                          <p:attrName>ppt_x</p:attrName>
                                        </p:attrNameLst>
                                      </p:cBhvr>
                                      <p:tavLst>
                                        <p:tav tm="0">
                                          <p:val>
                                            <p:strVal val="#ppt_x"/>
                                          </p:val>
                                        </p:tav>
                                        <p:tav tm="100000">
                                          <p:val>
                                            <p:strVal val="#ppt_x"/>
                                          </p:val>
                                        </p:tav>
                                      </p:tavLst>
                                    </p:anim>
                                    <p:anim calcmode="lin" valueType="num">
                                      <p:cBhvr>
                                        <p:cTn id="15" dur="500" fill="hold"/>
                                        <p:tgtEl>
                                          <p:spTgt spid="9"/>
                                        </p:tgtEl>
                                        <p:attrNameLst>
                                          <p:attrName>ppt_y</p:attrName>
                                        </p:attrNameLst>
                                      </p:cBhvr>
                                      <p:tavLst>
                                        <p:tav tm="0">
                                          <p:val>
                                            <p:strVal val="#ppt_y+.1"/>
                                          </p:val>
                                        </p:tav>
                                        <p:tav tm="100000">
                                          <p:val>
                                            <p:strVal val="#ppt_y"/>
                                          </p:val>
                                        </p:tav>
                                      </p:tavLst>
                                    </p:anim>
                                  </p:childTnLst>
                                </p:cTn>
                              </p:par>
                              <p:par>
                                <p:cTn id="16" presetID="47" presetClass="entr" presetSubtype="0" fill="hold" nodeType="withEffect">
                                  <p:stCondLst>
                                    <p:cond delay="0"/>
                                  </p:stCondLst>
                                  <p:childTnLst>
                                    <p:set>
                                      <p:cBhvr>
                                        <p:cTn id="17" dur="500"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anim calcmode="lin" valueType="num">
                                      <p:cBhvr>
                                        <p:cTn id="19" dur="500" fill="hold"/>
                                        <p:tgtEl>
                                          <p:spTgt spid="7"/>
                                        </p:tgtEl>
                                        <p:attrNameLst>
                                          <p:attrName>ppt_x</p:attrName>
                                        </p:attrNameLst>
                                      </p:cBhvr>
                                      <p:tavLst>
                                        <p:tav tm="0">
                                          <p:val>
                                            <p:strVal val="#ppt_x"/>
                                          </p:val>
                                        </p:tav>
                                        <p:tav tm="100000">
                                          <p:val>
                                            <p:strVal val="#ppt_x"/>
                                          </p:val>
                                        </p:tav>
                                      </p:tavLst>
                                    </p:anim>
                                    <p:anim calcmode="lin" valueType="num">
                                      <p:cBhvr>
                                        <p:cTn id="20" dur="500" fill="hold"/>
                                        <p:tgtEl>
                                          <p:spTgt spid="7"/>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500"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anim calcmode="lin" valueType="num">
                                      <p:cBhvr>
                                        <p:cTn id="24" dur="500" fill="hold"/>
                                        <p:tgtEl>
                                          <p:spTgt spid="8"/>
                                        </p:tgtEl>
                                        <p:attrNameLst>
                                          <p:attrName>ppt_x</p:attrName>
                                        </p:attrNameLst>
                                      </p:cBhvr>
                                      <p:tavLst>
                                        <p:tav tm="0">
                                          <p:val>
                                            <p:strVal val="#ppt_x"/>
                                          </p:val>
                                        </p:tav>
                                        <p:tav tm="100000">
                                          <p:val>
                                            <p:strVal val="#ppt_x"/>
                                          </p:val>
                                        </p:tav>
                                      </p:tavLst>
                                    </p:anim>
                                    <p:anim calcmode="lin" valueType="num">
                                      <p:cBhvr>
                                        <p:cTn id="25" dur="500" fill="hold"/>
                                        <p:tgtEl>
                                          <p:spTgt spid="8"/>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500"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anim calcmode="lin" valueType="num">
                                      <p:cBhvr>
                                        <p:cTn id="29" dur="500" fill="hold"/>
                                        <p:tgtEl>
                                          <p:spTgt spid="20"/>
                                        </p:tgtEl>
                                        <p:attrNameLst>
                                          <p:attrName>ppt_x</p:attrName>
                                        </p:attrNameLst>
                                      </p:cBhvr>
                                      <p:tavLst>
                                        <p:tav tm="0">
                                          <p:val>
                                            <p:strVal val="#ppt_x"/>
                                          </p:val>
                                        </p:tav>
                                        <p:tav tm="100000">
                                          <p:val>
                                            <p:strVal val="#ppt_x"/>
                                          </p:val>
                                        </p:tav>
                                      </p:tavLst>
                                    </p:anim>
                                    <p:anim calcmode="lin" valueType="num">
                                      <p:cBhvr>
                                        <p:cTn id="30" dur="500" fill="hold"/>
                                        <p:tgtEl>
                                          <p:spTgt spid="20"/>
                                        </p:tgtEl>
                                        <p:attrNameLst>
                                          <p:attrName>ppt_y</p:attrName>
                                        </p:attrNameLst>
                                      </p:cBhvr>
                                      <p:tavLst>
                                        <p:tav tm="0">
                                          <p:val>
                                            <p:strVal val="#ppt_y+.1"/>
                                          </p:val>
                                        </p:tav>
                                        <p:tav tm="100000">
                                          <p:val>
                                            <p:strVal val="#ppt_y"/>
                                          </p:val>
                                        </p:tav>
                                      </p:tavLst>
                                    </p:anim>
                                  </p:childTnLst>
                                </p:cTn>
                              </p:par>
                            </p:childTnLst>
                          </p:cTn>
                        </p:par>
                        <p:par>
                          <p:cTn id="31" fill="hold">
                            <p:stCondLst>
                              <p:cond delay="500"/>
                            </p:stCondLst>
                            <p:childTnLst>
                              <p:par>
                                <p:cTn id="32" presetID="10"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500"/>
                                        <p:tgtEl>
                                          <p:spTgt spid="19"/>
                                        </p:tgtEl>
                                      </p:cBhvr>
                                    </p:animEffect>
                                  </p:childTnLst>
                                </p:cTn>
                              </p:par>
                            </p:childTnLst>
                          </p:cTn>
                        </p:par>
                        <p:par>
                          <p:cTn id="38" fill="hold">
                            <p:stCondLst>
                              <p:cond delay="1000"/>
                            </p:stCondLst>
                            <p:childTnLst>
                              <p:par>
                                <p:cTn id="39" presetID="10" presetClass="entr" presetSubtype="0" fill="hold" nodeType="after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par>
                          <p:cTn id="45" fill="hold">
                            <p:stCondLst>
                              <p:cond delay="1500"/>
                            </p:stCondLst>
                            <p:childTnLst>
                              <p:par>
                                <p:cTn id="46" presetID="10" presetClass="entr" presetSubtype="0" fill="hold"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par>
                          <p:cTn id="52" fill="hold">
                            <p:stCondLst>
                              <p:cond delay="2000"/>
                            </p:stCondLst>
                            <p:childTnLst>
                              <p:par>
                                <p:cTn id="53" presetID="10"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500"/>
                                        <p:tgtEl>
                                          <p:spTgt spid="2"/>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3"/>
                                        </p:tgtEl>
                                        <p:attrNameLst>
                                          <p:attrName>style.visibility</p:attrName>
                                        </p:attrNameLst>
                                      </p:cBhvr>
                                      <p:to>
                                        <p:strVal val="visible"/>
                                      </p:to>
                                    </p:set>
                                    <p:animEffect transition="in" filter="fade">
                                      <p:cBhvr>
                                        <p:cTn id="58" dur="500"/>
                                        <p:tgtEl>
                                          <p:spTgt spid="3"/>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blinds(horizontal)">
                                      <p:cBhvr>
                                        <p:cTn id="63" dur="500"/>
                                        <p:tgtEl>
                                          <p:spTgt spid="17"/>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1" fill="hold" nodeType="click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wipe(up)">
                                      <p:cBhvr>
                                        <p:cTn id="68" dur="500"/>
                                        <p:tgtEl>
                                          <p:spTgt spid="15"/>
                                        </p:tgtEl>
                                      </p:cBhvr>
                                    </p:animEffect>
                                  </p:childTnLst>
                                </p:cTn>
                              </p:par>
                            </p:childTnLst>
                          </p:cTn>
                        </p:par>
                      </p:childTnLst>
                    </p:cTn>
                  </p:par>
                  <p:par>
                    <p:cTn id="69" fill="hold">
                      <p:stCondLst>
                        <p:cond delay="indefinite"/>
                      </p:stCondLst>
                      <p:childTnLst>
                        <p:par>
                          <p:cTn id="70" fill="hold">
                            <p:stCondLst>
                              <p:cond delay="0"/>
                            </p:stCondLst>
                            <p:childTnLst>
                              <p:par>
                                <p:cTn id="71" presetID="3" presetClass="entr" presetSubtype="10" fill="hold" grpId="0" nodeType="click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blinds(horizontal)">
                                      <p:cBhvr>
                                        <p:cTn id="7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9" grpId="0"/>
      <p:bldP spid="3" grpId="0"/>
      <p:bldP spid="17" grpId="0" bldLvl="0" animBg="1"/>
      <p:bldP spid="17" grpId="1" animBg="1"/>
      <p:bldP spid="16" grpId="0"/>
      <p:bldP spid="16" grpId="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5100</Words>
  <Application>WPS 演示</Application>
  <PresentationFormat>宽屏</PresentationFormat>
  <Paragraphs>282</Paragraphs>
  <Slides>17</Slides>
  <Notes>2</Notes>
  <HiddenSlides>0</HiddenSlides>
  <MMClips>1</MMClips>
  <ScaleCrop>false</ScaleCrop>
  <HeadingPairs>
    <vt:vector size="6" baseType="variant">
      <vt:variant>
        <vt:lpstr>已用的字体</vt:lpstr>
      </vt:variant>
      <vt:variant>
        <vt:i4>25</vt:i4>
      </vt:variant>
      <vt:variant>
        <vt:lpstr>主题</vt:lpstr>
      </vt:variant>
      <vt:variant>
        <vt:i4>2</vt:i4>
      </vt:variant>
      <vt:variant>
        <vt:lpstr>幻灯片标题</vt:lpstr>
      </vt:variant>
      <vt:variant>
        <vt:i4>17</vt:i4>
      </vt:variant>
    </vt:vector>
  </HeadingPairs>
  <TitlesOfParts>
    <vt:vector size="44" baseType="lpstr">
      <vt:lpstr>Arial</vt:lpstr>
      <vt:lpstr>宋体</vt:lpstr>
      <vt:lpstr>Wingdings</vt:lpstr>
      <vt:lpstr>汉仪雪君体简</vt:lpstr>
      <vt:lpstr>Calibri</vt:lpstr>
      <vt:lpstr>Times New Roman</vt:lpstr>
      <vt:lpstr>方正硬笔楷书简体</vt:lpstr>
      <vt:lpstr>腾祥铁山楷书简</vt:lpstr>
      <vt:lpstr>楷体</vt:lpstr>
      <vt:lpstr>方正古隶简体</vt:lpstr>
      <vt:lpstr>新宋体</vt:lpstr>
      <vt:lpstr>微软雅黑</vt:lpstr>
      <vt:lpstr>Microsoft YaHei UI</vt:lpstr>
      <vt:lpstr>钟齐志莽行书</vt:lpstr>
      <vt:lpstr>汉仪春然手书简</vt:lpstr>
      <vt:lpstr>汉仪趣黑简</vt:lpstr>
      <vt:lpstr>汉仪粗黑简</vt:lpstr>
      <vt:lpstr>方正吕建德字体</vt:lpstr>
      <vt:lpstr>Arial Unicode MS</vt:lpstr>
      <vt:lpstr>等线 Light</vt:lpstr>
      <vt:lpstr>等线</vt:lpstr>
      <vt:lpstr>黑体</vt:lpstr>
      <vt:lpstr>HelveticaNeue</vt:lpstr>
      <vt:lpstr>Corbel</vt:lpstr>
      <vt:lpstr>华文新魏</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24147</cp:lastModifiedBy>
  <cp:revision>21</cp:revision>
  <dcterms:created xsi:type="dcterms:W3CDTF">2017-05-21T03:33:00Z</dcterms:created>
  <dcterms:modified xsi:type="dcterms:W3CDTF">2022-01-13T08:59:27Z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14C6628F89744B32AA954C38F036E47E</vt:lpwstr>
  </property>
  <property fmtid="{D5CDD505-2E9C-101B-9397-08002B2CF9AE}" pid="3" name="KSOProductBuildVer">
    <vt:lpwstr>2052-11.8.2.8411</vt:lpwstr>
  </property>
</Properties>
</file>