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79" r:id="rId3"/>
    <p:sldId id="256" r:id="rId4"/>
    <p:sldId id="257" r:id="rId5"/>
    <p:sldId id="270" r:id="rId6"/>
    <p:sldId id="261" r:id="rId7"/>
    <p:sldId id="262" r:id="rId8"/>
    <p:sldId id="273" r:id="rId9"/>
    <p:sldId id="259" r:id="rId10"/>
    <p:sldId id="272" r:id="rId11"/>
    <p:sldId id="265" r:id="rId12"/>
    <p:sldId id="271" r:id="rId13"/>
    <p:sldId id="274" r:id="rId15"/>
  </p:sldIdLst>
  <p:sldSz cx="12192000" cy="6858000"/>
  <p:notesSz cx="6858000" cy="9144000"/>
  <p:embeddedFontLst>
    <p:embeddedFont>
      <p:font typeface="微软雅黑" panose="020B0503020204020204" pitchFamily="34" charset="-122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  <p:embeddedFont>
      <p:font typeface="华文新魏" panose="02010800040101010101" pitchFamily="2" charset="-122"/>
      <p:regular r:id="rId28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  <a:srgbClr val="F805A7"/>
    <a:srgbClr val="401BC0"/>
    <a:srgbClr val="F85208"/>
    <a:srgbClr val="1F2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754" y="-120"/>
      </p:cViewPr>
      <p:guideLst>
        <p:guide orient="horz" pos="211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873D3-C67E-4DB9-B756-11341B40E84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slide" Target="slide6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内容占位符 2"/>
          <p:cNvSpPr>
            <a:spLocks noGrp="1"/>
          </p:cNvSpPr>
          <p:nvPr>
            <p:ph idx="1"/>
          </p:nvPr>
        </p:nvSpPr>
        <p:spPr>
          <a:xfrm>
            <a:off x="407988" y="333375"/>
            <a:ext cx="11193462" cy="5905500"/>
          </a:xfrm>
        </p:spPr>
        <p:txBody>
          <a:bodyPr vert="horz" wrap="square" lIns="91440" tIns="45720" rIns="91440" bIns="45720" anchor="t"/>
          <a:p>
            <a:pPr marL="0" indent="0" algn="just" eaLnBrk="1" hangingPunct="1">
              <a:buNone/>
            </a:pPr>
            <a:r>
              <a:rPr lang="zh-CN" altLang="en-US" sz="2800" b="1" i="1" dirty="0">
                <a:latin typeface="Times New Roman" panose="02020603050405020304" pitchFamily="18" charset="0"/>
              </a:rPr>
              <a:t>参考范文</a:t>
            </a:r>
            <a:endParaRPr lang="en-US" altLang="zh-CN" sz="2800" b="1" i="1" dirty="0">
              <a:latin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zh-CN" altLang="en-US" sz="2800" b="1" i="1" dirty="0">
                <a:latin typeface="Times New Roman" panose="02020603050405020304" pitchFamily="18" charset="0"/>
              </a:rPr>
              <a:t>Dear fellow students,</a:t>
            </a:r>
            <a:endParaRPr lang="zh-CN" altLang="en-US" sz="2800" b="1" i="1" dirty="0">
              <a:latin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zh-CN" altLang="en-US" sz="2800" b="1" i="1" dirty="0">
                <a:latin typeface="Times New Roman" panose="02020603050405020304" pitchFamily="18" charset="0"/>
              </a:rPr>
              <a:t> 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To spread joy and kindness, we plan to launch an initiative - A Flower for You.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You can give flowers to whoever you believe deserves them - a friend, a family member, a teacher, or even a stranger. Your gesture can brighten their day and remind them that they are appreciated. You may either buy a bunch of flowers or just make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artificial flowers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preserved fresh flower (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永生花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</a:rPr>
              <a:t> yourself. Small gesture as it is, it can make a difference to the person who receives your heartfelt gift.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Come and join us! Let's make the world a little bit brighter with flowers!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marL="0" indent="0" algn="r" eaLnBrk="1" hangingPunct="1">
              <a:buNone/>
            </a:pPr>
            <a:r>
              <a:rPr lang="zh-CN" altLang="en-US" sz="2800" b="1" i="1" dirty="0">
                <a:latin typeface="Times New Roman" panose="02020603050405020304" pitchFamily="18" charset="0"/>
              </a:rPr>
              <a:t>The Student Union</a:t>
            </a:r>
            <a:endParaRPr lang="zh-CN" altLang="en-US" sz="2800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471488" y="125413"/>
            <a:ext cx="30321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i="1" dirty="0">
                <a:latin typeface="Times New Roman" panose="02020603050405020304" pitchFamily="18" charset="0"/>
              </a:rPr>
              <a:t>Assignment</a:t>
            </a:r>
            <a:endParaRPr lang="en-US" altLang="zh-CN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1267" name="文本框 5"/>
          <p:cNvSpPr txBox="1"/>
          <p:nvPr/>
        </p:nvSpPr>
        <p:spPr>
          <a:xfrm>
            <a:off x="623888" y="908050"/>
            <a:ext cx="10801350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D0D0D"/>
                </a:solidFill>
                <a:latin typeface="Arial" panose="020B0604020202020204" pitchFamily="34" charset="0"/>
              </a:rPr>
              <a:t>       假定你是李华，你校官网英语版计划举行送你一朵花（</a:t>
            </a:r>
            <a:r>
              <a:rPr lang="en-US" altLang="zh-CN" sz="2400" b="1" dirty="0">
                <a:solidFill>
                  <a:srgbClr val="0D0D0D"/>
                </a:solidFill>
                <a:latin typeface="Arial" panose="020B0604020202020204" pitchFamily="34" charset="0"/>
              </a:rPr>
              <a:t>A Flower for You</a:t>
            </a:r>
            <a:r>
              <a:rPr lang="zh-CN" altLang="en-US" sz="2400" b="1" dirty="0">
                <a:solidFill>
                  <a:srgbClr val="0D0D0D"/>
                </a:solidFill>
                <a:latin typeface="Arial" panose="020B0604020202020204" pitchFamily="34" charset="0"/>
              </a:rPr>
              <a:t>）活动，现向全校师生征集活动方案，请你给编辑写一封邮件，内容包括：</a:t>
            </a:r>
            <a:endParaRPr lang="en-US" altLang="zh-CN" sz="2400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r>
              <a:rPr lang="en-US" altLang="zh-CN" sz="2400" b="1" dirty="0">
                <a:solidFill>
                  <a:srgbClr val="0D0D0D"/>
                </a:solidFill>
                <a:latin typeface="Arial" panose="020B0604020202020204" pitchFamily="34" charset="0"/>
              </a:rPr>
              <a:t>1. </a:t>
            </a:r>
            <a:r>
              <a:rPr lang="zh-CN" altLang="zh-CN" sz="2400" b="1" dirty="0">
                <a:solidFill>
                  <a:srgbClr val="0D0D0D"/>
                </a:solidFill>
                <a:latin typeface="Arial" panose="020B0604020202020204" pitchFamily="34" charset="0"/>
              </a:rPr>
              <a:t>介绍方案；</a:t>
            </a:r>
            <a:endParaRPr lang="zh-CN" altLang="zh-CN" sz="2400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r>
              <a:rPr lang="en-US" altLang="zh-CN" sz="2400" b="1" dirty="0">
                <a:solidFill>
                  <a:srgbClr val="0D0D0D"/>
                </a:solidFill>
                <a:latin typeface="Arial" panose="020B0604020202020204" pitchFamily="34" charset="0"/>
              </a:rPr>
              <a:t>2. </a:t>
            </a:r>
            <a:r>
              <a:rPr lang="zh-CN" altLang="en-US" sz="2400" b="1" dirty="0">
                <a:solidFill>
                  <a:srgbClr val="0D0D0D"/>
                </a:solidFill>
                <a:latin typeface="Arial" panose="020B0604020202020204" pitchFamily="34" charset="0"/>
              </a:rPr>
              <a:t>说明理由；</a:t>
            </a:r>
            <a:endParaRPr lang="zh-CN" altLang="en-US" sz="2400" b="1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r>
              <a:rPr lang="en-US" altLang="zh-CN" sz="2400" b="1" dirty="0">
                <a:solidFill>
                  <a:srgbClr val="0D0D0D"/>
                </a:solidFill>
                <a:latin typeface="Arial" panose="020B0604020202020204" pitchFamily="34" charset="0"/>
              </a:rPr>
              <a:t>3. </a:t>
            </a:r>
            <a:r>
              <a:rPr lang="zh-CN" altLang="en-US" sz="2400" b="1" dirty="0">
                <a:solidFill>
                  <a:srgbClr val="0D0D0D"/>
                </a:solidFill>
                <a:latin typeface="Arial" panose="020B0604020202020204" pitchFamily="34" charset="0"/>
              </a:rPr>
              <a:t>表达祝愿。</a:t>
            </a:r>
            <a:endParaRPr lang="zh-CN" altLang="en-US" sz="2400" b="1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pic>
        <p:nvPicPr>
          <p:cNvPr id="11268" name="Picture 7" descr="高品质的时尚高端逼真质感多用途A4文件夹办公用品设计VI样机展示模型mockups-变色鱼"/>
          <p:cNvPicPr>
            <a:picLocks noChangeAspect="1"/>
          </p:cNvPicPr>
          <p:nvPr/>
        </p:nvPicPr>
        <p:blipFill>
          <a:blip r:embed="rId1"/>
          <a:srcRect l="7304" t="26643" r="31540" b="7014"/>
          <a:stretch>
            <a:fillRect/>
          </a:stretch>
        </p:blipFill>
        <p:spPr>
          <a:xfrm>
            <a:off x="-312737" y="3357563"/>
            <a:ext cx="4895850" cy="371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5" descr="查看源图像"/>
          <p:cNvPicPr>
            <a:picLocks noChangeAspect="1"/>
          </p:cNvPicPr>
          <p:nvPr/>
        </p:nvPicPr>
        <p:blipFill>
          <a:blip r:embed="rId1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0550" y="5084763"/>
            <a:ext cx="2809875" cy="191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6"/>
          <p:cNvSpPr txBox="1"/>
          <p:nvPr/>
        </p:nvSpPr>
        <p:spPr>
          <a:xfrm>
            <a:off x="727075" y="333375"/>
            <a:ext cx="10841038" cy="6369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zh-CN" sz="2400" b="1" dirty="0">
                <a:latin typeface="Times New Roman" panose="02020603050405020304" pitchFamily="18" charset="0"/>
              </a:rPr>
              <a:t>Dear editor / editor-in-chief (</a:t>
            </a:r>
            <a:r>
              <a:rPr lang="zh-CN" altLang="en-US" sz="2400" b="1" dirty="0">
                <a:latin typeface="Times New Roman" panose="02020603050405020304" pitchFamily="18" charset="0"/>
              </a:rPr>
              <a:t>主编</a:t>
            </a:r>
            <a:r>
              <a:rPr lang="en-US" altLang="zh-CN" sz="2400" b="1" dirty="0">
                <a:latin typeface="Times New Roman" panose="02020603050405020304" pitchFamily="18" charset="0"/>
              </a:rPr>
              <a:t>),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sz="2400" b="1" dirty="0">
                <a:latin typeface="Times New Roman" panose="02020603050405020304" pitchFamily="18" charset="0"/>
              </a:rPr>
              <a:t>        I'm Li Hua from Class 1. Knowing that you are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taking soundings</a:t>
            </a:r>
            <a:r>
              <a:rPr lang="en-US" altLang="zh-CN" sz="2400" b="1" dirty="0">
                <a:latin typeface="Times New Roman" panose="02020603050405020304" pitchFamily="18" charset="0"/>
              </a:rPr>
              <a:t> (</a:t>
            </a:r>
            <a:r>
              <a:rPr lang="zh-CN" altLang="en-US" sz="2400" b="1" dirty="0">
                <a:latin typeface="Times New Roman" panose="02020603050405020304" pitchFamily="18" charset="0"/>
              </a:rPr>
              <a:t>征求意见</a:t>
            </a:r>
            <a:r>
              <a:rPr lang="en-US" altLang="zh-CN" sz="2400" b="1" dirty="0">
                <a:latin typeface="Times New Roman" panose="02020603050405020304" pitchFamily="18" charset="0"/>
              </a:rPr>
              <a:t>) about the initiative of A Flower for You, I’d like to share my scheme (</a:t>
            </a:r>
            <a:r>
              <a:rPr lang="zh-CN" altLang="en-US" sz="2400" b="1" dirty="0">
                <a:latin typeface="Times New Roman" panose="02020603050405020304" pitchFamily="18" charset="0"/>
              </a:rPr>
              <a:t>计划</a:t>
            </a:r>
            <a:r>
              <a:rPr lang="en-US" altLang="zh-CN" sz="2400" b="1" dirty="0">
                <a:latin typeface="Times New Roman" panose="02020603050405020304" pitchFamily="18" charset="0"/>
              </a:rPr>
              <a:t>/</a:t>
            </a:r>
            <a:r>
              <a:rPr lang="zh-CN" altLang="en-US" sz="2400" b="1" dirty="0">
                <a:latin typeface="Times New Roman" panose="02020603050405020304" pitchFamily="18" charset="0"/>
              </a:rPr>
              <a:t>方案</a:t>
            </a:r>
            <a:r>
              <a:rPr lang="en-US" altLang="zh-CN" sz="2400" b="1" dirty="0">
                <a:latin typeface="Times New Roman" panose="02020603050405020304" pitchFamily="18" charset="0"/>
              </a:rPr>
              <a:t>).  The details are as follows.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[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写作目的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]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zh-CN" sz="2400" b="1" dirty="0">
                <a:latin typeface="Times New Roman" panose="02020603050405020304" pitchFamily="18" charset="0"/>
              </a:rPr>
              <a:t>        </a:t>
            </a:r>
            <a:r>
              <a:rPr lang="en-US" altLang="zh-CN" sz="2400" b="1" i="1" dirty="0">
                <a:solidFill>
                  <a:srgbClr val="1D41D5"/>
                </a:solidFill>
                <a:latin typeface="Times New Roman" panose="02020603050405020304" pitchFamily="18" charset="0"/>
              </a:rPr>
              <a:t>To begin with</a:t>
            </a:r>
            <a:r>
              <a:rPr lang="en-US" altLang="zh-CN" sz="2400" b="1" dirty="0">
                <a:latin typeface="Times New Roman" panose="02020603050405020304" pitchFamily="18" charset="0"/>
              </a:rPr>
              <a:t>, I think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nothing can match</a:t>
            </a:r>
            <a:r>
              <a:rPr lang="en-US" altLang="zh-CN" sz="2400" b="1" dirty="0">
                <a:latin typeface="Times New Roman" panose="02020603050405020304" pitchFamily="18" charset="0"/>
              </a:rPr>
              <a:t> distributing flowers by the main avenue to all faculty and students. </a:t>
            </a:r>
            <a:r>
              <a:rPr lang="en-US" altLang="zh-CN" sz="2400" b="1" i="1" dirty="0">
                <a:solidFill>
                  <a:srgbClr val="1D41D5"/>
                </a:solidFill>
                <a:latin typeface="Times New Roman" panose="02020603050405020304" pitchFamily="18" charset="0"/>
              </a:rPr>
              <a:t>This way</a:t>
            </a:r>
            <a:r>
              <a:rPr lang="en-US" altLang="zh-CN" sz="2400" b="1" dirty="0">
                <a:latin typeface="Times New Roman" panose="02020603050405020304" pitchFamily="18" charset="0"/>
              </a:rPr>
              <a:t>, all those receiving flowers can admire the beauty of spring flowers and gain a sense of </a:t>
            </a:r>
            <a:r>
              <a:rPr lang="en-US" altLang="zh-CN" sz="2400" b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warmth</a:t>
            </a:r>
            <a:r>
              <a:rPr lang="en-US" altLang="zh-CN" sz="2400" b="1" dirty="0">
                <a:latin typeface="Times New Roman" panose="02020603050405020304" pitchFamily="18" charset="0"/>
              </a:rPr>
              <a:t>. </a:t>
            </a:r>
            <a:r>
              <a:rPr lang="en-US" altLang="zh-CN" sz="2400" b="1" i="1" dirty="0">
                <a:solidFill>
                  <a:srgbClr val="1D41D5"/>
                </a:solidFill>
                <a:latin typeface="Times New Roman" panose="02020603050405020304" pitchFamily="18" charset="0"/>
              </a:rPr>
              <a:t>Besides</a:t>
            </a:r>
            <a:r>
              <a:rPr lang="en-US" altLang="zh-CN" sz="2400" b="1" dirty="0">
                <a:latin typeface="Times New Roman" panose="02020603050405020304" pitchFamily="18" charset="0"/>
              </a:rPr>
              <a:t>, the participants have a chance to purchase one more flower or make a paper one on their own, which can be presented to whoever they want to show </a:t>
            </a:r>
            <a:r>
              <a:rPr lang="en-US" altLang="zh-CN" sz="2400" b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love</a:t>
            </a:r>
            <a:r>
              <a:rPr lang="en-US" altLang="zh-CN" sz="2400" b="1" dirty="0">
                <a:latin typeface="Times New Roman" panose="02020603050405020304" pitchFamily="18" charset="0"/>
              </a:rPr>
              <a:t>, </a:t>
            </a:r>
            <a:r>
              <a:rPr lang="en-US" altLang="zh-CN" sz="2400" b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appreciation</a:t>
            </a:r>
            <a:r>
              <a:rPr lang="en-US" altLang="zh-CN" sz="2400" b="1" dirty="0">
                <a:latin typeface="Times New Roman" panose="02020603050405020304" pitchFamily="18" charset="0"/>
              </a:rPr>
              <a:t> or </a:t>
            </a:r>
            <a:r>
              <a:rPr lang="en-US" altLang="zh-CN" sz="2400" b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gratitude</a:t>
            </a:r>
            <a:r>
              <a:rPr lang="en-US" altLang="zh-CN" sz="2400" b="1" dirty="0">
                <a:latin typeface="Times New Roman" panose="02020603050405020304" pitchFamily="18" charset="0"/>
              </a:rPr>
              <a:t> to. </a:t>
            </a:r>
            <a:r>
              <a:rPr lang="en-US" altLang="zh-CN" sz="2400" b="1" i="1" dirty="0">
                <a:solidFill>
                  <a:srgbClr val="1D41D5"/>
                </a:solidFill>
                <a:latin typeface="Times New Roman" panose="02020603050405020304" pitchFamily="18" charset="0"/>
              </a:rPr>
              <a:t>It would be better if </a:t>
            </a:r>
            <a:r>
              <a:rPr lang="en-US" altLang="zh-CN" sz="2400" b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those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(</a:t>
            </a:r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衔接上述活动内容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="1" dirty="0">
                <a:latin typeface="Times New Roman" panose="02020603050405020304" pitchFamily="18" charset="0"/>
              </a:rPr>
              <a:t> heartwarming moments can be photographed and posted on the school website to spread the </a:t>
            </a:r>
            <a:r>
              <a:rPr lang="en-US" altLang="zh-CN" sz="2400" b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love and warmth 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衔接上述活动意义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="1" dirty="0">
                <a:latin typeface="Times New Roman" panose="02020603050405020304" pitchFamily="18" charset="0"/>
              </a:rPr>
              <a:t>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[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具体活动内容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策划原因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]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zh-CN" sz="2400" b="1" dirty="0">
                <a:latin typeface="Times New Roman" panose="02020603050405020304" pitchFamily="18" charset="0"/>
              </a:rPr>
              <a:t>        Hope you can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take serious consideration of </a:t>
            </a:r>
            <a:r>
              <a:rPr lang="en-US" altLang="zh-CN" sz="2400" b="1" dirty="0">
                <a:latin typeface="Times New Roman" panose="02020603050405020304" pitchFamily="18" charset="0"/>
              </a:rPr>
              <a:t>my plan and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wish the event a complete success</a:t>
            </a:r>
            <a:r>
              <a:rPr lang="en-US" altLang="zh-CN" sz="2400" b="1" dirty="0">
                <a:latin typeface="Times New Roman" panose="02020603050405020304" pitchFamily="18" charset="0"/>
              </a:rPr>
              <a:t>/ my plan would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add luster to </a:t>
            </a:r>
            <a:r>
              <a:rPr lang="en-US" altLang="zh-CN" sz="2400" b="1" dirty="0">
                <a:latin typeface="Times New Roman" panose="02020603050405020304" pitchFamily="18" charset="0"/>
              </a:rPr>
              <a:t>your activity.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[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表达祝愿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]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altLang="zh-CN" sz="2400" b="1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sz="2400" b="1" dirty="0">
                <a:latin typeface="Times New Roman" panose="02020603050405020304" pitchFamily="18" charset="0"/>
              </a:rPr>
              <a:t>         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sz="2400" b="1" dirty="0">
                <a:latin typeface="Times New Roman" panose="02020603050405020304" pitchFamily="18" charset="0"/>
              </a:rPr>
              <a:t>        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2" descr="5c9837cb0ec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2075" y="1588"/>
            <a:ext cx="9559925" cy="685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文本框 7"/>
          <p:cNvSpPr txBox="1"/>
          <p:nvPr/>
        </p:nvSpPr>
        <p:spPr>
          <a:xfrm>
            <a:off x="1085850" y="3657600"/>
            <a:ext cx="7847013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2023.3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温州二模 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倡议 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送你一朵花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C:\Users\cheng'ming'zhi\Desktop\5c7507dd02ec7.png"/>
          <p:cNvPicPr>
            <a:picLocks noChangeAspect="1"/>
          </p:cNvPicPr>
          <p:nvPr/>
        </p:nvPicPr>
        <p:blipFill>
          <a:blip r:embed="rId1"/>
          <a:srcRect b="21638"/>
          <a:stretch>
            <a:fillRect/>
          </a:stretch>
        </p:blipFill>
        <p:spPr>
          <a:xfrm>
            <a:off x="-1071562" y="2492375"/>
            <a:ext cx="9923462" cy="443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4"/>
          <p:cNvSpPr txBox="1"/>
          <p:nvPr/>
        </p:nvSpPr>
        <p:spPr>
          <a:xfrm>
            <a:off x="2290763" y="136525"/>
            <a:ext cx="5335587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dirty="0">
                <a:latin typeface="Arial" panose="020B0604020202020204" pitchFamily="34" charset="0"/>
              </a:rPr>
              <a:t>类型</a:t>
            </a:r>
            <a:endParaRPr lang="en-US" altLang="zh-CN" sz="2000" dirty="0">
              <a:latin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</a:rPr>
              <a:t>时态</a:t>
            </a:r>
            <a:endParaRPr lang="en-US" altLang="zh-CN" sz="2000" dirty="0">
              <a:latin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</a:rPr>
              <a:t>人称</a:t>
            </a:r>
            <a:endParaRPr lang="en-US" altLang="zh-CN" sz="2000" dirty="0">
              <a:latin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</a:rPr>
              <a:t>语气</a:t>
            </a:r>
            <a:endParaRPr lang="en-US" altLang="zh-CN" sz="2000" dirty="0">
              <a:latin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</a:rPr>
              <a:t>要点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3076" name="TextBox 6"/>
          <p:cNvSpPr txBox="1"/>
          <p:nvPr/>
        </p:nvSpPr>
        <p:spPr>
          <a:xfrm>
            <a:off x="736600" y="1274763"/>
            <a:ext cx="9826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审题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1719263" y="407988"/>
            <a:ext cx="571500" cy="2316163"/>
          </a:xfrm>
          <a:prstGeom prst="leftBrace">
            <a:avLst>
              <a:gd name="adj1" fmla="val 8333"/>
              <a:gd name="adj2" fmla="val 49982"/>
            </a:avLst>
          </a:prstGeom>
          <a:noFill/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6888" y="133350"/>
            <a:ext cx="3681412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倡议</a:t>
            </a:r>
            <a:endParaRPr lang="zh-CN" altLang="en-US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1488" y="728663"/>
            <a:ext cx="66278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一般将来时</a:t>
            </a:r>
            <a:endParaRPr lang="zh-CN" altLang="en-US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1488" y="1349375"/>
            <a:ext cx="4581525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第二人称</a:t>
            </a:r>
            <a:endParaRPr lang="zh-CN" altLang="en-US" sz="20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3081" name="矩形 9"/>
          <p:cNvSpPr/>
          <p:nvPr/>
        </p:nvSpPr>
        <p:spPr>
          <a:xfrm>
            <a:off x="8224838" y="249238"/>
            <a:ext cx="3452812" cy="6000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0D0D0D"/>
                </a:solidFill>
                <a:latin typeface="Arial" panose="020B0604020202020204" pitchFamily="34" charset="0"/>
              </a:rPr>
              <a:t>       假定你是学校官网英语版学生编辑李华，校生会将举行送你一朵花（</a:t>
            </a:r>
            <a:r>
              <a:rPr lang="en-US" altLang="zh-CN" sz="2400" dirty="0">
                <a:solidFill>
                  <a:srgbClr val="0D0D0D"/>
                </a:solidFill>
                <a:latin typeface="Arial" panose="020B0604020202020204" pitchFamily="34" charset="0"/>
              </a:rPr>
              <a:t>A Flower for You</a:t>
            </a:r>
            <a:r>
              <a:rPr lang="zh-CN" altLang="en-US" sz="2400" dirty="0">
                <a:solidFill>
                  <a:srgbClr val="0D0D0D"/>
                </a:solidFill>
                <a:latin typeface="Arial" panose="020B0604020202020204" pitchFamily="34" charset="0"/>
              </a:rPr>
              <a:t>）活动，请你写一则倡议，内容包括：</a:t>
            </a:r>
            <a:endParaRPr lang="en-US" altLang="zh-CN" sz="2400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r>
              <a:rPr lang="en-US" altLang="zh-CN" sz="2400" dirty="0">
                <a:solidFill>
                  <a:srgbClr val="0D0D0D"/>
                </a:solidFill>
                <a:latin typeface="Arial" panose="020B0604020202020204" pitchFamily="34" charset="0"/>
              </a:rPr>
              <a:t>1. </a:t>
            </a:r>
            <a:r>
              <a:rPr lang="zh-CN" altLang="en-US" sz="2400" dirty="0">
                <a:solidFill>
                  <a:srgbClr val="0D0D0D"/>
                </a:solidFill>
                <a:latin typeface="Arial" panose="020B0604020202020204" pitchFamily="34" charset="0"/>
              </a:rPr>
              <a:t>活动目的；</a:t>
            </a:r>
            <a:endParaRPr lang="zh-CN" altLang="en-US" sz="2400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r>
              <a:rPr lang="en-US" altLang="zh-CN" sz="2400" dirty="0">
                <a:solidFill>
                  <a:srgbClr val="0D0D0D"/>
                </a:solidFill>
                <a:latin typeface="Arial" panose="020B0604020202020204" pitchFamily="34" charset="0"/>
              </a:rPr>
              <a:t>2. </a:t>
            </a:r>
            <a:r>
              <a:rPr lang="zh-CN" altLang="en-US" sz="2400" dirty="0">
                <a:solidFill>
                  <a:srgbClr val="0D0D0D"/>
                </a:solidFill>
                <a:latin typeface="Arial" panose="020B0604020202020204" pitchFamily="34" charset="0"/>
              </a:rPr>
              <a:t>活动内容；</a:t>
            </a:r>
            <a:endParaRPr lang="zh-CN" altLang="en-US" sz="2400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r>
              <a:rPr lang="en-US" altLang="zh-CN" sz="2400" dirty="0">
                <a:solidFill>
                  <a:srgbClr val="0D0D0D"/>
                </a:solidFill>
                <a:latin typeface="Arial" panose="020B0604020202020204" pitchFamily="34" charset="0"/>
              </a:rPr>
              <a:t>3. </a:t>
            </a:r>
            <a:r>
              <a:rPr lang="zh-CN" altLang="en-US" sz="2400" dirty="0">
                <a:solidFill>
                  <a:srgbClr val="0D0D0D"/>
                </a:solidFill>
                <a:latin typeface="Arial" panose="020B0604020202020204" pitchFamily="34" charset="0"/>
              </a:rPr>
              <a:t>呼吁参加。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注意</a:t>
            </a:r>
            <a:r>
              <a:rPr lang="en-US" altLang="zh-CN" sz="2400" dirty="0">
                <a:latin typeface="Arial" panose="020B0604020202020204" pitchFamily="34" charset="0"/>
              </a:rPr>
              <a:t>: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</a:rPr>
              <a:t>词数</a:t>
            </a:r>
            <a:r>
              <a:rPr lang="en-US" altLang="zh-CN" sz="2400" dirty="0">
                <a:latin typeface="Arial" panose="020B0604020202020204" pitchFamily="34" charset="0"/>
              </a:rPr>
              <a:t>80</a:t>
            </a:r>
            <a:r>
              <a:rPr lang="zh-CN" altLang="en-US" sz="2400" dirty="0">
                <a:latin typeface="Arial" panose="020B0604020202020204" pitchFamily="34" charset="0"/>
              </a:rPr>
              <a:t>左右；</a:t>
            </a:r>
            <a:endParaRPr lang="zh-CN" altLang="en-US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</a:rPr>
              <a:t>可适当增加细节，</a:t>
            </a:r>
            <a:endParaRPr lang="zh-CN" altLang="en-US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   以使行文连贯。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Dear fellow students,</a:t>
            </a:r>
            <a:endParaRPr lang="en-US" altLang="zh-CN" sz="2400" dirty="0">
              <a:latin typeface="Arial" panose="020B0604020202020204" pitchFamily="34" charset="0"/>
            </a:endParaRPr>
          </a:p>
          <a:p>
            <a:endParaRPr lang="en-US" altLang="zh-CN" sz="2400" dirty="0">
              <a:latin typeface="Arial" panose="020B0604020202020204" pitchFamily="34" charset="0"/>
            </a:endParaRPr>
          </a:p>
          <a:p>
            <a:pPr algn="r"/>
            <a:r>
              <a:rPr lang="en-US" altLang="zh-CN" sz="2400" dirty="0">
                <a:latin typeface="Arial" panose="020B0604020202020204" pitchFamily="34" charset="0"/>
              </a:rPr>
              <a:t>The Student Union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6888" y="1890713"/>
            <a:ext cx="49990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00B050"/>
                </a:solidFill>
                <a:latin typeface="Arial" panose="020B0604020202020204" pitchFamily="34" charset="0"/>
              </a:rPr>
              <a:t>persuasive</a:t>
            </a:r>
            <a:endParaRPr lang="en-US" altLang="zh-CN" sz="24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83875" y="1687513"/>
            <a:ext cx="765175" cy="471488"/>
          </a:xfrm>
          <a:prstGeom prst="ellipse">
            <a:avLst/>
          </a:pr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581025" y="3429000"/>
            <a:ext cx="6149975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Para. 1 </a:t>
            </a:r>
            <a:r>
              <a:rPr lang="zh-CN" altLang="en-US" sz="24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活动目的</a:t>
            </a:r>
            <a:endParaRPr lang="en-US" altLang="zh-CN" sz="2400" b="1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endParaRPr lang="en-US" altLang="zh-CN" sz="2400" b="1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endParaRPr lang="en-US" altLang="zh-CN" sz="2400" b="1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Para. 2 </a:t>
            </a:r>
            <a:r>
              <a:rPr lang="zh-CN" altLang="en-US" sz="24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活动内容</a:t>
            </a:r>
            <a:endParaRPr lang="en-US" altLang="zh-CN" sz="2400" b="1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endParaRPr lang="en-US" altLang="zh-CN" sz="2400" b="1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endParaRPr lang="en-US" altLang="zh-CN" sz="2400" b="1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Para. 3 </a:t>
            </a:r>
            <a:r>
              <a:rPr lang="zh-CN" altLang="zh-CN" sz="24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呼吁参加</a:t>
            </a:r>
            <a:endParaRPr lang="zh-CN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36888" y="3429000"/>
            <a:ext cx="297973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rgbClr val="1D41D5"/>
                </a:solidFill>
                <a:latin typeface="Times New Roman" panose="02020603050405020304" pitchFamily="18" charset="0"/>
              </a:rPr>
              <a:t>时间地点</a:t>
            </a:r>
            <a:r>
              <a:rPr lang="en-US" altLang="zh-CN" sz="24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rgbClr val="1D41D5"/>
                </a:solidFill>
                <a:latin typeface="Times New Roman" panose="02020603050405020304" pitchFamily="18" charset="0"/>
              </a:rPr>
              <a:t>发出倡议</a:t>
            </a:r>
            <a:endParaRPr lang="zh-CN" altLang="en-US" sz="2400" b="1" dirty="0">
              <a:solidFill>
                <a:srgbClr val="1D41D5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97175" y="4537075"/>
            <a:ext cx="21923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b="1" dirty="0">
                <a:solidFill>
                  <a:srgbClr val="0D0D0D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（</a:t>
            </a:r>
            <a:r>
              <a:rPr lang="zh-CN" altLang="zh-CN" sz="2400" b="1" dirty="0">
                <a:solidFill>
                  <a:srgbClr val="1D41D5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形式</a:t>
            </a:r>
            <a:r>
              <a:rPr lang="en-US" altLang="zh-CN" sz="2400" b="1" dirty="0">
                <a:solidFill>
                  <a:srgbClr val="1D41D5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+</a:t>
            </a:r>
            <a:r>
              <a:rPr lang="zh-CN" altLang="en-US" sz="2400" b="1" dirty="0">
                <a:solidFill>
                  <a:srgbClr val="1D41D5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流程</a:t>
            </a:r>
            <a:r>
              <a:rPr lang="zh-CN" altLang="zh-CN" sz="2400" b="1" dirty="0">
                <a:solidFill>
                  <a:srgbClr val="0D0D0D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）</a:t>
            </a:r>
            <a:endParaRPr lang="zh-CN" altLang="zh-CN" sz="2400" b="1" dirty="0">
              <a:solidFill>
                <a:srgbClr val="1D41D5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2" grpId="0"/>
      <p:bldP spid="12" grpId="1"/>
      <p:bldP spid="14" grpId="0"/>
      <p:bldP spid="14" grpId="1"/>
      <p:bldP spid="17" grpId="0" animBg="1"/>
      <p:bldP spid="17" grpId="1" animBg="1"/>
      <p:bldP spid="3" grpId="0"/>
      <p:bldP spid="3" grpId="1"/>
      <p:bldP spid="2" grpId="0"/>
      <p:bldP spid="2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5c7621d2bc1b5"/>
          <p:cNvPicPr>
            <a:picLocks noChangeAspect="1"/>
          </p:cNvPicPr>
          <p:nvPr/>
        </p:nvPicPr>
        <p:blipFill>
          <a:blip r:embed="rId1">
            <a:clrChange>
              <a:clrFrom>
                <a:srgbClr val="468E3B"/>
              </a:clrFrom>
              <a:clrTo>
                <a:srgbClr val="468E3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6513" y="1317625"/>
            <a:ext cx="6850062" cy="4221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" name="图片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309938" y="2762250"/>
            <a:ext cx="5572125" cy="895350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250" y="2762250"/>
            <a:ext cx="1524000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4825" y="831850"/>
            <a:ext cx="1903413" cy="747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7863" y="727075"/>
            <a:ext cx="260985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7713" y="1620838"/>
            <a:ext cx="3675062" cy="6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04825" y="3538538"/>
            <a:ext cx="2884488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a </a:t>
            </a:r>
            <a:r>
              <a:rPr lang="en-US" altLang="zh-CN" b="1" dirty="0">
                <a:latin typeface="Arial" panose="020B0604020202020204" pitchFamily="34" charset="0"/>
              </a:rPr>
              <a:t>week-long</a:t>
            </a:r>
            <a:r>
              <a:rPr lang="en-US" altLang="zh-CN" dirty="0">
                <a:latin typeface="Arial" panose="020B0604020202020204" pitchFamily="34" charset="0"/>
              </a:rPr>
              <a:t> activity </a:t>
            </a:r>
            <a:r>
              <a:rPr lang="en-US" altLang="zh-CN" b="1" dirty="0">
                <a:latin typeface="Arial" panose="020B0604020202020204" pitchFamily="34" charset="0"/>
              </a:rPr>
              <a:t>starting from Mar. 10th</a:t>
            </a:r>
            <a:endParaRPr lang="en-US" altLang="zh-CN" b="1" dirty="0">
              <a:latin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</a:endParaRPr>
          </a:p>
          <a:p>
            <a:pPr>
              <a:buChar char="•"/>
            </a:pPr>
            <a:r>
              <a:rPr lang="en-US" altLang="zh-CN" b="1" dirty="0">
                <a:latin typeface="Arial" panose="020B0604020202020204" pitchFamily="34" charset="0"/>
              </a:rPr>
              <a:t> from 8:00 to 17:00 on April 8th </a:t>
            </a:r>
            <a:endParaRPr lang="en-US" altLang="zh-CN" b="1" dirty="0">
              <a:latin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8763" y="190500"/>
            <a:ext cx="2884487" cy="2030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har char="•"/>
            </a:pPr>
            <a:r>
              <a:rPr lang="en-US" altLang="zh-CN" b="1" dirty="0">
                <a:latin typeface="Arial" panose="020B0604020202020204" pitchFamily="34" charset="0"/>
              </a:rPr>
              <a:t> on the main avenue of the campus </a:t>
            </a:r>
            <a:endParaRPr lang="en-US" altLang="zh-CN" b="1" dirty="0">
              <a:latin typeface="Arial" panose="020B0604020202020204" pitchFamily="34" charset="0"/>
            </a:endParaRPr>
          </a:p>
          <a:p>
            <a:pPr>
              <a:buChar char="•"/>
            </a:pPr>
            <a:endParaRPr lang="en-US" altLang="zh-CN" b="1" dirty="0">
              <a:latin typeface="Arial" panose="020B0604020202020204" pitchFamily="34" charset="0"/>
            </a:endParaRPr>
          </a:p>
          <a:p>
            <a:pPr>
              <a:buChar char="•"/>
            </a:pPr>
            <a:r>
              <a:rPr lang="en-US" altLang="zh-CN" b="1" dirty="0">
                <a:latin typeface="Arial" panose="020B0604020202020204" pitchFamily="34" charset="0"/>
              </a:rPr>
              <a:t> in front of the canteen </a:t>
            </a:r>
            <a:endParaRPr lang="en-US" altLang="zh-CN" b="1" dirty="0">
              <a:latin typeface="Arial" panose="020B0604020202020204" pitchFamily="34" charset="0"/>
            </a:endParaRPr>
          </a:p>
          <a:p>
            <a:pPr>
              <a:buChar char="•"/>
            </a:pPr>
            <a:endParaRPr lang="en-US" altLang="zh-CN" b="1" dirty="0">
              <a:latin typeface="Arial" panose="020B0604020202020204" pitchFamily="34" charset="0"/>
            </a:endParaRPr>
          </a:p>
          <a:p>
            <a:pPr>
              <a:buChar char="•"/>
            </a:pPr>
            <a:r>
              <a:rPr lang="en-US" altLang="zh-CN" b="1" dirty="0">
                <a:latin typeface="Arial" panose="020B0604020202020204" pitchFamily="34" charset="0"/>
              </a:rPr>
              <a:t> on the first floor of the teaching building</a:t>
            </a:r>
            <a:endParaRPr lang="en-US" altLang="zh-CN" b="1" dirty="0">
              <a:latin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47150" y="2473325"/>
            <a:ext cx="2884488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all faculty/ teaching staff and students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buChar char="•"/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all the teachers and students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4" name="图片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5270500"/>
            <a:ext cx="3198813" cy="592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955800" y="1458913"/>
            <a:ext cx="8131175" cy="4030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u="sng" dirty="0">
                <a:latin typeface="Times New Roman" panose="02020603050405020304" pitchFamily="18" charset="0"/>
              </a:rPr>
              <a:t>literal meaning</a:t>
            </a:r>
            <a:endParaRPr lang="en-US" altLang="zh-CN" sz="3200" b="1" u="sng" dirty="0">
              <a:latin typeface="Times New Roman" panose="02020603050405020304" pitchFamily="18" charset="0"/>
            </a:endParaRPr>
          </a:p>
          <a:p>
            <a:endParaRPr lang="en-US" altLang="zh-CN" sz="3200" b="1" u="sng" dirty="0">
              <a:latin typeface="Times New Roman" panose="02020603050405020304" pitchFamily="18" charset="0"/>
            </a:endParaRPr>
          </a:p>
          <a:p>
            <a:endParaRPr lang="en-US" altLang="zh-CN" sz="3200" b="1" u="sng" dirty="0">
              <a:latin typeface="Times New Roman" panose="02020603050405020304" pitchFamily="18" charset="0"/>
            </a:endParaRPr>
          </a:p>
          <a:p>
            <a:endParaRPr lang="en-US" altLang="zh-CN" sz="3200" b="1" u="sng" dirty="0">
              <a:latin typeface="Times New Roman" panose="02020603050405020304" pitchFamily="18" charset="0"/>
            </a:endParaRPr>
          </a:p>
          <a:p>
            <a:r>
              <a:rPr lang="en-US" altLang="zh-CN" sz="3200" b="1" u="sng" dirty="0">
                <a:latin typeface="Times New Roman" panose="02020603050405020304" pitchFamily="18" charset="0"/>
              </a:rPr>
              <a:t>symbolic meaning</a:t>
            </a:r>
            <a:endParaRPr lang="en-US" altLang="zh-CN" sz="3200" b="1" u="sng" dirty="0">
              <a:latin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1300" y="1984375"/>
            <a:ext cx="10345738" cy="4892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indent="-457200" defTabSz="914400"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As </a:t>
            </a:r>
            <a:r>
              <a:rPr kumimoji="0" lang="en-US" altLang="zh-CN" sz="2600" b="1" i="1" kern="1200" cap="none" spc="0" normalizeH="0" baseline="0" noProof="1">
                <a:solidFill>
                  <a:srgbClr val="F85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long-expecting/ long-anticipated/ much-awaited</a:t>
            </a: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spring comes with flowers </a:t>
            </a:r>
            <a:r>
              <a:rPr kumimoji="0" lang="en-US" altLang="zh-CN" sz="2600" b="1" i="1" kern="1200" cap="none" spc="0" normalizeH="0" baseline="0" noProof="1">
                <a:solidFill>
                  <a:srgbClr val="F85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in full bloom</a:t>
            </a: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 ...</a:t>
            </a: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to </a:t>
            </a:r>
            <a:r>
              <a:rPr kumimoji="0" lang="en-US" altLang="zh-CN" sz="2600" b="1" i="1" kern="1200" cap="none" spc="0" normalizeH="0" baseline="0" noProof="1">
                <a:solidFill>
                  <a:srgbClr val="F85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feel the breath of spring</a:t>
            </a: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and </a:t>
            </a:r>
            <a:r>
              <a:rPr kumimoji="0" lang="en-US" altLang="zh-CN" sz="2600" b="1" i="1" kern="1200" cap="none" spc="0" normalizeH="0" baseline="0" noProof="1">
                <a:solidFill>
                  <a:srgbClr val="F85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get closer to</a:t>
            </a: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nature</a:t>
            </a: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to </a:t>
            </a:r>
            <a:r>
              <a:rPr kumimoji="0" lang="en-US" altLang="zh-CN" sz="2600" b="1" i="1" kern="1200" cap="none" spc="0" normalizeH="0" baseline="0" noProof="1">
                <a:solidFill>
                  <a:srgbClr val="F85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spread love and warmth</a:t>
            </a:r>
            <a:endParaRPr kumimoji="0" lang="en-US" altLang="zh-CN" sz="2600" b="1" i="1" kern="1200" cap="none" spc="0" normalizeH="0" baseline="0" noProof="1">
              <a:solidFill>
                <a:srgbClr val="F852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en-US" altLang="zh-CN" sz="2600" b="1" i="1" kern="1200" cap="none" spc="0" normalizeH="0" baseline="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to </a:t>
            </a:r>
            <a:r>
              <a:rPr kumimoji="0" lang="en-US" altLang="zh-CN" sz="2600" b="1" i="1" kern="1200" cap="none" spc="0" normalizeH="0" baseline="0" noProof="1">
                <a:solidFill>
                  <a:srgbClr val="F85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create a warm and harmonious atmosphere</a:t>
            </a:r>
            <a:endParaRPr kumimoji="0" lang="en-US" altLang="zh-CN" sz="2600" b="1" i="1" kern="1200" cap="none" spc="0" normalizeH="0" baseline="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>
              <a:buClrTx/>
              <a:buSzTx/>
              <a:buFont typeface="Wingdings" panose="05000000000000000000" charset="0"/>
              <a:buChar char="u"/>
              <a:defRPr/>
            </a:pP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to help </a:t>
            </a:r>
            <a:r>
              <a:rPr kumimoji="0" lang="en-US" altLang="zh-CN" sz="2600" b="1" i="1" kern="1200" cap="none" spc="0" normalizeH="0" baseline="0" noProof="1">
                <a:solidFill>
                  <a:srgbClr val="F85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strike up stronger and longlasting friendships</a:t>
            </a: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to </a:t>
            </a:r>
            <a:r>
              <a:rPr kumimoji="0" lang="en-US" altLang="zh-CN" sz="2600" b="1" i="1" kern="1200" cap="none" spc="0" normalizeH="0" baseline="0" noProof="1">
                <a:solidFill>
                  <a:srgbClr val="F85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connect to</a:t>
            </a: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600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strangers</a:t>
            </a: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to </a:t>
            </a:r>
            <a:r>
              <a:rPr kumimoji="0" lang="en-US" altLang="zh-CN" sz="2600" b="1" i="1" kern="1200" cap="none" spc="0" normalizeH="0" baseline="0" noProof="1">
                <a:solidFill>
                  <a:srgbClr val="F85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widen your social circle</a:t>
            </a: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to </a:t>
            </a:r>
            <a:r>
              <a:rPr kumimoji="0" lang="en-US" altLang="zh-CN" sz="2600" b="1" i="1" kern="1200" cap="none" spc="0" normalizeH="0" baseline="0" noProof="1">
                <a:solidFill>
                  <a:srgbClr val="F85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show gratitude/ thanks to</a:t>
            </a: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...</a:t>
            </a: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55800" y="119063"/>
            <a:ext cx="880427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401BC0"/>
                </a:solidFill>
                <a:latin typeface="Times New Roman" panose="02020603050405020304" pitchFamily="18" charset="0"/>
              </a:rPr>
              <a:t>to enrich school life</a:t>
            </a:r>
            <a:endParaRPr lang="en-US" altLang="zh-CN" sz="2400" b="1" dirty="0">
              <a:solidFill>
                <a:srgbClr val="401BC0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401BC0"/>
                </a:solidFill>
                <a:latin typeface="Times New Roman" panose="02020603050405020304" pitchFamily="18" charset="0"/>
              </a:rPr>
              <a:t>to detach ourselves from the heavy school pressure for a while</a:t>
            </a:r>
            <a:endParaRPr lang="en-US" altLang="zh-CN" sz="2400" b="1" dirty="0">
              <a:solidFill>
                <a:srgbClr val="401B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5" name="图片 4" descr="5fa2a7ac1fe5716044952765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600" y="4262438"/>
            <a:ext cx="2401888" cy="247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 rot="-480000">
            <a:off x="8362950" y="1036638"/>
            <a:ext cx="32289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related to the theme?</a:t>
            </a:r>
            <a:endParaRPr lang="en-US" altLang="zh-CN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5127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" y="949325"/>
            <a:ext cx="3235325" cy="636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95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charRg st="95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9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charRg st="19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51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charRg st="151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77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charRg st="177" end="2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21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76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301" end="3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329" end="3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50" y="392113"/>
            <a:ext cx="3198813" cy="59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66763" y="1700213"/>
            <a:ext cx="10658475" cy="4030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Think and discuss: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How is the campaign organized? (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Process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What types or forms of flowers are gifted? (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Items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whom are those flowers given? 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(Receivers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What effect can this campaign have on people? (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F805A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Benefits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defRPr/>
            </a:pP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defRPr/>
            </a:pP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 rot="-480000">
            <a:off x="7521575" y="4826000"/>
            <a:ext cx="32289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include the benefits?</a:t>
            </a:r>
            <a:endParaRPr lang="en-US" altLang="zh-CN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EDECEC"/>
              </a:clrFrom>
              <a:clrTo>
                <a:srgbClr val="EDECEC">
                  <a:alpha val="0"/>
                </a:srgbClr>
              </a:clrTo>
            </a:clrChange>
          </a:blip>
          <a:srcRect l="5559" t="16826" r="5075" b="1810"/>
          <a:stretch>
            <a:fillRect/>
          </a:stretch>
        </p:blipFill>
        <p:spPr>
          <a:xfrm>
            <a:off x="10782300" y="1628775"/>
            <a:ext cx="1241425" cy="241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3"/>
          <p:cNvSpPr txBox="1"/>
          <p:nvPr/>
        </p:nvSpPr>
        <p:spPr>
          <a:xfrm>
            <a:off x="258763" y="620713"/>
            <a:ext cx="10590213" cy="6046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Our Student Union will 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set up stalls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in front of the school canteen, </a:t>
            </a:r>
            <a:r>
              <a:rPr kumimoji="0" lang="en-US" altLang="zh-CN" sz="2150" b="1" i="1" u="sng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where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you can 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select/ choose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one from</a:t>
            </a:r>
            <a:r>
              <a:rPr kumimoji="0" lang="en-US" altLang="zh-CN" sz="2150" b="1" i="1" kern="1200" cap="none" spc="0" normalizeH="0" baseline="0" noProof="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150" b="1" i="1" kern="1200" cap="none" spc="0" normalizeH="0" baseline="0" noProof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 variety of flowers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for free and then 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give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it </a:t>
            </a:r>
            <a:r>
              <a:rPr kumimoji="0" lang="en-US" altLang="zh-CN" sz="2150" b="1" i="1" u="sng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to </a:t>
            </a:r>
            <a:r>
              <a:rPr kumimoji="0" lang="en-US" altLang="zh-CN" sz="2150" b="1" i="1" u="sng" kern="1200" cap="none" spc="0" normalizeH="0" baseline="0" noProof="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whoever</a:t>
            </a:r>
            <a:r>
              <a:rPr kumimoji="0" lang="en-US" altLang="zh-CN" sz="2150" b="1" i="1" kern="1200" cap="none" spc="0" normalizeH="0" baseline="0" noProof="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you think deserves it, such as friends, teachers, dustmen, or even strangers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</a:t>
            </a:r>
            <a:endParaRPr kumimoji="0" lang="en-US" altLang="zh-CN" sz="2150" b="1" i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By the main avenue of the campus, we will 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hand out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/ 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distribute fresh flowers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150" b="1" i="1" kern="1200" cap="none" spc="0" normalizeH="0" baseline="0" noProof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like roses, lilies/ daisies/ sunflowers and carnations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 </a:t>
            </a:r>
            <a:r>
              <a:rPr kumimoji="0" lang="en-US" altLang="zh-CN" sz="2150" b="1" i="1" u="sng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which you can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present 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to those you want to pay tribute to/ show appreciation to. </a:t>
            </a:r>
            <a:r>
              <a:rPr kumimoji="0" lang="en-US" altLang="zh-CN" sz="2150" b="1" i="1" u="sng" kern="1200" cap="none" spc="0" normalizeH="0" baseline="0" noProof="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They can be</a:t>
            </a:r>
            <a:r>
              <a:rPr kumimoji="0" lang="en-US" altLang="zh-CN" sz="2150" b="1" i="1" kern="1200" cap="none" spc="0" normalizeH="0" baseline="0" noProof="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parents/ teachers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who have </a:t>
            </a:r>
            <a:r>
              <a:rPr kumimoji="0" lang="en-US" altLang="zh-CN" sz="2150" b="1" i="1" u="sng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dedicated time and energy to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your growth, </a:t>
            </a:r>
            <a:r>
              <a:rPr kumimoji="0" lang="en-US" altLang="zh-CN" sz="2150" b="1" i="1" u="sng" kern="1200" cap="none" spc="0" normalizeH="0" baseline="0" noProof="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or</a:t>
            </a:r>
            <a:r>
              <a:rPr kumimoji="0" lang="en-US" altLang="zh-CN" sz="2150" b="1" i="1" kern="1200" cap="none" spc="0" normalizeH="0" baseline="0" noProof="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people who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have </a:t>
            </a:r>
            <a:r>
              <a:rPr kumimoji="0" lang="en-US" altLang="zh-CN" sz="2150" b="1" i="1" u="sng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sacrificed themselves for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human progress/ </a:t>
            </a:r>
            <a:r>
              <a:rPr kumimoji="0" lang="en-US" altLang="zh-CN" sz="2150" b="1" i="1" kern="1200" cap="none" spc="0" normalizeH="0" baseline="0" noProof="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paramedic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during the pandemic/ </a:t>
            </a:r>
            <a:r>
              <a:rPr kumimoji="0" lang="en-US" altLang="zh-CN" sz="2150" b="1" i="1" kern="1200" cap="none" spc="0" normalizeH="0" baseline="0" noProof="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common people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/ even </a:t>
            </a:r>
            <a:r>
              <a:rPr kumimoji="0" lang="en-US" altLang="zh-CN" sz="2150" b="1" i="1" kern="1200" cap="none" spc="0" normalizeH="0" baseline="0" noProof="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strangers 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you encounter on the road. </a:t>
            </a:r>
            <a:endParaRPr kumimoji="0" lang="en-US" altLang="zh-CN" sz="2150" b="1" i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We will 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decorate a flower wall 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where you can pick out one to....</a:t>
            </a:r>
            <a:endParaRPr kumimoji="0" lang="en-US" altLang="zh-CN" sz="2150" b="1" i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/ You can </a:t>
            </a:r>
            <a:r>
              <a:rPr kumimoji="0" lang="en-US" altLang="zh-CN" sz="2150" b="1" i="1" u="sng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also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attach a card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150" b="1" i="1" u="sng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with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your heartfelt words of gratitude or wishes </a:t>
            </a:r>
            <a:r>
              <a:rPr kumimoji="0" lang="en-US" altLang="zh-CN" sz="2150" b="1" i="1" u="sng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on it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/ 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make a paper flower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on your own/ 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paint flowers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to sustain their beauty. </a:t>
            </a:r>
            <a:endParaRPr kumimoji="0" lang="en-US" altLang="zh-CN" sz="2150" b="1" i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/ </a:t>
            </a:r>
            <a:r>
              <a:rPr kumimoji="0" lang="en-US" altLang="zh-CN" sz="2150" b="1" i="1" u="sng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Alternatively,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we will 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provide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/ 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roll out an online campaign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/ 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initiative 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of presenting flowers. </a:t>
            </a:r>
            <a:endParaRPr kumimoji="0" lang="en-US" altLang="zh-CN" sz="2150" b="1" i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endParaRPr kumimoji="0" lang="en-US" altLang="zh-CN" sz="2150" b="1" i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+ All the heartwarming moments 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will be photographed</a:t>
            </a:r>
            <a:r>
              <a:rPr kumimoji="0" lang="en-US" altLang="zh-CN" sz="2150" b="1" i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and posted on the school website</a:t>
            </a:r>
            <a:r>
              <a:rPr kumimoji="0" lang="en-US" altLang="zh-CN" sz="2150" b="1" i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150" b="1" i="1" u="sng" kern="1200" cap="none" spc="0" normalizeH="0" baseline="0" noProof="0" dirty="0">
                <a:solidFill>
                  <a:srgbClr val="F805A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as a reminder for us to</a:t>
            </a:r>
            <a:r>
              <a:rPr kumimoji="0" lang="en-US" altLang="zh-CN" sz="2150" b="1" i="1" kern="1200" cap="none" spc="0" normalizeH="0" baseline="0" noProof="0" dirty="0">
                <a:solidFill>
                  <a:srgbClr val="F805A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boldly voice and express love and appreciation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</a:t>
            </a:r>
            <a:endParaRPr kumimoji="0" lang="en-US" altLang="zh-CN" sz="2150" b="1" i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It may surprise you how much merrier they might feel after receiving your present. </a:t>
            </a:r>
            <a:endParaRPr kumimoji="0" lang="en-US" altLang="zh-CN" sz="2150" b="1" i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0" lang="en-US" altLang="zh-CN" sz="2150" b="1" i="1" u="sng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This seemingly small gesture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 </a:t>
            </a:r>
            <a:r>
              <a:rPr kumimoji="0" lang="en-US" altLang="zh-CN" sz="2150" b="1" i="1" kern="1200" cap="none" spc="0" normalizeH="0" baseline="0" noProof="0" dirty="0">
                <a:solidFill>
                  <a:srgbClr val="F805A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will definitely brighten their days and </a:t>
            </a:r>
            <a:r>
              <a:rPr kumimoji="0" lang="en-US" altLang="zh-CN" sz="2150" b="1" i="1" u="sng" kern="1200" cap="none" spc="0" normalizeH="0" baseline="0" noProof="0" dirty="0">
                <a:solidFill>
                  <a:srgbClr val="F805A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yours as well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. </a:t>
            </a:r>
            <a:endParaRPr kumimoji="0" lang="en-US" altLang="zh-CN" sz="2150" b="1" i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0" lang="en-US" altLang="zh-CN" sz="2150" b="1" i="1" u="sng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Small gesture as it is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 it </a:t>
            </a:r>
            <a:r>
              <a:rPr kumimoji="0" lang="en-US" altLang="zh-CN" sz="2150" b="1" i="1" kern="1200" cap="none" spc="0" normalizeH="0" baseline="0" noProof="0" dirty="0">
                <a:solidFill>
                  <a:srgbClr val="F805A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can bring numerous delights to</a:t>
            </a:r>
            <a:r>
              <a:rPr kumimoji="0" lang="en-US" altLang="zh-CN" sz="2150" b="1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people who receive your gift. </a:t>
            </a:r>
            <a:endParaRPr kumimoji="0" lang="en-US" altLang="zh-CN" sz="2150" b="1" i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文本框 7"/>
          <p:cNvSpPr txBox="1"/>
          <p:nvPr/>
        </p:nvSpPr>
        <p:spPr>
          <a:xfrm>
            <a:off x="10306050" y="160338"/>
            <a:ext cx="17145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0D0D0D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官网英语版</a:t>
            </a:r>
            <a:endParaRPr lang="zh-CN" altLang="en-US" sz="2400" b="1" dirty="0">
              <a:solidFill>
                <a:srgbClr val="0D0D0D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pic>
        <p:nvPicPr>
          <p:cNvPr id="7" name="图片 5" descr="5c7508798c3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300" y="5176838"/>
            <a:ext cx="1246188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279749" y="57568"/>
            <a:ext cx="1728192" cy="45720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process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11624" y="57568"/>
            <a:ext cx="1728192" cy="45720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items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59893" y="54024"/>
            <a:ext cx="1872208" cy="45720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receivers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52184" y="25874"/>
            <a:ext cx="1728192" cy="457201"/>
          </a:xfrm>
          <a:prstGeom prst="rect">
            <a:avLst/>
          </a:prstGeom>
          <a:solidFill>
            <a:srgbClr val="F805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benefit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44" end="6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charRg st="244" end="6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689" end="7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754" end="9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912" end="10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011" end="1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charRg st="1011" end="1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169" end="12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253" end="13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338" end="14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 rot="-480000">
            <a:off x="7302500" y="374650"/>
            <a:ext cx="32305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related to the theme!</a:t>
            </a:r>
            <a:endParaRPr lang="en-US" altLang="zh-CN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8195" name="图片 3" descr="60e319ae0149516254959826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-50800"/>
            <a:ext cx="1601788" cy="1465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001838" y="349250"/>
            <a:ext cx="8804275" cy="1198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solidFill>
                  <a:srgbClr val="401BC0"/>
                </a:solidFill>
                <a:latin typeface="Times New Roman" panose="02020603050405020304" pitchFamily="18" charset="0"/>
              </a:rPr>
              <a:t>What are you waiting for?</a:t>
            </a:r>
            <a:endParaRPr lang="en-US" altLang="zh-CN" sz="2400" b="1" dirty="0">
              <a:solidFill>
                <a:srgbClr val="401BC0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401BC0"/>
                </a:solidFill>
                <a:latin typeface="Times New Roman" panose="02020603050405020304" pitchFamily="18" charset="0"/>
              </a:rPr>
              <a:t>Come and join us!</a:t>
            </a:r>
            <a:endParaRPr lang="en-US" altLang="zh-CN" sz="2400" b="1" dirty="0">
              <a:solidFill>
                <a:srgbClr val="401BC0"/>
              </a:solidFill>
              <a:latin typeface="Times New Roman" panose="02020603050405020304" pitchFamily="18" charset="0"/>
            </a:endParaRPr>
          </a:p>
          <a:p>
            <a:endParaRPr lang="en-US" altLang="zh-CN" sz="2400" b="1" dirty="0">
              <a:solidFill>
                <a:srgbClr val="401B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93813" y="1625600"/>
            <a:ext cx="10345738" cy="449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indent="-457200" defTabSz="914400"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(What are you waiting for?) Come and experience the beauty of spring and the warmth gained from spreading love.  </a:t>
            </a: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>
              <a:buClrTx/>
              <a:buSzTx/>
              <a:buFont typeface="Wingdings" panose="05000000000000000000" charset="0"/>
              <a:buChar char="u"/>
              <a:defRPr/>
            </a:pP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 flow</a:t>
            </a:r>
            <a:r>
              <a:rPr kumimoji="0" lang="en-US" altLang="zh-CN" sz="2600" b="1" i="1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er</a:t>
            </a: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for you, a warm</a:t>
            </a:r>
            <a:r>
              <a:rPr kumimoji="0" lang="en-US" altLang="zh-CN" sz="2600" b="1" i="1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er</a:t>
            </a: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world we will have. </a:t>
            </a: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>
              <a:buClrTx/>
              <a:buSzTx/>
              <a:buFont typeface="Wingdings" panose="05000000000000000000" charset="0"/>
              <a:buChar char="u"/>
              <a:defRPr/>
            </a:pP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Let's chant a merry </a:t>
            </a:r>
            <a:r>
              <a:rPr kumimoji="0" lang="en-US" altLang="zh-CN" sz="2600" b="1" i="1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ode</a:t>
            </a: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to spring and the people around as well. </a:t>
            </a: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>
              <a:buClrTx/>
              <a:buSzTx/>
              <a:buFont typeface="Wingdings" panose="05000000000000000000" charset="0"/>
              <a:buChar char="u"/>
              <a:defRPr/>
            </a:pPr>
            <a:endParaRPr kumimoji="0" lang="en-US" altLang="zh-CN" sz="2600" b="1" i="1" u="sng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457200" marR="0" indent="-457200" defTabSz="914400">
              <a:buClrTx/>
              <a:buSzTx/>
              <a:buFont typeface="Wingdings" panose="05000000000000000000" charset="0"/>
              <a:buChar char="u"/>
              <a:defRPr/>
            </a:pPr>
            <a:endParaRPr kumimoji="0" lang="en-US" altLang="zh-CN" sz="2600" b="1" i="1" u="sng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R="0" defTabSz="914400">
              <a:buClrTx/>
              <a:buSzTx/>
              <a:buFont typeface="Wingdings" panose="05000000000000000000" charset="0"/>
              <a:defRPr/>
            </a:pP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+ </a:t>
            </a:r>
            <a:r>
              <a:rPr kumimoji="0" lang="en-US" altLang="zh-CN" sz="2600" b="1" i="1" u="sng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Click here</a:t>
            </a: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for more information.</a:t>
            </a: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R="0" defTabSz="914400">
              <a:buClrTx/>
              <a:buSzTx/>
              <a:buFont typeface="Wingdings" panose="05000000000000000000" charset="0"/>
              <a:defRPr/>
            </a:pP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/ For more detailed/ further information, </a:t>
            </a:r>
            <a:r>
              <a:rPr kumimoji="0" lang="en-US" altLang="zh-CN" sz="2600" b="1" i="1" u="sng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click here</a:t>
            </a:r>
            <a:r>
              <a:rPr kumimoji="0" lang="en-US" altLang="zh-CN" sz="2600" b="1" i="1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</a:t>
            </a: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 typeface="Wingdings" panose="05000000000000000000" charset="0"/>
              <a:defRPr/>
            </a:pPr>
            <a:endParaRPr kumimoji="0" lang="en-US" altLang="zh-CN" sz="2600" b="1" i="1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charRg st="0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15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64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32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67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内容占位符 2"/>
          <p:cNvSpPr>
            <a:spLocks noGrp="1"/>
          </p:cNvSpPr>
          <p:nvPr>
            <p:ph idx="1"/>
          </p:nvPr>
        </p:nvSpPr>
        <p:spPr>
          <a:xfrm>
            <a:off x="334963" y="66675"/>
            <a:ext cx="11306175" cy="6762750"/>
          </a:xfrm>
        </p:spPr>
        <p:txBody>
          <a:bodyPr vert="horz" wrap="square" lIns="91440" tIns="45720" rIns="91440" bIns="45720" anchor="t"/>
          <a:p>
            <a:pPr marL="0" indent="0" algn="just" eaLnBrk="1" hangingPunct="1"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下水作文</a:t>
            </a:r>
            <a:endParaRPr lang="zh-CN" altLang="en-US" b="1" i="1" dirty="0">
              <a:latin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zh-CN" altLang="en-US" sz="2800" b="1" i="1" dirty="0">
                <a:latin typeface="Times New Roman" panose="02020603050405020304" pitchFamily="18" charset="0"/>
              </a:rPr>
              <a:t>Dear fellow students,</a:t>
            </a:r>
            <a:endParaRPr lang="zh-CN" altLang="en-US" sz="2800" b="1" i="1" dirty="0">
              <a:latin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zh-CN" altLang="en-US" sz="2800" b="1" i="1" dirty="0">
                <a:latin typeface="Times New Roman" panose="02020603050405020304" pitchFamily="18" charset="0"/>
              </a:rPr>
              <a:t>    </a:t>
            </a:r>
            <a:r>
              <a:rPr lang="zh-CN" altLang="en-US" sz="2400" b="1" i="1" dirty="0">
                <a:latin typeface="Times New Roman" panose="02020603050405020304" pitchFamily="18" charset="0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As</a:t>
            </a:r>
            <a:r>
              <a:rPr lang="en-US" altLang="zh-CN" sz="2400" b="1" dirty="0">
                <a:latin typeface="Times New Roman" panose="02020603050405020304" pitchFamily="18" charset="0"/>
              </a:rPr>
              <a:t> long-expecting spring comes with flowers in full bloom, our Student Union is to host a campaign of “A Flower for You” with the purpose of spreading love and warmth. (We are here to call upon/ appeal to you to participate.)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Stalls will be set up in front of the school canteen,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where</a:t>
            </a:r>
            <a:r>
              <a:rPr lang="en-US" altLang="zh-CN" sz="2400" b="1" dirty="0">
                <a:latin typeface="Times New Roman" panose="02020603050405020304" pitchFamily="18" charset="0"/>
              </a:rPr>
              <a:t> you can select one from a variety of flowers and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then</a:t>
            </a:r>
            <a:r>
              <a:rPr lang="en-US" altLang="zh-CN" sz="2400" b="1" dirty="0">
                <a:latin typeface="Times New Roman" panose="02020603050405020304" pitchFamily="18" charset="0"/>
              </a:rPr>
              <a:t> give it to whoever you want to show appreciation to,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either for </a:t>
            </a:r>
            <a:r>
              <a:rPr lang="en-US" altLang="zh-CN" sz="2400" b="1" dirty="0">
                <a:latin typeface="Times New Roman" panose="02020603050405020304" pitchFamily="18" charset="0"/>
              </a:rPr>
              <a:t>their dedication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or</a:t>
            </a:r>
            <a:r>
              <a:rPr lang="en-US" altLang="zh-CN" sz="2400" b="1" dirty="0">
                <a:latin typeface="Times New Roman" panose="02020603050405020304" pitchFamily="18" charset="0"/>
              </a:rPr>
              <a:t> contribution.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Alternatively</a:t>
            </a:r>
            <a:r>
              <a:rPr lang="en-US" altLang="zh-CN" sz="2400" b="1" dirty="0">
                <a:latin typeface="Times New Roman" panose="02020603050405020304" pitchFamily="18" charset="0"/>
              </a:rPr>
              <a:t>, you can attach a card with your heartfelt words of gratitude on it.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This</a:t>
            </a:r>
            <a:r>
              <a:rPr lang="en-US" altLang="zh-CN" sz="2400" b="1" dirty="0">
                <a:latin typeface="Times New Roman" panose="02020603050405020304" pitchFamily="18" charset="0"/>
              </a:rPr>
              <a:t> seemingly small gesture will definitely brighten their days and yours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as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well</a:t>
            </a:r>
            <a:r>
              <a:rPr lang="en-US" altLang="zh-CN" sz="2400" b="1" dirty="0">
                <a:latin typeface="Times New Roman" panose="02020603050405020304" pitchFamily="18" charset="0"/>
              </a:rPr>
              <a:t>. To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record the event</a:t>
            </a:r>
            <a:r>
              <a:rPr lang="en-US" altLang="zh-CN" sz="2400" b="1" dirty="0">
                <a:latin typeface="Times New Roman" panose="02020603050405020304" pitchFamily="18" charset="0"/>
              </a:rPr>
              <a:t>,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all the heartwarming moments</a:t>
            </a:r>
            <a:r>
              <a:rPr lang="en-US" altLang="zh-CN" sz="2400" b="1" dirty="0">
                <a:latin typeface="Times New Roman" panose="02020603050405020304" pitchFamily="18" charset="0"/>
              </a:rPr>
              <a:t> will be photographed and posted on the school website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for your further reference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Come and let's chant a merry ode to spring and people around us. For more details, click here.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0" indent="0" algn="r" eaLnBrk="1" hangingPunct="1">
              <a:buNone/>
            </a:pPr>
            <a:r>
              <a:rPr lang="zh-CN" altLang="en-US" sz="2800" b="1" i="1" dirty="0">
                <a:latin typeface="Times New Roman" panose="02020603050405020304" pitchFamily="18" charset="0"/>
              </a:rPr>
              <a:t>The Student Union</a:t>
            </a:r>
            <a:endParaRPr lang="zh-CN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7575" y="5805488"/>
            <a:ext cx="302418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逻辑通顺流畅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5754</Words>
  <Application>WPS 演示</Application>
  <PresentationFormat>自定义</PresentationFormat>
  <Paragraphs>175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Times New Roman</vt:lpstr>
      <vt:lpstr>Wingdings</vt:lpstr>
      <vt:lpstr>Cambria</vt:lpstr>
      <vt:lpstr>Arial Unicode MS</vt:lpstr>
      <vt:lpstr>Calibri</vt:lpstr>
      <vt:lpstr>HelveticaNeue</vt:lpstr>
      <vt:lpstr>Corbel</vt:lpstr>
      <vt:lpstr>华文新魏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24147</cp:lastModifiedBy>
  <cp:revision>72</cp:revision>
  <dcterms:created xsi:type="dcterms:W3CDTF">2023-04-19T10:36:00Z</dcterms:created>
  <dcterms:modified xsi:type="dcterms:W3CDTF">2023-04-28T07:56:44Z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