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1" r:id="rId2"/>
    <p:sldId id="256" r:id="rId3"/>
    <p:sldId id="329" r:id="rId4"/>
    <p:sldId id="330" r:id="rId5"/>
    <p:sldId id="328" r:id="rId6"/>
    <p:sldId id="300" r:id="rId7"/>
    <p:sldId id="301" r:id="rId8"/>
    <p:sldId id="303" r:id="rId9"/>
    <p:sldId id="305" r:id="rId10"/>
    <p:sldId id="307" r:id="rId11"/>
    <p:sldId id="309" r:id="rId12"/>
    <p:sldId id="310" r:id="rId13"/>
    <p:sldId id="311" r:id="rId14"/>
    <p:sldId id="312" r:id="rId15"/>
    <p:sldId id="321" r:id="rId16"/>
    <p:sldId id="313" r:id="rId17"/>
    <p:sldId id="314" r:id="rId18"/>
    <p:sldId id="315" r:id="rId19"/>
    <p:sldId id="320" r:id="rId20"/>
    <p:sldId id="326" r:id="rId21"/>
    <p:sldId id="275" r:id="rId22"/>
    <p:sldId id="31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E3F0"/>
    <a:srgbClr val="92A8D1"/>
    <a:srgbClr val="B9C7E1"/>
    <a:srgbClr val="E4F1F7"/>
    <a:srgbClr val="C0DEEC"/>
    <a:srgbClr val="CAD5E8"/>
    <a:srgbClr val="CCCCCC"/>
    <a:srgbClr val="AFABA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225" y="57"/>
      </p:cViewPr>
      <p:guideLst>
        <p:guide orient="horz" pos="216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02228C2-7A4D-4D5B-9F8C-B6753259D432}" type="datetimeFigureOut">
              <a:rPr lang="zh-CN" altLang="en-US" smtClean="0"/>
              <a:t>2020/6/27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4D64EB8-FE88-4362-BD50-0B017AABB91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228C2-7A4D-4D5B-9F8C-B6753259D432}" type="datetimeFigureOut">
              <a:rPr lang="zh-CN" altLang="en-US" smtClean="0"/>
              <a:t>2020/6/27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64EB8-FE88-4362-BD50-0B017AABB913}" type="slidenum">
              <a:rPr lang="zh-CN" altLang="en-US" smtClean="0"/>
              <a:t>‹#›</a:t>
            </a:fld>
            <a:endParaRPr lang="zh-CN" altLang="en-US"/>
          </a:p>
        </p:txBody>
      </p:sp>
      <p:pic>
        <p:nvPicPr>
          <p:cNvPr id="7" name="图片 6" descr="水印">
            <a:extLst>
              <a:ext uri="{FF2B5EF4-FFF2-40B4-BE49-F238E27FC236}">
                <a16:creationId xmlns:a16="http://schemas.microsoft.com/office/drawing/2014/main" id="{270C5373-243C-4BA6-AFF5-DA877D6C0BFA}"/>
              </a:ext>
            </a:extLst>
          </p:cNvPr>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rot="16200000">
            <a:off x="10855325" y="4969510"/>
            <a:ext cx="1593215" cy="1080135"/>
          </a:xfrm>
          <a:prstGeom prst="triangle">
            <a:avLst/>
          </a:prstGeom>
          <a:solidFill>
            <a:srgbClr val="BC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rot="5400000">
            <a:off x="-256540" y="2339975"/>
            <a:ext cx="1593215" cy="1080135"/>
          </a:xfrm>
          <a:prstGeom prst="triangle">
            <a:avLst/>
          </a:prstGeom>
          <a:solidFill>
            <a:srgbClr val="BC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任意多边形 18"/>
          <p:cNvSpPr/>
          <p:nvPr/>
        </p:nvSpPr>
        <p:spPr>
          <a:xfrm rot="5400000">
            <a:off x="887730" y="-643255"/>
            <a:ext cx="5755005" cy="8923655"/>
          </a:xfrm>
          <a:custGeom>
            <a:avLst/>
            <a:gdLst>
              <a:gd name="connsiteX0" fmla="*/ 3676114 w 5873867"/>
              <a:gd name="connsiteY0" fmla="*/ 972077 h 5628419"/>
              <a:gd name="connsiteX1" fmla="*/ 3676114 w 5873867"/>
              <a:gd name="connsiteY1" fmla="*/ 864076 h 5628419"/>
              <a:gd name="connsiteX2" fmla="*/ 5873867 w 5873867"/>
              <a:gd name="connsiteY2" fmla="*/ 864076 h 5628419"/>
              <a:gd name="connsiteX3" fmla="*/ 5873867 w 5873867"/>
              <a:gd name="connsiteY3" fmla="*/ 972077 h 5628419"/>
              <a:gd name="connsiteX4" fmla="*/ 3569166 w 5873867"/>
              <a:gd name="connsiteY4" fmla="*/ 864076 h 5628419"/>
              <a:gd name="connsiteX5" fmla="*/ 3569166 w 5873867"/>
              <a:gd name="connsiteY5" fmla="*/ 0 h 5628419"/>
              <a:gd name="connsiteX6" fmla="*/ 3676114 w 5873867"/>
              <a:gd name="connsiteY6" fmla="*/ 0 h 5628419"/>
              <a:gd name="connsiteX7" fmla="*/ 3676114 w 5873867"/>
              <a:gd name="connsiteY7" fmla="*/ 864076 h 5628419"/>
              <a:gd name="connsiteX8" fmla="*/ 3569166 w 5873867"/>
              <a:gd name="connsiteY8" fmla="*/ 5628419 h 5628419"/>
              <a:gd name="connsiteX9" fmla="*/ 3569166 w 5873867"/>
              <a:gd name="connsiteY9" fmla="*/ 972077 h 5628419"/>
              <a:gd name="connsiteX10" fmla="*/ 3676114 w 5873867"/>
              <a:gd name="connsiteY10" fmla="*/ 972077 h 5628419"/>
              <a:gd name="connsiteX11" fmla="*/ 3676114 w 5873867"/>
              <a:gd name="connsiteY11" fmla="*/ 5628419 h 5628419"/>
              <a:gd name="connsiteX12" fmla="*/ 0 w 5873867"/>
              <a:gd name="connsiteY12" fmla="*/ 972077 h 5628419"/>
              <a:gd name="connsiteX13" fmla="*/ 0 w 5873867"/>
              <a:gd name="connsiteY13" fmla="*/ 864076 h 5628419"/>
              <a:gd name="connsiteX14" fmla="*/ 3569166 w 5873867"/>
              <a:gd name="connsiteY14" fmla="*/ 864076 h 5628419"/>
              <a:gd name="connsiteX15" fmla="*/ 3569166 w 5873867"/>
              <a:gd name="connsiteY15" fmla="*/ 972077 h 562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3867" h="5628419">
                <a:moveTo>
                  <a:pt x="3676114" y="972077"/>
                </a:moveTo>
                <a:lnTo>
                  <a:pt x="3676114" y="864076"/>
                </a:lnTo>
                <a:lnTo>
                  <a:pt x="5873867" y="864076"/>
                </a:lnTo>
                <a:lnTo>
                  <a:pt x="5873867" y="972077"/>
                </a:lnTo>
                <a:close/>
                <a:moveTo>
                  <a:pt x="3569166" y="864076"/>
                </a:moveTo>
                <a:lnTo>
                  <a:pt x="3569166" y="0"/>
                </a:lnTo>
                <a:lnTo>
                  <a:pt x="3676114" y="0"/>
                </a:lnTo>
                <a:lnTo>
                  <a:pt x="3676114" y="864076"/>
                </a:lnTo>
                <a:close/>
                <a:moveTo>
                  <a:pt x="3569166" y="5628419"/>
                </a:moveTo>
                <a:lnTo>
                  <a:pt x="3569166" y="972077"/>
                </a:lnTo>
                <a:lnTo>
                  <a:pt x="3676114" y="972077"/>
                </a:lnTo>
                <a:lnTo>
                  <a:pt x="3676114" y="5628419"/>
                </a:lnTo>
                <a:close/>
                <a:moveTo>
                  <a:pt x="0" y="972077"/>
                </a:moveTo>
                <a:lnTo>
                  <a:pt x="0" y="864076"/>
                </a:lnTo>
                <a:lnTo>
                  <a:pt x="3569166" y="864076"/>
                </a:lnTo>
                <a:lnTo>
                  <a:pt x="3569166" y="972077"/>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67" y="1399577"/>
            <a:ext cx="5881446" cy="2960929"/>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078" y="4712969"/>
            <a:ext cx="4439854" cy="1983106"/>
          </a:xfrm>
          <a:prstGeom prst="rect">
            <a:avLst/>
          </a:prstGeom>
        </p:spPr>
      </p:pic>
      <p:sp>
        <p:nvSpPr>
          <p:cNvPr id="4" name="TextBox 3"/>
          <p:cNvSpPr txBox="1"/>
          <p:nvPr/>
        </p:nvSpPr>
        <p:spPr>
          <a:xfrm>
            <a:off x="7331452" y="1632371"/>
            <a:ext cx="4320480" cy="1383665"/>
          </a:xfrm>
          <a:prstGeom prst="rect">
            <a:avLst/>
          </a:prstGeom>
          <a:solidFill>
            <a:schemeClr val="accent1">
              <a:lumMod val="75000"/>
              <a:alpha val="49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altLang="zh-CN" sz="2800" b="1" dirty="0">
                <a:latin typeface="微软雅黑 Light" panose="020B0502040204020203" charset="-122"/>
                <a:ea typeface="微软雅黑 Light" panose="020B0502040204020203" charset="-122"/>
              </a:rPr>
              <a:t>He may worry about his finance situation or business investments.</a:t>
            </a:r>
          </a:p>
        </p:txBody>
      </p:sp>
      <p:sp>
        <p:nvSpPr>
          <p:cNvPr id="5" name="矩形 4"/>
          <p:cNvSpPr/>
          <p:nvPr/>
        </p:nvSpPr>
        <p:spPr>
          <a:xfrm>
            <a:off x="1332306" y="4922520"/>
            <a:ext cx="4296967" cy="1383665"/>
          </a:xfrm>
          <a:prstGeom prst="rect">
            <a:avLst/>
          </a:prstGeom>
          <a:solidFill>
            <a:schemeClr val="accent1">
              <a:lumMod val="75000"/>
              <a:alpha val="49000"/>
            </a:schemeClr>
          </a:solid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zh-CN" sz="2800" b="1" dirty="0">
                <a:latin typeface="微软雅黑 Light" panose="020B0502040204020203" charset="-122"/>
                <a:ea typeface="微软雅黑 Light" panose="020B0502040204020203" charset="-122"/>
              </a:rPr>
              <a:t>He may worry about the natural weather or the  harvest.</a:t>
            </a:r>
          </a:p>
        </p:txBody>
      </p:sp>
      <p:sp>
        <p:nvSpPr>
          <p:cNvPr id="6" name="TextBox 5"/>
          <p:cNvSpPr txBox="1"/>
          <p:nvPr/>
        </p:nvSpPr>
        <p:spPr>
          <a:xfrm>
            <a:off x="638104" y="140502"/>
            <a:ext cx="10915816" cy="583565"/>
          </a:xfrm>
          <a:prstGeom prst="rect">
            <a:avLst/>
          </a:prstGeom>
          <a:noFill/>
        </p:spPr>
        <p:txBody>
          <a:bodyPr wrap="square" rtlCol="0">
            <a:spAutoFit/>
          </a:bodyPr>
          <a:lstStyle/>
          <a:p>
            <a:r>
              <a:rPr lang="en-US" altLang="zh-CN" sz="3200" b="1" dirty="0">
                <a:solidFill>
                  <a:schemeClr val="accent1">
                    <a:lumMod val="50000"/>
                  </a:schemeClr>
                </a:solidFill>
              </a:rPr>
              <a:t> If he dreams of falling, what does the dream mean?</a:t>
            </a:r>
          </a:p>
        </p:txBody>
      </p:sp>
      <p:sp>
        <p:nvSpPr>
          <p:cNvPr id="7" name="TextBox 6"/>
          <p:cNvSpPr txBox="1"/>
          <p:nvPr/>
        </p:nvSpPr>
        <p:spPr>
          <a:xfrm>
            <a:off x="2086690" y="724067"/>
            <a:ext cx="2539098" cy="584775"/>
          </a:xfrm>
          <a:prstGeom prst="rect">
            <a:avLst/>
          </a:prstGeom>
          <a:solidFill>
            <a:schemeClr val="accent1">
              <a:lumMod val="20000"/>
              <a:lumOff val="80000"/>
              <a:alpha val="66000"/>
            </a:schemeClr>
          </a:solidFill>
        </p:spPr>
        <p:txBody>
          <a:bodyPr wrap="square" rtlCol="0">
            <a:spAutoFit/>
          </a:bodyPr>
          <a:lstStyle/>
          <a:p>
            <a:r>
              <a:rPr lang="en-US" altLang="zh-CN" sz="3200" b="1" dirty="0">
                <a:solidFill>
                  <a:schemeClr val="accent1">
                    <a:lumMod val="50000"/>
                  </a:schemeClr>
                </a:solidFill>
                <a:latin typeface="微软雅黑 Light" panose="020B0502040204020203" charset="-122"/>
                <a:ea typeface="微软雅黑 Light" panose="020B0502040204020203" charset="-122"/>
              </a:rPr>
              <a:t>businessman</a:t>
            </a:r>
          </a:p>
        </p:txBody>
      </p:sp>
      <p:sp>
        <p:nvSpPr>
          <p:cNvPr id="8" name="TextBox 7"/>
          <p:cNvSpPr txBox="1"/>
          <p:nvPr/>
        </p:nvSpPr>
        <p:spPr>
          <a:xfrm>
            <a:off x="8811148" y="3923022"/>
            <a:ext cx="1637217" cy="583565"/>
          </a:xfrm>
          <a:prstGeom prst="rect">
            <a:avLst/>
          </a:prstGeom>
          <a:solidFill>
            <a:schemeClr val="accent1">
              <a:lumMod val="20000"/>
              <a:lumOff val="80000"/>
              <a:alpha val="49000"/>
            </a:schemeClr>
          </a:solidFill>
        </p:spPr>
        <p:txBody>
          <a:bodyPr wrap="square" rtlCol="0">
            <a:spAutoFit/>
          </a:bodyPr>
          <a:lstStyle/>
          <a:p>
            <a:r>
              <a:rPr lang="en-US" altLang="zh-CN" sz="3200" b="1" dirty="0">
                <a:solidFill>
                  <a:schemeClr val="tx2"/>
                </a:solidFill>
                <a:latin typeface="微软雅黑 Light" panose="020B0502040204020203" charset="-122"/>
                <a:ea typeface="微软雅黑 Light" panose="020B0502040204020203" charset="-122"/>
              </a:rPr>
              <a:t>peasant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9874" y="2444831"/>
            <a:ext cx="2678698" cy="1015663"/>
          </a:xfrm>
          <a:prstGeom prst="rect">
            <a:avLst/>
          </a:prstGeom>
          <a:noFill/>
        </p:spPr>
        <p:txBody>
          <a:bodyPr wrap="square" rtlCol="0">
            <a:spAutoFit/>
          </a:bodyPr>
          <a:lstStyle/>
          <a:p>
            <a:r>
              <a:rPr lang="en-US" altLang="zh-CN" sz="6000" b="1" dirty="0">
                <a:solidFill>
                  <a:schemeClr val="accent1">
                    <a:lumMod val="50000"/>
                  </a:schemeClr>
                </a:solidFill>
                <a:latin typeface="Comic Sans MS" panose="030F0702030302020204" pitchFamily="66" charset="0"/>
              </a:rPr>
              <a:t>naked</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79" y="831850"/>
            <a:ext cx="4347603" cy="5413375"/>
          </a:xfrm>
          <a:prstGeom prst="rect">
            <a:avLst/>
          </a:prstGeom>
        </p:spPr>
      </p:pic>
      <p:grpSp>
        <p:nvGrpSpPr>
          <p:cNvPr id="15" name="组合 14"/>
          <p:cNvGrpSpPr/>
          <p:nvPr/>
        </p:nvGrpSpPr>
        <p:grpSpPr>
          <a:xfrm rot="5400000">
            <a:off x="5588296" y="2130021"/>
            <a:ext cx="2790601" cy="1715957"/>
            <a:chOff x="5073465" y="551017"/>
            <a:chExt cx="2741758" cy="1856862"/>
          </a:xfrm>
        </p:grpSpPr>
        <p:sp>
          <p:nvSpPr>
            <p:cNvPr id="2" name="等腰三角形 1"/>
            <p:cNvSpPr/>
            <p:nvPr/>
          </p:nvSpPr>
          <p:spPr>
            <a:xfrm>
              <a:off x="5073465" y="551017"/>
              <a:ext cx="1894536" cy="1649562"/>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4540551" y="1835717"/>
            <a:ext cx="1097463" cy="3327817"/>
            <a:chOff x="8601172" y="464694"/>
            <a:chExt cx="1097463" cy="3327817"/>
          </a:xfrm>
        </p:grpSpPr>
        <p:sp>
          <p:nvSpPr>
            <p:cNvPr id="6" name="矩形 5"/>
            <p:cNvSpPr/>
            <p:nvPr/>
          </p:nvSpPr>
          <p:spPr>
            <a:xfrm>
              <a:off x="8601172" y="464694"/>
              <a:ext cx="1097463" cy="33278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8786249" y="649538"/>
              <a:ext cx="717514" cy="2944744"/>
            </a:xfrm>
            <a:prstGeom prst="rect">
              <a:avLst/>
            </a:prstGeom>
            <a:noFill/>
            <a:ln w="1016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等腰三角形 8"/>
          <p:cNvSpPr/>
          <p:nvPr/>
        </p:nvSpPr>
        <p:spPr>
          <a:xfrm rot="16200000">
            <a:off x="9698355" y="3041015"/>
            <a:ext cx="3908425" cy="1080135"/>
          </a:xfrm>
          <a:prstGeom prst="triangle">
            <a:avLst/>
          </a:prstGeom>
          <a:solidFill>
            <a:srgbClr val="B9C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2"/>
          <p:cNvSpPr txBox="1"/>
          <p:nvPr/>
        </p:nvSpPr>
        <p:spPr>
          <a:xfrm>
            <a:off x="417941" y="580260"/>
            <a:ext cx="11774694" cy="5016758"/>
          </a:xfrm>
          <a:prstGeom prst="rect">
            <a:avLst/>
          </a:prstGeom>
          <a:noFill/>
        </p:spPr>
        <p:txBody>
          <a:bodyPr wrap="square" rtlCol="0">
            <a:spAutoFit/>
          </a:bodyPr>
          <a:lstStyle/>
          <a:p>
            <a:pPr marL="342900" indent="-342900">
              <a:buFont typeface="Wingdings" panose="05000000000000000000" pitchFamily="2" charset="2"/>
              <a:buChar char="l"/>
            </a:pPr>
            <a:r>
              <a:rPr lang="en-US" altLang="zh-CN" sz="3200" dirty="0">
                <a:latin typeface="微软雅黑 Light" panose="020B0502040204020203" charset="-122"/>
                <a:ea typeface="微软雅黑 Light" panose="020B0502040204020203" charset="-122"/>
                <a:cs typeface="微软雅黑 Light" panose="020B0502040204020203" charset="-122"/>
              </a:rPr>
              <a:t>A dream in which you are naked symbolizes weakness. You are most likely worried about the ___________(</a:t>
            </a:r>
            <a:r>
              <a:rPr lang="zh-CN" altLang="en-US" sz="3200" dirty="0">
                <a:latin typeface="微软雅黑 Light" panose="020B0502040204020203" charset="-122"/>
                <a:ea typeface="微软雅黑 Light" panose="020B0502040204020203" charset="-122"/>
                <a:cs typeface="微软雅黑 Light" panose="020B0502040204020203" charset="-122"/>
              </a:rPr>
              <a:t>判断</a:t>
            </a:r>
            <a:r>
              <a:rPr lang="en-US" altLang="zh-CN" sz="3200" dirty="0">
                <a:latin typeface="微软雅黑 Light" panose="020B0502040204020203" charset="-122"/>
                <a:ea typeface="微软雅黑 Light" panose="020B0502040204020203" charset="-122"/>
                <a:cs typeface="微软雅黑 Light" panose="020B0502040204020203" charset="-122"/>
              </a:rPr>
              <a:t>)of others.  </a:t>
            </a:r>
          </a:p>
          <a:p>
            <a:pPr marL="342900" indent="-342900">
              <a:buFont typeface="Wingdings" panose="05000000000000000000" pitchFamily="2" charset="2"/>
              <a:buChar char="l"/>
            </a:pPr>
            <a:r>
              <a:rPr lang="en-US" altLang="zh-CN" sz="3200" dirty="0">
                <a:latin typeface="微软雅黑 Light" panose="020B0502040204020203" charset="-122"/>
                <a:ea typeface="微软雅黑 Light" panose="020B0502040204020203" charset="-122"/>
                <a:cs typeface="微软雅黑 Light" panose="020B0502040204020203" charset="-122"/>
              </a:rPr>
              <a:t>To be naked in public in a dream indicates that you are afraid of exposing your inner______(</a:t>
            </a:r>
            <a:r>
              <a:rPr lang="zh-CN" altLang="en-US" sz="3200" dirty="0">
                <a:latin typeface="微软雅黑 Light" panose="020B0502040204020203" charset="-122"/>
                <a:ea typeface="微软雅黑 Light" panose="020B0502040204020203" charset="-122"/>
                <a:cs typeface="微软雅黑 Light" panose="020B0502040204020203" charset="-122"/>
              </a:rPr>
              <a:t>自我</a:t>
            </a:r>
            <a:r>
              <a:rPr lang="en-US" altLang="zh-CN" sz="3200" dirty="0">
                <a:latin typeface="微软雅黑 Light" panose="020B0502040204020203" charset="-122"/>
                <a:ea typeface="微软雅黑 Light" panose="020B0502040204020203" charset="-122"/>
                <a:cs typeface="微软雅黑 Light" panose="020B0502040204020203" charset="-122"/>
              </a:rPr>
              <a:t>) to other people who can see through your usual disguises(</a:t>
            </a:r>
            <a:r>
              <a:rPr lang="zh-CN" altLang="en-US" sz="3200" dirty="0">
                <a:latin typeface="微软雅黑 Light" panose="020B0502040204020203" charset="-122"/>
                <a:ea typeface="微软雅黑 Light" panose="020B0502040204020203" charset="-122"/>
                <a:cs typeface="微软雅黑 Light" panose="020B0502040204020203" charset="-122"/>
              </a:rPr>
              <a:t>伪装</a:t>
            </a:r>
            <a:r>
              <a:rPr lang="en-US" altLang="zh-CN" sz="3200" dirty="0">
                <a:latin typeface="微软雅黑 Light" panose="020B0502040204020203" charset="-122"/>
                <a:ea typeface="微软雅黑 Light" panose="020B0502040204020203" charset="-122"/>
                <a:cs typeface="微软雅黑 Light" panose="020B0502040204020203" charset="-122"/>
              </a:rPr>
              <a:t>). </a:t>
            </a:r>
          </a:p>
          <a:p>
            <a:pPr marL="342900" indent="-342900">
              <a:buFont typeface="Wingdings" panose="05000000000000000000" pitchFamily="2" charset="2"/>
              <a:buChar char="l"/>
            </a:pPr>
            <a:r>
              <a:rPr lang="en-US" altLang="zh-CN" sz="3200" dirty="0">
                <a:latin typeface="微软雅黑 Light" panose="020B0502040204020203" charset="-122"/>
                <a:ea typeface="微软雅黑 Light" panose="020B0502040204020203" charset="-122"/>
                <a:cs typeface="微软雅黑 Light" panose="020B0502040204020203" charset="-122"/>
              </a:rPr>
              <a:t>If you are the only one who is naked, you are afraid of being singled out. You are concerned that you don’t understand the true_______(</a:t>
            </a:r>
            <a:r>
              <a:rPr lang="zh-CN" altLang="en-US" sz="3200" dirty="0">
                <a:latin typeface="微软雅黑 Light" panose="020B0502040204020203" charset="-122"/>
                <a:ea typeface="微软雅黑 Light" panose="020B0502040204020203" charset="-122"/>
                <a:cs typeface="微软雅黑 Light" panose="020B0502040204020203" charset="-122"/>
              </a:rPr>
              <a:t>本质</a:t>
            </a:r>
            <a:r>
              <a:rPr lang="en-US" altLang="zh-CN" sz="3200" dirty="0">
                <a:latin typeface="微软雅黑 Light" panose="020B0502040204020203" charset="-122"/>
                <a:ea typeface="微软雅黑 Light" panose="020B0502040204020203" charset="-122"/>
                <a:cs typeface="微软雅黑 Light" panose="020B0502040204020203" charset="-122"/>
              </a:rPr>
              <a:t>)of those around you. </a:t>
            </a:r>
          </a:p>
          <a:p>
            <a:pPr marL="342900" indent="-342900">
              <a:buFont typeface="Wingdings" panose="05000000000000000000" pitchFamily="2" charset="2"/>
              <a:buChar char="l"/>
            </a:pPr>
            <a:r>
              <a:rPr lang="en-US" altLang="zh-CN" sz="3200" dirty="0">
                <a:latin typeface="微软雅黑 Light" panose="020B0502040204020203" charset="-122"/>
                <a:ea typeface="微软雅黑 Light" panose="020B0502040204020203" charset="-122"/>
                <a:cs typeface="微软雅黑 Light" panose="020B0502040204020203" charset="-122"/>
              </a:rPr>
              <a:t>To be naked proudly indicates that you have great ____________(</a:t>
            </a:r>
            <a:r>
              <a:rPr lang="zh-CN" altLang="en-US" sz="3200" dirty="0">
                <a:latin typeface="微软雅黑 Light" panose="020B0502040204020203" charset="-122"/>
                <a:ea typeface="微软雅黑 Light" panose="020B0502040204020203" charset="-122"/>
                <a:cs typeface="微软雅黑 Light" panose="020B0502040204020203" charset="-122"/>
              </a:rPr>
              <a:t>自信</a:t>
            </a:r>
            <a:r>
              <a:rPr lang="en-US" altLang="zh-CN" sz="3200" dirty="0">
                <a:latin typeface="微软雅黑 Light" panose="020B0502040204020203" charset="-122"/>
                <a:ea typeface="微软雅黑 Light" panose="020B0502040204020203" charset="-122"/>
                <a:cs typeface="微软雅黑 Light" panose="020B0502040204020203" charset="-122"/>
              </a:rPr>
              <a:t>).</a:t>
            </a:r>
          </a:p>
        </p:txBody>
      </p:sp>
      <p:sp>
        <p:nvSpPr>
          <p:cNvPr id="2" name="TextBox 1"/>
          <p:cNvSpPr txBox="1"/>
          <p:nvPr/>
        </p:nvSpPr>
        <p:spPr>
          <a:xfrm>
            <a:off x="609600" y="27294"/>
            <a:ext cx="10972800" cy="755650"/>
          </a:xfrm>
          <a:prstGeom prst="rect">
            <a:avLst/>
          </a:prstGeom>
          <a:noFill/>
        </p:spPr>
        <p:txBody>
          <a:bodyPr wrap="square" rtlCol="0">
            <a:spAutoFit/>
          </a:bodyPr>
          <a:lstStyle/>
          <a:p>
            <a:br>
              <a:rPr lang="en-US" altLang="zh-CN" sz="2160" dirty="0"/>
            </a:br>
            <a:endParaRPr lang="zh-CN" altLang="en-US" sz="2160" dirty="0"/>
          </a:p>
        </p:txBody>
      </p:sp>
      <p:sp>
        <p:nvSpPr>
          <p:cNvPr id="6" name="TextBox 5"/>
          <p:cNvSpPr txBox="1"/>
          <p:nvPr/>
        </p:nvSpPr>
        <p:spPr>
          <a:xfrm>
            <a:off x="6979325" y="1091424"/>
            <a:ext cx="2451307" cy="584775"/>
          </a:xfrm>
          <a:prstGeom prst="rect">
            <a:avLst/>
          </a:prstGeom>
          <a:noFill/>
        </p:spPr>
        <p:txBody>
          <a:bodyPr wrap="square" rtlCol="0">
            <a:spAutoFit/>
          </a:bodyPr>
          <a:lstStyle/>
          <a:p>
            <a:r>
              <a:rPr lang="en-US" altLang="zh-CN" sz="3200" b="1" dirty="0">
                <a:solidFill>
                  <a:schemeClr val="accent1"/>
                </a:solidFill>
                <a:effectLst>
                  <a:outerShdw blurRad="38100" dist="25400" dir="5400000" algn="ctr" rotWithShape="0">
                    <a:srgbClr val="6E747A">
                      <a:alpha val="43000"/>
                    </a:srgbClr>
                  </a:outerShdw>
                </a:effectLst>
              </a:rPr>
              <a:t>judgment</a:t>
            </a:r>
          </a:p>
        </p:txBody>
      </p:sp>
      <p:sp>
        <p:nvSpPr>
          <p:cNvPr id="10" name="TextBox 9"/>
          <p:cNvSpPr txBox="1"/>
          <p:nvPr/>
        </p:nvSpPr>
        <p:spPr>
          <a:xfrm>
            <a:off x="5108973" y="2010240"/>
            <a:ext cx="1036915" cy="584775"/>
          </a:xfrm>
          <a:prstGeom prst="rect">
            <a:avLst/>
          </a:prstGeom>
          <a:noFill/>
        </p:spPr>
        <p:txBody>
          <a:bodyPr wrap="square" rtlCol="0">
            <a:spAutoFit/>
            <a:scene3d>
              <a:camera prst="orthographicFront"/>
              <a:lightRig rig="threePt" dir="t"/>
            </a:scene3d>
          </a:bodyPr>
          <a:lstStyle/>
          <a:p>
            <a:r>
              <a:rPr lang="en-US" altLang="zh-CN" sz="3200" b="1" dirty="0">
                <a:solidFill>
                  <a:schemeClr val="accent1"/>
                </a:solidFill>
                <a:effectLst>
                  <a:outerShdw blurRad="38100" dist="25400" dir="5400000" algn="ctr" rotWithShape="0">
                    <a:srgbClr val="6E747A">
                      <a:alpha val="43000"/>
                    </a:srgbClr>
                  </a:outerShdw>
                </a:effectLst>
              </a:rPr>
              <a:t>self</a:t>
            </a:r>
          </a:p>
        </p:txBody>
      </p:sp>
      <p:sp>
        <p:nvSpPr>
          <p:cNvPr id="13" name="TextBox 12"/>
          <p:cNvSpPr txBox="1"/>
          <p:nvPr/>
        </p:nvSpPr>
        <p:spPr>
          <a:xfrm>
            <a:off x="2419319" y="3993564"/>
            <a:ext cx="1635185" cy="584775"/>
          </a:xfrm>
          <a:prstGeom prst="rect">
            <a:avLst/>
          </a:prstGeom>
          <a:noFill/>
        </p:spPr>
        <p:txBody>
          <a:bodyPr wrap="square" rtlCol="0">
            <a:spAutoFit/>
          </a:bodyPr>
          <a:lstStyle/>
          <a:p>
            <a:r>
              <a:rPr lang="en-US" altLang="zh-CN" sz="3200" b="1" dirty="0">
                <a:solidFill>
                  <a:schemeClr val="accent1"/>
                </a:solidFill>
                <a:effectLst>
                  <a:outerShdw blurRad="38100" dist="25400" dir="5400000" algn="ctr" rotWithShape="0">
                    <a:srgbClr val="6E747A">
                      <a:alpha val="43000"/>
                    </a:srgbClr>
                  </a:outerShdw>
                </a:effectLst>
              </a:rPr>
              <a:t>nature</a:t>
            </a:r>
          </a:p>
        </p:txBody>
      </p:sp>
      <p:sp>
        <p:nvSpPr>
          <p:cNvPr id="16" name="TextBox 15"/>
          <p:cNvSpPr txBox="1"/>
          <p:nvPr/>
        </p:nvSpPr>
        <p:spPr>
          <a:xfrm>
            <a:off x="714803" y="4923221"/>
            <a:ext cx="3007995" cy="584775"/>
          </a:xfrm>
          <a:prstGeom prst="rect">
            <a:avLst/>
          </a:prstGeom>
          <a:noFill/>
        </p:spPr>
        <p:txBody>
          <a:bodyPr wrap="square" rtlCol="0">
            <a:spAutoFit/>
          </a:bodyPr>
          <a:lstStyle/>
          <a:p>
            <a:r>
              <a:rPr lang="en-US" altLang="zh-CN" sz="3200" b="1" dirty="0">
                <a:solidFill>
                  <a:schemeClr val="accent1"/>
                </a:solidFill>
                <a:effectLst>
                  <a:outerShdw blurRad="38100" dist="25400" dir="5400000" algn="ctr" rotWithShape="0">
                    <a:srgbClr val="6E747A">
                      <a:alpha val="43000"/>
                    </a:srgbClr>
                  </a:outerShdw>
                </a:effectLst>
              </a:rPr>
              <a:t>confidence</a:t>
            </a:r>
          </a:p>
        </p:txBody>
      </p:sp>
      <p:sp>
        <p:nvSpPr>
          <p:cNvPr id="17" name="任意多边形 16"/>
          <p:cNvSpPr/>
          <p:nvPr/>
        </p:nvSpPr>
        <p:spPr>
          <a:xfrm>
            <a:off x="124460" y="235378"/>
            <a:ext cx="6224905" cy="2386330"/>
          </a:xfrm>
          <a:custGeom>
            <a:avLst/>
            <a:gdLst>
              <a:gd name="connsiteX0" fmla="*/ 108000 w 3600000"/>
              <a:gd name="connsiteY0" fmla="*/ 108000 h 1800000"/>
              <a:gd name="connsiteX1" fmla="*/ 108000 w 3600000"/>
              <a:gd name="connsiteY1" fmla="*/ 1800000 h 1800000"/>
              <a:gd name="connsiteX2" fmla="*/ 0 w 3600000"/>
              <a:gd name="connsiteY2" fmla="*/ 1800000 h 1800000"/>
              <a:gd name="connsiteX3" fmla="*/ 0 w 3600000"/>
              <a:gd name="connsiteY3" fmla="*/ 108000 h 1800000"/>
              <a:gd name="connsiteX4" fmla="*/ 3600000 w 3600000"/>
              <a:gd name="connsiteY4" fmla="*/ 0 h 1800000"/>
              <a:gd name="connsiteX5" fmla="*/ 3600000 w 3600000"/>
              <a:gd name="connsiteY5" fmla="*/ 108000 h 1800000"/>
              <a:gd name="connsiteX6" fmla="*/ 108000 w 3600000"/>
              <a:gd name="connsiteY6" fmla="*/ 108000 h 1800000"/>
              <a:gd name="connsiteX7" fmla="*/ 108000 w 3600000"/>
              <a:gd name="connsiteY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1800000">
                <a:moveTo>
                  <a:pt x="108000" y="108000"/>
                </a:moveTo>
                <a:lnTo>
                  <a:pt x="108000" y="1800000"/>
                </a:lnTo>
                <a:lnTo>
                  <a:pt x="0" y="1800000"/>
                </a:lnTo>
                <a:lnTo>
                  <a:pt x="0" y="108000"/>
                </a:lnTo>
                <a:close/>
                <a:moveTo>
                  <a:pt x="3600000" y="0"/>
                </a:moveTo>
                <a:lnTo>
                  <a:pt x="3600000" y="108000"/>
                </a:lnTo>
                <a:lnTo>
                  <a:pt x="108000" y="108000"/>
                </a:lnTo>
                <a:lnTo>
                  <a:pt x="108000" y="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rot="16200000" flipV="1">
            <a:off x="-461010" y="2753360"/>
            <a:ext cx="2612390" cy="1691005"/>
          </a:xfrm>
          <a:prstGeom prst="triangle">
            <a:avLst/>
          </a:prstGeom>
          <a:solidFill>
            <a:srgbClr val="DCE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p:cNvSpPr txBox="1"/>
          <p:nvPr/>
        </p:nvSpPr>
        <p:spPr>
          <a:xfrm>
            <a:off x="7159759" y="1365581"/>
            <a:ext cx="4320480" cy="1015663"/>
          </a:xfrm>
          <a:prstGeom prst="rect">
            <a:avLst/>
          </a:prstGeom>
          <a:noFill/>
        </p:spPr>
        <p:txBody>
          <a:bodyPr wrap="square" rtlCol="0">
            <a:spAutoFit/>
          </a:bodyPr>
          <a:lstStyle/>
          <a:p>
            <a:r>
              <a:rPr lang="en-US" altLang="zh-CN" sz="6000" b="1" dirty="0">
                <a:solidFill>
                  <a:schemeClr val="accent1">
                    <a:lumMod val="50000"/>
                  </a:schemeClr>
                </a:solidFill>
                <a:latin typeface="Comic Sans MS" panose="030F0702030302020204" pitchFamily="66" charset="0"/>
              </a:rPr>
              <a:t>be chased</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86" y="430305"/>
            <a:ext cx="4399168" cy="6024281"/>
          </a:xfrm>
          <a:prstGeom prst="rect">
            <a:avLst/>
          </a:prstGeom>
        </p:spPr>
      </p:pic>
      <p:sp>
        <p:nvSpPr>
          <p:cNvPr id="6" name="TextBox 5"/>
          <p:cNvSpPr txBox="1"/>
          <p:nvPr/>
        </p:nvSpPr>
        <p:spPr>
          <a:xfrm>
            <a:off x="5772785" y="2600960"/>
            <a:ext cx="5093970" cy="3046988"/>
          </a:xfrm>
          <a:prstGeom prst="rect">
            <a:avLst/>
          </a:prstGeom>
          <a:noFill/>
        </p:spPr>
        <p:txBody>
          <a:bodyPr wrap="square" rtlCol="0">
            <a:spAutoFit/>
          </a:bodyPr>
          <a:lstStyle/>
          <a:p>
            <a:pPr indent="0">
              <a:buFont typeface="Wingdings" panose="05000000000000000000" pitchFamily="2" charset="2"/>
              <a:buNone/>
            </a:pPr>
            <a:r>
              <a:rPr lang="en-US" altLang="zh-CN" sz="3200" dirty="0">
                <a:latin typeface="微软雅黑 Light" panose="020B0502040204020203" charset="-122"/>
                <a:ea typeface="微软雅黑 Light" panose="020B0502040204020203" charset="-122"/>
              </a:rPr>
              <a:t>   To dream that you are being chased represents you are avoiding facing problems, or something you may feel impossible to overcome.</a:t>
            </a:r>
          </a:p>
        </p:txBody>
      </p:sp>
      <p:sp>
        <p:nvSpPr>
          <p:cNvPr id="17" name="任意多边形 16"/>
          <p:cNvSpPr/>
          <p:nvPr/>
        </p:nvSpPr>
        <p:spPr>
          <a:xfrm rot="5400000">
            <a:off x="6978650" y="-313055"/>
            <a:ext cx="3599815" cy="6011545"/>
          </a:xfrm>
          <a:custGeom>
            <a:avLst/>
            <a:gdLst>
              <a:gd name="connsiteX0" fmla="*/ 108000 w 3600000"/>
              <a:gd name="connsiteY0" fmla="*/ 108000 h 1800000"/>
              <a:gd name="connsiteX1" fmla="*/ 108000 w 3600000"/>
              <a:gd name="connsiteY1" fmla="*/ 1800000 h 1800000"/>
              <a:gd name="connsiteX2" fmla="*/ 0 w 3600000"/>
              <a:gd name="connsiteY2" fmla="*/ 1800000 h 1800000"/>
              <a:gd name="connsiteX3" fmla="*/ 0 w 3600000"/>
              <a:gd name="connsiteY3" fmla="*/ 108000 h 1800000"/>
              <a:gd name="connsiteX4" fmla="*/ 3600000 w 3600000"/>
              <a:gd name="connsiteY4" fmla="*/ 0 h 1800000"/>
              <a:gd name="connsiteX5" fmla="*/ 3600000 w 3600000"/>
              <a:gd name="connsiteY5" fmla="*/ 108000 h 1800000"/>
              <a:gd name="connsiteX6" fmla="*/ 108000 w 3600000"/>
              <a:gd name="connsiteY6" fmla="*/ 108000 h 1800000"/>
              <a:gd name="connsiteX7" fmla="*/ 108000 w 3600000"/>
              <a:gd name="connsiteY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1800000">
                <a:moveTo>
                  <a:pt x="108000" y="108000"/>
                </a:moveTo>
                <a:lnTo>
                  <a:pt x="108000" y="1800000"/>
                </a:lnTo>
                <a:lnTo>
                  <a:pt x="0" y="1800000"/>
                </a:lnTo>
                <a:lnTo>
                  <a:pt x="0" y="108000"/>
                </a:lnTo>
                <a:close/>
                <a:moveTo>
                  <a:pt x="3600000" y="0"/>
                </a:moveTo>
                <a:lnTo>
                  <a:pt x="3600000" y="108000"/>
                </a:lnTo>
                <a:lnTo>
                  <a:pt x="108000" y="108000"/>
                </a:lnTo>
                <a:lnTo>
                  <a:pt x="108000" y="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rot="5400000">
            <a:off x="5931370" y="1496034"/>
            <a:ext cx="1100018" cy="943971"/>
            <a:chOff x="5073465" y="551017"/>
            <a:chExt cx="2741758" cy="1856862"/>
          </a:xfrm>
        </p:grpSpPr>
        <p:sp>
          <p:nvSpPr>
            <p:cNvPr id="8" name="等腰三角形 7"/>
            <p:cNvSpPr/>
            <p:nvPr/>
          </p:nvSpPr>
          <p:spPr>
            <a:xfrm>
              <a:off x="5073465" y="551017"/>
              <a:ext cx="1894536" cy="1649562"/>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等腰三角形 8"/>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44926" y="614799"/>
            <a:ext cx="3456384" cy="1200329"/>
          </a:xfrm>
          <a:prstGeom prst="rect">
            <a:avLst/>
          </a:pr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zh-CN" sz="2400" b="1" dirty="0"/>
              <a:t>A woman dreamed of being chased by a stranger. </a:t>
            </a:r>
          </a:p>
        </p:txBody>
      </p:sp>
      <p:sp>
        <p:nvSpPr>
          <p:cNvPr id="7" name="矩形 6"/>
          <p:cNvSpPr/>
          <p:nvPr/>
        </p:nvSpPr>
        <p:spPr>
          <a:xfrm>
            <a:off x="5197495" y="2647825"/>
            <a:ext cx="6490694" cy="1200329"/>
          </a:xfrm>
          <a:prstGeom prst="rect">
            <a:avLst/>
          </a:prstGeom>
          <a:solidFill>
            <a:schemeClr val="accent1">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zh-CN" sz="2400" b="1" dirty="0">
                <a:latin typeface="微软雅黑 Light" panose="020B0502040204020203" charset="-122"/>
                <a:ea typeface="微软雅黑 Light" panose="020B0502040204020203" charset="-122"/>
              </a:rPr>
              <a:t>S</a:t>
            </a:r>
            <a:r>
              <a:rPr lang="en-US" altLang="zh-CN" sz="2400" b="1" dirty="0">
                <a:solidFill>
                  <a:schemeClr val="lt1"/>
                </a:solidFill>
                <a:latin typeface="微软雅黑 Light" panose="020B0502040204020203" charset="-122"/>
                <a:ea typeface="微软雅黑 Light" panose="020B0502040204020203" charset="-122"/>
              </a:rPr>
              <a:t>he felt that she was avoiding her ex-boyfriend. She felt the need to avoid him with his constant calls.</a:t>
            </a:r>
            <a:r>
              <a:rPr lang="en-US" altLang="zh-CN" sz="2000" b="1" dirty="0">
                <a:latin typeface="微软雅黑 Light" panose="020B0502040204020203" charset="-122"/>
                <a:ea typeface="微软雅黑 Light" panose="020B0502040204020203" charset="-122"/>
              </a:rPr>
              <a:t> </a:t>
            </a:r>
          </a:p>
        </p:txBody>
      </p:sp>
      <p:sp>
        <p:nvSpPr>
          <p:cNvPr id="8" name="矩形 7"/>
          <p:cNvSpPr/>
          <p:nvPr/>
        </p:nvSpPr>
        <p:spPr>
          <a:xfrm>
            <a:off x="645045" y="4994286"/>
            <a:ext cx="3524490" cy="1198880"/>
          </a:xfrm>
          <a:prstGeom prst="rect">
            <a:avLst/>
          </a:prstGeom>
          <a:solidFill>
            <a:schemeClr val="accent1">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zh-CN" sz="2400" b="1" dirty="0">
                <a:solidFill>
                  <a:schemeClr val="lt1"/>
                </a:solidFill>
              </a:rPr>
              <a:t>A woman dreamed of being chased by monsters. </a:t>
            </a:r>
          </a:p>
        </p:txBody>
      </p:sp>
      <p:sp>
        <p:nvSpPr>
          <p:cNvPr id="9" name="矩形 8"/>
          <p:cNvSpPr/>
          <p:nvPr/>
        </p:nvSpPr>
        <p:spPr>
          <a:xfrm>
            <a:off x="5209709" y="597635"/>
            <a:ext cx="6466266" cy="1198880"/>
          </a:xfrm>
          <a:prstGeom prst="rect">
            <a:avLst/>
          </a:prstGeom>
          <a:solidFill>
            <a:schemeClr val="accent1">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zh-CN" sz="2400" b="1" dirty="0">
                <a:latin typeface="等线 Light" panose="02010600030101010101" charset="-122"/>
                <a:ea typeface="等线 Light" panose="02010600030101010101" charset="-122"/>
              </a:rPr>
              <a:t>S</a:t>
            </a:r>
            <a:r>
              <a:rPr lang="en-US" altLang="zh-CN" sz="2400" b="1" dirty="0">
                <a:solidFill>
                  <a:schemeClr val="lt1"/>
                </a:solidFill>
                <a:latin typeface="等线 Light" panose="02010600030101010101" charset="-122"/>
                <a:ea typeface="等线 Light" panose="02010600030101010101" charset="-122"/>
              </a:rPr>
              <a:t>he felt unable to find a new </a:t>
            </a:r>
            <a:r>
              <a:rPr lang="en-US" altLang="zh-CN" sz="2400" b="1" dirty="0">
                <a:latin typeface="等线 Light" panose="02010600030101010101" charset="-122"/>
                <a:ea typeface="等线 Light" panose="02010600030101010101" charset="-122"/>
              </a:rPr>
              <a:t>job </a:t>
            </a:r>
            <a:r>
              <a:rPr lang="en-US" altLang="zh-CN" sz="2400" b="1" dirty="0">
                <a:solidFill>
                  <a:schemeClr val="lt1"/>
                </a:solidFill>
                <a:latin typeface="等线 Light" panose="02010600030101010101" charset="-122"/>
                <a:ea typeface="等线 Light" panose="02010600030101010101" charset="-122"/>
              </a:rPr>
              <a:t>after leaving her old company due to hating her former boss.</a:t>
            </a:r>
          </a:p>
        </p:txBody>
      </p:sp>
      <p:cxnSp>
        <p:nvCxnSpPr>
          <p:cNvPr id="11" name="直接连接符 10"/>
          <p:cNvCxnSpPr>
            <a:stCxn id="6" idx="3"/>
          </p:cNvCxnSpPr>
          <p:nvPr/>
        </p:nvCxnSpPr>
        <p:spPr>
          <a:xfrm>
            <a:off x="4101310" y="1214964"/>
            <a:ext cx="1068127" cy="2294718"/>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直接连接符 12"/>
          <p:cNvCxnSpPr/>
          <p:nvPr/>
        </p:nvCxnSpPr>
        <p:spPr>
          <a:xfrm>
            <a:off x="4167192" y="3296252"/>
            <a:ext cx="948349" cy="2326790"/>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直接连接符 14"/>
          <p:cNvCxnSpPr/>
          <p:nvPr/>
        </p:nvCxnSpPr>
        <p:spPr>
          <a:xfrm flipV="1">
            <a:off x="3902927" y="1095375"/>
            <a:ext cx="1225959" cy="3777071"/>
          </a:xfrm>
          <a:prstGeom prst="line">
            <a:avLst/>
          </a:prstGeom>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a:off x="645444" y="2345582"/>
            <a:ext cx="3456384" cy="1569660"/>
          </a:xfrm>
          <a:prstGeom prst="rect">
            <a:avLst/>
          </a:pr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altLang="zh-CN" sz="2400" b="1" dirty="0">
                <a:solidFill>
                  <a:schemeClr val="lt1"/>
                </a:solidFill>
              </a:rPr>
              <a:t>A </a:t>
            </a:r>
            <a:r>
              <a:rPr lang="en-US" altLang="zh-CN" sz="2400" b="1" dirty="0"/>
              <a:t>young</a:t>
            </a:r>
            <a:r>
              <a:rPr lang="en-US" altLang="zh-CN" sz="2400" b="1" dirty="0">
                <a:solidFill>
                  <a:schemeClr val="lt1"/>
                </a:solidFill>
              </a:rPr>
              <a:t> woman dreamed of being chased by a man with a lion head.</a:t>
            </a:r>
          </a:p>
        </p:txBody>
      </p:sp>
      <p:sp>
        <p:nvSpPr>
          <p:cNvPr id="14" name="矩形 13"/>
          <p:cNvSpPr/>
          <p:nvPr/>
        </p:nvSpPr>
        <p:spPr>
          <a:xfrm>
            <a:off x="5169437" y="4642059"/>
            <a:ext cx="6494323" cy="1569660"/>
          </a:xfrm>
          <a:prstGeom prst="rect">
            <a:avLst/>
          </a:prstGeom>
          <a:solidFill>
            <a:schemeClr val="accent1">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r>
              <a:rPr lang="en-US" altLang="zh-CN" sz="2400" b="1" dirty="0">
                <a:latin typeface="微软雅黑 Light" panose="020B0502040204020203" charset="-122"/>
                <a:ea typeface="微软雅黑 Light" panose="020B0502040204020203" charset="-122"/>
              </a:rPr>
              <a:t>Sh</a:t>
            </a:r>
            <a:r>
              <a:rPr lang="en-US" altLang="zh-CN" sz="2400" b="1" dirty="0">
                <a:solidFill>
                  <a:schemeClr val="lt1"/>
                </a:solidFill>
                <a:latin typeface="微软雅黑 Light" panose="020B0502040204020203" charset="-122"/>
                <a:ea typeface="微软雅黑 Light" panose="020B0502040204020203" charset="-122"/>
              </a:rPr>
              <a:t>e was losing her hair due to an illness and was avoiding telling anyone because she feared they would laugh at her</a:t>
            </a:r>
            <a:r>
              <a:rPr lang="en-US" altLang="zh-CN" sz="2400" b="1" dirty="0">
                <a:latin typeface="微软雅黑 Light" panose="020B0502040204020203" charset="-122"/>
                <a:ea typeface="微软雅黑 Light" panose="020B0502040204020203" charset="-122"/>
              </a:rPr>
              <a:t>.</a:t>
            </a:r>
            <a:endParaRPr lang="en-US" altLang="zh-CN" sz="2400" b="1" dirty="0">
              <a:solidFill>
                <a:schemeClr val="lt1"/>
              </a:solidFill>
              <a:latin typeface="微软雅黑 Light" panose="020B0502040204020203" charset="-122"/>
              <a:ea typeface="微软雅黑 Light" panose="020B0502040204020203" charset="-122"/>
            </a:endParaRPr>
          </a:p>
        </p:txBody>
      </p:sp>
      <p:sp>
        <p:nvSpPr>
          <p:cNvPr id="19" name="任意多边形 18"/>
          <p:cNvSpPr/>
          <p:nvPr/>
        </p:nvSpPr>
        <p:spPr>
          <a:xfrm rot="5400000">
            <a:off x="6035675" y="-4842510"/>
            <a:ext cx="5755005" cy="8923655"/>
          </a:xfrm>
          <a:custGeom>
            <a:avLst/>
            <a:gdLst>
              <a:gd name="connsiteX0" fmla="*/ 3676114 w 5873867"/>
              <a:gd name="connsiteY0" fmla="*/ 972077 h 5628419"/>
              <a:gd name="connsiteX1" fmla="*/ 3676114 w 5873867"/>
              <a:gd name="connsiteY1" fmla="*/ 864076 h 5628419"/>
              <a:gd name="connsiteX2" fmla="*/ 5873867 w 5873867"/>
              <a:gd name="connsiteY2" fmla="*/ 864076 h 5628419"/>
              <a:gd name="connsiteX3" fmla="*/ 5873867 w 5873867"/>
              <a:gd name="connsiteY3" fmla="*/ 972077 h 5628419"/>
              <a:gd name="connsiteX4" fmla="*/ 3569166 w 5873867"/>
              <a:gd name="connsiteY4" fmla="*/ 864076 h 5628419"/>
              <a:gd name="connsiteX5" fmla="*/ 3569166 w 5873867"/>
              <a:gd name="connsiteY5" fmla="*/ 0 h 5628419"/>
              <a:gd name="connsiteX6" fmla="*/ 3676114 w 5873867"/>
              <a:gd name="connsiteY6" fmla="*/ 0 h 5628419"/>
              <a:gd name="connsiteX7" fmla="*/ 3676114 w 5873867"/>
              <a:gd name="connsiteY7" fmla="*/ 864076 h 5628419"/>
              <a:gd name="connsiteX8" fmla="*/ 3569166 w 5873867"/>
              <a:gd name="connsiteY8" fmla="*/ 5628419 h 5628419"/>
              <a:gd name="connsiteX9" fmla="*/ 3569166 w 5873867"/>
              <a:gd name="connsiteY9" fmla="*/ 972077 h 5628419"/>
              <a:gd name="connsiteX10" fmla="*/ 3676114 w 5873867"/>
              <a:gd name="connsiteY10" fmla="*/ 972077 h 5628419"/>
              <a:gd name="connsiteX11" fmla="*/ 3676114 w 5873867"/>
              <a:gd name="connsiteY11" fmla="*/ 5628419 h 5628419"/>
              <a:gd name="connsiteX12" fmla="*/ 0 w 5873867"/>
              <a:gd name="connsiteY12" fmla="*/ 972077 h 5628419"/>
              <a:gd name="connsiteX13" fmla="*/ 0 w 5873867"/>
              <a:gd name="connsiteY13" fmla="*/ 864076 h 5628419"/>
              <a:gd name="connsiteX14" fmla="*/ 3569166 w 5873867"/>
              <a:gd name="connsiteY14" fmla="*/ 864076 h 5628419"/>
              <a:gd name="connsiteX15" fmla="*/ 3569166 w 5873867"/>
              <a:gd name="connsiteY15" fmla="*/ 972077 h 562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3867" h="5628419">
                <a:moveTo>
                  <a:pt x="3676114" y="972077"/>
                </a:moveTo>
                <a:lnTo>
                  <a:pt x="3676114" y="864076"/>
                </a:lnTo>
                <a:lnTo>
                  <a:pt x="5873867" y="864076"/>
                </a:lnTo>
                <a:lnTo>
                  <a:pt x="5873867" y="972077"/>
                </a:lnTo>
                <a:close/>
                <a:moveTo>
                  <a:pt x="3569166" y="864076"/>
                </a:moveTo>
                <a:lnTo>
                  <a:pt x="3569166" y="0"/>
                </a:lnTo>
                <a:lnTo>
                  <a:pt x="3676114" y="0"/>
                </a:lnTo>
                <a:lnTo>
                  <a:pt x="3676114" y="864076"/>
                </a:lnTo>
                <a:close/>
                <a:moveTo>
                  <a:pt x="3569166" y="5628419"/>
                </a:moveTo>
                <a:lnTo>
                  <a:pt x="3569166" y="972077"/>
                </a:lnTo>
                <a:lnTo>
                  <a:pt x="3676114" y="972077"/>
                </a:lnTo>
                <a:lnTo>
                  <a:pt x="3676114" y="5628419"/>
                </a:lnTo>
                <a:close/>
                <a:moveTo>
                  <a:pt x="0" y="972077"/>
                </a:moveTo>
                <a:lnTo>
                  <a:pt x="0" y="864076"/>
                </a:lnTo>
                <a:lnTo>
                  <a:pt x="3569166" y="864076"/>
                </a:lnTo>
                <a:lnTo>
                  <a:pt x="3569166" y="972077"/>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2" grpId="0" bldLvl="0" animBg="1"/>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82819" y="2091518"/>
            <a:ext cx="2333059" cy="1015663"/>
          </a:xfrm>
          <a:prstGeom prst="rect">
            <a:avLst/>
          </a:prstGeom>
          <a:noFill/>
        </p:spPr>
        <p:txBody>
          <a:bodyPr wrap="square" rtlCol="0">
            <a:spAutoFit/>
          </a:bodyPr>
          <a:lstStyle/>
          <a:p>
            <a:r>
              <a:rPr lang="en-US" altLang="zh-CN" sz="6000" b="1" dirty="0">
                <a:solidFill>
                  <a:schemeClr val="accent1">
                    <a:lumMod val="50000"/>
                  </a:schemeClr>
                </a:solidFill>
                <a:latin typeface="Comic Sans MS" panose="030F0702030302020204" pitchFamily="66" charset="0"/>
              </a:rPr>
              <a:t>flying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09" y="824864"/>
            <a:ext cx="4808743" cy="3548973"/>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258" y="4458063"/>
            <a:ext cx="10758189" cy="1815882"/>
          </a:xfrm>
          <a:prstGeom prst="rect">
            <a:avLst/>
          </a:prstGeom>
          <a:noFill/>
        </p:spPr>
        <p:txBody>
          <a:bodyPr wrap="square" rtlCol="0">
            <a:spAutoFit/>
          </a:bodyPr>
          <a:lstStyle/>
          <a:p>
            <a:pPr marL="457200" indent="-457200" fontAlgn="base">
              <a:buFont typeface="Wingdings" panose="05000000000000000000" pitchFamily="2" charset="2"/>
              <a:buChar char="Ø"/>
            </a:pPr>
            <a:r>
              <a:rPr lang="en-US" altLang="zh-CN" sz="2800" b="1" dirty="0">
                <a:solidFill>
                  <a:schemeClr val="accent1">
                    <a:lumMod val="50000"/>
                  </a:schemeClr>
                </a:solidFill>
                <a:latin typeface="微软雅黑 Light" panose="020B0502040204020203" charset="-122"/>
                <a:ea typeface="微软雅黑 Light" panose="020B0502040204020203" charset="-122"/>
              </a:rPr>
              <a:t>If you are flying above a city in your dream, it may imply that you will </a:t>
            </a:r>
            <a:r>
              <a:rPr lang="en-US" altLang="zh-CN" sz="2800" b="1" dirty="0">
                <a:solidFill>
                  <a:srgbClr val="FF0000"/>
                </a:solidFill>
                <a:latin typeface="微软雅黑 Light" panose="020B0502040204020203" charset="-122"/>
                <a:ea typeface="微软雅黑 Light" panose="020B0502040204020203" charset="-122"/>
              </a:rPr>
              <a:t>have fun </a:t>
            </a:r>
            <a:r>
              <a:rPr lang="en-US" altLang="zh-CN" sz="2800" b="1" dirty="0">
                <a:solidFill>
                  <a:schemeClr val="accent1">
                    <a:lumMod val="50000"/>
                  </a:schemeClr>
                </a:solidFill>
                <a:latin typeface="微软雅黑 Light" panose="020B0502040204020203" charset="-122"/>
                <a:ea typeface="微软雅黑 Light" panose="020B0502040204020203" charset="-122"/>
              </a:rPr>
              <a:t>in a long journey.</a:t>
            </a:r>
          </a:p>
          <a:p>
            <a:pPr marL="457200" indent="-457200" fontAlgn="base">
              <a:buFont typeface="Wingdings" panose="05000000000000000000" pitchFamily="2" charset="2"/>
              <a:buChar char="Ø"/>
            </a:pPr>
            <a:r>
              <a:rPr lang="en-US" altLang="zh-CN" sz="2800" b="1" dirty="0">
                <a:solidFill>
                  <a:schemeClr val="accent1">
                    <a:lumMod val="50000"/>
                  </a:schemeClr>
                </a:solidFill>
                <a:latin typeface="微软雅黑 Light" panose="020B0502040204020203" charset="-122"/>
                <a:ea typeface="微软雅黑 Light" panose="020B0502040204020203" charset="-122"/>
              </a:rPr>
              <a:t>If you have wings and fly in your dream, it may suggest that you will have an e_________ time in recent days.</a:t>
            </a:r>
          </a:p>
        </p:txBody>
      </p:sp>
      <p:sp>
        <p:nvSpPr>
          <p:cNvPr id="13" name="矩形 12"/>
          <p:cNvSpPr/>
          <p:nvPr/>
        </p:nvSpPr>
        <p:spPr>
          <a:xfrm>
            <a:off x="414655" y="438785"/>
            <a:ext cx="11567795" cy="6057900"/>
          </a:xfrm>
          <a:prstGeom prst="rect">
            <a:avLst/>
          </a:prstGeom>
          <a:noFill/>
          <a:ln w="101600">
            <a:solidFill>
              <a:srgbClr val="B9C7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rot="5400000">
            <a:off x="6528455" y="1877093"/>
            <a:ext cx="1715150" cy="1487461"/>
            <a:chOff x="5073465" y="551017"/>
            <a:chExt cx="2741758" cy="1856862"/>
          </a:xfrm>
        </p:grpSpPr>
        <p:sp>
          <p:nvSpPr>
            <p:cNvPr id="11" name="等腰三角形 10"/>
            <p:cNvSpPr/>
            <p:nvPr/>
          </p:nvSpPr>
          <p:spPr>
            <a:xfrm>
              <a:off x="5073465" y="551017"/>
              <a:ext cx="1894536" cy="1649562"/>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p:cNvSpPr/>
          <p:nvPr/>
        </p:nvSpPr>
        <p:spPr>
          <a:xfrm>
            <a:off x="3999591" y="5724719"/>
            <a:ext cx="1633781" cy="523220"/>
          </a:xfrm>
          <a:prstGeom prst="rect">
            <a:avLst/>
          </a:prstGeom>
        </p:spPr>
        <p:txBody>
          <a:bodyPr wrap="none">
            <a:spAutoFit/>
          </a:bodyPr>
          <a:lstStyle/>
          <a:p>
            <a:r>
              <a:rPr lang="en-US" altLang="zh-CN" sz="2800" b="1" dirty="0" err="1">
                <a:solidFill>
                  <a:srgbClr val="FF0000"/>
                </a:solidFill>
                <a:latin typeface="微软雅黑 Light" panose="020B0502040204020203" charset="-122"/>
                <a:ea typeface="微软雅黑 Light" panose="020B0502040204020203" charset="-122"/>
              </a:rPr>
              <a:t>njoyable</a:t>
            </a:r>
            <a:endParaRPr lang="zh-CN" altLang="en-US" sz="2800" b="1" dirty="0">
              <a:solidFill>
                <a:srgbClr val="FF0000"/>
              </a:solidFill>
              <a:latin typeface="微软雅黑 Light" panose="020B0502040204020203" charset="-122"/>
              <a:ea typeface="微软雅黑 Light" panose="020B0502040204020203"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down)">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5400000">
            <a:off x="5689884" y="681126"/>
            <a:ext cx="2604135" cy="6728460"/>
          </a:xfrm>
          <a:custGeom>
            <a:avLst/>
            <a:gdLst>
              <a:gd name="connsiteX0" fmla="*/ 2450573 w 2604055"/>
              <a:gd name="connsiteY0" fmla="*/ 2719719 h 5425529"/>
              <a:gd name="connsiteX1" fmla="*/ 2450573 w 2604055"/>
              <a:gd name="connsiteY1" fmla="*/ 2611719 h 5425529"/>
              <a:gd name="connsiteX2" fmla="*/ 2604055 w 2604055"/>
              <a:gd name="connsiteY2" fmla="*/ 2611719 h 5425529"/>
              <a:gd name="connsiteX3" fmla="*/ 2604055 w 2604055"/>
              <a:gd name="connsiteY3" fmla="*/ 2719719 h 5425529"/>
              <a:gd name="connsiteX4" fmla="*/ 2342573 w 2604055"/>
              <a:gd name="connsiteY4" fmla="*/ 2611719 h 5425529"/>
              <a:gd name="connsiteX5" fmla="*/ 2342573 w 2604055"/>
              <a:gd name="connsiteY5" fmla="*/ 0 h 5425529"/>
              <a:gd name="connsiteX6" fmla="*/ 2450573 w 2604055"/>
              <a:gd name="connsiteY6" fmla="*/ 0 h 5425529"/>
              <a:gd name="connsiteX7" fmla="*/ 2450573 w 2604055"/>
              <a:gd name="connsiteY7" fmla="*/ 2611719 h 5425529"/>
              <a:gd name="connsiteX8" fmla="*/ 2342573 w 2604055"/>
              <a:gd name="connsiteY8" fmla="*/ 5425529 h 5425529"/>
              <a:gd name="connsiteX9" fmla="*/ 2342573 w 2604055"/>
              <a:gd name="connsiteY9" fmla="*/ 2719719 h 5425529"/>
              <a:gd name="connsiteX10" fmla="*/ 2450573 w 2604055"/>
              <a:gd name="connsiteY10" fmla="*/ 2719719 h 5425529"/>
              <a:gd name="connsiteX11" fmla="*/ 2450573 w 2604055"/>
              <a:gd name="connsiteY11" fmla="*/ 5425529 h 5425529"/>
              <a:gd name="connsiteX12" fmla="*/ 0 w 2604055"/>
              <a:gd name="connsiteY12" fmla="*/ 2719719 h 5425529"/>
              <a:gd name="connsiteX13" fmla="*/ 0 w 2604055"/>
              <a:gd name="connsiteY13" fmla="*/ 2611719 h 5425529"/>
              <a:gd name="connsiteX14" fmla="*/ 2342573 w 2604055"/>
              <a:gd name="connsiteY14" fmla="*/ 2611719 h 5425529"/>
              <a:gd name="connsiteX15" fmla="*/ 2342573 w 2604055"/>
              <a:gd name="connsiteY15" fmla="*/ 2719719 h 54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4055" h="5425529">
                <a:moveTo>
                  <a:pt x="2450573" y="2719719"/>
                </a:moveTo>
                <a:lnTo>
                  <a:pt x="2450573" y="2611719"/>
                </a:lnTo>
                <a:lnTo>
                  <a:pt x="2604055" y="2611719"/>
                </a:lnTo>
                <a:lnTo>
                  <a:pt x="2604055" y="2719719"/>
                </a:lnTo>
                <a:close/>
                <a:moveTo>
                  <a:pt x="2342573" y="2611719"/>
                </a:moveTo>
                <a:lnTo>
                  <a:pt x="2342573" y="0"/>
                </a:lnTo>
                <a:lnTo>
                  <a:pt x="2450573" y="0"/>
                </a:lnTo>
                <a:lnTo>
                  <a:pt x="2450573" y="2611719"/>
                </a:lnTo>
                <a:close/>
                <a:moveTo>
                  <a:pt x="2342573" y="5425529"/>
                </a:moveTo>
                <a:lnTo>
                  <a:pt x="2342573" y="2719719"/>
                </a:lnTo>
                <a:lnTo>
                  <a:pt x="2450573" y="2719719"/>
                </a:lnTo>
                <a:lnTo>
                  <a:pt x="2450573" y="5425529"/>
                </a:lnTo>
                <a:close/>
                <a:moveTo>
                  <a:pt x="0" y="2719719"/>
                </a:moveTo>
                <a:lnTo>
                  <a:pt x="0" y="2611719"/>
                </a:lnTo>
                <a:lnTo>
                  <a:pt x="2342573" y="2611719"/>
                </a:lnTo>
                <a:lnTo>
                  <a:pt x="2342573" y="2719719"/>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24" y="770255"/>
            <a:ext cx="6465141" cy="3667274"/>
          </a:xfrm>
          <a:prstGeom prst="rect">
            <a:avLst/>
          </a:prstGeom>
        </p:spPr>
      </p:pic>
      <p:sp>
        <p:nvSpPr>
          <p:cNvPr id="3" name="TextBox 2"/>
          <p:cNvSpPr txBox="1"/>
          <p:nvPr/>
        </p:nvSpPr>
        <p:spPr>
          <a:xfrm>
            <a:off x="7377965" y="3048809"/>
            <a:ext cx="4666118" cy="1015663"/>
          </a:xfrm>
          <a:prstGeom prst="rect">
            <a:avLst/>
          </a:prstGeom>
          <a:noFill/>
        </p:spPr>
        <p:txBody>
          <a:bodyPr wrap="square" rtlCol="0">
            <a:spAutoFit/>
          </a:bodyPr>
          <a:lstStyle/>
          <a:p>
            <a:r>
              <a:rPr lang="en-US" altLang="zh-CN" sz="6000" b="1" dirty="0">
                <a:solidFill>
                  <a:schemeClr val="accent1">
                    <a:lumMod val="50000"/>
                  </a:schemeClr>
                </a:solidFill>
                <a:latin typeface="Comic Sans MS" panose="030F0702030302020204" pitchFamily="66" charset="0"/>
              </a:rPr>
              <a:t>take a test</a:t>
            </a:r>
          </a:p>
        </p:txBody>
      </p:sp>
      <p:grpSp>
        <p:nvGrpSpPr>
          <p:cNvPr id="15" name="组合 14"/>
          <p:cNvGrpSpPr/>
          <p:nvPr/>
        </p:nvGrpSpPr>
        <p:grpSpPr>
          <a:xfrm>
            <a:off x="858786" y="4756244"/>
            <a:ext cx="2735970" cy="1835606"/>
            <a:chOff x="5079253" y="572273"/>
            <a:chExt cx="2735970" cy="1835606"/>
          </a:xfrm>
        </p:grpSpPr>
        <p:sp>
          <p:nvSpPr>
            <p:cNvPr id="16" name="等腰三角形 15"/>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等腰三角形 16"/>
            <p:cNvSpPr/>
            <p:nvPr/>
          </p:nvSpPr>
          <p:spPr>
            <a:xfrm>
              <a:off x="5079253" y="572274"/>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p:nvSpPr>
        <p:spPr>
          <a:xfrm>
            <a:off x="557347" y="728699"/>
            <a:ext cx="11147559" cy="3293209"/>
          </a:xfrm>
          <a:prstGeom prst="rect">
            <a:avLst/>
          </a:prstGeom>
        </p:spPr>
        <p:txBody>
          <a:bodyPr wrap="square">
            <a:spAutoFit/>
          </a:bodyPr>
          <a:lstStyle/>
          <a:p>
            <a:pPr algn="just"/>
            <a:r>
              <a:rPr lang="en-US" altLang="zh-CN" sz="2800" b="1" dirty="0">
                <a:latin typeface="微软雅黑 Light" panose="020B0502040204020203" charset="-122"/>
                <a:ea typeface="微软雅黑 Light" panose="020B0502040204020203" charset="-122"/>
              </a:rPr>
              <a:t>    </a:t>
            </a:r>
            <a:r>
              <a:rPr lang="en-US" altLang="zh-CN" sz="2600" b="1" dirty="0">
                <a:latin typeface="微软雅黑 Light" panose="020B0502040204020203" charset="-122"/>
                <a:ea typeface="微软雅黑 Light" panose="020B0502040204020203" charset="-122"/>
              </a:rPr>
              <a:t>Generally speaking, the dream about taking an exam or test is echoes of </a:t>
            </a:r>
            <a:r>
              <a:rPr lang="en-US" altLang="zh-CN" sz="2600" b="1" dirty="0">
                <a:solidFill>
                  <a:schemeClr val="accent1"/>
                </a:solidFill>
                <a:effectLst>
                  <a:outerShdw blurRad="38100" dist="25400" dir="5400000" algn="ctr" rotWithShape="0">
                    <a:srgbClr val="6E747A">
                      <a:alpha val="43000"/>
                    </a:srgbClr>
                  </a:outerShdw>
                </a:effectLst>
                <a:latin typeface="微软雅黑 Light" panose="020B0502040204020203" charset="-122"/>
                <a:ea typeface="微软雅黑 Light" panose="020B0502040204020203" charset="-122"/>
              </a:rPr>
              <a:t>inner anxiety</a:t>
            </a:r>
            <a:r>
              <a:rPr lang="en-US" altLang="zh-CN" sz="2600" b="1" dirty="0">
                <a:solidFill>
                  <a:srgbClr val="FF0000"/>
                </a:solidFill>
                <a:latin typeface="微软雅黑 Light" panose="020B0502040204020203" charset="-122"/>
                <a:ea typeface="微软雅黑 Light" panose="020B0502040204020203" charset="-122"/>
              </a:rPr>
              <a:t> </a:t>
            </a:r>
            <a:r>
              <a:rPr lang="en-US" altLang="zh-CN" sz="2600" b="1" dirty="0">
                <a:latin typeface="微软雅黑 Light" panose="020B0502040204020203" charset="-122"/>
                <a:ea typeface="微软雅黑 Light" panose="020B0502040204020203" charset="-122"/>
              </a:rPr>
              <a:t>caused by study or work or life. Such a dream suggests that you are </a:t>
            </a:r>
            <a:r>
              <a:rPr lang="en-US" altLang="zh-CN" sz="2600" b="1" dirty="0">
                <a:solidFill>
                  <a:schemeClr val="accent1"/>
                </a:solidFill>
                <a:effectLst>
                  <a:outerShdw blurRad="38100" dist="25400" dir="5400000" algn="ctr" rotWithShape="0">
                    <a:srgbClr val="6E747A">
                      <a:alpha val="43000"/>
                    </a:srgbClr>
                  </a:outerShdw>
                </a:effectLst>
                <a:latin typeface="微软雅黑 Light" panose="020B0502040204020203" charset="-122"/>
                <a:ea typeface="微软雅黑 Light" panose="020B0502040204020203" charset="-122"/>
              </a:rPr>
              <a:t>under stress</a:t>
            </a:r>
            <a:r>
              <a:rPr lang="en-US" altLang="zh-CN" sz="2600" b="1" dirty="0">
                <a:latin typeface="微软雅黑 Light" panose="020B0502040204020203" charset="-122"/>
                <a:ea typeface="微软雅黑 Light" panose="020B0502040204020203" charset="-122"/>
              </a:rPr>
              <a:t>, which is similar to the “exam”. In fact, it often appears the day before you show others your strengths or accomplishments in face of risks, or something you have to bear the consequences, such as </a:t>
            </a:r>
            <a:r>
              <a:rPr lang="en-US" altLang="zh-CN" sz="2600" b="1" u="sng" dirty="0">
                <a:latin typeface="微软雅黑 Light" panose="020B0502040204020203" charset="-122"/>
                <a:ea typeface="微软雅黑 Light" panose="020B0502040204020203" charset="-122"/>
              </a:rPr>
              <a:t>job interview, delivering a speech, report, important business</a:t>
            </a:r>
            <a:r>
              <a:rPr lang="en-US" altLang="zh-CN" sz="2400" b="1" dirty="0">
                <a:latin typeface="微软雅黑 Light" panose="020B0502040204020203" charset="-122"/>
                <a:ea typeface="微软雅黑 Light" panose="020B0502040204020203" charset="-122"/>
              </a:rPr>
              <a:t>. </a:t>
            </a:r>
            <a:r>
              <a:rPr lang="en-US" altLang="zh-CN" sz="2600" b="1" dirty="0">
                <a:latin typeface="微软雅黑 Light" panose="020B0502040204020203" charset="-122"/>
                <a:ea typeface="微软雅黑 Light" panose="020B0502040204020203" charset="-122"/>
              </a:rPr>
              <a:t>But remember, sometimes dreams are opposite to the fact.</a:t>
            </a:r>
          </a:p>
        </p:txBody>
      </p:sp>
      <p:sp>
        <p:nvSpPr>
          <p:cNvPr id="5" name="TextBox 4"/>
          <p:cNvSpPr txBox="1"/>
          <p:nvPr/>
        </p:nvSpPr>
        <p:spPr>
          <a:xfrm>
            <a:off x="3233626" y="4227589"/>
            <a:ext cx="6814445" cy="2492990"/>
          </a:xfrm>
          <a:prstGeom prst="rect">
            <a:avLst/>
          </a:prstGeom>
          <a:noFill/>
        </p:spPr>
        <p:txBody>
          <a:bodyPr wrap="square" rtlCol="0">
            <a:spAutoFit/>
          </a:bodyPr>
          <a:lstStyle/>
          <a:p>
            <a:pPr marL="342900" indent="-342900">
              <a:buAutoNum type="alphaUcPeriod"/>
            </a:pPr>
            <a:r>
              <a:rPr lang="en-US" altLang="zh-CN" sz="2600" b="1" dirty="0">
                <a:solidFill>
                  <a:srgbClr val="0070C0"/>
                </a:solidFill>
                <a:latin typeface="微软雅黑 Light" panose="020B0502040204020203" charset="-122"/>
                <a:ea typeface="微软雅黑 Light" panose="020B0502040204020203" charset="-122"/>
              </a:rPr>
              <a:t>Passing an Exam                 </a:t>
            </a:r>
          </a:p>
          <a:p>
            <a:r>
              <a:rPr lang="en-US" altLang="zh-CN" sz="2600" b="1" dirty="0" err="1">
                <a:solidFill>
                  <a:srgbClr val="0070C0"/>
                </a:solidFill>
                <a:latin typeface="微软雅黑 Light" panose="020B0502040204020203" charset="-122"/>
                <a:ea typeface="微软雅黑 Light" panose="020B0502040204020203" charset="-122"/>
              </a:rPr>
              <a:t>B.Failing</a:t>
            </a:r>
            <a:r>
              <a:rPr lang="en-US" altLang="zh-CN" sz="2600" b="1" dirty="0">
                <a:solidFill>
                  <a:srgbClr val="0070C0"/>
                </a:solidFill>
                <a:latin typeface="微软雅黑 Light" panose="020B0502040204020203" charset="-122"/>
                <a:ea typeface="微软雅黑 Light" panose="020B0502040204020203" charset="-122"/>
              </a:rPr>
              <a:t> an Exam</a:t>
            </a:r>
          </a:p>
          <a:p>
            <a:pPr marL="342900" indent="-342900">
              <a:buAutoNum type="alphaUcPeriod" startAt="3"/>
            </a:pPr>
            <a:r>
              <a:rPr lang="en-US" altLang="zh-CN" sz="2600" b="1" dirty="0">
                <a:solidFill>
                  <a:srgbClr val="0070C0"/>
                </a:solidFill>
                <a:latin typeface="微软雅黑 Light" panose="020B0502040204020203" charset="-122"/>
                <a:ea typeface="微软雅黑 Light" panose="020B0502040204020203" charset="-122"/>
              </a:rPr>
              <a:t>Cheating in an Exam                         </a:t>
            </a:r>
          </a:p>
          <a:p>
            <a:r>
              <a:rPr lang="en-US" altLang="zh-CN" sz="2600" b="1" dirty="0" err="1">
                <a:solidFill>
                  <a:srgbClr val="0070C0"/>
                </a:solidFill>
                <a:latin typeface="微软雅黑 Light" panose="020B0502040204020203" charset="-122"/>
                <a:ea typeface="微软雅黑 Light" panose="020B0502040204020203" charset="-122"/>
              </a:rPr>
              <a:t>D.Being</a:t>
            </a:r>
            <a:r>
              <a:rPr lang="en-US" altLang="zh-CN" sz="2600" b="1" dirty="0">
                <a:solidFill>
                  <a:srgbClr val="0070C0"/>
                </a:solidFill>
                <a:latin typeface="微软雅黑 Light" panose="020B0502040204020203" charset="-122"/>
                <a:ea typeface="微软雅黑 Light" panose="020B0502040204020203" charset="-122"/>
              </a:rPr>
              <a:t> late for an Exam</a:t>
            </a:r>
          </a:p>
          <a:p>
            <a:r>
              <a:rPr lang="en-US" altLang="zh-CN" sz="2600" b="1" dirty="0" err="1">
                <a:solidFill>
                  <a:srgbClr val="0070C0"/>
                </a:solidFill>
                <a:latin typeface="微软雅黑 Light" panose="020B0502040204020203" charset="-122"/>
                <a:ea typeface="微软雅黑 Light" panose="020B0502040204020203" charset="-122"/>
              </a:rPr>
              <a:t>E.Being</a:t>
            </a:r>
            <a:r>
              <a:rPr lang="en-US" altLang="zh-CN" sz="2600" b="1" dirty="0">
                <a:solidFill>
                  <a:srgbClr val="0070C0"/>
                </a:solidFill>
                <a:latin typeface="微软雅黑 Light" panose="020B0502040204020203" charset="-122"/>
                <a:ea typeface="微软雅黑 Light" panose="020B0502040204020203" charset="-122"/>
              </a:rPr>
              <a:t> unprepared for an Exam</a:t>
            </a:r>
          </a:p>
          <a:p>
            <a:endParaRPr lang="en-US" altLang="zh-CN" sz="2600" b="1" dirty="0">
              <a:solidFill>
                <a:srgbClr val="0070C0"/>
              </a:solidFill>
              <a:latin typeface="微软雅黑 Light" panose="020B0502040204020203" charset="-122"/>
              <a:ea typeface="微软雅黑 Light" panose="020B0502040204020203" charset="-122"/>
            </a:endParaRPr>
          </a:p>
        </p:txBody>
      </p:sp>
      <p:grpSp>
        <p:nvGrpSpPr>
          <p:cNvPr id="10" name="组合 9"/>
          <p:cNvGrpSpPr/>
          <p:nvPr/>
        </p:nvGrpSpPr>
        <p:grpSpPr>
          <a:xfrm>
            <a:off x="9456599" y="4692228"/>
            <a:ext cx="2735970" cy="1835606"/>
            <a:chOff x="5079253" y="572273"/>
            <a:chExt cx="2735970" cy="1835606"/>
          </a:xfrm>
        </p:grpSpPr>
        <p:sp>
          <p:nvSpPr>
            <p:cNvPr id="11" name="等腰三角形 10"/>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a:off x="5079253" y="572274"/>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任意多边形 16"/>
          <p:cNvSpPr/>
          <p:nvPr/>
        </p:nvSpPr>
        <p:spPr>
          <a:xfrm>
            <a:off x="331107" y="482749"/>
            <a:ext cx="3600000" cy="1800000"/>
          </a:xfrm>
          <a:custGeom>
            <a:avLst/>
            <a:gdLst>
              <a:gd name="connsiteX0" fmla="*/ 108000 w 3600000"/>
              <a:gd name="connsiteY0" fmla="*/ 108000 h 1800000"/>
              <a:gd name="connsiteX1" fmla="*/ 108000 w 3600000"/>
              <a:gd name="connsiteY1" fmla="*/ 1800000 h 1800000"/>
              <a:gd name="connsiteX2" fmla="*/ 0 w 3600000"/>
              <a:gd name="connsiteY2" fmla="*/ 1800000 h 1800000"/>
              <a:gd name="connsiteX3" fmla="*/ 0 w 3600000"/>
              <a:gd name="connsiteY3" fmla="*/ 108000 h 1800000"/>
              <a:gd name="connsiteX4" fmla="*/ 3600000 w 3600000"/>
              <a:gd name="connsiteY4" fmla="*/ 0 h 1800000"/>
              <a:gd name="connsiteX5" fmla="*/ 3600000 w 3600000"/>
              <a:gd name="connsiteY5" fmla="*/ 108000 h 1800000"/>
              <a:gd name="connsiteX6" fmla="*/ 108000 w 3600000"/>
              <a:gd name="connsiteY6" fmla="*/ 108000 h 1800000"/>
              <a:gd name="connsiteX7" fmla="*/ 108000 w 3600000"/>
              <a:gd name="connsiteY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1800000">
                <a:moveTo>
                  <a:pt x="108000" y="108000"/>
                </a:moveTo>
                <a:lnTo>
                  <a:pt x="108000" y="1800000"/>
                </a:lnTo>
                <a:lnTo>
                  <a:pt x="0" y="1800000"/>
                </a:lnTo>
                <a:lnTo>
                  <a:pt x="0" y="108000"/>
                </a:lnTo>
                <a:close/>
                <a:moveTo>
                  <a:pt x="3600000" y="0"/>
                </a:moveTo>
                <a:lnTo>
                  <a:pt x="3600000" y="108000"/>
                </a:lnTo>
                <a:lnTo>
                  <a:pt x="108000" y="108000"/>
                </a:lnTo>
                <a:lnTo>
                  <a:pt x="108000" y="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2"/>
          <p:cNvSpPr/>
          <p:nvPr/>
        </p:nvSpPr>
        <p:spPr>
          <a:xfrm rot="16200000">
            <a:off x="-569323" y="3695849"/>
            <a:ext cx="3600000" cy="1800000"/>
          </a:xfrm>
          <a:custGeom>
            <a:avLst/>
            <a:gdLst>
              <a:gd name="connsiteX0" fmla="*/ 108000 w 3600000"/>
              <a:gd name="connsiteY0" fmla="*/ 108000 h 1800000"/>
              <a:gd name="connsiteX1" fmla="*/ 108000 w 3600000"/>
              <a:gd name="connsiteY1" fmla="*/ 1800000 h 1800000"/>
              <a:gd name="connsiteX2" fmla="*/ 0 w 3600000"/>
              <a:gd name="connsiteY2" fmla="*/ 1800000 h 1800000"/>
              <a:gd name="connsiteX3" fmla="*/ 0 w 3600000"/>
              <a:gd name="connsiteY3" fmla="*/ 108000 h 1800000"/>
              <a:gd name="connsiteX4" fmla="*/ 3600000 w 3600000"/>
              <a:gd name="connsiteY4" fmla="*/ 0 h 1800000"/>
              <a:gd name="connsiteX5" fmla="*/ 3600000 w 3600000"/>
              <a:gd name="connsiteY5" fmla="*/ 108000 h 1800000"/>
              <a:gd name="connsiteX6" fmla="*/ 108000 w 3600000"/>
              <a:gd name="connsiteY6" fmla="*/ 108000 h 1800000"/>
              <a:gd name="connsiteX7" fmla="*/ 108000 w 3600000"/>
              <a:gd name="connsiteY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1800000">
                <a:moveTo>
                  <a:pt x="108000" y="108000"/>
                </a:moveTo>
                <a:lnTo>
                  <a:pt x="108000" y="1800000"/>
                </a:lnTo>
                <a:lnTo>
                  <a:pt x="0" y="1800000"/>
                </a:lnTo>
                <a:lnTo>
                  <a:pt x="0" y="108000"/>
                </a:lnTo>
                <a:close/>
                <a:moveTo>
                  <a:pt x="3600000" y="0"/>
                </a:moveTo>
                <a:lnTo>
                  <a:pt x="3600000" y="108000"/>
                </a:lnTo>
                <a:lnTo>
                  <a:pt x="108000" y="108000"/>
                </a:lnTo>
                <a:lnTo>
                  <a:pt x="108000" y="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rot="5400000">
            <a:off x="9200787" y="1382544"/>
            <a:ext cx="3600000" cy="1800000"/>
          </a:xfrm>
          <a:custGeom>
            <a:avLst/>
            <a:gdLst>
              <a:gd name="connsiteX0" fmla="*/ 108000 w 3600000"/>
              <a:gd name="connsiteY0" fmla="*/ 108000 h 1800000"/>
              <a:gd name="connsiteX1" fmla="*/ 108000 w 3600000"/>
              <a:gd name="connsiteY1" fmla="*/ 1800000 h 1800000"/>
              <a:gd name="connsiteX2" fmla="*/ 0 w 3600000"/>
              <a:gd name="connsiteY2" fmla="*/ 1800000 h 1800000"/>
              <a:gd name="connsiteX3" fmla="*/ 0 w 3600000"/>
              <a:gd name="connsiteY3" fmla="*/ 108000 h 1800000"/>
              <a:gd name="connsiteX4" fmla="*/ 3600000 w 3600000"/>
              <a:gd name="connsiteY4" fmla="*/ 0 h 1800000"/>
              <a:gd name="connsiteX5" fmla="*/ 3600000 w 3600000"/>
              <a:gd name="connsiteY5" fmla="*/ 108000 h 1800000"/>
              <a:gd name="connsiteX6" fmla="*/ 108000 w 3600000"/>
              <a:gd name="connsiteY6" fmla="*/ 108000 h 1800000"/>
              <a:gd name="connsiteX7" fmla="*/ 108000 w 3600000"/>
              <a:gd name="connsiteY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1800000">
                <a:moveTo>
                  <a:pt x="108000" y="108000"/>
                </a:moveTo>
                <a:lnTo>
                  <a:pt x="108000" y="1800000"/>
                </a:lnTo>
                <a:lnTo>
                  <a:pt x="0" y="1800000"/>
                </a:lnTo>
                <a:lnTo>
                  <a:pt x="0" y="108000"/>
                </a:lnTo>
                <a:close/>
                <a:moveTo>
                  <a:pt x="3600000" y="0"/>
                </a:moveTo>
                <a:lnTo>
                  <a:pt x="3600000" y="108000"/>
                </a:lnTo>
                <a:lnTo>
                  <a:pt x="108000" y="108000"/>
                </a:lnTo>
                <a:lnTo>
                  <a:pt x="108000" y="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print"/>
          <a:srcRect t="-94"/>
          <a:stretch>
            <a:fillRect/>
          </a:stretch>
        </p:blipFill>
        <p:spPr>
          <a:xfrm>
            <a:off x="0" y="0"/>
            <a:ext cx="12192000" cy="6865440"/>
          </a:xfrm>
          <a:prstGeom prst="rect">
            <a:avLst/>
          </a:prstGeom>
          <a:solidFill>
            <a:schemeClr val="bg1">
              <a:alpha val="27000"/>
            </a:schemeClr>
          </a:solidFill>
        </p:spPr>
      </p:pic>
      <p:sp>
        <p:nvSpPr>
          <p:cNvPr id="5" name="矩形 4"/>
          <p:cNvSpPr/>
          <p:nvPr/>
        </p:nvSpPr>
        <p:spPr>
          <a:xfrm>
            <a:off x="204470" y="172720"/>
            <a:ext cx="11747500" cy="639254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204470" y="2829560"/>
            <a:ext cx="10951841" cy="1198880"/>
          </a:xfrm>
          <a:prstGeom prst="rect">
            <a:avLst/>
          </a:prstGeom>
        </p:spPr>
        <p:txBody>
          <a:bodyPr wrap="square">
            <a:spAutoFit/>
          </a:bodyPr>
          <a:lstStyle/>
          <a:p>
            <a:pPr marL="457200" indent="-457200" algn="just">
              <a:buFont typeface="Wingdings" panose="05000000000000000000" pitchFamily="2" charset="2"/>
              <a:buChar char="Ø"/>
            </a:pPr>
            <a:r>
              <a:rPr lang="en-US" altLang="zh-CN" sz="2400" b="1" dirty="0">
                <a:solidFill>
                  <a:schemeClr val="accent1">
                    <a:lumMod val="75000"/>
                  </a:schemeClr>
                </a:solidFill>
                <a:latin typeface="微软雅黑 Light" panose="020B0502040204020203" charset="-122"/>
                <a:ea typeface="微软雅黑 Light" panose="020B0502040204020203" charset="-122"/>
              </a:rPr>
              <a:t>Dreaming about _____ suggests you will have pretty good luck, and a friend may offer you the opportunity to make money. Or you will get more popular and shine in a team activity.</a:t>
            </a:r>
          </a:p>
        </p:txBody>
      </p:sp>
      <p:sp>
        <p:nvSpPr>
          <p:cNvPr id="6" name="矩形 5"/>
          <p:cNvSpPr/>
          <p:nvPr/>
        </p:nvSpPr>
        <p:spPr>
          <a:xfrm>
            <a:off x="204470" y="1339669"/>
            <a:ext cx="11747500" cy="1863725"/>
          </a:xfrm>
          <a:prstGeom prst="rect">
            <a:avLst/>
          </a:prstGeom>
        </p:spPr>
        <p:txBody>
          <a:bodyPr wrap="square">
            <a:spAutoFit/>
          </a:bodyPr>
          <a:lstStyle/>
          <a:p>
            <a:pPr marL="457200" indent="-457200" algn="just">
              <a:buFont typeface="Wingdings" panose="05000000000000000000" pitchFamily="2" charset="2"/>
              <a:buChar char="Ø"/>
            </a:pPr>
            <a:r>
              <a:rPr lang="en-US" altLang="zh-CN" sz="2400" b="1" dirty="0">
                <a:solidFill>
                  <a:schemeClr val="accent1">
                    <a:lumMod val="75000"/>
                  </a:schemeClr>
                </a:solidFill>
                <a:latin typeface="微软雅黑 Light" panose="020B0502040204020203" charset="-122"/>
                <a:ea typeface="微软雅黑 Light" panose="020B0502040204020203" charset="-122"/>
              </a:rPr>
              <a:t>Dreaming about ____ is an indication of escaping caused by uncertainty. On the other hand, it perhaps shows that you do not want to face some things in your life .Probably you want to make some progress, but in practice you always feel a kind of pressure to slow down.</a:t>
            </a:r>
            <a:endParaRPr lang="zh-CN" altLang="zh-CN" sz="2400" b="1" dirty="0">
              <a:solidFill>
                <a:schemeClr val="accent1">
                  <a:lumMod val="75000"/>
                </a:schemeClr>
              </a:solidFill>
              <a:latin typeface="微软雅黑 Light" panose="020B0502040204020203" charset="-122"/>
              <a:ea typeface="微软雅黑 Light" panose="020B0502040204020203" charset="-122"/>
            </a:endParaRPr>
          </a:p>
          <a:p>
            <a:r>
              <a:rPr lang="en-US" altLang="zh-CN" sz="1920" dirty="0"/>
              <a:t> </a:t>
            </a:r>
            <a:endParaRPr lang="zh-CN" altLang="zh-CN" sz="1920" dirty="0"/>
          </a:p>
        </p:txBody>
      </p:sp>
      <p:sp>
        <p:nvSpPr>
          <p:cNvPr id="7" name="矩形 6"/>
          <p:cNvSpPr/>
          <p:nvPr/>
        </p:nvSpPr>
        <p:spPr>
          <a:xfrm>
            <a:off x="204470" y="214199"/>
            <a:ext cx="11747500" cy="1198880"/>
          </a:xfrm>
          <a:prstGeom prst="rect">
            <a:avLst/>
          </a:prstGeom>
        </p:spPr>
        <p:txBody>
          <a:bodyPr wrap="square">
            <a:spAutoFit/>
          </a:bodyPr>
          <a:lstStyle/>
          <a:p>
            <a:pPr marL="457200" indent="-457200" algn="just">
              <a:buFont typeface="Wingdings" panose="05000000000000000000" pitchFamily="2" charset="2"/>
              <a:buChar char="Ø"/>
            </a:pPr>
            <a:r>
              <a:rPr lang="en-US" altLang="zh-CN" sz="2400" b="1" dirty="0">
                <a:solidFill>
                  <a:schemeClr val="accent1">
                    <a:lumMod val="75000"/>
                  </a:schemeClr>
                </a:solidFill>
                <a:latin typeface="微软雅黑 Light" panose="020B0502040204020203" charset="-122"/>
                <a:ea typeface="微软雅黑 Light" panose="020B0502040204020203" charset="-122"/>
              </a:rPr>
              <a:t>Dreaming about ____ suggests your ideal will come true. For candidates, the dream about getting a bad exam result suggests you will get good marks and handing in a blank paper is a sign of good luck.</a:t>
            </a:r>
          </a:p>
        </p:txBody>
      </p:sp>
      <p:sp>
        <p:nvSpPr>
          <p:cNvPr id="8" name="矩形 7"/>
          <p:cNvSpPr/>
          <p:nvPr/>
        </p:nvSpPr>
        <p:spPr>
          <a:xfrm>
            <a:off x="3111876" y="42548"/>
            <a:ext cx="554960" cy="707886"/>
          </a:xfrm>
          <a:prstGeom prst="rect">
            <a:avLst/>
          </a:prstGeom>
        </p:spPr>
        <p:txBody>
          <a:bodyPr wrap="none">
            <a:spAutoFit/>
          </a:bodyPr>
          <a:lstStyle/>
          <a:p>
            <a:r>
              <a:rPr lang="en-US" altLang="zh-C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a:t>
            </a:r>
          </a:p>
        </p:txBody>
      </p:sp>
      <p:sp>
        <p:nvSpPr>
          <p:cNvPr id="9" name="矩形 8"/>
          <p:cNvSpPr/>
          <p:nvPr/>
        </p:nvSpPr>
        <p:spPr>
          <a:xfrm>
            <a:off x="3221109" y="2661106"/>
            <a:ext cx="554960" cy="707886"/>
          </a:xfrm>
          <a:prstGeom prst="rect">
            <a:avLst/>
          </a:prstGeom>
        </p:spPr>
        <p:txBody>
          <a:bodyPr wrap="none">
            <a:spAutoFit/>
          </a:bodyPr>
          <a:lstStyle/>
          <a:p>
            <a:r>
              <a:rPr lang="en-US" altLang="zh-C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a:t>
            </a:r>
          </a:p>
        </p:txBody>
      </p:sp>
      <p:sp>
        <p:nvSpPr>
          <p:cNvPr id="11" name="矩形 10"/>
          <p:cNvSpPr/>
          <p:nvPr/>
        </p:nvSpPr>
        <p:spPr>
          <a:xfrm>
            <a:off x="3308909" y="3888055"/>
            <a:ext cx="526106" cy="707886"/>
          </a:xfrm>
          <a:prstGeom prst="rect">
            <a:avLst/>
          </a:prstGeom>
        </p:spPr>
        <p:txBody>
          <a:bodyPr wrap="none">
            <a:spAutoFit/>
          </a:bodyPr>
          <a:lstStyle/>
          <a:p>
            <a:r>
              <a:rPr lang="en-US" altLang="zh-C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a:t>
            </a:r>
          </a:p>
        </p:txBody>
      </p:sp>
      <p:sp>
        <p:nvSpPr>
          <p:cNvPr id="10" name="矩形 9"/>
          <p:cNvSpPr/>
          <p:nvPr/>
        </p:nvSpPr>
        <p:spPr>
          <a:xfrm>
            <a:off x="193990" y="4034966"/>
            <a:ext cx="11757980" cy="1200329"/>
          </a:xfrm>
          <a:prstGeom prst="rect">
            <a:avLst/>
          </a:prstGeom>
        </p:spPr>
        <p:txBody>
          <a:bodyPr wrap="square">
            <a:spAutoFit/>
          </a:bodyPr>
          <a:lstStyle/>
          <a:p>
            <a:pPr marL="457200" indent="-457200" algn="just">
              <a:buFont typeface="Wingdings" panose="05000000000000000000" pitchFamily="2" charset="2"/>
              <a:buChar char="Ø"/>
            </a:pPr>
            <a:r>
              <a:rPr lang="en-US" altLang="zh-CN" sz="2400" b="1" dirty="0">
                <a:solidFill>
                  <a:schemeClr val="accent1">
                    <a:lumMod val="75000"/>
                  </a:schemeClr>
                </a:solidFill>
                <a:latin typeface="微软雅黑 Light" panose="020B0502040204020203" charset="-122"/>
                <a:ea typeface="微软雅黑 Light" panose="020B0502040204020203" charset="-122"/>
              </a:rPr>
              <a:t>Dreaming about ______ presents the real exam. You are worrying about disappointing someone and should be confident about yourself. Also, it indicates you worry about being not prepared enough and you need to rest.</a:t>
            </a:r>
          </a:p>
        </p:txBody>
      </p:sp>
      <p:sp>
        <p:nvSpPr>
          <p:cNvPr id="12" name="矩形 11"/>
          <p:cNvSpPr/>
          <p:nvPr/>
        </p:nvSpPr>
        <p:spPr>
          <a:xfrm>
            <a:off x="3221109" y="1159026"/>
            <a:ext cx="554960" cy="707886"/>
          </a:xfrm>
          <a:prstGeom prst="rect">
            <a:avLst/>
          </a:prstGeom>
        </p:spPr>
        <p:txBody>
          <a:bodyPr wrap="none">
            <a:spAutoFit/>
          </a:bodyPr>
          <a:lstStyle/>
          <a:p>
            <a:r>
              <a:rPr lang="en-US" altLang="zh-C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
            </a:r>
          </a:p>
        </p:txBody>
      </p:sp>
      <p:sp>
        <p:nvSpPr>
          <p:cNvPr id="13" name="矩形 12"/>
          <p:cNvSpPr/>
          <p:nvPr/>
        </p:nvSpPr>
        <p:spPr>
          <a:xfrm>
            <a:off x="222249" y="5235295"/>
            <a:ext cx="11747500" cy="1198880"/>
          </a:xfrm>
          <a:prstGeom prst="rect">
            <a:avLst/>
          </a:prstGeom>
        </p:spPr>
        <p:txBody>
          <a:bodyPr wrap="square">
            <a:spAutoFit/>
          </a:bodyPr>
          <a:lstStyle/>
          <a:p>
            <a:pPr marL="457200" indent="-457200" algn="just">
              <a:buFont typeface="Wingdings" panose="05000000000000000000" pitchFamily="2" charset="2"/>
              <a:buChar char="Ø"/>
            </a:pPr>
            <a:r>
              <a:rPr lang="en-US" altLang="zh-CN" sz="2400" b="1" dirty="0">
                <a:solidFill>
                  <a:schemeClr val="accent1">
                    <a:lumMod val="75000"/>
                  </a:schemeClr>
                </a:solidFill>
                <a:latin typeface="微软雅黑 Light" panose="020B0502040204020203" charset="-122"/>
                <a:ea typeface="微软雅黑 Light" panose="020B0502040204020203" charset="-122"/>
              </a:rPr>
              <a:t>Dreaming about _____ shows your anxiety about being unable to fully display your ability. For lack of confidence, it suggests that the results will be dissatisfactory.</a:t>
            </a:r>
          </a:p>
        </p:txBody>
      </p:sp>
      <p:sp>
        <p:nvSpPr>
          <p:cNvPr id="14" name="矩形 13"/>
          <p:cNvSpPr/>
          <p:nvPr/>
        </p:nvSpPr>
        <p:spPr>
          <a:xfrm>
            <a:off x="3294482" y="5126849"/>
            <a:ext cx="554960" cy="707886"/>
          </a:xfrm>
          <a:prstGeom prst="rect">
            <a:avLst/>
          </a:prstGeom>
        </p:spPr>
        <p:txBody>
          <a:bodyPr wrap="none">
            <a:spAutoFit/>
            <a:scene3d>
              <a:camera prst="orthographicFront"/>
              <a:lightRig rig="threePt" dir="t"/>
            </a:scene3d>
          </a:bodyPr>
          <a:lstStyle/>
          <a:p>
            <a:r>
              <a:rPr lang="en-US" altLang="zh-C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1" grpId="0"/>
      <p:bldP spid="10"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500"/>
                    </a14:imgEffect>
                  </a14:imgLayer>
                </a14:imgProps>
              </a:ext>
            </a:extLst>
          </a:blip>
          <a:srcRect/>
          <a:stretch>
            <a:fillRect/>
          </a:stretch>
        </p:blipFill>
        <p:spPr>
          <a:xfrm>
            <a:off x="1" y="-73724"/>
            <a:ext cx="12192000" cy="6931724"/>
          </a:xfrm>
          <a:prstGeom prst="rect">
            <a:avLst/>
          </a:prstGeom>
        </p:spPr>
      </p:pic>
      <p:sp>
        <p:nvSpPr>
          <p:cNvPr id="2" name="TextBox 1"/>
          <p:cNvSpPr txBox="1"/>
          <p:nvPr/>
        </p:nvSpPr>
        <p:spPr>
          <a:xfrm>
            <a:off x="163326" y="94114"/>
            <a:ext cx="12188731" cy="553998"/>
          </a:xfrm>
          <a:prstGeom prst="rect">
            <a:avLst/>
          </a:prstGeom>
          <a:noFill/>
        </p:spPr>
        <p:txBody>
          <a:bodyPr wrap="square" rtlCol="0">
            <a:spAutoFit/>
          </a:bodyPr>
          <a:lstStyle/>
          <a:p>
            <a:r>
              <a:rPr lang="en-US" altLang="zh-CN" sz="3000" b="1" dirty="0">
                <a:solidFill>
                  <a:schemeClr val="accent1">
                    <a:lumMod val="50000"/>
                  </a:schemeClr>
                </a:solidFill>
                <a:latin typeface="等线 Light" panose="02010600030101010101" charset="-122"/>
                <a:ea typeface="等线 Light" panose="02010600030101010101" charset="-122"/>
              </a:rPr>
              <a:t>Does the “Dream Interpreting” have some scientific basis?</a:t>
            </a:r>
          </a:p>
        </p:txBody>
      </p:sp>
      <p:sp>
        <p:nvSpPr>
          <p:cNvPr id="3" name="TextBox 2"/>
          <p:cNvSpPr txBox="1"/>
          <p:nvPr/>
        </p:nvSpPr>
        <p:spPr>
          <a:xfrm>
            <a:off x="365158" y="1408862"/>
            <a:ext cx="10728665" cy="584775"/>
          </a:xfrm>
          <a:prstGeom prst="rect">
            <a:avLst/>
          </a:prstGeom>
          <a:noFill/>
        </p:spPr>
        <p:txBody>
          <a:bodyPr wrap="square" rtlCol="0">
            <a:spAutoFit/>
          </a:bodyPr>
          <a:lstStyle/>
          <a:p>
            <a:r>
              <a:rPr lang="en-US" altLang="zh-CN" sz="3200" b="1" dirty="0">
                <a:solidFill>
                  <a:schemeClr val="accent1">
                    <a:lumMod val="50000"/>
                  </a:schemeClr>
                </a:solidFill>
                <a:latin typeface="Comic Sans MS" panose="030F0702030302020204" pitchFamily="66" charset="0"/>
              </a:rPr>
              <a:t>1.Dreaming is the body’s self-implication(</a:t>
            </a:r>
            <a:r>
              <a:rPr lang="zh-CN" altLang="en-US" sz="3200" b="1" dirty="0">
                <a:solidFill>
                  <a:schemeClr val="accent1">
                    <a:lumMod val="50000"/>
                  </a:schemeClr>
                </a:solidFill>
                <a:latin typeface="Comic Sans MS" panose="030F0702030302020204" pitchFamily="66" charset="0"/>
              </a:rPr>
              <a:t>自我暗示</a:t>
            </a:r>
            <a:r>
              <a:rPr lang="en-US" altLang="zh-CN" sz="3200" b="1" dirty="0">
                <a:solidFill>
                  <a:schemeClr val="accent1">
                    <a:lumMod val="50000"/>
                  </a:schemeClr>
                </a:solidFill>
                <a:latin typeface="Comic Sans MS" panose="030F0702030302020204" pitchFamily="66" charset="0"/>
              </a:rPr>
              <a:t>).</a:t>
            </a:r>
            <a:endParaRPr lang="en-US" altLang="zh-CN" sz="2800" dirty="0">
              <a:latin typeface="等线 Light" panose="02010600030101010101" charset="-122"/>
              <a:ea typeface="等线 Light" panose="02010600030101010101" charset="-122"/>
              <a:cs typeface="等线 Light" panose="02010600030101010101" charset="-122"/>
            </a:endParaRPr>
          </a:p>
        </p:txBody>
      </p:sp>
      <p:sp>
        <p:nvSpPr>
          <p:cNvPr id="4" name="矩形 3"/>
          <p:cNvSpPr/>
          <p:nvPr/>
        </p:nvSpPr>
        <p:spPr>
          <a:xfrm>
            <a:off x="9621316" y="624172"/>
            <a:ext cx="1898340" cy="972574"/>
          </a:xfrm>
          <a:prstGeom prst="rect">
            <a:avLst/>
          </a:prstGeom>
          <a:noFill/>
        </p:spPr>
        <p:txBody>
          <a:bodyPr wrap="none" lIns="109728" tIns="54864" rIns="109728" bIns="54864">
            <a:spAutoFit/>
          </a:bodyPr>
          <a:lstStyle/>
          <a:p>
            <a:pPr algn="ctr"/>
            <a:r>
              <a:rPr lang="en-US" altLang="zh-CN" sz="5600" b="1" cap="none" spc="0" dirty="0">
                <a:solidFill>
                  <a:schemeClr val="accent1"/>
                </a:solidFill>
                <a:effectLst/>
              </a:rPr>
              <a:t>YES!</a:t>
            </a:r>
          </a:p>
        </p:txBody>
      </p:sp>
      <p:sp>
        <p:nvSpPr>
          <p:cNvPr id="5" name="TextBox 4"/>
          <p:cNvSpPr txBox="1"/>
          <p:nvPr/>
        </p:nvSpPr>
        <p:spPr>
          <a:xfrm>
            <a:off x="8357440" y="2302294"/>
            <a:ext cx="3046436" cy="829945"/>
          </a:xfrm>
          <a:prstGeom prst="rect">
            <a:avLst/>
          </a:prstGeom>
          <a:solidFill>
            <a:schemeClr val="accent1">
              <a:lumMod val="60000"/>
              <a:lumOff val="40000"/>
              <a:alpha val="99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a:t> roasted by a big fire/too hot to bear</a:t>
            </a:r>
          </a:p>
        </p:txBody>
      </p:sp>
      <p:sp>
        <p:nvSpPr>
          <p:cNvPr id="6" name="TextBox 5"/>
          <p:cNvSpPr txBox="1"/>
          <p:nvPr/>
        </p:nvSpPr>
        <p:spPr>
          <a:xfrm>
            <a:off x="326937" y="2288252"/>
            <a:ext cx="3024336" cy="829945"/>
          </a:xfrm>
          <a:prstGeom prst="rect">
            <a:avLst/>
          </a:prstGeom>
          <a:solidFill>
            <a:schemeClr val="accent1">
              <a:lumMod val="60000"/>
              <a:lumOff val="40000"/>
              <a:alpha val="99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a:t>body’s inner heat is too strong</a:t>
            </a:r>
          </a:p>
        </p:txBody>
      </p:sp>
      <p:sp>
        <p:nvSpPr>
          <p:cNvPr id="7" name="TextBox 6"/>
          <p:cNvSpPr txBox="1"/>
          <p:nvPr/>
        </p:nvSpPr>
        <p:spPr>
          <a:xfrm>
            <a:off x="4436828" y="2271958"/>
            <a:ext cx="2765107" cy="829945"/>
          </a:xfrm>
          <a:prstGeom prst="rect">
            <a:avLst/>
          </a:prstGeom>
          <a:solidFill>
            <a:schemeClr val="accent1">
              <a:lumMod val="60000"/>
              <a:lumOff val="40000"/>
              <a:alpha val="99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a:t>easily get angry or nervous</a:t>
            </a:r>
          </a:p>
        </p:txBody>
      </p:sp>
      <p:sp>
        <p:nvSpPr>
          <p:cNvPr id="8" name="TextBox 7"/>
          <p:cNvSpPr txBox="1"/>
          <p:nvPr/>
        </p:nvSpPr>
        <p:spPr>
          <a:xfrm>
            <a:off x="8334227" y="3406457"/>
            <a:ext cx="3110746" cy="829945"/>
          </a:xfrm>
          <a:prstGeom prst="rect">
            <a:avLst/>
          </a:prstGeom>
          <a:solidFill>
            <a:schemeClr val="accent5">
              <a:lumMod val="60000"/>
              <a:lumOff val="40000"/>
              <a:alpha val="7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altLang="zh-CN" sz="2400" b="1" dirty="0"/>
              <a:t>experience anger in dreams</a:t>
            </a:r>
          </a:p>
        </p:txBody>
      </p:sp>
      <p:sp>
        <p:nvSpPr>
          <p:cNvPr id="9" name="TextBox 8"/>
          <p:cNvSpPr txBox="1"/>
          <p:nvPr/>
        </p:nvSpPr>
        <p:spPr>
          <a:xfrm>
            <a:off x="4264009" y="3406457"/>
            <a:ext cx="3110746" cy="830997"/>
          </a:xfrm>
          <a:prstGeom prst="rect">
            <a:avLst/>
          </a:prstGeom>
          <a:solidFill>
            <a:schemeClr val="accent5">
              <a:lumMod val="60000"/>
              <a:lumOff val="40000"/>
              <a:alpha val="73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altLang="zh-CN" sz="2400" b="1" dirty="0"/>
              <a:t>your liver-fire is flaming</a:t>
            </a:r>
          </a:p>
        </p:txBody>
      </p:sp>
      <p:sp>
        <p:nvSpPr>
          <p:cNvPr id="10" name="TextBox 9"/>
          <p:cNvSpPr txBox="1"/>
          <p:nvPr/>
        </p:nvSpPr>
        <p:spPr>
          <a:xfrm>
            <a:off x="529027" y="3387933"/>
            <a:ext cx="2572385" cy="829945"/>
          </a:xfrm>
          <a:prstGeom prst="rect">
            <a:avLst/>
          </a:prstGeom>
          <a:solidFill>
            <a:schemeClr val="accent5">
              <a:lumMod val="60000"/>
              <a:lumOff val="40000"/>
              <a:alpha val="7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altLang="zh-CN" sz="2400" b="1" dirty="0"/>
              <a:t>have a liver</a:t>
            </a:r>
          </a:p>
          <a:p>
            <a:pPr algn="ctr"/>
            <a:r>
              <a:rPr lang="en-US" altLang="zh-CN" sz="2400" b="1" dirty="0"/>
              <a:t> (</a:t>
            </a:r>
            <a:r>
              <a:rPr lang="zh-CN" altLang="en-US" sz="2400" b="1" dirty="0"/>
              <a:t>肝</a:t>
            </a:r>
            <a:r>
              <a:rPr lang="en-US" altLang="zh-CN" sz="2400" b="1" dirty="0"/>
              <a:t>) disease</a:t>
            </a:r>
          </a:p>
        </p:txBody>
      </p:sp>
      <p:sp>
        <p:nvSpPr>
          <p:cNvPr id="11" name="右箭头 10"/>
          <p:cNvSpPr/>
          <p:nvPr/>
        </p:nvSpPr>
        <p:spPr>
          <a:xfrm>
            <a:off x="3512436" y="2609635"/>
            <a:ext cx="758825" cy="215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2" name="右箭头 11"/>
          <p:cNvSpPr/>
          <p:nvPr/>
        </p:nvSpPr>
        <p:spPr>
          <a:xfrm>
            <a:off x="7374755" y="2686931"/>
            <a:ext cx="814673" cy="177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3" name="右箭头 12"/>
          <p:cNvSpPr/>
          <p:nvPr/>
        </p:nvSpPr>
        <p:spPr>
          <a:xfrm>
            <a:off x="3461088" y="3723640"/>
            <a:ext cx="688340" cy="195580"/>
          </a:xfrm>
          <a:prstGeom prst="rightArrow">
            <a:avLst>
              <a:gd name="adj1" fmla="val 4998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4" name="右箭头 13"/>
          <p:cNvSpPr/>
          <p:nvPr/>
        </p:nvSpPr>
        <p:spPr>
          <a:xfrm>
            <a:off x="7488317" y="3711225"/>
            <a:ext cx="750570" cy="191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19" name="任意多边形 18"/>
          <p:cNvSpPr/>
          <p:nvPr/>
        </p:nvSpPr>
        <p:spPr>
          <a:xfrm rot="5400000">
            <a:off x="6939603" y="-1375358"/>
            <a:ext cx="5873867" cy="5628419"/>
          </a:xfrm>
          <a:custGeom>
            <a:avLst/>
            <a:gdLst>
              <a:gd name="connsiteX0" fmla="*/ 3676114 w 5873867"/>
              <a:gd name="connsiteY0" fmla="*/ 972077 h 5628419"/>
              <a:gd name="connsiteX1" fmla="*/ 3676114 w 5873867"/>
              <a:gd name="connsiteY1" fmla="*/ 864076 h 5628419"/>
              <a:gd name="connsiteX2" fmla="*/ 5873867 w 5873867"/>
              <a:gd name="connsiteY2" fmla="*/ 864076 h 5628419"/>
              <a:gd name="connsiteX3" fmla="*/ 5873867 w 5873867"/>
              <a:gd name="connsiteY3" fmla="*/ 972077 h 5628419"/>
              <a:gd name="connsiteX4" fmla="*/ 3569166 w 5873867"/>
              <a:gd name="connsiteY4" fmla="*/ 864076 h 5628419"/>
              <a:gd name="connsiteX5" fmla="*/ 3569166 w 5873867"/>
              <a:gd name="connsiteY5" fmla="*/ 0 h 5628419"/>
              <a:gd name="connsiteX6" fmla="*/ 3676114 w 5873867"/>
              <a:gd name="connsiteY6" fmla="*/ 0 h 5628419"/>
              <a:gd name="connsiteX7" fmla="*/ 3676114 w 5873867"/>
              <a:gd name="connsiteY7" fmla="*/ 864076 h 5628419"/>
              <a:gd name="connsiteX8" fmla="*/ 3569166 w 5873867"/>
              <a:gd name="connsiteY8" fmla="*/ 5628419 h 5628419"/>
              <a:gd name="connsiteX9" fmla="*/ 3569166 w 5873867"/>
              <a:gd name="connsiteY9" fmla="*/ 972077 h 5628419"/>
              <a:gd name="connsiteX10" fmla="*/ 3676114 w 5873867"/>
              <a:gd name="connsiteY10" fmla="*/ 972077 h 5628419"/>
              <a:gd name="connsiteX11" fmla="*/ 3676114 w 5873867"/>
              <a:gd name="connsiteY11" fmla="*/ 5628419 h 5628419"/>
              <a:gd name="connsiteX12" fmla="*/ 0 w 5873867"/>
              <a:gd name="connsiteY12" fmla="*/ 972077 h 5628419"/>
              <a:gd name="connsiteX13" fmla="*/ 0 w 5873867"/>
              <a:gd name="connsiteY13" fmla="*/ 864076 h 5628419"/>
              <a:gd name="connsiteX14" fmla="*/ 3569166 w 5873867"/>
              <a:gd name="connsiteY14" fmla="*/ 864076 h 5628419"/>
              <a:gd name="connsiteX15" fmla="*/ 3569166 w 5873867"/>
              <a:gd name="connsiteY15" fmla="*/ 972077 h 562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3867" h="5628419">
                <a:moveTo>
                  <a:pt x="3676114" y="972077"/>
                </a:moveTo>
                <a:lnTo>
                  <a:pt x="3676114" y="864076"/>
                </a:lnTo>
                <a:lnTo>
                  <a:pt x="5873867" y="864076"/>
                </a:lnTo>
                <a:lnTo>
                  <a:pt x="5873867" y="972077"/>
                </a:lnTo>
                <a:close/>
                <a:moveTo>
                  <a:pt x="3569166" y="864076"/>
                </a:moveTo>
                <a:lnTo>
                  <a:pt x="3569166" y="0"/>
                </a:lnTo>
                <a:lnTo>
                  <a:pt x="3676114" y="0"/>
                </a:lnTo>
                <a:lnTo>
                  <a:pt x="3676114" y="864076"/>
                </a:lnTo>
                <a:close/>
                <a:moveTo>
                  <a:pt x="3569166" y="5628419"/>
                </a:moveTo>
                <a:lnTo>
                  <a:pt x="3569166" y="972077"/>
                </a:lnTo>
                <a:lnTo>
                  <a:pt x="3676114" y="972077"/>
                </a:lnTo>
                <a:lnTo>
                  <a:pt x="3676114" y="5628419"/>
                </a:lnTo>
                <a:close/>
                <a:moveTo>
                  <a:pt x="0" y="972077"/>
                </a:moveTo>
                <a:lnTo>
                  <a:pt x="0" y="864076"/>
                </a:lnTo>
                <a:lnTo>
                  <a:pt x="3569166" y="864076"/>
                </a:lnTo>
                <a:lnTo>
                  <a:pt x="3569166" y="972077"/>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2" name="矩形 21"/>
          <p:cNvSpPr/>
          <p:nvPr/>
        </p:nvSpPr>
        <p:spPr>
          <a:xfrm>
            <a:off x="391867" y="4494710"/>
            <a:ext cx="9789859" cy="584775"/>
          </a:xfrm>
          <a:prstGeom prst="rect">
            <a:avLst/>
          </a:prstGeom>
        </p:spPr>
        <p:txBody>
          <a:bodyPr wrap="none">
            <a:spAutoFit/>
          </a:bodyPr>
          <a:lstStyle/>
          <a:p>
            <a:r>
              <a:rPr lang="en-US" altLang="zh-CN" sz="3200" b="1" dirty="0">
                <a:solidFill>
                  <a:schemeClr val="accent1">
                    <a:lumMod val="50000"/>
                  </a:schemeClr>
                </a:solidFill>
                <a:latin typeface="Comic Sans MS" panose="030F0702030302020204" pitchFamily="66" charset="0"/>
              </a:rPr>
              <a:t>2.Dreaming is like overnight therapy(</a:t>
            </a:r>
            <a:r>
              <a:rPr lang="zh-CN" altLang="en-US" sz="3200" b="1" dirty="0">
                <a:solidFill>
                  <a:schemeClr val="accent1">
                    <a:lumMod val="50000"/>
                  </a:schemeClr>
                </a:solidFill>
                <a:latin typeface="Comic Sans MS" panose="030F0702030302020204" pitchFamily="66" charset="0"/>
              </a:rPr>
              <a:t>治疗方法</a:t>
            </a:r>
            <a:r>
              <a:rPr lang="en-US" altLang="zh-CN" sz="3200" b="1" dirty="0">
                <a:solidFill>
                  <a:schemeClr val="accent1">
                    <a:lumMod val="50000"/>
                  </a:schemeClr>
                </a:solidFill>
                <a:latin typeface="Comic Sans MS" panose="030F0702030302020204" pitchFamily="66" charset="0"/>
              </a:rPr>
              <a:t>).</a:t>
            </a:r>
          </a:p>
        </p:txBody>
      </p:sp>
      <p:sp>
        <p:nvSpPr>
          <p:cNvPr id="25" name="TextBox 24"/>
          <p:cNvSpPr txBox="1"/>
          <p:nvPr/>
        </p:nvSpPr>
        <p:spPr>
          <a:xfrm>
            <a:off x="163326" y="5361516"/>
            <a:ext cx="2501497" cy="1200329"/>
          </a:xfrm>
          <a:prstGeom prst="rect">
            <a:avLst/>
          </a:prstGeom>
          <a:solidFill>
            <a:schemeClr val="accent1">
              <a:lumMod val="60000"/>
              <a:lumOff val="40000"/>
              <a:alpha val="99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a:t>have negative</a:t>
            </a:r>
          </a:p>
          <a:p>
            <a:pPr algn="ctr"/>
            <a:r>
              <a:rPr lang="en-US" altLang="zh-CN" sz="2400" b="1" dirty="0"/>
              <a:t>feelings</a:t>
            </a:r>
          </a:p>
          <a:p>
            <a:pPr algn="ctr"/>
            <a:r>
              <a:rPr lang="en-US" altLang="zh-CN" sz="2400" b="1" dirty="0"/>
              <a:t>during the day</a:t>
            </a:r>
          </a:p>
        </p:txBody>
      </p:sp>
      <p:sp>
        <p:nvSpPr>
          <p:cNvPr id="26" name="右箭头 25"/>
          <p:cNvSpPr/>
          <p:nvPr/>
        </p:nvSpPr>
        <p:spPr>
          <a:xfrm>
            <a:off x="2902320" y="5896582"/>
            <a:ext cx="757381" cy="352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9" name="TextBox 28"/>
          <p:cNvSpPr txBox="1"/>
          <p:nvPr/>
        </p:nvSpPr>
        <p:spPr>
          <a:xfrm>
            <a:off x="8405110" y="5343194"/>
            <a:ext cx="3553231" cy="1200329"/>
          </a:xfrm>
          <a:prstGeom prst="rect">
            <a:avLst/>
          </a:prstGeom>
          <a:solidFill>
            <a:schemeClr val="accent1">
              <a:lumMod val="60000"/>
              <a:lumOff val="40000"/>
              <a:alpha val="99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a:t>focus more on positive things  and enhance creativity the next day</a:t>
            </a:r>
          </a:p>
        </p:txBody>
      </p:sp>
      <p:sp>
        <p:nvSpPr>
          <p:cNvPr id="30" name="TextBox 29"/>
          <p:cNvSpPr txBox="1"/>
          <p:nvPr/>
        </p:nvSpPr>
        <p:spPr>
          <a:xfrm>
            <a:off x="3891849" y="5176851"/>
            <a:ext cx="3170508" cy="1569660"/>
          </a:xfrm>
          <a:prstGeom prst="rect">
            <a:avLst/>
          </a:prstGeom>
          <a:solidFill>
            <a:schemeClr val="accent1">
              <a:lumMod val="60000"/>
              <a:lumOff val="40000"/>
              <a:alpha val="99000"/>
            </a:schemeClr>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a:t>get rid of the painful emotional experiences during the dreams</a:t>
            </a:r>
          </a:p>
        </p:txBody>
      </p:sp>
      <p:sp>
        <p:nvSpPr>
          <p:cNvPr id="31" name="右箭头 30"/>
          <p:cNvSpPr/>
          <p:nvPr/>
        </p:nvSpPr>
        <p:spPr>
          <a:xfrm>
            <a:off x="7360841" y="5785289"/>
            <a:ext cx="757381" cy="352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pic>
        <p:nvPicPr>
          <p:cNvPr id="23" name="图片 22" descr="水印">
            <a:extLst>
              <a:ext uri="{FF2B5EF4-FFF2-40B4-BE49-F238E27FC236}">
                <a16:creationId xmlns:a16="http://schemas.microsoft.com/office/drawing/2014/main" id="{4EC9B52F-E12B-4795-9054-B3A4C044E36F}"/>
              </a:ext>
            </a:extLst>
          </p:cNvPr>
          <p:cNvPicPr>
            <a:picLocks noChangeAspect="1"/>
          </p:cNvPicPr>
          <p:nvPr/>
        </p:nvPicPr>
        <p:blipFill>
          <a:blip r:embed="rId4"/>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ppt_x"/>
                                          </p:val>
                                        </p:tav>
                                        <p:tav tm="100000">
                                          <p:val>
                                            <p:strVal val="#ppt_x"/>
                                          </p:val>
                                        </p:tav>
                                      </p:tavLst>
                                    </p:anim>
                                    <p:anim calcmode="lin" valueType="num">
                                      <p:cBhvr additive="base">
                                        <p:cTn id="8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barn(inVertical)">
                                      <p:cBhvr>
                                        <p:cTn id="88" dur="500"/>
                                        <p:tgtEl>
                                          <p:spTgt spid="30"/>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ppt_x"/>
                                          </p:val>
                                        </p:tav>
                                        <p:tav tm="100000">
                                          <p:val>
                                            <p:strVal val="#ppt_x"/>
                                          </p:val>
                                        </p:tav>
                                      </p:tavLst>
                                    </p:anim>
                                    <p:anim calcmode="lin" valueType="num">
                                      <p:cBhvr additive="base">
                                        <p:cTn id="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barn(inVertical)">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22" grpId="0"/>
      <p:bldP spid="25" grpId="0" bldLvl="0" animBg="1"/>
      <p:bldP spid="26" grpId="0" bldLvl="0" animBg="1"/>
      <p:bldP spid="29" grpId="0" bldLvl="0" animBg="1"/>
      <p:bldP spid="30" grpId="0" bldLvl="0" animBg="1"/>
      <p:bldP spid="3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647190" y="0"/>
            <a:ext cx="9187815" cy="5123815"/>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10"/>
          <p:cNvSpPr/>
          <p:nvPr/>
        </p:nvSpPr>
        <p:spPr>
          <a:xfrm>
            <a:off x="3440430" y="1096645"/>
            <a:ext cx="5631815" cy="3234690"/>
          </a:xfrm>
          <a:custGeom>
            <a:avLst/>
            <a:gdLst>
              <a:gd name="connsiteX0" fmla="*/ 1888760 w 2735970"/>
              <a:gd name="connsiteY0" fmla="*/ 1628241 h 1835606"/>
              <a:gd name="connsiteX1" fmla="*/ 2180289 w 2735970"/>
              <a:gd name="connsiteY1" fmla="*/ 1628241 h 1835606"/>
              <a:gd name="connsiteX2" fmla="*/ 2300560 w 2735970"/>
              <a:gd name="connsiteY2" fmla="*/ 1835606 h 1835606"/>
              <a:gd name="connsiteX3" fmla="*/ 411800 w 2735970"/>
              <a:gd name="connsiteY3" fmla="*/ 1835606 h 1835606"/>
              <a:gd name="connsiteX4" fmla="*/ 532071 w 2735970"/>
              <a:gd name="connsiteY4" fmla="*/ 1628242 h 1835606"/>
              <a:gd name="connsiteX5" fmla="*/ 1888760 w 2735970"/>
              <a:gd name="connsiteY5" fmla="*/ 1628242 h 1835606"/>
              <a:gd name="connsiteX6" fmla="*/ 1367985 w 2735970"/>
              <a:gd name="connsiteY6" fmla="*/ 730354 h 1835606"/>
              <a:gd name="connsiteX7" fmla="*/ 1888760 w 2735970"/>
              <a:gd name="connsiteY7" fmla="*/ 1628241 h 1835606"/>
              <a:gd name="connsiteX8" fmla="*/ 847210 w 2735970"/>
              <a:gd name="connsiteY8" fmla="*/ 1628241 h 1835606"/>
              <a:gd name="connsiteX9" fmla="*/ 1356180 w 2735970"/>
              <a:gd name="connsiteY9" fmla="*/ 207365 h 1835606"/>
              <a:gd name="connsiteX10" fmla="*/ 1513749 w 2735970"/>
              <a:gd name="connsiteY10" fmla="*/ 479036 h 1835606"/>
              <a:gd name="connsiteX11" fmla="*/ 1367985 w 2735970"/>
              <a:gd name="connsiteY11" fmla="*/ 730354 h 1835606"/>
              <a:gd name="connsiteX12" fmla="*/ 1210416 w 2735970"/>
              <a:gd name="connsiteY12" fmla="*/ 458683 h 1835606"/>
              <a:gd name="connsiteX13" fmla="*/ 944380 w 2735970"/>
              <a:gd name="connsiteY13" fmla="*/ 1 h 1835606"/>
              <a:gd name="connsiteX14" fmla="*/ 1210416 w 2735970"/>
              <a:gd name="connsiteY14" fmla="*/ 458683 h 1835606"/>
              <a:gd name="connsiteX15" fmla="*/ 532071 w 2735970"/>
              <a:gd name="connsiteY15" fmla="*/ 1628242 h 1835606"/>
              <a:gd name="connsiteX16" fmla="*/ 0 w 2735970"/>
              <a:gd name="connsiteY16" fmla="*/ 1628242 h 1835606"/>
              <a:gd name="connsiteX17" fmla="*/ 1791590 w 2735970"/>
              <a:gd name="connsiteY17" fmla="*/ 0 h 1835606"/>
              <a:gd name="connsiteX18" fmla="*/ 2735970 w 2735970"/>
              <a:gd name="connsiteY18" fmla="*/ 1628241 h 1835606"/>
              <a:gd name="connsiteX19" fmla="*/ 2180289 w 2735970"/>
              <a:gd name="connsiteY19" fmla="*/ 1628241 h 1835606"/>
              <a:gd name="connsiteX20" fmla="*/ 1513749 w 2735970"/>
              <a:gd name="connsiteY20" fmla="*/ 479036 h 18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35970" h="1835606">
                <a:moveTo>
                  <a:pt x="1888760" y="1628241"/>
                </a:moveTo>
                <a:lnTo>
                  <a:pt x="2180289" y="1628241"/>
                </a:lnTo>
                <a:lnTo>
                  <a:pt x="2300560" y="1835606"/>
                </a:lnTo>
                <a:lnTo>
                  <a:pt x="411800" y="1835606"/>
                </a:lnTo>
                <a:lnTo>
                  <a:pt x="532071" y="1628242"/>
                </a:lnTo>
                <a:lnTo>
                  <a:pt x="1888760" y="1628242"/>
                </a:lnTo>
                <a:close/>
                <a:moveTo>
                  <a:pt x="1367985" y="730354"/>
                </a:moveTo>
                <a:lnTo>
                  <a:pt x="1888760" y="1628241"/>
                </a:lnTo>
                <a:lnTo>
                  <a:pt x="847210" y="1628241"/>
                </a:lnTo>
                <a:close/>
                <a:moveTo>
                  <a:pt x="1356180" y="207365"/>
                </a:moveTo>
                <a:lnTo>
                  <a:pt x="1513749" y="479036"/>
                </a:lnTo>
                <a:lnTo>
                  <a:pt x="1367985" y="730354"/>
                </a:lnTo>
                <a:lnTo>
                  <a:pt x="1210416" y="458683"/>
                </a:lnTo>
                <a:close/>
                <a:moveTo>
                  <a:pt x="944380" y="1"/>
                </a:moveTo>
                <a:lnTo>
                  <a:pt x="1210416" y="458683"/>
                </a:lnTo>
                <a:lnTo>
                  <a:pt x="532071" y="1628242"/>
                </a:lnTo>
                <a:lnTo>
                  <a:pt x="0" y="1628242"/>
                </a:lnTo>
                <a:close/>
                <a:moveTo>
                  <a:pt x="1791590" y="0"/>
                </a:moveTo>
                <a:lnTo>
                  <a:pt x="2735970" y="1628241"/>
                </a:lnTo>
                <a:lnTo>
                  <a:pt x="2180289" y="1628241"/>
                </a:lnTo>
                <a:lnTo>
                  <a:pt x="1513749" y="479036"/>
                </a:lnTo>
                <a:close/>
              </a:path>
            </a:pathLst>
          </a:cu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1">
                  <a:lumMod val="20000"/>
                  <a:lumOff val="80000"/>
                </a:schemeClr>
              </a:solidFill>
              <a:cs typeface="+mn-ea"/>
              <a:sym typeface="+mn-lt"/>
            </a:endParaRPr>
          </a:p>
        </p:txBody>
      </p:sp>
      <p:sp>
        <p:nvSpPr>
          <p:cNvPr id="30" name="文本框 29"/>
          <p:cNvSpPr txBox="1"/>
          <p:nvPr/>
        </p:nvSpPr>
        <p:spPr>
          <a:xfrm>
            <a:off x="4140835" y="2658745"/>
            <a:ext cx="4362450" cy="1106805"/>
          </a:xfrm>
          <a:prstGeom prst="rect">
            <a:avLst/>
          </a:prstGeom>
          <a:noFill/>
        </p:spPr>
        <p:txBody>
          <a:bodyPr wrap="square" rtlCol="0">
            <a:spAutoFit/>
          </a:bodyPr>
          <a:lstStyle/>
          <a:p>
            <a:pPr algn="ctr"/>
            <a:r>
              <a:rPr lang="en-US" sz="6600" dirty="0">
                <a:solidFill>
                  <a:srgbClr val="FFFFFF"/>
                </a:solidFill>
                <a:latin typeface="MV Boli" panose="02000500030200090000" charset="0"/>
                <a:cs typeface="MV Boli" panose="02000500030200090000" charset="0"/>
                <a:sym typeface="+mn-lt"/>
              </a:rPr>
              <a:t>Dream</a:t>
            </a:r>
          </a:p>
        </p:txBody>
      </p:sp>
      <p:sp>
        <p:nvSpPr>
          <p:cNvPr id="12" name="任意多边形 11"/>
          <p:cNvSpPr/>
          <p:nvPr/>
        </p:nvSpPr>
        <p:spPr>
          <a:xfrm>
            <a:off x="648970" y="0"/>
            <a:ext cx="2999740" cy="5974080"/>
          </a:xfrm>
          <a:custGeom>
            <a:avLst/>
            <a:gdLst>
              <a:gd name="connsiteX0" fmla="*/ 180000 w 1800000"/>
              <a:gd name="connsiteY0" fmla="*/ 3240000 h 3420000"/>
              <a:gd name="connsiteX1" fmla="*/ 1800000 w 1800000"/>
              <a:gd name="connsiteY1" fmla="*/ 3240000 h 3420000"/>
              <a:gd name="connsiteX2" fmla="*/ 1800000 w 1800000"/>
              <a:gd name="connsiteY2" fmla="*/ 3420000 h 3420000"/>
              <a:gd name="connsiteX3" fmla="*/ 180000 w 1800000"/>
              <a:gd name="connsiteY3" fmla="*/ 3420000 h 3420000"/>
              <a:gd name="connsiteX4" fmla="*/ 0 w 1800000"/>
              <a:gd name="connsiteY4" fmla="*/ 0 h 3420000"/>
              <a:gd name="connsiteX5" fmla="*/ 180000 w 1800000"/>
              <a:gd name="connsiteY5" fmla="*/ 0 h 3420000"/>
              <a:gd name="connsiteX6" fmla="*/ 180000 w 1800000"/>
              <a:gd name="connsiteY6" fmla="*/ 3240000 h 3420000"/>
              <a:gd name="connsiteX7" fmla="*/ 0 w 1800000"/>
              <a:gd name="connsiteY7" fmla="*/ 324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0" h="3420000">
                <a:moveTo>
                  <a:pt x="180000" y="3240000"/>
                </a:moveTo>
                <a:lnTo>
                  <a:pt x="1800000" y="3240000"/>
                </a:lnTo>
                <a:lnTo>
                  <a:pt x="1800000" y="3420000"/>
                </a:lnTo>
                <a:lnTo>
                  <a:pt x="180000" y="3420000"/>
                </a:lnTo>
                <a:close/>
                <a:moveTo>
                  <a:pt x="0" y="0"/>
                </a:moveTo>
                <a:lnTo>
                  <a:pt x="180000" y="0"/>
                </a:lnTo>
                <a:lnTo>
                  <a:pt x="180000" y="3240000"/>
                </a:lnTo>
                <a:lnTo>
                  <a:pt x="0" y="324000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12"/>
          <p:cNvSpPr/>
          <p:nvPr/>
        </p:nvSpPr>
        <p:spPr>
          <a:xfrm flipH="1">
            <a:off x="8682355" y="0"/>
            <a:ext cx="3200400" cy="5974080"/>
          </a:xfrm>
          <a:custGeom>
            <a:avLst/>
            <a:gdLst>
              <a:gd name="connsiteX0" fmla="*/ 180000 w 1800000"/>
              <a:gd name="connsiteY0" fmla="*/ 3240000 h 3420000"/>
              <a:gd name="connsiteX1" fmla="*/ 1800000 w 1800000"/>
              <a:gd name="connsiteY1" fmla="*/ 3240000 h 3420000"/>
              <a:gd name="connsiteX2" fmla="*/ 1800000 w 1800000"/>
              <a:gd name="connsiteY2" fmla="*/ 3420000 h 3420000"/>
              <a:gd name="connsiteX3" fmla="*/ 180000 w 1800000"/>
              <a:gd name="connsiteY3" fmla="*/ 3420000 h 3420000"/>
              <a:gd name="connsiteX4" fmla="*/ 0 w 1800000"/>
              <a:gd name="connsiteY4" fmla="*/ 0 h 3420000"/>
              <a:gd name="connsiteX5" fmla="*/ 180000 w 1800000"/>
              <a:gd name="connsiteY5" fmla="*/ 0 h 3420000"/>
              <a:gd name="connsiteX6" fmla="*/ 180000 w 1800000"/>
              <a:gd name="connsiteY6" fmla="*/ 3240000 h 3420000"/>
              <a:gd name="connsiteX7" fmla="*/ 0 w 1800000"/>
              <a:gd name="connsiteY7" fmla="*/ 324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0" h="3420000">
                <a:moveTo>
                  <a:pt x="180000" y="3240000"/>
                </a:moveTo>
                <a:lnTo>
                  <a:pt x="1800000" y="3240000"/>
                </a:lnTo>
                <a:lnTo>
                  <a:pt x="1800000" y="3420000"/>
                </a:lnTo>
                <a:lnTo>
                  <a:pt x="180000" y="3420000"/>
                </a:lnTo>
                <a:close/>
                <a:moveTo>
                  <a:pt x="0" y="0"/>
                </a:moveTo>
                <a:lnTo>
                  <a:pt x="180000" y="0"/>
                </a:lnTo>
                <a:lnTo>
                  <a:pt x="180000" y="3240000"/>
                </a:lnTo>
                <a:lnTo>
                  <a:pt x="0" y="324000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TextBox 1"/>
          <p:cNvSpPr txBox="1"/>
          <p:nvPr/>
        </p:nvSpPr>
        <p:spPr>
          <a:xfrm>
            <a:off x="4137435" y="5373915"/>
            <a:ext cx="4365850" cy="1200329"/>
          </a:xfrm>
          <a:prstGeom prst="rect">
            <a:avLst/>
          </a:prstGeom>
          <a:noFill/>
        </p:spPr>
        <p:txBody>
          <a:bodyPr wrap="square" rtlCol="0">
            <a:spAutoFit/>
          </a:bodyPr>
          <a:lstStyle/>
          <a:p>
            <a:pPr algn="ctr"/>
            <a:r>
              <a:rPr lang="zh-CN" altLang="en-US" sz="2400" dirty="0"/>
              <a:t>台州市第一中学   周    媚</a:t>
            </a:r>
            <a:endParaRPr lang="en-US" altLang="zh-CN" sz="2400" dirty="0"/>
          </a:p>
          <a:p>
            <a:pPr algn="ctr"/>
            <a:r>
              <a:rPr lang="zh-CN" altLang="en-US" sz="2400" dirty="0"/>
              <a:t>台州市第一中学   陈泓静</a:t>
            </a:r>
            <a:endParaRPr lang="en-US" altLang="zh-CN" sz="2400" dirty="0"/>
          </a:p>
          <a:p>
            <a:pPr algn="ctr"/>
            <a:r>
              <a:rPr lang="zh-CN" altLang="en-US" sz="2400" dirty="0"/>
              <a:t>台州市三梅中学   林梦妮</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cstate="print"/>
          <a:srcRect t="-94"/>
          <a:stretch>
            <a:fillRect/>
          </a:stretch>
        </p:blipFill>
        <p:spPr>
          <a:xfrm>
            <a:off x="0" y="0"/>
            <a:ext cx="12192000" cy="6865440"/>
          </a:xfrm>
          <a:prstGeom prst="rect">
            <a:avLst/>
          </a:prstGeom>
          <a:solidFill>
            <a:schemeClr val="bg1">
              <a:alpha val="27000"/>
            </a:schemeClr>
          </a:solidFill>
        </p:spPr>
      </p:pic>
      <p:sp>
        <p:nvSpPr>
          <p:cNvPr id="5" name="矩形 4"/>
          <p:cNvSpPr/>
          <p:nvPr/>
        </p:nvSpPr>
        <p:spPr>
          <a:xfrm>
            <a:off x="-167267" y="702020"/>
            <a:ext cx="12192000" cy="681545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zh-CN" sz="2000" dirty="0">
              <a:solidFill>
                <a:schemeClr val="tx1"/>
              </a:solidFill>
            </a:endParaRPr>
          </a:p>
        </p:txBody>
      </p:sp>
      <p:sp>
        <p:nvSpPr>
          <p:cNvPr id="20" name="矩形 19"/>
          <p:cNvSpPr/>
          <p:nvPr/>
        </p:nvSpPr>
        <p:spPr>
          <a:xfrm>
            <a:off x="0" y="652032"/>
            <a:ext cx="12192000" cy="1077218"/>
          </a:xfrm>
          <a:prstGeom prst="rect">
            <a:avLst/>
          </a:prstGeom>
        </p:spPr>
        <p:txBody>
          <a:bodyPr wrap="square">
            <a:spAutoFit/>
          </a:bodyPr>
          <a:lstStyle/>
          <a:p>
            <a:pPr algn="ctr"/>
            <a:r>
              <a:rPr lang="en-US" altLang="zh-CN" sz="3200" b="1" dirty="0">
                <a:solidFill>
                  <a:schemeClr val="accent1">
                    <a:lumMod val="50000"/>
                  </a:schemeClr>
                </a:solidFill>
                <a:latin typeface="Comic Sans MS" panose="030F0702030302020204" pitchFamily="66" charset="0"/>
              </a:rPr>
              <a:t>3.Dreaming is the expression of wishes </a:t>
            </a:r>
          </a:p>
          <a:p>
            <a:pPr algn="ctr"/>
            <a:r>
              <a:rPr lang="en-US" altLang="zh-CN" sz="3200" b="1" dirty="0">
                <a:solidFill>
                  <a:schemeClr val="accent1">
                    <a:lumMod val="50000"/>
                  </a:schemeClr>
                </a:solidFill>
                <a:latin typeface="Comic Sans MS" panose="030F0702030302020204" pitchFamily="66" charset="0"/>
              </a:rPr>
              <a:t>that didn’t come true.</a:t>
            </a:r>
          </a:p>
        </p:txBody>
      </p:sp>
      <p:sp>
        <p:nvSpPr>
          <p:cNvPr id="21" name="矩形 20"/>
          <p:cNvSpPr/>
          <p:nvPr/>
        </p:nvSpPr>
        <p:spPr>
          <a:xfrm>
            <a:off x="0" y="2004617"/>
            <a:ext cx="12192000" cy="3323987"/>
          </a:xfrm>
          <a:prstGeom prst="rect">
            <a:avLst/>
          </a:prstGeom>
        </p:spPr>
        <p:txBody>
          <a:bodyPr wrap="square">
            <a:spAutoFit/>
          </a:bodyPr>
          <a:lstStyle/>
          <a:p>
            <a:r>
              <a:rPr lang="en-US" altLang="zh-CN" sz="2800" b="1" dirty="0">
                <a:solidFill>
                  <a:schemeClr val="accent1">
                    <a:lumMod val="75000"/>
                  </a:schemeClr>
                </a:solidFill>
                <a:latin typeface="微软雅黑 Light" panose="020B0502040204020203" charset="-122"/>
                <a:ea typeface="微软雅黑 Light" panose="020B0502040204020203" charset="-122"/>
              </a:rPr>
              <a:t>    </a:t>
            </a:r>
            <a:r>
              <a:rPr lang="en-US" altLang="zh-CN" sz="3000" b="1" dirty="0">
                <a:latin typeface="微软雅黑 Light" panose="020B0502040204020203" charset="-122"/>
                <a:ea typeface="微软雅黑 Light" panose="020B0502040204020203" charset="-122"/>
              </a:rPr>
              <a:t>This is why very young men are likely to dream of fairies</a:t>
            </a:r>
          </a:p>
          <a:p>
            <a:r>
              <a:rPr lang="en-US" altLang="zh-CN" sz="3000" b="1" dirty="0">
                <a:latin typeface="微软雅黑 Light" panose="020B0502040204020203" charset="-122"/>
                <a:ea typeface="微软雅黑 Light" panose="020B0502040204020203" charset="-122"/>
              </a:rPr>
              <a:t>(</a:t>
            </a:r>
            <a:r>
              <a:rPr lang="zh-CN" altLang="zh-CN" sz="3000" b="1" dirty="0">
                <a:latin typeface="微软雅黑 Light" panose="020B0502040204020203" charset="-122"/>
                <a:ea typeface="微软雅黑 Light" panose="020B0502040204020203" charset="-122"/>
              </a:rPr>
              <a:t>仙女</a:t>
            </a:r>
            <a:r>
              <a:rPr lang="en-US" altLang="zh-CN" sz="3000" b="1" dirty="0">
                <a:latin typeface="微软雅黑 Light" panose="020B0502040204020203" charset="-122"/>
                <a:ea typeface="微软雅黑 Light" panose="020B0502040204020203" charset="-122"/>
              </a:rPr>
              <a:t>), _________ of higher marks, _________ beggars of food, _________ people of families and prisoners of _________. Then comes another example. A man is asleep and the back of his hand is rubbed with a piece of cotton. He will dream that he is in a hospital and his _____ is visiting him, sitting by the bed and touching his hand gently!</a:t>
            </a:r>
            <a:endParaRPr lang="zh-CN" altLang="zh-CN" sz="3000" b="1" dirty="0">
              <a:latin typeface="微软雅黑 Light" panose="020B0502040204020203" charset="-122"/>
              <a:ea typeface="微软雅黑 Light" panose="020B0502040204020203" charset="-122"/>
            </a:endParaRPr>
          </a:p>
        </p:txBody>
      </p:sp>
      <p:sp>
        <p:nvSpPr>
          <p:cNvPr id="22" name="矩形 21"/>
          <p:cNvSpPr/>
          <p:nvPr/>
        </p:nvSpPr>
        <p:spPr>
          <a:xfrm>
            <a:off x="1427246" y="2459333"/>
            <a:ext cx="1736373" cy="553998"/>
          </a:xfrm>
          <a:prstGeom prst="rect">
            <a:avLst/>
          </a:prstGeom>
        </p:spPr>
        <p:txBody>
          <a:bodyPr wrap="none">
            <a:spAutoFit/>
          </a:bodyPr>
          <a:lstStyle/>
          <a:p>
            <a:r>
              <a:rPr lang="en-US" altLang="zh-CN" sz="3000" b="1" dirty="0">
                <a:solidFill>
                  <a:srgbClr val="FF0000"/>
                </a:solidFill>
                <a:latin typeface="微软雅黑 Light" panose="020B0502040204020203" charset="-122"/>
                <a:ea typeface="微软雅黑 Light" panose="020B0502040204020203" charset="-122"/>
              </a:rPr>
              <a:t>students</a:t>
            </a:r>
            <a:endParaRPr lang="zh-CN" altLang="en-US" sz="3000" b="1" dirty="0">
              <a:solidFill>
                <a:srgbClr val="FF0000"/>
              </a:solidFill>
              <a:latin typeface="微软雅黑 Light" panose="020B0502040204020203" charset="-122"/>
              <a:ea typeface="微软雅黑 Light" panose="020B0502040204020203" charset="-122"/>
            </a:endParaRPr>
          </a:p>
        </p:txBody>
      </p:sp>
      <p:sp>
        <p:nvSpPr>
          <p:cNvPr id="23" name="矩形 22"/>
          <p:cNvSpPr/>
          <p:nvPr/>
        </p:nvSpPr>
        <p:spPr>
          <a:xfrm>
            <a:off x="5771399" y="2459333"/>
            <a:ext cx="1348446" cy="553998"/>
          </a:xfrm>
          <a:prstGeom prst="rect">
            <a:avLst/>
          </a:prstGeom>
        </p:spPr>
        <p:txBody>
          <a:bodyPr wrap="none">
            <a:spAutoFit/>
          </a:bodyPr>
          <a:lstStyle/>
          <a:p>
            <a:r>
              <a:rPr lang="en-US" altLang="zh-CN" sz="3000" b="1" dirty="0">
                <a:solidFill>
                  <a:srgbClr val="FF0000"/>
                </a:solidFill>
                <a:latin typeface="微软雅黑 Light" panose="020B0502040204020203" charset="-122"/>
                <a:ea typeface="微软雅黑 Light" panose="020B0502040204020203" charset="-122"/>
              </a:rPr>
              <a:t>hungry</a:t>
            </a:r>
            <a:endParaRPr lang="zh-CN" altLang="en-US" sz="3000" b="1" dirty="0">
              <a:solidFill>
                <a:srgbClr val="FF0000"/>
              </a:solidFill>
              <a:latin typeface="微软雅黑 Light" panose="020B0502040204020203" charset="-122"/>
              <a:ea typeface="微软雅黑 Light" panose="020B0502040204020203" charset="-122"/>
            </a:endParaRPr>
          </a:p>
        </p:txBody>
      </p:sp>
      <p:sp>
        <p:nvSpPr>
          <p:cNvPr id="24" name="矩形 23"/>
          <p:cNvSpPr/>
          <p:nvPr/>
        </p:nvSpPr>
        <p:spPr>
          <a:xfrm>
            <a:off x="10288360" y="2457480"/>
            <a:ext cx="1736373" cy="553998"/>
          </a:xfrm>
          <a:prstGeom prst="rect">
            <a:avLst/>
          </a:prstGeom>
        </p:spPr>
        <p:txBody>
          <a:bodyPr wrap="none">
            <a:spAutoFit/>
          </a:bodyPr>
          <a:lstStyle/>
          <a:p>
            <a:r>
              <a:rPr lang="en-US" altLang="zh-CN" sz="3000" b="1" dirty="0">
                <a:solidFill>
                  <a:srgbClr val="FF0000"/>
                </a:solidFill>
                <a:latin typeface="微软雅黑 Light" panose="020B0502040204020203" charset="-122"/>
                <a:ea typeface="微软雅黑 Light" panose="020B0502040204020203" charset="-122"/>
              </a:rPr>
              <a:t>homeless</a:t>
            </a:r>
            <a:endParaRPr lang="zh-CN" altLang="en-US" sz="3000" b="1" dirty="0">
              <a:solidFill>
                <a:srgbClr val="FF0000"/>
              </a:solidFill>
              <a:latin typeface="微软雅黑 Light" panose="020B0502040204020203" charset="-122"/>
              <a:ea typeface="微软雅黑 Light" panose="020B0502040204020203" charset="-122"/>
            </a:endParaRPr>
          </a:p>
        </p:txBody>
      </p:sp>
      <p:sp>
        <p:nvSpPr>
          <p:cNvPr id="25" name="矩形 24"/>
          <p:cNvSpPr/>
          <p:nvPr/>
        </p:nvSpPr>
        <p:spPr>
          <a:xfrm>
            <a:off x="6096000" y="3011478"/>
            <a:ext cx="1542410" cy="553998"/>
          </a:xfrm>
          <a:prstGeom prst="rect">
            <a:avLst/>
          </a:prstGeom>
        </p:spPr>
        <p:txBody>
          <a:bodyPr wrap="none">
            <a:spAutoFit/>
          </a:bodyPr>
          <a:lstStyle/>
          <a:p>
            <a:r>
              <a:rPr lang="en-US" altLang="zh-CN" sz="3000" b="1" dirty="0">
                <a:solidFill>
                  <a:srgbClr val="FF0000"/>
                </a:solidFill>
                <a:latin typeface="微软雅黑 Light" panose="020B0502040204020203" charset="-122"/>
                <a:ea typeface="微软雅黑 Light" panose="020B0502040204020203" charset="-122"/>
              </a:rPr>
              <a:t>freedom</a:t>
            </a:r>
            <a:endParaRPr lang="zh-CN" altLang="en-US" sz="3000" b="1" dirty="0">
              <a:solidFill>
                <a:srgbClr val="FF0000"/>
              </a:solidFill>
              <a:latin typeface="微软雅黑 Light" panose="020B0502040204020203" charset="-122"/>
              <a:ea typeface="微软雅黑 Light" panose="020B0502040204020203" charset="-122"/>
            </a:endParaRPr>
          </a:p>
        </p:txBody>
      </p:sp>
      <p:sp>
        <p:nvSpPr>
          <p:cNvPr id="26" name="矩形 25"/>
          <p:cNvSpPr/>
          <p:nvPr/>
        </p:nvSpPr>
        <p:spPr>
          <a:xfrm>
            <a:off x="10288360" y="6109901"/>
            <a:ext cx="2124299" cy="553998"/>
          </a:xfrm>
          <a:prstGeom prst="rect">
            <a:avLst/>
          </a:prstGeom>
        </p:spPr>
        <p:txBody>
          <a:bodyPr wrap="none">
            <a:spAutoFit/>
          </a:bodyPr>
          <a:lstStyle/>
          <a:p>
            <a:r>
              <a:rPr lang="en-US" altLang="zh-CN" sz="3000" b="1" dirty="0">
                <a:solidFill>
                  <a:srgbClr val="FF0000"/>
                </a:solidFill>
                <a:latin typeface="微软雅黑 Light" panose="020B0502040204020203" charset="-122"/>
                <a:ea typeface="微软雅黑 Light" panose="020B0502040204020203" charset="-122"/>
              </a:rPr>
              <a:t>girlfriend</a:t>
            </a:r>
            <a:endParaRPr lang="zh-CN" altLang="en-US" sz="3000" b="1" dirty="0">
              <a:solidFill>
                <a:srgbClr val="FF0000"/>
              </a:solidFill>
              <a:latin typeface="微软雅黑 Light" panose="020B0502040204020203" charset="-122"/>
              <a:ea typeface="微软雅黑 Light" panose="020B0502040204020203" charset="-122"/>
            </a:endParaRPr>
          </a:p>
        </p:txBody>
      </p:sp>
      <p:sp>
        <p:nvSpPr>
          <p:cNvPr id="27" name="矩形 26"/>
          <p:cNvSpPr/>
          <p:nvPr/>
        </p:nvSpPr>
        <p:spPr>
          <a:xfrm>
            <a:off x="10404104" y="5373208"/>
            <a:ext cx="1348446" cy="553998"/>
          </a:xfrm>
          <a:prstGeom prst="rect">
            <a:avLst/>
          </a:prstGeom>
        </p:spPr>
        <p:txBody>
          <a:bodyPr wrap="none">
            <a:spAutoFit/>
          </a:bodyPr>
          <a:lstStyle/>
          <a:p>
            <a:r>
              <a:rPr lang="en-US" altLang="zh-CN" sz="3000" b="1" dirty="0">
                <a:solidFill>
                  <a:srgbClr val="FF0000"/>
                </a:solidFill>
                <a:latin typeface="微软雅黑 Light" panose="020B0502040204020203" charset="-122"/>
                <a:ea typeface="微软雅黑 Light" panose="020B0502040204020203" charset="-122"/>
              </a:rPr>
              <a:t>mother</a:t>
            </a:r>
            <a:endParaRPr lang="zh-CN" altLang="en-US" sz="3000" b="1" dirty="0">
              <a:solidFill>
                <a:srgbClr val="FF0000"/>
              </a:solidFill>
              <a:latin typeface="微软雅黑 Light" panose="020B0502040204020203" charset="-122"/>
              <a:ea typeface="微软雅黑 Light" panose="020B0502040204020203" charset="-122"/>
            </a:endParaRPr>
          </a:p>
        </p:txBody>
      </p:sp>
      <p:sp>
        <p:nvSpPr>
          <p:cNvPr id="28" name="矩形 27"/>
          <p:cNvSpPr/>
          <p:nvPr/>
        </p:nvSpPr>
        <p:spPr>
          <a:xfrm>
            <a:off x="10598068" y="4661460"/>
            <a:ext cx="960519" cy="553998"/>
          </a:xfrm>
          <a:prstGeom prst="rect">
            <a:avLst/>
          </a:prstGeom>
        </p:spPr>
        <p:txBody>
          <a:bodyPr wrap="none">
            <a:spAutoFit/>
          </a:bodyPr>
          <a:lstStyle/>
          <a:p>
            <a:r>
              <a:rPr lang="en-US" altLang="zh-CN" sz="3000" b="1" dirty="0">
                <a:solidFill>
                  <a:srgbClr val="FF0000"/>
                </a:solidFill>
                <a:latin typeface="微软雅黑 Light" panose="020B0502040204020203" charset="-122"/>
                <a:ea typeface="微软雅黑 Light" panose="020B0502040204020203" charset="-122"/>
              </a:rPr>
              <a:t>wife</a:t>
            </a:r>
            <a:endParaRPr lang="zh-CN" altLang="en-US" sz="3000" b="1" dirty="0">
              <a:solidFill>
                <a:srgbClr val="FF0000"/>
              </a:solidFill>
              <a:latin typeface="微软雅黑 Light" panose="020B0502040204020203" charset="-122"/>
              <a:ea typeface="微软雅黑 Light" panose="020B0502040204020203" charset="-122"/>
            </a:endParaRPr>
          </a:p>
        </p:txBody>
      </p:sp>
      <p:sp>
        <p:nvSpPr>
          <p:cNvPr id="29" name="矩形 28"/>
          <p:cNvSpPr/>
          <p:nvPr/>
        </p:nvSpPr>
        <p:spPr>
          <a:xfrm>
            <a:off x="10598068" y="3893042"/>
            <a:ext cx="378630" cy="553998"/>
          </a:xfrm>
          <a:prstGeom prst="rect">
            <a:avLst/>
          </a:prstGeom>
        </p:spPr>
        <p:txBody>
          <a:bodyPr wrap="none">
            <a:spAutoFit/>
          </a:bodyPr>
          <a:lstStyle/>
          <a:p>
            <a:r>
              <a:rPr lang="en-US" altLang="zh-CN" sz="3000" b="1" dirty="0">
                <a:solidFill>
                  <a:srgbClr val="FF0000"/>
                </a:solidFill>
                <a:latin typeface="微软雅黑 Light" panose="020B0502040204020203" charset="-122"/>
                <a:ea typeface="微软雅黑 Light" panose="020B0502040204020203" charset="-122"/>
              </a:rPr>
              <a:t>?</a:t>
            </a:r>
            <a:endParaRPr lang="zh-CN" altLang="en-US" sz="3000" b="1" dirty="0">
              <a:solidFill>
                <a:srgbClr val="FF0000"/>
              </a:solidFill>
              <a:latin typeface="微软雅黑 Light" panose="020B0502040204020203" charset="-122"/>
              <a:ea typeface="微软雅黑 Light" panose="020B0502040204020203"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9000" contrast="-10000"/>
                    </a14:imgEffect>
                    <a14:imgEffect>
                      <a14:saturation sat="49000"/>
                    </a14:imgEffect>
                  </a14:imgLayer>
                </a14:imgProps>
              </a:ext>
            </a:extLst>
          </a:blip>
          <a:stretch>
            <a:fillRect/>
          </a:stretch>
        </p:blipFill>
        <p:spPr>
          <a:xfrm>
            <a:off x="0" y="0"/>
            <a:ext cx="12192000" cy="6876000"/>
          </a:xfrm>
          <a:prstGeom prst="rect">
            <a:avLst/>
          </a:prstGeom>
        </p:spPr>
      </p:pic>
      <p:sp>
        <p:nvSpPr>
          <p:cNvPr id="4" name="文本框 3"/>
          <p:cNvSpPr txBox="1"/>
          <p:nvPr/>
        </p:nvSpPr>
        <p:spPr>
          <a:xfrm>
            <a:off x="1477645" y="4571365"/>
            <a:ext cx="5487670" cy="1568450"/>
          </a:xfrm>
          <a:prstGeom prst="rect">
            <a:avLst/>
          </a:prstGeom>
          <a:noFill/>
        </p:spPr>
        <p:txBody>
          <a:bodyPr wrap="square" rtlCol="0">
            <a:spAutoFit/>
          </a:bodyPr>
          <a:lstStyle/>
          <a:p>
            <a:r>
              <a:rPr lang="en-US" sz="9600" dirty="0">
                <a:solidFill>
                  <a:schemeClr val="bg1"/>
                </a:solidFill>
                <a:latin typeface="MV Boli" panose="02000500030200090000" charset="0"/>
                <a:cs typeface="MV Boli" panose="02000500030200090000" charset="0"/>
                <a:sym typeface="+mn-lt"/>
              </a:rPr>
              <a:t>Dream</a:t>
            </a:r>
          </a:p>
        </p:txBody>
      </p:sp>
      <p:sp>
        <p:nvSpPr>
          <p:cNvPr id="10" name="矩形 9"/>
          <p:cNvSpPr/>
          <p:nvPr/>
        </p:nvSpPr>
        <p:spPr>
          <a:xfrm>
            <a:off x="4357370" y="526415"/>
            <a:ext cx="7562850" cy="2406650"/>
          </a:xfrm>
          <a:prstGeom prst="rect">
            <a:avLst/>
          </a:prstGeom>
          <a:solidFill>
            <a:schemeClr val="accent1">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4460240" y="699135"/>
            <a:ext cx="8036560" cy="2061210"/>
          </a:xfrm>
          <a:prstGeom prst="rect">
            <a:avLst/>
          </a:prstGeom>
          <a:noFill/>
        </p:spPr>
        <p:txBody>
          <a:bodyPr wrap="square" rtlCol="0">
            <a:spAutoFit/>
          </a:bodyPr>
          <a:lstStyle/>
          <a:p>
            <a:r>
              <a:rPr lang="en-US" altLang="zh-CN" sz="3200" dirty="0">
                <a:solidFill>
                  <a:schemeClr val="accent1">
                    <a:lumMod val="50000"/>
                  </a:schemeClr>
                </a:solidFill>
                <a:latin typeface="MV Boli" panose="02000500030200090000" charset="0"/>
                <a:ea typeface="微软雅黑 Light" panose="020B0502040204020203" charset="-122"/>
                <a:cs typeface="MV Boli" panose="02000500030200090000" charset="0"/>
                <a:sym typeface="+mn-ea"/>
              </a:rPr>
              <a:t>Dream a dream;</a:t>
            </a:r>
            <a:endParaRPr lang="en-US" altLang="zh-CN" sz="3200" dirty="0">
              <a:solidFill>
                <a:schemeClr val="accent1">
                  <a:lumMod val="50000"/>
                </a:schemeClr>
              </a:solidFill>
              <a:latin typeface="MV Boli" panose="02000500030200090000" charset="0"/>
              <a:ea typeface="微软雅黑 Light" panose="020B0502040204020203" charset="-122"/>
              <a:cs typeface="MV Boli" panose="02000500030200090000" charset="0"/>
            </a:endParaRPr>
          </a:p>
          <a:p>
            <a:r>
              <a:rPr lang="en-US" altLang="zh-CN" sz="3200" dirty="0">
                <a:solidFill>
                  <a:schemeClr val="accent1">
                    <a:lumMod val="50000"/>
                  </a:schemeClr>
                </a:solidFill>
                <a:latin typeface="MV Boli" panose="02000500030200090000" charset="0"/>
                <a:ea typeface="微软雅黑 Light" panose="020B0502040204020203" charset="-122"/>
                <a:cs typeface="MV Boli" panose="02000500030200090000" charset="0"/>
                <a:sym typeface="+mn-ea"/>
              </a:rPr>
              <a:t>Sometimes fall into daydreaming,</a:t>
            </a:r>
            <a:endParaRPr lang="en-US" altLang="zh-CN" sz="3200" dirty="0">
              <a:solidFill>
                <a:schemeClr val="accent1">
                  <a:lumMod val="50000"/>
                </a:schemeClr>
              </a:solidFill>
              <a:latin typeface="MV Boli" panose="02000500030200090000" charset="0"/>
              <a:ea typeface="微软雅黑 Light" panose="020B0502040204020203" charset="-122"/>
              <a:cs typeface="MV Boli" panose="02000500030200090000" charset="0"/>
            </a:endParaRPr>
          </a:p>
          <a:p>
            <a:r>
              <a:rPr lang="en-US" altLang="zh-CN" sz="3200" dirty="0">
                <a:solidFill>
                  <a:schemeClr val="accent1">
                    <a:lumMod val="50000"/>
                  </a:schemeClr>
                </a:solidFill>
                <a:latin typeface="MV Boli" panose="02000500030200090000" charset="0"/>
                <a:ea typeface="微软雅黑 Light" panose="020B0502040204020203" charset="-122"/>
                <a:cs typeface="MV Boli" panose="02000500030200090000" charset="0"/>
                <a:sym typeface="+mn-ea"/>
              </a:rPr>
              <a:t>But don’t always;</a:t>
            </a:r>
            <a:endParaRPr lang="en-US" altLang="zh-CN" sz="3200" dirty="0">
              <a:solidFill>
                <a:schemeClr val="accent1">
                  <a:lumMod val="50000"/>
                </a:schemeClr>
              </a:solidFill>
              <a:latin typeface="MV Boli" panose="02000500030200090000" charset="0"/>
              <a:ea typeface="微软雅黑 Light" panose="020B0502040204020203" charset="-122"/>
              <a:cs typeface="MV Boli" panose="02000500030200090000" charset="0"/>
            </a:endParaRPr>
          </a:p>
          <a:p>
            <a:r>
              <a:rPr lang="en-US" altLang="zh-CN" sz="3200" dirty="0">
                <a:solidFill>
                  <a:schemeClr val="accent1">
                    <a:lumMod val="50000"/>
                  </a:schemeClr>
                </a:solidFill>
                <a:latin typeface="MV Boli" panose="02000500030200090000" charset="0"/>
                <a:ea typeface="微软雅黑 Light" panose="020B0502040204020203" charset="-122"/>
                <a:cs typeface="MV Boli" panose="02000500030200090000" charset="0"/>
                <a:sym typeface="+mn-ea"/>
              </a:rPr>
              <a:t>Actually, you’d better have a dream.</a:t>
            </a:r>
          </a:p>
        </p:txBody>
      </p:sp>
      <p:grpSp>
        <p:nvGrpSpPr>
          <p:cNvPr id="24" name="组合 23"/>
          <p:cNvGrpSpPr/>
          <p:nvPr/>
        </p:nvGrpSpPr>
        <p:grpSpPr>
          <a:xfrm>
            <a:off x="123694" y="4255339"/>
            <a:ext cx="2735970" cy="1835606"/>
            <a:chOff x="5079253" y="572273"/>
            <a:chExt cx="2735970" cy="1835606"/>
          </a:xfrm>
        </p:grpSpPr>
        <p:sp>
          <p:nvSpPr>
            <p:cNvPr id="25" name="等腰三角形 24"/>
            <p:cNvSpPr/>
            <p:nvPr/>
          </p:nvSpPr>
          <p:spPr>
            <a:xfrm>
              <a:off x="5491053" y="779638"/>
              <a:ext cx="1888760" cy="1628241"/>
            </a:xfrm>
            <a:prstGeom prst="triangle">
              <a:avLst/>
            </a:prstGeom>
            <a:noFill/>
            <a:ln w="28575" cmpd="dbl">
              <a:solidFill>
                <a:srgbClr val="E4F1F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6" name="等腰三角形 25"/>
            <p:cNvSpPr/>
            <p:nvPr/>
          </p:nvSpPr>
          <p:spPr>
            <a:xfrm>
              <a:off x="5079253" y="572274"/>
              <a:ext cx="1888760" cy="1628241"/>
            </a:xfrm>
            <a:prstGeom prst="triangle">
              <a:avLst/>
            </a:prstGeom>
            <a:noFill/>
            <a:ln w="28575" cmpd="dbl">
              <a:solidFill>
                <a:srgbClr val="E4F1F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7" name="等腰三角形 26"/>
            <p:cNvSpPr/>
            <p:nvPr/>
          </p:nvSpPr>
          <p:spPr>
            <a:xfrm>
              <a:off x="5926463" y="572273"/>
              <a:ext cx="1888760" cy="1628241"/>
            </a:xfrm>
            <a:prstGeom prst="triangle">
              <a:avLst/>
            </a:prstGeom>
            <a:noFill/>
            <a:ln w="28575" cmpd="dbl">
              <a:solidFill>
                <a:srgbClr val="E4F1F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grpSp>
      <p:pic>
        <p:nvPicPr>
          <p:cNvPr id="11" name="图片 10" descr="水印">
            <a:extLst>
              <a:ext uri="{FF2B5EF4-FFF2-40B4-BE49-F238E27FC236}">
                <a16:creationId xmlns:a16="http://schemas.microsoft.com/office/drawing/2014/main" id="{59FD7653-5B1E-472A-AE48-1A77B6B370A4}"/>
              </a:ext>
            </a:extLst>
          </p:cNvPr>
          <p:cNvPicPr>
            <a:picLocks noChangeAspect="1"/>
          </p:cNvPicPr>
          <p:nvPr/>
        </p:nvPicPr>
        <p:blipFill>
          <a:blip r:embed="rId4"/>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500"/>
                    </a14:imgEffect>
                  </a14:imgLayer>
                </a14:imgProps>
              </a:ext>
            </a:extLst>
          </a:blip>
          <a:srcRect/>
          <a:stretch>
            <a:fillRect/>
          </a:stretch>
        </p:blipFill>
        <p:spPr>
          <a:xfrm>
            <a:off x="0" y="0"/>
            <a:ext cx="12192000" cy="4506686"/>
          </a:xfrm>
          <a:prstGeom prst="rect">
            <a:avLst/>
          </a:prstGeom>
        </p:spPr>
      </p:pic>
      <p:grpSp>
        <p:nvGrpSpPr>
          <p:cNvPr id="3" name="组合 2"/>
          <p:cNvGrpSpPr/>
          <p:nvPr/>
        </p:nvGrpSpPr>
        <p:grpSpPr>
          <a:xfrm>
            <a:off x="4534219" y="1335540"/>
            <a:ext cx="2735970" cy="1835606"/>
            <a:chOff x="5079253" y="572273"/>
            <a:chExt cx="2735970" cy="1835606"/>
          </a:xfrm>
        </p:grpSpPr>
        <p:sp>
          <p:nvSpPr>
            <p:cNvPr id="4" name="等腰三角形 3"/>
            <p:cNvSpPr/>
            <p:nvPr/>
          </p:nvSpPr>
          <p:spPr>
            <a:xfrm>
              <a:off x="5491053" y="779638"/>
              <a:ext cx="1888760" cy="1628241"/>
            </a:xfrm>
            <a:prstGeom prst="triangl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等腰三角形 4"/>
            <p:cNvSpPr/>
            <p:nvPr/>
          </p:nvSpPr>
          <p:spPr>
            <a:xfrm>
              <a:off x="5079253" y="572274"/>
              <a:ext cx="1888760" cy="1628241"/>
            </a:xfrm>
            <a:prstGeom prst="triangl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等腰三角形 5"/>
            <p:cNvSpPr/>
            <p:nvPr/>
          </p:nvSpPr>
          <p:spPr>
            <a:xfrm>
              <a:off x="5926463" y="572273"/>
              <a:ext cx="1888760" cy="1628241"/>
            </a:xfrm>
            <a:prstGeom prst="triangl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p:cNvSpPr txBox="1"/>
          <p:nvPr/>
        </p:nvSpPr>
        <p:spPr>
          <a:xfrm>
            <a:off x="3948430" y="4837881"/>
            <a:ext cx="4607857" cy="1322070"/>
          </a:xfrm>
          <a:prstGeom prst="rect">
            <a:avLst/>
          </a:prstGeom>
          <a:noFill/>
        </p:spPr>
        <p:txBody>
          <a:bodyPr wrap="square" rtlCol="0">
            <a:spAutoFit/>
          </a:bodyPr>
          <a:lstStyle/>
          <a:p>
            <a:pPr algn="ctr"/>
            <a:r>
              <a:rPr lang="en-US" altLang="zh-CN" sz="6000" dirty="0">
                <a:solidFill>
                  <a:schemeClr val="accent1"/>
                </a:solidFill>
                <a:effectLst>
                  <a:outerShdw blurRad="38100" dist="25400" dir="5400000" algn="ctr" rotWithShape="0">
                    <a:srgbClr val="6E747A">
                      <a:alpha val="43000"/>
                    </a:srgbClr>
                  </a:outerShdw>
                </a:effectLst>
                <a:cs typeface="+mn-ea"/>
                <a:sym typeface="+mn-lt"/>
              </a:rPr>
              <a:t>THANKS</a:t>
            </a:r>
          </a:p>
          <a:p>
            <a:pPr algn="ctr"/>
            <a:r>
              <a:rPr lang="en-US" altLang="zh-CN" sz="2000" dirty="0">
                <a:solidFill>
                  <a:schemeClr val="bg2"/>
                </a:solidFill>
                <a:effectLst>
                  <a:outerShdw blurRad="38100" dist="25400" dir="5400000" algn="ctr" rotWithShape="0">
                    <a:srgbClr val="6E747A">
                      <a:alpha val="43000"/>
                    </a:srgbClr>
                  </a:outerShdw>
                </a:effectLst>
                <a:latin typeface="微软雅黑 Light" panose="020B0502040204020203" charset="-122"/>
                <a:ea typeface="微软雅黑 Light" panose="020B0502040204020203" charset="-122"/>
                <a:cs typeface="+mn-ea"/>
                <a:sym typeface="+mn-lt"/>
              </a:rPr>
              <a:t>Designed by Sliva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rot="10800000">
            <a:off x="7955915" y="60960"/>
            <a:ext cx="4236085" cy="2376170"/>
          </a:xfrm>
          <a:custGeom>
            <a:avLst/>
            <a:gdLst>
              <a:gd name="connsiteX0" fmla="*/ 476443 w 2604055"/>
              <a:gd name="connsiteY0" fmla="*/ 2724393 h 3801316"/>
              <a:gd name="connsiteX1" fmla="*/ 476443 w 2604055"/>
              <a:gd name="connsiteY1" fmla="*/ 2616393 h 3801316"/>
              <a:gd name="connsiteX2" fmla="*/ 2604055 w 2604055"/>
              <a:gd name="connsiteY2" fmla="*/ 2616393 h 3801316"/>
              <a:gd name="connsiteX3" fmla="*/ 2604055 w 2604055"/>
              <a:gd name="connsiteY3" fmla="*/ 2724393 h 3801316"/>
              <a:gd name="connsiteX4" fmla="*/ 361441 w 2604055"/>
              <a:gd name="connsiteY4" fmla="*/ 2616393 h 3801316"/>
              <a:gd name="connsiteX5" fmla="*/ 361441 w 2604055"/>
              <a:gd name="connsiteY5" fmla="*/ 0 h 3801316"/>
              <a:gd name="connsiteX6" fmla="*/ 476443 w 2604055"/>
              <a:gd name="connsiteY6" fmla="*/ 0 h 3801316"/>
              <a:gd name="connsiteX7" fmla="*/ 476443 w 2604055"/>
              <a:gd name="connsiteY7" fmla="*/ 2616393 h 3801316"/>
              <a:gd name="connsiteX8" fmla="*/ 361441 w 2604055"/>
              <a:gd name="connsiteY8" fmla="*/ 3801316 h 3801316"/>
              <a:gd name="connsiteX9" fmla="*/ 361441 w 2604055"/>
              <a:gd name="connsiteY9" fmla="*/ 2724393 h 3801316"/>
              <a:gd name="connsiteX10" fmla="*/ 476443 w 2604055"/>
              <a:gd name="connsiteY10" fmla="*/ 2724393 h 3801316"/>
              <a:gd name="connsiteX11" fmla="*/ 476443 w 2604055"/>
              <a:gd name="connsiteY11" fmla="*/ 3801316 h 3801316"/>
              <a:gd name="connsiteX12" fmla="*/ 0 w 2604055"/>
              <a:gd name="connsiteY12" fmla="*/ 2724393 h 3801316"/>
              <a:gd name="connsiteX13" fmla="*/ 0 w 2604055"/>
              <a:gd name="connsiteY13" fmla="*/ 2616393 h 3801316"/>
              <a:gd name="connsiteX14" fmla="*/ 361441 w 2604055"/>
              <a:gd name="connsiteY14" fmla="*/ 2616393 h 3801316"/>
              <a:gd name="connsiteX15" fmla="*/ 361441 w 2604055"/>
              <a:gd name="connsiteY15" fmla="*/ 2724393 h 380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4055" h="3801316">
                <a:moveTo>
                  <a:pt x="476443" y="2724393"/>
                </a:moveTo>
                <a:lnTo>
                  <a:pt x="476443" y="2616393"/>
                </a:lnTo>
                <a:lnTo>
                  <a:pt x="2604055" y="2616393"/>
                </a:lnTo>
                <a:lnTo>
                  <a:pt x="2604055" y="2724393"/>
                </a:lnTo>
                <a:close/>
                <a:moveTo>
                  <a:pt x="361441" y="2616393"/>
                </a:moveTo>
                <a:lnTo>
                  <a:pt x="361441" y="0"/>
                </a:lnTo>
                <a:lnTo>
                  <a:pt x="476443" y="0"/>
                </a:lnTo>
                <a:lnTo>
                  <a:pt x="476443" y="2616393"/>
                </a:lnTo>
                <a:close/>
                <a:moveTo>
                  <a:pt x="361441" y="3801316"/>
                </a:moveTo>
                <a:lnTo>
                  <a:pt x="361441" y="2724393"/>
                </a:lnTo>
                <a:lnTo>
                  <a:pt x="476443" y="2724393"/>
                </a:lnTo>
                <a:lnTo>
                  <a:pt x="476443" y="3801316"/>
                </a:lnTo>
                <a:close/>
                <a:moveTo>
                  <a:pt x="0" y="2724393"/>
                </a:moveTo>
                <a:lnTo>
                  <a:pt x="0" y="2616393"/>
                </a:lnTo>
                <a:lnTo>
                  <a:pt x="361441" y="2616393"/>
                </a:lnTo>
                <a:lnTo>
                  <a:pt x="361441" y="272439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0" name="组合 9"/>
          <p:cNvGrpSpPr/>
          <p:nvPr/>
        </p:nvGrpSpPr>
        <p:grpSpPr>
          <a:xfrm>
            <a:off x="480060" y="351155"/>
            <a:ext cx="2176145" cy="1442720"/>
            <a:chOff x="5079253" y="572273"/>
            <a:chExt cx="2735970" cy="1835606"/>
          </a:xfrm>
        </p:grpSpPr>
        <p:sp>
          <p:nvSpPr>
            <p:cNvPr id="11" name="等腰三角形 10"/>
            <p:cNvSpPr/>
            <p:nvPr/>
          </p:nvSpPr>
          <p:spPr>
            <a:xfrm>
              <a:off x="5491053" y="779638"/>
              <a:ext cx="1888760" cy="1628241"/>
            </a:xfrm>
            <a:prstGeom prst="triangle">
              <a:avLst/>
            </a:prstGeom>
            <a:noFill/>
            <a:ln w="38100">
              <a:solidFill>
                <a:srgbClr val="BC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a:off x="5079253" y="572274"/>
              <a:ext cx="1888760" cy="1628241"/>
            </a:xfrm>
            <a:prstGeom prst="triangle">
              <a:avLst/>
            </a:prstGeom>
            <a:noFill/>
            <a:ln w="38100">
              <a:solidFill>
                <a:srgbClr val="BC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a:off x="5926463" y="572273"/>
              <a:ext cx="1888760" cy="1628241"/>
            </a:xfrm>
            <a:prstGeom prst="triangle">
              <a:avLst/>
            </a:prstGeom>
            <a:noFill/>
            <a:ln w="38100">
              <a:solidFill>
                <a:srgbClr val="BC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249237" y="2578396"/>
            <a:ext cx="4813935" cy="3108543"/>
          </a:xfrm>
          <a:prstGeom prst="rect">
            <a:avLst/>
          </a:prstGeom>
          <a:noFill/>
        </p:spPr>
        <p:txBody>
          <a:bodyPr wrap="square" rtlCol="0">
            <a:spAutoFit/>
          </a:bodyPr>
          <a:lstStyle/>
          <a:p>
            <a:r>
              <a:rPr lang="en-US" altLang="zh-CN"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sym typeface="+mn-ea"/>
              </a:rPr>
              <a:t>Dreams are reflections of humans’ </a:t>
            </a:r>
            <a:r>
              <a:rPr lang="en-US" altLang="zh-CN" sz="2800" b="1" dirty="0">
                <a:solidFill>
                  <a:schemeClr val="accent1">
                    <a:lumMod val="50000"/>
                  </a:schemeClr>
                </a:solidFill>
                <a:latin typeface="微软雅黑" panose="020B0503020204020204" charset="-122"/>
                <a:ea typeface="微软雅黑" panose="020B0503020204020204" charset="-122"/>
                <a:cs typeface="微软雅黑 Light" panose="020B0502040204020203" charset="-122"/>
                <a:sym typeface="+mn-ea"/>
              </a:rPr>
              <a:t>inner</a:t>
            </a:r>
            <a:r>
              <a:rPr lang="en-US" altLang="zh-CN"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sym typeface="+mn-ea"/>
              </a:rPr>
              <a:t> spaces and a connection between human </a:t>
            </a:r>
            <a:r>
              <a:rPr lang="en-US" altLang="zh-CN" sz="2800" b="1" dirty="0" err="1">
                <a:solidFill>
                  <a:schemeClr val="accent1">
                    <a:lumMod val="50000"/>
                  </a:schemeClr>
                </a:solidFill>
                <a:latin typeface="微软雅黑" panose="020B0503020204020204" charset="-122"/>
                <a:ea typeface="微软雅黑" panose="020B0503020204020204" charset="-122"/>
                <a:cs typeface="微软雅黑 Light" panose="020B0502040204020203" charset="-122"/>
                <a:sym typeface="+mn-ea"/>
              </a:rPr>
              <a:t>subconsciousness</a:t>
            </a:r>
            <a:r>
              <a:rPr lang="en-US" altLang="zh-CN"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sym typeface="+mn-ea"/>
              </a:rPr>
              <a:t>(</a:t>
            </a:r>
            <a:r>
              <a:rPr lang="zh-CN" altLang="en-US"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sym typeface="+mn-ea"/>
              </a:rPr>
              <a:t>潜意识</a:t>
            </a:r>
            <a:r>
              <a:rPr lang="en-US" altLang="zh-CN"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sym typeface="+mn-ea"/>
              </a:rPr>
              <a:t>) and </a:t>
            </a:r>
            <a:r>
              <a:rPr lang="en-US" altLang="zh-CN" sz="2800" b="1" dirty="0">
                <a:solidFill>
                  <a:schemeClr val="accent1">
                    <a:lumMod val="50000"/>
                  </a:schemeClr>
                </a:solidFill>
                <a:latin typeface="微软雅黑" panose="020B0503020204020204" charset="-122"/>
                <a:ea typeface="微软雅黑" panose="020B0503020204020204" charset="-122"/>
                <a:cs typeface="微软雅黑 Light" panose="020B0502040204020203" charset="-122"/>
                <a:sym typeface="+mn-ea"/>
              </a:rPr>
              <a:t>consciousness</a:t>
            </a:r>
            <a:r>
              <a:rPr lang="en-US" altLang="zh-CN"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sym typeface="+mn-ea"/>
              </a:rPr>
              <a:t>(</a:t>
            </a:r>
            <a:r>
              <a:rPr lang="zh-CN" altLang="en-US"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sym typeface="+mn-ea"/>
              </a:rPr>
              <a:t>意识</a:t>
            </a:r>
            <a:r>
              <a:rPr lang="en-US" altLang="zh-CN"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sym typeface="+mn-ea"/>
              </a:rPr>
              <a:t>). </a:t>
            </a:r>
            <a:endParaRPr lang="zh-CN" altLang="en-US"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endParaRPr>
          </a:p>
          <a:p>
            <a:endParaRPr lang="zh-CN" altLang="en-US" sz="2800" b="1" dirty="0">
              <a:solidFill>
                <a:schemeClr val="accent1">
                  <a:lumMod val="50000"/>
                </a:schemeClr>
              </a:solidFill>
              <a:latin typeface="微软雅黑 Light" panose="020B0502040204020203" charset="-122"/>
              <a:ea typeface="微软雅黑 Light" panose="020B0502040204020203" charset="-122"/>
              <a:cs typeface="微软雅黑 Light" panose="020B0502040204020203" charset="-122"/>
              <a:sym typeface="+mn-lt"/>
            </a:endParaRPr>
          </a:p>
        </p:txBody>
      </p:sp>
      <p:pic>
        <p:nvPicPr>
          <p:cNvPr id="1026" name="Picture 2"/>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090795" y="1019175"/>
            <a:ext cx="6221730" cy="3898265"/>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414401" y="4908997"/>
            <a:ext cx="2735970" cy="1835606"/>
            <a:chOff x="5079253" y="572273"/>
            <a:chExt cx="2735970" cy="1835606"/>
          </a:xfrm>
        </p:grpSpPr>
        <p:sp>
          <p:nvSpPr>
            <p:cNvPr id="16" name="等腰三角形 15"/>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等腰三角形 16"/>
            <p:cNvSpPr/>
            <p:nvPr/>
          </p:nvSpPr>
          <p:spPr>
            <a:xfrm>
              <a:off x="5079253" y="572274"/>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矩形 30"/>
          <p:cNvSpPr/>
          <p:nvPr/>
        </p:nvSpPr>
        <p:spPr>
          <a:xfrm>
            <a:off x="0" y="3175"/>
            <a:ext cx="12192000" cy="832848"/>
          </a:xfrm>
          <a:prstGeom prst="rect">
            <a:avLst/>
          </a:pr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2" name="TextBox 1"/>
          <p:cNvSpPr txBox="1"/>
          <p:nvPr/>
        </p:nvSpPr>
        <p:spPr>
          <a:xfrm>
            <a:off x="609600" y="150586"/>
            <a:ext cx="10972800" cy="64633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zh-CN" sz="3600" b="1" dirty="0">
                <a:latin typeface="MV Boli" panose="02000500030200090000" charset="0"/>
                <a:ea typeface="微软雅黑" panose="020B0503020204020204" charset="-122"/>
                <a:cs typeface="MV Boli" panose="02000500030200090000" charset="0"/>
              </a:rPr>
              <a:t>Ancient Stories about Dreams in Western culture</a:t>
            </a:r>
            <a:endParaRPr lang="zh-CN" altLang="en-US" sz="3600" dirty="0">
              <a:latin typeface="MV Boli" panose="02000500030200090000" charset="0"/>
              <a:ea typeface="微软雅黑" panose="020B0503020204020204" charset="-122"/>
              <a:cs typeface="MV Boli" panose="02000500030200090000" charset="0"/>
            </a:endParaRPr>
          </a:p>
        </p:txBody>
      </p:sp>
      <p:sp>
        <p:nvSpPr>
          <p:cNvPr id="6" name="TextBox 5"/>
          <p:cNvSpPr txBox="1"/>
          <p:nvPr/>
        </p:nvSpPr>
        <p:spPr>
          <a:xfrm>
            <a:off x="5170195" y="1185444"/>
            <a:ext cx="6800369" cy="5078313"/>
          </a:xfrm>
          <a:prstGeom prst="rect">
            <a:avLst/>
          </a:prstGeom>
          <a:solidFill>
            <a:srgbClr val="E4F1F7"/>
          </a:solidFill>
          <a:ln>
            <a:noFill/>
          </a:ln>
          <a:effectLst/>
        </p:spPr>
        <p:txBody>
          <a:bodyPr wrap="square" rtlCol="0">
            <a:spAutoFit/>
          </a:bodyPr>
          <a:lstStyle/>
          <a:p>
            <a:pPr algn="just" fontAlgn="base"/>
            <a:r>
              <a:rPr lang="en-US" altLang="zh-CN" sz="3600" dirty="0"/>
              <a:t>    </a:t>
            </a:r>
            <a:endParaRPr lang="en-US" altLang="zh-CN" sz="3200" dirty="0">
              <a:latin typeface="等线 Light" panose="02010600030101010101" charset="-122"/>
              <a:ea typeface="等线 Light" panose="02010600030101010101" charset="-122"/>
              <a:cs typeface="等线 Light" panose="02010600030101010101" charset="-122"/>
            </a:endParaRPr>
          </a:p>
          <a:p>
            <a:pPr algn="just" fontAlgn="base"/>
            <a:endParaRPr lang="en-US" altLang="zh-CN" sz="3200" dirty="0">
              <a:latin typeface="等线 Light" panose="02010600030101010101" charset="-122"/>
              <a:ea typeface="等线 Light" panose="02010600030101010101" charset="-122"/>
              <a:cs typeface="等线 Light" panose="02010600030101010101" charset="-122"/>
            </a:endParaRPr>
          </a:p>
          <a:p>
            <a:pPr algn="just" fontAlgn="base"/>
            <a:endParaRPr lang="en-US" altLang="zh-CN" sz="3200" dirty="0">
              <a:latin typeface="等线 Light" panose="02010600030101010101" charset="-122"/>
              <a:ea typeface="等线 Light" panose="02010600030101010101" charset="-122"/>
              <a:cs typeface="等线 Light" panose="02010600030101010101" charset="-122"/>
            </a:endParaRPr>
          </a:p>
          <a:p>
            <a:pPr algn="just" fontAlgn="base"/>
            <a:endParaRPr lang="en-US" altLang="zh-CN" sz="3200" dirty="0">
              <a:latin typeface="等线 Light" panose="02010600030101010101" charset="-122"/>
              <a:ea typeface="等线 Light" panose="02010600030101010101" charset="-122"/>
              <a:cs typeface="等线 Light" panose="02010600030101010101" charset="-122"/>
            </a:endParaRPr>
          </a:p>
          <a:p>
            <a:pPr algn="just" fontAlgn="base"/>
            <a:endParaRPr lang="en-US" altLang="zh-CN" sz="3200" dirty="0">
              <a:latin typeface="等线 Light" panose="02010600030101010101" charset="-122"/>
              <a:ea typeface="等线 Light" panose="02010600030101010101" charset="-122"/>
              <a:cs typeface="等线 Light" panose="02010600030101010101" charset="-122"/>
            </a:endParaRPr>
          </a:p>
          <a:p>
            <a:pPr algn="ctr" fontAlgn="base"/>
            <a:endParaRPr lang="en-US" altLang="zh-CN" sz="3200" dirty="0">
              <a:latin typeface="等线 Light" panose="02010600030101010101" charset="-122"/>
              <a:ea typeface="等线 Light" panose="02010600030101010101" charset="-122"/>
              <a:cs typeface="等线 Light" panose="02010600030101010101" charset="-122"/>
            </a:endParaRPr>
          </a:p>
          <a:p>
            <a:pPr algn="ctr" fontAlgn="base"/>
            <a:endParaRPr lang="en-US" altLang="zh-CN" sz="3200" dirty="0">
              <a:latin typeface="等线 Light" panose="02010600030101010101" charset="-122"/>
              <a:ea typeface="等线 Light" panose="02010600030101010101" charset="-122"/>
              <a:cs typeface="等线 Light" panose="02010600030101010101" charset="-122"/>
            </a:endParaRPr>
          </a:p>
          <a:p>
            <a:pPr algn="ctr" fontAlgn="base"/>
            <a:endParaRPr lang="en-US" altLang="zh-CN" sz="3200" dirty="0">
              <a:latin typeface="等线 Light" panose="02010600030101010101" charset="-122"/>
              <a:ea typeface="等线 Light" panose="02010600030101010101" charset="-122"/>
              <a:cs typeface="等线 Light" panose="02010600030101010101" charset="-122"/>
            </a:endParaRPr>
          </a:p>
          <a:p>
            <a:pPr algn="ctr" fontAlgn="base"/>
            <a:endParaRPr lang="en-US" altLang="zh-CN" sz="3200" dirty="0">
              <a:latin typeface="等线 Light" panose="02010600030101010101" charset="-122"/>
              <a:ea typeface="等线 Light" panose="02010600030101010101" charset="-122"/>
              <a:cs typeface="等线 Light" panose="02010600030101010101" charset="-122"/>
            </a:endParaRPr>
          </a:p>
          <a:p>
            <a:pPr algn="ctr" fontAlgn="base"/>
            <a:endParaRPr lang="en-US" altLang="zh-CN" sz="3200" dirty="0">
              <a:latin typeface="等线 Light" panose="02010600030101010101" charset="-122"/>
              <a:ea typeface="等线 Light" panose="02010600030101010101" charset="-122"/>
              <a:cs typeface="等线 Light" panose="02010600030101010101"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64" y="1185445"/>
            <a:ext cx="4699942" cy="5228801"/>
          </a:xfrm>
          <a:prstGeom prst="rect">
            <a:avLst/>
          </a:prstGeom>
        </p:spPr>
      </p:pic>
      <p:sp>
        <p:nvSpPr>
          <p:cNvPr id="4" name="文本框 3"/>
          <p:cNvSpPr txBox="1"/>
          <p:nvPr/>
        </p:nvSpPr>
        <p:spPr>
          <a:xfrm>
            <a:off x="5237430" y="2504484"/>
            <a:ext cx="6545382" cy="1077218"/>
          </a:xfrm>
          <a:prstGeom prst="rect">
            <a:avLst/>
          </a:prstGeom>
          <a:noFill/>
        </p:spPr>
        <p:txBody>
          <a:bodyPr wrap="none" rtlCol="0">
            <a:spAutoFit/>
          </a:bodyPr>
          <a:lstStyle/>
          <a:p>
            <a:pPr algn="ctr" fontAlgn="base"/>
            <a:r>
              <a:rPr lang="en-US" altLang="zh-CN" sz="3200" dirty="0">
                <a:latin typeface="等线 Light" panose="02010600030101010101" charset="-122"/>
                <a:ea typeface="等线 Light" panose="02010600030101010101" charset="-122"/>
                <a:cs typeface="等线 Light" panose="02010600030101010101" charset="-122"/>
              </a:rPr>
              <a:t>it’s because the Sandman(</a:t>
            </a:r>
            <a:r>
              <a:rPr lang="zh-CN" altLang="en-US" sz="3200" dirty="0">
                <a:latin typeface="等线 Light" panose="02010600030101010101" charset="-122"/>
                <a:ea typeface="等线 Light" panose="02010600030101010101" charset="-122"/>
                <a:cs typeface="等线 Light" panose="02010600030101010101" charset="-122"/>
              </a:rPr>
              <a:t>睡魔</a:t>
            </a:r>
            <a:r>
              <a:rPr lang="en-US" altLang="zh-CN" sz="3200" dirty="0">
                <a:latin typeface="等线 Light" panose="02010600030101010101" charset="-122"/>
                <a:ea typeface="等线 Light" panose="02010600030101010101" charset="-122"/>
                <a:cs typeface="等线 Light" panose="02010600030101010101" charset="-122"/>
              </a:rPr>
              <a:t>)</a:t>
            </a:r>
          </a:p>
          <a:p>
            <a:pPr algn="ctr" fontAlgn="base"/>
            <a:r>
              <a:rPr lang="en-US" altLang="zh-CN" sz="3200" dirty="0">
                <a:latin typeface="等线 Light" panose="02010600030101010101" charset="-122"/>
                <a:ea typeface="等线 Light" panose="02010600030101010101" charset="-122"/>
                <a:cs typeface="等线 Light" panose="02010600030101010101" charset="-122"/>
              </a:rPr>
              <a:t>visited you the night before. </a:t>
            </a:r>
          </a:p>
        </p:txBody>
      </p:sp>
      <p:sp>
        <p:nvSpPr>
          <p:cNvPr id="8" name="矩形 7"/>
          <p:cNvSpPr/>
          <p:nvPr/>
        </p:nvSpPr>
        <p:spPr>
          <a:xfrm>
            <a:off x="5217567" y="1323420"/>
            <a:ext cx="6692684" cy="1077218"/>
          </a:xfrm>
          <a:prstGeom prst="rect">
            <a:avLst/>
          </a:prstGeom>
        </p:spPr>
        <p:txBody>
          <a:bodyPr wrap="square">
            <a:spAutoFit/>
          </a:bodyPr>
          <a:lstStyle/>
          <a:p>
            <a:pPr algn="ctr"/>
            <a:r>
              <a:rPr lang="en-US" altLang="zh-CN" sz="3200" dirty="0">
                <a:latin typeface="等线 Light" panose="02010600030101010101" charset="-122"/>
                <a:ea typeface="等线 Light" panose="02010600030101010101" charset="-122"/>
                <a:cs typeface="等线 Light" panose="02010600030101010101" charset="-122"/>
              </a:rPr>
              <a:t>When you wake up with </a:t>
            </a:r>
          </a:p>
          <a:p>
            <a:pPr algn="ctr"/>
            <a:r>
              <a:rPr lang="en-US" altLang="zh-CN" sz="3200" dirty="0">
                <a:latin typeface="等线 Light" panose="02010600030101010101" charset="-122"/>
                <a:ea typeface="等线 Light" panose="02010600030101010101" charset="-122"/>
                <a:cs typeface="等线 Light" panose="02010600030101010101" charset="-122"/>
              </a:rPr>
              <a:t>something solid around your eyes,</a:t>
            </a:r>
            <a:endParaRPr lang="en-US" altLang="zh-CN" dirty="0"/>
          </a:p>
        </p:txBody>
      </p:sp>
      <p:sp>
        <p:nvSpPr>
          <p:cNvPr id="10" name="矩形 9"/>
          <p:cNvSpPr/>
          <p:nvPr/>
        </p:nvSpPr>
        <p:spPr>
          <a:xfrm>
            <a:off x="5365376" y="3697615"/>
            <a:ext cx="6349585" cy="2554545"/>
          </a:xfrm>
          <a:prstGeom prst="rect">
            <a:avLst/>
          </a:prstGeom>
        </p:spPr>
        <p:txBody>
          <a:bodyPr wrap="square">
            <a:spAutoFit/>
          </a:bodyPr>
          <a:lstStyle/>
          <a:p>
            <a:pPr algn="ctr"/>
            <a:r>
              <a:rPr lang="en-US" altLang="zh-CN" sz="3200" dirty="0">
                <a:latin typeface="等线 Light" panose="02010600030101010101" charset="-122"/>
                <a:ea typeface="等线 Light" panose="02010600030101010101" charset="-122"/>
                <a:cs typeface="等线 Light" panose="02010600030101010101" charset="-122"/>
              </a:rPr>
              <a:t>In America, every child knows the story of the Sandman, a spirit who sprinkles sand into the eyes of sleeping boys and girls to make them dream.</a:t>
            </a:r>
            <a:endParaRPr lang="zh-CN" altLang="en-US" sz="3200" dirty="0">
              <a:latin typeface="等线 Light" panose="02010600030101010101" charset="-122"/>
              <a:ea typeface="等线 Light" panose="02010600030101010101" charset="-122"/>
              <a:cs typeface="等线 Light"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312801" y="4735007"/>
            <a:ext cx="2735970" cy="1835606"/>
            <a:chOff x="5079253" y="572273"/>
            <a:chExt cx="2735970" cy="1835606"/>
          </a:xfrm>
        </p:grpSpPr>
        <p:sp>
          <p:nvSpPr>
            <p:cNvPr id="16" name="等腰三角形 15"/>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a:off x="5079253" y="572274"/>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等腰三角形 7"/>
          <p:cNvSpPr/>
          <p:nvPr/>
        </p:nvSpPr>
        <p:spPr>
          <a:xfrm rot="5400000">
            <a:off x="-256540" y="2836545"/>
            <a:ext cx="1593215" cy="1080135"/>
          </a:xfrm>
          <a:prstGeom prst="triangle">
            <a:avLst/>
          </a:prstGeom>
          <a:solidFill>
            <a:srgbClr val="BC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TextBox 4"/>
          <p:cNvSpPr txBox="1"/>
          <p:nvPr/>
        </p:nvSpPr>
        <p:spPr>
          <a:xfrm>
            <a:off x="127171" y="122349"/>
            <a:ext cx="5848112" cy="6124754"/>
          </a:xfrm>
          <a:prstGeom prst="rect">
            <a:avLst/>
          </a:prstGeom>
          <a:solidFill>
            <a:schemeClr val="accent1">
              <a:lumMod val="20000"/>
              <a:lumOff val="80000"/>
              <a:alpha val="99000"/>
            </a:schemeClr>
          </a:solidFill>
          <a:ln>
            <a:noFill/>
          </a:ln>
          <a:effectLst/>
        </p:spPr>
        <p:txBody>
          <a:bodyPr wrap="square" rtlCol="0">
            <a:spAutoFit/>
          </a:bodyPr>
          <a:lstStyle/>
          <a:p>
            <a:pPr algn="just">
              <a:defRPr/>
            </a:pPr>
            <a:r>
              <a:rPr lang="en-US" altLang="zh-CN" sz="2800" dirty="0">
                <a:latin typeface="等线 Light" panose="02010600030101010101" charset="-122"/>
                <a:ea typeface="等线 Light" panose="02010600030101010101" charset="-122"/>
                <a:cs typeface="等线 Light" panose="02010600030101010101" charset="-122"/>
              </a:rPr>
              <a:t>    The dream catcher is an old tradition of American Indians. </a:t>
            </a: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a:p>
            <a:pPr algn="just">
              <a:defRPr/>
            </a:pPr>
            <a:endParaRPr lang="en-US" altLang="zh-CN" sz="2800" dirty="0">
              <a:latin typeface="等线 Light" panose="02010600030101010101" charset="-122"/>
              <a:ea typeface="等线 Light" panose="02010600030101010101" charset="-122"/>
              <a:cs typeface="等线 Light" panose="02010600030101010101" charset="-122"/>
            </a:endParaRPr>
          </a:p>
        </p:txBody>
      </p:sp>
      <p:sp>
        <p:nvSpPr>
          <p:cNvPr id="14" name="任意多边形 13"/>
          <p:cNvSpPr/>
          <p:nvPr/>
        </p:nvSpPr>
        <p:spPr>
          <a:xfrm rot="5400000">
            <a:off x="4794279" y="2405594"/>
            <a:ext cx="2604055" cy="5425529"/>
          </a:xfrm>
          <a:custGeom>
            <a:avLst/>
            <a:gdLst>
              <a:gd name="connsiteX0" fmla="*/ 2450573 w 2604055"/>
              <a:gd name="connsiteY0" fmla="*/ 2719719 h 5425529"/>
              <a:gd name="connsiteX1" fmla="*/ 2450573 w 2604055"/>
              <a:gd name="connsiteY1" fmla="*/ 2611719 h 5425529"/>
              <a:gd name="connsiteX2" fmla="*/ 2604055 w 2604055"/>
              <a:gd name="connsiteY2" fmla="*/ 2611719 h 5425529"/>
              <a:gd name="connsiteX3" fmla="*/ 2604055 w 2604055"/>
              <a:gd name="connsiteY3" fmla="*/ 2719719 h 5425529"/>
              <a:gd name="connsiteX4" fmla="*/ 2342573 w 2604055"/>
              <a:gd name="connsiteY4" fmla="*/ 2611719 h 5425529"/>
              <a:gd name="connsiteX5" fmla="*/ 2342573 w 2604055"/>
              <a:gd name="connsiteY5" fmla="*/ 0 h 5425529"/>
              <a:gd name="connsiteX6" fmla="*/ 2450573 w 2604055"/>
              <a:gd name="connsiteY6" fmla="*/ 0 h 5425529"/>
              <a:gd name="connsiteX7" fmla="*/ 2450573 w 2604055"/>
              <a:gd name="connsiteY7" fmla="*/ 2611719 h 5425529"/>
              <a:gd name="connsiteX8" fmla="*/ 2342573 w 2604055"/>
              <a:gd name="connsiteY8" fmla="*/ 5425529 h 5425529"/>
              <a:gd name="connsiteX9" fmla="*/ 2342573 w 2604055"/>
              <a:gd name="connsiteY9" fmla="*/ 2719719 h 5425529"/>
              <a:gd name="connsiteX10" fmla="*/ 2450573 w 2604055"/>
              <a:gd name="connsiteY10" fmla="*/ 2719719 h 5425529"/>
              <a:gd name="connsiteX11" fmla="*/ 2450573 w 2604055"/>
              <a:gd name="connsiteY11" fmla="*/ 5425529 h 5425529"/>
              <a:gd name="connsiteX12" fmla="*/ 0 w 2604055"/>
              <a:gd name="connsiteY12" fmla="*/ 2719719 h 5425529"/>
              <a:gd name="connsiteX13" fmla="*/ 0 w 2604055"/>
              <a:gd name="connsiteY13" fmla="*/ 2611719 h 5425529"/>
              <a:gd name="connsiteX14" fmla="*/ 2342573 w 2604055"/>
              <a:gd name="connsiteY14" fmla="*/ 2611719 h 5425529"/>
              <a:gd name="connsiteX15" fmla="*/ 2342573 w 2604055"/>
              <a:gd name="connsiteY15" fmla="*/ 2719719 h 54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4055" h="5425529">
                <a:moveTo>
                  <a:pt x="2450573" y="2719719"/>
                </a:moveTo>
                <a:lnTo>
                  <a:pt x="2450573" y="2611719"/>
                </a:lnTo>
                <a:lnTo>
                  <a:pt x="2604055" y="2611719"/>
                </a:lnTo>
                <a:lnTo>
                  <a:pt x="2604055" y="2719719"/>
                </a:lnTo>
                <a:close/>
                <a:moveTo>
                  <a:pt x="2342573" y="2611719"/>
                </a:moveTo>
                <a:lnTo>
                  <a:pt x="2342573" y="0"/>
                </a:lnTo>
                <a:lnTo>
                  <a:pt x="2450573" y="0"/>
                </a:lnTo>
                <a:lnTo>
                  <a:pt x="2450573" y="2611719"/>
                </a:lnTo>
                <a:close/>
                <a:moveTo>
                  <a:pt x="2342573" y="5425529"/>
                </a:moveTo>
                <a:lnTo>
                  <a:pt x="2342573" y="2719719"/>
                </a:lnTo>
                <a:lnTo>
                  <a:pt x="2450573" y="2719719"/>
                </a:lnTo>
                <a:lnTo>
                  <a:pt x="2450573" y="5425529"/>
                </a:lnTo>
                <a:close/>
                <a:moveTo>
                  <a:pt x="0" y="2719719"/>
                </a:moveTo>
                <a:lnTo>
                  <a:pt x="0" y="2611719"/>
                </a:lnTo>
                <a:lnTo>
                  <a:pt x="2342573" y="2611719"/>
                </a:lnTo>
                <a:lnTo>
                  <a:pt x="2342573" y="2719719"/>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任意多边形 16"/>
          <p:cNvSpPr/>
          <p:nvPr/>
        </p:nvSpPr>
        <p:spPr>
          <a:xfrm rot="5400000">
            <a:off x="9303657" y="1116479"/>
            <a:ext cx="3600000" cy="1800000"/>
          </a:xfrm>
          <a:custGeom>
            <a:avLst/>
            <a:gdLst>
              <a:gd name="connsiteX0" fmla="*/ 108000 w 3600000"/>
              <a:gd name="connsiteY0" fmla="*/ 108000 h 1800000"/>
              <a:gd name="connsiteX1" fmla="*/ 108000 w 3600000"/>
              <a:gd name="connsiteY1" fmla="*/ 1800000 h 1800000"/>
              <a:gd name="connsiteX2" fmla="*/ 0 w 3600000"/>
              <a:gd name="connsiteY2" fmla="*/ 1800000 h 1800000"/>
              <a:gd name="connsiteX3" fmla="*/ 0 w 3600000"/>
              <a:gd name="connsiteY3" fmla="*/ 108000 h 1800000"/>
              <a:gd name="connsiteX4" fmla="*/ 3600000 w 3600000"/>
              <a:gd name="connsiteY4" fmla="*/ 0 h 1800000"/>
              <a:gd name="connsiteX5" fmla="*/ 3600000 w 3600000"/>
              <a:gd name="connsiteY5" fmla="*/ 108000 h 1800000"/>
              <a:gd name="connsiteX6" fmla="*/ 108000 w 3600000"/>
              <a:gd name="connsiteY6" fmla="*/ 108000 h 1800000"/>
              <a:gd name="connsiteX7" fmla="*/ 108000 w 3600000"/>
              <a:gd name="connsiteY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1800000">
                <a:moveTo>
                  <a:pt x="108000" y="108000"/>
                </a:moveTo>
                <a:lnTo>
                  <a:pt x="108000" y="1800000"/>
                </a:lnTo>
                <a:lnTo>
                  <a:pt x="0" y="1800000"/>
                </a:lnTo>
                <a:lnTo>
                  <a:pt x="0" y="108000"/>
                </a:lnTo>
                <a:close/>
                <a:moveTo>
                  <a:pt x="3600000" y="0"/>
                </a:moveTo>
                <a:lnTo>
                  <a:pt x="3600000" y="108000"/>
                </a:lnTo>
                <a:lnTo>
                  <a:pt x="108000" y="108000"/>
                </a:lnTo>
                <a:lnTo>
                  <a:pt x="108000" y="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2"/>
          <a:stretch>
            <a:fillRect/>
          </a:stretch>
        </p:blipFill>
        <p:spPr>
          <a:xfrm>
            <a:off x="6557356" y="620712"/>
            <a:ext cx="5056005" cy="5135780"/>
          </a:xfrm>
          <a:prstGeom prst="rect">
            <a:avLst/>
          </a:prstGeom>
          <a:ln>
            <a:noFill/>
          </a:ln>
          <a:effectLst>
            <a:outerShdw blurRad="190500" algn="tl" rotWithShape="0">
              <a:srgbClr val="000000">
                <a:alpha val="70000"/>
              </a:srgbClr>
            </a:outerShdw>
          </a:effectLst>
        </p:spPr>
      </p:pic>
      <p:sp>
        <p:nvSpPr>
          <p:cNvPr id="2" name="文本框 1"/>
          <p:cNvSpPr txBox="1"/>
          <p:nvPr/>
        </p:nvSpPr>
        <p:spPr>
          <a:xfrm flipH="1">
            <a:off x="7741376" y="5956099"/>
            <a:ext cx="2927605" cy="584775"/>
          </a:xfrm>
          <a:prstGeom prst="rect">
            <a:avLst/>
          </a:prstGeom>
          <a:noFill/>
        </p:spPr>
        <p:txBody>
          <a:bodyPr wrap="square" rtlCol="0">
            <a:spAutoFit/>
          </a:bodyPr>
          <a:lstStyle/>
          <a:p>
            <a:r>
              <a:rPr lang="en-US" altLang="zh-CN" sz="3200" b="1" dirty="0">
                <a:effectLst>
                  <a:outerShdw blurRad="38100" dist="38100" dir="2700000" algn="tl">
                    <a:srgbClr val="000000">
                      <a:alpha val="43137"/>
                    </a:srgbClr>
                  </a:outerShdw>
                </a:effectLst>
                <a:latin typeface="等线 Light" panose="02010600030101010101" charset="-122"/>
                <a:ea typeface="等线 Light" panose="02010600030101010101" charset="-122"/>
                <a:cs typeface="等线 Light" panose="02010600030101010101" charset="-122"/>
              </a:rPr>
              <a:t>Dream Catcher</a:t>
            </a:r>
            <a:endParaRPr lang="zh-CN" altLang="en-US" sz="3200" b="1" dirty="0">
              <a:effectLst>
                <a:outerShdw blurRad="38100" dist="38100" dir="2700000" algn="tl">
                  <a:srgbClr val="000000">
                    <a:alpha val="43137"/>
                  </a:srgbClr>
                </a:outerShdw>
              </a:effectLst>
            </a:endParaRPr>
          </a:p>
        </p:txBody>
      </p:sp>
      <p:sp>
        <p:nvSpPr>
          <p:cNvPr id="3" name="矩形 2"/>
          <p:cNvSpPr/>
          <p:nvPr/>
        </p:nvSpPr>
        <p:spPr>
          <a:xfrm>
            <a:off x="127171" y="1041303"/>
            <a:ext cx="5708853" cy="1815882"/>
          </a:xfrm>
          <a:prstGeom prst="rect">
            <a:avLst/>
          </a:prstGeom>
        </p:spPr>
        <p:txBody>
          <a:bodyPr wrap="square">
            <a:spAutoFit/>
          </a:bodyPr>
          <a:lstStyle/>
          <a:p>
            <a:r>
              <a:rPr lang="en-US" altLang="zh-CN" sz="2800" dirty="0">
                <a:latin typeface="等线 Light" panose="02010600030101010101" charset="-122"/>
                <a:ea typeface="等线 Light" panose="02010600030101010101" charset="-122"/>
                <a:cs typeface="等线 Light" panose="02010600030101010101" charset="-122"/>
              </a:rPr>
              <a:t>    It looks like a spider web. A special stone sits near the center and feathers hang from the bottom.</a:t>
            </a:r>
            <a:endParaRPr lang="zh-CN" altLang="en-US" sz="2800" dirty="0">
              <a:latin typeface="等线 Light" panose="02010600030101010101" charset="-122"/>
              <a:ea typeface="等线 Light" panose="02010600030101010101" charset="-122"/>
              <a:cs typeface="等线 Light" panose="02010600030101010101" charset="-122"/>
            </a:endParaRPr>
          </a:p>
        </p:txBody>
      </p:sp>
      <p:sp>
        <p:nvSpPr>
          <p:cNvPr id="6" name="矩形 5"/>
          <p:cNvSpPr/>
          <p:nvPr/>
        </p:nvSpPr>
        <p:spPr>
          <a:xfrm>
            <a:off x="127171" y="2571948"/>
            <a:ext cx="5708853" cy="954107"/>
          </a:xfrm>
          <a:prstGeom prst="rect">
            <a:avLst/>
          </a:prstGeom>
        </p:spPr>
        <p:txBody>
          <a:bodyPr wrap="square">
            <a:spAutoFit/>
          </a:bodyPr>
          <a:lstStyle/>
          <a:p>
            <a:r>
              <a:rPr lang="en-US" altLang="zh-CN" sz="2800" dirty="0">
                <a:latin typeface="等线 Light" panose="02010600030101010101" charset="-122"/>
                <a:ea typeface="等线 Light" panose="02010600030101010101" charset="-122"/>
                <a:cs typeface="等线 Light" panose="02010600030101010101" charset="-122"/>
              </a:rPr>
              <a:t>    The circles are symbols of unity and strength. </a:t>
            </a:r>
            <a:endParaRPr lang="zh-CN" altLang="en-US" sz="2800" dirty="0">
              <a:latin typeface="等线 Light" panose="02010600030101010101" charset="-122"/>
              <a:ea typeface="等线 Light" panose="02010600030101010101" charset="-122"/>
              <a:cs typeface="等线 Light" panose="02010600030101010101" charset="-122"/>
            </a:endParaRPr>
          </a:p>
        </p:txBody>
      </p:sp>
      <p:sp>
        <p:nvSpPr>
          <p:cNvPr id="7" name="矩形 6"/>
          <p:cNvSpPr/>
          <p:nvPr/>
        </p:nvSpPr>
        <p:spPr>
          <a:xfrm>
            <a:off x="127171" y="3551122"/>
            <a:ext cx="5848112" cy="2677656"/>
          </a:xfrm>
          <a:prstGeom prst="rect">
            <a:avLst/>
          </a:prstGeom>
        </p:spPr>
        <p:txBody>
          <a:bodyPr wrap="square">
            <a:spAutoFit/>
          </a:bodyPr>
          <a:lstStyle/>
          <a:p>
            <a:pPr algn="just">
              <a:defRPr/>
            </a:pPr>
            <a:r>
              <a:rPr lang="en-US" altLang="zh-CN" sz="2800" dirty="0">
                <a:latin typeface="等线 Light" panose="02010600030101010101" charset="-122"/>
                <a:ea typeface="等线 Light" panose="02010600030101010101" charset="-122"/>
                <a:cs typeface="等线 Light" panose="02010600030101010101" charset="-122"/>
              </a:rPr>
              <a:t>    When it is hung over the bed at night, it will catch people’s bad dreams in the web while good dreams will fall through the center, which is said to give people courage.</a:t>
            </a:r>
            <a:endParaRPr lang="zh-CN" altLang="en-US" sz="2800" dirty="0">
              <a:latin typeface="等线 Light" panose="02010600030101010101" charset="-122"/>
              <a:ea typeface="等线 Light" panose="02010600030101010101" charset="-122"/>
              <a:cs typeface="等线 Light"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414401" y="4908997"/>
            <a:ext cx="2735970" cy="1835606"/>
            <a:chOff x="5079253" y="572273"/>
            <a:chExt cx="2735970" cy="1835606"/>
          </a:xfrm>
        </p:grpSpPr>
        <p:sp>
          <p:nvSpPr>
            <p:cNvPr id="16" name="等腰三角形 15"/>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等腰三角形 16"/>
            <p:cNvSpPr/>
            <p:nvPr/>
          </p:nvSpPr>
          <p:spPr>
            <a:xfrm>
              <a:off x="5079253" y="572274"/>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矩形 30"/>
          <p:cNvSpPr/>
          <p:nvPr/>
        </p:nvSpPr>
        <p:spPr>
          <a:xfrm>
            <a:off x="0" y="3175"/>
            <a:ext cx="12192000" cy="832848"/>
          </a:xfrm>
          <a:prstGeom prst="rect">
            <a:avLst/>
          </a:pr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3" name="TextBox 2"/>
          <p:cNvSpPr txBox="1"/>
          <p:nvPr/>
        </p:nvSpPr>
        <p:spPr>
          <a:xfrm>
            <a:off x="609600" y="1185446"/>
            <a:ext cx="10972800" cy="830997"/>
          </a:xfrm>
          <a:prstGeom prst="rect">
            <a:avLst/>
          </a:prstGeom>
          <a:noFill/>
        </p:spPr>
        <p:txBody>
          <a:bodyPr wrap="square" rtlCol="0">
            <a:spAutoFit/>
          </a:bodyPr>
          <a:lstStyle/>
          <a:p>
            <a:pPr algn="just"/>
            <a:r>
              <a:rPr lang="en-US" altLang="zh-CN" sz="4800" b="1" dirty="0">
                <a:latin typeface="Comic Sans MS" panose="030F0702030302020204" pitchFamily="66" charset="0"/>
              </a:rPr>
              <a:t>    </a:t>
            </a:r>
            <a:endParaRPr lang="en-US" altLang="zh-CN" sz="3200" b="1" dirty="0">
              <a:solidFill>
                <a:schemeClr val="accent1">
                  <a:lumMod val="50000"/>
                </a:schemeClr>
              </a:solidFill>
              <a:latin typeface="Comic Sans MS" panose="030F0702030302020204" pitchFamily="66" charset="0"/>
            </a:endParaRPr>
          </a:p>
        </p:txBody>
      </p:sp>
      <p:sp>
        <p:nvSpPr>
          <p:cNvPr id="6" name="TextBox 5"/>
          <p:cNvSpPr txBox="1"/>
          <p:nvPr/>
        </p:nvSpPr>
        <p:spPr>
          <a:xfrm>
            <a:off x="208371" y="1029510"/>
            <a:ext cx="11587272" cy="2323713"/>
          </a:xfrm>
          <a:prstGeom prst="rect">
            <a:avLst/>
          </a:prstGeom>
          <a:solidFill>
            <a:srgbClr val="E4F1F7"/>
          </a:solidFill>
          <a:ln>
            <a:noFill/>
          </a:ln>
          <a:effectLst/>
        </p:spPr>
        <p:txBody>
          <a:bodyPr wrap="square" rtlCol="0">
            <a:spAutoFit/>
          </a:bodyPr>
          <a:lstStyle/>
          <a:p>
            <a:pPr algn="just"/>
            <a:r>
              <a:rPr lang="en-US" altLang="zh-CN" sz="2900" dirty="0"/>
              <a:t>    </a:t>
            </a:r>
            <a:r>
              <a:rPr lang="en-US" altLang="zh-CN" sz="2900" dirty="0">
                <a:latin typeface="等线 Light" panose="02010600030101010101" charset="-122"/>
                <a:ea typeface="等线 Light" panose="02010600030101010101" charset="-122"/>
                <a:cs typeface="等线 Light" panose="02010600030101010101" charset="-122"/>
              </a:rPr>
              <a:t>In ancient times, there was a man called </a:t>
            </a:r>
            <a:r>
              <a:rPr lang="en-US" altLang="zh-CN" sz="2900" dirty="0" err="1">
                <a:latin typeface="等线 Light" panose="02010600030101010101" charset="-122"/>
                <a:ea typeface="等线 Light" panose="02010600030101010101" charset="-122"/>
                <a:cs typeface="等线 Light" panose="02010600030101010101" charset="-122"/>
              </a:rPr>
              <a:t>Zhuangzhou</a:t>
            </a:r>
            <a:r>
              <a:rPr lang="en-US" altLang="zh-CN" sz="2900" dirty="0">
                <a:latin typeface="等线 Light" panose="02010600030101010101" charset="-122"/>
                <a:ea typeface="等线 Light" panose="02010600030101010101" charset="-122"/>
                <a:cs typeface="等线 Light" panose="02010600030101010101" charset="-122"/>
              </a:rPr>
              <a:t>. One day, he dreamt of himself becoming a butterfly. When he woke up, he raised an extremely philosophical(</a:t>
            </a:r>
            <a:r>
              <a:rPr lang="zh-CN" altLang="en-US" sz="2900" dirty="0">
                <a:latin typeface="等线 Light" panose="02010600030101010101" charset="-122"/>
                <a:ea typeface="等线 Light" panose="02010600030101010101" charset="-122"/>
                <a:cs typeface="等线 Light" panose="02010600030101010101" charset="-122"/>
              </a:rPr>
              <a:t>哲学的</a:t>
            </a:r>
            <a:r>
              <a:rPr lang="en-US" altLang="zh-CN" sz="2900" dirty="0">
                <a:latin typeface="等线 Light" panose="02010600030101010101" charset="-122"/>
                <a:ea typeface="等线 Light" panose="02010600030101010101" charset="-122"/>
                <a:cs typeface="等线 Light" panose="02010600030101010101" charset="-122"/>
              </a:rPr>
              <a:t>) question: Was </a:t>
            </a:r>
            <a:r>
              <a:rPr lang="en-US" altLang="zh-CN" sz="2900" dirty="0" err="1">
                <a:latin typeface="等线 Light" panose="02010600030101010101" charset="-122"/>
                <a:ea typeface="等线 Light" panose="02010600030101010101" charset="-122"/>
                <a:cs typeface="等线 Light" panose="02010600030101010101" charset="-122"/>
              </a:rPr>
              <a:t>Zhuangzhou</a:t>
            </a:r>
            <a:r>
              <a:rPr lang="en-US" altLang="zh-CN" sz="2900" dirty="0">
                <a:latin typeface="等线 Light" panose="02010600030101010101" charset="-122"/>
                <a:ea typeface="等线 Light" panose="02010600030101010101" charset="-122"/>
                <a:cs typeface="等线 Light" panose="02010600030101010101" charset="-122"/>
              </a:rPr>
              <a:t> dreaming of himself becoming a butterfly, or was a butterfly dreaming of itself becoming </a:t>
            </a:r>
            <a:r>
              <a:rPr lang="en-US" altLang="zh-CN" sz="2900" dirty="0" err="1">
                <a:latin typeface="等线 Light" panose="02010600030101010101" charset="-122"/>
                <a:ea typeface="等线 Light" panose="02010600030101010101" charset="-122"/>
                <a:cs typeface="等线 Light" panose="02010600030101010101" charset="-122"/>
              </a:rPr>
              <a:t>Zhuangzhou</a:t>
            </a:r>
            <a:r>
              <a:rPr lang="en-US" altLang="zh-CN" sz="2900" dirty="0">
                <a:latin typeface="等线 Light" panose="02010600030101010101" charset="-122"/>
                <a:ea typeface="等线 Light" panose="02010600030101010101" charset="-122"/>
                <a:cs typeface="等线 Light" panose="02010600030101010101" charset="-122"/>
              </a:rPr>
              <a:t>?</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11" y="3550024"/>
            <a:ext cx="6394310" cy="3194579"/>
          </a:xfrm>
          <a:prstGeom prst="rect">
            <a:avLst/>
          </a:prstGeom>
        </p:spPr>
      </p:pic>
      <p:sp>
        <p:nvSpPr>
          <p:cNvPr id="12" name="TextBox 11"/>
          <p:cNvSpPr txBox="1"/>
          <p:nvPr/>
        </p:nvSpPr>
        <p:spPr>
          <a:xfrm>
            <a:off x="7419322" y="3866963"/>
            <a:ext cx="3585389" cy="2084070"/>
          </a:xfrm>
          <a:prstGeom prst="rect">
            <a:avLst/>
          </a:prstGeom>
          <a:noFill/>
        </p:spPr>
        <p:txBody>
          <a:bodyPr wrap="square" rtlCol="0">
            <a:spAutoFit/>
          </a:bodyPr>
          <a:lstStyle/>
          <a:p>
            <a:pPr algn="ctr"/>
            <a:r>
              <a:rPr lang="en-US" altLang="zh-CN" sz="4320" b="1" dirty="0" err="1">
                <a:solidFill>
                  <a:srgbClr val="92A8D1"/>
                </a:solidFill>
                <a:latin typeface="Comic Sans MS" panose="030F0702030302020204" pitchFamily="66" charset="0"/>
              </a:rPr>
              <a:t>Zhuangzhou</a:t>
            </a:r>
            <a:r>
              <a:rPr lang="en-US" altLang="zh-CN" sz="4320" b="1" dirty="0">
                <a:solidFill>
                  <a:srgbClr val="92A8D1"/>
                </a:solidFill>
                <a:latin typeface="Comic Sans MS" panose="030F0702030302020204" pitchFamily="66" charset="0"/>
              </a:rPr>
              <a:t> Dreamt of A Butterfly</a:t>
            </a:r>
          </a:p>
        </p:txBody>
      </p:sp>
      <p:sp>
        <p:nvSpPr>
          <p:cNvPr id="13" name="TextBox 12"/>
          <p:cNvSpPr txBox="1"/>
          <p:nvPr/>
        </p:nvSpPr>
        <p:spPr>
          <a:xfrm>
            <a:off x="609600" y="150586"/>
            <a:ext cx="10972800" cy="646331"/>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zh-CN" sz="3600" b="1" dirty="0">
                <a:latin typeface="MV Boli" panose="02000500030200090000" charset="0"/>
                <a:ea typeface="微软雅黑" panose="020B0503020204020204" charset="-122"/>
                <a:cs typeface="MV Boli" panose="02000500030200090000" charset="0"/>
              </a:rPr>
              <a:t>Ancient Stories about Dreams in Chinese culture</a:t>
            </a:r>
            <a:endParaRPr lang="zh-CN" altLang="en-US" sz="3600" dirty="0">
              <a:latin typeface="MV Boli" panose="02000500030200090000" charset="0"/>
              <a:ea typeface="微软雅黑" panose="020B0503020204020204" charset="-122"/>
              <a:cs typeface="MV Boli" panose="02000500030200090000" charset="0"/>
            </a:endParaRPr>
          </a:p>
        </p:txBody>
      </p:sp>
      <p:pic>
        <p:nvPicPr>
          <p:cNvPr id="14" name="图片 13" descr="水印">
            <a:extLst>
              <a:ext uri="{FF2B5EF4-FFF2-40B4-BE49-F238E27FC236}">
                <a16:creationId xmlns:a16="http://schemas.microsoft.com/office/drawing/2014/main" id="{98D356DB-437B-41F5-8509-A57D29254D84}"/>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3219" y="582791"/>
            <a:ext cx="10968743" cy="2554545"/>
          </a:xfrm>
          <a:prstGeom prst="rect">
            <a:avLst/>
          </a:prstGeom>
          <a:solidFill>
            <a:schemeClr val="accent1">
              <a:lumMod val="20000"/>
              <a:lumOff val="80000"/>
            </a:schemeClr>
          </a:solidFill>
          <a:ln>
            <a:noFill/>
          </a:ln>
          <a:effectLst/>
        </p:spPr>
        <p:txBody>
          <a:bodyPr wrap="square" rtlCol="0">
            <a:spAutoFit/>
          </a:bodyPr>
          <a:lstStyle/>
          <a:p>
            <a:pPr algn="just"/>
            <a:r>
              <a:rPr lang="en-US" altLang="zh-CN" sz="3600" dirty="0">
                <a:latin typeface="Corbel Light" panose="020B0303020204020204" charset="0"/>
                <a:cs typeface="Corbel Light" panose="020B0303020204020204" charset="0"/>
              </a:rPr>
              <a:t>    </a:t>
            </a:r>
            <a:r>
              <a:rPr lang="en-US" altLang="zh-CN" sz="3200" dirty="0">
                <a:latin typeface="等线 Light" panose="02010600030101010101" charset="-122"/>
                <a:ea typeface="等线 Light" panose="02010600030101010101" charset="-122"/>
                <a:cs typeface="等线 Light" panose="02010600030101010101" charset="-122"/>
              </a:rPr>
              <a:t> </a:t>
            </a:r>
            <a:r>
              <a:rPr lang="en-US" altLang="zh-CN" sz="3100" dirty="0">
                <a:latin typeface="等线 Light" panose="02010600030101010101" charset="-122"/>
                <a:ea typeface="等线 Light" panose="02010600030101010101" charset="-122"/>
                <a:cs typeface="等线 Light" panose="02010600030101010101" charset="-122"/>
              </a:rPr>
              <a:t>A poor, unhappy scholar who fell asleep while waiting for his lunch. He dreamt he became a high official and enjoyed a life of wealth and comfort, only to wake up and find that the pot of millet was being cooked for him on the fire.</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550" y="3282509"/>
            <a:ext cx="5676900" cy="3217388"/>
          </a:xfrm>
          <a:prstGeom prst="rect">
            <a:avLst/>
          </a:prstGeom>
        </p:spPr>
      </p:pic>
      <p:sp>
        <p:nvSpPr>
          <p:cNvPr id="4" name="TextBox 3"/>
          <p:cNvSpPr txBox="1"/>
          <p:nvPr/>
        </p:nvSpPr>
        <p:spPr>
          <a:xfrm>
            <a:off x="6959862" y="3849168"/>
            <a:ext cx="4052570" cy="2084070"/>
          </a:xfrm>
          <a:prstGeom prst="rect">
            <a:avLst/>
          </a:prstGeom>
          <a:noFill/>
        </p:spPr>
        <p:txBody>
          <a:bodyPr wrap="square" rtlCol="0">
            <a:spAutoFit/>
          </a:bodyPr>
          <a:lstStyle/>
          <a:p>
            <a:pPr algn="ctr"/>
            <a:r>
              <a:rPr lang="en-US" altLang="zh-CN" sz="4320" b="1" dirty="0">
                <a:solidFill>
                  <a:srgbClr val="92A8D1"/>
                </a:solidFill>
                <a:latin typeface="Comic Sans MS" panose="030F0702030302020204" pitchFamily="66" charset="0"/>
              </a:rPr>
              <a:t>Golden Millet(</a:t>
            </a:r>
            <a:r>
              <a:rPr lang="zh-CN" altLang="en-US" sz="4320" b="1" dirty="0">
                <a:solidFill>
                  <a:srgbClr val="92A8D1"/>
                </a:solidFill>
                <a:latin typeface="Comic Sans MS" panose="030F0702030302020204" pitchFamily="66" charset="0"/>
              </a:rPr>
              <a:t>粟</a:t>
            </a:r>
            <a:r>
              <a:rPr lang="en-US" altLang="zh-CN" sz="4320" b="1" dirty="0">
                <a:solidFill>
                  <a:srgbClr val="92A8D1"/>
                </a:solidFill>
                <a:latin typeface="Comic Sans MS" panose="030F0702030302020204" pitchFamily="66" charset="0"/>
              </a:rPr>
              <a:t>) Dream</a:t>
            </a:r>
          </a:p>
        </p:txBody>
      </p:sp>
      <p:sp>
        <p:nvSpPr>
          <p:cNvPr id="13" name="任意多边形 12"/>
          <p:cNvSpPr/>
          <p:nvPr/>
        </p:nvSpPr>
        <p:spPr>
          <a:xfrm rot="16200000" flipH="1">
            <a:off x="8298815" y="-857250"/>
            <a:ext cx="2628265" cy="4606925"/>
          </a:xfrm>
          <a:custGeom>
            <a:avLst/>
            <a:gdLst>
              <a:gd name="connsiteX0" fmla="*/ 180000 w 1800000"/>
              <a:gd name="connsiteY0" fmla="*/ 3240000 h 3420000"/>
              <a:gd name="connsiteX1" fmla="*/ 1800000 w 1800000"/>
              <a:gd name="connsiteY1" fmla="*/ 3240000 h 3420000"/>
              <a:gd name="connsiteX2" fmla="*/ 1800000 w 1800000"/>
              <a:gd name="connsiteY2" fmla="*/ 3420000 h 3420000"/>
              <a:gd name="connsiteX3" fmla="*/ 180000 w 1800000"/>
              <a:gd name="connsiteY3" fmla="*/ 3420000 h 3420000"/>
              <a:gd name="connsiteX4" fmla="*/ 0 w 1800000"/>
              <a:gd name="connsiteY4" fmla="*/ 0 h 3420000"/>
              <a:gd name="connsiteX5" fmla="*/ 180000 w 1800000"/>
              <a:gd name="connsiteY5" fmla="*/ 0 h 3420000"/>
              <a:gd name="connsiteX6" fmla="*/ 180000 w 1800000"/>
              <a:gd name="connsiteY6" fmla="*/ 3240000 h 3420000"/>
              <a:gd name="connsiteX7" fmla="*/ 0 w 1800000"/>
              <a:gd name="connsiteY7" fmla="*/ 324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0" h="3420000">
                <a:moveTo>
                  <a:pt x="180000" y="3240000"/>
                </a:moveTo>
                <a:lnTo>
                  <a:pt x="1800000" y="3240000"/>
                </a:lnTo>
                <a:lnTo>
                  <a:pt x="1800000" y="3420000"/>
                </a:lnTo>
                <a:lnTo>
                  <a:pt x="180000" y="3420000"/>
                </a:lnTo>
                <a:close/>
                <a:moveTo>
                  <a:pt x="0" y="0"/>
                </a:moveTo>
                <a:lnTo>
                  <a:pt x="180000" y="0"/>
                </a:lnTo>
                <a:lnTo>
                  <a:pt x="180000" y="3240000"/>
                </a:lnTo>
                <a:lnTo>
                  <a:pt x="0" y="324000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a:off x="113665" y="2810510"/>
            <a:ext cx="1891030" cy="3956685"/>
          </a:xfrm>
          <a:custGeom>
            <a:avLst/>
            <a:gdLst>
              <a:gd name="connsiteX0" fmla="*/ 180000 w 1800000"/>
              <a:gd name="connsiteY0" fmla="*/ 3240000 h 3420000"/>
              <a:gd name="connsiteX1" fmla="*/ 1800000 w 1800000"/>
              <a:gd name="connsiteY1" fmla="*/ 3240000 h 3420000"/>
              <a:gd name="connsiteX2" fmla="*/ 1800000 w 1800000"/>
              <a:gd name="connsiteY2" fmla="*/ 3420000 h 3420000"/>
              <a:gd name="connsiteX3" fmla="*/ 180000 w 1800000"/>
              <a:gd name="connsiteY3" fmla="*/ 3420000 h 3420000"/>
              <a:gd name="connsiteX4" fmla="*/ 0 w 1800000"/>
              <a:gd name="connsiteY4" fmla="*/ 0 h 3420000"/>
              <a:gd name="connsiteX5" fmla="*/ 180000 w 1800000"/>
              <a:gd name="connsiteY5" fmla="*/ 0 h 3420000"/>
              <a:gd name="connsiteX6" fmla="*/ 180000 w 1800000"/>
              <a:gd name="connsiteY6" fmla="*/ 3240000 h 3420000"/>
              <a:gd name="connsiteX7" fmla="*/ 0 w 1800000"/>
              <a:gd name="connsiteY7" fmla="*/ 324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0" h="3420000">
                <a:moveTo>
                  <a:pt x="180000" y="3240000"/>
                </a:moveTo>
                <a:lnTo>
                  <a:pt x="1800000" y="3240000"/>
                </a:lnTo>
                <a:lnTo>
                  <a:pt x="1800000" y="3420000"/>
                </a:lnTo>
                <a:lnTo>
                  <a:pt x="180000" y="3420000"/>
                </a:lnTo>
                <a:close/>
                <a:moveTo>
                  <a:pt x="0" y="0"/>
                </a:moveTo>
                <a:lnTo>
                  <a:pt x="180000" y="0"/>
                </a:lnTo>
                <a:lnTo>
                  <a:pt x="180000" y="3240000"/>
                </a:lnTo>
                <a:lnTo>
                  <a:pt x="0" y="324000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9312801" y="4735007"/>
            <a:ext cx="2735970" cy="1835606"/>
            <a:chOff x="5079253" y="572273"/>
            <a:chExt cx="2735970" cy="1835606"/>
          </a:xfrm>
        </p:grpSpPr>
        <p:sp>
          <p:nvSpPr>
            <p:cNvPr id="16" name="等腰三角形 15"/>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a:off x="5079253" y="572274"/>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等腰三角形 17"/>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等腰三角形 7"/>
          <p:cNvSpPr/>
          <p:nvPr/>
        </p:nvSpPr>
        <p:spPr>
          <a:xfrm rot="5400000">
            <a:off x="-256540" y="2836545"/>
            <a:ext cx="1593215" cy="1080135"/>
          </a:xfrm>
          <a:prstGeom prst="triangle">
            <a:avLst/>
          </a:prstGeom>
          <a:solidFill>
            <a:srgbClr val="BCD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6977" y="2188397"/>
            <a:ext cx="4484584" cy="3568095"/>
          </a:xfrm>
          <a:prstGeom prst="rect">
            <a:avLst/>
          </a:prstGeom>
        </p:spPr>
      </p:pic>
      <p:sp>
        <p:nvSpPr>
          <p:cNvPr id="3" name="TextBox 2"/>
          <p:cNvSpPr txBox="1"/>
          <p:nvPr/>
        </p:nvSpPr>
        <p:spPr>
          <a:xfrm>
            <a:off x="6264438" y="630858"/>
            <a:ext cx="5521325" cy="1421928"/>
          </a:xfrm>
          <a:prstGeom prst="rect">
            <a:avLst/>
          </a:prstGeom>
          <a:noFill/>
        </p:spPr>
        <p:txBody>
          <a:bodyPr wrap="square" rtlCol="0">
            <a:spAutoFit/>
          </a:bodyPr>
          <a:lstStyle/>
          <a:p>
            <a:pPr algn="ctr"/>
            <a:r>
              <a:rPr lang="en-US" altLang="zh-CN" sz="4320" b="1" dirty="0">
                <a:solidFill>
                  <a:srgbClr val="92A8D1"/>
                </a:solidFill>
                <a:latin typeface="Comic Sans MS" panose="030F0702030302020204" pitchFamily="66" charset="0"/>
              </a:rPr>
              <a:t>Duke of Zhou </a:t>
            </a:r>
          </a:p>
          <a:p>
            <a:pPr algn="ctr"/>
            <a:r>
              <a:rPr lang="en-US" altLang="zh-CN" sz="4320" b="1" dirty="0">
                <a:solidFill>
                  <a:srgbClr val="92A8D1"/>
                </a:solidFill>
                <a:latin typeface="Comic Sans MS" panose="030F0702030302020204" pitchFamily="66" charset="0"/>
              </a:rPr>
              <a:t>Interprets Dreams</a:t>
            </a:r>
          </a:p>
        </p:txBody>
      </p:sp>
      <p:sp>
        <p:nvSpPr>
          <p:cNvPr id="5" name="TextBox 4"/>
          <p:cNvSpPr txBox="1"/>
          <p:nvPr/>
        </p:nvSpPr>
        <p:spPr>
          <a:xfrm>
            <a:off x="184354" y="594044"/>
            <a:ext cx="5644674" cy="5509200"/>
          </a:xfrm>
          <a:prstGeom prst="rect">
            <a:avLst/>
          </a:prstGeom>
          <a:solidFill>
            <a:schemeClr val="accent1">
              <a:lumMod val="20000"/>
              <a:lumOff val="80000"/>
              <a:alpha val="99000"/>
            </a:schemeClr>
          </a:solidFill>
          <a:ln>
            <a:noFill/>
          </a:ln>
          <a:effectLst/>
        </p:spPr>
        <p:txBody>
          <a:bodyPr wrap="square" rtlCol="0">
            <a:spAutoFit/>
          </a:bodyPr>
          <a:lstStyle/>
          <a:p>
            <a:pPr algn="just"/>
            <a:r>
              <a:rPr lang="en-US" altLang="zh-CN" sz="3200" dirty="0">
                <a:latin typeface="等线 Light" panose="02010600030101010101" charset="-122"/>
                <a:ea typeface="等线 Light" panose="02010600030101010101" charset="-122"/>
                <a:cs typeface="等线 Light" panose="02010600030101010101" charset="-122"/>
              </a:rPr>
              <a:t>    Ancient Chinese people thought that dreams can imply auspicious(</a:t>
            </a:r>
            <a:r>
              <a:rPr lang="zh-CN" altLang="en-US" sz="3200" dirty="0">
                <a:latin typeface="等线 Light" panose="02010600030101010101" charset="-122"/>
                <a:ea typeface="等线 Light" panose="02010600030101010101" charset="-122"/>
                <a:cs typeface="等线 Light" panose="02010600030101010101" charset="-122"/>
              </a:rPr>
              <a:t>吉</a:t>
            </a:r>
            <a:r>
              <a:rPr lang="en-US" altLang="zh-CN" sz="3200" dirty="0">
                <a:latin typeface="等线 Light" panose="02010600030101010101" charset="-122"/>
                <a:ea typeface="等线 Light" panose="02010600030101010101" charset="-122"/>
                <a:cs typeface="等线 Light" panose="02010600030101010101" charset="-122"/>
              </a:rPr>
              <a:t>)and inauspicious things. And they had the idea that different dreams had different meanings. The most famous book for dream interpreting in China is</a:t>
            </a:r>
          </a:p>
          <a:p>
            <a:pPr algn="just"/>
            <a:r>
              <a:rPr lang="en-US" altLang="zh-CN" sz="3200" dirty="0">
                <a:latin typeface="等线 Light" panose="02010600030101010101" charset="-122"/>
                <a:ea typeface="等线 Light" panose="02010600030101010101" charset="-122"/>
                <a:cs typeface="等线 Light" panose="02010600030101010101" charset="-122"/>
              </a:rPr>
              <a:t>“Duke of Zhou Interprets Dreams”. </a:t>
            </a:r>
          </a:p>
        </p:txBody>
      </p:sp>
      <p:sp>
        <p:nvSpPr>
          <p:cNvPr id="14" name="任意多边形 13"/>
          <p:cNvSpPr/>
          <p:nvPr/>
        </p:nvSpPr>
        <p:spPr>
          <a:xfrm rot="5400000">
            <a:off x="4794279" y="2405594"/>
            <a:ext cx="2604055" cy="5425529"/>
          </a:xfrm>
          <a:custGeom>
            <a:avLst/>
            <a:gdLst>
              <a:gd name="connsiteX0" fmla="*/ 2450573 w 2604055"/>
              <a:gd name="connsiteY0" fmla="*/ 2719719 h 5425529"/>
              <a:gd name="connsiteX1" fmla="*/ 2450573 w 2604055"/>
              <a:gd name="connsiteY1" fmla="*/ 2611719 h 5425529"/>
              <a:gd name="connsiteX2" fmla="*/ 2604055 w 2604055"/>
              <a:gd name="connsiteY2" fmla="*/ 2611719 h 5425529"/>
              <a:gd name="connsiteX3" fmla="*/ 2604055 w 2604055"/>
              <a:gd name="connsiteY3" fmla="*/ 2719719 h 5425529"/>
              <a:gd name="connsiteX4" fmla="*/ 2342573 w 2604055"/>
              <a:gd name="connsiteY4" fmla="*/ 2611719 h 5425529"/>
              <a:gd name="connsiteX5" fmla="*/ 2342573 w 2604055"/>
              <a:gd name="connsiteY5" fmla="*/ 0 h 5425529"/>
              <a:gd name="connsiteX6" fmla="*/ 2450573 w 2604055"/>
              <a:gd name="connsiteY6" fmla="*/ 0 h 5425529"/>
              <a:gd name="connsiteX7" fmla="*/ 2450573 w 2604055"/>
              <a:gd name="connsiteY7" fmla="*/ 2611719 h 5425529"/>
              <a:gd name="connsiteX8" fmla="*/ 2342573 w 2604055"/>
              <a:gd name="connsiteY8" fmla="*/ 5425529 h 5425529"/>
              <a:gd name="connsiteX9" fmla="*/ 2342573 w 2604055"/>
              <a:gd name="connsiteY9" fmla="*/ 2719719 h 5425529"/>
              <a:gd name="connsiteX10" fmla="*/ 2450573 w 2604055"/>
              <a:gd name="connsiteY10" fmla="*/ 2719719 h 5425529"/>
              <a:gd name="connsiteX11" fmla="*/ 2450573 w 2604055"/>
              <a:gd name="connsiteY11" fmla="*/ 5425529 h 5425529"/>
              <a:gd name="connsiteX12" fmla="*/ 0 w 2604055"/>
              <a:gd name="connsiteY12" fmla="*/ 2719719 h 5425529"/>
              <a:gd name="connsiteX13" fmla="*/ 0 w 2604055"/>
              <a:gd name="connsiteY13" fmla="*/ 2611719 h 5425529"/>
              <a:gd name="connsiteX14" fmla="*/ 2342573 w 2604055"/>
              <a:gd name="connsiteY14" fmla="*/ 2611719 h 5425529"/>
              <a:gd name="connsiteX15" fmla="*/ 2342573 w 2604055"/>
              <a:gd name="connsiteY15" fmla="*/ 2719719 h 542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4055" h="5425529">
                <a:moveTo>
                  <a:pt x="2450573" y="2719719"/>
                </a:moveTo>
                <a:lnTo>
                  <a:pt x="2450573" y="2611719"/>
                </a:lnTo>
                <a:lnTo>
                  <a:pt x="2604055" y="2611719"/>
                </a:lnTo>
                <a:lnTo>
                  <a:pt x="2604055" y="2719719"/>
                </a:lnTo>
                <a:close/>
                <a:moveTo>
                  <a:pt x="2342573" y="2611719"/>
                </a:moveTo>
                <a:lnTo>
                  <a:pt x="2342573" y="0"/>
                </a:lnTo>
                <a:lnTo>
                  <a:pt x="2450573" y="0"/>
                </a:lnTo>
                <a:lnTo>
                  <a:pt x="2450573" y="2611719"/>
                </a:lnTo>
                <a:close/>
                <a:moveTo>
                  <a:pt x="2342573" y="5425529"/>
                </a:moveTo>
                <a:lnTo>
                  <a:pt x="2342573" y="2719719"/>
                </a:lnTo>
                <a:lnTo>
                  <a:pt x="2450573" y="2719719"/>
                </a:lnTo>
                <a:lnTo>
                  <a:pt x="2450573" y="5425529"/>
                </a:lnTo>
                <a:close/>
                <a:moveTo>
                  <a:pt x="0" y="2719719"/>
                </a:moveTo>
                <a:lnTo>
                  <a:pt x="0" y="2611719"/>
                </a:lnTo>
                <a:lnTo>
                  <a:pt x="2342573" y="2611719"/>
                </a:lnTo>
                <a:lnTo>
                  <a:pt x="2342573" y="2719719"/>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任意多边形 16"/>
          <p:cNvSpPr/>
          <p:nvPr/>
        </p:nvSpPr>
        <p:spPr>
          <a:xfrm rot="5400000">
            <a:off x="9303657" y="1116479"/>
            <a:ext cx="3600000" cy="1800000"/>
          </a:xfrm>
          <a:custGeom>
            <a:avLst/>
            <a:gdLst>
              <a:gd name="connsiteX0" fmla="*/ 108000 w 3600000"/>
              <a:gd name="connsiteY0" fmla="*/ 108000 h 1800000"/>
              <a:gd name="connsiteX1" fmla="*/ 108000 w 3600000"/>
              <a:gd name="connsiteY1" fmla="*/ 1800000 h 1800000"/>
              <a:gd name="connsiteX2" fmla="*/ 0 w 3600000"/>
              <a:gd name="connsiteY2" fmla="*/ 1800000 h 1800000"/>
              <a:gd name="connsiteX3" fmla="*/ 0 w 3600000"/>
              <a:gd name="connsiteY3" fmla="*/ 108000 h 1800000"/>
              <a:gd name="connsiteX4" fmla="*/ 3600000 w 3600000"/>
              <a:gd name="connsiteY4" fmla="*/ 0 h 1800000"/>
              <a:gd name="connsiteX5" fmla="*/ 3600000 w 3600000"/>
              <a:gd name="connsiteY5" fmla="*/ 108000 h 1800000"/>
              <a:gd name="connsiteX6" fmla="*/ 108000 w 3600000"/>
              <a:gd name="connsiteY6" fmla="*/ 108000 h 1800000"/>
              <a:gd name="connsiteX7" fmla="*/ 108000 w 3600000"/>
              <a:gd name="connsiteY7"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00" h="1800000">
                <a:moveTo>
                  <a:pt x="108000" y="108000"/>
                </a:moveTo>
                <a:lnTo>
                  <a:pt x="108000" y="1800000"/>
                </a:lnTo>
                <a:lnTo>
                  <a:pt x="0" y="1800000"/>
                </a:lnTo>
                <a:lnTo>
                  <a:pt x="0" y="108000"/>
                </a:lnTo>
                <a:close/>
                <a:moveTo>
                  <a:pt x="3600000" y="0"/>
                </a:moveTo>
                <a:lnTo>
                  <a:pt x="3600000" y="108000"/>
                </a:lnTo>
                <a:lnTo>
                  <a:pt x="108000" y="108000"/>
                </a:lnTo>
                <a:lnTo>
                  <a:pt x="108000" y="0"/>
                </a:lnTo>
                <a:close/>
              </a:path>
            </a:pathLst>
          </a:custGeom>
          <a:solidFill>
            <a:srgbClr val="CA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rot="5400000">
            <a:off x="5761427" y="1494392"/>
            <a:ext cx="1850427" cy="1672431"/>
            <a:chOff x="5079253" y="572273"/>
            <a:chExt cx="2735970" cy="1835606"/>
          </a:xfrm>
        </p:grpSpPr>
        <p:sp>
          <p:nvSpPr>
            <p:cNvPr id="11" name="等腰三角形 10"/>
            <p:cNvSpPr/>
            <p:nvPr/>
          </p:nvSpPr>
          <p:spPr>
            <a:xfrm>
              <a:off x="5491053" y="779638"/>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等腰三角形 11"/>
            <p:cNvSpPr/>
            <p:nvPr/>
          </p:nvSpPr>
          <p:spPr>
            <a:xfrm>
              <a:off x="5079253" y="572274"/>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等腰三角形 12"/>
            <p:cNvSpPr/>
            <p:nvPr/>
          </p:nvSpPr>
          <p:spPr>
            <a:xfrm>
              <a:off x="5926463" y="572273"/>
              <a:ext cx="1888760" cy="1628241"/>
            </a:xfrm>
            <a:prstGeom prst="triangle">
              <a:avLst/>
            </a:prstGeom>
            <a:noFill/>
            <a:ln w="38100">
              <a:solidFill>
                <a:srgbClr val="DCE3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TextBox 1"/>
          <p:cNvSpPr txBox="1"/>
          <p:nvPr/>
        </p:nvSpPr>
        <p:spPr>
          <a:xfrm>
            <a:off x="609600" y="167641"/>
            <a:ext cx="10972800" cy="706755"/>
          </a:xfrm>
          <a:prstGeom prst="rect">
            <a:avLst/>
          </a:prstGeom>
          <a:solidFill>
            <a:schemeClr val="accent1">
              <a:lumMod val="40000"/>
              <a:lumOff val="60000"/>
            </a:schemeClr>
          </a:solid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zh-CN" sz="4000" b="1" dirty="0">
                <a:latin typeface="Comic Sans MS" panose="030F0702030302020204" pitchFamily="66" charset="0"/>
              </a:rPr>
              <a:t>The Meaning of Most Common Dreams</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279" y="1198265"/>
            <a:ext cx="4648835" cy="4561205"/>
          </a:xfrm>
          <a:prstGeom prst="rect">
            <a:avLst/>
          </a:prstGeom>
          <a:effectLst>
            <a:reflection blurRad="6350" stA="52000" endA="300" endPos="35000" dir="5400000" sy="-100000" algn="bl" rotWithShape="0"/>
          </a:effectLst>
        </p:spPr>
      </p:pic>
      <p:sp>
        <p:nvSpPr>
          <p:cNvPr id="4" name="TextBox 3"/>
          <p:cNvSpPr txBox="1"/>
          <p:nvPr/>
        </p:nvSpPr>
        <p:spPr>
          <a:xfrm>
            <a:off x="6979067" y="1162719"/>
            <a:ext cx="2878932" cy="1015663"/>
          </a:xfrm>
          <a:prstGeom prst="rect">
            <a:avLst/>
          </a:prstGeom>
          <a:noFill/>
        </p:spPr>
        <p:txBody>
          <a:bodyPr wrap="square" rtlCol="0">
            <a:spAutoFit/>
          </a:bodyPr>
          <a:lstStyle/>
          <a:p>
            <a:r>
              <a:rPr lang="en-US" altLang="zh-CN" sz="6000" b="1" dirty="0">
                <a:solidFill>
                  <a:schemeClr val="accent1">
                    <a:lumMod val="50000"/>
                  </a:schemeClr>
                </a:solidFill>
                <a:latin typeface="Comic Sans MS" panose="030F0702030302020204" pitchFamily="66" charset="0"/>
              </a:rPr>
              <a:t>falling</a:t>
            </a:r>
          </a:p>
        </p:txBody>
      </p:sp>
      <p:sp>
        <p:nvSpPr>
          <p:cNvPr id="14" name="TextBox 13"/>
          <p:cNvSpPr txBox="1"/>
          <p:nvPr/>
        </p:nvSpPr>
        <p:spPr>
          <a:xfrm>
            <a:off x="5850424" y="2330685"/>
            <a:ext cx="5472953" cy="2554545"/>
          </a:xfrm>
          <a:prstGeom prst="rect">
            <a:avLst/>
          </a:prstGeom>
          <a:noFill/>
        </p:spPr>
        <p:txBody>
          <a:bodyPr wrap="square" rtlCol="0">
            <a:spAutoFit/>
          </a:bodyPr>
          <a:lstStyle/>
          <a:p>
            <a:pPr algn="just"/>
            <a:r>
              <a:rPr lang="en-US" altLang="zh-CN" sz="3200" dirty="0">
                <a:latin typeface="微软雅黑 Light" panose="020B0502040204020203" charset="-122"/>
                <a:ea typeface="微软雅黑 Light" panose="020B0502040204020203" charset="-122"/>
              </a:rPr>
              <a:t>    Dreaming about falling is to alarm a situation where you feel </a:t>
            </a:r>
            <a:r>
              <a:rPr lang="en-US" altLang="zh-CN" sz="3200" u="sng" dirty="0">
                <a:latin typeface="微软雅黑 Light" panose="020B0502040204020203" charset="-122"/>
                <a:ea typeface="微软雅黑 Light" panose="020B0502040204020203" charset="-122"/>
              </a:rPr>
              <a:t>out of control</a:t>
            </a:r>
            <a:r>
              <a:rPr lang="en-US" altLang="zh-CN" sz="3200" dirty="0">
                <a:latin typeface="微软雅黑 Light" panose="020B0502040204020203" charset="-122"/>
                <a:ea typeface="微软雅黑 Light" panose="020B0502040204020203" charset="-122"/>
              </a:rPr>
              <a:t> or predict your </a:t>
            </a:r>
            <a:r>
              <a:rPr lang="en-US" altLang="zh-CN" sz="3200" u="sng" dirty="0">
                <a:latin typeface="微软雅黑 Light" panose="020B0502040204020203" charset="-122"/>
                <a:ea typeface="微软雅黑 Light" panose="020B0502040204020203" charset="-122"/>
              </a:rPr>
              <a:t>future failure</a:t>
            </a:r>
            <a:r>
              <a:rPr lang="en-US" altLang="zh-CN" sz="3200" dirty="0">
                <a:latin typeface="微软雅黑 Light" panose="020B0502040204020203" charset="-122"/>
                <a:ea typeface="微软雅黑 Light" panose="020B0502040204020203"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26.902362204724,&quot;width&quot;:172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TotalTime>
  <Words>1324</Words>
  <Application>Microsoft Office PowerPoint</Application>
  <PresentationFormat>宽屏</PresentationFormat>
  <Paragraphs>134</Paragraphs>
  <Slides>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HelveticaNeue</vt:lpstr>
      <vt:lpstr>等线 Light</vt:lpstr>
      <vt:lpstr>华文新魏</vt:lpstr>
      <vt:lpstr>微软雅黑</vt:lpstr>
      <vt:lpstr>微软雅黑 Light</vt:lpstr>
      <vt:lpstr>Arial</vt:lpstr>
      <vt:lpstr>Comic Sans MS</vt:lpstr>
      <vt:lpstr>Corbel Light</vt:lpstr>
      <vt:lpstr>MV Boli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virginia</dc:creator>
  <cp:lastModifiedBy>Quine</cp:lastModifiedBy>
  <cp:revision>55</cp:revision>
  <dcterms:created xsi:type="dcterms:W3CDTF">2020-06-20T13:38:00Z</dcterms:created>
  <dcterms:modified xsi:type="dcterms:W3CDTF">2020-06-27T09:20:28Z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