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5"/>
  </p:notesMasterIdLst>
  <p:handoutMasterIdLst>
    <p:handoutMasterId r:id="rId19"/>
  </p:handoutMasterIdLst>
  <p:sldIdLst>
    <p:sldId id="384" r:id="rId3"/>
    <p:sldId id="256" r:id="rId4"/>
    <p:sldId id="340" r:id="rId6"/>
    <p:sldId id="319" r:id="rId7"/>
    <p:sldId id="258" r:id="rId8"/>
    <p:sldId id="371" r:id="rId9"/>
    <p:sldId id="362" r:id="rId10"/>
    <p:sldId id="363" r:id="rId11"/>
    <p:sldId id="364" r:id="rId12"/>
    <p:sldId id="365" r:id="rId13"/>
    <p:sldId id="366" r:id="rId14"/>
    <p:sldId id="380" r:id="rId15"/>
    <p:sldId id="367" r:id="rId16"/>
    <p:sldId id="372" r:id="rId17"/>
    <p:sldId id="381" r:id="rId18"/>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1" autoAdjust="0"/>
    <p:restoredTop sz="94605" autoAdjust="0"/>
  </p:normalViewPr>
  <p:slideViewPr>
    <p:cSldViewPr snapToGrid="0">
      <p:cViewPr varScale="1">
        <p:scale>
          <a:sx n="86" d="100"/>
          <a:sy n="86" d="100"/>
        </p:scale>
        <p:origin x="605" y="62"/>
      </p:cViewPr>
      <p:guideLst/>
    </p:cSldViewPr>
  </p:slideViewPr>
  <p:notesTextViewPr>
    <p:cViewPr>
      <p:scale>
        <a:sx n="1" d="1"/>
        <a:sy n="1" d="1"/>
      </p:scale>
      <p:origin x="0" y="0"/>
    </p:cViewPr>
  </p:notesText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D2096-651A-44EB-B335-0CD3A7FF11CE}"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24AC9-7495-4E3F-ADDF-5256D7C54D8E}"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22A8867F-CAF7-4926-B47A-8DDC82ADFD2F}"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8DE52DB-2063-4BF0-9899-4431302C06D1}"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矩形 15"/>
          <p:cNvSpPr/>
          <p:nvPr userDrawn="1"/>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userDrawn="1"/>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矩形 10"/>
          <p:cNvSpPr/>
          <p:nvPr userDrawn="1"/>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矩形​​ 14"/>
          <p:cNvSpPr/>
          <p:nvPr userDrawn="1"/>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组 3"/>
          <p:cNvGrpSpPr/>
          <p:nvPr userDrawn="1"/>
        </p:nvGrpSpPr>
        <p:grpSpPr>
          <a:xfrm>
            <a:off x="5250180" y="1267730"/>
            <a:ext cx="1691640" cy="645295"/>
            <a:chOff x="5318306" y="1386268"/>
            <a:chExt cx="1567331" cy="645295"/>
          </a:xfrm>
        </p:grpSpPr>
        <p:cxnSp>
          <p:nvCxnSpPr>
            <p:cNvPr id="17" name="直接连接符​​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副标题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endParaRPr lang="zh-CN" altLang="en-US" noProof="0"/>
          </a:p>
        </p:txBody>
      </p:sp>
      <p:sp>
        <p:nvSpPr>
          <p:cNvPr id="20" name="日期占位符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1075EC1E-C64D-4101-8267-0B6FD8847CC8}" type="datetime1">
              <a:rPr lang="zh-CN" altLang="en-US" noProof="0" smtClean="0"/>
            </a:fld>
            <a:endParaRPr lang="zh-CN" altLang="en-US" noProof="0"/>
          </a:p>
        </p:txBody>
      </p:sp>
      <p:sp>
        <p:nvSpPr>
          <p:cNvPr id="21" name="页脚占位符 20"/>
          <p:cNvSpPr>
            <a:spLocks noGrp="1"/>
          </p:cNvSpPr>
          <p:nvPr>
            <p:ph type="ftr" sz="quarter" idx="11"/>
          </p:nvPr>
        </p:nvSpPr>
        <p:spPr>
          <a:xfrm>
            <a:off x="1453896" y="5212080"/>
            <a:ext cx="5905500"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22" name="幻灯片编号占位符 21"/>
          <p:cNvSpPr>
            <a:spLocks noGrp="1"/>
          </p:cNvSpPr>
          <p:nvPr>
            <p:ph type="sldNum" sz="quarter" idx="12"/>
          </p:nvPr>
        </p:nvSpPr>
        <p:spPr>
          <a:xfrm>
            <a:off x="8606919" y="5212080"/>
            <a:ext cx="2111881"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defRPr>
            </a:lvl1pPr>
          </a:lstStyle>
          <a:p>
            <a:pPr rtl="0"/>
            <a:fld id="{BCCEF045-27B8-4DAF-B6BC-E52B05B9C207}"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a:xfrm>
            <a:off x="838200" y="762000"/>
            <a:ext cx="8077200" cy="5257800"/>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6332E303-0D2A-4D78-B246-00723A3F99C8}"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p:txBody>
          <a:bodyPr rtlCol="0"/>
          <a:lstStyle>
            <a:lvl1pPr>
              <a:defRPr sz="1800">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7F75CE96-05BA-4606-81C6-087C587193E9}"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矩形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矩形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组 30"/>
          <p:cNvGrpSpPr/>
          <p:nvPr/>
        </p:nvGrpSpPr>
        <p:grpSpPr>
          <a:xfrm>
            <a:off x="5250180" y="1267730"/>
            <a:ext cx="1691640" cy="645295"/>
            <a:chOff x="5318306" y="1386268"/>
            <a:chExt cx="1567331" cy="645295"/>
          </a:xfrm>
        </p:grpSpPr>
        <p:cxnSp>
          <p:nvCxnSpPr>
            <p:cNvPr id="32" name="直接连接符​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345" algn="l"/>
              </a:tabLst>
              <a:defRPr sz="1600">
                <a:solidFill>
                  <a:schemeClr val="tx2"/>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D31950EB-3303-4FE6-8AD1-5227D9F3C618}" type="datetime1">
              <a:rPr lang="zh-CN" altLang="en-US" noProof="0" smtClean="0"/>
            </a:fld>
            <a:endParaRPr lang="zh-CN" altLang="en-US" noProof="0"/>
          </a:p>
        </p:txBody>
      </p:sp>
      <p:sp>
        <p:nvSpPr>
          <p:cNvPr id="5" name="页脚占位符 4"/>
          <p:cNvSpPr>
            <a:spLocks noGrp="1"/>
          </p:cNvSpPr>
          <p:nvPr>
            <p:ph type="ftr" sz="quarter" idx="11"/>
          </p:nvPr>
        </p:nvSpPr>
        <p:spPr>
          <a:xfrm>
            <a:off x="1453896" y="5212080"/>
            <a:ext cx="5907024"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a:xfrm>
            <a:off x="8604504" y="5212080"/>
            <a:ext cx="2112264"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内容占位符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defRPr>
            </a:lvl1pPr>
          </a:lstStyle>
          <a:p>
            <a:pPr rtl="0"/>
            <a:fld id="{E7327386-70E9-46DE-AADA-F771DCDAE73F}"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4" name="内容占位符 3"/>
          <p:cNvSpPr>
            <a:spLocks noGrp="1"/>
          </p:cNvSpPr>
          <p:nvPr>
            <p:ph sz="half" idx="2" hasCustomPrompt="1"/>
          </p:nvPr>
        </p:nvSpPr>
        <p:spPr>
          <a:xfrm>
            <a:off x="1069848" y="2755898"/>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文本占位符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6" name="内容占位符 5"/>
          <p:cNvSpPr>
            <a:spLocks noGrp="1"/>
          </p:cNvSpPr>
          <p:nvPr>
            <p:ph sz="quarter" idx="4" hasCustomPrompt="1"/>
          </p:nvPr>
        </p:nvSpPr>
        <p:spPr>
          <a:xfrm>
            <a:off x="6373368" y="2756581"/>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7" name="日期占位符 6"/>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3C45F11-B51D-4F16-9E44-20F027185215}" type="datetime1">
              <a:rPr lang="zh-CN" altLang="en-US" smtClean="0"/>
            </a:fld>
            <a:endParaRPr lang="zh-CN" altLang="en-US"/>
          </a:p>
        </p:txBody>
      </p:sp>
      <p:sp>
        <p:nvSpPr>
          <p:cNvPr id="8" name="页脚占位符 7"/>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日期占位符 2"/>
          <p:cNvSpPr>
            <a:spLocks noGrp="1"/>
          </p:cNvSpPr>
          <p:nvPr>
            <p:ph type="dt" sz="half" idx="10"/>
          </p:nvPr>
        </p:nvSpPr>
        <p:spPr/>
        <p:txBody>
          <a:bodyPr rtlCol="0"/>
          <a:lstStyle>
            <a:lvl1pPr>
              <a:defRPr>
                <a:solidFill>
                  <a:schemeClr val="tx2"/>
                </a:solidFill>
              </a:defRPr>
            </a:lvl1pPr>
          </a:lstStyle>
          <a:p>
            <a:pPr rtl="0"/>
            <a:fld id="{0F8DC16A-F715-4C36-9292-DEF1F990B7BE}" type="datetime1">
              <a:rPr lang="zh-CN" altLang="en-US" noProof="0" smtClean="0"/>
            </a:fld>
            <a:endParaRPr lang="zh-CN" altLang="en-US" noProof="0"/>
          </a:p>
        </p:txBody>
      </p:sp>
      <p:sp>
        <p:nvSpPr>
          <p:cNvPr id="4" name="页脚占位符 3"/>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5" name="灯片编号占位符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solidFill>
                  <a:schemeClr val="tx2"/>
                </a:solidFill>
              </a:defRPr>
            </a:lvl1pPr>
          </a:lstStyle>
          <a:p>
            <a:pPr rtl="0"/>
            <a:fld id="{643AF9B7-E53B-423C-89F6-59EAF6D004F3}" type="datetime1">
              <a:rPr lang="zh-CN" altLang="en-US" noProof="0" smtClean="0"/>
            </a:fld>
            <a:endParaRPr lang="zh-CN" altLang="en-US" noProof="0"/>
          </a:p>
        </p:txBody>
      </p:sp>
      <p:sp>
        <p:nvSpPr>
          <p:cNvPr id="3" name="页脚占位符 2"/>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4" name="灯片编号占位符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带题注的内容">
    <p:spTree>
      <p:nvGrpSpPr>
        <p:cNvPr id="1" name=""/>
        <p:cNvGrpSpPr/>
        <p:nvPr/>
      </p:nvGrpSpPr>
      <p:grpSpPr>
        <a:xfrm>
          <a:off x="0" y="0"/>
          <a:ext cx="0" cy="0"/>
          <a:chOff x="0" y="0"/>
          <a:chExt cx="0" cy="0"/>
        </a:xfrm>
      </p:grpSpPr>
      <p:sp>
        <p:nvSpPr>
          <p:cNvPr id="14" name="矩形 13"/>
          <p:cNvSpPr/>
          <p:nvPr userDrawn="1"/>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矩形 15"/>
          <p:cNvSpPr/>
          <p:nvPr userDrawn="1"/>
        </p:nvSpPr>
        <p:spPr>
          <a:xfrm>
            <a:off x="371856" y="374904"/>
            <a:ext cx="8353044" cy="6108192"/>
          </a:xfrm>
          <a:prstGeom prst="rect">
            <a:avLst/>
          </a:prstGeom>
          <a:solidFill>
            <a:schemeClr val="bg2"/>
          </a:solidFill>
          <a:ln w="6350" cap="sq" cmpd="sng" algn="ctr">
            <a:noFill/>
            <a:prstDash val="solid"/>
            <a:miter lim="800000"/>
          </a:ln>
          <a:effectLst/>
        </p:spPr>
      </p:sp>
      <p:sp>
        <p:nvSpPr>
          <p:cNvPr id="15" name="矩形​​ 14"/>
          <p:cNvSpPr/>
          <p:nvPr userDrawn="1"/>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a:xfrm>
            <a:off x="790575" y="704850"/>
            <a:ext cx="7562850" cy="51435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文本占位符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872393E-9C8B-42B8-91E5-4A1FF04109F8}" type="datetime1">
              <a:rPr lang="zh-CN" altLang="en-US" noProof="0" smtClean="0"/>
            </a:fld>
            <a:endParaRPr lang="zh-CN" altLang="en-US" noProof="0"/>
          </a:p>
        </p:txBody>
      </p:sp>
      <p:sp>
        <p:nvSpPr>
          <p:cNvPr id="6" name="页脚占位符 5"/>
          <p:cNvSpPr>
            <a:spLocks noGrp="1"/>
          </p:cNvSpPr>
          <p:nvPr>
            <p:ph type="ftr" sz="quarter" idx="11"/>
          </p:nvPr>
        </p:nvSpPr>
        <p:spPr>
          <a:xfrm>
            <a:off x="3439158" y="6214535"/>
            <a:ext cx="5184648" cy="256032"/>
          </a:xfrm>
        </p:spPr>
        <p:txBody>
          <a:bodyPr rtlCol="0"/>
          <a:lstStyle>
            <a:lvl1pPr algn="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幻灯片编号占位符 6"/>
          <p:cNvSpPr>
            <a:spLocks noGrp="1"/>
          </p:cNvSpPr>
          <p:nvPr>
            <p:ph type="sldNum" sz="quarter" idx="12"/>
          </p:nvPr>
        </p:nvSpPr>
        <p:spPr/>
        <p:txBody>
          <a:bodyPr rtlCol="0"/>
          <a:lstStyle>
            <a:lvl1pPr>
              <a:defRPr>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
        <p:nvSpPr>
          <p:cNvPr id="11" name="矩形 10"/>
          <p:cNvSpPr/>
          <p:nvPr userDrawn="1"/>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带题注的图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图片占位符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endParaRPr lang="zh-CN" altLang="en-US" noProof="0"/>
          </a:p>
        </p:txBody>
      </p:sp>
      <p:sp>
        <p:nvSpPr>
          <p:cNvPr id="4" name="文本占位符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727DDDF-338F-40F2-BD88-7C5A919ED619}"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矩形 6"/>
          <p:cNvSpPr/>
          <p:nvPr userDrawn="1"/>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矩形 7"/>
          <p:cNvSpPr/>
          <p:nvPr userDrawn="1"/>
        </p:nvSpPr>
        <p:spPr>
          <a:xfrm>
            <a:off x="371856" y="374904"/>
            <a:ext cx="11448288" cy="6108192"/>
          </a:xfrm>
          <a:prstGeom prst="rect">
            <a:avLst/>
          </a:prstGeom>
          <a:solidFill>
            <a:schemeClr val="bg2"/>
          </a:solidFill>
          <a:ln w="6350" cap="sq" cmpd="sng" algn="ctr">
            <a:no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altLang="en-US" noProof="0"/>
              <a:t>单击此处编辑母版标题样式</a:t>
            </a:r>
            <a:endParaRPr lang="zh-CN" altLang="en-US" noProof="0"/>
          </a:p>
        </p:txBody>
      </p:sp>
      <p:sp>
        <p:nvSpPr>
          <p:cNvPr id="3" name="文本占位符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Microsoft YaHei UI" panose="020B0503020204020204" pitchFamily="34" charset="-122"/>
                <a:ea typeface="Microsoft YaHei UI" panose="020B0503020204020204" pitchFamily="34" charset="-122"/>
              </a:defRPr>
            </a:lvl1pPr>
          </a:lstStyle>
          <a:p>
            <a:fld id="{EACB2E32-1F1E-45DE-9625-F2BA3EBC1D30}" type="datetime1">
              <a:rPr lang="zh-CN" altLang="en-US" noProof="0" smtClean="0"/>
            </a:fld>
            <a:endParaRPr lang="zh-CN" altLang="en-US" noProof="0"/>
          </a:p>
        </p:txBody>
      </p:sp>
      <p:sp>
        <p:nvSpPr>
          <p:cNvPr id="5" name="页脚占位符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pic>
        <p:nvPicPr>
          <p:cNvPr id="9" name="图片 8"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89992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27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49999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4" Type="http://schemas.openxmlformats.org/officeDocument/2006/relationships/slideLayout" Target="../slideLayouts/slideLayout2.xml"/><Relationship Id="rId13" Type="http://schemas.openxmlformats.org/officeDocument/2006/relationships/image" Target="../media/image2.png"/><Relationship Id="rId12" Type="http://schemas.openxmlformats.org/officeDocument/2006/relationships/image" Target="../media/image28.png"/><Relationship Id="rId11"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46627"/>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a:srcRect l="13131" r="16570"/>
          <a:stretch>
            <a:fillRect/>
          </a:stretch>
        </p:blipFill>
        <p:spPr>
          <a:xfrm rot="21060000">
            <a:off x="10429875" y="4821555"/>
            <a:ext cx="999490" cy="1663700"/>
          </a:xfrm>
          <a:prstGeom prst="rect">
            <a:avLst/>
          </a:prstGeom>
        </p:spPr>
      </p:pic>
      <p:pic>
        <p:nvPicPr>
          <p:cNvPr id="6" name="图片 5"/>
          <p:cNvPicPr>
            <a:picLocks noChangeAspect="1"/>
          </p:cNvPicPr>
          <p:nvPr/>
        </p:nvPicPr>
        <p:blipFill>
          <a:blip r:embed="rId2"/>
          <a:stretch>
            <a:fillRect/>
          </a:stretch>
        </p:blipFill>
        <p:spPr>
          <a:xfrm>
            <a:off x="522605" y="631825"/>
            <a:ext cx="8260715" cy="2978785"/>
          </a:xfrm>
          <a:prstGeom prst="rect">
            <a:avLst/>
          </a:prstGeom>
        </p:spPr>
      </p:pic>
      <p:sp>
        <p:nvSpPr>
          <p:cNvPr id="43" name="对话气泡: 矩形 16"/>
          <p:cNvSpPr/>
          <p:nvPr/>
        </p:nvSpPr>
        <p:spPr>
          <a:xfrm>
            <a:off x="4743450" y="3057525"/>
            <a:ext cx="4482465" cy="434975"/>
          </a:xfrm>
          <a:prstGeom prst="wedgeRectCallout">
            <a:avLst>
              <a:gd name="adj1" fmla="val -35474"/>
              <a:gd name="adj2" fmla="val -10847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2500" dirty="0">
                <a:solidFill>
                  <a:schemeClr val="bg1"/>
                </a:solidFill>
                <a:latin typeface="Times New Roman" panose="02020603050405020304" pitchFamily="18" charset="0"/>
                <a:cs typeface="Times New Roman" panose="02020603050405020304" pitchFamily="18" charset="0"/>
              </a:rPr>
              <a:t>What does the verbs in red imply?</a:t>
            </a:r>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822325" y="3787140"/>
            <a:ext cx="8197215" cy="1245235"/>
          </a:xfrm>
          <a:prstGeom prst="rect">
            <a:avLst/>
          </a:prstGeom>
          <a:noFill/>
          <a:ln w="19050">
            <a:solidFill>
              <a:schemeClr val="accent5">
                <a:lumMod val="40000"/>
                <a:lumOff val="60000"/>
              </a:schemeClr>
            </a:solidFill>
          </a:ln>
        </p:spPr>
        <p:txBody>
          <a:bodyPr wrap="square" rtlCol="0">
            <a:spAutoFit/>
          </a:bodyPr>
          <a:p>
            <a:r>
              <a:rPr lang="en-US" altLang="zh-CN" sz="2500" b="1" dirty="0">
                <a:solidFill>
                  <a:schemeClr val="bg1"/>
                </a:solidFill>
                <a:latin typeface="Times New Roman" panose="02020603050405020304" pitchFamily="18" charset="0"/>
                <a:sym typeface="+mn-ea"/>
              </a:rPr>
              <a:t>♦</a:t>
            </a:r>
            <a:r>
              <a:rPr lang="en-US" sz="2500" b="1" dirty="0">
                <a:solidFill>
                  <a:schemeClr val="bg1"/>
                </a:solidFill>
                <a:latin typeface="Arial Narrow" panose="020B0606020202030204" pitchFamily="34" charset="0"/>
              </a:rPr>
              <a:t>The process of discovering artemisinin was a repetition of </a:t>
            </a:r>
            <a:r>
              <a:rPr lang="en-US" sz="2500" b="1" u="sng" dirty="0">
                <a:solidFill>
                  <a:schemeClr val="bg1"/>
                </a:solidFill>
                <a:latin typeface="Arial Narrow" panose="020B0606020202030204" pitchFamily="34" charset="0"/>
              </a:rPr>
              <a:t>                          </a:t>
            </a:r>
            <a:r>
              <a:rPr lang="en-US" sz="2500" b="1" dirty="0">
                <a:solidFill>
                  <a:schemeClr val="bg1"/>
                </a:solidFill>
                <a:latin typeface="Arial Narrow" panose="020B0606020202030204" pitchFamily="34" charset="0"/>
              </a:rPr>
              <a:t>, which tells us the road to scientific </a:t>
            </a:r>
            <a:endParaRPr lang="en-US" sz="2500" b="1" dirty="0">
              <a:solidFill>
                <a:schemeClr val="bg1"/>
              </a:solidFill>
              <a:latin typeface="Arial Narrow" panose="020B0606020202030204" pitchFamily="34" charset="0"/>
            </a:endParaRPr>
          </a:p>
          <a:p>
            <a:r>
              <a:rPr lang="en-US" sz="2500" b="1" dirty="0">
                <a:solidFill>
                  <a:schemeClr val="bg1"/>
                </a:solidFill>
                <a:latin typeface="Arial Narrow" panose="020B0606020202030204" pitchFamily="34" charset="0"/>
              </a:rPr>
              <a:t>discovery is </a:t>
            </a:r>
            <a:r>
              <a:rPr lang="en-US" sz="2500" b="1" u="sng" dirty="0">
                <a:solidFill>
                  <a:schemeClr val="bg1"/>
                </a:solidFill>
                <a:latin typeface="Arial Narrow" panose="020B0606020202030204" pitchFamily="34" charset="0"/>
                <a:sym typeface="+mn-ea"/>
              </a:rPr>
              <a:t>                          </a:t>
            </a:r>
            <a:r>
              <a:rPr lang="en-US" sz="2500" b="1" dirty="0">
                <a:solidFill>
                  <a:schemeClr val="bg1"/>
                </a:solidFill>
                <a:latin typeface="Arial Narrow" panose="020B0606020202030204" pitchFamily="34" charset="0"/>
                <a:sym typeface="+mn-ea"/>
              </a:rPr>
              <a:t> yet</a:t>
            </a:r>
            <a:r>
              <a:rPr lang="en-US" sz="2500" b="1" u="sng" dirty="0">
                <a:solidFill>
                  <a:schemeClr val="bg1"/>
                </a:solidFill>
                <a:latin typeface="Arial Narrow" panose="020B0606020202030204" pitchFamily="34" charset="0"/>
                <a:sym typeface="+mn-ea"/>
              </a:rPr>
              <a:t>                          </a:t>
            </a:r>
            <a:r>
              <a:rPr lang="en-US" sz="2500" b="1" dirty="0">
                <a:solidFill>
                  <a:schemeClr val="bg1"/>
                </a:solidFill>
                <a:latin typeface="Arial Narrow" panose="020B0606020202030204" pitchFamily="34" charset="0"/>
                <a:sym typeface="+mn-ea"/>
              </a:rPr>
              <a:t> in the end.</a:t>
            </a:r>
            <a:endParaRPr lang="en-US" sz="2500" b="1" dirty="0">
              <a:solidFill>
                <a:schemeClr val="bg1"/>
              </a:solidFill>
              <a:latin typeface="Arial Narrow" panose="020B0606020202030204" pitchFamily="34" charset="0"/>
              <a:sym typeface="+mn-ea"/>
            </a:endParaRPr>
          </a:p>
        </p:txBody>
      </p:sp>
      <p:sp>
        <p:nvSpPr>
          <p:cNvPr id="13" name="文本框 12"/>
          <p:cNvSpPr txBox="1"/>
          <p:nvPr/>
        </p:nvSpPr>
        <p:spPr>
          <a:xfrm>
            <a:off x="1642110" y="4150995"/>
            <a:ext cx="1108710" cy="460375"/>
          </a:xfrm>
          <a:prstGeom prst="rect">
            <a:avLst/>
          </a:prstGeom>
          <a:noFill/>
        </p:spPr>
        <p:txBody>
          <a:bodyPr wrap="square" rtlCol="0">
            <a:spAutoFit/>
          </a:bodyPr>
          <a:p>
            <a:r>
              <a:rPr lang="en-US" altLang="zh-CN" sz="2400" b="1">
                <a:solidFill>
                  <a:srgbClr val="FF0000"/>
                </a:solidFill>
                <a:latin typeface="Arial Unicode MS" panose="020B0604020202020204" charset="-122"/>
                <a:ea typeface="Arial Unicode MS" panose="020B0604020202020204" charset="-122"/>
                <a:cs typeface="Times New Roman" panose="02020603050405020304" pitchFamily="18" charset="0"/>
              </a:rPr>
              <a:t>failure</a:t>
            </a:r>
            <a:endParaRPr lang="en-US" altLang="zh-CN" sz="2400" b="1">
              <a:solidFill>
                <a:srgbClr val="FF0000"/>
              </a:solidFill>
              <a:latin typeface="Arial Unicode MS" panose="020B0604020202020204" charset="-122"/>
              <a:ea typeface="Arial Unicode MS" panose="020B0604020202020204" charset="-122"/>
              <a:cs typeface="Times New Roman" panose="02020603050405020304" pitchFamily="18" charset="0"/>
            </a:endParaRPr>
          </a:p>
        </p:txBody>
      </p:sp>
      <p:sp>
        <p:nvSpPr>
          <p:cNvPr id="9" name="文本框 8"/>
          <p:cNvSpPr txBox="1"/>
          <p:nvPr/>
        </p:nvSpPr>
        <p:spPr>
          <a:xfrm>
            <a:off x="2718435" y="4533900"/>
            <a:ext cx="1776730" cy="460375"/>
          </a:xfrm>
          <a:prstGeom prst="rect">
            <a:avLst/>
          </a:prstGeom>
          <a:noFill/>
        </p:spPr>
        <p:txBody>
          <a:bodyPr wrap="square" rtlCol="0">
            <a:spAutoFit/>
          </a:bodyPr>
          <a:p>
            <a:r>
              <a:rPr lang="en-US" altLang="zh-CN" sz="2400" b="1">
                <a:solidFill>
                  <a:srgbClr val="FF0000"/>
                </a:solidFill>
                <a:latin typeface="Arial Unicode MS" panose="020B0604020202020204" charset="-122"/>
                <a:ea typeface="Arial Unicode MS" panose="020B0604020202020204" charset="-122"/>
                <a:cs typeface="Times New Roman" panose="02020603050405020304" pitchFamily="18" charset="0"/>
              </a:rPr>
              <a:t>frustrating</a:t>
            </a:r>
            <a:endParaRPr lang="en-US" altLang="zh-CN" sz="2400" b="1">
              <a:solidFill>
                <a:srgbClr val="FF0000"/>
              </a:solidFill>
              <a:latin typeface="Arial Unicode MS" panose="020B0604020202020204" charset="-122"/>
              <a:ea typeface="Arial Unicode MS" panose="020B0604020202020204" charset="-122"/>
              <a:cs typeface="Times New Roman" panose="02020603050405020304" pitchFamily="18" charset="0"/>
            </a:endParaRPr>
          </a:p>
        </p:txBody>
      </p:sp>
      <p:sp>
        <p:nvSpPr>
          <p:cNvPr id="10" name="文本框 9"/>
          <p:cNvSpPr txBox="1"/>
          <p:nvPr/>
        </p:nvSpPr>
        <p:spPr>
          <a:xfrm>
            <a:off x="4975225" y="4533900"/>
            <a:ext cx="1717040" cy="460375"/>
          </a:xfrm>
          <a:prstGeom prst="rect">
            <a:avLst/>
          </a:prstGeom>
          <a:noFill/>
        </p:spPr>
        <p:txBody>
          <a:bodyPr wrap="square" rtlCol="0">
            <a:spAutoFit/>
          </a:bodyPr>
          <a:p>
            <a:r>
              <a:rPr lang="en-US" altLang="zh-CN" sz="2400" b="1">
                <a:solidFill>
                  <a:srgbClr val="FF0000"/>
                </a:solidFill>
                <a:latin typeface="Arial Unicode MS" panose="020B0604020202020204" charset="-122"/>
                <a:ea typeface="Arial Unicode MS" panose="020B0604020202020204" charset="-122"/>
                <a:cs typeface="Times New Roman" panose="02020603050405020304" pitchFamily="18" charset="0"/>
              </a:rPr>
              <a:t>worthwhile</a:t>
            </a:r>
            <a:endParaRPr lang="en-US" altLang="zh-CN" sz="2400" b="1">
              <a:solidFill>
                <a:srgbClr val="FF0000"/>
              </a:solidFill>
              <a:latin typeface="Arial Unicode MS" panose="020B0604020202020204" charset="-122"/>
              <a:ea typeface="Arial Unicode MS" panose="020B0604020202020204" charset="-122"/>
              <a:cs typeface="Times New Roman" panose="02020603050405020304" pitchFamily="18" charset="0"/>
            </a:endParaRPr>
          </a:p>
        </p:txBody>
      </p:sp>
      <p:sp>
        <p:nvSpPr>
          <p:cNvPr id="11" name="对话气泡: 矩形 16"/>
          <p:cNvSpPr/>
          <p:nvPr/>
        </p:nvSpPr>
        <p:spPr>
          <a:xfrm>
            <a:off x="669925" y="5241290"/>
            <a:ext cx="3656965" cy="1116330"/>
          </a:xfrm>
          <a:prstGeom prst="wedgeRectCallout">
            <a:avLst>
              <a:gd name="adj1" fmla="val 38609"/>
              <a:gd name="adj2" fmla="val -6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600" dirty="0">
                <a:solidFill>
                  <a:schemeClr val="bg1"/>
                </a:solidFill>
                <a:latin typeface="Times New Roman" panose="02020603050405020304" pitchFamily="18" charset="0"/>
                <a:cs typeface="Times New Roman" panose="02020603050405020304" pitchFamily="18" charset="0"/>
              </a:rPr>
              <a:t>    </a:t>
            </a:r>
            <a:r>
              <a:rPr lang="en-US" sz="2500" dirty="0">
                <a:solidFill>
                  <a:schemeClr val="bg1"/>
                </a:solidFill>
                <a:latin typeface="Times New Roman" panose="02020603050405020304" pitchFamily="18" charset="0"/>
                <a:cs typeface="Times New Roman" panose="02020603050405020304" pitchFamily="18" charset="0"/>
              </a:rPr>
              <a:t>How does the writer describe Tu Youyou in the research? Give examples. </a:t>
            </a:r>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4831080" y="5173345"/>
            <a:ext cx="172021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committed</a:t>
            </a:r>
            <a:endParaRPr lang="en-US" sz="2800" b="1" dirty="0">
              <a:solidFill>
                <a:schemeClr val="bg1"/>
              </a:solidFill>
              <a:latin typeface="Arial Narrow" panose="020B0606020202030204" pitchFamily="34" charset="0"/>
            </a:endParaRPr>
          </a:p>
        </p:txBody>
      </p:sp>
      <p:sp>
        <p:nvSpPr>
          <p:cNvPr id="15" name="文本框 14"/>
          <p:cNvSpPr txBox="1"/>
          <p:nvPr/>
        </p:nvSpPr>
        <p:spPr>
          <a:xfrm>
            <a:off x="4831080" y="5835650"/>
            <a:ext cx="172021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pPr algn="ctr"/>
            <a:r>
              <a:rPr lang="en-US" altLang="zh-CN" sz="2800" b="1" dirty="0">
                <a:solidFill>
                  <a:srgbClr val="C00000"/>
                </a:solidFill>
                <a:latin typeface="Arial Narrow" panose="020B0606020202030204" pitchFamily="34" charset="0"/>
              </a:rPr>
              <a:t>patient</a:t>
            </a:r>
            <a:endParaRPr lang="en-US" altLang="zh-CN" sz="2800" b="1" dirty="0">
              <a:solidFill>
                <a:srgbClr val="C00000"/>
              </a:solidFill>
              <a:latin typeface="Arial Narrow" panose="020B0606020202030204" pitchFamily="34" charset="0"/>
            </a:endParaRPr>
          </a:p>
        </p:txBody>
      </p:sp>
      <p:sp>
        <p:nvSpPr>
          <p:cNvPr id="3" name="对话气泡: 矩形 16"/>
          <p:cNvSpPr/>
          <p:nvPr/>
        </p:nvSpPr>
        <p:spPr>
          <a:xfrm>
            <a:off x="8783320" y="850900"/>
            <a:ext cx="2909570" cy="1160145"/>
          </a:xfrm>
          <a:prstGeom prst="wedgeRectCallout">
            <a:avLst>
              <a:gd name="adj1" fmla="val -58533"/>
              <a:gd name="adj2" fmla="val 5131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2400" dirty="0">
                <a:solidFill>
                  <a:schemeClr val="bg1"/>
                </a:solidFill>
                <a:latin typeface="Times New Roman" panose="02020603050405020304" pitchFamily="18" charset="0"/>
                <a:cs typeface="Times New Roman" panose="02020603050405020304" pitchFamily="18" charset="0"/>
              </a:rPr>
              <a:t>What was the key to getting a good extract from the wormwood?</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7863205" y="5237480"/>
            <a:ext cx="1992630" cy="953135"/>
          </a:xfrm>
          <a:prstGeom prst="rect">
            <a:avLst/>
          </a:prstGeom>
          <a:noFill/>
          <a:ln w="28575" cmpd="sng">
            <a:solidFill>
              <a:schemeClr val="accent1">
                <a:shade val="50000"/>
              </a:schemeClr>
            </a:solidFill>
            <a:prstDash val="dash"/>
          </a:ln>
        </p:spPr>
        <p:txBody>
          <a:bodyPr wrap="square" rtlCol="0">
            <a:spAutoFit/>
          </a:bodyPr>
          <a:p>
            <a:pPr algn="ctr"/>
            <a:r>
              <a:rPr lang="en-US" sz="2800" b="1" dirty="0">
                <a:solidFill>
                  <a:schemeClr val="bg1"/>
                </a:solidFill>
                <a:latin typeface="Arial Narrow" panose="020B0606020202030204" pitchFamily="34" charset="0"/>
              </a:rPr>
              <a:t>By </a:t>
            </a:r>
            <a:r>
              <a:rPr lang="en-US" sz="2800" b="1" u="sng" dirty="0">
                <a:solidFill>
                  <a:schemeClr val="bg1"/>
                </a:solidFill>
                <a:latin typeface="Arial Narrow" panose="020B0606020202030204" pitchFamily="34" charset="0"/>
              </a:rPr>
              <a:t>time</a:t>
            </a:r>
            <a:r>
              <a:rPr lang="en-US" sz="2800" b="1" dirty="0">
                <a:solidFill>
                  <a:schemeClr val="bg1"/>
                </a:solidFill>
                <a:latin typeface="Arial Narrow" panose="020B0606020202030204" pitchFamily="34" charset="0"/>
              </a:rPr>
              <a:t> and </a:t>
            </a:r>
            <a:r>
              <a:rPr lang="en-US" sz="2800" b="1" u="sng" dirty="0">
                <a:solidFill>
                  <a:schemeClr val="bg1"/>
                </a:solidFill>
                <a:latin typeface="Arial Narrow" panose="020B0606020202030204" pitchFamily="34" charset="0"/>
              </a:rPr>
              <a:t>process</a:t>
            </a:r>
            <a:endParaRPr lang="en-US" sz="2800" b="1" u="sng" dirty="0">
              <a:solidFill>
                <a:schemeClr val="bg1"/>
              </a:solidFill>
              <a:latin typeface="Arial Narrow" panose="020B0606020202030204" pitchFamily="34" charset="0"/>
            </a:endParaRPr>
          </a:p>
        </p:txBody>
      </p:sp>
      <p:sp>
        <p:nvSpPr>
          <p:cNvPr id="4" name="文本框 3"/>
          <p:cNvSpPr txBox="1"/>
          <p:nvPr/>
        </p:nvSpPr>
        <p:spPr>
          <a:xfrm>
            <a:off x="9292590" y="2222500"/>
            <a:ext cx="1992630" cy="521970"/>
          </a:xfrm>
          <a:prstGeom prst="rect">
            <a:avLst/>
          </a:prstGeom>
          <a:noFill/>
          <a:ln w="28575" cmpd="sng">
            <a:solidFill>
              <a:schemeClr val="accent1">
                <a:shade val="50000"/>
              </a:schemeClr>
            </a:solidFill>
            <a:prstDash val="dash"/>
          </a:ln>
        </p:spPr>
        <p:txBody>
          <a:bodyPr wrap="square" rtlCol="0">
            <a:spAutoFit/>
          </a:bodyPr>
          <a:p>
            <a:pPr algn="ctr"/>
            <a:r>
              <a:rPr lang="en-US" sz="2800" b="1" dirty="0">
                <a:solidFill>
                  <a:schemeClr val="bg1"/>
                </a:solidFill>
                <a:latin typeface="Arial Narrow" panose="020B0606020202030204" pitchFamily="34" charset="0"/>
              </a:rPr>
              <a:t>temperature</a:t>
            </a:r>
            <a:endParaRPr lang="en-US" sz="2800" b="1" u="sng" dirty="0">
              <a:solidFill>
                <a:schemeClr val="bg1"/>
              </a:solidFill>
              <a:latin typeface="Arial Narrow" panose="020B0606020202030204" pitchFamily="34" charset="0"/>
            </a:endParaRPr>
          </a:p>
        </p:txBody>
      </p:sp>
      <p:sp>
        <p:nvSpPr>
          <p:cNvPr id="20" name="对话气泡: 矩形 16"/>
          <p:cNvSpPr/>
          <p:nvPr/>
        </p:nvSpPr>
        <p:spPr>
          <a:xfrm>
            <a:off x="8702040" y="3969385"/>
            <a:ext cx="2909570" cy="880745"/>
          </a:xfrm>
          <a:prstGeom prst="wedgeRectCallout">
            <a:avLst>
              <a:gd name="adj1" fmla="val -39960"/>
              <a:gd name="adj2" fmla="val 7134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2400" dirty="0">
                <a:solidFill>
                  <a:schemeClr val="bg1"/>
                </a:solidFill>
                <a:latin typeface="Times New Roman" panose="02020603050405020304" pitchFamily="18" charset="0"/>
                <a:cs typeface="Times New Roman" panose="02020603050405020304" pitchFamily="18" charset="0"/>
              </a:rPr>
              <a:t>How are paragraph 2 and 3 developed?</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12" name="图片 11"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ppt_x"/>
                                          </p:val>
                                        </p:tav>
                                        <p:tav tm="100000">
                                          <p:val>
                                            <p:strVal val="#ppt_x"/>
                                          </p:val>
                                        </p:tav>
                                      </p:tavLst>
                                    </p:anim>
                                    <p:anim calcmode="lin" valueType="num">
                                      <p:cBhvr additive="base">
                                        <p:cTn id="1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25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17" grpId="0" bldLvl="0" animBg="1"/>
      <p:bldP spid="13" grpId="0"/>
      <p:bldP spid="9" grpId="0"/>
      <p:bldP spid="10" grpId="0"/>
      <p:bldP spid="11" grpId="0" bldLvl="0" animBg="1"/>
      <p:bldP spid="18" grpId="0" bldLvl="0" animBg="1"/>
      <p:bldP spid="15" grpId="0" bldLvl="0" animBg="1"/>
      <p:bldP spid="3" grpId="0" bldLvl="0" animBg="1"/>
      <p:bldP spid="8" grpId="0" bldLvl="0" animBg="1"/>
      <p:bldP spid="4" grpId="0" bldLvl="0" animBg="1"/>
      <p:bldP spid="2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57200" y="398145"/>
            <a:ext cx="11292840" cy="2676525"/>
          </a:xfrm>
          <a:prstGeom prst="rect">
            <a:avLst/>
          </a:prstGeom>
          <a:noFill/>
        </p:spPr>
        <p:txBody>
          <a:bodyPr wrap="square" rtlCol="0">
            <a:spAutoFit/>
          </a:bodyPr>
          <a:p>
            <a:r>
              <a:rPr lang="en-US" altLang="zh-CN" sz="2800" dirty="0">
                <a:solidFill>
                  <a:schemeClr val="bg1"/>
                </a:solidFill>
                <a:latin typeface="Times New Roman" panose="02020603050405020304" pitchFamily="18" charset="0"/>
                <a:cs typeface="Times New Roman" panose="02020603050405020304" pitchFamily="18" charset="0"/>
              </a:rPr>
              <a:t>6. How did Tu Youyou react to her winning the Nobel Prize? How do you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understand what she said?</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3440430" y="1630680"/>
            <a:ext cx="7768590" cy="2676525"/>
          </a:xfrm>
          <a:prstGeom prst="rect">
            <a:avLst/>
          </a:prstGeom>
          <a:noFill/>
          <a:ln w="28575" cmpd="dbl">
            <a:solidFill>
              <a:schemeClr val="accent1">
                <a:shade val="50000"/>
              </a:schemeClr>
            </a:solidFill>
            <a:prstDash val="solid"/>
          </a:ln>
        </p:spPr>
        <p:txBody>
          <a:bodyPr wrap="square" rtlCol="0">
            <a:spAutoFit/>
          </a:bodyPr>
          <a:p>
            <a:r>
              <a:rPr lang="en-US" altLang="zh-CN" sz="2600" b="1" dirty="0">
                <a:solidFill>
                  <a:schemeClr val="bg1"/>
                </a:solidFill>
                <a:latin typeface="Traditional Arabic" panose="02020603050405020304" charset="0"/>
                <a:cs typeface="Traditional Arabic" panose="02020603050405020304" charset="0"/>
              </a:rPr>
              <a:t>     </a:t>
            </a:r>
            <a:r>
              <a:rPr lang="en-US" altLang="zh-CN" sz="2800" dirty="0">
                <a:solidFill>
                  <a:schemeClr val="bg1"/>
                </a:solidFill>
                <a:latin typeface="Traditional Arabic" panose="02020603050405020304" charset="0"/>
                <a:cs typeface="Traditional Arabic" panose="02020603050405020304" charset="0"/>
              </a:rPr>
              <a:t> “The honour is not just mine. There is a team behind me, and all the people of my country. This success proves the great value of traditional Chinese medicine. It is indeed an honour for China's scientific research and Chinese medicine to be spread around the world.” </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7" name="图片 6"/>
          <p:cNvPicPr>
            <a:picLocks noChangeAspect="1"/>
          </p:cNvPicPr>
          <p:nvPr/>
        </p:nvPicPr>
        <p:blipFill>
          <a:blip r:embed="rId1"/>
          <a:stretch>
            <a:fillRect/>
          </a:stretch>
        </p:blipFill>
        <p:spPr>
          <a:xfrm>
            <a:off x="816610" y="1621155"/>
            <a:ext cx="2380615" cy="2667000"/>
          </a:xfrm>
          <a:prstGeom prst="rect">
            <a:avLst/>
          </a:prstGeom>
        </p:spPr>
      </p:pic>
      <p:sp>
        <p:nvSpPr>
          <p:cNvPr id="17" name="文本框 16"/>
          <p:cNvSpPr txBox="1"/>
          <p:nvPr/>
        </p:nvSpPr>
        <p:spPr>
          <a:xfrm>
            <a:off x="742950" y="4623435"/>
            <a:ext cx="10721975" cy="475615"/>
          </a:xfrm>
          <a:prstGeom prst="rect">
            <a:avLst/>
          </a:prstGeom>
          <a:noFill/>
          <a:ln w="19050">
            <a:solidFill>
              <a:schemeClr val="accent5">
                <a:lumMod val="40000"/>
                <a:lumOff val="60000"/>
              </a:schemeClr>
            </a:solidFill>
          </a:ln>
        </p:spPr>
        <p:txBody>
          <a:bodyPr wrap="square" rtlCol="0">
            <a:spAutoFit/>
          </a:bodyPr>
          <a:p>
            <a:r>
              <a:rPr lang="en-US" sz="2500" b="1" dirty="0">
                <a:solidFill>
                  <a:schemeClr val="bg1"/>
                </a:solidFill>
                <a:latin typeface="Arial Narrow" panose="020B0606020202030204" pitchFamily="34" charset="0"/>
              </a:rPr>
              <a:t>1. </a:t>
            </a:r>
            <a:r>
              <a:rPr lang="en-US" sz="2500" b="1" u="sng" dirty="0">
                <a:solidFill>
                  <a:srgbClr val="C00000"/>
                </a:solidFill>
                <a:latin typeface="Arial Narrow" panose="020B0606020202030204" pitchFamily="34" charset="0"/>
              </a:rPr>
              <a:t>Team efforts</a:t>
            </a:r>
            <a:r>
              <a:rPr lang="en-US" sz="2500" b="1" dirty="0">
                <a:solidFill>
                  <a:schemeClr val="bg1"/>
                </a:solidFill>
                <a:latin typeface="Arial Narrow" panose="020B0606020202030204" pitchFamily="34" charset="0"/>
              </a:rPr>
              <a:t> and </a:t>
            </a:r>
            <a:r>
              <a:rPr lang="en-US" sz="2500" b="1" u="sng" dirty="0">
                <a:solidFill>
                  <a:srgbClr val="C00000"/>
                </a:solidFill>
                <a:latin typeface="Arial Narrow" panose="020B0606020202030204" pitchFamily="34" charset="0"/>
              </a:rPr>
              <a:t>the support of my country</a:t>
            </a:r>
            <a:r>
              <a:rPr lang="en-US" sz="2500" b="1" dirty="0">
                <a:solidFill>
                  <a:schemeClr val="bg1"/>
                </a:solidFill>
                <a:latin typeface="Arial Narrow" panose="020B0606020202030204" pitchFamily="34" charset="0"/>
              </a:rPr>
              <a:t> plays a crucial role in the discovery.</a:t>
            </a:r>
            <a:endParaRPr lang="en-US" sz="2500" b="1" dirty="0">
              <a:solidFill>
                <a:srgbClr val="C00000"/>
              </a:solidFill>
              <a:latin typeface="Arial Narrow" panose="020B0606020202030204" pitchFamily="34" charset="0"/>
            </a:endParaRPr>
          </a:p>
        </p:txBody>
      </p:sp>
      <p:sp>
        <p:nvSpPr>
          <p:cNvPr id="8" name="文本框 7"/>
          <p:cNvSpPr txBox="1"/>
          <p:nvPr/>
        </p:nvSpPr>
        <p:spPr>
          <a:xfrm>
            <a:off x="1066165" y="5264150"/>
            <a:ext cx="9130665" cy="475615"/>
          </a:xfrm>
          <a:prstGeom prst="rect">
            <a:avLst/>
          </a:prstGeom>
          <a:noFill/>
          <a:ln w="19050">
            <a:solidFill>
              <a:schemeClr val="accent5">
                <a:lumMod val="40000"/>
                <a:lumOff val="60000"/>
              </a:schemeClr>
            </a:solidFill>
          </a:ln>
        </p:spPr>
        <p:txBody>
          <a:bodyPr wrap="square" rtlCol="0">
            <a:spAutoFit/>
          </a:bodyPr>
          <a:p>
            <a:pPr algn="ctr"/>
            <a:r>
              <a:rPr lang="en-US" sz="2500" b="1" dirty="0">
                <a:solidFill>
                  <a:schemeClr val="bg1"/>
                </a:solidFill>
                <a:latin typeface="Arial Narrow" panose="020B0606020202030204" pitchFamily="34" charset="0"/>
              </a:rPr>
              <a:t>2. </a:t>
            </a:r>
            <a:r>
              <a:rPr lang="en-US" sz="2500" b="1" u="sng" dirty="0">
                <a:solidFill>
                  <a:srgbClr val="C00000"/>
                </a:solidFill>
                <a:latin typeface="Arial Narrow" panose="020B0606020202030204" pitchFamily="34" charset="0"/>
              </a:rPr>
              <a:t>Traditional Chinese medicine</a:t>
            </a:r>
            <a:r>
              <a:rPr lang="en-US" sz="2500" b="1" dirty="0">
                <a:solidFill>
                  <a:schemeClr val="bg1"/>
                </a:solidFill>
                <a:latin typeface="Arial Narrow" panose="020B0606020202030204" pitchFamily="34" charset="0"/>
              </a:rPr>
              <a:t> and</a:t>
            </a:r>
            <a:r>
              <a:rPr lang="en-US" sz="2500" b="1" u="sng" dirty="0">
                <a:solidFill>
                  <a:srgbClr val="C00000"/>
                </a:solidFill>
                <a:latin typeface="Arial Narrow" panose="020B0606020202030204" pitchFamily="34" charset="0"/>
              </a:rPr>
              <a:t> the wisdom of ancestors</a:t>
            </a:r>
            <a:r>
              <a:rPr lang="en-US" sz="2500" b="1" dirty="0">
                <a:solidFill>
                  <a:schemeClr val="bg1"/>
                </a:solidFill>
                <a:latin typeface="Arial Narrow" panose="020B0606020202030204" pitchFamily="34" charset="0"/>
              </a:rPr>
              <a:t> help a lot.</a:t>
            </a:r>
            <a:endParaRPr lang="en-US" sz="2500" b="1" dirty="0">
              <a:solidFill>
                <a:srgbClr val="C00000"/>
              </a:solidFill>
              <a:latin typeface="Arial Narrow" panose="020B0606020202030204" pitchFamily="34" charset="0"/>
            </a:endParaRPr>
          </a:p>
        </p:txBody>
      </p:sp>
      <p:sp>
        <p:nvSpPr>
          <p:cNvPr id="9" name="文本框 8"/>
          <p:cNvSpPr txBox="1"/>
          <p:nvPr/>
        </p:nvSpPr>
        <p:spPr>
          <a:xfrm>
            <a:off x="742950" y="5904865"/>
            <a:ext cx="9855200" cy="475615"/>
          </a:xfrm>
          <a:prstGeom prst="rect">
            <a:avLst/>
          </a:prstGeom>
          <a:noFill/>
          <a:ln w="19050">
            <a:solidFill>
              <a:schemeClr val="accent5">
                <a:lumMod val="40000"/>
                <a:lumOff val="60000"/>
              </a:schemeClr>
            </a:solidFill>
          </a:ln>
        </p:spPr>
        <p:txBody>
          <a:bodyPr wrap="square" rtlCol="0">
            <a:spAutoFit/>
          </a:bodyPr>
          <a:p>
            <a:pPr algn="ctr"/>
            <a:r>
              <a:rPr lang="en-US" sz="2500" b="1" dirty="0">
                <a:solidFill>
                  <a:schemeClr val="bg1"/>
                </a:solidFill>
                <a:latin typeface="Arial Narrow" panose="020B0606020202030204" pitchFamily="34" charset="0"/>
              </a:rPr>
              <a:t>3. It's a great opportunity to introduce </a:t>
            </a:r>
            <a:r>
              <a:rPr lang="en-US" sz="2500" b="1" u="sng" dirty="0">
                <a:solidFill>
                  <a:srgbClr val="C00000"/>
                </a:solidFill>
                <a:latin typeface="Arial Narrow" panose="020B0606020202030204" pitchFamily="34" charset="0"/>
              </a:rPr>
              <a:t>Chinese scientific research</a:t>
            </a:r>
            <a:r>
              <a:rPr lang="en-US" sz="2500" b="1" dirty="0">
                <a:solidFill>
                  <a:schemeClr val="bg1"/>
                </a:solidFill>
                <a:latin typeface="Arial Narrow" panose="020B0606020202030204" pitchFamily="34" charset="0"/>
              </a:rPr>
              <a:t> worldwide.</a:t>
            </a:r>
            <a:endParaRPr lang="en-US" sz="2500" b="1" dirty="0">
              <a:solidFill>
                <a:srgbClr val="C00000"/>
              </a:solidFill>
              <a:latin typeface="Arial Narrow" panose="020B0606020202030204" pitchFamily="34" charset="0"/>
            </a:endParaRPr>
          </a:p>
        </p:txBody>
      </p:sp>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2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8"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7200" y="379095"/>
            <a:ext cx="11292840" cy="2676525"/>
          </a:xfrm>
          <a:prstGeom prst="rect">
            <a:avLst/>
          </a:prstGeom>
          <a:noFill/>
        </p:spPr>
        <p:txBody>
          <a:bodyPr wrap="square" rtlCol="0">
            <a:spAutoFit/>
          </a:bodyPr>
          <a:p>
            <a:r>
              <a:rPr lang="en-US" altLang="zh-CN" sz="2800" dirty="0">
                <a:solidFill>
                  <a:schemeClr val="bg1"/>
                </a:solidFill>
                <a:latin typeface="Times New Roman" panose="02020603050405020304" pitchFamily="18" charset="0"/>
                <a:cs typeface="Times New Roman" panose="02020603050405020304" pitchFamily="18" charset="0"/>
              </a:rPr>
              <a:t>7. According to your understanding, what's the significance of the discovery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of artemisinin?</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704850" y="1945640"/>
            <a:ext cx="10833100" cy="953135"/>
          </a:xfrm>
          <a:prstGeom prst="rect">
            <a:avLst/>
          </a:prstGeom>
          <a:noFill/>
          <a:ln w="19050">
            <a:solidFill>
              <a:schemeClr val="accent5">
                <a:lumMod val="40000"/>
                <a:lumOff val="60000"/>
              </a:schemeClr>
            </a:solidFill>
          </a:ln>
        </p:spPr>
        <p:txBody>
          <a:bodyPr wrap="square" rtlCol="0">
            <a:spAutoFit/>
          </a:bodyPr>
          <a:p>
            <a:r>
              <a:rPr lang="en-US" altLang="zh-CN" sz="2800" b="1" dirty="0">
                <a:solidFill>
                  <a:schemeClr val="bg1"/>
                </a:solidFill>
                <a:latin typeface="Times New Roman" panose="02020603050405020304" pitchFamily="18" charset="0"/>
              </a:rPr>
              <a:t>♦</a:t>
            </a:r>
            <a:r>
              <a:rPr lang="en-US" sz="2800" b="1" dirty="0">
                <a:solidFill>
                  <a:schemeClr val="bg1"/>
                </a:solidFill>
                <a:latin typeface="Arial Narrow" panose="020B0606020202030204" pitchFamily="34" charset="0"/>
              </a:rPr>
              <a:t>Tu Youyou was awarded the Nobel Prize for Physiology or Medicine, </a:t>
            </a:r>
            <a:endParaRPr lang="en-US" sz="2800" b="1" dirty="0">
              <a:solidFill>
                <a:schemeClr val="bg1"/>
              </a:solidFill>
              <a:latin typeface="Arial Narrow" panose="020B0606020202030204" pitchFamily="34" charset="0"/>
            </a:endParaRPr>
          </a:p>
          <a:p>
            <a:r>
              <a:rPr lang="en-US" sz="2800" b="1" dirty="0">
                <a:solidFill>
                  <a:schemeClr val="bg1"/>
                </a:solidFill>
                <a:latin typeface="Arial Narrow" panose="020B0606020202030204" pitchFamily="34" charset="0"/>
              </a:rPr>
              <a:t>     which is a </a:t>
            </a:r>
            <a:r>
              <a:rPr lang="en-US" sz="2800" b="1" dirty="0">
                <a:solidFill>
                  <a:srgbClr val="FF0000"/>
                </a:solidFill>
                <a:latin typeface="Arial Narrow" panose="020B0606020202030204" pitchFamily="34" charset="0"/>
              </a:rPr>
              <a:t>breakthrough</a:t>
            </a:r>
            <a:r>
              <a:rPr lang="en-US" sz="2800" b="1" dirty="0">
                <a:solidFill>
                  <a:schemeClr val="bg1"/>
                </a:solidFill>
                <a:latin typeface="Arial Narrow" panose="020B0606020202030204" pitchFamily="34" charset="0"/>
              </a:rPr>
              <a:t> in Chinese research work. (Direct)</a:t>
            </a:r>
            <a:endParaRPr lang="en-US" sz="2800" b="1" dirty="0">
              <a:solidFill>
                <a:srgbClr val="C00000"/>
              </a:solidFill>
              <a:latin typeface="Arial Narrow" panose="020B0606020202030204" pitchFamily="34" charset="0"/>
            </a:endParaRPr>
          </a:p>
        </p:txBody>
      </p:sp>
      <p:sp>
        <p:nvSpPr>
          <p:cNvPr id="7" name="文本框 6"/>
          <p:cNvSpPr txBox="1"/>
          <p:nvPr/>
        </p:nvSpPr>
        <p:spPr>
          <a:xfrm>
            <a:off x="695325" y="3002915"/>
            <a:ext cx="10833100" cy="953135"/>
          </a:xfrm>
          <a:prstGeom prst="rect">
            <a:avLst/>
          </a:prstGeom>
          <a:noFill/>
          <a:ln w="19050">
            <a:solidFill>
              <a:schemeClr val="accent5">
                <a:lumMod val="40000"/>
                <a:lumOff val="60000"/>
              </a:schemeClr>
            </a:solidFill>
          </a:ln>
        </p:spPr>
        <p:txBody>
          <a:bodyPr wrap="square" rtlCol="0">
            <a:spAutoFit/>
          </a:bodyPr>
          <a:p>
            <a:r>
              <a:rPr lang="en-US" altLang="zh-CN" sz="2800" b="1" dirty="0">
                <a:solidFill>
                  <a:schemeClr val="bg1"/>
                </a:solidFill>
                <a:latin typeface="Times New Roman" panose="02020603050405020304" pitchFamily="18" charset="0"/>
              </a:rPr>
              <a:t>♦</a:t>
            </a:r>
            <a:r>
              <a:rPr lang="en-US" sz="2800" b="1" dirty="0">
                <a:solidFill>
                  <a:schemeClr val="bg1"/>
                </a:solidFill>
                <a:latin typeface="Arial Narrow" panose="020B0606020202030204" pitchFamily="34" charset="0"/>
              </a:rPr>
              <a:t>Chinese traditional medicine and scientific research are introduced to </a:t>
            </a:r>
            <a:endParaRPr lang="en-US" sz="2800" b="1" dirty="0">
              <a:solidFill>
                <a:schemeClr val="bg1"/>
              </a:solidFill>
              <a:latin typeface="Arial Narrow" panose="020B0606020202030204" pitchFamily="34" charset="0"/>
            </a:endParaRPr>
          </a:p>
          <a:p>
            <a:r>
              <a:rPr lang="en-US" sz="2800" b="1" dirty="0">
                <a:solidFill>
                  <a:schemeClr val="bg1"/>
                </a:solidFill>
                <a:latin typeface="Arial Narrow" panose="020B0606020202030204" pitchFamily="34" charset="0"/>
              </a:rPr>
              <a:t>     the whole world, which will help them </a:t>
            </a:r>
            <a:r>
              <a:rPr lang="en-US" sz="2800" b="1" dirty="0">
                <a:solidFill>
                  <a:srgbClr val="FF0000"/>
                </a:solidFill>
                <a:latin typeface="Arial Narrow" panose="020B0606020202030204" pitchFamily="34" charset="0"/>
              </a:rPr>
              <a:t>get recognized</a:t>
            </a:r>
            <a:r>
              <a:rPr lang="en-US" sz="2800" b="1" dirty="0">
                <a:solidFill>
                  <a:schemeClr val="bg1"/>
                </a:solidFill>
                <a:latin typeface="Arial Narrow" panose="020B0606020202030204" pitchFamily="34" charset="0"/>
              </a:rPr>
              <a:t> worldwide. (Indirect)</a:t>
            </a:r>
            <a:endParaRPr lang="en-US" sz="2800" b="1" dirty="0">
              <a:solidFill>
                <a:srgbClr val="C00000"/>
              </a:solidFill>
              <a:latin typeface="Arial Narrow" panose="020B0606020202030204" pitchFamily="34" charset="0"/>
            </a:endParaRPr>
          </a:p>
        </p:txBody>
      </p:sp>
      <p:pic>
        <p:nvPicPr>
          <p:cNvPr id="9" name="图片 8"/>
          <p:cNvPicPr>
            <a:picLocks noChangeAspect="1"/>
          </p:cNvPicPr>
          <p:nvPr/>
        </p:nvPicPr>
        <p:blipFill>
          <a:blip r:embed="rId1"/>
          <a:srcRect l="7428" t="5131" r="2267" b="3082"/>
          <a:stretch>
            <a:fillRect/>
          </a:stretch>
        </p:blipFill>
        <p:spPr>
          <a:xfrm>
            <a:off x="5138420" y="4231005"/>
            <a:ext cx="1540510" cy="2201545"/>
          </a:xfrm>
          <a:prstGeom prst="rect">
            <a:avLst/>
          </a:prstGeom>
        </p:spPr>
      </p:pic>
      <p:sp>
        <p:nvSpPr>
          <p:cNvPr id="8" name="文本框 7"/>
          <p:cNvSpPr txBox="1"/>
          <p:nvPr/>
        </p:nvSpPr>
        <p:spPr>
          <a:xfrm>
            <a:off x="575310" y="3971925"/>
            <a:ext cx="11292840" cy="2676525"/>
          </a:xfrm>
          <a:prstGeom prst="rect">
            <a:avLst/>
          </a:prstGeom>
          <a:noFill/>
        </p:spPr>
        <p:txBody>
          <a:bodyPr wrap="square" rtlCol="0">
            <a:spAutoFit/>
          </a:bodyPr>
          <a:p>
            <a:r>
              <a:rPr lang="en-US" altLang="zh-CN" sz="2800" dirty="0">
                <a:solidFill>
                  <a:schemeClr val="bg1"/>
                </a:solidFill>
                <a:latin typeface="Times New Roman" panose="02020603050405020304" pitchFamily="18" charset="0"/>
                <a:cs typeface="Times New Roman" panose="02020603050405020304" pitchFamily="18" charset="0"/>
              </a:rPr>
              <a:t>8. What kind of qualities does Tu Youyou have according to the text? Give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support details in the text.</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1530350" y="5910580"/>
            <a:ext cx="172021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committed</a:t>
            </a:r>
            <a:endParaRPr lang="en-US" sz="2800" b="1" dirty="0">
              <a:solidFill>
                <a:schemeClr val="bg1"/>
              </a:solidFill>
              <a:latin typeface="Arial Narrow" panose="020B0606020202030204" pitchFamily="34" charset="0"/>
            </a:endParaRPr>
          </a:p>
        </p:txBody>
      </p:sp>
      <p:sp>
        <p:nvSpPr>
          <p:cNvPr id="25" name="文本框 24"/>
          <p:cNvSpPr txBox="1"/>
          <p:nvPr/>
        </p:nvSpPr>
        <p:spPr>
          <a:xfrm>
            <a:off x="805180" y="5526405"/>
            <a:ext cx="130746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devoted</a:t>
            </a:r>
            <a:endParaRPr lang="en-US" sz="2800" b="1" dirty="0">
              <a:solidFill>
                <a:schemeClr val="bg1"/>
              </a:solidFill>
              <a:latin typeface="Arial Narrow" panose="020B0606020202030204" pitchFamily="34" charset="0"/>
            </a:endParaRPr>
          </a:p>
        </p:txBody>
      </p:sp>
      <p:sp>
        <p:nvSpPr>
          <p:cNvPr id="26" name="文本框 25"/>
          <p:cNvSpPr txBox="1"/>
          <p:nvPr/>
        </p:nvSpPr>
        <p:spPr>
          <a:xfrm>
            <a:off x="3416935" y="5848350"/>
            <a:ext cx="184975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courageous</a:t>
            </a:r>
            <a:endParaRPr lang="en-US" sz="2800" b="1" dirty="0">
              <a:solidFill>
                <a:schemeClr val="bg1"/>
              </a:solidFill>
              <a:latin typeface="Arial Narrow" panose="020B0606020202030204" pitchFamily="34" charset="0"/>
            </a:endParaRPr>
          </a:p>
        </p:txBody>
      </p:sp>
      <p:sp>
        <p:nvSpPr>
          <p:cNvPr id="27" name="文本框 26"/>
          <p:cNvSpPr txBox="1"/>
          <p:nvPr/>
        </p:nvSpPr>
        <p:spPr>
          <a:xfrm>
            <a:off x="1137285" y="4911725"/>
            <a:ext cx="179895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determined</a:t>
            </a:r>
            <a:endParaRPr lang="en-US" sz="2800" b="1" dirty="0">
              <a:solidFill>
                <a:schemeClr val="bg1"/>
              </a:solidFill>
              <a:latin typeface="Arial Narrow" panose="020B0606020202030204" pitchFamily="34" charset="0"/>
            </a:endParaRPr>
          </a:p>
        </p:txBody>
      </p:sp>
      <p:sp>
        <p:nvSpPr>
          <p:cNvPr id="28" name="文本框 27"/>
          <p:cNvSpPr txBox="1"/>
          <p:nvPr/>
        </p:nvSpPr>
        <p:spPr>
          <a:xfrm>
            <a:off x="3545840" y="4968240"/>
            <a:ext cx="159258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confident</a:t>
            </a:r>
            <a:endParaRPr lang="en-US" sz="2800" b="1" dirty="0">
              <a:solidFill>
                <a:schemeClr val="bg1"/>
              </a:solidFill>
              <a:latin typeface="Arial Narrow" panose="020B0606020202030204" pitchFamily="34" charset="0"/>
            </a:endParaRPr>
          </a:p>
        </p:txBody>
      </p:sp>
      <p:sp>
        <p:nvSpPr>
          <p:cNvPr id="29" name="文本框 28"/>
          <p:cNvSpPr txBox="1"/>
          <p:nvPr/>
        </p:nvSpPr>
        <p:spPr>
          <a:xfrm>
            <a:off x="6678930" y="5004435"/>
            <a:ext cx="201739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adventurous</a:t>
            </a:r>
            <a:endParaRPr lang="en-US" sz="2800" b="1" dirty="0">
              <a:solidFill>
                <a:schemeClr val="bg1"/>
              </a:solidFill>
              <a:latin typeface="Arial Narrow" panose="020B0606020202030204" pitchFamily="34" charset="0"/>
            </a:endParaRPr>
          </a:p>
        </p:txBody>
      </p:sp>
      <p:sp>
        <p:nvSpPr>
          <p:cNvPr id="30" name="文本框 29"/>
          <p:cNvSpPr txBox="1"/>
          <p:nvPr/>
        </p:nvSpPr>
        <p:spPr>
          <a:xfrm>
            <a:off x="9382125" y="4593590"/>
            <a:ext cx="128778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patient</a:t>
            </a:r>
            <a:endParaRPr lang="en-US" sz="2800" b="1" dirty="0">
              <a:solidFill>
                <a:schemeClr val="bg1"/>
              </a:solidFill>
              <a:latin typeface="Arial Narrow" panose="020B0606020202030204" pitchFamily="34" charset="0"/>
            </a:endParaRPr>
          </a:p>
        </p:txBody>
      </p:sp>
      <p:sp>
        <p:nvSpPr>
          <p:cNvPr id="31" name="文本框 30"/>
          <p:cNvSpPr txBox="1"/>
          <p:nvPr/>
        </p:nvSpPr>
        <p:spPr>
          <a:xfrm>
            <a:off x="6744970" y="5666105"/>
            <a:ext cx="172021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persistent</a:t>
            </a:r>
            <a:endParaRPr lang="en-US" sz="2800" b="1" dirty="0">
              <a:solidFill>
                <a:srgbClr val="C00000"/>
              </a:solidFill>
              <a:latin typeface="Arial Narrow" panose="020B0606020202030204" pitchFamily="34" charset="0"/>
            </a:endParaRPr>
          </a:p>
        </p:txBody>
      </p:sp>
      <p:sp>
        <p:nvSpPr>
          <p:cNvPr id="32" name="文本框 31"/>
          <p:cNvSpPr txBox="1"/>
          <p:nvPr/>
        </p:nvSpPr>
        <p:spPr>
          <a:xfrm>
            <a:off x="8867775" y="5218430"/>
            <a:ext cx="143256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creative</a:t>
            </a:r>
            <a:endParaRPr lang="en-US" sz="2800" b="1" dirty="0">
              <a:solidFill>
                <a:schemeClr val="bg1"/>
              </a:solidFill>
              <a:latin typeface="Arial Narrow" panose="020B0606020202030204" pitchFamily="34" charset="0"/>
            </a:endParaRPr>
          </a:p>
        </p:txBody>
      </p:sp>
      <p:sp>
        <p:nvSpPr>
          <p:cNvPr id="33" name="文本框 32"/>
          <p:cNvSpPr txBox="1"/>
          <p:nvPr/>
        </p:nvSpPr>
        <p:spPr>
          <a:xfrm>
            <a:off x="9492615" y="5910580"/>
            <a:ext cx="143256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modest</a:t>
            </a:r>
            <a:endParaRPr lang="en-US" sz="2800" b="1" dirty="0">
              <a:solidFill>
                <a:schemeClr val="bg1"/>
              </a:solidFill>
              <a:latin typeface="Arial Narrow" panose="020B0606020202030204" pitchFamily="34" charset="0"/>
            </a:endParaRPr>
          </a:p>
        </p:txBody>
      </p:sp>
      <p:sp>
        <p:nvSpPr>
          <p:cNvPr id="2" name="文本框 1"/>
          <p:cNvSpPr txBox="1"/>
          <p:nvPr/>
        </p:nvSpPr>
        <p:spPr>
          <a:xfrm>
            <a:off x="805180" y="1240790"/>
            <a:ext cx="10723245" cy="521970"/>
          </a:xfrm>
          <a:prstGeom prst="rect">
            <a:avLst/>
          </a:prstGeom>
          <a:noFill/>
          <a:ln w="19050">
            <a:solidFill>
              <a:schemeClr val="accent5">
                <a:lumMod val="40000"/>
                <a:lumOff val="60000"/>
              </a:schemeClr>
            </a:solidFill>
          </a:ln>
        </p:spPr>
        <p:txBody>
          <a:bodyPr wrap="square" rtlCol="0">
            <a:spAutoFit/>
          </a:bodyPr>
          <a:p>
            <a:r>
              <a:rPr lang="en-US" altLang="zh-CN" sz="2800" b="1" dirty="0">
                <a:solidFill>
                  <a:schemeClr val="bg1"/>
                </a:solidFill>
                <a:latin typeface="Times New Roman" panose="02020603050405020304" pitchFamily="18" charset="0"/>
              </a:rPr>
              <a:t>♦</a:t>
            </a:r>
            <a:r>
              <a:rPr lang="en-US" sz="2800" b="1" dirty="0">
                <a:solidFill>
                  <a:schemeClr val="bg1"/>
                </a:solidFill>
                <a:latin typeface="Arial Narrow" panose="020B0606020202030204" pitchFamily="34" charset="0"/>
                <a:sym typeface="+mn-ea"/>
              </a:rPr>
              <a:t>Many lives of malaria patients were saved worldwide. </a:t>
            </a:r>
            <a:r>
              <a:rPr lang="en-US" sz="2800" b="1" dirty="0">
                <a:solidFill>
                  <a:schemeClr val="bg1"/>
                </a:solidFill>
                <a:latin typeface="Arial Narrow" panose="020B0606020202030204" pitchFamily="34" charset="0"/>
              </a:rPr>
              <a:t>(Direct )</a:t>
            </a:r>
            <a:endParaRPr lang="en-US" sz="2800" b="1" dirty="0">
              <a:solidFill>
                <a:srgbClr val="C00000"/>
              </a:solidFill>
              <a:latin typeface="Arial Narrow" panose="020B0606020202030204" pitchFamily="34" charset="0"/>
            </a:endParaRPr>
          </a:p>
        </p:txBody>
      </p:sp>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barn(inVertical)">
                                      <p:cBhvr>
                                        <p:cTn id="7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7" grpId="0" bldLvl="0" animBg="1"/>
      <p:bldP spid="8" grpId="0"/>
      <p:bldP spid="25" grpId="0" bldLvl="0" animBg="1"/>
      <p:bldP spid="24" grpId="0" bldLvl="0" animBg="1"/>
      <p:bldP spid="28" grpId="0" bldLvl="0" animBg="1"/>
      <p:bldP spid="26" grpId="0" bldLvl="0" animBg="1"/>
      <p:bldP spid="27" grpId="0" bldLvl="0" animBg="1"/>
      <p:bldP spid="29" grpId="0" bldLvl="0" animBg="1"/>
      <p:bldP spid="32" grpId="0" bldLvl="0" animBg="1"/>
      <p:bldP spid="30" grpId="0" bldLvl="0" animBg="1"/>
      <p:bldP spid="31" grpId="0" bldLvl="0" animBg="1"/>
      <p:bldP spid="33"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655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57200" y="398145"/>
            <a:ext cx="11292840" cy="2245360"/>
          </a:xfrm>
          <a:prstGeom prst="rect">
            <a:avLst/>
          </a:prstGeom>
          <a:noFill/>
        </p:spPr>
        <p:txBody>
          <a:bodyPr wrap="square" rtlCol="0">
            <a:spAutoFit/>
          </a:bodyPr>
          <a:p>
            <a:r>
              <a:rPr lang="en-US" altLang="zh-CN" sz="2800" dirty="0">
                <a:solidFill>
                  <a:schemeClr val="bg1"/>
                </a:solidFill>
                <a:latin typeface="Times New Roman" panose="02020603050405020304" pitchFamily="18" charset="0"/>
                <a:cs typeface="Times New Roman" panose="02020603050405020304" pitchFamily="18" charset="0"/>
              </a:rPr>
              <a:t>9. Figure out the structure of the news report.</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634365" y="3006725"/>
            <a:ext cx="1078865" cy="953135"/>
          </a:xfrm>
          <a:prstGeom prst="rect">
            <a:avLst/>
          </a:prstGeom>
          <a:noFill/>
          <a:ln w="19050">
            <a:solidFill>
              <a:schemeClr val="accent5">
                <a:lumMod val="40000"/>
                <a:lumOff val="60000"/>
              </a:schemeClr>
            </a:solidFill>
          </a:ln>
        </p:spPr>
        <p:txBody>
          <a:bodyPr wrap="square" rtlCol="0">
            <a:spAutoFit/>
          </a:bodyPr>
          <a:p>
            <a:pPr algn="ctr"/>
            <a:r>
              <a:rPr lang="en-US" sz="2800" b="1" dirty="0">
                <a:solidFill>
                  <a:srgbClr val="C00000"/>
                </a:solidFill>
                <a:latin typeface="Arial Narrow" panose="020B0606020202030204" pitchFamily="34" charset="0"/>
              </a:rPr>
              <a:t>News </a:t>
            </a:r>
            <a:endParaRPr lang="en-US" sz="2800" b="1" dirty="0">
              <a:solidFill>
                <a:srgbClr val="C00000"/>
              </a:solidFill>
              <a:latin typeface="Arial Narrow" panose="020B0606020202030204" pitchFamily="34" charset="0"/>
            </a:endParaRPr>
          </a:p>
          <a:p>
            <a:pPr algn="ctr"/>
            <a:r>
              <a:rPr lang="en-US" sz="2800" b="1" dirty="0">
                <a:solidFill>
                  <a:srgbClr val="C00000"/>
                </a:solidFill>
                <a:latin typeface="Arial Narrow" panose="020B0606020202030204" pitchFamily="34" charset="0"/>
              </a:rPr>
              <a:t>report</a:t>
            </a:r>
            <a:endParaRPr lang="en-US" sz="2800" b="1" dirty="0">
              <a:solidFill>
                <a:srgbClr val="C00000"/>
              </a:solidFill>
              <a:latin typeface="Arial Narrow" panose="020B0606020202030204" pitchFamily="34" charset="0"/>
            </a:endParaRPr>
          </a:p>
        </p:txBody>
      </p:sp>
      <p:sp>
        <p:nvSpPr>
          <p:cNvPr id="14" name="文本框 13"/>
          <p:cNvSpPr txBox="1"/>
          <p:nvPr/>
        </p:nvSpPr>
        <p:spPr>
          <a:xfrm>
            <a:off x="2210435" y="1037590"/>
            <a:ext cx="1163320" cy="491490"/>
          </a:xfrm>
          <a:prstGeom prst="rect">
            <a:avLst/>
          </a:prstGeom>
          <a:noFill/>
          <a:ln w="19050">
            <a:solidFill>
              <a:schemeClr val="accent5">
                <a:lumMod val="40000"/>
                <a:lumOff val="60000"/>
              </a:schemeClr>
            </a:solidFill>
          </a:ln>
        </p:spPr>
        <p:txBody>
          <a:bodyPr wrap="square" rtlCol="0">
            <a:spAutoFit/>
          </a:bodyPr>
          <a:p>
            <a:pPr algn="ctr"/>
            <a:r>
              <a:rPr lang="en-US"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Title</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210435" y="2515235"/>
            <a:ext cx="1163320" cy="491490"/>
          </a:xfrm>
          <a:prstGeom prst="rect">
            <a:avLst/>
          </a:prstGeom>
          <a:noFill/>
          <a:ln w="19050">
            <a:solidFill>
              <a:schemeClr val="accent5">
                <a:lumMod val="40000"/>
                <a:lumOff val="60000"/>
              </a:schemeClr>
            </a:solidFill>
          </a:ln>
        </p:spPr>
        <p:txBody>
          <a:bodyPr wrap="square" rtlCol="0">
            <a:spAutoFit/>
          </a:bodyPr>
          <a:p>
            <a:pPr algn="ctr"/>
            <a:r>
              <a:rPr lang="en-US"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Lead</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210435" y="4007485"/>
            <a:ext cx="1163320" cy="491490"/>
          </a:xfrm>
          <a:prstGeom prst="rect">
            <a:avLst/>
          </a:prstGeom>
          <a:noFill/>
          <a:ln w="19050">
            <a:solidFill>
              <a:schemeClr val="accent5">
                <a:lumMod val="40000"/>
                <a:lumOff val="60000"/>
              </a:schemeClr>
            </a:solidFill>
          </a:ln>
        </p:spPr>
        <p:txBody>
          <a:bodyPr wrap="square" rtlCol="0">
            <a:spAutoFit/>
          </a:bodyPr>
          <a:p>
            <a:pPr algn="ctr"/>
            <a:r>
              <a:rPr lang="en-US"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Body</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210435" y="1674495"/>
            <a:ext cx="1507490" cy="491490"/>
          </a:xfrm>
          <a:prstGeom prst="rect">
            <a:avLst/>
          </a:prstGeom>
          <a:noFill/>
          <a:ln w="19050">
            <a:solidFill>
              <a:schemeClr val="accent5">
                <a:lumMod val="40000"/>
                <a:lumOff val="60000"/>
              </a:schemeClr>
            </a:solidFill>
          </a:ln>
        </p:spPr>
        <p:txBody>
          <a:bodyPr wrap="square" rtlCol="0">
            <a:spAutoFit/>
          </a:bodyPr>
          <a:p>
            <a:pPr algn="ctr"/>
            <a:r>
              <a:rPr lang="en-US"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Time line</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210435" y="5612130"/>
            <a:ext cx="1134745" cy="491490"/>
          </a:xfrm>
          <a:prstGeom prst="rect">
            <a:avLst/>
          </a:prstGeom>
          <a:noFill/>
          <a:ln w="19050">
            <a:solidFill>
              <a:schemeClr val="accent5">
                <a:lumMod val="40000"/>
                <a:lumOff val="60000"/>
              </a:schemeClr>
            </a:solidFill>
          </a:ln>
        </p:spPr>
        <p:txBody>
          <a:bodyPr wrap="square" rtlCol="0">
            <a:spAutoFit/>
          </a:bodyPr>
          <a:p>
            <a:pPr algn="ctr"/>
            <a:r>
              <a:rPr lang="en-US" sz="2600" b="1" dirty="0">
                <a:solidFill>
                  <a:schemeClr val="bg1"/>
                </a:solidFill>
                <a:latin typeface="Times New Roman" panose="02020603050405020304" pitchFamily="18" charset="0"/>
                <a:cs typeface="Times New Roman" panose="02020603050405020304" pitchFamily="18" charset="0"/>
              </a:rPr>
              <a:t>quote</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3839845" y="1052830"/>
            <a:ext cx="4394200" cy="460375"/>
          </a:xfrm>
          <a:prstGeom prst="rect">
            <a:avLst/>
          </a:prstGeom>
          <a:solidFill>
            <a:schemeClr val="accent5">
              <a:lumMod val="20000"/>
              <a:lumOff val="80000"/>
            </a:schemeClr>
          </a:solidFill>
        </p:spPr>
        <p:txBody>
          <a:bodyPr wrap="square" rtlCol="0">
            <a:spAutoFit/>
          </a:bodyPr>
          <a:p>
            <a:pPr algn="l"/>
            <a:r>
              <a:rPr lang="en-US" sz="2400" dirty="0">
                <a:solidFill>
                  <a:schemeClr val="bg1"/>
                </a:solidFill>
                <a:latin typeface="Times New Roman" panose="02020603050405020304" pitchFamily="18" charset="0"/>
                <a:cs typeface="Times New Roman" panose="02020603050405020304" pitchFamily="18" charset="0"/>
                <a:sym typeface="+mn-ea"/>
              </a:rPr>
              <a:t>Tu Youyou Awarded Nobel Prize</a:t>
            </a:r>
            <a:endParaRPr lang="en-US" sz="2400"/>
          </a:p>
        </p:txBody>
      </p:sp>
      <p:sp>
        <p:nvSpPr>
          <p:cNvPr id="16" name="文本框 15"/>
          <p:cNvSpPr txBox="1"/>
          <p:nvPr/>
        </p:nvSpPr>
        <p:spPr>
          <a:xfrm>
            <a:off x="3947795" y="1674495"/>
            <a:ext cx="2432685" cy="460375"/>
          </a:xfrm>
          <a:prstGeom prst="rect">
            <a:avLst/>
          </a:prstGeom>
          <a:solidFill>
            <a:schemeClr val="accent5">
              <a:lumMod val="20000"/>
              <a:lumOff val="80000"/>
            </a:schemeClr>
          </a:solidFill>
        </p:spPr>
        <p:txBody>
          <a:bodyPr wrap="square" rtlCol="0">
            <a:spAutoFit/>
          </a:bodyPr>
          <a:p>
            <a:pPr algn="ctr"/>
            <a:r>
              <a:rPr lang="en-US" sz="2400" dirty="0">
                <a:solidFill>
                  <a:schemeClr val="bg1"/>
                </a:solidFill>
                <a:latin typeface="Times New Roman" panose="02020603050405020304" pitchFamily="18" charset="0"/>
                <a:cs typeface="Times New Roman" panose="02020603050405020304" pitchFamily="18" charset="0"/>
                <a:sym typeface="+mn-ea"/>
              </a:rPr>
              <a:t>6th October 2015</a:t>
            </a:r>
            <a:endParaRPr lang="en-US" sz="2400"/>
          </a:p>
        </p:txBody>
      </p:sp>
      <p:sp>
        <p:nvSpPr>
          <p:cNvPr id="17" name="文本框 16"/>
          <p:cNvSpPr txBox="1"/>
          <p:nvPr/>
        </p:nvSpPr>
        <p:spPr>
          <a:xfrm>
            <a:off x="3717925" y="2315210"/>
            <a:ext cx="7933055" cy="829945"/>
          </a:xfrm>
          <a:prstGeom prst="rect">
            <a:avLst/>
          </a:prstGeom>
          <a:solidFill>
            <a:schemeClr val="accent5">
              <a:lumMod val="20000"/>
              <a:lumOff val="80000"/>
            </a:schemeClr>
          </a:solidFill>
        </p:spPr>
        <p:txBody>
          <a:bodyPr wrap="square" rtlCol="0">
            <a:spAutoFit/>
          </a:bodyPr>
          <a:p>
            <a:pPr algn="l"/>
            <a:r>
              <a:rPr lang="en-US" sz="2400" dirty="0">
                <a:solidFill>
                  <a:schemeClr val="bg1"/>
                </a:solidFill>
                <a:latin typeface="Times New Roman" panose="02020603050405020304" pitchFamily="18" charset="0"/>
                <a:cs typeface="Times New Roman" panose="02020603050405020304" pitchFamily="18" charset="0"/>
                <a:sym typeface="+mn-ea"/>
              </a:rPr>
              <a:t>This year's Nobel Prize for Physiology or Medicine has been awarded to Tu Youyou...</a:t>
            </a:r>
            <a:endParaRPr lang="en-US" sz="2400"/>
          </a:p>
        </p:txBody>
      </p:sp>
      <p:sp>
        <p:nvSpPr>
          <p:cNvPr id="15" name="左大括号 14"/>
          <p:cNvSpPr/>
          <p:nvPr/>
        </p:nvSpPr>
        <p:spPr>
          <a:xfrm>
            <a:off x="1846580" y="1237615"/>
            <a:ext cx="255270" cy="4627245"/>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8" name="文本框 17"/>
          <p:cNvSpPr txBox="1"/>
          <p:nvPr/>
        </p:nvSpPr>
        <p:spPr>
          <a:xfrm>
            <a:off x="3717925" y="3296920"/>
            <a:ext cx="4788535" cy="460375"/>
          </a:xfrm>
          <a:prstGeom prst="rect">
            <a:avLst/>
          </a:prstGeom>
          <a:solidFill>
            <a:schemeClr val="accent5">
              <a:lumMod val="20000"/>
              <a:lumOff val="80000"/>
            </a:schemeClr>
          </a:solidFill>
        </p:spPr>
        <p:txBody>
          <a:bodyPr wrap="square" rtlCol="0">
            <a:spAutoFit/>
          </a:bodyPr>
          <a:p>
            <a:pPr algn="l"/>
            <a:r>
              <a:rPr lang="en-US" sz="2400">
                <a:solidFill>
                  <a:schemeClr val="bg1"/>
                </a:solidFill>
                <a:latin typeface="Times New Roman" panose="02020603050405020304" pitchFamily="18" charset="0"/>
                <a:cs typeface="Times New Roman" panose="02020603050405020304" pitchFamily="18" charset="0"/>
              </a:rPr>
              <a:t>The basic information of Tu Youyou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3689350" y="3870960"/>
            <a:ext cx="7932420" cy="829945"/>
          </a:xfrm>
          <a:prstGeom prst="rect">
            <a:avLst/>
          </a:prstGeom>
          <a:solidFill>
            <a:schemeClr val="accent5">
              <a:lumMod val="20000"/>
              <a:lumOff val="80000"/>
            </a:schemeClr>
          </a:solidFill>
        </p:spPr>
        <p:txBody>
          <a:bodyPr wrap="square" rtlCol="0">
            <a:spAutoFit/>
          </a:bodyPr>
          <a:p>
            <a:pPr algn="l"/>
            <a:r>
              <a:rPr lang="en-US" sz="2400">
                <a:solidFill>
                  <a:schemeClr val="bg1"/>
                </a:solidFill>
                <a:latin typeface="Times New Roman" panose="02020603050405020304" pitchFamily="18" charset="0"/>
                <a:cs typeface="Times New Roman" panose="02020603050405020304" pitchFamily="18" charset="0"/>
              </a:rPr>
              <a:t>The reason why Tu Youyou begin study the treatment of malaria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689350" y="4819015"/>
            <a:ext cx="5053965" cy="460375"/>
          </a:xfrm>
          <a:prstGeom prst="rect">
            <a:avLst/>
          </a:prstGeom>
          <a:solidFill>
            <a:schemeClr val="accent5">
              <a:lumMod val="20000"/>
              <a:lumOff val="80000"/>
            </a:schemeClr>
          </a:solidFill>
        </p:spPr>
        <p:txBody>
          <a:bodyPr wrap="square" rtlCol="0">
            <a:spAutoFit/>
          </a:bodyPr>
          <a:p>
            <a:pPr algn="l"/>
            <a:r>
              <a:rPr lang="en-US" sz="2400">
                <a:solidFill>
                  <a:schemeClr val="bg1"/>
                </a:solidFill>
                <a:latin typeface="Times New Roman" panose="02020603050405020304" pitchFamily="18" charset="0"/>
                <a:cs typeface="Times New Roman" panose="02020603050405020304" pitchFamily="18" charset="0"/>
              </a:rPr>
              <a:t>The process of discovering artemisinin</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3656330" y="5443220"/>
            <a:ext cx="7931785" cy="829945"/>
          </a:xfrm>
          <a:prstGeom prst="rect">
            <a:avLst/>
          </a:prstGeom>
          <a:solidFill>
            <a:schemeClr val="accent5">
              <a:lumMod val="20000"/>
              <a:lumOff val="80000"/>
            </a:schemeClr>
          </a:solidFill>
        </p:spPr>
        <p:txBody>
          <a:bodyPr wrap="square" rtlCol="0">
            <a:spAutoFit/>
          </a:bodyPr>
          <a:p>
            <a:pPr algn="l"/>
            <a:r>
              <a:rPr lang="en-US" altLang="zh-CN" sz="2400" dirty="0">
                <a:solidFill>
                  <a:schemeClr val="bg1"/>
                </a:solidFill>
                <a:latin typeface="Times New Roman" panose="02020603050405020304" pitchFamily="18" charset="0"/>
                <a:cs typeface="Times New Roman" panose="02020603050405020304" pitchFamily="18" charset="0"/>
                <a:sym typeface="+mn-ea"/>
              </a:rPr>
              <a:t>The honour is not just mine. There is a team behind me, and all the people of my country...</a:t>
            </a:r>
            <a:endParaRPr lang="en-US" sz="2400">
              <a:latin typeface="Times New Roman" panose="02020603050405020304" pitchFamily="18" charset="0"/>
              <a:cs typeface="Times New Roman" panose="02020603050405020304" pitchFamily="18" charset="0"/>
            </a:endParaRPr>
          </a:p>
        </p:txBody>
      </p:sp>
      <p:sp>
        <p:nvSpPr>
          <p:cNvPr id="22" name="左大括号 21"/>
          <p:cNvSpPr/>
          <p:nvPr/>
        </p:nvSpPr>
        <p:spPr>
          <a:xfrm>
            <a:off x="3408680" y="3575685"/>
            <a:ext cx="225425" cy="1463675"/>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3" name="矩形 22"/>
          <p:cNvSpPr/>
          <p:nvPr/>
        </p:nvSpPr>
        <p:spPr>
          <a:xfrm rot="21346741">
            <a:off x="8307070" y="930275"/>
            <a:ext cx="2934335" cy="491490"/>
          </a:xfrm>
          <a:prstGeom prst="rect">
            <a:avLst/>
          </a:prstGeom>
          <a:solidFill>
            <a:schemeClr val="bg1">
              <a:lumMod val="50000"/>
              <a:lumOff val="50000"/>
            </a:schemeClr>
          </a:solidFill>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p>
            <a:pPr algn="ctr"/>
            <a:r>
              <a:rPr lang="en-US" altLang="zh-CN" sz="2600" b="1" cap="none" spc="0" dirty="0">
                <a:ln w="0"/>
                <a:solidFill>
                  <a:srgbClr val="FFFF00"/>
                </a:solidFill>
                <a:effectLst>
                  <a:outerShdw blurRad="38100" dist="25400" dir="5400000" algn="ctr" rotWithShape="0">
                    <a:srgbClr val="6E747A">
                      <a:alpha val="43000"/>
                    </a:srgbClr>
                  </a:outerShdw>
                </a:effectLst>
              </a:rPr>
              <a:t>key information</a:t>
            </a:r>
            <a:endParaRPr lang="en-US" altLang="zh-CN" sz="2600" b="1" cap="none" spc="0" dirty="0">
              <a:ln w="0"/>
              <a:solidFill>
                <a:srgbClr val="FFFF00"/>
              </a:solidFill>
              <a:effectLst>
                <a:outerShdw blurRad="38100" dist="25400" dir="5400000" algn="ctr" rotWithShape="0">
                  <a:srgbClr val="6E747A">
                    <a:alpha val="43000"/>
                  </a:srgbClr>
                </a:outerShdw>
              </a:effectLst>
            </a:endParaRPr>
          </a:p>
        </p:txBody>
      </p:sp>
      <p:sp>
        <p:nvSpPr>
          <p:cNvPr id="24" name="矩形 23"/>
          <p:cNvSpPr/>
          <p:nvPr/>
        </p:nvSpPr>
        <p:spPr>
          <a:xfrm>
            <a:off x="8601710" y="2802890"/>
            <a:ext cx="2148205" cy="491490"/>
          </a:xfrm>
          <a:prstGeom prst="rect">
            <a:avLst/>
          </a:prstGeom>
          <a:solidFill>
            <a:schemeClr val="bg1">
              <a:lumMod val="65000"/>
              <a:lumOff val="35000"/>
            </a:schemeClr>
          </a:solidFill>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p>
            <a:pPr algn="ctr"/>
            <a:r>
              <a:rPr lang="en-US" altLang="zh-CN" sz="2600" b="1" cap="none" spc="0" dirty="0">
                <a:ln w="0"/>
                <a:solidFill>
                  <a:srgbClr val="FFFF00"/>
                </a:solidFill>
                <a:effectLst>
                  <a:outerShdw blurRad="38100" dist="25400" dir="5400000" algn="ctr" rotWithShape="0">
                    <a:srgbClr val="6E747A">
                      <a:alpha val="43000"/>
                    </a:srgbClr>
                  </a:outerShdw>
                </a:effectLst>
              </a:rPr>
              <a:t>main idea</a:t>
            </a:r>
            <a:endParaRPr lang="en-US" altLang="zh-CN" sz="2600" b="1" cap="none" spc="0" dirty="0">
              <a:ln w="0"/>
              <a:solidFill>
                <a:srgbClr val="FFFF00"/>
              </a:solidFill>
              <a:effectLst>
                <a:outerShdw blurRad="38100" dist="25400" dir="5400000" algn="ctr" rotWithShape="0">
                  <a:srgbClr val="6E747A">
                    <a:alpha val="43000"/>
                  </a:srgbClr>
                </a:outerShdw>
              </a:effectLst>
            </a:endParaRPr>
          </a:p>
        </p:txBody>
      </p:sp>
      <p:sp>
        <p:nvSpPr>
          <p:cNvPr id="25" name="矩形 24"/>
          <p:cNvSpPr/>
          <p:nvPr/>
        </p:nvSpPr>
        <p:spPr>
          <a:xfrm rot="21300000">
            <a:off x="9142730" y="4410710"/>
            <a:ext cx="1588770" cy="491490"/>
          </a:xfrm>
          <a:prstGeom prst="rect">
            <a:avLst/>
          </a:prstGeom>
          <a:solidFill>
            <a:schemeClr val="bg1">
              <a:lumMod val="65000"/>
              <a:lumOff val="35000"/>
            </a:schemeClr>
          </a:solidFill>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p>
            <a:pPr algn="ctr"/>
            <a:r>
              <a:rPr lang="en-US" altLang="zh-CN" sz="2600" b="1" cap="none" spc="0" dirty="0">
                <a:ln w="0"/>
                <a:solidFill>
                  <a:srgbClr val="FFFF00"/>
                </a:solidFill>
                <a:effectLst>
                  <a:outerShdw blurRad="38100" dist="25400" dir="5400000" algn="ctr" rotWithShape="0">
                    <a:srgbClr val="6E747A">
                      <a:alpha val="43000"/>
                    </a:srgbClr>
                  </a:outerShdw>
                </a:effectLst>
              </a:rPr>
              <a:t>details</a:t>
            </a:r>
            <a:endParaRPr lang="en-US" altLang="zh-CN" sz="2600" b="1" cap="none" spc="0" dirty="0">
              <a:ln w="0"/>
              <a:solidFill>
                <a:srgbClr val="FFFF00"/>
              </a:solidFill>
              <a:effectLst>
                <a:outerShdw blurRad="38100" dist="25400" dir="5400000" algn="ctr" rotWithShape="0">
                  <a:srgbClr val="6E747A">
                    <a:alpha val="43000"/>
                  </a:srgbClr>
                </a:outerShdw>
              </a:effectLst>
            </a:endParaRPr>
          </a:p>
        </p:txBody>
      </p:sp>
      <p:sp>
        <p:nvSpPr>
          <p:cNvPr id="3" name="矩形 2"/>
          <p:cNvSpPr/>
          <p:nvPr/>
        </p:nvSpPr>
        <p:spPr>
          <a:xfrm>
            <a:off x="8091170" y="5933440"/>
            <a:ext cx="2226945" cy="491490"/>
          </a:xfrm>
          <a:prstGeom prst="rect">
            <a:avLst/>
          </a:prstGeom>
          <a:solidFill>
            <a:schemeClr val="bg1">
              <a:lumMod val="65000"/>
              <a:lumOff val="35000"/>
            </a:schemeClr>
          </a:solidFill>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p>
            <a:pPr algn="ctr"/>
            <a:r>
              <a:rPr lang="en-US" altLang="zh-CN" sz="2600" b="1" cap="none" spc="0" dirty="0">
                <a:ln w="0"/>
                <a:solidFill>
                  <a:srgbClr val="FFFF00"/>
                </a:solidFill>
                <a:effectLst>
                  <a:outerShdw blurRad="38100" dist="25400" dir="5400000" algn="ctr" rotWithShape="0">
                    <a:srgbClr val="6E747A">
                      <a:alpha val="43000"/>
                    </a:srgbClr>
                  </a:outerShdw>
                </a:effectLst>
              </a:rPr>
              <a:t>significance</a:t>
            </a:r>
            <a:endParaRPr lang="en-US" altLang="zh-CN" sz="2600" b="1" cap="none" spc="0" dirty="0">
              <a:ln w="0"/>
              <a:solidFill>
                <a:srgbClr val="FFFF00"/>
              </a:solidFill>
              <a:effectLst>
                <a:outerShdw blurRad="38100" dist="25400" dir="5400000" algn="ctr" rotWithShape="0">
                  <a:srgbClr val="6E747A">
                    <a:alpha val="43000"/>
                  </a:srgbClr>
                </a:outerShdw>
              </a:effectLst>
            </a:endParaRPr>
          </a:p>
        </p:txBody>
      </p:sp>
      <p:pic>
        <p:nvPicPr>
          <p:cNvPr id="4" name="图片 3"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bldLvl="0" animBg="1"/>
      <p:bldP spid="17" grpId="0" bldLvl="0" animBg="1"/>
      <p:bldP spid="18" grpId="0" bldLvl="0" animBg="1"/>
      <p:bldP spid="19" grpId="0" bldLvl="0" animBg="1"/>
      <p:bldP spid="20" grpId="0" bldLvl="0" animBg="1"/>
      <p:bldP spid="21" grpId="0" bldLvl="0" animBg="1"/>
      <p:bldP spid="23" grpId="0" bldLvl="0" animBg="1"/>
      <p:bldP spid="24" grpId="0" bldLvl="0" animBg="1"/>
      <p:bldP spid="25" grpId="0" bldLvl="0" animBg="1"/>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655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57200" y="398145"/>
            <a:ext cx="11292840" cy="1814830"/>
          </a:xfrm>
          <a:prstGeom prst="rect">
            <a:avLst/>
          </a:prstGeom>
          <a:noFill/>
        </p:spPr>
        <p:txBody>
          <a:bodyPr wrap="square" rtlCol="0">
            <a:spAutoFit/>
          </a:bodyPr>
          <a:p>
            <a:r>
              <a:rPr lang="en-US" altLang="zh-CN" sz="2800" dirty="0">
                <a:solidFill>
                  <a:schemeClr val="bg1"/>
                </a:solidFill>
                <a:latin typeface="Times New Roman" panose="02020603050405020304" pitchFamily="18" charset="0"/>
                <a:cs typeface="Times New Roman" panose="02020603050405020304" pitchFamily="18" charset="0"/>
              </a:rPr>
              <a:t>10. What are the features of the title of a news story/report?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952500" y="993775"/>
            <a:ext cx="5561965" cy="466725"/>
          </a:xfrm>
          <a:prstGeom prst="rect">
            <a:avLst/>
          </a:prstGeom>
        </p:spPr>
      </p:pic>
      <p:pic>
        <p:nvPicPr>
          <p:cNvPr id="4" name="图片 3"/>
          <p:cNvPicPr>
            <a:picLocks noChangeAspect="1"/>
          </p:cNvPicPr>
          <p:nvPr/>
        </p:nvPicPr>
        <p:blipFill>
          <a:blip r:embed="rId2"/>
          <a:stretch>
            <a:fillRect/>
          </a:stretch>
        </p:blipFill>
        <p:spPr>
          <a:xfrm>
            <a:off x="457200" y="1631950"/>
            <a:ext cx="6066790" cy="847725"/>
          </a:xfrm>
          <a:prstGeom prst="rect">
            <a:avLst/>
          </a:prstGeom>
        </p:spPr>
      </p:pic>
      <p:pic>
        <p:nvPicPr>
          <p:cNvPr id="7" name="图片 6"/>
          <p:cNvPicPr>
            <a:picLocks noChangeAspect="1"/>
          </p:cNvPicPr>
          <p:nvPr/>
        </p:nvPicPr>
        <p:blipFill>
          <a:blip r:embed="rId3"/>
          <a:stretch>
            <a:fillRect/>
          </a:stretch>
        </p:blipFill>
        <p:spPr>
          <a:xfrm>
            <a:off x="888365" y="2607310"/>
            <a:ext cx="6666865" cy="495300"/>
          </a:xfrm>
          <a:prstGeom prst="rect">
            <a:avLst/>
          </a:prstGeom>
        </p:spPr>
      </p:pic>
      <p:pic>
        <p:nvPicPr>
          <p:cNvPr id="9" name="图片 8"/>
          <p:cNvPicPr>
            <a:picLocks noChangeAspect="1"/>
          </p:cNvPicPr>
          <p:nvPr/>
        </p:nvPicPr>
        <p:blipFill>
          <a:blip r:embed="rId4"/>
          <a:stretch>
            <a:fillRect/>
          </a:stretch>
        </p:blipFill>
        <p:spPr>
          <a:xfrm>
            <a:off x="7954645" y="1258570"/>
            <a:ext cx="3634105" cy="2598420"/>
          </a:xfrm>
          <a:prstGeom prst="rect">
            <a:avLst/>
          </a:prstGeom>
        </p:spPr>
      </p:pic>
      <p:sp>
        <p:nvSpPr>
          <p:cNvPr id="17" name="文本框 16"/>
          <p:cNvSpPr txBox="1"/>
          <p:nvPr/>
        </p:nvSpPr>
        <p:spPr>
          <a:xfrm>
            <a:off x="734695" y="3354070"/>
            <a:ext cx="3865245" cy="475615"/>
          </a:xfrm>
          <a:prstGeom prst="rect">
            <a:avLst/>
          </a:prstGeom>
          <a:noFill/>
          <a:ln w="19050">
            <a:solidFill>
              <a:schemeClr val="accent5">
                <a:lumMod val="40000"/>
                <a:lumOff val="60000"/>
              </a:schemeClr>
            </a:solidFill>
          </a:ln>
        </p:spPr>
        <p:txBody>
          <a:bodyPr wrap="square" rtlCol="0">
            <a:spAutoFit/>
          </a:bodyPr>
          <a:p>
            <a:r>
              <a:rPr lang="en-US" altLang="zh-CN" sz="2500" b="1" dirty="0">
                <a:solidFill>
                  <a:schemeClr val="bg1"/>
                </a:solidFill>
                <a:latin typeface="Times New Roman" panose="02020603050405020304" pitchFamily="18" charset="0"/>
                <a:sym typeface="+mn-ea"/>
              </a:rPr>
              <a:t>♦</a:t>
            </a:r>
            <a:r>
              <a:rPr lang="en-US" altLang="zh-CN" sz="2500" b="1" dirty="0">
                <a:solidFill>
                  <a:schemeClr val="bg1"/>
                </a:solidFill>
                <a:latin typeface="Arial Unicode MS" panose="020B0604020202020204" charset="-122"/>
                <a:ea typeface="Arial Unicode MS" panose="020B0604020202020204" charset="-122"/>
                <a:sym typeface="+mn-ea"/>
              </a:rPr>
              <a:t>short sentence/phrase</a:t>
            </a:r>
            <a:endParaRPr lang="en-US" altLang="zh-CN" sz="2500" b="1" dirty="0">
              <a:solidFill>
                <a:schemeClr val="bg1"/>
              </a:solidFill>
              <a:latin typeface="Arial Unicode MS" panose="020B0604020202020204" charset="-122"/>
              <a:ea typeface="Arial Unicode MS" panose="020B0604020202020204" charset="-122"/>
              <a:sym typeface="+mn-ea"/>
            </a:endParaRPr>
          </a:p>
        </p:txBody>
      </p:sp>
      <p:sp>
        <p:nvSpPr>
          <p:cNvPr id="10" name="文本框 9"/>
          <p:cNvSpPr txBox="1"/>
          <p:nvPr/>
        </p:nvSpPr>
        <p:spPr>
          <a:xfrm>
            <a:off x="734695" y="4030980"/>
            <a:ext cx="4994275" cy="475615"/>
          </a:xfrm>
          <a:prstGeom prst="rect">
            <a:avLst/>
          </a:prstGeom>
          <a:noFill/>
          <a:ln w="19050">
            <a:solidFill>
              <a:schemeClr val="accent5">
                <a:lumMod val="40000"/>
                <a:lumOff val="60000"/>
              </a:schemeClr>
            </a:solidFill>
          </a:ln>
        </p:spPr>
        <p:txBody>
          <a:bodyPr wrap="square" rtlCol="0">
            <a:spAutoFit/>
          </a:bodyPr>
          <a:p>
            <a:r>
              <a:rPr lang="en-US" altLang="zh-CN" sz="2500" b="1" dirty="0">
                <a:solidFill>
                  <a:schemeClr val="bg1"/>
                </a:solidFill>
                <a:latin typeface="Times New Roman" panose="02020603050405020304" pitchFamily="18" charset="0"/>
                <a:sym typeface="+mn-ea"/>
              </a:rPr>
              <a:t>♦</a:t>
            </a:r>
            <a:r>
              <a:rPr lang="en-US" altLang="zh-CN" sz="2500" b="1" dirty="0">
                <a:solidFill>
                  <a:schemeClr val="bg1"/>
                </a:solidFill>
                <a:latin typeface="Arial Unicode MS" panose="020B0604020202020204" charset="-122"/>
                <a:ea typeface="Arial Unicode MS" panose="020B0604020202020204" charset="-122"/>
                <a:sym typeface="+mn-ea"/>
              </a:rPr>
              <a:t>key information of the incident</a:t>
            </a:r>
            <a:endParaRPr lang="en-US" altLang="zh-CN" sz="2500" b="1" dirty="0">
              <a:solidFill>
                <a:schemeClr val="bg1"/>
              </a:solidFill>
              <a:latin typeface="Arial Unicode MS" panose="020B0604020202020204" charset="-122"/>
              <a:ea typeface="Arial Unicode MS" panose="020B0604020202020204" charset="-122"/>
              <a:sym typeface="+mn-ea"/>
            </a:endParaRPr>
          </a:p>
        </p:txBody>
      </p:sp>
      <p:sp>
        <p:nvSpPr>
          <p:cNvPr id="11" name="文本框 10"/>
          <p:cNvSpPr txBox="1"/>
          <p:nvPr/>
        </p:nvSpPr>
        <p:spPr>
          <a:xfrm>
            <a:off x="4919980" y="3335020"/>
            <a:ext cx="2753995" cy="475615"/>
          </a:xfrm>
          <a:prstGeom prst="rect">
            <a:avLst/>
          </a:prstGeom>
          <a:noFill/>
          <a:ln w="19050">
            <a:solidFill>
              <a:schemeClr val="accent5">
                <a:lumMod val="40000"/>
                <a:lumOff val="60000"/>
              </a:schemeClr>
            </a:solidFill>
          </a:ln>
        </p:spPr>
        <p:txBody>
          <a:bodyPr wrap="square" rtlCol="0">
            <a:spAutoFit/>
          </a:bodyPr>
          <a:p>
            <a:r>
              <a:rPr lang="en-US" altLang="zh-CN" sz="2500" b="1" dirty="0">
                <a:solidFill>
                  <a:schemeClr val="bg1"/>
                </a:solidFill>
                <a:latin typeface="Times New Roman" panose="02020603050405020304" pitchFamily="18" charset="0"/>
                <a:sym typeface="+mn-ea"/>
              </a:rPr>
              <a:t>♦</a:t>
            </a:r>
            <a:r>
              <a:rPr lang="en-US" altLang="zh-CN" sz="2500" b="1" dirty="0">
                <a:solidFill>
                  <a:schemeClr val="bg1"/>
                </a:solidFill>
                <a:latin typeface="Arial Unicode MS" panose="020B0604020202020204" charset="-122"/>
                <a:ea typeface="Arial Unicode MS" panose="020B0604020202020204" charset="-122"/>
                <a:sym typeface="+mn-ea"/>
              </a:rPr>
              <a:t>short; objective </a:t>
            </a:r>
            <a:endParaRPr lang="en-US" altLang="zh-CN" sz="2500" b="1" dirty="0">
              <a:solidFill>
                <a:schemeClr val="bg1"/>
              </a:solidFill>
              <a:latin typeface="Arial Unicode MS" panose="020B0604020202020204" charset="-122"/>
              <a:ea typeface="Arial Unicode MS" panose="020B0604020202020204" charset="-122"/>
              <a:sym typeface="+mn-ea"/>
            </a:endParaRPr>
          </a:p>
        </p:txBody>
      </p:sp>
      <p:sp>
        <p:nvSpPr>
          <p:cNvPr id="12" name="文本框 11"/>
          <p:cNvSpPr txBox="1"/>
          <p:nvPr/>
        </p:nvSpPr>
        <p:spPr>
          <a:xfrm>
            <a:off x="521335" y="4677410"/>
            <a:ext cx="11292840" cy="1383665"/>
          </a:xfrm>
          <a:prstGeom prst="rect">
            <a:avLst/>
          </a:prstGeom>
          <a:noFill/>
        </p:spPr>
        <p:txBody>
          <a:bodyPr wrap="square" rtlCol="0">
            <a:spAutoFit/>
          </a:bodyPr>
          <a:p>
            <a:r>
              <a:rPr lang="en-US" altLang="zh-CN" sz="2800" dirty="0">
                <a:solidFill>
                  <a:schemeClr val="bg1"/>
                </a:solidFill>
                <a:latin typeface="Times New Roman" panose="02020603050405020304" pitchFamily="18" charset="0"/>
                <a:cs typeface="Times New Roman" panose="02020603050405020304" pitchFamily="18" charset="0"/>
              </a:rPr>
              <a:t>11. Why is passive voice often used in a news report?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734695" y="5328920"/>
            <a:ext cx="5780405" cy="475615"/>
          </a:xfrm>
          <a:prstGeom prst="rect">
            <a:avLst/>
          </a:prstGeom>
          <a:noFill/>
          <a:ln w="19050">
            <a:solidFill>
              <a:schemeClr val="accent5">
                <a:lumMod val="40000"/>
                <a:lumOff val="60000"/>
              </a:schemeClr>
            </a:solidFill>
          </a:ln>
        </p:spPr>
        <p:txBody>
          <a:bodyPr wrap="square" rtlCol="0">
            <a:spAutoFit/>
          </a:bodyPr>
          <a:p>
            <a:r>
              <a:rPr lang="en-US" altLang="zh-CN" sz="2500" b="1" dirty="0">
                <a:solidFill>
                  <a:schemeClr val="bg1"/>
                </a:solidFill>
                <a:latin typeface="Times New Roman" panose="02020603050405020304" pitchFamily="18" charset="0"/>
                <a:sym typeface="+mn-ea"/>
              </a:rPr>
              <a:t>♦</a:t>
            </a:r>
            <a:r>
              <a:rPr lang="en-US" altLang="zh-CN" sz="2500" b="1" dirty="0">
                <a:solidFill>
                  <a:schemeClr val="bg1"/>
                </a:solidFill>
                <a:latin typeface="Arial Unicode MS" panose="020B0604020202020204" charset="-122"/>
                <a:ea typeface="Arial Unicode MS" panose="020B0604020202020204" charset="-122"/>
                <a:sym typeface="+mn-ea"/>
              </a:rPr>
              <a:t>To be more </a:t>
            </a:r>
            <a:r>
              <a:rPr lang="en-US" altLang="zh-CN" sz="2500" b="1" u="sng" dirty="0">
                <a:solidFill>
                  <a:srgbClr val="C00000"/>
                </a:solidFill>
                <a:latin typeface="Arial Unicode MS" panose="020B0604020202020204" charset="-122"/>
                <a:ea typeface="Arial Unicode MS" panose="020B0604020202020204" charset="-122"/>
                <a:sym typeface="+mn-ea"/>
              </a:rPr>
              <a:t>objective</a:t>
            </a:r>
            <a:r>
              <a:rPr lang="en-US" altLang="zh-CN" sz="2500" b="1" dirty="0">
                <a:solidFill>
                  <a:srgbClr val="C00000"/>
                </a:solidFill>
                <a:latin typeface="Arial Unicode MS" panose="020B0604020202020204" charset="-122"/>
                <a:ea typeface="Arial Unicode MS" panose="020B0604020202020204" charset="-122"/>
                <a:sym typeface="+mn-ea"/>
              </a:rPr>
              <a:t> </a:t>
            </a:r>
            <a:r>
              <a:rPr lang="en-US" altLang="zh-CN" sz="2500" b="1" dirty="0">
                <a:solidFill>
                  <a:schemeClr val="bg1"/>
                </a:solidFill>
                <a:latin typeface="Arial Unicode MS" panose="020B0604020202020204" charset="-122"/>
                <a:ea typeface="Arial Unicode MS" panose="020B0604020202020204" charset="-122"/>
                <a:sym typeface="+mn-ea"/>
              </a:rPr>
              <a:t>and </a:t>
            </a:r>
            <a:r>
              <a:rPr lang="en-US" altLang="zh-CN" sz="2500" b="1" u="sng" dirty="0">
                <a:solidFill>
                  <a:srgbClr val="C00000"/>
                </a:solidFill>
                <a:latin typeface="Arial Unicode MS" panose="020B0604020202020204" charset="-122"/>
                <a:ea typeface="Arial Unicode MS" panose="020B0604020202020204" charset="-122"/>
                <a:sym typeface="+mn-ea"/>
              </a:rPr>
              <a:t>convincing</a:t>
            </a:r>
            <a:endParaRPr lang="en-US" altLang="zh-CN" sz="2500" b="1" u="sng" dirty="0">
              <a:solidFill>
                <a:srgbClr val="C00000"/>
              </a:solidFill>
              <a:latin typeface="Arial Unicode MS" panose="020B0604020202020204" charset="-122"/>
              <a:ea typeface="Arial Unicode MS" panose="020B0604020202020204" charset="-122"/>
              <a:sym typeface="+mn-ea"/>
            </a:endParaRPr>
          </a:p>
        </p:txBody>
      </p:sp>
      <p:pic>
        <p:nvPicPr>
          <p:cNvPr id="15" name="图片 14"/>
          <p:cNvPicPr>
            <a:picLocks noChangeAspect="1"/>
          </p:cNvPicPr>
          <p:nvPr/>
        </p:nvPicPr>
        <p:blipFill>
          <a:blip r:embed="rId5"/>
          <a:stretch>
            <a:fillRect/>
          </a:stretch>
        </p:blipFill>
        <p:spPr>
          <a:xfrm>
            <a:off x="9078595" y="4030980"/>
            <a:ext cx="1856105" cy="2313940"/>
          </a:xfrm>
          <a:prstGeom prst="rect">
            <a:avLst/>
          </a:prstGeom>
        </p:spPr>
      </p:pic>
      <p:pic>
        <p:nvPicPr>
          <p:cNvPr id="8" name="图片 7" descr="水印"/>
          <p:cNvPicPr>
            <a:picLocks noChangeAspect="1"/>
          </p:cNvPicPr>
          <p:nvPr userDrawn="1"/>
        </p:nvPicPr>
        <p:blipFill>
          <a:blip r:embed="rId6"/>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bldLvl="0" animBg="1"/>
      <p:bldP spid="10" grpId="0" animBg="1"/>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57200" y="455295"/>
            <a:ext cx="11292840" cy="5849620"/>
          </a:xfrm>
          <a:prstGeom prst="rect">
            <a:avLst/>
          </a:prstGeom>
          <a:noFill/>
        </p:spPr>
        <p:txBody>
          <a:bodyPr wrap="square" rtlCol="0">
            <a:spAutoFit/>
          </a:bodyPr>
          <a:p>
            <a:r>
              <a:rPr lang="en-US" altLang="zh-CN" sz="2800" b="1" dirty="0">
                <a:solidFill>
                  <a:schemeClr val="bg1"/>
                </a:solidFill>
                <a:sym typeface="+mn-ea"/>
              </a:rPr>
              <a:t>III. Activity</a:t>
            </a:r>
            <a:endParaRPr lang="en-US" altLang="zh-CN" sz="2800" b="1" dirty="0">
              <a:solidFill>
                <a:schemeClr val="bg1"/>
              </a:solidFill>
            </a:endParaRPr>
          </a:p>
          <a:p>
            <a:pPr fontAlgn="auto">
              <a:lnSpc>
                <a:spcPts val="186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ct val="100000"/>
              </a:lnSpc>
            </a:pPr>
            <a:r>
              <a:rPr lang="en-US" altLang="zh-CN" sz="2800" dirty="0">
                <a:solidFill>
                  <a:schemeClr val="bg1"/>
                </a:solidFill>
                <a:latin typeface="Times New Roman" panose="02020603050405020304" pitchFamily="18" charset="0"/>
                <a:cs typeface="Times New Roman" panose="02020603050405020304" pitchFamily="18" charset="0"/>
              </a:rPr>
              <a:t>1. If you were Tu Youyou,  try to introduce how artemisinin was discovered.</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ts val="2360"/>
              </a:lnSpc>
            </a:pPr>
            <a:br>
              <a:rPr lang="en-US" altLang="zh-CN" sz="2800" dirty="0">
                <a:solidFill>
                  <a:schemeClr val="bg1"/>
                </a:solidFill>
                <a:latin typeface="Times New Roman" panose="02020603050405020304" pitchFamily="18" charset="0"/>
                <a:cs typeface="Times New Roman" panose="02020603050405020304" pitchFamily="18" charset="0"/>
              </a:rPr>
            </a:br>
            <a:r>
              <a:rPr lang="en-US" altLang="zh-CN" sz="2800" dirty="0">
                <a:solidFill>
                  <a:schemeClr val="bg1"/>
                </a:solidFill>
                <a:latin typeface="Times New Roman" panose="02020603050405020304" pitchFamily="18" charset="0"/>
                <a:cs typeface="Times New Roman" panose="02020603050405020304" pitchFamily="18" charset="0"/>
              </a:rPr>
              <a:t>2. As to the discovery of artemisinin, which do you believe is more important, </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ct val="100000"/>
              </a:lnSpc>
            </a:pPr>
            <a:r>
              <a:rPr lang="en-US" altLang="zh-CN" sz="2800" dirty="0">
                <a:solidFill>
                  <a:schemeClr val="bg1"/>
                </a:solidFill>
                <a:latin typeface="Times New Roman" panose="02020603050405020304" pitchFamily="18" charset="0"/>
                <a:cs typeface="Times New Roman" panose="02020603050405020304" pitchFamily="18" charset="0"/>
              </a:rPr>
              <a:t>    talent or effort? Or something else?</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ts val="236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ct val="100000"/>
              </a:lnSpc>
            </a:pPr>
            <a:r>
              <a:rPr lang="en-US" altLang="zh-CN" sz="2800" dirty="0">
                <a:solidFill>
                  <a:schemeClr val="bg1"/>
                </a:solidFill>
                <a:latin typeface="Times New Roman" panose="02020603050405020304" pitchFamily="18" charset="0"/>
                <a:cs typeface="Times New Roman" panose="02020603050405020304" pitchFamily="18" charset="0"/>
              </a:rPr>
              <a:t>3. Here comes the news that Tu Youyou, Albert Einstein, Mar Curie, and Alan </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ct val="100000"/>
              </a:lnSpc>
            </a:pPr>
            <a:r>
              <a:rPr lang="en-US" altLang="zh-CN" sz="2800" dirty="0">
                <a:solidFill>
                  <a:schemeClr val="bg1"/>
                </a:solidFill>
                <a:latin typeface="Times New Roman" panose="02020603050405020304" pitchFamily="18" charset="0"/>
                <a:cs typeface="Times New Roman" panose="02020603050405020304" pitchFamily="18" charset="0"/>
              </a:rPr>
              <a:t>    Turing were nominated “the Greatest Scientists of the 20th Century”. What </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ct val="100000"/>
              </a:lnSpc>
            </a:pPr>
            <a:r>
              <a:rPr lang="en-US" altLang="zh-CN" sz="2800" dirty="0">
                <a:solidFill>
                  <a:schemeClr val="bg1"/>
                </a:solidFill>
                <a:latin typeface="Times New Roman" panose="02020603050405020304" pitchFamily="18" charset="0"/>
                <a:cs typeface="Times New Roman" panose="02020603050405020304" pitchFamily="18" charset="0"/>
              </a:rPr>
              <a:t>    would be the reasons for Tu Youyou's nomination?</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ts val="236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ct val="100000"/>
              </a:lnSpc>
            </a:pPr>
            <a:r>
              <a:rPr lang="en-US" altLang="zh-CN" sz="2800" dirty="0">
                <a:solidFill>
                  <a:schemeClr val="bg1"/>
                </a:solidFill>
                <a:latin typeface="Times New Roman" panose="02020603050405020304" pitchFamily="18" charset="0"/>
                <a:cs typeface="Times New Roman" panose="02020603050405020304" pitchFamily="18" charset="0"/>
              </a:rPr>
              <a:t>4. Do you want to be a person like Tu Youyou? Why </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ct val="100000"/>
              </a:lnSpc>
            </a:pPr>
            <a:r>
              <a:rPr lang="en-US" altLang="zh-CN" sz="2800" dirty="0">
                <a:solidFill>
                  <a:schemeClr val="bg1"/>
                </a:solidFill>
                <a:latin typeface="Times New Roman" panose="02020603050405020304" pitchFamily="18" charset="0"/>
                <a:cs typeface="Times New Roman" panose="02020603050405020304" pitchFamily="18" charset="0"/>
              </a:rPr>
              <a:t>    or why not? If yes, in which aspect would you like </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ct val="100000"/>
              </a:lnSpc>
            </a:pPr>
            <a:r>
              <a:rPr lang="en-US" altLang="zh-CN" sz="2800" dirty="0">
                <a:solidFill>
                  <a:schemeClr val="bg1"/>
                </a:solidFill>
                <a:latin typeface="Times New Roman" panose="02020603050405020304" pitchFamily="18" charset="0"/>
                <a:cs typeface="Times New Roman" panose="02020603050405020304" pitchFamily="18" charset="0"/>
              </a:rPr>
              <a:t>    to be?  What preparations are you going to make?</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auto">
              <a:lnSpc>
                <a:spcPct val="100000"/>
              </a:lnSpc>
            </a:pPr>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8495030" y="4434840"/>
            <a:ext cx="2969895" cy="1976755"/>
          </a:xfrm>
          <a:prstGeom prst="rect">
            <a:avLst/>
          </a:prstGeom>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 calcmode="lin" valueType="num">
                                      <p:cBhvr additive="base">
                                        <p:cTn id="2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 calcmode="lin" valueType="num">
                                      <p:cBhvr additive="base">
                                        <p:cTn id="2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 calcmode="lin" valueType="num">
                                      <p:cBhvr additive="base">
                                        <p:cTn id="3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anim calcmode="lin" valueType="num">
                                      <p:cBhvr additive="base">
                                        <p:cTn id="3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长方形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6" name="矩形 25"/>
          <p:cNvSpPr>
            <a:spLocks noGrp="1" noRot="1" noChangeAspect="1" noMove="1" noResize="1" noEditPoints="1" noAdjustHandles="1" noChangeArrowheads="1" noChangeShapeType="1" noTextEdit="1"/>
          </p:cNvSpPr>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8" name="矩形 27"/>
          <p:cNvSpPr>
            <a:spLocks noGrp="1" noRot="1" noChangeAspect="1" noMove="1" noResize="1" noEditPoints="1" noAdjustHandles="1" noChangeArrowheads="1" noChangeShapeType="1" noTextEdit="1"/>
          </p:cNvSpPr>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矩形 29"/>
          <p:cNvSpPr>
            <a:spLocks noGrp="1" noRot="1" noChangeAspect="1" noMove="1" noResize="1" noEditPoints="1" noAdjustHandles="1" noChangeArrowheads="1" noChangeShapeType="1" noTextEdit="1"/>
          </p:cNvSpPr>
          <p:nvPr/>
        </p:nvSpPr>
        <p:spPr>
          <a:xfrm>
            <a:off x="797637" y="806752"/>
            <a:ext cx="6570161" cy="5244497"/>
          </a:xfrm>
          <a:prstGeom prst="rect">
            <a:avLst/>
          </a:prstGeom>
          <a:solidFill>
            <a:schemeClr val="tx1"/>
          </a:solidFill>
          <a:ln w="6350" cap="sq" cmpd="sng" algn="ctr">
            <a:solidFill>
              <a:schemeClr val="bg2"/>
            </a:solidFill>
            <a:prstDash val="solid"/>
            <a:miter lim="800000"/>
          </a:ln>
          <a:effectLst/>
        </p:spPr>
      </p:sp>
      <p:sp>
        <p:nvSpPr>
          <p:cNvPr id="32" name="矩形 31"/>
          <p:cNvSpPr>
            <a:spLocks noGrp="1" noRot="1" noChangeAspect="1" noMove="1" noResize="1" noEditPoints="1" noAdjustHandles="1" noChangeArrowheads="1" noChangeShapeType="1" noTextEdit="1"/>
          </p:cNvSpPr>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直接连接符​​ 33"/>
          <p:cNvCxnSpPr>
            <a:cxnSpLocks noGrp="1" noRot="1" noChangeAspect="1" noMove="1" noResize="1" noEditPoints="1" noAdjustHandles="1" noChangeArrowheads="1" noChangeShapeType="1"/>
          </p:cNvCxnSpPr>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noGrp="1" noRot="1" noChangeAspect="1" noMove="1" noResize="1" noEditPoints="1" noAdjustHandles="1" noChangeArrowheads="1" noChangeShapeType="1"/>
          </p:cNvCxnSpPr>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Grp="1" noRot="1" noChangeAspect="1" noMove="1" noResize="1" noEditPoints="1" noAdjustHandles="1" noChangeArrowheads="1" noChangeShapeType="1"/>
          </p:cNvCxnSpPr>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037384" y="806272"/>
            <a:ext cx="6345936" cy="3252231"/>
          </a:xfrm>
        </p:spPr>
        <p:txBody>
          <a:bodyPr rtlCol="0">
            <a:normAutofit/>
          </a:bodyPr>
          <a:lstStyle/>
          <a:p>
            <a:pPr fontAlgn="auto">
              <a:lnSpc>
                <a:spcPct val="100000"/>
              </a:lnSpc>
            </a:pPr>
            <a:br>
              <a:rPr altLang="zh-CN"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altLang="zh-CN"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People of Achievement </a:t>
            </a:r>
            <a:endParaRPr altLang="zh-CN"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文本框 6"/>
          <p:cNvSpPr txBox="1"/>
          <p:nvPr/>
        </p:nvSpPr>
        <p:spPr>
          <a:xfrm>
            <a:off x="2506980" y="3314700"/>
            <a:ext cx="3407410" cy="429895"/>
          </a:xfrm>
          <a:prstGeom prst="rect">
            <a:avLst/>
          </a:prstGeom>
          <a:noFill/>
        </p:spPr>
        <p:txBody>
          <a:bodyPr wrap="square" rtlCol="0">
            <a:spAutoFit/>
          </a:bodyPr>
          <a:p>
            <a:pPr algn="ctr" fontAlgn="auto">
              <a:lnSpc>
                <a:spcPct val="110000"/>
              </a:lnSpc>
            </a:pPr>
            <a:r>
              <a:rPr lang="zh-CN" altLang="en-US" sz="2000" b="1">
                <a:solidFill>
                  <a:schemeClr val="bg1"/>
                </a:solidFill>
              </a:rPr>
              <a:t> </a:t>
            </a:r>
            <a:endParaRPr lang="zh-CN" altLang="en-US" sz="2000" b="1">
              <a:solidFill>
                <a:schemeClr val="bg1"/>
              </a:solidFill>
            </a:endParaRPr>
          </a:p>
        </p:txBody>
      </p:sp>
      <p:pic>
        <p:nvPicPr>
          <p:cNvPr id="8" name="图片 7"/>
          <p:cNvPicPr>
            <a:picLocks noChangeAspect="1"/>
          </p:cNvPicPr>
          <p:nvPr/>
        </p:nvPicPr>
        <p:blipFill>
          <a:blip r:embed="rId1"/>
          <a:stretch>
            <a:fillRect/>
          </a:stretch>
        </p:blipFill>
        <p:spPr>
          <a:xfrm>
            <a:off x="8156575" y="0"/>
            <a:ext cx="4035425" cy="2856230"/>
          </a:xfrm>
          <a:prstGeom prst="rect">
            <a:avLst/>
          </a:prstGeom>
        </p:spPr>
      </p:pic>
      <p:pic>
        <p:nvPicPr>
          <p:cNvPr id="9" name="图片 8"/>
          <p:cNvPicPr>
            <a:picLocks noChangeAspect="1"/>
          </p:cNvPicPr>
          <p:nvPr/>
        </p:nvPicPr>
        <p:blipFill>
          <a:blip r:embed="rId2"/>
          <a:stretch>
            <a:fillRect/>
          </a:stretch>
        </p:blipFill>
        <p:spPr>
          <a:xfrm>
            <a:off x="8166735" y="2856230"/>
            <a:ext cx="4028440" cy="2685415"/>
          </a:xfrm>
          <a:prstGeom prst="rect">
            <a:avLst/>
          </a:prstGeom>
        </p:spPr>
      </p:pic>
      <p:sp>
        <p:nvSpPr>
          <p:cNvPr id="10" name="文本框 9"/>
          <p:cNvSpPr txBox="1"/>
          <p:nvPr/>
        </p:nvSpPr>
        <p:spPr>
          <a:xfrm>
            <a:off x="3496310" y="735965"/>
            <a:ext cx="1203325" cy="521970"/>
          </a:xfrm>
          <a:prstGeom prst="rect">
            <a:avLst/>
          </a:prstGeom>
          <a:noFill/>
        </p:spPr>
        <p:txBody>
          <a:bodyPr wrap="square" rtlCol="0">
            <a:spAutoFit/>
          </a:bodyPr>
          <a:p>
            <a:r>
              <a:rPr lang="en-US" altLang="zh-CN" sz="2800" b="1" dirty="0">
                <a:solidFill>
                  <a:schemeClr val="bg1"/>
                </a:solidFill>
                <a:latin typeface="Times New Roman" panose="02020603050405020304" pitchFamily="18" charset="0"/>
                <a:cs typeface="Times New Roman" panose="02020603050405020304" pitchFamily="18" charset="0"/>
              </a:rPr>
              <a:t>Unit 1                                        </a:t>
            </a:r>
            <a:endParaRPr lang="en-US" altLang="zh-CN" dirty="0">
              <a:solidFill>
                <a:schemeClr val="bg1"/>
              </a:solidFill>
            </a:endParaRPr>
          </a:p>
        </p:txBody>
      </p:sp>
      <p:pic>
        <p:nvPicPr>
          <p:cNvPr id="11" name="图片 10"/>
          <p:cNvPicPr>
            <a:picLocks noChangeAspect="1"/>
          </p:cNvPicPr>
          <p:nvPr/>
        </p:nvPicPr>
        <p:blipFill>
          <a:blip r:embed="rId3"/>
          <a:stretch>
            <a:fillRect/>
          </a:stretch>
        </p:blipFill>
        <p:spPr>
          <a:xfrm>
            <a:off x="8166735" y="5541645"/>
            <a:ext cx="1071245" cy="1312545"/>
          </a:xfrm>
          <a:prstGeom prst="rect">
            <a:avLst/>
          </a:prstGeom>
        </p:spPr>
      </p:pic>
      <p:pic>
        <p:nvPicPr>
          <p:cNvPr id="12" name="图片 11"/>
          <p:cNvPicPr>
            <a:picLocks noChangeAspect="1"/>
          </p:cNvPicPr>
          <p:nvPr/>
        </p:nvPicPr>
        <p:blipFill>
          <a:blip r:embed="rId4"/>
          <a:stretch>
            <a:fillRect/>
          </a:stretch>
        </p:blipFill>
        <p:spPr>
          <a:xfrm>
            <a:off x="9237980" y="5541645"/>
            <a:ext cx="1720850" cy="1311275"/>
          </a:xfrm>
          <a:prstGeom prst="rect">
            <a:avLst/>
          </a:prstGeom>
        </p:spPr>
      </p:pic>
      <p:pic>
        <p:nvPicPr>
          <p:cNvPr id="13" name="图片 12"/>
          <p:cNvPicPr>
            <a:picLocks noChangeAspect="1"/>
          </p:cNvPicPr>
          <p:nvPr/>
        </p:nvPicPr>
        <p:blipFill>
          <a:blip r:embed="rId5"/>
          <a:srcRect l="9335" t="4191" r="26592"/>
          <a:stretch>
            <a:fillRect/>
          </a:stretch>
        </p:blipFill>
        <p:spPr>
          <a:xfrm>
            <a:off x="10956290" y="5541645"/>
            <a:ext cx="1235710" cy="1335405"/>
          </a:xfrm>
          <a:prstGeom prst="rect">
            <a:avLst/>
          </a:prstGeom>
        </p:spPr>
      </p:pic>
      <p:sp>
        <p:nvSpPr>
          <p:cNvPr id="14" name="文本框 13"/>
          <p:cNvSpPr txBox="1"/>
          <p:nvPr/>
        </p:nvSpPr>
        <p:spPr>
          <a:xfrm>
            <a:off x="1064895" y="4294505"/>
            <a:ext cx="6139180" cy="1383665"/>
          </a:xfrm>
          <a:prstGeom prst="rect">
            <a:avLst/>
          </a:prstGeom>
          <a:noFill/>
        </p:spPr>
        <p:txBody>
          <a:bodyPr wrap="square" rtlCol="0">
            <a:spAutoFit/>
          </a:bodyPr>
          <a:p>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raditional Arabic" panose="02020603050405020304" charset="0"/>
                <a:cs typeface="Traditional Arabic" panose="02020603050405020304" charset="0"/>
              </a:rPr>
              <a:t>Try to become not a man of success, but try rather to become a man of value.</a:t>
            </a:r>
            <a:r>
              <a:rPr lang="en-US" altLang="zh-CN" sz="2800" b="1" dirty="0">
                <a:solidFill>
                  <a:schemeClr val="bg1"/>
                </a:solidFill>
                <a:latin typeface="Traditional Arabic" panose="02020603050405020304" charset="0"/>
                <a:cs typeface="Traditional Arabic" panose="02020603050405020304" charset="0"/>
              </a:rPr>
              <a:t> </a:t>
            </a:r>
            <a:endParaRPr lang="en-US" altLang="zh-CN" sz="2800" b="1" dirty="0">
              <a:solidFill>
                <a:schemeClr val="bg1"/>
              </a:solidFill>
              <a:latin typeface="Traditional Arabic" panose="02020603050405020304" charset="0"/>
              <a:cs typeface="Traditional Arabic" panose="02020603050405020304" charset="0"/>
            </a:endParaRPr>
          </a:p>
          <a:p>
            <a:pPr algn="r"/>
            <a:r>
              <a:rPr lang="en-US" altLang="zh-CN" sz="2800" dirty="0">
                <a:solidFill>
                  <a:schemeClr val="bg1"/>
                </a:solidFill>
                <a:latin typeface="Traditional Arabic" panose="02020603050405020304" charset="0"/>
                <a:cs typeface="Traditional Arabic" panose="02020603050405020304" charset="0"/>
              </a:rPr>
              <a:t>——Albert Einstein  </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545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25450" y="313055"/>
            <a:ext cx="10487025" cy="7570470"/>
          </a:xfrm>
          <a:prstGeom prst="rect">
            <a:avLst/>
          </a:prstGeom>
          <a:noFill/>
        </p:spPr>
        <p:txBody>
          <a:bodyPr wrap="square" rtlCol="0">
            <a:spAutoFit/>
          </a:bodyPr>
          <a:p>
            <a:r>
              <a:rPr lang="en-US" altLang="zh-CN" sz="3200" b="1" dirty="0">
                <a:solidFill>
                  <a:schemeClr val="bg1"/>
                </a:solidFill>
              </a:rPr>
              <a:t>I. Discussion</a:t>
            </a:r>
            <a:endParaRPr lang="en-US" altLang="zh-CN" sz="3200" b="1" dirty="0">
              <a:solidFill>
                <a:schemeClr val="bg1"/>
              </a:solidFill>
            </a:endParaRPr>
          </a:p>
          <a:p>
            <a:pPr fontAlgn="auto">
              <a:lnSpc>
                <a:spcPts val="1360"/>
              </a:lnSpc>
            </a:pP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1. Do you know the following </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people in the picture?</a:t>
            </a:r>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pPr fontAlgn="auto">
              <a:lnSpc>
                <a:spcPts val="1880"/>
              </a:lnSpc>
            </a:pP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t>
            </a:r>
            <a:endParaRPr lang="en-US" altLang="zh-CN" sz="24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7" name="图片 6"/>
          <p:cNvPicPr>
            <a:picLocks noChangeAspect="1"/>
          </p:cNvPicPr>
          <p:nvPr/>
        </p:nvPicPr>
        <p:blipFill>
          <a:blip r:embed="rId1"/>
          <a:stretch>
            <a:fillRect/>
          </a:stretch>
        </p:blipFill>
        <p:spPr>
          <a:xfrm>
            <a:off x="733425" y="2033905"/>
            <a:ext cx="3293110" cy="4391025"/>
          </a:xfrm>
          <a:prstGeom prst="rect">
            <a:avLst/>
          </a:prstGeom>
        </p:spPr>
      </p:pic>
      <p:sp>
        <p:nvSpPr>
          <p:cNvPr id="8" name="文本框 7"/>
          <p:cNvSpPr txBox="1"/>
          <p:nvPr/>
        </p:nvSpPr>
        <p:spPr>
          <a:xfrm>
            <a:off x="4305300" y="1824355"/>
            <a:ext cx="1753235" cy="829945"/>
          </a:xfrm>
          <a:prstGeom prst="rect">
            <a:avLst/>
          </a:prstGeom>
          <a:solidFill>
            <a:schemeClr val="accent5">
              <a:lumMod val="20000"/>
              <a:lumOff val="80000"/>
            </a:schemeClr>
          </a:solidFill>
        </p:spPr>
        <p:txBody>
          <a:bodyPr wrap="square" rtlCol="0">
            <a:spAutoFit/>
          </a:bodyPr>
          <a:p>
            <a:pPr algn="ctr"/>
            <a:r>
              <a:rPr lang="en-US" altLang="zh-CN" sz="2400" dirty="0">
                <a:solidFill>
                  <a:schemeClr val="bg1"/>
                </a:solidFill>
                <a:latin typeface="Times New Roman" panose="02020603050405020304" pitchFamily="18" charset="0"/>
                <a:cs typeface="Times New Roman" panose="02020603050405020304" pitchFamily="18" charset="0"/>
                <a:sym typeface="+mn-ea"/>
              </a:rPr>
              <a:t>Florence       Nightingale</a:t>
            </a:r>
            <a:endParaRPr lang="zh-CN" altLang="en-US" sz="2400"/>
          </a:p>
        </p:txBody>
      </p:sp>
      <p:pic>
        <p:nvPicPr>
          <p:cNvPr id="9" name="图片 8"/>
          <p:cNvPicPr>
            <a:picLocks noChangeAspect="1"/>
          </p:cNvPicPr>
          <p:nvPr/>
        </p:nvPicPr>
        <p:blipFill>
          <a:blip r:embed="rId2"/>
          <a:srcRect b="4903"/>
          <a:stretch>
            <a:fillRect/>
          </a:stretch>
        </p:blipFill>
        <p:spPr>
          <a:xfrm>
            <a:off x="733425" y="2028190"/>
            <a:ext cx="3251835" cy="4396740"/>
          </a:xfrm>
          <a:prstGeom prst="rect">
            <a:avLst/>
          </a:prstGeom>
        </p:spPr>
      </p:pic>
      <p:sp>
        <p:nvSpPr>
          <p:cNvPr id="10" name="文本框 9"/>
          <p:cNvSpPr txBox="1"/>
          <p:nvPr/>
        </p:nvSpPr>
        <p:spPr>
          <a:xfrm>
            <a:off x="4305300" y="2756535"/>
            <a:ext cx="1753235" cy="829945"/>
          </a:xfrm>
          <a:prstGeom prst="rect">
            <a:avLst/>
          </a:prstGeom>
          <a:solidFill>
            <a:schemeClr val="accent5">
              <a:lumMod val="20000"/>
              <a:lumOff val="80000"/>
            </a:schemeClr>
          </a:solidFill>
        </p:spPr>
        <p:txBody>
          <a:bodyPr wrap="square" rtlCol="0">
            <a:spAutoFit/>
          </a:bodyPr>
          <a:p>
            <a:pPr algn="ctr"/>
            <a:r>
              <a:rPr lang="en-US" sz="2400" dirty="0">
                <a:solidFill>
                  <a:schemeClr val="bg1"/>
                </a:solidFill>
                <a:latin typeface="Times New Roman" panose="02020603050405020304" pitchFamily="18" charset="0"/>
                <a:cs typeface="Times New Roman" panose="02020603050405020304" pitchFamily="18" charset="0"/>
                <a:sym typeface="+mn-ea"/>
              </a:rPr>
              <a:t>Alexander</a:t>
            </a:r>
            <a:endParaRPr lang="en-US" sz="2400" dirty="0">
              <a:solidFill>
                <a:schemeClr val="bg1"/>
              </a:solidFill>
              <a:latin typeface="Times New Roman" panose="02020603050405020304" pitchFamily="18" charset="0"/>
              <a:cs typeface="Times New Roman" panose="02020603050405020304" pitchFamily="18" charset="0"/>
              <a:sym typeface="+mn-ea"/>
            </a:endParaRPr>
          </a:p>
          <a:p>
            <a:pPr algn="ctr"/>
            <a:r>
              <a:rPr 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rPr>
              <a:t>Fleming</a:t>
            </a:r>
            <a:endParaRPr lang="en-US" sz="240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图片 10"/>
          <p:cNvPicPr>
            <a:picLocks noChangeAspect="1"/>
          </p:cNvPicPr>
          <p:nvPr/>
        </p:nvPicPr>
        <p:blipFill>
          <a:blip r:embed="rId3"/>
          <a:srcRect b="3034"/>
          <a:stretch>
            <a:fillRect/>
          </a:stretch>
        </p:blipFill>
        <p:spPr>
          <a:xfrm>
            <a:off x="734060" y="2020570"/>
            <a:ext cx="3292475" cy="4404360"/>
          </a:xfrm>
          <a:prstGeom prst="rect">
            <a:avLst/>
          </a:prstGeom>
        </p:spPr>
      </p:pic>
      <p:sp>
        <p:nvSpPr>
          <p:cNvPr id="12" name="文本框 11"/>
          <p:cNvSpPr txBox="1"/>
          <p:nvPr/>
        </p:nvSpPr>
        <p:spPr>
          <a:xfrm>
            <a:off x="4295775" y="3702050"/>
            <a:ext cx="1753235" cy="829945"/>
          </a:xfrm>
          <a:prstGeom prst="rect">
            <a:avLst/>
          </a:prstGeom>
          <a:solidFill>
            <a:schemeClr val="accent5">
              <a:lumMod val="20000"/>
              <a:lumOff val="80000"/>
            </a:schemeClr>
          </a:solidFill>
        </p:spPr>
        <p:txBody>
          <a:bodyPr wrap="square" rtlCol="0">
            <a:spAutoFit/>
          </a:bodyPr>
          <a:p>
            <a:pPr algn="ctr"/>
            <a:r>
              <a:rPr lang="en-US" sz="2400" dirty="0">
                <a:solidFill>
                  <a:schemeClr val="bg1"/>
                </a:solidFill>
                <a:latin typeface="Times New Roman" panose="02020603050405020304" pitchFamily="18" charset="0"/>
                <a:cs typeface="Times New Roman" panose="02020603050405020304" pitchFamily="18" charset="0"/>
                <a:sym typeface="+mn-ea"/>
              </a:rPr>
              <a:t>Isaac Newton</a:t>
            </a:r>
            <a:endParaRPr lang="en-US" sz="2400" dirty="0">
              <a:solidFill>
                <a:schemeClr val="bg1"/>
              </a:solidFill>
              <a:latin typeface="Times New Roman" panose="02020603050405020304" pitchFamily="18" charset="0"/>
              <a:cs typeface="Times New Roman" panose="02020603050405020304" pitchFamily="18" charset="0"/>
              <a:sym typeface="+mn-ea"/>
            </a:endParaRPr>
          </a:p>
        </p:txBody>
      </p:sp>
      <p:pic>
        <p:nvPicPr>
          <p:cNvPr id="13" name="图片 12"/>
          <p:cNvPicPr>
            <a:picLocks noChangeAspect="1"/>
          </p:cNvPicPr>
          <p:nvPr/>
        </p:nvPicPr>
        <p:blipFill>
          <a:blip r:embed="rId4"/>
          <a:stretch>
            <a:fillRect/>
          </a:stretch>
        </p:blipFill>
        <p:spPr>
          <a:xfrm>
            <a:off x="733425" y="2020570"/>
            <a:ext cx="3294380" cy="4390390"/>
          </a:xfrm>
          <a:prstGeom prst="rect">
            <a:avLst/>
          </a:prstGeom>
        </p:spPr>
      </p:pic>
      <p:pic>
        <p:nvPicPr>
          <p:cNvPr id="15" name="图片 14"/>
          <p:cNvPicPr>
            <a:picLocks noChangeAspect="1"/>
          </p:cNvPicPr>
          <p:nvPr/>
        </p:nvPicPr>
        <p:blipFill>
          <a:blip r:embed="rId5"/>
          <a:srcRect r="7594"/>
          <a:stretch>
            <a:fillRect/>
          </a:stretch>
        </p:blipFill>
        <p:spPr>
          <a:xfrm>
            <a:off x="694690" y="2006600"/>
            <a:ext cx="3353435" cy="4404360"/>
          </a:xfrm>
          <a:prstGeom prst="rect">
            <a:avLst/>
          </a:prstGeom>
        </p:spPr>
      </p:pic>
      <p:sp>
        <p:nvSpPr>
          <p:cNvPr id="16" name="文本框 15"/>
          <p:cNvSpPr txBox="1"/>
          <p:nvPr/>
        </p:nvSpPr>
        <p:spPr>
          <a:xfrm>
            <a:off x="4305300" y="5311775"/>
            <a:ext cx="1753235" cy="829945"/>
          </a:xfrm>
          <a:prstGeom prst="rect">
            <a:avLst/>
          </a:prstGeom>
          <a:solidFill>
            <a:schemeClr val="accent5">
              <a:lumMod val="20000"/>
              <a:lumOff val="80000"/>
            </a:schemeClr>
          </a:solidFill>
        </p:spPr>
        <p:txBody>
          <a:bodyPr wrap="square" rtlCol="0">
            <a:spAutoFit/>
          </a:bodyPr>
          <a:p>
            <a:pPr algn="ctr"/>
            <a:r>
              <a:rPr lang="en-US" sz="2400" dirty="0">
                <a:solidFill>
                  <a:schemeClr val="bg1"/>
                </a:solidFill>
                <a:latin typeface="Times New Roman" panose="02020603050405020304" pitchFamily="18" charset="0"/>
                <a:cs typeface="Times New Roman" panose="02020603050405020304" pitchFamily="18" charset="0"/>
                <a:sym typeface="+mn-ea"/>
              </a:rPr>
              <a:t>Yuan Longping</a:t>
            </a:r>
            <a:endParaRPr lang="en-US" sz="2400" dirty="0">
              <a:solidFill>
                <a:schemeClr val="bg1"/>
              </a:solidFill>
              <a:latin typeface="Times New Roman" panose="02020603050405020304" pitchFamily="18" charset="0"/>
              <a:cs typeface="Times New Roman" panose="02020603050405020304" pitchFamily="18" charset="0"/>
              <a:sym typeface="+mn-ea"/>
            </a:endParaRPr>
          </a:p>
        </p:txBody>
      </p:sp>
      <p:sp>
        <p:nvSpPr>
          <p:cNvPr id="17" name="文本框 16"/>
          <p:cNvSpPr txBox="1"/>
          <p:nvPr/>
        </p:nvSpPr>
        <p:spPr>
          <a:xfrm>
            <a:off x="6537960" y="1036955"/>
            <a:ext cx="5170170" cy="983615"/>
          </a:xfrm>
          <a:prstGeom prst="rect">
            <a:avLst/>
          </a:prstGeom>
          <a:noFill/>
        </p:spPr>
        <p:txBody>
          <a:bodyPr wrap="square" rtlCol="0">
            <a:spAutoFit/>
          </a:bodyPr>
          <a:p>
            <a:r>
              <a:rPr lang="en-US" altLang="zh-CN" sz="2900">
                <a:solidFill>
                  <a:schemeClr val="bg1"/>
                </a:solidFill>
                <a:latin typeface="Times New Roman" panose="02020603050405020304" pitchFamily="18" charset="0"/>
                <a:cs typeface="Times New Roman" panose="02020603050405020304" pitchFamily="18" charset="0"/>
              </a:rPr>
              <a:t>2. Why are these people called </a:t>
            </a:r>
            <a:endParaRPr lang="en-US" altLang="zh-CN" sz="2900">
              <a:solidFill>
                <a:schemeClr val="bg1"/>
              </a:solidFill>
              <a:latin typeface="Times New Roman" panose="02020603050405020304" pitchFamily="18" charset="0"/>
              <a:cs typeface="Times New Roman" panose="02020603050405020304" pitchFamily="18" charset="0"/>
            </a:endParaRPr>
          </a:p>
          <a:p>
            <a:r>
              <a:rPr lang="en-US" altLang="zh-CN" sz="2900">
                <a:solidFill>
                  <a:schemeClr val="bg1"/>
                </a:solidFill>
                <a:latin typeface="Times New Roman" panose="02020603050405020304" pitchFamily="18" charset="0"/>
                <a:cs typeface="Times New Roman" panose="02020603050405020304" pitchFamily="18" charset="0"/>
              </a:rPr>
              <a:t>    great people?</a:t>
            </a:r>
            <a:endParaRPr lang="en-US" altLang="zh-CN" sz="2900">
              <a:solidFill>
                <a:schemeClr val="bg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4295775" y="4691380"/>
            <a:ext cx="1753235" cy="460375"/>
          </a:xfrm>
          <a:prstGeom prst="rect">
            <a:avLst/>
          </a:prstGeom>
          <a:solidFill>
            <a:schemeClr val="accent5">
              <a:lumMod val="20000"/>
              <a:lumOff val="80000"/>
            </a:schemeClr>
          </a:solidFill>
        </p:spPr>
        <p:txBody>
          <a:bodyPr wrap="square" rtlCol="0">
            <a:spAutoFit/>
          </a:bodyPr>
          <a:p>
            <a:pPr algn="ctr"/>
            <a:r>
              <a:rPr lang="en-US" sz="2400" dirty="0">
                <a:solidFill>
                  <a:schemeClr val="bg1"/>
                </a:solidFill>
                <a:latin typeface="Times New Roman" panose="02020603050405020304" pitchFamily="18" charset="0"/>
                <a:cs typeface="Times New Roman" panose="02020603050405020304" pitchFamily="18" charset="0"/>
                <a:sym typeface="+mn-ea"/>
              </a:rPr>
              <a:t>Lu Xun</a:t>
            </a:r>
            <a:endParaRPr lang="en-US" sz="2400" dirty="0">
              <a:solidFill>
                <a:schemeClr val="bg1"/>
              </a:solidFill>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6674485" y="2132330"/>
            <a:ext cx="4801235" cy="521970"/>
          </a:xfrm>
          <a:prstGeom prst="rect">
            <a:avLst/>
          </a:prstGeom>
          <a:noFill/>
          <a:ln w="19050">
            <a:solidFill>
              <a:schemeClr val="accent5">
                <a:lumMod val="40000"/>
                <a:lumOff val="60000"/>
              </a:schemeClr>
            </a:solidFill>
          </a:ln>
        </p:spPr>
        <p:txBody>
          <a:bodyPr wrap="square" rtlCol="0">
            <a:spAutoFit/>
          </a:bodyPr>
          <a:p>
            <a:r>
              <a:rPr lang="en-US" altLang="zh-CN" sz="2800" b="1" dirty="0">
                <a:solidFill>
                  <a:schemeClr val="bg1"/>
                </a:solidFill>
                <a:latin typeface="Times New Roman" panose="02020603050405020304" pitchFamily="18" charset="0"/>
              </a:rPr>
              <a:t>♦</a:t>
            </a:r>
            <a:r>
              <a:rPr lang="en-US" sz="2800" b="1" dirty="0">
                <a:solidFill>
                  <a:schemeClr val="bg1"/>
                </a:solidFill>
                <a:latin typeface="Arial Narrow" panose="020B0606020202030204" pitchFamily="34" charset="0"/>
              </a:rPr>
              <a:t>making great contributions...</a:t>
            </a:r>
            <a:endParaRPr lang="en-US" sz="2800" b="1" dirty="0">
              <a:solidFill>
                <a:srgbClr val="C00000"/>
              </a:solidFill>
              <a:latin typeface="Arial Narrow" panose="020B0606020202030204" pitchFamily="34" charset="0"/>
            </a:endParaRPr>
          </a:p>
        </p:txBody>
      </p:sp>
      <p:sp>
        <p:nvSpPr>
          <p:cNvPr id="20" name="文本框 19"/>
          <p:cNvSpPr txBox="1"/>
          <p:nvPr/>
        </p:nvSpPr>
        <p:spPr>
          <a:xfrm>
            <a:off x="6652260" y="2802890"/>
            <a:ext cx="4260215" cy="521970"/>
          </a:xfrm>
          <a:prstGeom prst="rect">
            <a:avLst/>
          </a:prstGeom>
          <a:noFill/>
          <a:ln w="19050">
            <a:solidFill>
              <a:schemeClr val="accent5">
                <a:lumMod val="40000"/>
                <a:lumOff val="60000"/>
              </a:schemeClr>
            </a:solidFill>
          </a:ln>
        </p:spPr>
        <p:txBody>
          <a:bodyPr wrap="square" rtlCol="0">
            <a:spAutoFit/>
          </a:bodyPr>
          <a:p>
            <a:r>
              <a:rPr lang="en-US" altLang="zh-CN" sz="2800" b="1" dirty="0">
                <a:solidFill>
                  <a:schemeClr val="bg1"/>
                </a:solidFill>
                <a:latin typeface="Times New Roman" panose="02020603050405020304" pitchFamily="18" charset="0"/>
              </a:rPr>
              <a:t>♦</a:t>
            </a:r>
            <a:r>
              <a:rPr lang="en-US" sz="2800" b="1" dirty="0">
                <a:solidFill>
                  <a:schemeClr val="bg1"/>
                </a:solidFill>
                <a:latin typeface="Arial Narrow" panose="020B0606020202030204" pitchFamily="34" charset="0"/>
              </a:rPr>
              <a:t>blaze a trail in...</a:t>
            </a:r>
            <a:endParaRPr lang="en-US" sz="2800" b="1" dirty="0">
              <a:solidFill>
                <a:srgbClr val="C00000"/>
              </a:solidFill>
              <a:latin typeface="Arial Narrow" panose="020B0606020202030204" pitchFamily="34" charset="0"/>
            </a:endParaRPr>
          </a:p>
        </p:txBody>
      </p:sp>
      <p:sp>
        <p:nvSpPr>
          <p:cNvPr id="21" name="文本框 20"/>
          <p:cNvSpPr txBox="1"/>
          <p:nvPr/>
        </p:nvSpPr>
        <p:spPr>
          <a:xfrm>
            <a:off x="6674485" y="3481070"/>
            <a:ext cx="4260215" cy="521970"/>
          </a:xfrm>
          <a:prstGeom prst="rect">
            <a:avLst/>
          </a:prstGeom>
          <a:noFill/>
          <a:ln w="19050">
            <a:solidFill>
              <a:schemeClr val="accent5">
                <a:lumMod val="40000"/>
                <a:lumOff val="60000"/>
              </a:schemeClr>
            </a:solidFill>
          </a:ln>
        </p:spPr>
        <p:txBody>
          <a:bodyPr wrap="square" rtlCol="0">
            <a:spAutoFit/>
          </a:bodyPr>
          <a:p>
            <a:r>
              <a:rPr lang="en-US" altLang="zh-CN" sz="2800" b="1" dirty="0">
                <a:solidFill>
                  <a:schemeClr val="bg1"/>
                </a:solidFill>
                <a:latin typeface="Times New Roman" panose="02020603050405020304" pitchFamily="18" charset="0"/>
              </a:rPr>
              <a:t>♦</a:t>
            </a:r>
            <a:r>
              <a:rPr lang="en-US" sz="2800" b="1" dirty="0">
                <a:solidFill>
                  <a:schemeClr val="bg1"/>
                </a:solidFill>
                <a:latin typeface="Arial Narrow" panose="020B0606020202030204" pitchFamily="34" charset="0"/>
              </a:rPr>
              <a:t>cast a new light on...</a:t>
            </a:r>
            <a:endParaRPr lang="en-US" sz="2800" b="1" dirty="0">
              <a:solidFill>
                <a:srgbClr val="C00000"/>
              </a:solidFill>
              <a:latin typeface="Arial Narrow" panose="020B0606020202030204" pitchFamily="34" charset="0"/>
            </a:endParaRPr>
          </a:p>
        </p:txBody>
      </p:sp>
      <p:sp>
        <p:nvSpPr>
          <p:cNvPr id="23" name="文本框 22"/>
          <p:cNvSpPr txBox="1"/>
          <p:nvPr/>
        </p:nvSpPr>
        <p:spPr>
          <a:xfrm>
            <a:off x="6696710" y="4160520"/>
            <a:ext cx="4260215" cy="521970"/>
          </a:xfrm>
          <a:prstGeom prst="rect">
            <a:avLst/>
          </a:prstGeom>
          <a:noFill/>
          <a:ln w="19050">
            <a:solidFill>
              <a:schemeClr val="accent5">
                <a:lumMod val="40000"/>
                <a:lumOff val="60000"/>
              </a:schemeClr>
            </a:solidFill>
          </a:ln>
        </p:spPr>
        <p:txBody>
          <a:bodyPr wrap="square" rtlCol="0">
            <a:spAutoFit/>
          </a:bodyPr>
          <a:p>
            <a:r>
              <a:rPr lang="en-US" altLang="zh-CN" sz="2800" b="1" dirty="0">
                <a:solidFill>
                  <a:schemeClr val="bg1"/>
                </a:solidFill>
                <a:latin typeface="Times New Roman" panose="02020603050405020304" pitchFamily="18" charset="0"/>
              </a:rPr>
              <a:t>♦</a:t>
            </a:r>
            <a:r>
              <a:rPr lang="en-US" sz="2800" b="1" dirty="0">
                <a:solidFill>
                  <a:schemeClr val="bg1"/>
                </a:solidFill>
                <a:latin typeface="Arial Narrow" panose="020B0606020202030204" pitchFamily="34" charset="0"/>
              </a:rPr>
              <a:t>bring enlightenment to...</a:t>
            </a:r>
            <a:endParaRPr lang="en-US" sz="2800" b="1" dirty="0">
              <a:solidFill>
                <a:srgbClr val="C00000"/>
              </a:solidFill>
              <a:latin typeface="Arial Narrow" panose="020B0606020202030204" pitchFamily="34" charset="0"/>
            </a:endParaRPr>
          </a:p>
        </p:txBody>
      </p:sp>
      <p:sp>
        <p:nvSpPr>
          <p:cNvPr id="24" name="对话气泡: 矩形 16"/>
          <p:cNvSpPr/>
          <p:nvPr/>
        </p:nvSpPr>
        <p:spPr>
          <a:xfrm>
            <a:off x="6652260" y="4947285"/>
            <a:ext cx="5066665" cy="947420"/>
          </a:xfrm>
          <a:prstGeom prst="wedgeRectCallout">
            <a:avLst>
              <a:gd name="adj1" fmla="val -9556"/>
              <a:gd name="adj2" fmla="val -743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600" dirty="0">
                <a:solidFill>
                  <a:schemeClr val="bg1"/>
                </a:solidFill>
                <a:latin typeface="Times New Roman" panose="02020603050405020304" pitchFamily="18" charset="0"/>
                <a:cs typeface="Times New Roman" panose="02020603050405020304" pitchFamily="18" charset="0"/>
              </a:rPr>
              <a:t>    </a:t>
            </a:r>
            <a:r>
              <a:rPr sz="2600" dirty="0">
                <a:solidFill>
                  <a:schemeClr val="bg1"/>
                </a:solidFill>
                <a:latin typeface="Times New Roman" panose="02020603050405020304" pitchFamily="18" charset="0"/>
                <a:cs typeface="Times New Roman" panose="02020603050405020304" pitchFamily="18" charset="0"/>
              </a:rPr>
              <a:t>the act of enlightening or the state of being enlightened</a:t>
            </a:r>
            <a:endParaRPr sz="2600" dirty="0">
              <a:solidFill>
                <a:schemeClr val="bg1"/>
              </a:solidFill>
              <a:latin typeface="Times New Roman" panose="02020603050405020304" pitchFamily="18" charset="0"/>
              <a:cs typeface="Times New Roman" panose="02020603050405020304" pitchFamily="18" charset="0"/>
            </a:endParaRPr>
          </a:p>
        </p:txBody>
      </p:sp>
      <p:pic>
        <p:nvPicPr>
          <p:cNvPr id="3" name="图片 2" descr="水印"/>
          <p:cNvPicPr>
            <a:picLocks noChangeAspect="1"/>
          </p:cNvPicPr>
          <p:nvPr userDrawn="1"/>
        </p:nvPicPr>
        <p:blipFill>
          <a:blip r:embed="rId6"/>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500" fill="hold">
                                          <p:stCondLst>
                                            <p:cond delay="0"/>
                                          </p:stCondLst>
                                        </p:cTn>
                                        <p:tgtEl>
                                          <p:spTgt spid="9"/>
                                        </p:tgtEl>
                                        <p:attrNameLst>
                                          <p:attrName>style.visibility</p:attrName>
                                        </p:attrNameLst>
                                      </p:cBhvr>
                                      <p:to>
                                        <p:strVal val="visible"/>
                                      </p:to>
                                    </p:set>
                                    <p:animEffect transition="in" filter="diamond(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500" fill="hold">
                                          <p:stCondLst>
                                            <p:cond delay="0"/>
                                          </p:stCondLst>
                                        </p:cTn>
                                        <p:tgtEl>
                                          <p:spTgt spid="11"/>
                                        </p:tgtEl>
                                        <p:attrNameLst>
                                          <p:attrName>style.visibility</p:attrName>
                                        </p:attrNameLst>
                                      </p:cBhvr>
                                      <p:to>
                                        <p:strVal val="visible"/>
                                      </p:to>
                                    </p:set>
                                    <p:animEffect transition="in" filter="diamond(i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500" fill="hold">
                                          <p:stCondLst>
                                            <p:cond delay="0"/>
                                          </p:stCondLst>
                                        </p:cTn>
                                        <p:tgtEl>
                                          <p:spTgt spid="13"/>
                                        </p:tgtEl>
                                        <p:attrNameLst>
                                          <p:attrName>style.visibility</p:attrName>
                                        </p:attrNameLst>
                                      </p:cBhvr>
                                      <p:to>
                                        <p:strVal val="visible"/>
                                      </p:to>
                                    </p:set>
                                    <p:animEffect transition="in" filter="diamond(i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500" fill="hold">
                                          <p:stCondLst>
                                            <p:cond delay="0"/>
                                          </p:stCondLst>
                                        </p:cTn>
                                        <p:tgtEl>
                                          <p:spTgt spid="15"/>
                                        </p:tgtEl>
                                        <p:attrNameLst>
                                          <p:attrName>style.visibility</p:attrName>
                                        </p:attrNameLst>
                                      </p:cBhvr>
                                      <p:to>
                                        <p:strVal val="visible"/>
                                      </p:to>
                                    </p:set>
                                    <p:animEffect transition="in" filter="diamond(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25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25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inVertical)">
                                      <p:cBhvr>
                                        <p:cTn id="78" dur="25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arn(inVertical)">
                                      <p:cBhvr>
                                        <p:cTn id="83" dur="25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2" grpId="0" bldLvl="0" animBg="1"/>
      <p:bldP spid="16" grpId="0" animBg="1"/>
      <p:bldP spid="17" grpId="0"/>
      <p:bldP spid="18" grpId="0" bldLvl="0" animBg="1"/>
      <p:bldP spid="19" grpId="0" bldLvl="0" animBg="1"/>
      <p:bldP spid="20" grpId="0" bldLvl="0" animBg="1"/>
      <p:bldP spid="21" grpId="0" bldLvl="0" animBg="1"/>
      <p:bldP spid="23" grpId="0" bldLvl="0" animBg="1"/>
      <p:bldP spid="2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593613" y="868431"/>
            <a:ext cx="10487025" cy="2774950"/>
          </a:xfrm>
          <a:prstGeom prst="rect">
            <a:avLst/>
          </a:prstGeom>
          <a:noFill/>
        </p:spPr>
        <p:txBody>
          <a:bodyPr wrap="square" rtlCol="0">
            <a:spAutoFit/>
          </a:bodyPr>
          <a:lstStyle/>
          <a:p>
            <a:pPr algn="ctr"/>
            <a:r>
              <a:rPr lang="en-US" altLang="zh-CN" sz="52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Tu Youyou Awarded Nobel Prize</a:t>
            </a:r>
            <a:endParaRPr lang="en-US" altLang="zh-CN" sz="6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pPr>
            <a:endParaRPr lang="en-US" altLang="zh-CN" sz="32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3" name="图片 2"/>
          <p:cNvPicPr>
            <a:picLocks noChangeAspect="1"/>
          </p:cNvPicPr>
          <p:nvPr/>
        </p:nvPicPr>
        <p:blipFill>
          <a:blip r:embed="rId1"/>
          <a:stretch>
            <a:fillRect/>
          </a:stretch>
        </p:blipFill>
        <p:spPr>
          <a:xfrm>
            <a:off x="3105785" y="2177415"/>
            <a:ext cx="5696585" cy="3787140"/>
          </a:xfrm>
          <a:prstGeom prst="rect">
            <a:avLst/>
          </a:prstGeom>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1950" y="332740"/>
            <a:ext cx="11373485" cy="8462645"/>
          </a:xfrm>
          <a:prstGeom prst="rect">
            <a:avLst/>
          </a:prstGeom>
          <a:noFill/>
        </p:spPr>
        <p:txBody>
          <a:bodyPr wrap="square" rtlCol="0">
            <a:spAutoFit/>
          </a:bodyPr>
          <a:p>
            <a:r>
              <a:rPr lang="en-US" altLang="zh-CN" sz="3200" b="1" dirty="0">
                <a:solidFill>
                  <a:schemeClr val="bg1"/>
                </a:solidFill>
              </a:rPr>
              <a:t>II. Reading</a:t>
            </a:r>
            <a:endParaRPr lang="en-US" altLang="zh-CN" sz="3200" b="1" dirty="0">
              <a:solidFill>
                <a:schemeClr val="bg1"/>
              </a:solidFill>
            </a:endParaRPr>
          </a:p>
          <a:p>
            <a:pPr fontAlgn="auto">
              <a:lnSpc>
                <a:spcPts val="1360"/>
              </a:lnSpc>
            </a:pP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1. According to the title and text, can you tell what text type this passage </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belongs to? Why do you say so?</a:t>
            </a:r>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pPr fontAlgn="auto">
              <a:lnSpc>
                <a:spcPts val="1880"/>
              </a:lnSpc>
            </a:pP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t>
            </a:r>
            <a:endParaRPr lang="en-US" altLang="zh-CN" sz="24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4" name="文本框 3"/>
          <p:cNvSpPr txBox="1"/>
          <p:nvPr/>
        </p:nvSpPr>
        <p:spPr>
          <a:xfrm>
            <a:off x="1144905" y="2942590"/>
            <a:ext cx="1786890" cy="521970"/>
          </a:xfrm>
          <a:prstGeom prst="rect">
            <a:avLst/>
          </a:prstGeom>
          <a:noFill/>
          <a:ln w="19050">
            <a:solidFill>
              <a:schemeClr val="accent5">
                <a:lumMod val="40000"/>
                <a:lumOff val="60000"/>
              </a:schemeClr>
            </a:solidFill>
          </a:ln>
        </p:spPr>
        <p:txBody>
          <a:bodyPr wrap="square" rtlCol="0">
            <a:spAutoFit/>
          </a:bodyPr>
          <a:p>
            <a:r>
              <a:rPr lang="en-US" sz="2800" b="1" dirty="0">
                <a:solidFill>
                  <a:srgbClr val="C00000"/>
                </a:solidFill>
                <a:latin typeface="Arial Narrow" panose="020B0606020202030204" pitchFamily="34" charset="0"/>
              </a:rPr>
              <a:t>News story</a:t>
            </a:r>
            <a:endParaRPr lang="en-US" sz="2800" b="1" dirty="0">
              <a:solidFill>
                <a:srgbClr val="C00000"/>
              </a:solidFill>
              <a:latin typeface="Arial Narrow" panose="020B0606020202030204" pitchFamily="34" charset="0"/>
            </a:endParaRPr>
          </a:p>
        </p:txBody>
      </p:sp>
      <p:sp>
        <p:nvSpPr>
          <p:cNvPr id="14" name="文本框 13"/>
          <p:cNvSpPr txBox="1"/>
          <p:nvPr/>
        </p:nvSpPr>
        <p:spPr>
          <a:xfrm>
            <a:off x="3840480" y="2196465"/>
            <a:ext cx="1163320" cy="491490"/>
          </a:xfrm>
          <a:prstGeom prst="rect">
            <a:avLst/>
          </a:prstGeom>
          <a:noFill/>
          <a:ln w="19050">
            <a:solidFill>
              <a:schemeClr val="accent5">
                <a:lumMod val="40000"/>
                <a:lumOff val="60000"/>
              </a:schemeClr>
            </a:solidFill>
          </a:ln>
        </p:spPr>
        <p:txBody>
          <a:bodyPr wrap="square" rtlCol="0">
            <a:spAutoFit/>
          </a:bodyPr>
          <a:p>
            <a:pPr algn="ctr"/>
            <a:r>
              <a:rPr lang="en-US"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title</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707130" y="2928620"/>
            <a:ext cx="1430020" cy="491490"/>
          </a:xfrm>
          <a:prstGeom prst="rect">
            <a:avLst/>
          </a:prstGeom>
          <a:noFill/>
          <a:ln w="19050">
            <a:solidFill>
              <a:schemeClr val="accent5">
                <a:lumMod val="40000"/>
                <a:lumOff val="60000"/>
              </a:schemeClr>
            </a:solidFill>
          </a:ln>
        </p:spPr>
        <p:txBody>
          <a:bodyPr wrap="square" rtlCol="0">
            <a:spAutoFit/>
          </a:bodyPr>
          <a:p>
            <a:r>
              <a:rPr lang="en-US"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time line</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3779520" y="3970655"/>
            <a:ext cx="1146810" cy="491490"/>
          </a:xfrm>
          <a:prstGeom prst="rect">
            <a:avLst/>
          </a:prstGeom>
          <a:noFill/>
          <a:ln w="19050">
            <a:solidFill>
              <a:schemeClr val="accent5">
                <a:lumMod val="40000"/>
                <a:lumOff val="60000"/>
              </a:schemeClr>
            </a:solidFill>
          </a:ln>
        </p:spPr>
        <p:txBody>
          <a:bodyPr wrap="square" rtlCol="0">
            <a:spAutoFit/>
          </a:bodyPr>
          <a:p>
            <a:pPr algn="ctr"/>
            <a:r>
              <a:rPr lang="en-US"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Lead</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529580" y="2196465"/>
            <a:ext cx="4875530" cy="460375"/>
          </a:xfrm>
          <a:prstGeom prst="rect">
            <a:avLst/>
          </a:prstGeom>
          <a:solidFill>
            <a:schemeClr val="accent5">
              <a:lumMod val="20000"/>
              <a:lumOff val="80000"/>
            </a:schemeClr>
          </a:solidFill>
        </p:spPr>
        <p:txBody>
          <a:bodyPr wrap="square" rtlCol="0">
            <a:spAutoFit/>
          </a:bodyPr>
          <a:p>
            <a:pPr algn="ctr"/>
            <a:r>
              <a:rPr lang="en-US" sz="2400" b="1" dirty="0">
                <a:solidFill>
                  <a:schemeClr val="bg1"/>
                </a:solidFill>
                <a:latin typeface="Times New Roman" panose="02020603050405020304" pitchFamily="18" charset="0"/>
                <a:cs typeface="Times New Roman" panose="02020603050405020304" pitchFamily="18" charset="0"/>
                <a:sym typeface="+mn-ea"/>
              </a:rPr>
              <a:t>Tu Youyou Awarded Nobel Prize</a:t>
            </a:r>
            <a:endParaRPr lang="en-US" sz="2400" b="1"/>
          </a:p>
        </p:txBody>
      </p:sp>
      <p:sp>
        <p:nvSpPr>
          <p:cNvPr id="16" name="文本框 15"/>
          <p:cNvSpPr txBox="1"/>
          <p:nvPr/>
        </p:nvSpPr>
        <p:spPr>
          <a:xfrm>
            <a:off x="5529580" y="2942590"/>
            <a:ext cx="2432685" cy="460375"/>
          </a:xfrm>
          <a:prstGeom prst="rect">
            <a:avLst/>
          </a:prstGeom>
          <a:solidFill>
            <a:schemeClr val="accent5">
              <a:lumMod val="20000"/>
              <a:lumOff val="80000"/>
            </a:schemeClr>
          </a:solidFill>
        </p:spPr>
        <p:txBody>
          <a:bodyPr wrap="square" rtlCol="0">
            <a:spAutoFit/>
          </a:bodyPr>
          <a:p>
            <a:pPr algn="ctr"/>
            <a:r>
              <a:rPr lang="en-US" sz="2400" b="1" dirty="0">
                <a:solidFill>
                  <a:schemeClr val="bg1"/>
                </a:solidFill>
                <a:latin typeface="Times New Roman" panose="02020603050405020304" pitchFamily="18" charset="0"/>
                <a:cs typeface="Times New Roman" panose="02020603050405020304" pitchFamily="18" charset="0"/>
                <a:sym typeface="+mn-ea"/>
              </a:rPr>
              <a:t>6th October 2015</a:t>
            </a:r>
            <a:endParaRPr lang="en-US" sz="2400" b="1"/>
          </a:p>
        </p:txBody>
      </p:sp>
      <p:sp>
        <p:nvSpPr>
          <p:cNvPr id="17" name="文本框 16"/>
          <p:cNvSpPr txBox="1"/>
          <p:nvPr/>
        </p:nvSpPr>
        <p:spPr>
          <a:xfrm>
            <a:off x="5529580" y="3711575"/>
            <a:ext cx="5810885" cy="2091690"/>
          </a:xfrm>
          <a:prstGeom prst="rect">
            <a:avLst/>
          </a:prstGeom>
          <a:solidFill>
            <a:schemeClr val="accent5">
              <a:lumMod val="20000"/>
              <a:lumOff val="80000"/>
            </a:schemeClr>
          </a:solidFill>
        </p:spPr>
        <p:txBody>
          <a:bodyPr wrap="square" rtlCol="0">
            <a:spAutoFit/>
          </a:bodyPr>
          <a:p>
            <a:pPr algn="l"/>
            <a:r>
              <a:rPr lang="en-US" sz="2600" dirty="0">
                <a:solidFill>
                  <a:schemeClr val="bg1"/>
                </a:solidFill>
                <a:latin typeface="Times New Roman" panose="02020603050405020304" pitchFamily="18" charset="0"/>
                <a:cs typeface="Times New Roman" panose="02020603050405020304" pitchFamily="18" charset="0"/>
                <a:sym typeface="+mn-ea"/>
              </a:rPr>
              <a:t>      This year's Nobel Prize for Physiology or Medicine has been awarded to Tu Youyou (co-winner), whose research led to the discovery of artemisinin, a crucial new treatment for malaria.</a:t>
            </a:r>
            <a:endParaRPr lang="en-US" sz="2600"/>
          </a:p>
        </p:txBody>
      </p:sp>
      <p:sp>
        <p:nvSpPr>
          <p:cNvPr id="24" name="对话气泡: 矩形 16"/>
          <p:cNvSpPr/>
          <p:nvPr/>
        </p:nvSpPr>
        <p:spPr>
          <a:xfrm>
            <a:off x="570230" y="4889500"/>
            <a:ext cx="4566920" cy="1287145"/>
          </a:xfrm>
          <a:prstGeom prst="wedgeRectCallout">
            <a:avLst>
              <a:gd name="adj1" fmla="val 43542"/>
              <a:gd name="adj2" fmla="val -8264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600" dirty="0">
                <a:solidFill>
                  <a:schemeClr val="bg1"/>
                </a:solidFill>
                <a:latin typeface="Times New Roman" panose="02020603050405020304" pitchFamily="18" charset="0"/>
                <a:cs typeface="Times New Roman" panose="02020603050405020304" pitchFamily="18" charset="0"/>
              </a:rPr>
              <a:t>    </a:t>
            </a:r>
            <a:r>
              <a:rPr lang="en-US" sz="2600" dirty="0">
                <a:solidFill>
                  <a:schemeClr val="bg1"/>
                </a:solidFill>
                <a:latin typeface="Times New Roman" panose="02020603050405020304" pitchFamily="18" charset="0"/>
                <a:cs typeface="Times New Roman" panose="02020603050405020304" pitchFamily="18" charset="0"/>
              </a:rPr>
              <a:t>According to the lead, what do you want to know about this incident?</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4" grpId="0" animBg="1"/>
      <p:bldP spid="12" grpId="0" animBg="1"/>
      <p:bldP spid="13" grpId="0" animBg="1"/>
      <p:bldP spid="16" grpId="0" bldLvl="0" animBg="1"/>
      <p:bldP spid="15" grpId="0" animBg="1"/>
      <p:bldP spid="17" grpId="0" bldLvl="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83235" y="1348740"/>
            <a:ext cx="11292840" cy="7293610"/>
          </a:xfrm>
          <a:prstGeom prst="rect">
            <a:avLst/>
          </a:prstGeom>
          <a:noFill/>
        </p:spPr>
        <p:txBody>
          <a:bodyPr wrap="square" rtlCol="0">
            <a:spAutoFit/>
          </a:bodyPr>
          <a:p>
            <a:r>
              <a:rPr lang="en-US" altLang="zh-CN" sz="3000" dirty="0">
                <a:solidFill>
                  <a:schemeClr val="bg1"/>
                </a:solidFill>
                <a:latin typeface="Times New Roman" panose="02020603050405020304" pitchFamily="18" charset="0"/>
                <a:cs typeface="Times New Roman" panose="02020603050405020304" pitchFamily="18" charset="0"/>
              </a:rPr>
              <a:t>1. Why is the discovery of artemisinin so important that Tu Youyou was </a:t>
            </a:r>
            <a:endParaRPr lang="en-US" altLang="zh-CN" sz="3000" dirty="0">
              <a:solidFill>
                <a:schemeClr val="bg1"/>
              </a:solidFill>
              <a:latin typeface="Times New Roman" panose="02020603050405020304" pitchFamily="18" charset="0"/>
              <a:cs typeface="Times New Roman" panose="02020603050405020304" pitchFamily="18" charset="0"/>
            </a:endParaRPr>
          </a:p>
          <a:p>
            <a:r>
              <a:rPr lang="en-US" altLang="zh-CN" sz="3000" dirty="0">
                <a:solidFill>
                  <a:schemeClr val="bg1"/>
                </a:solidFill>
                <a:latin typeface="Times New Roman" panose="02020603050405020304" pitchFamily="18" charset="0"/>
                <a:cs typeface="Times New Roman" panose="02020603050405020304" pitchFamily="18" charset="0"/>
              </a:rPr>
              <a:t>    awarded Nobel Prize? </a:t>
            </a:r>
            <a:endParaRPr lang="en-US" altLang="zh-CN" sz="3000" dirty="0">
              <a:solidFill>
                <a:schemeClr val="bg1"/>
              </a:solidFill>
              <a:latin typeface="Times New Roman" panose="02020603050405020304" pitchFamily="18" charset="0"/>
              <a:cs typeface="Times New Roman" panose="02020603050405020304" pitchFamily="18" charset="0"/>
            </a:endParaRPr>
          </a:p>
          <a:p>
            <a:r>
              <a:rPr lang="en-US" altLang="zh-CN" sz="3000" dirty="0">
                <a:solidFill>
                  <a:schemeClr val="bg1"/>
                </a:solidFill>
                <a:latin typeface="Times New Roman" panose="02020603050405020304" pitchFamily="18" charset="0"/>
                <a:cs typeface="Times New Roman" panose="02020603050405020304" pitchFamily="18" charset="0"/>
              </a:rPr>
              <a:t>2. </a:t>
            </a:r>
            <a:r>
              <a:rPr lang="en-US" altLang="zh-CN" sz="3000" dirty="0">
                <a:solidFill>
                  <a:schemeClr val="bg1"/>
                </a:solidFill>
                <a:latin typeface="Times New Roman" panose="02020603050405020304" pitchFamily="18" charset="0"/>
                <a:cs typeface="Times New Roman" panose="02020603050405020304" pitchFamily="18" charset="0"/>
                <a:sym typeface="+mn-ea"/>
              </a:rPr>
              <a:t>Why did Tu Youyou begin to study the treatment of malaria?</a:t>
            </a:r>
            <a:endParaRPr lang="en-US" altLang="zh-CN" sz="3000" dirty="0">
              <a:solidFill>
                <a:schemeClr val="bg1"/>
              </a:solidFill>
              <a:latin typeface="Times New Roman" panose="02020603050405020304" pitchFamily="18" charset="0"/>
              <a:cs typeface="Times New Roman" panose="02020603050405020304" pitchFamily="18" charset="0"/>
              <a:sym typeface="+mn-ea"/>
            </a:endParaRPr>
          </a:p>
          <a:p>
            <a:r>
              <a:rPr lang="en-US" altLang="zh-CN" sz="3000" dirty="0">
                <a:solidFill>
                  <a:schemeClr val="bg1"/>
                </a:solidFill>
                <a:latin typeface="Times New Roman" panose="02020603050405020304" pitchFamily="18" charset="0"/>
                <a:cs typeface="Times New Roman" panose="02020603050405020304" pitchFamily="18" charset="0"/>
                <a:sym typeface="+mn-ea"/>
              </a:rPr>
              <a:t>3. What role did Tu Youyou play in  the research of artemisinin in the </a:t>
            </a:r>
            <a:endParaRPr lang="en-US" altLang="zh-CN" sz="3000" dirty="0">
              <a:solidFill>
                <a:schemeClr val="bg1"/>
              </a:solidFill>
              <a:latin typeface="Times New Roman" panose="02020603050405020304" pitchFamily="18" charset="0"/>
              <a:cs typeface="Times New Roman" panose="02020603050405020304" pitchFamily="18" charset="0"/>
            </a:endParaRPr>
          </a:p>
          <a:p>
            <a:r>
              <a:rPr lang="en-US" altLang="zh-CN" sz="3000" dirty="0">
                <a:solidFill>
                  <a:schemeClr val="bg1"/>
                </a:solidFill>
                <a:latin typeface="Times New Roman" panose="02020603050405020304" pitchFamily="18" charset="0"/>
                <a:cs typeface="Times New Roman" panose="02020603050405020304" pitchFamily="18" charset="0"/>
                <a:sym typeface="+mn-ea"/>
              </a:rPr>
              <a:t>    beginning and later?</a:t>
            </a:r>
            <a:endParaRPr lang="en-US" altLang="zh-CN" sz="3000" dirty="0">
              <a:solidFill>
                <a:schemeClr val="bg1"/>
              </a:solidFill>
              <a:latin typeface="Times New Roman" panose="02020603050405020304" pitchFamily="18" charset="0"/>
              <a:cs typeface="Times New Roman" panose="02020603050405020304" pitchFamily="18" charset="0"/>
              <a:sym typeface="+mn-ea"/>
            </a:endParaRPr>
          </a:p>
          <a:p>
            <a:r>
              <a:rPr lang="en-US" altLang="zh-CN" sz="3000" dirty="0">
                <a:solidFill>
                  <a:schemeClr val="bg1"/>
                </a:solidFill>
                <a:latin typeface="Times New Roman" panose="02020603050405020304" pitchFamily="18" charset="0"/>
                <a:cs typeface="Times New Roman" panose="02020603050405020304" pitchFamily="18" charset="0"/>
                <a:sym typeface="+mn-ea"/>
              </a:rPr>
              <a:t>4. How was the research led by Tu Youyou different from the previous </a:t>
            </a:r>
            <a:endParaRPr lang="en-US" altLang="zh-CN" sz="3000" dirty="0">
              <a:solidFill>
                <a:schemeClr val="bg1"/>
              </a:solidFill>
              <a:latin typeface="Times New Roman" panose="02020603050405020304" pitchFamily="18" charset="0"/>
              <a:cs typeface="Times New Roman" panose="02020603050405020304" pitchFamily="18" charset="0"/>
              <a:sym typeface="+mn-ea"/>
            </a:endParaRPr>
          </a:p>
          <a:p>
            <a:r>
              <a:rPr lang="en-US" altLang="zh-CN" sz="3000" dirty="0">
                <a:solidFill>
                  <a:schemeClr val="bg1"/>
                </a:solidFill>
                <a:latin typeface="Times New Roman" panose="02020603050405020304" pitchFamily="18" charset="0"/>
                <a:cs typeface="Times New Roman" panose="02020603050405020304" pitchFamily="18" charset="0"/>
                <a:sym typeface="+mn-ea"/>
              </a:rPr>
              <a:t>    one?</a:t>
            </a:r>
            <a:endParaRPr lang="en-US" altLang="zh-CN" sz="3000" dirty="0">
              <a:solidFill>
                <a:schemeClr val="bg1"/>
              </a:solidFill>
              <a:latin typeface="Times New Roman" panose="02020603050405020304" pitchFamily="18" charset="0"/>
              <a:cs typeface="Times New Roman" panose="02020603050405020304" pitchFamily="18" charset="0"/>
              <a:sym typeface="+mn-ea"/>
            </a:endParaRPr>
          </a:p>
          <a:p>
            <a:r>
              <a:rPr lang="en-US" altLang="zh-CN" sz="3000" dirty="0">
                <a:solidFill>
                  <a:schemeClr val="bg1"/>
                </a:solidFill>
                <a:latin typeface="Times New Roman" panose="02020603050405020304" pitchFamily="18" charset="0"/>
                <a:cs typeface="Times New Roman" panose="02020603050405020304" pitchFamily="18" charset="0"/>
                <a:sym typeface="+mn-ea"/>
              </a:rPr>
              <a:t>5. </a:t>
            </a:r>
            <a:r>
              <a:rPr lang="en-US" sz="3000" dirty="0">
                <a:solidFill>
                  <a:schemeClr val="bg1"/>
                </a:solidFill>
                <a:latin typeface="Times New Roman" panose="02020603050405020304" pitchFamily="18" charset="0"/>
                <a:cs typeface="Times New Roman" panose="02020603050405020304" pitchFamily="18" charset="0"/>
                <a:sym typeface="+mn-ea"/>
              </a:rPr>
              <a:t>How was artemisinin discovered? (Draw a flow chart)</a:t>
            </a:r>
            <a:endParaRPr lang="en-US" sz="3000" dirty="0">
              <a:solidFill>
                <a:schemeClr val="bg1"/>
              </a:solidFill>
              <a:latin typeface="Times New Roman" panose="02020603050405020304" pitchFamily="18" charset="0"/>
              <a:cs typeface="Times New Roman" panose="02020603050405020304" pitchFamily="18" charset="0"/>
              <a:sym typeface="+mn-ea"/>
            </a:endParaRPr>
          </a:p>
          <a:p>
            <a:r>
              <a:rPr lang="en-US" sz="3000" dirty="0">
                <a:solidFill>
                  <a:schemeClr val="bg1"/>
                </a:solidFill>
                <a:latin typeface="Times New Roman" panose="02020603050405020304" pitchFamily="18" charset="0"/>
                <a:cs typeface="Times New Roman" panose="02020603050405020304" pitchFamily="18" charset="0"/>
                <a:sym typeface="+mn-ea"/>
              </a:rPr>
              <a:t>6. </a:t>
            </a:r>
            <a:r>
              <a:rPr lang="en-US" altLang="zh-CN" sz="3000" dirty="0">
                <a:solidFill>
                  <a:schemeClr val="bg1"/>
                </a:solidFill>
                <a:latin typeface="Times New Roman" panose="02020603050405020304" pitchFamily="18" charset="0"/>
                <a:cs typeface="Times New Roman" panose="02020603050405020304" pitchFamily="18" charset="0"/>
                <a:sym typeface="+mn-ea"/>
              </a:rPr>
              <a:t>How did Tu Youyou react to her winning the Nobel Prize? How do </a:t>
            </a:r>
            <a:endParaRPr lang="en-US" altLang="zh-CN" sz="3000" dirty="0">
              <a:solidFill>
                <a:schemeClr val="bg1"/>
              </a:solidFill>
              <a:latin typeface="Times New Roman" panose="02020603050405020304" pitchFamily="18" charset="0"/>
              <a:cs typeface="Times New Roman" panose="02020603050405020304" pitchFamily="18" charset="0"/>
              <a:sym typeface="+mn-ea"/>
            </a:endParaRPr>
          </a:p>
          <a:p>
            <a:r>
              <a:rPr lang="en-US" altLang="zh-CN" sz="3000" dirty="0">
                <a:solidFill>
                  <a:schemeClr val="bg1"/>
                </a:solidFill>
                <a:latin typeface="Times New Roman" panose="02020603050405020304" pitchFamily="18" charset="0"/>
                <a:cs typeface="Times New Roman" panose="02020603050405020304" pitchFamily="18" charset="0"/>
                <a:sym typeface="+mn-ea"/>
              </a:rPr>
              <a:t>    you understand what she said?</a:t>
            </a:r>
            <a:endParaRPr lang="en-US"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613298" y="556011"/>
            <a:ext cx="10487025" cy="2513330"/>
          </a:xfrm>
          <a:prstGeom prst="rect">
            <a:avLst/>
          </a:prstGeom>
          <a:noFill/>
        </p:spPr>
        <p:txBody>
          <a:bodyPr wrap="square" rtlCol="0">
            <a:spAutoFit/>
          </a:bodyPr>
          <a:p>
            <a:pPr algn="ctr"/>
            <a:r>
              <a:rPr lang="en-US" altLang="zh-CN" sz="35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Questions Raised by You</a:t>
            </a:r>
            <a:endParaRPr lang="en-US" altLang="zh-CN" sz="6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pPr>
            <a:endParaRPr lang="en-US" altLang="zh-CN" sz="32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384810"/>
            <a:ext cx="11292840" cy="2707005"/>
          </a:xfrm>
          <a:prstGeom prst="rect">
            <a:avLst/>
          </a:prstGeom>
          <a:noFill/>
        </p:spPr>
        <p:txBody>
          <a:bodyPr wrap="square" rtlCol="0">
            <a:spAutoFit/>
          </a:bodyPr>
          <a:lstStyle/>
          <a:p>
            <a:r>
              <a:rPr lang="en-US" altLang="zh-CN" sz="2900" dirty="0">
                <a:solidFill>
                  <a:schemeClr val="bg1"/>
                </a:solidFill>
                <a:latin typeface="Times New Roman" panose="02020603050405020304" pitchFamily="18" charset="0"/>
                <a:cs typeface="Times New Roman" panose="02020603050405020304" pitchFamily="18" charset="0"/>
              </a:rPr>
              <a:t>2. Why is the discovery of artemisinin so important that Tu Youyou was </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awarded Nobel Prize?</a:t>
            </a: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786765" y="1460500"/>
            <a:ext cx="3387090" cy="1383665"/>
          </a:xfrm>
          <a:prstGeom prst="rect">
            <a:avLst/>
          </a:prstGeom>
          <a:noFill/>
          <a:ln w="19050">
            <a:solidFill>
              <a:schemeClr val="accent5">
                <a:lumMod val="40000"/>
                <a:lumOff val="60000"/>
              </a:schemeClr>
            </a:solidFill>
          </a:ln>
        </p:spPr>
        <p:txBody>
          <a:bodyPr wrap="square" rtlCol="0">
            <a:spAutoFit/>
          </a:bodyPr>
          <a:p>
            <a:pPr algn="ctr"/>
            <a:r>
              <a:rPr lang="en-US" sz="2800" b="1" dirty="0">
                <a:solidFill>
                  <a:schemeClr val="bg1"/>
                </a:solidFill>
                <a:latin typeface="Arial Narrow" panose="020B0606020202030204" pitchFamily="34" charset="0"/>
              </a:rPr>
              <a:t>Over </a:t>
            </a:r>
            <a:r>
              <a:rPr lang="en-US" sz="2800" b="1" dirty="0">
                <a:solidFill>
                  <a:srgbClr val="FF0000"/>
                </a:solidFill>
                <a:latin typeface="Arial Narrow" panose="020B0606020202030204" pitchFamily="34" charset="0"/>
              </a:rPr>
              <a:t>200 million</a:t>
            </a:r>
            <a:r>
              <a:rPr lang="en-US" sz="2800" b="1" dirty="0">
                <a:solidFill>
                  <a:schemeClr val="bg1"/>
                </a:solidFill>
                <a:latin typeface="Arial Narrow" panose="020B0606020202030204" pitchFamily="34" charset="0"/>
              </a:rPr>
              <a:t> people get malaria each year worldwide; </a:t>
            </a:r>
            <a:endParaRPr lang="en-US" sz="2800" b="1" dirty="0">
              <a:solidFill>
                <a:schemeClr val="bg1"/>
              </a:solidFill>
              <a:latin typeface="Arial Narrow" panose="020B0606020202030204" pitchFamily="34" charset="0"/>
            </a:endParaRPr>
          </a:p>
        </p:txBody>
      </p:sp>
      <p:sp>
        <p:nvSpPr>
          <p:cNvPr id="7" name="文本框 6"/>
          <p:cNvSpPr txBox="1"/>
          <p:nvPr/>
        </p:nvSpPr>
        <p:spPr>
          <a:xfrm>
            <a:off x="786765" y="2977515"/>
            <a:ext cx="3386455" cy="953135"/>
          </a:xfrm>
          <a:prstGeom prst="rect">
            <a:avLst/>
          </a:prstGeom>
          <a:noFill/>
          <a:ln w="19050">
            <a:solidFill>
              <a:schemeClr val="accent5">
                <a:lumMod val="40000"/>
                <a:lumOff val="60000"/>
              </a:schemeClr>
            </a:solidFill>
          </a:ln>
        </p:spPr>
        <p:txBody>
          <a:bodyPr wrap="square" rtlCol="0">
            <a:spAutoFit/>
          </a:bodyPr>
          <a:p>
            <a:pPr algn="ctr"/>
            <a:r>
              <a:rPr lang="en-US" sz="2800" b="1" dirty="0">
                <a:solidFill>
                  <a:schemeClr val="bg1"/>
                </a:solidFill>
                <a:latin typeface="Arial Narrow" panose="020B0606020202030204" pitchFamily="34" charset="0"/>
              </a:rPr>
              <a:t>About </a:t>
            </a:r>
            <a:r>
              <a:rPr lang="en-US" sz="2800" b="1" dirty="0">
                <a:solidFill>
                  <a:srgbClr val="FF0000"/>
                </a:solidFill>
                <a:latin typeface="Arial Narrow" panose="020B0606020202030204" pitchFamily="34" charset="0"/>
              </a:rPr>
              <a:t>600,000</a:t>
            </a:r>
            <a:r>
              <a:rPr lang="en-US" sz="2800" b="1" dirty="0">
                <a:solidFill>
                  <a:schemeClr val="bg1"/>
                </a:solidFill>
                <a:latin typeface="Arial Narrow" panose="020B0606020202030204" pitchFamily="34" charset="0"/>
              </a:rPr>
              <a:t> die from malaria each year.</a:t>
            </a:r>
            <a:endParaRPr lang="en-US" sz="2800" b="1" dirty="0">
              <a:solidFill>
                <a:schemeClr val="bg1"/>
              </a:solidFill>
              <a:latin typeface="Arial Narrow" panose="020B0606020202030204" pitchFamily="34" charset="0"/>
            </a:endParaRPr>
          </a:p>
        </p:txBody>
      </p:sp>
      <p:pic>
        <p:nvPicPr>
          <p:cNvPr id="8" name="图片 7"/>
          <p:cNvPicPr>
            <a:picLocks noChangeAspect="1"/>
          </p:cNvPicPr>
          <p:nvPr/>
        </p:nvPicPr>
        <p:blipFill>
          <a:blip r:embed="rId1"/>
          <a:stretch>
            <a:fillRect/>
          </a:stretch>
        </p:blipFill>
        <p:spPr>
          <a:xfrm>
            <a:off x="4601845" y="1898650"/>
            <a:ext cx="2155825" cy="1423035"/>
          </a:xfrm>
          <a:prstGeom prst="rect">
            <a:avLst/>
          </a:prstGeom>
        </p:spPr>
      </p:pic>
      <p:sp>
        <p:nvSpPr>
          <p:cNvPr id="21" name="箭头: 右 20"/>
          <p:cNvSpPr/>
          <p:nvPr/>
        </p:nvSpPr>
        <p:spPr>
          <a:xfrm>
            <a:off x="4400550" y="3321685"/>
            <a:ext cx="2667635" cy="2813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7204710" y="1470025"/>
            <a:ext cx="4585335" cy="1383665"/>
          </a:xfrm>
          <a:prstGeom prst="rect">
            <a:avLst/>
          </a:prstGeom>
          <a:noFill/>
          <a:ln w="19050">
            <a:solidFill>
              <a:schemeClr val="accent5">
                <a:lumMod val="40000"/>
                <a:lumOff val="60000"/>
              </a:schemeClr>
            </a:solidFill>
          </a:ln>
        </p:spPr>
        <p:txBody>
          <a:bodyPr wrap="square" rtlCol="0">
            <a:spAutoFit/>
          </a:bodyPr>
          <a:p>
            <a:pPr algn="ctr"/>
            <a:r>
              <a:rPr lang="en-US" sz="2800" b="1" dirty="0">
                <a:solidFill>
                  <a:schemeClr val="bg1"/>
                </a:solidFill>
                <a:latin typeface="Arial Narrow" panose="020B0606020202030204" pitchFamily="34" charset="0"/>
              </a:rPr>
              <a:t>Artemisinin has saved </a:t>
            </a:r>
            <a:r>
              <a:rPr lang="en-US" sz="2800" b="1" dirty="0">
                <a:solidFill>
                  <a:srgbClr val="FF0000"/>
                </a:solidFill>
                <a:latin typeface="Arial Narrow" panose="020B0606020202030204" pitchFamily="34" charset="0"/>
              </a:rPr>
              <a:t>hundreds of thousands of</a:t>
            </a:r>
            <a:r>
              <a:rPr lang="en-US" sz="2800" b="1" dirty="0">
                <a:solidFill>
                  <a:schemeClr val="bg1"/>
                </a:solidFill>
                <a:latin typeface="Arial Narrow" panose="020B0606020202030204" pitchFamily="34" charset="0"/>
              </a:rPr>
              <a:t> lives</a:t>
            </a:r>
            <a:endParaRPr lang="en-US" sz="2800" b="1" dirty="0">
              <a:solidFill>
                <a:schemeClr val="bg1"/>
              </a:solidFill>
              <a:latin typeface="Arial Narrow" panose="020B0606020202030204" pitchFamily="34" charset="0"/>
            </a:endParaRPr>
          </a:p>
          <a:p>
            <a:pPr algn="ctr"/>
            <a:r>
              <a:rPr lang="en-US" sz="2800" b="1" dirty="0">
                <a:solidFill>
                  <a:schemeClr val="bg1"/>
                </a:solidFill>
                <a:latin typeface="Arial Narrow" panose="020B0606020202030204" pitchFamily="34" charset="0"/>
              </a:rPr>
              <a:t>(</a:t>
            </a:r>
            <a:r>
              <a:rPr lang="en-US" sz="2800" b="1" dirty="0">
                <a:solidFill>
                  <a:srgbClr val="FF0000"/>
                </a:solidFill>
                <a:latin typeface="Arial Narrow" panose="020B0606020202030204" pitchFamily="34" charset="0"/>
              </a:rPr>
              <a:t>100,000</a:t>
            </a:r>
            <a:r>
              <a:rPr lang="en-US" sz="2800" b="1" dirty="0">
                <a:solidFill>
                  <a:schemeClr val="bg1"/>
                </a:solidFill>
                <a:latin typeface="Arial Narrow" panose="020B0606020202030204" pitchFamily="34" charset="0"/>
              </a:rPr>
              <a:t> lives in Africa aloe); </a:t>
            </a:r>
            <a:endParaRPr lang="en-US" sz="2800" b="1" dirty="0">
              <a:solidFill>
                <a:schemeClr val="bg1"/>
              </a:solidFill>
              <a:latin typeface="Arial Narrow" panose="020B0606020202030204" pitchFamily="34" charset="0"/>
            </a:endParaRPr>
          </a:p>
        </p:txBody>
      </p:sp>
      <p:sp>
        <p:nvSpPr>
          <p:cNvPr id="10" name="文本框 9"/>
          <p:cNvSpPr txBox="1"/>
          <p:nvPr/>
        </p:nvSpPr>
        <p:spPr>
          <a:xfrm>
            <a:off x="7204710" y="2985770"/>
            <a:ext cx="4585970" cy="953135"/>
          </a:xfrm>
          <a:prstGeom prst="rect">
            <a:avLst/>
          </a:prstGeom>
          <a:noFill/>
          <a:ln w="19050">
            <a:solidFill>
              <a:schemeClr val="accent5">
                <a:lumMod val="40000"/>
                <a:lumOff val="60000"/>
              </a:schemeClr>
            </a:solidFill>
          </a:ln>
        </p:spPr>
        <p:txBody>
          <a:bodyPr wrap="square" rtlCol="0">
            <a:spAutoFit/>
          </a:bodyPr>
          <a:p>
            <a:pPr algn="ctr"/>
            <a:r>
              <a:rPr lang="en-US" sz="2800" b="1" dirty="0">
                <a:solidFill>
                  <a:schemeClr val="bg1"/>
                </a:solidFill>
                <a:latin typeface="Arial Narrow" panose="020B0606020202030204" pitchFamily="34" charset="0"/>
              </a:rPr>
              <a:t>Artemisinin has improved health for </a:t>
            </a:r>
            <a:r>
              <a:rPr lang="en-US" sz="2800" b="1" dirty="0">
                <a:solidFill>
                  <a:srgbClr val="FF0000"/>
                </a:solidFill>
                <a:latin typeface="Arial Narrow" panose="020B0606020202030204" pitchFamily="34" charset="0"/>
              </a:rPr>
              <a:t>millions of</a:t>
            </a:r>
            <a:r>
              <a:rPr lang="en-US" sz="2800" b="1" dirty="0">
                <a:solidFill>
                  <a:schemeClr val="bg1"/>
                </a:solidFill>
                <a:latin typeface="Arial Narrow" panose="020B0606020202030204" pitchFamily="34" charset="0"/>
              </a:rPr>
              <a:t> lives; </a:t>
            </a:r>
            <a:endParaRPr lang="en-US" sz="2800" b="1" dirty="0">
              <a:solidFill>
                <a:schemeClr val="bg1"/>
              </a:solidFill>
              <a:latin typeface="Arial Narrow" panose="020B0606020202030204" pitchFamily="34" charset="0"/>
            </a:endParaRPr>
          </a:p>
        </p:txBody>
      </p:sp>
      <p:sp>
        <p:nvSpPr>
          <p:cNvPr id="24" name="对话气泡: 矩形 16"/>
          <p:cNvSpPr/>
          <p:nvPr/>
        </p:nvSpPr>
        <p:spPr>
          <a:xfrm>
            <a:off x="4291330" y="3930650"/>
            <a:ext cx="2776855" cy="821690"/>
          </a:xfrm>
          <a:prstGeom prst="wedgeRectCallout">
            <a:avLst>
              <a:gd name="adj1" fmla="val -10987"/>
              <a:gd name="adj2" fmla="val -7078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400"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What does these number suggest?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718820" y="4186555"/>
            <a:ext cx="3386455" cy="829945"/>
          </a:xfrm>
          <a:prstGeom prst="rect">
            <a:avLst/>
          </a:prstGeom>
          <a:solidFill>
            <a:schemeClr val="accent5">
              <a:lumMod val="20000"/>
              <a:lumOff val="80000"/>
            </a:schemeClr>
          </a:solidFill>
        </p:spPr>
        <p:txBody>
          <a:bodyPr wrap="square" rtlCol="0">
            <a:spAutoFit/>
          </a:bodyPr>
          <a:p>
            <a:pPr algn="ctr"/>
            <a:r>
              <a:rPr lang="en-US" sz="2400" dirty="0">
                <a:solidFill>
                  <a:schemeClr val="bg1"/>
                </a:solidFill>
                <a:latin typeface="Times New Roman" panose="02020603050405020304" pitchFamily="18" charset="0"/>
                <a:cs typeface="Times New Roman" panose="02020603050405020304" pitchFamily="18" charset="0"/>
                <a:sym typeface="+mn-ea"/>
              </a:rPr>
              <a:t>The </a:t>
            </a:r>
            <a:r>
              <a:rPr lang="en-US" sz="2400" u="sng" dirty="0">
                <a:solidFill>
                  <a:schemeClr val="bg1"/>
                </a:solidFill>
                <a:latin typeface="Times New Roman" panose="02020603050405020304" pitchFamily="18" charset="0"/>
                <a:cs typeface="Times New Roman" panose="02020603050405020304" pitchFamily="18" charset="0"/>
                <a:sym typeface="+mn-ea"/>
              </a:rPr>
              <a:t>                               </a:t>
            </a:r>
            <a:r>
              <a:rPr lang="en-US" sz="2400" u="sng" dirty="0">
                <a:solidFill>
                  <a:schemeClr val="tx1"/>
                </a:solidFill>
                <a:latin typeface="Times New Roman" panose="02020603050405020304" pitchFamily="18" charset="0"/>
                <a:cs typeface="Times New Roman" panose="02020603050405020304" pitchFamily="18" charset="0"/>
                <a:sym typeface="+mn-ea"/>
              </a:rPr>
              <a:t>.</a:t>
            </a:r>
            <a:r>
              <a:rPr lang="en-US" sz="2400" dirty="0">
                <a:solidFill>
                  <a:schemeClr val="bg1"/>
                </a:solidFill>
                <a:latin typeface="Times New Roman" panose="02020603050405020304" pitchFamily="18" charset="0"/>
                <a:cs typeface="Times New Roman" panose="02020603050405020304" pitchFamily="18" charset="0"/>
                <a:sym typeface="+mn-ea"/>
              </a:rPr>
              <a:t> of malaria on people </a:t>
            </a:r>
            <a:endParaRPr lang="en-US" sz="2400"/>
          </a:p>
        </p:txBody>
      </p:sp>
      <p:sp>
        <p:nvSpPr>
          <p:cNvPr id="12" name="文本框 11"/>
          <p:cNvSpPr txBox="1"/>
          <p:nvPr/>
        </p:nvSpPr>
        <p:spPr>
          <a:xfrm>
            <a:off x="7204710" y="4186555"/>
            <a:ext cx="4434205" cy="829945"/>
          </a:xfrm>
          <a:prstGeom prst="rect">
            <a:avLst/>
          </a:prstGeom>
          <a:solidFill>
            <a:schemeClr val="accent5">
              <a:lumMod val="20000"/>
              <a:lumOff val="80000"/>
            </a:schemeClr>
          </a:solidFill>
        </p:spPr>
        <p:txBody>
          <a:bodyPr wrap="square" rtlCol="0">
            <a:spAutoFit/>
          </a:bodyPr>
          <a:p>
            <a:pPr algn="ctr"/>
            <a:r>
              <a:rPr lang="en-US" sz="2400" dirty="0">
                <a:solidFill>
                  <a:schemeClr val="bg1"/>
                </a:solidFill>
                <a:latin typeface="Times New Roman" panose="02020603050405020304" pitchFamily="18" charset="0"/>
                <a:cs typeface="Times New Roman" panose="02020603050405020304" pitchFamily="18" charset="0"/>
                <a:sym typeface="+mn-ea"/>
              </a:rPr>
              <a:t>The </a:t>
            </a:r>
            <a:r>
              <a:rPr lang="en-US" sz="2400" u="sng" dirty="0">
                <a:solidFill>
                  <a:schemeClr val="bg1"/>
                </a:solidFill>
                <a:latin typeface="Times New Roman" panose="02020603050405020304" pitchFamily="18" charset="0"/>
                <a:cs typeface="Times New Roman" panose="02020603050405020304" pitchFamily="18" charset="0"/>
                <a:sym typeface="+mn-ea"/>
              </a:rPr>
              <a:t>                                            </a:t>
            </a:r>
            <a:r>
              <a:rPr lang="en-US" sz="2400" u="sng" dirty="0">
                <a:solidFill>
                  <a:schemeClr val="tx1"/>
                </a:solidFill>
                <a:latin typeface="Times New Roman" panose="02020603050405020304" pitchFamily="18" charset="0"/>
                <a:cs typeface="Times New Roman" panose="02020603050405020304" pitchFamily="18" charset="0"/>
                <a:sym typeface="+mn-ea"/>
              </a:rPr>
              <a:t>.</a:t>
            </a:r>
            <a:r>
              <a:rPr lang="en-US" sz="2400" dirty="0">
                <a:solidFill>
                  <a:schemeClr val="bg1"/>
                </a:solidFill>
                <a:latin typeface="Times New Roman" panose="02020603050405020304" pitchFamily="18" charset="0"/>
                <a:cs typeface="Times New Roman" panose="02020603050405020304" pitchFamily="18" charset="0"/>
                <a:sym typeface="+mn-ea"/>
              </a:rPr>
              <a:t>  of malaria on people </a:t>
            </a:r>
            <a:endParaRPr lang="en-US" sz="2400"/>
          </a:p>
        </p:txBody>
      </p:sp>
      <p:sp>
        <p:nvSpPr>
          <p:cNvPr id="13" name="文本框 12"/>
          <p:cNvSpPr txBox="1"/>
          <p:nvPr/>
        </p:nvSpPr>
        <p:spPr>
          <a:xfrm>
            <a:off x="1489075" y="4177030"/>
            <a:ext cx="4192905" cy="460375"/>
          </a:xfrm>
          <a:prstGeom prst="rect">
            <a:avLst/>
          </a:prstGeom>
          <a:noFill/>
        </p:spPr>
        <p:txBody>
          <a:bodyPr wrap="square" rtlCol="0">
            <a:spAutoFit/>
          </a:bodyPr>
          <a:p>
            <a:r>
              <a:rPr lang="en-US" altLang="zh-CN" sz="2400" b="1">
                <a:solidFill>
                  <a:schemeClr val="bg1"/>
                </a:solidFill>
                <a:latin typeface="Times New Roman" panose="02020603050405020304" pitchFamily="18" charset="0"/>
                <a:cs typeface="Times New Roman" panose="02020603050405020304" pitchFamily="18" charset="0"/>
              </a:rPr>
              <a:t>harmful impact </a:t>
            </a:r>
            <a:endParaRPr lang="en-US" altLang="zh-CN" sz="2400" b="1">
              <a:solidFill>
                <a:schemeClr val="bg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8231505" y="4157345"/>
            <a:ext cx="2717800" cy="460375"/>
          </a:xfrm>
          <a:prstGeom prst="rect">
            <a:avLst/>
          </a:prstGeom>
          <a:noFill/>
        </p:spPr>
        <p:txBody>
          <a:bodyPr wrap="square" rtlCol="0">
            <a:spAutoFit/>
          </a:bodyPr>
          <a:p>
            <a:r>
              <a:rPr lang="en-US" altLang="zh-CN" sz="2400" b="1">
                <a:solidFill>
                  <a:schemeClr val="bg1"/>
                </a:solidFill>
                <a:latin typeface="Times New Roman" panose="02020603050405020304" pitchFamily="18" charset="0"/>
                <a:cs typeface="Times New Roman" panose="02020603050405020304" pitchFamily="18" charset="0"/>
              </a:rPr>
              <a:t>great healing effect</a:t>
            </a:r>
            <a:endParaRPr lang="en-US" altLang="zh-CN" sz="2400" b="1">
              <a:solidFill>
                <a:schemeClr val="bg1"/>
              </a:solidFill>
              <a:latin typeface="Times New Roman" panose="02020603050405020304" pitchFamily="18" charset="0"/>
              <a:cs typeface="Times New Roman" panose="02020603050405020304" pitchFamily="18" charset="0"/>
            </a:endParaRPr>
          </a:p>
        </p:txBody>
      </p:sp>
      <p:sp>
        <p:nvSpPr>
          <p:cNvPr id="15" name="对话气泡: 矩形 16"/>
          <p:cNvSpPr/>
          <p:nvPr/>
        </p:nvSpPr>
        <p:spPr>
          <a:xfrm>
            <a:off x="786765" y="5297170"/>
            <a:ext cx="4542790" cy="870585"/>
          </a:xfrm>
          <a:prstGeom prst="wedgeRectCallout">
            <a:avLst>
              <a:gd name="adj1" fmla="val -3924"/>
              <a:gd name="adj2" fmla="val -843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400"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What kind of effect does these numbers create in a news report?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5587365" y="5220970"/>
            <a:ext cx="6202680" cy="475615"/>
          </a:xfrm>
          <a:prstGeom prst="rect">
            <a:avLst/>
          </a:prstGeom>
          <a:noFill/>
          <a:ln w="19050">
            <a:solidFill>
              <a:schemeClr val="accent5">
                <a:lumMod val="40000"/>
                <a:lumOff val="60000"/>
              </a:schemeClr>
            </a:solidFill>
          </a:ln>
        </p:spPr>
        <p:txBody>
          <a:bodyPr wrap="square" rtlCol="0">
            <a:spAutoFit/>
          </a:bodyPr>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making the writing </a:t>
            </a:r>
            <a:r>
              <a:rPr lang="en-US" sz="2500" b="1" dirty="0">
                <a:solidFill>
                  <a:srgbClr val="C00000"/>
                </a:solidFill>
                <a:latin typeface="Arial Narrow" panose="020B0606020202030204" pitchFamily="34" charset="0"/>
              </a:rPr>
              <a:t>convincing</a:t>
            </a:r>
            <a:r>
              <a:rPr lang="en-US" sz="2500" b="1" dirty="0">
                <a:solidFill>
                  <a:schemeClr val="bg1"/>
                </a:solidFill>
                <a:latin typeface="Arial Narrow" panose="020B0606020202030204" pitchFamily="34" charset="0"/>
              </a:rPr>
              <a:t> and </a:t>
            </a:r>
            <a:r>
              <a:rPr lang="en-US" sz="2500" b="1" dirty="0">
                <a:solidFill>
                  <a:srgbClr val="C00000"/>
                </a:solidFill>
                <a:latin typeface="Arial Narrow" panose="020B0606020202030204" pitchFamily="34" charset="0"/>
              </a:rPr>
              <a:t>accurate</a:t>
            </a:r>
            <a:endParaRPr lang="en-US" sz="2500" b="1" dirty="0">
              <a:solidFill>
                <a:srgbClr val="C00000"/>
              </a:solidFill>
              <a:latin typeface="Arial Narrow" panose="020B0606020202030204" pitchFamily="34" charset="0"/>
            </a:endParaRPr>
          </a:p>
        </p:txBody>
      </p:sp>
      <p:sp>
        <p:nvSpPr>
          <p:cNvPr id="18" name="文本框 17"/>
          <p:cNvSpPr txBox="1"/>
          <p:nvPr/>
        </p:nvSpPr>
        <p:spPr>
          <a:xfrm>
            <a:off x="5600065" y="5814695"/>
            <a:ext cx="4844415" cy="475615"/>
          </a:xfrm>
          <a:prstGeom prst="rect">
            <a:avLst/>
          </a:prstGeom>
          <a:noFill/>
          <a:ln w="19050">
            <a:solidFill>
              <a:schemeClr val="accent5">
                <a:lumMod val="40000"/>
                <a:lumOff val="60000"/>
              </a:schemeClr>
            </a:solidFill>
          </a:ln>
        </p:spPr>
        <p:txBody>
          <a:bodyPr wrap="square" rtlCol="0">
            <a:spAutoFit/>
          </a:bodyPr>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making the writing </a:t>
            </a:r>
            <a:r>
              <a:rPr lang="en-US" sz="2500" b="1" dirty="0">
                <a:solidFill>
                  <a:srgbClr val="C00000"/>
                </a:solidFill>
                <a:latin typeface="Arial Narrow" panose="020B0606020202030204" pitchFamily="34" charset="0"/>
              </a:rPr>
              <a:t>reader-friendly</a:t>
            </a:r>
            <a:endParaRPr lang="en-US" sz="2500" b="1" dirty="0">
              <a:solidFill>
                <a:srgbClr val="C00000"/>
              </a:solidFill>
              <a:latin typeface="Arial Narrow" panose="020B0606020202030204" pitchFamily="34" charset="0"/>
            </a:endParaRPr>
          </a:p>
        </p:txBody>
      </p:sp>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500" fill="hold">
                                          <p:stCondLst>
                                            <p:cond delay="0"/>
                                          </p:stCondLst>
                                        </p:cTn>
                                        <p:tgtEl>
                                          <p:spTgt spid="11"/>
                                        </p:tgtEl>
                                        <p:attrNameLst>
                                          <p:attrName>style.visibility</p:attrName>
                                        </p:attrNameLst>
                                      </p:cBhvr>
                                      <p:to>
                                        <p:strVal val="visible"/>
                                      </p:to>
                                    </p:set>
                                    <p:animEffect transition="in" filter="diamond(in)">
                                      <p:cBhvr>
                                        <p:cTn id="41" dur="500"/>
                                        <p:tgtEl>
                                          <p:spTgt spid="11"/>
                                        </p:tgtEl>
                                      </p:cBhvr>
                                    </p:animEffect>
                                  </p:childTnLst>
                                </p:cTn>
                              </p:par>
                              <p:par>
                                <p:cTn id="42" presetID="8" presetClass="entr" presetSubtype="16" fill="hold" grpId="0" nodeType="withEffect">
                                  <p:stCondLst>
                                    <p:cond delay="0"/>
                                  </p:stCondLst>
                                  <p:childTnLst>
                                    <p:set>
                                      <p:cBhvr>
                                        <p:cTn id="43" dur="500" fill="hold">
                                          <p:stCondLst>
                                            <p:cond delay="0"/>
                                          </p:stCondLst>
                                        </p:cTn>
                                        <p:tgtEl>
                                          <p:spTgt spid="12"/>
                                        </p:tgtEl>
                                        <p:attrNameLst>
                                          <p:attrName>style.visibility</p:attrName>
                                        </p:attrNameLst>
                                      </p:cBhvr>
                                      <p:to>
                                        <p:strVal val="visible"/>
                                      </p:to>
                                    </p:set>
                                    <p:animEffect transition="in" filter="diamond(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25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7" grpId="0" bldLvl="0" animBg="1"/>
      <p:bldP spid="21" grpId="0" bldLvl="0" animBg="1"/>
      <p:bldP spid="9" grpId="0" bldLvl="0" animBg="1"/>
      <p:bldP spid="10" grpId="0" bldLvl="0" animBg="1"/>
      <p:bldP spid="24" grpId="0" bldLvl="0" animBg="1"/>
      <p:bldP spid="11" grpId="0" animBg="1"/>
      <p:bldP spid="12" grpId="0" bldLvl="0" animBg="1"/>
      <p:bldP spid="13" grpId="0"/>
      <p:bldP spid="14" grpId="0"/>
      <p:bldP spid="15" grpId="0" bldLvl="0" animBg="1"/>
      <p:bldP spid="17" grpId="0" bldLvl="0" animBg="1"/>
      <p:bldP spid="1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47675" y="613410"/>
            <a:ext cx="11292840" cy="2261235"/>
          </a:xfrm>
          <a:prstGeom prst="rect">
            <a:avLst/>
          </a:prstGeom>
          <a:noFill/>
        </p:spPr>
        <p:txBody>
          <a:bodyPr wrap="square" rtlCol="0">
            <a:spAutoFit/>
          </a:bodyPr>
          <a:p>
            <a:r>
              <a:rPr lang="en-US" altLang="zh-CN" sz="2900" dirty="0">
                <a:solidFill>
                  <a:schemeClr val="bg1"/>
                </a:solidFill>
                <a:latin typeface="Times New Roman" panose="02020603050405020304" pitchFamily="18" charset="0"/>
                <a:cs typeface="Times New Roman" panose="02020603050405020304" pitchFamily="18" charset="0"/>
              </a:rPr>
              <a:t>3. Why did Tu Youyou begin to study the treatment of malaria?</a:t>
            </a: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767080" y="1419225"/>
            <a:ext cx="10375900" cy="1383665"/>
          </a:xfrm>
          <a:prstGeom prst="rect">
            <a:avLst/>
          </a:prstGeom>
          <a:noFill/>
          <a:ln w="19050">
            <a:solidFill>
              <a:schemeClr val="accent5">
                <a:lumMod val="40000"/>
                <a:lumOff val="60000"/>
              </a:schemeClr>
            </a:solidFill>
          </a:ln>
        </p:spPr>
        <p:txBody>
          <a:bodyPr wrap="square" rtlCol="0">
            <a:spAutoFit/>
          </a:bodyPr>
          <a:p>
            <a:pPr algn="l"/>
            <a:r>
              <a:rPr lang="en-US" sz="2800" b="1" dirty="0">
                <a:solidFill>
                  <a:schemeClr val="bg1"/>
                </a:solidFill>
                <a:latin typeface="Arial Narrow" panose="020B0606020202030204" pitchFamily="34" charset="0"/>
              </a:rPr>
              <a:t>    In 1967, the Chinese government formed a team of scientists with the objective of discovering a new treatment for malaria, and Tu Youyou was among the first researchers chosen. </a:t>
            </a:r>
            <a:endParaRPr lang="en-US" sz="2800" b="1" dirty="0">
              <a:solidFill>
                <a:schemeClr val="bg1"/>
              </a:solidFill>
              <a:latin typeface="Arial Narrow" panose="020B0606020202030204" pitchFamily="34" charset="0"/>
            </a:endParaRPr>
          </a:p>
        </p:txBody>
      </p:sp>
      <p:sp>
        <p:nvSpPr>
          <p:cNvPr id="7" name="椭圆 6"/>
          <p:cNvSpPr/>
          <p:nvPr/>
        </p:nvSpPr>
        <p:spPr>
          <a:xfrm>
            <a:off x="4641215" y="2294255"/>
            <a:ext cx="1390015" cy="528320"/>
          </a:xfrm>
          <a:prstGeom prst="ellipse">
            <a:avLst/>
          </a:prstGeom>
          <a:noFill/>
          <a:ln w="4762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对话气泡: 矩形 16"/>
          <p:cNvSpPr/>
          <p:nvPr/>
        </p:nvSpPr>
        <p:spPr>
          <a:xfrm>
            <a:off x="1265555" y="3018155"/>
            <a:ext cx="3110865" cy="767080"/>
          </a:xfrm>
          <a:prstGeom prst="wedgeRectCallout">
            <a:avLst>
              <a:gd name="adj1" fmla="val 77515"/>
              <a:gd name="adj2" fmla="val -7797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400"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What does the word “chosen” imply?</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4641215" y="3018155"/>
            <a:ext cx="6501130" cy="1383665"/>
          </a:xfrm>
          <a:prstGeom prst="rect">
            <a:avLst/>
          </a:prstGeom>
          <a:noFill/>
          <a:ln w="19050">
            <a:solidFill>
              <a:schemeClr val="accent5">
                <a:lumMod val="40000"/>
                <a:lumOff val="60000"/>
              </a:schemeClr>
            </a:solidFill>
          </a:ln>
        </p:spPr>
        <p:txBody>
          <a:bodyPr wrap="square" rtlCol="0">
            <a:spAutoFit/>
          </a:bodyPr>
          <a:p>
            <a:pPr algn="l"/>
            <a:r>
              <a:rPr lang="en-US" altLang="zh-CN" sz="2800" b="1" dirty="0">
                <a:solidFill>
                  <a:schemeClr val="bg1"/>
                </a:solidFill>
                <a:latin typeface="Times New Roman" panose="02020603050405020304" pitchFamily="18" charset="0"/>
                <a:sym typeface="+mn-ea"/>
              </a:rPr>
              <a:t>♦</a:t>
            </a:r>
            <a:r>
              <a:rPr lang="en-US" sz="2800" b="1" dirty="0">
                <a:solidFill>
                  <a:schemeClr val="bg1"/>
                </a:solidFill>
                <a:latin typeface="Arial Narrow" panose="020B0606020202030204" pitchFamily="34" charset="0"/>
              </a:rPr>
              <a:t>Scientists should work for </a:t>
            </a:r>
            <a:r>
              <a:rPr lang="en-US" sz="2800" b="1" dirty="0">
                <a:solidFill>
                  <a:srgbClr val="C00000"/>
                </a:solidFill>
                <a:latin typeface="Arial Narrow" panose="020B0606020202030204" pitchFamily="34" charset="0"/>
              </a:rPr>
              <a:t>the country's </a:t>
            </a:r>
            <a:endParaRPr lang="en-US" sz="2800" b="1" dirty="0">
              <a:solidFill>
                <a:srgbClr val="C00000"/>
              </a:solidFill>
              <a:latin typeface="Arial Narrow" panose="020B0606020202030204" pitchFamily="34" charset="0"/>
            </a:endParaRPr>
          </a:p>
          <a:p>
            <a:pPr algn="l"/>
            <a:r>
              <a:rPr lang="en-US" sz="2800" b="1" dirty="0">
                <a:solidFill>
                  <a:srgbClr val="C00000"/>
                </a:solidFill>
                <a:latin typeface="Arial Narrow" panose="020B0606020202030204" pitchFamily="34" charset="0"/>
              </a:rPr>
              <a:t>    needs and interest</a:t>
            </a:r>
            <a:r>
              <a:rPr lang="en-US" sz="2800" b="1" dirty="0">
                <a:solidFill>
                  <a:schemeClr val="bg1"/>
                </a:solidFill>
                <a:latin typeface="Arial Narrow" panose="020B0606020202030204" pitchFamily="34" charset="0"/>
              </a:rPr>
              <a:t>; </a:t>
            </a:r>
            <a:endParaRPr lang="en-US" sz="2800" b="1" dirty="0">
              <a:solidFill>
                <a:schemeClr val="bg1"/>
              </a:solidFill>
              <a:latin typeface="Arial Narrow" panose="020B0606020202030204" pitchFamily="34" charset="0"/>
            </a:endParaRPr>
          </a:p>
          <a:p>
            <a:pPr algn="l"/>
            <a:r>
              <a:rPr lang="en-US" altLang="zh-CN" sz="2800" b="1" dirty="0">
                <a:solidFill>
                  <a:schemeClr val="bg1"/>
                </a:solidFill>
                <a:latin typeface="Times New Roman" panose="02020603050405020304" pitchFamily="18" charset="0"/>
                <a:sym typeface="+mn-ea"/>
              </a:rPr>
              <a:t>♦</a:t>
            </a:r>
            <a:r>
              <a:rPr lang="en-US" sz="2800" b="1" dirty="0">
                <a:solidFill>
                  <a:schemeClr val="bg1"/>
                </a:solidFill>
                <a:latin typeface="Arial Narrow" panose="020B0606020202030204" pitchFamily="34" charset="0"/>
              </a:rPr>
              <a:t>The </a:t>
            </a:r>
            <a:r>
              <a:rPr lang="en-US" sz="2800" b="1" dirty="0">
                <a:solidFill>
                  <a:srgbClr val="C00000"/>
                </a:solidFill>
                <a:latin typeface="Arial Narrow" panose="020B0606020202030204" pitchFamily="34" charset="0"/>
              </a:rPr>
              <a:t>national interest</a:t>
            </a:r>
            <a:r>
              <a:rPr lang="en-US" sz="2800" b="1" dirty="0">
                <a:solidFill>
                  <a:schemeClr val="bg1"/>
                </a:solidFill>
                <a:latin typeface="Arial Narrow" panose="020B0606020202030204" pitchFamily="34" charset="0"/>
              </a:rPr>
              <a:t> is above all else. </a:t>
            </a:r>
            <a:endParaRPr lang="en-US" sz="2800" b="1" dirty="0">
              <a:solidFill>
                <a:schemeClr val="bg1"/>
              </a:solidFill>
              <a:latin typeface="Arial Narrow" panose="020B0606020202030204" pitchFamily="34" charset="0"/>
            </a:endParaRPr>
          </a:p>
        </p:txBody>
      </p:sp>
      <p:sp>
        <p:nvSpPr>
          <p:cNvPr id="9" name="文本框 8"/>
          <p:cNvSpPr txBox="1"/>
          <p:nvPr/>
        </p:nvSpPr>
        <p:spPr>
          <a:xfrm>
            <a:off x="603885" y="4526915"/>
            <a:ext cx="11292840" cy="3138170"/>
          </a:xfrm>
          <a:prstGeom prst="rect">
            <a:avLst/>
          </a:prstGeom>
          <a:noFill/>
        </p:spPr>
        <p:txBody>
          <a:bodyPr wrap="square" rtlCol="0">
            <a:spAutoFit/>
          </a:bodyPr>
          <a:p>
            <a:r>
              <a:rPr lang="en-US" altLang="zh-CN" sz="2900" dirty="0">
                <a:solidFill>
                  <a:schemeClr val="bg1"/>
                </a:solidFill>
                <a:latin typeface="Times New Roman" panose="02020603050405020304" pitchFamily="18" charset="0"/>
                <a:cs typeface="Times New Roman" panose="02020603050405020304" pitchFamily="18" charset="0"/>
              </a:rPr>
              <a:t>4. What role did Tu Youyou play in  the research of artemisinin in the </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beginning and later?</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941830" y="5553710"/>
            <a:ext cx="2204085" cy="521970"/>
          </a:xfrm>
          <a:prstGeom prst="rect">
            <a:avLst/>
          </a:prstGeom>
          <a:noFill/>
          <a:ln w="19050">
            <a:solidFill>
              <a:schemeClr val="accent5">
                <a:lumMod val="40000"/>
                <a:lumOff val="60000"/>
              </a:schemeClr>
            </a:solidFill>
          </a:ln>
        </p:spPr>
        <p:txBody>
          <a:bodyPr wrap="square" rtlCol="0">
            <a:spAutoFit/>
          </a:bodyPr>
          <a:p>
            <a:pPr algn="ctr"/>
            <a:r>
              <a:rPr lang="en-US" sz="2800" b="1" dirty="0">
                <a:solidFill>
                  <a:schemeClr val="bg1"/>
                </a:solidFill>
                <a:latin typeface="Arial Narrow" panose="020B0606020202030204" pitchFamily="34" charset="0"/>
              </a:rPr>
              <a:t>a researcher</a:t>
            </a:r>
            <a:endParaRPr lang="en-US" sz="2800" b="1" dirty="0">
              <a:solidFill>
                <a:schemeClr val="bg1"/>
              </a:solidFill>
              <a:latin typeface="Arial Narrow" panose="020B0606020202030204" pitchFamily="34" charset="0"/>
            </a:endParaRPr>
          </a:p>
        </p:txBody>
      </p:sp>
      <p:sp>
        <p:nvSpPr>
          <p:cNvPr id="21" name="箭头: 右 20"/>
          <p:cNvSpPr/>
          <p:nvPr/>
        </p:nvSpPr>
        <p:spPr>
          <a:xfrm>
            <a:off x="4281170" y="5645150"/>
            <a:ext cx="1140460" cy="2813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5550535" y="5524500"/>
            <a:ext cx="3268980" cy="521970"/>
          </a:xfrm>
          <a:prstGeom prst="rect">
            <a:avLst/>
          </a:prstGeom>
          <a:noFill/>
          <a:ln w="19050">
            <a:solidFill>
              <a:schemeClr val="accent5">
                <a:lumMod val="40000"/>
                <a:lumOff val="60000"/>
              </a:schemeClr>
            </a:solidFill>
          </a:ln>
        </p:spPr>
        <p:txBody>
          <a:bodyPr wrap="square" rtlCol="0">
            <a:spAutoFit/>
          </a:bodyPr>
          <a:p>
            <a:pPr algn="ctr"/>
            <a:r>
              <a:rPr lang="en-US" sz="2800" b="1" dirty="0">
                <a:solidFill>
                  <a:schemeClr val="bg1"/>
                </a:solidFill>
                <a:latin typeface="Arial Narrow" panose="020B0606020202030204" pitchFamily="34" charset="0"/>
              </a:rPr>
              <a:t>a </a:t>
            </a:r>
            <a:r>
              <a:rPr lang="en-US" sz="2800" b="1" u="sng" dirty="0">
                <a:solidFill>
                  <a:srgbClr val="C00000"/>
                </a:solidFill>
                <a:latin typeface="Arial Narrow" panose="020B0606020202030204" pitchFamily="34" charset="0"/>
              </a:rPr>
              <a:t>leading</a:t>
            </a:r>
            <a:r>
              <a:rPr lang="en-US" sz="2800" b="1" dirty="0">
                <a:solidFill>
                  <a:schemeClr val="bg1"/>
                </a:solidFill>
                <a:latin typeface="Arial Narrow" panose="020B0606020202030204" pitchFamily="34" charset="0"/>
              </a:rPr>
              <a:t> researcher</a:t>
            </a:r>
            <a:endParaRPr lang="en-US" sz="2800" b="1" dirty="0">
              <a:solidFill>
                <a:schemeClr val="bg1"/>
              </a:solidFill>
              <a:latin typeface="Arial Narrow" panose="020B0606020202030204" pitchFamily="34" charset="0"/>
            </a:endParaRPr>
          </a:p>
        </p:txBody>
      </p:sp>
      <p:pic>
        <p:nvPicPr>
          <p:cNvPr id="3" name="图片 2"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7" grpId="0" animBg="1"/>
      <p:bldP spid="24" grpId="0" bldLvl="0" animBg="1"/>
      <p:bldP spid="8" grpId="0" bldLvl="0" animBg="1"/>
      <p:bldP spid="10" grpId="0" bldLvl="0" animBg="1"/>
      <p:bldP spid="21" grpId="0" bldLvl="0" animBg="1"/>
      <p:bldP spid="9" grpId="0"/>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6551" y="331470"/>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57200" y="331470"/>
            <a:ext cx="11292840" cy="2676525"/>
          </a:xfrm>
          <a:prstGeom prst="rect">
            <a:avLst/>
          </a:prstGeom>
          <a:noFill/>
        </p:spPr>
        <p:txBody>
          <a:bodyPr wrap="square" rtlCol="0">
            <a:spAutoFit/>
          </a:bodyPr>
          <a:p>
            <a:r>
              <a:rPr lang="en-US" altLang="zh-CN" sz="2800" dirty="0">
                <a:solidFill>
                  <a:schemeClr val="bg1"/>
                </a:solidFill>
                <a:latin typeface="Times New Roman" panose="02020603050405020304" pitchFamily="18" charset="0"/>
                <a:cs typeface="Times New Roman" panose="02020603050405020304" pitchFamily="18" charset="0"/>
              </a:rPr>
              <a:t>5. How was the research led by Tu Youyou different from the previous one?</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776605" y="890270"/>
            <a:ext cx="10828655" cy="953135"/>
          </a:xfrm>
          <a:prstGeom prst="rect">
            <a:avLst/>
          </a:prstGeom>
          <a:noFill/>
          <a:ln w="19050">
            <a:solidFill>
              <a:schemeClr val="accent5">
                <a:lumMod val="40000"/>
                <a:lumOff val="60000"/>
              </a:schemeClr>
            </a:solidFill>
          </a:ln>
        </p:spPr>
        <p:txBody>
          <a:bodyPr wrap="square" rtlCol="0">
            <a:spAutoFit/>
          </a:bodyPr>
          <a:p>
            <a:pPr algn="l"/>
            <a:r>
              <a:rPr lang="en-US" sz="2800" b="1" dirty="0">
                <a:solidFill>
                  <a:schemeClr val="bg1"/>
                </a:solidFill>
                <a:latin typeface="Arial Narrow" panose="020B0606020202030204" pitchFamily="34" charset="0"/>
              </a:rPr>
              <a:t>    They decided to review </a:t>
            </a:r>
            <a:r>
              <a:rPr lang="en-US" sz="2800" b="1" dirty="0">
                <a:solidFill>
                  <a:srgbClr val="C00000"/>
                </a:solidFill>
                <a:latin typeface="Arial Narrow" panose="020B0606020202030204" pitchFamily="34" charset="0"/>
              </a:rPr>
              <a:t>ancient Chinese medical texts</a:t>
            </a:r>
            <a:r>
              <a:rPr lang="en-US" sz="2800" b="1" dirty="0">
                <a:solidFill>
                  <a:schemeClr val="bg1"/>
                </a:solidFill>
                <a:latin typeface="Arial Narrow" panose="020B0606020202030204" pitchFamily="34" charset="0"/>
              </a:rPr>
              <a:t> to find traditional botanical treatments for malaria. </a:t>
            </a:r>
            <a:endParaRPr lang="en-US" sz="2800" b="1" dirty="0">
              <a:solidFill>
                <a:schemeClr val="bg1"/>
              </a:solidFill>
              <a:latin typeface="Arial Narrow" panose="020B0606020202030204" pitchFamily="34" charset="0"/>
            </a:endParaRPr>
          </a:p>
        </p:txBody>
      </p:sp>
      <p:sp>
        <p:nvSpPr>
          <p:cNvPr id="24" name="对话气泡: 矩形 16"/>
          <p:cNvSpPr/>
          <p:nvPr/>
        </p:nvSpPr>
        <p:spPr>
          <a:xfrm>
            <a:off x="5542280" y="1381760"/>
            <a:ext cx="3690620" cy="443865"/>
          </a:xfrm>
          <a:prstGeom prst="wedgeRectCallout">
            <a:avLst>
              <a:gd name="adj1" fmla="val -10987"/>
              <a:gd name="adj2" fmla="val -7078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400" b="1" dirty="0">
                <a:solidFill>
                  <a:schemeClr val="bg1"/>
                </a:solidFill>
                <a:latin typeface="Times New Roman" panose="02020603050405020304" pitchFamily="18" charset="0"/>
                <a:cs typeface="Times New Roman" panose="02020603050405020304" pitchFamily="18" charset="0"/>
              </a:rPr>
              <a:t>    wisdom from ancestors</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8" name="图片 67"/>
          <p:cNvPicPr>
            <a:picLocks noChangeAspect="1"/>
          </p:cNvPicPr>
          <p:nvPr/>
        </p:nvPicPr>
        <p:blipFill>
          <a:blip r:embed="rId1"/>
          <a:stretch>
            <a:fillRect/>
          </a:stretch>
        </p:blipFill>
        <p:spPr>
          <a:xfrm>
            <a:off x="336550" y="2056765"/>
            <a:ext cx="11404600" cy="4175760"/>
          </a:xfrm>
          <a:prstGeom prst="rect">
            <a:avLst/>
          </a:prstGeom>
        </p:spPr>
      </p:pic>
      <p:pic>
        <p:nvPicPr>
          <p:cNvPr id="48" name="图片 47"/>
          <p:cNvPicPr>
            <a:picLocks noChangeAspect="1"/>
          </p:cNvPicPr>
          <p:nvPr/>
        </p:nvPicPr>
        <p:blipFill>
          <a:blip r:embed="rId2"/>
          <a:stretch>
            <a:fillRect/>
          </a:stretch>
        </p:blipFill>
        <p:spPr>
          <a:xfrm>
            <a:off x="8580120" y="5027295"/>
            <a:ext cx="3046095" cy="1401445"/>
          </a:xfrm>
          <a:prstGeom prst="rect">
            <a:avLst/>
          </a:prstGeom>
        </p:spPr>
      </p:pic>
      <p:sp>
        <p:nvSpPr>
          <p:cNvPr id="43" name="对话气泡: 矩形 16"/>
          <p:cNvSpPr/>
          <p:nvPr/>
        </p:nvSpPr>
        <p:spPr>
          <a:xfrm>
            <a:off x="6417310" y="5140325"/>
            <a:ext cx="2025650" cy="1240790"/>
          </a:xfrm>
          <a:prstGeom prst="wedgeRectCallout">
            <a:avLst>
              <a:gd name="adj1" fmla="val 74467"/>
              <a:gd name="adj2" fmla="val -4672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600" dirty="0">
                <a:solidFill>
                  <a:schemeClr val="bg1"/>
                </a:solidFill>
                <a:latin typeface="Times New Roman" panose="02020603050405020304" pitchFamily="18" charset="0"/>
                <a:cs typeface="Times New Roman" panose="02020603050405020304" pitchFamily="18" charset="0"/>
              </a:rPr>
              <a:t>    </a:t>
            </a:r>
            <a:r>
              <a:rPr lang="en-US" sz="2600" dirty="0">
                <a:solidFill>
                  <a:schemeClr val="bg1"/>
                </a:solidFill>
                <a:latin typeface="Times New Roman" panose="02020603050405020304" pitchFamily="18" charset="0"/>
                <a:cs typeface="Times New Roman" panose="02020603050405020304" pitchFamily="18" charset="0"/>
              </a:rPr>
              <a:t>How was </a:t>
            </a:r>
            <a:endParaRPr lang="en-US" sz="2600" dirty="0">
              <a:solidFill>
                <a:schemeClr val="bg1"/>
              </a:solidFill>
              <a:latin typeface="Times New Roman" panose="02020603050405020304" pitchFamily="18" charset="0"/>
              <a:cs typeface="Times New Roman" panose="02020603050405020304" pitchFamily="18" charset="0"/>
            </a:endParaRPr>
          </a:p>
          <a:p>
            <a:r>
              <a:rPr lang="en-US" sz="2600" dirty="0">
                <a:solidFill>
                  <a:schemeClr val="bg1"/>
                </a:solidFill>
                <a:latin typeface="Times New Roman" panose="02020603050405020304" pitchFamily="18" charset="0"/>
                <a:cs typeface="Times New Roman" panose="02020603050405020304" pitchFamily="18" charset="0"/>
              </a:rPr>
              <a:t>artemisinin </a:t>
            </a:r>
            <a:endParaRPr lang="en-US" sz="2600" dirty="0">
              <a:solidFill>
                <a:schemeClr val="bg1"/>
              </a:solidFill>
              <a:latin typeface="Times New Roman" panose="02020603050405020304" pitchFamily="18" charset="0"/>
              <a:cs typeface="Times New Roman" panose="02020603050405020304" pitchFamily="18" charset="0"/>
            </a:endParaRPr>
          </a:p>
          <a:p>
            <a:r>
              <a:rPr lang="en-US" sz="2600" dirty="0">
                <a:solidFill>
                  <a:schemeClr val="bg1"/>
                </a:solidFill>
                <a:latin typeface="Times New Roman" panose="02020603050405020304" pitchFamily="18" charset="0"/>
                <a:cs typeface="Times New Roman" panose="02020603050405020304" pitchFamily="18" charset="0"/>
              </a:rPr>
              <a:t>discovered?</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69" name="图片 68"/>
          <p:cNvPicPr>
            <a:picLocks noChangeAspect="1"/>
          </p:cNvPicPr>
          <p:nvPr/>
        </p:nvPicPr>
        <p:blipFill>
          <a:blip r:embed="rId3"/>
          <a:stretch>
            <a:fillRect/>
          </a:stretch>
        </p:blipFill>
        <p:spPr>
          <a:xfrm>
            <a:off x="682625" y="2196465"/>
            <a:ext cx="2379345" cy="1488440"/>
          </a:xfrm>
          <a:prstGeom prst="rect">
            <a:avLst/>
          </a:prstGeom>
        </p:spPr>
      </p:pic>
      <p:pic>
        <p:nvPicPr>
          <p:cNvPr id="70" name="图片 69"/>
          <p:cNvPicPr>
            <a:picLocks noChangeAspect="1"/>
          </p:cNvPicPr>
          <p:nvPr/>
        </p:nvPicPr>
        <p:blipFill>
          <a:blip r:embed="rId4"/>
          <a:stretch>
            <a:fillRect/>
          </a:stretch>
        </p:blipFill>
        <p:spPr>
          <a:xfrm>
            <a:off x="3422015" y="2240280"/>
            <a:ext cx="2426970" cy="1444625"/>
          </a:xfrm>
          <a:prstGeom prst="rect">
            <a:avLst/>
          </a:prstGeom>
        </p:spPr>
      </p:pic>
      <p:pic>
        <p:nvPicPr>
          <p:cNvPr id="71" name="图片 70"/>
          <p:cNvPicPr>
            <a:picLocks noChangeAspect="1"/>
          </p:cNvPicPr>
          <p:nvPr/>
        </p:nvPicPr>
        <p:blipFill>
          <a:blip r:embed="rId5"/>
          <a:stretch>
            <a:fillRect/>
          </a:stretch>
        </p:blipFill>
        <p:spPr>
          <a:xfrm>
            <a:off x="6134735" y="2196465"/>
            <a:ext cx="2737485" cy="1488440"/>
          </a:xfrm>
          <a:prstGeom prst="rect">
            <a:avLst/>
          </a:prstGeom>
        </p:spPr>
      </p:pic>
      <p:pic>
        <p:nvPicPr>
          <p:cNvPr id="72" name="图片 71"/>
          <p:cNvPicPr>
            <a:picLocks noChangeAspect="1"/>
          </p:cNvPicPr>
          <p:nvPr/>
        </p:nvPicPr>
        <p:blipFill>
          <a:blip r:embed="rId6"/>
          <a:stretch>
            <a:fillRect/>
          </a:stretch>
        </p:blipFill>
        <p:spPr>
          <a:xfrm>
            <a:off x="9232900" y="2397760"/>
            <a:ext cx="2286635" cy="1099820"/>
          </a:xfrm>
          <a:prstGeom prst="rect">
            <a:avLst/>
          </a:prstGeom>
        </p:spPr>
      </p:pic>
      <p:pic>
        <p:nvPicPr>
          <p:cNvPr id="73" name="图片 72"/>
          <p:cNvPicPr>
            <a:picLocks noChangeAspect="1"/>
          </p:cNvPicPr>
          <p:nvPr/>
        </p:nvPicPr>
        <p:blipFill>
          <a:blip r:embed="rId7"/>
          <a:stretch>
            <a:fillRect/>
          </a:stretch>
        </p:blipFill>
        <p:spPr>
          <a:xfrm>
            <a:off x="9309735" y="3870325"/>
            <a:ext cx="2316480" cy="1095375"/>
          </a:xfrm>
          <a:prstGeom prst="rect">
            <a:avLst/>
          </a:prstGeom>
        </p:spPr>
      </p:pic>
      <p:pic>
        <p:nvPicPr>
          <p:cNvPr id="74" name="图片 73"/>
          <p:cNvPicPr>
            <a:picLocks noChangeAspect="1"/>
          </p:cNvPicPr>
          <p:nvPr/>
        </p:nvPicPr>
        <p:blipFill>
          <a:blip r:embed="rId8"/>
          <a:stretch>
            <a:fillRect/>
          </a:stretch>
        </p:blipFill>
        <p:spPr>
          <a:xfrm>
            <a:off x="6535420" y="3860800"/>
            <a:ext cx="2317750" cy="1095375"/>
          </a:xfrm>
          <a:prstGeom prst="rect">
            <a:avLst/>
          </a:prstGeom>
        </p:spPr>
      </p:pic>
      <p:pic>
        <p:nvPicPr>
          <p:cNvPr id="75" name="图片 74"/>
          <p:cNvPicPr>
            <a:picLocks noChangeAspect="1"/>
          </p:cNvPicPr>
          <p:nvPr/>
        </p:nvPicPr>
        <p:blipFill>
          <a:blip r:embed="rId9"/>
          <a:stretch>
            <a:fillRect/>
          </a:stretch>
        </p:blipFill>
        <p:spPr>
          <a:xfrm>
            <a:off x="3562985" y="3917950"/>
            <a:ext cx="2571115" cy="1075690"/>
          </a:xfrm>
          <a:prstGeom prst="rect">
            <a:avLst/>
          </a:prstGeom>
        </p:spPr>
      </p:pic>
      <p:pic>
        <p:nvPicPr>
          <p:cNvPr id="76" name="图片 75"/>
          <p:cNvPicPr>
            <a:picLocks noChangeAspect="1"/>
          </p:cNvPicPr>
          <p:nvPr/>
        </p:nvPicPr>
        <p:blipFill>
          <a:blip r:embed="rId10"/>
          <a:stretch>
            <a:fillRect/>
          </a:stretch>
        </p:blipFill>
        <p:spPr>
          <a:xfrm>
            <a:off x="457200" y="3917950"/>
            <a:ext cx="2604770" cy="1109345"/>
          </a:xfrm>
          <a:prstGeom prst="rect">
            <a:avLst/>
          </a:prstGeom>
        </p:spPr>
      </p:pic>
      <p:pic>
        <p:nvPicPr>
          <p:cNvPr id="77" name="图片 76"/>
          <p:cNvPicPr>
            <a:picLocks noChangeAspect="1"/>
          </p:cNvPicPr>
          <p:nvPr/>
        </p:nvPicPr>
        <p:blipFill>
          <a:blip r:embed="rId11"/>
          <a:stretch>
            <a:fillRect/>
          </a:stretch>
        </p:blipFill>
        <p:spPr>
          <a:xfrm>
            <a:off x="447675" y="5384800"/>
            <a:ext cx="2614930" cy="752475"/>
          </a:xfrm>
          <a:prstGeom prst="rect">
            <a:avLst/>
          </a:prstGeom>
        </p:spPr>
      </p:pic>
      <p:pic>
        <p:nvPicPr>
          <p:cNvPr id="78" name="图片 77"/>
          <p:cNvPicPr>
            <a:picLocks noChangeAspect="1"/>
          </p:cNvPicPr>
          <p:nvPr/>
        </p:nvPicPr>
        <p:blipFill>
          <a:blip r:embed="rId12"/>
          <a:stretch>
            <a:fillRect/>
          </a:stretch>
        </p:blipFill>
        <p:spPr>
          <a:xfrm>
            <a:off x="3383915" y="5295265"/>
            <a:ext cx="2751455" cy="761365"/>
          </a:xfrm>
          <a:prstGeom prst="rect">
            <a:avLst/>
          </a:prstGeom>
        </p:spPr>
      </p:pic>
      <p:pic>
        <p:nvPicPr>
          <p:cNvPr id="8" name="图片 7" descr="水印"/>
          <p:cNvPicPr>
            <a:picLocks noChangeAspect="1"/>
          </p:cNvPicPr>
          <p:nvPr userDrawn="1"/>
        </p:nvPicPr>
        <p:blipFill>
          <a:blip r:embed="rId1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ppt_x"/>
                                          </p:val>
                                        </p:tav>
                                        <p:tav tm="100000">
                                          <p:val>
                                            <p:strVal val="#ppt_x"/>
                                          </p:val>
                                        </p:tav>
                                      </p:tavLst>
                                    </p:anim>
                                    <p:anim calcmode="lin" valueType="num">
                                      <p:cBhvr additive="base">
                                        <p:cTn id="1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500" fill="hold">
                                          <p:stCondLst>
                                            <p:cond delay="0"/>
                                          </p:stCondLst>
                                        </p:cTn>
                                        <p:tgtEl>
                                          <p:spTgt spid="68"/>
                                        </p:tgtEl>
                                        <p:attrNameLst>
                                          <p:attrName>style.visibility</p:attrName>
                                        </p:attrNameLst>
                                      </p:cBhvr>
                                      <p:to>
                                        <p:strVal val="visible"/>
                                      </p:to>
                                    </p:set>
                                    <p:animEffect transition="in" filter="diamond(in)">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500" fill="hold">
                                          <p:stCondLst>
                                            <p:cond delay="0"/>
                                          </p:stCondLst>
                                        </p:cTn>
                                        <p:tgtEl>
                                          <p:spTgt spid="69"/>
                                        </p:tgtEl>
                                        <p:attrNameLst>
                                          <p:attrName>style.visibility</p:attrName>
                                        </p:attrNameLst>
                                      </p:cBhvr>
                                      <p:to>
                                        <p:strVal val="visible"/>
                                      </p:to>
                                    </p:set>
                                    <p:animEffect transition="in" filter="diamond(in)">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500" fill="hold">
                                          <p:stCondLst>
                                            <p:cond delay="0"/>
                                          </p:stCondLst>
                                        </p:cTn>
                                        <p:tgtEl>
                                          <p:spTgt spid="70"/>
                                        </p:tgtEl>
                                        <p:attrNameLst>
                                          <p:attrName>style.visibility</p:attrName>
                                        </p:attrNameLst>
                                      </p:cBhvr>
                                      <p:to>
                                        <p:strVal val="visible"/>
                                      </p:to>
                                    </p:set>
                                    <p:animEffect transition="in" filter="diamond(in)">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500" fill="hold">
                                          <p:stCondLst>
                                            <p:cond delay="0"/>
                                          </p:stCondLst>
                                        </p:cTn>
                                        <p:tgtEl>
                                          <p:spTgt spid="71"/>
                                        </p:tgtEl>
                                        <p:attrNameLst>
                                          <p:attrName>style.visibility</p:attrName>
                                        </p:attrNameLst>
                                      </p:cBhvr>
                                      <p:to>
                                        <p:strVal val="visible"/>
                                      </p:to>
                                    </p:set>
                                    <p:animEffect transition="in" filter="diamond(in)">
                                      <p:cBhvr>
                                        <p:cTn id="39" dur="5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500" fill="hold">
                                          <p:stCondLst>
                                            <p:cond delay="0"/>
                                          </p:stCondLst>
                                        </p:cTn>
                                        <p:tgtEl>
                                          <p:spTgt spid="72"/>
                                        </p:tgtEl>
                                        <p:attrNameLst>
                                          <p:attrName>style.visibility</p:attrName>
                                        </p:attrNameLst>
                                      </p:cBhvr>
                                      <p:to>
                                        <p:strVal val="visible"/>
                                      </p:to>
                                    </p:set>
                                    <p:animEffect transition="in" filter="diamond(in)">
                                      <p:cBhvr>
                                        <p:cTn id="44" dur="5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500" fill="hold">
                                          <p:stCondLst>
                                            <p:cond delay="0"/>
                                          </p:stCondLst>
                                        </p:cTn>
                                        <p:tgtEl>
                                          <p:spTgt spid="73"/>
                                        </p:tgtEl>
                                        <p:attrNameLst>
                                          <p:attrName>style.visibility</p:attrName>
                                        </p:attrNameLst>
                                      </p:cBhvr>
                                      <p:to>
                                        <p:strVal val="visible"/>
                                      </p:to>
                                    </p:set>
                                    <p:animEffect transition="in" filter="diamond(in)">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500" fill="hold">
                                          <p:stCondLst>
                                            <p:cond delay="0"/>
                                          </p:stCondLst>
                                        </p:cTn>
                                        <p:tgtEl>
                                          <p:spTgt spid="74"/>
                                        </p:tgtEl>
                                        <p:attrNameLst>
                                          <p:attrName>style.visibility</p:attrName>
                                        </p:attrNameLst>
                                      </p:cBhvr>
                                      <p:to>
                                        <p:strVal val="visible"/>
                                      </p:to>
                                    </p:set>
                                    <p:animEffect transition="in" filter="diamond(in)">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500" fill="hold">
                                          <p:stCondLst>
                                            <p:cond delay="0"/>
                                          </p:stCondLst>
                                        </p:cTn>
                                        <p:tgtEl>
                                          <p:spTgt spid="75"/>
                                        </p:tgtEl>
                                        <p:attrNameLst>
                                          <p:attrName>style.visibility</p:attrName>
                                        </p:attrNameLst>
                                      </p:cBhvr>
                                      <p:to>
                                        <p:strVal val="visible"/>
                                      </p:to>
                                    </p:set>
                                    <p:animEffect transition="in" filter="diamond(in)">
                                      <p:cBhvr>
                                        <p:cTn id="59" dur="500"/>
                                        <p:tgtEl>
                                          <p:spTgt spid="75"/>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nodeType="clickEffect">
                                  <p:stCondLst>
                                    <p:cond delay="0"/>
                                  </p:stCondLst>
                                  <p:childTnLst>
                                    <p:set>
                                      <p:cBhvr>
                                        <p:cTn id="63" dur="500" fill="hold">
                                          <p:stCondLst>
                                            <p:cond delay="0"/>
                                          </p:stCondLst>
                                        </p:cTn>
                                        <p:tgtEl>
                                          <p:spTgt spid="76"/>
                                        </p:tgtEl>
                                        <p:attrNameLst>
                                          <p:attrName>style.visibility</p:attrName>
                                        </p:attrNameLst>
                                      </p:cBhvr>
                                      <p:to>
                                        <p:strVal val="visible"/>
                                      </p:to>
                                    </p:set>
                                    <p:animEffect transition="in" filter="diamond(in)">
                                      <p:cBhvr>
                                        <p:cTn id="64" dur="500"/>
                                        <p:tgtEl>
                                          <p:spTgt spid="76"/>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nodeType="clickEffect">
                                  <p:stCondLst>
                                    <p:cond delay="0"/>
                                  </p:stCondLst>
                                  <p:childTnLst>
                                    <p:set>
                                      <p:cBhvr>
                                        <p:cTn id="68" dur="500" fill="hold">
                                          <p:stCondLst>
                                            <p:cond delay="0"/>
                                          </p:stCondLst>
                                        </p:cTn>
                                        <p:tgtEl>
                                          <p:spTgt spid="77"/>
                                        </p:tgtEl>
                                        <p:attrNameLst>
                                          <p:attrName>style.visibility</p:attrName>
                                        </p:attrNameLst>
                                      </p:cBhvr>
                                      <p:to>
                                        <p:strVal val="visible"/>
                                      </p:to>
                                    </p:set>
                                    <p:animEffect transition="in" filter="diamond(in)">
                                      <p:cBhvr>
                                        <p:cTn id="69" dur="500"/>
                                        <p:tgtEl>
                                          <p:spTgt spid="77"/>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nodeType="clickEffect">
                                  <p:stCondLst>
                                    <p:cond delay="0"/>
                                  </p:stCondLst>
                                  <p:childTnLst>
                                    <p:set>
                                      <p:cBhvr>
                                        <p:cTn id="73" dur="500" fill="hold">
                                          <p:stCondLst>
                                            <p:cond delay="0"/>
                                          </p:stCondLst>
                                        </p:cTn>
                                        <p:tgtEl>
                                          <p:spTgt spid="78"/>
                                        </p:tgtEl>
                                        <p:attrNameLst>
                                          <p:attrName>style.visibility</p:attrName>
                                        </p:attrNameLst>
                                      </p:cBhvr>
                                      <p:to>
                                        <p:strVal val="visible"/>
                                      </p:to>
                                    </p:set>
                                    <p:animEffect transition="in" filter="diamond(in)">
                                      <p:cBhvr>
                                        <p:cTn id="7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43" grpId="0" bldLvl="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花园 Savon 设计</Template>
  <TotalTime>0</TotalTime>
  <Words>6340</Words>
  <Application>WPS 演示</Application>
  <PresentationFormat>宽屏</PresentationFormat>
  <Paragraphs>403</Paragraphs>
  <Slides>15</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Microsoft YaHei UI</vt:lpstr>
      <vt:lpstr>Times New Roman</vt:lpstr>
      <vt:lpstr>Traditional Arabic</vt:lpstr>
      <vt:lpstr>Arial Narrow</vt:lpstr>
      <vt:lpstr>Cambria Math</vt:lpstr>
      <vt:lpstr>Arial Unicode MS</vt:lpstr>
      <vt:lpstr>Century Gothic</vt:lpstr>
      <vt:lpstr>微软雅黑</vt:lpstr>
      <vt:lpstr>HelveticaNeue</vt:lpstr>
      <vt:lpstr>NumberOnly</vt:lpstr>
      <vt:lpstr>华文新魏</vt:lpstr>
      <vt:lpstr>肥皂</vt:lpstr>
      <vt:lpstr>PowerPoint 演示文稿</vt:lpstr>
      <vt:lpstr> People of Achievement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南山有谷堆</cp:lastModifiedBy>
  <cp:revision>137</cp:revision>
  <dcterms:created xsi:type="dcterms:W3CDTF">2020-02-06T10:57:00Z</dcterms:created>
  <dcterms:modified xsi:type="dcterms:W3CDTF">2020-09-14T02:50:00Z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2052-11.8.2.8506</vt:lpwstr>
  </property>
</Properties>
</file>