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310" r:id="rId2"/>
    <p:sldId id="437" r:id="rId3"/>
    <p:sldId id="461" r:id="rId4"/>
    <p:sldId id="462" r:id="rId5"/>
    <p:sldId id="463" r:id="rId6"/>
    <p:sldId id="464" r:id="rId7"/>
    <p:sldId id="478" r:id="rId8"/>
    <p:sldId id="479" r:id="rId9"/>
    <p:sldId id="480" r:id="rId10"/>
    <p:sldId id="481" r:id="rId11"/>
    <p:sldId id="482" r:id="rId12"/>
    <p:sldId id="483" r:id="rId13"/>
    <p:sldId id="484" r:id="rId14"/>
    <p:sldId id="485" r:id="rId15"/>
    <p:sldId id="486" r:id="rId16"/>
    <p:sldId id="456" r:id="rId17"/>
    <p:sldId id="457" r:id="rId18"/>
    <p:sldId id="458" r:id="rId19"/>
    <p:sldId id="459" r:id="rId20"/>
    <p:sldId id="460" r:id="rId21"/>
    <p:sldId id="446" r:id="rId22"/>
    <p:sldId id="448" r:id="rId23"/>
    <p:sldId id="450" r:id="rId24"/>
    <p:sldId id="451"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5" d="100"/>
          <a:sy n="105" d="100"/>
        </p:scale>
        <p:origin x="78" y="31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2022/2/23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5" name="幻灯片图像占位符 1"/>
          <p:cNvSpPr>
            <a:spLocks noGrp="1" noRot="1" noChangeAspect="1"/>
          </p:cNvSpPr>
          <p:nvPr>
            <p:ph type="sldImg" idx="2"/>
          </p:nvPr>
        </p:nvSpPr>
        <p:spPr/>
      </p:sp>
      <p:sp>
        <p:nvSpPr>
          <p:cNvPr id="1048596"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0" name="幻灯片图像占位符 1"/>
          <p:cNvSpPr>
            <a:spLocks noGrp="1" noRot="1" noChangeAspect="1"/>
          </p:cNvSpPr>
          <p:nvPr>
            <p:ph type="sldImg" idx="2"/>
          </p:nvPr>
        </p:nvSpPr>
        <p:spPr/>
      </p:sp>
      <p:sp>
        <p:nvSpPr>
          <p:cNvPr id="1048601"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2022/2/23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2022/2/23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2022/2/23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2022/2/23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图片 6" descr="水印">
            <a:extLst>
              <a:ext uri="{FF2B5EF4-FFF2-40B4-BE49-F238E27FC236}">
                <a16:creationId xmlns:a16="http://schemas.microsoft.com/office/drawing/2014/main" id="{DE6BDC9A-AF22-485C-A2E0-163218688A40}"/>
              </a:ext>
            </a:extLst>
          </p:cNvPr>
          <p:cNvPicPr>
            <a:picLocks noChangeAspect="1"/>
          </p:cNvPicPr>
          <p:nvPr userDrawn="1"/>
        </p:nvPicPr>
        <p:blipFill>
          <a:blip r:embed="rId13"/>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p>
        </p:txBody>
      </p:sp>
      <p:pic>
        <p:nvPicPr>
          <p:cNvPr id="14338"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11430" y="675640"/>
            <a:ext cx="12308205" cy="482600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3333FF"/>
                </a:solidFill>
                <a:latin typeface="Times New Roman" panose="02020603050405020304" charset="0"/>
                <a:cs typeface="Times New Roman" panose="02020603050405020304" charset="0"/>
                <a:sym typeface="+mn-ea"/>
              </a:rPr>
              <a:t>deliver</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常见义</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Arial" panose="020B0604020202020204" pitchFamily="34" charset="0"/>
                <a:ea typeface="华文中宋" panose="02010600040101010101" charset="-122"/>
                <a:cs typeface="Arial" panose="020B0604020202020204" pitchFamily="34" charset="0"/>
                <a:sym typeface="+mn-ea"/>
              </a:rPr>
              <a:t>→</a:t>
            </a:r>
            <a:r>
              <a:rPr lang="en-US" altLang="zh-CN" sz="2800">
                <a:latin typeface="Times New Roman" panose="02020603050405020304" charset="0"/>
                <a:ea typeface="华文中宋" panose="02010600040101010101" charset="-122"/>
                <a:cs typeface="Times New Roman" panose="02020603050405020304" charset="0"/>
                <a:sym typeface="+mn-ea"/>
              </a:rPr>
              <a:t> v.</a:t>
            </a:r>
            <a:r>
              <a:rPr lang="zh-CN" altLang="en-US" sz="2800">
                <a:latin typeface="Times New Roman" panose="02020603050405020304" charset="0"/>
                <a:ea typeface="华文中宋" panose="02010600040101010101" charset="-122"/>
                <a:cs typeface="Times New Roman" panose="02020603050405020304" charset="0"/>
                <a:sym typeface="+mn-ea"/>
              </a:rPr>
              <a:t>递送；发表；接生</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生义</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Arial" panose="020B0604020202020204" pitchFamily="34" charset="0"/>
                <a:ea typeface="华文中宋" panose="02010600040101010101" charset="-122"/>
                <a:cs typeface="Arial" panose="020B0604020202020204" pitchFamily="34" charset="0"/>
                <a:sym typeface="+mn-ea"/>
              </a:rPr>
              <a:t>→</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to achieve or produce something that has been promised</a:t>
            </a:r>
            <a:r>
              <a:rPr lang="en-US"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兑现</a:t>
            </a:r>
            <a:endParaRPr 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She always delivers on her promises. 她总是信守诺言。 </a:t>
            </a: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3200">
                <a:latin typeface="Times New Roman" panose="02020603050405020304" charset="0"/>
                <a:cs typeface="Times New Roman" panose="02020603050405020304" charset="0"/>
              </a:rPr>
              <a:t>2. </a:t>
            </a:r>
            <a:r>
              <a:rPr lang="zh-CN" altLang="en-US" sz="2800">
                <a:solidFill>
                  <a:srgbClr val="3333FF"/>
                </a:solidFill>
                <a:latin typeface="Times New Roman" panose="02020603050405020304" charset="0"/>
                <a:cs typeface="Times New Roman" panose="02020603050405020304" charset="0"/>
                <a:sym typeface="+mn-ea"/>
              </a:rPr>
              <a:t>overcome</a:t>
            </a:r>
            <a:r>
              <a:rPr lang="en-US" altLang="zh-CN" sz="2800">
                <a:latin typeface="Times New Roman" panose="02020603050405020304" charset="0"/>
                <a:cs typeface="Times New Roman" panose="02020603050405020304" charset="0"/>
              </a:rPr>
              <a:t>:</a:t>
            </a:r>
            <a:r>
              <a:rPr lang="en-US" altLang="zh-CN" sz="2800"/>
              <a:t> </a:t>
            </a:r>
            <a:r>
              <a:rPr sz="2800">
                <a:latin typeface="Times New Roman" panose="02020603050405020304" charset="0"/>
                <a:ea typeface="华文中宋" panose="02010600040101010101" charset="-122"/>
                <a:cs typeface="Times New Roman" panose="02020603050405020304" charset="0"/>
                <a:sym typeface="+mn-ea"/>
              </a:rPr>
              <a:t>常见义 →</a:t>
            </a:r>
            <a:r>
              <a:rPr lang="en-US" sz="2800">
                <a:latin typeface="Times New Roman" panose="02020603050405020304" charset="0"/>
                <a:ea typeface="华文中宋" panose="02010600040101010101" charset="-122"/>
                <a:cs typeface="Times New Roman" panose="02020603050405020304" charset="0"/>
                <a:sym typeface="+mn-ea"/>
              </a:rPr>
              <a:t> v.</a:t>
            </a:r>
            <a:r>
              <a:rPr lang="zh-CN" altLang="en-US" sz="2800">
                <a:latin typeface="Times New Roman" panose="02020603050405020304" charset="0"/>
                <a:ea typeface="华文中宋" panose="02010600040101010101" charset="-122"/>
                <a:cs typeface="Times New Roman" panose="02020603050405020304" charset="0"/>
                <a:sym typeface="+mn-ea"/>
              </a:rPr>
              <a:t>克服</a:t>
            </a:r>
            <a:endParaRPr lang="zh-CN"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生义 →  to be extremely strongly affected by sth 受到…的极大影响</a:t>
            </a: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sym typeface="+mn-ea"/>
              </a:rPr>
              <a:t>She was overcome with grief at the funeral. 在葬礼上</a:t>
            </a:r>
            <a:r>
              <a:rPr lang="zh-CN" altLang="en-US" sz="2800">
                <a:latin typeface="Times New Roman" panose="02020603050405020304" charset="0"/>
                <a:ea typeface="华文中宋" panose="02010600040101010101" charset="-122"/>
                <a:cs typeface="Times New Roman" panose="02020603050405020304" charset="0"/>
                <a:sym typeface="+mn-ea"/>
              </a:rPr>
              <a:t>她</a:t>
            </a:r>
            <a:r>
              <a:rPr lang="en-US" altLang="zh-CN" sz="2800">
                <a:latin typeface="Times New Roman" panose="02020603050405020304" charset="0"/>
                <a:ea typeface="华文中宋" panose="02010600040101010101" charset="-122"/>
                <a:cs typeface="Times New Roman" panose="02020603050405020304" charset="0"/>
                <a:sym typeface="+mn-ea"/>
              </a:rPr>
              <a:t>悲痛欲绝。</a:t>
            </a:r>
            <a:r>
              <a:rPr lang="en-US" altLang="zh-CN" sz="2700">
                <a:latin typeface="Times New Roman" panose="02020603050405020304" charset="0"/>
                <a:ea typeface="华文中宋" panose="02010600040101010101" charset="-122"/>
                <a:cs typeface="Times New Roman" panose="02020603050405020304" charset="0"/>
                <a:sym typeface="+mn-ea"/>
              </a:rPr>
              <a:t>  </a:t>
            </a:r>
          </a:p>
        </p:txBody>
      </p:sp>
      <p:sp>
        <p:nvSpPr>
          <p:cNvPr id="1048604" name="文本框 1"/>
          <p:cNvSpPr txBox="1"/>
          <p:nvPr/>
        </p:nvSpPr>
        <p:spPr>
          <a:xfrm>
            <a:off x="164465" y="226695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p>
        </p:txBody>
      </p:sp>
      <p:sp>
        <p:nvSpPr>
          <p:cNvPr id="1048605" name="文本框 2"/>
          <p:cNvSpPr txBox="1"/>
          <p:nvPr/>
        </p:nvSpPr>
        <p:spPr>
          <a:xfrm>
            <a:off x="164465" y="2798445"/>
            <a:ext cx="9413240" cy="553085"/>
          </a:xfrm>
          <a:prstGeom prst="rect">
            <a:avLst/>
          </a:prstGeom>
          <a:noFill/>
        </p:spPr>
        <p:txBody>
          <a:bodyPr wrap="square" rtlCol="0">
            <a:spAutoFit/>
          </a:bodyPr>
          <a:lstStyle/>
          <a:p>
            <a:r>
              <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rPr>
              <a:t>The government has failed to deliver (what it promised).</a:t>
            </a:r>
          </a:p>
        </p:txBody>
      </p:sp>
      <p:sp>
        <p:nvSpPr>
          <p:cNvPr id="1048606" name="文本框 4"/>
          <p:cNvSpPr txBox="1"/>
          <p:nvPr/>
        </p:nvSpPr>
        <p:spPr>
          <a:xfrm>
            <a:off x="164465" y="559371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p>
        </p:txBody>
      </p:sp>
      <p:sp>
        <p:nvSpPr>
          <p:cNvPr id="1048607" name="文本框 5"/>
          <p:cNvSpPr txBox="1"/>
          <p:nvPr/>
        </p:nvSpPr>
        <p:spPr>
          <a:xfrm>
            <a:off x="164465" y="6087110"/>
            <a:ext cx="7766050" cy="553085"/>
          </a:xfrm>
          <a:prstGeom prst="rect">
            <a:avLst/>
          </a:prstGeom>
          <a:noFill/>
        </p:spPr>
        <p:txBody>
          <a:bodyPr wrap="square" rtlCol="0">
            <a:spAutoFit/>
          </a:bodyPr>
          <a:lstStyle/>
          <a:p>
            <a:r>
              <a:rPr sz="3000">
                <a:solidFill>
                  <a:srgbClr val="FF0000"/>
                </a:solidFill>
                <a:latin typeface="Times New Roman" panose="02020603050405020304" charset="0"/>
                <a:cs typeface="Times New Roman" panose="02020603050405020304" charset="0"/>
              </a:rPr>
              <a:t>The night before the test I was overcome by fear</a:t>
            </a:r>
            <a:r>
              <a:rPr lang="en-US" sz="3000">
                <a:solidFill>
                  <a:srgbClr val="FF0000"/>
                </a:solidFill>
                <a:latin typeface="Times New Roman" panose="02020603050405020304" charset="0"/>
                <a:cs typeface="Times New Roman" panose="02020603050405020304" charset="0"/>
              </a:rPr>
              <a:t>.</a:t>
            </a:r>
          </a:p>
        </p:txBody>
      </p:sp>
      <p:sp>
        <p:nvSpPr>
          <p:cNvPr id="1048608" name="文本框 7"/>
          <p:cNvSpPr txBox="1"/>
          <p:nvPr/>
        </p:nvSpPr>
        <p:spPr>
          <a:xfrm>
            <a:off x="1947545" y="2266950"/>
            <a:ext cx="3843655" cy="521970"/>
          </a:xfrm>
          <a:prstGeom prst="rect">
            <a:avLst/>
          </a:prstGeom>
          <a:noFill/>
        </p:spPr>
        <p:txBody>
          <a:bodyPr wrap="square" rtlCol="0" anchor="t">
            <a:spAutoFit/>
          </a:bodyPr>
          <a:lstStyle/>
          <a:p>
            <a:r>
              <a:rPr sz="2800">
                <a:latin typeface="Times New Roman" panose="02020603050405020304" charset="0"/>
                <a:ea typeface="华文中宋" panose="02010600040101010101" charset="-122"/>
                <a:cs typeface="Times New Roman" panose="02020603050405020304" charset="0"/>
                <a:sym typeface="+mn-ea"/>
              </a:rPr>
              <a:t>政府没有兑现（承诺）。</a:t>
            </a:r>
          </a:p>
        </p:txBody>
      </p:sp>
      <p:cxnSp>
        <p:nvCxnSpPr>
          <p:cNvPr id="3145728" name="直接连接符 8"/>
          <p:cNvCxnSpPr/>
          <p:nvPr/>
        </p:nvCxnSpPr>
        <p:spPr>
          <a:xfrm flipV="1">
            <a:off x="215900" y="3323590"/>
            <a:ext cx="878400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267335" y="6597015"/>
            <a:ext cx="7524000" cy="889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26870" cy="521970"/>
          </a:xfrm>
          <a:prstGeom prst="rect">
            <a:avLst/>
          </a:prstGeom>
          <a:solidFill>
            <a:schemeClr val="accent6"/>
          </a:solidFill>
        </p:spPr>
        <p:txBody>
          <a:bodyPr wrap="square" rtlCol="0">
            <a:spAutoFit/>
          </a:bodyPr>
          <a:lstStyle/>
          <a:p>
            <a:pPr lvl="0" algn="l">
              <a:buClrTx/>
              <a:buSzTx/>
              <a:buFontTx/>
            </a:pPr>
            <a:r>
              <a:rPr kumimoji="1" lang="zh-CN" altLang="en-US" sz="2800" b="1" dirty="0">
                <a:solidFill>
                  <a:schemeClr val="lt1"/>
                </a:solidFill>
                <a:sym typeface="+mn-ea"/>
              </a:rPr>
              <a:t>熟词生义</a:t>
            </a:r>
          </a:p>
        </p:txBody>
      </p:sp>
      <p:sp>
        <p:nvSpPr>
          <p:cNvPr id="3" name="文本框 6"/>
          <p:cNvSpPr txBox="1"/>
          <p:nvPr/>
        </p:nvSpPr>
        <p:spPr>
          <a:xfrm>
            <a:off x="1947545" y="5576570"/>
            <a:ext cx="5061585" cy="521970"/>
          </a:xfrm>
          <a:prstGeom prst="rect">
            <a:avLst/>
          </a:prstGeom>
          <a:noFill/>
        </p:spPr>
        <p:txBody>
          <a:bodyPr wrap="square" rtlCol="0" anchor="t">
            <a:spAutoFit/>
          </a:bodyPr>
          <a:lstStyle/>
          <a:p>
            <a:r>
              <a:rPr lang="en-US" altLang="zh-CN" sz="2800">
                <a:latin typeface="华文中宋" panose="02010600040101010101" charset="-122"/>
                <a:ea typeface="华文中宋" panose="02010600040101010101" charset="-122"/>
                <a:cs typeface="Times New Roman" panose="02020603050405020304" charset="0"/>
                <a:sym typeface="+mn-ea"/>
              </a:rPr>
              <a:t>考试的前一晚我被恐惧困扰着。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wipe(down)">
                                      <p:cBhvr>
                                        <p:cTn id="7" dur="500"/>
                                        <p:tgtEl>
                                          <p:spTgt spid="104860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048602">
                                            <p:txEl>
                                              <p:pRg st="8" end="8"/>
                                            </p:txEl>
                                          </p:spTgt>
                                        </p:tgtEl>
                                        <p:attrNameLst>
                                          <p:attrName>style.visibility</p:attrName>
                                        </p:attrNameLst>
                                      </p:cBhvr>
                                      <p:to>
                                        <p:strVal val="visible"/>
                                      </p:to>
                                    </p:set>
                                    <p:animEffect transition="in" filter="blinds(horizontal)">
                                      <p:cBhvr>
                                        <p:cTn id="28" dur="500"/>
                                        <p:tgtEl>
                                          <p:spTgt spid="1048602">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0" y="0"/>
            <a:ext cx="1677035" cy="521970"/>
          </a:xfrm>
          <a:prstGeom prst="rect">
            <a:avLst/>
          </a:prstGeom>
          <a:solidFill>
            <a:schemeClr val="accent6"/>
          </a:solidFill>
        </p:spPr>
        <p:txBody>
          <a:bodyPr wrap="square" rtlCol="0">
            <a:spAutoFit/>
          </a:bodyPr>
          <a:lstStyle/>
          <a:p>
            <a:pPr lvl="0" algn="ctr">
              <a:buClrTx/>
              <a:buSzTx/>
              <a:buFontTx/>
            </a:pPr>
            <a:r>
              <a:rPr kumimoji="1" lang="zh-CN" sz="2800" b="1" dirty="0">
                <a:solidFill>
                  <a:schemeClr val="lt1"/>
                </a:solidFill>
                <a:sym typeface="+mn-ea"/>
              </a:rPr>
              <a:t>句子翻译</a:t>
            </a:r>
          </a:p>
        </p:txBody>
      </p:sp>
      <p:sp>
        <p:nvSpPr>
          <p:cNvPr id="7" name="圆角矩形 6"/>
          <p:cNvSpPr/>
          <p:nvPr/>
        </p:nvSpPr>
        <p:spPr>
          <a:xfrm>
            <a:off x="201295" y="4138930"/>
            <a:ext cx="11790045" cy="2212975"/>
          </a:xfrm>
          <a:prstGeom prst="roundRect">
            <a:avLst>
              <a:gd name="adj" fmla="val 16667"/>
            </a:avLst>
          </a:prstGeom>
          <a:noFill/>
          <a:ln w="63500" cap="flat" cmpd="sng">
            <a:solidFill>
              <a:srgbClr val="7030A0"/>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3700" y="4257675"/>
            <a:ext cx="11507470" cy="953135"/>
          </a:xfrm>
          <a:prstGeom prst="rect">
            <a:avLst/>
          </a:prstGeom>
          <a:noFill/>
        </p:spPr>
        <p:txBody>
          <a:bodyPr wrap="square">
            <a:spAutoFit/>
          </a:bodyPr>
          <a:lstStyle/>
          <a:p>
            <a:r>
              <a:rPr sz="2800">
                <a:latin typeface="Times New Roman" panose="02020603050405020304" charset="0"/>
                <a:cs typeface="Times New Roman" panose="02020603050405020304" charset="0"/>
                <a:sym typeface="+mn-ea"/>
              </a:rPr>
              <a:t>With the evening temperature at minus-10 degrees Fahrenheit, Xu Mengtao won the gold medal with a back-full-full-full effort executed to near perfection. </a:t>
            </a:r>
          </a:p>
        </p:txBody>
      </p:sp>
      <p:sp>
        <p:nvSpPr>
          <p:cNvPr id="14" name="文本框 13"/>
          <p:cNvSpPr txBox="1"/>
          <p:nvPr/>
        </p:nvSpPr>
        <p:spPr>
          <a:xfrm>
            <a:off x="393700" y="539813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p>
        </p:txBody>
      </p:sp>
      <p:sp>
        <p:nvSpPr>
          <p:cNvPr id="15" name="文本框 14"/>
          <p:cNvSpPr txBox="1"/>
          <p:nvPr/>
        </p:nvSpPr>
        <p:spPr>
          <a:xfrm>
            <a:off x="1553845" y="5286375"/>
            <a:ext cx="9972675" cy="953135"/>
          </a:xfrm>
          <a:prstGeom prst="rect">
            <a:avLst/>
          </a:prstGeom>
          <a:noFill/>
        </p:spPr>
        <p:txBody>
          <a:bodyPr wrap="square" rtlCol="0">
            <a:spAutoFit/>
          </a:bodyPr>
          <a:lstStyle/>
          <a:p>
            <a:r>
              <a:rPr lang="zh-CN" altLang="en-US" sz="2800" dirty="0">
                <a:latin typeface="Times New Roman" panose="02020603050405020304" charset="0"/>
                <a:ea typeface="华文中宋" panose="02010600040101010101" charset="-122"/>
                <a:cs typeface="Times New Roman" panose="02020603050405020304" charset="0"/>
              </a:rPr>
              <a:t>在零下10华氏度的夜晚，徐梦涛以近乎完美的状态完成</a:t>
            </a:r>
            <a:r>
              <a:rPr sz="2800">
                <a:latin typeface="Times New Roman" panose="02020603050405020304" charset="0"/>
                <a:cs typeface="Times New Roman" panose="02020603050405020304" charset="0"/>
                <a:sym typeface="+mn-ea"/>
              </a:rPr>
              <a:t>back-full-full-full</a:t>
            </a:r>
            <a:r>
              <a:rPr lang="zh-CN" altLang="en-US" sz="2800" dirty="0">
                <a:latin typeface="Times New Roman" panose="02020603050405020304" charset="0"/>
                <a:ea typeface="华文中宋" panose="02010600040101010101" charset="-122"/>
                <a:cs typeface="Times New Roman" panose="02020603050405020304" charset="0"/>
                <a:sym typeface="+mn-ea"/>
              </a:rPr>
              <a:t>难度的一跳</a:t>
            </a:r>
            <a:r>
              <a:rPr lang="zh-CN" altLang="en-US" sz="2800" dirty="0">
                <a:latin typeface="Times New Roman" panose="02020603050405020304" charset="0"/>
                <a:ea typeface="华文中宋" panose="02010600040101010101" charset="-122"/>
                <a:cs typeface="Times New Roman" panose="02020603050405020304" charset="0"/>
              </a:rPr>
              <a:t>夺得金牌。  </a:t>
            </a:r>
          </a:p>
        </p:txBody>
      </p:sp>
      <p:sp>
        <p:nvSpPr>
          <p:cNvPr id="19" name="圆角矩形 18"/>
          <p:cNvSpPr/>
          <p:nvPr/>
        </p:nvSpPr>
        <p:spPr>
          <a:xfrm>
            <a:off x="175260" y="831215"/>
            <a:ext cx="11790045" cy="2571115"/>
          </a:xfrm>
          <a:prstGeom prst="roundRect">
            <a:avLst>
              <a:gd name="adj" fmla="val 16667"/>
            </a:avLst>
          </a:prstGeom>
          <a:noFill/>
          <a:ln w="63500" cap="flat" cmpd="sng">
            <a:solidFill>
              <a:schemeClr val="accent2"/>
            </a:solidFill>
            <a:prstDash val="solid"/>
            <a:headEnd type="none" w="med" len="med"/>
            <a:tailEnd type="none" w="med" len="med"/>
          </a:ln>
        </p:spPr>
        <p:txBody>
          <a:bodyPr/>
          <a:lstStyle/>
          <a:p>
            <a:endParaRPr lang="zh-CN" altLang="en-US"/>
          </a:p>
        </p:txBody>
      </p:sp>
      <p:sp>
        <p:nvSpPr>
          <p:cNvPr id="20" name="文本框 19"/>
          <p:cNvSpPr txBox="1"/>
          <p:nvPr/>
        </p:nvSpPr>
        <p:spPr>
          <a:xfrm>
            <a:off x="393700" y="981075"/>
            <a:ext cx="11507470" cy="1383665"/>
          </a:xfrm>
          <a:prstGeom prst="rect">
            <a:avLst/>
          </a:prstGeom>
          <a:noFill/>
        </p:spPr>
        <p:txBody>
          <a:bodyPr wrap="square">
            <a:spAutoFit/>
          </a:bodyPr>
          <a:lstStyle/>
          <a:p>
            <a:r>
              <a:rPr sz="2800">
                <a:latin typeface="Times New Roman" panose="02020603050405020304" charset="0"/>
                <a:cs typeface="Times New Roman" panose="02020603050405020304" charset="0"/>
                <a:sym typeface="+mn-ea"/>
              </a:rPr>
              <a:t>Xu’s winning trick brought the few Chinese fans in the grand-stands to their feet and caused them to cheer, breaking the pandemic-era decorum that asks fans to not yell</a:t>
            </a:r>
            <a:r>
              <a:rPr lang="en-US" sz="2800">
                <a:latin typeface="Times New Roman" panose="02020603050405020304" charset="0"/>
                <a:cs typeface="Times New Roman" panose="02020603050405020304" charset="0"/>
                <a:sym typeface="+mn-ea"/>
              </a:rPr>
              <a:t>.</a:t>
            </a:r>
          </a:p>
        </p:txBody>
      </p:sp>
      <p:sp>
        <p:nvSpPr>
          <p:cNvPr id="21" name="文本框 20"/>
          <p:cNvSpPr txBox="1"/>
          <p:nvPr/>
        </p:nvSpPr>
        <p:spPr>
          <a:xfrm>
            <a:off x="367665" y="251650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p>
        </p:txBody>
      </p:sp>
      <p:sp>
        <p:nvSpPr>
          <p:cNvPr id="22" name="文本框 21"/>
          <p:cNvSpPr txBox="1"/>
          <p:nvPr/>
        </p:nvSpPr>
        <p:spPr>
          <a:xfrm>
            <a:off x="1487170" y="2302510"/>
            <a:ext cx="10130790" cy="953135"/>
          </a:xfrm>
          <a:prstGeom prst="rect">
            <a:avLst/>
          </a:prstGeom>
          <a:noFill/>
        </p:spPr>
        <p:txBody>
          <a:bodyPr wrap="square" rtlCol="0">
            <a:spAutoFit/>
          </a:bodyPr>
          <a:lstStyle/>
          <a:p>
            <a:r>
              <a:rPr sz="2800" dirty="0">
                <a:ea typeface="华文中宋" panose="02010600040101010101" charset="-122"/>
              </a:rPr>
              <a:t>许</a:t>
            </a:r>
            <a:r>
              <a:rPr lang="zh-CN" sz="2800" dirty="0">
                <a:ea typeface="华文中宋" panose="02010600040101010101" charset="-122"/>
              </a:rPr>
              <a:t>梦桃</a:t>
            </a:r>
            <a:r>
              <a:rPr sz="2800" dirty="0">
                <a:ea typeface="华文中宋" panose="02010600040101010101" charset="-122"/>
              </a:rPr>
              <a:t>的制胜</a:t>
            </a:r>
            <a:r>
              <a:rPr lang="zh-CN" sz="2800" dirty="0">
                <a:ea typeface="华文中宋" panose="02010600040101010101" charset="-122"/>
              </a:rPr>
              <a:t>一跳</a:t>
            </a:r>
            <a:r>
              <a:rPr sz="2800" dirty="0">
                <a:ea typeface="华文中宋" panose="02010600040101010101" charset="-122"/>
              </a:rPr>
              <a:t>让看台上为数不多的中国球迷起立欢呼，打破了疫情时期要求球迷不要大喊大叫的礼仪。</a:t>
            </a:r>
            <a:r>
              <a:rPr sz="2500" dirty="0">
                <a:ea typeface="华文中宋" panose="02010600040101010101" charset="-122"/>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4" name="文本框 4"/>
          <p:cNvSpPr txBox="1"/>
          <p:nvPr/>
        </p:nvSpPr>
        <p:spPr>
          <a:xfrm>
            <a:off x="11430" y="166370"/>
            <a:ext cx="12127865" cy="1014730"/>
          </a:xfrm>
          <a:prstGeom prst="rect">
            <a:avLst/>
          </a:prstGeom>
          <a:noFill/>
        </p:spPr>
        <p:txBody>
          <a:bodyPr wrap="square" rtlCol="0">
            <a:spAutoFit/>
          </a:bodyPr>
          <a:lstStyle/>
          <a:p>
            <a:pPr algn="ctr">
              <a:buClrTx/>
              <a:buSzTx/>
              <a:buFontTx/>
            </a:pPr>
            <a:r>
              <a:rPr lang="en-US" sz="3000" b="1">
                <a:latin typeface="+mj-ea"/>
                <a:ea typeface="+mj-ea"/>
                <a:cs typeface="Arial" panose="020B0604020202020204" pitchFamily="34" charset="0"/>
                <a:sym typeface="+mn-ea"/>
              </a:rPr>
              <a:t>3. Time to Be Honest About Fossil Fuels     </a:t>
            </a:r>
          </a:p>
          <a:p>
            <a:pPr algn="ctr">
              <a:buClrTx/>
              <a:buSzTx/>
              <a:buFontTx/>
            </a:pPr>
            <a:r>
              <a:rPr lang="zh-CN" altLang="en-US" sz="3000" b="1">
                <a:solidFill>
                  <a:schemeClr val="accent2"/>
                </a:solidFill>
                <a:latin typeface="+mj-ea"/>
                <a:ea typeface="+mj-ea"/>
                <a:cs typeface="Arial" panose="020B0604020202020204" pitchFamily="34" charset="0"/>
                <a:sym typeface="+mn-ea"/>
              </a:rPr>
              <a:t>关于化石燃料的真相</a:t>
            </a:r>
            <a:endParaRPr lang="en-US" altLang="zh-CN" sz="3000" b="1">
              <a:solidFill>
                <a:srgbClr val="FF0000"/>
              </a:solidFill>
              <a:latin typeface="+mj-ea"/>
              <a:ea typeface="+mj-ea"/>
              <a:cs typeface="Arial" panose="020B0604020202020204" pitchFamily="34" charset="0"/>
              <a:sym typeface="+mn-ea"/>
            </a:endParaRPr>
          </a:p>
        </p:txBody>
      </p:sp>
      <p:pic>
        <p:nvPicPr>
          <p:cNvPr id="102" name="图片 101"/>
          <p:cNvPicPr>
            <a:picLocks noChangeAspect="1"/>
          </p:cNvPicPr>
          <p:nvPr>
            <p:custDataLst>
              <p:tags r:id="rId1"/>
            </p:custDataLst>
          </p:nvPr>
        </p:nvPicPr>
        <p:blipFill>
          <a:blip r:embed="rId4"/>
          <a:stretch>
            <a:fillRect/>
          </a:stretch>
        </p:blipFill>
        <p:spPr>
          <a:xfrm>
            <a:off x="2119859" y="1351280"/>
            <a:ext cx="7952283" cy="5256000"/>
          </a:xfrm>
          <a:prstGeom prst="rect">
            <a:avLst/>
          </a:prstGeom>
          <a:noFill/>
          <a:ln w="9525">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7" name="文本框 3"/>
          <p:cNvSpPr txBox="1"/>
          <p:nvPr/>
        </p:nvSpPr>
        <p:spPr>
          <a:xfrm>
            <a:off x="-17145" y="430530"/>
            <a:ext cx="12071350" cy="6492875"/>
          </a:xfrm>
          <a:prstGeom prst="rect">
            <a:avLst/>
          </a:prstGeom>
          <a:noFill/>
        </p:spPr>
        <p:txBody>
          <a:bodyPr wrap="square" rtlCol="0" anchor="t">
            <a:spAutoFit/>
          </a:bodyPr>
          <a:lstStyle/>
          <a:p>
            <a:pPr algn="l"/>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The global energy crisis has hit U.S. shores: Fuel prices are rising, and a global supply </a:t>
            </a:r>
            <a:r>
              <a:rPr lang="en-US" sz="2600">
                <a:latin typeface="Times New Roman" panose="02020603050405020304" charset="0"/>
                <a:cs typeface="Times New Roman" panose="02020603050405020304" charset="0"/>
              </a:rPr>
              <a:t>_______</a:t>
            </a:r>
            <a:r>
              <a:rPr sz="2600">
                <a:solidFill>
                  <a:srgbClr val="FF0000"/>
                </a:solidFill>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(short) of natural gas is driving up the cost of heat and electricity </a:t>
            </a:r>
            <a:r>
              <a:rPr lang="en-US" sz="2600">
                <a:latin typeface="Times New Roman" panose="02020603050405020304" charset="0"/>
                <a:cs typeface="Times New Roman" panose="02020603050405020304" charset="0"/>
              </a:rPr>
              <a:t>___ </a:t>
            </a:r>
            <a:r>
              <a:rPr sz="2600">
                <a:latin typeface="Times New Roman" panose="02020603050405020304" charset="0"/>
                <a:cs typeface="Times New Roman" panose="02020603050405020304" charset="0"/>
              </a:rPr>
              <a:t>winter approaches. The United States needs a </a:t>
            </a:r>
            <a:r>
              <a:rPr lang="en-US" sz="2600">
                <a:latin typeface="Times New Roman" panose="02020603050405020304" charset="0"/>
                <a:cs typeface="Times New Roman" panose="02020603050405020304" charset="0"/>
              </a:rPr>
              <a:t>____________ (fundamental) </a:t>
            </a:r>
            <a:r>
              <a:rPr sz="2600">
                <a:latin typeface="Times New Roman" panose="02020603050405020304" charset="0"/>
                <a:cs typeface="Times New Roman" panose="02020603050405020304" charset="0"/>
              </a:rPr>
              <a:t>new energy policy that will deliver reliable energy supplies at </a:t>
            </a:r>
            <a:r>
              <a:rPr lang="en-US" sz="2600">
                <a:latin typeface="Times New Roman" panose="02020603050405020304" charset="0"/>
                <a:cs typeface="Times New Roman" panose="02020603050405020304" charset="0"/>
              </a:rPr>
              <a:t>_________ (afford) </a:t>
            </a:r>
            <a:r>
              <a:rPr sz="2600">
                <a:latin typeface="Times New Roman" panose="02020603050405020304" charset="0"/>
                <a:cs typeface="Times New Roman" panose="02020603050405020304" charset="0"/>
              </a:rPr>
              <a:t>prices with low impact on the environment and climate. </a:t>
            </a:r>
          </a:p>
          <a:p>
            <a:pPr algn="l"/>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Any energy policy will have to start by </a:t>
            </a:r>
            <a:r>
              <a:rPr lang="en-US" sz="2600">
                <a:latin typeface="Times New Roman" panose="02020603050405020304" charset="0"/>
                <a:cs typeface="Times New Roman" panose="02020603050405020304" charset="0"/>
              </a:rPr>
              <a:t>__________ (consider) </a:t>
            </a:r>
            <a:r>
              <a:rPr sz="2600">
                <a:latin typeface="Times New Roman" panose="02020603050405020304" charset="0"/>
                <a:cs typeface="Times New Roman" panose="02020603050405020304" charset="0"/>
              </a:rPr>
              <a:t>several inconvenient but </a:t>
            </a:r>
            <a:r>
              <a:rPr sz="2600">
                <a:solidFill>
                  <a:srgbClr val="3333FF"/>
                </a:solidFill>
                <a:latin typeface="Times New Roman" panose="02020603050405020304" charset="0"/>
                <a:cs typeface="Times New Roman" panose="02020603050405020304" charset="0"/>
              </a:rPr>
              <a:t>incontrovertible</a:t>
            </a:r>
            <a:r>
              <a:rPr lang="en-US" sz="2600">
                <a:solidFill>
                  <a:srgbClr val="3333FF"/>
                </a:solidFill>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facts.</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First, no matter </a:t>
            </a:r>
            <a:r>
              <a:rPr lang="en-US" sz="2600">
                <a:latin typeface="Times New Roman" panose="02020603050405020304" charset="0"/>
                <a:cs typeface="Times New Roman" panose="02020603050405020304" charset="0"/>
              </a:rPr>
              <a:t>____ </a:t>
            </a:r>
            <a:r>
              <a:rPr sz="2600">
                <a:latin typeface="Times New Roman" panose="02020603050405020304" charset="0"/>
                <a:cs typeface="Times New Roman" panose="02020603050405020304" charset="0"/>
              </a:rPr>
              <a:t>quickly the administration wants to raise the share of energy from </a:t>
            </a:r>
            <a:r>
              <a:rPr sz="2600">
                <a:solidFill>
                  <a:srgbClr val="3333FF"/>
                </a:solidFill>
                <a:latin typeface="Times New Roman" panose="02020603050405020304" charset="0"/>
                <a:cs typeface="Times New Roman" panose="02020603050405020304" charset="0"/>
              </a:rPr>
              <a:t>renewable </a:t>
            </a:r>
            <a:r>
              <a:rPr sz="2600">
                <a:latin typeface="Times New Roman" panose="02020603050405020304" charset="0"/>
                <a:cs typeface="Times New Roman" panose="02020603050405020304" charset="0"/>
              </a:rPr>
              <a:t>sources, U.S. energy security will require continued domestic oil and natural gas production </a:t>
            </a:r>
            <a:r>
              <a:rPr lang="en-US" sz="2600">
                <a:latin typeface="Times New Roman" panose="02020603050405020304" charset="0"/>
                <a:cs typeface="Times New Roman" panose="02020603050405020304" charset="0"/>
              </a:rPr>
              <a:t>___ </a:t>
            </a:r>
            <a:r>
              <a:rPr sz="2600">
                <a:latin typeface="Times New Roman" panose="02020603050405020304" charset="0"/>
                <a:cs typeface="Times New Roman" panose="02020603050405020304" charset="0"/>
              </a:rPr>
              <a:t>transportation, heating, industry, and electricity generation. </a:t>
            </a:r>
          </a:p>
          <a:p>
            <a:pPr algn="l"/>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Second, </a:t>
            </a:r>
            <a:r>
              <a:rPr lang="en-US" sz="2600">
                <a:latin typeface="Times New Roman" panose="02020603050405020304" charset="0"/>
                <a:cs typeface="Times New Roman" panose="02020603050405020304" charset="0"/>
              </a:rPr>
              <a:t>___ </a:t>
            </a:r>
            <a:r>
              <a:rPr sz="2600">
                <a:latin typeface="Times New Roman" panose="02020603050405020304" charset="0"/>
                <a:cs typeface="Times New Roman" panose="02020603050405020304" charset="0"/>
              </a:rPr>
              <a:t>current generation of renewables—hydropower, wind, and solar—cannot deliver electricity or heat without reliable baseload energy generation, most often from natural gas.  </a:t>
            </a:r>
          </a:p>
          <a:p>
            <a:pPr algn="l"/>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Third, the current set of renewable energy </a:t>
            </a:r>
            <a:r>
              <a:rPr lang="en-US" sz="2600">
                <a:latin typeface="Times New Roman" panose="02020603050405020304" charset="0"/>
                <a:cs typeface="Times New Roman" panose="02020603050405020304" charset="0"/>
              </a:rPr>
              <a:t>______ (source) </a:t>
            </a:r>
            <a:r>
              <a:rPr sz="2600">
                <a:latin typeface="Times New Roman" panose="02020603050405020304" charset="0"/>
                <a:cs typeface="Times New Roman" panose="02020603050405020304" charset="0"/>
              </a:rPr>
              <a:t>cannot deliver the energy the United States </a:t>
            </a:r>
            <a:r>
              <a:rPr lang="en-US" sz="2600">
                <a:latin typeface="Times New Roman" panose="02020603050405020304" charset="0"/>
                <a:cs typeface="Times New Roman" panose="02020603050405020304" charset="0"/>
              </a:rPr>
              <a:t>_____ (need) </a:t>
            </a:r>
            <a:r>
              <a:rPr sz="2600">
                <a:latin typeface="Times New Roman" panose="02020603050405020304" charset="0"/>
                <a:cs typeface="Times New Roman" panose="02020603050405020304" charset="0"/>
              </a:rPr>
              <a:t>due to their low energy output and efficiency, no matter how much money Washington throws at them.</a:t>
            </a:r>
          </a:p>
        </p:txBody>
      </p:sp>
      <p:sp>
        <p:nvSpPr>
          <p:cNvPr id="1048598" name="文本框 4"/>
          <p:cNvSpPr txBox="1"/>
          <p:nvPr/>
        </p:nvSpPr>
        <p:spPr>
          <a:xfrm>
            <a:off x="1881505" y="29210"/>
            <a:ext cx="6449060" cy="460375"/>
          </a:xfrm>
          <a:prstGeom prst="rect">
            <a:avLst/>
          </a:prstGeom>
          <a:noFill/>
        </p:spPr>
        <p:txBody>
          <a:bodyPr wrap="square" rtlCol="0">
            <a:spAutoFit/>
          </a:bodyPr>
          <a:lstStyle/>
          <a:p>
            <a:pPr algn="l">
              <a:buClrTx/>
              <a:buSzTx/>
              <a:buFontTx/>
            </a:pPr>
            <a:r>
              <a:rPr lang="zh-CN" altLang="en-US" sz="2400" b="1" dirty="0">
                <a:solidFill>
                  <a:schemeClr val="accent2"/>
                </a:solidFill>
                <a:latin typeface="+mj-ea"/>
                <a:ea typeface="+mj-ea"/>
                <a:cs typeface="Arial" panose="020B0604020202020204" pitchFamily="34" charset="0"/>
              </a:rPr>
              <a:t>（《外交政策》2022年冬季刊 29-30页）</a:t>
            </a:r>
          </a:p>
        </p:txBody>
      </p:sp>
      <p:sp>
        <p:nvSpPr>
          <p:cNvPr id="1048599" name="文本框 16"/>
          <p:cNvSpPr txBox="1"/>
          <p:nvPr/>
        </p:nvSpPr>
        <p:spPr>
          <a:xfrm>
            <a:off x="0" y="0"/>
            <a:ext cx="1561465" cy="491490"/>
          </a:xfrm>
          <a:prstGeom prst="rect">
            <a:avLst/>
          </a:prstGeom>
          <a:solidFill>
            <a:schemeClr val="accent6"/>
          </a:solidFill>
        </p:spPr>
        <p:txBody>
          <a:bodyPr wrap="square" rtlCol="0">
            <a:spAutoFit/>
          </a:bodyPr>
          <a:lstStyle/>
          <a:p>
            <a:pPr lvl="0" algn="l">
              <a:buClrTx/>
              <a:buSzTx/>
              <a:buFontTx/>
            </a:pPr>
            <a:r>
              <a:rPr kumimoji="1" lang="zh-CN" sz="2600" b="1" dirty="0">
                <a:solidFill>
                  <a:schemeClr val="lt1"/>
                </a:solidFill>
                <a:sym typeface="+mn-ea"/>
              </a:rPr>
              <a:t>语篇填空</a:t>
            </a:r>
          </a:p>
        </p:txBody>
      </p:sp>
      <p:sp>
        <p:nvSpPr>
          <p:cNvPr id="18" name="文本框 17"/>
          <p:cNvSpPr txBox="1"/>
          <p:nvPr/>
        </p:nvSpPr>
        <p:spPr>
          <a:xfrm>
            <a:off x="28575" y="860425"/>
            <a:ext cx="1543685" cy="491490"/>
          </a:xfrm>
          <a:prstGeom prst="rect">
            <a:avLst/>
          </a:prstGeom>
          <a:noFill/>
        </p:spPr>
        <p:txBody>
          <a:bodyPr wrap="square" rtlCol="0">
            <a:spAutoFit/>
          </a:bodyPr>
          <a:lstStyle/>
          <a:p>
            <a:r>
              <a:rPr sz="2600">
                <a:solidFill>
                  <a:srgbClr val="FF0000"/>
                </a:solidFill>
                <a:latin typeface="Times New Roman" panose="02020603050405020304" charset="0"/>
                <a:cs typeface="Times New Roman" panose="02020603050405020304" charset="0"/>
                <a:sym typeface="+mn-ea"/>
              </a:rPr>
              <a:t>shortage</a:t>
            </a:r>
            <a:endParaRPr lang="en-US" sz="2600" dirty="0">
              <a:solidFill>
                <a:srgbClr val="FF0000"/>
              </a:solidFill>
              <a:latin typeface="Times New Roman" panose="02020603050405020304" charset="0"/>
              <a:cs typeface="Times New Roman" panose="02020603050405020304" charset="0"/>
              <a:sym typeface="+mn-ea"/>
            </a:endParaRPr>
          </a:p>
        </p:txBody>
      </p:sp>
      <p:sp>
        <p:nvSpPr>
          <p:cNvPr id="19" name="文本框 18"/>
          <p:cNvSpPr txBox="1"/>
          <p:nvPr/>
        </p:nvSpPr>
        <p:spPr>
          <a:xfrm>
            <a:off x="5220335" y="1252220"/>
            <a:ext cx="2155190" cy="491490"/>
          </a:xfrm>
          <a:prstGeom prst="rect">
            <a:avLst/>
          </a:prstGeom>
          <a:noFill/>
        </p:spPr>
        <p:txBody>
          <a:bodyPr wrap="square" rtlCol="0">
            <a:spAutoFit/>
          </a:bodyPr>
          <a:lstStyle/>
          <a:p>
            <a:r>
              <a:rPr sz="2600">
                <a:solidFill>
                  <a:srgbClr val="FF0000"/>
                </a:solidFill>
                <a:latin typeface="Times New Roman" panose="02020603050405020304" charset="0"/>
                <a:cs typeface="Times New Roman" panose="02020603050405020304" charset="0"/>
                <a:sym typeface="+mn-ea"/>
              </a:rPr>
              <a:t>fundamentally </a:t>
            </a:r>
            <a:endParaRPr lang="en-US" sz="2600" dirty="0">
              <a:solidFill>
                <a:srgbClr val="FF0000"/>
              </a:solidFill>
              <a:latin typeface="Times New Roman" panose="02020603050405020304" charset="0"/>
              <a:cs typeface="Times New Roman" panose="02020603050405020304" charset="0"/>
              <a:sym typeface="+mn-ea"/>
            </a:endParaRPr>
          </a:p>
        </p:txBody>
      </p:sp>
      <p:sp>
        <p:nvSpPr>
          <p:cNvPr id="21" name="文本框 20"/>
          <p:cNvSpPr txBox="1"/>
          <p:nvPr/>
        </p:nvSpPr>
        <p:spPr>
          <a:xfrm>
            <a:off x="5715000" y="2440940"/>
            <a:ext cx="1932940" cy="491490"/>
          </a:xfrm>
          <a:prstGeom prst="rect">
            <a:avLst/>
          </a:prstGeom>
          <a:noFill/>
        </p:spPr>
        <p:txBody>
          <a:bodyPr wrap="square" rtlCol="0">
            <a:spAutoFit/>
          </a:bodyPr>
          <a:lstStyle/>
          <a:p>
            <a:r>
              <a:rPr sz="2600">
                <a:solidFill>
                  <a:srgbClr val="FF0000"/>
                </a:solidFill>
                <a:latin typeface="Times New Roman" panose="02020603050405020304" charset="0"/>
                <a:cs typeface="Times New Roman" panose="02020603050405020304" charset="0"/>
                <a:sym typeface="+mn-ea"/>
              </a:rPr>
              <a:t>considering </a:t>
            </a:r>
            <a:endParaRPr lang="en-US" sz="2600" dirty="0">
              <a:solidFill>
                <a:srgbClr val="FF0000"/>
              </a:solidFill>
              <a:latin typeface="Times New Roman" panose="02020603050405020304" charset="0"/>
              <a:cs typeface="Times New Roman" panose="02020603050405020304" charset="0"/>
              <a:sym typeface="+mn-ea"/>
            </a:endParaRPr>
          </a:p>
        </p:txBody>
      </p:sp>
      <p:sp>
        <p:nvSpPr>
          <p:cNvPr id="22" name="文本框 21"/>
          <p:cNvSpPr txBox="1"/>
          <p:nvPr/>
        </p:nvSpPr>
        <p:spPr>
          <a:xfrm>
            <a:off x="5628640" y="2825115"/>
            <a:ext cx="785495" cy="491490"/>
          </a:xfrm>
          <a:prstGeom prst="rect">
            <a:avLst/>
          </a:prstGeom>
          <a:noFill/>
        </p:spPr>
        <p:txBody>
          <a:bodyPr wrap="square" rtlCol="0">
            <a:spAutoFit/>
          </a:bodyPr>
          <a:lstStyle/>
          <a:p>
            <a:r>
              <a:rPr sz="2600">
                <a:solidFill>
                  <a:srgbClr val="FF0000"/>
                </a:solidFill>
                <a:latin typeface="Times New Roman" panose="02020603050405020304" charset="0"/>
                <a:cs typeface="Times New Roman" panose="02020603050405020304" charset="0"/>
                <a:sym typeface="+mn-ea"/>
              </a:rPr>
              <a:t>how </a:t>
            </a:r>
            <a:endParaRPr lang="en-US" sz="2600" dirty="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5353685" y="3618865"/>
            <a:ext cx="588010" cy="491490"/>
          </a:xfrm>
          <a:prstGeom prst="rect">
            <a:avLst/>
          </a:prstGeom>
          <a:noFill/>
        </p:spPr>
        <p:txBody>
          <a:bodyPr wrap="square" rtlCol="0">
            <a:spAutoFit/>
          </a:bodyPr>
          <a:lstStyle/>
          <a:p>
            <a:r>
              <a:rPr sz="2600">
                <a:solidFill>
                  <a:srgbClr val="FF0000"/>
                </a:solidFill>
                <a:latin typeface="Times New Roman" panose="02020603050405020304" charset="0"/>
                <a:cs typeface="Times New Roman" panose="02020603050405020304" charset="0"/>
                <a:sym typeface="+mn-ea"/>
              </a:rPr>
              <a:t>for </a:t>
            </a:r>
            <a:endParaRPr lang="en-US" sz="2600" dirty="0">
              <a:solidFill>
                <a:srgbClr val="FF0000"/>
              </a:solidFill>
              <a:latin typeface="Times New Roman" panose="02020603050405020304" charset="0"/>
              <a:cs typeface="Times New Roman" panose="02020603050405020304" charset="0"/>
              <a:sym typeface="+mn-ea"/>
            </a:endParaRPr>
          </a:p>
        </p:txBody>
      </p:sp>
      <p:sp>
        <p:nvSpPr>
          <p:cNvPr id="24" name="文本框 23"/>
          <p:cNvSpPr txBox="1"/>
          <p:nvPr/>
        </p:nvSpPr>
        <p:spPr>
          <a:xfrm>
            <a:off x="1582420" y="4420235"/>
            <a:ext cx="589915" cy="491490"/>
          </a:xfrm>
          <a:prstGeom prst="rect">
            <a:avLst/>
          </a:prstGeom>
          <a:noFill/>
        </p:spPr>
        <p:txBody>
          <a:bodyPr wrap="square" rtlCol="0">
            <a:spAutoFit/>
          </a:bodyPr>
          <a:lstStyle/>
          <a:p>
            <a:r>
              <a:rPr sz="2600">
                <a:solidFill>
                  <a:srgbClr val="FF0000"/>
                </a:solidFill>
                <a:latin typeface="Times New Roman" panose="02020603050405020304" charset="0"/>
                <a:cs typeface="Times New Roman" panose="02020603050405020304" charset="0"/>
                <a:sym typeface="+mn-ea"/>
              </a:rPr>
              <a:t>the </a:t>
            </a:r>
            <a:endParaRPr lang="en-US" sz="2600" dirty="0">
              <a:solidFill>
                <a:srgbClr val="FF0000"/>
              </a:solidFill>
              <a:latin typeface="Times New Roman" panose="02020603050405020304" charset="0"/>
              <a:cs typeface="Times New Roman" panose="02020603050405020304" charset="0"/>
              <a:sym typeface="+mn-ea"/>
            </a:endParaRPr>
          </a:p>
        </p:txBody>
      </p:sp>
      <p:sp>
        <p:nvSpPr>
          <p:cNvPr id="25" name="文本框 24"/>
          <p:cNvSpPr txBox="1"/>
          <p:nvPr/>
        </p:nvSpPr>
        <p:spPr>
          <a:xfrm>
            <a:off x="5768340" y="1646555"/>
            <a:ext cx="1931035" cy="491490"/>
          </a:xfrm>
          <a:prstGeom prst="rect">
            <a:avLst/>
          </a:prstGeom>
          <a:noFill/>
        </p:spPr>
        <p:txBody>
          <a:bodyPr wrap="square" rtlCol="0">
            <a:spAutoFit/>
          </a:bodyPr>
          <a:lstStyle/>
          <a:p>
            <a:r>
              <a:rPr sz="2600">
                <a:solidFill>
                  <a:srgbClr val="FF0000"/>
                </a:solidFill>
                <a:latin typeface="Times New Roman" panose="02020603050405020304" charset="0"/>
                <a:cs typeface="Times New Roman" panose="02020603050405020304" charset="0"/>
                <a:sym typeface="+mn-ea"/>
              </a:rPr>
              <a:t>affordable </a:t>
            </a:r>
            <a:endParaRPr lang="en-US" sz="2600" dirty="0">
              <a:solidFill>
                <a:srgbClr val="FF0000"/>
              </a:solidFill>
              <a:latin typeface="Times New Roman" panose="02020603050405020304" charset="0"/>
              <a:cs typeface="Times New Roman" panose="02020603050405020304" charset="0"/>
              <a:sym typeface="+mn-ea"/>
            </a:endParaRPr>
          </a:p>
        </p:txBody>
      </p:sp>
      <p:sp>
        <p:nvSpPr>
          <p:cNvPr id="26" name="文本框 25"/>
          <p:cNvSpPr txBox="1"/>
          <p:nvPr/>
        </p:nvSpPr>
        <p:spPr>
          <a:xfrm>
            <a:off x="9970135" y="838835"/>
            <a:ext cx="613410" cy="491490"/>
          </a:xfrm>
          <a:prstGeom prst="rect">
            <a:avLst/>
          </a:prstGeom>
          <a:noFill/>
        </p:spPr>
        <p:txBody>
          <a:bodyPr wrap="square" rtlCol="0">
            <a:spAutoFit/>
          </a:bodyPr>
          <a:lstStyle/>
          <a:p>
            <a:r>
              <a:rPr sz="2600">
                <a:solidFill>
                  <a:srgbClr val="FF0000"/>
                </a:solidFill>
                <a:latin typeface="Times New Roman" panose="02020603050405020304" charset="0"/>
                <a:cs typeface="Times New Roman" panose="02020603050405020304" charset="0"/>
                <a:sym typeface="+mn-ea"/>
              </a:rPr>
              <a:t>as</a:t>
            </a:r>
            <a:r>
              <a:rPr sz="2600">
                <a:latin typeface="Times New Roman" panose="02020603050405020304" charset="0"/>
                <a:cs typeface="Times New Roman" panose="02020603050405020304" charset="0"/>
                <a:sym typeface="+mn-ea"/>
              </a:rPr>
              <a:t> </a:t>
            </a:r>
            <a:endParaRPr lang="en-US" sz="2600" dirty="0">
              <a:solidFill>
                <a:srgbClr val="FF0000"/>
              </a:solidFill>
              <a:latin typeface="Times New Roman" panose="02020603050405020304" charset="0"/>
              <a:cs typeface="Times New Roman" panose="02020603050405020304" charset="0"/>
              <a:sym typeface="+mn-ea"/>
            </a:endParaRPr>
          </a:p>
        </p:txBody>
      </p:sp>
      <p:sp>
        <p:nvSpPr>
          <p:cNvPr id="27" name="文本框 26"/>
          <p:cNvSpPr txBox="1"/>
          <p:nvPr/>
        </p:nvSpPr>
        <p:spPr>
          <a:xfrm>
            <a:off x="6040755" y="5608320"/>
            <a:ext cx="1257935" cy="491490"/>
          </a:xfrm>
          <a:prstGeom prst="rect">
            <a:avLst/>
          </a:prstGeom>
          <a:noFill/>
        </p:spPr>
        <p:txBody>
          <a:bodyPr wrap="square" rtlCol="0">
            <a:spAutoFit/>
          </a:bodyPr>
          <a:lstStyle/>
          <a:p>
            <a:r>
              <a:rPr sz="2600">
                <a:solidFill>
                  <a:srgbClr val="FF0000"/>
                </a:solidFill>
                <a:latin typeface="Times New Roman" panose="02020603050405020304" charset="0"/>
                <a:cs typeface="Times New Roman" panose="02020603050405020304" charset="0"/>
                <a:sym typeface="+mn-ea"/>
              </a:rPr>
              <a:t>sources </a:t>
            </a:r>
            <a:endParaRPr lang="en-US" sz="2600" dirty="0">
              <a:solidFill>
                <a:srgbClr val="FF0000"/>
              </a:solidFill>
              <a:latin typeface="Times New Roman" panose="02020603050405020304" charset="0"/>
              <a:cs typeface="Times New Roman" panose="02020603050405020304" charset="0"/>
              <a:sym typeface="+mn-ea"/>
            </a:endParaRPr>
          </a:p>
        </p:txBody>
      </p:sp>
      <p:sp>
        <p:nvSpPr>
          <p:cNvPr id="28" name="文本框 27"/>
          <p:cNvSpPr txBox="1"/>
          <p:nvPr/>
        </p:nvSpPr>
        <p:spPr>
          <a:xfrm>
            <a:off x="2367280" y="6010275"/>
            <a:ext cx="1115060" cy="491490"/>
          </a:xfrm>
          <a:prstGeom prst="rect">
            <a:avLst/>
          </a:prstGeom>
          <a:noFill/>
        </p:spPr>
        <p:txBody>
          <a:bodyPr wrap="square" rtlCol="0">
            <a:spAutoFit/>
          </a:bodyPr>
          <a:lstStyle/>
          <a:p>
            <a:r>
              <a:rPr sz="2600">
                <a:solidFill>
                  <a:srgbClr val="FF0000"/>
                </a:solidFill>
                <a:latin typeface="Times New Roman" panose="02020603050405020304" charset="0"/>
                <a:cs typeface="Times New Roman" panose="02020603050405020304" charset="0"/>
                <a:sym typeface="+mn-ea"/>
              </a:rPr>
              <a:t>needs </a:t>
            </a:r>
            <a:endParaRPr lang="en-US" sz="2600" dirty="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linds(horizont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linds(horizont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linds(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linds(horizontal)">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linds(horizont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linds(horizontal)">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linds(horizont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linds(horizontal)">
                                      <p:cBhvr>
                                        <p:cTn id="5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2" grpId="0"/>
      <p:bldP spid="23" grpId="0"/>
      <p:bldP spid="24" grpId="0"/>
      <p:bldP spid="25" grpId="0"/>
      <p:bldP spid="26" grpId="0"/>
      <p:bldP spid="27"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2540" y="594360"/>
            <a:ext cx="12098655" cy="515747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3333FF"/>
                </a:solidFill>
                <a:latin typeface="Times New Roman" panose="02020603050405020304" charset="0"/>
                <a:ea typeface="华文中宋" panose="02010600040101010101" charset="-122"/>
                <a:cs typeface="Times New Roman" panose="02020603050405020304" charset="0"/>
                <a:sym typeface="+mn-ea"/>
              </a:rPr>
              <a:t>incontrovertible</a:t>
            </a:r>
            <a:r>
              <a:rPr lang="en-US" altLang="zh-CN" sz="2800">
                <a:latin typeface="Times New Roman" panose="02020603050405020304" charset="0"/>
                <a:ea typeface="华文中宋" panose="02010600040101010101" charset="-122"/>
                <a:cs typeface="Times New Roman" panose="02020603050405020304" charset="0"/>
                <a:sym typeface="+mn-ea"/>
              </a:rPr>
              <a:t>: that is true and cannot be disagreed with or denied</a:t>
            </a: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无可争辩的；不能否认的；无可置疑的</a:t>
            </a:r>
            <a:r>
              <a:rPr lang="en-US" sz="2800">
                <a:latin typeface="Times New Roman" panose="02020603050405020304" charset="0"/>
                <a:ea typeface="华文中宋" panose="02010600040101010101" charset="-122"/>
                <a:cs typeface="Times New Roman" panose="02020603050405020304" charset="0"/>
                <a:sym typeface="+mn-ea"/>
              </a:rPr>
              <a:t> </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We have incontrovertible evidence of what took place. </a:t>
            </a:r>
            <a:endParaRPr lang="en-US" altLang="zh-CN" sz="2800">
              <a:latin typeface="Times New Roman" panose="02020603050405020304" charset="0"/>
              <a:cs typeface="Times New Roman" panose="02020603050405020304" charset="0"/>
            </a:endParaRPr>
          </a:p>
          <a:p>
            <a:pPr algn="l">
              <a:lnSpc>
                <a:spcPct val="90000"/>
              </a:lnSpc>
              <a:spcBef>
                <a:spcPts val="1000"/>
              </a:spcBef>
              <a:buClrTx/>
              <a:buSzTx/>
              <a:buFont typeface="Arial" panose="020B0604020202020204" pitchFamily="34" charset="0"/>
              <a:buNone/>
            </a:pPr>
            <a:r>
              <a:rPr lang="en-US" altLang="zh-CN" sz="2800">
                <a:latin typeface="华文中宋" panose="02010600040101010101" charset="-122"/>
                <a:ea typeface="华文中宋" panose="02010600040101010101" charset="-122"/>
                <a:cs typeface="华文中宋" panose="02010600040101010101" charset="-122"/>
                <a:sym typeface="+mn-ea"/>
              </a:rPr>
              <a:t>   </a:t>
            </a:r>
            <a:r>
              <a:rPr lang="zh-CN" altLang="en-US" sz="2800">
                <a:latin typeface="华文中宋" panose="02010600040101010101" charset="-122"/>
                <a:ea typeface="华文中宋" panose="02010600040101010101" charset="-122"/>
                <a:cs typeface="华文中宋" panose="02010600040101010101" charset="-122"/>
                <a:sym typeface="+mn-ea"/>
              </a:rPr>
              <a:t>我们有确凿无疑的证据证明到底发生了什么。</a:t>
            </a:r>
            <a:endParaRPr lang="zh-CN" altLang="en-US" sz="2800">
              <a:latin typeface="华文中宋" panose="02010600040101010101" charset="-122"/>
              <a:ea typeface="华文中宋" panose="02010600040101010101" charset="-122"/>
              <a:cs typeface="华文中宋" panose="02010600040101010101" charset="-122"/>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3200">
                <a:latin typeface="Times New Roman" panose="02020603050405020304" charset="0"/>
                <a:cs typeface="Times New Roman" panose="02020603050405020304" charset="0"/>
              </a:rPr>
              <a:t>2.</a:t>
            </a:r>
            <a:r>
              <a:rPr lang="en-US" altLang="zh-CN" sz="2800">
                <a:latin typeface="Times New Roman" panose="02020603050405020304" charset="0"/>
                <a:cs typeface="Times New Roman" panose="02020603050405020304" charset="0"/>
              </a:rPr>
              <a:t> </a:t>
            </a:r>
            <a:r>
              <a:rPr lang="en-US" altLang="zh-CN" sz="2800">
                <a:solidFill>
                  <a:srgbClr val="3333FF"/>
                </a:solidFill>
                <a:latin typeface="Times New Roman" panose="02020603050405020304" charset="0"/>
                <a:cs typeface="Times New Roman" panose="02020603050405020304" charset="0"/>
                <a:sym typeface="+mn-ea"/>
              </a:rPr>
              <a:t>renewable: </a:t>
            </a:r>
            <a:r>
              <a:rPr lang="en-US" altLang="zh-CN" sz="2800">
                <a:latin typeface="Times New Roman" panose="02020603050405020304" charset="0"/>
                <a:ea typeface="华文中宋" panose="02010600040101010101" charset="-122"/>
                <a:cs typeface="Times New Roman" panose="02020603050405020304" charset="0"/>
                <a:sym typeface="+mn-ea"/>
              </a:rPr>
              <a:t>that is replaced naturally or controlled carefully and can therefore be used without the risk of finishing it all    </a:t>
            </a:r>
            <a:r>
              <a:rPr lang="zh-CN" altLang="en-US" sz="2800">
                <a:latin typeface="Times New Roman" panose="02020603050405020304" charset="0"/>
                <a:ea typeface="华文中宋" panose="02010600040101010101" charset="-122"/>
                <a:cs typeface="Times New Roman" panose="02020603050405020304" charset="0"/>
                <a:sym typeface="+mn-ea"/>
              </a:rPr>
              <a:t>可更新的；可再生的；可恢复的</a:t>
            </a:r>
            <a:r>
              <a:rPr lang="en-US" altLang="zh-CN" sz="2800">
                <a:latin typeface="Times New Roman" panose="02020603050405020304" charset="0"/>
                <a:cs typeface="Times New Roman" panose="02020603050405020304" charset="0"/>
              </a:rPr>
              <a:t>   </a:t>
            </a:r>
            <a:endParaRPr lang="en-US" altLang="zh-CN" sz="2800">
              <a:latin typeface="华文中宋" panose="02010600040101010101" charset="-122"/>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Renewable energy such as solar energy is theoretically inexhaustible.</a:t>
            </a:r>
          </a:p>
          <a:p>
            <a:pPr indent="0" algn="l">
              <a:lnSpc>
                <a:spcPct val="90000"/>
              </a:lnSpc>
              <a:spcBef>
                <a:spcPts val="1000"/>
              </a:spcBef>
              <a:buClrTx/>
              <a:buSzTx/>
              <a:buFont typeface="Wingdings" panose="05000000000000000000" charset="0"/>
              <a:buNone/>
            </a:pP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太阳能等可再生能源在理论上是取之不尽用之不竭的</a:t>
            </a:r>
            <a:r>
              <a:rPr lang="en-US" sz="2800">
                <a:latin typeface="Times New Roman" panose="02020603050405020304" charset="0"/>
                <a:ea typeface="华文中宋" panose="02010600040101010101" charset="-122"/>
                <a:cs typeface="Times New Roman" panose="02020603050405020304" charset="0"/>
              </a:rPr>
              <a:t>。</a:t>
            </a:r>
          </a:p>
        </p:txBody>
      </p:sp>
      <p:sp>
        <p:nvSpPr>
          <p:cNvPr id="1048604" name="文本框 1"/>
          <p:cNvSpPr txBox="1"/>
          <p:nvPr/>
        </p:nvSpPr>
        <p:spPr>
          <a:xfrm>
            <a:off x="164465" y="266700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p>
        </p:txBody>
      </p:sp>
      <p:sp>
        <p:nvSpPr>
          <p:cNvPr id="1048605" name="文本框 2"/>
          <p:cNvSpPr txBox="1"/>
          <p:nvPr/>
        </p:nvSpPr>
        <p:spPr>
          <a:xfrm>
            <a:off x="164465" y="3188970"/>
            <a:ext cx="9363710" cy="553085"/>
          </a:xfrm>
          <a:prstGeom prst="rect">
            <a:avLst/>
          </a:prstGeom>
          <a:noFill/>
        </p:spPr>
        <p:txBody>
          <a:bodyPr wrap="square" rtlCol="0">
            <a:spAutoFit/>
          </a:bodyPr>
          <a:lstStyle/>
          <a:p>
            <a:r>
              <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rPr>
              <a:t>March 2021 delivered the incontrovertible evidence.</a:t>
            </a:r>
          </a:p>
        </p:txBody>
      </p:sp>
      <p:sp>
        <p:nvSpPr>
          <p:cNvPr id="1048606" name="文本框 4"/>
          <p:cNvSpPr txBox="1"/>
          <p:nvPr/>
        </p:nvSpPr>
        <p:spPr>
          <a:xfrm>
            <a:off x="215900" y="571246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p>
        </p:txBody>
      </p:sp>
      <p:sp>
        <p:nvSpPr>
          <p:cNvPr id="1048607" name="文本框 5"/>
          <p:cNvSpPr txBox="1"/>
          <p:nvPr/>
        </p:nvSpPr>
        <p:spPr>
          <a:xfrm>
            <a:off x="164465" y="6224270"/>
            <a:ext cx="11793220" cy="553085"/>
          </a:xfrm>
          <a:prstGeom prst="rect">
            <a:avLst/>
          </a:prstGeom>
          <a:noFill/>
        </p:spPr>
        <p:txBody>
          <a:bodyPr wrap="square" rtlCol="0">
            <a:spAutoFit/>
          </a:bodyPr>
          <a:lstStyle/>
          <a:p>
            <a:r>
              <a:rPr lang="en-US" sz="3000">
                <a:solidFill>
                  <a:srgbClr val="FF0000"/>
                </a:solidFill>
                <a:latin typeface="Times New Roman" panose="02020603050405020304" charset="0"/>
                <a:cs typeface="Times New Roman" panose="02020603050405020304" charset="0"/>
              </a:rPr>
              <a:t> Forests are renewable natural resources, but they must be treated with care</a:t>
            </a:r>
            <a:r>
              <a:rPr sz="3000">
                <a:solidFill>
                  <a:srgbClr val="FF0000"/>
                </a:solidFill>
                <a:latin typeface="Times New Roman" panose="02020603050405020304" charset="0"/>
                <a:cs typeface="Times New Roman" panose="02020603050405020304" charset="0"/>
              </a:rPr>
              <a:t>. </a:t>
            </a:r>
          </a:p>
        </p:txBody>
      </p:sp>
      <p:sp>
        <p:nvSpPr>
          <p:cNvPr id="1048608" name="文本框 7"/>
          <p:cNvSpPr txBox="1"/>
          <p:nvPr/>
        </p:nvSpPr>
        <p:spPr>
          <a:xfrm>
            <a:off x="2012950" y="2667000"/>
            <a:ext cx="5993130" cy="521970"/>
          </a:xfrm>
          <a:prstGeom prst="rect">
            <a:avLst/>
          </a:prstGeom>
          <a:noFill/>
        </p:spPr>
        <p:txBody>
          <a:bodyPr wrap="square" rtlCol="0" anchor="t">
            <a:spAutoFit/>
          </a:bodyPr>
          <a:lstStyle/>
          <a:p>
            <a:r>
              <a:rPr lang="zh-CN" altLang="en-US" sz="2800">
                <a:latin typeface="Times New Roman" panose="02020603050405020304" charset="0"/>
                <a:ea typeface="华文中宋" panose="02010600040101010101" charset="-122"/>
                <a:cs typeface="Times New Roman" panose="02020603050405020304" charset="0"/>
              </a:rPr>
              <a:t>2021年3月</a:t>
            </a:r>
            <a:r>
              <a:rPr lang="zh-CN" altLang="en-US" sz="2800">
                <a:latin typeface="华文中宋" panose="02010600040101010101" charset="-122"/>
                <a:ea typeface="华文中宋" panose="02010600040101010101" charset="-122"/>
              </a:rPr>
              <a:t>提供了无可辩驳的证据。</a:t>
            </a:r>
          </a:p>
        </p:txBody>
      </p:sp>
      <p:cxnSp>
        <p:nvCxnSpPr>
          <p:cNvPr id="3145728" name="直接连接符 8"/>
          <p:cNvCxnSpPr/>
          <p:nvPr/>
        </p:nvCxnSpPr>
        <p:spPr>
          <a:xfrm flipV="1">
            <a:off x="215900" y="3716655"/>
            <a:ext cx="8047355" cy="1587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64465" y="6690995"/>
            <a:ext cx="11683365" cy="6350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26870" cy="521970"/>
          </a:xfrm>
          <a:prstGeom prst="rect">
            <a:avLst/>
          </a:prstGeom>
          <a:solidFill>
            <a:schemeClr val="accent6"/>
          </a:solidFill>
        </p:spPr>
        <p:txBody>
          <a:bodyPr wrap="square" rtlCol="0">
            <a:spAutoFit/>
          </a:bodyPr>
          <a:lstStyle/>
          <a:p>
            <a:pPr lvl="0" algn="l">
              <a:buClrTx/>
              <a:buSzTx/>
              <a:buFontTx/>
            </a:pPr>
            <a:r>
              <a:rPr kumimoji="1" lang="zh-CN" sz="2800" b="1" dirty="0">
                <a:solidFill>
                  <a:schemeClr val="lt1"/>
                </a:solidFill>
                <a:sym typeface="+mn-ea"/>
              </a:rPr>
              <a:t>词汇讲解</a:t>
            </a:r>
          </a:p>
        </p:txBody>
      </p:sp>
      <p:sp>
        <p:nvSpPr>
          <p:cNvPr id="3" name="文本框 6"/>
          <p:cNvSpPr txBox="1"/>
          <p:nvPr/>
        </p:nvSpPr>
        <p:spPr>
          <a:xfrm>
            <a:off x="2012950" y="5723890"/>
            <a:ext cx="8846820" cy="521970"/>
          </a:xfrm>
          <a:prstGeom prst="rect">
            <a:avLst/>
          </a:prstGeom>
          <a:noFill/>
        </p:spPr>
        <p:txBody>
          <a:bodyPr wrap="square" rtlCol="0" anchor="t">
            <a:spAutoFit/>
          </a:bodyPr>
          <a:lstStyle/>
          <a:p>
            <a:r>
              <a:rPr lang="zh-CN" altLang="en-US" sz="2800">
                <a:latin typeface="华文中宋" panose="02010600040101010101" charset="-122"/>
                <a:ea typeface="华文中宋" panose="02010600040101010101" charset="-122"/>
                <a:sym typeface="+mn-ea"/>
              </a:rPr>
              <a:t>森林是可再生的自然资源，但必须谨慎对待它们</a:t>
            </a:r>
            <a:r>
              <a:rPr lang="zh-CN" altLang="en-US" sz="2800">
                <a:latin typeface="华文中宋" panose="02010600040101010101" charset="-122"/>
                <a:ea typeface="华文中宋" panose="02010600040101010101" charset="-122"/>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7" dur="500"/>
                                        <p:tgtEl>
                                          <p:spTgt spid="1048602">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3" end="3"/>
                                            </p:txEl>
                                          </p:spTgt>
                                        </p:tgtEl>
                                        <p:attrNameLst>
                                          <p:attrName>style.visibility</p:attrName>
                                        </p:attrNameLst>
                                      </p:cBhvr>
                                      <p:to>
                                        <p:strVal val="visible"/>
                                      </p:to>
                                    </p:set>
                                    <p:animEffect transition="in" filter="blinds(horizontal)">
                                      <p:cBhvr>
                                        <p:cTn id="10" dur="500"/>
                                        <p:tgtEl>
                                          <p:spTgt spid="104860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4"/>
                                        </p:tgtEl>
                                        <p:attrNameLst>
                                          <p:attrName>style.visibility</p:attrName>
                                        </p:attrNameLst>
                                      </p:cBhvr>
                                      <p:to>
                                        <p:strVal val="visible"/>
                                      </p:to>
                                    </p:set>
                                    <p:animEffect transition="in" filter="blinds(horizontal)">
                                      <p:cBhvr>
                                        <p:cTn id="15" dur="500"/>
                                        <p:tgtEl>
                                          <p:spTgt spid="104860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blinds(horizontal)">
                                      <p:cBhvr>
                                        <p:cTn id="31" dur="500"/>
                                        <p:tgtEl>
                                          <p:spTgt spid="1048602">
                                            <p:txEl>
                                              <p:pRg st="7" end="7"/>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blinds(horizontal)">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048606"/>
                                        </p:tgtEl>
                                        <p:attrNameLst>
                                          <p:attrName>style.visibility</p:attrName>
                                        </p:attrNameLst>
                                      </p:cBhvr>
                                      <p:to>
                                        <p:strVal val="visible"/>
                                      </p:to>
                                    </p:set>
                                    <p:animEffect transition="in" filter="blinds(horizontal)">
                                      <p:cBhvr>
                                        <p:cTn id="39" dur="500"/>
                                        <p:tgtEl>
                                          <p:spTgt spid="1048606"/>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1" name="圆角矩形 6"/>
          <p:cNvSpPr/>
          <p:nvPr/>
        </p:nvSpPr>
        <p:spPr>
          <a:xfrm>
            <a:off x="101600" y="2388870"/>
            <a:ext cx="11988800" cy="2105025"/>
          </a:xfrm>
          <a:prstGeom prst="roundRect">
            <a:avLst>
              <a:gd name="adj" fmla="val 16667"/>
            </a:avLst>
          </a:prstGeom>
          <a:noFill/>
          <a:ln w="63500" cap="flat" cmpd="sng">
            <a:solidFill>
              <a:srgbClr val="00B050"/>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p>
        </p:txBody>
      </p:sp>
      <p:sp>
        <p:nvSpPr>
          <p:cNvPr id="1048612" name="文本框 8"/>
          <p:cNvSpPr txBox="1"/>
          <p:nvPr/>
        </p:nvSpPr>
        <p:spPr>
          <a:xfrm>
            <a:off x="153670" y="2383155"/>
            <a:ext cx="12077065" cy="1245235"/>
          </a:xfrm>
          <a:prstGeom prst="rect">
            <a:avLst/>
          </a:prstGeom>
          <a:noFill/>
        </p:spPr>
        <p:txBody>
          <a:bodyPr wrap="square">
            <a:spAutoFit/>
          </a:bodyPr>
          <a:lstStyle/>
          <a:p>
            <a:pPr algn="l"/>
            <a:r>
              <a:rPr lang="en-US" sz="2500">
                <a:latin typeface="Times New Roman" panose="02020603050405020304" charset="0"/>
                <a:cs typeface="Times New Roman" panose="02020603050405020304" charset="0"/>
                <a:sym typeface="+mn-ea"/>
              </a:rPr>
              <a:t>N</a:t>
            </a:r>
            <a:r>
              <a:rPr sz="2500">
                <a:latin typeface="Times New Roman" panose="02020603050405020304" charset="0"/>
                <a:cs typeface="Times New Roman" panose="02020603050405020304" charset="0"/>
                <a:sym typeface="+mn-ea"/>
              </a:rPr>
              <a:t>o matter</a:t>
            </a:r>
            <a:r>
              <a:rPr lang="en-US" sz="2500">
                <a:latin typeface="Times New Roman" panose="02020603050405020304" charset="0"/>
                <a:cs typeface="Times New Roman" panose="02020603050405020304" charset="0"/>
                <a:sym typeface="+mn-ea"/>
              </a:rPr>
              <a:t> how </a:t>
            </a:r>
            <a:r>
              <a:rPr sz="2500">
                <a:latin typeface="Times New Roman" panose="02020603050405020304" charset="0"/>
                <a:cs typeface="Times New Roman" panose="02020603050405020304" charset="0"/>
                <a:sym typeface="+mn-ea"/>
              </a:rPr>
              <a:t>quickly the administration wants to raise the share of energy from renewable sources, U.S. energy security will require continued domestic oil and natural gas production </a:t>
            </a:r>
            <a:r>
              <a:rPr lang="en-US" sz="2500">
                <a:latin typeface="Times New Roman" panose="02020603050405020304" charset="0"/>
                <a:cs typeface="Times New Roman" panose="02020603050405020304" charset="0"/>
                <a:sym typeface="+mn-ea"/>
              </a:rPr>
              <a:t>for</a:t>
            </a:r>
            <a:r>
              <a:rPr sz="2500">
                <a:latin typeface="Times New Roman" panose="02020603050405020304" charset="0"/>
                <a:cs typeface="Times New Roman" panose="02020603050405020304" charset="0"/>
                <a:sym typeface="+mn-ea"/>
              </a:rPr>
              <a:t> transportation, heating, industry, and electricity generation.</a:t>
            </a:r>
          </a:p>
        </p:txBody>
      </p:sp>
      <p:sp>
        <p:nvSpPr>
          <p:cNvPr id="1048613" name="文本框 3"/>
          <p:cNvSpPr txBox="1"/>
          <p:nvPr/>
        </p:nvSpPr>
        <p:spPr>
          <a:xfrm>
            <a:off x="255270" y="3803650"/>
            <a:ext cx="804545" cy="429895"/>
          </a:xfrm>
          <a:prstGeom prst="rect">
            <a:avLst/>
          </a:prstGeom>
          <a:solidFill>
            <a:srgbClr val="0070C0"/>
          </a:solidFill>
        </p:spPr>
        <p:txBody>
          <a:bodyPr wrap="square" rtlCol="0">
            <a:spAutoFit/>
          </a:bodyPr>
          <a:lstStyle/>
          <a:p>
            <a:pPr algn="ctr"/>
            <a:r>
              <a:rPr kumimoji="1" lang="zh-CN" altLang="en-US" sz="2200" b="1" dirty="0">
                <a:solidFill>
                  <a:schemeClr val="lt1"/>
                </a:solidFill>
              </a:rPr>
              <a:t>翻译</a:t>
            </a:r>
          </a:p>
        </p:txBody>
      </p:sp>
      <p:sp>
        <p:nvSpPr>
          <p:cNvPr id="1048614" name="文本框 9"/>
          <p:cNvSpPr txBox="1"/>
          <p:nvPr/>
        </p:nvSpPr>
        <p:spPr>
          <a:xfrm>
            <a:off x="1059815" y="3588385"/>
            <a:ext cx="11068050" cy="86042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无论政府希望以多快的速度提高可再生能源的份额，美国的能源安全都需要继续在国内生产用于运输、供暖、工业和发电的石油和天然气</a:t>
            </a:r>
            <a:r>
              <a:rPr lang="zh-CN" sz="2500">
                <a:latin typeface="Times New Roman" panose="02020603050405020304" charset="0"/>
                <a:ea typeface="华文中宋" panose="02010600040101010101" charset="-122"/>
                <a:cs typeface="Times New Roman" panose="02020603050405020304" charset="0"/>
              </a:rPr>
              <a:t>。</a:t>
            </a:r>
          </a:p>
        </p:txBody>
      </p:sp>
      <p:sp>
        <p:nvSpPr>
          <p:cNvPr id="4" name="圆角矩形 6"/>
          <p:cNvSpPr/>
          <p:nvPr/>
        </p:nvSpPr>
        <p:spPr>
          <a:xfrm>
            <a:off x="101600" y="602615"/>
            <a:ext cx="11988800" cy="1692910"/>
          </a:xfrm>
          <a:prstGeom prst="roundRect">
            <a:avLst>
              <a:gd name="adj" fmla="val 16667"/>
            </a:avLst>
          </a:prstGeom>
          <a:noFill/>
          <a:ln w="63500" cap="flat" cmpd="sng">
            <a:solidFill>
              <a:schemeClr val="accent1"/>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 name="文本框 8"/>
          <p:cNvSpPr txBox="1"/>
          <p:nvPr/>
        </p:nvSpPr>
        <p:spPr>
          <a:xfrm>
            <a:off x="168910" y="606425"/>
            <a:ext cx="12093575" cy="860425"/>
          </a:xfrm>
          <a:prstGeom prst="rect">
            <a:avLst/>
          </a:prstGeom>
          <a:noFill/>
        </p:spPr>
        <p:txBody>
          <a:bodyPr wrap="square">
            <a:spAutoFit/>
          </a:bodyPr>
          <a:lstStyle/>
          <a:p>
            <a:pPr algn="l"/>
            <a:r>
              <a:rPr sz="2500">
                <a:latin typeface="Times New Roman" panose="02020603050405020304" charset="0"/>
                <a:cs typeface="Times New Roman" panose="02020603050405020304" charset="0"/>
                <a:sym typeface="+mn-ea"/>
              </a:rPr>
              <a:t>The United States needs a fundamental</a:t>
            </a:r>
            <a:r>
              <a:rPr lang="en-US" sz="2500">
                <a:latin typeface="Times New Roman" panose="02020603050405020304" charset="0"/>
                <a:cs typeface="Times New Roman" panose="02020603050405020304" charset="0"/>
                <a:sym typeface="+mn-ea"/>
              </a:rPr>
              <a:t>ly</a:t>
            </a:r>
            <a:r>
              <a:rPr sz="2500">
                <a:latin typeface="Times New Roman" panose="02020603050405020304" charset="0"/>
                <a:cs typeface="Times New Roman" panose="02020603050405020304" charset="0"/>
                <a:sym typeface="+mn-ea"/>
              </a:rPr>
              <a:t> new energy policy that will deliver reliable energy supplies at</a:t>
            </a:r>
            <a:r>
              <a:rPr lang="en-US" sz="2500">
                <a:latin typeface="Times New Roman" panose="02020603050405020304" charset="0"/>
                <a:cs typeface="Times New Roman" panose="02020603050405020304" charset="0"/>
                <a:sym typeface="+mn-ea"/>
              </a:rPr>
              <a:t> </a:t>
            </a:r>
            <a:r>
              <a:rPr sz="2500">
                <a:latin typeface="Times New Roman" panose="02020603050405020304" charset="0"/>
                <a:cs typeface="Times New Roman" panose="02020603050405020304" charset="0"/>
                <a:sym typeface="+mn-ea"/>
              </a:rPr>
              <a:t>afford</a:t>
            </a:r>
            <a:r>
              <a:rPr lang="en-US" sz="2500">
                <a:latin typeface="Times New Roman" panose="02020603050405020304" charset="0"/>
                <a:cs typeface="Times New Roman" panose="02020603050405020304" charset="0"/>
                <a:sym typeface="+mn-ea"/>
              </a:rPr>
              <a:t>able</a:t>
            </a:r>
            <a:r>
              <a:rPr sz="2500">
                <a:latin typeface="Times New Roman" panose="02020603050405020304" charset="0"/>
                <a:cs typeface="Times New Roman" panose="02020603050405020304" charset="0"/>
                <a:sym typeface="+mn-ea"/>
              </a:rPr>
              <a:t> prices with low impact on the environment and climate.</a:t>
            </a:r>
          </a:p>
        </p:txBody>
      </p:sp>
      <p:sp>
        <p:nvSpPr>
          <p:cNvPr id="3" name="文本框 3"/>
          <p:cNvSpPr txBox="1"/>
          <p:nvPr/>
        </p:nvSpPr>
        <p:spPr>
          <a:xfrm>
            <a:off x="255270" y="5966460"/>
            <a:ext cx="804545" cy="429895"/>
          </a:xfrm>
          <a:prstGeom prst="rect">
            <a:avLst/>
          </a:prstGeom>
          <a:solidFill>
            <a:srgbClr val="0070C0"/>
          </a:solidFill>
        </p:spPr>
        <p:txBody>
          <a:bodyPr wrap="square" rtlCol="0">
            <a:spAutoFit/>
          </a:bodyPr>
          <a:lstStyle/>
          <a:p>
            <a:pPr algn="ctr"/>
            <a:r>
              <a:rPr kumimoji="1" lang="zh-CN" altLang="en-US" sz="2200" b="1" dirty="0">
                <a:solidFill>
                  <a:schemeClr val="lt1"/>
                </a:solidFill>
              </a:rPr>
              <a:t>翻译</a:t>
            </a:r>
          </a:p>
        </p:txBody>
      </p:sp>
      <p:sp>
        <p:nvSpPr>
          <p:cNvPr id="5" name="文本框 9"/>
          <p:cNvSpPr txBox="1"/>
          <p:nvPr/>
        </p:nvSpPr>
        <p:spPr>
          <a:xfrm>
            <a:off x="1032510" y="1434465"/>
            <a:ext cx="11132185" cy="86042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美国需要一项全新的能源政策，以可承受的价格提供可靠的能源供应，同时对环境和气候的影响很小</a:t>
            </a:r>
            <a:r>
              <a:rPr lang="zh-CN" sz="2500">
                <a:latin typeface="Times New Roman" panose="02020603050405020304" charset="0"/>
                <a:ea typeface="华文中宋" panose="02010600040101010101" charset="-122"/>
                <a:cs typeface="Times New Roman" panose="02020603050405020304" charset="0"/>
              </a:rPr>
              <a:t>。</a:t>
            </a:r>
          </a:p>
        </p:txBody>
      </p:sp>
      <p:sp>
        <p:nvSpPr>
          <p:cNvPr id="7" name="圆角矩形 6"/>
          <p:cNvSpPr/>
          <p:nvPr/>
        </p:nvSpPr>
        <p:spPr>
          <a:xfrm>
            <a:off x="138430" y="4587875"/>
            <a:ext cx="11988800" cy="216471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 name="文本框 8"/>
          <p:cNvSpPr txBox="1"/>
          <p:nvPr/>
        </p:nvSpPr>
        <p:spPr>
          <a:xfrm>
            <a:off x="180340" y="4575810"/>
            <a:ext cx="12033885" cy="1245235"/>
          </a:xfrm>
          <a:prstGeom prst="rect">
            <a:avLst/>
          </a:prstGeom>
          <a:noFill/>
        </p:spPr>
        <p:txBody>
          <a:bodyPr wrap="square">
            <a:spAutoFit/>
          </a:bodyPr>
          <a:lstStyle/>
          <a:p>
            <a:pPr algn="l"/>
            <a:r>
              <a:rPr lang="en-US" sz="2500">
                <a:latin typeface="Times New Roman" panose="02020603050405020304" charset="0"/>
                <a:cs typeface="Times New Roman" panose="02020603050405020304" charset="0"/>
                <a:sym typeface="+mn-ea"/>
              </a:rPr>
              <a:t>T</a:t>
            </a:r>
            <a:r>
              <a:rPr sz="2500">
                <a:latin typeface="Times New Roman" panose="02020603050405020304" charset="0"/>
                <a:cs typeface="Times New Roman" panose="02020603050405020304" charset="0"/>
                <a:sym typeface="+mn-ea"/>
              </a:rPr>
              <a:t>he current set of renewable energy source</a:t>
            </a:r>
            <a:r>
              <a:rPr lang="en-US" sz="2500">
                <a:latin typeface="Times New Roman" panose="02020603050405020304" charset="0"/>
                <a:cs typeface="Times New Roman" panose="02020603050405020304" charset="0"/>
                <a:sym typeface="+mn-ea"/>
              </a:rPr>
              <a:t>s</a:t>
            </a:r>
            <a:r>
              <a:rPr sz="2500">
                <a:latin typeface="Times New Roman" panose="02020603050405020304" charset="0"/>
                <a:cs typeface="Times New Roman" panose="02020603050405020304" charset="0"/>
                <a:sym typeface="+mn-ea"/>
              </a:rPr>
              <a:t> cannot deliver the energy the United States</a:t>
            </a:r>
            <a:r>
              <a:rPr lang="en-US" sz="2500">
                <a:latin typeface="Times New Roman" panose="02020603050405020304" charset="0"/>
                <a:cs typeface="Times New Roman" panose="02020603050405020304" charset="0"/>
                <a:sym typeface="+mn-ea"/>
              </a:rPr>
              <a:t> </a:t>
            </a:r>
            <a:r>
              <a:rPr sz="2500">
                <a:latin typeface="Times New Roman" panose="02020603050405020304" charset="0"/>
                <a:cs typeface="Times New Roman" panose="02020603050405020304" charset="0"/>
                <a:sym typeface="+mn-ea"/>
              </a:rPr>
              <a:t>need</a:t>
            </a:r>
            <a:r>
              <a:rPr lang="en-US" sz="2500">
                <a:latin typeface="Times New Roman" panose="02020603050405020304" charset="0"/>
                <a:cs typeface="Times New Roman" panose="02020603050405020304" charset="0"/>
                <a:sym typeface="+mn-ea"/>
              </a:rPr>
              <a:t>s</a:t>
            </a:r>
            <a:r>
              <a:rPr sz="2500">
                <a:latin typeface="Times New Roman" panose="02020603050405020304" charset="0"/>
                <a:cs typeface="Times New Roman" panose="02020603050405020304" charset="0"/>
                <a:sym typeface="+mn-ea"/>
              </a:rPr>
              <a:t> due to their low energy output and efficiency, no matter how much money Washington throws at them.</a:t>
            </a:r>
          </a:p>
        </p:txBody>
      </p:sp>
      <p:sp>
        <p:nvSpPr>
          <p:cNvPr id="9" name="文本框 3"/>
          <p:cNvSpPr txBox="1"/>
          <p:nvPr/>
        </p:nvSpPr>
        <p:spPr>
          <a:xfrm>
            <a:off x="255270" y="1640840"/>
            <a:ext cx="804545" cy="429895"/>
          </a:xfrm>
          <a:prstGeom prst="rect">
            <a:avLst/>
          </a:prstGeom>
          <a:solidFill>
            <a:srgbClr val="0070C0"/>
          </a:solidFill>
        </p:spPr>
        <p:txBody>
          <a:bodyPr wrap="square" rtlCol="0">
            <a:spAutoFit/>
          </a:bodyPr>
          <a:lstStyle/>
          <a:p>
            <a:pPr algn="ctr"/>
            <a:r>
              <a:rPr kumimoji="1" lang="zh-CN" altLang="en-US" sz="2200" b="1" dirty="0">
                <a:solidFill>
                  <a:schemeClr val="lt1"/>
                </a:solidFill>
              </a:rPr>
              <a:t>翻译</a:t>
            </a:r>
          </a:p>
        </p:txBody>
      </p:sp>
      <p:sp>
        <p:nvSpPr>
          <p:cNvPr id="11" name="文本框 10"/>
          <p:cNvSpPr txBox="1"/>
          <p:nvPr/>
        </p:nvSpPr>
        <p:spPr>
          <a:xfrm>
            <a:off x="1121410" y="5778500"/>
            <a:ext cx="10831195" cy="860425"/>
          </a:xfrm>
          <a:prstGeom prst="rect">
            <a:avLst/>
          </a:prstGeom>
          <a:noFill/>
        </p:spPr>
        <p:txBody>
          <a:bodyPr wrap="square" rtlCol="0" anchor="t">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当前的可再生能源无法提供美国所需的能源，因为</a:t>
            </a:r>
            <a:r>
              <a:rPr sz="2500">
                <a:latin typeface="Times New Roman" panose="02020603050405020304" charset="0"/>
                <a:ea typeface="华文中宋" panose="02010600040101010101" charset="-122"/>
                <a:cs typeface="Times New Roman" panose="02020603050405020304" charset="0"/>
                <a:sym typeface="+mn-ea"/>
              </a:rPr>
              <a:t>无论华盛顿</a:t>
            </a:r>
            <a:r>
              <a:rPr lang="zh-CN" sz="2500">
                <a:latin typeface="Times New Roman" panose="02020603050405020304" charset="0"/>
                <a:ea typeface="华文中宋" panose="02010600040101010101" charset="-122"/>
                <a:cs typeface="Times New Roman" panose="02020603050405020304" charset="0"/>
                <a:sym typeface="+mn-ea"/>
              </a:rPr>
              <a:t>在这方面</a:t>
            </a:r>
            <a:r>
              <a:rPr sz="2500">
                <a:latin typeface="Times New Roman" panose="02020603050405020304" charset="0"/>
                <a:ea typeface="华文中宋" panose="02010600040101010101" charset="-122"/>
                <a:cs typeface="Times New Roman" panose="02020603050405020304" charset="0"/>
                <a:sym typeface="+mn-ea"/>
              </a:rPr>
              <a:t>投入多少资金</a:t>
            </a:r>
            <a:r>
              <a:rPr lang="zh-CN" sz="2500">
                <a:latin typeface="Times New Roman" panose="02020603050405020304" charset="0"/>
                <a:ea typeface="华文中宋" panose="02010600040101010101" charset="-122"/>
                <a:cs typeface="Times New Roman" panose="02020603050405020304" charset="0"/>
                <a:sym typeface="+mn-ea"/>
              </a:rPr>
              <a:t>，</a:t>
            </a:r>
            <a:r>
              <a:rPr sz="2500">
                <a:latin typeface="Times New Roman" panose="02020603050405020304" charset="0"/>
                <a:ea typeface="华文中宋" panose="02010600040101010101" charset="-122"/>
                <a:cs typeface="Times New Roman" panose="02020603050405020304" charset="0"/>
              </a:rPr>
              <a:t>它们的能源输出和效率低。</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14"/>
                                        </p:tgtEl>
                                        <p:attrNameLst>
                                          <p:attrName>style.visibility</p:attrName>
                                        </p:attrNameLst>
                                      </p:cBhvr>
                                      <p:to>
                                        <p:strVal val="visible"/>
                                      </p:to>
                                    </p:set>
                                    <p:animEffect transition="in" filter="blinds(horizontal)">
                                      <p:cBhvr>
                                        <p:cTn id="12" dur="500"/>
                                        <p:tgtEl>
                                          <p:spTgt spid="10486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13" grpId="1" animBg="1"/>
      <p:bldP spid="1048614" grpId="0"/>
      <p:bldP spid="5"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640205" y="236855"/>
            <a:ext cx="8911590" cy="1076325"/>
          </a:xfrm>
          <a:prstGeom prst="rect">
            <a:avLst/>
          </a:prstGeom>
          <a:noFill/>
        </p:spPr>
        <p:txBody>
          <a:bodyPr wrap="square" rtlCol="0" anchor="t">
            <a:spAutoFit/>
          </a:bodyPr>
          <a:lstStyle/>
          <a:p>
            <a:pPr algn="ctr"/>
            <a:r>
              <a:rPr lang="en-US" altLang="zh-CN" sz="3200" b="1" dirty="0">
                <a:solidFill>
                  <a:prstClr val="black"/>
                </a:solidFill>
              </a:rPr>
              <a:t>4. The Queen’s Platinum Jubilee Celebrations </a:t>
            </a:r>
          </a:p>
          <a:p>
            <a:pPr algn="ctr"/>
            <a:r>
              <a:rPr lang="zh-CN" altLang="en-US" sz="3200" b="1" dirty="0">
                <a:solidFill>
                  <a:srgbClr val="ED7D31"/>
                </a:solidFill>
                <a:sym typeface="+mn-ea"/>
              </a:rPr>
              <a:t>女王白金周年庆典</a:t>
            </a:r>
          </a:p>
        </p:txBody>
      </p:sp>
      <p:pic>
        <p:nvPicPr>
          <p:cNvPr id="2" name="图片 1"/>
          <p:cNvPicPr>
            <a:picLocks noChangeAspect="1"/>
          </p:cNvPicPr>
          <p:nvPr/>
        </p:nvPicPr>
        <p:blipFill>
          <a:blip r:embed="rId3"/>
          <a:srcRect b="610"/>
          <a:stretch>
            <a:fillRect/>
          </a:stretch>
        </p:blipFill>
        <p:spPr>
          <a:xfrm>
            <a:off x="949960" y="1582420"/>
            <a:ext cx="3341370" cy="4655820"/>
          </a:xfrm>
          <a:prstGeom prst="rect">
            <a:avLst/>
          </a:prstGeom>
        </p:spPr>
      </p:pic>
      <p:pic>
        <p:nvPicPr>
          <p:cNvPr id="6" name="图片 5" descr="https://inews.gtimg.com/newsapp_bt/0/14404949971/100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48939" y="2056250"/>
            <a:ext cx="5929658" cy="370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9" name="文本框 16"/>
          <p:cNvSpPr txBox="1"/>
          <p:nvPr/>
        </p:nvSpPr>
        <p:spPr>
          <a:xfrm>
            <a:off x="0" y="0"/>
            <a:ext cx="1626870" cy="521970"/>
          </a:xfrm>
          <a:prstGeom prst="rect">
            <a:avLst/>
          </a:prstGeom>
          <a:solidFill>
            <a:schemeClr val="accent6"/>
          </a:solidFill>
        </p:spPr>
        <p:txBody>
          <a:bodyPr wrap="square" rtlCol="0">
            <a:spAutoFit/>
          </a:bodyPr>
          <a:lstStyle/>
          <a:p>
            <a:r>
              <a:rPr kumimoji="1" lang="zh-CN" altLang="en-US" sz="2800" b="1" dirty="0">
                <a:solidFill>
                  <a:prstClr val="white"/>
                </a:solidFill>
                <a:sym typeface="+mn-ea"/>
              </a:rPr>
              <a:t>语篇填空</a:t>
            </a:r>
          </a:p>
        </p:txBody>
      </p:sp>
      <p:sp>
        <p:nvSpPr>
          <p:cNvPr id="3" name="文本框 2"/>
          <p:cNvSpPr txBox="1"/>
          <p:nvPr/>
        </p:nvSpPr>
        <p:spPr>
          <a:xfrm>
            <a:off x="126365" y="654050"/>
            <a:ext cx="12065635" cy="6092825"/>
          </a:xfrm>
          <a:prstGeom prst="rect">
            <a:avLst/>
          </a:prstGeom>
          <a:noFill/>
        </p:spPr>
        <p:txBody>
          <a:bodyPr wrap="square" rtlCol="0" anchor="t">
            <a:spAutoFit/>
          </a:bodyPr>
          <a:lstStyle/>
          <a:p>
            <a:r>
              <a:rPr lang="en-US" altLang="zh-CN" sz="2600" dirty="0">
                <a:solidFill>
                  <a:prstClr val="black"/>
                </a:solidFill>
                <a:latin typeface="Times New Roman" panose="02020603050405020304" charset="0"/>
                <a:cs typeface="Times New Roman" panose="02020603050405020304" charset="0"/>
              </a:rPr>
              <a:t>       It will be a summer of celebrations in 2022, as the Queen becomes the first British monarch to ____________ </a:t>
            </a:r>
            <a:r>
              <a:rPr lang="en-US" altLang="zh-CN" sz="2600" dirty="0">
                <a:solidFill>
                  <a:srgbClr val="3333FF"/>
                </a:solidFill>
                <a:latin typeface="Times New Roman" panose="02020603050405020304" charset="0"/>
                <a:cs typeface="Times New Roman" panose="02020603050405020304" charset="0"/>
              </a:rPr>
              <a:t>(reign) </a:t>
            </a:r>
            <a:r>
              <a:rPr lang="en-US" altLang="zh-CN" sz="2600" dirty="0">
                <a:solidFill>
                  <a:prstClr val="black"/>
                </a:solidFill>
                <a:latin typeface="Times New Roman" panose="02020603050405020304" charset="0"/>
                <a:cs typeface="Times New Roman" panose="02020603050405020304" charset="0"/>
              </a:rPr>
              <a:t>for 70 years. With spectacular displays, a star-studded concert and major community events and exhibitions all ____ the calendar, the milestone _____________ (mark) in style across the UK. </a:t>
            </a:r>
          </a:p>
          <a:p>
            <a:r>
              <a:rPr lang="en-US" altLang="zh-CN" sz="2600" dirty="0">
                <a:solidFill>
                  <a:prstClr val="black"/>
                </a:solidFill>
                <a:latin typeface="Times New Roman" panose="02020603050405020304" charset="0"/>
                <a:cs typeface="Times New Roman" panose="02020603050405020304" charset="0"/>
              </a:rPr>
              <a:t>      The anniversary of Her Majesty’s accession to the throne falls on 6 February and she traditionally spends the day _________ (private). However, the following months will see several key occasions _______  (pay) tribute (</a:t>
            </a:r>
            <a:r>
              <a:rPr lang="zh-CN" altLang="en-US" sz="2400" dirty="0">
                <a:solidFill>
                  <a:prstClr val="black"/>
                </a:solidFill>
                <a:latin typeface="Times New Roman" panose="02020603050405020304" charset="0"/>
                <a:cs typeface="Times New Roman" panose="02020603050405020304" charset="0"/>
              </a:rPr>
              <a:t>表示敬意</a:t>
            </a:r>
            <a:r>
              <a:rPr lang="en-US" altLang="zh-CN" sz="2600" dirty="0">
                <a:solidFill>
                  <a:prstClr val="black"/>
                </a:solidFill>
                <a:latin typeface="Times New Roman" panose="02020603050405020304" charset="0"/>
                <a:cs typeface="Times New Roman" panose="02020603050405020304" charset="0"/>
              </a:rPr>
              <a:t>) to her seven decades of duty, </a:t>
            </a:r>
            <a:r>
              <a:rPr lang="en-US" altLang="zh-CN" sz="2600" dirty="0">
                <a:solidFill>
                  <a:srgbClr val="3333FF"/>
                </a:solidFill>
                <a:latin typeface="Times New Roman" panose="02020603050405020304" charset="0"/>
                <a:cs typeface="Times New Roman" panose="02020603050405020304" charset="0"/>
              </a:rPr>
              <a:t>culminating</a:t>
            </a:r>
            <a:r>
              <a:rPr lang="en-US" altLang="zh-CN" sz="2600" dirty="0">
                <a:solidFill>
                  <a:prstClr val="black"/>
                </a:solidFill>
                <a:latin typeface="Times New Roman" panose="02020603050405020304" charset="0"/>
                <a:cs typeface="Times New Roman" panose="02020603050405020304" charset="0"/>
              </a:rPr>
              <a:t> in a four-day bank holiday weekend.</a:t>
            </a:r>
          </a:p>
          <a:p>
            <a:r>
              <a:rPr lang="en-US" altLang="zh-CN" sz="2600" dirty="0">
                <a:solidFill>
                  <a:prstClr val="black"/>
                </a:solidFill>
                <a:latin typeface="Times New Roman" panose="02020603050405020304" charset="0"/>
                <a:cs typeface="Times New Roman" panose="02020603050405020304" charset="0"/>
              </a:rPr>
              <a:t>       June will be ___ time of celebration, with the Queen’s Birthday Parade ________ </a:t>
            </a:r>
            <a:r>
              <a:rPr lang="en-US" altLang="zh-CN" sz="2600" dirty="0">
                <a:solidFill>
                  <a:srgbClr val="3333FF"/>
                </a:solidFill>
                <a:latin typeface="Times New Roman" panose="02020603050405020304" charset="0"/>
                <a:cs typeface="Times New Roman" panose="02020603050405020304" charset="0"/>
              </a:rPr>
              <a:t>(kick) off </a:t>
            </a:r>
            <a:r>
              <a:rPr lang="en-US" altLang="zh-CN" sz="2600" dirty="0">
                <a:solidFill>
                  <a:prstClr val="black"/>
                </a:solidFill>
                <a:latin typeface="Times New Roman" panose="02020603050405020304" charset="0"/>
                <a:cs typeface="Times New Roman" panose="02020603050405020304" charset="0"/>
              </a:rPr>
              <a:t>a four-day bank holiday weekend. Trooping the </a:t>
            </a:r>
            <a:r>
              <a:rPr lang="en-US" altLang="zh-CN" sz="2600" dirty="0" err="1">
                <a:solidFill>
                  <a:prstClr val="black"/>
                </a:solidFill>
                <a:latin typeface="Times New Roman" panose="02020603050405020304" charset="0"/>
                <a:cs typeface="Times New Roman" panose="02020603050405020304" charset="0"/>
              </a:rPr>
              <a:t>Colour</a:t>
            </a:r>
            <a:r>
              <a:rPr lang="en-US" altLang="zh-CN" sz="2600" dirty="0">
                <a:solidFill>
                  <a:prstClr val="black"/>
                </a:solidFill>
                <a:latin typeface="Times New Roman" panose="02020603050405020304" charset="0"/>
                <a:cs typeface="Times New Roman" panose="02020603050405020304" charset="0"/>
              </a:rPr>
              <a:t> will see the 1st Battalion, Irish Guards, taking part, as well as hundreds of musicians and horses. They’ll be joined by _________ (member) of the royal family in a carriage </a:t>
            </a:r>
            <a:r>
              <a:rPr lang="en-US" altLang="zh-CN" sz="2600" dirty="0">
                <a:solidFill>
                  <a:srgbClr val="3333FF"/>
                </a:solidFill>
                <a:latin typeface="Times New Roman" panose="02020603050405020304" charset="0"/>
                <a:cs typeface="Times New Roman" panose="02020603050405020304" charset="0"/>
              </a:rPr>
              <a:t>procession</a:t>
            </a:r>
            <a:r>
              <a:rPr lang="en-US" altLang="zh-CN" sz="2600" dirty="0">
                <a:solidFill>
                  <a:prstClr val="black"/>
                </a:solidFill>
                <a:latin typeface="Times New Roman" panose="02020603050405020304" charset="0"/>
                <a:cs typeface="Times New Roman" panose="02020603050405020304" charset="0"/>
              </a:rPr>
              <a:t> down The Mall _______ they return to Buckingham Palace to watch a military fly past from the balcony. Making this even ____________ (special) is the fact it will be the first Queen’s Birthday Parade to take place in central London since 2019.</a:t>
            </a:r>
          </a:p>
        </p:txBody>
      </p:sp>
      <p:sp>
        <p:nvSpPr>
          <p:cNvPr id="1048598" name="文本框 4"/>
          <p:cNvSpPr txBox="1"/>
          <p:nvPr/>
        </p:nvSpPr>
        <p:spPr>
          <a:xfrm>
            <a:off x="1798955" y="0"/>
            <a:ext cx="6560820" cy="460375"/>
          </a:xfrm>
          <a:prstGeom prst="rect">
            <a:avLst/>
          </a:prstGeom>
          <a:noFill/>
        </p:spPr>
        <p:txBody>
          <a:bodyPr wrap="square" rtlCol="0">
            <a:spAutoFit/>
          </a:bodyPr>
          <a:lstStyle/>
          <a:p>
            <a:r>
              <a:rPr lang="zh-CN" altLang="en-US" sz="2400" b="1" dirty="0">
                <a:solidFill>
                  <a:srgbClr val="ED7D31"/>
                </a:solidFill>
                <a:latin typeface="微软雅黑" panose="020B0503020204020204" charset="-122"/>
                <a:cs typeface="Arial" panose="020B0604020202020204" pitchFamily="34" charset="0"/>
              </a:rPr>
              <a:t>（</a:t>
            </a:r>
            <a:r>
              <a:rPr lang="en-US" altLang="zh-CN" sz="2400" b="1" dirty="0">
                <a:solidFill>
                  <a:srgbClr val="ED7D31"/>
                </a:solidFill>
                <a:latin typeface="微软雅黑" panose="020B0503020204020204" charset="-122"/>
                <a:cs typeface="Arial" panose="020B0604020202020204" pitchFamily="34" charset="0"/>
              </a:rPr>
              <a:t>《Hello!》2022年1月24</a:t>
            </a:r>
            <a:r>
              <a:rPr lang="zh-CN" altLang="en-US" sz="2400" b="1" dirty="0">
                <a:solidFill>
                  <a:srgbClr val="ED7D31"/>
                </a:solidFill>
                <a:latin typeface="微软雅黑" panose="020B0503020204020204" charset="-122"/>
                <a:cs typeface="Arial" panose="020B0604020202020204" pitchFamily="34" charset="0"/>
              </a:rPr>
              <a:t>日刊</a:t>
            </a:r>
            <a:r>
              <a:rPr lang="en-US" altLang="zh-CN" sz="2400" b="1" dirty="0">
                <a:solidFill>
                  <a:srgbClr val="ED7D31"/>
                </a:solidFill>
                <a:latin typeface="微软雅黑" panose="020B0503020204020204" charset="-122"/>
                <a:cs typeface="Arial" panose="020B0604020202020204" pitchFamily="34" charset="0"/>
              </a:rPr>
              <a:t> </a:t>
            </a:r>
            <a:r>
              <a:rPr lang="en-US" sz="2400" b="1" dirty="0">
                <a:solidFill>
                  <a:srgbClr val="ED7D31"/>
                </a:solidFill>
                <a:ea typeface="+mj-ea"/>
                <a:cs typeface="Arial" panose="020B0604020202020204" pitchFamily="34" charset="0"/>
              </a:rPr>
              <a:t>55</a:t>
            </a:r>
            <a:r>
              <a:rPr lang="zh-CN" altLang="en-US" sz="2400" b="1" dirty="0">
                <a:solidFill>
                  <a:srgbClr val="ED7D31"/>
                </a:solidFill>
                <a:latin typeface="微软雅黑" panose="020B0503020204020204" charset="-122"/>
                <a:cs typeface="Arial" panose="020B0604020202020204" pitchFamily="34" charset="0"/>
              </a:rPr>
              <a:t>页</a:t>
            </a:r>
            <a:r>
              <a:rPr lang="en-US" altLang="zh-CN" sz="2400" b="1" dirty="0">
                <a:solidFill>
                  <a:srgbClr val="ED7D31"/>
                </a:solidFill>
                <a:latin typeface="微软雅黑" panose="020B0503020204020204" charset="-122"/>
                <a:cs typeface="Arial" panose="020B0604020202020204" pitchFamily="34" charset="0"/>
              </a:rPr>
              <a:t>）</a:t>
            </a:r>
            <a:endParaRPr lang="zh-CN" altLang="en-US" sz="2400" b="1" dirty="0">
              <a:solidFill>
                <a:srgbClr val="ED7D31"/>
              </a:solidFill>
              <a:latin typeface="微软雅黑" panose="020B0503020204020204" charset="-122"/>
              <a:cs typeface="Arial" panose="020B0604020202020204" pitchFamily="34" charset="0"/>
            </a:endParaRPr>
          </a:p>
        </p:txBody>
      </p:sp>
      <p:sp>
        <p:nvSpPr>
          <p:cNvPr id="5" name="文本框 4"/>
          <p:cNvSpPr txBox="1"/>
          <p:nvPr/>
        </p:nvSpPr>
        <p:spPr>
          <a:xfrm>
            <a:off x="1817494" y="1065275"/>
            <a:ext cx="1978427" cy="492443"/>
          </a:xfrm>
          <a:prstGeom prst="rect">
            <a:avLst/>
          </a:prstGeom>
          <a:noFill/>
        </p:spPr>
        <p:txBody>
          <a:bodyPr wrap="none" rtlCol="0" anchor="t">
            <a:spAutoFit/>
          </a:bodyPr>
          <a:lstStyle/>
          <a:p>
            <a:r>
              <a:rPr lang="en-US" altLang="zh-CN" sz="2600" dirty="0">
                <a:solidFill>
                  <a:srgbClr val="FF0000"/>
                </a:solidFill>
                <a:latin typeface="Times New Roman" panose="02020603050405020304" charset="0"/>
                <a:cs typeface="Times New Roman" panose="02020603050405020304" charset="0"/>
                <a:sym typeface="+mn-ea"/>
              </a:rPr>
              <a:t>have reigned </a:t>
            </a:r>
            <a:endParaRPr lang="zh-CN" altLang="en-US" dirty="0">
              <a:solidFill>
                <a:prstClr val="black"/>
              </a:solidFill>
            </a:endParaRPr>
          </a:p>
        </p:txBody>
      </p:sp>
      <p:sp>
        <p:nvSpPr>
          <p:cNvPr id="6" name="文本框 5"/>
          <p:cNvSpPr txBox="1"/>
          <p:nvPr/>
        </p:nvSpPr>
        <p:spPr>
          <a:xfrm>
            <a:off x="7832066" y="1460604"/>
            <a:ext cx="527709" cy="492443"/>
          </a:xfrm>
          <a:prstGeom prst="rect">
            <a:avLst/>
          </a:prstGeom>
          <a:noFill/>
        </p:spPr>
        <p:txBody>
          <a:bodyPr wrap="none" rtlCol="0" anchor="t">
            <a:spAutoFit/>
          </a:bodyPr>
          <a:lstStyle/>
          <a:p>
            <a:r>
              <a:rPr lang="en-US" altLang="zh-CN" sz="2600" dirty="0">
                <a:solidFill>
                  <a:srgbClr val="FF0000"/>
                </a:solidFill>
                <a:latin typeface="Times New Roman" panose="02020603050405020304" charset="0"/>
                <a:cs typeface="Times New Roman" panose="02020603050405020304" charset="0"/>
                <a:sym typeface="+mn-ea"/>
              </a:rPr>
              <a:t>in</a:t>
            </a:r>
            <a:r>
              <a:rPr lang="zh-CN" altLang="en-US" sz="2600" dirty="0">
                <a:solidFill>
                  <a:srgbClr val="FF0000"/>
                </a:solidFill>
                <a:latin typeface="Times New Roman" panose="02020603050405020304" charset="0"/>
                <a:cs typeface="Times New Roman" panose="02020603050405020304" charset="0"/>
                <a:sym typeface="+mn-ea"/>
              </a:rPr>
              <a:t> </a:t>
            </a:r>
            <a:endParaRPr lang="zh-CN" altLang="en-US" dirty="0">
              <a:solidFill>
                <a:prstClr val="black"/>
              </a:solidFill>
            </a:endParaRPr>
          </a:p>
        </p:txBody>
      </p:sp>
      <p:sp>
        <p:nvSpPr>
          <p:cNvPr id="7" name="文本框 6"/>
          <p:cNvSpPr txBox="1"/>
          <p:nvPr/>
        </p:nvSpPr>
        <p:spPr>
          <a:xfrm>
            <a:off x="138619" y="1860356"/>
            <a:ext cx="2266967" cy="492443"/>
          </a:xfrm>
          <a:prstGeom prst="rect">
            <a:avLst/>
          </a:prstGeom>
          <a:noFill/>
        </p:spPr>
        <p:txBody>
          <a:bodyPr wrap="none" rtlCol="0" anchor="t">
            <a:spAutoFit/>
          </a:bodyPr>
          <a:lstStyle/>
          <a:p>
            <a:r>
              <a:rPr lang="en-US" altLang="zh-CN" sz="2600" dirty="0">
                <a:solidFill>
                  <a:srgbClr val="FF0000"/>
                </a:solidFill>
                <a:latin typeface="Times New Roman" panose="02020603050405020304" charset="0"/>
                <a:cs typeface="Times New Roman" panose="02020603050405020304" charset="0"/>
                <a:sym typeface="+mn-ea"/>
              </a:rPr>
              <a:t>will be marked </a:t>
            </a:r>
            <a:endParaRPr lang="zh-CN" altLang="en-US" dirty="0">
              <a:solidFill>
                <a:prstClr val="black"/>
              </a:solidFill>
            </a:endParaRPr>
          </a:p>
        </p:txBody>
      </p:sp>
      <p:sp>
        <p:nvSpPr>
          <p:cNvPr id="8" name="文本框 7"/>
          <p:cNvSpPr txBox="1"/>
          <p:nvPr/>
        </p:nvSpPr>
        <p:spPr>
          <a:xfrm>
            <a:off x="4020220" y="2635882"/>
            <a:ext cx="1369286" cy="492443"/>
          </a:xfrm>
          <a:prstGeom prst="rect">
            <a:avLst/>
          </a:prstGeom>
          <a:noFill/>
        </p:spPr>
        <p:txBody>
          <a:bodyPr wrap="none" rtlCol="0" anchor="t">
            <a:spAutoFit/>
          </a:bodyPr>
          <a:lstStyle/>
          <a:p>
            <a:r>
              <a:rPr lang="en-US" altLang="zh-CN" sz="2600" dirty="0">
                <a:solidFill>
                  <a:srgbClr val="FF0000"/>
                </a:solidFill>
                <a:latin typeface="Times New Roman" panose="02020603050405020304" charset="0"/>
                <a:cs typeface="Times New Roman" panose="02020603050405020304" charset="0"/>
                <a:sym typeface="+mn-ea"/>
              </a:rPr>
              <a:t>privately</a:t>
            </a:r>
            <a:endParaRPr lang="zh-CN" altLang="en-US" dirty="0">
              <a:solidFill>
                <a:prstClr val="black"/>
              </a:solidFill>
            </a:endParaRPr>
          </a:p>
        </p:txBody>
      </p:sp>
      <p:sp>
        <p:nvSpPr>
          <p:cNvPr id="9" name="文本框 8"/>
          <p:cNvSpPr txBox="1"/>
          <p:nvPr/>
        </p:nvSpPr>
        <p:spPr>
          <a:xfrm>
            <a:off x="3208260" y="3015758"/>
            <a:ext cx="1175322" cy="492443"/>
          </a:xfrm>
          <a:prstGeom prst="rect">
            <a:avLst/>
          </a:prstGeom>
          <a:noFill/>
        </p:spPr>
        <p:txBody>
          <a:bodyPr wrap="none" rtlCol="0" anchor="t">
            <a:spAutoFit/>
          </a:bodyPr>
          <a:lstStyle/>
          <a:p>
            <a:r>
              <a:rPr lang="en-US" altLang="zh-CN" sz="2600" dirty="0">
                <a:solidFill>
                  <a:srgbClr val="FF0000"/>
                </a:solidFill>
                <a:latin typeface="Times New Roman" panose="02020603050405020304" charset="0"/>
                <a:cs typeface="Times New Roman" panose="02020603050405020304" charset="0"/>
                <a:sym typeface="+mn-ea"/>
              </a:rPr>
              <a:t>to pay </a:t>
            </a:r>
            <a:r>
              <a:rPr lang="zh-CN" altLang="en-US" sz="2600" dirty="0">
                <a:solidFill>
                  <a:srgbClr val="FF0000"/>
                </a:solidFill>
                <a:latin typeface="Times New Roman" panose="02020603050405020304" charset="0"/>
                <a:cs typeface="Times New Roman" panose="02020603050405020304" charset="0"/>
                <a:sym typeface="+mn-ea"/>
              </a:rPr>
              <a:t> </a:t>
            </a:r>
          </a:p>
        </p:txBody>
      </p:sp>
      <p:sp>
        <p:nvSpPr>
          <p:cNvPr id="10" name="文本框 9"/>
          <p:cNvSpPr txBox="1"/>
          <p:nvPr/>
        </p:nvSpPr>
        <p:spPr>
          <a:xfrm>
            <a:off x="2002438" y="4986286"/>
            <a:ext cx="1406154" cy="492443"/>
          </a:xfrm>
          <a:prstGeom prst="rect">
            <a:avLst/>
          </a:prstGeom>
          <a:noFill/>
        </p:spPr>
        <p:txBody>
          <a:bodyPr wrap="none" rtlCol="0" anchor="t">
            <a:spAutoFit/>
          </a:bodyPr>
          <a:lstStyle/>
          <a:p>
            <a:r>
              <a:rPr lang="en-US" altLang="zh-CN" sz="2600" dirty="0">
                <a:solidFill>
                  <a:srgbClr val="FF0000"/>
                </a:solidFill>
                <a:latin typeface="Times New Roman" panose="02020603050405020304" charset="0"/>
                <a:cs typeface="Times New Roman" panose="02020603050405020304" charset="0"/>
                <a:sym typeface="+mn-ea"/>
              </a:rPr>
              <a:t>members</a:t>
            </a:r>
            <a:endParaRPr lang="zh-CN" altLang="en-US" dirty="0">
              <a:solidFill>
                <a:prstClr val="black"/>
              </a:solidFill>
            </a:endParaRPr>
          </a:p>
        </p:txBody>
      </p:sp>
      <p:sp>
        <p:nvSpPr>
          <p:cNvPr id="11" name="文本框 10"/>
          <p:cNvSpPr txBox="1"/>
          <p:nvPr/>
        </p:nvSpPr>
        <p:spPr>
          <a:xfrm>
            <a:off x="989982" y="5410933"/>
            <a:ext cx="1034257" cy="492443"/>
          </a:xfrm>
          <a:prstGeom prst="rect">
            <a:avLst/>
          </a:prstGeom>
          <a:noFill/>
        </p:spPr>
        <p:txBody>
          <a:bodyPr wrap="none" rtlCol="0" anchor="t">
            <a:spAutoFit/>
          </a:bodyPr>
          <a:lstStyle/>
          <a:p>
            <a:r>
              <a:rPr lang="en-US" altLang="zh-CN" sz="2600" dirty="0">
                <a:solidFill>
                  <a:srgbClr val="FF0000"/>
                </a:solidFill>
                <a:latin typeface="Times New Roman" panose="02020603050405020304" charset="0"/>
                <a:cs typeface="Times New Roman" panose="02020603050405020304" charset="0"/>
                <a:sym typeface="+mn-ea"/>
              </a:rPr>
              <a:t>before</a:t>
            </a:r>
            <a:endParaRPr lang="zh-CN" altLang="en-US" sz="2600" dirty="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3860800" y="5799918"/>
            <a:ext cx="2044149" cy="492443"/>
          </a:xfrm>
          <a:prstGeom prst="rect">
            <a:avLst/>
          </a:prstGeom>
          <a:noFill/>
        </p:spPr>
        <p:txBody>
          <a:bodyPr wrap="none" rtlCol="0" anchor="t">
            <a:spAutoFit/>
          </a:bodyPr>
          <a:lstStyle/>
          <a:p>
            <a:r>
              <a:rPr lang="en-US" altLang="zh-CN" sz="2600" dirty="0">
                <a:solidFill>
                  <a:srgbClr val="FF0000"/>
                </a:solidFill>
                <a:latin typeface="Times New Roman" panose="02020603050405020304" charset="0"/>
                <a:cs typeface="Times New Roman" panose="02020603050405020304" charset="0"/>
                <a:sym typeface="+mn-ea"/>
              </a:rPr>
              <a:t>more special </a:t>
            </a:r>
            <a:r>
              <a:rPr lang="zh-CN" altLang="en-US" sz="2600" dirty="0">
                <a:solidFill>
                  <a:srgbClr val="FF0000"/>
                </a:solidFill>
                <a:latin typeface="Times New Roman" panose="02020603050405020304" charset="0"/>
                <a:cs typeface="Times New Roman" panose="02020603050405020304" charset="0"/>
                <a:sym typeface="+mn-ea"/>
              </a:rPr>
              <a:t> </a:t>
            </a:r>
          </a:p>
        </p:txBody>
      </p:sp>
      <p:sp>
        <p:nvSpPr>
          <p:cNvPr id="13" name="文本框 12"/>
          <p:cNvSpPr txBox="1"/>
          <p:nvPr/>
        </p:nvSpPr>
        <p:spPr>
          <a:xfrm>
            <a:off x="10357107" y="3820571"/>
            <a:ext cx="1184940" cy="492443"/>
          </a:xfrm>
          <a:prstGeom prst="rect">
            <a:avLst/>
          </a:prstGeom>
          <a:noFill/>
        </p:spPr>
        <p:txBody>
          <a:bodyPr wrap="none" rtlCol="0" anchor="t">
            <a:spAutoFit/>
          </a:bodyPr>
          <a:lstStyle/>
          <a:p>
            <a:r>
              <a:rPr lang="en-US" altLang="zh-CN" sz="2600" dirty="0">
                <a:solidFill>
                  <a:srgbClr val="FF0000"/>
                </a:solidFill>
                <a:latin typeface="Times New Roman" panose="02020603050405020304" charset="0"/>
                <a:cs typeface="Times New Roman" panose="02020603050405020304" charset="0"/>
                <a:sym typeface="+mn-ea"/>
              </a:rPr>
              <a:t>kicking</a:t>
            </a:r>
          </a:p>
        </p:txBody>
      </p:sp>
      <p:sp>
        <p:nvSpPr>
          <p:cNvPr id="14" name="文本框 13"/>
          <p:cNvSpPr txBox="1"/>
          <p:nvPr/>
        </p:nvSpPr>
        <p:spPr>
          <a:xfrm>
            <a:off x="2539444" y="3820571"/>
            <a:ext cx="332142" cy="492443"/>
          </a:xfrm>
          <a:prstGeom prst="rect">
            <a:avLst/>
          </a:prstGeom>
          <a:noFill/>
        </p:spPr>
        <p:txBody>
          <a:bodyPr wrap="none" rtlCol="0" anchor="t">
            <a:spAutoFit/>
          </a:bodyPr>
          <a:lstStyle/>
          <a:p>
            <a:r>
              <a:rPr lang="en-US" altLang="zh-CN" sz="2600" dirty="0">
                <a:solidFill>
                  <a:srgbClr val="FF0000"/>
                </a:solidFill>
                <a:latin typeface="Times New Roman" panose="02020603050405020304" charset="0"/>
                <a:cs typeface="Times New Roman" panose="02020603050405020304" charset="0"/>
                <a:sym typeface="+mn-ea"/>
              </a:rPr>
              <a:t>a</a:t>
            </a:r>
            <a:endParaRPr lang="zh-CN" altLang="en-US" sz="2600" dirty="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linds(horizont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linds(horizontal)">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5720" y="749935"/>
            <a:ext cx="12329752" cy="4641850"/>
          </a:xfrm>
          <a:prstGeom prst="rect">
            <a:avLst/>
          </a:prstGeom>
          <a:noFill/>
        </p:spPr>
        <p:txBody>
          <a:bodyPr wrap="square" rtlCol="0">
            <a:spAutoFit/>
          </a:bodyPr>
          <a:lstStyle/>
          <a:p>
            <a:pPr>
              <a:lnSpc>
                <a:spcPct val="90000"/>
              </a:lnSpc>
              <a:spcBef>
                <a:spcPts val="1000"/>
              </a:spcBef>
            </a:pPr>
            <a:r>
              <a:rPr lang="zh-CN" altLang="en-US" sz="2800" dirty="0">
                <a:solidFill>
                  <a:prstClr val="black"/>
                </a:solidFill>
                <a:latin typeface="Times New Roman" panose="02020603050405020304" charset="0"/>
                <a:ea typeface="华文中宋" panose="02010600040101010101" charset="-122"/>
                <a:cs typeface="Times New Roman" panose="02020603050405020304" charset="0"/>
              </a:rPr>
              <a:t>1. </a:t>
            </a:r>
            <a:r>
              <a:rPr lang="en-US" altLang="zh-CN" sz="2800" dirty="0">
                <a:solidFill>
                  <a:srgbClr val="3333FF"/>
                </a:solidFill>
                <a:latin typeface="Times New Roman" panose="02020603050405020304" charset="0"/>
                <a:cs typeface="Times New Roman" panose="02020603050405020304" charset="0"/>
                <a:sym typeface="+mn-ea"/>
              </a:rPr>
              <a:t>reign</a:t>
            </a:r>
            <a:r>
              <a:rPr lang="en-US" altLang="zh-CN" sz="2800" dirty="0">
                <a:solidFill>
                  <a:prstClr val="black"/>
                </a:solidFill>
                <a:latin typeface="Times New Roman" panose="02020603050405020304" charset="0"/>
                <a:ea typeface="华文中宋" panose="02010600040101010101" charset="-122"/>
                <a:cs typeface="Times New Roman" panose="02020603050405020304" charset="0"/>
              </a:rPr>
              <a:t>: hold royal office;  rule as king or queen </a:t>
            </a:r>
            <a:r>
              <a:rPr lang="zh-CN" altLang="en-US" sz="2800" dirty="0">
                <a:solidFill>
                  <a:prstClr val="black"/>
                </a:solidFill>
                <a:latin typeface="Times New Roman" panose="02020603050405020304" charset="0"/>
                <a:ea typeface="华文中宋" panose="02010600040101010101" charset="-122"/>
                <a:cs typeface="Times New Roman" panose="02020603050405020304" charset="0"/>
              </a:rPr>
              <a:t>为王，为君；统治</a:t>
            </a:r>
            <a:endParaRPr lang="en-US" altLang="zh-CN" sz="2800" dirty="0">
              <a:solidFill>
                <a:prstClr val="black"/>
              </a:solidFill>
              <a:latin typeface="Times New Roman" panose="02020603050405020304" charset="0"/>
              <a:ea typeface="华文中宋" panose="02010600040101010101" charset="-122"/>
              <a:cs typeface="Times New Roman" panose="02020603050405020304" charset="0"/>
            </a:endParaRPr>
          </a:p>
          <a:p>
            <a:pPr marL="457200" indent="-457200">
              <a:lnSpc>
                <a:spcPct val="90000"/>
              </a:lnSpc>
              <a:spcBef>
                <a:spcPts val="1000"/>
              </a:spcBef>
              <a:buFont typeface="Wingdings" panose="05000000000000000000" charset="0"/>
              <a:buChar char="ü"/>
            </a:pPr>
            <a:r>
              <a:rPr lang="en-US" altLang="zh-CN" sz="2800" dirty="0">
                <a:solidFill>
                  <a:prstClr val="black"/>
                </a:solidFill>
                <a:latin typeface="Times New Roman" panose="02020603050405020304" charset="0"/>
                <a:ea typeface="华文中宋" panose="02010600040101010101" charset="-122"/>
                <a:cs typeface="Times New Roman" panose="02020603050405020304" charset="0"/>
              </a:rPr>
              <a:t>The Lord will reign for ever and ever. </a:t>
            </a:r>
          </a:p>
          <a:p>
            <a:pPr>
              <a:lnSpc>
                <a:spcPct val="90000"/>
              </a:lnSpc>
              <a:spcBef>
                <a:spcPts val="1000"/>
              </a:spcBef>
            </a:pPr>
            <a:r>
              <a:rPr lang="zh-CN" altLang="en-US" sz="2800" dirty="0">
                <a:solidFill>
                  <a:prstClr val="black"/>
                </a:solidFill>
                <a:latin typeface="Times New Roman" panose="02020603050405020304" charset="0"/>
                <a:ea typeface="华文中宋" panose="02010600040101010101" charset="-122"/>
                <a:cs typeface="Times New Roman" panose="02020603050405020304" charset="0"/>
              </a:rPr>
              <a:t>     耶和华必作王，直到永永远远！</a:t>
            </a:r>
            <a:endParaRPr lang="en-US" altLang="zh-CN" sz="3200" dirty="0">
              <a:solidFill>
                <a:prstClr val="black"/>
              </a:solidFill>
              <a:latin typeface="Times New Roman" panose="02020603050405020304" charset="0"/>
              <a:cs typeface="Times New Roman" panose="02020603050405020304" charset="0"/>
            </a:endParaRPr>
          </a:p>
          <a:p>
            <a:pPr>
              <a:lnSpc>
                <a:spcPct val="90000"/>
              </a:lnSpc>
              <a:spcBef>
                <a:spcPts val="1000"/>
              </a:spcBef>
            </a:pPr>
            <a:endParaRPr lang="en-US" altLang="zh-CN" sz="3200" dirty="0">
              <a:solidFill>
                <a:prstClr val="black"/>
              </a:solidFill>
              <a:latin typeface="Times New Roman" panose="02020603050405020304" charset="0"/>
              <a:cs typeface="Times New Roman" panose="02020603050405020304" charset="0"/>
            </a:endParaRPr>
          </a:p>
          <a:p>
            <a:pPr>
              <a:lnSpc>
                <a:spcPct val="90000"/>
              </a:lnSpc>
              <a:spcBef>
                <a:spcPts val="1000"/>
              </a:spcBef>
            </a:pPr>
            <a:endParaRPr lang="en-US" altLang="zh-CN" sz="3200" dirty="0">
              <a:solidFill>
                <a:prstClr val="black"/>
              </a:solidFill>
              <a:latin typeface="Times New Roman" panose="02020603050405020304" charset="0"/>
              <a:cs typeface="Times New Roman" panose="02020603050405020304" charset="0"/>
            </a:endParaRPr>
          </a:p>
          <a:p>
            <a:pPr>
              <a:lnSpc>
                <a:spcPct val="90000"/>
              </a:lnSpc>
              <a:spcBef>
                <a:spcPts val="1000"/>
              </a:spcBef>
            </a:pPr>
            <a:r>
              <a:rPr lang="en-US" altLang="zh-CN" sz="3200" dirty="0">
                <a:solidFill>
                  <a:prstClr val="black"/>
                </a:solidFill>
                <a:latin typeface="Times New Roman" panose="02020603050405020304" charset="0"/>
                <a:cs typeface="Times New Roman" panose="02020603050405020304" charset="0"/>
              </a:rPr>
              <a:t>2. </a:t>
            </a:r>
            <a:r>
              <a:rPr lang="en-US" sz="3000" dirty="0">
                <a:solidFill>
                  <a:srgbClr val="3333FF"/>
                </a:solidFill>
                <a:latin typeface="Times New Roman" panose="02020603050405020304" charset="0"/>
                <a:cs typeface="Times New Roman" panose="02020603050405020304" charset="0"/>
                <a:sym typeface="+mn-ea"/>
              </a:rPr>
              <a:t>culminate</a:t>
            </a:r>
            <a:r>
              <a:rPr lang="en-US" altLang="zh-CN" sz="3000" dirty="0">
                <a:solidFill>
                  <a:prstClr val="black"/>
                </a:solidFill>
                <a:latin typeface="Times New Roman" panose="02020603050405020304" charset="0"/>
                <a:cs typeface="Times New Roman" panose="02020603050405020304" charset="0"/>
              </a:rPr>
              <a:t>: </a:t>
            </a:r>
            <a:r>
              <a:rPr lang="en-US" sz="2800" dirty="0">
                <a:solidFill>
                  <a:prstClr val="black"/>
                </a:solidFill>
                <a:latin typeface="Times New Roman" panose="02020603050405020304" charset="0"/>
                <a:ea typeface="华文中宋" panose="02010600040101010101" charset="-122"/>
                <a:cs typeface="Times New Roman" panose="02020603050405020304" charset="0"/>
              </a:rPr>
              <a:t>to end with a particular result, or at a particular point （</a:t>
            </a:r>
            <a:r>
              <a:rPr lang="zh-CN" altLang="en-US" sz="2800" dirty="0">
                <a:solidFill>
                  <a:prstClr val="black"/>
                </a:solidFill>
                <a:latin typeface="Times New Roman" panose="02020603050405020304" charset="0"/>
                <a:ea typeface="华文中宋" panose="02010600040101010101" charset="-122"/>
                <a:cs typeface="Times New Roman" panose="02020603050405020304" charset="0"/>
              </a:rPr>
              <a:t>以某种结果）告终；（在某一点）结束</a:t>
            </a:r>
            <a:endParaRPr lang="en-US" altLang="zh-CN" sz="2800" dirty="0">
              <a:solidFill>
                <a:prstClr val="black"/>
              </a:solidFill>
              <a:latin typeface="Times New Roman" panose="02020603050405020304" charset="0"/>
              <a:ea typeface="华文中宋" panose="02010600040101010101" charset="-122"/>
              <a:cs typeface="Times New Roman" panose="02020603050405020304" charset="0"/>
            </a:endParaRPr>
          </a:p>
          <a:p>
            <a:pPr marL="457200" indent="-457200">
              <a:lnSpc>
                <a:spcPct val="90000"/>
              </a:lnSpc>
              <a:spcBef>
                <a:spcPts val="1000"/>
              </a:spcBef>
              <a:buFont typeface="Wingdings" panose="05000000000000000000" pitchFamily="2" charset="2"/>
              <a:buChar char="ü"/>
            </a:pPr>
            <a:r>
              <a:rPr lang="en-US" sz="2800" dirty="0">
                <a:solidFill>
                  <a:prstClr val="black"/>
                </a:solidFill>
                <a:latin typeface="Times New Roman" panose="02020603050405020304" charset="0"/>
                <a:ea typeface="华文中宋" panose="02010600040101010101" charset="-122"/>
                <a:cs typeface="Times New Roman" panose="02020603050405020304" charset="0"/>
              </a:rPr>
              <a:t>Months of hard work culminated in success. </a:t>
            </a:r>
          </a:p>
          <a:p>
            <a:pPr>
              <a:lnSpc>
                <a:spcPct val="90000"/>
              </a:lnSpc>
              <a:spcBef>
                <a:spcPts val="1000"/>
              </a:spcBef>
            </a:pPr>
            <a:r>
              <a:rPr lang="zh-CN" altLang="en-US" sz="2800" dirty="0">
                <a:solidFill>
                  <a:prstClr val="black"/>
                </a:solidFill>
                <a:latin typeface="Times New Roman" panose="02020603050405020304" charset="0"/>
                <a:ea typeface="华文中宋" panose="02010600040101010101" charset="-122"/>
                <a:cs typeface="Times New Roman" panose="02020603050405020304" charset="0"/>
              </a:rPr>
              <a:t>    几个月的艰辛工作终于取得了成功。</a:t>
            </a:r>
            <a:r>
              <a:rPr sz="2800" dirty="0">
                <a:solidFill>
                  <a:prstClr val="black"/>
                </a:solidFill>
                <a:latin typeface="Times New Roman" panose="02020603050405020304" charset="0"/>
                <a:ea typeface="华文中宋" panose="02010600040101010101" charset="-122"/>
                <a:cs typeface="Times New Roman" panose="02020603050405020304" charset="0"/>
              </a:rPr>
              <a:t>  </a:t>
            </a:r>
          </a:p>
        </p:txBody>
      </p:sp>
      <p:sp>
        <p:nvSpPr>
          <p:cNvPr id="17" name="文本框 16"/>
          <p:cNvSpPr txBox="1"/>
          <p:nvPr/>
        </p:nvSpPr>
        <p:spPr>
          <a:xfrm>
            <a:off x="0" y="0"/>
            <a:ext cx="1885315" cy="521970"/>
          </a:xfrm>
          <a:prstGeom prst="rect">
            <a:avLst/>
          </a:prstGeom>
          <a:solidFill>
            <a:schemeClr val="accent6"/>
          </a:solidFill>
        </p:spPr>
        <p:txBody>
          <a:bodyPr wrap="square" rtlCol="0">
            <a:spAutoFit/>
          </a:bodyPr>
          <a:lstStyle/>
          <a:p>
            <a:r>
              <a:rPr kumimoji="1" lang="zh-CN" altLang="en-US" sz="2800" b="1" dirty="0">
                <a:solidFill>
                  <a:prstClr val="white"/>
                </a:solidFill>
                <a:sym typeface="+mn-ea"/>
              </a:rPr>
              <a:t>词汇讲解</a:t>
            </a:r>
            <a:r>
              <a:rPr kumimoji="1" lang="en-US" altLang="zh-CN" sz="2800" b="1" dirty="0">
                <a:solidFill>
                  <a:prstClr val="white"/>
                </a:solidFill>
                <a:sym typeface="+mn-ea"/>
              </a:rPr>
              <a:t>1</a:t>
            </a:r>
          </a:p>
        </p:txBody>
      </p:sp>
      <p:sp>
        <p:nvSpPr>
          <p:cNvPr id="2" name="文本框 1"/>
          <p:cNvSpPr txBox="1"/>
          <p:nvPr/>
        </p:nvSpPr>
        <p:spPr>
          <a:xfrm>
            <a:off x="128325" y="2235423"/>
            <a:ext cx="1626870" cy="521970"/>
          </a:xfrm>
          <a:prstGeom prst="rect">
            <a:avLst/>
          </a:prstGeom>
          <a:solidFill>
            <a:srgbClr val="0070C0"/>
          </a:solidFill>
        </p:spPr>
        <p:txBody>
          <a:bodyPr wrap="square" rtlCol="0">
            <a:spAutoFit/>
          </a:bodyPr>
          <a:lstStyle/>
          <a:p>
            <a:r>
              <a:rPr kumimoji="1" lang="zh-CN" altLang="en-US" sz="2800" b="1" dirty="0">
                <a:solidFill>
                  <a:prstClr val="white"/>
                </a:solidFill>
              </a:rPr>
              <a:t>翻译句子</a:t>
            </a:r>
          </a:p>
        </p:txBody>
      </p:sp>
      <p:sp>
        <p:nvSpPr>
          <p:cNvPr id="3" name="文本框 2"/>
          <p:cNvSpPr txBox="1"/>
          <p:nvPr/>
        </p:nvSpPr>
        <p:spPr>
          <a:xfrm>
            <a:off x="137795" y="2698180"/>
            <a:ext cx="12317576" cy="553998"/>
          </a:xfrm>
          <a:prstGeom prst="rect">
            <a:avLst/>
          </a:prstGeom>
          <a:noFill/>
        </p:spPr>
        <p:txBody>
          <a:bodyPr wrap="square" rtlCol="0">
            <a:spAutoFit/>
          </a:bodyPr>
          <a:lstStyle/>
          <a:p>
            <a:r>
              <a:rPr lang="en-US" altLang="zh-CN" sz="3000" dirty="0">
                <a:solidFill>
                  <a:srgbClr val="FF0000"/>
                </a:solidFill>
                <a:latin typeface="Times New Roman" panose="02020603050405020304" charset="0"/>
                <a:ea typeface="华文中宋" panose="02010600040101010101" charset="-122"/>
                <a:cs typeface="Times New Roman" panose="02020603050405020304" charset="0"/>
                <a:sym typeface="+mn-ea"/>
              </a:rPr>
              <a:t>Neither side would have a real incentive to start a war. So, peace would reign.   </a:t>
            </a:r>
          </a:p>
        </p:txBody>
      </p:sp>
      <p:sp>
        <p:nvSpPr>
          <p:cNvPr id="5" name="文本框 4"/>
          <p:cNvSpPr txBox="1"/>
          <p:nvPr/>
        </p:nvSpPr>
        <p:spPr>
          <a:xfrm>
            <a:off x="128325" y="5372779"/>
            <a:ext cx="1626870" cy="521970"/>
          </a:xfrm>
          <a:prstGeom prst="rect">
            <a:avLst/>
          </a:prstGeom>
          <a:solidFill>
            <a:srgbClr val="0070C0"/>
          </a:solidFill>
        </p:spPr>
        <p:txBody>
          <a:bodyPr wrap="square" rtlCol="0">
            <a:spAutoFit/>
          </a:bodyPr>
          <a:lstStyle/>
          <a:p>
            <a:r>
              <a:rPr kumimoji="1" lang="zh-CN" altLang="en-US" sz="2800" b="1" dirty="0">
                <a:solidFill>
                  <a:prstClr val="white"/>
                </a:solidFill>
              </a:rPr>
              <a:t>翻译句子</a:t>
            </a:r>
          </a:p>
        </p:txBody>
      </p:sp>
      <p:sp>
        <p:nvSpPr>
          <p:cNvPr id="6" name="文本框 5"/>
          <p:cNvSpPr txBox="1"/>
          <p:nvPr/>
        </p:nvSpPr>
        <p:spPr>
          <a:xfrm>
            <a:off x="75189" y="5927583"/>
            <a:ext cx="11429810" cy="553998"/>
          </a:xfrm>
          <a:prstGeom prst="rect">
            <a:avLst/>
          </a:prstGeom>
          <a:noFill/>
        </p:spPr>
        <p:txBody>
          <a:bodyPr wrap="square" rtlCol="0">
            <a:spAutoFit/>
          </a:bodyPr>
          <a:lstStyle/>
          <a:p>
            <a:r>
              <a:rPr lang="en-US" sz="3000" dirty="0">
                <a:solidFill>
                  <a:srgbClr val="FF0000"/>
                </a:solidFill>
                <a:latin typeface="Times New Roman" panose="02020603050405020304" charset="0"/>
                <a:cs typeface="Times New Roman" panose="02020603050405020304" charset="0"/>
              </a:rPr>
              <a:t>Their summer tour will culminate at a spectacular concert in London</a:t>
            </a:r>
            <a:r>
              <a:rPr sz="3000" dirty="0">
                <a:solidFill>
                  <a:srgbClr val="FF0000"/>
                </a:solidFill>
                <a:latin typeface="Times New Roman" panose="02020603050405020304" charset="0"/>
                <a:cs typeface="Times New Roman" panose="02020603050405020304" charset="0"/>
              </a:rPr>
              <a:t>.</a:t>
            </a:r>
          </a:p>
        </p:txBody>
      </p:sp>
      <p:sp>
        <p:nvSpPr>
          <p:cNvPr id="8" name="文本框 7"/>
          <p:cNvSpPr txBox="1"/>
          <p:nvPr/>
        </p:nvSpPr>
        <p:spPr>
          <a:xfrm>
            <a:off x="1835467" y="2234188"/>
            <a:ext cx="9038994" cy="523220"/>
          </a:xfrm>
          <a:prstGeom prst="rect">
            <a:avLst/>
          </a:prstGeom>
          <a:noFill/>
        </p:spPr>
        <p:txBody>
          <a:bodyPr wrap="square" rtlCol="0" anchor="t">
            <a:spAutoFit/>
          </a:bodyPr>
          <a:lstStyle/>
          <a:p>
            <a:r>
              <a:rPr lang="zh-CN" altLang="en-US" sz="2800" dirty="0">
                <a:solidFill>
                  <a:prstClr val="black"/>
                </a:solidFill>
                <a:latin typeface="华文中宋" panose="02010600040101010101" charset="-122"/>
                <a:ea typeface="华文中宋" panose="02010600040101010101" charset="-122"/>
              </a:rPr>
              <a:t>双方都没有发动战争的真实动机。因此，和平将会到来。</a:t>
            </a:r>
          </a:p>
        </p:txBody>
      </p:sp>
      <p:cxnSp>
        <p:nvCxnSpPr>
          <p:cNvPr id="9" name="直接连接符 8"/>
          <p:cNvCxnSpPr/>
          <p:nvPr/>
        </p:nvCxnSpPr>
        <p:spPr>
          <a:xfrm flipV="1">
            <a:off x="215900" y="3199660"/>
            <a:ext cx="1191600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1835150" y="5366385"/>
            <a:ext cx="10356850" cy="521970"/>
          </a:xfrm>
          <a:prstGeom prst="rect">
            <a:avLst/>
          </a:prstGeom>
          <a:noFill/>
        </p:spPr>
        <p:txBody>
          <a:bodyPr wrap="square" rtlCol="0">
            <a:spAutoFit/>
          </a:bodyPr>
          <a:lstStyle/>
          <a:p>
            <a:r>
              <a:rPr lang="zh-CN" altLang="en-US" sz="2800" dirty="0">
                <a:solidFill>
                  <a:prstClr val="black"/>
                </a:solidFill>
                <a:latin typeface="华文中宋" panose="02010600040101010101" charset="-122"/>
                <a:ea typeface="华文中宋" panose="02010600040101010101" charset="-122"/>
                <a:sym typeface="+mn-ea"/>
              </a:rPr>
              <a:t>在伦敦举行的一场精彩的音乐会将为他们夏季巡回演出画上句号。</a:t>
            </a:r>
          </a:p>
        </p:txBody>
      </p:sp>
      <p:cxnSp>
        <p:nvCxnSpPr>
          <p:cNvPr id="12" name="直接连接符 11"/>
          <p:cNvCxnSpPr/>
          <p:nvPr/>
        </p:nvCxnSpPr>
        <p:spPr>
          <a:xfrm flipV="1">
            <a:off x="137794" y="6452687"/>
            <a:ext cx="10715711"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linds(horizontal)">
                                      <p:cBhvr>
                                        <p:cTn id="10" dur="500"/>
                                        <p:tgtEl>
                                          <p:spTgt spid="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par>
                                <p:cTn id="19" presetID="3"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linds(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blinds(horizontal)">
                                      <p:cBhvr>
                                        <p:cTn id="31" dur="500"/>
                                        <p:tgtEl>
                                          <p:spTgt spid="4">
                                            <p:txEl>
                                              <p:pRg st="6" end="6"/>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4">
                                            <p:txEl>
                                              <p:pRg st="7" end="7"/>
                                            </p:txEl>
                                          </p:spTgt>
                                        </p:tgtEl>
                                        <p:attrNameLst>
                                          <p:attrName>style.visibility</p:attrName>
                                        </p:attrNameLst>
                                      </p:cBhvr>
                                      <p:to>
                                        <p:strVal val="visible"/>
                                      </p:to>
                                    </p:set>
                                    <p:animEffect transition="in" filter="blinds(horizontal)">
                                      <p:cBhvr>
                                        <p:cTn id="34" dur="500"/>
                                        <p:tgtEl>
                                          <p:spTgt spid="4">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linds(horizontal)">
                                      <p:cBhvr>
                                        <p:cTn id="39" dur="500"/>
                                        <p:tgtEl>
                                          <p:spTgt spid="11"/>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linds(horizontal)">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blinds(horizontal)">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3" grpId="1"/>
      <p:bldP spid="5" grpId="0" bldLvl="0" animBg="1"/>
      <p:bldP spid="5" grpId="1" animBg="1"/>
      <p:bldP spid="6" grpId="0"/>
      <p:bldP spid="6" grpId="1"/>
      <p:bldP spid="8" grpId="0"/>
      <p:bldP spid="11" grpId="0"/>
      <p:bldP spid="11"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文本框 3"/>
          <p:cNvSpPr txBox="1"/>
          <p:nvPr/>
        </p:nvSpPr>
        <p:spPr>
          <a:xfrm>
            <a:off x="45720" y="978535"/>
            <a:ext cx="12145645" cy="4070350"/>
          </a:xfrm>
          <a:prstGeom prst="rect">
            <a:avLst/>
          </a:prstGeom>
          <a:noFill/>
        </p:spPr>
        <p:txBody>
          <a:bodyPr wrap="square" rtlCol="0">
            <a:spAutoFit/>
          </a:bodyPr>
          <a:lstStyle/>
          <a:p>
            <a:pPr>
              <a:lnSpc>
                <a:spcPct val="90000"/>
              </a:lnSpc>
              <a:spcBef>
                <a:spcPts val="1000"/>
              </a:spcBef>
            </a:pPr>
            <a:r>
              <a:rPr lang="en-US" altLang="zh-CN" sz="2800" dirty="0">
                <a:solidFill>
                  <a:prstClr val="black"/>
                </a:solidFill>
                <a:latin typeface="Times New Roman" panose="02020603050405020304" charset="0"/>
                <a:ea typeface="华文中宋" panose="02010600040101010101" charset="-122"/>
                <a:cs typeface="Times New Roman" panose="02020603050405020304" charset="0"/>
              </a:rPr>
              <a:t>3</a:t>
            </a:r>
            <a:r>
              <a:rPr lang="zh-CN" altLang="en-US" sz="2800" dirty="0">
                <a:solidFill>
                  <a:prstClr val="black"/>
                </a:solidFill>
                <a:latin typeface="Times New Roman" panose="02020603050405020304" charset="0"/>
                <a:ea typeface="华文中宋" panose="02010600040101010101" charset="-122"/>
                <a:cs typeface="Times New Roman" panose="02020603050405020304" charset="0"/>
              </a:rPr>
              <a:t>. </a:t>
            </a:r>
            <a:r>
              <a:rPr lang="en-US" altLang="zh-CN" sz="2800" dirty="0">
                <a:solidFill>
                  <a:srgbClr val="3333FF"/>
                </a:solidFill>
                <a:latin typeface="Times New Roman" panose="02020603050405020304" charset="0"/>
                <a:cs typeface="Times New Roman" panose="02020603050405020304" charset="0"/>
                <a:sym typeface="+mn-ea"/>
              </a:rPr>
              <a:t>kick off</a:t>
            </a:r>
            <a:r>
              <a:rPr lang="en-US" altLang="zh-CN" sz="2800" dirty="0">
                <a:solidFill>
                  <a:prstClr val="black"/>
                </a:solidFill>
                <a:latin typeface="Times New Roman" panose="02020603050405020304" charset="0"/>
                <a:ea typeface="华文中宋" panose="02010600040101010101" charset="-122"/>
                <a:cs typeface="Times New Roman" panose="02020603050405020304" charset="0"/>
              </a:rPr>
              <a:t>: </a:t>
            </a:r>
            <a:r>
              <a:rPr lang="en-US" sz="2800" dirty="0">
                <a:solidFill>
                  <a:prstClr val="black"/>
                </a:solidFill>
                <a:latin typeface="Times New Roman" panose="02020603050405020304" charset="0"/>
                <a:ea typeface="华文中宋" panose="02010600040101010101" charset="-122"/>
                <a:cs typeface="Times New Roman" panose="02020603050405020304" charset="0"/>
              </a:rPr>
              <a:t>(informal) to start </a:t>
            </a:r>
            <a:r>
              <a:rPr lang="zh-CN" altLang="en-US" sz="2800" dirty="0">
                <a:solidFill>
                  <a:prstClr val="black"/>
                </a:solidFill>
                <a:latin typeface="Times New Roman" panose="02020603050405020304" charset="0"/>
                <a:ea typeface="华文中宋" panose="02010600040101010101" charset="-122"/>
                <a:cs typeface="Times New Roman" panose="02020603050405020304" charset="0"/>
              </a:rPr>
              <a:t>开始</a:t>
            </a:r>
            <a:r>
              <a:rPr sz="2800" dirty="0">
                <a:solidFill>
                  <a:prstClr val="black"/>
                </a:solidFill>
                <a:latin typeface="Times New Roman" panose="02020603050405020304" charset="0"/>
                <a:ea typeface="华文中宋" panose="02010600040101010101" charset="-122"/>
                <a:cs typeface="Times New Roman" panose="02020603050405020304" charset="0"/>
              </a:rPr>
              <a:t>做</a:t>
            </a:r>
          </a:p>
          <a:p>
            <a:pPr marL="457200" indent="-457200">
              <a:lnSpc>
                <a:spcPct val="90000"/>
              </a:lnSpc>
              <a:spcBef>
                <a:spcPts val="1000"/>
              </a:spcBef>
              <a:buFont typeface="Wingdings" panose="05000000000000000000" charset="0"/>
              <a:buChar char="ü"/>
            </a:pPr>
            <a:r>
              <a:rPr lang="en-US" sz="2800" dirty="0">
                <a:solidFill>
                  <a:prstClr val="black"/>
                </a:solidFill>
                <a:latin typeface="Times New Roman" panose="02020603050405020304" charset="0"/>
                <a:ea typeface="华文中宋" panose="02010600040101010101" charset="-122"/>
                <a:cs typeface="Times New Roman" panose="02020603050405020304" charset="0"/>
                <a:sym typeface="+mn-ea"/>
              </a:rPr>
              <a:t>Tom will kick off with a few comments. </a:t>
            </a:r>
            <a:r>
              <a:rPr lang="zh-CN" altLang="en-US" sz="2800" dirty="0">
                <a:solidFill>
                  <a:prstClr val="black"/>
                </a:solidFill>
                <a:latin typeface="Times New Roman" panose="02020603050405020304" charset="0"/>
                <a:ea typeface="华文中宋" panose="02010600040101010101" charset="-122"/>
                <a:cs typeface="Times New Roman" panose="02020603050405020304" charset="0"/>
                <a:sym typeface="+mn-ea"/>
              </a:rPr>
              <a:t>汤姆讲话时要先发表几点意见。</a:t>
            </a:r>
            <a:endParaRPr lang="en-US" altLang="zh-CN" sz="2800" dirty="0">
              <a:solidFill>
                <a:prstClr val="black"/>
              </a:solidFill>
              <a:latin typeface="Times New Roman" panose="02020603050405020304" charset="0"/>
              <a:ea typeface="华文中宋" panose="02010600040101010101" charset="-122"/>
              <a:cs typeface="Times New Roman" panose="02020603050405020304" charset="0"/>
              <a:sym typeface="+mn-ea"/>
            </a:endParaRPr>
          </a:p>
          <a:p>
            <a:pPr marL="457200" indent="-457200">
              <a:lnSpc>
                <a:spcPct val="90000"/>
              </a:lnSpc>
              <a:spcBef>
                <a:spcPts val="1000"/>
              </a:spcBef>
              <a:buFont typeface="Wingdings" panose="05000000000000000000" charset="0"/>
              <a:buChar char="ü"/>
            </a:pPr>
            <a:endParaRPr lang="en-US" altLang="zh-CN" sz="2800" dirty="0">
              <a:solidFill>
                <a:prstClr val="black"/>
              </a:solidFill>
              <a:latin typeface="Times New Roman" panose="02020603050405020304" charset="0"/>
              <a:ea typeface="华文中宋" panose="02010600040101010101" charset="-122"/>
              <a:cs typeface="Times New Roman" panose="02020603050405020304" charset="0"/>
              <a:sym typeface="+mn-ea"/>
            </a:endParaRPr>
          </a:p>
          <a:p>
            <a:pPr marL="457200" indent="-457200">
              <a:lnSpc>
                <a:spcPct val="90000"/>
              </a:lnSpc>
              <a:spcBef>
                <a:spcPts val="1000"/>
              </a:spcBef>
              <a:buFont typeface="Wingdings" panose="05000000000000000000" charset="0"/>
              <a:buChar char="ü"/>
            </a:pPr>
            <a:endParaRPr lang="en-US" altLang="zh-CN" sz="2800" dirty="0">
              <a:solidFill>
                <a:prstClr val="black"/>
              </a:solidFill>
              <a:latin typeface="Times New Roman" panose="02020603050405020304" charset="0"/>
              <a:ea typeface="华文中宋" panose="02010600040101010101" charset="-122"/>
              <a:cs typeface="Times New Roman" panose="02020603050405020304" charset="0"/>
              <a:sym typeface="+mn-ea"/>
            </a:endParaRPr>
          </a:p>
          <a:p>
            <a:pPr>
              <a:lnSpc>
                <a:spcPct val="90000"/>
              </a:lnSpc>
              <a:spcBef>
                <a:spcPts val="1000"/>
              </a:spcBef>
            </a:pPr>
            <a:endParaRPr lang="en-US" altLang="zh-CN" sz="3200" dirty="0">
              <a:solidFill>
                <a:prstClr val="black"/>
              </a:solidFill>
              <a:latin typeface="Times New Roman" panose="02020603050405020304" charset="0"/>
              <a:cs typeface="Times New Roman" panose="02020603050405020304" charset="0"/>
            </a:endParaRPr>
          </a:p>
          <a:p>
            <a:pPr>
              <a:lnSpc>
                <a:spcPct val="90000"/>
              </a:lnSpc>
              <a:spcBef>
                <a:spcPts val="1000"/>
              </a:spcBef>
            </a:pPr>
            <a:r>
              <a:rPr lang="en-US" altLang="zh-CN" sz="3200" dirty="0">
                <a:solidFill>
                  <a:prstClr val="black"/>
                </a:solidFill>
                <a:latin typeface="Times New Roman" panose="02020603050405020304" charset="0"/>
                <a:cs typeface="Times New Roman" panose="02020603050405020304" charset="0"/>
              </a:rPr>
              <a:t>4. </a:t>
            </a:r>
            <a:r>
              <a:rPr lang="en-US" altLang="zh-CN" sz="3000" dirty="0">
                <a:solidFill>
                  <a:srgbClr val="3333FF"/>
                </a:solidFill>
                <a:latin typeface="Times New Roman" panose="02020603050405020304" charset="0"/>
                <a:cs typeface="Times New Roman" panose="02020603050405020304" charset="0"/>
                <a:sym typeface="+mn-ea"/>
              </a:rPr>
              <a:t>procession</a:t>
            </a:r>
            <a:r>
              <a:rPr lang="en-US" altLang="zh-CN" sz="3000" dirty="0">
                <a:solidFill>
                  <a:prstClr val="black"/>
                </a:solidFill>
                <a:latin typeface="Times New Roman" panose="02020603050405020304" charset="0"/>
                <a:cs typeface="Times New Roman" panose="02020603050405020304" charset="0"/>
              </a:rPr>
              <a:t>: </a:t>
            </a:r>
            <a:r>
              <a:rPr sz="2800" dirty="0">
                <a:solidFill>
                  <a:prstClr val="black"/>
                </a:solidFill>
                <a:latin typeface="Times New Roman" panose="02020603050405020304" charset="0"/>
                <a:ea typeface="华文中宋" panose="02010600040101010101" charset="-122"/>
                <a:cs typeface="Times New Roman" panose="02020603050405020304" charset="0"/>
              </a:rPr>
              <a:t>a </a:t>
            </a:r>
            <a:r>
              <a:rPr lang="en-US" sz="2800" dirty="0">
                <a:solidFill>
                  <a:prstClr val="black"/>
                </a:solidFill>
                <a:latin typeface="Times New Roman" panose="02020603050405020304" charset="0"/>
                <a:ea typeface="华文中宋" panose="02010600040101010101" charset="-122"/>
                <a:cs typeface="Times New Roman" panose="02020603050405020304" charset="0"/>
              </a:rPr>
              <a:t>line of people or vehicles that move along slowly, especially as part of a ceremony （</a:t>
            </a:r>
            <a:r>
              <a:rPr lang="zh-CN" altLang="en-US" sz="2800" dirty="0">
                <a:solidFill>
                  <a:prstClr val="black"/>
                </a:solidFill>
                <a:latin typeface="Times New Roman" panose="02020603050405020304" charset="0"/>
                <a:ea typeface="华文中宋" panose="02010600040101010101" charset="-122"/>
                <a:cs typeface="Times New Roman" panose="02020603050405020304" charset="0"/>
              </a:rPr>
              <a:t>人或车辆的）队列，行列；列队行进</a:t>
            </a:r>
            <a:endParaRPr sz="2800" dirty="0">
              <a:solidFill>
                <a:prstClr val="black"/>
              </a:solidFill>
              <a:latin typeface="Times New Roman" panose="02020603050405020304" charset="0"/>
              <a:ea typeface="华文中宋" panose="02010600040101010101" charset="-122"/>
              <a:cs typeface="Times New Roman" panose="02020603050405020304" charset="0"/>
            </a:endParaRPr>
          </a:p>
          <a:p>
            <a:pPr marL="457200" indent="-457200">
              <a:lnSpc>
                <a:spcPct val="90000"/>
              </a:lnSpc>
              <a:spcBef>
                <a:spcPts val="1000"/>
              </a:spcBef>
              <a:buFont typeface="Wingdings" panose="05000000000000000000" charset="0"/>
              <a:buChar char="ü"/>
            </a:pPr>
            <a:r>
              <a:rPr lang="en-US" sz="2800" dirty="0">
                <a:solidFill>
                  <a:prstClr val="black"/>
                </a:solidFill>
                <a:latin typeface="Times New Roman" panose="02020603050405020304" charset="0"/>
                <a:ea typeface="华文中宋" panose="02010600040101010101" charset="-122"/>
                <a:cs typeface="Times New Roman" panose="02020603050405020304" charset="0"/>
              </a:rPr>
              <a:t>The procession made its way down the hill. </a:t>
            </a:r>
            <a:r>
              <a:rPr lang="zh-CN" altLang="en-US" sz="2800" dirty="0">
                <a:solidFill>
                  <a:prstClr val="black"/>
                </a:solidFill>
                <a:latin typeface="Times New Roman" panose="02020603050405020304" charset="0"/>
                <a:ea typeface="华文中宋" panose="02010600040101010101" charset="-122"/>
                <a:cs typeface="Times New Roman" panose="02020603050405020304" charset="0"/>
              </a:rPr>
              <a:t>队伍走下山了。</a:t>
            </a:r>
            <a:r>
              <a:rPr sz="2800" dirty="0">
                <a:solidFill>
                  <a:prstClr val="black"/>
                </a:solidFill>
                <a:latin typeface="Times New Roman" panose="02020603050405020304" charset="0"/>
                <a:ea typeface="华文中宋" panose="02010600040101010101" charset="-122"/>
                <a:cs typeface="Times New Roman" panose="02020603050405020304" charset="0"/>
              </a:rPr>
              <a:t>  </a:t>
            </a:r>
          </a:p>
        </p:txBody>
      </p:sp>
      <p:sp>
        <p:nvSpPr>
          <p:cNvPr id="17" name="文本框 16"/>
          <p:cNvSpPr txBox="1"/>
          <p:nvPr/>
        </p:nvSpPr>
        <p:spPr>
          <a:xfrm>
            <a:off x="0" y="0"/>
            <a:ext cx="1885315" cy="521970"/>
          </a:xfrm>
          <a:prstGeom prst="rect">
            <a:avLst/>
          </a:prstGeom>
          <a:solidFill>
            <a:schemeClr val="accent6"/>
          </a:solidFill>
        </p:spPr>
        <p:txBody>
          <a:bodyPr wrap="square" rtlCol="0">
            <a:spAutoFit/>
          </a:bodyPr>
          <a:lstStyle/>
          <a:p>
            <a:r>
              <a:rPr kumimoji="1" lang="zh-CN" altLang="en-US" sz="2800" b="1" dirty="0">
                <a:solidFill>
                  <a:prstClr val="white"/>
                </a:solidFill>
                <a:sym typeface="+mn-ea"/>
              </a:rPr>
              <a:t>词汇讲解</a:t>
            </a:r>
            <a:r>
              <a:rPr kumimoji="1" lang="en-US" altLang="zh-CN" sz="2800" b="1" dirty="0">
                <a:solidFill>
                  <a:prstClr val="white"/>
                </a:solidFill>
                <a:sym typeface="+mn-ea"/>
              </a:rPr>
              <a:t>2</a:t>
            </a:r>
          </a:p>
        </p:txBody>
      </p:sp>
      <p:sp>
        <p:nvSpPr>
          <p:cNvPr id="2" name="文本框 1"/>
          <p:cNvSpPr txBox="1"/>
          <p:nvPr/>
        </p:nvSpPr>
        <p:spPr>
          <a:xfrm>
            <a:off x="151303" y="2024764"/>
            <a:ext cx="1626870" cy="521970"/>
          </a:xfrm>
          <a:prstGeom prst="rect">
            <a:avLst/>
          </a:prstGeom>
          <a:solidFill>
            <a:srgbClr val="0070C0"/>
          </a:solidFill>
        </p:spPr>
        <p:txBody>
          <a:bodyPr wrap="square" rtlCol="0">
            <a:spAutoFit/>
          </a:bodyPr>
          <a:lstStyle/>
          <a:p>
            <a:r>
              <a:rPr kumimoji="1" lang="zh-CN" altLang="en-US" sz="2800" b="1" dirty="0">
                <a:solidFill>
                  <a:prstClr val="white"/>
                </a:solidFill>
              </a:rPr>
              <a:t>翻译句子</a:t>
            </a:r>
          </a:p>
        </p:txBody>
      </p:sp>
      <p:sp>
        <p:nvSpPr>
          <p:cNvPr id="3" name="文本框 2"/>
          <p:cNvSpPr txBox="1"/>
          <p:nvPr/>
        </p:nvSpPr>
        <p:spPr>
          <a:xfrm>
            <a:off x="148590" y="2592736"/>
            <a:ext cx="5996675" cy="553085"/>
          </a:xfrm>
          <a:prstGeom prst="rect">
            <a:avLst/>
          </a:prstGeom>
          <a:noFill/>
        </p:spPr>
        <p:txBody>
          <a:bodyPr wrap="square" rtlCol="0">
            <a:spAutoFit/>
          </a:bodyPr>
          <a:lstStyle/>
          <a:p>
            <a:r>
              <a:rPr lang="en-US" sz="3000" dirty="0">
                <a:solidFill>
                  <a:srgbClr val="FF0000"/>
                </a:solidFill>
                <a:latin typeface="Times New Roman" panose="02020603050405020304" charset="0"/>
                <a:ea typeface="华文中宋" panose="02010600040101010101" charset="-122"/>
                <a:cs typeface="Times New Roman" panose="02020603050405020304" charset="0"/>
                <a:sym typeface="+mn-ea"/>
              </a:rPr>
              <a:t>The shows kick off on October 24th</a:t>
            </a:r>
            <a:r>
              <a:rPr sz="3000" dirty="0">
                <a:solidFill>
                  <a:srgbClr val="FF0000"/>
                </a:solidFill>
                <a:latin typeface="Times New Roman" panose="02020603050405020304" charset="0"/>
                <a:ea typeface="华文中宋" panose="02010600040101010101" charset="-122"/>
                <a:cs typeface="Times New Roman" panose="02020603050405020304" charset="0"/>
                <a:sym typeface="+mn-ea"/>
              </a:rPr>
              <a:t>.</a:t>
            </a:r>
            <a:r>
              <a:rPr sz="3000" dirty="0">
                <a:solidFill>
                  <a:prstClr val="black"/>
                </a:solidFill>
                <a:latin typeface="Times New Roman" panose="02020603050405020304" charset="0"/>
                <a:ea typeface="华文中宋" panose="02010600040101010101" charset="-122"/>
                <a:cs typeface="Times New Roman" panose="02020603050405020304" charset="0"/>
                <a:sym typeface="+mn-ea"/>
              </a:rPr>
              <a:t> </a:t>
            </a:r>
            <a:endParaRPr lang="en-US" altLang="zh-CN" sz="3000" dirty="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5" name="文本框 4"/>
          <p:cNvSpPr txBox="1"/>
          <p:nvPr/>
        </p:nvSpPr>
        <p:spPr>
          <a:xfrm>
            <a:off x="156975" y="5087272"/>
            <a:ext cx="1626870" cy="521970"/>
          </a:xfrm>
          <a:prstGeom prst="rect">
            <a:avLst/>
          </a:prstGeom>
          <a:solidFill>
            <a:srgbClr val="0070C0"/>
          </a:solidFill>
        </p:spPr>
        <p:txBody>
          <a:bodyPr wrap="square" rtlCol="0">
            <a:spAutoFit/>
          </a:bodyPr>
          <a:lstStyle/>
          <a:p>
            <a:r>
              <a:rPr kumimoji="1" lang="zh-CN" altLang="en-US" sz="2800" b="1" dirty="0">
                <a:solidFill>
                  <a:prstClr val="white"/>
                </a:solidFill>
              </a:rPr>
              <a:t>翻译句子</a:t>
            </a:r>
          </a:p>
        </p:txBody>
      </p:sp>
      <p:sp>
        <p:nvSpPr>
          <p:cNvPr id="6" name="文本框 5"/>
          <p:cNvSpPr txBox="1"/>
          <p:nvPr/>
        </p:nvSpPr>
        <p:spPr>
          <a:xfrm>
            <a:off x="148590" y="5628640"/>
            <a:ext cx="10609580" cy="553085"/>
          </a:xfrm>
          <a:prstGeom prst="rect">
            <a:avLst/>
          </a:prstGeom>
          <a:noFill/>
        </p:spPr>
        <p:txBody>
          <a:bodyPr wrap="square" rtlCol="0">
            <a:spAutoFit/>
          </a:bodyPr>
          <a:lstStyle/>
          <a:p>
            <a:r>
              <a:rPr sz="3000" dirty="0">
                <a:solidFill>
                  <a:srgbClr val="FF0000"/>
                </a:solidFill>
                <a:latin typeface="Times New Roman" panose="02020603050405020304" charset="0"/>
                <a:cs typeface="Times New Roman" panose="02020603050405020304" charset="0"/>
              </a:rPr>
              <a:t> </a:t>
            </a:r>
            <a:r>
              <a:rPr lang="en-US" sz="3000" dirty="0">
                <a:solidFill>
                  <a:srgbClr val="FF0000"/>
                </a:solidFill>
                <a:latin typeface="Times New Roman" panose="02020603050405020304" charset="0"/>
                <a:cs typeface="Times New Roman" panose="02020603050405020304" charset="0"/>
              </a:rPr>
              <a:t>Many unemployed people marched in procession to the capital</a:t>
            </a:r>
            <a:r>
              <a:rPr sz="3000" dirty="0">
                <a:solidFill>
                  <a:srgbClr val="FF0000"/>
                </a:solidFill>
                <a:latin typeface="Times New Roman" panose="02020603050405020304" charset="0"/>
                <a:cs typeface="Times New Roman" panose="02020603050405020304" charset="0"/>
              </a:rPr>
              <a:t>. </a:t>
            </a:r>
          </a:p>
        </p:txBody>
      </p:sp>
      <p:sp>
        <p:nvSpPr>
          <p:cNvPr id="8" name="文本框 7"/>
          <p:cNvSpPr txBox="1"/>
          <p:nvPr/>
        </p:nvSpPr>
        <p:spPr>
          <a:xfrm>
            <a:off x="1845680" y="1996273"/>
            <a:ext cx="8577580" cy="521970"/>
          </a:xfrm>
          <a:prstGeom prst="rect">
            <a:avLst/>
          </a:prstGeom>
          <a:noFill/>
        </p:spPr>
        <p:txBody>
          <a:bodyPr wrap="square" rtlCol="0" anchor="t">
            <a:spAutoFit/>
          </a:bodyPr>
          <a:lstStyle/>
          <a:p>
            <a:r>
              <a:rPr lang="zh-CN" altLang="en-US" sz="2800" dirty="0">
                <a:solidFill>
                  <a:prstClr val="black"/>
                </a:solidFill>
                <a:latin typeface="Times New Roman" panose="02020603050405020304" charset="0"/>
                <a:ea typeface="华文中宋" panose="02010600040101010101" charset="-122"/>
                <a:cs typeface="Times New Roman" panose="02020603050405020304" charset="0"/>
              </a:rPr>
              <a:t>展览从</a:t>
            </a:r>
            <a:r>
              <a:rPr lang="en-US" altLang="zh-CN" sz="2800" dirty="0">
                <a:solidFill>
                  <a:prstClr val="black"/>
                </a:solidFill>
                <a:latin typeface="Times New Roman" panose="02020603050405020304" charset="0"/>
                <a:ea typeface="华文中宋" panose="02010600040101010101" charset="-122"/>
                <a:cs typeface="Times New Roman" panose="02020603050405020304" charset="0"/>
              </a:rPr>
              <a:t>10</a:t>
            </a:r>
            <a:r>
              <a:rPr lang="zh-CN" altLang="en-US" sz="2800" dirty="0">
                <a:solidFill>
                  <a:prstClr val="black"/>
                </a:solidFill>
                <a:latin typeface="Times New Roman" panose="02020603050405020304" charset="0"/>
                <a:ea typeface="华文中宋" panose="02010600040101010101" charset="-122"/>
                <a:cs typeface="Times New Roman" panose="02020603050405020304" charset="0"/>
              </a:rPr>
              <a:t>月</a:t>
            </a:r>
            <a:r>
              <a:rPr lang="en-US" altLang="zh-CN" sz="2800" dirty="0">
                <a:solidFill>
                  <a:prstClr val="black"/>
                </a:solidFill>
                <a:latin typeface="Times New Roman" panose="02020603050405020304" charset="0"/>
                <a:ea typeface="华文中宋" panose="02010600040101010101" charset="-122"/>
                <a:cs typeface="Times New Roman" panose="02020603050405020304" charset="0"/>
              </a:rPr>
              <a:t>24</a:t>
            </a:r>
            <a:r>
              <a:rPr lang="zh-CN" altLang="en-US" sz="2800" dirty="0">
                <a:solidFill>
                  <a:prstClr val="black"/>
                </a:solidFill>
                <a:latin typeface="Times New Roman" panose="02020603050405020304" charset="0"/>
                <a:ea typeface="华文中宋" panose="02010600040101010101" charset="-122"/>
                <a:cs typeface="Times New Roman" panose="02020603050405020304" charset="0"/>
              </a:rPr>
              <a:t>日开始。</a:t>
            </a:r>
          </a:p>
        </p:txBody>
      </p:sp>
      <p:cxnSp>
        <p:nvCxnSpPr>
          <p:cNvPr id="9" name="直接连接符 8"/>
          <p:cNvCxnSpPr/>
          <p:nvPr/>
        </p:nvCxnSpPr>
        <p:spPr>
          <a:xfrm>
            <a:off x="209858" y="3111266"/>
            <a:ext cx="572400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1885402" y="5105940"/>
            <a:ext cx="5388610" cy="521970"/>
          </a:xfrm>
          <a:prstGeom prst="rect">
            <a:avLst/>
          </a:prstGeom>
          <a:noFill/>
        </p:spPr>
        <p:txBody>
          <a:bodyPr wrap="none" rtlCol="0">
            <a:spAutoFit/>
          </a:bodyPr>
          <a:lstStyle/>
          <a:p>
            <a:r>
              <a:rPr lang="zh-CN" altLang="en-US" sz="2800" dirty="0">
                <a:solidFill>
                  <a:prstClr val="black"/>
                </a:solidFill>
                <a:latin typeface="华文中宋" panose="02010600040101010101" charset="-122"/>
                <a:ea typeface="华文中宋" panose="02010600040101010101" charset="-122"/>
                <a:sym typeface="+mn-ea"/>
              </a:rPr>
              <a:t>许多失业群众列队向首都进发。  </a:t>
            </a:r>
          </a:p>
        </p:txBody>
      </p:sp>
      <p:cxnSp>
        <p:nvCxnSpPr>
          <p:cNvPr id="12" name="直接连接符 11"/>
          <p:cNvCxnSpPr/>
          <p:nvPr/>
        </p:nvCxnSpPr>
        <p:spPr>
          <a:xfrm flipV="1">
            <a:off x="209858" y="6169714"/>
            <a:ext cx="982800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linds(horizont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blinds(horizontal)">
                                      <p:cBhvr>
                                        <p:cTn id="28" dur="500"/>
                                        <p:tgtEl>
                                          <p:spTgt spid="4">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linds(horizontal)">
                                      <p:cBhvr>
                                        <p:cTn id="33" dur="500"/>
                                        <p:tgtEl>
                                          <p:spTgt spid="11"/>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linds(horizontal)">
                                      <p:cBhvr>
                                        <p:cTn id="36" dur="500"/>
                                        <p:tgtEl>
                                          <p:spTgt spid="5"/>
                                        </p:tgtEl>
                                      </p:cBhvr>
                                    </p:animEffect>
                                  </p:childTnLst>
                                </p:cTn>
                              </p:par>
                              <p:par>
                                <p:cTn id="37" presetID="22" presetClass="entr" presetSubtype="4"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linds(horizontal)">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3" grpId="1"/>
      <p:bldP spid="5" grpId="0" bldLvl="0" animBg="1"/>
      <p:bldP spid="5" grpId="1" animBg="1"/>
      <p:bldP spid="6" grpId="0"/>
      <p:bldP spid="6" grpId="1"/>
      <p:bldP spid="8" grpId="0"/>
      <p:bldP spid="11" grpId="0"/>
      <p:bldP spid="1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9050" y="635"/>
            <a:ext cx="12214225" cy="6856730"/>
            <a:chOff x="-30" y="1"/>
            <a:chExt cx="19235" cy="10798"/>
          </a:xfrm>
        </p:grpSpPr>
        <p:pic>
          <p:nvPicPr>
            <p:cNvPr id="102" name="图片 101"/>
            <p:cNvPicPr/>
            <p:nvPr/>
          </p:nvPicPr>
          <p:blipFill>
            <a:blip r:embed="rId2"/>
            <a:stretch>
              <a:fillRect/>
            </a:stretch>
          </p:blipFill>
          <p:spPr>
            <a:xfrm>
              <a:off x="760" y="1"/>
              <a:ext cx="17682" cy="10799"/>
            </a:xfrm>
            <a:prstGeom prst="rect">
              <a:avLst/>
            </a:prstGeom>
            <a:noFill/>
            <a:ln w="9525">
              <a:noFill/>
            </a:ln>
          </p:spPr>
        </p:pic>
        <p:sp>
          <p:nvSpPr>
            <p:cNvPr id="3" name="矩形 2"/>
            <p:cNvSpPr/>
            <p:nvPr/>
          </p:nvSpPr>
          <p:spPr>
            <a:xfrm>
              <a:off x="-30" y="1"/>
              <a:ext cx="810" cy="10799"/>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8395" y="1"/>
              <a:ext cx="810" cy="10799"/>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p:cNvSpPr txBox="1"/>
          <p:nvPr/>
        </p:nvSpPr>
        <p:spPr>
          <a:xfrm>
            <a:off x="3096578" y="4919980"/>
            <a:ext cx="5998845" cy="1938020"/>
          </a:xfrm>
          <a:prstGeom prst="rect">
            <a:avLst/>
          </a:prstGeom>
          <a:noFill/>
        </p:spPr>
        <p:txBody>
          <a:bodyPr wrap="square" rtlCol="0" anchor="t">
            <a:spAutoFit/>
          </a:bodyPr>
          <a:lstStyle/>
          <a:p>
            <a:pPr algn="ctr"/>
            <a:r>
              <a:rPr kumimoji="1" lang="en-US" sz="8000" b="1" i="1" dirty="0">
                <a:solidFill>
                  <a:srgbClr val="7030A0"/>
                </a:solidFill>
                <a:latin typeface="Trebuchet MS" panose="020B0603020202020204" charset="0"/>
                <a:cs typeface="Trebuchet MS" panose="020B0603020202020204" charset="0"/>
                <a:sym typeface="+mn-ea"/>
              </a:rPr>
              <a:t>The Week</a:t>
            </a:r>
            <a:endParaRPr kumimoji="1" lang="zh-CN" altLang="en-US" sz="4000" b="1" i="1" dirty="0">
              <a:solidFill>
                <a:srgbClr val="7030A0"/>
              </a:solidFill>
              <a:latin typeface="Trebuchet MS" panose="020B0603020202020204" charset="0"/>
              <a:cs typeface="Trebuchet MS" panose="020B0603020202020204" charset="0"/>
              <a:sym typeface="+mn-ea"/>
            </a:endParaRPr>
          </a:p>
          <a:p>
            <a:pPr algn="ctr">
              <a:buClrTx/>
              <a:buSzTx/>
              <a:buFontTx/>
            </a:pPr>
            <a:r>
              <a:rPr kumimoji="1" lang="en-US" sz="4000" b="1" i="1" dirty="0">
                <a:solidFill>
                  <a:srgbClr val="7030A0"/>
                </a:solidFill>
                <a:latin typeface="Trebuchet MS" panose="020B0603020202020204" charset="0"/>
                <a:cs typeface="Trebuchet MS" panose="020B0603020202020204" charset="0"/>
                <a:sym typeface="+mn-ea"/>
              </a:rPr>
              <a:t>Feb 12th-18th, 2022</a:t>
            </a:r>
            <a:endParaRPr kumimoji="1" lang="en-US" altLang="en-US" sz="4000" b="1" i="1" dirty="0">
              <a:solidFill>
                <a:srgbClr val="7030A0"/>
              </a:solidFill>
              <a:latin typeface="Trebuchet MS" panose="020B0603020202020204" charset="0"/>
              <a:cs typeface="Trebuchet MS" panose="020B0603020202020204" charset="0"/>
              <a:sym typeface="+mn-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928809" y="6049138"/>
            <a:ext cx="850900" cy="398780"/>
          </a:xfrm>
          <a:prstGeom prst="rect">
            <a:avLst/>
          </a:prstGeom>
          <a:noFill/>
        </p:spPr>
        <p:txBody>
          <a:bodyPr wrap="none" rtlCol="0" anchor="t">
            <a:spAutoFit/>
          </a:bodyPr>
          <a:lstStyle/>
          <a:p>
            <a:r>
              <a:rPr lang="zh-CN" altLang="en-US" sz="2000" b="1">
                <a:solidFill>
                  <a:prstClr val="white"/>
                </a:solidFill>
                <a:latin typeface="Times New Roman" panose="02020603050405020304" charset="0"/>
                <a:ea typeface="华文中宋" panose="02010600040101010101" charset="-122"/>
                <a:cs typeface="Times New Roman" panose="02020603050405020304" charset="0"/>
                <a:sym typeface="+mn-ea"/>
              </a:rPr>
              <a:t>Tonga</a:t>
            </a:r>
          </a:p>
        </p:txBody>
      </p:sp>
      <p:sp>
        <p:nvSpPr>
          <p:cNvPr id="12" name="文本框 11"/>
          <p:cNvSpPr txBox="1"/>
          <p:nvPr/>
        </p:nvSpPr>
        <p:spPr>
          <a:xfrm>
            <a:off x="7003729" y="6079618"/>
            <a:ext cx="557530" cy="368300"/>
          </a:xfrm>
          <a:prstGeom prst="rect">
            <a:avLst/>
          </a:prstGeom>
          <a:noFill/>
        </p:spPr>
        <p:txBody>
          <a:bodyPr wrap="none" rtlCol="0" anchor="t">
            <a:spAutoFit/>
          </a:bodyPr>
          <a:lstStyle/>
          <a:p>
            <a:r>
              <a:rPr lang="zh-CN" altLang="en-US" sz="2000" b="1">
                <a:solidFill>
                  <a:prstClr val="white"/>
                </a:solidFill>
                <a:latin typeface="Times New Roman" panose="02020603050405020304" charset="0"/>
                <a:ea typeface="华文中宋" panose="02010600040101010101" charset="-122"/>
                <a:cs typeface="Times New Roman" panose="02020603050405020304" charset="0"/>
                <a:sym typeface="+mn-ea"/>
              </a:rPr>
              <a:t>Fiji </a:t>
            </a:r>
          </a:p>
        </p:txBody>
      </p:sp>
      <p:sp>
        <p:nvSpPr>
          <p:cNvPr id="13" name="文本框 12"/>
          <p:cNvSpPr txBox="1"/>
          <p:nvPr/>
        </p:nvSpPr>
        <p:spPr>
          <a:xfrm>
            <a:off x="10609580" y="6049010"/>
            <a:ext cx="1167765" cy="398780"/>
          </a:xfrm>
          <a:prstGeom prst="rect">
            <a:avLst/>
          </a:prstGeom>
          <a:noFill/>
        </p:spPr>
        <p:txBody>
          <a:bodyPr wrap="none" rtlCol="0" anchor="t">
            <a:spAutoFit/>
          </a:bodyPr>
          <a:lstStyle/>
          <a:p>
            <a:r>
              <a:rPr lang="zh-CN" altLang="en-US" sz="2000" b="1">
                <a:solidFill>
                  <a:prstClr val="white"/>
                </a:solidFill>
                <a:latin typeface="Times New Roman" panose="02020603050405020304" charset="0"/>
                <a:ea typeface="华文中宋" panose="02010600040101010101" charset="-122"/>
                <a:cs typeface="Times New Roman" panose="02020603050405020304" charset="0"/>
                <a:sym typeface="+mn-ea"/>
              </a:rPr>
              <a:t>Vanuatu </a:t>
            </a:r>
            <a:endParaRPr lang="zh-CN" altLang="en-US">
              <a:solidFill>
                <a:prstClr val="black"/>
              </a:solidFill>
            </a:endParaRPr>
          </a:p>
        </p:txBody>
      </p:sp>
      <p:pic>
        <p:nvPicPr>
          <p:cNvPr id="1028" name="Picture 4" descr="http://5b0988e595225.cdn.sohucs.com/images/20170831/8ea90151a6f84a7a836c7790013fc08b.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7407" y="80607"/>
            <a:ext cx="7490399" cy="6777393"/>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6"/>
          <p:cNvSpPr txBox="1"/>
          <p:nvPr/>
        </p:nvSpPr>
        <p:spPr>
          <a:xfrm>
            <a:off x="1351082" y="761953"/>
            <a:ext cx="1003177" cy="5078313"/>
          </a:xfrm>
          <a:prstGeom prst="rect">
            <a:avLst/>
          </a:prstGeom>
          <a:solidFill>
            <a:schemeClr val="accent6"/>
          </a:solidFill>
        </p:spPr>
        <p:txBody>
          <a:bodyPr wrap="square" rtlCol="0">
            <a:spAutoFit/>
          </a:bodyPr>
          <a:lstStyle/>
          <a:p>
            <a:pPr algn="ctr"/>
            <a:r>
              <a:rPr kumimoji="1" lang="zh-CN" altLang="en-US" sz="3600" b="1" dirty="0">
                <a:solidFill>
                  <a:prstClr val="white"/>
                </a:solidFill>
                <a:sym typeface="+mn-ea"/>
              </a:rPr>
              <a:t>英</a:t>
            </a:r>
            <a:endParaRPr kumimoji="1" lang="en-US" altLang="zh-CN" sz="3600" b="1" dirty="0">
              <a:solidFill>
                <a:prstClr val="white"/>
              </a:solidFill>
              <a:sym typeface="+mn-ea"/>
            </a:endParaRPr>
          </a:p>
          <a:p>
            <a:pPr algn="ctr"/>
            <a:r>
              <a:rPr kumimoji="1" lang="zh-CN" altLang="en-US" sz="3600" b="1" dirty="0">
                <a:solidFill>
                  <a:prstClr val="white"/>
                </a:solidFill>
                <a:sym typeface="+mn-ea"/>
              </a:rPr>
              <a:t>国</a:t>
            </a:r>
            <a:endParaRPr kumimoji="1" lang="en-US" altLang="zh-CN" sz="3600" b="1" dirty="0">
              <a:solidFill>
                <a:prstClr val="white"/>
              </a:solidFill>
              <a:sym typeface="+mn-ea"/>
            </a:endParaRPr>
          </a:p>
          <a:p>
            <a:pPr algn="ctr"/>
            <a:r>
              <a:rPr kumimoji="1" lang="zh-CN" altLang="en-US" sz="3600" b="1" dirty="0">
                <a:solidFill>
                  <a:prstClr val="white"/>
                </a:solidFill>
                <a:sym typeface="+mn-ea"/>
              </a:rPr>
              <a:t>王</a:t>
            </a:r>
            <a:endParaRPr kumimoji="1" lang="en-US" altLang="zh-CN" sz="3600" b="1" dirty="0">
              <a:solidFill>
                <a:prstClr val="white"/>
              </a:solidFill>
              <a:sym typeface="+mn-ea"/>
            </a:endParaRPr>
          </a:p>
          <a:p>
            <a:pPr algn="ctr"/>
            <a:r>
              <a:rPr kumimoji="1" lang="zh-CN" altLang="en-US" sz="3600" b="1" dirty="0">
                <a:solidFill>
                  <a:prstClr val="white"/>
                </a:solidFill>
                <a:sym typeface="+mn-ea"/>
              </a:rPr>
              <a:t>室</a:t>
            </a:r>
            <a:endParaRPr kumimoji="1" lang="en-US" altLang="zh-CN" sz="3600" b="1" dirty="0">
              <a:solidFill>
                <a:prstClr val="white"/>
              </a:solidFill>
              <a:sym typeface="+mn-ea"/>
            </a:endParaRPr>
          </a:p>
          <a:p>
            <a:pPr algn="ctr"/>
            <a:r>
              <a:rPr kumimoji="1" lang="zh-CN" altLang="en-US" sz="3600" b="1" dirty="0">
                <a:solidFill>
                  <a:prstClr val="white"/>
                </a:solidFill>
                <a:sym typeface="+mn-ea"/>
              </a:rPr>
              <a:t>成</a:t>
            </a:r>
            <a:endParaRPr kumimoji="1" lang="en-US" altLang="zh-CN" sz="3600" b="1" dirty="0">
              <a:solidFill>
                <a:prstClr val="white"/>
              </a:solidFill>
              <a:sym typeface="+mn-ea"/>
            </a:endParaRPr>
          </a:p>
          <a:p>
            <a:pPr algn="ctr"/>
            <a:r>
              <a:rPr kumimoji="1" lang="zh-CN" altLang="en-US" sz="3600" b="1" dirty="0">
                <a:solidFill>
                  <a:prstClr val="white"/>
                </a:solidFill>
                <a:sym typeface="+mn-ea"/>
              </a:rPr>
              <a:t>员</a:t>
            </a:r>
            <a:endParaRPr kumimoji="1" lang="en-US" altLang="zh-CN" sz="3600" b="1" dirty="0">
              <a:solidFill>
                <a:prstClr val="white"/>
              </a:solidFill>
              <a:sym typeface="+mn-ea"/>
            </a:endParaRPr>
          </a:p>
          <a:p>
            <a:pPr algn="ctr"/>
            <a:r>
              <a:rPr kumimoji="1" lang="zh-CN" altLang="en-US" sz="3600" b="1" dirty="0">
                <a:solidFill>
                  <a:prstClr val="white"/>
                </a:solidFill>
                <a:sym typeface="+mn-ea"/>
              </a:rPr>
              <a:t>关</a:t>
            </a:r>
            <a:endParaRPr kumimoji="1" lang="en-US" altLang="zh-CN" sz="3600" b="1" dirty="0">
              <a:solidFill>
                <a:prstClr val="white"/>
              </a:solidFill>
              <a:sym typeface="+mn-ea"/>
            </a:endParaRPr>
          </a:p>
          <a:p>
            <a:pPr algn="ctr"/>
            <a:r>
              <a:rPr kumimoji="1" lang="zh-CN" altLang="en-US" sz="3600" b="1" dirty="0">
                <a:solidFill>
                  <a:prstClr val="white"/>
                </a:solidFill>
                <a:sym typeface="+mn-ea"/>
              </a:rPr>
              <a:t>系</a:t>
            </a:r>
            <a:endParaRPr kumimoji="1" lang="en-US" altLang="zh-CN" sz="3600" b="1" dirty="0">
              <a:solidFill>
                <a:prstClr val="white"/>
              </a:solidFill>
              <a:sym typeface="+mn-ea"/>
            </a:endParaRPr>
          </a:p>
          <a:p>
            <a:pPr algn="ctr"/>
            <a:r>
              <a:rPr kumimoji="1" lang="zh-CN" altLang="en-US" sz="3600" b="1" dirty="0">
                <a:solidFill>
                  <a:prstClr val="white"/>
                </a:solidFill>
                <a:sym typeface="+mn-ea"/>
              </a:rPr>
              <a:t>图</a:t>
            </a:r>
            <a:endParaRPr kumimoji="1" lang="en-US" altLang="zh-CN" sz="3600" b="1" dirty="0">
              <a:solidFill>
                <a:prstClr val="white"/>
              </a:solidFill>
              <a:sym typeface="+mn-ea"/>
            </a:endParaRPr>
          </a:p>
        </p:txBody>
      </p:sp>
      <p:pic>
        <p:nvPicPr>
          <p:cNvPr id="2" name="图片 1"/>
          <p:cNvPicPr>
            <a:picLocks noChangeAspect="1"/>
          </p:cNvPicPr>
          <p:nvPr/>
        </p:nvPicPr>
        <p:blipFill>
          <a:blip r:embed="rId4"/>
          <a:stretch>
            <a:fillRect/>
          </a:stretch>
        </p:blipFill>
        <p:spPr>
          <a:xfrm>
            <a:off x="9874441" y="5470018"/>
            <a:ext cx="2038350" cy="12192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88595" y="145415"/>
            <a:ext cx="10763885" cy="829945"/>
          </a:xfrm>
          <a:prstGeom prst="rect">
            <a:avLst/>
          </a:prstGeom>
          <a:noFill/>
        </p:spPr>
        <p:txBody>
          <a:bodyPr wrap="square" rtlCol="0">
            <a:spAutoFit/>
          </a:bodyPr>
          <a:lstStyle/>
          <a:p>
            <a:pPr algn="ctr"/>
            <a:r>
              <a:rPr lang="en-US" sz="3000" b="1">
                <a:latin typeface="+mj-ea"/>
                <a:ea typeface="+mj-ea"/>
                <a:cs typeface="Arial" panose="020B0604020202020204" pitchFamily="34" charset="0"/>
                <a:sym typeface="+mn-ea"/>
              </a:rPr>
              <a:t>5. VOA News    </a:t>
            </a:r>
            <a:r>
              <a:rPr lang="zh-CN" altLang="en-US" sz="3000" b="1">
                <a:solidFill>
                  <a:schemeClr val="accent2"/>
                </a:solidFill>
                <a:latin typeface="+mj-ea"/>
                <a:ea typeface="+mj-ea"/>
                <a:cs typeface="Arial" panose="020B0604020202020204" pitchFamily="34" charset="0"/>
                <a:sym typeface="+mn-ea"/>
              </a:rPr>
              <a:t>洛杉矶机场提供小狗为乘客解压</a:t>
            </a:r>
            <a:br>
              <a:rPr lang="en-US" sz="3000" b="1">
                <a:latin typeface="+mj-ea"/>
                <a:ea typeface="+mj-ea"/>
                <a:cs typeface="Arial" panose="020B0604020202020204" pitchFamily="34" charset="0"/>
                <a:sym typeface="+mn-ea"/>
              </a:rPr>
            </a:br>
            <a:endParaRPr lang="zh-CN" altLang="en-US"/>
          </a:p>
        </p:txBody>
      </p:sp>
      <p:pic>
        <p:nvPicPr>
          <p:cNvPr id="3" name="完整版 VOA">
            <a:hlinkClick r:id="" action="ppaction://media"/>
            <a:extLst>
              <a:ext uri="{FF2B5EF4-FFF2-40B4-BE49-F238E27FC236}">
                <a16:creationId xmlns:a16="http://schemas.microsoft.com/office/drawing/2014/main" id="{D87A3F5F-4ED0-4956-8999-0093471C5E4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9252" y="928758"/>
            <a:ext cx="10540874" cy="59292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8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0" y="-635"/>
            <a:ext cx="1607185" cy="460375"/>
          </a:xfrm>
          <a:prstGeom prst="rect">
            <a:avLst/>
          </a:prstGeom>
          <a:solidFill>
            <a:schemeClr val="accent6"/>
          </a:solidFill>
        </p:spPr>
        <p:txBody>
          <a:bodyPr wrap="square" rtlCol="0">
            <a:spAutoFit/>
          </a:bodyPr>
          <a:lstStyle/>
          <a:p>
            <a:pPr lvl="0" algn="ctr">
              <a:buClrTx/>
              <a:buSzTx/>
              <a:buFontTx/>
            </a:pPr>
            <a:r>
              <a:rPr kumimoji="1" lang="zh-CN" sz="2400" b="1" dirty="0">
                <a:solidFill>
                  <a:schemeClr val="lt1"/>
                </a:solidFill>
                <a:sym typeface="+mn-ea"/>
              </a:rPr>
              <a:t>听写</a:t>
            </a:r>
            <a:r>
              <a:rPr kumimoji="1" lang="en-US" altLang="zh-CN" sz="2400" b="1" dirty="0">
                <a:solidFill>
                  <a:schemeClr val="lt1"/>
                </a:solidFill>
                <a:sym typeface="+mn-ea"/>
              </a:rPr>
              <a:t> Part I</a:t>
            </a:r>
          </a:p>
        </p:txBody>
      </p:sp>
      <p:sp>
        <p:nvSpPr>
          <p:cNvPr id="16" name="文本框 15"/>
          <p:cNvSpPr txBox="1"/>
          <p:nvPr/>
        </p:nvSpPr>
        <p:spPr>
          <a:xfrm>
            <a:off x="-10795" y="413385"/>
            <a:ext cx="12272010" cy="6492875"/>
          </a:xfrm>
          <a:prstGeom prst="rect">
            <a:avLst/>
          </a:prstGeom>
          <a:noFill/>
        </p:spPr>
        <p:txBody>
          <a:bodyPr wrap="square" rtlCol="0">
            <a:spAutoFit/>
          </a:bodyPr>
          <a:lstStyle/>
          <a:p>
            <a:pPr marL="0" indent="0">
              <a:buNone/>
            </a:pPr>
            <a:r>
              <a:rPr lang="en-US" sz="2500">
                <a:latin typeface="Times New Roman" panose="02020603050405020304" charset="0"/>
                <a:cs typeface="Times New Roman" panose="02020603050405020304" charset="0"/>
                <a:sym typeface="+mn-ea"/>
              </a:rPr>
              <a:t>  </a:t>
            </a:r>
            <a:r>
              <a:rPr lang="en-US" sz="2600">
                <a:latin typeface="Times New Roman" panose="02020603050405020304" charset="0"/>
                <a:cs typeface="Times New Roman" panose="02020603050405020304" charset="0"/>
                <a:sym typeface="+mn-ea"/>
              </a:rPr>
              <a:t>   </a:t>
            </a:r>
            <a:r>
              <a:rPr sz="2600">
                <a:latin typeface="Times New Roman" panose="02020603050405020304" charset="0"/>
                <a:cs typeface="Times New Roman" panose="02020603050405020304" charset="0"/>
                <a:sym typeface="+mn-ea"/>
              </a:rPr>
              <a:t>These dogs are not at the Los Angeles International Airport to </a:t>
            </a:r>
            <a:r>
              <a:rPr lang="en-US" sz="2600">
                <a:latin typeface="Times New Roman" panose="02020603050405020304" charset="0"/>
                <a:cs typeface="Times New Roman" panose="02020603050405020304" charset="0"/>
                <a:sym typeface="+mn-ea"/>
              </a:rPr>
              <a:t>______</a:t>
            </a:r>
            <a:r>
              <a:rPr sz="2600">
                <a:latin typeface="Times New Roman" panose="02020603050405020304" charset="0"/>
                <a:cs typeface="Times New Roman" panose="02020603050405020304" charset="0"/>
                <a:sym typeface="+mn-ea"/>
              </a:rPr>
              <a:t> a plane. They work here. Sergio, Klaus and Monti, are therapy dogs here at the airport. Animal lover and rescuer Heidi Huebner started the </a:t>
            </a:r>
            <a:r>
              <a:rPr lang="en-US" sz="2600">
                <a:latin typeface="Times New Roman" panose="02020603050405020304" charset="0"/>
                <a:cs typeface="Times New Roman" panose="02020603050405020304" charset="0"/>
                <a:sym typeface="+mn-ea"/>
              </a:rPr>
              <a:t>P</a:t>
            </a:r>
            <a:r>
              <a:rPr sz="2600">
                <a:latin typeface="Times New Roman" panose="02020603050405020304" charset="0"/>
                <a:cs typeface="Times New Roman" panose="02020603050405020304" charset="0"/>
                <a:sym typeface="+mn-ea"/>
              </a:rPr>
              <a:t>ets on </a:t>
            </a:r>
            <a:r>
              <a:rPr lang="en-US" sz="2600">
                <a:latin typeface="Times New Roman" panose="02020603050405020304" charset="0"/>
                <a:cs typeface="Times New Roman" panose="02020603050405020304" charset="0"/>
                <a:sym typeface="+mn-ea"/>
              </a:rPr>
              <a:t>S</a:t>
            </a:r>
            <a:r>
              <a:rPr sz="2600">
                <a:latin typeface="Times New Roman" panose="02020603050405020304" charset="0"/>
                <a:cs typeface="Times New Roman" panose="02020603050405020304" charset="0"/>
                <a:sym typeface="+mn-ea"/>
              </a:rPr>
              <a:t>tressing </a:t>
            </a:r>
            <a:r>
              <a:rPr lang="en-US" sz="2600">
                <a:latin typeface="Times New Roman" panose="02020603050405020304" charset="0"/>
                <a:cs typeface="Times New Roman" panose="02020603050405020304" charset="0"/>
                <a:sym typeface="+mn-ea"/>
              </a:rPr>
              <a:t>P</a:t>
            </a:r>
            <a:r>
              <a:rPr sz="2600">
                <a:latin typeface="Times New Roman" panose="02020603050405020304" charset="0"/>
                <a:cs typeface="Times New Roman" panose="02020603050405020304" charset="0"/>
                <a:sym typeface="+mn-ea"/>
              </a:rPr>
              <a:t>assengers </a:t>
            </a:r>
            <a:r>
              <a:rPr lang="en-US" sz="2600">
                <a:latin typeface="Times New Roman" panose="02020603050405020304" charset="0"/>
                <a:cs typeface="Times New Roman" panose="02020603050405020304" charset="0"/>
                <a:sym typeface="+mn-ea"/>
              </a:rPr>
              <a:t>P</a:t>
            </a:r>
            <a:r>
              <a:rPr sz="2600">
                <a:latin typeface="Times New Roman" panose="02020603050405020304" charset="0"/>
                <a:cs typeface="Times New Roman" panose="02020603050405020304" charset="0"/>
                <a:sym typeface="+mn-ea"/>
              </a:rPr>
              <a:t>rogram in 2013 to help people </a:t>
            </a:r>
            <a:r>
              <a:rPr lang="en-US" sz="2600">
                <a:latin typeface="Times New Roman" panose="02020603050405020304" charset="0"/>
                <a:cs typeface="Times New Roman" panose="02020603050405020304" charset="0"/>
                <a:sym typeface="+mn-ea"/>
              </a:rPr>
              <a:t>_____________</a:t>
            </a:r>
            <a:r>
              <a:rPr sz="2600">
                <a:latin typeface="Times New Roman" panose="02020603050405020304" charset="0"/>
                <a:cs typeface="Times New Roman" panose="02020603050405020304" charset="0"/>
                <a:sym typeface="+mn-ea"/>
              </a:rPr>
              <a:t> at airports. In the nine years since its </a:t>
            </a:r>
            <a:r>
              <a:rPr lang="en-US" sz="2600">
                <a:latin typeface="Times New Roman" panose="02020603050405020304" charset="0"/>
                <a:cs typeface="Times New Roman" panose="02020603050405020304" charset="0"/>
                <a:sym typeface="+mn-ea"/>
              </a:rPr>
              <a:t>_________</a:t>
            </a:r>
            <a:r>
              <a:rPr sz="2600">
                <a:latin typeface="Times New Roman" panose="02020603050405020304" charset="0"/>
                <a:cs typeface="Times New Roman" panose="02020603050405020304" charset="0"/>
                <a:sym typeface="+mn-ea"/>
              </a:rPr>
              <a:t>, hundreds of volunteers and dogs have made thousands of passengers feel </a:t>
            </a:r>
            <a:r>
              <a:rPr lang="en-US" sz="2600">
                <a:latin typeface="Times New Roman" panose="02020603050405020304" charset="0"/>
                <a:cs typeface="Times New Roman" panose="02020603050405020304" charset="0"/>
                <a:sym typeface="+mn-ea"/>
              </a:rPr>
              <a:t>______</a:t>
            </a:r>
            <a:r>
              <a:rPr sz="2600">
                <a:latin typeface="Times New Roman" panose="02020603050405020304" charset="0"/>
                <a:cs typeface="Times New Roman" panose="02020603050405020304" charset="0"/>
                <a:sym typeface="+mn-ea"/>
              </a:rPr>
              <a:t>. </a:t>
            </a:r>
          </a:p>
          <a:p>
            <a:pPr marL="0" indent="0">
              <a:buNone/>
            </a:pPr>
            <a:r>
              <a:rPr lang="en-US" sz="2600">
                <a:latin typeface="Times New Roman" panose="02020603050405020304" charset="0"/>
                <a:cs typeface="Times New Roman" panose="02020603050405020304" charset="0"/>
                <a:sym typeface="+mn-ea"/>
              </a:rPr>
              <a:t>     </a:t>
            </a:r>
            <a:r>
              <a:rPr sz="2600">
                <a:latin typeface="Times New Roman" panose="02020603050405020304" charset="0"/>
                <a:cs typeface="Times New Roman" panose="02020603050405020304" charset="0"/>
                <a:sym typeface="+mn-ea"/>
              </a:rPr>
              <a:t>“You just don</a:t>
            </a:r>
            <a:r>
              <a:rPr lang="en-US" sz="2600">
                <a:latin typeface="Times New Roman" panose="02020603050405020304" charset="0"/>
                <a:cs typeface="Times New Roman" panose="02020603050405020304" charset="0"/>
                <a:sym typeface="+mn-ea"/>
              </a:rPr>
              <a:t>’</a:t>
            </a:r>
            <a:r>
              <a:rPr sz="2600">
                <a:latin typeface="Times New Roman" panose="02020603050405020304" charset="0"/>
                <a:cs typeface="Times New Roman" panose="02020603050405020304" charset="0"/>
                <a:sym typeface="+mn-ea"/>
              </a:rPr>
              <a:t>t really know what to expect when you</a:t>
            </a:r>
            <a:r>
              <a:rPr lang="en-US" sz="2600">
                <a:latin typeface="Times New Roman" panose="02020603050405020304" charset="0"/>
                <a:cs typeface="Times New Roman" panose="02020603050405020304" charset="0"/>
                <a:sym typeface="+mn-ea"/>
              </a:rPr>
              <a:t>’</a:t>
            </a:r>
            <a:r>
              <a:rPr sz="2600">
                <a:latin typeface="Times New Roman" panose="02020603050405020304" charset="0"/>
                <a:cs typeface="Times New Roman" panose="02020603050405020304" charset="0"/>
                <a:sym typeface="+mn-ea"/>
              </a:rPr>
              <a:t>re coming to travel. So, when we have the therapy dogs here, it</a:t>
            </a:r>
            <a:r>
              <a:rPr lang="en-US" sz="2600">
                <a:latin typeface="Times New Roman" panose="02020603050405020304" charset="0"/>
                <a:cs typeface="Times New Roman" panose="02020603050405020304" charset="0"/>
                <a:sym typeface="+mn-ea"/>
              </a:rPr>
              <a:t>’</a:t>
            </a:r>
            <a:r>
              <a:rPr sz="2600">
                <a:latin typeface="Times New Roman" panose="02020603050405020304" charset="0"/>
                <a:cs typeface="Times New Roman" panose="02020603050405020304" charset="0"/>
                <a:sym typeface="+mn-ea"/>
              </a:rPr>
              <a:t>s just that warm and friendly, like, I can </a:t>
            </a:r>
            <a:r>
              <a:rPr lang="en-US" sz="2600">
                <a:latin typeface="Times New Roman" panose="02020603050405020304" charset="0"/>
                <a:cs typeface="Times New Roman" panose="02020603050405020304" charset="0"/>
                <a:sym typeface="+mn-ea"/>
              </a:rPr>
              <a:t>______</a:t>
            </a:r>
            <a:r>
              <a:rPr sz="2600">
                <a:solidFill>
                  <a:srgbClr val="FF0000"/>
                </a:solidFill>
                <a:latin typeface="Times New Roman" panose="02020603050405020304" charset="0"/>
                <a:cs typeface="Times New Roman" panose="02020603050405020304" charset="0"/>
                <a:sym typeface="+mn-ea"/>
              </a:rPr>
              <a:t> </a:t>
            </a:r>
            <a:r>
              <a:rPr sz="2600">
                <a:latin typeface="Times New Roman" panose="02020603050405020304" charset="0"/>
                <a:cs typeface="Times New Roman" panose="02020603050405020304" charset="0"/>
                <a:sym typeface="+mn-ea"/>
              </a:rPr>
              <a:t>and just feel happy.” Passengers love this </a:t>
            </a:r>
            <a:r>
              <a:rPr lang="en-US" sz="2600">
                <a:latin typeface="Times New Roman" panose="02020603050405020304" charset="0"/>
                <a:cs typeface="Times New Roman" panose="02020603050405020304" charset="0"/>
                <a:sym typeface="+mn-ea"/>
              </a:rPr>
              <a:t>_________</a:t>
            </a:r>
            <a:r>
              <a:rPr sz="2600">
                <a:latin typeface="Times New Roman" panose="02020603050405020304" charset="0"/>
                <a:cs typeface="Times New Roman" panose="02020603050405020304" charset="0"/>
                <a:sym typeface="+mn-ea"/>
              </a:rPr>
              <a:t>. “Oh, it</a:t>
            </a:r>
            <a:r>
              <a:rPr lang="en-US" sz="2600">
                <a:latin typeface="Times New Roman" panose="02020603050405020304" charset="0"/>
                <a:cs typeface="Times New Roman" panose="02020603050405020304" charset="0"/>
                <a:sym typeface="+mn-ea"/>
              </a:rPr>
              <a:t>’</a:t>
            </a:r>
            <a:r>
              <a:rPr sz="2600">
                <a:latin typeface="Times New Roman" panose="02020603050405020304" charset="0"/>
                <a:cs typeface="Times New Roman" panose="02020603050405020304" charset="0"/>
                <a:sym typeface="+mn-ea"/>
              </a:rPr>
              <a:t>s such a good idea, because we are, like, on the plane and tired and moody, and then we get off, and get to see dogs.” “I love dogs, it always makes me happy, so I definitely </a:t>
            </a:r>
            <a:r>
              <a:rPr lang="en-US" sz="2600">
                <a:latin typeface="Times New Roman" panose="02020603050405020304" charset="0"/>
                <a:cs typeface="Times New Roman" panose="02020603050405020304" charset="0"/>
                <a:sym typeface="+mn-ea"/>
              </a:rPr>
              <a:t>__________</a:t>
            </a:r>
            <a:r>
              <a:rPr sz="2600">
                <a:latin typeface="Times New Roman" panose="02020603050405020304" charset="0"/>
                <a:cs typeface="Times New Roman" panose="02020603050405020304" charset="0"/>
                <a:sym typeface="+mn-ea"/>
              </a:rPr>
              <a:t> that, yeah.” “The few of us that get </a:t>
            </a:r>
            <a:r>
              <a:rPr lang="en-US" sz="2600">
                <a:latin typeface="Times New Roman" panose="02020603050405020304" charset="0"/>
                <a:cs typeface="Times New Roman" panose="02020603050405020304" charset="0"/>
                <a:sym typeface="+mn-ea"/>
              </a:rPr>
              <a:t>____________</a:t>
            </a:r>
            <a:r>
              <a:rPr sz="2600">
                <a:latin typeface="Times New Roman" panose="02020603050405020304" charset="0"/>
                <a:cs typeface="Times New Roman" panose="02020603050405020304" charset="0"/>
                <a:sym typeface="+mn-ea"/>
              </a:rPr>
              <a:t>, any entertainment is wonderful and, you know, pets make everybody smile.”</a:t>
            </a:r>
          </a:p>
          <a:p>
            <a:pPr marL="0" indent="0">
              <a:buNone/>
            </a:pPr>
            <a:r>
              <a:rPr lang="en-US" sz="2600">
                <a:latin typeface="Times New Roman" panose="02020603050405020304" charset="0"/>
                <a:cs typeface="Times New Roman" panose="02020603050405020304" charset="0"/>
                <a:sym typeface="+mn-ea"/>
              </a:rPr>
              <a:t>     </a:t>
            </a:r>
            <a:r>
              <a:rPr sz="2600">
                <a:latin typeface="Times New Roman" panose="02020603050405020304" charset="0"/>
                <a:cs typeface="Times New Roman" panose="02020603050405020304" charset="0"/>
                <a:sym typeface="+mn-ea"/>
              </a:rPr>
              <a:t>The Los Angeles Airport </a:t>
            </a:r>
            <a:r>
              <a:rPr lang="en-US" sz="2600">
                <a:latin typeface="Times New Roman" panose="02020603050405020304" charset="0"/>
                <a:cs typeface="Times New Roman" panose="02020603050405020304" charset="0"/>
                <a:sym typeface="+mn-ea"/>
              </a:rPr>
              <a:t>_________</a:t>
            </a:r>
            <a:r>
              <a:rPr sz="2600">
                <a:solidFill>
                  <a:srgbClr val="FF0000"/>
                </a:solidFill>
                <a:latin typeface="Times New Roman" panose="02020603050405020304" charset="0"/>
                <a:cs typeface="Times New Roman" panose="02020603050405020304" charset="0"/>
                <a:sym typeface="+mn-ea"/>
              </a:rPr>
              <a:t> </a:t>
            </a:r>
            <a:r>
              <a:rPr sz="2600">
                <a:latin typeface="Times New Roman" panose="02020603050405020304" charset="0"/>
                <a:cs typeface="Times New Roman" panose="02020603050405020304" charset="0"/>
                <a:sym typeface="+mn-ea"/>
              </a:rPr>
              <a:t>are equally happy to pet the therapy dogs, even pilots find it hard to </a:t>
            </a:r>
            <a:r>
              <a:rPr sz="2600">
                <a:solidFill>
                  <a:srgbClr val="3333FF"/>
                </a:solidFill>
                <a:latin typeface="Times New Roman" panose="02020603050405020304" charset="0"/>
                <a:cs typeface="Times New Roman" panose="02020603050405020304" charset="0"/>
                <a:sym typeface="+mn-ea"/>
              </a:rPr>
              <a:t>resist </a:t>
            </a:r>
            <a:r>
              <a:rPr sz="2600">
                <a:latin typeface="Times New Roman" panose="02020603050405020304" charset="0"/>
                <a:cs typeface="Times New Roman" panose="02020603050405020304" charset="0"/>
                <a:sym typeface="+mn-ea"/>
              </a:rPr>
              <a:t>the </a:t>
            </a:r>
            <a:r>
              <a:rPr lang="en-US" sz="2600">
                <a:latin typeface="Times New Roman" panose="02020603050405020304" charset="0"/>
                <a:cs typeface="Times New Roman" panose="02020603050405020304" charset="0"/>
                <a:sym typeface="+mn-ea"/>
              </a:rPr>
              <a:t>_________</a:t>
            </a:r>
            <a:r>
              <a:rPr sz="2600">
                <a:latin typeface="Times New Roman" panose="02020603050405020304" charset="0"/>
                <a:cs typeface="Times New Roman" panose="02020603050405020304" charset="0"/>
                <a:sym typeface="+mn-ea"/>
              </a:rPr>
              <a:t>. “You want to smell my dogs, yeah?” “I love it. It </a:t>
            </a:r>
            <a:r>
              <a:rPr lang="en-US" sz="2600">
                <a:latin typeface="Times New Roman" panose="02020603050405020304" charset="0"/>
                <a:cs typeface="Times New Roman" panose="02020603050405020304" charset="0"/>
                <a:sym typeface="+mn-ea"/>
              </a:rPr>
              <a:t>________</a:t>
            </a:r>
            <a:r>
              <a:rPr sz="2600">
                <a:solidFill>
                  <a:srgbClr val="FF0000"/>
                </a:solidFill>
                <a:latin typeface="Times New Roman" panose="02020603050405020304" charset="0"/>
                <a:cs typeface="Times New Roman" panose="02020603050405020304" charset="0"/>
                <a:sym typeface="+mn-ea"/>
              </a:rPr>
              <a:t> </a:t>
            </a:r>
            <a:r>
              <a:rPr sz="2600">
                <a:latin typeface="Times New Roman" panose="02020603050405020304" charset="0"/>
                <a:cs typeface="Times New Roman" panose="02020603050405020304" charset="0"/>
                <a:sym typeface="+mn-ea"/>
              </a:rPr>
              <a:t>everybody. They really do. They bring </a:t>
            </a:r>
            <a:r>
              <a:rPr lang="en-US" sz="2600">
                <a:latin typeface="Times New Roman" panose="02020603050405020304" charset="0"/>
                <a:cs typeface="Times New Roman" panose="02020603050405020304" charset="0"/>
                <a:sym typeface="+mn-ea"/>
              </a:rPr>
              <a:t>_______</a:t>
            </a:r>
            <a:r>
              <a:rPr sz="2600">
                <a:latin typeface="Times New Roman" panose="02020603050405020304" charset="0"/>
                <a:cs typeface="Times New Roman" panose="02020603050405020304" charset="0"/>
                <a:sym typeface="+mn-ea"/>
              </a:rPr>
              <a:t>. I wish it can be parked by my desk all day.” “He is so cute.”</a:t>
            </a:r>
          </a:p>
        </p:txBody>
      </p:sp>
      <p:sp>
        <p:nvSpPr>
          <p:cNvPr id="3" name="文本框 2"/>
          <p:cNvSpPr txBox="1"/>
          <p:nvPr/>
        </p:nvSpPr>
        <p:spPr>
          <a:xfrm>
            <a:off x="1003300" y="1634490"/>
            <a:ext cx="2466975" cy="491490"/>
          </a:xfrm>
          <a:prstGeom prst="rect">
            <a:avLst/>
          </a:prstGeom>
          <a:noFill/>
        </p:spPr>
        <p:txBody>
          <a:bodyPr wrap="square" rtlCol="0">
            <a:spAutoFit/>
          </a:bodyPr>
          <a:lstStyle/>
          <a:p>
            <a:r>
              <a:rPr sz="2600">
                <a:solidFill>
                  <a:srgbClr val="FF0000"/>
                </a:solidFill>
                <a:latin typeface="Times New Roman" panose="02020603050405020304" charset="0"/>
                <a:cs typeface="Times New Roman" panose="02020603050405020304" charset="0"/>
                <a:sym typeface="+mn-ea"/>
              </a:rPr>
              <a:t>feeling anxious</a:t>
            </a:r>
            <a:endParaRPr lang="en-US" sz="2600" dirty="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8132445" y="1622425"/>
            <a:ext cx="2155190" cy="491490"/>
          </a:xfrm>
          <a:prstGeom prst="rect">
            <a:avLst/>
          </a:prstGeom>
          <a:noFill/>
        </p:spPr>
        <p:txBody>
          <a:bodyPr wrap="square" rtlCol="0">
            <a:spAutoFit/>
          </a:bodyPr>
          <a:lstStyle/>
          <a:p>
            <a:r>
              <a:rPr sz="2600">
                <a:solidFill>
                  <a:srgbClr val="FF0000"/>
                </a:solidFill>
                <a:latin typeface="Times New Roman" panose="02020603050405020304" charset="0"/>
                <a:cs typeface="Times New Roman" panose="02020603050405020304" charset="0"/>
                <a:sym typeface="+mn-ea"/>
              </a:rPr>
              <a:t>foundation</a:t>
            </a:r>
            <a:endParaRPr lang="en-US" sz="2600" dirty="0">
              <a:solidFill>
                <a:srgbClr val="FF0000"/>
              </a:solidFill>
              <a:latin typeface="Times New Roman" panose="02020603050405020304" charset="0"/>
              <a:cs typeface="Times New Roman" panose="02020603050405020304" charset="0"/>
              <a:sym typeface="+mn-ea"/>
            </a:endParaRPr>
          </a:p>
        </p:txBody>
      </p:sp>
      <p:sp>
        <p:nvSpPr>
          <p:cNvPr id="5" name="文本框 4"/>
          <p:cNvSpPr txBox="1"/>
          <p:nvPr/>
        </p:nvSpPr>
        <p:spPr>
          <a:xfrm>
            <a:off x="9276080" y="2813050"/>
            <a:ext cx="1583690" cy="491490"/>
          </a:xfrm>
          <a:prstGeom prst="rect">
            <a:avLst/>
          </a:prstGeom>
          <a:noFill/>
        </p:spPr>
        <p:txBody>
          <a:bodyPr wrap="square" rtlCol="0">
            <a:spAutoFit/>
          </a:bodyPr>
          <a:lstStyle/>
          <a:p>
            <a:r>
              <a:rPr sz="2600">
                <a:solidFill>
                  <a:srgbClr val="FF0000"/>
                </a:solidFill>
                <a:latin typeface="Times New Roman" panose="02020603050405020304" charset="0"/>
                <a:cs typeface="Times New Roman" panose="02020603050405020304" charset="0"/>
                <a:sym typeface="+mn-ea"/>
              </a:rPr>
              <a:t>breathe</a:t>
            </a:r>
            <a:endParaRPr lang="en-US" sz="2600" dirty="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3858260" y="3199765"/>
            <a:ext cx="1834515" cy="491490"/>
          </a:xfrm>
          <a:prstGeom prst="rect">
            <a:avLst/>
          </a:prstGeom>
          <a:noFill/>
        </p:spPr>
        <p:txBody>
          <a:bodyPr wrap="square" rtlCol="0">
            <a:spAutoFit/>
          </a:bodyPr>
          <a:lstStyle/>
          <a:p>
            <a:r>
              <a:rPr sz="2600">
                <a:solidFill>
                  <a:srgbClr val="FF0000"/>
                </a:solidFill>
                <a:latin typeface="Times New Roman" panose="02020603050405020304" charset="0"/>
                <a:cs typeface="Times New Roman" panose="02020603050405020304" charset="0"/>
                <a:sym typeface="+mn-ea"/>
              </a:rPr>
              <a:t>innovation</a:t>
            </a:r>
            <a:endParaRPr lang="en-US" sz="2600" dirty="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5313045" y="4001135"/>
            <a:ext cx="2353945" cy="491490"/>
          </a:xfrm>
          <a:prstGeom prst="rect">
            <a:avLst/>
          </a:prstGeom>
          <a:noFill/>
        </p:spPr>
        <p:txBody>
          <a:bodyPr wrap="square" rtlCol="0">
            <a:spAutoFit/>
          </a:bodyPr>
          <a:lstStyle/>
          <a:p>
            <a:r>
              <a:rPr sz="2600">
                <a:solidFill>
                  <a:srgbClr val="FF0000"/>
                </a:solidFill>
                <a:latin typeface="Times New Roman" panose="02020603050405020304" charset="0"/>
                <a:cs typeface="Times New Roman" panose="02020603050405020304" charset="0"/>
                <a:sym typeface="+mn-ea"/>
              </a:rPr>
              <a:t>believe into</a:t>
            </a:r>
            <a:endParaRPr lang="en-US" sz="2600" dirty="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0" y="4398010"/>
            <a:ext cx="2488565" cy="491490"/>
          </a:xfrm>
          <a:prstGeom prst="rect">
            <a:avLst/>
          </a:prstGeom>
          <a:noFill/>
        </p:spPr>
        <p:txBody>
          <a:bodyPr wrap="square" rtlCol="0">
            <a:spAutoFit/>
          </a:bodyPr>
          <a:lstStyle/>
          <a:p>
            <a:r>
              <a:rPr sz="2600">
                <a:solidFill>
                  <a:srgbClr val="FF0000"/>
                </a:solidFill>
                <a:latin typeface="Times New Roman" panose="02020603050405020304" charset="0"/>
                <a:cs typeface="Times New Roman" panose="02020603050405020304" charset="0"/>
                <a:sym typeface="+mn-ea"/>
              </a:rPr>
              <a:t>delayed flights</a:t>
            </a:r>
            <a:endParaRPr lang="en-US" sz="2600" dirty="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8112760" y="2009775"/>
            <a:ext cx="1293495" cy="491490"/>
          </a:xfrm>
          <a:prstGeom prst="rect">
            <a:avLst/>
          </a:prstGeom>
          <a:noFill/>
        </p:spPr>
        <p:txBody>
          <a:bodyPr wrap="square" rtlCol="0">
            <a:spAutoFit/>
          </a:bodyPr>
          <a:lstStyle/>
          <a:p>
            <a:r>
              <a:rPr sz="2600">
                <a:solidFill>
                  <a:srgbClr val="FF0000"/>
                </a:solidFill>
                <a:latin typeface="Times New Roman" panose="02020603050405020304" charset="0"/>
                <a:cs typeface="Times New Roman" panose="02020603050405020304" charset="0"/>
                <a:sym typeface="+mn-ea"/>
              </a:rPr>
              <a:t>calmer</a:t>
            </a:r>
            <a:endParaRPr lang="en-US" sz="2600" dirty="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8662670" y="422910"/>
            <a:ext cx="1323340" cy="491490"/>
          </a:xfrm>
          <a:prstGeom prst="rect">
            <a:avLst/>
          </a:prstGeom>
          <a:noFill/>
        </p:spPr>
        <p:txBody>
          <a:bodyPr wrap="square" rtlCol="0">
            <a:spAutoFit/>
          </a:bodyPr>
          <a:lstStyle/>
          <a:p>
            <a:r>
              <a:rPr sz="2600">
                <a:solidFill>
                  <a:srgbClr val="FF0000"/>
                </a:solidFill>
                <a:latin typeface="Times New Roman" panose="02020603050405020304" charset="0"/>
                <a:cs typeface="Times New Roman" panose="02020603050405020304" charset="0"/>
                <a:sym typeface="+mn-ea"/>
              </a:rPr>
              <a:t>hop on</a:t>
            </a:r>
            <a:endParaRPr lang="en-US" sz="2600" dirty="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3785870" y="5194935"/>
            <a:ext cx="1794510" cy="491490"/>
          </a:xfrm>
          <a:prstGeom prst="rect">
            <a:avLst/>
          </a:prstGeom>
          <a:noFill/>
        </p:spPr>
        <p:txBody>
          <a:bodyPr wrap="square" rtlCol="0">
            <a:spAutoFit/>
          </a:bodyPr>
          <a:lstStyle/>
          <a:p>
            <a:r>
              <a:rPr sz="2600">
                <a:solidFill>
                  <a:srgbClr val="FF0000"/>
                </a:solidFill>
                <a:latin typeface="Times New Roman" panose="02020603050405020304" charset="0"/>
                <a:cs typeface="Times New Roman" panose="02020603050405020304" charset="0"/>
                <a:sym typeface="+mn-ea"/>
              </a:rPr>
              <a:t>employees</a:t>
            </a:r>
            <a:endParaRPr lang="en-US" sz="2600" dirty="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4004945" y="5585460"/>
            <a:ext cx="1929130" cy="491490"/>
          </a:xfrm>
          <a:prstGeom prst="rect">
            <a:avLst/>
          </a:prstGeom>
          <a:noFill/>
        </p:spPr>
        <p:txBody>
          <a:bodyPr wrap="square" rtlCol="0">
            <a:spAutoFit/>
          </a:bodyPr>
          <a:lstStyle/>
          <a:p>
            <a:r>
              <a:rPr sz="2600">
                <a:solidFill>
                  <a:srgbClr val="FF0000"/>
                </a:solidFill>
                <a:latin typeface="Times New Roman" panose="02020603050405020304" charset="0"/>
                <a:cs typeface="Times New Roman" panose="02020603050405020304" charset="0"/>
                <a:sym typeface="+mn-ea"/>
              </a:rPr>
              <a:t>temptation</a:t>
            </a:r>
            <a:endParaRPr lang="en-US" sz="2600" dirty="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12065" y="5975350"/>
            <a:ext cx="1633220" cy="491490"/>
          </a:xfrm>
          <a:prstGeom prst="rect">
            <a:avLst/>
          </a:prstGeom>
          <a:noFill/>
        </p:spPr>
        <p:txBody>
          <a:bodyPr wrap="square" rtlCol="0">
            <a:spAutoFit/>
          </a:bodyPr>
          <a:lstStyle/>
          <a:p>
            <a:r>
              <a:rPr sz="2600">
                <a:solidFill>
                  <a:srgbClr val="FF0000"/>
                </a:solidFill>
                <a:latin typeface="Times New Roman" panose="02020603050405020304" charset="0"/>
                <a:cs typeface="Times New Roman" panose="02020603050405020304" charset="0"/>
                <a:sym typeface="+mn-ea"/>
              </a:rPr>
              <a:t>distresses</a:t>
            </a:r>
            <a:endParaRPr lang="en-US" sz="2600" dirty="0">
              <a:solidFill>
                <a:srgbClr val="FF0000"/>
              </a:solidFill>
              <a:latin typeface="Times New Roman" panose="02020603050405020304" charset="0"/>
              <a:cs typeface="Times New Roman" panose="02020603050405020304" charset="0"/>
              <a:sym typeface="+mn-ea"/>
            </a:endParaRPr>
          </a:p>
        </p:txBody>
      </p:sp>
      <p:sp>
        <p:nvSpPr>
          <p:cNvPr id="14" name="文本框 13"/>
          <p:cNvSpPr txBox="1"/>
          <p:nvPr/>
        </p:nvSpPr>
        <p:spPr>
          <a:xfrm>
            <a:off x="6591935" y="5975350"/>
            <a:ext cx="1379220" cy="491490"/>
          </a:xfrm>
          <a:prstGeom prst="rect">
            <a:avLst/>
          </a:prstGeom>
          <a:noFill/>
        </p:spPr>
        <p:txBody>
          <a:bodyPr wrap="square" rtlCol="0">
            <a:spAutoFit/>
          </a:bodyPr>
          <a:lstStyle/>
          <a:p>
            <a:r>
              <a:rPr sz="2600">
                <a:solidFill>
                  <a:srgbClr val="FF0000"/>
                </a:solidFill>
                <a:latin typeface="Times New Roman" panose="02020603050405020304" charset="0"/>
                <a:cs typeface="Times New Roman" panose="02020603050405020304" charset="0"/>
                <a:sym typeface="+mn-ea"/>
              </a:rPr>
              <a:t>comfort</a:t>
            </a:r>
            <a:endParaRPr lang="en-US" sz="2600" dirty="0">
              <a:solidFill>
                <a:srgbClr val="FF0000"/>
              </a:solidFill>
              <a:latin typeface="Times New Roman" panose="02020603050405020304" charset="0"/>
              <a:cs typeface="Times New Roman" panose="02020603050405020304" charset="0"/>
              <a:sym typeface="+mn-ea"/>
            </a:endParaRPr>
          </a:p>
        </p:txBody>
      </p:sp>
      <p:pic>
        <p:nvPicPr>
          <p:cNvPr id="17" name="Part I VOA 01.22.22">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11499850" y="631952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linds(horizont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linds(horizont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linds(horizont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linds(horizont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linds(horizontal)">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blinds(horizontal)">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63" fill="hold" display="1">
                  <p:stCondLst>
                    <p:cond delay="indefinite"/>
                  </p:stCondLst>
                  <p:endCondLst>
                    <p:cond evt="onStopAudio" delay="0">
                      <p:tgtEl>
                        <p:sldTgt/>
                      </p:tgtEl>
                    </p:cond>
                  </p:endCondLst>
                </p:cTn>
                <p:tgtEl>
                  <p:spTgt spid="17"/>
                </p:tgtEl>
              </p:cMediaNode>
            </p:audio>
          </p:childTnLst>
        </p:cTn>
      </p:par>
    </p:tnLst>
    <p:bldLst>
      <p:bldP spid="3" grpId="0"/>
      <p:bldP spid="4" grpId="0"/>
      <p:bldP spid="5" grpId="0"/>
      <p:bldP spid="6" grpId="0"/>
      <p:bldP spid="7" grpId="0"/>
      <p:bldP spid="8" grpId="0"/>
      <p:bldP spid="9" grpId="0"/>
      <p:bldP spid="10" grpId="0"/>
      <p:bldP spid="11" grpId="0"/>
      <p:bldP spid="12"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0" y="0"/>
            <a:ext cx="2103755" cy="521970"/>
          </a:xfrm>
          <a:prstGeom prst="rect">
            <a:avLst/>
          </a:prstGeom>
          <a:solidFill>
            <a:schemeClr val="accent6"/>
          </a:solidFill>
        </p:spPr>
        <p:txBody>
          <a:bodyPr wrap="square" rtlCol="0">
            <a:spAutoFit/>
          </a:bodyPr>
          <a:lstStyle/>
          <a:p>
            <a:pPr lvl="0" algn="ctr">
              <a:buClrTx/>
              <a:buSzTx/>
              <a:buFontTx/>
            </a:pPr>
            <a:r>
              <a:rPr kumimoji="1" lang="zh-CN" sz="2800" b="1" dirty="0">
                <a:solidFill>
                  <a:schemeClr val="lt1"/>
                </a:solidFill>
                <a:sym typeface="+mn-ea"/>
              </a:rPr>
              <a:t>听写</a:t>
            </a:r>
            <a:r>
              <a:rPr kumimoji="1" lang="en-US" altLang="zh-CN" sz="2800" b="1" dirty="0">
                <a:solidFill>
                  <a:schemeClr val="lt1"/>
                </a:solidFill>
                <a:sym typeface="+mn-ea"/>
              </a:rPr>
              <a:t> Part II</a:t>
            </a:r>
          </a:p>
        </p:txBody>
      </p:sp>
      <p:sp>
        <p:nvSpPr>
          <p:cNvPr id="16" name="文本框 15"/>
          <p:cNvSpPr txBox="1"/>
          <p:nvPr/>
        </p:nvSpPr>
        <p:spPr>
          <a:xfrm>
            <a:off x="-12065" y="608965"/>
            <a:ext cx="12216765" cy="6092825"/>
          </a:xfrm>
          <a:prstGeom prst="rect">
            <a:avLst/>
          </a:prstGeom>
          <a:noFill/>
        </p:spPr>
        <p:txBody>
          <a:bodyPr wrap="square" rtlCol="0">
            <a:spAutoFit/>
          </a:bodyPr>
          <a:lstStyle/>
          <a:p>
            <a:pPr marL="0" indent="0">
              <a:buNone/>
            </a:pPr>
            <a:r>
              <a:rPr lang="en-US" sz="3000">
                <a:latin typeface="Times New Roman" panose="02020603050405020304" charset="0"/>
                <a:cs typeface="Times New Roman" panose="02020603050405020304" charset="0"/>
                <a:sym typeface="+mn-ea"/>
              </a:rPr>
              <a:t>     </a:t>
            </a:r>
            <a:r>
              <a:rPr sz="3000">
                <a:latin typeface="Times New Roman" panose="02020603050405020304" charset="0"/>
                <a:cs typeface="Times New Roman" panose="02020603050405020304" charset="0"/>
                <a:sym typeface="+mn-ea"/>
              </a:rPr>
              <a:t>Volunteers also love </a:t>
            </a:r>
            <a:r>
              <a:rPr lang="en-US" sz="3000">
                <a:latin typeface="Times New Roman" panose="02020603050405020304" charset="0"/>
                <a:cs typeface="Times New Roman" panose="02020603050405020304" charset="0"/>
                <a:sym typeface="+mn-ea"/>
              </a:rPr>
              <a:t>_______________</a:t>
            </a:r>
            <a:r>
              <a:rPr sz="3000">
                <a:latin typeface="Times New Roman" panose="02020603050405020304" charset="0"/>
                <a:cs typeface="Times New Roman" panose="02020603050405020304" charset="0"/>
                <a:sym typeface="+mn-ea"/>
              </a:rPr>
              <a:t>. During the </a:t>
            </a:r>
            <a:r>
              <a:rPr lang="en-US" sz="3000">
                <a:latin typeface="Times New Roman" panose="02020603050405020304" charset="0"/>
                <a:cs typeface="Times New Roman" panose="02020603050405020304" charset="0"/>
                <a:sym typeface="+mn-ea"/>
              </a:rPr>
              <a:t>_____</a:t>
            </a:r>
            <a:r>
              <a:rPr sz="3000">
                <a:solidFill>
                  <a:srgbClr val="FF0000"/>
                </a:solidFill>
                <a:latin typeface="Times New Roman" panose="02020603050405020304" charset="0"/>
                <a:cs typeface="Times New Roman" panose="02020603050405020304" charset="0"/>
                <a:sym typeface="+mn-ea"/>
              </a:rPr>
              <a:t> </a:t>
            </a:r>
            <a:r>
              <a:rPr sz="3000">
                <a:latin typeface="Times New Roman" panose="02020603050405020304" charset="0"/>
                <a:cs typeface="Times New Roman" panose="02020603050405020304" charset="0"/>
                <a:sym typeface="+mn-ea"/>
              </a:rPr>
              <a:t>pandemic times, they say it</a:t>
            </a:r>
            <a:r>
              <a:rPr lang="en-US" sz="3000">
                <a:latin typeface="Times New Roman" panose="02020603050405020304" charset="0"/>
                <a:cs typeface="Times New Roman" panose="02020603050405020304" charset="0"/>
                <a:sym typeface="+mn-ea"/>
              </a:rPr>
              <a:t>’</a:t>
            </a:r>
            <a:r>
              <a:rPr sz="3000">
                <a:latin typeface="Times New Roman" panose="02020603050405020304" charset="0"/>
                <a:cs typeface="Times New Roman" panose="02020603050405020304" charset="0"/>
                <a:sym typeface="+mn-ea"/>
              </a:rPr>
              <a:t>s nice to see they can make people smile, </a:t>
            </a:r>
            <a:r>
              <a:rPr lang="en-US" sz="3000">
                <a:latin typeface="Times New Roman" panose="02020603050405020304" charset="0"/>
                <a:cs typeface="Times New Roman" panose="02020603050405020304" charset="0"/>
                <a:sym typeface="+mn-ea"/>
              </a:rPr>
              <a:t>______</a:t>
            </a:r>
            <a:r>
              <a:rPr sz="3000">
                <a:latin typeface="Times New Roman" panose="02020603050405020304" charset="0"/>
                <a:cs typeface="Times New Roman" panose="02020603050405020304" charset="0"/>
                <a:sym typeface="+mn-ea"/>
              </a:rPr>
              <a:t> for a few seconds. “It</a:t>
            </a:r>
            <a:r>
              <a:rPr lang="en-US" sz="3000">
                <a:latin typeface="Times New Roman" panose="02020603050405020304" charset="0"/>
                <a:cs typeface="Times New Roman" panose="02020603050405020304" charset="0"/>
                <a:sym typeface="+mn-ea"/>
              </a:rPr>
              <a:t>’</a:t>
            </a:r>
            <a:r>
              <a:rPr sz="3000">
                <a:latin typeface="Times New Roman" panose="02020603050405020304" charset="0"/>
                <a:cs typeface="Times New Roman" panose="02020603050405020304" charset="0"/>
                <a:sym typeface="+mn-ea"/>
              </a:rPr>
              <a:t>s usually, ‘oh my God, I can pet them. It says ‘pet me’. Is that real?’ Yeah, it</a:t>
            </a:r>
            <a:r>
              <a:rPr lang="en-US" sz="3000">
                <a:latin typeface="Times New Roman" panose="02020603050405020304" charset="0"/>
                <a:cs typeface="Times New Roman" panose="02020603050405020304" charset="0"/>
                <a:sym typeface="+mn-ea"/>
              </a:rPr>
              <a:t>’</a:t>
            </a:r>
            <a:r>
              <a:rPr sz="3000">
                <a:latin typeface="Times New Roman" panose="02020603050405020304" charset="0"/>
                <a:cs typeface="Times New Roman" panose="02020603050405020304" charset="0"/>
                <a:sym typeface="+mn-ea"/>
              </a:rPr>
              <a:t>s real. Come at him, come say hi.” “It means a lot to be able to get somebody to </a:t>
            </a:r>
            <a:r>
              <a:rPr lang="en-US" sz="3000">
                <a:latin typeface="Times New Roman" panose="02020603050405020304" charset="0"/>
                <a:cs typeface="Times New Roman" panose="02020603050405020304" charset="0"/>
                <a:sym typeface="+mn-ea"/>
              </a:rPr>
              <a:t>____</a:t>
            </a:r>
            <a:r>
              <a:rPr sz="3000">
                <a:solidFill>
                  <a:srgbClr val="FF0000"/>
                </a:solidFill>
                <a:latin typeface="Times New Roman" panose="02020603050405020304" charset="0"/>
                <a:cs typeface="Times New Roman" panose="02020603050405020304" charset="0"/>
                <a:sym typeface="+mn-ea"/>
              </a:rPr>
              <a:t> </a:t>
            </a:r>
            <a:r>
              <a:rPr sz="3000">
                <a:latin typeface="Times New Roman" panose="02020603050405020304" charset="0"/>
                <a:cs typeface="Times New Roman" panose="02020603050405020304" charset="0"/>
                <a:sym typeface="+mn-ea"/>
              </a:rPr>
              <a:t>a little and feel a little happier. You know, even if we can just </a:t>
            </a:r>
            <a:r>
              <a:rPr lang="en-US" sz="3000">
                <a:latin typeface="Times New Roman" panose="02020603050405020304" charset="0"/>
                <a:cs typeface="Times New Roman" panose="02020603050405020304" charset="0"/>
                <a:sym typeface="+mn-ea"/>
              </a:rPr>
              <a:t>_______________</a:t>
            </a:r>
            <a:r>
              <a:rPr sz="3000">
                <a:latin typeface="Times New Roman" panose="02020603050405020304" charset="0"/>
                <a:cs typeface="Times New Roman" panose="02020603050405020304" charset="0"/>
                <a:sym typeface="+mn-ea"/>
              </a:rPr>
              <a:t> a little bit in their day, that's wonderful.” “It's my joy, it's my favorite thing I do in my life, really, because my dog can provide, you know, comfort for other people.”</a:t>
            </a:r>
          </a:p>
          <a:p>
            <a:pPr marL="0" indent="0">
              <a:buNone/>
            </a:pPr>
            <a:r>
              <a:rPr lang="en-US" sz="3000">
                <a:latin typeface="Times New Roman" panose="02020603050405020304" charset="0"/>
                <a:cs typeface="Times New Roman" panose="02020603050405020304" charset="0"/>
                <a:sym typeface="+mn-ea"/>
              </a:rPr>
              <a:t>     </a:t>
            </a:r>
            <a:r>
              <a:rPr sz="3000">
                <a:latin typeface="Times New Roman" panose="02020603050405020304" charset="0"/>
                <a:cs typeface="Times New Roman" panose="02020603050405020304" charset="0"/>
                <a:sym typeface="+mn-ea"/>
              </a:rPr>
              <a:t>Therapy dog owners say their pets </a:t>
            </a:r>
            <a:r>
              <a:rPr lang="en-US" sz="3000">
                <a:latin typeface="Times New Roman" panose="02020603050405020304" charset="0"/>
                <a:cs typeface="Times New Roman" panose="02020603050405020304" charset="0"/>
                <a:sym typeface="+mn-ea"/>
              </a:rPr>
              <a:t>_________</a:t>
            </a:r>
            <a:r>
              <a:rPr sz="3000">
                <a:latin typeface="Times New Roman" panose="02020603050405020304" charset="0"/>
                <a:cs typeface="Times New Roman" panose="02020603050405020304" charset="0"/>
                <a:sym typeface="+mn-ea"/>
              </a:rPr>
              <a:t> when they see their bright </a:t>
            </a:r>
            <a:r>
              <a:rPr lang="en-US" sz="3000">
                <a:latin typeface="Times New Roman" panose="02020603050405020304" charset="0"/>
                <a:cs typeface="Times New Roman" panose="02020603050405020304" charset="0"/>
                <a:sym typeface="+mn-ea"/>
              </a:rPr>
              <a:t>__________</a:t>
            </a:r>
            <a:r>
              <a:rPr sz="3000">
                <a:latin typeface="Times New Roman" panose="02020603050405020304" charset="0"/>
                <a:cs typeface="Times New Roman" panose="02020603050405020304" charset="0"/>
                <a:sym typeface="+mn-ea"/>
              </a:rPr>
              <a:t>. Anyone can become a volunteer and work with Huebner. The main and only </a:t>
            </a:r>
            <a:r>
              <a:rPr lang="en-US" sz="3000">
                <a:latin typeface="Times New Roman" panose="02020603050405020304" charset="0"/>
                <a:cs typeface="Times New Roman" panose="02020603050405020304" charset="0"/>
                <a:sym typeface="+mn-ea"/>
              </a:rPr>
              <a:t>________</a:t>
            </a:r>
            <a:r>
              <a:rPr sz="3000">
                <a:solidFill>
                  <a:srgbClr val="FF0000"/>
                </a:solidFill>
                <a:latin typeface="Times New Roman" panose="02020603050405020304" charset="0"/>
                <a:cs typeface="Times New Roman" panose="02020603050405020304" charset="0"/>
                <a:sym typeface="+mn-ea"/>
              </a:rPr>
              <a:t> </a:t>
            </a:r>
            <a:r>
              <a:rPr sz="3000">
                <a:latin typeface="Times New Roman" panose="02020603050405020304" charset="0"/>
                <a:cs typeface="Times New Roman" panose="02020603050405020304" charset="0"/>
                <a:sym typeface="+mn-ea"/>
              </a:rPr>
              <a:t>is everyone should enjoy it, both the people and the dogs of course.</a:t>
            </a:r>
          </a:p>
          <a:p>
            <a:pPr marL="0" indent="0">
              <a:buNone/>
            </a:pPr>
            <a:r>
              <a:rPr lang="en-US" sz="3000">
                <a:latin typeface="Times New Roman" panose="02020603050405020304" charset="0"/>
                <a:cs typeface="Times New Roman" panose="02020603050405020304" charset="0"/>
                <a:sym typeface="+mn-ea"/>
              </a:rPr>
              <a:t>     </a:t>
            </a:r>
            <a:r>
              <a:rPr sz="3000">
                <a:latin typeface="Times New Roman" panose="02020603050405020304" charset="0"/>
                <a:cs typeface="Times New Roman" panose="02020603050405020304" charset="0"/>
                <a:sym typeface="+mn-ea"/>
              </a:rPr>
              <a:t>Angelina Bagdasaryan in Los Angeles, Anna Rice, VOA News.</a:t>
            </a:r>
          </a:p>
        </p:txBody>
      </p:sp>
      <p:sp>
        <p:nvSpPr>
          <p:cNvPr id="21" name="文本框 20"/>
          <p:cNvSpPr txBox="1"/>
          <p:nvPr/>
        </p:nvSpPr>
        <p:spPr>
          <a:xfrm>
            <a:off x="3651885" y="621030"/>
            <a:ext cx="3494405" cy="553085"/>
          </a:xfrm>
          <a:prstGeom prst="rect">
            <a:avLst/>
          </a:prstGeom>
          <a:noFill/>
        </p:spPr>
        <p:txBody>
          <a:bodyPr wrap="square" rtlCol="0">
            <a:spAutoFit/>
          </a:bodyPr>
          <a:lstStyle/>
          <a:p>
            <a:r>
              <a:rPr sz="3000">
                <a:solidFill>
                  <a:srgbClr val="FF0000"/>
                </a:solidFill>
                <a:latin typeface="Times New Roman" panose="02020603050405020304" charset="0"/>
                <a:cs typeface="Times New Roman" panose="02020603050405020304" charset="0"/>
                <a:sym typeface="+mn-ea"/>
              </a:rPr>
              <a:t>what they</a:t>
            </a:r>
            <a:r>
              <a:rPr lang="en-US" sz="3000">
                <a:solidFill>
                  <a:srgbClr val="FF0000"/>
                </a:solidFill>
                <a:latin typeface="Times New Roman" panose="02020603050405020304" charset="0"/>
                <a:cs typeface="Times New Roman" panose="02020603050405020304" charset="0"/>
                <a:sym typeface="+mn-ea"/>
              </a:rPr>
              <a:t>’</a:t>
            </a:r>
            <a:r>
              <a:rPr sz="3000">
                <a:solidFill>
                  <a:srgbClr val="FF0000"/>
                </a:solidFill>
                <a:latin typeface="Times New Roman" panose="02020603050405020304" charset="0"/>
                <a:cs typeface="Times New Roman" panose="02020603050405020304" charset="0"/>
                <a:sym typeface="+mn-ea"/>
              </a:rPr>
              <a:t>re doing</a:t>
            </a:r>
            <a:endParaRPr lang="en-US" sz="3000" dirty="0">
              <a:solidFill>
                <a:srgbClr val="FF0000"/>
              </a:solidFill>
              <a:latin typeface="Times New Roman" panose="02020603050405020304" charset="0"/>
              <a:cs typeface="Times New Roman" panose="02020603050405020304" charset="0"/>
              <a:sym typeface="+mn-ea"/>
            </a:endParaRPr>
          </a:p>
        </p:txBody>
      </p:sp>
      <p:sp>
        <p:nvSpPr>
          <p:cNvPr id="5" name="文本框 4"/>
          <p:cNvSpPr txBox="1"/>
          <p:nvPr/>
        </p:nvSpPr>
        <p:spPr>
          <a:xfrm>
            <a:off x="8446770" y="621030"/>
            <a:ext cx="2297430" cy="553085"/>
          </a:xfrm>
          <a:prstGeom prst="rect">
            <a:avLst/>
          </a:prstGeom>
          <a:noFill/>
        </p:spPr>
        <p:txBody>
          <a:bodyPr wrap="square" rtlCol="0">
            <a:spAutoFit/>
          </a:bodyPr>
          <a:lstStyle/>
          <a:p>
            <a:r>
              <a:rPr sz="3000">
                <a:solidFill>
                  <a:srgbClr val="FF0000"/>
                </a:solidFill>
                <a:latin typeface="Times New Roman" panose="02020603050405020304" charset="0"/>
                <a:cs typeface="Times New Roman" panose="02020603050405020304" charset="0"/>
                <a:sym typeface="+mn-ea"/>
              </a:rPr>
              <a:t>tough</a:t>
            </a:r>
            <a:endParaRPr lang="en-US" sz="3000" dirty="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8100695" y="1094740"/>
            <a:ext cx="1512570" cy="553085"/>
          </a:xfrm>
          <a:prstGeom prst="rect">
            <a:avLst/>
          </a:prstGeom>
          <a:noFill/>
        </p:spPr>
        <p:txBody>
          <a:bodyPr wrap="square" rtlCol="0">
            <a:spAutoFit/>
          </a:bodyPr>
          <a:lstStyle/>
          <a:p>
            <a:r>
              <a:rPr sz="3000">
                <a:solidFill>
                  <a:srgbClr val="FF0000"/>
                </a:solidFill>
                <a:latin typeface="Times New Roman" panose="02020603050405020304" charset="0"/>
                <a:cs typeface="Times New Roman" panose="02020603050405020304" charset="0"/>
                <a:sym typeface="+mn-ea"/>
              </a:rPr>
              <a:t>if only</a:t>
            </a:r>
            <a:endParaRPr lang="en-US" sz="3000" dirty="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2056765" y="2447290"/>
            <a:ext cx="1739265" cy="553085"/>
          </a:xfrm>
          <a:prstGeom prst="rect">
            <a:avLst/>
          </a:prstGeom>
          <a:noFill/>
        </p:spPr>
        <p:txBody>
          <a:bodyPr wrap="square" rtlCol="0">
            <a:spAutoFit/>
          </a:bodyPr>
          <a:lstStyle/>
          <a:p>
            <a:r>
              <a:rPr sz="3000">
                <a:solidFill>
                  <a:srgbClr val="FF0000"/>
                </a:solidFill>
                <a:latin typeface="Times New Roman" panose="02020603050405020304" charset="0"/>
                <a:cs typeface="Times New Roman" panose="02020603050405020304" charset="0"/>
                <a:sym typeface="+mn-ea"/>
              </a:rPr>
              <a:t>relax</a:t>
            </a:r>
            <a:endParaRPr lang="en-US" sz="3000" dirty="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706120" y="2908300"/>
            <a:ext cx="3330575" cy="553085"/>
          </a:xfrm>
          <a:prstGeom prst="rect">
            <a:avLst/>
          </a:prstGeom>
          <a:noFill/>
        </p:spPr>
        <p:txBody>
          <a:bodyPr wrap="square" rtlCol="0">
            <a:spAutoFit/>
          </a:bodyPr>
          <a:lstStyle/>
          <a:p>
            <a:r>
              <a:rPr sz="3000">
                <a:solidFill>
                  <a:srgbClr val="FF0000"/>
                </a:solidFill>
                <a:latin typeface="Times New Roman" panose="02020603050405020304" charset="0"/>
                <a:cs typeface="Times New Roman" panose="02020603050405020304" charset="0"/>
                <a:sym typeface="+mn-ea"/>
              </a:rPr>
              <a:t>make a difference</a:t>
            </a:r>
            <a:endParaRPr lang="en-US" sz="3000" dirty="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5808980" y="4298950"/>
            <a:ext cx="2975610" cy="553085"/>
          </a:xfrm>
          <a:prstGeom prst="rect">
            <a:avLst/>
          </a:prstGeom>
          <a:noFill/>
        </p:spPr>
        <p:txBody>
          <a:bodyPr wrap="square" rtlCol="0">
            <a:spAutoFit/>
          </a:bodyPr>
          <a:lstStyle/>
          <a:p>
            <a:r>
              <a:rPr sz="3000">
                <a:solidFill>
                  <a:srgbClr val="FF0000"/>
                </a:solidFill>
                <a:latin typeface="Times New Roman" panose="02020603050405020304" charset="0"/>
                <a:cs typeface="Times New Roman" panose="02020603050405020304" charset="0"/>
                <a:sym typeface="+mn-ea"/>
              </a:rPr>
              <a:t>get excited</a:t>
            </a:r>
            <a:endParaRPr lang="en-US" sz="3000" dirty="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17780" y="4759325"/>
            <a:ext cx="2975610" cy="553085"/>
          </a:xfrm>
          <a:prstGeom prst="rect">
            <a:avLst/>
          </a:prstGeom>
          <a:noFill/>
        </p:spPr>
        <p:txBody>
          <a:bodyPr wrap="square" rtlCol="0">
            <a:spAutoFit/>
          </a:bodyPr>
          <a:lstStyle/>
          <a:p>
            <a:r>
              <a:rPr sz="3000">
                <a:solidFill>
                  <a:srgbClr val="FF0000"/>
                </a:solidFill>
                <a:latin typeface="Times New Roman" panose="02020603050405020304" charset="0"/>
                <a:cs typeface="Times New Roman" panose="02020603050405020304" charset="0"/>
                <a:sym typeface="+mn-ea"/>
              </a:rPr>
              <a:t>red uniform</a:t>
            </a:r>
            <a:endParaRPr lang="en-US" sz="3000" dirty="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2299970" y="5195570"/>
            <a:ext cx="2975610" cy="553085"/>
          </a:xfrm>
          <a:prstGeom prst="rect">
            <a:avLst/>
          </a:prstGeom>
          <a:noFill/>
        </p:spPr>
        <p:txBody>
          <a:bodyPr wrap="square" rtlCol="0">
            <a:spAutoFit/>
          </a:bodyPr>
          <a:lstStyle/>
          <a:p>
            <a:r>
              <a:rPr sz="3000">
                <a:solidFill>
                  <a:srgbClr val="FF0000"/>
                </a:solidFill>
                <a:latin typeface="Times New Roman" panose="02020603050405020304" charset="0"/>
                <a:cs typeface="Times New Roman" panose="02020603050405020304" charset="0"/>
                <a:sym typeface="+mn-ea"/>
              </a:rPr>
              <a:t>condition</a:t>
            </a:r>
            <a:endParaRPr lang="en-US" sz="3000" dirty="0">
              <a:solidFill>
                <a:srgbClr val="FF0000"/>
              </a:solidFill>
              <a:latin typeface="Times New Roman" panose="02020603050405020304" charset="0"/>
              <a:cs typeface="Times New Roman" panose="02020603050405020304" charset="0"/>
              <a:sym typeface="+mn-ea"/>
            </a:endParaRPr>
          </a:p>
        </p:txBody>
      </p:sp>
      <p:pic>
        <p:nvPicPr>
          <p:cNvPr id="12" name="Part II VOA 01.22.22">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11384915" y="608266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linds(horizont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1">
                  <p:stCondLst>
                    <p:cond delay="indefinite"/>
                  </p:stCondLst>
                  <p:endCondLst>
                    <p:cond evt="onStopAudio" delay="0">
                      <p:tgtEl>
                        <p:sldTgt/>
                      </p:tgtEl>
                    </p:cond>
                  </p:endCondLst>
                </p:cTn>
                <p:tgtEl>
                  <p:spTgt spid="12"/>
                </p:tgtEl>
              </p:cMediaNode>
            </p:audio>
          </p:childTnLst>
        </p:cTn>
      </p:par>
    </p:tnLst>
    <p:bldLst>
      <p:bldP spid="21" grpId="0"/>
      <p:bldP spid="5" grpId="0"/>
      <p:bldP spid="6" grpId="0"/>
      <p:bldP spid="7" grpId="0"/>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6355" y="833755"/>
            <a:ext cx="12099925" cy="4714875"/>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宋体" panose="02010600030101010101" pitchFamily="2" charset="-122"/>
                <a:cs typeface="Times New Roman" panose="02020603050405020304" charset="0"/>
              </a:rPr>
              <a:t>1. </a:t>
            </a:r>
            <a:r>
              <a:rPr lang="en-US" sz="2800">
                <a:solidFill>
                  <a:srgbClr val="3333FF"/>
                </a:solidFill>
                <a:latin typeface="Times New Roman" panose="02020603050405020304" charset="0"/>
                <a:cs typeface="Times New Roman" panose="02020603050405020304" charset="0"/>
                <a:sym typeface="+mn-ea"/>
              </a:rPr>
              <a:t>resist</a:t>
            </a:r>
            <a:r>
              <a:rPr lang="en-US" altLang="zh-CN" sz="2800">
                <a:latin typeface="Times New Roman" panose="02020603050405020304" charset="0"/>
                <a:ea typeface="宋体" panose="02010600030101010101" pitchFamily="2" charset="-122"/>
                <a:cs typeface="Times New Roman" panose="02020603050405020304" charset="0"/>
              </a:rPr>
              <a:t>: to refuse to accept sth and try to stop it from happening  </a:t>
            </a:r>
            <a:r>
              <a:rPr lang="zh-CN" altLang="en-US" sz="2800">
                <a:latin typeface="华文中宋" panose="02010600040101010101" charset="-122"/>
                <a:ea typeface="华文中宋" panose="02010600040101010101" charset="-122"/>
                <a:cs typeface="Times New Roman" panose="02020603050405020304" charset="0"/>
              </a:rPr>
              <a:t>抵制；阻挡</a:t>
            </a:r>
            <a:endParaRPr lang="zh-CN" altLang="en-US" sz="2800">
              <a:latin typeface="Times New Roman" panose="02020603050405020304" charset="0"/>
              <a:ea typeface="宋体" panose="02010600030101010101" pitchFamily="2"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宋体" panose="02010600030101010101" pitchFamily="2" charset="-122"/>
                <a:cs typeface="Times New Roman" panose="02020603050405020304" charset="0"/>
              </a:rPr>
              <a:t>They resisted our attempts to modernize the distribution of books.</a:t>
            </a: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宋体" panose="02010600030101010101" pitchFamily="2" charset="-122"/>
                <a:cs typeface="Times New Roman" panose="02020603050405020304" charset="0"/>
              </a:rPr>
              <a:t>     </a:t>
            </a:r>
            <a:r>
              <a:rPr lang="zh-CN" altLang="en-US" sz="2800">
                <a:latin typeface="华文中宋" panose="02010600040101010101" charset="-122"/>
                <a:ea typeface="华文中宋" panose="02010600040101010101" charset="-122"/>
                <a:cs typeface="Times New Roman" panose="02020603050405020304" charset="0"/>
              </a:rPr>
              <a:t>他们反对我们采用现代化方式发行图书。</a:t>
            </a:r>
          </a:p>
          <a:p>
            <a:pPr indent="0" algn="l">
              <a:lnSpc>
                <a:spcPct val="90000"/>
              </a:lnSpc>
              <a:spcBef>
                <a:spcPts val="1000"/>
              </a:spcBef>
              <a:buClrTx/>
              <a:buSzTx/>
              <a:buFont typeface="Wingdings" panose="05000000000000000000" charset="0"/>
              <a:buNone/>
            </a:pPr>
            <a:endParaRPr lang="zh-CN" altLang="en-US" sz="2800">
              <a:latin typeface="华文中宋" panose="02010600040101010101" charset="-122"/>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endParaRPr lang="zh-CN" altLang="en-US" sz="2800">
              <a:latin typeface="华文中宋" panose="02010600040101010101" charset="-122"/>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3000">
                <a:latin typeface="宋体" panose="02010600030101010101" pitchFamily="2" charset="-122"/>
                <a:ea typeface="宋体" panose="02010600030101010101" pitchFamily="2" charset="-122"/>
                <a:cs typeface="宋体" panose="02010600030101010101" pitchFamily="2" charset="-122"/>
              </a:rPr>
              <a:t>       </a:t>
            </a:r>
            <a:endParaRPr lang="zh-CN" altLang="en-US" sz="3000">
              <a:latin typeface="宋体" panose="02010600030101010101" pitchFamily="2" charset="-122"/>
              <a:ea typeface="宋体" panose="02010600030101010101" pitchFamily="2" charset="-122"/>
              <a:cs typeface="宋体" panose="02010600030101010101" pitchFamily="2" charset="-122"/>
            </a:endParaRPr>
          </a:p>
          <a:p>
            <a:pPr indent="0" algn="l">
              <a:lnSpc>
                <a:spcPct val="90000"/>
              </a:lnSpc>
              <a:spcBef>
                <a:spcPts val="1000"/>
              </a:spcBef>
              <a:buClrTx/>
              <a:buSzTx/>
              <a:buFont typeface="Arial" panose="020B0604020202020204" pitchFamily="34" charset="0"/>
              <a:buNone/>
            </a:pPr>
            <a:r>
              <a:rPr lang="en-US" altLang="zh-CN" sz="3200">
                <a:latin typeface="Times New Roman" panose="02020603050405020304" charset="0"/>
                <a:ea typeface="宋体" panose="02010600030101010101" pitchFamily="2" charset="-122"/>
                <a:cs typeface="Times New Roman" panose="02020603050405020304" charset="0"/>
              </a:rPr>
              <a:t>2. </a:t>
            </a:r>
            <a:r>
              <a:rPr lang="en-US" sz="2800">
                <a:solidFill>
                  <a:srgbClr val="3333FF"/>
                </a:solidFill>
                <a:latin typeface="Times New Roman" panose="02020603050405020304" charset="0"/>
                <a:ea typeface="华文中宋" panose="02010600040101010101" charset="-122"/>
                <a:cs typeface="Times New Roman" panose="02020603050405020304" charset="0"/>
                <a:sym typeface="+mn-ea"/>
              </a:rPr>
              <a:t>if only</a:t>
            </a:r>
            <a:r>
              <a:rPr lang="en-US" altLang="zh-CN" sz="2800">
                <a:latin typeface="Times New Roman" panose="02020603050405020304" charset="0"/>
                <a:ea typeface="华文中宋" panose="02010600040101010101" charset="-122"/>
                <a:cs typeface="Times New Roman" panose="02020603050405020304" charset="0"/>
              </a:rPr>
              <a:t>: used to say that you wish sth was true or that sth had happened  </a:t>
            </a: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但愿；要是</a:t>
            </a:r>
            <a:r>
              <a:rPr lang="en-US" altLang="zh-CN" sz="2800">
                <a:latin typeface="Times New Roman" panose="02020603050405020304" charset="0"/>
                <a:ea typeface="华文中宋" panose="02010600040101010101" charset="-122"/>
                <a:cs typeface="Times New Roman" panose="02020603050405020304" charset="0"/>
              </a:rPr>
              <a:t>……</a:t>
            </a:r>
            <a:r>
              <a:rPr lang="zh-CN" altLang="en-US" sz="2800">
                <a:latin typeface="Times New Roman" panose="02020603050405020304" charset="0"/>
                <a:ea typeface="华文中宋" panose="02010600040101010101" charset="-122"/>
                <a:cs typeface="Times New Roman" panose="02020603050405020304" charset="0"/>
              </a:rPr>
              <a:t>就好了</a:t>
            </a:r>
            <a:endParaRPr lang="en-US" altLang="zh-CN"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sz="2800">
                <a:latin typeface="Times New Roman" panose="02020603050405020304" charset="0"/>
                <a:ea typeface="宋体" panose="02010600030101010101" pitchFamily="2" charset="-122"/>
                <a:cs typeface="Times New Roman" panose="02020603050405020304" charset="0"/>
              </a:rPr>
              <a:t>If only I knew her name. </a:t>
            </a:r>
            <a:r>
              <a:rPr lang="zh-CN" altLang="en-US" sz="2800">
                <a:latin typeface="华文中宋" panose="02010600040101010101" charset="-122"/>
                <a:ea typeface="华文中宋" panose="02010600040101010101" charset="-122"/>
                <a:cs typeface="华文中宋" panose="02010600040101010101" charset="-122"/>
              </a:rPr>
              <a:t>我要是知道她的名字就好了。</a:t>
            </a:r>
            <a:r>
              <a:rPr lang="en-US" altLang="zh-CN" sz="3000">
                <a:latin typeface="华文中宋" panose="02010600040101010101" charset="-122"/>
                <a:ea typeface="华文中宋" panose="02010600040101010101" charset="-122"/>
                <a:cs typeface="华文中宋" panose="02010600040101010101" charset="-122"/>
              </a:rPr>
              <a:t>  </a:t>
            </a:r>
            <a:r>
              <a:rPr lang="en-US" altLang="zh-CN" sz="3000">
                <a:latin typeface="宋体" panose="02010600030101010101" pitchFamily="2" charset="-122"/>
                <a:ea typeface="宋体" panose="02010600030101010101" pitchFamily="2" charset="-122"/>
                <a:cs typeface="宋体" panose="02010600030101010101" pitchFamily="2" charset="-122"/>
              </a:rPr>
              <a:t>                                                                                   </a:t>
            </a:r>
            <a:endParaRPr lang="en-US" altLang="zh-CN">
              <a:latin typeface="Times New Roman" panose="02020603050405020304" charset="0"/>
              <a:ea typeface="宋体" panose="02010600030101010101" pitchFamily="2" charset="-122"/>
              <a:cs typeface="Times New Roman" panose="02020603050405020304" charset="0"/>
            </a:endParaRPr>
          </a:p>
        </p:txBody>
      </p:sp>
      <p:sp>
        <p:nvSpPr>
          <p:cNvPr id="17" name="文本框 16"/>
          <p:cNvSpPr txBox="1"/>
          <p:nvPr/>
        </p:nvSpPr>
        <p:spPr>
          <a:xfrm>
            <a:off x="0" y="0"/>
            <a:ext cx="1626870" cy="521970"/>
          </a:xfrm>
          <a:prstGeom prst="rect">
            <a:avLst/>
          </a:prstGeom>
          <a:solidFill>
            <a:schemeClr val="accent6"/>
          </a:solidFill>
        </p:spPr>
        <p:txBody>
          <a:bodyPr wrap="square" rtlCol="0">
            <a:spAutoFit/>
          </a:bodyPr>
          <a:lstStyle/>
          <a:p>
            <a:pPr lvl="0" algn="l">
              <a:buClrTx/>
              <a:buSzTx/>
              <a:buFontTx/>
            </a:pPr>
            <a:r>
              <a:rPr kumimoji="1" lang="zh-CN" sz="2800" b="1" dirty="0">
                <a:solidFill>
                  <a:schemeClr val="lt1"/>
                </a:solidFill>
                <a:sym typeface="+mn-ea"/>
              </a:rPr>
              <a:t>词汇讲解</a:t>
            </a:r>
          </a:p>
        </p:txBody>
      </p:sp>
      <p:sp>
        <p:nvSpPr>
          <p:cNvPr id="2" name="文本框 1"/>
          <p:cNvSpPr txBox="1"/>
          <p:nvPr/>
        </p:nvSpPr>
        <p:spPr>
          <a:xfrm>
            <a:off x="224155" y="244348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p>
        </p:txBody>
      </p:sp>
      <p:sp>
        <p:nvSpPr>
          <p:cNvPr id="5" name="文本框 4"/>
          <p:cNvSpPr txBox="1"/>
          <p:nvPr/>
        </p:nvSpPr>
        <p:spPr>
          <a:xfrm>
            <a:off x="212090" y="558609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p>
        </p:txBody>
      </p:sp>
      <p:sp>
        <p:nvSpPr>
          <p:cNvPr id="6" name="文本框 5"/>
          <p:cNvSpPr txBox="1"/>
          <p:nvPr/>
        </p:nvSpPr>
        <p:spPr>
          <a:xfrm>
            <a:off x="163830" y="6109335"/>
            <a:ext cx="693356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sym typeface="+mn-ea"/>
              </a:rPr>
              <a:t>If only he had remembered to send that letter.</a:t>
            </a:r>
          </a:p>
        </p:txBody>
      </p:sp>
      <p:sp>
        <p:nvSpPr>
          <p:cNvPr id="8" name="文本框 7"/>
          <p:cNvSpPr txBox="1"/>
          <p:nvPr/>
        </p:nvSpPr>
        <p:spPr>
          <a:xfrm>
            <a:off x="2047240" y="2487295"/>
            <a:ext cx="6802755" cy="478155"/>
          </a:xfrm>
          <a:prstGeom prst="rect">
            <a:avLst/>
          </a:prstGeom>
          <a:noFill/>
        </p:spPr>
        <p:txBody>
          <a:bodyPr wrap="square" rtlCol="0">
            <a:spAutoFit/>
          </a:bodyPr>
          <a:lstStyle/>
          <a:p>
            <a:pPr algn="l">
              <a:lnSpc>
                <a:spcPct val="90000"/>
              </a:lnSpc>
              <a:spcBef>
                <a:spcPts val="1000"/>
              </a:spcBef>
              <a:buClrTx/>
              <a:buSzTx/>
              <a:buFont typeface="Arial" panose="020B0604020202020204" pitchFamily="34" charset="0"/>
            </a:pPr>
            <a:r>
              <a:rPr lang="zh-CN" altLang="en-US" sz="2800">
                <a:latin typeface="华文中宋" panose="02010600040101010101" charset="-122"/>
                <a:ea typeface="华文中宋" panose="02010600040101010101" charset="-122"/>
                <a:cs typeface="Times New Roman" panose="02020603050405020304" charset="0"/>
              </a:rPr>
              <a:t>他们决心顶住要求改革法律的压力。</a:t>
            </a:r>
          </a:p>
        </p:txBody>
      </p:sp>
      <p:sp>
        <p:nvSpPr>
          <p:cNvPr id="9" name="文本框 8"/>
          <p:cNvSpPr txBox="1"/>
          <p:nvPr/>
        </p:nvSpPr>
        <p:spPr>
          <a:xfrm>
            <a:off x="120650" y="3041015"/>
            <a:ext cx="831088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They are determined to resist pressure to change the law.</a:t>
            </a:r>
            <a:endParaRPr lang="en-US" altLang="en-US" sz="2800">
              <a:solidFill>
                <a:srgbClr val="FF0000"/>
              </a:solidFill>
              <a:latin typeface="Times New Roman" panose="02020603050405020304" charset="0"/>
              <a:cs typeface="Times New Roman" panose="02020603050405020304" charset="0"/>
            </a:endParaRPr>
          </a:p>
        </p:txBody>
      </p:sp>
      <p:cxnSp>
        <p:nvCxnSpPr>
          <p:cNvPr id="3145728" name="直接连接符 8"/>
          <p:cNvCxnSpPr/>
          <p:nvPr/>
        </p:nvCxnSpPr>
        <p:spPr>
          <a:xfrm>
            <a:off x="194310" y="3525520"/>
            <a:ext cx="8136255" cy="1016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 name="直接连接符 8"/>
          <p:cNvCxnSpPr/>
          <p:nvPr/>
        </p:nvCxnSpPr>
        <p:spPr>
          <a:xfrm flipV="1">
            <a:off x="212090" y="6558915"/>
            <a:ext cx="6576060" cy="6286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2047240" y="5637530"/>
            <a:ext cx="5050155" cy="478155"/>
          </a:xfrm>
          <a:prstGeom prst="rect">
            <a:avLst/>
          </a:prstGeom>
          <a:noFill/>
        </p:spPr>
        <p:txBody>
          <a:bodyPr wrap="square" rtlCol="0">
            <a:spAutoFit/>
          </a:bodyPr>
          <a:lstStyle/>
          <a:p>
            <a:pPr algn="l">
              <a:lnSpc>
                <a:spcPct val="90000"/>
              </a:lnSpc>
              <a:spcBef>
                <a:spcPts val="1000"/>
              </a:spcBef>
              <a:buClrTx/>
              <a:buSzTx/>
              <a:buFont typeface="Arial" panose="020B0604020202020204" pitchFamily="34" charset="0"/>
            </a:pPr>
            <a:r>
              <a:rPr lang="zh-CN" altLang="en-US" sz="2800">
                <a:latin typeface="华文中宋" panose="02010600040101010101" charset="-122"/>
                <a:ea typeface="华文中宋" panose="02010600040101010101" charset="-122"/>
                <a:cs typeface="华文中宋" panose="02010600040101010101" charset="-122"/>
              </a:rPr>
              <a:t>要是他没忘记发那封信就好了。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linds(horizontal)">
                                      <p:cBhvr>
                                        <p:cTn id="10" dur="500"/>
                                        <p:tgtEl>
                                          <p:spTgt spid="4">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animEffect transition="in" filter="blinds(horizontal)">
                                      <p:cBhvr>
                                        <p:cTn id="13" dur="500"/>
                                        <p:tgtEl>
                                          <p:spTgt spid="4">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linds(horizontal)">
                                      <p:cBhvr>
                                        <p:cTn id="18" dur="500"/>
                                        <p:tgtEl>
                                          <p:spTgt spid="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linds(horizontal)">
                                      <p:cBhvr>
                                        <p:cTn id="21" dur="500"/>
                                        <p:tgtEl>
                                          <p:spTgt spid="8"/>
                                        </p:tgtEl>
                                      </p:cBhvr>
                                    </p:animEffect>
                                  </p:childTnLst>
                                </p:cTn>
                              </p:par>
                              <p:par>
                                <p:cTn id="22" presetID="3" presetClass="entr" presetSubtype="10" fill="hold" nodeType="withEffect">
                                  <p:stCondLst>
                                    <p:cond delay="0"/>
                                  </p:stCondLst>
                                  <p:childTnLst>
                                    <p:set>
                                      <p:cBhvr>
                                        <p:cTn id="23" dur="1" fill="hold">
                                          <p:stCondLst>
                                            <p:cond delay="0"/>
                                          </p:stCondLst>
                                        </p:cTn>
                                        <p:tgtEl>
                                          <p:spTgt spid="3145728"/>
                                        </p:tgtEl>
                                        <p:attrNameLst>
                                          <p:attrName>style.visibility</p:attrName>
                                        </p:attrNameLst>
                                      </p:cBhvr>
                                      <p:to>
                                        <p:strVal val="visible"/>
                                      </p:to>
                                    </p:set>
                                    <p:animEffect transition="in" filter="blinds(horizontal)">
                                      <p:cBhvr>
                                        <p:cTn id="24" dur="500"/>
                                        <p:tgtEl>
                                          <p:spTgt spid="3145728"/>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linds(horizont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4">
                                            <p:txEl>
                                              <p:pRg st="8" end="8"/>
                                            </p:txEl>
                                          </p:spTgt>
                                        </p:tgtEl>
                                        <p:attrNameLst>
                                          <p:attrName>style.visibility</p:attrName>
                                        </p:attrNameLst>
                                      </p:cBhvr>
                                      <p:to>
                                        <p:strVal val="visible"/>
                                      </p:to>
                                    </p:set>
                                    <p:animEffect transition="in" filter="blinds(horizontal)">
                                      <p:cBhvr>
                                        <p:cTn id="34" dur="500"/>
                                        <p:tgtEl>
                                          <p:spTgt spid="4">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linds(horizontal)">
                                      <p:cBhvr>
                                        <p:cTn id="39" dur="500"/>
                                        <p:tgtEl>
                                          <p:spTgt spid="11"/>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linds(horizontal)">
                                      <p:cBhvr>
                                        <p:cTn id="42" dur="500"/>
                                        <p:tgtEl>
                                          <p:spTgt spid="5"/>
                                        </p:tgtEl>
                                      </p:cBhvr>
                                    </p:animEffect>
                                  </p:childTnLst>
                                </p:cTn>
                              </p:par>
                              <p:par>
                                <p:cTn id="43" presetID="3" presetClass="entr" presetSubtype="1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linds(horizontal)">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blinds(horizontal)">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bldLvl="0" animBg="1"/>
      <p:bldP spid="6" grpId="0"/>
      <p:bldP spid="8" grpId="0"/>
      <p:bldP spid="9"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51130" y="21590"/>
            <a:ext cx="11955145" cy="1014730"/>
          </a:xfrm>
          <a:prstGeom prst="rect">
            <a:avLst/>
          </a:prstGeom>
          <a:noFill/>
        </p:spPr>
        <p:txBody>
          <a:bodyPr wrap="square" rtlCol="0" anchor="t">
            <a:spAutoFit/>
          </a:bodyPr>
          <a:lstStyle/>
          <a:p>
            <a:pPr algn="ctr"/>
            <a:r>
              <a:rPr lang="en-US" altLang="zh-CN" sz="3200" b="1" dirty="0">
                <a:solidFill>
                  <a:prstClr val="black"/>
                </a:solidFill>
              </a:rPr>
              <a:t>1. Rams Defeat Bengals 23-20 to Win Super Bowl</a:t>
            </a:r>
          </a:p>
          <a:p>
            <a:pPr algn="ctr"/>
            <a:r>
              <a:rPr lang="zh-CN" altLang="en-US" sz="2800" b="1" dirty="0">
                <a:solidFill>
                  <a:srgbClr val="ED7D31"/>
                </a:solidFill>
                <a:sym typeface="+mn-ea"/>
              </a:rPr>
              <a:t>公羊队</a:t>
            </a:r>
            <a:r>
              <a:rPr lang="en-US" altLang="zh-CN" sz="2800" b="1" dirty="0">
                <a:solidFill>
                  <a:srgbClr val="ED7D31"/>
                </a:solidFill>
                <a:sym typeface="+mn-ea"/>
              </a:rPr>
              <a:t>23-20</a:t>
            </a:r>
            <a:r>
              <a:rPr lang="zh-CN" altLang="en-US" sz="2800" b="1" dirty="0">
                <a:solidFill>
                  <a:srgbClr val="ED7D31"/>
                </a:solidFill>
                <a:sym typeface="+mn-ea"/>
              </a:rPr>
              <a:t>击败孟加拉虎队赢得超级碗</a:t>
            </a:r>
            <a:endParaRPr lang="en-US" altLang="zh-CN" sz="2800" b="1" dirty="0">
              <a:solidFill>
                <a:srgbClr val="ED7D31"/>
              </a:solidFill>
              <a:sym typeface="+mn-ea"/>
            </a:endParaRPr>
          </a:p>
        </p:txBody>
      </p:sp>
      <p:pic>
        <p:nvPicPr>
          <p:cNvPr id="2" name="图片 1"/>
          <p:cNvPicPr>
            <a:picLocks noChangeAspect="1"/>
          </p:cNvPicPr>
          <p:nvPr/>
        </p:nvPicPr>
        <p:blipFill>
          <a:blip r:embed="rId3"/>
          <a:stretch>
            <a:fillRect/>
          </a:stretch>
        </p:blipFill>
        <p:spPr>
          <a:xfrm>
            <a:off x="3148431" y="1124686"/>
            <a:ext cx="5895138" cy="4752000"/>
          </a:xfrm>
          <a:prstGeom prst="rect">
            <a:avLst/>
          </a:prstGeom>
        </p:spPr>
      </p:pic>
      <p:sp>
        <p:nvSpPr>
          <p:cNvPr id="6" name="文本框 5"/>
          <p:cNvSpPr txBox="1"/>
          <p:nvPr/>
        </p:nvSpPr>
        <p:spPr>
          <a:xfrm>
            <a:off x="986118" y="5966113"/>
            <a:ext cx="10285167" cy="706755"/>
          </a:xfrm>
          <a:prstGeom prst="rect">
            <a:avLst/>
          </a:prstGeom>
          <a:solidFill>
            <a:schemeClr val="bg2"/>
          </a:solidFill>
          <a:ln>
            <a:noFill/>
          </a:ln>
        </p:spPr>
        <p:style>
          <a:lnRef idx="2">
            <a:schemeClr val="accent2"/>
          </a:lnRef>
          <a:fillRef idx="1">
            <a:schemeClr val="lt1"/>
          </a:fillRef>
          <a:effectRef idx="0">
            <a:schemeClr val="accent2"/>
          </a:effectRef>
          <a:fontRef idx="minor">
            <a:schemeClr val="dk1"/>
          </a:fontRef>
        </p:style>
        <p:txBody>
          <a:bodyPr vertOverflow="overflow" horzOverflow="overflow" vert="horz" wrap="square" numCol="1" spcCol="0" rtlCol="0" fromWordArt="0" anchor="ctr" anchorCtr="0" forceAA="0" compatLnSpc="1">
            <a:spAutoFit/>
          </a:bodyPr>
          <a:lstStyle/>
          <a:p>
            <a:pPr lvl="0"/>
            <a:r>
              <a:rPr lang="en-US" sz="2000" dirty="0">
                <a:latin typeface="Times New Roman" panose="02020603050405020304" charset="0"/>
                <a:ea typeface="宋体" panose="02010600030101010101" pitchFamily="2" charset="-122"/>
                <a:cs typeface="Times New Roman" panose="02020603050405020304" charset="0"/>
                <a:sym typeface="+mn-ea"/>
              </a:rPr>
              <a:t>Cooper </a:t>
            </a:r>
            <a:r>
              <a:rPr lang="en-US" sz="2000" dirty="0" err="1">
                <a:latin typeface="Times New Roman" panose="02020603050405020304" charset="0"/>
                <a:ea typeface="宋体" panose="02010600030101010101" pitchFamily="2" charset="-122"/>
                <a:cs typeface="Times New Roman" panose="02020603050405020304" charset="0"/>
                <a:sym typeface="+mn-ea"/>
              </a:rPr>
              <a:t>Kupp</a:t>
            </a:r>
            <a:r>
              <a:rPr lang="en-US" sz="2000" dirty="0">
                <a:latin typeface="Times New Roman" panose="02020603050405020304" charset="0"/>
                <a:ea typeface="宋体" panose="02010600030101010101" pitchFamily="2" charset="-122"/>
                <a:cs typeface="Times New Roman" panose="02020603050405020304" charset="0"/>
                <a:sym typeface="+mn-ea"/>
              </a:rPr>
              <a:t> leaps in front of Eli Apple to catch the winning touchdown late in the fourth quarter, giving the Rams their second Super Bowl title.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9" name="文本框 16"/>
          <p:cNvSpPr txBox="1"/>
          <p:nvPr/>
        </p:nvSpPr>
        <p:spPr>
          <a:xfrm>
            <a:off x="0" y="0"/>
            <a:ext cx="1626870" cy="521970"/>
          </a:xfrm>
          <a:prstGeom prst="rect">
            <a:avLst/>
          </a:prstGeom>
          <a:solidFill>
            <a:schemeClr val="accent6"/>
          </a:solidFill>
        </p:spPr>
        <p:txBody>
          <a:bodyPr wrap="square" rtlCol="0">
            <a:spAutoFit/>
          </a:bodyPr>
          <a:lstStyle/>
          <a:p>
            <a:r>
              <a:rPr kumimoji="1" lang="zh-CN" altLang="en-US" sz="2800" b="1" dirty="0">
                <a:solidFill>
                  <a:prstClr val="white"/>
                </a:solidFill>
                <a:sym typeface="+mn-ea"/>
              </a:rPr>
              <a:t>语篇填空</a:t>
            </a:r>
          </a:p>
        </p:txBody>
      </p:sp>
      <p:sp>
        <p:nvSpPr>
          <p:cNvPr id="3" name="文本框 2"/>
          <p:cNvSpPr txBox="1"/>
          <p:nvPr/>
        </p:nvSpPr>
        <p:spPr>
          <a:xfrm>
            <a:off x="126365" y="592494"/>
            <a:ext cx="12065635" cy="6247864"/>
          </a:xfrm>
          <a:prstGeom prst="rect">
            <a:avLst/>
          </a:prstGeom>
          <a:noFill/>
        </p:spPr>
        <p:txBody>
          <a:bodyPr wrap="square" rtlCol="0" anchor="t">
            <a:spAutoFit/>
          </a:bodyPr>
          <a:lstStyle/>
          <a:p>
            <a:r>
              <a:rPr lang="en-US" altLang="zh-CN" sz="2600" dirty="0">
                <a:solidFill>
                  <a:prstClr val="black"/>
                </a:solidFill>
                <a:latin typeface="Times New Roman" panose="02020603050405020304" charset="0"/>
                <a:cs typeface="Times New Roman" panose="02020603050405020304" charset="0"/>
              </a:rPr>
              <a:t>       </a:t>
            </a:r>
            <a:r>
              <a:rPr lang="en-US" altLang="zh-CN" sz="2600" dirty="0">
                <a:latin typeface="Times New Roman" panose="02020603050405020304" charset="0"/>
                <a:cs typeface="Times New Roman" panose="02020603050405020304" charset="0"/>
              </a:rPr>
              <a:t>In a venue built for champions, the Los Angeles Rams ________ </a:t>
            </a:r>
            <a:r>
              <a:rPr lang="en-US" altLang="zh-CN" sz="2800" dirty="0">
                <a:solidFill>
                  <a:srgbClr val="3333FF"/>
                </a:solidFill>
                <a:latin typeface="Times New Roman" panose="02020603050405020304" charset="0"/>
                <a:cs typeface="Times New Roman" panose="02020603050405020304" charset="0"/>
              </a:rPr>
              <a:t>(carry) off </a:t>
            </a:r>
            <a:r>
              <a:rPr lang="en-US" altLang="zh-CN" sz="2600" dirty="0">
                <a:latin typeface="Times New Roman" panose="02020603050405020304" charset="0"/>
                <a:cs typeface="Times New Roman" panose="02020603050405020304" charset="0"/>
              </a:rPr>
              <a:t>the crown jewel: a Super Bowl trophy on February 14, 2022. </a:t>
            </a:r>
          </a:p>
          <a:p>
            <a:r>
              <a:rPr lang="en-US" altLang="zh-CN" sz="2600" dirty="0">
                <a:latin typeface="Times New Roman" panose="02020603050405020304" charset="0"/>
                <a:cs typeface="Times New Roman" panose="02020603050405020304" charset="0"/>
              </a:rPr>
              <a:t>      It took a precise 79-yard drive ________ (</a:t>
            </a:r>
            <a:r>
              <a:rPr lang="en-US" altLang="zh-CN" sz="2800" dirty="0">
                <a:solidFill>
                  <a:schemeClr val="tx1"/>
                </a:solidFill>
                <a:latin typeface="Times New Roman" panose="02020603050405020304" charset="0"/>
                <a:cs typeface="Times New Roman" panose="02020603050405020304" charset="0"/>
              </a:rPr>
              <a:t>cap</a:t>
            </a:r>
            <a:r>
              <a:rPr lang="en-US" altLang="zh-CN" sz="2600" dirty="0">
                <a:latin typeface="Times New Roman" panose="02020603050405020304" charset="0"/>
                <a:cs typeface="Times New Roman" panose="02020603050405020304" charset="0"/>
              </a:rPr>
              <a:t>) by Cooper </a:t>
            </a:r>
            <a:r>
              <a:rPr lang="en-US" altLang="zh-CN" sz="2600" dirty="0" err="1">
                <a:latin typeface="Times New Roman" panose="02020603050405020304" charset="0"/>
                <a:cs typeface="Times New Roman" panose="02020603050405020304" charset="0"/>
              </a:rPr>
              <a:t>Kupp’s</a:t>
            </a:r>
            <a:r>
              <a:rPr lang="en-US" altLang="zh-CN" sz="2600" dirty="0">
                <a:latin typeface="Times New Roman" panose="02020603050405020304" charset="0"/>
                <a:cs typeface="Times New Roman" panose="02020603050405020304" charset="0"/>
              </a:rPr>
              <a:t> 1-yard touch-down </a:t>
            </a:r>
            <a:r>
              <a:rPr lang="en-US" altLang="zh-CN" sz="2800" dirty="0">
                <a:solidFill>
                  <a:schemeClr val="tx1"/>
                </a:solidFill>
                <a:latin typeface="Times New Roman" panose="02020603050405020304" charset="0"/>
                <a:cs typeface="Times New Roman" panose="02020603050405020304" charset="0"/>
              </a:rPr>
              <a:t>reception(</a:t>
            </a:r>
            <a:r>
              <a:rPr lang="zh-CN" altLang="en-US" sz="2600" dirty="0">
                <a:solidFill>
                  <a:schemeClr val="tx1"/>
                </a:solidFill>
                <a:latin typeface="Times New Roman" panose="02020603050405020304" charset="0"/>
                <a:cs typeface="Times New Roman" panose="02020603050405020304" charset="0"/>
              </a:rPr>
              <a:t>接球</a:t>
            </a:r>
            <a:r>
              <a:rPr lang="en-US" altLang="zh-CN" sz="2800" dirty="0">
                <a:solidFill>
                  <a:schemeClr val="tx1"/>
                </a:solidFill>
                <a:latin typeface="Times New Roman" panose="02020603050405020304" charset="0"/>
                <a:cs typeface="Times New Roman" panose="02020603050405020304" charset="0"/>
              </a:rPr>
              <a:t>)</a:t>
            </a:r>
            <a:r>
              <a:rPr lang="en-US" altLang="zh-CN" sz="2600" dirty="0">
                <a:solidFill>
                  <a:schemeClr val="tx1"/>
                </a:solidFill>
                <a:latin typeface="Times New Roman" panose="02020603050405020304" charset="0"/>
                <a:cs typeface="Times New Roman" panose="02020603050405020304" charset="0"/>
              </a:rPr>
              <a:t> </a:t>
            </a:r>
            <a:r>
              <a:rPr lang="en-US" altLang="zh-CN" sz="2600" dirty="0">
                <a:latin typeface="Times New Roman" panose="02020603050405020304" charset="0"/>
                <a:cs typeface="Times New Roman" panose="02020603050405020304" charset="0"/>
              </a:rPr>
              <a:t>with 1:25 remaining for a 23-20 victory Sunday over the Cincinnati Bengals _______  (give) the Rams their first NFL title since the 1999 season — and their first representing Los Angeles since 1951.</a:t>
            </a:r>
          </a:p>
          <a:p>
            <a:r>
              <a:rPr lang="en-US" altLang="zh-CN" sz="2600" dirty="0">
                <a:latin typeface="Times New Roman" panose="02020603050405020304" charset="0"/>
                <a:cs typeface="Times New Roman" panose="02020603050405020304" charset="0"/>
              </a:rPr>
              <a:t>     “The ______ (guy) just did a great job,” coach Sean </a:t>
            </a:r>
            <a:r>
              <a:rPr lang="en-US" altLang="zh-CN" sz="2600" dirty="0" err="1">
                <a:latin typeface="Times New Roman" panose="02020603050405020304" charset="0"/>
                <a:cs typeface="Times New Roman" panose="02020603050405020304" charset="0"/>
              </a:rPr>
              <a:t>McVay</a:t>
            </a:r>
            <a:r>
              <a:rPr lang="en-US" altLang="zh-CN" sz="2600" dirty="0">
                <a:latin typeface="Times New Roman" panose="02020603050405020304" charset="0"/>
                <a:cs typeface="Times New Roman" panose="02020603050405020304" charset="0"/>
              </a:rPr>
              <a:t> said. “They took over that game.” They did so in their home, the $5 billion </a:t>
            </a:r>
            <a:r>
              <a:rPr lang="en-US" altLang="zh-CN" sz="2600" dirty="0" err="1">
                <a:latin typeface="Times New Roman" panose="02020603050405020304" charset="0"/>
                <a:cs typeface="Times New Roman" panose="02020603050405020304" charset="0"/>
              </a:rPr>
              <a:t>SoFi</a:t>
            </a:r>
            <a:r>
              <a:rPr lang="en-US" altLang="zh-CN" sz="2600" dirty="0">
                <a:latin typeface="Times New Roman" panose="02020603050405020304" charset="0"/>
                <a:cs typeface="Times New Roman" panose="02020603050405020304" charset="0"/>
              </a:rPr>
              <a:t> Stadium, ________ (make) the Rams the second </a:t>
            </a:r>
            <a:r>
              <a:rPr lang="en-US" altLang="zh-CN" sz="2800" dirty="0">
                <a:solidFill>
                  <a:schemeClr val="tx1"/>
                </a:solidFill>
                <a:latin typeface="Times New Roman" panose="02020603050405020304" charset="0"/>
                <a:cs typeface="Times New Roman" panose="02020603050405020304" charset="0"/>
              </a:rPr>
              <a:t>consecutive</a:t>
            </a:r>
            <a:r>
              <a:rPr lang="en-US" altLang="zh-CN" sz="2600" dirty="0">
                <a:latin typeface="Times New Roman" panose="02020603050405020304" charset="0"/>
                <a:cs typeface="Times New Roman" panose="02020603050405020304" charset="0"/>
              </a:rPr>
              <a:t> host to win the championship after Tampa Bay a year ago.</a:t>
            </a:r>
          </a:p>
          <a:p>
            <a:r>
              <a:rPr lang="en-US" altLang="zh-CN" sz="2600" dirty="0">
                <a:latin typeface="Times New Roman" panose="02020603050405020304" charset="0"/>
                <a:cs typeface="Times New Roman" panose="02020603050405020304" charset="0"/>
              </a:rPr>
              <a:t>      _____ the championship drive, </a:t>
            </a:r>
            <a:r>
              <a:rPr lang="en-US" altLang="zh-CN" sz="2600" dirty="0" err="1">
                <a:latin typeface="Times New Roman" panose="02020603050405020304" charset="0"/>
                <a:cs typeface="Times New Roman" panose="02020603050405020304" charset="0"/>
              </a:rPr>
              <a:t>Kupp</a:t>
            </a:r>
            <a:r>
              <a:rPr lang="en-US" altLang="zh-CN" sz="2600" dirty="0">
                <a:latin typeface="Times New Roman" panose="02020603050405020304" charset="0"/>
                <a:cs typeface="Times New Roman" panose="02020603050405020304" charset="0"/>
              </a:rPr>
              <a:t> had four receptions for 39 yards, and a 7-yard run on fourth and 1 from the Rams’ 30. The winning series, during _______ game MVP </a:t>
            </a:r>
            <a:r>
              <a:rPr lang="en-US" altLang="zh-CN" sz="2600" dirty="0" err="1">
                <a:latin typeface="Times New Roman" panose="02020603050405020304" charset="0"/>
                <a:cs typeface="Times New Roman" panose="02020603050405020304" charset="0"/>
              </a:rPr>
              <a:t>Kupp’s</a:t>
            </a:r>
            <a:r>
              <a:rPr lang="en-US" altLang="zh-CN" sz="2600" dirty="0">
                <a:latin typeface="Times New Roman" panose="02020603050405020304" charset="0"/>
                <a:cs typeface="Times New Roman" panose="02020603050405020304" charset="0"/>
              </a:rPr>
              <a:t> 4-yard touchdown reception from Matthew Stafford ____________ (</a:t>
            </a:r>
            <a:r>
              <a:rPr lang="en-US" altLang="zh-CN" sz="2800" dirty="0">
                <a:solidFill>
                  <a:srgbClr val="3333FF"/>
                </a:solidFill>
                <a:latin typeface="Times New Roman" panose="02020603050405020304" charset="0"/>
                <a:cs typeface="Times New Roman" panose="02020603050405020304" charset="0"/>
              </a:rPr>
              <a:t>negate</a:t>
            </a:r>
            <a:r>
              <a:rPr lang="en-US" altLang="zh-CN" sz="2600" dirty="0">
                <a:latin typeface="Times New Roman" panose="02020603050405020304" charset="0"/>
                <a:cs typeface="Times New Roman" panose="02020603050405020304" charset="0"/>
              </a:rPr>
              <a:t>) by offsetting penalties(</a:t>
            </a:r>
            <a:r>
              <a:rPr lang="zh-CN" altLang="en-US" sz="2600" dirty="0">
                <a:latin typeface="Times New Roman" panose="02020603050405020304" charset="0"/>
                <a:cs typeface="Times New Roman" panose="02020603050405020304" charset="0"/>
              </a:rPr>
              <a:t>点球</a:t>
            </a:r>
            <a:r>
              <a:rPr lang="en-US" altLang="zh-CN" sz="2600" dirty="0">
                <a:latin typeface="Times New Roman" panose="02020603050405020304" charset="0"/>
                <a:cs typeface="Times New Roman" panose="02020603050405020304" charset="0"/>
              </a:rPr>
              <a:t>), ended soon after with the NFL Offensive Player of the Year _______ (easy) beating Eli Apple in the right corner of the end zone for ____ winning score.</a:t>
            </a:r>
          </a:p>
        </p:txBody>
      </p:sp>
      <p:sp>
        <p:nvSpPr>
          <p:cNvPr id="1048598" name="文本框 4"/>
          <p:cNvSpPr txBox="1"/>
          <p:nvPr/>
        </p:nvSpPr>
        <p:spPr>
          <a:xfrm>
            <a:off x="1798955" y="0"/>
            <a:ext cx="7482840" cy="460375"/>
          </a:xfrm>
          <a:prstGeom prst="rect">
            <a:avLst/>
          </a:prstGeom>
          <a:noFill/>
        </p:spPr>
        <p:txBody>
          <a:bodyPr wrap="square" rtlCol="0">
            <a:spAutoFit/>
          </a:bodyPr>
          <a:lstStyle/>
          <a:p>
            <a:r>
              <a:rPr lang="zh-CN" altLang="en-US" sz="2400" b="1" dirty="0">
                <a:solidFill>
                  <a:srgbClr val="ED7D31"/>
                </a:solidFill>
                <a:latin typeface="微软雅黑" panose="020B0503020204020204" charset="-122"/>
                <a:cs typeface="Arial" panose="020B0604020202020204" pitchFamily="34" charset="0"/>
              </a:rPr>
              <a:t>（</a:t>
            </a:r>
            <a:r>
              <a:rPr lang="en-US" altLang="zh-CN" sz="2400" b="1" dirty="0">
                <a:solidFill>
                  <a:srgbClr val="ED7D31"/>
                </a:solidFill>
                <a:latin typeface="微软雅黑" panose="020B0503020204020204" charset="-122"/>
                <a:cs typeface="Arial" panose="020B0604020202020204" pitchFamily="34" charset="0"/>
              </a:rPr>
              <a:t>《</a:t>
            </a:r>
            <a:r>
              <a:rPr lang="zh-CN" altLang="en-US" sz="2400" b="1" dirty="0">
                <a:solidFill>
                  <a:srgbClr val="ED7D31"/>
                </a:solidFill>
                <a:latin typeface="微软雅黑" panose="020B0503020204020204" charset="-122"/>
                <a:cs typeface="Arial" panose="020B0604020202020204" pitchFamily="34" charset="0"/>
              </a:rPr>
              <a:t>波士顿环球报</a:t>
            </a:r>
            <a:r>
              <a:rPr lang="en-US" altLang="zh-CN" sz="2400" b="1" dirty="0">
                <a:solidFill>
                  <a:srgbClr val="ED7D31"/>
                </a:solidFill>
                <a:latin typeface="微软雅黑" panose="020B0503020204020204" charset="-122"/>
                <a:cs typeface="Arial" panose="020B0604020202020204" pitchFamily="34" charset="0"/>
              </a:rPr>
              <a:t>》</a:t>
            </a:r>
            <a:r>
              <a:rPr lang="en-US" altLang="zh-CN" sz="2400" b="1" dirty="0">
                <a:solidFill>
                  <a:srgbClr val="ED7D31"/>
                </a:solidFill>
                <a:latin typeface="+mj-ea"/>
                <a:ea typeface="+mj-ea"/>
                <a:cs typeface="+mj-ea"/>
              </a:rPr>
              <a:t>2022年2月14</a:t>
            </a:r>
            <a:r>
              <a:rPr lang="zh-CN" altLang="en-US" sz="2400" b="1" dirty="0">
                <a:solidFill>
                  <a:srgbClr val="ED7D31"/>
                </a:solidFill>
                <a:latin typeface="+mj-ea"/>
                <a:ea typeface="+mj-ea"/>
                <a:cs typeface="+mj-ea"/>
              </a:rPr>
              <a:t>日</a:t>
            </a:r>
            <a:r>
              <a:rPr lang="en-US" altLang="zh-CN" sz="2400" b="1" dirty="0">
                <a:solidFill>
                  <a:srgbClr val="ED7D31"/>
                </a:solidFill>
                <a:latin typeface="+mj-ea"/>
                <a:ea typeface="+mj-ea"/>
                <a:cs typeface="+mj-ea"/>
              </a:rPr>
              <a:t> </a:t>
            </a:r>
            <a:r>
              <a:rPr lang="en-US" sz="2400" b="1" dirty="0">
                <a:solidFill>
                  <a:srgbClr val="ED7D31"/>
                </a:solidFill>
                <a:latin typeface="+mj-ea"/>
                <a:ea typeface="+mj-ea"/>
                <a:cs typeface="+mj-ea"/>
              </a:rPr>
              <a:t>C1&amp;C2</a:t>
            </a:r>
            <a:r>
              <a:rPr lang="zh-CN" altLang="en-US" sz="2400" b="1" dirty="0">
                <a:solidFill>
                  <a:srgbClr val="ED7D31"/>
                </a:solidFill>
                <a:latin typeface="+mj-ea"/>
                <a:ea typeface="+mj-ea"/>
                <a:cs typeface="+mj-ea"/>
              </a:rPr>
              <a:t>版面</a:t>
            </a:r>
            <a:r>
              <a:rPr lang="en-US" altLang="zh-CN" sz="2400" b="1" dirty="0">
                <a:solidFill>
                  <a:srgbClr val="ED7D31"/>
                </a:solidFill>
                <a:latin typeface="微软雅黑" panose="020B0503020204020204" charset="-122"/>
                <a:cs typeface="Arial" panose="020B0604020202020204" pitchFamily="34" charset="0"/>
              </a:rPr>
              <a:t>）</a:t>
            </a:r>
            <a:endParaRPr lang="zh-CN" altLang="en-US" sz="2400" b="1" dirty="0">
              <a:solidFill>
                <a:srgbClr val="ED7D31"/>
              </a:solidFill>
              <a:latin typeface="微软雅黑" panose="020B0503020204020204" charset="-122"/>
              <a:cs typeface="Arial" panose="020B0604020202020204" pitchFamily="34" charset="0"/>
            </a:endParaRPr>
          </a:p>
        </p:txBody>
      </p:sp>
      <p:sp>
        <p:nvSpPr>
          <p:cNvPr id="5" name="文本框 4"/>
          <p:cNvSpPr txBox="1"/>
          <p:nvPr/>
        </p:nvSpPr>
        <p:spPr>
          <a:xfrm>
            <a:off x="8151596" y="592494"/>
            <a:ext cx="1199731" cy="492443"/>
          </a:xfrm>
          <a:prstGeom prst="rect">
            <a:avLst/>
          </a:prstGeom>
          <a:noFill/>
        </p:spPr>
        <p:txBody>
          <a:bodyPr wrap="square" rtlCol="0" anchor="t">
            <a:spAutoFit/>
          </a:bodyPr>
          <a:lstStyle/>
          <a:p>
            <a:r>
              <a:rPr lang="en-US" altLang="zh-CN" sz="2600" dirty="0">
                <a:solidFill>
                  <a:srgbClr val="FF0000"/>
                </a:solidFill>
                <a:latin typeface="Times New Roman" panose="02020603050405020304" charset="0"/>
                <a:cs typeface="Times New Roman" panose="02020603050405020304" charset="0"/>
                <a:sym typeface="+mn-ea"/>
              </a:rPr>
              <a:t>carried </a:t>
            </a:r>
            <a:endParaRPr lang="zh-CN" altLang="en-US" dirty="0">
              <a:solidFill>
                <a:prstClr val="black"/>
              </a:solidFill>
            </a:endParaRPr>
          </a:p>
        </p:txBody>
      </p:sp>
      <p:sp>
        <p:nvSpPr>
          <p:cNvPr id="6" name="文本框 5"/>
          <p:cNvSpPr txBox="1"/>
          <p:nvPr/>
        </p:nvSpPr>
        <p:spPr>
          <a:xfrm>
            <a:off x="4859991" y="1407067"/>
            <a:ext cx="1127232" cy="492443"/>
          </a:xfrm>
          <a:prstGeom prst="rect">
            <a:avLst/>
          </a:prstGeom>
          <a:noFill/>
        </p:spPr>
        <p:txBody>
          <a:bodyPr wrap="none" rtlCol="0" anchor="t">
            <a:spAutoFit/>
          </a:bodyPr>
          <a:lstStyle/>
          <a:p>
            <a:r>
              <a:rPr lang="en-US" sz="2600" dirty="0">
                <a:solidFill>
                  <a:srgbClr val="FF0000"/>
                </a:solidFill>
                <a:latin typeface="Times New Roman" panose="02020603050405020304" charset="0"/>
                <a:cs typeface="Times New Roman" panose="02020603050405020304" charset="0"/>
                <a:sym typeface="+mn-ea"/>
              </a:rPr>
              <a:t>capped</a:t>
            </a:r>
            <a:endParaRPr sz="2600" dirty="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1399540" y="2234614"/>
            <a:ext cx="1268296" cy="492443"/>
          </a:xfrm>
          <a:prstGeom prst="rect">
            <a:avLst/>
          </a:prstGeom>
          <a:noFill/>
        </p:spPr>
        <p:txBody>
          <a:bodyPr wrap="none" rtlCol="0" anchor="t">
            <a:spAutoFit/>
          </a:bodyPr>
          <a:lstStyle/>
          <a:p>
            <a:r>
              <a:rPr lang="en-US" altLang="zh-CN" sz="2600" dirty="0">
                <a:solidFill>
                  <a:srgbClr val="FF0000"/>
                </a:solidFill>
                <a:latin typeface="Times New Roman" panose="02020603050405020304" charset="0"/>
                <a:cs typeface="Times New Roman" panose="02020603050405020304" charset="0"/>
                <a:sym typeface="+mn-ea"/>
              </a:rPr>
              <a:t>to give  </a:t>
            </a:r>
          </a:p>
        </p:txBody>
      </p:sp>
      <p:sp>
        <p:nvSpPr>
          <p:cNvPr id="8" name="文本框 7"/>
          <p:cNvSpPr txBox="1"/>
          <p:nvPr/>
        </p:nvSpPr>
        <p:spPr>
          <a:xfrm>
            <a:off x="1488266" y="3012491"/>
            <a:ext cx="814647" cy="492443"/>
          </a:xfrm>
          <a:prstGeom prst="rect">
            <a:avLst/>
          </a:prstGeom>
          <a:noFill/>
        </p:spPr>
        <p:txBody>
          <a:bodyPr wrap="none" rtlCol="0" anchor="t">
            <a:spAutoFit/>
          </a:bodyPr>
          <a:lstStyle/>
          <a:p>
            <a:r>
              <a:rPr lang="en-US" altLang="zh-CN" sz="2600" dirty="0">
                <a:solidFill>
                  <a:srgbClr val="FF0000"/>
                </a:solidFill>
                <a:latin typeface="Times New Roman" panose="02020603050405020304" charset="0"/>
                <a:cs typeface="Times New Roman" panose="02020603050405020304" charset="0"/>
                <a:sym typeface="+mn-ea"/>
              </a:rPr>
              <a:t>guys</a:t>
            </a:r>
          </a:p>
        </p:txBody>
      </p:sp>
      <p:sp>
        <p:nvSpPr>
          <p:cNvPr id="9" name="文本框 8"/>
          <p:cNvSpPr txBox="1"/>
          <p:nvPr/>
        </p:nvSpPr>
        <p:spPr>
          <a:xfrm>
            <a:off x="8717179" y="3416132"/>
            <a:ext cx="1268296" cy="492443"/>
          </a:xfrm>
          <a:prstGeom prst="rect">
            <a:avLst/>
          </a:prstGeom>
          <a:noFill/>
        </p:spPr>
        <p:txBody>
          <a:bodyPr wrap="none" rtlCol="0" anchor="t">
            <a:spAutoFit/>
          </a:bodyPr>
          <a:lstStyle/>
          <a:p>
            <a:r>
              <a:rPr lang="en-US" altLang="zh-CN" sz="2600" dirty="0">
                <a:solidFill>
                  <a:srgbClr val="FF0000"/>
                </a:solidFill>
                <a:latin typeface="Times New Roman" panose="02020603050405020304" charset="0"/>
                <a:cs typeface="Times New Roman" panose="02020603050405020304" charset="0"/>
                <a:sym typeface="+mn-ea"/>
              </a:rPr>
              <a:t>making</a:t>
            </a:r>
            <a:r>
              <a:rPr lang="zh-CN" altLang="en-US" sz="2600" dirty="0">
                <a:solidFill>
                  <a:srgbClr val="FF0000"/>
                </a:solidFill>
                <a:latin typeface="Times New Roman" panose="02020603050405020304" charset="0"/>
                <a:cs typeface="Times New Roman" panose="02020603050405020304" charset="0"/>
                <a:sym typeface="+mn-ea"/>
              </a:rPr>
              <a:t> </a:t>
            </a:r>
          </a:p>
        </p:txBody>
      </p:sp>
      <p:sp>
        <p:nvSpPr>
          <p:cNvPr id="10" name="文本框 9"/>
          <p:cNvSpPr txBox="1"/>
          <p:nvPr/>
        </p:nvSpPr>
        <p:spPr>
          <a:xfrm>
            <a:off x="8271571" y="5070753"/>
            <a:ext cx="1904689" cy="492443"/>
          </a:xfrm>
          <a:prstGeom prst="rect">
            <a:avLst/>
          </a:prstGeom>
          <a:noFill/>
        </p:spPr>
        <p:txBody>
          <a:bodyPr wrap="none" rtlCol="0" anchor="t">
            <a:spAutoFit/>
          </a:bodyPr>
          <a:lstStyle/>
          <a:p>
            <a:r>
              <a:rPr lang="en-US" altLang="zh-CN" sz="2600" dirty="0">
                <a:solidFill>
                  <a:srgbClr val="FF0000"/>
                </a:solidFill>
                <a:latin typeface="Times New Roman" panose="02020603050405020304" charset="0"/>
                <a:cs typeface="Times New Roman" panose="02020603050405020304" charset="0"/>
                <a:sym typeface="+mn-ea"/>
              </a:rPr>
              <a:t>was negated </a:t>
            </a:r>
          </a:p>
        </p:txBody>
      </p:sp>
      <p:sp>
        <p:nvSpPr>
          <p:cNvPr id="11" name="文本框 10"/>
          <p:cNvSpPr txBox="1"/>
          <p:nvPr/>
        </p:nvSpPr>
        <p:spPr>
          <a:xfrm>
            <a:off x="280616" y="5888557"/>
            <a:ext cx="1065638" cy="491490"/>
          </a:xfrm>
          <a:prstGeom prst="rect">
            <a:avLst/>
          </a:prstGeom>
          <a:noFill/>
        </p:spPr>
        <p:txBody>
          <a:bodyPr wrap="square" rtlCol="0" anchor="t">
            <a:spAutoFit/>
          </a:bodyPr>
          <a:lstStyle/>
          <a:p>
            <a:r>
              <a:rPr lang="en-US" altLang="zh-CN" sz="2600" dirty="0">
                <a:solidFill>
                  <a:srgbClr val="FF0000"/>
                </a:solidFill>
                <a:latin typeface="Times New Roman" panose="02020603050405020304" charset="0"/>
                <a:cs typeface="Times New Roman" panose="02020603050405020304" charset="0"/>
                <a:sym typeface="+mn-ea"/>
              </a:rPr>
              <a:t>easily</a:t>
            </a:r>
          </a:p>
        </p:txBody>
      </p:sp>
      <p:sp>
        <p:nvSpPr>
          <p:cNvPr id="12" name="文本框 11"/>
          <p:cNvSpPr txBox="1"/>
          <p:nvPr/>
        </p:nvSpPr>
        <p:spPr>
          <a:xfrm>
            <a:off x="9790127" y="5892840"/>
            <a:ext cx="650875" cy="491490"/>
          </a:xfrm>
          <a:prstGeom prst="rect">
            <a:avLst/>
          </a:prstGeom>
          <a:noFill/>
        </p:spPr>
        <p:txBody>
          <a:bodyPr wrap="square" rtlCol="0" anchor="t">
            <a:spAutoFit/>
          </a:bodyPr>
          <a:lstStyle/>
          <a:p>
            <a:r>
              <a:rPr lang="en-US" altLang="zh-CN" sz="2600" dirty="0">
                <a:solidFill>
                  <a:srgbClr val="FF0000"/>
                </a:solidFill>
                <a:latin typeface="Times New Roman" panose="02020603050405020304" charset="0"/>
                <a:cs typeface="Times New Roman" panose="02020603050405020304" charset="0"/>
                <a:sym typeface="+mn-ea"/>
              </a:rPr>
              <a:t>the </a:t>
            </a:r>
            <a:r>
              <a:rPr lang="zh-CN" altLang="en-US" sz="2600" dirty="0">
                <a:solidFill>
                  <a:srgbClr val="FF0000"/>
                </a:solidFill>
                <a:latin typeface="Times New Roman" panose="02020603050405020304" charset="0"/>
                <a:cs typeface="Times New Roman" panose="02020603050405020304" charset="0"/>
                <a:sym typeface="+mn-ea"/>
              </a:rPr>
              <a:t> </a:t>
            </a:r>
          </a:p>
        </p:txBody>
      </p:sp>
      <p:sp>
        <p:nvSpPr>
          <p:cNvPr id="13" name="文本框 12"/>
          <p:cNvSpPr txBox="1"/>
          <p:nvPr/>
        </p:nvSpPr>
        <p:spPr>
          <a:xfrm>
            <a:off x="9177269" y="4627478"/>
            <a:ext cx="998991" cy="492443"/>
          </a:xfrm>
          <a:prstGeom prst="rect">
            <a:avLst/>
          </a:prstGeom>
          <a:noFill/>
        </p:spPr>
        <p:txBody>
          <a:bodyPr wrap="none" rtlCol="0" anchor="t">
            <a:spAutoFit/>
          </a:bodyPr>
          <a:lstStyle/>
          <a:p>
            <a:r>
              <a:rPr lang="en-US" altLang="zh-CN" sz="2600" dirty="0">
                <a:solidFill>
                  <a:srgbClr val="FF0000"/>
                </a:solidFill>
                <a:latin typeface="Times New Roman" panose="02020603050405020304" charset="0"/>
                <a:cs typeface="Times New Roman" panose="02020603050405020304" charset="0"/>
                <a:sym typeface="+mn-ea"/>
              </a:rPr>
              <a:t>which</a:t>
            </a:r>
          </a:p>
        </p:txBody>
      </p:sp>
      <p:sp>
        <p:nvSpPr>
          <p:cNvPr id="14" name="文本框 13"/>
          <p:cNvSpPr txBox="1"/>
          <p:nvPr/>
        </p:nvSpPr>
        <p:spPr>
          <a:xfrm>
            <a:off x="813435" y="4282813"/>
            <a:ext cx="586105" cy="491490"/>
          </a:xfrm>
          <a:prstGeom prst="rect">
            <a:avLst/>
          </a:prstGeom>
          <a:noFill/>
        </p:spPr>
        <p:txBody>
          <a:bodyPr wrap="none" rtlCol="0" anchor="t">
            <a:spAutoFit/>
          </a:bodyPr>
          <a:lstStyle/>
          <a:p>
            <a:r>
              <a:rPr lang="en-US" altLang="zh-CN" sz="2600" dirty="0">
                <a:solidFill>
                  <a:srgbClr val="FF0000"/>
                </a:solidFill>
                <a:latin typeface="Times New Roman" panose="02020603050405020304" charset="0"/>
                <a:cs typeface="Times New Roman" panose="02020603050405020304" charset="0"/>
                <a:sym typeface="+mn-ea"/>
              </a:rPr>
              <a:t>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linds(horizont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linds(horizontal)">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5720" y="797560"/>
            <a:ext cx="11781155" cy="4203202"/>
          </a:xfrm>
          <a:prstGeom prst="rect">
            <a:avLst/>
          </a:prstGeom>
          <a:noFill/>
        </p:spPr>
        <p:txBody>
          <a:bodyPr wrap="square" rtlCol="0">
            <a:spAutoFit/>
          </a:bodyPr>
          <a:lstStyle/>
          <a:p>
            <a:pPr>
              <a:lnSpc>
                <a:spcPct val="90000"/>
              </a:lnSpc>
              <a:spcBef>
                <a:spcPts val="1000"/>
              </a:spcBef>
            </a:pPr>
            <a:r>
              <a:rPr lang="zh-CN" altLang="en-US" sz="2800" dirty="0">
                <a:solidFill>
                  <a:prstClr val="black"/>
                </a:solidFill>
                <a:latin typeface="Times New Roman" panose="02020603050405020304" charset="0"/>
                <a:ea typeface="华文中宋" panose="02010600040101010101" charset="-122"/>
                <a:cs typeface="Times New Roman" panose="02020603050405020304" charset="0"/>
              </a:rPr>
              <a:t>1. </a:t>
            </a:r>
            <a:r>
              <a:rPr lang="en-US" altLang="zh-CN" sz="2800" dirty="0">
                <a:solidFill>
                  <a:srgbClr val="3333FF"/>
                </a:solidFill>
                <a:latin typeface="Times New Roman" panose="02020603050405020304" charset="0"/>
                <a:cs typeface="Times New Roman" panose="02020603050405020304" charset="0"/>
                <a:sym typeface="+mn-ea"/>
              </a:rPr>
              <a:t>carry off</a:t>
            </a:r>
            <a:r>
              <a:rPr lang="en-US" altLang="zh-CN" sz="2800" dirty="0">
                <a:solidFill>
                  <a:prstClr val="black"/>
                </a:solidFill>
                <a:latin typeface="Times New Roman" panose="02020603050405020304" charset="0"/>
                <a:ea typeface="华文中宋" panose="02010600040101010101" charset="-122"/>
                <a:cs typeface="Times New Roman" panose="02020603050405020304" charset="0"/>
              </a:rPr>
              <a:t>: </a:t>
            </a:r>
            <a:r>
              <a:rPr sz="2800" dirty="0">
                <a:solidFill>
                  <a:prstClr val="black"/>
                </a:solidFill>
                <a:latin typeface="Times New Roman" panose="02020603050405020304" charset="0"/>
                <a:ea typeface="华文中宋" panose="02010600040101010101" charset="-122"/>
                <a:cs typeface="Times New Roman" panose="02020603050405020304" charset="0"/>
              </a:rPr>
              <a:t>to </a:t>
            </a:r>
            <a:r>
              <a:rPr lang="en-US" sz="2800" dirty="0">
                <a:solidFill>
                  <a:prstClr val="black"/>
                </a:solidFill>
                <a:latin typeface="Times New Roman" panose="02020603050405020304" charset="0"/>
                <a:ea typeface="华文中宋" panose="02010600040101010101" charset="-122"/>
                <a:cs typeface="Times New Roman" panose="02020603050405020304" charset="0"/>
              </a:rPr>
              <a:t>perform or manage successfully </a:t>
            </a:r>
            <a:r>
              <a:rPr lang="zh-CN" altLang="en-US" sz="2800" dirty="0">
                <a:solidFill>
                  <a:prstClr val="black"/>
                </a:solidFill>
                <a:latin typeface="Times New Roman" panose="02020603050405020304" charset="0"/>
                <a:ea typeface="华文中宋" panose="02010600040101010101" charset="-122"/>
                <a:cs typeface="Times New Roman" panose="02020603050405020304" charset="0"/>
              </a:rPr>
              <a:t>成功应对</a:t>
            </a:r>
            <a:endParaRPr sz="2800" dirty="0">
              <a:solidFill>
                <a:prstClr val="black"/>
              </a:solidFill>
              <a:latin typeface="Times New Roman" panose="02020603050405020304" charset="0"/>
              <a:ea typeface="华文中宋" panose="02010600040101010101" charset="-122"/>
              <a:cs typeface="Times New Roman" panose="02020603050405020304" charset="0"/>
            </a:endParaRPr>
          </a:p>
          <a:p>
            <a:pPr marL="457200" indent="-457200">
              <a:lnSpc>
                <a:spcPct val="90000"/>
              </a:lnSpc>
              <a:spcBef>
                <a:spcPts val="1000"/>
              </a:spcBef>
              <a:buFont typeface="Wingdings" panose="05000000000000000000" charset="0"/>
              <a:buChar char="ü"/>
            </a:pPr>
            <a:r>
              <a:rPr lang="en-US" altLang="zh-CN" sz="2800" dirty="0">
                <a:solidFill>
                  <a:prstClr val="black"/>
                </a:solidFill>
                <a:latin typeface="Times New Roman" panose="02020603050405020304" charset="0"/>
                <a:ea typeface="华文中宋" panose="02010600040101010101" charset="-122"/>
                <a:cs typeface="Times New Roman" panose="02020603050405020304" charset="0"/>
              </a:rPr>
              <a:t> No other country has carried off two European titles in a row.</a:t>
            </a:r>
          </a:p>
          <a:p>
            <a:pPr>
              <a:lnSpc>
                <a:spcPct val="90000"/>
              </a:lnSpc>
              <a:spcBef>
                <a:spcPts val="1000"/>
              </a:spcBef>
            </a:pPr>
            <a:r>
              <a:rPr lang="en-US" altLang="zh-CN" sz="2800" dirty="0">
                <a:solidFill>
                  <a:prstClr val="black"/>
                </a:solidFill>
                <a:latin typeface="Times New Roman" panose="02020603050405020304" charset="0"/>
                <a:ea typeface="华文中宋" panose="02010600040101010101" charset="-122"/>
                <a:cs typeface="Times New Roman" panose="02020603050405020304" charset="0"/>
              </a:rPr>
              <a:t>      </a:t>
            </a:r>
            <a:r>
              <a:rPr lang="zh-CN" altLang="en-US" sz="2800" dirty="0">
                <a:solidFill>
                  <a:prstClr val="black"/>
                </a:solidFill>
                <a:latin typeface="Times New Roman" panose="02020603050405020304" charset="0"/>
                <a:ea typeface="华文中宋" panose="02010600040101010101" charset="-122"/>
                <a:cs typeface="Times New Roman" panose="02020603050405020304" charset="0"/>
              </a:rPr>
              <a:t>没有任何一支球队曾成功蝉联欧洲杯王者之座。</a:t>
            </a:r>
            <a:endParaRPr lang="en-US" altLang="zh-CN" sz="2800" dirty="0">
              <a:solidFill>
                <a:prstClr val="black"/>
              </a:solidFill>
              <a:latin typeface="Times New Roman" panose="02020603050405020304" charset="0"/>
              <a:ea typeface="华文中宋" panose="02010600040101010101" charset="-122"/>
              <a:cs typeface="Times New Roman" panose="02020603050405020304" charset="0"/>
            </a:endParaRPr>
          </a:p>
          <a:p>
            <a:pPr>
              <a:lnSpc>
                <a:spcPct val="90000"/>
              </a:lnSpc>
              <a:spcBef>
                <a:spcPts val="1000"/>
              </a:spcBef>
            </a:pPr>
            <a:r>
              <a:rPr lang="zh-CN" altLang="en-US" sz="2800" dirty="0">
                <a:solidFill>
                  <a:prstClr val="black"/>
                </a:solidFill>
                <a:latin typeface="Times New Roman" panose="02020603050405020304" charset="0"/>
                <a:ea typeface="华文中宋" panose="02010600040101010101" charset="-122"/>
                <a:cs typeface="Times New Roman" panose="02020603050405020304" charset="0"/>
              </a:rPr>
              <a:t>      </a:t>
            </a:r>
            <a:endParaRPr lang="en-US" altLang="zh-CN" sz="2800" dirty="0">
              <a:solidFill>
                <a:prstClr val="black"/>
              </a:solidFill>
              <a:latin typeface="Times New Roman" panose="02020603050405020304" charset="0"/>
              <a:ea typeface="华文中宋" panose="02010600040101010101" charset="-122"/>
              <a:cs typeface="Times New Roman" panose="02020603050405020304" charset="0"/>
            </a:endParaRPr>
          </a:p>
          <a:p>
            <a:pPr>
              <a:lnSpc>
                <a:spcPct val="90000"/>
              </a:lnSpc>
              <a:spcBef>
                <a:spcPts val="1000"/>
              </a:spcBef>
            </a:pPr>
            <a:endParaRPr lang="en-US" altLang="zh-CN" sz="3200" dirty="0">
              <a:solidFill>
                <a:prstClr val="black"/>
              </a:solidFill>
              <a:latin typeface="Times New Roman" panose="02020603050405020304" charset="0"/>
              <a:cs typeface="Times New Roman" panose="02020603050405020304" charset="0"/>
            </a:endParaRPr>
          </a:p>
          <a:p>
            <a:pPr>
              <a:lnSpc>
                <a:spcPct val="90000"/>
              </a:lnSpc>
              <a:spcBef>
                <a:spcPts val="1000"/>
              </a:spcBef>
            </a:pPr>
            <a:endParaRPr lang="en-US" altLang="zh-CN" sz="2800" dirty="0">
              <a:solidFill>
                <a:prstClr val="black"/>
              </a:solidFill>
              <a:latin typeface="Times New Roman" panose="02020603050405020304" charset="0"/>
              <a:cs typeface="Times New Roman" panose="02020603050405020304" charset="0"/>
            </a:endParaRPr>
          </a:p>
          <a:p>
            <a:pPr>
              <a:lnSpc>
                <a:spcPct val="90000"/>
              </a:lnSpc>
              <a:spcBef>
                <a:spcPts val="1000"/>
              </a:spcBef>
            </a:pPr>
            <a:r>
              <a:rPr lang="en-US" altLang="zh-CN" sz="2800" dirty="0">
                <a:solidFill>
                  <a:prstClr val="black"/>
                </a:solidFill>
                <a:latin typeface="Times New Roman" panose="02020603050405020304" charset="0"/>
                <a:cs typeface="Times New Roman" panose="02020603050405020304" charset="0"/>
              </a:rPr>
              <a:t>2</a:t>
            </a:r>
            <a:r>
              <a:rPr lang="en-US" altLang="zh-CN" sz="3200" dirty="0">
                <a:solidFill>
                  <a:prstClr val="black"/>
                </a:solidFill>
                <a:latin typeface="Times New Roman" panose="02020603050405020304" charset="0"/>
                <a:cs typeface="Times New Roman" panose="02020603050405020304" charset="0"/>
              </a:rPr>
              <a:t>. </a:t>
            </a:r>
            <a:r>
              <a:rPr lang="en-US" altLang="zh-CN" sz="3000" dirty="0">
                <a:solidFill>
                  <a:srgbClr val="3333FF"/>
                </a:solidFill>
                <a:latin typeface="Times New Roman" panose="02020603050405020304" charset="0"/>
                <a:cs typeface="Times New Roman" panose="02020603050405020304" charset="0"/>
                <a:sym typeface="+mn-ea"/>
              </a:rPr>
              <a:t>negate</a:t>
            </a:r>
            <a:r>
              <a:rPr lang="en-US" altLang="zh-CN" sz="3000" dirty="0">
                <a:solidFill>
                  <a:prstClr val="black"/>
                </a:solidFill>
                <a:latin typeface="Times New Roman" panose="02020603050405020304" charset="0"/>
                <a:cs typeface="Times New Roman" panose="02020603050405020304" charset="0"/>
              </a:rPr>
              <a:t>: </a:t>
            </a:r>
            <a:r>
              <a:rPr lang="en-US" sz="2800" dirty="0">
                <a:solidFill>
                  <a:prstClr val="black"/>
                </a:solidFill>
                <a:latin typeface="Times New Roman" panose="02020603050405020304" charset="0"/>
                <a:ea typeface="华文中宋" panose="02010600040101010101" charset="-122"/>
                <a:cs typeface="Times New Roman" panose="02020603050405020304" charset="0"/>
              </a:rPr>
              <a:t>to stop </a:t>
            </a:r>
            <a:r>
              <a:rPr lang="en-US" sz="2800" dirty="0" err="1">
                <a:solidFill>
                  <a:prstClr val="black"/>
                </a:solidFill>
                <a:latin typeface="Times New Roman" panose="02020603050405020304" charset="0"/>
                <a:ea typeface="华文中宋" panose="02010600040101010101" charset="-122"/>
                <a:cs typeface="Times New Roman" panose="02020603050405020304" charset="0"/>
              </a:rPr>
              <a:t>sth</a:t>
            </a:r>
            <a:r>
              <a:rPr lang="en-US" sz="2800" dirty="0">
                <a:solidFill>
                  <a:prstClr val="black"/>
                </a:solidFill>
                <a:latin typeface="Times New Roman" panose="02020603050405020304" charset="0"/>
                <a:ea typeface="华文中宋" panose="02010600040101010101" charset="-122"/>
                <a:cs typeface="Times New Roman" panose="02020603050405020304" charset="0"/>
              </a:rPr>
              <a:t> from having any effect </a:t>
            </a:r>
            <a:r>
              <a:rPr lang="zh-CN" altLang="en-US" sz="2800" dirty="0">
                <a:solidFill>
                  <a:prstClr val="black"/>
                </a:solidFill>
                <a:latin typeface="Times New Roman" panose="02020603050405020304" charset="0"/>
                <a:ea typeface="华文中宋" panose="02010600040101010101" charset="-122"/>
                <a:cs typeface="Times New Roman" panose="02020603050405020304" charset="0"/>
              </a:rPr>
              <a:t>取消；使无效</a:t>
            </a:r>
            <a:endParaRPr sz="2800" dirty="0">
              <a:solidFill>
                <a:prstClr val="black"/>
              </a:solidFill>
              <a:latin typeface="Times New Roman" panose="02020603050405020304" charset="0"/>
              <a:ea typeface="华文中宋" panose="02010600040101010101" charset="-122"/>
              <a:cs typeface="Times New Roman" panose="02020603050405020304" charset="0"/>
            </a:endParaRPr>
          </a:p>
          <a:p>
            <a:pPr marL="457200" indent="-457200">
              <a:lnSpc>
                <a:spcPct val="90000"/>
              </a:lnSpc>
              <a:spcBef>
                <a:spcPts val="1000"/>
              </a:spcBef>
              <a:buFont typeface="Wingdings" panose="05000000000000000000" pitchFamily="2" charset="2"/>
              <a:buChar char="ü"/>
            </a:pPr>
            <a:r>
              <a:rPr lang="en-US" sz="2800" dirty="0">
                <a:solidFill>
                  <a:prstClr val="black"/>
                </a:solidFill>
                <a:latin typeface="Times New Roman" panose="02020603050405020304" charset="0"/>
                <a:ea typeface="华文中宋" panose="02010600040101010101" charset="-122"/>
                <a:cs typeface="Times New Roman" panose="02020603050405020304" charset="0"/>
              </a:rPr>
              <a:t>Alcohol negates the effects of the drug. </a:t>
            </a:r>
            <a:r>
              <a:rPr lang="zh-CN" altLang="en-US" sz="2800" dirty="0">
                <a:solidFill>
                  <a:prstClr val="black"/>
                </a:solidFill>
                <a:latin typeface="Times New Roman" panose="02020603050405020304" charset="0"/>
                <a:ea typeface="华文中宋" panose="02010600040101010101" charset="-122"/>
                <a:cs typeface="Times New Roman" panose="02020603050405020304" charset="0"/>
              </a:rPr>
              <a:t>酒精能使药物失效。</a:t>
            </a:r>
            <a:endParaRPr sz="2800" dirty="0">
              <a:solidFill>
                <a:prstClr val="black"/>
              </a:solidFill>
              <a:latin typeface="Times New Roman" panose="02020603050405020304" charset="0"/>
              <a:ea typeface="华文中宋" panose="02010600040101010101" charset="-122"/>
              <a:cs typeface="Times New Roman" panose="02020603050405020304" charset="0"/>
            </a:endParaRPr>
          </a:p>
        </p:txBody>
      </p:sp>
      <p:sp>
        <p:nvSpPr>
          <p:cNvPr id="17" name="文本框 16"/>
          <p:cNvSpPr txBox="1"/>
          <p:nvPr/>
        </p:nvSpPr>
        <p:spPr>
          <a:xfrm>
            <a:off x="0" y="0"/>
            <a:ext cx="1885315" cy="521970"/>
          </a:xfrm>
          <a:prstGeom prst="rect">
            <a:avLst/>
          </a:prstGeom>
          <a:solidFill>
            <a:schemeClr val="accent6"/>
          </a:solidFill>
        </p:spPr>
        <p:txBody>
          <a:bodyPr wrap="square" rtlCol="0">
            <a:spAutoFit/>
          </a:bodyPr>
          <a:lstStyle/>
          <a:p>
            <a:r>
              <a:rPr kumimoji="1" lang="zh-CN" altLang="en-US" sz="2800" b="1" dirty="0">
                <a:solidFill>
                  <a:prstClr val="white"/>
                </a:solidFill>
                <a:sym typeface="+mn-ea"/>
              </a:rPr>
              <a:t>词汇讲解</a:t>
            </a:r>
            <a:endParaRPr kumimoji="1" lang="en-US" altLang="zh-CN" sz="2800" b="1" dirty="0">
              <a:solidFill>
                <a:prstClr val="white"/>
              </a:solidFill>
              <a:sym typeface="+mn-ea"/>
            </a:endParaRPr>
          </a:p>
        </p:txBody>
      </p:sp>
      <p:sp>
        <p:nvSpPr>
          <p:cNvPr id="2" name="文本框 1"/>
          <p:cNvSpPr txBox="1"/>
          <p:nvPr/>
        </p:nvSpPr>
        <p:spPr>
          <a:xfrm>
            <a:off x="129222" y="2370980"/>
            <a:ext cx="1626870" cy="521970"/>
          </a:xfrm>
          <a:prstGeom prst="rect">
            <a:avLst/>
          </a:prstGeom>
          <a:solidFill>
            <a:srgbClr val="0070C0"/>
          </a:solidFill>
        </p:spPr>
        <p:txBody>
          <a:bodyPr wrap="square" rtlCol="0">
            <a:spAutoFit/>
          </a:bodyPr>
          <a:lstStyle/>
          <a:p>
            <a:r>
              <a:rPr kumimoji="1" lang="zh-CN" altLang="en-US" sz="2800" b="1" dirty="0">
                <a:solidFill>
                  <a:prstClr val="white"/>
                </a:solidFill>
              </a:rPr>
              <a:t>翻译句子</a:t>
            </a:r>
          </a:p>
        </p:txBody>
      </p:sp>
      <p:sp>
        <p:nvSpPr>
          <p:cNvPr id="3" name="文本框 2"/>
          <p:cNvSpPr txBox="1"/>
          <p:nvPr/>
        </p:nvSpPr>
        <p:spPr>
          <a:xfrm>
            <a:off x="175981" y="2859972"/>
            <a:ext cx="8719628" cy="553085"/>
          </a:xfrm>
          <a:prstGeom prst="rect">
            <a:avLst/>
          </a:prstGeom>
          <a:noFill/>
        </p:spPr>
        <p:txBody>
          <a:bodyPr wrap="square" rtlCol="0">
            <a:spAutoFit/>
          </a:bodyPr>
          <a:lstStyle/>
          <a:p>
            <a:r>
              <a:rPr lang="en-US" altLang="zh-CN" sz="3000" dirty="0">
                <a:solidFill>
                  <a:srgbClr val="FF0000"/>
                </a:solidFill>
                <a:latin typeface="Times New Roman" panose="02020603050405020304" charset="0"/>
                <a:ea typeface="华文中宋" panose="02010600040101010101" charset="-122"/>
                <a:cs typeface="Times New Roman" panose="02020603050405020304" charset="0"/>
                <a:sym typeface="+mn-ea"/>
              </a:rPr>
              <a:t>He’s got the experience and the authority to carry it off.</a:t>
            </a:r>
          </a:p>
        </p:txBody>
      </p:sp>
      <p:sp>
        <p:nvSpPr>
          <p:cNvPr id="5" name="文本框 4"/>
          <p:cNvSpPr txBox="1"/>
          <p:nvPr/>
        </p:nvSpPr>
        <p:spPr>
          <a:xfrm>
            <a:off x="139700" y="5047516"/>
            <a:ext cx="1626870" cy="521970"/>
          </a:xfrm>
          <a:prstGeom prst="rect">
            <a:avLst/>
          </a:prstGeom>
          <a:solidFill>
            <a:srgbClr val="0070C0"/>
          </a:solidFill>
        </p:spPr>
        <p:txBody>
          <a:bodyPr wrap="square" rtlCol="0">
            <a:spAutoFit/>
          </a:bodyPr>
          <a:lstStyle/>
          <a:p>
            <a:r>
              <a:rPr kumimoji="1" lang="zh-CN" altLang="en-US" sz="2800" b="1" dirty="0">
                <a:solidFill>
                  <a:prstClr val="white"/>
                </a:solidFill>
              </a:rPr>
              <a:t>翻译句子</a:t>
            </a:r>
          </a:p>
        </p:txBody>
      </p:sp>
      <p:sp>
        <p:nvSpPr>
          <p:cNvPr id="6" name="文本框 5"/>
          <p:cNvSpPr txBox="1"/>
          <p:nvPr/>
        </p:nvSpPr>
        <p:spPr>
          <a:xfrm>
            <a:off x="139700" y="5623732"/>
            <a:ext cx="11945908" cy="553998"/>
          </a:xfrm>
          <a:prstGeom prst="rect">
            <a:avLst/>
          </a:prstGeom>
          <a:noFill/>
        </p:spPr>
        <p:txBody>
          <a:bodyPr wrap="square" rtlCol="0">
            <a:spAutoFit/>
          </a:bodyPr>
          <a:lstStyle/>
          <a:p>
            <a:r>
              <a:rPr lang="en-US" sz="3000" dirty="0">
                <a:solidFill>
                  <a:srgbClr val="FF0000"/>
                </a:solidFill>
                <a:latin typeface="Times New Roman" panose="02020603050405020304" charset="0"/>
                <a:cs typeface="Times New Roman" panose="02020603050405020304" charset="0"/>
              </a:rPr>
              <a:t>These weaknesses negated his otherwise progressive attitude</a:t>
            </a:r>
            <a:r>
              <a:rPr sz="3000" dirty="0">
                <a:solidFill>
                  <a:srgbClr val="FF0000"/>
                </a:solidFill>
                <a:latin typeface="Times New Roman" panose="02020603050405020304" charset="0"/>
                <a:cs typeface="Times New Roman" panose="02020603050405020304" charset="0"/>
              </a:rPr>
              <a:t>.</a:t>
            </a:r>
          </a:p>
        </p:txBody>
      </p:sp>
      <p:sp>
        <p:nvSpPr>
          <p:cNvPr id="8" name="文本框 7"/>
          <p:cNvSpPr txBox="1"/>
          <p:nvPr/>
        </p:nvSpPr>
        <p:spPr>
          <a:xfrm>
            <a:off x="1927525" y="2345055"/>
            <a:ext cx="5203825" cy="521970"/>
          </a:xfrm>
          <a:prstGeom prst="rect">
            <a:avLst/>
          </a:prstGeom>
          <a:noFill/>
        </p:spPr>
        <p:txBody>
          <a:bodyPr wrap="square" rtlCol="0" anchor="t">
            <a:spAutoFit/>
          </a:bodyPr>
          <a:lstStyle/>
          <a:p>
            <a:r>
              <a:rPr lang="zh-CN" altLang="en-US" sz="2800" dirty="0">
                <a:solidFill>
                  <a:prstClr val="black"/>
                </a:solidFill>
                <a:latin typeface="华文中宋" panose="02010600040101010101" charset="-122"/>
                <a:ea typeface="华文中宋" panose="02010600040101010101" charset="-122"/>
              </a:rPr>
              <a:t>他的经验和威望足以成事。</a:t>
            </a:r>
          </a:p>
        </p:txBody>
      </p:sp>
      <p:cxnSp>
        <p:nvCxnSpPr>
          <p:cNvPr id="9" name="直接连接符 8"/>
          <p:cNvCxnSpPr/>
          <p:nvPr/>
        </p:nvCxnSpPr>
        <p:spPr>
          <a:xfrm flipV="1">
            <a:off x="128325" y="3380078"/>
            <a:ext cx="8647874" cy="3746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1927525" y="5055008"/>
            <a:ext cx="8551054" cy="523220"/>
          </a:xfrm>
          <a:prstGeom prst="rect">
            <a:avLst/>
          </a:prstGeom>
          <a:noFill/>
        </p:spPr>
        <p:txBody>
          <a:bodyPr wrap="square" rtlCol="0">
            <a:spAutoFit/>
          </a:bodyPr>
          <a:lstStyle/>
          <a:p>
            <a:r>
              <a:rPr lang="zh-CN" altLang="en-US" sz="2800" dirty="0">
                <a:solidFill>
                  <a:prstClr val="black"/>
                </a:solidFill>
                <a:latin typeface="华文中宋" panose="02010600040101010101" charset="-122"/>
                <a:ea typeface="华文中宋" panose="02010600040101010101" charset="-122"/>
                <a:sym typeface="+mn-ea"/>
              </a:rPr>
              <a:t>这些缺点抹杀了他本来开明态度。</a:t>
            </a:r>
          </a:p>
        </p:txBody>
      </p:sp>
      <p:cxnSp>
        <p:nvCxnSpPr>
          <p:cNvPr id="12" name="直接连接符 11"/>
          <p:cNvCxnSpPr/>
          <p:nvPr/>
        </p:nvCxnSpPr>
        <p:spPr>
          <a:xfrm>
            <a:off x="139700" y="6200285"/>
            <a:ext cx="9415624" cy="913"/>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10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childTnLst>
                          </p:cTn>
                        </p:par>
                        <p:par>
                          <p:cTn id="8" fill="hold">
                            <p:stCondLst>
                              <p:cond delay="600"/>
                            </p:stCondLst>
                            <p:childTnLst>
                              <p:par>
                                <p:cTn id="9" presetID="3" presetClass="entr" presetSubtype="10" fill="hold" nodeType="after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blinds(horizontal)">
                                      <p:cBhvr>
                                        <p:cTn id="11" dur="500"/>
                                        <p:tgtEl>
                                          <p:spTgt spid="4">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childTnLst>
                          </p:cTn>
                        </p:par>
                        <p:par>
                          <p:cTn id="17" fill="hold">
                            <p:stCondLst>
                              <p:cond delay="500"/>
                            </p:stCondLst>
                            <p:childTnLst>
                              <p:par>
                                <p:cTn id="18" presetID="3" presetClass="entr" presetSubtype="1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linds(horizontal)">
                                      <p:cBhvr>
                                        <p:cTn id="20" dur="500"/>
                                        <p:tgtEl>
                                          <p:spTgt spid="8"/>
                                        </p:tgtEl>
                                      </p:cBhvr>
                                    </p:animEffect>
                                  </p:childTnLst>
                                </p:cTn>
                              </p:par>
                              <p:par>
                                <p:cTn id="21" presetID="3"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linds(horizont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animEffect transition="in" filter="blinds(horizontal)">
                                      <p:cBhvr>
                                        <p:cTn id="33" dur="500"/>
                                        <p:tgtEl>
                                          <p:spTgt spid="4">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linds(horizontal)">
                                      <p:cBhvr>
                                        <p:cTn id="38" dur="500"/>
                                        <p:tgtEl>
                                          <p:spTgt spid="5"/>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linds(horizontal)">
                                      <p:cBhvr>
                                        <p:cTn id="41" dur="500"/>
                                        <p:tgtEl>
                                          <p:spTgt spid="11"/>
                                        </p:tgtEl>
                                      </p:cBhvr>
                                    </p:animEffect>
                                  </p:childTnLst>
                                </p:cTn>
                              </p:par>
                              <p:par>
                                <p:cTn id="42" presetID="22" presetClass="entr" presetSubtype="4"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blinds(horizontal)">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3" grpId="1"/>
      <p:bldP spid="5" grpId="0" bldLvl="0" animBg="1"/>
      <p:bldP spid="5" grpId="1" animBg="1"/>
      <p:bldP spid="6" grpId="0"/>
      <p:bldP spid="6" grpId="1"/>
      <p:bldP spid="8" grpId="0"/>
      <p:bldP spid="11" grpId="0"/>
      <p:bldP spid="1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0" name="文本框 16"/>
          <p:cNvSpPr txBox="1"/>
          <p:nvPr/>
        </p:nvSpPr>
        <p:spPr>
          <a:xfrm>
            <a:off x="0" y="0"/>
            <a:ext cx="3474720" cy="521970"/>
          </a:xfrm>
          <a:prstGeom prst="rect">
            <a:avLst/>
          </a:prstGeom>
          <a:solidFill>
            <a:schemeClr val="accent6"/>
          </a:solidFill>
        </p:spPr>
        <p:txBody>
          <a:bodyPr wrap="square" rtlCol="0">
            <a:spAutoFit/>
          </a:bodyPr>
          <a:lstStyle/>
          <a:p>
            <a:pPr algn="l"/>
            <a:r>
              <a:rPr kumimoji="1" lang="zh-CN" altLang="en-US" sz="2800" b="1" dirty="0">
                <a:solidFill>
                  <a:schemeClr val="lt1"/>
                </a:solidFill>
              </a:rPr>
              <a:t>美式橄榄球中英对照</a:t>
            </a:r>
          </a:p>
        </p:txBody>
      </p:sp>
      <p:sp>
        <p:nvSpPr>
          <p:cNvPr id="6" name="文本框 5"/>
          <p:cNvSpPr txBox="1"/>
          <p:nvPr/>
        </p:nvSpPr>
        <p:spPr>
          <a:xfrm>
            <a:off x="4638455" y="4947343"/>
            <a:ext cx="5045660" cy="1815882"/>
          </a:xfrm>
          <a:prstGeom prst="rect">
            <a:avLst/>
          </a:prstGeom>
          <a:solidFill>
            <a:schemeClr val="accent1">
              <a:lumMod val="40000"/>
              <a:lumOff val="60000"/>
              <a:alpha val="51000"/>
            </a:schemeClr>
          </a:solidFill>
        </p:spPr>
        <p:txBody>
          <a:bodyPr wrap="square" rtlCol="0">
            <a:spAutoFit/>
          </a:bodyPr>
          <a:lstStyle/>
          <a:p>
            <a:r>
              <a:rPr lang="en-US" altLang="zh-CN" sz="2800" dirty="0">
                <a:latin typeface="Times New Roman" panose="02020603050405020304" charset="0"/>
                <a:ea typeface="华文中宋" panose="02010600040101010101" charset="-122"/>
                <a:cs typeface="Times New Roman" panose="02020603050405020304" charset="0"/>
                <a:sym typeface="+mn-ea"/>
              </a:rPr>
              <a:t>back-up </a:t>
            </a:r>
            <a:r>
              <a:rPr lang="zh-CN" altLang="en-US" sz="2800" dirty="0">
                <a:latin typeface="Times New Roman" panose="02020603050405020304" charset="0"/>
                <a:ea typeface="华文中宋" panose="02010600040101010101" charset="-122"/>
                <a:cs typeface="Times New Roman" panose="02020603050405020304" charset="0"/>
                <a:sym typeface="+mn-ea"/>
              </a:rPr>
              <a:t>线后防守的队员</a:t>
            </a:r>
          </a:p>
          <a:p>
            <a:r>
              <a:rPr lang="en-US" altLang="zh-CN" sz="2800" dirty="0">
                <a:latin typeface="Times New Roman" panose="02020603050405020304" charset="0"/>
                <a:ea typeface="华文中宋" panose="02010600040101010101" charset="-122"/>
                <a:cs typeface="Times New Roman" panose="02020603050405020304" charset="0"/>
                <a:sym typeface="+mn-ea"/>
              </a:rPr>
              <a:t>back field </a:t>
            </a:r>
            <a:r>
              <a:rPr lang="zh-CN" altLang="en-US" sz="2800" dirty="0">
                <a:latin typeface="Times New Roman" panose="02020603050405020304" charset="0"/>
                <a:ea typeface="华文中宋" panose="02010600040101010101" charset="-122"/>
                <a:cs typeface="Times New Roman" panose="02020603050405020304" charset="0"/>
                <a:sym typeface="+mn-ea"/>
              </a:rPr>
              <a:t>守卫队员</a:t>
            </a:r>
          </a:p>
          <a:p>
            <a:r>
              <a:rPr lang="en-US" altLang="zh-CN" sz="2800" dirty="0">
                <a:latin typeface="Times New Roman" panose="02020603050405020304" charset="0"/>
                <a:ea typeface="华文中宋" panose="02010600040101010101" charset="-122"/>
                <a:cs typeface="Times New Roman" panose="02020603050405020304" charset="0"/>
                <a:sym typeface="+mn-ea"/>
              </a:rPr>
              <a:t>back judge </a:t>
            </a:r>
            <a:r>
              <a:rPr lang="zh-CN" altLang="en-US" sz="2800" dirty="0">
                <a:latin typeface="Times New Roman" panose="02020603050405020304" charset="0"/>
                <a:ea typeface="华文中宋" panose="02010600040101010101" charset="-122"/>
                <a:cs typeface="Times New Roman" panose="02020603050405020304" charset="0"/>
                <a:sym typeface="+mn-ea"/>
              </a:rPr>
              <a:t>防守对后方的裁判员</a:t>
            </a:r>
            <a:endParaRPr lang="en-US" altLang="zh-CN" sz="2800" dirty="0">
              <a:latin typeface="Times New Roman" panose="02020603050405020304" charset="0"/>
              <a:ea typeface="华文中宋" panose="02010600040101010101" charset="-122"/>
              <a:cs typeface="Times New Roman" panose="02020603050405020304" charset="0"/>
              <a:sym typeface="+mn-ea"/>
            </a:endParaRPr>
          </a:p>
          <a:p>
            <a:r>
              <a:rPr lang="en-US" altLang="zh-CN" sz="2800" dirty="0">
                <a:latin typeface="Times New Roman" panose="02020603050405020304" charset="0"/>
                <a:ea typeface="华文中宋" panose="02010600040101010101" charset="-122"/>
                <a:cs typeface="Times New Roman" panose="02020603050405020304" charset="0"/>
                <a:sym typeface="+mn-ea"/>
              </a:rPr>
              <a:t>ball carrier </a:t>
            </a:r>
            <a:r>
              <a:rPr lang="zh-CN" altLang="en-US" sz="2800" dirty="0">
                <a:latin typeface="Times New Roman" panose="02020603050405020304" charset="0"/>
                <a:ea typeface="华文中宋" panose="02010600040101010101" charset="-122"/>
                <a:cs typeface="Times New Roman" panose="02020603050405020304" charset="0"/>
                <a:sym typeface="+mn-ea"/>
              </a:rPr>
              <a:t>持球前进的队员</a:t>
            </a:r>
          </a:p>
        </p:txBody>
      </p:sp>
      <p:sp>
        <p:nvSpPr>
          <p:cNvPr id="7" name="文本框 6"/>
          <p:cNvSpPr txBox="1"/>
          <p:nvPr/>
        </p:nvSpPr>
        <p:spPr>
          <a:xfrm>
            <a:off x="977729" y="2194326"/>
            <a:ext cx="4334032" cy="2677656"/>
          </a:xfrm>
          <a:prstGeom prst="rect">
            <a:avLst/>
          </a:prstGeom>
          <a:solidFill>
            <a:schemeClr val="accent4">
              <a:lumMod val="20000"/>
              <a:lumOff val="80000"/>
            </a:schemeClr>
          </a:solidFill>
          <a:ln>
            <a:noFill/>
          </a:ln>
        </p:spPr>
        <p:txBody>
          <a:bodyPr wrap="square" rtlCol="0">
            <a:spAutoFit/>
          </a:bodyPr>
          <a:lstStyle/>
          <a:p>
            <a:r>
              <a:rPr lang="en-US" altLang="zh-CN" sz="2800" dirty="0">
                <a:latin typeface="Times New Roman" panose="02020603050405020304" charset="0"/>
                <a:ea typeface="华文中宋" panose="02010600040101010101" charset="-122"/>
                <a:cs typeface="Times New Roman" panose="02020603050405020304" charset="0"/>
                <a:sym typeface="+mn-ea"/>
              </a:rPr>
              <a:t>air attack </a:t>
            </a:r>
            <a:r>
              <a:rPr lang="zh-CN" altLang="en-US" sz="2800" dirty="0">
                <a:latin typeface="Times New Roman" panose="02020603050405020304" charset="0"/>
                <a:ea typeface="华文中宋" panose="02010600040101010101" charset="-122"/>
                <a:cs typeface="Times New Roman" panose="02020603050405020304" charset="0"/>
                <a:sym typeface="+mn-ea"/>
              </a:rPr>
              <a:t>传球进攻</a:t>
            </a:r>
            <a:endParaRPr lang="en-US" altLang="zh-CN" sz="2800" dirty="0">
              <a:latin typeface="Times New Roman" panose="02020603050405020304" charset="0"/>
              <a:ea typeface="华文中宋" panose="02010600040101010101" charset="-122"/>
              <a:cs typeface="Times New Roman" panose="02020603050405020304" charset="0"/>
              <a:sym typeface="+mn-ea"/>
            </a:endParaRPr>
          </a:p>
          <a:p>
            <a:r>
              <a:rPr lang="en-US" altLang="zh-CN" sz="2800" dirty="0">
                <a:latin typeface="Times New Roman" panose="02020603050405020304" charset="0"/>
                <a:ea typeface="华文中宋" panose="02010600040101010101" charset="-122"/>
                <a:cs typeface="Times New Roman" panose="02020603050405020304" charset="0"/>
                <a:sym typeface="+mn-ea"/>
              </a:rPr>
              <a:t>blind pass </a:t>
            </a:r>
            <a:r>
              <a:rPr lang="zh-CN" altLang="en-US" sz="2800" dirty="0">
                <a:latin typeface="Times New Roman" panose="02020603050405020304" charset="0"/>
                <a:ea typeface="华文中宋" panose="02010600040101010101" charset="-122"/>
                <a:cs typeface="Times New Roman" panose="02020603050405020304" charset="0"/>
                <a:sym typeface="+mn-ea"/>
              </a:rPr>
              <a:t>跨下向后传球</a:t>
            </a:r>
          </a:p>
          <a:p>
            <a:r>
              <a:rPr lang="en-US" altLang="zh-CN" sz="2800" dirty="0">
                <a:latin typeface="Times New Roman" panose="02020603050405020304" charset="0"/>
                <a:ea typeface="华文中宋" panose="02010600040101010101" charset="-122"/>
                <a:cs typeface="Times New Roman" panose="02020603050405020304" charset="0"/>
                <a:sym typeface="+mn-ea"/>
              </a:rPr>
              <a:t>blocked kick </a:t>
            </a:r>
            <a:r>
              <a:rPr lang="zh-CN" altLang="en-US" sz="2800" dirty="0">
                <a:latin typeface="Times New Roman" panose="02020603050405020304" charset="0"/>
                <a:ea typeface="华文中宋" panose="02010600040101010101" charset="-122"/>
                <a:cs typeface="Times New Roman" panose="02020603050405020304" charset="0"/>
                <a:sym typeface="+mn-ea"/>
              </a:rPr>
              <a:t>被阻挡的踢球</a:t>
            </a:r>
          </a:p>
          <a:p>
            <a:r>
              <a:rPr lang="en-US" altLang="zh-CN" sz="2800" dirty="0">
                <a:latin typeface="Times New Roman" panose="02020603050405020304" charset="0"/>
                <a:ea typeface="华文中宋" panose="02010600040101010101" charset="-122"/>
                <a:cs typeface="Times New Roman" panose="02020603050405020304" charset="0"/>
                <a:sym typeface="+mn-ea"/>
              </a:rPr>
              <a:t>catch a high ball </a:t>
            </a:r>
            <a:r>
              <a:rPr lang="zh-CN" altLang="en-US" sz="2800" dirty="0">
                <a:latin typeface="Times New Roman" panose="02020603050405020304" charset="0"/>
                <a:ea typeface="华文中宋" panose="02010600040101010101" charset="-122"/>
                <a:cs typeface="Times New Roman" panose="02020603050405020304" charset="0"/>
                <a:sym typeface="+mn-ea"/>
              </a:rPr>
              <a:t>拾高球</a:t>
            </a:r>
            <a:endParaRPr lang="en-US" altLang="zh-CN" sz="2800" dirty="0">
              <a:latin typeface="Times New Roman" panose="02020603050405020304" charset="0"/>
              <a:ea typeface="华文中宋" panose="02010600040101010101" charset="-122"/>
              <a:cs typeface="Times New Roman" panose="02020603050405020304" charset="0"/>
              <a:sym typeface="+mn-ea"/>
            </a:endParaRPr>
          </a:p>
          <a:p>
            <a:r>
              <a:rPr lang="en-US" altLang="zh-CN" sz="2800" dirty="0">
                <a:latin typeface="Times New Roman" panose="02020603050405020304" charset="0"/>
                <a:ea typeface="华文中宋" panose="02010600040101010101" charset="-122"/>
                <a:cs typeface="Times New Roman" panose="02020603050405020304" charset="0"/>
                <a:sym typeface="+mn-ea"/>
              </a:rPr>
              <a:t>grounding ball </a:t>
            </a:r>
            <a:r>
              <a:rPr lang="zh-CN" altLang="en-US" sz="2800" dirty="0">
                <a:latin typeface="Times New Roman" panose="02020603050405020304" charset="0"/>
                <a:ea typeface="华文中宋" panose="02010600040101010101" charset="-122"/>
                <a:cs typeface="Times New Roman" panose="02020603050405020304" charset="0"/>
                <a:sym typeface="+mn-ea"/>
              </a:rPr>
              <a:t>压球触地</a:t>
            </a:r>
          </a:p>
          <a:p>
            <a:r>
              <a:rPr lang="en-US" altLang="zh-CN" sz="2800" dirty="0">
                <a:latin typeface="Times New Roman" panose="02020603050405020304" charset="0"/>
                <a:ea typeface="华文中宋" panose="02010600040101010101" charset="-122"/>
                <a:cs typeface="Times New Roman" panose="02020603050405020304" charset="0"/>
                <a:sym typeface="+mn-ea"/>
              </a:rPr>
              <a:t>half back </a:t>
            </a:r>
            <a:r>
              <a:rPr lang="zh-CN" altLang="en-US" sz="2800" dirty="0">
                <a:latin typeface="Times New Roman" panose="02020603050405020304" charset="0"/>
                <a:ea typeface="华文中宋" panose="02010600040101010101" charset="-122"/>
                <a:cs typeface="Times New Roman" panose="02020603050405020304" charset="0"/>
                <a:sym typeface="+mn-ea"/>
              </a:rPr>
              <a:t>飞扑传球</a:t>
            </a:r>
          </a:p>
        </p:txBody>
      </p:sp>
      <p:pic>
        <p:nvPicPr>
          <p:cNvPr id="2" name="图片 1"/>
          <p:cNvPicPr>
            <a:picLocks noChangeAspect="1"/>
          </p:cNvPicPr>
          <p:nvPr/>
        </p:nvPicPr>
        <p:blipFill>
          <a:blip r:embed="rId2"/>
          <a:stretch>
            <a:fillRect/>
          </a:stretch>
        </p:blipFill>
        <p:spPr>
          <a:xfrm>
            <a:off x="9745978" y="1630265"/>
            <a:ext cx="2361011" cy="3050815"/>
          </a:xfrm>
          <a:prstGeom prst="rect">
            <a:avLst/>
          </a:prstGeom>
        </p:spPr>
      </p:pic>
      <p:sp>
        <p:nvSpPr>
          <p:cNvPr id="14" name="文本框 13"/>
          <p:cNvSpPr txBox="1"/>
          <p:nvPr/>
        </p:nvSpPr>
        <p:spPr>
          <a:xfrm>
            <a:off x="435811" y="601378"/>
            <a:ext cx="2589956" cy="1383665"/>
          </a:xfrm>
          <a:prstGeom prst="rect">
            <a:avLst/>
          </a:prstGeom>
          <a:solidFill>
            <a:srgbClr val="CC99FF">
              <a:alpha val="47000"/>
            </a:srgbClr>
          </a:solidFill>
          <a:ln>
            <a:noFill/>
          </a:ln>
        </p:spPr>
        <p:txBody>
          <a:bodyPr wrap="square" rtlCol="0">
            <a:spAutoFit/>
          </a:bodyPr>
          <a:lstStyle/>
          <a:p>
            <a:r>
              <a:rPr lang="en-US" altLang="zh-CN" sz="2800" dirty="0">
                <a:latin typeface="Times New Roman" panose="02020603050405020304" charset="0"/>
                <a:ea typeface="华文中宋" panose="02010600040101010101" charset="-122"/>
                <a:cs typeface="Times New Roman" panose="02020603050405020304" charset="0"/>
                <a:sym typeface="+mn-ea"/>
              </a:rPr>
              <a:t>helmet </a:t>
            </a:r>
            <a:r>
              <a:rPr lang="zh-CN" altLang="en-US" sz="2800" dirty="0">
                <a:latin typeface="Times New Roman" panose="02020603050405020304" charset="0"/>
                <a:ea typeface="华文中宋" panose="02010600040101010101" charset="-122"/>
                <a:cs typeface="Times New Roman" panose="02020603050405020304" charset="0"/>
                <a:sym typeface="+mn-ea"/>
              </a:rPr>
              <a:t>头盔</a:t>
            </a:r>
            <a:endParaRPr lang="en-US" altLang="zh-CN" sz="2800" dirty="0">
              <a:latin typeface="Times New Roman" panose="02020603050405020304" charset="0"/>
              <a:ea typeface="华文中宋" panose="02010600040101010101" charset="-122"/>
              <a:cs typeface="Times New Roman" panose="02020603050405020304" charset="0"/>
              <a:sym typeface="+mn-ea"/>
            </a:endParaRPr>
          </a:p>
          <a:p>
            <a:r>
              <a:rPr lang="en-US" altLang="zh-CN" sz="2800" dirty="0">
                <a:latin typeface="Times New Roman" panose="02020603050405020304" charset="0"/>
                <a:ea typeface="华文中宋" panose="02010600040101010101" charset="-122"/>
                <a:cs typeface="Times New Roman" panose="02020603050405020304" charset="0"/>
                <a:sym typeface="+mn-ea"/>
              </a:rPr>
              <a:t>knee pad </a:t>
            </a:r>
            <a:r>
              <a:rPr lang="zh-CN" altLang="en-US" sz="2800" dirty="0">
                <a:latin typeface="Times New Roman" panose="02020603050405020304" charset="0"/>
                <a:ea typeface="华文中宋" panose="02010600040101010101" charset="-122"/>
                <a:cs typeface="Times New Roman" panose="02020603050405020304" charset="0"/>
                <a:sym typeface="+mn-ea"/>
              </a:rPr>
              <a:t>护膝</a:t>
            </a:r>
            <a:endParaRPr lang="en-US" altLang="zh-CN" sz="2800" dirty="0">
              <a:latin typeface="Times New Roman" panose="02020603050405020304" charset="0"/>
              <a:ea typeface="华文中宋" panose="02010600040101010101" charset="-122"/>
              <a:cs typeface="Times New Roman" panose="02020603050405020304" charset="0"/>
              <a:sym typeface="+mn-ea"/>
            </a:endParaRPr>
          </a:p>
          <a:p>
            <a:r>
              <a:rPr lang="en-US" altLang="zh-CN" sz="2800" dirty="0">
                <a:latin typeface="Times New Roman" panose="02020603050405020304" charset="0"/>
                <a:ea typeface="华文中宋" panose="02010600040101010101" charset="-122"/>
                <a:cs typeface="Times New Roman" panose="02020603050405020304" charset="0"/>
                <a:sym typeface="+mn-ea"/>
              </a:rPr>
              <a:t>face guard </a:t>
            </a:r>
            <a:r>
              <a:rPr lang="zh-CN" altLang="en-US" sz="2800" dirty="0">
                <a:latin typeface="Times New Roman" panose="02020603050405020304" charset="0"/>
                <a:ea typeface="华文中宋" panose="02010600040101010101" charset="-122"/>
                <a:cs typeface="Times New Roman" panose="02020603050405020304" charset="0"/>
                <a:sym typeface="+mn-ea"/>
              </a:rPr>
              <a:t>面罩</a:t>
            </a:r>
            <a:endParaRPr lang="en-US" altLang="zh-CN" sz="2800" dirty="0">
              <a:latin typeface="Times New Roman" panose="02020603050405020304" charset="0"/>
              <a:ea typeface="华文中宋" panose="02010600040101010101" charset="-122"/>
              <a:cs typeface="Times New Roman" panose="02020603050405020304" charset="0"/>
              <a:sym typeface="+mn-ea"/>
            </a:endParaRPr>
          </a:p>
        </p:txBody>
      </p:sp>
      <p:sp>
        <p:nvSpPr>
          <p:cNvPr id="15" name="文本框 14"/>
          <p:cNvSpPr txBox="1"/>
          <p:nvPr/>
        </p:nvSpPr>
        <p:spPr>
          <a:xfrm>
            <a:off x="5759302" y="195512"/>
            <a:ext cx="3601575" cy="2677656"/>
          </a:xfrm>
          <a:prstGeom prst="rect">
            <a:avLst/>
          </a:prstGeom>
          <a:solidFill>
            <a:schemeClr val="accent6">
              <a:lumMod val="20000"/>
              <a:lumOff val="80000"/>
            </a:schemeClr>
          </a:solidFill>
          <a:ln>
            <a:noFill/>
          </a:ln>
        </p:spPr>
        <p:txBody>
          <a:bodyPr wrap="square" rtlCol="0">
            <a:spAutoFit/>
          </a:bodyPr>
          <a:lstStyle/>
          <a:p>
            <a:r>
              <a:rPr lang="en-US" altLang="zh-CN" sz="2800" dirty="0">
                <a:latin typeface="Times New Roman" panose="02020603050405020304" charset="0"/>
                <a:ea typeface="华文中宋" panose="02010600040101010101" charset="-122"/>
                <a:cs typeface="Times New Roman" panose="02020603050405020304" charset="0"/>
                <a:sym typeface="+mn-ea"/>
              </a:rPr>
              <a:t>chain </a:t>
            </a:r>
            <a:r>
              <a:rPr lang="zh-CN" altLang="en-US" sz="2800" dirty="0">
                <a:latin typeface="Times New Roman" panose="02020603050405020304" charset="0"/>
                <a:ea typeface="华文中宋" panose="02010600040101010101" charset="-122"/>
                <a:cs typeface="Times New Roman" panose="02020603050405020304" charset="0"/>
                <a:sym typeface="+mn-ea"/>
              </a:rPr>
              <a:t>链尺</a:t>
            </a:r>
            <a:endParaRPr lang="en-US" altLang="zh-CN" sz="2800" dirty="0">
              <a:latin typeface="Times New Roman" panose="02020603050405020304" charset="0"/>
              <a:ea typeface="华文中宋" panose="02010600040101010101" charset="-122"/>
              <a:cs typeface="Times New Roman" panose="02020603050405020304" charset="0"/>
              <a:sym typeface="+mn-ea"/>
            </a:endParaRPr>
          </a:p>
          <a:p>
            <a:r>
              <a:rPr lang="en-US" altLang="zh-CN" sz="2800" dirty="0">
                <a:latin typeface="Times New Roman" panose="02020603050405020304" charset="0"/>
                <a:ea typeface="华文中宋" panose="02010600040101010101" charset="-122"/>
                <a:cs typeface="Times New Roman" panose="02020603050405020304" charset="0"/>
                <a:sym typeface="+mn-ea"/>
              </a:rPr>
              <a:t>corner post </a:t>
            </a:r>
            <a:r>
              <a:rPr lang="zh-CN" altLang="en-US" sz="2800" dirty="0">
                <a:latin typeface="Times New Roman" panose="02020603050405020304" charset="0"/>
                <a:ea typeface="华文中宋" panose="02010600040101010101" charset="-122"/>
                <a:cs typeface="Times New Roman" panose="02020603050405020304" charset="0"/>
                <a:sym typeface="+mn-ea"/>
              </a:rPr>
              <a:t>角杆</a:t>
            </a:r>
            <a:endParaRPr lang="en-US" altLang="zh-CN" sz="2800" dirty="0">
              <a:latin typeface="Times New Roman" panose="02020603050405020304" charset="0"/>
              <a:ea typeface="华文中宋" panose="02010600040101010101" charset="-122"/>
              <a:cs typeface="Times New Roman" panose="02020603050405020304" charset="0"/>
              <a:sym typeface="+mn-ea"/>
            </a:endParaRPr>
          </a:p>
          <a:p>
            <a:r>
              <a:rPr lang="en-US" altLang="zh-CN" sz="2800" dirty="0">
                <a:latin typeface="Times New Roman" panose="02020603050405020304" charset="0"/>
                <a:ea typeface="华文中宋" panose="02010600040101010101" charset="-122"/>
                <a:cs typeface="Times New Roman" panose="02020603050405020304" charset="0"/>
                <a:sym typeface="+mn-ea"/>
              </a:rPr>
              <a:t>march </a:t>
            </a:r>
            <a:r>
              <a:rPr lang="zh-CN" altLang="en-US" sz="2800" dirty="0">
                <a:latin typeface="Times New Roman" panose="02020603050405020304" charset="0"/>
                <a:ea typeface="华文中宋" panose="02010600040101010101" charset="-122"/>
                <a:cs typeface="Times New Roman" panose="02020603050405020304" charset="0"/>
                <a:sym typeface="+mn-ea"/>
              </a:rPr>
              <a:t>持续进攻</a:t>
            </a:r>
          </a:p>
          <a:p>
            <a:r>
              <a:rPr lang="en-US" altLang="zh-CN" sz="2800" dirty="0">
                <a:latin typeface="Times New Roman" panose="02020603050405020304" charset="0"/>
                <a:ea typeface="华文中宋" panose="02010600040101010101" charset="-122"/>
                <a:cs typeface="Times New Roman" panose="02020603050405020304" charset="0"/>
                <a:sym typeface="+mn-ea"/>
              </a:rPr>
              <a:t>mark </a:t>
            </a:r>
            <a:r>
              <a:rPr lang="zh-CN" altLang="en-US" sz="2800" dirty="0">
                <a:latin typeface="Times New Roman" panose="02020603050405020304" charset="0"/>
                <a:ea typeface="华文中宋" panose="02010600040101010101" charset="-122"/>
                <a:cs typeface="Times New Roman" panose="02020603050405020304" charset="0"/>
                <a:sym typeface="+mn-ea"/>
              </a:rPr>
              <a:t>接球地点</a:t>
            </a:r>
          </a:p>
          <a:p>
            <a:r>
              <a:rPr lang="en-US" altLang="zh-CN" sz="2800" dirty="0">
                <a:latin typeface="Times New Roman" panose="02020603050405020304" charset="0"/>
                <a:ea typeface="华文中宋" panose="02010600040101010101" charset="-122"/>
                <a:cs typeface="Times New Roman" panose="02020603050405020304" charset="0"/>
                <a:sym typeface="+mn-ea"/>
              </a:rPr>
              <a:t>marking </a:t>
            </a:r>
            <a:r>
              <a:rPr lang="zh-CN" altLang="en-US" sz="2800" dirty="0">
                <a:latin typeface="Times New Roman" panose="02020603050405020304" charset="0"/>
                <a:ea typeface="华文中宋" panose="02010600040101010101" charset="-122"/>
                <a:cs typeface="Times New Roman" panose="02020603050405020304" charset="0"/>
                <a:sym typeface="+mn-ea"/>
              </a:rPr>
              <a:t>标志线</a:t>
            </a:r>
          </a:p>
          <a:p>
            <a:r>
              <a:rPr lang="en-US" altLang="zh-CN" sz="2800" dirty="0">
                <a:latin typeface="Times New Roman" panose="02020603050405020304" charset="0"/>
                <a:ea typeface="华文中宋" panose="02010600040101010101" charset="-122"/>
                <a:cs typeface="Times New Roman" panose="02020603050405020304" charset="0"/>
                <a:sym typeface="+mn-ea"/>
              </a:rPr>
              <a:t>dangerous zone </a:t>
            </a:r>
            <a:r>
              <a:rPr lang="zh-CN" altLang="en-US" sz="2800" dirty="0">
                <a:latin typeface="Times New Roman" panose="02020603050405020304" charset="0"/>
                <a:ea typeface="华文中宋" panose="02010600040101010101" charset="-122"/>
                <a:cs typeface="Times New Roman" panose="02020603050405020304" charset="0"/>
                <a:sym typeface="+mn-ea"/>
              </a:rPr>
              <a:t>危险区</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59130" y="179705"/>
            <a:ext cx="10873740" cy="1014730"/>
          </a:xfrm>
          <a:prstGeom prst="rect">
            <a:avLst/>
          </a:prstGeom>
          <a:noFill/>
        </p:spPr>
        <p:txBody>
          <a:bodyPr wrap="square" rtlCol="0" anchor="t">
            <a:spAutoFit/>
          </a:bodyPr>
          <a:lstStyle/>
          <a:p>
            <a:pPr algn="ctr"/>
            <a:r>
              <a:rPr lang="en-US" altLang="zh-CN" sz="3200" b="1"/>
              <a:t>2. </a:t>
            </a:r>
            <a:r>
              <a:rPr sz="3200" b="1"/>
              <a:t>Winner and the No. 4 Finisher</a:t>
            </a:r>
            <a:r>
              <a:rPr lang="en-US" sz="3200" b="1"/>
              <a:t> </a:t>
            </a:r>
            <a:r>
              <a:rPr sz="3200" b="1"/>
              <a:t>Celebrate a Triumph in Aerials</a:t>
            </a:r>
          </a:p>
          <a:p>
            <a:pPr algn="ctr">
              <a:buClrTx/>
              <a:buSzTx/>
              <a:buFontTx/>
            </a:pPr>
            <a:r>
              <a:rPr lang="zh-CN" altLang="en-US" sz="2800" b="1">
                <a:solidFill>
                  <a:schemeClr val="accent2"/>
                </a:solidFill>
              </a:rPr>
              <a:t>四届坚守，徐梦桃空中技巧终夺金！</a:t>
            </a:r>
          </a:p>
        </p:txBody>
      </p:sp>
      <p:pic>
        <p:nvPicPr>
          <p:cNvPr id="3" name="图片 2"/>
          <p:cNvPicPr>
            <a:picLocks noChangeAspect="1"/>
          </p:cNvPicPr>
          <p:nvPr/>
        </p:nvPicPr>
        <p:blipFill>
          <a:blip r:embed="rId2"/>
          <a:srcRect l="9687" t="784" r="16472"/>
          <a:stretch>
            <a:fillRect/>
          </a:stretch>
        </p:blipFill>
        <p:spPr>
          <a:xfrm>
            <a:off x="1050925" y="1262380"/>
            <a:ext cx="4217461" cy="4860000"/>
          </a:xfrm>
          <a:prstGeom prst="rect">
            <a:avLst/>
          </a:prstGeom>
        </p:spPr>
      </p:pic>
      <p:pic>
        <p:nvPicPr>
          <p:cNvPr id="4" name="图片 3"/>
          <p:cNvPicPr>
            <a:picLocks noChangeAspect="1"/>
          </p:cNvPicPr>
          <p:nvPr/>
        </p:nvPicPr>
        <p:blipFill>
          <a:blip r:embed="rId3"/>
          <a:srcRect l="3545" t="1960" r="7955" b="961"/>
          <a:stretch>
            <a:fillRect/>
          </a:stretch>
        </p:blipFill>
        <p:spPr>
          <a:xfrm>
            <a:off x="7114540" y="1262380"/>
            <a:ext cx="4146935" cy="4860000"/>
          </a:xfrm>
          <a:prstGeom prst="rect">
            <a:avLst/>
          </a:prstGeom>
        </p:spPr>
      </p:pic>
      <p:sp>
        <p:nvSpPr>
          <p:cNvPr id="5" name="文本框 4"/>
          <p:cNvSpPr txBox="1"/>
          <p:nvPr/>
        </p:nvSpPr>
        <p:spPr>
          <a:xfrm>
            <a:off x="476568" y="6275070"/>
            <a:ext cx="11238865" cy="429895"/>
          </a:xfrm>
          <a:prstGeom prst="rect">
            <a:avLst/>
          </a:prstGeom>
          <a:solidFill>
            <a:schemeClr val="bg1">
              <a:lumMod val="95000"/>
            </a:schemeClr>
          </a:solidFill>
        </p:spPr>
        <p:txBody>
          <a:bodyPr wrap="square" rtlCol="0" anchor="t">
            <a:spAutoFit/>
          </a:bodyPr>
          <a:lstStyle/>
          <a:p>
            <a:pPr algn="ctr"/>
            <a:r>
              <a:rPr lang="zh-CN" altLang="en-US" sz="2200">
                <a:latin typeface="Times New Roman" panose="02020603050405020304" charset="0"/>
                <a:cs typeface="Times New Roman" panose="02020603050405020304" charset="0"/>
              </a:rPr>
              <a:t>With the temperature below zero, Xu Mentgao of China won in women</a:t>
            </a:r>
            <a:r>
              <a:rPr lang="en-US" altLang="zh-CN" sz="2200">
                <a:latin typeface="Times New Roman" panose="02020603050405020304" charset="0"/>
                <a:cs typeface="Times New Roman" panose="02020603050405020304" charset="0"/>
              </a:rPr>
              <a:t>’</a:t>
            </a:r>
            <a:r>
              <a:rPr lang="zh-CN" altLang="en-US" sz="2200">
                <a:latin typeface="Times New Roman" panose="02020603050405020304" charset="0"/>
                <a:cs typeface="Times New Roman" panose="02020603050405020304" charset="0"/>
              </a:rPr>
              <a:t>s freestyle sking aerials.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48599" name="文本框 16"/>
          <p:cNvSpPr txBox="1"/>
          <p:nvPr/>
        </p:nvSpPr>
        <p:spPr>
          <a:xfrm>
            <a:off x="0" y="0"/>
            <a:ext cx="1626870" cy="521970"/>
          </a:xfrm>
          <a:prstGeom prst="rect">
            <a:avLst/>
          </a:prstGeom>
          <a:solidFill>
            <a:schemeClr val="accent6"/>
          </a:solidFill>
        </p:spPr>
        <p:txBody>
          <a:bodyPr wrap="square" rtlCol="0">
            <a:spAutoFit/>
          </a:bodyPr>
          <a:lstStyle/>
          <a:p>
            <a:pPr lvl="0" algn="l">
              <a:buClrTx/>
              <a:buSzTx/>
              <a:buFontTx/>
            </a:pPr>
            <a:r>
              <a:rPr kumimoji="1" lang="zh-CN" sz="2800" b="1" dirty="0">
                <a:solidFill>
                  <a:schemeClr val="lt1"/>
                </a:solidFill>
                <a:sym typeface="+mn-ea"/>
              </a:rPr>
              <a:t>语篇填空</a:t>
            </a:r>
          </a:p>
        </p:txBody>
      </p:sp>
      <p:sp>
        <p:nvSpPr>
          <p:cNvPr id="1048598" name="文本框 4"/>
          <p:cNvSpPr txBox="1"/>
          <p:nvPr/>
        </p:nvSpPr>
        <p:spPr>
          <a:xfrm>
            <a:off x="1798955" y="0"/>
            <a:ext cx="6560820" cy="460375"/>
          </a:xfrm>
          <a:prstGeom prst="rect">
            <a:avLst/>
          </a:prstGeom>
          <a:noFill/>
        </p:spPr>
        <p:txBody>
          <a:bodyPr wrap="square" rtlCol="0">
            <a:spAutoFit/>
          </a:bodyPr>
          <a:lstStyle/>
          <a:p>
            <a:r>
              <a:rPr lang="zh-CN" altLang="en-US" sz="2400" b="1">
                <a:solidFill>
                  <a:schemeClr val="accent2"/>
                </a:solidFill>
                <a:latin typeface="+mj-ea"/>
                <a:ea typeface="+mj-ea"/>
                <a:cs typeface="Arial" panose="020B0604020202020204" pitchFamily="34" charset="0"/>
              </a:rPr>
              <a:t>（</a:t>
            </a:r>
            <a:r>
              <a:rPr lang="en-US" altLang="zh-CN" sz="2400" b="1">
                <a:solidFill>
                  <a:schemeClr val="accent2"/>
                </a:solidFill>
                <a:latin typeface="+mj-ea"/>
                <a:ea typeface="+mj-ea"/>
                <a:cs typeface="Arial" panose="020B0604020202020204" pitchFamily="34" charset="0"/>
              </a:rPr>
              <a:t>《</a:t>
            </a:r>
            <a:r>
              <a:rPr lang="zh-CN" altLang="en-US" sz="2400" b="1">
                <a:solidFill>
                  <a:schemeClr val="accent2"/>
                </a:solidFill>
                <a:latin typeface="+mj-ea"/>
                <a:ea typeface="+mj-ea"/>
                <a:cs typeface="Arial" panose="020B0604020202020204" pitchFamily="34" charset="0"/>
              </a:rPr>
              <a:t>纽约时报</a:t>
            </a:r>
            <a:r>
              <a:rPr lang="en-US" altLang="zh-CN" sz="2400" b="1">
                <a:solidFill>
                  <a:schemeClr val="accent2"/>
                </a:solidFill>
                <a:latin typeface="+mj-ea"/>
                <a:ea typeface="+mj-ea"/>
                <a:cs typeface="Arial" panose="020B0604020202020204" pitchFamily="34" charset="0"/>
              </a:rPr>
              <a:t>》2022年2月15</a:t>
            </a:r>
            <a:r>
              <a:rPr lang="zh-CN" altLang="en-US" sz="2400" b="1">
                <a:solidFill>
                  <a:schemeClr val="accent2"/>
                </a:solidFill>
                <a:latin typeface="+mj-ea"/>
                <a:ea typeface="+mj-ea"/>
                <a:cs typeface="Arial" panose="020B0604020202020204" pitchFamily="34" charset="0"/>
              </a:rPr>
              <a:t>日</a:t>
            </a:r>
            <a:r>
              <a:rPr lang="en-US" altLang="zh-CN" sz="2400" b="1">
                <a:solidFill>
                  <a:schemeClr val="accent2"/>
                </a:solidFill>
                <a:latin typeface="+mj-ea"/>
                <a:ea typeface="+mj-ea"/>
                <a:cs typeface="Arial" panose="020B0604020202020204" pitchFamily="34" charset="0"/>
              </a:rPr>
              <a:t> B12</a:t>
            </a:r>
            <a:r>
              <a:rPr lang="zh-CN" altLang="en-US" sz="2400" b="1">
                <a:solidFill>
                  <a:schemeClr val="accent2"/>
                </a:solidFill>
                <a:latin typeface="+mj-ea"/>
                <a:ea typeface="+mj-ea"/>
                <a:cs typeface="Arial" panose="020B0604020202020204" pitchFamily="34" charset="0"/>
              </a:rPr>
              <a:t>版面</a:t>
            </a:r>
            <a:r>
              <a:rPr lang="en-US" altLang="zh-CN" sz="2400" b="1">
                <a:solidFill>
                  <a:schemeClr val="accent2"/>
                </a:solidFill>
                <a:latin typeface="+mj-ea"/>
                <a:ea typeface="+mj-ea"/>
                <a:cs typeface="Arial" panose="020B0604020202020204" pitchFamily="34" charset="0"/>
              </a:rPr>
              <a:t>）</a:t>
            </a:r>
            <a:endParaRPr lang="zh-CN" altLang="en-US" sz="2400" b="1">
              <a:solidFill>
                <a:schemeClr val="accent2"/>
              </a:solidFill>
              <a:latin typeface="+mj-ea"/>
              <a:ea typeface="+mj-ea"/>
              <a:cs typeface="Arial" panose="020B0604020202020204" pitchFamily="34" charset="0"/>
            </a:endParaRPr>
          </a:p>
        </p:txBody>
      </p:sp>
      <p:sp>
        <p:nvSpPr>
          <p:cNvPr id="16" name="文本框 15"/>
          <p:cNvSpPr txBox="1"/>
          <p:nvPr/>
        </p:nvSpPr>
        <p:spPr>
          <a:xfrm>
            <a:off x="121285" y="696595"/>
            <a:ext cx="11940540" cy="6092825"/>
          </a:xfrm>
          <a:prstGeom prst="rect">
            <a:avLst/>
          </a:prstGeom>
          <a:noFill/>
        </p:spPr>
        <p:txBody>
          <a:bodyPr wrap="square" rtlCol="0" anchor="t">
            <a:spAutoFit/>
          </a:bodyPr>
          <a:lstStyle/>
          <a:p>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Australia has a habit of dominating freestyle skiing aerials, </a:t>
            </a:r>
            <a:r>
              <a:rPr lang="en-US" altLang="zh-CN" sz="2600">
                <a:latin typeface="Times New Roman" panose="02020603050405020304" charset="0"/>
                <a:cs typeface="Times New Roman" panose="02020603050405020304" charset="0"/>
              </a:rPr>
              <a:t>___ </a:t>
            </a:r>
            <a:r>
              <a:rPr lang="zh-CN" altLang="en-US" sz="2600">
                <a:latin typeface="Times New Roman" panose="02020603050405020304" charset="0"/>
                <a:cs typeface="Times New Roman" panose="02020603050405020304" charset="0"/>
              </a:rPr>
              <a:t>China came to Genting Snow Park on a bitingly cold night </a:t>
            </a:r>
            <a:r>
              <a:rPr lang="zh-CN" altLang="en-US" sz="2600">
                <a:solidFill>
                  <a:schemeClr val="tx1"/>
                </a:solidFill>
                <a:latin typeface="Times New Roman" panose="02020603050405020304" charset="0"/>
                <a:cs typeface="Times New Roman" panose="02020603050405020304" charset="0"/>
              </a:rPr>
              <a:t>hoping </a:t>
            </a:r>
            <a:r>
              <a:rPr lang="en-US" altLang="zh-CN" sz="2600">
                <a:solidFill>
                  <a:schemeClr val="tx1"/>
                </a:solidFill>
                <a:latin typeface="Times New Roman" panose="02020603050405020304" charset="0"/>
                <a:cs typeface="Times New Roman" panose="02020603050405020304" charset="0"/>
              </a:rPr>
              <a:t>______ (win)</a:t>
            </a:r>
            <a:r>
              <a:rPr lang="zh-CN" altLang="en-US" sz="2600">
                <a:latin typeface="Times New Roman" panose="02020603050405020304" charset="0"/>
                <a:cs typeface="Times New Roman" panose="02020603050405020304" charset="0"/>
              </a:rPr>
              <a:t> medals for the home country. And China </a:t>
            </a:r>
            <a:r>
              <a:rPr lang="zh-CN" altLang="en-US" sz="2600">
                <a:solidFill>
                  <a:srgbClr val="3333FF"/>
                </a:solidFill>
                <a:latin typeface="Times New Roman" panose="02020603050405020304" charset="0"/>
                <a:cs typeface="Times New Roman" panose="02020603050405020304" charset="0"/>
              </a:rPr>
              <a:t>deliver</a:t>
            </a:r>
            <a:r>
              <a:rPr lang="zh-CN" altLang="en-US" sz="2600">
                <a:solidFill>
                  <a:schemeClr val="tx1"/>
                </a:solidFill>
                <a:latin typeface="Times New Roman" panose="02020603050405020304" charset="0"/>
                <a:cs typeface="Times New Roman" panose="02020603050405020304" charset="0"/>
              </a:rPr>
              <a:t>ed</a:t>
            </a:r>
            <a:r>
              <a:rPr lang="zh-CN" altLang="en-US" sz="2600">
                <a:latin typeface="Times New Roman" panose="02020603050405020304" charset="0"/>
                <a:cs typeface="Times New Roman" panose="02020603050405020304" charset="0"/>
              </a:rPr>
              <a:t>.</a:t>
            </a:r>
          </a:p>
          <a:p>
            <a:r>
              <a:rPr lang="en-US" altLang="zh-CN" sz="2600">
                <a:latin typeface="Times New Roman" panose="02020603050405020304" charset="0"/>
                <a:cs typeface="Times New Roman" panose="02020603050405020304" charset="0"/>
              </a:rPr>
              <a:t>    ____ </a:t>
            </a:r>
            <a:r>
              <a:rPr lang="zh-CN" altLang="en-US" sz="2600">
                <a:latin typeface="Times New Roman" panose="02020603050405020304" charset="0"/>
                <a:cs typeface="Times New Roman" panose="02020603050405020304" charset="0"/>
              </a:rPr>
              <a:t>the evening temperature at minus-10 degrees Fahrenheit, Xu Mengtao</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won the gold medal with a back-full-full-full effort </a:t>
            </a:r>
            <a:r>
              <a:rPr lang="zh-CN" altLang="en-US" sz="2600">
                <a:solidFill>
                  <a:srgbClr val="3333FF"/>
                </a:solidFill>
                <a:latin typeface="Times New Roman" panose="02020603050405020304" charset="0"/>
                <a:cs typeface="Times New Roman" panose="02020603050405020304" charset="0"/>
              </a:rPr>
              <a:t>execute</a:t>
            </a:r>
            <a:r>
              <a:rPr lang="zh-CN" altLang="en-US" sz="2600">
                <a:latin typeface="Times New Roman" panose="02020603050405020304" charset="0"/>
                <a:cs typeface="Times New Roman" panose="02020603050405020304" charset="0"/>
              </a:rPr>
              <a:t>d to near </a:t>
            </a:r>
            <a:r>
              <a:rPr lang="en-US" altLang="zh-CN" sz="2600">
                <a:latin typeface="Times New Roman" panose="02020603050405020304" charset="0"/>
                <a:cs typeface="Times New Roman" panose="02020603050405020304" charset="0"/>
              </a:rPr>
              <a:t>_________ </a:t>
            </a:r>
            <a:r>
              <a:rPr lang="en-US" altLang="zh-CN" sz="2600">
                <a:solidFill>
                  <a:schemeClr val="tx1"/>
                </a:solidFill>
                <a:latin typeface="Times New Roman" panose="02020603050405020304" charset="0"/>
                <a:cs typeface="Times New Roman" panose="02020603050405020304" charset="0"/>
              </a:rPr>
              <a:t>(</a:t>
            </a:r>
            <a:r>
              <a:rPr lang="zh-CN" altLang="en-US" sz="2600">
                <a:solidFill>
                  <a:schemeClr val="tx1"/>
                </a:solidFill>
                <a:latin typeface="Times New Roman" panose="02020603050405020304" charset="0"/>
                <a:cs typeface="Times New Roman" panose="02020603050405020304" charset="0"/>
              </a:rPr>
              <a:t>perfect</a:t>
            </a:r>
            <a:r>
              <a:rPr lang="en-US" altLang="zh-CN" sz="2600">
                <a:solidFill>
                  <a:schemeClr val="tx1"/>
                </a:solidFill>
                <a:latin typeface="Times New Roman" panose="02020603050405020304" charset="0"/>
                <a:cs typeface="Times New Roman" panose="02020603050405020304" charset="0"/>
              </a:rPr>
              <a:t>)</a:t>
            </a:r>
            <a:r>
              <a:rPr lang="zh-CN" altLang="en-US" sz="2600">
                <a:solidFill>
                  <a:schemeClr val="tx1"/>
                </a:solidFill>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 Hanna Huskova, the defending gold medalist from Belarus, earned silver, and Megan Nick of the United States got bronze.</a:t>
            </a:r>
            <a:r>
              <a:rPr lang="en-US" altLang="zh-CN" sz="2600">
                <a:latin typeface="Times New Roman" panose="02020603050405020304" charset="0"/>
                <a:cs typeface="Times New Roman" panose="02020603050405020304" charset="0"/>
              </a:rPr>
              <a:t> Laura Peel of Australia, __ two-time world champion and one of the favorites to win a medal, came in fifth after a hard fall.</a:t>
            </a:r>
          </a:p>
          <a:p>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Xu</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winning trick brought the few Chinese fans in the grand-stands </a:t>
            </a:r>
            <a:r>
              <a:rPr lang="zh-CN" altLang="en-US" sz="2600">
                <a:solidFill>
                  <a:schemeClr val="tx1"/>
                </a:solidFill>
                <a:latin typeface="Times New Roman" panose="02020603050405020304" charset="0"/>
                <a:cs typeface="Times New Roman" panose="02020603050405020304" charset="0"/>
              </a:rPr>
              <a:t>to </a:t>
            </a:r>
            <a:r>
              <a:rPr lang="zh-CN" altLang="en-US" sz="2600">
                <a:latin typeface="Times New Roman" panose="02020603050405020304" charset="0"/>
                <a:cs typeface="Times New Roman" panose="02020603050405020304" charset="0"/>
              </a:rPr>
              <a:t>their feet and caused them </a:t>
            </a:r>
            <a:r>
              <a:rPr lang="zh-CN" altLang="en-US" sz="2600">
                <a:solidFill>
                  <a:schemeClr val="tx1"/>
                </a:solidFill>
                <a:latin typeface="Times New Roman" panose="02020603050405020304" charset="0"/>
                <a:cs typeface="Times New Roman" panose="02020603050405020304" charset="0"/>
              </a:rPr>
              <a:t>to cheer</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breaking the pandemic-era decorum </a:t>
            </a:r>
            <a:r>
              <a:rPr lang="en-US" altLang="zh-CN" sz="2600">
                <a:latin typeface="Times New Roman" panose="02020603050405020304" charset="0"/>
                <a:cs typeface="Times New Roman" panose="02020603050405020304" charset="0"/>
              </a:rPr>
              <a:t>__________ </a:t>
            </a:r>
            <a:r>
              <a:rPr lang="zh-CN" altLang="en-US" sz="2600">
                <a:latin typeface="Times New Roman" panose="02020603050405020304" charset="0"/>
                <a:cs typeface="Times New Roman" panose="02020603050405020304" charset="0"/>
              </a:rPr>
              <a:t>asks fans to not yell. Her score of 108.61 put her in </a:t>
            </a:r>
            <a:r>
              <a:rPr lang="en-US" altLang="zh-CN" sz="2600">
                <a:latin typeface="Times New Roman" panose="02020603050405020304" charset="0"/>
                <a:cs typeface="Times New Roman" panose="02020603050405020304" charset="0"/>
              </a:rPr>
              <a:t>____ (one) </a:t>
            </a:r>
            <a:r>
              <a:rPr lang="zh-CN" altLang="en-US" sz="2600">
                <a:latin typeface="Times New Roman" panose="02020603050405020304" charset="0"/>
                <a:cs typeface="Times New Roman" panose="02020603050405020304" charset="0"/>
              </a:rPr>
              <a:t>place.</a:t>
            </a:r>
          </a:p>
          <a:p>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That left Ashley Caldwell of the United States, </a:t>
            </a:r>
            <a:r>
              <a:rPr lang="en-US" altLang="zh-CN" sz="2600">
                <a:latin typeface="Times New Roman" panose="02020603050405020304" charset="0"/>
                <a:cs typeface="Times New Roman" panose="02020603050405020304" charset="0"/>
              </a:rPr>
              <a:t>________</a:t>
            </a:r>
            <a:r>
              <a:rPr lang="en-US" altLang="zh-CN" sz="2600">
                <a:solidFill>
                  <a:schemeClr val="tx1"/>
                </a:solidFill>
                <a:latin typeface="Times New Roman" panose="02020603050405020304" charset="0"/>
                <a:cs typeface="Times New Roman" panose="02020603050405020304" charset="0"/>
              </a:rPr>
              <a:t> (</a:t>
            </a:r>
            <a:r>
              <a:rPr lang="zh-CN" altLang="en-US" sz="2600">
                <a:solidFill>
                  <a:schemeClr val="tx1"/>
                </a:solidFill>
                <a:latin typeface="Times New Roman" panose="02020603050405020304" charset="0"/>
                <a:cs typeface="Times New Roman" panose="02020603050405020304" charset="0"/>
              </a:rPr>
              <a:t>jump</a:t>
            </a:r>
            <a:r>
              <a:rPr lang="en-US" altLang="zh-CN" sz="2600">
                <a:solidFill>
                  <a:schemeClr val="tx1"/>
                </a:solidFill>
                <a:latin typeface="Times New Roman" panose="02020603050405020304" charset="0"/>
                <a:cs typeface="Times New Roman" panose="02020603050405020304" charset="0"/>
              </a:rPr>
              <a:t>)</a:t>
            </a:r>
            <a:r>
              <a:rPr lang="zh-CN" altLang="en-US" sz="2600">
                <a:solidFill>
                  <a:schemeClr val="tx1"/>
                </a:solidFill>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last</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 She did the same trick, </a:t>
            </a:r>
            <a:r>
              <a:rPr lang="en-US" altLang="zh-CN" sz="2600">
                <a:latin typeface="Times New Roman" panose="02020603050405020304" charset="0"/>
                <a:cs typeface="Times New Roman" panose="02020603050405020304" charset="0"/>
              </a:rPr>
              <a:t>______ (</a:t>
            </a:r>
            <a:r>
              <a:rPr lang="zh-CN" altLang="en-US" sz="2600">
                <a:solidFill>
                  <a:schemeClr val="tx1"/>
                </a:solidFill>
                <a:latin typeface="Times New Roman" panose="02020603050405020304" charset="0"/>
                <a:cs typeface="Times New Roman" panose="02020603050405020304" charset="0"/>
              </a:rPr>
              <a:t>land</a:t>
            </a:r>
            <a:r>
              <a:rPr lang="en-US" altLang="zh-CN" sz="2600">
                <a:solidFill>
                  <a:schemeClr val="tx1"/>
                </a:solidFill>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 a bit on her backside and finished fourth. Afterward, she </a:t>
            </a:r>
            <a:r>
              <a:rPr lang="zh-CN" altLang="en-US" sz="2600">
                <a:solidFill>
                  <a:schemeClr val="tx1"/>
                </a:solidFill>
                <a:latin typeface="Times New Roman" panose="02020603050405020304" charset="0"/>
                <a:cs typeface="Times New Roman" panose="02020603050405020304" charset="0"/>
              </a:rPr>
              <a:t>swallow</a:t>
            </a:r>
            <a:r>
              <a:rPr lang="zh-CN" altLang="en-US" sz="2600">
                <a:latin typeface="Times New Roman" panose="02020603050405020304" charset="0"/>
                <a:cs typeface="Times New Roman" panose="02020603050405020304" charset="0"/>
              </a:rPr>
              <a:t>ed Xu in a long embrace, the winner </a:t>
            </a:r>
            <a:r>
              <a:rPr lang="zh-CN" altLang="en-US" sz="2600">
                <a:solidFill>
                  <a:srgbClr val="3333FF"/>
                </a:solidFill>
                <a:latin typeface="Times New Roman" panose="02020603050405020304" charset="0"/>
                <a:cs typeface="Times New Roman" panose="02020603050405020304" charset="0"/>
              </a:rPr>
              <a:t>overcome</a:t>
            </a:r>
            <a:r>
              <a:rPr lang="zh-CN" altLang="en-US" sz="2600">
                <a:latin typeface="Times New Roman" panose="02020603050405020304" charset="0"/>
                <a:cs typeface="Times New Roman" panose="02020603050405020304" charset="0"/>
              </a:rPr>
              <a:t> with </a:t>
            </a:r>
            <a:r>
              <a:rPr lang="en-US" altLang="zh-CN" sz="2600">
                <a:latin typeface="Times New Roman" panose="02020603050405020304" charset="0"/>
                <a:cs typeface="Times New Roman" panose="02020603050405020304" charset="0"/>
              </a:rPr>
              <a:t>____ (</a:t>
            </a:r>
            <a:r>
              <a:rPr lang="zh-CN" altLang="en-US" sz="2600">
                <a:solidFill>
                  <a:schemeClr val="tx1"/>
                </a:solidFill>
                <a:latin typeface="Times New Roman" panose="02020603050405020304" charset="0"/>
                <a:cs typeface="Times New Roman" panose="02020603050405020304" charset="0"/>
              </a:rPr>
              <a:t>tear</a:t>
            </a:r>
            <a:r>
              <a:rPr lang="en-US" altLang="zh-CN" sz="2600">
                <a:solidFill>
                  <a:schemeClr val="tx1"/>
                </a:solidFill>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 Xu then danced with the Chinese flag </a:t>
            </a:r>
            <a:r>
              <a:rPr lang="zh-CN" altLang="en-US" sz="2600">
                <a:solidFill>
                  <a:srgbClr val="3333FF"/>
                </a:solidFill>
                <a:latin typeface="Times New Roman" panose="02020603050405020304" charset="0"/>
                <a:cs typeface="Times New Roman" panose="02020603050405020304" charset="0"/>
              </a:rPr>
              <a:t>drape</a:t>
            </a:r>
            <a:r>
              <a:rPr lang="zh-CN" altLang="en-US" sz="2600">
                <a:latin typeface="Times New Roman" panose="02020603050405020304" charset="0"/>
                <a:cs typeface="Times New Roman" panose="02020603050405020304" charset="0"/>
              </a:rPr>
              <a:t>d over her shoulders.</a:t>
            </a:r>
          </a:p>
        </p:txBody>
      </p:sp>
      <p:sp>
        <p:nvSpPr>
          <p:cNvPr id="2" name="文本框 1"/>
          <p:cNvSpPr txBox="1"/>
          <p:nvPr/>
        </p:nvSpPr>
        <p:spPr>
          <a:xfrm>
            <a:off x="8342630" y="680720"/>
            <a:ext cx="687070" cy="491490"/>
          </a:xfrm>
          <a:prstGeom prst="rect">
            <a:avLst/>
          </a:prstGeom>
          <a:noFill/>
        </p:spPr>
        <p:txBody>
          <a:bodyPr wrap="none" rtlCol="0" anchor="t">
            <a:spAutoFit/>
          </a:bodyPr>
          <a:lstStyle/>
          <a:p>
            <a:r>
              <a:rPr lang="zh-CN" altLang="en-US" sz="2600">
                <a:solidFill>
                  <a:srgbClr val="FF0000"/>
                </a:solidFill>
                <a:latin typeface="Times New Roman" panose="02020603050405020304" charset="0"/>
                <a:cs typeface="Times New Roman" panose="02020603050405020304" charset="0"/>
                <a:sym typeface="+mn-ea"/>
              </a:rPr>
              <a:t>but </a:t>
            </a:r>
            <a:endParaRPr lang="zh-CN" altLang="en-US"/>
          </a:p>
        </p:txBody>
      </p:sp>
      <p:sp>
        <p:nvSpPr>
          <p:cNvPr id="3" name="文本框 2"/>
          <p:cNvSpPr txBox="1"/>
          <p:nvPr/>
        </p:nvSpPr>
        <p:spPr>
          <a:xfrm>
            <a:off x="6998970" y="1071880"/>
            <a:ext cx="1017270" cy="491490"/>
          </a:xfrm>
          <a:prstGeom prst="rect">
            <a:avLst/>
          </a:prstGeom>
          <a:noFill/>
        </p:spPr>
        <p:txBody>
          <a:bodyPr wrap="none" rtlCol="0" anchor="t">
            <a:spAutoFit/>
          </a:bodyPr>
          <a:lstStyle/>
          <a:p>
            <a:r>
              <a:rPr lang="zh-CN" altLang="en-US" sz="2600">
                <a:solidFill>
                  <a:srgbClr val="FF0000"/>
                </a:solidFill>
                <a:latin typeface="Times New Roman" panose="02020603050405020304" charset="0"/>
                <a:cs typeface="Times New Roman" panose="02020603050405020304" charset="0"/>
                <a:sym typeface="+mn-ea"/>
              </a:rPr>
              <a:t>to win</a:t>
            </a:r>
            <a:endParaRPr lang="zh-CN" altLang="en-US"/>
          </a:p>
        </p:txBody>
      </p:sp>
      <p:sp>
        <p:nvSpPr>
          <p:cNvPr id="4" name="文本框 3"/>
          <p:cNvSpPr txBox="1"/>
          <p:nvPr/>
        </p:nvSpPr>
        <p:spPr>
          <a:xfrm>
            <a:off x="426720" y="1868805"/>
            <a:ext cx="911860" cy="491490"/>
          </a:xfrm>
          <a:prstGeom prst="rect">
            <a:avLst/>
          </a:prstGeom>
          <a:noFill/>
        </p:spPr>
        <p:txBody>
          <a:bodyPr wrap="none" rtlCol="0" anchor="t">
            <a:spAutoFit/>
          </a:bodyPr>
          <a:lstStyle/>
          <a:p>
            <a:r>
              <a:rPr lang="zh-CN" altLang="en-US" sz="2600">
                <a:solidFill>
                  <a:srgbClr val="FF0000"/>
                </a:solidFill>
                <a:latin typeface="Times New Roman" panose="02020603050405020304" charset="0"/>
                <a:cs typeface="Times New Roman" panose="02020603050405020304" charset="0"/>
                <a:sym typeface="+mn-ea"/>
              </a:rPr>
              <a:t>With </a:t>
            </a:r>
            <a:endParaRPr lang="zh-CN" altLang="en-US"/>
          </a:p>
        </p:txBody>
      </p:sp>
      <p:sp>
        <p:nvSpPr>
          <p:cNvPr id="6" name="文本框 5"/>
          <p:cNvSpPr txBox="1"/>
          <p:nvPr/>
        </p:nvSpPr>
        <p:spPr>
          <a:xfrm>
            <a:off x="8117840" y="2239010"/>
            <a:ext cx="1520825" cy="491490"/>
          </a:xfrm>
          <a:prstGeom prst="rect">
            <a:avLst/>
          </a:prstGeom>
          <a:noFill/>
        </p:spPr>
        <p:txBody>
          <a:bodyPr wrap="none" rtlCol="0" anchor="t">
            <a:spAutoFit/>
          </a:bodyPr>
          <a:lstStyle/>
          <a:p>
            <a:r>
              <a:rPr lang="zh-CN" altLang="en-US" sz="2600">
                <a:solidFill>
                  <a:srgbClr val="FF0000"/>
                </a:solidFill>
                <a:latin typeface="Times New Roman" panose="02020603050405020304" charset="0"/>
                <a:cs typeface="Times New Roman" panose="02020603050405020304" charset="0"/>
                <a:sym typeface="+mn-ea"/>
              </a:rPr>
              <a:t>perfect</a:t>
            </a:r>
            <a:r>
              <a:rPr lang="en-US" altLang="zh-CN" sz="2600">
                <a:solidFill>
                  <a:srgbClr val="FF0000"/>
                </a:solidFill>
                <a:latin typeface="Times New Roman" panose="02020603050405020304" charset="0"/>
                <a:cs typeface="Times New Roman" panose="02020603050405020304" charset="0"/>
                <a:sym typeface="+mn-ea"/>
              </a:rPr>
              <a:t>ion</a:t>
            </a:r>
          </a:p>
        </p:txBody>
      </p:sp>
      <p:sp>
        <p:nvSpPr>
          <p:cNvPr id="7" name="文本框 6"/>
          <p:cNvSpPr txBox="1"/>
          <p:nvPr/>
        </p:nvSpPr>
        <p:spPr>
          <a:xfrm>
            <a:off x="7311390" y="3056255"/>
            <a:ext cx="412115" cy="491490"/>
          </a:xfrm>
          <a:prstGeom prst="rect">
            <a:avLst/>
          </a:prstGeom>
          <a:noFill/>
        </p:spPr>
        <p:txBody>
          <a:bodyPr wrap="none" rtlCol="0" anchor="t">
            <a:spAutoFit/>
          </a:bodyPr>
          <a:lstStyle/>
          <a:p>
            <a:r>
              <a:rPr lang="en-US" altLang="zh-CN" sz="2600">
                <a:solidFill>
                  <a:srgbClr val="FF0000"/>
                </a:solidFill>
                <a:latin typeface="Times New Roman" panose="02020603050405020304" charset="0"/>
                <a:cs typeface="Times New Roman" panose="02020603050405020304" charset="0"/>
                <a:sym typeface="+mn-ea"/>
              </a:rPr>
              <a:t>a</a:t>
            </a:r>
            <a:r>
              <a:rPr lang="en-US" altLang="zh-CN" sz="2600">
                <a:latin typeface="Times New Roman" panose="02020603050405020304" charset="0"/>
                <a:cs typeface="Times New Roman" panose="02020603050405020304" charset="0"/>
                <a:sym typeface="+mn-ea"/>
              </a:rPr>
              <a:t> </a:t>
            </a:r>
            <a:endParaRPr lang="zh-CN" altLang="en-US"/>
          </a:p>
        </p:txBody>
      </p:sp>
      <p:sp>
        <p:nvSpPr>
          <p:cNvPr id="8" name="文本框 7"/>
          <p:cNvSpPr txBox="1"/>
          <p:nvPr/>
        </p:nvSpPr>
        <p:spPr>
          <a:xfrm>
            <a:off x="7926705" y="4234180"/>
            <a:ext cx="1823720" cy="491490"/>
          </a:xfrm>
          <a:prstGeom prst="rect">
            <a:avLst/>
          </a:prstGeom>
          <a:noFill/>
        </p:spPr>
        <p:txBody>
          <a:bodyPr wrap="none" rtlCol="0" anchor="t">
            <a:spAutoFit/>
          </a:bodyPr>
          <a:lstStyle/>
          <a:p>
            <a:r>
              <a:rPr lang="en-US" altLang="zh-CN" sz="2600">
                <a:solidFill>
                  <a:srgbClr val="FF0000"/>
                </a:solidFill>
                <a:latin typeface="Times New Roman" panose="02020603050405020304" charset="0"/>
                <a:cs typeface="Times New Roman" panose="02020603050405020304" charset="0"/>
                <a:sym typeface="+mn-ea"/>
              </a:rPr>
              <a:t>which / </a:t>
            </a:r>
            <a:r>
              <a:rPr lang="zh-CN" altLang="en-US" sz="2600">
                <a:solidFill>
                  <a:srgbClr val="FF0000"/>
                </a:solidFill>
                <a:latin typeface="Times New Roman" panose="02020603050405020304" charset="0"/>
                <a:cs typeface="Times New Roman" panose="02020603050405020304" charset="0"/>
                <a:sym typeface="+mn-ea"/>
              </a:rPr>
              <a:t>that </a:t>
            </a:r>
            <a:endParaRPr lang="zh-CN" altLang="en-US"/>
          </a:p>
        </p:txBody>
      </p:sp>
      <p:sp>
        <p:nvSpPr>
          <p:cNvPr id="9" name="文本框 8"/>
          <p:cNvSpPr txBox="1"/>
          <p:nvPr/>
        </p:nvSpPr>
        <p:spPr>
          <a:xfrm>
            <a:off x="4891405" y="4641215"/>
            <a:ext cx="796290" cy="491490"/>
          </a:xfrm>
          <a:prstGeom prst="rect">
            <a:avLst/>
          </a:prstGeom>
          <a:noFill/>
        </p:spPr>
        <p:txBody>
          <a:bodyPr wrap="none" rtlCol="0" anchor="t">
            <a:spAutoFit/>
          </a:bodyPr>
          <a:lstStyle/>
          <a:p>
            <a:r>
              <a:rPr lang="zh-CN" altLang="en-US" sz="2600">
                <a:solidFill>
                  <a:srgbClr val="FF0000"/>
                </a:solidFill>
                <a:latin typeface="Times New Roman" panose="02020603050405020304" charset="0"/>
                <a:cs typeface="Times New Roman" panose="02020603050405020304" charset="0"/>
                <a:sym typeface="+mn-ea"/>
              </a:rPr>
              <a:t>first </a:t>
            </a:r>
            <a:endParaRPr lang="zh-CN" altLang="en-US"/>
          </a:p>
        </p:txBody>
      </p:sp>
      <p:sp>
        <p:nvSpPr>
          <p:cNvPr id="10" name="文本框 9"/>
          <p:cNvSpPr txBox="1"/>
          <p:nvPr/>
        </p:nvSpPr>
        <p:spPr>
          <a:xfrm>
            <a:off x="6835140" y="5002530"/>
            <a:ext cx="1365250" cy="491490"/>
          </a:xfrm>
          <a:prstGeom prst="rect">
            <a:avLst/>
          </a:prstGeom>
          <a:noFill/>
        </p:spPr>
        <p:txBody>
          <a:bodyPr wrap="none" rtlCol="0" anchor="t">
            <a:spAutoFit/>
          </a:bodyPr>
          <a:lstStyle/>
          <a:p>
            <a:r>
              <a:rPr lang="zh-CN" altLang="en-US" sz="2600">
                <a:solidFill>
                  <a:srgbClr val="FF0000"/>
                </a:solidFill>
                <a:latin typeface="Times New Roman" panose="02020603050405020304" charset="0"/>
                <a:cs typeface="Times New Roman" panose="02020603050405020304" charset="0"/>
                <a:sym typeface="+mn-ea"/>
              </a:rPr>
              <a:t>jumping </a:t>
            </a:r>
            <a:endParaRPr lang="zh-CN" altLang="en-US"/>
          </a:p>
        </p:txBody>
      </p:sp>
      <p:sp>
        <p:nvSpPr>
          <p:cNvPr id="11" name="文本框 10"/>
          <p:cNvSpPr txBox="1"/>
          <p:nvPr/>
        </p:nvSpPr>
        <p:spPr>
          <a:xfrm>
            <a:off x="1684655" y="5439410"/>
            <a:ext cx="1062990" cy="491490"/>
          </a:xfrm>
          <a:prstGeom prst="rect">
            <a:avLst/>
          </a:prstGeom>
          <a:noFill/>
        </p:spPr>
        <p:txBody>
          <a:bodyPr wrap="none" rtlCol="0" anchor="t">
            <a:spAutoFit/>
          </a:bodyPr>
          <a:lstStyle/>
          <a:p>
            <a:r>
              <a:rPr lang="en-US" altLang="zh-CN" sz="2600">
                <a:solidFill>
                  <a:srgbClr val="FF0000"/>
                </a:solidFill>
                <a:latin typeface="Times New Roman" panose="02020603050405020304" charset="0"/>
                <a:cs typeface="Times New Roman" panose="02020603050405020304" charset="0"/>
                <a:sym typeface="+mn-ea"/>
              </a:rPr>
              <a:t>landed</a:t>
            </a:r>
          </a:p>
        </p:txBody>
      </p:sp>
      <p:sp>
        <p:nvSpPr>
          <p:cNvPr id="12" name="文本框 11"/>
          <p:cNvSpPr txBox="1"/>
          <p:nvPr/>
        </p:nvSpPr>
        <p:spPr>
          <a:xfrm>
            <a:off x="8168640" y="5838825"/>
            <a:ext cx="805815" cy="491490"/>
          </a:xfrm>
          <a:prstGeom prst="rect">
            <a:avLst/>
          </a:prstGeom>
          <a:noFill/>
        </p:spPr>
        <p:txBody>
          <a:bodyPr wrap="none" rtlCol="0" anchor="t">
            <a:spAutoFit/>
          </a:bodyPr>
          <a:lstStyle/>
          <a:p>
            <a:r>
              <a:rPr lang="zh-CN" altLang="en-US" sz="2600">
                <a:solidFill>
                  <a:srgbClr val="FF0000"/>
                </a:solidFill>
                <a:latin typeface="Times New Roman" panose="02020603050405020304" charset="0"/>
                <a:cs typeface="Times New Roman" panose="02020603050405020304" charset="0"/>
                <a:sym typeface="+mn-ea"/>
              </a:rPr>
              <a:t>tears</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P spid="8" grpId="0"/>
      <p:bldP spid="9" grpId="0"/>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11430" y="675640"/>
            <a:ext cx="12098655" cy="482600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solidFill>
                  <a:srgbClr val="3333FF"/>
                </a:solidFill>
                <a:latin typeface="Times New Roman" panose="02020603050405020304" charset="0"/>
                <a:cs typeface="Times New Roman" panose="02020603050405020304" charset="0"/>
                <a:sym typeface="+mn-ea"/>
              </a:rPr>
              <a:t>execute</a:t>
            </a:r>
            <a:r>
              <a:rPr lang="en-US" altLang="zh-CN" sz="2800">
                <a:latin typeface="Times New Roman" panose="02020603050405020304" charset="0"/>
                <a:ea typeface="华文中宋" panose="02010600040101010101" charset="-122"/>
                <a:cs typeface="Times New Roman" panose="02020603050405020304" charset="0"/>
                <a:sym typeface="+mn-ea"/>
              </a:rPr>
              <a:t>: to successfully perform a skilful action or movement 成功地完成</a:t>
            </a:r>
            <a:endParaRPr lang="en-US" altLang="zh-CN" sz="32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sym typeface="+mn-ea"/>
              </a:rPr>
              <a:t>The whole play was executed with great precision. </a:t>
            </a:r>
            <a:endParaRPr lang="en-US" altLang="zh-CN" sz="2800">
              <a:latin typeface="华文中宋" panose="02010600040101010101" charset="-122"/>
              <a:ea typeface="华文中宋" panose="02010600040101010101" charset="-122"/>
              <a:cs typeface="华文中宋" panose="02010600040101010101" charset="-122"/>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这出戏从头到尾表演得丝丝入扣，有板有眼。</a:t>
            </a: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3200">
                <a:latin typeface="Times New Roman" panose="02020603050405020304" charset="0"/>
                <a:cs typeface="Times New Roman" panose="02020603050405020304" charset="0"/>
              </a:rPr>
              <a:t>2. </a:t>
            </a:r>
            <a:r>
              <a:rPr lang="zh-CN" altLang="en-US" sz="2800">
                <a:solidFill>
                  <a:srgbClr val="3333FF"/>
                </a:solidFill>
                <a:latin typeface="Times New Roman" panose="02020603050405020304" charset="0"/>
                <a:cs typeface="Times New Roman" panose="02020603050405020304" charset="0"/>
                <a:sym typeface="+mn-ea"/>
              </a:rPr>
              <a:t>drape</a:t>
            </a:r>
            <a:r>
              <a:rPr lang="en-US" altLang="zh-CN" sz="2800"/>
              <a:t>: </a:t>
            </a:r>
            <a:r>
              <a:rPr sz="2800">
                <a:latin typeface="Times New Roman" panose="02020603050405020304" charset="0"/>
                <a:ea typeface="华文中宋" panose="02010600040101010101" charset="-122"/>
                <a:cs typeface="Times New Roman" panose="02020603050405020304" charset="0"/>
                <a:sym typeface="+mn-ea"/>
              </a:rPr>
              <a:t>to hang clothes, materials, etc. loosely on sb/sth 将</a:t>
            </a:r>
            <a:r>
              <a:rPr lang="en-US" sz="2800">
                <a:latin typeface="Times New Roman" panose="02020603050405020304" charset="0"/>
                <a:ea typeface="华文中宋" panose="02010600040101010101" charset="-122"/>
                <a:cs typeface="Times New Roman" panose="02020603050405020304" charset="0"/>
                <a:sym typeface="+mn-ea"/>
              </a:rPr>
              <a:t>……</a:t>
            </a:r>
            <a:r>
              <a:rPr sz="2800">
                <a:latin typeface="Times New Roman" panose="02020603050405020304" charset="0"/>
                <a:ea typeface="华文中宋" panose="02010600040101010101" charset="-122"/>
                <a:cs typeface="Times New Roman" panose="02020603050405020304" charset="0"/>
                <a:sym typeface="+mn-ea"/>
              </a:rPr>
              <a:t>披挂于</a:t>
            </a:r>
            <a:r>
              <a:rPr lang="en-US" altLang="zh-CN" sz="2800">
                <a:latin typeface="Times New Roman" panose="02020603050405020304" charset="0"/>
                <a:cs typeface="Times New Roman" panose="02020603050405020304" charset="0"/>
                <a:sym typeface="+mn-ea"/>
              </a:rPr>
              <a:t>  </a:t>
            </a:r>
          </a:p>
          <a:p>
            <a:pPr indent="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She took the coat and draped it over her shoulders.  </a:t>
            </a:r>
            <a:r>
              <a:rPr lang="zh-CN" altLang="en-US" sz="2800">
                <a:latin typeface="华文中宋" panose="02010600040101010101" charset="-122"/>
                <a:ea typeface="华文中宋" panose="02010600040101010101" charset="-122"/>
                <a:cs typeface="Times New Roman" panose="02020603050405020304" charset="0"/>
                <a:sym typeface="+mn-ea"/>
              </a:rPr>
              <a:t>她</a:t>
            </a:r>
            <a:r>
              <a:rPr lang="en-US" altLang="zh-CN" sz="2800">
                <a:latin typeface="华文中宋" panose="02010600040101010101" charset="-122"/>
                <a:ea typeface="华文中宋" panose="02010600040101010101" charset="-122"/>
                <a:cs typeface="Times New Roman" panose="02020603050405020304" charset="0"/>
                <a:sym typeface="+mn-ea"/>
              </a:rPr>
              <a:t>拿起外套，披在肩上。</a:t>
            </a:r>
          </a:p>
          <a:p>
            <a:pPr indent="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sym typeface="+mn-ea"/>
              </a:rPr>
              <a:t>He draped his coat over the back of the chair. </a:t>
            </a:r>
            <a:r>
              <a:rPr lang="en-US" altLang="zh-CN" sz="2800">
                <a:latin typeface="华文中宋" panose="02010600040101010101" charset="-122"/>
                <a:ea typeface="华文中宋" panose="02010600040101010101" charset="-122"/>
                <a:cs typeface="Times New Roman" panose="02020603050405020304" charset="0"/>
                <a:sym typeface="+mn-ea"/>
              </a:rPr>
              <a:t>他把外衣搭在座椅背上。</a:t>
            </a:r>
          </a:p>
        </p:txBody>
      </p:sp>
      <p:sp>
        <p:nvSpPr>
          <p:cNvPr id="1048604" name="文本框 1"/>
          <p:cNvSpPr txBox="1"/>
          <p:nvPr/>
        </p:nvSpPr>
        <p:spPr>
          <a:xfrm>
            <a:off x="164465" y="231140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p>
        </p:txBody>
      </p:sp>
      <p:sp>
        <p:nvSpPr>
          <p:cNvPr id="1048605" name="文本框 2"/>
          <p:cNvSpPr txBox="1"/>
          <p:nvPr/>
        </p:nvSpPr>
        <p:spPr>
          <a:xfrm>
            <a:off x="164465" y="2842895"/>
            <a:ext cx="7092950" cy="553085"/>
          </a:xfrm>
          <a:prstGeom prst="rect">
            <a:avLst/>
          </a:prstGeom>
          <a:noFill/>
        </p:spPr>
        <p:txBody>
          <a:bodyPr wrap="square" rtlCol="0">
            <a:spAutoFit/>
          </a:bodyPr>
          <a:lstStyle/>
          <a:p>
            <a:r>
              <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rPr>
              <a:t>The skaters’ routine was perfectly executed.</a:t>
            </a:r>
          </a:p>
        </p:txBody>
      </p:sp>
      <p:sp>
        <p:nvSpPr>
          <p:cNvPr id="1048606" name="文本框 4"/>
          <p:cNvSpPr txBox="1"/>
          <p:nvPr/>
        </p:nvSpPr>
        <p:spPr>
          <a:xfrm>
            <a:off x="164465" y="559371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p>
        </p:txBody>
      </p:sp>
      <p:sp>
        <p:nvSpPr>
          <p:cNvPr id="1048607" name="文本框 5"/>
          <p:cNvSpPr txBox="1"/>
          <p:nvPr/>
        </p:nvSpPr>
        <p:spPr>
          <a:xfrm>
            <a:off x="164465" y="6087110"/>
            <a:ext cx="10448925" cy="553085"/>
          </a:xfrm>
          <a:prstGeom prst="rect">
            <a:avLst/>
          </a:prstGeom>
          <a:noFill/>
        </p:spPr>
        <p:txBody>
          <a:bodyPr wrap="square" rtlCol="0">
            <a:spAutoFit/>
          </a:bodyPr>
          <a:lstStyle/>
          <a:p>
            <a:r>
              <a:rPr sz="3000">
                <a:solidFill>
                  <a:srgbClr val="FF0000"/>
                </a:solidFill>
                <a:latin typeface="Times New Roman" panose="02020603050405020304" charset="0"/>
                <a:cs typeface="Times New Roman" panose="02020603050405020304" charset="0"/>
              </a:rPr>
              <a:t>She had a shawl draped around her shoulders. </a:t>
            </a:r>
          </a:p>
        </p:txBody>
      </p:sp>
      <p:sp>
        <p:nvSpPr>
          <p:cNvPr id="1048608" name="文本框 7"/>
          <p:cNvSpPr txBox="1"/>
          <p:nvPr/>
        </p:nvSpPr>
        <p:spPr>
          <a:xfrm>
            <a:off x="1947545" y="2311400"/>
            <a:ext cx="5677535" cy="521970"/>
          </a:xfrm>
          <a:prstGeom prst="rect">
            <a:avLst/>
          </a:prstGeom>
          <a:noFill/>
        </p:spPr>
        <p:txBody>
          <a:bodyPr wrap="square" rtlCol="0" anchor="t">
            <a:spAutoFit/>
          </a:bodyPr>
          <a:lstStyle/>
          <a:p>
            <a:r>
              <a:rPr lang="en-US" altLang="zh-CN" sz="2800">
                <a:latin typeface="Times New Roman" panose="02020603050405020304" charset="0"/>
                <a:ea typeface="华文中宋" panose="02010600040101010101" charset="-122"/>
                <a:cs typeface="Times New Roman" panose="02020603050405020304" charset="0"/>
                <a:sym typeface="+mn-ea"/>
              </a:rPr>
              <a:t>滑冰运动员们的动作</a:t>
            </a:r>
            <a:r>
              <a:rPr lang="zh-CN" altLang="en-US" sz="2800">
                <a:latin typeface="Times New Roman" panose="02020603050405020304" charset="0"/>
                <a:ea typeface="华文中宋" panose="02010600040101010101" charset="-122"/>
                <a:cs typeface="Times New Roman" panose="02020603050405020304" charset="0"/>
                <a:sym typeface="+mn-ea"/>
              </a:rPr>
              <a:t>完成</a:t>
            </a:r>
            <a:r>
              <a:rPr lang="en-US" altLang="zh-CN" sz="2800">
                <a:latin typeface="Times New Roman" panose="02020603050405020304" charset="0"/>
                <a:ea typeface="华文中宋" panose="02010600040101010101" charset="-122"/>
                <a:cs typeface="Times New Roman" panose="02020603050405020304" charset="0"/>
                <a:sym typeface="+mn-ea"/>
              </a:rPr>
              <a:t>得很完美。</a:t>
            </a:r>
            <a:endParaRPr lang="zh-CN" altLang="en-US" sz="2800">
              <a:ea typeface="华文中宋" panose="02010600040101010101" charset="-122"/>
            </a:endParaRPr>
          </a:p>
        </p:txBody>
      </p:sp>
      <p:cxnSp>
        <p:nvCxnSpPr>
          <p:cNvPr id="3145728" name="直接连接符 8"/>
          <p:cNvCxnSpPr/>
          <p:nvPr/>
        </p:nvCxnSpPr>
        <p:spPr>
          <a:xfrm flipV="1">
            <a:off x="215900" y="3350260"/>
            <a:ext cx="680400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267335" y="6601460"/>
            <a:ext cx="7092000" cy="292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26870" cy="521970"/>
          </a:xfrm>
          <a:prstGeom prst="rect">
            <a:avLst/>
          </a:prstGeom>
          <a:solidFill>
            <a:schemeClr val="accent6"/>
          </a:solidFill>
        </p:spPr>
        <p:txBody>
          <a:bodyPr wrap="square" rtlCol="0">
            <a:spAutoFit/>
          </a:bodyPr>
          <a:lstStyle/>
          <a:p>
            <a:pPr lvl="0" algn="l">
              <a:buClrTx/>
              <a:buSzTx/>
              <a:buFontTx/>
            </a:pPr>
            <a:r>
              <a:rPr kumimoji="1" lang="zh-CN" sz="2800" b="1" dirty="0">
                <a:solidFill>
                  <a:schemeClr val="lt1"/>
                </a:solidFill>
                <a:sym typeface="+mn-ea"/>
              </a:rPr>
              <a:t>词汇讲解</a:t>
            </a:r>
          </a:p>
        </p:txBody>
      </p:sp>
      <p:sp>
        <p:nvSpPr>
          <p:cNvPr id="3" name="文本框 6"/>
          <p:cNvSpPr txBox="1"/>
          <p:nvPr/>
        </p:nvSpPr>
        <p:spPr>
          <a:xfrm>
            <a:off x="1947545" y="5556885"/>
            <a:ext cx="3642360" cy="521970"/>
          </a:xfrm>
          <a:prstGeom prst="rect">
            <a:avLst/>
          </a:prstGeom>
          <a:noFill/>
        </p:spPr>
        <p:txBody>
          <a:bodyPr wrap="square" rtlCol="0" anchor="t">
            <a:spAutoFit/>
          </a:bodyPr>
          <a:lstStyle/>
          <a:p>
            <a:r>
              <a:rPr lang="en-US" altLang="zh-CN" sz="2800">
                <a:latin typeface="华文中宋" panose="02010600040101010101" charset="-122"/>
                <a:ea typeface="华文中宋" panose="02010600040101010101" charset="-122"/>
                <a:cs typeface="Times New Roman" panose="02020603050405020304" charset="0"/>
                <a:sym typeface="+mn-ea"/>
              </a:rPr>
              <a:t>她肩上披着一条围巾。</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wipe(down)">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4"/>
                                        </p:tgtEl>
                                        <p:attrNameLst>
                                          <p:attrName>style.visibility</p:attrName>
                                        </p:attrNameLst>
                                      </p:cBhvr>
                                      <p:to>
                                        <p:strVal val="visible"/>
                                      </p:to>
                                    </p:set>
                                    <p:animEffect transition="in" filter="blinds(horizontal)">
                                      <p:cBhvr>
                                        <p:cTn id="15" dur="500"/>
                                        <p:tgtEl>
                                          <p:spTgt spid="104860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48602">
                                            <p:txEl>
                                              <p:pRg st="8" end="8"/>
                                            </p:txEl>
                                          </p:spTgt>
                                        </p:tgtEl>
                                        <p:attrNameLst>
                                          <p:attrName>style.visibility</p:attrName>
                                        </p:attrNameLst>
                                      </p:cBhvr>
                                      <p:to>
                                        <p:strVal val="visible"/>
                                      </p:to>
                                    </p:set>
                                    <p:animEffect transition="in" filter="wipe(down)">
                                      <p:cBhvr>
                                        <p:cTn id="36" dur="500"/>
                                        <p:tgtEl>
                                          <p:spTgt spid="1048602">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048606"/>
                                        </p:tgtEl>
                                        <p:attrNameLst>
                                          <p:attrName>style.visibility</p:attrName>
                                        </p:attrNameLst>
                                      </p:cBhvr>
                                      <p:to>
                                        <p:strVal val="visible"/>
                                      </p:to>
                                    </p:set>
                                    <p:animEffect transition="in" filter="blinds(horizontal)">
                                      <p:cBhvr>
                                        <p:cTn id="41" dur="500"/>
                                        <p:tgtEl>
                                          <p:spTgt spid="1048606"/>
                                        </p:tgtEl>
                                      </p:cBhvr>
                                    </p:animEffect>
                                  </p:childTnLst>
                                </p:cTn>
                              </p:par>
                              <p:par>
                                <p:cTn id="42" presetID="22" presetClass="entr" presetSubtype="4" fill="hold" nodeType="withEffect">
                                  <p:stCondLst>
                                    <p:cond delay="0"/>
                                  </p:stCondLst>
                                  <p:childTnLst>
                                    <p:set>
                                      <p:cBhvr>
                                        <p:cTn id="43" dur="1" fill="hold">
                                          <p:stCondLst>
                                            <p:cond delay="0"/>
                                          </p:stCondLst>
                                        </p:cTn>
                                        <p:tgtEl>
                                          <p:spTgt spid="3145729"/>
                                        </p:tgtEl>
                                        <p:attrNameLst>
                                          <p:attrName>style.visibility</p:attrName>
                                        </p:attrNameLst>
                                      </p:cBhvr>
                                      <p:to>
                                        <p:strVal val="visible"/>
                                      </p:to>
                                    </p:set>
                                    <p:animEffect transition="in" filter="wipe(down)">
                                      <p:cBhvr>
                                        <p:cTn id="44" dur="500"/>
                                        <p:tgtEl>
                                          <p:spTgt spid="3145729"/>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linds(horizontal)">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048607"/>
                                        </p:tgtEl>
                                        <p:attrNameLst>
                                          <p:attrName>style.visibility</p:attrName>
                                        </p:attrNameLst>
                                      </p:cBhvr>
                                      <p:to>
                                        <p:strVal val="visible"/>
                                      </p:to>
                                    </p:set>
                                    <p:animEffect transition="in" filter="blinds(horizontal)">
                                      <p:cBhvr>
                                        <p:cTn id="52"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345,&quot;width&quot;:96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2953</Words>
  <Application>Microsoft Office PowerPoint</Application>
  <PresentationFormat>宽屏</PresentationFormat>
  <Paragraphs>266</Paragraphs>
  <Slides>24</Slides>
  <Notes>10</Notes>
  <HiddenSlides>0</HiddenSlides>
  <MMClips>3</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24</vt:i4>
      </vt:variant>
    </vt:vector>
  </HeadingPairs>
  <TitlesOfParts>
    <vt:vector size="35" baseType="lpstr">
      <vt:lpstr>HelveticaNeue</vt:lpstr>
      <vt:lpstr>华文新魏</vt:lpstr>
      <vt:lpstr>华文中宋</vt:lpstr>
      <vt:lpstr>宋体</vt:lpstr>
      <vt:lpstr>微软雅黑</vt:lpstr>
      <vt:lpstr>Arial</vt:lpstr>
      <vt:lpstr>Calibri</vt:lpstr>
      <vt:lpstr>Times New Roman</vt:lpstr>
      <vt:lpstr>Trebuchet MS</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陈 顺坤</cp:lastModifiedBy>
  <cp:revision>660</cp:revision>
  <dcterms:created xsi:type="dcterms:W3CDTF">2021-12-07T10:12:00Z</dcterms:created>
  <dcterms:modified xsi:type="dcterms:W3CDTF">2022-02-23T08:30:00Z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3B309F1C6E1B4745889C1E611CE84383</vt:lpwstr>
  </property>
  <property fmtid="{D5CDD505-2E9C-101B-9397-08002B2CF9AE}" pid="3" name="KSOProductBuildVer">
    <vt:lpwstr>2052-11.1.0.11365</vt:lpwstr>
  </property>
</Properties>
</file>