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715" r:id="rId3"/>
    <p:sldId id="262" r:id="rId4"/>
    <p:sldId id="609" r:id="rId5"/>
    <p:sldId id="606" r:id="rId6"/>
    <p:sldId id="672" r:id="rId7"/>
    <p:sldId id="673" r:id="rId8"/>
    <p:sldId id="608" r:id="rId9"/>
    <p:sldId id="647" r:id="rId10"/>
    <p:sldId id="662" r:id="rId11"/>
    <p:sldId id="257" r:id="rId12"/>
    <p:sldId id="272" r:id="rId13"/>
    <p:sldId id="271" r:id="rId14"/>
    <p:sldId id="675" r:id="rId15"/>
    <p:sldId id="276" r:id="rId16"/>
    <p:sldId id="273" r:id="rId17"/>
    <p:sldId id="278" r:id="rId18"/>
    <p:sldId id="280" r:id="rId19"/>
    <p:sldId id="281" r:id="rId20"/>
    <p:sldId id="284" r:id="rId21"/>
    <p:sldId id="286" r:id="rId22"/>
    <p:sldId id="288" r:id="rId23"/>
    <p:sldId id="289" r:id="rId24"/>
    <p:sldId id="290" r:id="rId25"/>
    <p:sldId id="291" r:id="rId26"/>
    <p:sldId id="292" r:id="rId27"/>
    <p:sldId id="285" r:id="rId28"/>
    <p:sldId id="287" r:id="rId29"/>
    <p:sldId id="295" r:id="rId30"/>
    <p:sldId id="299" r:id="rId31"/>
    <p:sldId id="298" r:id="rId32"/>
    <p:sldId id="300" r:id="rId33"/>
    <p:sldId id="283" r:id="rId34"/>
    <p:sldId id="301" r:id="rId35"/>
    <p:sldId id="302" r:id="rId36"/>
    <p:sldId id="653" r:id="rId37"/>
    <p:sldId id="655" r:id="rId38"/>
    <p:sldId id="657" r:id="rId39"/>
    <p:sldId id="656" r:id="rId40"/>
    <p:sldId id="659" r:id="rId41"/>
    <p:sldId id="658" r:id="rId42"/>
    <p:sldId id="664" r:id="rId43"/>
    <p:sldId id="665" r:id="rId44"/>
    <p:sldId id="667" r:id="rId45"/>
    <p:sldId id="666" r:id="rId46"/>
    <p:sldId id="671" r:id="rId47"/>
    <p:sldId id="669" r:id="rId48"/>
    <p:sldId id="670"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2" Type="http://schemas.openxmlformats.org/officeDocument/2006/relationships/tableStyles" Target="tableStyles.xml"/><Relationship Id="rId51" Type="http://schemas.openxmlformats.org/officeDocument/2006/relationships/viewProps" Target="viewProps.xml"/><Relationship Id="rId50" Type="http://schemas.openxmlformats.org/officeDocument/2006/relationships/presProps" Target="presProps.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1BBC4-39D0-40A7-9883-931FD0643DF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47CE3-52FE-4A93-939D-428C330A67C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audio" Target="../media/audio2.wav"/><Relationship Id="rId3" Type="http://schemas.openxmlformats.org/officeDocument/2006/relationships/audio" Target="../media/audio1.wav"/><Relationship Id="rId2" Type="http://schemas.openxmlformats.org/officeDocument/2006/relationships/image" Target="../media/image4.jpeg"/><Relationship Id="rId1" Type="http://schemas.openxmlformats.org/officeDocument/2006/relationships/image" Target="../media/image5.jpe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4.jpeg"/><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4" name="矩形 3"/>
          <p:cNvSpPr/>
          <p:nvPr/>
        </p:nvSpPr>
        <p:spPr>
          <a:xfrm>
            <a:off x="90435" y="0"/>
            <a:ext cx="12007780" cy="6961371"/>
          </a:xfrm>
          <a:prstGeom prst="rect">
            <a:avLst/>
          </a:prstGeom>
          <a:solidFill>
            <a:schemeClr val="accent2">
              <a:lumMod val="20000"/>
              <a:lumOff val="80000"/>
            </a:schemeClr>
          </a:solidFill>
        </p:spPr>
        <p:txBody>
          <a:bodyPr wrap="square">
            <a:spAutoFit/>
          </a:bodyPr>
          <a:lstStyle/>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I had the kind of humbling, educational, and above all else, wonderful </a:t>
            </a:r>
            <a:r>
              <a:rPr lang="en-US" altLang="zh-CN" sz="2400" u="sng" dirty="0">
                <a:latin typeface="微软雅黑" panose="020B0503020204020204" charset="-122"/>
                <a:ea typeface="微软雅黑" panose="020B0503020204020204" charset="-122"/>
                <a:cs typeface="微软雅黑" panose="020B0503020204020204" charset="-122"/>
                <a:sym typeface="+mn-ea"/>
              </a:rPr>
              <a:t>     41      </a:t>
            </a:r>
            <a:r>
              <a:rPr lang="en-US" altLang="zh-CN" sz="2400" dirty="0">
                <a:latin typeface="微软雅黑" panose="020B0503020204020204" charset="-122"/>
                <a:ea typeface="微软雅黑" panose="020B0503020204020204" charset="-122"/>
                <a:cs typeface="微软雅黑" panose="020B0503020204020204" charset="-122"/>
                <a:sym typeface="+mn-ea"/>
              </a:rPr>
              <a:t> with a local that all travelers long for. A young Chinese man </a:t>
            </a:r>
            <a:r>
              <a:rPr lang="en-US" altLang="zh-CN" sz="2400" u="sng" dirty="0">
                <a:latin typeface="微软雅黑" panose="020B0503020204020204" charset="-122"/>
                <a:ea typeface="微软雅黑" panose="020B0503020204020204" charset="-122"/>
                <a:cs typeface="微软雅黑" panose="020B0503020204020204" charset="-122"/>
                <a:sym typeface="+mn-ea"/>
              </a:rPr>
              <a:t>      42     </a:t>
            </a:r>
            <a:r>
              <a:rPr lang="en-US" altLang="zh-CN" sz="2400" dirty="0">
                <a:latin typeface="微软雅黑" panose="020B0503020204020204" charset="-122"/>
                <a:ea typeface="微软雅黑" panose="020B0503020204020204" charset="-122"/>
                <a:cs typeface="微软雅黑" panose="020B0503020204020204" charset="-122"/>
                <a:sym typeface="+mn-ea"/>
              </a:rPr>
              <a:t>me on the train. My </a:t>
            </a:r>
            <a:r>
              <a:rPr lang="en-US" altLang="zh-CN" sz="2400" u="sng" dirty="0">
                <a:latin typeface="微软雅黑" panose="020B0503020204020204" charset="-122"/>
                <a:ea typeface="微软雅黑" panose="020B0503020204020204" charset="-122"/>
                <a:cs typeface="微软雅黑" panose="020B0503020204020204" charset="-122"/>
                <a:sym typeface="+mn-ea"/>
              </a:rPr>
              <a:t>       43     </a:t>
            </a:r>
            <a:r>
              <a:rPr lang="en-US" altLang="zh-CN" sz="2400" dirty="0">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2400" u="sng" dirty="0">
                <a:latin typeface="微软雅黑" panose="020B0503020204020204" charset="-122"/>
                <a:ea typeface="微软雅黑" panose="020B0503020204020204" charset="-122"/>
                <a:cs typeface="微软雅黑" panose="020B0503020204020204" charset="-122"/>
                <a:sym typeface="+mn-ea"/>
              </a:rPr>
              <a:t>      44     </a:t>
            </a:r>
            <a:r>
              <a:rPr lang="en-US" altLang="zh-CN" sz="2400" dirty="0">
                <a:latin typeface="微软雅黑" panose="020B0503020204020204" charset="-122"/>
                <a:ea typeface="微软雅黑" panose="020B0503020204020204" charset="-122"/>
                <a:cs typeface="微软雅黑" panose="020B0503020204020204" charset="-122"/>
                <a:sym typeface="+mn-ea"/>
              </a:rPr>
              <a:t>to practice my Chinese.</a:t>
            </a: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Over several hours he would tell me about how he had </a:t>
            </a:r>
            <a:r>
              <a:rPr lang="en-US" altLang="zh-CN" sz="2400" u="sng" dirty="0">
                <a:latin typeface="微软雅黑" panose="020B0503020204020204" charset="-122"/>
                <a:ea typeface="微软雅黑" panose="020B0503020204020204" charset="-122"/>
                <a:cs typeface="微软雅黑" panose="020B0503020204020204" charset="-122"/>
                <a:sym typeface="+mn-ea"/>
              </a:rPr>
              <a:t>      45      </a:t>
            </a:r>
            <a:r>
              <a:rPr lang="en-US" altLang="zh-CN" sz="24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400" u="sng" dirty="0">
                <a:latin typeface="微软雅黑" panose="020B0503020204020204" charset="-122"/>
                <a:ea typeface="微软雅黑" panose="020B0503020204020204" charset="-122"/>
                <a:cs typeface="微软雅黑" panose="020B0503020204020204" charset="-122"/>
                <a:sym typeface="+mn-ea"/>
              </a:rPr>
              <a:t>        46           </a:t>
            </a:r>
            <a:r>
              <a:rPr lang="en-US" altLang="zh-CN" sz="24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400" u="sng" dirty="0">
                <a:latin typeface="微软雅黑" panose="020B0503020204020204" charset="-122"/>
                <a:ea typeface="微软雅黑" panose="020B0503020204020204" charset="-122"/>
                <a:cs typeface="微软雅黑" panose="020B0503020204020204" charset="-122"/>
                <a:sym typeface="+mn-ea"/>
              </a:rPr>
              <a:t>        47          </a:t>
            </a:r>
            <a:r>
              <a:rPr lang="en-US" altLang="zh-CN" sz="2400" dirty="0">
                <a:latin typeface="微软雅黑" panose="020B0503020204020204" charset="-122"/>
                <a:ea typeface="微软雅黑" panose="020B0503020204020204" charset="-122"/>
                <a:cs typeface="微软雅黑" panose="020B0503020204020204" charset="-122"/>
                <a:sym typeface="+mn-ea"/>
              </a:rPr>
              <a:t> ,   however, was the fact that this man spent hours studying every day after hard physical labor.   Without batting an eye he would </a:t>
            </a:r>
            <a:r>
              <a:rPr lang="en-US" altLang="zh-CN" sz="2400" u="sng" dirty="0">
                <a:latin typeface="微软雅黑" panose="020B0503020204020204" charset="-122"/>
                <a:ea typeface="微软雅黑" panose="020B0503020204020204" charset="-122"/>
                <a:cs typeface="微软雅黑" panose="020B0503020204020204" charset="-122"/>
                <a:sym typeface="+mn-ea"/>
              </a:rPr>
              <a:t>      48     </a:t>
            </a:r>
            <a:r>
              <a:rPr lang="en-US" altLang="zh-CN" sz="24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400" u="sng" dirty="0">
                <a:latin typeface="微软雅黑" panose="020B0503020204020204" charset="-122"/>
                <a:ea typeface="微软雅黑" panose="020B0503020204020204" charset="-122"/>
                <a:cs typeface="微软雅黑" panose="020B0503020204020204" charset="-122"/>
                <a:sym typeface="+mn-ea"/>
              </a:rPr>
              <a:t>       49      </a:t>
            </a:r>
            <a:r>
              <a:rPr lang="en-US" altLang="zh-CN" sz="24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400" u="sng" dirty="0">
                <a:latin typeface="微软雅黑" panose="020B0503020204020204" charset="-122"/>
                <a:ea typeface="微软雅黑" panose="020B0503020204020204" charset="-122"/>
                <a:cs typeface="微软雅黑" panose="020B0503020204020204" charset="-122"/>
                <a:sym typeface="+mn-ea"/>
              </a:rPr>
              <a:t>      50      </a:t>
            </a:r>
            <a:r>
              <a:rPr lang="en-US" altLang="zh-CN" sz="2400" dirty="0">
                <a:latin typeface="微软雅黑" panose="020B0503020204020204" charset="-122"/>
                <a:ea typeface="微软雅黑" panose="020B0503020204020204" charset="-122"/>
                <a:cs typeface="微软雅黑" panose="020B0503020204020204" charset="-122"/>
                <a:sym typeface="+mn-ea"/>
              </a:rPr>
              <a:t>him asking at one point.</a:t>
            </a: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It would have been easy to </a:t>
            </a:r>
            <a:r>
              <a:rPr lang="en-US" altLang="zh-CN" sz="2400" u="sng" dirty="0">
                <a:latin typeface="微软雅黑" panose="020B0503020204020204" charset="-122"/>
                <a:ea typeface="微软雅黑" panose="020B0503020204020204" charset="-122"/>
                <a:cs typeface="微软雅黑" panose="020B0503020204020204" charset="-122"/>
                <a:sym typeface="+mn-ea"/>
              </a:rPr>
              <a:t>       51        </a:t>
            </a:r>
            <a:r>
              <a:rPr lang="en-US" altLang="zh-CN" sz="2400" dirty="0">
                <a:latin typeface="微软雅黑" panose="020B0503020204020204" charset="-122"/>
                <a:ea typeface="微软雅黑" panose="020B0503020204020204" charset="-122"/>
                <a:cs typeface="微软雅黑" panose="020B0503020204020204" charset="-122"/>
                <a:sym typeface="+mn-ea"/>
              </a:rPr>
              <a:t>my assumptions about this highway builder who had never been more than a few hundred miles from home. But this highly informed,  </a:t>
            </a:r>
            <a:r>
              <a:rPr lang="en-US" altLang="zh-CN" sz="2400" u="sng" dirty="0">
                <a:latin typeface="微软雅黑" panose="020B0503020204020204" charset="-122"/>
                <a:ea typeface="微软雅黑" panose="020B0503020204020204" charset="-122"/>
                <a:cs typeface="微软雅黑" panose="020B0503020204020204" charset="-122"/>
                <a:sym typeface="+mn-ea"/>
              </a:rPr>
              <a:t>       52          </a:t>
            </a:r>
            <a:r>
              <a:rPr lang="en-US" altLang="zh-CN" sz="24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400" u="sng" dirty="0">
                <a:latin typeface="微软雅黑" panose="020B0503020204020204" charset="-122"/>
                <a:ea typeface="微软雅黑" panose="020B0503020204020204" charset="-122"/>
                <a:cs typeface="微软雅黑" panose="020B0503020204020204" charset="-122"/>
                <a:sym typeface="+mn-ea"/>
              </a:rPr>
              <a:t>        53         </a:t>
            </a:r>
            <a:r>
              <a:rPr lang="en-US" altLang="zh-CN" sz="24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400" u="sng" dirty="0">
                <a:latin typeface="微软雅黑" panose="020B0503020204020204" charset="-122"/>
                <a:ea typeface="微软雅黑" panose="020B0503020204020204" charset="-122"/>
                <a:cs typeface="微软雅黑" panose="020B0503020204020204" charset="-122"/>
                <a:sym typeface="+mn-ea"/>
              </a:rPr>
              <a:t>      54       </a:t>
            </a:r>
            <a:r>
              <a:rPr lang="en-US" altLang="zh-CN" sz="24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400" u="sng" dirty="0">
                <a:latin typeface="微软雅黑" panose="020B0503020204020204" charset="-122"/>
                <a:ea typeface="微软雅黑" panose="020B0503020204020204" charset="-122"/>
                <a:cs typeface="微软雅黑" panose="020B0503020204020204" charset="-122"/>
                <a:sym typeface="+mn-ea"/>
              </a:rPr>
              <a:t>        55          </a:t>
            </a:r>
            <a:r>
              <a:rPr lang="en-US" altLang="zh-CN" sz="24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24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7256441"/>
          </a:xfrm>
        </p:spPr>
      </p:pic>
      <p:sp>
        <p:nvSpPr>
          <p:cNvPr id="5" name="文本框 4"/>
          <p:cNvSpPr txBox="1"/>
          <p:nvPr/>
        </p:nvSpPr>
        <p:spPr>
          <a:xfrm>
            <a:off x="464185" y="812630"/>
            <a:ext cx="10567609" cy="5631180"/>
          </a:xfrm>
          <a:prstGeom prst="rect">
            <a:avLst/>
          </a:prstGeom>
          <a:solidFill>
            <a:schemeClr val="accent2">
              <a:lumMod val="20000"/>
              <a:lumOff val="80000"/>
            </a:schemeClr>
          </a:solidFill>
          <a:ln w="9525">
            <a:noFill/>
          </a:ln>
        </p:spPr>
        <p:txBody>
          <a:bodyPr wrap="square">
            <a:spAutoFit/>
          </a:bodyPr>
          <a:lstStyle/>
          <a:p>
            <a:pPr indent="0"/>
            <a:r>
              <a:rPr lang="en-US" sz="2400" b="0" dirty="0">
                <a:latin typeface="Times New Roman" panose="02020603050405020304" pitchFamily="18" charset="0"/>
                <a:ea typeface="宋体" panose="02010600030101010101" pitchFamily="2" charset="-122"/>
              </a:rPr>
              <a:t>41. A. experiment	B. encounter		C. competition		D. appointment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42. A. treated		B. saved		C. lectured		D. approached</a:t>
            </a:r>
            <a:endParaRPr lang="en-US" sz="2400" b="0" dirty="0">
              <a:latin typeface="Times New Roman" panose="02020603050405020304" pitchFamily="18" charset="0"/>
            </a:endParaRPr>
          </a:p>
          <a:p>
            <a:pPr indent="0"/>
            <a:r>
              <a:rPr lang="en-US" sz="2400" b="0" dirty="0">
                <a:latin typeface="Times New Roman" panose="02020603050405020304" pitchFamily="18" charset="0"/>
              </a:rPr>
              <a:t>4</a:t>
            </a:r>
            <a:r>
              <a:rPr lang="en-US" sz="2400" b="0" dirty="0">
                <a:latin typeface="Times New Roman" panose="02020603050405020304" pitchFamily="18" charset="0"/>
                <a:ea typeface="宋体" panose="02010600030101010101" pitchFamily="2" charset="-122"/>
              </a:rPr>
              <a:t>3. A. true		B. so-called		C. new			D. long-lost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44. A. chance		B. advice		C. trouble		D. right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45. A. visited		B. financed		C. attended		D. founded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46. A. building		B. sweeping		C. checking		D. guarding</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47. A. typical		B. obvious		C. natural		D. remarkable</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48. A. publish		B. quote		С. </a:t>
            </a:r>
            <a:r>
              <a:rPr lang="en-US" sz="2400" b="0" dirty="0">
                <a:latin typeface="Times New Roman" panose="02020603050405020304" pitchFamily="18" charset="0"/>
              </a:rPr>
              <a:t>copy</a:t>
            </a:r>
            <a:r>
              <a:rPr lang="en-US" sz="2400" b="0" dirty="0">
                <a:latin typeface="Times New Roman" panose="02020603050405020304" pitchFamily="18" charset="0"/>
                <a:ea typeface="宋体" panose="02010600030101010101" pitchFamily="2" charset="-122"/>
              </a:rPr>
              <a:t>		D. download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49. A. writers		B. historians		C. workers		D. students</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50. A. anticipate	B. imagine		C. recall		D. catch</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51. A. look into	B. rely on		C. go over		D. deal with</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52. A. well-behaved	B. multi-skilled	C. warm-hearted	D. self-educated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53. A. asked		B. warned		C. showed		D. promised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54. A. traveling	B. reading		C. searching		D. teaching</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55</a:t>
            </a:r>
            <a:r>
              <a:rPr lang="en-US" sz="2400" b="0" dirty="0">
                <a:latin typeface="Times New Roman" panose="02020603050405020304" pitchFamily="18" charset="0"/>
              </a:rPr>
              <a:t>.</a:t>
            </a:r>
            <a:r>
              <a:rPr lang="en-US" sz="2400" b="0" dirty="0">
                <a:latin typeface="Times New Roman" panose="02020603050405020304" pitchFamily="18" charset="0"/>
                <a:ea typeface="宋体" panose="02010600030101010101" pitchFamily="2" charset="-122"/>
              </a:rPr>
              <a:t> A. cooperate	B. side			C. negotiate		D. engage</a:t>
            </a:r>
            <a:endParaRPr lang="en-US" altLang="en-US" sz="2400" b="0" dirty="0">
              <a:latin typeface="Times New Roman" panose="02020603050405020304" pitchFamily="18" charset="0"/>
              <a:ea typeface="宋体" panose="02010600030101010101" pitchFamily="2"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4036"/>
            <a:ext cx="12192000" cy="7256441"/>
          </a:xfrm>
        </p:spPr>
      </p:pic>
      <p:sp>
        <p:nvSpPr>
          <p:cNvPr id="3" name="矩形 2"/>
          <p:cNvSpPr/>
          <p:nvPr/>
        </p:nvSpPr>
        <p:spPr>
          <a:xfrm>
            <a:off x="3675208" y="253675"/>
            <a:ext cx="2438401" cy="646331"/>
          </a:xfrm>
          <a:prstGeom prst="rect">
            <a:avLst/>
          </a:prstGeom>
        </p:spPr>
        <p:txBody>
          <a:bodyPr wrap="square">
            <a:spAutoFit/>
          </a:bodyPr>
          <a:lstStyle/>
          <a:p>
            <a:pPr>
              <a:spcBef>
                <a:spcPts val="750"/>
              </a:spcBef>
            </a:pPr>
            <a:r>
              <a:rPr lang="zh-CN" altLang="zh-CN" sz="3600" b="1" kern="100"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人与社会</a:t>
            </a:r>
            <a:endParaRPr lang="zh-CN" altLang="zh-CN" sz="3600" kern="100" dirty="0">
              <a:latin typeface="Times New Roman" panose="02020603050405020304" pitchFamily="18" charset="0"/>
              <a:ea typeface="宋体" panose="02010600030101010101" pitchFamily="2" charset="-122"/>
              <a:cs typeface="宋体" panose="02010600030101010101" pitchFamily="2" charset="-122"/>
            </a:endParaRPr>
          </a:p>
        </p:txBody>
      </p:sp>
      <p:sp>
        <p:nvSpPr>
          <p:cNvPr id="5" name="文本框 4"/>
          <p:cNvSpPr txBox="1"/>
          <p:nvPr/>
        </p:nvSpPr>
        <p:spPr>
          <a:xfrm>
            <a:off x="1189704" y="209964"/>
            <a:ext cx="2438402" cy="646331"/>
          </a:xfrm>
          <a:prstGeom prst="rect">
            <a:avLst/>
          </a:prstGeom>
          <a:noFill/>
        </p:spPr>
        <p:txBody>
          <a:bodyPr wrap="square" rtlCol="0">
            <a:spAutoFit/>
          </a:bodyPr>
          <a:lstStyle/>
          <a:p>
            <a:r>
              <a:rPr lang="zh-CN" altLang="en-US" sz="3600" dirty="0">
                <a:solidFill>
                  <a:srgbClr val="0000FF"/>
                </a:solidFill>
              </a:rPr>
              <a:t>主题语境： </a:t>
            </a:r>
            <a:endParaRPr lang="zh-CN" altLang="en-US" sz="3600" dirty="0">
              <a:solidFill>
                <a:srgbClr val="0000FF"/>
              </a:solidFill>
            </a:endParaRPr>
          </a:p>
        </p:txBody>
      </p:sp>
      <p:sp>
        <p:nvSpPr>
          <p:cNvPr id="6" name="文本框 5"/>
          <p:cNvSpPr txBox="1"/>
          <p:nvPr/>
        </p:nvSpPr>
        <p:spPr>
          <a:xfrm>
            <a:off x="1307691" y="2959512"/>
            <a:ext cx="10373032" cy="2862322"/>
          </a:xfrm>
          <a:prstGeom prst="rect">
            <a:avLst/>
          </a:prstGeom>
          <a:solidFill>
            <a:schemeClr val="accent2">
              <a:lumMod val="20000"/>
              <a:lumOff val="80000"/>
            </a:schemeClr>
          </a:solidFill>
        </p:spPr>
        <p:txBody>
          <a:bodyPr wrap="square" rtlCol="0">
            <a:spAutoFit/>
          </a:bodyPr>
          <a:lstStyle/>
          <a:p>
            <a:r>
              <a:rPr lang="zh-CN" altLang="en-US" sz="3600" dirty="0"/>
              <a:t>通过一个外国人 （即作者）的视角，回忆并讲述了一次旅行见闻</a:t>
            </a:r>
            <a:r>
              <a:rPr lang="en-US" altLang="zh-CN" sz="3600" dirty="0"/>
              <a:t>---</a:t>
            </a:r>
            <a:r>
              <a:rPr lang="zh-CN" altLang="en-US" sz="3600" dirty="0"/>
              <a:t>在一辆穿越塔克拉玛干沙漠的列车上与一位</a:t>
            </a:r>
            <a:r>
              <a:rPr lang="zh-CN" altLang="en-US" sz="3600" dirty="0" smtClean="0"/>
              <a:t>年轻中国</a:t>
            </a:r>
            <a:r>
              <a:rPr lang="zh-CN" altLang="en-US" sz="3600" dirty="0"/>
              <a:t>筑路工人的偶遇。通过两个人的交流，作者讲述了这个年轻人自学成才，自强不息的中国故事。</a:t>
            </a:r>
            <a:endParaRPr lang="zh-CN" altLang="en-US" sz="3600" dirty="0"/>
          </a:p>
        </p:txBody>
      </p:sp>
      <p:sp>
        <p:nvSpPr>
          <p:cNvPr id="8" name="矩形 7"/>
          <p:cNvSpPr/>
          <p:nvPr/>
        </p:nvSpPr>
        <p:spPr>
          <a:xfrm>
            <a:off x="1204450" y="1856690"/>
            <a:ext cx="2438401" cy="646331"/>
          </a:xfrm>
          <a:prstGeom prst="rect">
            <a:avLst/>
          </a:prstGeom>
        </p:spPr>
        <p:txBody>
          <a:bodyPr wrap="square">
            <a:spAutoFit/>
          </a:bodyPr>
          <a:lstStyle/>
          <a:p>
            <a:pPr>
              <a:spcBef>
                <a:spcPts val="750"/>
              </a:spcBef>
            </a:pPr>
            <a:r>
              <a:rPr lang="zh-CN" altLang="en-US"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rPr>
              <a:t>文章大意：</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2" name="矩形 1"/>
          <p:cNvSpPr/>
          <p:nvPr/>
        </p:nvSpPr>
        <p:spPr>
          <a:xfrm>
            <a:off x="1257097" y="1028188"/>
            <a:ext cx="2438401" cy="646331"/>
          </a:xfrm>
          <a:prstGeom prst="rect">
            <a:avLst/>
          </a:prstGeom>
        </p:spPr>
        <p:txBody>
          <a:bodyPr wrap="square">
            <a:spAutoFit/>
          </a:bodyPr>
          <a:lstStyle/>
          <a:p>
            <a:pPr>
              <a:spcBef>
                <a:spcPts val="750"/>
              </a:spcBef>
            </a:pPr>
            <a:r>
              <a:rPr lang="zh-CN" altLang="en-US"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rPr>
              <a:t>文章类型：</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4" name="矩形 3"/>
          <p:cNvSpPr/>
          <p:nvPr/>
        </p:nvSpPr>
        <p:spPr>
          <a:xfrm>
            <a:off x="3670558" y="1047583"/>
            <a:ext cx="1898970" cy="646331"/>
          </a:xfrm>
          <a:prstGeom prst="rect">
            <a:avLst/>
          </a:prstGeom>
        </p:spPr>
        <p:txBody>
          <a:bodyPr wrap="square">
            <a:spAutoFit/>
          </a:bodyPr>
          <a:lstStyle/>
          <a:p>
            <a:pPr>
              <a:spcBef>
                <a:spcPts val="750"/>
              </a:spcBef>
            </a:pPr>
            <a:r>
              <a:rPr lang="zh-CN" altLang="en-US" sz="3600" b="1" kern="100" dirty="0">
                <a:solidFill>
                  <a:srgbClr val="C00000"/>
                </a:solidFill>
                <a:latin typeface="Times New Roman" panose="02020603050405020304" pitchFamily="18" charset="0"/>
                <a:ea typeface="宋体" panose="02010600030101010101" pitchFamily="2" charset="-122"/>
                <a:cs typeface="宋体" panose="02010600030101010101" pitchFamily="2" charset="-122"/>
              </a:rPr>
              <a:t>记叙文</a:t>
            </a:r>
            <a:endParaRPr lang="zh-CN" altLang="zh-CN" sz="3600" b="1" kern="100" dirty="0">
              <a:solidFill>
                <a:srgbClr val="C00000"/>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9" name="矩形 8"/>
          <p:cNvSpPr/>
          <p:nvPr/>
        </p:nvSpPr>
        <p:spPr>
          <a:xfrm>
            <a:off x="5868069" y="1003336"/>
            <a:ext cx="5380033" cy="646331"/>
          </a:xfrm>
          <a:prstGeom prst="rect">
            <a:avLst/>
          </a:prstGeom>
        </p:spPr>
        <p:txBody>
          <a:bodyPr wrap="square">
            <a:spAutoFit/>
          </a:bodyPr>
          <a:lstStyle/>
          <a:p>
            <a:pPr>
              <a:spcBef>
                <a:spcPts val="750"/>
              </a:spcBef>
            </a:pPr>
            <a:r>
              <a:rPr lang="zh-CN" altLang="en-US" sz="3600" b="1"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外国旅客讲述中国故事</a:t>
            </a:r>
            <a:endParaRPr lang="zh-CN" altLang="zh-CN" sz="3600" b="1"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8" grpId="0"/>
      <p:bldP spid="2" grpId="0"/>
      <p:bldP spid="4"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4036"/>
            <a:ext cx="12192000" cy="7256441"/>
          </a:xfrm>
        </p:spPr>
      </p:pic>
      <p:sp>
        <p:nvSpPr>
          <p:cNvPr id="8" name="矩形 7"/>
          <p:cNvSpPr/>
          <p:nvPr/>
        </p:nvSpPr>
        <p:spPr>
          <a:xfrm>
            <a:off x="1204449" y="195036"/>
            <a:ext cx="9512711" cy="1302921"/>
          </a:xfrm>
          <a:prstGeom prst="rect">
            <a:avLst/>
          </a:prstGeom>
        </p:spPr>
        <p:txBody>
          <a:bodyPr wrap="square">
            <a:spAutoFit/>
          </a:bodyPr>
          <a:lstStyle/>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考生快速浏览</a:t>
            </a:r>
            <a:endParaRPr lang="en-US" altLang="zh-CN"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endParaRPr>
          </a:p>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文章首段或（首句）：</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9" name="矩形 8"/>
          <p:cNvSpPr/>
          <p:nvPr/>
        </p:nvSpPr>
        <p:spPr>
          <a:xfrm>
            <a:off x="1248695" y="1458480"/>
            <a:ext cx="4517924" cy="646331"/>
          </a:xfrm>
          <a:prstGeom prst="rect">
            <a:avLst/>
          </a:prstGeom>
        </p:spPr>
        <p:txBody>
          <a:bodyPr wrap="square">
            <a:spAutoFit/>
          </a:bodyPr>
          <a:lstStyle/>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文章尾段或（尾句）：</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11" name="矩形 10"/>
          <p:cNvSpPr/>
          <p:nvPr/>
        </p:nvSpPr>
        <p:spPr>
          <a:xfrm>
            <a:off x="176981" y="2535116"/>
            <a:ext cx="11867535" cy="1200329"/>
          </a:xfrm>
          <a:prstGeom prst="rect">
            <a:avLst/>
          </a:prstGeom>
          <a:solidFill>
            <a:schemeClr val="bg1"/>
          </a:solidFill>
        </p:spPr>
        <p:txBody>
          <a:bodyPr wrap="square">
            <a:spAutoFit/>
          </a:bodyPr>
          <a:lstStyle/>
          <a:p>
            <a:pPr>
              <a:spcBef>
                <a:spcPts val="750"/>
              </a:spcBef>
            </a:pPr>
            <a:r>
              <a:rPr lang="zh-CN" altLang="en-US" sz="3600" kern="100" dirty="0">
                <a:solidFill>
                  <a:srgbClr val="C00000"/>
                </a:solidFill>
                <a:latin typeface="Times New Roman" panose="02020603050405020304" pitchFamily="18" charset="0"/>
                <a:ea typeface="宋体" panose="02010600030101010101" pitchFamily="2" charset="-122"/>
                <a:cs typeface="宋体" panose="02010600030101010101" pitchFamily="2" charset="-122"/>
              </a:rPr>
              <a:t>完</a:t>
            </a:r>
            <a:r>
              <a:rPr lang="zh-CN" altLang="en-US" sz="3600" kern="100" dirty="0" smtClean="0">
                <a:solidFill>
                  <a:srgbClr val="C00000"/>
                </a:solidFill>
                <a:latin typeface="Times New Roman" panose="02020603050405020304" pitchFamily="18" charset="0"/>
                <a:ea typeface="宋体" panose="02010600030101010101" pitchFamily="2" charset="-122"/>
                <a:cs typeface="宋体" panose="02010600030101010101" pitchFamily="2" charset="-122"/>
              </a:rPr>
              <a:t>形都会有首尾呼应的现象，考生根据这个特点来预测文章的行文逻辑，可以快速架构文章结构和叙事顺序逻辑等。</a:t>
            </a:r>
            <a:endParaRPr lang="zh-CN" altLang="zh-CN" sz="3600" kern="100" dirty="0">
              <a:solidFill>
                <a:srgbClr val="C00000"/>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7" name="文本框 6"/>
          <p:cNvSpPr txBox="1"/>
          <p:nvPr/>
        </p:nvSpPr>
        <p:spPr>
          <a:xfrm>
            <a:off x="1730478" y="4473679"/>
            <a:ext cx="7511846" cy="646331"/>
          </a:xfrm>
          <a:prstGeom prst="rect">
            <a:avLst/>
          </a:prstGeom>
          <a:solidFill>
            <a:schemeClr val="bg1"/>
          </a:solidFill>
        </p:spPr>
        <p:txBody>
          <a:bodyPr wrap="square" rtlCol="0">
            <a:spAutoFit/>
          </a:bodyPr>
          <a:lstStyle/>
          <a:p>
            <a:r>
              <a:rPr lang="en-US" altLang="zh-CN" sz="3600" dirty="0" smtClean="0">
                <a:solidFill>
                  <a:srgbClr val="0000FF"/>
                </a:solidFill>
              </a:rPr>
              <a:t>2024</a:t>
            </a:r>
            <a:r>
              <a:rPr lang="zh-CN" altLang="en-US" sz="3600" dirty="0" smtClean="0">
                <a:solidFill>
                  <a:srgbClr val="0000FF"/>
                </a:solidFill>
              </a:rPr>
              <a:t>年</a:t>
            </a:r>
            <a:r>
              <a:rPr lang="en-US" altLang="zh-CN" sz="3600" dirty="0" smtClean="0">
                <a:solidFill>
                  <a:srgbClr val="0000FF"/>
                </a:solidFill>
              </a:rPr>
              <a:t>1</a:t>
            </a:r>
            <a:r>
              <a:rPr lang="zh-CN" altLang="en-US" sz="3600" dirty="0" smtClean="0">
                <a:solidFill>
                  <a:srgbClr val="0000FF"/>
                </a:solidFill>
              </a:rPr>
              <a:t>月浙江省英语首考具体解析</a:t>
            </a:r>
            <a:endParaRPr lang="zh-CN" altLang="en-US" sz="3600" dirty="0">
              <a:solidFill>
                <a:srgbClr val="0000FF"/>
              </a:solidFill>
            </a:endParaRPr>
          </a:p>
        </p:txBody>
      </p:sp>
      <p:sp>
        <p:nvSpPr>
          <p:cNvPr id="12" name="下箭头 11"/>
          <p:cNvSpPr/>
          <p:nvPr/>
        </p:nvSpPr>
        <p:spPr>
          <a:xfrm>
            <a:off x="4935794" y="5319252"/>
            <a:ext cx="717754" cy="707922"/>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animBg="1"/>
      <p:bldP spid="7"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674284"/>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I had the kind of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with a local that all travelers long for. A young Chinese man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My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5" name="文本框 4"/>
          <p:cNvSpPr txBox="1"/>
          <p:nvPr/>
        </p:nvSpPr>
        <p:spPr>
          <a:xfrm>
            <a:off x="381838" y="130629"/>
            <a:ext cx="9616272" cy="584775"/>
          </a:xfrm>
          <a:prstGeom prst="rect">
            <a:avLst/>
          </a:prstGeom>
          <a:solidFill>
            <a:schemeClr val="accent5">
              <a:lumMod val="20000"/>
              <a:lumOff val="80000"/>
            </a:schemeClr>
          </a:solidFill>
        </p:spPr>
        <p:txBody>
          <a:bodyPr wrap="square" rtlCol="0">
            <a:spAutoFit/>
          </a:bodyPr>
          <a:lstStyle/>
          <a:p>
            <a:r>
              <a:rPr lang="en-US" altLang="zh-CN" sz="3200" dirty="0"/>
              <a:t>Para1:   the background of the author’s encounter  </a:t>
            </a:r>
            <a:endParaRPr lang="zh-CN" altLang="en-US" sz="3200" dirty="0"/>
          </a:p>
        </p:txBody>
      </p:sp>
      <p:sp>
        <p:nvSpPr>
          <p:cNvPr id="11" name="文本框 10"/>
          <p:cNvSpPr txBox="1"/>
          <p:nvPr/>
        </p:nvSpPr>
        <p:spPr>
          <a:xfrm>
            <a:off x="336431" y="913552"/>
            <a:ext cx="5581289" cy="584775"/>
          </a:xfrm>
          <a:prstGeom prst="rect">
            <a:avLst/>
          </a:prstGeom>
          <a:solidFill>
            <a:schemeClr val="accent5">
              <a:lumMod val="20000"/>
              <a:lumOff val="80000"/>
            </a:schemeClr>
          </a:solidFill>
        </p:spPr>
        <p:txBody>
          <a:bodyPr wrap="square" rtlCol="0">
            <a:spAutoFit/>
          </a:bodyPr>
          <a:lstStyle/>
          <a:p>
            <a:r>
              <a:rPr lang="en-US" altLang="zh-CN" sz="3200" b="1" dirty="0">
                <a:solidFill>
                  <a:srgbClr val="0000FF"/>
                </a:solidFill>
              </a:rPr>
              <a:t>Q1:  Where did it happen? </a:t>
            </a:r>
            <a:endParaRPr lang="zh-CN" altLang="en-US" sz="3200" b="1" dirty="0">
              <a:solidFill>
                <a:srgbClr val="0000FF"/>
              </a:solidFill>
            </a:endParaRPr>
          </a:p>
        </p:txBody>
      </p:sp>
      <p:sp>
        <p:nvSpPr>
          <p:cNvPr id="12" name="文本框 10"/>
          <p:cNvSpPr txBox="1"/>
          <p:nvPr/>
        </p:nvSpPr>
        <p:spPr>
          <a:xfrm>
            <a:off x="365676" y="1885786"/>
            <a:ext cx="7993320"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rgbClr val="0000FF"/>
                </a:solidFill>
              </a:rPr>
              <a:t>Q2: Did the young man speak English? </a:t>
            </a:r>
            <a:endParaRPr lang="zh-CN" altLang="en-US" sz="3200" b="1" dirty="0">
              <a:solidFill>
                <a:srgbClr val="0000FF"/>
              </a:solidFill>
            </a:endParaRPr>
          </a:p>
        </p:txBody>
      </p:sp>
      <p:sp>
        <p:nvSpPr>
          <p:cNvPr id="13" name="文本框 10"/>
          <p:cNvSpPr txBox="1"/>
          <p:nvPr/>
        </p:nvSpPr>
        <p:spPr>
          <a:xfrm>
            <a:off x="371429" y="2840440"/>
            <a:ext cx="10040654"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rgbClr val="0000FF"/>
                </a:solidFill>
              </a:rPr>
              <a:t>Q3: What did I do with the young Chinese man? </a:t>
            </a:r>
            <a:endParaRPr lang="zh-CN" altLang="en-US" sz="3200" b="1"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255846"/>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188842"/>
            <a:ext cx="12191998"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 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0" y="2074599"/>
            <a:ext cx="11939115"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0" y="3292124"/>
            <a:ext cx="12191999" cy="1815882"/>
          </a:xfrm>
          <a:prstGeom prst="rect">
            <a:avLst/>
          </a:prstGeom>
          <a:solidFill>
            <a:schemeClr val="bg1"/>
          </a:solidFill>
        </p:spPr>
        <p:txBody>
          <a:bodyPr wrap="square" rtlCol="0">
            <a:spAutoFit/>
          </a:bodyPr>
          <a:lstStyle/>
          <a:p>
            <a:pPr fontAlgn="ctr"/>
            <a:r>
              <a:rPr lang="en-US" altLang="zh-CN" sz="2800" b="1" dirty="0"/>
              <a:t>41.</a:t>
            </a:r>
            <a:r>
              <a:rPr lang="zh-CN" altLang="zh-CN" sz="2800" b="1" dirty="0">
                <a:solidFill>
                  <a:srgbClr val="FF0000"/>
                </a:solidFill>
              </a:rPr>
              <a:t>考查名词词义</a:t>
            </a:r>
            <a:r>
              <a:rPr lang="zh-CN" altLang="zh-CN" sz="2800" b="1" dirty="0" smtClean="0">
                <a:solidFill>
                  <a:srgbClr val="FF0000"/>
                </a:solidFill>
              </a:rPr>
              <a:t>辨析</a:t>
            </a:r>
            <a:r>
              <a:rPr lang="en-US" altLang="zh-CN" sz="2800" b="1" dirty="0" smtClean="0">
                <a:solidFill>
                  <a:srgbClr val="FF0000"/>
                </a:solidFill>
              </a:rPr>
              <a:t>+</a:t>
            </a:r>
            <a:r>
              <a:rPr lang="zh-CN" altLang="en-US" sz="2800" b="1" dirty="0" smtClean="0">
                <a:solidFill>
                  <a:srgbClr val="FF0000"/>
                </a:solidFill>
              </a:rPr>
              <a:t>句间逻辑 </a:t>
            </a:r>
            <a:r>
              <a:rPr lang="zh-CN" altLang="en-US" sz="2800" b="1" dirty="0" smtClean="0"/>
              <a:t>（</a:t>
            </a:r>
            <a:r>
              <a:rPr lang="zh-CN" altLang="en-US" sz="2800" b="1" dirty="0" smtClean="0">
                <a:solidFill>
                  <a:srgbClr val="0000FF"/>
                </a:solidFill>
              </a:rPr>
              <a:t>与下一句 ）</a:t>
            </a:r>
            <a:endParaRPr lang="en-US" altLang="zh-CN" sz="2800" b="1" dirty="0">
              <a:solidFill>
                <a:srgbClr val="0000FF"/>
              </a:solidFill>
            </a:endParaRPr>
          </a:p>
          <a:p>
            <a:pPr fontAlgn="ctr"/>
            <a:r>
              <a:rPr lang="zh-CN" altLang="zh-CN" sz="2800" b="1" dirty="0"/>
              <a:t>句意：我在中国西北部的塔克拉玛干沙漠边缘坐了</a:t>
            </a:r>
            <a:r>
              <a:rPr lang="en-US" altLang="zh-CN" sz="2800" b="1" dirty="0"/>
              <a:t>20</a:t>
            </a:r>
            <a:r>
              <a:rPr lang="zh-CN" altLang="zh-CN" sz="2800" b="1" dirty="0"/>
              <a:t>个小时的火车时，</a:t>
            </a:r>
            <a:r>
              <a:rPr lang="zh-CN" altLang="en-US" sz="2800" b="1" dirty="0"/>
              <a:t>在此期</a:t>
            </a:r>
            <a:r>
              <a:rPr lang="zh-CN" altLang="zh-CN" sz="2800" b="1" dirty="0"/>
              <a:t>间我与一个当地人有了一种谦卑、有教育意义的，最重要的是，美妙的</a:t>
            </a:r>
            <a:r>
              <a:rPr lang="zh-CN" altLang="zh-CN" sz="2800" b="1" dirty="0">
                <a:solidFill>
                  <a:srgbClr val="C00000"/>
                </a:solidFill>
              </a:rPr>
              <a:t>邂逅，</a:t>
            </a:r>
            <a:r>
              <a:rPr lang="zh-CN" altLang="zh-CN" sz="2800" b="1" dirty="0"/>
              <a:t>这是所有旅行者都渴望的。</a:t>
            </a:r>
            <a:endParaRPr lang="zh-CN" altLang="zh-CN" sz="2800" dirty="0"/>
          </a:p>
        </p:txBody>
      </p:sp>
      <p:cxnSp>
        <p:nvCxnSpPr>
          <p:cNvPr id="14" name="直接箭头连接符 13"/>
          <p:cNvCxnSpPr/>
          <p:nvPr/>
        </p:nvCxnSpPr>
        <p:spPr>
          <a:xfrm flipV="1">
            <a:off x="3644205" y="1558027"/>
            <a:ext cx="7338643" cy="37603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2763297" y="5318360"/>
            <a:ext cx="2110154" cy="35895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42.</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句间逻辑 </a:t>
            </a:r>
            <a:r>
              <a:rPr lang="zh-CN" altLang="en-US" sz="2800" b="1" dirty="0" smtClean="0">
                <a:solidFill>
                  <a:srgbClr val="0000FF"/>
                </a:solidFill>
              </a:rPr>
              <a:t>（与下一句）</a:t>
            </a:r>
            <a:r>
              <a:rPr lang="zh-CN" altLang="zh-CN" sz="2800" b="1" dirty="0" smtClean="0"/>
              <a:t>。</a:t>
            </a:r>
            <a:r>
              <a:rPr lang="zh-CN" altLang="zh-CN" sz="2800" b="1" dirty="0"/>
              <a:t>句意：一位年轻的中国男子在火车上向我走来。</a:t>
            </a:r>
            <a:r>
              <a:rPr lang="en-US" altLang="zh-CN" sz="2800" b="1" dirty="0"/>
              <a:t>A. treated</a:t>
            </a:r>
            <a:r>
              <a:rPr lang="zh-CN" altLang="zh-CN" sz="2800" b="1" dirty="0"/>
              <a:t>对待；</a:t>
            </a:r>
            <a:r>
              <a:rPr lang="en-US" altLang="zh-CN" sz="2800" b="1" dirty="0"/>
              <a:t>B. saved</a:t>
            </a:r>
            <a:r>
              <a:rPr lang="zh-CN" altLang="zh-CN" sz="2800" b="1" dirty="0"/>
              <a:t>拯救；</a:t>
            </a:r>
            <a:r>
              <a:rPr lang="en-US" altLang="zh-CN" sz="2800" b="1" dirty="0"/>
              <a:t>C. lectured </a:t>
            </a:r>
            <a:r>
              <a:rPr lang="zh-CN" altLang="en-US" sz="2800" b="1" dirty="0"/>
              <a:t>说教</a:t>
            </a:r>
            <a:r>
              <a:rPr lang="zh-CN" altLang="zh-CN" sz="2800" b="1" dirty="0"/>
              <a:t>；</a:t>
            </a:r>
            <a:r>
              <a:rPr lang="en-US" altLang="zh-CN" sz="2800" b="1" dirty="0"/>
              <a:t>D. approached</a:t>
            </a:r>
            <a:r>
              <a:rPr lang="zh-CN" altLang="zh-CN" sz="2800" b="1" dirty="0"/>
              <a:t>靠近。根据后文</a:t>
            </a:r>
            <a:r>
              <a:rPr lang="en-US" altLang="zh-CN" sz="2800" b="1" dirty="0"/>
              <a:t>“me on the train”</a:t>
            </a:r>
            <a:r>
              <a:rPr lang="zh-CN" altLang="zh-CN" sz="2800" b="1" dirty="0"/>
              <a:t>以及后文两人交谈，可知一位年轻的中国男子在火车上向作者走来。</a:t>
            </a:r>
            <a:r>
              <a:rPr lang="en-US" altLang="zh-CN" sz="2800" b="1" dirty="0"/>
              <a:t> </a:t>
            </a:r>
            <a:endParaRPr lang="zh-CN" altLang="zh-CN" sz="2800" dirty="0"/>
          </a:p>
        </p:txBody>
      </p:sp>
      <p:cxnSp>
        <p:nvCxnSpPr>
          <p:cNvPr id="5" name="直接箭头连接符 4"/>
          <p:cNvCxnSpPr/>
          <p:nvPr/>
        </p:nvCxnSpPr>
        <p:spPr>
          <a:xfrm flipH="1" flipV="1">
            <a:off x="592018" y="2360136"/>
            <a:ext cx="7691174" cy="318767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波形 12"/>
          <p:cNvSpPr/>
          <p:nvPr/>
        </p:nvSpPr>
        <p:spPr>
          <a:xfrm>
            <a:off x="0" y="2500822"/>
            <a:ext cx="12192000" cy="580948"/>
          </a:xfrm>
          <a:prstGeom prst="wave">
            <a:avLst>
              <a:gd name="adj1" fmla="val 0"/>
              <a:gd name="adj2" fmla="val 82"/>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8269793" y="5547811"/>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3"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43.</a:t>
            </a:r>
            <a:r>
              <a:rPr lang="zh-CN" altLang="en-US" sz="2800" b="1" dirty="0">
                <a:solidFill>
                  <a:srgbClr val="C00000"/>
                </a:solidFill>
              </a:rPr>
              <a:t>考查形容词词义</a:t>
            </a:r>
            <a:r>
              <a:rPr lang="zh-CN" altLang="en-US"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句间逻辑</a:t>
            </a:r>
            <a:r>
              <a:rPr lang="zh-CN" altLang="en-US" sz="2800" b="1" dirty="0" smtClean="0">
                <a:solidFill>
                  <a:srgbClr val="0000FF"/>
                </a:solidFill>
              </a:rPr>
              <a:t>（与上一句）</a:t>
            </a:r>
            <a:r>
              <a:rPr lang="zh-CN" altLang="en-US" sz="2800" b="1" dirty="0" smtClean="0"/>
              <a:t>。</a:t>
            </a:r>
            <a:r>
              <a:rPr lang="zh-CN" altLang="en-US" sz="2800" b="1" dirty="0"/>
              <a:t>句意：我的新朋友几乎不会说英语，所以我很高兴地抓住这个机会练习我的中文。</a:t>
            </a:r>
            <a:r>
              <a:rPr lang="en-US" altLang="zh-CN" sz="2800" b="1" dirty="0"/>
              <a:t>A. true</a:t>
            </a:r>
            <a:r>
              <a:rPr lang="zh-CN" altLang="en-US" sz="2800" b="1" dirty="0"/>
              <a:t>真的；</a:t>
            </a:r>
            <a:r>
              <a:rPr lang="en-US" altLang="zh-CN" sz="2800" b="1" dirty="0"/>
              <a:t>B. so-called</a:t>
            </a:r>
            <a:r>
              <a:rPr lang="zh-CN" altLang="en-US" sz="2800" b="1" dirty="0"/>
              <a:t>所谓的；</a:t>
            </a:r>
            <a:r>
              <a:rPr lang="en-US" altLang="zh-CN" sz="2800" b="1" dirty="0"/>
              <a:t>C. new</a:t>
            </a:r>
            <a:r>
              <a:rPr lang="zh-CN" altLang="en-US" sz="2800" b="1" dirty="0"/>
              <a:t>新的；</a:t>
            </a:r>
            <a:r>
              <a:rPr lang="en-US" altLang="zh-CN" sz="2800" b="1" dirty="0"/>
              <a:t>D. long-lost</a:t>
            </a:r>
            <a:r>
              <a:rPr lang="zh-CN" altLang="en-US" sz="2800" b="1" dirty="0"/>
              <a:t>很久不见的。根据上文“</a:t>
            </a:r>
            <a:r>
              <a:rPr lang="en-US" altLang="zh-CN" sz="2800" b="1" dirty="0"/>
              <a:t>A young Chinese man”</a:t>
            </a:r>
            <a:r>
              <a:rPr lang="zh-CN" altLang="en-US" sz="2800" b="1" dirty="0"/>
              <a:t>可知，两人是在火车上认识的，所以是新朋友。故选</a:t>
            </a:r>
            <a:r>
              <a:rPr lang="en-US" altLang="zh-CN" sz="2800" b="1" dirty="0"/>
              <a:t>C</a:t>
            </a:r>
            <a:r>
              <a:rPr lang="zh-CN" altLang="en-US" sz="2800" b="1" dirty="0"/>
              <a:t>。</a:t>
            </a:r>
            <a:endParaRPr lang="zh-CN" altLang="zh-CN" sz="2800" dirty="0"/>
          </a:p>
        </p:txBody>
      </p:sp>
      <p:cxnSp>
        <p:nvCxnSpPr>
          <p:cNvPr id="5" name="直接箭头连接符 4"/>
          <p:cNvCxnSpPr/>
          <p:nvPr/>
        </p:nvCxnSpPr>
        <p:spPr>
          <a:xfrm flipV="1">
            <a:off x="5848141" y="2500822"/>
            <a:ext cx="6699" cy="350921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5395965" y="6010034"/>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44.</a:t>
            </a:r>
            <a:r>
              <a:rPr lang="zh-CN" altLang="zh-CN" sz="2800" b="1" dirty="0">
                <a:solidFill>
                  <a:srgbClr val="C00000"/>
                </a:solidFill>
              </a:rPr>
              <a:t>考查名词词义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句内逻辑</a:t>
            </a:r>
            <a:r>
              <a:rPr lang="zh-CN" altLang="zh-CN" sz="2800" b="1" dirty="0" smtClean="0"/>
              <a:t>。</a:t>
            </a:r>
            <a:r>
              <a:rPr lang="zh-CN" altLang="zh-CN" sz="2800" b="1" dirty="0"/>
              <a:t>句意：</a:t>
            </a:r>
            <a:r>
              <a:rPr lang="zh-CN" altLang="zh-CN" sz="2800" b="1" dirty="0">
                <a:solidFill>
                  <a:srgbClr val="0000FF"/>
                </a:solidFill>
              </a:rPr>
              <a:t>我的新朋友几乎不会说英语，</a:t>
            </a:r>
            <a:r>
              <a:rPr lang="zh-CN" altLang="zh-CN" sz="2800" b="1" dirty="0">
                <a:solidFill>
                  <a:srgbClr val="7030A0"/>
                </a:solidFill>
              </a:rPr>
              <a:t>所以</a:t>
            </a:r>
            <a:r>
              <a:rPr lang="zh-CN" altLang="zh-CN" sz="2800" b="1" dirty="0"/>
              <a:t>我很高兴地</a:t>
            </a:r>
            <a:r>
              <a:rPr lang="zh-CN" altLang="zh-CN" sz="2800" b="1" dirty="0">
                <a:solidFill>
                  <a:srgbClr val="C00000"/>
                </a:solidFill>
              </a:rPr>
              <a:t>抓住这个机会练习我的中文</a:t>
            </a:r>
            <a:r>
              <a:rPr lang="zh-CN" altLang="zh-CN" sz="2800" b="1" dirty="0"/>
              <a:t>。</a:t>
            </a:r>
            <a:r>
              <a:rPr lang="en-US" altLang="zh-CN" sz="2800" b="1" dirty="0"/>
              <a:t>A. chance</a:t>
            </a:r>
            <a:r>
              <a:rPr lang="zh-CN" altLang="zh-CN" sz="2800" b="1" dirty="0"/>
              <a:t>机会；</a:t>
            </a:r>
            <a:r>
              <a:rPr lang="en-US" altLang="zh-CN" sz="2800" b="1" dirty="0"/>
              <a:t>B. advice</a:t>
            </a:r>
            <a:r>
              <a:rPr lang="zh-CN" altLang="zh-CN" sz="2800" b="1" dirty="0"/>
              <a:t>建议；</a:t>
            </a:r>
            <a:r>
              <a:rPr lang="en-US" altLang="zh-CN" sz="2800" b="1" dirty="0"/>
              <a:t>C. trouble</a:t>
            </a:r>
            <a:r>
              <a:rPr lang="zh-CN" altLang="zh-CN" sz="2800" b="1" dirty="0"/>
              <a:t>麻烦；</a:t>
            </a:r>
            <a:r>
              <a:rPr lang="en-US" altLang="zh-CN" sz="2800" b="1" dirty="0"/>
              <a:t>D. right</a:t>
            </a:r>
            <a:r>
              <a:rPr lang="zh-CN" altLang="zh-CN" sz="2800" b="1" dirty="0"/>
              <a:t>权利。根据后文</a:t>
            </a:r>
            <a:r>
              <a:rPr lang="en-US" altLang="zh-CN" sz="2800" b="1" dirty="0"/>
              <a:t>“to practice my Chinese”</a:t>
            </a:r>
            <a:r>
              <a:rPr lang="zh-CN" altLang="zh-CN" sz="2800" b="1" dirty="0"/>
              <a:t>可知，作者抓住这个机会练习中文。故选</a:t>
            </a:r>
            <a:r>
              <a:rPr lang="en-US" altLang="zh-CN" sz="2800" b="1" dirty="0"/>
              <a:t>A</a:t>
            </a:r>
            <a:r>
              <a:rPr lang="zh-CN" altLang="zh-CN" sz="2800" b="1" dirty="0"/>
              <a:t>。</a:t>
            </a:r>
            <a:endParaRPr lang="zh-CN" altLang="zh-CN" sz="2800" dirty="0"/>
          </a:p>
        </p:txBody>
      </p:sp>
      <p:cxnSp>
        <p:nvCxnSpPr>
          <p:cNvPr id="14" name="直接箭头连接符 13"/>
          <p:cNvCxnSpPr>
            <a:stCxn id="13" idx="0"/>
          </p:cNvCxnSpPr>
          <p:nvPr/>
        </p:nvCxnSpPr>
        <p:spPr>
          <a:xfrm flipV="1">
            <a:off x="1195729" y="2900836"/>
            <a:ext cx="5265310" cy="350108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60265" y="6401924"/>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16689"/>
            <a:ext cx="12192000" cy="3970318"/>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en-US" altLang="zh-CN" sz="2800" dirty="0">
              <a:latin typeface="微软雅黑" panose="020B0503020204020204" charset="-122"/>
              <a:ea typeface="微软雅黑" panose="020B0503020204020204" charset="-122"/>
              <a:cs typeface="微软雅黑" panose="020B0503020204020204" charset="-122"/>
              <a:sym typeface="+mn-ea"/>
            </a:endParaRPr>
          </a:p>
          <a:p>
            <a:endParaRPr lang="zh-CN" altLang="en-US" sz="2800" dirty="0"/>
          </a:p>
        </p:txBody>
      </p:sp>
      <p:sp>
        <p:nvSpPr>
          <p:cNvPr id="5" name="文本框 4"/>
          <p:cNvSpPr txBox="1"/>
          <p:nvPr/>
        </p:nvSpPr>
        <p:spPr>
          <a:xfrm>
            <a:off x="381838" y="130629"/>
            <a:ext cx="9616272" cy="584775"/>
          </a:xfrm>
          <a:prstGeom prst="rect">
            <a:avLst/>
          </a:prstGeom>
          <a:solidFill>
            <a:schemeClr val="accent5">
              <a:lumMod val="20000"/>
              <a:lumOff val="80000"/>
            </a:schemeClr>
          </a:solidFill>
        </p:spPr>
        <p:txBody>
          <a:bodyPr wrap="square" rtlCol="0">
            <a:spAutoFit/>
          </a:bodyPr>
          <a:lstStyle/>
          <a:p>
            <a:r>
              <a:rPr lang="en-US" altLang="zh-CN" sz="3200" dirty="0"/>
              <a:t>Para2:   the story of the young Chinese man</a:t>
            </a:r>
            <a:endParaRPr lang="zh-CN" altLang="en-US" sz="3200" dirty="0"/>
          </a:p>
        </p:txBody>
      </p:sp>
      <p:sp>
        <p:nvSpPr>
          <p:cNvPr id="6" name="文本框 5"/>
          <p:cNvSpPr txBox="1"/>
          <p:nvPr/>
        </p:nvSpPr>
        <p:spPr>
          <a:xfrm>
            <a:off x="343320" y="865832"/>
            <a:ext cx="1807027" cy="1569660"/>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 </a:t>
            </a:r>
            <a:endParaRPr lang="en-US" altLang="zh-CN" sz="3200" dirty="0">
              <a:solidFill>
                <a:srgbClr val="C00000"/>
              </a:solidFill>
            </a:endParaRPr>
          </a:p>
          <a:p>
            <a:r>
              <a:rPr lang="en-US" altLang="zh-CN" sz="3200" dirty="0">
                <a:solidFill>
                  <a:srgbClr val="C00000"/>
                </a:solidFill>
              </a:rPr>
              <a:t>What :</a:t>
            </a:r>
            <a:endParaRPr lang="en-US" altLang="zh-CN" sz="3200" dirty="0">
              <a:solidFill>
                <a:srgbClr val="C00000"/>
              </a:solidFill>
            </a:endParaRPr>
          </a:p>
          <a:p>
            <a:endParaRPr lang="en-US" altLang="zh-CN" sz="3200" dirty="0">
              <a:solidFill>
                <a:srgbClr val="C00000"/>
              </a:solidFill>
            </a:endParaRPr>
          </a:p>
        </p:txBody>
      </p:sp>
      <p:sp>
        <p:nvSpPr>
          <p:cNvPr id="7" name="文本框 6"/>
          <p:cNvSpPr txBox="1"/>
          <p:nvPr/>
        </p:nvSpPr>
        <p:spPr>
          <a:xfrm>
            <a:off x="2381459" y="847416"/>
            <a:ext cx="7616651" cy="584775"/>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1. Attend  a professional school  </a:t>
            </a:r>
            <a:endParaRPr lang="zh-CN" altLang="en-US" sz="3200" dirty="0">
              <a:solidFill>
                <a:srgbClr val="C00000"/>
              </a:solidFill>
            </a:endParaRPr>
          </a:p>
        </p:txBody>
      </p:sp>
      <p:sp>
        <p:nvSpPr>
          <p:cNvPr id="8" name="文本框 7"/>
          <p:cNvSpPr txBox="1"/>
          <p:nvPr/>
        </p:nvSpPr>
        <p:spPr>
          <a:xfrm>
            <a:off x="2352989" y="1467696"/>
            <a:ext cx="7313526" cy="584775"/>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2. His job </a:t>
            </a:r>
            <a:endParaRPr lang="zh-CN" altLang="en-US" sz="3200" dirty="0">
              <a:solidFill>
                <a:srgbClr val="C00000"/>
              </a:solidFill>
            </a:endParaRPr>
          </a:p>
        </p:txBody>
      </p:sp>
      <p:sp>
        <p:nvSpPr>
          <p:cNvPr id="9" name="文本框 7"/>
          <p:cNvSpPr txBox="1"/>
          <p:nvPr/>
        </p:nvSpPr>
        <p:spPr>
          <a:xfrm>
            <a:off x="2358851" y="2111585"/>
            <a:ext cx="7313526"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rgbClr val="C00000"/>
                </a:solidFill>
              </a:rPr>
              <a:t>3. Self-educate after hard work</a:t>
            </a:r>
            <a:endParaRPr lang="zh-CN" altLang="en-US" sz="3200" dirty="0">
              <a:solidFill>
                <a:srgbClr val="C00000"/>
              </a:solidFill>
            </a:endParaRPr>
          </a:p>
        </p:txBody>
      </p:sp>
      <p:sp>
        <p:nvSpPr>
          <p:cNvPr id="2" name="文本框 7"/>
          <p:cNvSpPr txBox="1"/>
          <p:nvPr/>
        </p:nvSpPr>
        <p:spPr>
          <a:xfrm>
            <a:off x="2311749" y="2754435"/>
            <a:ext cx="7313526"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rgbClr val="C00000"/>
                </a:solidFill>
              </a:rPr>
              <a:t>4. With rich knowledge</a:t>
            </a:r>
            <a:endParaRPr lang="zh-CN" altLang="en-US" sz="3200" dirty="0">
              <a:solidFill>
                <a:srgbClr val="C00000"/>
              </a:solidFill>
            </a:endParaRPr>
          </a:p>
        </p:txBody>
      </p:sp>
      <p:pic>
        <p:nvPicPr>
          <p:cNvPr id="10" name="图片 9"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5" name="矩形 4"/>
          <p:cNvSpPr/>
          <p:nvPr/>
        </p:nvSpPr>
        <p:spPr>
          <a:xfrm>
            <a:off x="274542" y="1658220"/>
            <a:ext cx="11642931" cy="1846659"/>
          </a:xfrm>
          <a:prstGeom prst="rect">
            <a:avLst/>
          </a:prstGeom>
          <a:noFill/>
        </p:spPr>
        <p:txBody>
          <a:bodyPr wrap="none" lIns="91440" tIns="45720" rIns="91440" bIns="45720">
            <a:spAutoFit/>
          </a:bodyPr>
          <a:lstStyle/>
          <a:p>
            <a:pPr algn="ctr"/>
            <a:r>
              <a:rPr lang="en-US" altLang="zh-CN" sz="6600" b="1" cap="none" spc="0" dirty="0">
                <a:ln w="6600">
                  <a:solidFill>
                    <a:schemeClr val="accent2"/>
                  </a:solidFill>
                  <a:prstDash val="solid"/>
                </a:ln>
                <a:solidFill>
                  <a:srgbClr val="FFC000"/>
                </a:solidFill>
                <a:effectLst>
                  <a:outerShdw dist="38100" dir="2700000" algn="tl" rotWithShape="0">
                    <a:schemeClr val="accent2"/>
                  </a:outerShdw>
                </a:effectLst>
              </a:rPr>
              <a:t>An encounter on a train</a:t>
            </a:r>
            <a:endParaRPr lang="en-US" altLang="zh-CN" sz="6600" b="1" cap="none" spc="0" dirty="0">
              <a:ln w="6600">
                <a:solidFill>
                  <a:schemeClr val="accent2"/>
                </a:solidFill>
                <a:prstDash val="solid"/>
              </a:ln>
              <a:solidFill>
                <a:srgbClr val="FFC000"/>
              </a:solidFill>
              <a:effectLst>
                <a:outerShdw dist="38100" dir="2700000" algn="tl" rotWithShape="0">
                  <a:schemeClr val="accent2"/>
                </a:outerShdw>
              </a:effectLst>
            </a:endParaRPr>
          </a:p>
          <a:p>
            <a:pPr algn="ctr"/>
            <a:r>
              <a:rPr lang="en-US" altLang="zh-CN" sz="4800" b="1" dirty="0">
                <a:ln w="6600">
                  <a:solidFill>
                    <a:schemeClr val="accent2"/>
                  </a:solidFill>
                  <a:prstDash val="solid"/>
                </a:ln>
                <a:solidFill>
                  <a:srgbClr val="FFC000"/>
                </a:solidFill>
                <a:effectLst>
                  <a:outerShdw dist="38100" dir="2700000" algn="tl" rotWithShape="0">
                    <a:schemeClr val="accent2"/>
                  </a:outerShdw>
                </a:effectLst>
              </a:rPr>
              <a:t>Along the Edge of the Taklimakan Desert</a:t>
            </a:r>
            <a:endParaRPr lang="zh-CN" altLang="en-US" sz="4800" b="1" cap="none" spc="0" dirty="0">
              <a:ln w="6600">
                <a:solidFill>
                  <a:schemeClr val="accent2"/>
                </a:solidFill>
                <a:prstDash val="solid"/>
              </a:ln>
              <a:solidFill>
                <a:srgbClr val="FFC000"/>
              </a:solidFill>
              <a:effectLst>
                <a:outerShdw dist="38100" dir="2700000" algn="tl" rotWithShape="0">
                  <a:schemeClr val="accent2"/>
                </a:outerShdw>
              </a:effectLst>
            </a:endParaRPr>
          </a:p>
        </p:txBody>
      </p:sp>
      <p:sp>
        <p:nvSpPr>
          <p:cNvPr id="6" name="文本框 5"/>
          <p:cNvSpPr txBox="1"/>
          <p:nvPr/>
        </p:nvSpPr>
        <p:spPr>
          <a:xfrm>
            <a:off x="3057525" y="4739005"/>
            <a:ext cx="7399655" cy="1137285"/>
          </a:xfrm>
          <a:prstGeom prst="rect">
            <a:avLst/>
          </a:prstGeom>
          <a:solidFill>
            <a:schemeClr val="accent2">
              <a:lumMod val="40000"/>
              <a:lumOff val="60000"/>
            </a:schemeClr>
          </a:solidFill>
        </p:spPr>
        <p:txBody>
          <a:bodyPr wrap="square" rtlCol="0">
            <a:spAutoFit/>
          </a:bodyPr>
          <a:lstStyle/>
          <a:p>
            <a:r>
              <a:rPr lang="en-US" altLang="zh-CN" sz="3200" b="1" dirty="0"/>
              <a:t>2024</a:t>
            </a:r>
            <a:r>
              <a:rPr lang="zh-CN" altLang="en-US" sz="3200" b="1" dirty="0"/>
              <a:t>年</a:t>
            </a:r>
            <a:r>
              <a:rPr lang="en-US" altLang="zh-CN" sz="3200" b="1" dirty="0"/>
              <a:t>1</a:t>
            </a:r>
            <a:r>
              <a:rPr lang="zh-CN" altLang="en-US" sz="3200" b="1" dirty="0"/>
              <a:t>月浙江省首考完形填空剖析</a:t>
            </a:r>
            <a:endParaRPr lang="en-US" altLang="zh-CN" sz="3200" b="1" dirty="0"/>
          </a:p>
          <a:p>
            <a:r>
              <a:rPr lang="en-US" altLang="zh-CN" b="1" dirty="0"/>
              <a:t>                                          </a:t>
            </a:r>
            <a:endParaRPr lang="en-US" altLang="zh-CN" b="1" dirty="0"/>
          </a:p>
          <a:p>
            <a:r>
              <a:rPr lang="en-US" altLang="zh-CN" b="1" dirty="0"/>
              <a:t>                                          ---</a:t>
            </a:r>
            <a:r>
              <a:rPr lang="zh-CN" altLang="en-US" b="1" dirty="0"/>
              <a:t>浙江省金华市汤溪高级中学 郑素红</a:t>
            </a:r>
            <a:endParaRPr lang="zh-CN" altLang="en-US" b="1"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034899"/>
          </a:xfrm>
          <a:prstGeom prst="rect">
            <a:avLst/>
          </a:prstGeom>
          <a:solidFill>
            <a:schemeClr val="bg1"/>
          </a:solidFill>
        </p:spPr>
        <p:txBody>
          <a:bodyPr wrap="square">
            <a:spAutoFit/>
          </a:bodyPr>
          <a:lstStyle/>
          <a:p>
            <a:pPr algn="just" fontAlgn="ctr">
              <a:lnSpc>
                <a:spcPts val="1800"/>
              </a:lnSpc>
            </a:pP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45.</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考查动词词义</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辨析</a:t>
            </a:r>
            <a:r>
              <a:rPr lang="en-US"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 +</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句内逻辑 </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句意：在几个小时里，他会告诉我他是</a:t>
            </a:r>
            <a:r>
              <a:rPr lang="zh-CN"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如何</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上了</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一</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个为期两年的专业学校，</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以便迅速找到一份工作，修建高速公路，以帮助支持他的家庭。</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visited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拜访；</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B. financed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提供资金；</a:t>
            </a:r>
            <a:r>
              <a:rPr lang="en-US" altLang="zh-CN" sz="20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attended</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参加，上</a:t>
            </a: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学</a:t>
            </a: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 founded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成立。根据后文</a:t>
            </a:r>
            <a:r>
              <a:rPr lang="en-US"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two-year professional school</a:t>
            </a:r>
            <a:r>
              <a:rPr lang="en-US" altLang="zh-CN" sz="2000" b="1" kern="100" dirty="0">
                <a:solidFill>
                  <a:srgbClr val="0000FF"/>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可知，指这个年轻人去上了一个为期两年的专业学校。故选</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   </a:t>
            </a:r>
            <a:r>
              <a:rPr lang="en-US"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Attend a school  </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上学</a:t>
            </a:r>
            <a:endParaRPr lang="zh-CN" altLang="zh-CN" sz="2000" kern="100" dirty="0">
              <a:effectLst/>
              <a:latin typeface="Times New Roman" panose="02020603050405020304" pitchFamily="18" charset="0"/>
              <a:ea typeface="宋体" panose="02010600030101010101" pitchFamily="2" charset="-122"/>
              <a:cs typeface="宋体" panose="02010600030101010101" pitchFamily="2" charset="-122"/>
            </a:endParaRPr>
          </a:p>
        </p:txBody>
      </p:sp>
      <p:sp>
        <p:nvSpPr>
          <p:cNvPr id="14" name="波形 13"/>
          <p:cNvSpPr/>
          <p:nvPr/>
        </p:nvSpPr>
        <p:spPr>
          <a:xfrm>
            <a:off x="69012" y="367060"/>
            <a:ext cx="5279365" cy="482322"/>
          </a:xfrm>
          <a:prstGeom prst="wave">
            <a:avLst>
              <a:gd name="adj1" fmla="val 0"/>
              <a:gd name="adj2" fmla="val 0"/>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5" name="圆角矩形 12"/>
          <p:cNvSpPr/>
          <p:nvPr/>
        </p:nvSpPr>
        <p:spPr>
          <a:xfrm>
            <a:off x="6311422" y="4356995"/>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7306887" y="266607"/>
            <a:ext cx="3757353" cy="408625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384995"/>
          </a:xfrm>
          <a:prstGeom prst="rect">
            <a:avLst/>
          </a:prstGeom>
          <a:solidFill>
            <a:schemeClr val="bg1"/>
          </a:solidFill>
        </p:spPr>
        <p:txBody>
          <a:bodyPr wrap="square">
            <a:spAutoFit/>
          </a:bodyPr>
          <a:lstStyle/>
          <a:p>
            <a:pPr fontAlgn="ctr"/>
            <a:r>
              <a:rPr lang="en-US" altLang="zh-CN" sz="2800" b="1" dirty="0">
                <a:solidFill>
                  <a:srgbClr val="FF0000"/>
                </a:solidFill>
              </a:rPr>
              <a:t>46.</a:t>
            </a:r>
            <a:r>
              <a:rPr lang="zh-CN" altLang="zh-CN" sz="2800" b="1" dirty="0">
                <a:solidFill>
                  <a:srgbClr val="FF0000"/>
                </a:solidFill>
              </a:rPr>
              <a:t>考查动词词义</a:t>
            </a:r>
            <a:r>
              <a:rPr lang="zh-CN" altLang="zh-CN" sz="2800" b="1" dirty="0" smtClean="0">
                <a:solidFill>
                  <a:srgbClr val="FF0000"/>
                </a:solidFill>
              </a:rPr>
              <a:t>辨析</a:t>
            </a:r>
            <a:r>
              <a:rPr lang="en-US" altLang="zh-CN" sz="2800" b="1" dirty="0" smtClean="0">
                <a:solidFill>
                  <a:srgbClr val="FF0000"/>
                </a:solidFill>
              </a:rPr>
              <a:t>+</a:t>
            </a:r>
            <a:r>
              <a:rPr lang="zh-CN" altLang="en-US" sz="2800" b="1" dirty="0" smtClean="0">
                <a:solidFill>
                  <a:srgbClr val="FF0000"/>
                </a:solidFill>
              </a:rPr>
              <a:t>下文同源词复现 </a:t>
            </a:r>
            <a:r>
              <a:rPr lang="zh-CN" altLang="en-US" sz="2800" b="1" dirty="0" smtClean="0">
                <a:solidFill>
                  <a:srgbClr val="0000FF"/>
                </a:solidFill>
              </a:rPr>
              <a:t>（</a:t>
            </a:r>
            <a:r>
              <a:rPr lang="en-US" altLang="zh-CN" sz="2800" b="1" dirty="0" smtClean="0">
                <a:solidFill>
                  <a:srgbClr val="0000FF"/>
                </a:solidFill>
              </a:rPr>
              <a:t>builder</a:t>
            </a:r>
            <a:r>
              <a:rPr lang="zh-CN" altLang="en-US" sz="2800" b="1" dirty="0" smtClean="0">
                <a:solidFill>
                  <a:srgbClr val="0000FF"/>
                </a:solidFill>
              </a:rPr>
              <a:t>）</a:t>
            </a:r>
            <a:r>
              <a:rPr lang="zh-CN" altLang="en-US" sz="2800" b="1" dirty="0">
                <a:solidFill>
                  <a:srgbClr val="0000FF"/>
                </a:solidFill>
              </a:rPr>
              <a:t>；</a:t>
            </a:r>
            <a:r>
              <a:rPr lang="zh-CN" altLang="en-US" sz="2800" b="1" dirty="0" smtClean="0">
                <a:solidFill>
                  <a:srgbClr val="FF0000"/>
                </a:solidFill>
              </a:rPr>
              <a:t>（解题时暂且空着，浏览</a:t>
            </a:r>
            <a:r>
              <a:rPr lang="zh-CN" altLang="en-US" sz="2800" b="1" dirty="0">
                <a:solidFill>
                  <a:srgbClr val="FF0000"/>
                </a:solidFill>
              </a:rPr>
              <a:t>阅读到下文</a:t>
            </a:r>
            <a:r>
              <a:rPr lang="en-US" altLang="zh-CN" sz="2800" b="1" dirty="0">
                <a:solidFill>
                  <a:srgbClr val="FF0000"/>
                </a:solidFill>
              </a:rPr>
              <a:t>51</a:t>
            </a:r>
            <a:r>
              <a:rPr lang="zh-CN" altLang="en-US" sz="2800" b="1" dirty="0">
                <a:solidFill>
                  <a:srgbClr val="FF0000"/>
                </a:solidFill>
              </a:rPr>
              <a:t>空后</a:t>
            </a:r>
            <a:r>
              <a:rPr lang="en-US" altLang="zh-CN" sz="2800" b="1" dirty="0">
                <a:latin typeface="微软雅黑" panose="020B0503020204020204" charset="-122"/>
                <a:ea typeface="微软雅黑" panose="020B0503020204020204" charset="-122"/>
                <a:cs typeface="微软雅黑" panose="020B0503020204020204" charset="-122"/>
                <a:sym typeface="+mn-ea"/>
              </a:rPr>
              <a:t>my assumptions about </a:t>
            </a:r>
            <a:r>
              <a:rPr lang="en-US" altLang="zh-CN" sz="2800" b="1" dirty="0">
                <a:solidFill>
                  <a:srgbClr val="FF0000"/>
                </a:solidFill>
                <a:latin typeface="微软雅黑" panose="020B0503020204020204" charset="-122"/>
                <a:ea typeface="微软雅黑" panose="020B0503020204020204" charset="-122"/>
                <a:cs typeface="微软雅黑" panose="020B0503020204020204" charset="-122"/>
                <a:sym typeface="+mn-ea"/>
              </a:rPr>
              <a:t>this highway builder</a:t>
            </a:r>
            <a:r>
              <a:rPr lang="zh-CN" altLang="en-US" sz="2800" b="1" dirty="0">
                <a:solidFill>
                  <a:srgbClr val="FF0000"/>
                </a:solidFill>
              </a:rPr>
              <a:t> </a:t>
            </a:r>
            <a:r>
              <a:rPr lang="zh-CN" altLang="en-US" sz="2800" b="1" dirty="0" smtClean="0">
                <a:solidFill>
                  <a:srgbClr val="FF0000"/>
                </a:solidFill>
              </a:rPr>
              <a:t>时才能完全确定）</a:t>
            </a:r>
            <a:r>
              <a:rPr lang="en-US" altLang="zh-CN" sz="2800" b="1" dirty="0" smtClean="0">
                <a:solidFill>
                  <a:srgbClr val="FF0000"/>
                </a:solidFill>
              </a:rPr>
              <a:t> </a:t>
            </a:r>
            <a:r>
              <a:rPr lang="zh-CN" altLang="en-US" sz="2800" b="1" dirty="0" smtClean="0">
                <a:solidFill>
                  <a:srgbClr val="0000FF"/>
                </a:solidFill>
              </a:rPr>
              <a:t>且</a:t>
            </a:r>
            <a:r>
              <a:rPr lang="zh-CN" altLang="en-US" sz="2800" b="1" dirty="0">
                <a:solidFill>
                  <a:srgbClr val="0000FF"/>
                </a:solidFill>
              </a:rPr>
              <a:t>与</a:t>
            </a:r>
            <a:r>
              <a:rPr lang="en-US" altLang="zh-CN" sz="2800" b="1" dirty="0">
                <a:solidFill>
                  <a:srgbClr val="0000FF"/>
                </a:solidFill>
              </a:rPr>
              <a:t>after hard physical labor </a:t>
            </a:r>
            <a:r>
              <a:rPr lang="zh-CN" altLang="en-US" sz="2800" b="1" dirty="0">
                <a:solidFill>
                  <a:srgbClr val="0000FF"/>
                </a:solidFill>
              </a:rPr>
              <a:t>呼应，故选</a:t>
            </a:r>
            <a:r>
              <a:rPr lang="en-US" altLang="zh-CN" sz="2800" b="1" dirty="0">
                <a:solidFill>
                  <a:srgbClr val="0000FF"/>
                </a:solidFill>
              </a:rPr>
              <a:t>A</a:t>
            </a:r>
            <a:r>
              <a:rPr lang="zh-CN" altLang="en-US" sz="2800" b="1" dirty="0">
                <a:solidFill>
                  <a:srgbClr val="0000FF"/>
                </a:solidFill>
              </a:rPr>
              <a:t>。</a:t>
            </a:r>
            <a:endParaRPr lang="zh-CN" altLang="zh-CN" sz="2800" dirty="0">
              <a:solidFill>
                <a:srgbClr val="0000FF"/>
              </a:solidFill>
            </a:endParaRPr>
          </a:p>
        </p:txBody>
      </p:sp>
      <p:sp>
        <p:nvSpPr>
          <p:cNvPr id="15" name="圆角矩形 12"/>
          <p:cNvSpPr/>
          <p:nvPr/>
        </p:nvSpPr>
        <p:spPr>
          <a:xfrm>
            <a:off x="467579" y="4747695"/>
            <a:ext cx="204286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1388226" y="706582"/>
            <a:ext cx="7880465" cy="399077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9950334" y="1159372"/>
            <a:ext cx="199505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19412" y="1702471"/>
            <a:ext cx="2607410" cy="36756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323439"/>
          </a:xfrm>
          <a:prstGeom prst="rect">
            <a:avLst/>
          </a:prstGeom>
          <a:solidFill>
            <a:schemeClr val="bg1"/>
          </a:solidFill>
        </p:spPr>
        <p:txBody>
          <a:bodyPr wrap="square">
            <a:spAutoFit/>
          </a:bodyPr>
          <a:lstStyle/>
          <a:p>
            <a:pPr fontAlgn="ctr"/>
            <a:r>
              <a:rPr lang="en-US" altLang="zh-CN" sz="2000" b="1" dirty="0">
                <a:solidFill>
                  <a:srgbClr val="C00000"/>
                </a:solidFill>
              </a:rPr>
              <a:t>47.</a:t>
            </a:r>
            <a:r>
              <a:rPr lang="zh-CN" altLang="zh-CN" sz="2000" b="1" dirty="0">
                <a:solidFill>
                  <a:srgbClr val="C00000"/>
                </a:solidFill>
              </a:rPr>
              <a:t>考查形容词词义</a:t>
            </a:r>
            <a:r>
              <a:rPr lang="zh-CN" altLang="zh-CN" sz="2000" b="1" dirty="0" smtClean="0">
                <a:solidFill>
                  <a:srgbClr val="C00000"/>
                </a:solidFill>
              </a:rPr>
              <a:t>辨析</a:t>
            </a:r>
            <a:r>
              <a:rPr lang="en-US" altLang="zh-CN" sz="2000" b="1" dirty="0" smtClean="0">
                <a:solidFill>
                  <a:srgbClr val="C00000"/>
                </a:solidFill>
              </a:rPr>
              <a:t>+</a:t>
            </a:r>
            <a:r>
              <a:rPr lang="zh-CN" altLang="en-US" sz="2000" b="1" dirty="0" smtClean="0">
                <a:solidFill>
                  <a:srgbClr val="C00000"/>
                </a:solidFill>
              </a:rPr>
              <a:t>句内逻辑</a:t>
            </a:r>
            <a:r>
              <a:rPr lang="zh-CN" altLang="zh-CN" sz="2000" b="1" dirty="0" smtClean="0">
                <a:solidFill>
                  <a:srgbClr val="C00000"/>
                </a:solidFill>
              </a:rPr>
              <a:t>。</a:t>
            </a:r>
            <a:r>
              <a:rPr lang="zh-CN" altLang="zh-CN" sz="2000" b="1" dirty="0"/>
              <a:t>句意：然而，也许</a:t>
            </a:r>
            <a:r>
              <a:rPr lang="zh-CN" altLang="en-US" sz="2000" b="1" dirty="0"/>
              <a:t>最引人注目的</a:t>
            </a:r>
            <a:r>
              <a:rPr lang="zh-CN" altLang="zh-CN" sz="2000" b="1" dirty="0"/>
              <a:t>是</a:t>
            </a:r>
            <a:r>
              <a:rPr lang="zh-CN" altLang="zh-CN" sz="2000" b="1" dirty="0">
                <a:solidFill>
                  <a:srgbClr val="C00000"/>
                </a:solidFill>
              </a:rPr>
              <a:t>这个人每天在辛苦的体力劳动之后花几个小时学习。</a:t>
            </a:r>
            <a:r>
              <a:rPr lang="en-US" altLang="zh-CN" sz="2000" b="1" dirty="0"/>
              <a:t>A. typical</a:t>
            </a:r>
            <a:r>
              <a:rPr lang="zh-CN" altLang="zh-CN" sz="2000" b="1" dirty="0"/>
              <a:t>典型的；</a:t>
            </a:r>
            <a:r>
              <a:rPr lang="en-US" altLang="zh-CN" sz="2000" b="1" dirty="0"/>
              <a:t>B. obvious</a:t>
            </a:r>
            <a:r>
              <a:rPr lang="zh-CN" altLang="zh-CN" sz="2000" b="1" dirty="0"/>
              <a:t>显然的；</a:t>
            </a:r>
            <a:r>
              <a:rPr lang="en-US" altLang="zh-CN" sz="2000" b="1" dirty="0"/>
              <a:t>C. natural</a:t>
            </a:r>
            <a:r>
              <a:rPr lang="zh-CN" altLang="zh-CN" sz="2000" b="1" dirty="0"/>
              <a:t>自然的；</a:t>
            </a:r>
            <a:r>
              <a:rPr lang="en-US" altLang="zh-CN" sz="2000" b="1" dirty="0">
                <a:solidFill>
                  <a:srgbClr val="C00000"/>
                </a:solidFill>
              </a:rPr>
              <a:t>D. remarkable</a:t>
            </a:r>
            <a:r>
              <a:rPr lang="zh-CN" altLang="zh-CN" sz="2000" b="1" dirty="0">
                <a:solidFill>
                  <a:srgbClr val="C00000"/>
                </a:solidFill>
              </a:rPr>
              <a:t>引人注目的</a:t>
            </a:r>
            <a:r>
              <a:rPr lang="zh-CN" altLang="en-US" sz="2000" b="1" dirty="0">
                <a:solidFill>
                  <a:srgbClr val="C00000"/>
                </a:solidFill>
              </a:rPr>
              <a:t>；非凡的；了不起的</a:t>
            </a:r>
            <a:r>
              <a:rPr lang="zh-CN" altLang="zh-CN" sz="2000" b="1" dirty="0">
                <a:solidFill>
                  <a:srgbClr val="C00000"/>
                </a:solidFill>
              </a:rPr>
              <a:t>。</a:t>
            </a:r>
            <a:r>
              <a:rPr lang="zh-CN" altLang="zh-CN" sz="2000" b="1" dirty="0"/>
              <a:t>根据后文</a:t>
            </a:r>
            <a:r>
              <a:rPr lang="en-US" altLang="zh-CN" sz="2000" b="1" dirty="0"/>
              <a:t>“this man spent hours studying every day after hard physical labor.”</a:t>
            </a:r>
            <a:r>
              <a:rPr lang="zh-CN" altLang="zh-CN" sz="2000" b="1" dirty="0"/>
              <a:t>可知，这个人每天在辛苦的体力劳动之后花几个小时学习</a:t>
            </a:r>
            <a:r>
              <a:rPr lang="zh-CN" altLang="zh-CN" sz="2000" b="1" dirty="0" smtClean="0"/>
              <a:t>，</a:t>
            </a:r>
            <a:r>
              <a:rPr lang="zh-CN" altLang="en-US" sz="2000" b="1" dirty="0" smtClean="0">
                <a:solidFill>
                  <a:srgbClr val="C00000"/>
                </a:solidFill>
              </a:rPr>
              <a:t>考生要推断出</a:t>
            </a:r>
            <a:r>
              <a:rPr lang="zh-CN" altLang="zh-CN" sz="2000" b="1" dirty="0" smtClean="0"/>
              <a:t>这</a:t>
            </a:r>
            <a:r>
              <a:rPr lang="zh-CN" altLang="zh-CN" sz="2000" b="1" dirty="0"/>
              <a:t>是</a:t>
            </a:r>
            <a:r>
              <a:rPr lang="zh-CN" altLang="zh-CN" sz="2000" b="1" dirty="0">
                <a:solidFill>
                  <a:srgbClr val="C00000"/>
                </a:solidFill>
              </a:rPr>
              <a:t>最</a:t>
            </a:r>
            <a:r>
              <a:rPr lang="zh-CN" altLang="en-US" sz="2000" b="1" dirty="0">
                <a:solidFill>
                  <a:srgbClr val="C00000"/>
                </a:solidFill>
              </a:rPr>
              <a:t>引人注目</a:t>
            </a:r>
            <a:r>
              <a:rPr lang="zh-CN" altLang="zh-CN" sz="2000" b="1" dirty="0">
                <a:solidFill>
                  <a:srgbClr val="C00000"/>
                </a:solidFill>
              </a:rPr>
              <a:t>的</a:t>
            </a:r>
            <a:r>
              <a:rPr lang="zh-CN" altLang="zh-CN" sz="2000" b="1" dirty="0"/>
              <a:t>品质。故选</a:t>
            </a:r>
            <a:r>
              <a:rPr lang="en-US" altLang="zh-CN" sz="2000" b="1" dirty="0"/>
              <a:t>D</a:t>
            </a:r>
            <a:r>
              <a:rPr lang="zh-CN" altLang="zh-CN" sz="2000" b="1" dirty="0"/>
              <a:t>。</a:t>
            </a:r>
            <a:endParaRPr lang="zh-CN" altLang="zh-CN" sz="2000" dirty="0"/>
          </a:p>
        </p:txBody>
      </p:sp>
      <p:sp>
        <p:nvSpPr>
          <p:cNvPr id="15" name="圆角矩形 12"/>
          <p:cNvSpPr/>
          <p:nvPr/>
        </p:nvSpPr>
        <p:spPr>
          <a:xfrm>
            <a:off x="9229178" y="5138396"/>
            <a:ext cx="2142633"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H="1" flipV="1">
            <a:off x="9229178" y="1159372"/>
            <a:ext cx="743324" cy="385320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2219498" y="1159372"/>
            <a:ext cx="9725891"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19412" y="1702471"/>
            <a:ext cx="2607410" cy="36756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938992"/>
          </a:xfrm>
          <a:prstGeom prst="rect">
            <a:avLst/>
          </a:prstGeom>
          <a:solidFill>
            <a:schemeClr val="bg1"/>
          </a:solidFill>
        </p:spPr>
        <p:txBody>
          <a:bodyPr wrap="square">
            <a:spAutoFit/>
          </a:bodyPr>
          <a:lstStyle/>
          <a:p>
            <a:pPr fontAlgn="ctr"/>
            <a:r>
              <a:rPr lang="en-US" altLang="zh-CN" sz="2400" b="1" dirty="0">
                <a:solidFill>
                  <a:srgbClr val="C00000"/>
                </a:solidFill>
              </a:rPr>
              <a:t>48.</a:t>
            </a:r>
            <a:r>
              <a:rPr lang="zh-CN" altLang="zh-CN" sz="2400" b="1" dirty="0">
                <a:solidFill>
                  <a:srgbClr val="C00000"/>
                </a:solidFill>
              </a:rPr>
              <a:t>考查动词词义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句内逻辑</a:t>
            </a:r>
            <a:r>
              <a:rPr lang="en-US" altLang="zh-CN" sz="2400" b="1" dirty="0" smtClean="0">
                <a:solidFill>
                  <a:srgbClr val="C00000"/>
                </a:solidFill>
              </a:rPr>
              <a:t>+</a:t>
            </a:r>
            <a:r>
              <a:rPr lang="zh-CN" altLang="en-US" sz="2400" b="1" dirty="0" smtClean="0">
                <a:solidFill>
                  <a:srgbClr val="C00000"/>
                </a:solidFill>
              </a:rPr>
              <a:t>文化背景知识 （ </a:t>
            </a:r>
            <a:r>
              <a:rPr lang="en-US" altLang="zh-CN" sz="2400" b="1" dirty="0" smtClean="0">
                <a:solidFill>
                  <a:srgbClr val="C00000"/>
                </a:solidFill>
              </a:rPr>
              <a:t>Emerson </a:t>
            </a:r>
            <a:r>
              <a:rPr lang="zh-CN" altLang="en-US" sz="2400" b="1" dirty="0" smtClean="0">
                <a:solidFill>
                  <a:srgbClr val="C00000"/>
                </a:solidFill>
              </a:rPr>
              <a:t>是美国著名作家）</a:t>
            </a:r>
            <a:r>
              <a:rPr lang="zh-CN" altLang="zh-CN" sz="2400" b="1" dirty="0" smtClean="0">
                <a:solidFill>
                  <a:srgbClr val="C00000"/>
                </a:solidFill>
              </a:rPr>
              <a:t>。</a:t>
            </a:r>
            <a:r>
              <a:rPr lang="zh-CN" altLang="zh-CN" sz="2400" b="1" dirty="0"/>
              <a:t>句意：他会眼都不眨地</a:t>
            </a:r>
            <a:r>
              <a:rPr lang="zh-CN" altLang="zh-CN" sz="2400" b="1" dirty="0">
                <a:solidFill>
                  <a:srgbClr val="C00000"/>
                </a:solidFill>
              </a:rPr>
              <a:t>引用</a:t>
            </a:r>
            <a:r>
              <a:rPr lang="zh-CN" altLang="zh-CN" sz="2400" b="1" dirty="0"/>
              <a:t>爱默生的一段译</a:t>
            </a:r>
            <a:r>
              <a:rPr lang="zh-CN" altLang="en-US" sz="2400" b="1" dirty="0"/>
              <a:t>文</a:t>
            </a:r>
            <a:r>
              <a:rPr lang="zh-CN" altLang="zh-CN" sz="2400" b="1" dirty="0"/>
              <a:t>，然后再询问美国作家对文学的整体影响。</a:t>
            </a:r>
            <a:r>
              <a:rPr lang="en-US" altLang="zh-CN" sz="2400" b="1" dirty="0"/>
              <a:t>A. publish</a:t>
            </a:r>
            <a:r>
              <a:rPr lang="zh-CN" altLang="zh-CN" sz="2400" b="1" dirty="0"/>
              <a:t>出版；</a:t>
            </a:r>
            <a:r>
              <a:rPr lang="en-US" altLang="zh-CN" sz="2400" b="1" dirty="0">
                <a:solidFill>
                  <a:srgbClr val="C00000"/>
                </a:solidFill>
              </a:rPr>
              <a:t>B. quote</a:t>
            </a:r>
            <a:r>
              <a:rPr lang="zh-CN" altLang="zh-CN" sz="2400" b="1" dirty="0">
                <a:solidFill>
                  <a:srgbClr val="C00000"/>
                </a:solidFill>
              </a:rPr>
              <a:t>引用；</a:t>
            </a:r>
            <a:r>
              <a:rPr lang="en-US" altLang="zh-CN" sz="2400" b="1" dirty="0"/>
              <a:t>C. copy</a:t>
            </a:r>
            <a:r>
              <a:rPr lang="zh-CN" altLang="zh-CN" sz="2400" b="1" dirty="0"/>
              <a:t>复制；</a:t>
            </a:r>
            <a:r>
              <a:rPr lang="en-US" altLang="zh-CN" sz="2400" b="1" dirty="0"/>
              <a:t>D. download</a:t>
            </a:r>
            <a:r>
              <a:rPr lang="zh-CN" altLang="zh-CN" sz="2400" b="1" dirty="0"/>
              <a:t>下载。根据后文</a:t>
            </a:r>
            <a:r>
              <a:rPr lang="en-US" altLang="zh-CN" sz="2400" b="1" dirty="0"/>
              <a:t>“a translated Emerson passage”</a:t>
            </a:r>
            <a:r>
              <a:rPr lang="zh-CN" altLang="zh-CN" sz="2400" b="1" dirty="0"/>
              <a:t>指引用爱默生的一段译</a:t>
            </a:r>
            <a:r>
              <a:rPr lang="zh-CN" altLang="en-US" sz="2400" b="1" dirty="0"/>
              <a:t>文</a:t>
            </a:r>
            <a:r>
              <a:rPr lang="zh-CN" altLang="zh-CN" sz="2400" b="1" dirty="0"/>
              <a:t>，故选</a:t>
            </a:r>
            <a:r>
              <a:rPr lang="en-US" altLang="zh-CN" sz="2400" b="1" dirty="0"/>
              <a:t>B</a:t>
            </a:r>
            <a:r>
              <a:rPr lang="zh-CN" altLang="zh-CN" sz="2400" b="1" dirty="0"/>
              <a:t>。</a:t>
            </a:r>
            <a:r>
              <a:rPr lang="zh-CN" altLang="en-US" sz="2400" b="1" dirty="0"/>
              <a:t>该题结合年轻人</a:t>
            </a:r>
            <a:r>
              <a:rPr lang="zh-CN" altLang="en-US" sz="2400" b="1" dirty="0" smtClean="0"/>
              <a:t>的筑路</a:t>
            </a:r>
            <a:r>
              <a:rPr lang="zh-CN" altLang="en-US" sz="2400" b="1" dirty="0"/>
              <a:t>这个工作，即便</a:t>
            </a:r>
            <a:r>
              <a:rPr lang="en-US" altLang="zh-CN" sz="2400" b="1" dirty="0"/>
              <a:t>B</a:t>
            </a:r>
            <a:r>
              <a:rPr lang="zh-CN" altLang="en-US" sz="2400" b="1" dirty="0"/>
              <a:t>语义不清楚，可以代入</a:t>
            </a:r>
            <a:r>
              <a:rPr lang="en-US" altLang="zh-CN" sz="2400" b="1" dirty="0"/>
              <a:t>A C D</a:t>
            </a:r>
            <a:r>
              <a:rPr lang="zh-CN" altLang="en-US" sz="2400" b="1" dirty="0"/>
              <a:t>三个选项，进行排除 。</a:t>
            </a:r>
            <a:endParaRPr lang="zh-CN" altLang="zh-CN" sz="2400" dirty="0"/>
          </a:p>
        </p:txBody>
      </p:sp>
      <p:sp>
        <p:nvSpPr>
          <p:cNvPr id="15" name="圆角矩形 12"/>
          <p:cNvSpPr/>
          <p:nvPr/>
        </p:nvSpPr>
        <p:spPr>
          <a:xfrm>
            <a:off x="3734477" y="5620534"/>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4846320" y="2070039"/>
            <a:ext cx="4231178" cy="355049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2709949" y="1550071"/>
            <a:ext cx="940169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2"/>
          <p:cNvSpPr/>
          <p:nvPr/>
        </p:nvSpPr>
        <p:spPr>
          <a:xfrm>
            <a:off x="19411" y="2041320"/>
            <a:ext cx="3122799" cy="49902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2677656"/>
          </a:xfrm>
          <a:prstGeom prst="rect">
            <a:avLst/>
          </a:prstGeom>
          <a:solidFill>
            <a:schemeClr val="bg1"/>
          </a:solidFill>
        </p:spPr>
        <p:txBody>
          <a:bodyPr wrap="square">
            <a:spAutoFit/>
          </a:bodyPr>
          <a:lstStyle/>
          <a:p>
            <a:pPr fontAlgn="ctr"/>
            <a:r>
              <a:rPr lang="en-US" altLang="zh-CN" sz="2400" b="1" dirty="0">
                <a:solidFill>
                  <a:srgbClr val="C00000"/>
                </a:solidFill>
              </a:rPr>
              <a:t>49.</a:t>
            </a:r>
            <a:r>
              <a:rPr lang="zh-CN" altLang="zh-CN" sz="2400" b="1" dirty="0">
                <a:solidFill>
                  <a:srgbClr val="C00000"/>
                </a:solidFill>
              </a:rPr>
              <a:t>考查名词词义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句间逻辑</a:t>
            </a:r>
            <a:r>
              <a:rPr lang="en-US" altLang="zh-CN" sz="2400" b="1" dirty="0" smtClean="0">
                <a:solidFill>
                  <a:srgbClr val="C00000"/>
                </a:solidFill>
              </a:rPr>
              <a:t>+</a:t>
            </a:r>
            <a:r>
              <a:rPr lang="zh-CN" altLang="en-US" sz="2400" b="1" dirty="0" smtClean="0">
                <a:solidFill>
                  <a:srgbClr val="C00000"/>
                </a:solidFill>
              </a:rPr>
              <a:t>文化背景 （</a:t>
            </a:r>
            <a:r>
              <a:rPr lang="en-US" altLang="zh-CN" sz="2400" b="1" dirty="0" smtClean="0">
                <a:solidFill>
                  <a:srgbClr val="C00000"/>
                </a:solidFill>
              </a:rPr>
              <a:t>Emerson</a:t>
            </a:r>
            <a:r>
              <a:rPr lang="zh-CN" altLang="en-US" sz="2400" b="1" dirty="0" smtClean="0">
                <a:solidFill>
                  <a:srgbClr val="C00000"/>
                </a:solidFill>
              </a:rPr>
              <a:t>是美国作家） </a:t>
            </a:r>
            <a:r>
              <a:rPr lang="en-US" altLang="zh-CN" sz="2400" b="1" dirty="0" smtClean="0">
                <a:solidFill>
                  <a:srgbClr val="C00000"/>
                </a:solidFill>
              </a:rPr>
              <a:t>+</a:t>
            </a:r>
            <a:r>
              <a:rPr lang="zh-CN" altLang="en-US" sz="2400" b="1" dirty="0" smtClean="0">
                <a:solidFill>
                  <a:srgbClr val="C00000"/>
                </a:solidFill>
              </a:rPr>
              <a:t>下文同义词复现</a:t>
            </a:r>
            <a:r>
              <a:rPr lang="zh-CN" altLang="en-US" sz="2400" b="1" dirty="0" smtClean="0">
                <a:solidFill>
                  <a:srgbClr val="0000FF"/>
                </a:solidFill>
              </a:rPr>
              <a:t>（下一句）</a:t>
            </a:r>
            <a:r>
              <a:rPr lang="zh-CN" altLang="zh-CN" sz="2400" b="1" dirty="0" smtClean="0"/>
              <a:t>。</a:t>
            </a:r>
            <a:r>
              <a:rPr lang="zh-CN" altLang="zh-CN" sz="2400" b="1" dirty="0"/>
              <a:t>句意：他会眼都不眨地引用翻译过的爱默生的一段话，然后再询问美国作家对文学的整体影响。</a:t>
            </a:r>
            <a:r>
              <a:rPr lang="en-US" altLang="zh-CN" sz="2400" b="1" dirty="0"/>
              <a:t>A. writers</a:t>
            </a:r>
            <a:r>
              <a:rPr lang="zh-CN" altLang="zh-CN" sz="2400" b="1" dirty="0"/>
              <a:t>作者；</a:t>
            </a:r>
            <a:r>
              <a:rPr lang="en-US" altLang="zh-CN" sz="2400" b="1" dirty="0"/>
              <a:t>B. historians</a:t>
            </a:r>
            <a:r>
              <a:rPr lang="zh-CN" altLang="zh-CN" sz="2400" b="1" dirty="0"/>
              <a:t>历史学家；</a:t>
            </a:r>
            <a:r>
              <a:rPr lang="en-US" altLang="zh-CN" sz="2400" b="1" dirty="0"/>
              <a:t>C. workers</a:t>
            </a:r>
            <a:r>
              <a:rPr lang="zh-CN" altLang="zh-CN" sz="2400" b="1" dirty="0"/>
              <a:t>工人；</a:t>
            </a:r>
            <a:r>
              <a:rPr lang="en-US" altLang="zh-CN" sz="2400" b="1" dirty="0"/>
              <a:t>D. students</a:t>
            </a:r>
            <a:r>
              <a:rPr lang="zh-CN" altLang="zh-CN" sz="2400" b="1" dirty="0"/>
              <a:t>学生。根据上文</a:t>
            </a:r>
            <a:r>
              <a:rPr lang="en-US" altLang="zh-CN" sz="2400" b="1" dirty="0"/>
              <a:t>“a translated Emerson passage before asking about the literary influence of American”</a:t>
            </a:r>
            <a:r>
              <a:rPr lang="zh-CN" altLang="zh-CN" sz="2400" b="1" dirty="0"/>
              <a:t>以及后文</a:t>
            </a:r>
            <a:r>
              <a:rPr lang="en-US" altLang="zh-CN" sz="2400" b="1" dirty="0"/>
              <a:t>“And what do you all learn about Russian authors?(</a:t>
            </a:r>
            <a:r>
              <a:rPr lang="zh-CN" altLang="zh-CN" sz="2400" b="1" dirty="0"/>
              <a:t>你们对俄罗斯作家有什么了解？</a:t>
            </a:r>
            <a:r>
              <a:rPr lang="en-US" altLang="zh-CN" sz="2400" b="1" dirty="0"/>
              <a:t>)”</a:t>
            </a:r>
            <a:r>
              <a:rPr lang="zh-CN" altLang="zh-CN" sz="2400" b="1" dirty="0"/>
              <a:t>可知，年轻人对美国和俄罗斯的作家感兴趣。故选</a:t>
            </a:r>
            <a:r>
              <a:rPr lang="en-US" altLang="zh-CN" sz="2400" b="1" dirty="0"/>
              <a:t>A</a:t>
            </a:r>
            <a:r>
              <a:rPr lang="zh-CN" altLang="zh-CN" sz="2400" b="1" dirty="0"/>
              <a:t>。</a:t>
            </a:r>
            <a:r>
              <a:rPr lang="zh-CN" altLang="en-US" sz="2400" b="1" dirty="0"/>
              <a:t>考生可以利用下文同义词复现进行解题。</a:t>
            </a:r>
            <a:endParaRPr lang="zh-CN" altLang="zh-CN" sz="2400" dirty="0"/>
          </a:p>
        </p:txBody>
      </p:sp>
      <p:sp>
        <p:nvSpPr>
          <p:cNvPr id="15" name="圆角矩形 12"/>
          <p:cNvSpPr/>
          <p:nvPr/>
        </p:nvSpPr>
        <p:spPr>
          <a:xfrm>
            <a:off x="567334" y="6036170"/>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1406927" y="2826327"/>
            <a:ext cx="1246908" cy="320984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圆角矩形 12"/>
          <p:cNvSpPr/>
          <p:nvPr/>
        </p:nvSpPr>
        <p:spPr>
          <a:xfrm>
            <a:off x="19412" y="2074572"/>
            <a:ext cx="1643134" cy="49902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12"/>
          <p:cNvSpPr/>
          <p:nvPr/>
        </p:nvSpPr>
        <p:spPr>
          <a:xfrm>
            <a:off x="19412" y="2896704"/>
            <a:ext cx="3031359"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8"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2677656"/>
          </a:xfrm>
          <a:prstGeom prst="rect">
            <a:avLst/>
          </a:prstGeom>
          <a:solidFill>
            <a:schemeClr val="bg1"/>
          </a:solidFill>
        </p:spPr>
        <p:txBody>
          <a:bodyPr wrap="square">
            <a:spAutoFit/>
          </a:bodyPr>
          <a:lstStyle/>
          <a:p>
            <a:pPr fontAlgn="ctr"/>
            <a:r>
              <a:rPr lang="en-US" altLang="zh-CN" sz="2800" b="1" dirty="0">
                <a:solidFill>
                  <a:srgbClr val="C00000"/>
                </a:solidFill>
              </a:rPr>
              <a:t>50.</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段间逻辑 </a:t>
            </a:r>
            <a:r>
              <a:rPr lang="zh-CN" altLang="en-US" sz="2800" b="1" dirty="0" smtClean="0">
                <a:solidFill>
                  <a:srgbClr val="0000FF"/>
                </a:solidFill>
              </a:rPr>
              <a:t>（文章上一段 ）</a:t>
            </a:r>
            <a:r>
              <a:rPr lang="zh-CN" altLang="en-US" sz="2800" b="1" dirty="0" smtClean="0">
                <a:solidFill>
                  <a:srgbClr val="7030A0"/>
                </a:solidFill>
              </a:rPr>
              <a:t>上一段交代</a:t>
            </a:r>
            <a:r>
              <a:rPr lang="zh-CN" altLang="en-US" sz="2800" b="1" dirty="0">
                <a:solidFill>
                  <a:srgbClr val="7030A0"/>
                </a:solidFill>
              </a:rPr>
              <a:t>了我坐火车旅游的一次邂逅，具体把年轻人的问题直接引用，自然应该是回忆</a:t>
            </a:r>
            <a:r>
              <a:rPr lang="zh-CN" altLang="en-US" sz="2800" b="1" dirty="0" smtClean="0">
                <a:solidFill>
                  <a:srgbClr val="7030A0"/>
                </a:solidFill>
              </a:rPr>
              <a:t>。</a:t>
            </a:r>
            <a:r>
              <a:rPr lang="zh-CN" altLang="zh-CN" sz="2800" b="1" dirty="0" smtClean="0"/>
              <a:t>句</a:t>
            </a:r>
            <a:r>
              <a:rPr lang="zh-CN" altLang="zh-CN" sz="2800" b="1" dirty="0"/>
              <a:t>意：</a:t>
            </a:r>
            <a:r>
              <a:rPr lang="en-US" altLang="zh-CN" sz="2800" b="1" dirty="0"/>
              <a:t>“</a:t>
            </a:r>
            <a:r>
              <a:rPr lang="zh-CN" altLang="zh-CN" sz="2800" b="1" dirty="0"/>
              <a:t>你们对俄罗斯作家有什么了解？</a:t>
            </a:r>
            <a:r>
              <a:rPr lang="en-US" altLang="zh-CN" sz="2800" b="1" dirty="0"/>
              <a:t>”</a:t>
            </a:r>
            <a:r>
              <a:rPr lang="zh-CN" altLang="zh-CN" sz="2800" b="1" dirty="0"/>
              <a:t>我记得他曾经问过。</a:t>
            </a:r>
            <a:r>
              <a:rPr lang="en-US" altLang="zh-CN" sz="2800" b="1" dirty="0"/>
              <a:t>A. anticipate</a:t>
            </a:r>
            <a:r>
              <a:rPr lang="zh-CN" altLang="zh-CN" sz="2800" b="1" dirty="0"/>
              <a:t>预期；</a:t>
            </a:r>
            <a:r>
              <a:rPr lang="en-US" altLang="zh-CN" sz="2800" b="1" dirty="0"/>
              <a:t>B. imagine</a:t>
            </a:r>
            <a:r>
              <a:rPr lang="zh-CN" altLang="zh-CN" sz="2800" b="1" dirty="0"/>
              <a:t>想象；</a:t>
            </a:r>
            <a:r>
              <a:rPr lang="en-US" altLang="zh-CN" sz="2800" b="1" dirty="0"/>
              <a:t>C. recall</a:t>
            </a:r>
            <a:r>
              <a:rPr lang="zh-CN" altLang="zh-CN" sz="2800" b="1" dirty="0"/>
              <a:t>记起；</a:t>
            </a:r>
            <a:r>
              <a:rPr lang="en-US" altLang="zh-CN" sz="2800" b="1" dirty="0"/>
              <a:t>D. catch</a:t>
            </a:r>
            <a:r>
              <a:rPr lang="zh-CN" altLang="zh-CN" sz="2800" b="1" dirty="0"/>
              <a:t>抓住。根据后文</a:t>
            </a:r>
            <a:r>
              <a:rPr lang="en-US" altLang="zh-CN" sz="2800" b="1" dirty="0"/>
              <a:t>“him asking at one point”</a:t>
            </a:r>
            <a:r>
              <a:rPr lang="zh-CN" altLang="zh-CN" sz="2800" b="1" dirty="0"/>
              <a:t>可知，作者在回忆年轻人提过的问题。故选</a:t>
            </a:r>
            <a:r>
              <a:rPr lang="en-US" altLang="zh-CN" sz="2800" b="1" dirty="0"/>
              <a:t>C</a:t>
            </a:r>
            <a:r>
              <a:rPr lang="zh-CN" altLang="zh-CN" sz="2800" b="1" dirty="0"/>
              <a:t>。</a:t>
            </a:r>
            <a:r>
              <a:rPr lang="zh-CN" altLang="en-US" sz="2800" b="1" dirty="0"/>
              <a:t>本文是旅游见闻，以回忆的手法来叙述与年轻人的一次邂逅。</a:t>
            </a:r>
            <a:endParaRPr lang="zh-CN" altLang="zh-CN" sz="2800" dirty="0"/>
          </a:p>
        </p:txBody>
      </p:sp>
      <p:sp>
        <p:nvSpPr>
          <p:cNvPr id="15" name="圆角矩形 12"/>
          <p:cNvSpPr/>
          <p:nvPr/>
        </p:nvSpPr>
        <p:spPr>
          <a:xfrm>
            <a:off x="6477671" y="6443489"/>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H="1" flipV="1">
            <a:off x="4702780" y="3230012"/>
            <a:ext cx="2146907" cy="318419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 name="圆角矩形 12"/>
          <p:cNvSpPr/>
          <p:nvPr/>
        </p:nvSpPr>
        <p:spPr>
          <a:xfrm>
            <a:off x="5270270" y="2896704"/>
            <a:ext cx="4314292"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16689"/>
            <a:ext cx="12192000" cy="3539430"/>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It would have been easy to </a:t>
            </a:r>
            <a:r>
              <a:rPr lang="en-US" altLang="zh-CN" sz="2800" u="sng" dirty="0">
                <a:latin typeface="微软雅黑" panose="020B0503020204020204" charset="-122"/>
                <a:ea typeface="微软雅黑" panose="020B0503020204020204" charset="-122"/>
                <a:cs typeface="微软雅黑" panose="020B0503020204020204" charset="-122"/>
                <a:sym typeface="+mn-ea"/>
              </a:rPr>
              <a:t>       51        </a:t>
            </a:r>
            <a:r>
              <a:rPr lang="en-US" altLang="zh-CN" sz="2800" dirty="0">
                <a:latin typeface="微软雅黑" panose="020B0503020204020204" charset="-122"/>
                <a:ea typeface="微软雅黑" panose="020B0503020204020204" charset="-122"/>
                <a:cs typeface="微软雅黑" panose="020B0503020204020204" charset="-122"/>
                <a:sym typeface="+mn-ea"/>
              </a:rPr>
              <a:t>my assumptions about this highway builder who had never been more than a few hundred miles from home. 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a:t>
            </a:r>
            <a:r>
              <a:rPr lang="en-US" altLang="zh-CN" sz="2800" dirty="0">
                <a:solidFill>
                  <a:srgbClr val="0000FF"/>
                </a:solidFill>
                <a:latin typeface="微软雅黑" panose="020B0503020204020204" charset="-122"/>
                <a:ea typeface="微软雅黑" panose="020B0503020204020204" charset="-122"/>
                <a:cs typeface="微软雅黑" panose="020B0503020204020204" charset="-122"/>
                <a:sym typeface="+mn-ea"/>
              </a:rPr>
              <a:t>so. </a:t>
            </a:r>
            <a:r>
              <a:rPr lang="en-US" altLang="zh-CN" sz="28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2800" dirty="0">
              <a:latin typeface="微软雅黑" panose="020B0503020204020204" charset="-122"/>
              <a:ea typeface="微软雅黑" panose="020B0503020204020204" charset="-122"/>
              <a:cs typeface="微软雅黑" panose="020B0503020204020204" charset="-122"/>
              <a:sym typeface="+mn-ea"/>
            </a:endParaRPr>
          </a:p>
          <a:p>
            <a:endParaRPr lang="zh-CN" altLang="en-US" sz="2800" dirty="0"/>
          </a:p>
        </p:txBody>
      </p:sp>
      <p:sp>
        <p:nvSpPr>
          <p:cNvPr id="5" name="文本框 4"/>
          <p:cNvSpPr txBox="1"/>
          <p:nvPr/>
        </p:nvSpPr>
        <p:spPr>
          <a:xfrm>
            <a:off x="207034" y="140529"/>
            <a:ext cx="10271786" cy="584775"/>
          </a:xfrm>
          <a:prstGeom prst="rect">
            <a:avLst/>
          </a:prstGeom>
          <a:solidFill>
            <a:schemeClr val="accent5">
              <a:lumMod val="20000"/>
              <a:lumOff val="80000"/>
            </a:schemeClr>
          </a:solidFill>
        </p:spPr>
        <p:txBody>
          <a:bodyPr wrap="square" rtlCol="0">
            <a:spAutoFit/>
          </a:bodyPr>
          <a:lstStyle/>
          <a:p>
            <a:r>
              <a:rPr lang="en-US" altLang="zh-CN" sz="3200" dirty="0"/>
              <a:t>Para3:   the influence of the encounter on the writer</a:t>
            </a:r>
            <a:endParaRPr lang="zh-CN" altLang="en-US" sz="3200" dirty="0"/>
          </a:p>
        </p:txBody>
      </p:sp>
      <p:sp>
        <p:nvSpPr>
          <p:cNvPr id="7" name="文本框 6"/>
          <p:cNvSpPr txBox="1"/>
          <p:nvPr/>
        </p:nvSpPr>
        <p:spPr>
          <a:xfrm>
            <a:off x="207034" y="805451"/>
            <a:ext cx="11697419" cy="1815882"/>
          </a:xfrm>
          <a:prstGeom prst="rect">
            <a:avLst/>
          </a:prstGeom>
          <a:solidFill>
            <a:schemeClr val="accent5">
              <a:lumMod val="20000"/>
              <a:lumOff val="80000"/>
            </a:schemeClr>
          </a:solidFill>
        </p:spPr>
        <p:txBody>
          <a:bodyPr wrap="square" rtlCol="0">
            <a:spAutoFit/>
          </a:bodyPr>
          <a:lstStyle/>
          <a:p>
            <a:r>
              <a:rPr lang="en-US" altLang="zh-CN" sz="2800" dirty="0"/>
              <a:t>Read this sentence</a:t>
            </a:r>
            <a:r>
              <a:rPr lang="zh-CN" altLang="zh-CN" sz="2800" dirty="0"/>
              <a:t>：  </a:t>
            </a:r>
            <a:endParaRPr lang="zh-CN" altLang="zh-CN" sz="2800" dirty="0"/>
          </a:p>
          <a:p>
            <a:r>
              <a:rPr lang="en-US" altLang="zh-CN" sz="2800" dirty="0"/>
              <a:t>But this highly informed, </a:t>
            </a:r>
            <a:r>
              <a:rPr lang="en-US" altLang="zh-CN" sz="2800" u="sng" dirty="0"/>
              <a:t>      52       </a:t>
            </a:r>
            <a:r>
              <a:rPr lang="en-US" altLang="zh-CN" sz="2800" dirty="0"/>
              <a:t>, and admirable person prevented me doing </a:t>
            </a:r>
            <a:r>
              <a:rPr lang="en-US" altLang="zh-CN" sz="2800" b="1" dirty="0">
                <a:solidFill>
                  <a:srgbClr val="FF0000"/>
                </a:solidFill>
              </a:rPr>
              <a:t>so</a:t>
            </a:r>
            <a:r>
              <a:rPr lang="en-US" altLang="zh-CN" sz="2800" b="1" dirty="0"/>
              <a:t>.</a:t>
            </a:r>
            <a:endParaRPr lang="en-US" altLang="zh-CN" sz="2800" b="1" dirty="0"/>
          </a:p>
          <a:p>
            <a:r>
              <a:rPr lang="en-US" altLang="zh-CN" sz="2800" b="1" dirty="0">
                <a:solidFill>
                  <a:srgbClr val="0000FF"/>
                </a:solidFill>
              </a:rPr>
              <a:t> Q1: </a:t>
            </a:r>
            <a:r>
              <a:rPr lang="en-US" altLang="zh-CN" sz="2800" dirty="0"/>
              <a:t>What does </a:t>
            </a:r>
            <a:r>
              <a:rPr lang="en-US" altLang="zh-CN" sz="2800" b="1" dirty="0">
                <a:solidFill>
                  <a:srgbClr val="FF0000"/>
                </a:solidFill>
              </a:rPr>
              <a:t>so</a:t>
            </a:r>
            <a:r>
              <a:rPr lang="en-US" altLang="zh-CN" sz="2800" dirty="0">
                <a:solidFill>
                  <a:srgbClr val="FF0000"/>
                </a:solidFill>
              </a:rPr>
              <a:t> </a:t>
            </a:r>
            <a:r>
              <a:rPr lang="en-US" altLang="zh-CN" sz="2800" dirty="0"/>
              <a:t>mean ?</a:t>
            </a:r>
            <a:endParaRPr lang="zh-CN" altLang="en-US" sz="2800" dirty="0">
              <a:solidFill>
                <a:srgbClr val="C00000"/>
              </a:solidFill>
            </a:endParaRPr>
          </a:p>
        </p:txBody>
      </p:sp>
      <p:sp>
        <p:nvSpPr>
          <p:cNvPr id="8" name="文本框 7"/>
          <p:cNvSpPr txBox="1"/>
          <p:nvPr/>
        </p:nvSpPr>
        <p:spPr>
          <a:xfrm>
            <a:off x="207034" y="2701480"/>
            <a:ext cx="11887200" cy="523220"/>
          </a:xfrm>
          <a:prstGeom prst="rect">
            <a:avLst/>
          </a:prstGeom>
          <a:solidFill>
            <a:schemeClr val="accent5">
              <a:lumMod val="20000"/>
              <a:lumOff val="80000"/>
            </a:schemeClr>
          </a:solidFill>
        </p:spPr>
        <p:txBody>
          <a:bodyPr wrap="square" rtlCol="0">
            <a:spAutoFit/>
          </a:bodyPr>
          <a:lstStyle/>
          <a:p>
            <a:r>
              <a:rPr lang="en-US" altLang="zh-CN" sz="2800" b="1" dirty="0">
                <a:solidFill>
                  <a:srgbClr val="0000FF"/>
                </a:solidFill>
              </a:rPr>
              <a:t>Q2</a:t>
            </a:r>
            <a:r>
              <a:rPr lang="zh-CN" altLang="en-US" sz="2800" b="1" dirty="0">
                <a:solidFill>
                  <a:srgbClr val="0000FF"/>
                </a:solidFill>
              </a:rPr>
              <a:t>：</a:t>
            </a:r>
            <a:r>
              <a:rPr lang="en-US" altLang="zh-CN" sz="2800" dirty="0">
                <a:solidFill>
                  <a:srgbClr val="C00000"/>
                </a:solidFill>
              </a:rPr>
              <a:t>What did the writer learn from the encounter with the young man?</a:t>
            </a:r>
            <a:endParaRPr lang="zh-CN" altLang="en-US" sz="2800" dirty="0">
              <a:solidFill>
                <a:srgbClr val="C00000"/>
              </a:solidFill>
            </a:endParaRPr>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6783"/>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prevented me doing so. </a:t>
            </a:r>
            <a:r>
              <a:rPr lang="en-US" altLang="zh-CN" sz="28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5436523" y="16783"/>
            <a:ext cx="5993476"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3599412" y="4691160"/>
            <a:ext cx="2019990" cy="56440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090622"/>
            <a:ext cx="12192000" cy="2677656"/>
          </a:xfrm>
          <a:prstGeom prst="rect">
            <a:avLst/>
          </a:prstGeom>
          <a:solidFill>
            <a:schemeClr val="bg1"/>
          </a:solidFill>
        </p:spPr>
        <p:txBody>
          <a:bodyPr wrap="square">
            <a:spAutoFit/>
          </a:bodyPr>
          <a:lstStyle/>
          <a:p>
            <a:pPr fontAlgn="ctr"/>
            <a:r>
              <a:rPr lang="en-US" altLang="zh-CN" sz="2400" b="1" dirty="0">
                <a:solidFill>
                  <a:srgbClr val="C00000"/>
                </a:solidFill>
              </a:rPr>
              <a:t>51.</a:t>
            </a:r>
            <a:r>
              <a:rPr lang="zh-CN" altLang="zh-CN" sz="2400" b="1" dirty="0">
                <a:solidFill>
                  <a:srgbClr val="C00000"/>
                </a:solidFill>
              </a:rPr>
              <a:t>考查动词短语</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段间逻辑</a:t>
            </a:r>
            <a:r>
              <a:rPr lang="zh-CN" altLang="en-US" sz="2400" b="1" dirty="0">
                <a:solidFill>
                  <a:srgbClr val="0000FF"/>
                </a:solidFill>
              </a:rPr>
              <a:t>（文章第二段）</a:t>
            </a:r>
            <a:r>
              <a:rPr lang="en-US" altLang="zh-CN" sz="2400" b="1" dirty="0" smtClean="0">
                <a:solidFill>
                  <a:srgbClr val="C00000"/>
                </a:solidFill>
              </a:rPr>
              <a:t>+</a:t>
            </a:r>
            <a:r>
              <a:rPr lang="zh-CN" altLang="en-US" sz="2400" b="1" dirty="0" smtClean="0">
                <a:solidFill>
                  <a:srgbClr val="C00000"/>
                </a:solidFill>
              </a:rPr>
              <a:t>句间逻辑</a:t>
            </a:r>
            <a:r>
              <a:rPr lang="zh-CN" altLang="en-US" sz="2400" b="1" dirty="0" smtClean="0">
                <a:solidFill>
                  <a:srgbClr val="0000FF"/>
                </a:solidFill>
              </a:rPr>
              <a:t>（下一句）</a:t>
            </a:r>
            <a:r>
              <a:rPr lang="zh-CN" altLang="zh-CN" sz="2400" b="1" dirty="0" smtClean="0">
                <a:solidFill>
                  <a:srgbClr val="C00000"/>
                </a:solidFill>
              </a:rPr>
              <a:t>。</a:t>
            </a:r>
            <a:r>
              <a:rPr lang="zh-CN" altLang="zh-CN" sz="2400" b="1" dirty="0">
                <a:solidFill>
                  <a:srgbClr val="0000FF"/>
                </a:solidFill>
              </a:rPr>
              <a:t>但这位见多识广、自学成才、令人钦佩的人阻止了我这么做</a:t>
            </a:r>
            <a:r>
              <a:rPr lang="zh-CN" altLang="zh-CN" sz="2400" b="1" dirty="0" smtClean="0">
                <a:solidFill>
                  <a:srgbClr val="0000FF"/>
                </a:solidFill>
              </a:rPr>
              <a:t>。</a:t>
            </a:r>
            <a:r>
              <a:rPr lang="zh-CN" altLang="en-US" sz="2400" b="1" dirty="0" smtClean="0">
                <a:solidFill>
                  <a:srgbClr val="0000FF"/>
                </a:solidFill>
              </a:rPr>
              <a:t>考生要思考：</a:t>
            </a:r>
            <a:r>
              <a:rPr lang="en-US" altLang="zh-CN" sz="2400" b="1" dirty="0" smtClean="0">
                <a:solidFill>
                  <a:srgbClr val="0000FF"/>
                </a:solidFill>
              </a:rPr>
              <a:t>So </a:t>
            </a:r>
            <a:r>
              <a:rPr lang="zh-CN" altLang="en-US" sz="2400" b="1" dirty="0" smtClean="0">
                <a:solidFill>
                  <a:srgbClr val="0000FF"/>
                </a:solidFill>
              </a:rPr>
              <a:t>指的正是 </a:t>
            </a:r>
            <a:r>
              <a:rPr lang="en-US" altLang="zh-CN" sz="2400" b="1" dirty="0" smtClean="0">
                <a:solidFill>
                  <a:srgbClr val="0000FF"/>
                </a:solidFill>
              </a:rPr>
              <a:t>rely on my assumptions about …</a:t>
            </a:r>
            <a:r>
              <a:rPr lang="zh-CN" altLang="en-US" sz="2400" b="1" dirty="0" smtClean="0">
                <a:solidFill>
                  <a:srgbClr val="0000FF"/>
                </a:solidFill>
              </a:rPr>
              <a:t> </a:t>
            </a:r>
            <a:r>
              <a:rPr lang="zh-CN" altLang="zh-CN" sz="2400" b="1" dirty="0" smtClean="0"/>
              <a:t>句</a:t>
            </a:r>
            <a:r>
              <a:rPr lang="zh-CN" altLang="zh-CN" sz="2400" b="1" dirty="0"/>
              <a:t>意：对于这位从未离开过家乡几百英里的公路建设者，我很容易凭空想象。</a:t>
            </a:r>
            <a:r>
              <a:rPr lang="en-US" altLang="zh-CN" sz="2400" b="1" dirty="0"/>
              <a:t>A. look into</a:t>
            </a:r>
            <a:r>
              <a:rPr lang="zh-CN" altLang="zh-CN" sz="2400" b="1" dirty="0"/>
              <a:t>调查；</a:t>
            </a:r>
            <a:r>
              <a:rPr lang="en-US" altLang="zh-CN" sz="2400" b="1" dirty="0"/>
              <a:t>B. rely on</a:t>
            </a:r>
            <a:r>
              <a:rPr lang="zh-CN" altLang="zh-CN" sz="2400" b="1" dirty="0"/>
              <a:t>依靠；</a:t>
            </a:r>
            <a:r>
              <a:rPr lang="en-US" altLang="zh-CN" sz="2400" b="1" dirty="0"/>
              <a:t>C. go over</a:t>
            </a:r>
            <a:r>
              <a:rPr lang="zh-CN" altLang="zh-CN" sz="2400" b="1" dirty="0"/>
              <a:t>复习；</a:t>
            </a:r>
            <a:r>
              <a:rPr lang="en-US" altLang="zh-CN" sz="2400" b="1" dirty="0"/>
              <a:t>D. deal with</a:t>
            </a:r>
            <a:r>
              <a:rPr lang="zh-CN" altLang="zh-CN" sz="2400" b="1" dirty="0"/>
              <a:t>处理。根据后文</a:t>
            </a:r>
            <a:r>
              <a:rPr lang="en-US" altLang="zh-CN" sz="2400" b="1" dirty="0"/>
              <a:t>“</a:t>
            </a:r>
            <a:r>
              <a:rPr lang="en-US" altLang="zh-CN" sz="2400" b="1" dirty="0">
                <a:solidFill>
                  <a:srgbClr val="C00000"/>
                </a:solidFill>
              </a:rPr>
              <a:t>my assumptions </a:t>
            </a:r>
            <a:r>
              <a:rPr lang="en-US" altLang="zh-CN" sz="2400" dirty="0"/>
              <a:t>about this highway builder who had never been more than a few hundred miles from home</a:t>
            </a:r>
            <a:r>
              <a:rPr lang="en-US" altLang="zh-CN" sz="2400" b="1" dirty="0" smtClean="0"/>
              <a:t>” </a:t>
            </a:r>
            <a:r>
              <a:rPr lang="zh-CN" altLang="en-US" sz="2400" b="1" dirty="0" smtClean="0"/>
              <a:t>本</a:t>
            </a:r>
            <a:r>
              <a:rPr lang="zh-CN" altLang="en-US" sz="2400" b="1" dirty="0"/>
              <a:t>句是虚拟语气</a:t>
            </a:r>
            <a:r>
              <a:rPr lang="en-US" altLang="zh-CN" sz="2400" b="1" dirty="0"/>
              <a:t>would have been easy</a:t>
            </a:r>
            <a:r>
              <a:rPr lang="zh-CN" altLang="en-US" sz="2400" b="1" dirty="0"/>
              <a:t>，说明事实上正是</a:t>
            </a:r>
            <a:r>
              <a:rPr lang="zh-CN" altLang="en-US" sz="2400" b="1" dirty="0">
                <a:solidFill>
                  <a:srgbClr val="FF0000"/>
                </a:solidFill>
              </a:rPr>
              <a:t>通过与年轻人的交谈</a:t>
            </a:r>
            <a:r>
              <a:rPr lang="zh-CN" altLang="en-US" sz="2400" b="1" dirty="0"/>
              <a:t>（</a:t>
            </a:r>
            <a:r>
              <a:rPr lang="zh-CN" altLang="en-US" sz="2400" b="1" dirty="0">
                <a:solidFill>
                  <a:srgbClr val="0000FF"/>
                </a:solidFill>
              </a:rPr>
              <a:t>第二段</a:t>
            </a:r>
            <a:r>
              <a:rPr lang="zh-CN" altLang="en-US" sz="2400" b="1" dirty="0"/>
              <a:t>），让作者对这个年轻人刮目相看，另眼相待。</a:t>
            </a:r>
            <a:r>
              <a:rPr lang="zh-CN" altLang="zh-CN" sz="2400" b="1" dirty="0"/>
              <a:t>故选</a:t>
            </a:r>
            <a:r>
              <a:rPr lang="en-US" altLang="zh-CN" sz="2400" b="1" dirty="0"/>
              <a:t>B</a:t>
            </a:r>
            <a:r>
              <a:rPr lang="zh-CN" altLang="zh-CN" sz="2400" b="1" dirty="0"/>
              <a:t>。</a:t>
            </a:r>
            <a:endParaRPr lang="zh-CN" altLang="zh-CN" sz="2400" dirty="0"/>
          </a:p>
        </p:txBody>
      </p:sp>
      <p:cxnSp>
        <p:nvCxnSpPr>
          <p:cNvPr id="12" name="直接箭头连接符 11"/>
          <p:cNvCxnSpPr/>
          <p:nvPr/>
        </p:nvCxnSpPr>
        <p:spPr>
          <a:xfrm flipV="1">
            <a:off x="4702780" y="457200"/>
            <a:ext cx="1939089" cy="416467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6" name="圆角矩形 12"/>
          <p:cNvSpPr/>
          <p:nvPr/>
        </p:nvSpPr>
        <p:spPr>
          <a:xfrm>
            <a:off x="-1" y="434493"/>
            <a:ext cx="3665913"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1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6783"/>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1" name="圆角矩形 12"/>
          <p:cNvSpPr/>
          <p:nvPr/>
        </p:nvSpPr>
        <p:spPr>
          <a:xfrm>
            <a:off x="9177251" y="5173299"/>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2308324"/>
          </a:xfrm>
          <a:prstGeom prst="rect">
            <a:avLst/>
          </a:prstGeom>
          <a:solidFill>
            <a:schemeClr val="bg1"/>
          </a:solidFill>
        </p:spPr>
        <p:txBody>
          <a:bodyPr wrap="square">
            <a:spAutoFit/>
          </a:bodyPr>
          <a:lstStyle/>
          <a:p>
            <a:pPr fontAlgn="ctr"/>
            <a:r>
              <a:rPr lang="en-US" altLang="zh-CN" sz="2400" b="1" dirty="0"/>
              <a:t>52.</a:t>
            </a:r>
            <a:r>
              <a:rPr lang="zh-CN" altLang="zh-CN" sz="2400" b="1" dirty="0">
                <a:solidFill>
                  <a:srgbClr val="C00000"/>
                </a:solidFill>
              </a:rPr>
              <a:t>考查</a:t>
            </a:r>
            <a:r>
              <a:rPr lang="zh-CN" altLang="en-US" sz="2400" b="1" dirty="0">
                <a:solidFill>
                  <a:srgbClr val="C00000"/>
                </a:solidFill>
              </a:rPr>
              <a:t>考生猜测合成</a:t>
            </a:r>
            <a:r>
              <a:rPr lang="zh-CN" altLang="zh-CN" sz="2400" b="1" dirty="0">
                <a:solidFill>
                  <a:srgbClr val="C00000"/>
                </a:solidFill>
              </a:rPr>
              <a:t>形容词词义辨析</a:t>
            </a:r>
            <a:r>
              <a:rPr lang="zh-CN" altLang="en-US" sz="2400" b="1" dirty="0" smtClean="0">
                <a:solidFill>
                  <a:srgbClr val="C00000"/>
                </a:solidFill>
              </a:rPr>
              <a:t>能力</a:t>
            </a:r>
            <a:r>
              <a:rPr lang="en-US" altLang="zh-CN" sz="2400" b="1" dirty="0" smtClean="0">
                <a:solidFill>
                  <a:srgbClr val="C00000"/>
                </a:solidFill>
              </a:rPr>
              <a:t>+</a:t>
            </a:r>
            <a:r>
              <a:rPr lang="zh-CN" altLang="en-US" sz="2400" b="1" dirty="0" smtClean="0">
                <a:solidFill>
                  <a:srgbClr val="C00000"/>
                </a:solidFill>
              </a:rPr>
              <a:t>上文同义表达复现</a:t>
            </a:r>
            <a:r>
              <a:rPr lang="zh-CN" altLang="zh-CN" sz="2400" b="1" dirty="0"/>
              <a:t>。</a:t>
            </a:r>
            <a:r>
              <a:rPr lang="zh-CN" altLang="en-US" sz="2400" b="1" dirty="0" smtClean="0">
                <a:solidFill>
                  <a:srgbClr val="C00000"/>
                </a:solidFill>
              </a:rPr>
              <a:t> </a:t>
            </a:r>
            <a:r>
              <a:rPr lang="zh-CN" altLang="en-US" sz="2400" b="1" dirty="0" smtClean="0">
                <a:solidFill>
                  <a:srgbClr val="0000FF"/>
                </a:solidFill>
              </a:rPr>
              <a:t>（</a:t>
            </a:r>
            <a:r>
              <a:rPr lang="zh-CN" altLang="zh-CN" sz="2400" b="1" dirty="0">
                <a:solidFill>
                  <a:srgbClr val="0000FF"/>
                </a:solidFill>
              </a:rPr>
              <a:t>呼应上文</a:t>
            </a:r>
            <a:r>
              <a:rPr lang="en-US" altLang="zh-CN" sz="2400" b="1" dirty="0">
                <a:solidFill>
                  <a:srgbClr val="0000FF"/>
                </a:solidFill>
              </a:rPr>
              <a:t>“this man spent hours studying every day after hard physical labor</a:t>
            </a:r>
            <a:r>
              <a:rPr lang="en-US" altLang="zh-CN" sz="2400" b="1" dirty="0" smtClean="0">
                <a:solidFill>
                  <a:srgbClr val="0000FF"/>
                </a:solidFill>
              </a:rPr>
              <a:t>. </a:t>
            </a:r>
            <a:r>
              <a:rPr lang="zh-CN" altLang="en-US" sz="2400" b="1" dirty="0" smtClean="0">
                <a:solidFill>
                  <a:srgbClr val="0000FF"/>
                </a:solidFill>
              </a:rPr>
              <a:t>）</a:t>
            </a:r>
            <a:r>
              <a:rPr lang="zh-CN" altLang="zh-CN" sz="2400" b="1" dirty="0" smtClean="0"/>
              <a:t>句</a:t>
            </a:r>
            <a:r>
              <a:rPr lang="zh-CN" altLang="zh-CN" sz="2400" b="1" dirty="0"/>
              <a:t>意：</a:t>
            </a:r>
            <a:r>
              <a:rPr lang="zh-CN" altLang="zh-CN" sz="2400" b="1" dirty="0">
                <a:solidFill>
                  <a:srgbClr val="0000FF"/>
                </a:solidFill>
              </a:rPr>
              <a:t>但这位见多识广、自学成才、令人钦佩的人阻止了我这么做。</a:t>
            </a:r>
            <a:r>
              <a:rPr lang="en-US" altLang="zh-CN" sz="2400" b="1" dirty="0"/>
              <a:t>A. well-behaved</a:t>
            </a:r>
            <a:r>
              <a:rPr lang="zh-CN" altLang="zh-CN" sz="2400" b="1" dirty="0"/>
              <a:t>行为端正的；</a:t>
            </a:r>
            <a:r>
              <a:rPr lang="en-US" altLang="zh-CN" sz="2400" b="1" dirty="0"/>
              <a:t>B. multi-skilled</a:t>
            </a:r>
            <a:r>
              <a:rPr lang="zh-CN" altLang="zh-CN" sz="2400" b="1" dirty="0"/>
              <a:t>多技能的；</a:t>
            </a:r>
            <a:r>
              <a:rPr lang="en-US" altLang="zh-CN" sz="2400" b="1" dirty="0"/>
              <a:t>C. warm-hearted</a:t>
            </a:r>
            <a:r>
              <a:rPr lang="zh-CN" altLang="zh-CN" sz="2400" b="1" dirty="0"/>
              <a:t>热心的；</a:t>
            </a:r>
            <a:r>
              <a:rPr lang="en-US" altLang="zh-CN" sz="2400" b="1" dirty="0"/>
              <a:t>D. self-educated</a:t>
            </a:r>
            <a:r>
              <a:rPr lang="zh-CN" altLang="zh-CN" sz="2400" b="1" dirty="0"/>
              <a:t>自学的</a:t>
            </a:r>
            <a:r>
              <a:rPr lang="zh-CN" altLang="zh-CN" sz="2400" b="1" dirty="0" smtClean="0"/>
              <a:t>。这</a:t>
            </a:r>
            <a:r>
              <a:rPr lang="zh-CN" altLang="zh-CN" sz="2400" b="1" dirty="0"/>
              <a:t>个人每天在繁重的体力劳动之后花几个小时学习</a:t>
            </a:r>
            <a:r>
              <a:rPr lang="en-US" altLang="zh-CN" sz="2400" b="1" dirty="0"/>
              <a:t>)”</a:t>
            </a:r>
            <a:r>
              <a:rPr lang="zh-CN" altLang="zh-CN" sz="2400" b="1" dirty="0"/>
              <a:t>，指这个年轻人的自学能力。</a:t>
            </a:r>
            <a:r>
              <a:rPr lang="zh-CN" altLang="en-US" sz="2400" b="1" dirty="0"/>
              <a:t>其他选项的特征在本文没有任何线索暗示；</a:t>
            </a:r>
            <a:r>
              <a:rPr lang="zh-CN" altLang="zh-CN" sz="2400" b="1" dirty="0"/>
              <a:t>故选</a:t>
            </a:r>
            <a:r>
              <a:rPr lang="en-US" altLang="zh-CN" sz="2400" b="1" dirty="0"/>
              <a:t>D</a:t>
            </a:r>
            <a:r>
              <a:rPr lang="zh-CN" altLang="zh-CN" sz="2400" b="1" dirty="0"/>
              <a:t>。</a:t>
            </a:r>
            <a:endParaRPr lang="zh-CN" altLang="zh-CN" sz="2400" dirty="0"/>
          </a:p>
        </p:txBody>
      </p:sp>
      <p:cxnSp>
        <p:nvCxnSpPr>
          <p:cNvPr id="12" name="直接箭头连接符 11"/>
          <p:cNvCxnSpPr/>
          <p:nvPr/>
        </p:nvCxnSpPr>
        <p:spPr>
          <a:xfrm flipH="1" flipV="1">
            <a:off x="8731135" y="1242499"/>
            <a:ext cx="936567" cy="39308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6259484" y="5613412"/>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2308324"/>
          </a:xfrm>
          <a:prstGeom prst="rect">
            <a:avLst/>
          </a:prstGeom>
          <a:solidFill>
            <a:schemeClr val="bg1"/>
          </a:solidFill>
        </p:spPr>
        <p:txBody>
          <a:bodyPr wrap="square">
            <a:spAutoFit/>
          </a:bodyPr>
          <a:lstStyle/>
          <a:p>
            <a:pPr fontAlgn="ctr"/>
            <a:r>
              <a:rPr lang="en-US" altLang="zh-CN" sz="2400" b="1" dirty="0">
                <a:solidFill>
                  <a:srgbClr val="C00000"/>
                </a:solidFill>
              </a:rPr>
              <a:t>53.</a:t>
            </a:r>
            <a:r>
              <a:rPr lang="zh-CN" altLang="zh-CN" sz="2400" b="1" dirty="0">
                <a:solidFill>
                  <a:srgbClr val="C00000"/>
                </a:solidFill>
              </a:rPr>
              <a:t>考查动词词义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段间逻辑</a:t>
            </a:r>
            <a:r>
              <a:rPr lang="zh-CN" altLang="en-US" sz="2400" b="1" dirty="0" smtClean="0">
                <a:solidFill>
                  <a:srgbClr val="0000FF"/>
                </a:solidFill>
              </a:rPr>
              <a:t>（第二段）通过第二段作者对年轻人的交谈内容的叙述，让作者我从年轻人身上学到了很多</a:t>
            </a:r>
            <a:r>
              <a:rPr lang="zh-CN" altLang="zh-CN" sz="2400" b="1" dirty="0" smtClean="0"/>
              <a:t>。</a:t>
            </a:r>
            <a:r>
              <a:rPr lang="zh-CN" altLang="zh-CN" sz="2400" b="1" dirty="0"/>
              <a:t>句意：在几个小时的时间里，他向我</a:t>
            </a:r>
            <a:r>
              <a:rPr lang="zh-CN" altLang="zh-CN" sz="2400" b="1" dirty="0">
                <a:solidFill>
                  <a:srgbClr val="C00000"/>
                </a:solidFill>
              </a:rPr>
              <a:t>展示</a:t>
            </a:r>
            <a:r>
              <a:rPr lang="zh-CN" altLang="zh-CN" sz="2400" b="1" dirty="0"/>
              <a:t>了带着开放的心态旅行，并愿意与来自各行各业的当地人打交道，会有多么大的收获。</a:t>
            </a:r>
            <a:r>
              <a:rPr lang="en-US" altLang="zh-CN" sz="2400" b="1" dirty="0"/>
              <a:t>A. asked</a:t>
            </a:r>
            <a:r>
              <a:rPr lang="zh-CN" altLang="zh-CN" sz="2400" b="1" dirty="0"/>
              <a:t>询问；</a:t>
            </a:r>
            <a:r>
              <a:rPr lang="en-US" altLang="zh-CN" sz="2400" b="1" dirty="0"/>
              <a:t>B. warned</a:t>
            </a:r>
            <a:r>
              <a:rPr lang="zh-CN" altLang="zh-CN" sz="2400" b="1" dirty="0"/>
              <a:t>警告；</a:t>
            </a:r>
            <a:r>
              <a:rPr lang="en-US" altLang="zh-CN" sz="2400" b="1" dirty="0"/>
              <a:t>C. showed</a:t>
            </a:r>
            <a:r>
              <a:rPr lang="zh-CN" altLang="zh-CN" sz="2400" b="1" dirty="0"/>
              <a:t>展示；</a:t>
            </a:r>
            <a:r>
              <a:rPr lang="en-US" altLang="zh-CN" sz="2400" b="1" dirty="0"/>
              <a:t>D. promised</a:t>
            </a:r>
            <a:r>
              <a:rPr lang="zh-CN" altLang="zh-CN" sz="2400" b="1" dirty="0"/>
              <a:t>承诺。根据后文</a:t>
            </a:r>
            <a:r>
              <a:rPr lang="en-US" altLang="zh-CN" sz="2400" b="1" dirty="0"/>
              <a:t>“me just how much one can gain from”</a:t>
            </a:r>
            <a:r>
              <a:rPr lang="zh-CN" altLang="zh-CN" sz="2400" b="1" dirty="0"/>
              <a:t>指年轻人通过自己向作者展示了一个人可以从开放的心态和愿意与各行各业的当地人交往中获得多少收获。故选</a:t>
            </a:r>
            <a:r>
              <a:rPr lang="en-US" altLang="zh-CN" sz="2400" b="1" dirty="0"/>
              <a:t>C</a:t>
            </a:r>
            <a:r>
              <a:rPr lang="zh-CN" altLang="zh-CN" sz="2400" b="1" dirty="0"/>
              <a:t>。</a:t>
            </a:r>
            <a:endParaRPr lang="zh-CN" altLang="zh-CN" sz="2400" dirty="0"/>
          </a:p>
        </p:txBody>
      </p:sp>
      <p:cxnSp>
        <p:nvCxnSpPr>
          <p:cNvPr id="12" name="直接箭头连接符 11"/>
          <p:cNvCxnSpPr/>
          <p:nvPr/>
        </p:nvCxnSpPr>
        <p:spPr>
          <a:xfrm flipH="1" flipV="1">
            <a:off x="3773978" y="2135115"/>
            <a:ext cx="3865418" cy="347829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2535" name="Text Box 7"/>
          <p:cNvSpPr txBox="1">
            <a:spLocks noChangeArrowheads="1"/>
          </p:cNvSpPr>
          <p:nvPr/>
        </p:nvSpPr>
        <p:spPr bwMode="auto">
          <a:xfrm>
            <a:off x="257695" y="188913"/>
            <a:ext cx="63431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b="1">
                <a:solidFill>
                  <a:srgbClr val="FF0000"/>
                </a:solidFill>
                <a:latin typeface="黑体" panose="02010609060101010101" pitchFamily="49" charset="-122"/>
                <a:ea typeface="黑体" panose="02010609060101010101" pitchFamily="49" charset="-122"/>
              </a:rPr>
              <a:t>　 </a:t>
            </a:r>
            <a:endParaRPr lang="zh-CN" altLang="en-US" sz="2800" b="1">
              <a:solidFill>
                <a:srgbClr val="FF0000"/>
              </a:solidFill>
              <a:latin typeface="黑体" panose="02010609060101010101" pitchFamily="49" charset="-122"/>
              <a:ea typeface="黑体" panose="02010609060101010101" pitchFamily="49" charset="-122"/>
            </a:endParaRPr>
          </a:p>
        </p:txBody>
      </p:sp>
      <p:sp>
        <p:nvSpPr>
          <p:cNvPr id="3" name="Text Box 7"/>
          <p:cNvSpPr txBox="1">
            <a:spLocks noChangeArrowheads="1"/>
          </p:cNvSpPr>
          <p:nvPr/>
        </p:nvSpPr>
        <p:spPr bwMode="auto">
          <a:xfrm>
            <a:off x="1774825" y="188913"/>
            <a:ext cx="482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b="1">
                <a:solidFill>
                  <a:srgbClr val="FF0000"/>
                </a:solidFill>
                <a:latin typeface="黑体" panose="02010609060101010101" pitchFamily="49" charset="-122"/>
                <a:ea typeface="黑体" panose="02010609060101010101" pitchFamily="49" charset="-122"/>
              </a:rPr>
              <a:t>　 </a:t>
            </a:r>
            <a:endParaRPr lang="zh-CN" altLang="en-US" sz="2800" b="1">
              <a:solidFill>
                <a:srgbClr val="FF0000"/>
              </a:solidFill>
              <a:latin typeface="黑体" panose="02010609060101010101" pitchFamily="49" charset="-122"/>
              <a:ea typeface="黑体" panose="02010609060101010101" pitchFamily="49" charset="-122"/>
            </a:endParaRPr>
          </a:p>
        </p:txBody>
      </p:sp>
      <p:sp>
        <p:nvSpPr>
          <p:cNvPr id="16390" name="TextBox 12"/>
          <p:cNvSpPr txBox="1">
            <a:spLocks noChangeArrowheads="1"/>
          </p:cNvSpPr>
          <p:nvPr/>
        </p:nvSpPr>
        <p:spPr bwMode="auto">
          <a:xfrm>
            <a:off x="70158" y="82633"/>
            <a:ext cx="2160575" cy="422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80000" rIns="54000" bIns="180000"/>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nSpc>
                <a:spcPts val="1600"/>
              </a:lnSpc>
              <a:spcBef>
                <a:spcPts val="400"/>
              </a:spcBef>
            </a:pPr>
            <a:r>
              <a:rPr lang="zh-CN" altLang="en-US" sz="3200" b="1" dirty="0" smtClean="0">
                <a:solidFill>
                  <a:srgbClr val="FFFF00"/>
                </a:solidFill>
                <a:latin typeface="黑体" panose="02010609060101010101" pitchFamily="49" charset="-122"/>
                <a:ea typeface="黑体" panose="02010609060101010101" pitchFamily="49" charset="-122"/>
              </a:rPr>
              <a:t>考</a:t>
            </a:r>
            <a:r>
              <a:rPr lang="zh-CN" altLang="en-US" sz="3200" b="1" dirty="0">
                <a:solidFill>
                  <a:srgbClr val="FFFF00"/>
                </a:solidFill>
                <a:latin typeface="黑体" panose="02010609060101010101" pitchFamily="49" charset="-122"/>
                <a:ea typeface="黑体" panose="02010609060101010101" pitchFamily="49" charset="-122"/>
              </a:rPr>
              <a:t>纲解读</a:t>
            </a:r>
            <a:endParaRPr lang="zh-CN" altLang="en-US" sz="3200" b="1" dirty="0">
              <a:solidFill>
                <a:srgbClr val="FFFF00"/>
              </a:solidFill>
              <a:latin typeface="黑体" panose="02010609060101010101" pitchFamily="49" charset="-122"/>
              <a:ea typeface="黑体" panose="02010609060101010101" pitchFamily="49" charset="-122"/>
            </a:endParaRPr>
          </a:p>
        </p:txBody>
      </p:sp>
      <p:sp>
        <p:nvSpPr>
          <p:cNvPr id="5" name="Text Box 8"/>
          <p:cNvSpPr txBox="1">
            <a:spLocks noChangeArrowheads="1"/>
          </p:cNvSpPr>
          <p:nvPr/>
        </p:nvSpPr>
        <p:spPr bwMode="auto">
          <a:xfrm>
            <a:off x="1774190" y="165100"/>
            <a:ext cx="11507470"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rIns="72000">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chemeClr val="bg1"/>
                </a:solidFill>
              </a:rPr>
              <a:t>：　　完形填空是一种综合测试，涉及的知识面很广，是用来</a:t>
            </a:r>
            <a:r>
              <a:rPr lang="zh-CN" altLang="en-US" sz="2400" b="1" dirty="0" smtClean="0">
                <a:solidFill>
                  <a:schemeClr val="bg1"/>
                </a:solidFill>
              </a:rPr>
              <a:t>测试考生</a:t>
            </a:r>
            <a:endParaRPr lang="en-US" altLang="zh-CN" sz="2400" b="1" dirty="0" smtClean="0">
              <a:solidFill>
                <a:schemeClr val="bg1"/>
              </a:solidFill>
            </a:endParaRPr>
          </a:p>
          <a:p>
            <a:pPr eaLnBrk="1" hangingPunct="1"/>
            <a:r>
              <a:rPr lang="zh-CN" altLang="en-US" sz="2400" b="1" dirty="0" smtClean="0">
                <a:solidFill>
                  <a:schemeClr val="bg1"/>
                </a:solidFill>
              </a:rPr>
              <a:t>的</a:t>
            </a:r>
            <a:r>
              <a:rPr lang="zh-CN" altLang="en-US" sz="2400" b="1" dirty="0">
                <a:solidFill>
                  <a:schemeClr val="bg1"/>
                </a:solidFill>
              </a:rPr>
              <a:t>阅读理解能力和综合应用语言的能力。具体表现在以下几个方面</a:t>
            </a:r>
            <a:r>
              <a:rPr lang="zh-CN" altLang="en-US" sz="2400" b="1" dirty="0" smtClean="0">
                <a:solidFill>
                  <a:schemeClr val="bg1"/>
                </a:solidFill>
              </a:rPr>
              <a:t>：</a:t>
            </a:r>
            <a:endParaRPr lang="zh-CN" altLang="en-US" sz="2400" b="1" dirty="0" smtClean="0">
              <a:solidFill>
                <a:schemeClr val="bg1"/>
              </a:solidFill>
            </a:endParaRPr>
          </a:p>
        </p:txBody>
      </p:sp>
      <p:sp>
        <p:nvSpPr>
          <p:cNvPr id="7" name="文本框 6"/>
          <p:cNvSpPr txBox="1"/>
          <p:nvPr/>
        </p:nvSpPr>
        <p:spPr>
          <a:xfrm>
            <a:off x="70159" y="1644664"/>
            <a:ext cx="4994210" cy="4832092"/>
          </a:xfrm>
          <a:prstGeom prst="rect">
            <a:avLst/>
          </a:prstGeom>
          <a:solidFill>
            <a:schemeClr val="bg1"/>
          </a:solidFill>
        </p:spPr>
        <p:txBody>
          <a:bodyPr wrap="square">
            <a:spAutoFit/>
          </a:bodyPr>
          <a:lstStyle/>
          <a:p>
            <a:pPr eaLnBrk="1" hangingPunct="1"/>
            <a:r>
              <a:rPr lang="zh-CN" altLang="zh-CN" sz="2800" b="1" dirty="0">
                <a:solidFill>
                  <a:srgbClr val="0000FF"/>
                </a:solidFill>
              </a:rPr>
              <a:t>(1)</a:t>
            </a:r>
            <a:r>
              <a:rPr lang="zh-CN" altLang="en-US" sz="2800" b="1" dirty="0">
                <a:solidFill>
                  <a:srgbClr val="0000FF"/>
                </a:solidFill>
              </a:rPr>
              <a:t>词语辨析</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(2)</a:t>
            </a:r>
            <a:r>
              <a:rPr lang="zh-CN" altLang="en-US" sz="2800" b="1" dirty="0">
                <a:solidFill>
                  <a:srgbClr val="0000FF"/>
                </a:solidFill>
              </a:rPr>
              <a:t>语法结构分析</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(3)</a:t>
            </a:r>
            <a:r>
              <a:rPr lang="zh-CN" altLang="en-US" sz="2800" b="1" dirty="0">
                <a:solidFill>
                  <a:srgbClr val="0000FF"/>
                </a:solidFill>
              </a:rPr>
              <a:t>语篇理解</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(4)</a:t>
            </a:r>
            <a:r>
              <a:rPr lang="zh-CN" altLang="en-US" sz="2800" b="1" dirty="0">
                <a:solidFill>
                  <a:srgbClr val="0000FF"/>
                </a:solidFill>
              </a:rPr>
              <a:t>逻辑推理</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r>
              <a:rPr lang="zh-CN" altLang="zh-CN" sz="2800" b="1" dirty="0">
                <a:solidFill>
                  <a:srgbClr val="0000FF"/>
                </a:solidFill>
              </a:rPr>
              <a:t>(5)</a:t>
            </a:r>
            <a:r>
              <a:rPr lang="zh-CN" altLang="en-US" sz="2800" b="1" dirty="0">
                <a:solidFill>
                  <a:srgbClr val="0000FF"/>
                </a:solidFill>
              </a:rPr>
              <a:t>文化背景生活常识运用</a:t>
            </a:r>
            <a:r>
              <a:rPr lang="zh-CN" altLang="en-US" sz="2800" b="1" dirty="0" smtClean="0">
                <a:solidFill>
                  <a:srgbClr val="0000FF"/>
                </a:solidFill>
              </a:rPr>
              <a:t>能力</a:t>
            </a:r>
            <a:endParaRPr lang="en-US" altLang="zh-CN" sz="2800" b="1" dirty="0" smtClean="0">
              <a:solidFill>
                <a:srgbClr val="0000FF"/>
              </a:solidFill>
            </a:endParaRPr>
          </a:p>
          <a:p>
            <a:endParaRPr lang="zh-CN" altLang="en-US" sz="2800" b="1" dirty="0">
              <a:solidFill>
                <a:srgbClr val="0000FF"/>
              </a:solidFill>
            </a:endParaRPr>
          </a:p>
          <a:p>
            <a:pPr eaLnBrk="1" hangingPunct="1"/>
            <a:r>
              <a:rPr lang="zh-CN" altLang="zh-CN" sz="2800" b="1" dirty="0">
                <a:solidFill>
                  <a:srgbClr val="0000FF"/>
                </a:solidFill>
              </a:rPr>
              <a:t>(6)</a:t>
            </a:r>
            <a:r>
              <a:rPr lang="zh-CN" altLang="en-US" sz="2800" b="1" dirty="0">
                <a:solidFill>
                  <a:srgbClr val="0000FF"/>
                </a:solidFill>
              </a:rPr>
              <a:t>作者意图剖析</a:t>
            </a:r>
            <a:r>
              <a:rPr lang="zh-CN" altLang="en-US" sz="2800" b="1" dirty="0" smtClean="0">
                <a:solidFill>
                  <a:srgbClr val="0000FF"/>
                </a:solidFill>
              </a:rPr>
              <a:t>能力 </a:t>
            </a:r>
            <a:endParaRPr lang="zh-CN" altLang="en-US" sz="2800" b="1" dirty="0">
              <a:solidFill>
                <a:srgbClr val="0000FF"/>
              </a:solidFill>
            </a:endParaRPr>
          </a:p>
        </p:txBody>
      </p:sp>
      <p:sp>
        <p:nvSpPr>
          <p:cNvPr id="8" name="右箭头 7"/>
          <p:cNvSpPr/>
          <p:nvPr/>
        </p:nvSpPr>
        <p:spPr>
          <a:xfrm>
            <a:off x="5069356" y="182875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5524311" y="1727042"/>
            <a:ext cx="6514843" cy="646331"/>
          </a:xfrm>
          <a:prstGeom prst="rect">
            <a:avLst/>
          </a:prstGeom>
          <a:solidFill>
            <a:schemeClr val="bg1"/>
          </a:solidFill>
        </p:spPr>
        <p:txBody>
          <a:bodyPr wrap="square">
            <a:spAutoFit/>
          </a:bodyPr>
          <a:lstStyle/>
          <a:p>
            <a:r>
              <a:rPr lang="zh-CN" altLang="en-US" b="1" dirty="0" smtClean="0">
                <a:solidFill>
                  <a:srgbClr val="0000FF"/>
                </a:solidFill>
              </a:rPr>
              <a:t>考查单词以及词组识记能力；具体语境中语义；多义性；</a:t>
            </a:r>
            <a:endParaRPr lang="en-US" altLang="zh-CN" b="1" dirty="0" smtClean="0">
              <a:solidFill>
                <a:srgbClr val="0000FF"/>
              </a:solidFill>
            </a:endParaRPr>
          </a:p>
          <a:p>
            <a:r>
              <a:rPr lang="zh-CN" altLang="en-US" b="1" dirty="0" smtClean="0">
                <a:solidFill>
                  <a:srgbClr val="0000FF"/>
                </a:solidFill>
              </a:rPr>
              <a:t>如 </a:t>
            </a:r>
            <a:r>
              <a:rPr lang="en-US" altLang="zh-CN" b="1" dirty="0" smtClean="0">
                <a:solidFill>
                  <a:srgbClr val="0000FF"/>
                </a:solidFill>
              </a:rPr>
              <a:t>engage with </a:t>
            </a:r>
            <a:r>
              <a:rPr lang="en-US" altLang="zh-CN" b="1" dirty="0" err="1" smtClean="0">
                <a:solidFill>
                  <a:srgbClr val="0000FF"/>
                </a:solidFill>
              </a:rPr>
              <a:t>sb</a:t>
            </a:r>
            <a:r>
              <a:rPr lang="en-US" altLang="zh-CN" b="1" dirty="0" smtClean="0">
                <a:solidFill>
                  <a:srgbClr val="0000FF"/>
                </a:solidFill>
              </a:rPr>
              <a:t> </a:t>
            </a:r>
            <a:r>
              <a:rPr lang="zh-CN" altLang="en-US" b="1" dirty="0" smtClean="0">
                <a:solidFill>
                  <a:srgbClr val="0000FF"/>
                </a:solidFill>
              </a:rPr>
              <a:t>， </a:t>
            </a:r>
            <a:r>
              <a:rPr lang="en-US" altLang="zh-CN" b="1" dirty="0" smtClean="0">
                <a:solidFill>
                  <a:srgbClr val="0000FF"/>
                </a:solidFill>
              </a:rPr>
              <a:t>side with </a:t>
            </a:r>
            <a:r>
              <a:rPr lang="en-US" altLang="zh-CN" b="1" dirty="0" err="1" smtClean="0">
                <a:solidFill>
                  <a:srgbClr val="0000FF"/>
                </a:solidFill>
              </a:rPr>
              <a:t>sb</a:t>
            </a:r>
            <a:r>
              <a:rPr lang="en-US" altLang="zh-CN" b="1" dirty="0" smtClean="0">
                <a:solidFill>
                  <a:srgbClr val="0000FF"/>
                </a:solidFill>
              </a:rPr>
              <a:t> </a:t>
            </a:r>
            <a:r>
              <a:rPr lang="zh-CN" altLang="en-US" b="1" dirty="0" smtClean="0">
                <a:solidFill>
                  <a:srgbClr val="0000FF"/>
                </a:solidFill>
              </a:rPr>
              <a:t>（考查名词活用为动词）等。</a:t>
            </a:r>
            <a:endParaRPr lang="zh-CN" altLang="en-US" b="1" dirty="0">
              <a:solidFill>
                <a:srgbClr val="0000FF"/>
              </a:solidFill>
            </a:endParaRPr>
          </a:p>
        </p:txBody>
      </p:sp>
      <p:sp>
        <p:nvSpPr>
          <p:cNvPr id="10" name="右箭头 9"/>
          <p:cNvSpPr/>
          <p:nvPr/>
        </p:nvSpPr>
        <p:spPr>
          <a:xfrm>
            <a:off x="5064369" y="2773316"/>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524311" y="2561053"/>
            <a:ext cx="6514843" cy="646331"/>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rgbClr val="0000FF"/>
                </a:solidFill>
              </a:rPr>
              <a:t>长难</a:t>
            </a:r>
            <a:r>
              <a:rPr lang="zh-CN" altLang="en-US" b="1" dirty="0" smtClean="0">
                <a:solidFill>
                  <a:srgbClr val="0000FF"/>
                </a:solidFill>
              </a:rPr>
              <a:t>句的理解；</a:t>
            </a:r>
            <a:r>
              <a:rPr lang="en-US" altLang="zh-CN" b="1" dirty="0" smtClean="0">
                <a:solidFill>
                  <a:srgbClr val="0000FF"/>
                </a:solidFill>
              </a:rPr>
              <a:t>2024</a:t>
            </a:r>
            <a:r>
              <a:rPr lang="zh-CN" altLang="en-US" b="1" dirty="0" smtClean="0">
                <a:solidFill>
                  <a:srgbClr val="0000FF"/>
                </a:solidFill>
              </a:rPr>
              <a:t>年首考完形长难句大量增加；结合段间逻辑关系，极大增加理解能力的考查。</a:t>
            </a:r>
            <a:endParaRPr lang="zh-CN" altLang="en-US" b="1" dirty="0">
              <a:solidFill>
                <a:srgbClr val="0000FF"/>
              </a:solidFill>
            </a:endParaRPr>
          </a:p>
        </p:txBody>
      </p:sp>
      <p:sp>
        <p:nvSpPr>
          <p:cNvPr id="12" name="右箭头 11"/>
          <p:cNvSpPr/>
          <p:nvPr/>
        </p:nvSpPr>
        <p:spPr>
          <a:xfrm>
            <a:off x="5074343" y="361180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右箭头 12"/>
          <p:cNvSpPr/>
          <p:nvPr/>
        </p:nvSpPr>
        <p:spPr>
          <a:xfrm>
            <a:off x="5064369" y="4358231"/>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右箭头 13"/>
          <p:cNvSpPr/>
          <p:nvPr/>
        </p:nvSpPr>
        <p:spPr>
          <a:xfrm>
            <a:off x="5032511" y="5284428"/>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右箭头 14"/>
          <p:cNvSpPr/>
          <p:nvPr/>
        </p:nvSpPr>
        <p:spPr>
          <a:xfrm>
            <a:off x="5049297" y="615185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14338" y="3527367"/>
            <a:ext cx="6524818" cy="369332"/>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smtClean="0">
                <a:solidFill>
                  <a:srgbClr val="0000FF"/>
                </a:solidFill>
              </a:rPr>
              <a:t>语篇结构为总分总，叙事背景</a:t>
            </a:r>
            <a:r>
              <a:rPr lang="en-US" altLang="zh-CN" b="1" dirty="0" smtClean="0">
                <a:solidFill>
                  <a:srgbClr val="0000FF"/>
                </a:solidFill>
              </a:rPr>
              <a:t>+</a:t>
            </a:r>
            <a:r>
              <a:rPr lang="zh-CN" altLang="en-US" b="1" dirty="0" smtClean="0">
                <a:solidFill>
                  <a:srgbClr val="0000FF"/>
                </a:solidFill>
              </a:rPr>
              <a:t>叙事内容</a:t>
            </a:r>
            <a:r>
              <a:rPr lang="en-US" altLang="zh-CN" b="1" dirty="0" smtClean="0">
                <a:solidFill>
                  <a:srgbClr val="0000FF"/>
                </a:solidFill>
              </a:rPr>
              <a:t>+</a:t>
            </a:r>
            <a:r>
              <a:rPr lang="zh-CN" altLang="en-US" b="1" dirty="0" smtClean="0">
                <a:solidFill>
                  <a:srgbClr val="0000FF"/>
                </a:solidFill>
              </a:rPr>
              <a:t>小结（评论感悟收获）</a:t>
            </a:r>
            <a:endParaRPr lang="zh-CN" altLang="en-US" b="1" dirty="0">
              <a:solidFill>
                <a:srgbClr val="0000FF"/>
              </a:solidFill>
            </a:endParaRPr>
          </a:p>
        </p:txBody>
      </p:sp>
      <p:sp>
        <p:nvSpPr>
          <p:cNvPr id="6" name="文本框 5"/>
          <p:cNvSpPr txBox="1"/>
          <p:nvPr/>
        </p:nvSpPr>
        <p:spPr>
          <a:xfrm>
            <a:off x="6120034" y="1130046"/>
            <a:ext cx="5312800" cy="461665"/>
          </a:xfrm>
          <a:prstGeom prst="rect">
            <a:avLst/>
          </a:prstGeom>
          <a:noFill/>
        </p:spPr>
        <p:txBody>
          <a:bodyPr wrap="square" rtlCol="0">
            <a:spAutoFit/>
          </a:bodyPr>
          <a:lstStyle/>
          <a:p>
            <a:r>
              <a:rPr lang="en-US" altLang="zh-CN" sz="2400" dirty="0" smtClean="0">
                <a:solidFill>
                  <a:schemeClr val="bg1"/>
                </a:solidFill>
              </a:rPr>
              <a:t> 2024</a:t>
            </a:r>
            <a:r>
              <a:rPr lang="zh-CN" altLang="en-US" sz="2400" dirty="0" smtClean="0">
                <a:solidFill>
                  <a:schemeClr val="bg1"/>
                </a:solidFill>
              </a:rPr>
              <a:t>年</a:t>
            </a:r>
            <a:r>
              <a:rPr lang="en-US" altLang="zh-CN" sz="2400" dirty="0" smtClean="0">
                <a:solidFill>
                  <a:schemeClr val="bg1"/>
                </a:solidFill>
              </a:rPr>
              <a:t>1</a:t>
            </a:r>
            <a:r>
              <a:rPr lang="zh-CN" altLang="en-US" sz="2400" dirty="0" smtClean="0">
                <a:solidFill>
                  <a:schemeClr val="bg1"/>
                </a:solidFill>
              </a:rPr>
              <a:t>月浙江英语首考的具体表现：</a:t>
            </a:r>
            <a:endParaRPr lang="zh-CN" altLang="en-US" sz="2400" dirty="0">
              <a:solidFill>
                <a:schemeClr val="bg1"/>
              </a:solidFill>
            </a:endParaRPr>
          </a:p>
        </p:txBody>
      </p:sp>
      <p:sp>
        <p:nvSpPr>
          <p:cNvPr id="20" name="矩形 19"/>
          <p:cNvSpPr/>
          <p:nvPr/>
        </p:nvSpPr>
        <p:spPr>
          <a:xfrm>
            <a:off x="5476353" y="3991648"/>
            <a:ext cx="6614722" cy="1200329"/>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indent="457200"/>
            <a:r>
              <a:rPr lang="zh-CN" altLang="en-US" dirty="0" smtClean="0">
                <a:solidFill>
                  <a:srgbClr val="0000FF"/>
                </a:solidFill>
                <a:latin typeface="等线" panose="02010600030101010101" pitchFamily="2" charset="-122"/>
                <a:ea typeface="等线" panose="02010600030101010101" pitchFamily="2" charset="-122"/>
                <a:cs typeface="微软雅黑" panose="020B0503020204020204" charset="-122"/>
                <a:sym typeface="+mn-ea"/>
              </a:rPr>
              <a:t>①</a:t>
            </a:r>
            <a:r>
              <a:rPr lang="zh-CN" altLang="en-US" dirty="0" smtClean="0">
                <a:solidFill>
                  <a:srgbClr val="0000FF"/>
                </a:solidFill>
                <a:latin typeface="微软雅黑" panose="020B0503020204020204" charset="-122"/>
                <a:ea typeface="微软雅黑" panose="020B0503020204020204" charset="-122"/>
                <a:cs typeface="微软雅黑" panose="020B0503020204020204" charset="-122"/>
                <a:sym typeface="+mn-ea"/>
              </a:rPr>
              <a:t>考查</a:t>
            </a:r>
            <a:r>
              <a:rPr lang="zh-CN" altLang="en-US" dirty="0">
                <a:solidFill>
                  <a:srgbClr val="0000FF"/>
                </a:solidFill>
                <a:latin typeface="微软雅黑" panose="020B0503020204020204" charset="-122"/>
                <a:ea typeface="微软雅黑" panose="020B0503020204020204" charset="-122"/>
                <a:cs typeface="微软雅黑" panose="020B0503020204020204" charset="-122"/>
                <a:sym typeface="+mn-ea"/>
              </a:rPr>
              <a:t>简单的句内逻辑推理能力：</a:t>
            </a:r>
            <a:r>
              <a:rPr lang="zh-CN" altLang="en-US" dirty="0">
                <a:latin typeface="微软雅黑" panose="020B0503020204020204" charset="-122"/>
                <a:ea typeface="微软雅黑" panose="020B0503020204020204" charset="-122"/>
                <a:cs typeface="微软雅黑" panose="020B0503020204020204" charset="-122"/>
                <a:sym typeface="+mn-ea"/>
              </a:rPr>
              <a:t>如：</a:t>
            </a:r>
            <a:r>
              <a:rPr lang="en-US" altLang="zh-CN" dirty="0">
                <a:latin typeface="微软雅黑" panose="020B0503020204020204" charset="-122"/>
                <a:ea typeface="微软雅黑" panose="020B0503020204020204" charset="-122"/>
                <a:cs typeface="微软雅黑" panose="020B0503020204020204" charset="-122"/>
                <a:sym typeface="+mn-ea"/>
              </a:rPr>
              <a:t>My </a:t>
            </a:r>
            <a:r>
              <a:rPr lang="en-US" altLang="zh-CN" u="sng" dirty="0">
                <a:latin typeface="微软雅黑" panose="020B0503020204020204" charset="-122"/>
                <a:ea typeface="微软雅黑" panose="020B0503020204020204" charset="-122"/>
                <a:cs typeface="微软雅黑" panose="020B0503020204020204" charset="-122"/>
                <a:sym typeface="+mn-ea"/>
              </a:rPr>
              <a:t>       43     </a:t>
            </a:r>
            <a:r>
              <a:rPr lang="en-US" altLang="zh-CN" dirty="0">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u="sng" dirty="0">
                <a:latin typeface="微软雅黑" panose="020B0503020204020204" charset="-122"/>
                <a:ea typeface="微软雅黑" panose="020B0503020204020204" charset="-122"/>
                <a:cs typeface="微软雅黑" panose="020B0503020204020204" charset="-122"/>
                <a:sym typeface="+mn-ea"/>
              </a:rPr>
              <a:t>      44     </a:t>
            </a:r>
            <a:r>
              <a:rPr lang="en-US" altLang="zh-CN" dirty="0">
                <a:latin typeface="微软雅黑" panose="020B0503020204020204" charset="-122"/>
                <a:ea typeface="微软雅黑" panose="020B0503020204020204" charset="-122"/>
                <a:cs typeface="微软雅黑" panose="020B0503020204020204" charset="-122"/>
                <a:sym typeface="+mn-ea"/>
              </a:rPr>
              <a:t>to practice my Chinese</a:t>
            </a:r>
            <a:r>
              <a:rPr lang="en-US" altLang="zh-CN" dirty="0" smtClean="0">
                <a:latin typeface="微软雅黑" panose="020B0503020204020204" charset="-122"/>
                <a:ea typeface="微软雅黑" panose="020B0503020204020204" charset="-122"/>
                <a:cs typeface="微软雅黑" panose="020B0503020204020204" charset="-122"/>
                <a:sym typeface="+mn-ea"/>
              </a:rPr>
              <a:t>.</a:t>
            </a:r>
            <a:r>
              <a:rPr lang="zh-CN" altLang="en-US" dirty="0">
                <a:solidFill>
                  <a:srgbClr val="0000FF"/>
                </a:solidFill>
                <a:latin typeface="等线" panose="02010600030101010101" pitchFamily="2" charset="-122"/>
                <a:cs typeface="微软雅黑" panose="020B0503020204020204" charset="-122"/>
                <a:sym typeface="+mn-ea"/>
              </a:rPr>
              <a:t> </a:t>
            </a:r>
            <a:r>
              <a:rPr lang="zh-CN" altLang="en-US" dirty="0" smtClean="0">
                <a:solidFill>
                  <a:srgbClr val="0000FF"/>
                </a:solidFill>
                <a:latin typeface="等线" panose="02010600030101010101" pitchFamily="2" charset="-122"/>
                <a:cs typeface="微软雅黑" panose="020B0503020204020204" charset="-122"/>
                <a:sym typeface="+mn-ea"/>
              </a:rPr>
              <a:t>② 考查复杂的段间句间逻辑推理能力：如 尾段 第一句 和第二句。</a:t>
            </a:r>
            <a:endParaRPr lang="en-US" altLang="zh-CN" dirty="0">
              <a:latin typeface="微软雅黑" panose="020B0503020204020204" charset="-122"/>
              <a:ea typeface="微软雅黑" panose="020B0503020204020204" charset="-122"/>
              <a:cs typeface="微软雅黑" panose="020B0503020204020204" charset="-122"/>
              <a:sym typeface="+mn-ea"/>
            </a:endParaRPr>
          </a:p>
        </p:txBody>
      </p:sp>
      <p:sp>
        <p:nvSpPr>
          <p:cNvPr id="21" name="矩形 20"/>
          <p:cNvSpPr/>
          <p:nvPr/>
        </p:nvSpPr>
        <p:spPr>
          <a:xfrm>
            <a:off x="5516014" y="5267404"/>
            <a:ext cx="6524818" cy="369332"/>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smtClean="0">
                <a:solidFill>
                  <a:srgbClr val="0000FF"/>
                </a:solidFill>
              </a:rPr>
              <a:t>Emerson </a:t>
            </a:r>
            <a:r>
              <a:rPr lang="zh-CN" altLang="en-US" b="1" dirty="0" smtClean="0">
                <a:solidFill>
                  <a:srgbClr val="0000FF"/>
                </a:solidFill>
              </a:rPr>
              <a:t>美国作家人名， 考查学生的文化背景常识</a:t>
            </a:r>
            <a:endParaRPr lang="zh-CN" altLang="en-US" b="1" dirty="0">
              <a:solidFill>
                <a:srgbClr val="0000FF"/>
              </a:solidFill>
            </a:endParaRPr>
          </a:p>
        </p:txBody>
      </p:sp>
      <p:sp>
        <p:nvSpPr>
          <p:cNvPr id="22" name="矩形 21"/>
          <p:cNvSpPr/>
          <p:nvPr/>
        </p:nvSpPr>
        <p:spPr>
          <a:xfrm>
            <a:off x="5527741" y="5871982"/>
            <a:ext cx="6524818" cy="923330"/>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smtClean="0">
                <a:solidFill>
                  <a:srgbClr val="0000FF"/>
                </a:solidFill>
              </a:rPr>
              <a:t>尾段作者对年轻的中国筑路工人的评价；该段首句和第二句之间的句间语义逻辑关系非常难，是考生出错率相当高的题目，加上</a:t>
            </a:r>
            <a:r>
              <a:rPr lang="en-US" altLang="zh-CN" b="1" dirty="0" smtClean="0">
                <a:solidFill>
                  <a:srgbClr val="0000FF"/>
                </a:solidFill>
              </a:rPr>
              <a:t>assumptions </a:t>
            </a:r>
            <a:r>
              <a:rPr lang="zh-CN" altLang="en-US" b="1" dirty="0" smtClean="0">
                <a:solidFill>
                  <a:srgbClr val="0000FF"/>
                </a:solidFill>
              </a:rPr>
              <a:t>单词比较难。</a:t>
            </a:r>
            <a:endParaRPr lang="zh-CN" altLang="en-US" b="1" dirty="0">
              <a:solidFill>
                <a:srgbClr val="0000FF"/>
              </a:solidFill>
            </a:endParaRPr>
          </a:p>
        </p:txBody>
      </p:sp>
      <p:pic>
        <p:nvPicPr>
          <p:cNvPr id="9" name="图片 8"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22535"/>
                                        </p:tgtEl>
                                        <p:attrNameLst>
                                          <p:attrName>style.visibility</p:attrName>
                                        </p:attrNameLst>
                                      </p:cBhvr>
                                      <p:to>
                                        <p:strVal val="visible"/>
                                      </p:to>
                                    </p:set>
                                    <p:anim calcmode="lin" valueType="num">
                                      <p:cBhvr additive="base">
                                        <p:cTn id="7" dur="500" fill="hold"/>
                                        <p:tgtEl>
                                          <p:spTgt spid="22535"/>
                                        </p:tgtEl>
                                        <p:attrNameLst>
                                          <p:attrName>ppt_x</p:attrName>
                                        </p:attrNameLst>
                                      </p:cBhvr>
                                      <p:tavLst>
                                        <p:tav tm="0">
                                          <p:val>
                                            <p:strVal val="#ppt_x"/>
                                          </p:val>
                                        </p:tav>
                                        <p:tav tm="100000">
                                          <p:val>
                                            <p:strVal val="#ppt_x"/>
                                          </p:val>
                                        </p:tav>
                                      </p:tavLst>
                                    </p:anim>
                                    <p:anim calcmode="lin" valueType="num">
                                      <p:cBhvr additive="base">
                                        <p:cTn id="8" dur="500" fill="hold"/>
                                        <p:tgtEl>
                                          <p:spTgt spid="2253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p:bldP spid="3" grpId="0"/>
      <p:bldP spid="5" grpId="0"/>
      <p:bldP spid="2" grpId="0" animBg="1"/>
      <p:bldP spid="11" grpId="0" animBg="1"/>
      <p:bldP spid="16" grpId="0" animBg="1"/>
      <p:bldP spid="20" grpId="0" animBg="1"/>
      <p:bldP spid="21" grpId="0" animBg="1"/>
      <p:bldP spid="2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536170" y="6009957"/>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3108543"/>
          </a:xfrm>
          <a:prstGeom prst="rect">
            <a:avLst/>
          </a:prstGeom>
          <a:solidFill>
            <a:schemeClr val="bg1"/>
          </a:solidFill>
        </p:spPr>
        <p:txBody>
          <a:bodyPr wrap="square">
            <a:spAutoFit/>
          </a:bodyPr>
          <a:lstStyle/>
          <a:p>
            <a:pPr fontAlgn="ctr"/>
            <a:r>
              <a:rPr lang="en-US" altLang="zh-CN" sz="2800" b="1" dirty="0" smtClean="0">
                <a:solidFill>
                  <a:srgbClr val="C00000"/>
                </a:solidFill>
              </a:rPr>
              <a:t>54</a:t>
            </a:r>
            <a:r>
              <a:rPr lang="en-US" altLang="zh-CN" sz="2800" b="1" dirty="0">
                <a:solidFill>
                  <a:srgbClr val="C00000"/>
                </a:solidFill>
              </a:rPr>
              <a:t>.</a:t>
            </a:r>
            <a:r>
              <a:rPr lang="zh-CN" altLang="zh-CN" sz="2800" b="1" dirty="0">
                <a:solidFill>
                  <a:srgbClr val="C00000"/>
                </a:solidFill>
              </a:rPr>
              <a:t>考查动词词义辨析</a:t>
            </a:r>
            <a:r>
              <a:rPr lang="en-US" altLang="zh-CN" sz="2800" b="1" dirty="0">
                <a:solidFill>
                  <a:srgbClr val="C00000"/>
                </a:solidFill>
              </a:rPr>
              <a:t>+</a:t>
            </a:r>
            <a:r>
              <a:rPr lang="zh-CN" altLang="en-US" sz="2800" b="1" dirty="0">
                <a:solidFill>
                  <a:srgbClr val="C00000"/>
                </a:solidFill>
              </a:rPr>
              <a:t>上文同义词</a:t>
            </a:r>
            <a:r>
              <a:rPr lang="zh-CN" altLang="en-US" sz="2800" b="1" dirty="0" smtClean="0">
                <a:solidFill>
                  <a:srgbClr val="C00000"/>
                </a:solidFill>
              </a:rPr>
              <a:t>复现</a:t>
            </a:r>
            <a:r>
              <a:rPr lang="en-US" altLang="zh-CN" sz="2800" b="1" dirty="0" smtClean="0">
                <a:solidFill>
                  <a:srgbClr val="C00000"/>
                </a:solidFill>
              </a:rPr>
              <a:t>+</a:t>
            </a:r>
            <a:r>
              <a:rPr lang="zh-CN" altLang="en-US" sz="2800" b="1" dirty="0" smtClean="0">
                <a:solidFill>
                  <a:srgbClr val="C00000"/>
                </a:solidFill>
              </a:rPr>
              <a:t>同源词复现 </a:t>
            </a:r>
            <a:r>
              <a:rPr lang="zh-CN" altLang="en-US" sz="2800" b="1" dirty="0">
                <a:solidFill>
                  <a:srgbClr val="0000FF"/>
                </a:solidFill>
              </a:rPr>
              <a:t>（第一段） </a:t>
            </a:r>
            <a:r>
              <a:rPr lang="zh-CN" altLang="zh-CN" sz="2800" b="1" dirty="0" smtClean="0"/>
              <a:t>。</a:t>
            </a:r>
            <a:r>
              <a:rPr lang="zh-CN" altLang="zh-CN" sz="2800" b="1" dirty="0"/>
              <a:t>句意：在几个小时的时间里，他向我展示了带着开放的心态旅行，并愿意与来自各行各业的当地人打交道，会有多么大的收获。</a:t>
            </a:r>
            <a:r>
              <a:rPr lang="en-US" altLang="zh-CN" sz="2800" b="1" dirty="0"/>
              <a:t>A. traveling</a:t>
            </a:r>
            <a:r>
              <a:rPr lang="zh-CN" altLang="zh-CN" sz="2800" b="1" dirty="0"/>
              <a:t>旅行；</a:t>
            </a:r>
            <a:r>
              <a:rPr lang="en-US" altLang="zh-CN" sz="2800" b="1" dirty="0"/>
              <a:t>B. reading</a:t>
            </a:r>
            <a:r>
              <a:rPr lang="zh-CN" altLang="zh-CN" sz="2800" b="1" dirty="0"/>
              <a:t>阅读；</a:t>
            </a:r>
            <a:r>
              <a:rPr lang="en-US" altLang="zh-CN" sz="2800" b="1" dirty="0"/>
              <a:t>C. searching</a:t>
            </a:r>
            <a:r>
              <a:rPr lang="zh-CN" altLang="zh-CN" sz="2800" b="1" dirty="0"/>
              <a:t>搜索；</a:t>
            </a:r>
            <a:r>
              <a:rPr lang="en-US" altLang="zh-CN" sz="2800" b="1" dirty="0"/>
              <a:t>D. teaching</a:t>
            </a:r>
            <a:r>
              <a:rPr lang="zh-CN" altLang="zh-CN" sz="2800" b="1" dirty="0"/>
              <a:t>教学。根据后文</a:t>
            </a:r>
            <a:r>
              <a:rPr lang="en-US" altLang="zh-CN" sz="2800" b="1" dirty="0"/>
              <a:t>“with an open mind, and a willingness to”</a:t>
            </a:r>
            <a:r>
              <a:rPr lang="zh-CN" altLang="zh-CN" sz="2800" b="1" dirty="0"/>
              <a:t>结合作者</a:t>
            </a:r>
            <a:r>
              <a:rPr lang="zh-CN" altLang="en-US" sz="2800" b="1" dirty="0"/>
              <a:t>第一段首句</a:t>
            </a:r>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While </a:t>
            </a:r>
            <a:r>
              <a:rPr lang="en-US" altLang="zh-CN" sz="2800" b="1" dirty="0">
                <a:solidFill>
                  <a:srgbClr val="FF0000"/>
                </a:solidFill>
                <a:latin typeface="微软雅黑" panose="020B0503020204020204" charset="-122"/>
                <a:ea typeface="微软雅黑" panose="020B0503020204020204" charset="-122"/>
                <a:cs typeface="微软雅黑" panose="020B0503020204020204" charset="-122"/>
                <a:sym typeface="+mn-ea"/>
              </a:rPr>
              <a:t>taking a 20-hour train ride </a:t>
            </a:r>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along the edge of the Taklimakan Desert in the northwestern China </a:t>
            </a:r>
            <a:r>
              <a:rPr lang="zh-CN" altLang="en-US" sz="2800" b="1" dirty="0" smtClean="0">
                <a:sym typeface="+mn-ea"/>
              </a:rPr>
              <a:t>，</a:t>
            </a:r>
            <a:r>
              <a:rPr lang="en-US" altLang="zh-CN" sz="2800" b="1" dirty="0" smtClean="0">
                <a:sym typeface="+mn-ea"/>
              </a:rPr>
              <a:t>/ </a:t>
            </a:r>
            <a:r>
              <a:rPr lang="en-US" altLang="zh-CN" sz="2800" b="1" dirty="0" smtClean="0">
                <a:solidFill>
                  <a:srgbClr val="C00000"/>
                </a:solidFill>
                <a:sym typeface="+mn-ea"/>
              </a:rPr>
              <a:t>that all </a:t>
            </a:r>
            <a:r>
              <a:rPr lang="en-US" altLang="zh-CN" sz="2800" b="1" dirty="0" smtClean="0">
                <a:solidFill>
                  <a:srgbClr val="0000FF"/>
                </a:solidFill>
                <a:sym typeface="+mn-ea"/>
              </a:rPr>
              <a:t>travelers</a:t>
            </a:r>
            <a:r>
              <a:rPr lang="en-US" altLang="zh-CN" sz="2800" b="1" dirty="0" smtClean="0">
                <a:solidFill>
                  <a:srgbClr val="C00000"/>
                </a:solidFill>
                <a:sym typeface="+mn-ea"/>
              </a:rPr>
              <a:t> long for </a:t>
            </a:r>
            <a:r>
              <a:rPr lang="zh-CN" altLang="zh-CN" sz="2800" b="1" dirty="0" smtClean="0"/>
              <a:t>所以</a:t>
            </a:r>
            <a:r>
              <a:rPr lang="zh-CN" altLang="zh-CN" sz="2800" b="1" dirty="0"/>
              <a:t>是指带着开放的心态旅行，故选</a:t>
            </a:r>
            <a:r>
              <a:rPr lang="en-US" altLang="zh-CN" sz="2800" b="1" dirty="0"/>
              <a:t>A</a:t>
            </a:r>
            <a:r>
              <a:rPr lang="zh-CN" altLang="zh-CN" sz="2800" b="1" dirty="0"/>
              <a:t>。</a:t>
            </a:r>
            <a:endParaRPr lang="zh-CN" altLang="zh-CN" sz="2800" dirty="0"/>
          </a:p>
        </p:txBody>
      </p:sp>
      <p:cxnSp>
        <p:nvCxnSpPr>
          <p:cNvPr id="12" name="直接箭头连接符 11"/>
          <p:cNvCxnSpPr/>
          <p:nvPr/>
        </p:nvCxnSpPr>
        <p:spPr>
          <a:xfrm flipV="1">
            <a:off x="1820486" y="2021703"/>
            <a:ext cx="8853056" cy="391358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797716"/>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9156471" y="6558575"/>
            <a:ext cx="1749828"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3108543"/>
          </a:xfrm>
          <a:prstGeom prst="rect">
            <a:avLst/>
          </a:prstGeom>
          <a:solidFill>
            <a:schemeClr val="bg1"/>
          </a:solidFill>
        </p:spPr>
        <p:txBody>
          <a:bodyPr wrap="square">
            <a:spAutoFit/>
          </a:bodyPr>
          <a:lstStyle/>
          <a:p>
            <a:pPr fontAlgn="ctr"/>
            <a:r>
              <a:rPr lang="en-US" altLang="zh-CN" sz="2800" b="1" dirty="0">
                <a:solidFill>
                  <a:srgbClr val="C00000"/>
                </a:solidFill>
              </a:rPr>
              <a:t>55.</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a:solidFill>
                  <a:srgbClr val="C00000"/>
                </a:solidFill>
              </a:rPr>
              <a:t>段间</a:t>
            </a:r>
            <a:r>
              <a:rPr lang="zh-CN" altLang="en-US" sz="2800" b="1" dirty="0" smtClean="0">
                <a:solidFill>
                  <a:srgbClr val="C00000"/>
                </a:solidFill>
              </a:rPr>
              <a:t>逻辑 </a:t>
            </a:r>
            <a:r>
              <a:rPr lang="zh-CN" altLang="en-US" sz="2800" b="1" dirty="0" smtClean="0">
                <a:solidFill>
                  <a:srgbClr val="0000FF"/>
                </a:solidFill>
              </a:rPr>
              <a:t>（第二段）我作为外国游客，抓住机会练习中文，与了这么一位优秀的刻苦的中国筑路工人接触并互动</a:t>
            </a:r>
            <a:r>
              <a:rPr lang="zh-CN" altLang="zh-CN" sz="2800" b="1" dirty="0" smtClean="0"/>
              <a:t>。</a:t>
            </a:r>
            <a:r>
              <a:rPr lang="zh-CN" altLang="zh-CN" sz="2800" b="1" dirty="0"/>
              <a:t>句意：在几个小时的时间里，他向我展示了带着开放的心态旅行，并愿意与来自各行各业的当地人打交道，会有多么大的收获。</a:t>
            </a:r>
            <a:r>
              <a:rPr lang="en-US" altLang="zh-CN" sz="2800" b="1" dirty="0"/>
              <a:t>A. cooperate</a:t>
            </a:r>
            <a:r>
              <a:rPr lang="zh-CN" altLang="zh-CN" sz="2800" b="1" dirty="0"/>
              <a:t>合作；</a:t>
            </a:r>
            <a:r>
              <a:rPr lang="en-US" altLang="zh-CN" sz="2800" b="1" dirty="0"/>
              <a:t>B. side</a:t>
            </a:r>
            <a:r>
              <a:rPr lang="zh-CN" altLang="en-US" sz="2800" b="1" dirty="0"/>
              <a:t>站在一</a:t>
            </a:r>
            <a:r>
              <a:rPr lang="zh-CN" altLang="zh-CN" sz="2800" b="1" dirty="0"/>
              <a:t>边；</a:t>
            </a:r>
            <a:r>
              <a:rPr lang="zh-CN" altLang="en-US" sz="2800" b="1" dirty="0"/>
              <a:t>支持</a:t>
            </a:r>
            <a:r>
              <a:rPr lang="en-US" altLang="zh-CN" sz="2800" b="1" dirty="0"/>
              <a:t>C. negotiate</a:t>
            </a:r>
            <a:r>
              <a:rPr lang="zh-CN" altLang="zh-CN" sz="2800" b="1" dirty="0"/>
              <a:t>协商；</a:t>
            </a:r>
            <a:r>
              <a:rPr lang="en-US" altLang="zh-CN" sz="2800" b="1" dirty="0"/>
              <a:t>D. engage</a:t>
            </a:r>
            <a:r>
              <a:rPr lang="zh-CN" altLang="zh-CN" sz="2800" b="1" dirty="0"/>
              <a:t>参与。根据后文</a:t>
            </a:r>
            <a:r>
              <a:rPr lang="en-US" altLang="zh-CN" sz="2800" b="1" dirty="0"/>
              <a:t>“with </a:t>
            </a:r>
            <a:r>
              <a:rPr lang="en-US" altLang="zh-CN" sz="2800" b="1" dirty="0">
                <a:solidFill>
                  <a:srgbClr val="C00000"/>
                </a:solidFill>
              </a:rPr>
              <a:t>locals from all walks of life</a:t>
            </a:r>
            <a:r>
              <a:rPr lang="en-US" altLang="zh-CN" sz="2800" b="1" dirty="0"/>
              <a:t>”</a:t>
            </a:r>
            <a:r>
              <a:rPr lang="zh-CN" altLang="zh-CN" sz="2800" b="1" dirty="0"/>
              <a:t>指和</a:t>
            </a:r>
            <a:r>
              <a:rPr lang="zh-CN" altLang="zh-CN" sz="2800" b="1" dirty="0">
                <a:solidFill>
                  <a:srgbClr val="C00000"/>
                </a:solidFill>
              </a:rPr>
              <a:t>各行各业的当地人</a:t>
            </a:r>
            <a:r>
              <a:rPr lang="zh-CN" altLang="zh-CN" sz="2800" b="1" dirty="0"/>
              <a:t>打交道，短语</a:t>
            </a:r>
            <a:r>
              <a:rPr lang="en-US" altLang="zh-CN" sz="2800" b="1" dirty="0">
                <a:solidFill>
                  <a:srgbClr val="C00000"/>
                </a:solidFill>
              </a:rPr>
              <a:t>engage with</a:t>
            </a:r>
            <a:r>
              <a:rPr lang="zh-CN" altLang="zh-CN" sz="2800" b="1" dirty="0"/>
              <a:t>表示</a:t>
            </a:r>
            <a:r>
              <a:rPr lang="en-US" altLang="zh-CN" sz="2800" b="1" dirty="0"/>
              <a:t>“</a:t>
            </a:r>
            <a:r>
              <a:rPr lang="zh-CN" altLang="zh-CN" sz="2800" b="1" dirty="0"/>
              <a:t>与</a:t>
            </a:r>
            <a:r>
              <a:rPr lang="en-US" altLang="zh-CN" sz="2800" b="1" dirty="0"/>
              <a:t>……</a:t>
            </a:r>
            <a:r>
              <a:rPr lang="zh-CN" altLang="zh-CN" sz="2800" b="1" dirty="0"/>
              <a:t>接触</a:t>
            </a:r>
            <a:r>
              <a:rPr lang="en-US" altLang="zh-CN" sz="2800" b="1" dirty="0"/>
              <a:t>”</a:t>
            </a:r>
            <a:r>
              <a:rPr lang="zh-CN" altLang="zh-CN" sz="2800" b="1" dirty="0"/>
              <a:t>。故选</a:t>
            </a:r>
            <a:r>
              <a:rPr lang="en-US" altLang="zh-CN" sz="2800" b="1" dirty="0"/>
              <a:t>D</a:t>
            </a:r>
            <a:r>
              <a:rPr lang="zh-CN" altLang="zh-CN" sz="2800" b="1" dirty="0"/>
              <a:t>。</a:t>
            </a:r>
            <a:endParaRPr lang="zh-CN" altLang="zh-CN" sz="2800" dirty="0"/>
          </a:p>
        </p:txBody>
      </p:sp>
      <p:cxnSp>
        <p:nvCxnSpPr>
          <p:cNvPr id="12" name="直接箭头连接符 11"/>
          <p:cNvCxnSpPr/>
          <p:nvPr/>
        </p:nvCxnSpPr>
        <p:spPr>
          <a:xfrm flipH="1" flipV="1">
            <a:off x="7963593" y="2502712"/>
            <a:ext cx="1438102" cy="39311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3" y="2812206"/>
            <a:ext cx="4081548"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难点词汇</a:t>
            </a:r>
            <a:endParaRPr lang="zh-CN" altLang="zh-CN" sz="4800" dirty="0">
              <a:solidFill>
                <a:srgbClr val="FFC000"/>
              </a:solidFill>
              <a:latin typeface="Arial" panose="020B0604020202020204" pitchFamily="34" charset="0"/>
            </a:endParaRPr>
          </a:p>
          <a:p>
            <a:pPr algn="ctr"/>
            <a:endParaRPr lang="zh-CN" altLang="en-US" dirty="0"/>
          </a:p>
        </p:txBody>
      </p:sp>
      <p:sp>
        <p:nvSpPr>
          <p:cNvPr id="7" name="文本框 6"/>
          <p:cNvSpPr txBox="1"/>
          <p:nvPr/>
        </p:nvSpPr>
        <p:spPr>
          <a:xfrm>
            <a:off x="4114801" y="-22649"/>
            <a:ext cx="8043947" cy="6986528"/>
          </a:xfrm>
          <a:prstGeom prst="rect">
            <a:avLst/>
          </a:prstGeom>
          <a:solidFill>
            <a:schemeClr val="accent2">
              <a:lumMod val="20000"/>
              <a:lumOff val="80000"/>
            </a:schemeClr>
          </a:solidFill>
        </p:spPr>
        <p:txBody>
          <a:bodyPr wrap="square">
            <a:spAutoFit/>
          </a:bodyPr>
          <a:lstStyle/>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 edge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边缘；刀锋</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 humbling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令自尊心受挫的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3. </a:t>
            </a:r>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educational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教育的；有教育意义的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4. local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当地人，本地人</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5. </a:t>
            </a:r>
            <a:r>
              <a:rPr lang="en-US" altLang="zh-CN" sz="2800" kern="100" smtClean="0">
                <a:effectLst/>
                <a:latin typeface="Times New Roman" panose="02020603050405020304" pitchFamily="18" charset="0"/>
                <a:ea typeface="宋体" panose="02010600030101010101" pitchFamily="2" charset="-122"/>
                <a:cs typeface="Times New Roman" panose="02020603050405020304" pitchFamily="18" charset="0"/>
              </a:rPr>
              <a:t>virtually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ad.</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事实上，几乎</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6. professional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职业的，专业的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7. passage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过道，走廊；段落，章节</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8. literary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文学的，文学上的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9. assumption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假定，假设</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10. informed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有学问的；有见识的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11. admirable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可钦佩的；值得赞赏的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12. willingness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乐意，意愿</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13. encounter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相遇，邂逅</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14. competition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竞争；角逐</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15. lecture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开讲座，讲授</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；训斥  </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讲座</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16. approach    </a:t>
            </a:r>
            <a:r>
              <a:rPr lang="en-US" altLang="zh-CN" sz="2800" kern="100" dirty="0" err="1">
                <a:effectLst/>
                <a:latin typeface="Times New Roman" panose="02020603050405020304" pitchFamily="18" charset="0"/>
                <a:ea typeface="宋体" panose="02010600030101010101" pitchFamily="2" charset="-122"/>
                <a:cs typeface="Times New Roman" panose="02020603050405020304" pitchFamily="18" charset="0"/>
              </a:rPr>
              <a:t>v</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靠近，接近</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方法</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2" y="2812206"/>
            <a:ext cx="3926273"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难点词汇</a:t>
            </a:r>
            <a:endParaRPr lang="zh-CN" altLang="zh-CN" sz="4800" dirty="0">
              <a:solidFill>
                <a:srgbClr val="FFC000"/>
              </a:solidFill>
              <a:latin typeface="Arial" panose="020B0604020202020204" pitchFamily="34" charset="0"/>
            </a:endParaRPr>
          </a:p>
          <a:p>
            <a:pPr algn="ctr"/>
            <a:endParaRPr lang="zh-CN" altLang="en-US" dirty="0"/>
          </a:p>
        </p:txBody>
      </p:sp>
      <p:sp>
        <p:nvSpPr>
          <p:cNvPr id="7" name="文本框 6"/>
          <p:cNvSpPr txBox="1"/>
          <p:nvPr/>
        </p:nvSpPr>
        <p:spPr>
          <a:xfrm>
            <a:off x="4117675" y="-22649"/>
            <a:ext cx="8330241" cy="6986528"/>
          </a:xfrm>
          <a:prstGeom prst="rect">
            <a:avLst/>
          </a:prstGeom>
          <a:solidFill>
            <a:schemeClr val="accent2">
              <a:lumMod val="20000"/>
              <a:lumOff val="80000"/>
            </a:schemeClr>
          </a:solidFill>
        </p:spPr>
        <p:txBody>
          <a:bodyPr wrap="square">
            <a:spAutoFit/>
          </a:bodyPr>
          <a:lstStyle/>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17. finance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提供资金</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18. guard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看守；监视</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19. typical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典型的；有代表性的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20. remarkable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非凡的；奇异的；引人注目的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21. quote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引述；举例说明</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22. download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下载</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23. historian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历史学家，史学工作者</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24. anticipate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预料；期望</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25. recall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err="1">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回想起；使想到；召回</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26. well-behaved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行为端正的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27</a:t>
            </a:r>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 multi-skilled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多技能的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28. self-educated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自学的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29. cooperate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合作，协作；配合</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30. negotiate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谈判，磋商，洽谈</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31. engage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en-US" sz="2800"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产生联系；</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雇用；</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参加；从事；</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吸引</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32. side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站在……一边；给</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铺外墙板</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2" y="2812206"/>
            <a:ext cx="3926273"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词组突破</a:t>
            </a:r>
            <a:endParaRPr lang="zh-CN" altLang="en-US" dirty="0"/>
          </a:p>
        </p:txBody>
      </p:sp>
      <p:sp>
        <p:nvSpPr>
          <p:cNvPr id="7" name="文本框 6"/>
          <p:cNvSpPr txBox="1"/>
          <p:nvPr/>
        </p:nvSpPr>
        <p:spPr>
          <a:xfrm>
            <a:off x="3881887" y="331033"/>
            <a:ext cx="8310113" cy="6494085"/>
          </a:xfrm>
          <a:prstGeom prst="rect">
            <a:avLst/>
          </a:prstGeom>
          <a:solidFill>
            <a:schemeClr val="accent2">
              <a:lumMod val="20000"/>
              <a:lumOff val="80000"/>
            </a:schemeClr>
          </a:solidFill>
        </p:spPr>
        <p:txBody>
          <a:bodyPr wrap="square">
            <a:spAutoFit/>
          </a:bodyPr>
          <a:lstStyle/>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 above all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首</a:t>
            </a:r>
            <a:r>
              <a:rPr lang="zh-CN" altLang="en-US"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要的是</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；最重要的是</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2. long for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渴望</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3. take the chance to do </a:t>
            </a:r>
            <a:r>
              <a:rPr lang="en-US" altLang="zh-CN" sz="3200" kern="100" dirty="0" err="1">
                <a:effectLst/>
                <a:latin typeface="Times New Roman" panose="02020603050405020304" pitchFamily="18" charset="0"/>
                <a:ea typeface="宋体" panose="02010600030101010101" pitchFamily="2" charset="-122"/>
                <a:cs typeface="Times New Roman" panose="02020603050405020304" pitchFamily="18" charset="0"/>
              </a:rPr>
              <a:t>sth</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抓住机会做某事</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4. spend time doing </a:t>
            </a:r>
            <a:r>
              <a:rPr lang="en-US" altLang="zh-CN" sz="3200" kern="100" dirty="0" err="1">
                <a:effectLst/>
                <a:latin typeface="Times New Roman" panose="02020603050405020304" pitchFamily="18" charset="0"/>
                <a:ea typeface="宋体" panose="02010600030101010101" pitchFamily="2" charset="-122"/>
                <a:cs typeface="Times New Roman" panose="02020603050405020304" pitchFamily="18" charset="0"/>
              </a:rPr>
              <a:t>sth</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花费时间做某事 </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5. Without</a:t>
            </a:r>
            <a:r>
              <a:rPr lang="zh-CN" altLang="en-US"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batting  an eye  </a:t>
            </a:r>
            <a:r>
              <a:rPr lang="zh-CN" altLang="zh-CN" sz="32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不露声色，不动声色</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6. as a whole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总体上</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7. prevent sb (from) doin</a:t>
            </a:r>
            <a:r>
              <a:rPr lang="en-US" altLang="zh-CN" sz="3200" b="1" kern="100" dirty="0">
                <a:effectLst/>
                <a:latin typeface="Times New Roman" panose="02020603050405020304" pitchFamily="18" charset="0"/>
                <a:ea typeface="宋体" panose="02010600030101010101" pitchFamily="2" charset="-122"/>
                <a:cs typeface="Times New Roman" panose="02020603050405020304" pitchFamily="18" charset="0"/>
              </a:rPr>
              <a:t>g </a:t>
            </a:r>
            <a:r>
              <a:rPr lang="en-US"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阻止某人做某事</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8. in the course of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在……过程中</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9. all walks of life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各行各业</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10. engage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与某人接触</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11. side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支持；站在……的一边</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12. negotiate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与……谈判</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33887"/>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124787"/>
            <a:ext cx="12000807" cy="2062103"/>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6" name="文本框 5"/>
          <p:cNvSpPr txBox="1"/>
          <p:nvPr/>
        </p:nvSpPr>
        <p:spPr>
          <a:xfrm>
            <a:off x="0" y="3142210"/>
            <a:ext cx="12192000" cy="2246769"/>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While doing </a:t>
            </a:r>
            <a:r>
              <a:rPr lang="en-US" altLang="zh-CN" sz="2800" dirty="0" err="1"/>
              <a:t>sth</a:t>
            </a:r>
            <a:r>
              <a:rPr lang="en-US" altLang="zh-CN" sz="2800" dirty="0"/>
              <a:t> ; </a:t>
            </a:r>
            <a:r>
              <a:rPr lang="zh-CN" altLang="en-US" sz="2800" dirty="0"/>
              <a:t>时间状语从句的简化形式，</a:t>
            </a:r>
            <a:endParaRPr lang="en-US" altLang="zh-CN" sz="2800" dirty="0"/>
          </a:p>
          <a:p>
            <a:pPr marL="342900" indent="-342900">
              <a:buAutoNum type="arabicPeriod"/>
            </a:pPr>
            <a:r>
              <a:rPr lang="en-US" altLang="zh-CN" sz="2800" dirty="0"/>
              <a:t>I  had the kind of encounter with a local </a:t>
            </a:r>
            <a:r>
              <a:rPr lang="zh-CN" altLang="en-US" sz="2800" dirty="0"/>
              <a:t>为主句；加了漫长的三个并列形容词以及定语从句修饰 </a:t>
            </a:r>
            <a:r>
              <a:rPr lang="en-US" altLang="zh-CN" sz="2800" dirty="0"/>
              <a:t>encounter; </a:t>
            </a:r>
            <a:r>
              <a:rPr lang="zh-CN" altLang="en-US" sz="2800" dirty="0"/>
              <a:t>并列形容词中还穿插了插入语 </a:t>
            </a:r>
            <a:r>
              <a:rPr lang="en-US" altLang="zh-CN" sz="2800" dirty="0"/>
              <a:t>above all  else ,</a:t>
            </a:r>
            <a:r>
              <a:rPr lang="zh-CN" altLang="en-US" sz="2800" dirty="0"/>
              <a:t>增加理解难度。</a:t>
            </a:r>
            <a:endParaRPr lang="zh-CN" altLang="en-US" sz="2800" dirty="0"/>
          </a:p>
        </p:txBody>
      </p:sp>
      <p:sp>
        <p:nvSpPr>
          <p:cNvPr id="8" name="文本框 7"/>
          <p:cNvSpPr txBox="1"/>
          <p:nvPr/>
        </p:nvSpPr>
        <p:spPr>
          <a:xfrm>
            <a:off x="0" y="5388980"/>
            <a:ext cx="12192000" cy="1384995"/>
          </a:xfrm>
          <a:prstGeom prst="rect">
            <a:avLst/>
          </a:prstGeom>
          <a:solidFill>
            <a:schemeClr val="bg1"/>
          </a:solidFill>
        </p:spPr>
        <p:txBody>
          <a:bodyPr wrap="square">
            <a:spAutoFit/>
          </a:bodyPr>
          <a:lstStyle/>
          <a:p>
            <a:r>
              <a:rPr lang="zh-CN" altLang="en-US" sz="2800" dirty="0"/>
              <a:t>句意： 在中国西北部的塔克拉玛干沙漠边缘坐了</a:t>
            </a:r>
            <a:r>
              <a:rPr lang="en-US" altLang="zh-CN" sz="2800" dirty="0"/>
              <a:t>20</a:t>
            </a:r>
            <a:r>
              <a:rPr lang="zh-CN" altLang="en-US" sz="2800" dirty="0"/>
              <a:t>个小时的火车时，我与一个当地人有了一种令人谦卑、有教育意义的，最重要的是，美妙的相遇，这种邂逅是所有旅行者都渴望的。</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
            <a:ext cx="12192000" cy="6857999"/>
          </a:xfrm>
        </p:spPr>
      </p:pic>
      <p:sp>
        <p:nvSpPr>
          <p:cNvPr id="3" name="标题 2"/>
          <p:cNvSpPr>
            <a:spLocks noGrp="1"/>
          </p:cNvSpPr>
          <p:nvPr>
            <p:ph type="title"/>
          </p:nvPr>
        </p:nvSpPr>
        <p:spPr>
          <a:xfrm>
            <a:off x="4297680" y="32616"/>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421178" y="1273292"/>
            <a:ext cx="12000807" cy="1569660"/>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3200" u="sng" dirty="0">
                <a:latin typeface="微软雅黑" panose="020B0503020204020204" charset="-122"/>
                <a:ea typeface="微软雅黑" panose="020B0503020204020204" charset="-122"/>
                <a:cs typeface="微软雅黑" panose="020B0503020204020204" charset="-122"/>
                <a:sym typeface="+mn-ea"/>
              </a:rPr>
              <a:t>      45      </a:t>
            </a:r>
            <a:r>
              <a:rPr lang="en-US" altLang="zh-CN" sz="32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3200" u="sng" dirty="0">
                <a:latin typeface="微软雅黑" panose="020B0503020204020204" charset="-122"/>
                <a:ea typeface="微软雅黑" panose="020B0503020204020204" charset="-122"/>
                <a:cs typeface="微软雅黑" panose="020B0503020204020204" charset="-122"/>
                <a:sym typeface="+mn-ea"/>
              </a:rPr>
              <a:t>    46       </a:t>
            </a:r>
            <a:r>
              <a:rPr lang="en-US" altLang="zh-CN" sz="3200" dirty="0">
                <a:latin typeface="微软雅黑" panose="020B0503020204020204" charset="-122"/>
                <a:ea typeface="微软雅黑" panose="020B0503020204020204" charset="-122"/>
                <a:cs typeface="微软雅黑" panose="020B0503020204020204" charset="-122"/>
                <a:sym typeface="+mn-ea"/>
              </a:rPr>
              <a:t>highways in order to help support his family.</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142210"/>
            <a:ext cx="12192000" cy="1815882"/>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…he would tell me about </a:t>
            </a:r>
            <a:r>
              <a:rPr lang="zh-CN" altLang="en-US" sz="2800" dirty="0"/>
              <a:t>后是个连词</a:t>
            </a:r>
            <a:r>
              <a:rPr lang="en-US" altLang="zh-CN" sz="2800" dirty="0"/>
              <a:t>How</a:t>
            </a:r>
            <a:r>
              <a:rPr lang="zh-CN" altLang="en-US" sz="2800" dirty="0"/>
              <a:t>引导的漫长的宾语从句；</a:t>
            </a:r>
            <a:endParaRPr lang="en-US" altLang="zh-CN" sz="2800" dirty="0"/>
          </a:p>
          <a:p>
            <a:pPr marL="342900" indent="-342900">
              <a:buAutoNum type="arabicPeriod"/>
            </a:pPr>
            <a:r>
              <a:rPr lang="en-US" altLang="zh-CN" sz="2800" dirty="0"/>
              <a:t> to quickly find a job </a:t>
            </a:r>
            <a:r>
              <a:rPr lang="zh-CN" altLang="en-US" sz="2800" dirty="0"/>
              <a:t>以及 </a:t>
            </a:r>
            <a:r>
              <a:rPr lang="en-US" altLang="zh-CN" sz="2800" dirty="0">
                <a:latin typeface="Times New Roman" panose="02020603050405020304" pitchFamily="18" charset="0"/>
                <a:cs typeface="Times New Roman" panose="02020603050405020304" pitchFamily="18" charset="0"/>
              </a:rPr>
              <a:t>in</a:t>
            </a:r>
            <a:r>
              <a:rPr lang="en-US" altLang="zh-CN" sz="2800" dirty="0">
                <a:latin typeface="Times New Roman" panose="02020603050405020304" pitchFamily="18" charset="0"/>
                <a:ea typeface="微软雅黑" panose="020B0503020204020204" charset="-122"/>
                <a:cs typeface="Times New Roman" panose="02020603050405020304" pitchFamily="18" charset="0"/>
                <a:sym typeface="+mn-ea"/>
              </a:rPr>
              <a:t> order to help support his family</a:t>
            </a:r>
            <a:r>
              <a:rPr lang="zh-CN" altLang="en-US" sz="2800" dirty="0">
                <a:latin typeface="Times New Roman" panose="02020603050405020304" pitchFamily="18" charset="0"/>
                <a:ea typeface="微软雅黑" panose="020B0503020204020204" charset="-122"/>
                <a:cs typeface="Times New Roman" panose="02020603050405020304" pitchFamily="18" charset="0"/>
                <a:sym typeface="+mn-ea"/>
              </a:rPr>
              <a:t>都是目的状语；</a:t>
            </a:r>
            <a:endParaRPr lang="en-US" altLang="zh-CN" sz="2800" dirty="0">
              <a:latin typeface="Times New Roman" panose="02020603050405020304" pitchFamily="18" charset="0"/>
              <a:ea typeface="微软雅黑" panose="020B0503020204020204" charset="-122"/>
              <a:cs typeface="Times New Roman" panose="02020603050405020304" pitchFamily="18" charset="0"/>
              <a:sym typeface="+mn-ea"/>
            </a:endParaRPr>
          </a:p>
          <a:p>
            <a:r>
              <a:rPr lang="en-US" altLang="zh-CN" sz="2800" dirty="0">
                <a:latin typeface="Times New Roman" panose="02020603050405020304" pitchFamily="18" charset="0"/>
                <a:cs typeface="Times New Roman" panose="02020603050405020304" pitchFamily="18" charset="0"/>
              </a:rPr>
              <a:t>3. building highways </a:t>
            </a:r>
            <a:r>
              <a:rPr lang="zh-CN" altLang="en-US" sz="2800" dirty="0">
                <a:latin typeface="Times New Roman" panose="02020603050405020304" pitchFamily="18" charset="0"/>
                <a:cs typeface="Times New Roman" panose="02020603050405020304" pitchFamily="18" charset="0"/>
              </a:rPr>
              <a:t>是 </a:t>
            </a:r>
            <a:r>
              <a:rPr lang="en-US" altLang="zh-CN" sz="2800" dirty="0">
                <a:latin typeface="Times New Roman" panose="02020603050405020304" pitchFamily="18" charset="0"/>
                <a:cs typeface="Times New Roman" panose="02020603050405020304" pitchFamily="18" charset="0"/>
              </a:rPr>
              <a:t>a job </a:t>
            </a:r>
            <a:r>
              <a:rPr lang="zh-CN" altLang="en-US" sz="2800" dirty="0">
                <a:latin typeface="Times New Roman" panose="02020603050405020304" pitchFamily="18" charset="0"/>
                <a:cs typeface="Times New Roman" panose="02020603050405020304" pitchFamily="18" charset="0"/>
              </a:rPr>
              <a:t>的同位语，表示工作的内容。</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5388980"/>
            <a:ext cx="12192000" cy="954107"/>
          </a:xfrm>
          <a:prstGeom prst="rect">
            <a:avLst/>
          </a:prstGeom>
          <a:solidFill>
            <a:schemeClr val="bg1"/>
          </a:solidFill>
        </p:spPr>
        <p:txBody>
          <a:bodyPr wrap="square">
            <a:spAutoFit/>
          </a:bodyPr>
          <a:lstStyle/>
          <a:p>
            <a:r>
              <a:rPr lang="zh-CN" altLang="en-US" sz="2800" dirty="0"/>
              <a:t>句意：在几个小时的时间里，他告诉我，他是如何上完两年的专业学校，然后迅速找到一份工作，以帮助养家糊口的。</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37406"/>
            <a:ext cx="12258501" cy="6895406"/>
          </a:xfrm>
        </p:spPr>
      </p:pic>
      <p:sp>
        <p:nvSpPr>
          <p:cNvPr id="3" name="标题 2"/>
          <p:cNvSpPr>
            <a:spLocks noGrp="1"/>
          </p:cNvSpPr>
          <p:nvPr>
            <p:ph type="title"/>
          </p:nvPr>
        </p:nvSpPr>
        <p:spPr>
          <a:xfrm>
            <a:off x="4124498" y="-37406"/>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266104"/>
            <a:ext cx="12000807" cy="1569660"/>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dirty="0">
                <a:latin typeface="微软雅黑" panose="020B0503020204020204" charset="-122"/>
                <a:ea typeface="微软雅黑" panose="020B0503020204020204" charset="-122"/>
                <a:cs typeface="微软雅黑" panose="020B0503020204020204" charset="-122"/>
                <a:sym typeface="+mn-ea"/>
              </a:rPr>
              <a:t>Perhaps most </a:t>
            </a:r>
            <a:r>
              <a:rPr lang="en-US" altLang="zh-CN" sz="3200" u="sng" dirty="0">
                <a:latin typeface="微软雅黑" panose="020B0503020204020204" charset="-122"/>
                <a:ea typeface="微软雅黑" panose="020B0503020204020204" charset="-122"/>
                <a:cs typeface="微软雅黑" panose="020B0503020204020204" charset="-122"/>
                <a:sym typeface="+mn-ea"/>
              </a:rPr>
              <a:t>      47 </a:t>
            </a:r>
            <a:r>
              <a:rPr lang="en-US" altLang="zh-CN" sz="32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142210"/>
            <a:ext cx="12192000" cy="1384995"/>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 Perhaps most remarkable, however, was the fact. </a:t>
            </a:r>
            <a:r>
              <a:rPr lang="zh-CN" altLang="en-US" sz="2800" dirty="0"/>
              <a:t>是完全倒装句；</a:t>
            </a:r>
            <a:endParaRPr lang="en-US" altLang="zh-CN" sz="2800" dirty="0"/>
          </a:p>
          <a:p>
            <a:pPr marL="342900" indent="-342900">
              <a:buAutoNum type="arabicPeriod"/>
            </a:pPr>
            <a:r>
              <a:rPr lang="en-US" altLang="zh-CN" sz="2800" dirty="0">
                <a:latin typeface="Times New Roman" panose="02020603050405020304" pitchFamily="18" charset="0"/>
                <a:cs typeface="Times New Roman" panose="02020603050405020304" pitchFamily="18" charset="0"/>
              </a:rPr>
              <a:t> the fact </a:t>
            </a:r>
            <a:r>
              <a:rPr lang="zh-CN" altLang="en-US" sz="2800" dirty="0">
                <a:latin typeface="Times New Roman" panose="02020603050405020304" pitchFamily="18" charset="0"/>
                <a:cs typeface="Times New Roman" panose="02020603050405020304" pitchFamily="18" charset="0"/>
              </a:rPr>
              <a:t>后是</a:t>
            </a:r>
            <a:r>
              <a:rPr lang="en-US" altLang="zh-CN" sz="2800" dirty="0">
                <a:latin typeface="Times New Roman" panose="02020603050405020304" pitchFamily="18" charset="0"/>
                <a:cs typeface="Times New Roman" panose="02020603050405020304" pitchFamily="18" charset="0"/>
              </a:rPr>
              <a:t>that </a:t>
            </a:r>
            <a:r>
              <a:rPr lang="zh-CN" altLang="en-US" sz="2800" dirty="0">
                <a:latin typeface="Times New Roman" panose="02020603050405020304" pitchFamily="18" charset="0"/>
                <a:cs typeface="Times New Roman" panose="02020603050405020304" pitchFamily="18" charset="0"/>
              </a:rPr>
              <a:t>引导的同位语从句；</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5388980"/>
            <a:ext cx="12192000" cy="954107"/>
          </a:xfrm>
          <a:prstGeom prst="rect">
            <a:avLst/>
          </a:prstGeom>
          <a:solidFill>
            <a:schemeClr val="bg1"/>
          </a:solidFill>
        </p:spPr>
        <p:txBody>
          <a:bodyPr wrap="square">
            <a:spAutoFit/>
          </a:bodyPr>
          <a:lstStyle/>
          <a:p>
            <a:r>
              <a:rPr lang="zh-CN" altLang="en-US" sz="2800" dirty="0"/>
              <a:t>句意：然而，也许最引人注目的是这个人每天在繁重的体力劳动之后花几个小时学习。</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1"/>
            <a:ext cx="4247804" cy="1363286"/>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349229"/>
            <a:ext cx="12000807" cy="2062103"/>
          </a:xfrm>
          <a:prstGeom prst="rect">
            <a:avLst/>
          </a:prstGeom>
          <a:solidFill>
            <a:schemeClr val="accent2">
              <a:lumMod val="60000"/>
              <a:lumOff val="40000"/>
            </a:schemeClr>
          </a:solidFill>
        </p:spPr>
        <p:txBody>
          <a:bodyPr wrap="square">
            <a:spAutoFit/>
          </a:bodyPr>
          <a:lstStyle/>
          <a:p>
            <a:r>
              <a:rPr lang="en-US" altLang="zh-CN" sz="3200" dirty="0">
                <a:latin typeface="微软雅黑" panose="020B0503020204020204" charset="-122"/>
                <a:ea typeface="微软雅黑" panose="020B0503020204020204" charset="-122"/>
                <a:cs typeface="微软雅黑" panose="020B0503020204020204" charset="-122"/>
                <a:sym typeface="+mn-ea"/>
              </a:rPr>
              <a:t>   Without batting an eye he would </a:t>
            </a:r>
            <a:r>
              <a:rPr lang="en-US" altLang="zh-CN" sz="3200" u="sng" dirty="0">
                <a:latin typeface="微软雅黑" panose="020B0503020204020204" charset="-122"/>
                <a:ea typeface="微软雅黑" panose="020B0503020204020204" charset="-122"/>
                <a:cs typeface="微软雅黑" panose="020B0503020204020204" charset="-122"/>
                <a:sym typeface="+mn-ea"/>
              </a:rPr>
              <a:t>      48     </a:t>
            </a:r>
            <a:r>
              <a:rPr lang="en-US" altLang="zh-CN" sz="32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3200" u="sng" dirty="0">
                <a:latin typeface="微软雅黑" panose="020B0503020204020204" charset="-122"/>
                <a:ea typeface="微软雅黑" panose="020B0503020204020204" charset="-122"/>
                <a:cs typeface="微软雅黑" panose="020B0503020204020204" charset="-122"/>
                <a:sym typeface="+mn-ea"/>
              </a:rPr>
              <a:t>       49      </a:t>
            </a:r>
            <a:r>
              <a:rPr lang="en-US" altLang="zh-CN" sz="3200" dirty="0">
                <a:latin typeface="微软雅黑" panose="020B0503020204020204" charset="-122"/>
                <a:ea typeface="微软雅黑" panose="020B0503020204020204" charset="-122"/>
                <a:cs typeface="微软雅黑" panose="020B0503020204020204" charset="-122"/>
                <a:sym typeface="+mn-ea"/>
              </a:rPr>
              <a:t>as a whole.</a:t>
            </a:r>
            <a:endParaRPr lang="zh-CN" altLang="en-US" sz="4400" dirty="0"/>
          </a:p>
          <a:p>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108065" y="5366079"/>
            <a:ext cx="12192000" cy="954107"/>
          </a:xfrm>
          <a:prstGeom prst="rect">
            <a:avLst/>
          </a:prstGeom>
          <a:solidFill>
            <a:schemeClr val="bg1"/>
          </a:solidFill>
        </p:spPr>
        <p:txBody>
          <a:bodyPr wrap="square">
            <a:spAutoFit/>
          </a:bodyPr>
          <a:lstStyle/>
          <a:p>
            <a:r>
              <a:rPr lang="zh-CN" altLang="en-US" sz="2800" dirty="0"/>
              <a:t>句意：，他毫不犹豫地引用了爱默生的一段译文，然后询问美国作家整体上对美国文学的影响。</a:t>
            </a:r>
            <a:endParaRPr lang="zh-CN" altLang="en-US" sz="2800" dirty="0"/>
          </a:p>
        </p:txBody>
      </p:sp>
      <p:sp>
        <p:nvSpPr>
          <p:cNvPr id="6" name="文本框 5"/>
          <p:cNvSpPr txBox="1"/>
          <p:nvPr/>
        </p:nvSpPr>
        <p:spPr>
          <a:xfrm>
            <a:off x="0" y="3516285"/>
            <a:ext cx="12192000" cy="1384995"/>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r>
              <a:rPr lang="en-US" altLang="zh-CN" sz="2800" dirty="0"/>
              <a:t>1. Without batting an eye, </a:t>
            </a:r>
            <a:r>
              <a:rPr lang="zh-CN" altLang="en-US" sz="2800" dirty="0"/>
              <a:t>介词短语充当伴随状语；</a:t>
            </a:r>
            <a:endParaRPr lang="en-US" altLang="zh-CN" sz="2800" dirty="0"/>
          </a:p>
          <a:p>
            <a:r>
              <a:rPr lang="en-US" altLang="zh-CN" sz="2800" dirty="0"/>
              <a:t>2. before doing </a:t>
            </a:r>
            <a:r>
              <a:rPr lang="en-US" altLang="zh-CN" sz="2800" dirty="0" err="1"/>
              <a:t>sth</a:t>
            </a:r>
            <a:r>
              <a:rPr lang="en-US" altLang="zh-CN" sz="2800" dirty="0"/>
              <a:t> , </a:t>
            </a:r>
            <a:r>
              <a:rPr lang="zh-CN" altLang="en-US" sz="2800" dirty="0"/>
              <a:t>介词短语充当时间状语，</a:t>
            </a:r>
            <a:endParaRPr lang="zh-CN" altLang="en-US" sz="2800" dirty="0">
              <a:latin typeface="Times New Roman" panose="02020603050405020304" pitchFamily="18" charset="0"/>
              <a:cs typeface="Times New Roman" panose="020206030504050203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97680" y="1"/>
            <a:ext cx="4247804" cy="1363286"/>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 y="1299356"/>
            <a:ext cx="12192000" cy="1754326"/>
          </a:xfrm>
          <a:prstGeom prst="rect">
            <a:avLst/>
          </a:prstGeom>
          <a:solidFill>
            <a:schemeClr val="accent2">
              <a:lumMod val="60000"/>
              <a:lumOff val="40000"/>
            </a:schemeClr>
          </a:solidFill>
        </p:spPr>
        <p:txBody>
          <a:bodyPr wrap="square">
            <a:spAutoFit/>
          </a:bodyPr>
          <a:lstStyle/>
          <a:p>
            <a:r>
              <a:rPr lang="en-US" altLang="zh-CN" sz="3600" b="1" dirty="0">
                <a:latin typeface="微软雅黑" panose="020B0503020204020204" charset="-122"/>
                <a:ea typeface="微软雅黑" panose="020B0503020204020204" charset="-122"/>
                <a:cs typeface="微软雅黑" panose="020B0503020204020204" charset="-122"/>
                <a:sym typeface="+mn-ea"/>
              </a:rPr>
              <a:t>   </a:t>
            </a:r>
            <a:r>
              <a:rPr lang="en-US" altLang="zh-CN" sz="3600" b="1" dirty="0"/>
              <a:t>It would have been easy to    </a:t>
            </a:r>
            <a:r>
              <a:rPr lang="en-US" altLang="zh-CN" sz="3600" b="1" u="sng" dirty="0"/>
              <a:t>   51        </a:t>
            </a:r>
            <a:r>
              <a:rPr lang="en-US" altLang="zh-CN" sz="3600" b="1" dirty="0"/>
              <a:t>my assumptions about this highway builder who had never been more than a few hundred miles from home. </a:t>
            </a:r>
            <a:endParaRPr lang="en-US" altLang="zh-CN" sz="3600" b="1"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039480"/>
            <a:ext cx="12192000"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It would have been easy to do </a:t>
            </a:r>
            <a:r>
              <a:rPr lang="en-US" altLang="zh-CN" sz="2800" dirty="0" err="1"/>
              <a:t>sth</a:t>
            </a:r>
            <a:r>
              <a:rPr lang="en-US" altLang="zh-CN" sz="2800" dirty="0"/>
              <a:t>; </a:t>
            </a:r>
            <a:r>
              <a:rPr lang="zh-CN" altLang="en-US" sz="2800" dirty="0"/>
              <a:t>虚拟语气， </a:t>
            </a:r>
            <a:r>
              <a:rPr lang="en-US" altLang="zh-CN" sz="2800" dirty="0"/>
              <a:t>to do </a:t>
            </a:r>
            <a:r>
              <a:rPr lang="zh-CN" altLang="en-US" sz="2800" dirty="0"/>
              <a:t>形式主语；</a:t>
            </a:r>
            <a:endParaRPr lang="en-US" altLang="zh-CN" sz="2800" dirty="0"/>
          </a:p>
          <a:p>
            <a:pPr marL="342900" indent="-342900">
              <a:buAutoNum type="arabicPeriod"/>
            </a:pPr>
            <a:r>
              <a:rPr lang="en-US" altLang="zh-CN" sz="2800" dirty="0"/>
              <a:t> </a:t>
            </a:r>
            <a:r>
              <a:rPr lang="en-US" altLang="zh-CN" sz="2800" dirty="0">
                <a:latin typeface="Times New Roman" panose="02020603050405020304" pitchFamily="18" charset="0"/>
                <a:cs typeface="Times New Roman" panose="02020603050405020304" pitchFamily="18" charset="0"/>
              </a:rPr>
              <a:t>who</a:t>
            </a:r>
            <a:r>
              <a:rPr lang="zh-CN" altLang="en-US" sz="2800" dirty="0">
                <a:latin typeface="Times New Roman" panose="02020603050405020304" pitchFamily="18" charset="0"/>
                <a:cs typeface="Times New Roman" panose="02020603050405020304" pitchFamily="18" charset="0"/>
              </a:rPr>
              <a:t>　引导了定语从句，修饰</a:t>
            </a:r>
            <a:r>
              <a:rPr lang="en-US" altLang="zh-CN" sz="2800" dirty="0">
                <a:latin typeface="Times New Roman" panose="02020603050405020304" pitchFamily="18" charset="0"/>
                <a:cs typeface="Times New Roman" panose="02020603050405020304" pitchFamily="18" charset="0"/>
              </a:rPr>
              <a:t>this highway builder.</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4569474"/>
            <a:ext cx="12192000" cy="2245360"/>
          </a:xfrm>
          <a:prstGeom prst="rect">
            <a:avLst/>
          </a:prstGeom>
          <a:solidFill>
            <a:schemeClr val="bg1"/>
          </a:solidFill>
        </p:spPr>
        <p:txBody>
          <a:bodyPr wrap="square">
            <a:spAutoFit/>
          </a:bodyPr>
          <a:lstStyle/>
          <a:p>
            <a:r>
              <a:rPr lang="zh-CN" altLang="en-US" sz="2800" dirty="0"/>
              <a:t>句意：我原本很容易相信我对这位从未离开过家几百英里的公路建设者的各种的假设。 （作者真实的意思是：通过和这个年轻人的交谈，作者对这个公</a:t>
            </a:r>
            <a:r>
              <a:rPr lang="zh-CN" altLang="en-US" sz="2800" dirty="0"/>
              <a:t>路建设工人产生了油然而生的敬意和赞美。）该句后面的</a:t>
            </a:r>
            <a:r>
              <a:rPr lang="en-US" altLang="zh-CN" sz="2800" b="1" dirty="0">
                <a:solidFill>
                  <a:srgbClr val="FF0000"/>
                </a:solidFill>
              </a:rPr>
              <a:t>But</a:t>
            </a:r>
            <a:r>
              <a:rPr lang="en-US" altLang="zh-CN" sz="2800" dirty="0"/>
              <a:t> this highly informed, </a:t>
            </a:r>
            <a:r>
              <a:rPr lang="en-US" altLang="zh-CN" sz="2800" u="sng" dirty="0"/>
              <a:t>     52     </a:t>
            </a:r>
            <a:r>
              <a:rPr lang="en-US" altLang="zh-CN" sz="2800" dirty="0"/>
              <a:t> , and admirable person prevented me doing so. </a:t>
            </a:r>
            <a:endParaRPr lang="en-US" altLang="zh-CN" sz="2800" dirty="0"/>
          </a:p>
          <a:p>
            <a:r>
              <a:rPr lang="en-US" altLang="zh-CN" sz="2800" dirty="0"/>
              <a:t>  </a:t>
            </a:r>
            <a:r>
              <a:rPr lang="zh-CN" altLang="en-US" sz="2800"/>
              <a:t>说明我</a:t>
            </a:r>
            <a:r>
              <a:rPr lang="zh-CN" altLang="en-US" sz="2800" dirty="0"/>
              <a:t>并没有轻易相信我对这个年轻人的各种</a:t>
            </a:r>
            <a:r>
              <a:rPr lang="zh-CN" altLang="en-US" sz="2800"/>
              <a:t>假设。</a:t>
            </a:r>
            <a:endParaRPr lang="zh-CN" altLang="en-US" sz="2800" dirty="0"/>
          </a:p>
        </p:txBody>
      </p:sp>
      <p:pic>
        <p:nvPicPr>
          <p:cNvPr id="7" name="图片 6" descr="logo横版 png"/>
          <p:cNvPicPr>
            <a:picLocks noChangeAspect="1"/>
          </p:cNvPicPr>
          <p:nvPr/>
        </p:nvPicPr>
        <p:blipFill>
          <a:blip r:embed="rId1"/>
          <a:stretch>
            <a:fillRect/>
          </a:stretch>
        </p:blipFill>
        <p:spPr>
          <a:xfrm>
            <a:off x="11477625" y="83185"/>
            <a:ext cx="607695" cy="642620"/>
          </a:xfrm>
          <a:prstGeom prst="rect">
            <a:avLst/>
          </a:prstGeom>
        </p:spPr>
      </p:pic>
      <p:sp>
        <p:nvSpPr>
          <p:cNvPr id="8" name="内容占位符 7"/>
          <p:cNvSpPr/>
          <p:nvPr>
            <p:ph idx="1"/>
          </p:nvPr>
        </p:nvSpPr>
        <p:spPr/>
        <p:txBody>
          <a:bodyPr/>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13314" name="AutoShape 2"/>
          <p:cNvSpPr>
            <a:spLocks noChangeArrowheads="1"/>
          </p:cNvSpPr>
          <p:nvPr/>
        </p:nvSpPr>
        <p:spPr bwMode="auto">
          <a:xfrm>
            <a:off x="1205344" y="4369723"/>
            <a:ext cx="3383280" cy="2360813"/>
          </a:xfrm>
          <a:prstGeom prst="cloudCallout">
            <a:avLst>
              <a:gd name="adj1" fmla="val 44918"/>
              <a:gd name="adj2" fmla="val -68258"/>
            </a:avLst>
          </a:prstGeom>
          <a:solidFill>
            <a:schemeClr val="accent1"/>
          </a:solidFill>
          <a:ln w="9525">
            <a:solidFill>
              <a:schemeClr val="tx1"/>
            </a:solidFill>
            <a:round/>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20483" name="AutoShape 3"/>
          <p:cNvSpPr>
            <a:spLocks noChangeArrowheads="1"/>
          </p:cNvSpPr>
          <p:nvPr/>
        </p:nvSpPr>
        <p:spPr bwMode="auto">
          <a:xfrm>
            <a:off x="8243454" y="1122218"/>
            <a:ext cx="3618808" cy="2984269"/>
          </a:xfrm>
          <a:prstGeom prst="wedgeEllipseCallout">
            <a:avLst>
              <a:gd name="adj1" fmla="val -56174"/>
              <a:gd name="adj2" fmla="val 33127"/>
            </a:avLst>
          </a:prstGeom>
          <a:solidFill>
            <a:schemeClr val="accent1"/>
          </a:solidFill>
          <a:ln w="9525">
            <a:solidFill>
              <a:schemeClr val="tx1"/>
            </a:solidFill>
            <a:miter lim="800000"/>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20484" name="Text Box 4"/>
          <p:cNvSpPr txBox="1">
            <a:spLocks noChangeArrowheads="1"/>
          </p:cNvSpPr>
          <p:nvPr/>
        </p:nvSpPr>
        <p:spPr bwMode="auto">
          <a:xfrm>
            <a:off x="1409005" y="4810300"/>
            <a:ext cx="290945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a:ea typeface="黑体" panose="02010609060101010101" pitchFamily="49" charset="-122"/>
              </a:rPr>
              <a:t>词汇层次</a:t>
            </a:r>
            <a:endParaRPr lang="zh-CN" altLang="en-US"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词汇记忆</a:t>
            </a:r>
            <a:endParaRPr lang="zh-CN" altLang="en-US" sz="4400" b="1" dirty="0">
              <a:solidFill>
                <a:srgbClr val="C00000"/>
              </a:solidFill>
              <a:ea typeface="黑体" panose="02010609060101010101" pitchFamily="49" charset="-122"/>
            </a:endParaRPr>
          </a:p>
        </p:txBody>
      </p:sp>
      <p:sp>
        <p:nvSpPr>
          <p:cNvPr id="20485" name="AutoShape 5"/>
          <p:cNvSpPr>
            <a:spLocks noChangeArrowheads="1"/>
          </p:cNvSpPr>
          <p:nvPr/>
        </p:nvSpPr>
        <p:spPr bwMode="auto">
          <a:xfrm>
            <a:off x="3733800" y="1600201"/>
            <a:ext cx="4419600" cy="3427413"/>
          </a:xfrm>
          <a:prstGeom prst="irregularSeal1">
            <a:avLst/>
          </a:prstGeom>
          <a:solidFill>
            <a:srgbClr val="FFFF99"/>
          </a:solidFill>
          <a:ln w="9525">
            <a:solidFill>
              <a:schemeClr val="tx1"/>
            </a:solidFill>
            <a:miter lim="800000"/>
          </a:ln>
        </p:spPr>
        <p:txBody>
          <a:bodyPr wrap="none"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a:solidFill>
                  <a:srgbClr val="FF0000"/>
                </a:solidFill>
                <a:latin typeface="Times New Roman" panose="02020603050405020304" pitchFamily="18" charset="0"/>
                <a:ea typeface="黑体" panose="02010609060101010101" pitchFamily="49" charset="-122"/>
              </a:rPr>
              <a:t>高考完形</a:t>
            </a:r>
            <a:endParaRPr lang="zh-CN" altLang="en-US" sz="4400" b="1" dirty="0">
              <a:solidFill>
                <a:srgbClr val="FF0000"/>
              </a:solidFill>
              <a:latin typeface="Times New Roman" panose="02020603050405020304" pitchFamily="18" charset="0"/>
              <a:ea typeface="黑体" panose="02010609060101010101" pitchFamily="49" charset="-122"/>
            </a:endParaRPr>
          </a:p>
          <a:p>
            <a:pPr algn="ctr" eaLnBrk="1" hangingPunct="1"/>
            <a:r>
              <a:rPr lang="zh-CN" altLang="zh-CN" sz="4400" b="1" dirty="0">
                <a:solidFill>
                  <a:srgbClr val="FF0000"/>
                </a:solidFill>
                <a:latin typeface="Times New Roman" panose="02020603050405020304" pitchFamily="18" charset="0"/>
                <a:ea typeface="黑体" panose="02010609060101010101" pitchFamily="49" charset="-122"/>
              </a:rPr>
              <a:t>  </a:t>
            </a:r>
            <a:r>
              <a:rPr lang="zh-CN" altLang="en-US" sz="4400" b="1" dirty="0">
                <a:solidFill>
                  <a:srgbClr val="FF0000"/>
                </a:solidFill>
                <a:latin typeface="Times New Roman" panose="02020603050405020304" pitchFamily="18" charset="0"/>
                <a:ea typeface="黑体" panose="02010609060101010101" pitchFamily="49" charset="-122"/>
              </a:rPr>
              <a:t>填空考什么？</a:t>
            </a:r>
            <a:endParaRPr lang="zh-CN" altLang="en-US" sz="4400" b="1" dirty="0">
              <a:solidFill>
                <a:srgbClr val="FF0000"/>
              </a:solidFill>
              <a:latin typeface="Times New Roman" panose="02020603050405020304" pitchFamily="18" charset="0"/>
              <a:ea typeface="黑体" panose="02010609060101010101" pitchFamily="49" charset="-122"/>
            </a:endParaRPr>
          </a:p>
        </p:txBody>
      </p:sp>
      <p:sp>
        <p:nvSpPr>
          <p:cNvPr id="20486" name="AutoShape 6"/>
          <p:cNvSpPr>
            <a:spLocks noChangeArrowheads="1"/>
          </p:cNvSpPr>
          <p:nvPr/>
        </p:nvSpPr>
        <p:spPr bwMode="auto">
          <a:xfrm>
            <a:off x="1524000" y="0"/>
            <a:ext cx="4419600" cy="2592388"/>
          </a:xfrm>
          <a:prstGeom prst="irregularSeal2">
            <a:avLst/>
          </a:prstGeom>
          <a:solidFill>
            <a:schemeClr val="hlink"/>
          </a:solidFill>
          <a:ln w="9525">
            <a:solidFill>
              <a:schemeClr val="tx1"/>
            </a:solidFill>
            <a:miter lim="800000"/>
          </a:ln>
        </p:spPr>
        <p:txBody>
          <a:bodyPr wrap="none"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a:solidFill>
                  <a:srgbClr val="C00000"/>
                </a:solidFill>
                <a:latin typeface="Times New Roman" panose="02020603050405020304" pitchFamily="18" charset="0"/>
                <a:ea typeface="黑体" panose="02010609060101010101" pitchFamily="49" charset="-122"/>
              </a:rPr>
              <a:t>篇章结构</a:t>
            </a:r>
            <a:endParaRPr lang="zh-CN" altLang="en-US" sz="4400" b="1" dirty="0">
              <a:solidFill>
                <a:srgbClr val="C00000"/>
              </a:solidFill>
              <a:latin typeface="Times New Roman" panose="02020603050405020304" pitchFamily="18" charset="0"/>
              <a:ea typeface="黑体" panose="02010609060101010101" pitchFamily="49" charset="-122"/>
            </a:endParaRPr>
          </a:p>
          <a:p>
            <a:pPr algn="ctr" eaLnBrk="1" hangingPunct="1"/>
            <a:r>
              <a:rPr lang="zh-CN" altLang="en-US" sz="4400" b="1" dirty="0">
                <a:solidFill>
                  <a:srgbClr val="FFFF00"/>
                </a:solidFill>
                <a:latin typeface="Times New Roman" panose="02020603050405020304" pitchFamily="18" charset="0"/>
                <a:ea typeface="黑体" panose="02010609060101010101" pitchFamily="49" charset="-122"/>
              </a:rPr>
              <a:t>篇章层次</a:t>
            </a:r>
            <a:endParaRPr lang="zh-CN" altLang="en-US" sz="4400" b="1" dirty="0">
              <a:solidFill>
                <a:srgbClr val="FFFF00"/>
              </a:solidFill>
              <a:latin typeface="Times New Roman" panose="02020603050405020304" pitchFamily="18" charset="0"/>
              <a:ea typeface="黑体" panose="02010609060101010101" pitchFamily="49" charset="-122"/>
            </a:endParaRPr>
          </a:p>
        </p:txBody>
      </p:sp>
      <p:sp>
        <p:nvSpPr>
          <p:cNvPr id="20487" name="Text Box 7"/>
          <p:cNvSpPr txBox="1">
            <a:spLocks noChangeArrowheads="1"/>
          </p:cNvSpPr>
          <p:nvPr/>
        </p:nvSpPr>
        <p:spPr bwMode="auto">
          <a:xfrm>
            <a:off x="8487295" y="1512914"/>
            <a:ext cx="2704407"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a:solidFill>
                  <a:srgbClr val="C00000"/>
                </a:solidFill>
                <a:ea typeface="黑体" panose="02010609060101010101" pitchFamily="49" charset="-122"/>
              </a:rPr>
              <a:t>段间</a:t>
            </a:r>
            <a:r>
              <a:rPr lang="zh-CN" altLang="en-US" sz="4400" b="1" dirty="0">
                <a:ea typeface="黑体" panose="02010609060101010101" pitchFamily="49" charset="-122"/>
              </a:rPr>
              <a:t>关系</a:t>
            </a:r>
            <a:endParaRPr lang="zh-CN" altLang="en-US"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句间</a:t>
            </a:r>
            <a:r>
              <a:rPr lang="zh-CN" altLang="en-US" sz="4400" b="1" dirty="0">
                <a:ea typeface="黑体" panose="02010609060101010101" pitchFamily="49" charset="-122"/>
              </a:rPr>
              <a:t>关系</a:t>
            </a:r>
            <a:endParaRPr lang="en-US" altLang="zh-CN"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句内</a:t>
            </a:r>
            <a:r>
              <a:rPr lang="zh-CN" altLang="en-US" sz="4400" b="1" dirty="0">
                <a:ea typeface="黑体" panose="02010609060101010101" pitchFamily="49" charset="-122"/>
              </a:rPr>
              <a:t>关系</a:t>
            </a:r>
            <a:endParaRPr lang="zh-CN" altLang="en-US" sz="4400" b="1" dirty="0">
              <a:ea typeface="黑体" panose="02010609060101010101" pitchFamily="49" charset="-122"/>
            </a:endParaRPr>
          </a:p>
        </p:txBody>
      </p:sp>
      <p:sp>
        <p:nvSpPr>
          <p:cNvPr id="9" name="AutoShape 2"/>
          <p:cNvSpPr>
            <a:spLocks noChangeArrowheads="1"/>
          </p:cNvSpPr>
          <p:nvPr/>
        </p:nvSpPr>
        <p:spPr bwMode="auto">
          <a:xfrm>
            <a:off x="6913419" y="4303686"/>
            <a:ext cx="3383280" cy="2360813"/>
          </a:xfrm>
          <a:prstGeom prst="cloudCallout">
            <a:avLst>
              <a:gd name="adj1" fmla="val -58831"/>
              <a:gd name="adj2" fmla="val -56597"/>
            </a:avLst>
          </a:prstGeom>
          <a:solidFill>
            <a:schemeClr val="accent1"/>
          </a:solidFill>
          <a:ln w="9525">
            <a:solidFill>
              <a:schemeClr val="tx1"/>
            </a:solidFill>
            <a:round/>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10" name="Text Box 4"/>
          <p:cNvSpPr txBox="1">
            <a:spLocks noChangeArrowheads="1"/>
          </p:cNvSpPr>
          <p:nvPr/>
        </p:nvSpPr>
        <p:spPr bwMode="auto">
          <a:xfrm>
            <a:off x="7087144" y="4569410"/>
            <a:ext cx="2909455"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smtClean="0">
                <a:ea typeface="黑体" panose="02010609060101010101" pitchFamily="49" charset="-122"/>
              </a:rPr>
              <a:t>语法层次</a:t>
            </a:r>
            <a:endParaRPr lang="zh-CN" altLang="en-US" sz="4400" b="1" dirty="0">
              <a:ea typeface="黑体" panose="02010609060101010101" pitchFamily="49" charset="-122"/>
            </a:endParaRPr>
          </a:p>
          <a:p>
            <a:pPr algn="ctr" eaLnBrk="1" hangingPunct="1"/>
            <a:r>
              <a:rPr lang="zh-CN" altLang="en-US" sz="4400" b="1" dirty="0" smtClean="0">
                <a:solidFill>
                  <a:srgbClr val="C00000"/>
                </a:solidFill>
                <a:ea typeface="黑体" panose="02010609060101010101" pitchFamily="49" charset="-122"/>
              </a:rPr>
              <a:t>句子多样化表达</a:t>
            </a:r>
            <a:endParaRPr lang="zh-CN" altLang="en-US" sz="4400" b="1" dirty="0">
              <a:solidFill>
                <a:srgbClr val="C00000"/>
              </a:solidFill>
              <a:ea typeface="黑体" panose="02010609060101010101" pitchFamily="49"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arn(outHorizontal)">
                                      <p:cBhvr>
                                        <p:cTn id="7" dur="500"/>
                                        <p:tgtEl>
                                          <p:spTgt spid="20485"/>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0486"/>
                                        </p:tgtEl>
                                        <p:attrNameLst>
                                          <p:attrName>style.visibility</p:attrName>
                                        </p:attrNameLst>
                                      </p:cBhvr>
                                      <p:to>
                                        <p:strVal val="visible"/>
                                      </p:to>
                                    </p:set>
                                    <p:anim calcmode="lin" valueType="num">
                                      <p:cBhvr additive="base">
                                        <p:cTn id="12" dur="500" fill="hold"/>
                                        <p:tgtEl>
                                          <p:spTgt spid="20486"/>
                                        </p:tgtEl>
                                        <p:attrNameLst>
                                          <p:attrName>ppt_x</p:attrName>
                                        </p:attrNameLst>
                                      </p:cBhvr>
                                      <p:tavLst>
                                        <p:tav tm="0">
                                          <p:val>
                                            <p:strVal val="0-#ppt_w/2"/>
                                          </p:val>
                                        </p:tav>
                                        <p:tav tm="100000">
                                          <p:val>
                                            <p:strVal val="#ppt_x"/>
                                          </p:val>
                                        </p:tav>
                                      </p:tavLst>
                                    </p:anim>
                                    <p:anim calcmode="lin" valueType="num">
                                      <p:cBhvr additive="base">
                                        <p:cTn id="13" dur="500" fill="hold"/>
                                        <p:tgtEl>
                                          <p:spTgt spid="2048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048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048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331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048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20483" grpId="0" animBg="1"/>
      <p:bldP spid="20484" grpId="0"/>
      <p:bldP spid="20485" grpId="0" animBg="1"/>
      <p:bldP spid="20486" grpId="0" animBg="1"/>
      <p:bldP spid="20487" grpId="0"/>
      <p:bldP spid="9" grpId="0" animBg="1"/>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636"/>
            <a:ext cx="4247804" cy="989852"/>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90000"/>
          </a:bodyP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 y="833832"/>
            <a:ext cx="12192000" cy="2062103"/>
          </a:xfrm>
          <a:prstGeom prst="rect">
            <a:avLst/>
          </a:prstGeom>
          <a:solidFill>
            <a:schemeClr val="accent2">
              <a:lumMod val="60000"/>
              <a:lumOff val="40000"/>
            </a:schemeClr>
          </a:solidFill>
        </p:spPr>
        <p:txBody>
          <a:bodyPr wrap="square">
            <a:spAutoFit/>
          </a:bodyPr>
          <a:lstStyle/>
          <a:p>
            <a:r>
              <a:rPr lang="en-US" altLang="zh-CN" sz="32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3200" u="sng" dirty="0">
                <a:latin typeface="微软雅黑" panose="020B0503020204020204" charset="-122"/>
                <a:ea typeface="微软雅黑" panose="020B0503020204020204" charset="-122"/>
                <a:cs typeface="微软雅黑" panose="020B0503020204020204" charset="-122"/>
                <a:sym typeface="+mn-ea"/>
              </a:rPr>
              <a:t>        53         </a:t>
            </a:r>
            <a:r>
              <a:rPr lang="en-US" altLang="zh-CN" sz="32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3200" u="sng" dirty="0">
                <a:latin typeface="微软雅黑" panose="020B0503020204020204" charset="-122"/>
                <a:ea typeface="微软雅黑" panose="020B0503020204020204" charset="-122"/>
                <a:cs typeface="微软雅黑" panose="020B0503020204020204" charset="-122"/>
                <a:sym typeface="+mn-ea"/>
              </a:rPr>
              <a:t>      54       </a:t>
            </a:r>
            <a:r>
              <a:rPr lang="en-US" altLang="zh-CN" sz="32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3200" u="sng" dirty="0">
                <a:latin typeface="微软雅黑" panose="020B0503020204020204" charset="-122"/>
                <a:ea typeface="微软雅黑" panose="020B0503020204020204" charset="-122"/>
                <a:cs typeface="微软雅黑" panose="020B0503020204020204" charset="-122"/>
                <a:sym typeface="+mn-ea"/>
              </a:rPr>
              <a:t>        55          </a:t>
            </a:r>
            <a:r>
              <a:rPr lang="en-US" altLang="zh-CN" sz="32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5896057"/>
            <a:ext cx="12192000" cy="954107"/>
          </a:xfrm>
          <a:prstGeom prst="rect">
            <a:avLst/>
          </a:prstGeom>
          <a:solidFill>
            <a:schemeClr val="bg1"/>
          </a:solidFill>
        </p:spPr>
        <p:txBody>
          <a:bodyPr wrap="square">
            <a:spAutoFit/>
          </a:bodyPr>
          <a:lstStyle/>
          <a:p>
            <a:r>
              <a:rPr lang="zh-CN" altLang="en-US" sz="2800" dirty="0"/>
              <a:t>句意：在几个小时的时间里，他向我展示了一个人可以从旅游中获得多么多的收获，如果带着开放的心态和与各行各业的当地人交往的意愿。</a:t>
            </a:r>
            <a:endParaRPr lang="zh-CN" altLang="en-US" sz="2800" dirty="0"/>
          </a:p>
        </p:txBody>
      </p:sp>
      <p:sp>
        <p:nvSpPr>
          <p:cNvPr id="6" name="文本框 5"/>
          <p:cNvSpPr txBox="1"/>
          <p:nvPr/>
        </p:nvSpPr>
        <p:spPr>
          <a:xfrm>
            <a:off x="0" y="2818013"/>
            <a:ext cx="12192000" cy="3108543"/>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…me </a:t>
            </a:r>
            <a:r>
              <a:rPr lang="zh-CN" altLang="en-US" sz="2800" dirty="0"/>
              <a:t>后面是</a:t>
            </a:r>
            <a:r>
              <a:rPr lang="en-US" altLang="zh-CN" sz="2800" dirty="0"/>
              <a:t>how much </a:t>
            </a:r>
            <a:r>
              <a:rPr lang="zh-CN" altLang="en-US" sz="2800" dirty="0"/>
              <a:t>引导的宾语从句；</a:t>
            </a:r>
            <a:endParaRPr lang="en-US" altLang="zh-CN" sz="2800" dirty="0"/>
          </a:p>
          <a:p>
            <a:pPr marL="342900" indent="-342900">
              <a:buAutoNum type="arabicPeriod"/>
            </a:pPr>
            <a:r>
              <a:rPr lang="zh-CN" altLang="en-US" sz="2800" dirty="0">
                <a:latin typeface="Times New Roman" panose="02020603050405020304" pitchFamily="18" charset="0"/>
                <a:cs typeface="Times New Roman" panose="02020603050405020304" pitchFamily="18" charset="0"/>
              </a:rPr>
              <a:t>该宾语从句带两个状语：</a:t>
            </a:r>
            <a:r>
              <a:rPr lang="en-US" altLang="zh-CN" sz="2800" dirty="0">
                <a:latin typeface="Times New Roman" panose="02020603050405020304" pitchFamily="18" charset="0"/>
                <a:cs typeface="Times New Roman" panose="02020603050405020304" pitchFamily="18" charset="0"/>
              </a:rPr>
              <a:t>from traveling </a:t>
            </a:r>
            <a:r>
              <a:rPr lang="zh-CN" altLang="en-US" sz="2800" dirty="0">
                <a:latin typeface="Times New Roman" panose="02020603050405020304" pitchFamily="18" charset="0"/>
                <a:cs typeface="Times New Roman" panose="02020603050405020304" pitchFamily="18" charset="0"/>
              </a:rPr>
              <a:t>以及</a:t>
            </a:r>
            <a:r>
              <a:rPr lang="en-US" altLang="zh-CN" sz="2800" dirty="0">
                <a:latin typeface="Times New Roman" panose="02020603050405020304" pitchFamily="18" charset="0"/>
                <a:cs typeface="Times New Roman" panose="02020603050405020304" pitchFamily="18" charset="0"/>
              </a:rPr>
              <a:t>with </a:t>
            </a:r>
            <a:r>
              <a:rPr lang="zh-CN" altLang="en-US" sz="2800" dirty="0">
                <a:latin typeface="Times New Roman" panose="02020603050405020304" pitchFamily="18" charset="0"/>
                <a:cs typeface="Times New Roman" panose="02020603050405020304" pitchFamily="18" charset="0"/>
              </a:rPr>
              <a:t>结构，</a:t>
            </a:r>
            <a:r>
              <a:rPr lang="en-US" altLang="zh-CN" sz="2800" dirty="0">
                <a:latin typeface="Times New Roman" panose="02020603050405020304" pitchFamily="18" charset="0"/>
                <a:cs typeface="Times New Roman" panose="02020603050405020304" pitchFamily="18" charset="0"/>
              </a:rPr>
              <a:t>with </a:t>
            </a:r>
            <a:r>
              <a:rPr lang="zh-CN" altLang="en-US" sz="2800" dirty="0">
                <a:latin typeface="Times New Roman" panose="02020603050405020304" pitchFamily="18" charset="0"/>
                <a:cs typeface="Times New Roman" panose="02020603050405020304" pitchFamily="18" charset="0"/>
              </a:rPr>
              <a:t>含有两个并列的宾语；</a:t>
            </a:r>
            <a:endParaRPr lang="en-US" altLang="zh-CN" sz="2800" dirty="0">
              <a:latin typeface="Times New Roman" panose="02020603050405020304" pitchFamily="18" charset="0"/>
              <a:cs typeface="Times New Roman" panose="02020603050405020304" pitchFamily="18" charset="0"/>
            </a:endParaRPr>
          </a:p>
          <a:p>
            <a:pPr marL="342900" indent="-342900">
              <a:buAutoNum type="arabicPeriod"/>
            </a:pPr>
            <a:r>
              <a:rPr lang="zh-CN" altLang="en-US" sz="2800" dirty="0">
                <a:latin typeface="Times New Roman" panose="02020603050405020304" pitchFamily="18" charset="0"/>
                <a:cs typeface="Times New Roman" panose="02020603050405020304" pitchFamily="18" charset="0"/>
              </a:rPr>
              <a:t>动词不定式</a:t>
            </a:r>
            <a:r>
              <a:rPr lang="en-US" altLang="zh-CN" sz="2800" dirty="0">
                <a:latin typeface="Times New Roman" panose="02020603050405020304" pitchFamily="18" charset="0"/>
                <a:cs typeface="Times New Roman" panose="02020603050405020304" pitchFamily="18" charset="0"/>
              </a:rPr>
              <a:t> to engage with locals from all walks of life </a:t>
            </a:r>
            <a:r>
              <a:rPr lang="zh-CN" altLang="en-US" sz="2800" dirty="0">
                <a:latin typeface="Times New Roman" panose="02020603050405020304" pitchFamily="18" charset="0"/>
                <a:cs typeface="Times New Roman" panose="02020603050405020304" pitchFamily="18" charset="0"/>
              </a:rPr>
              <a:t>充当</a:t>
            </a:r>
            <a:r>
              <a:rPr lang="en-US" altLang="zh-CN" sz="2800" dirty="0">
                <a:latin typeface="Times New Roman" panose="02020603050405020304" pitchFamily="18" charset="0"/>
                <a:cs typeface="Times New Roman" panose="02020603050405020304" pitchFamily="18" charset="0"/>
              </a:rPr>
              <a:t>willingness </a:t>
            </a:r>
            <a:r>
              <a:rPr lang="zh-CN" altLang="en-US" sz="2800" dirty="0">
                <a:latin typeface="Times New Roman" panose="02020603050405020304" pitchFamily="18" charset="0"/>
                <a:cs typeface="Times New Roman" panose="02020603050405020304" pitchFamily="18" charset="0"/>
              </a:rPr>
              <a:t>的后置定语，</a:t>
            </a:r>
            <a:r>
              <a:rPr lang="en-US" altLang="zh-CN" sz="2800" dirty="0">
                <a:latin typeface="Times New Roman" panose="02020603050405020304" pitchFamily="18" charset="0"/>
                <a:cs typeface="Times New Roman" panose="02020603050405020304" pitchFamily="18" charset="0"/>
              </a:rPr>
              <a:t>locals </a:t>
            </a:r>
            <a:r>
              <a:rPr lang="zh-CN" altLang="en-US" sz="2800" dirty="0">
                <a:latin typeface="Times New Roman" panose="02020603050405020304" pitchFamily="18" charset="0"/>
                <a:cs typeface="Times New Roman" panose="02020603050405020304" pitchFamily="18" charset="0"/>
              </a:rPr>
              <a:t>后</a:t>
            </a:r>
            <a:r>
              <a:rPr lang="en-US" altLang="zh-CN" sz="2800" dirty="0">
                <a:latin typeface="Times New Roman" panose="02020603050405020304" pitchFamily="18" charset="0"/>
                <a:cs typeface="Times New Roman" panose="02020603050405020304" pitchFamily="18" charset="0"/>
              </a:rPr>
              <a:t>from all walks of life </a:t>
            </a:r>
            <a:r>
              <a:rPr lang="zh-CN" altLang="en-US" sz="2800" dirty="0">
                <a:latin typeface="Times New Roman" panose="02020603050405020304" pitchFamily="18" charset="0"/>
                <a:cs typeface="Times New Roman" panose="02020603050405020304" pitchFamily="18" charset="0"/>
              </a:rPr>
              <a:t>为介词短语作后置定语：乐意与来自各行各业的当地人产生联系；</a:t>
            </a:r>
            <a:endParaRPr lang="en-US" altLang="zh-CN" sz="2800" dirty="0">
              <a:latin typeface="Times New Roman" panose="02020603050405020304" pitchFamily="18" charset="0"/>
              <a:cs typeface="Times New Roman" panose="020206030504050203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6" name="Text Box 4"/>
          <p:cNvSpPr txBox="1">
            <a:spLocks noChangeArrowheads="1"/>
          </p:cNvSpPr>
          <p:nvPr/>
        </p:nvSpPr>
        <p:spPr bwMode="auto">
          <a:xfrm>
            <a:off x="157942" y="1180408"/>
            <a:ext cx="12034057" cy="5632311"/>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1</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context</a:t>
            </a:r>
            <a:r>
              <a:rPr lang="zh-CN" altLang="zh-CN" b="1" dirty="0">
                <a:solidFill>
                  <a:srgbClr val="FF0066"/>
                </a:solidFill>
                <a:latin typeface="Comic Sans MS" panose="030F0702030302020204" pitchFamily="66" charset="0"/>
              </a:rPr>
              <a:t>  </a:t>
            </a:r>
            <a:r>
              <a:rPr lang="en-US" altLang="zh-CN" b="1" dirty="0">
                <a:solidFill>
                  <a:srgbClr val="FF0066"/>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上下文语境</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1</a:t>
            </a:r>
            <a:r>
              <a:rPr lang="zh-CN" altLang="en-US" b="1" dirty="0">
                <a:solidFill>
                  <a:srgbClr val="FF0000"/>
                </a:solidFill>
                <a:latin typeface="Comic Sans MS" panose="030F0702030302020204" pitchFamily="66" charset="0"/>
              </a:rPr>
              <a:t>）句间逻辑题：</a:t>
            </a:r>
            <a:r>
              <a:rPr lang="en-US" altLang="zh-CN" b="1" dirty="0">
                <a:solidFill>
                  <a:srgbClr val="FF0000"/>
                </a:solidFill>
                <a:latin typeface="Comic Sans MS" panose="030F0702030302020204" pitchFamily="66" charset="0"/>
              </a:rPr>
              <a:t>41</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42</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43</a:t>
            </a:r>
            <a:r>
              <a:rPr lang="zh-CN" altLang="en-US"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2</a:t>
            </a:r>
            <a:r>
              <a:rPr lang="zh-CN" altLang="en-US" b="1" dirty="0">
                <a:solidFill>
                  <a:srgbClr val="FF0000"/>
                </a:solidFill>
                <a:latin typeface="Comic Sans MS" panose="030F0702030302020204" pitchFamily="66" charset="0"/>
              </a:rPr>
              <a:t>）句内逻辑题：</a:t>
            </a:r>
            <a:r>
              <a:rPr lang="en-US" altLang="zh-CN" b="1" dirty="0">
                <a:solidFill>
                  <a:srgbClr val="FF0000"/>
                </a:solidFill>
                <a:latin typeface="Comic Sans MS" panose="030F0702030302020204" pitchFamily="66" charset="0"/>
              </a:rPr>
              <a:t>44</a:t>
            </a:r>
            <a:r>
              <a:rPr lang="zh-CN" altLang="en-US" b="1" dirty="0">
                <a:solidFill>
                  <a:srgbClr val="FF0000"/>
                </a:solidFill>
                <a:latin typeface="Comic Sans MS" panose="030F0702030302020204" pitchFamily="66" charset="0"/>
              </a:rPr>
              <a:t>， </a:t>
            </a:r>
            <a:r>
              <a:rPr lang="en-US" altLang="zh-CN" b="1" dirty="0">
                <a:solidFill>
                  <a:srgbClr val="FF0000"/>
                </a:solidFill>
                <a:latin typeface="Comic Sans MS" panose="030F0702030302020204" pitchFamily="66" charset="0"/>
              </a:rPr>
              <a:t>45</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47</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48</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3</a:t>
            </a:r>
            <a:r>
              <a:rPr lang="zh-CN" altLang="en-US" b="1" dirty="0">
                <a:solidFill>
                  <a:srgbClr val="FF0000"/>
                </a:solidFill>
                <a:latin typeface="Comic Sans MS" panose="030F0702030302020204" pitchFamily="66" charset="0"/>
              </a:rPr>
              <a:t>）段间逻辑题：</a:t>
            </a:r>
            <a:r>
              <a:rPr lang="en-US" altLang="zh-CN" b="1" dirty="0">
                <a:solidFill>
                  <a:srgbClr val="FF0000"/>
                </a:solidFill>
                <a:latin typeface="Comic Sans MS" panose="030F0702030302020204" pitchFamily="66" charset="0"/>
              </a:rPr>
              <a:t>50</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51</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53</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54</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55 </a:t>
            </a:r>
            <a:endParaRPr lang="en-US" altLang="zh-CN" b="1" dirty="0">
              <a:solidFill>
                <a:srgbClr val="FF0000"/>
              </a:solidFill>
              <a:latin typeface="Comic Sans MS" panose="030F0702030302020204" pitchFamily="66" charset="0"/>
            </a:endParaRPr>
          </a:p>
          <a:p>
            <a:pPr eaLnBrk="1" hangingPunct="1">
              <a:spcBef>
                <a:spcPct val="25000"/>
              </a:spcBef>
            </a:pPr>
            <a:r>
              <a:rPr lang="zh-CN" altLang="en-US" b="1" dirty="0">
                <a:solidFill>
                  <a:srgbClr val="FF0000"/>
                </a:solidFill>
                <a:latin typeface="Comic Sans MS" panose="030F0702030302020204" pitchFamily="66" charset="0"/>
              </a:rPr>
              <a:t>文章是一个外国游客记录了在中国西北坐火车旅行期间与一个年轻中国人的偶遇。</a:t>
            </a:r>
            <a:r>
              <a:rPr lang="en-US"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回忆当时的见闻。第一段首句说明我坐火车旅行</a:t>
            </a:r>
            <a:r>
              <a:rPr lang="en-US"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尾句表明第二段是我和这个年轻人之间的交谈内容；与最后一段是互相照应的：我通过与这个年轻人的联系互动，从他身上学到了他难能可贵的精神。</a:t>
            </a:r>
            <a:endParaRPr lang="zh-CN" altLang="zh-CN" b="1" dirty="0">
              <a:solidFill>
                <a:srgbClr val="FF0000"/>
              </a:solidFill>
              <a:latin typeface="Comic Sans MS" panose="030F0702030302020204" pitchFamily="66" charset="0"/>
            </a:endParaRPr>
          </a:p>
        </p:txBody>
      </p:sp>
      <p:sp>
        <p:nvSpPr>
          <p:cNvPr id="3" name="文本框 2"/>
          <p:cNvSpPr txBox="1"/>
          <p:nvPr/>
        </p:nvSpPr>
        <p:spPr>
          <a:xfrm>
            <a:off x="2543695" y="108066"/>
            <a:ext cx="6574426" cy="584775"/>
          </a:xfrm>
          <a:prstGeom prst="rect">
            <a:avLst/>
          </a:prstGeom>
          <a:noFill/>
        </p:spPr>
        <p:txBody>
          <a:bodyPr wrap="square" rtlCol="0">
            <a:spAutoFit/>
          </a:bodyPr>
          <a:lstStyle/>
          <a:p>
            <a:r>
              <a:rPr lang="zh-CN" altLang="en-US" sz="3200" b="1" dirty="0">
                <a:solidFill>
                  <a:schemeClr val="bg1"/>
                </a:solidFill>
              </a:rPr>
              <a:t>本文各题解题所用技巧分类</a:t>
            </a:r>
            <a:endParaRPr lang="zh-CN" altLang="en-US" sz="3200" b="1"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86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476251"/>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301925" y="1122582"/>
            <a:ext cx="11890075" cy="4662815"/>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2</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word distinctions or collocations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词语辨析和固定搭配</a:t>
            </a:r>
            <a:r>
              <a:rPr lang="zh-CN" altLang="zh-CN"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51 </a:t>
            </a:r>
            <a:r>
              <a:rPr lang="zh-CN" altLang="en-US" b="1" dirty="0">
                <a:solidFill>
                  <a:srgbClr val="FF0000"/>
                </a:solidFill>
                <a:latin typeface="Comic Sans MS" panose="030F0702030302020204" pitchFamily="66" charset="0"/>
              </a:rPr>
              <a:t>考查词组意义的辨析 </a:t>
            </a: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段间逻辑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（该句与第二段逻辑关系十分紧密）</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 </a:t>
            </a:r>
            <a:r>
              <a:rPr lang="zh-CN" altLang="en-US" b="1" dirty="0">
                <a:solidFill>
                  <a:srgbClr val="FF0000"/>
                </a:solidFill>
                <a:latin typeface="Comic Sans MS" panose="030F0702030302020204" pitchFamily="66" charset="0"/>
              </a:rPr>
              <a:t>句间逻辑 </a:t>
            </a:r>
            <a:r>
              <a:rPr lang="en-US" altLang="zh-CN" b="1" dirty="0">
                <a:solidFill>
                  <a:srgbClr val="FF0000"/>
                </a:solidFill>
                <a:latin typeface="Comic Sans MS" panose="030F0702030302020204" pitchFamily="66" charset="0"/>
              </a:rPr>
              <a:t>But</a:t>
            </a:r>
            <a:r>
              <a:rPr lang="en-US" altLang="zh-CN" b="1" dirty="0">
                <a:solidFill>
                  <a:srgbClr val="0000FF"/>
                </a:solidFill>
                <a:latin typeface="Comic Sans MS" panose="030F0702030302020204" pitchFamily="66" charset="0"/>
              </a:rPr>
              <a:t> this highly informed, </a:t>
            </a:r>
            <a:r>
              <a:rPr lang="en-US" altLang="zh-CN" b="1" u="sng" dirty="0">
                <a:solidFill>
                  <a:srgbClr val="0000FF"/>
                </a:solidFill>
                <a:latin typeface="Comic Sans MS" panose="030F0702030302020204" pitchFamily="66" charset="0"/>
              </a:rPr>
              <a:t>   52 </a:t>
            </a:r>
            <a:r>
              <a:rPr lang="en-US" altLang="zh-CN" b="1" dirty="0">
                <a:solidFill>
                  <a:srgbClr val="0000FF"/>
                </a:solidFill>
                <a:latin typeface="Comic Sans MS" panose="030F0702030302020204" pitchFamily="66" charset="0"/>
              </a:rPr>
              <a:t>, and admirable person </a:t>
            </a:r>
            <a:r>
              <a:rPr lang="en-US" altLang="zh-CN" b="1" dirty="0">
                <a:solidFill>
                  <a:srgbClr val="FF0000"/>
                </a:solidFill>
                <a:latin typeface="Comic Sans MS" panose="030F0702030302020204" pitchFamily="66" charset="0"/>
              </a:rPr>
              <a:t>prevented me doing so.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说明： 我并没有轻易相信我对这个年轻人的各种假设。</a:t>
            </a:r>
            <a:endParaRPr lang="zh-CN" altLang="zh-CN" b="1"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8676">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8676">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867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355486"/>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523702" y="1122582"/>
            <a:ext cx="11538064" cy="4524315"/>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3</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information given in the passage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利用文章中的信息</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原词复现、近义词和反义词等</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46</a:t>
            </a:r>
            <a:r>
              <a:rPr lang="zh-CN" altLang="en-US" b="1" dirty="0">
                <a:solidFill>
                  <a:srgbClr val="FF0000"/>
                </a:solidFill>
                <a:latin typeface="Comic Sans MS" panose="030F0702030302020204" pitchFamily="66" charset="0"/>
              </a:rPr>
              <a:t>（与第三段</a:t>
            </a:r>
            <a:r>
              <a:rPr lang="en-US" altLang="zh-CN" b="1" dirty="0">
                <a:solidFill>
                  <a:srgbClr val="FF0000"/>
                </a:solidFill>
                <a:latin typeface="Comic Sans MS" panose="030F0702030302020204" pitchFamily="66" charset="0"/>
              </a:rPr>
              <a:t>51</a:t>
            </a:r>
            <a:r>
              <a:rPr lang="zh-CN" altLang="en-US" b="1" dirty="0">
                <a:solidFill>
                  <a:srgbClr val="FF0000"/>
                </a:solidFill>
                <a:latin typeface="Comic Sans MS" panose="030F0702030302020204" pitchFamily="66" charset="0"/>
              </a:rPr>
              <a:t>空后同源词复现）</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49</a:t>
            </a:r>
            <a:r>
              <a:rPr lang="zh-CN" altLang="en-US" dirty="0">
                <a:latin typeface="微软雅黑" panose="020B0503020204020204" charset="-122"/>
                <a:ea typeface="微软雅黑" panose="020B0503020204020204" charset="-122"/>
                <a:cs typeface="微软雅黑" panose="020B0503020204020204" charset="-122"/>
                <a:sym typeface="+mn-ea"/>
              </a:rPr>
              <a:t>（</a:t>
            </a:r>
            <a:r>
              <a:rPr lang="zh-CN" altLang="en-US" sz="3600" dirty="0">
                <a:latin typeface="微软雅黑" panose="020B0503020204020204" charset="-122"/>
                <a:ea typeface="微软雅黑" panose="020B0503020204020204" charset="-122"/>
                <a:cs typeface="微软雅黑" panose="020B0503020204020204" charset="-122"/>
                <a:sym typeface="+mn-ea"/>
              </a:rPr>
              <a:t>与下文</a:t>
            </a:r>
            <a:r>
              <a:rPr lang="en-US" altLang="zh-CN" sz="3600" dirty="0">
                <a:latin typeface="微软雅黑" panose="020B0503020204020204" charset="-122"/>
                <a:ea typeface="微软雅黑" panose="020B0503020204020204" charset="-122"/>
                <a:cs typeface="微软雅黑" panose="020B0503020204020204" charset="-122"/>
                <a:sym typeface="+mn-ea"/>
              </a:rPr>
              <a:t>“And what do you all learn about </a:t>
            </a: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Russian authors</a:t>
            </a:r>
            <a:r>
              <a:rPr lang="en-US" altLang="zh-CN" sz="3600" dirty="0">
                <a:latin typeface="微软雅黑" panose="020B0503020204020204" charset="-122"/>
                <a:ea typeface="微软雅黑" panose="020B0503020204020204" charset="-122"/>
                <a:cs typeface="微软雅黑" panose="020B0503020204020204" charset="-122"/>
                <a:sym typeface="+mn-ea"/>
              </a:rPr>
              <a:t>?”</a:t>
            </a:r>
            <a:r>
              <a:rPr lang="zh-CN" altLang="en-US" sz="3600" dirty="0">
                <a:solidFill>
                  <a:srgbClr val="FF0000"/>
                </a:solidFill>
                <a:latin typeface="微软雅黑" panose="020B0503020204020204" charset="-122"/>
                <a:ea typeface="微软雅黑" panose="020B0503020204020204" charset="-122"/>
                <a:cs typeface="微软雅黑" panose="020B0503020204020204" charset="-122"/>
                <a:sym typeface="+mn-ea"/>
              </a:rPr>
              <a:t>同义词</a:t>
            </a:r>
            <a:r>
              <a:rPr lang="zh-CN" altLang="en-US" sz="3600" dirty="0">
                <a:latin typeface="微软雅黑" panose="020B0503020204020204" charset="-122"/>
                <a:ea typeface="微软雅黑" panose="020B0503020204020204" charset="-122"/>
                <a:cs typeface="微软雅黑" panose="020B0503020204020204" charset="-122"/>
                <a:sym typeface="+mn-ea"/>
              </a:rPr>
              <a:t>复现）</a:t>
            </a:r>
            <a:endParaRPr lang="en-US" altLang="zh-CN" sz="3600" dirty="0">
              <a:latin typeface="微软雅黑" panose="020B0503020204020204" charset="-122"/>
              <a:ea typeface="微软雅黑" panose="020B0503020204020204" charset="-122"/>
              <a:cs typeface="微软雅黑" panose="020B0503020204020204" charset="-122"/>
              <a:sym typeface="+mn-ea"/>
            </a:endParaRPr>
          </a:p>
          <a:p>
            <a:pPr eaLnBrk="1" hangingPunct="1">
              <a:spcBef>
                <a:spcPct val="25000"/>
              </a:spcBef>
            </a:pPr>
            <a:r>
              <a:rPr lang="en-US" altLang="zh-CN" b="1" dirty="0">
                <a:solidFill>
                  <a:srgbClr val="FF0000"/>
                </a:solidFill>
                <a:latin typeface="微软雅黑" panose="020B0503020204020204" charset="-122"/>
                <a:ea typeface="微软雅黑" panose="020B0503020204020204" charset="-122"/>
                <a:sym typeface="+mn-ea"/>
              </a:rPr>
              <a:t>52 </a:t>
            </a:r>
            <a:r>
              <a:rPr lang="zh-CN" altLang="en-US" b="1" dirty="0">
                <a:solidFill>
                  <a:srgbClr val="FF0000"/>
                </a:solidFill>
                <a:latin typeface="微软雅黑" panose="020B0503020204020204" charset="-122"/>
                <a:ea typeface="微软雅黑" panose="020B0503020204020204" charset="-122"/>
                <a:sym typeface="+mn-ea"/>
              </a:rPr>
              <a:t>（与原文第二段第二句 </a:t>
            </a:r>
            <a:r>
              <a:rPr lang="en-US" altLang="zh-CN" b="1" dirty="0">
                <a:solidFill>
                  <a:srgbClr val="FF0000"/>
                </a:solidFill>
                <a:latin typeface="微软雅黑" panose="020B0503020204020204" charset="-122"/>
                <a:ea typeface="微软雅黑" panose="020B0503020204020204" charset="-122"/>
                <a:sym typeface="+mn-ea"/>
              </a:rPr>
              <a:t>he spent … after hard physical work.) </a:t>
            </a:r>
            <a:endParaRPr lang="zh-CN" altLang="zh-CN" b="1"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86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312352"/>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415636" y="1122582"/>
            <a:ext cx="11646130" cy="4384675"/>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4</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cultural background and common sense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文化背景和常识</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    48</a:t>
            </a:r>
            <a:r>
              <a:rPr lang="zh-CN" altLang="en-US"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dirty="0">
                <a:latin typeface="微软雅黑" panose="020B0503020204020204" charset="-122"/>
                <a:ea typeface="微软雅黑" panose="020B0503020204020204" charset="-122"/>
                <a:cs typeface="微软雅黑" panose="020B0503020204020204" charset="-122"/>
                <a:sym typeface="+mn-ea"/>
              </a:rPr>
              <a:t>利用年轻人是公</a:t>
            </a:r>
            <a:r>
              <a:rPr lang="zh-CN" altLang="en-US" dirty="0">
                <a:latin typeface="微软雅黑" panose="020B0503020204020204" charset="-122"/>
                <a:ea typeface="微软雅黑" panose="020B0503020204020204" charset="-122"/>
                <a:cs typeface="微软雅黑" panose="020B0503020204020204" charset="-122"/>
                <a:sym typeface="+mn-ea"/>
              </a:rPr>
              <a:t>路建设工人的身份，排除 </a:t>
            </a:r>
            <a:r>
              <a:rPr lang="en-US" altLang="zh-CN" dirty="0">
                <a:latin typeface="微软雅黑" panose="020B0503020204020204" charset="-122"/>
                <a:ea typeface="微软雅黑" panose="020B0503020204020204" charset="-122"/>
                <a:cs typeface="微软雅黑" panose="020B0503020204020204" charset="-122"/>
                <a:sym typeface="+mn-ea"/>
              </a:rPr>
              <a:t>A C D,</a:t>
            </a:r>
            <a:r>
              <a:rPr lang="zh-CN" altLang="en-US" dirty="0">
                <a:latin typeface="微软雅黑" panose="020B0503020204020204" charset="-122"/>
                <a:ea typeface="微软雅黑" panose="020B0503020204020204" charset="-122"/>
                <a:cs typeface="微软雅黑" panose="020B0503020204020204" charset="-122"/>
                <a:sym typeface="+mn-ea"/>
              </a:rPr>
              <a:t>锁定</a:t>
            </a:r>
            <a:r>
              <a:rPr lang="en-US" altLang="zh-CN" dirty="0">
                <a:latin typeface="微软雅黑" panose="020B0503020204020204" charset="-122"/>
                <a:ea typeface="微软雅黑" panose="020B0503020204020204" charset="-122"/>
                <a:cs typeface="微软雅黑" panose="020B0503020204020204" charset="-122"/>
                <a:sym typeface="+mn-ea"/>
              </a:rPr>
              <a:t>B </a:t>
            </a:r>
            <a:r>
              <a:rPr lang="zh-CN" altLang="en-US" dirty="0">
                <a:latin typeface="微软雅黑" panose="020B0503020204020204" charset="-122"/>
                <a:ea typeface="微软雅黑" panose="020B0503020204020204" charset="-122"/>
                <a:cs typeface="微软雅黑" panose="020B0503020204020204" charset="-122"/>
                <a:sym typeface="+mn-ea"/>
              </a:rPr>
              <a:t>选项；</a:t>
            </a:r>
            <a:endParaRPr lang="en-US" altLang="zh-CN" dirty="0">
              <a:latin typeface="微软雅黑" panose="020B0503020204020204" charset="-122"/>
              <a:ea typeface="微软雅黑" panose="020B0503020204020204" charset="-122"/>
              <a:cs typeface="微软雅黑" panose="020B0503020204020204" charset="-122"/>
              <a:sym typeface="+mn-ea"/>
            </a:endParaRPr>
          </a:p>
          <a:p>
            <a:pPr eaLnBrk="1" hangingPunct="1">
              <a:spcBef>
                <a:spcPct val="25000"/>
              </a:spcBef>
            </a:pPr>
            <a:r>
              <a:rPr lang="en-US" altLang="zh-CN" sz="3600" dirty="0">
                <a:latin typeface="微软雅黑" panose="020B0503020204020204" charset="-122"/>
                <a:ea typeface="微软雅黑" panose="020B0503020204020204" charset="-122"/>
                <a:cs typeface="微软雅黑" panose="020B0503020204020204" charset="-122"/>
                <a:sym typeface="+mn-ea"/>
              </a:rPr>
              <a:t>    </a:t>
            </a:r>
            <a:r>
              <a:rPr lang="en-US" altLang="zh-CN" sz="3600" b="1" dirty="0">
                <a:solidFill>
                  <a:srgbClr val="FF0000"/>
                </a:solidFill>
                <a:latin typeface="微软雅黑" panose="020B0503020204020204" charset="-122"/>
                <a:ea typeface="微软雅黑" panose="020B0503020204020204" charset="-122"/>
                <a:cs typeface="微软雅黑" panose="020B0503020204020204" charset="-122"/>
                <a:sym typeface="+mn-ea"/>
              </a:rPr>
              <a:t>49,   </a:t>
            </a:r>
            <a:r>
              <a:rPr lang="en-US" altLang="zh-CN" sz="3600" dirty="0">
                <a:latin typeface="微软雅黑" panose="020B0503020204020204" charset="-122"/>
                <a:ea typeface="微软雅黑" panose="020B0503020204020204" charset="-122"/>
                <a:cs typeface="微软雅黑" panose="020B0503020204020204" charset="-122"/>
                <a:sym typeface="+mn-ea"/>
              </a:rPr>
              <a:t>Emerson </a:t>
            </a:r>
            <a:r>
              <a:rPr lang="zh-CN" altLang="en-US" sz="3600" dirty="0">
                <a:latin typeface="微软雅黑" panose="020B0503020204020204" charset="-122"/>
                <a:ea typeface="微软雅黑" panose="020B0503020204020204" charset="-122"/>
                <a:cs typeface="微软雅黑" panose="020B0503020204020204" charset="-122"/>
                <a:sym typeface="+mn-ea"/>
              </a:rPr>
              <a:t>是美国著名作家，属于文化背景常识，有此常识的同学可以直接选出答案；也可以借助于 </a:t>
            </a:r>
            <a:r>
              <a:rPr lang="en-US" altLang="zh-CN" sz="3600" dirty="0" err="1">
                <a:latin typeface="微软雅黑" panose="020B0503020204020204" charset="-122"/>
                <a:ea typeface="微软雅黑" panose="020B0503020204020204" charset="-122"/>
                <a:cs typeface="微软雅黑" panose="020B0503020204020204" charset="-122"/>
                <a:sym typeface="+mn-ea"/>
              </a:rPr>
              <a:t>Russuan</a:t>
            </a:r>
            <a:r>
              <a:rPr lang="en-US" altLang="zh-CN" sz="3600" dirty="0">
                <a:latin typeface="微软雅黑" panose="020B0503020204020204" charset="-122"/>
                <a:ea typeface="微软雅黑" panose="020B0503020204020204" charset="-122"/>
                <a:cs typeface="微软雅黑" panose="020B0503020204020204" charset="-122"/>
                <a:sym typeface="+mn-ea"/>
              </a:rPr>
              <a:t> author </a:t>
            </a:r>
            <a:r>
              <a:rPr lang="zh-CN" altLang="en-US" dirty="0">
                <a:latin typeface="微软雅黑" panose="020B0503020204020204" charset="-122"/>
                <a:ea typeface="微软雅黑" panose="020B0503020204020204" charset="-122"/>
                <a:cs typeface="微软雅黑" panose="020B0503020204020204" charset="-122"/>
                <a:sym typeface="+mn-ea"/>
              </a:rPr>
              <a:t>同义词复现来解题。</a:t>
            </a:r>
            <a:endParaRPr lang="en-US" altLang="zh-CN" sz="36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6" name="Text Box 4"/>
          <p:cNvSpPr txBox="1">
            <a:spLocks noChangeArrowheads="1"/>
          </p:cNvSpPr>
          <p:nvPr/>
        </p:nvSpPr>
        <p:spPr bwMode="auto">
          <a:xfrm>
            <a:off x="415636" y="1122582"/>
            <a:ext cx="11646130" cy="1754326"/>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en-US" b="1" dirty="0" smtClean="0">
                <a:solidFill>
                  <a:srgbClr val="0404CC"/>
                </a:solidFill>
                <a:latin typeface="Comic Sans MS" panose="030F0702030302020204" pitchFamily="66" charset="0"/>
              </a:rPr>
              <a:t>解题时，有些题目会是四种方法中两种或三种糅合在一起，</a:t>
            </a:r>
            <a:r>
              <a:rPr lang="en-US" altLang="zh-CN" b="1" dirty="0" smtClean="0">
                <a:solidFill>
                  <a:srgbClr val="0404CC"/>
                </a:solidFill>
                <a:latin typeface="Comic Sans MS" panose="030F0702030302020204" pitchFamily="66" charset="0"/>
              </a:rPr>
              <a:t>2024</a:t>
            </a:r>
            <a:r>
              <a:rPr lang="zh-CN" altLang="en-US" b="1" dirty="0" smtClean="0">
                <a:solidFill>
                  <a:srgbClr val="0404CC"/>
                </a:solidFill>
                <a:latin typeface="Comic Sans MS" panose="030F0702030302020204" pitchFamily="66" charset="0"/>
              </a:rPr>
              <a:t>年</a:t>
            </a:r>
            <a:r>
              <a:rPr lang="en-US" altLang="zh-CN" b="1" dirty="0" smtClean="0">
                <a:solidFill>
                  <a:srgbClr val="0404CC"/>
                </a:solidFill>
                <a:latin typeface="Comic Sans MS" panose="030F0702030302020204" pitchFamily="66" charset="0"/>
              </a:rPr>
              <a:t>1</a:t>
            </a:r>
            <a:r>
              <a:rPr lang="zh-CN" altLang="en-US" b="1" dirty="0" smtClean="0">
                <a:solidFill>
                  <a:srgbClr val="0404CC"/>
                </a:solidFill>
                <a:latin typeface="Comic Sans MS" panose="030F0702030302020204" pitchFamily="66" charset="0"/>
              </a:rPr>
              <a:t>月首考的这篇完形 这种解题的套路比较多一些。</a:t>
            </a:r>
            <a:endParaRPr lang="en-US" altLang="zh-CN" sz="36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083845" cy="6857999"/>
          </a:xfrm>
        </p:spPr>
      </p:pic>
      <p:sp>
        <p:nvSpPr>
          <p:cNvPr id="3" name="文本框 2"/>
          <p:cNvSpPr txBox="1"/>
          <p:nvPr/>
        </p:nvSpPr>
        <p:spPr>
          <a:xfrm>
            <a:off x="108156" y="1338350"/>
            <a:ext cx="11975690" cy="3970318"/>
          </a:xfrm>
          <a:prstGeom prst="rect">
            <a:avLst/>
          </a:prstGeom>
          <a:solidFill>
            <a:schemeClr val="accent2">
              <a:lumMod val="75000"/>
            </a:schemeClr>
          </a:solidFill>
        </p:spPr>
        <p:txBody>
          <a:bodyPr wrap="square" rtlCol="0">
            <a:spAutoFit/>
          </a:bodyPr>
          <a:lstStyle/>
          <a:p>
            <a:pPr marL="342900" indent="-342900">
              <a:buFontTx/>
              <a:buAutoNum type="arabicPeriod"/>
            </a:pPr>
            <a:r>
              <a:rPr lang="zh-CN" altLang="en-US" sz="3600" dirty="0">
                <a:solidFill>
                  <a:schemeClr val="bg1"/>
                </a:solidFill>
              </a:rPr>
              <a:t>文本</a:t>
            </a:r>
            <a:r>
              <a:rPr lang="zh-CN" altLang="en-US" sz="3600" b="1" dirty="0">
                <a:solidFill>
                  <a:srgbClr val="C00000"/>
                </a:solidFill>
              </a:rPr>
              <a:t>长难句</a:t>
            </a:r>
            <a:r>
              <a:rPr lang="zh-CN" altLang="en-US" sz="3600" dirty="0">
                <a:solidFill>
                  <a:schemeClr val="bg1"/>
                </a:solidFill>
              </a:rPr>
              <a:t>大幅度增加，增加了理解的难度；</a:t>
            </a:r>
            <a:endParaRPr lang="en-US" altLang="zh-CN" sz="3600" dirty="0">
              <a:solidFill>
                <a:schemeClr val="bg1"/>
              </a:solidFill>
            </a:endParaRPr>
          </a:p>
          <a:p>
            <a:pPr marL="342900" indent="-342900">
              <a:buAutoNum type="arabicPeriod"/>
            </a:pPr>
            <a:r>
              <a:rPr lang="zh-CN" altLang="en-US" sz="3600" dirty="0">
                <a:solidFill>
                  <a:schemeClr val="bg1"/>
                </a:solidFill>
              </a:rPr>
              <a:t> 选项词汇难度增加，文章以及选项考查词汇的</a:t>
            </a:r>
            <a:r>
              <a:rPr lang="zh-CN" altLang="en-US" sz="3600" dirty="0">
                <a:solidFill>
                  <a:srgbClr val="C00000"/>
                </a:solidFill>
              </a:rPr>
              <a:t>多义性</a:t>
            </a:r>
            <a:r>
              <a:rPr lang="zh-CN" altLang="en-US" sz="3600" dirty="0">
                <a:solidFill>
                  <a:schemeClr val="bg1"/>
                </a:solidFill>
              </a:rPr>
              <a:t>有多处；加大了对考生词汇语用能力和多义性记忆的考查；</a:t>
            </a:r>
            <a:endParaRPr lang="en-US" altLang="zh-CN" sz="3600" dirty="0">
              <a:solidFill>
                <a:schemeClr val="bg1"/>
              </a:solidFill>
            </a:endParaRPr>
          </a:p>
          <a:p>
            <a:pPr marL="342900" indent="-342900">
              <a:buAutoNum type="arabicPeriod"/>
            </a:pPr>
            <a:r>
              <a:rPr lang="zh-CN" altLang="en-US" sz="3600" b="1" dirty="0">
                <a:solidFill>
                  <a:srgbClr val="C00000"/>
                </a:solidFill>
              </a:rPr>
              <a:t>句内逻辑</a:t>
            </a:r>
            <a:r>
              <a:rPr lang="zh-CN" altLang="en-US" sz="3600" dirty="0">
                <a:solidFill>
                  <a:schemeClr val="bg1"/>
                </a:solidFill>
              </a:rPr>
              <a:t>题目减少，加大</a:t>
            </a:r>
            <a:r>
              <a:rPr lang="zh-CN" altLang="en-US" sz="3600" b="1" dirty="0">
                <a:solidFill>
                  <a:srgbClr val="C00000"/>
                </a:solidFill>
              </a:rPr>
              <a:t>句间、段间逻辑</a:t>
            </a:r>
            <a:r>
              <a:rPr lang="zh-CN" altLang="en-US" sz="3600" dirty="0">
                <a:solidFill>
                  <a:schemeClr val="bg1"/>
                </a:solidFill>
              </a:rPr>
              <a:t>意义的考查；要求学生在完意的过程中，理解要准确；</a:t>
            </a:r>
            <a:endParaRPr lang="en-US" altLang="zh-CN" sz="3600" dirty="0">
              <a:solidFill>
                <a:schemeClr val="bg1"/>
              </a:solidFill>
            </a:endParaRPr>
          </a:p>
          <a:p>
            <a:pPr marL="342900" indent="-342900">
              <a:buAutoNum type="arabicPeriod"/>
            </a:pPr>
            <a:r>
              <a:rPr lang="zh-CN" altLang="en-US" sz="3600" dirty="0">
                <a:solidFill>
                  <a:schemeClr val="bg1"/>
                </a:solidFill>
              </a:rPr>
              <a:t>句式丰富，各种语言表达穿插切换；</a:t>
            </a:r>
            <a:endParaRPr lang="en-US" altLang="zh-CN" sz="3600" dirty="0">
              <a:solidFill>
                <a:schemeClr val="bg1"/>
              </a:solidFill>
            </a:endParaRPr>
          </a:p>
          <a:p>
            <a:pPr marL="342900" indent="-342900">
              <a:buAutoNum type="arabicPeriod"/>
            </a:pPr>
            <a:r>
              <a:rPr lang="zh-CN" altLang="en-US" sz="3600" dirty="0">
                <a:solidFill>
                  <a:schemeClr val="bg1"/>
                </a:solidFill>
              </a:rPr>
              <a:t>利用文章中词汇上下文复现来解题的题目增多；</a:t>
            </a:r>
            <a:endParaRPr lang="en-US" altLang="zh-CN" sz="3600" dirty="0">
              <a:solidFill>
                <a:schemeClr val="bg1"/>
              </a:solidFill>
            </a:endParaRPr>
          </a:p>
        </p:txBody>
      </p:sp>
      <p:sp>
        <p:nvSpPr>
          <p:cNvPr id="7" name="文本框 6"/>
          <p:cNvSpPr txBox="1"/>
          <p:nvPr/>
        </p:nvSpPr>
        <p:spPr>
          <a:xfrm>
            <a:off x="1113906" y="299258"/>
            <a:ext cx="10083338" cy="707886"/>
          </a:xfrm>
          <a:prstGeom prst="rect">
            <a:avLst/>
          </a:prstGeom>
          <a:solidFill>
            <a:schemeClr val="accent2">
              <a:lumMod val="75000"/>
            </a:schemeClr>
          </a:solidFill>
        </p:spPr>
        <p:txBody>
          <a:bodyPr wrap="square" rtlCol="0">
            <a:spAutoFit/>
          </a:bodyPr>
          <a:lstStyle/>
          <a:p>
            <a:r>
              <a:rPr lang="en-US" altLang="zh-CN" sz="4000" dirty="0"/>
              <a:t>2024</a:t>
            </a:r>
            <a:r>
              <a:rPr lang="zh-CN" altLang="en-US" sz="4000" dirty="0"/>
              <a:t>年</a:t>
            </a:r>
            <a:r>
              <a:rPr lang="en-US" altLang="zh-CN" sz="4000" dirty="0"/>
              <a:t>1</a:t>
            </a:r>
            <a:r>
              <a:rPr lang="zh-CN" altLang="en-US" sz="4000" dirty="0"/>
              <a:t>月首考与</a:t>
            </a:r>
            <a:r>
              <a:rPr lang="en-US" altLang="zh-CN" sz="4000" dirty="0"/>
              <a:t>2023</a:t>
            </a:r>
            <a:r>
              <a:rPr lang="zh-CN" altLang="en-US" sz="4000" dirty="0"/>
              <a:t>年</a:t>
            </a:r>
            <a:r>
              <a:rPr lang="en-US" altLang="zh-CN" sz="4000" dirty="0"/>
              <a:t>1</a:t>
            </a:r>
            <a:r>
              <a:rPr lang="zh-CN" altLang="en-US" sz="4000" dirty="0"/>
              <a:t>月首考完形对比</a:t>
            </a:r>
            <a:endParaRPr lang="zh-CN" altLang="en-US" sz="4000" dirty="0"/>
          </a:p>
        </p:txBody>
      </p:sp>
      <p:pic>
        <p:nvPicPr>
          <p:cNvPr id="5" name="图片 4"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083845" cy="6857999"/>
          </a:xfrm>
        </p:spPr>
      </p:pic>
      <p:sp>
        <p:nvSpPr>
          <p:cNvPr id="3" name="文本框 2"/>
          <p:cNvSpPr txBox="1"/>
          <p:nvPr/>
        </p:nvSpPr>
        <p:spPr>
          <a:xfrm>
            <a:off x="1030778" y="989215"/>
            <a:ext cx="10323021" cy="3416320"/>
          </a:xfrm>
          <a:prstGeom prst="rect">
            <a:avLst/>
          </a:prstGeom>
          <a:solidFill>
            <a:schemeClr val="accent2">
              <a:lumMod val="75000"/>
            </a:schemeClr>
          </a:solidFill>
        </p:spPr>
        <p:txBody>
          <a:bodyPr wrap="square" rtlCol="0">
            <a:spAutoFit/>
          </a:bodyPr>
          <a:lstStyle/>
          <a:p>
            <a:pPr marL="342900" indent="-342900">
              <a:buFontTx/>
              <a:buAutoNum type="arabicPeriod"/>
            </a:pPr>
            <a:r>
              <a:rPr lang="zh-CN" altLang="en-US" sz="3600" dirty="0">
                <a:solidFill>
                  <a:schemeClr val="bg1"/>
                </a:solidFill>
              </a:rPr>
              <a:t>关注</a:t>
            </a:r>
            <a:r>
              <a:rPr lang="zh-CN" altLang="en-US" sz="3600" b="1" dirty="0">
                <a:solidFill>
                  <a:schemeClr val="bg1"/>
                </a:solidFill>
              </a:rPr>
              <a:t>高考重难点语法，</a:t>
            </a:r>
            <a:r>
              <a:rPr lang="zh-CN" altLang="en-US" sz="3600" dirty="0">
                <a:solidFill>
                  <a:schemeClr val="bg1"/>
                </a:solidFill>
              </a:rPr>
              <a:t>突破长难句的理解；</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首尾，</a:t>
            </a:r>
            <a:r>
              <a:rPr lang="zh-CN" altLang="en-US" sz="3600" dirty="0">
                <a:solidFill>
                  <a:schemeClr val="bg1"/>
                </a:solidFill>
              </a:rPr>
              <a:t>快速确定文本大致内容；</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句内逻辑</a:t>
            </a:r>
            <a:r>
              <a:rPr lang="zh-CN" altLang="en-US" sz="3600" dirty="0">
                <a:solidFill>
                  <a:schemeClr val="bg1"/>
                </a:solidFill>
              </a:rPr>
              <a:t>；</a:t>
            </a:r>
            <a:r>
              <a:rPr lang="zh-CN" altLang="en-US" sz="3600" b="1" dirty="0">
                <a:solidFill>
                  <a:schemeClr val="bg1"/>
                </a:solidFill>
              </a:rPr>
              <a:t>句间逻辑；段间逻辑</a:t>
            </a:r>
            <a:r>
              <a:rPr lang="zh-CN" altLang="en-US" sz="3600" dirty="0">
                <a:solidFill>
                  <a:schemeClr val="bg1"/>
                </a:solidFill>
              </a:rPr>
              <a:t>；</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上下文各种线索</a:t>
            </a:r>
            <a:r>
              <a:rPr lang="en-US" altLang="zh-CN" sz="3600" dirty="0">
                <a:solidFill>
                  <a:schemeClr val="bg1"/>
                </a:solidFill>
              </a:rPr>
              <a:t>--</a:t>
            </a:r>
            <a:r>
              <a:rPr lang="zh-CN" altLang="en-US" sz="3600" dirty="0">
                <a:solidFill>
                  <a:schemeClr val="bg1"/>
                </a:solidFill>
              </a:rPr>
              <a:t>词汇或某个句子；</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背景文化常识素养</a:t>
            </a:r>
            <a:r>
              <a:rPr lang="zh-CN" altLang="en-US" sz="3600" dirty="0">
                <a:solidFill>
                  <a:schemeClr val="bg1"/>
                </a:solidFill>
              </a:rPr>
              <a:t>的积累；</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构词法，</a:t>
            </a:r>
            <a:r>
              <a:rPr lang="zh-CN" altLang="en-US" sz="3600" dirty="0">
                <a:solidFill>
                  <a:schemeClr val="bg1"/>
                </a:solidFill>
              </a:rPr>
              <a:t>能利用构词法知识猜测词义</a:t>
            </a:r>
            <a:endParaRPr lang="en-US" altLang="zh-CN" sz="3600" dirty="0">
              <a:solidFill>
                <a:schemeClr val="bg1"/>
              </a:solidFill>
            </a:endParaRPr>
          </a:p>
        </p:txBody>
      </p:sp>
      <p:sp>
        <p:nvSpPr>
          <p:cNvPr id="5" name="文本框 4"/>
          <p:cNvSpPr txBox="1"/>
          <p:nvPr/>
        </p:nvSpPr>
        <p:spPr>
          <a:xfrm>
            <a:off x="4522121" y="133004"/>
            <a:ext cx="2261061" cy="707886"/>
          </a:xfrm>
          <a:prstGeom prst="rect">
            <a:avLst/>
          </a:prstGeom>
          <a:solidFill>
            <a:schemeClr val="accent2">
              <a:lumMod val="75000"/>
            </a:schemeClr>
          </a:solidFill>
        </p:spPr>
        <p:txBody>
          <a:bodyPr wrap="square" rtlCol="0">
            <a:spAutoFit/>
          </a:bodyPr>
          <a:lstStyle/>
          <a:p>
            <a:r>
              <a:rPr lang="zh-CN" altLang="en-US" sz="4000" dirty="0"/>
              <a:t>备考点津</a:t>
            </a:r>
            <a:endParaRPr lang="zh-CN" altLang="en-US" sz="4000" dirty="0"/>
          </a:p>
        </p:txBody>
      </p:sp>
      <p:sp>
        <p:nvSpPr>
          <p:cNvPr id="8" name="爆炸形: 14 pt  7"/>
          <p:cNvSpPr/>
          <p:nvPr/>
        </p:nvSpPr>
        <p:spPr>
          <a:xfrm>
            <a:off x="2552007" y="4256116"/>
            <a:ext cx="5760720" cy="2834003"/>
          </a:xfrm>
          <a:prstGeom prst="irregularSeal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66161" y="4887884"/>
            <a:ext cx="3084022" cy="1446550"/>
          </a:xfrm>
          <a:prstGeom prst="rect">
            <a:avLst/>
          </a:prstGeom>
          <a:noFill/>
        </p:spPr>
        <p:txBody>
          <a:bodyPr wrap="square" rtlCol="0">
            <a:spAutoFit/>
          </a:bodyPr>
          <a:lstStyle/>
          <a:p>
            <a:r>
              <a:rPr lang="zh-CN" altLang="en-US" sz="4400" dirty="0">
                <a:solidFill>
                  <a:srgbClr val="C00000"/>
                </a:solidFill>
              </a:rPr>
              <a:t>重中之重：</a:t>
            </a:r>
            <a:endParaRPr lang="en-US" altLang="zh-CN" sz="4400" dirty="0">
              <a:solidFill>
                <a:srgbClr val="C00000"/>
              </a:solidFill>
            </a:endParaRPr>
          </a:p>
          <a:p>
            <a:r>
              <a:rPr lang="zh-CN" altLang="en-US" sz="4400" b="1" dirty="0">
                <a:solidFill>
                  <a:srgbClr val="C00000"/>
                </a:solidFill>
              </a:rPr>
              <a:t>词汇储备</a:t>
            </a:r>
            <a:endParaRPr lang="zh-CN" altLang="en-US" sz="4400" b="1" dirty="0">
              <a:solidFill>
                <a:srgbClr val="C00000"/>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0487" name="Text Box 7"/>
          <p:cNvSpPr txBox="1">
            <a:spLocks noChangeArrowheads="1"/>
          </p:cNvSpPr>
          <p:nvPr/>
        </p:nvSpPr>
        <p:spPr bwMode="auto">
          <a:xfrm>
            <a:off x="-9858" y="2009485"/>
            <a:ext cx="21532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en-US" altLang="zh-CN" sz="2000" b="1" dirty="0" smtClean="0">
                <a:solidFill>
                  <a:srgbClr val="C00000"/>
                </a:solidFill>
                <a:ea typeface="黑体" panose="02010609060101010101" pitchFamily="49" charset="-122"/>
              </a:rPr>
              <a:t>2. </a:t>
            </a:r>
            <a:r>
              <a:rPr lang="zh-CN" altLang="en-US" sz="2000" b="1" dirty="0">
                <a:solidFill>
                  <a:srgbClr val="C00000"/>
                </a:solidFill>
                <a:ea typeface="黑体" panose="02010609060101010101" pitchFamily="49" charset="-122"/>
              </a:rPr>
              <a:t>三</a:t>
            </a:r>
            <a:r>
              <a:rPr lang="zh-CN" altLang="en-US" sz="2000" b="1" dirty="0" smtClean="0">
                <a:solidFill>
                  <a:srgbClr val="C00000"/>
                </a:solidFill>
                <a:ea typeface="黑体" panose="02010609060101010101" pitchFamily="49" charset="-122"/>
              </a:rPr>
              <a:t>种逻辑关系</a:t>
            </a:r>
            <a:endParaRPr lang="en-US" altLang="zh-CN" sz="2000" b="1" dirty="0" smtClean="0">
              <a:solidFill>
                <a:srgbClr val="C00000"/>
              </a:solidFill>
              <a:ea typeface="黑体" panose="02010609060101010101" pitchFamily="49" charset="-122"/>
            </a:endParaRPr>
          </a:p>
        </p:txBody>
      </p:sp>
      <p:sp>
        <p:nvSpPr>
          <p:cNvPr id="4" name="矩形 3"/>
          <p:cNvSpPr/>
          <p:nvPr/>
        </p:nvSpPr>
        <p:spPr>
          <a:xfrm>
            <a:off x="-108156" y="393290"/>
            <a:ext cx="1759973" cy="1200329"/>
          </a:xfrm>
          <a:prstGeom prst="rect">
            <a:avLst/>
          </a:prstGeom>
        </p:spPr>
        <p:txBody>
          <a:bodyPr wrap="square">
            <a:spAutoFit/>
          </a:bodyPr>
          <a:lstStyle/>
          <a:p>
            <a:pPr marL="342900" indent="-342900" algn="ctr">
              <a:buAutoNum type="arabicPeriod"/>
            </a:pPr>
            <a:r>
              <a:rPr lang="zh-CN" altLang="en-US" b="1" dirty="0" smtClean="0">
                <a:solidFill>
                  <a:srgbClr val="0000FF"/>
                </a:solidFill>
                <a:latin typeface="Times New Roman" panose="02020603050405020304" pitchFamily="18" charset="0"/>
                <a:ea typeface="黑体" panose="02010609060101010101" pitchFamily="49" charset="-122"/>
              </a:rPr>
              <a:t>篇章结构</a:t>
            </a:r>
            <a:endParaRPr lang="en-US" altLang="zh-CN" b="1" dirty="0">
              <a:solidFill>
                <a:srgbClr val="0000FF"/>
              </a:solidFill>
              <a:latin typeface="Times New Roman" panose="02020603050405020304" pitchFamily="18" charset="0"/>
              <a:ea typeface="黑体" panose="02010609060101010101" pitchFamily="49" charset="-122"/>
            </a:endParaRPr>
          </a:p>
          <a:p>
            <a:pPr algn="ct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endParaRPr lang="zh-CN" altLang="en-US" b="1" dirty="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篇章</a:t>
            </a:r>
            <a:r>
              <a:rPr lang="zh-CN" altLang="en-US" b="1" dirty="0">
                <a:solidFill>
                  <a:srgbClr val="7030A0"/>
                </a:solidFill>
                <a:latin typeface="Times New Roman" panose="02020603050405020304" pitchFamily="18" charset="0"/>
                <a:ea typeface="黑体" panose="02010609060101010101" pitchFamily="49" charset="-122"/>
              </a:rPr>
              <a:t>层次</a:t>
            </a:r>
            <a:endParaRPr lang="zh-CN" altLang="en-US" b="1" dirty="0">
              <a:solidFill>
                <a:srgbClr val="7030A0"/>
              </a:solidFill>
              <a:latin typeface="Times New Roman" panose="02020603050405020304" pitchFamily="18" charset="0"/>
              <a:ea typeface="黑体" panose="02010609060101010101" pitchFamily="49" charset="-122"/>
            </a:endParaRPr>
          </a:p>
        </p:txBody>
      </p:sp>
      <p:sp>
        <p:nvSpPr>
          <p:cNvPr id="5" name="右箭头 4"/>
          <p:cNvSpPr/>
          <p:nvPr/>
        </p:nvSpPr>
        <p:spPr>
          <a:xfrm>
            <a:off x="1489587" y="1359139"/>
            <a:ext cx="668592" cy="763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345055" y="64770"/>
            <a:ext cx="4037330" cy="1833880"/>
          </a:xfrm>
          <a:prstGeom prst="rect">
            <a:avLst/>
          </a:prstGeom>
          <a:solidFill>
            <a:schemeClr val="bg1"/>
          </a:solidFill>
        </p:spPr>
        <p:txBody>
          <a:bodyPr wrap="square">
            <a:noAutofit/>
          </a:bodyPr>
          <a:lstStyle/>
          <a:p>
            <a:pPr algn="ct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0000FF"/>
                </a:solidFill>
                <a:latin typeface="Times New Roman" panose="02020603050405020304" pitchFamily="18" charset="0"/>
                <a:ea typeface="黑体" panose="02010609060101010101" pitchFamily="49" charset="-122"/>
              </a:rPr>
              <a:t>总分总结构</a:t>
            </a: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endParaRPr lang="en-US" altLang="zh-CN" b="1" dirty="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首段：介绍背景</a:t>
            </a:r>
            <a:endParaRPr lang="en-US" altLang="zh-CN" b="1" dirty="0" smtClean="0">
              <a:solidFill>
                <a:srgbClr val="7030A0"/>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中段：具体故事</a:t>
            </a:r>
            <a:endParaRPr lang="en-US" altLang="zh-CN" b="1" dirty="0" smtClean="0">
              <a:solidFill>
                <a:srgbClr val="7030A0"/>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尾段：收获评论</a:t>
            </a:r>
            <a:endParaRPr lang="en-US" altLang="zh-CN" b="1" dirty="0" smtClean="0">
              <a:solidFill>
                <a:srgbClr val="7030A0"/>
              </a:solidFill>
              <a:latin typeface="Times New Roman" panose="02020603050405020304" pitchFamily="18" charset="0"/>
              <a:ea typeface="黑体" panose="02010609060101010101" pitchFamily="49" charset="-122"/>
            </a:endParaRPr>
          </a:p>
        </p:txBody>
      </p:sp>
      <p:sp>
        <p:nvSpPr>
          <p:cNvPr id="15" name="右箭头 14"/>
          <p:cNvSpPr/>
          <p:nvPr/>
        </p:nvSpPr>
        <p:spPr>
          <a:xfrm>
            <a:off x="1573162" y="560439"/>
            <a:ext cx="663676" cy="51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custDataLst>
              <p:tags r:id="rId2"/>
            </p:custDataLst>
          </p:nvPr>
        </p:nvSpPr>
        <p:spPr>
          <a:xfrm>
            <a:off x="2015490" y="2436495"/>
            <a:ext cx="10071735" cy="829945"/>
          </a:xfrm>
          <a:prstGeom prst="rect">
            <a:avLst/>
          </a:prstGeom>
          <a:solidFill>
            <a:schemeClr val="bg1"/>
          </a:solidFill>
        </p:spPr>
        <p:txBody>
          <a:bodyPr wrap="square">
            <a:spAutoFit/>
          </a:bodyPr>
          <a:lstStyle/>
          <a:p>
            <a:pPr lvl="0" indent="457200"/>
            <a:r>
              <a:rPr lang="zh-CN" altLang="en-US"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首段尾句：</a:t>
            </a:r>
            <a:r>
              <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My </a:t>
            </a:r>
            <a:r>
              <a:rPr lang="en-US" altLang="zh-CN" sz="1600" b="1" u="sng" dirty="0" smtClean="0">
                <a:solidFill>
                  <a:srgbClr val="0000FF"/>
                </a:solidFill>
                <a:latin typeface="微软雅黑" panose="020B0503020204020204" charset="-122"/>
                <a:ea typeface="微软雅黑" panose="020B0503020204020204" charset="-122"/>
                <a:cs typeface="微软雅黑" panose="020B0503020204020204" charset="-122"/>
                <a:sym typeface="+mn-ea"/>
              </a:rPr>
              <a:t>       </a:t>
            </a:r>
            <a:r>
              <a:rPr lang="en-US" altLang="zh-CN" sz="1600" b="1" u="sng" dirty="0">
                <a:solidFill>
                  <a:srgbClr val="0000FF"/>
                </a:solidFill>
                <a:latin typeface="微软雅黑" panose="020B0503020204020204" charset="-122"/>
                <a:ea typeface="微软雅黑" panose="020B0503020204020204" charset="-122"/>
                <a:cs typeface="微软雅黑" panose="020B0503020204020204" charset="-122"/>
                <a:sym typeface="+mn-ea"/>
              </a:rPr>
              <a:t>43     </a:t>
            </a:r>
            <a:r>
              <a:rPr lang="en-US" altLang="zh-CN" sz="1600" b="1" dirty="0">
                <a:solidFill>
                  <a:srgbClr val="0000FF"/>
                </a:solidFill>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1600" b="1" u="sng" dirty="0">
                <a:solidFill>
                  <a:srgbClr val="0000FF"/>
                </a:solidFill>
                <a:latin typeface="微软雅黑" panose="020B0503020204020204" charset="-122"/>
                <a:ea typeface="微软雅黑" panose="020B0503020204020204" charset="-122"/>
                <a:cs typeface="微软雅黑" panose="020B0503020204020204" charset="-122"/>
                <a:sym typeface="+mn-ea"/>
              </a:rPr>
              <a:t>      44     </a:t>
            </a:r>
            <a:r>
              <a:rPr lang="en-US" altLang="zh-CN" sz="1600" b="1" dirty="0">
                <a:solidFill>
                  <a:srgbClr val="0000FF"/>
                </a:solidFill>
                <a:latin typeface="微软雅黑" panose="020B0503020204020204" charset="-122"/>
                <a:ea typeface="微软雅黑" panose="020B0503020204020204" charset="-122"/>
                <a:cs typeface="微软雅黑" panose="020B0503020204020204" charset="-122"/>
                <a:sym typeface="+mn-ea"/>
              </a:rPr>
              <a:t>to practice my Chinese</a:t>
            </a:r>
            <a:r>
              <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  </a:t>
            </a:r>
            <a:r>
              <a:rPr lang="zh-CN" altLang="en-US"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起到启下作用。引出原文第二段。 </a:t>
            </a:r>
            <a:endPar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endParaRPr>
          </a:p>
          <a:p>
            <a:pPr lvl="0" indent="457200"/>
            <a:r>
              <a:rPr lang="zh-CN" altLang="en-US" sz="1600" b="1" dirty="0" smtClean="0">
                <a:solidFill>
                  <a:srgbClr val="0000FF"/>
                </a:solidFill>
                <a:latin typeface="微软雅黑" panose="020B0503020204020204" charset="-122"/>
                <a:ea typeface="微软雅黑" panose="020B0503020204020204" charset="-122"/>
                <a:sym typeface="+mn-ea"/>
              </a:rPr>
              <a:t>尾段首句以及第二句：与原文第二段呼应；尾句与首段首句呼应       （具体看后面解析）</a:t>
            </a:r>
            <a:endParaRPr lang="zh-CN" altLang="en-US" sz="1600" b="1" dirty="0">
              <a:solidFill>
                <a:srgbClr val="0000FF"/>
              </a:solidFill>
            </a:endParaRPr>
          </a:p>
        </p:txBody>
      </p:sp>
      <p:sp>
        <p:nvSpPr>
          <p:cNvPr id="8" name="矩形 7"/>
          <p:cNvSpPr/>
          <p:nvPr>
            <p:custDataLst>
              <p:tags r:id="rId3"/>
            </p:custDataLst>
          </p:nvPr>
        </p:nvSpPr>
        <p:spPr>
          <a:xfrm>
            <a:off x="2015613" y="3532083"/>
            <a:ext cx="10072554" cy="1753235"/>
          </a:xfrm>
          <a:prstGeom prst="rect">
            <a:avLst/>
          </a:prstGeom>
          <a:solidFill>
            <a:schemeClr val="bg1"/>
          </a:solidFill>
        </p:spPr>
        <p:txBody>
          <a:bodyPr wrap="square">
            <a:spAutoFit/>
          </a:bodyPr>
          <a:lstStyle/>
          <a:p>
            <a:r>
              <a:rPr lang="en-US" altLang="zh-CN" b="1" dirty="0" smtClean="0">
                <a:solidFill>
                  <a:srgbClr val="0000FF"/>
                </a:solidFill>
              </a:rPr>
              <a:t>      While taking a 20-hour train ride along the edge of the Taklimakan Desert in the northwestern China, I had the kind of humbling, educational, and above all else, wonderful  </a:t>
            </a:r>
            <a:r>
              <a:rPr lang="en-US" altLang="zh-CN" b="1" u="sng" dirty="0" smtClean="0">
                <a:solidFill>
                  <a:srgbClr val="0000FF"/>
                </a:solidFill>
              </a:rPr>
              <a:t>    41        </a:t>
            </a:r>
            <a:r>
              <a:rPr lang="en-US" altLang="zh-CN" b="1" dirty="0" smtClean="0">
                <a:solidFill>
                  <a:srgbClr val="0000FF"/>
                </a:solidFill>
              </a:rPr>
              <a:t>with a local that all travelers long for. A young Chinese man  </a:t>
            </a:r>
            <a:r>
              <a:rPr lang="en-US" altLang="zh-CN" b="1" u="sng" dirty="0" smtClean="0">
                <a:solidFill>
                  <a:srgbClr val="0000FF"/>
                </a:solidFill>
              </a:rPr>
              <a:t>     42     </a:t>
            </a:r>
            <a:r>
              <a:rPr lang="en-US" altLang="zh-CN" b="1" dirty="0" smtClean="0">
                <a:solidFill>
                  <a:srgbClr val="0000FF"/>
                </a:solidFill>
              </a:rPr>
              <a:t>me on the train. My </a:t>
            </a:r>
            <a:r>
              <a:rPr lang="en-US" altLang="zh-CN" b="1" u="sng" dirty="0" smtClean="0">
                <a:solidFill>
                  <a:srgbClr val="0000FF"/>
                </a:solidFill>
              </a:rPr>
              <a:t>       43     </a:t>
            </a:r>
            <a:r>
              <a:rPr lang="en-US" altLang="zh-CN" b="1" dirty="0" smtClean="0">
                <a:solidFill>
                  <a:srgbClr val="0000FF"/>
                </a:solidFill>
              </a:rPr>
              <a:t>friend spoke virtually no English, so I happily took the </a:t>
            </a:r>
            <a:r>
              <a:rPr lang="en-US" altLang="zh-CN" b="1" u="sng" dirty="0" smtClean="0">
                <a:solidFill>
                  <a:srgbClr val="0000FF"/>
                </a:solidFill>
              </a:rPr>
              <a:t>      44     </a:t>
            </a:r>
            <a:r>
              <a:rPr lang="en-US" altLang="zh-CN" b="1" dirty="0" smtClean="0">
                <a:solidFill>
                  <a:srgbClr val="0000FF"/>
                </a:solidFill>
              </a:rPr>
              <a:t>to practice my Chinese.</a:t>
            </a:r>
            <a:endParaRPr lang="en-US" altLang="zh-CN" b="1" dirty="0" smtClean="0">
              <a:solidFill>
                <a:srgbClr val="0000FF"/>
              </a:solidFill>
            </a:endParaRPr>
          </a:p>
          <a:p>
            <a:r>
              <a:rPr lang="en-US" altLang="zh-CN" b="1" dirty="0">
                <a:solidFill>
                  <a:srgbClr val="C00000"/>
                </a:solidFill>
              </a:rPr>
              <a:t> </a:t>
            </a:r>
            <a:r>
              <a:rPr lang="zh-CN" altLang="en-US" b="1" dirty="0">
                <a:solidFill>
                  <a:srgbClr val="C00000"/>
                </a:solidFill>
              </a:rPr>
              <a:t> </a:t>
            </a:r>
            <a:r>
              <a:rPr lang="zh-CN" altLang="en-US" b="1" dirty="0" smtClean="0">
                <a:solidFill>
                  <a:srgbClr val="C00000"/>
                </a:solidFill>
              </a:rPr>
              <a:t>   </a:t>
            </a:r>
            <a:r>
              <a:rPr lang="en-US" altLang="zh-CN" b="1" dirty="0" smtClean="0">
                <a:solidFill>
                  <a:srgbClr val="C00000"/>
                </a:solidFill>
              </a:rPr>
              <a:t>41,42,43 </a:t>
            </a:r>
            <a:r>
              <a:rPr lang="zh-CN" altLang="en-US" b="1" dirty="0" smtClean="0">
                <a:solidFill>
                  <a:srgbClr val="C00000"/>
                </a:solidFill>
              </a:rPr>
              <a:t>直接利用原挖空句子之间的逻辑意义即可解题。  </a:t>
            </a:r>
            <a:r>
              <a:rPr lang="zh-CN" altLang="en-US" b="1" dirty="0" smtClean="0">
                <a:solidFill>
                  <a:srgbClr val="0000FF"/>
                </a:solidFill>
              </a:rPr>
              <a:t>（具体看后面解析 ） </a:t>
            </a:r>
            <a:endParaRPr lang="zh-CN" altLang="en-US" b="1" dirty="0">
              <a:solidFill>
                <a:srgbClr val="0000FF"/>
              </a:solidFill>
            </a:endParaRPr>
          </a:p>
        </p:txBody>
      </p:sp>
      <p:sp>
        <p:nvSpPr>
          <p:cNvPr id="11" name="矩形 10"/>
          <p:cNvSpPr/>
          <p:nvPr/>
        </p:nvSpPr>
        <p:spPr>
          <a:xfrm>
            <a:off x="415330" y="1720840"/>
            <a:ext cx="6096000" cy="2585323"/>
          </a:xfrm>
          <a:prstGeom prst="rect">
            <a:avLst/>
          </a:prstGeom>
        </p:spPr>
        <p:txBody>
          <a:bodyPr>
            <a:spAutoFit/>
          </a:bodyPr>
          <a:lstStyle/>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r>
              <a:rPr lang="zh-CN" altLang="en-US" b="1" dirty="0">
                <a:ea typeface="黑体" panose="02010609060101010101" pitchFamily="49" charset="-122"/>
              </a:rPr>
              <a:t>    </a:t>
            </a:r>
            <a:endParaRPr lang="zh-CN" altLang="en-US"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p:txBody>
      </p:sp>
      <p:sp>
        <p:nvSpPr>
          <p:cNvPr id="12" name="矩形 11"/>
          <p:cNvSpPr/>
          <p:nvPr>
            <p:custDataLst>
              <p:tags r:id="rId4"/>
            </p:custDataLst>
          </p:nvPr>
        </p:nvSpPr>
        <p:spPr>
          <a:xfrm>
            <a:off x="427242" y="269334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段间</a:t>
            </a:r>
            <a:r>
              <a:rPr lang="zh-CN" altLang="en-US" b="1" dirty="0">
                <a:ea typeface="黑体" panose="02010609060101010101" pitchFamily="49" charset="-122"/>
              </a:rPr>
              <a:t>关系</a:t>
            </a:r>
            <a:endParaRPr lang="en-US" altLang="zh-CN" b="1" dirty="0">
              <a:ea typeface="黑体" panose="02010609060101010101" pitchFamily="49" charset="-122"/>
            </a:endParaRPr>
          </a:p>
        </p:txBody>
      </p:sp>
      <p:sp>
        <p:nvSpPr>
          <p:cNvPr id="13" name="矩形 12"/>
          <p:cNvSpPr/>
          <p:nvPr>
            <p:custDataLst>
              <p:tags r:id="rId5"/>
            </p:custDataLst>
          </p:nvPr>
        </p:nvSpPr>
        <p:spPr>
          <a:xfrm>
            <a:off x="426122" y="380890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句间</a:t>
            </a:r>
            <a:r>
              <a:rPr lang="zh-CN" altLang="en-US" b="1" dirty="0">
                <a:ea typeface="黑体" panose="02010609060101010101" pitchFamily="49" charset="-122"/>
              </a:rPr>
              <a:t>关系</a:t>
            </a:r>
            <a:endParaRPr lang="en-US" altLang="zh-CN" b="1" dirty="0">
              <a:ea typeface="黑体" panose="02010609060101010101" pitchFamily="49" charset="-122"/>
            </a:endParaRPr>
          </a:p>
        </p:txBody>
      </p:sp>
      <p:sp>
        <p:nvSpPr>
          <p:cNvPr id="16" name="矩形 15"/>
          <p:cNvSpPr/>
          <p:nvPr>
            <p:custDataLst>
              <p:tags r:id="rId6"/>
            </p:custDataLst>
          </p:nvPr>
        </p:nvSpPr>
        <p:spPr>
          <a:xfrm>
            <a:off x="425799" y="556004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句内</a:t>
            </a:r>
            <a:r>
              <a:rPr lang="zh-CN" altLang="en-US" b="1" dirty="0">
                <a:ea typeface="黑体" panose="02010609060101010101" pitchFamily="49" charset="-122"/>
              </a:rPr>
              <a:t>关系</a:t>
            </a:r>
            <a:endParaRPr lang="zh-CN" altLang="en-US" b="1" dirty="0">
              <a:ea typeface="黑体" panose="02010609060101010101" pitchFamily="49" charset="-122"/>
            </a:endParaRPr>
          </a:p>
        </p:txBody>
      </p:sp>
      <p:sp>
        <p:nvSpPr>
          <p:cNvPr id="17" name="矩形 16"/>
          <p:cNvSpPr/>
          <p:nvPr>
            <p:custDataLst>
              <p:tags r:id="rId7"/>
            </p:custDataLst>
          </p:nvPr>
        </p:nvSpPr>
        <p:spPr>
          <a:xfrm>
            <a:off x="2015613" y="5414963"/>
            <a:ext cx="10067637" cy="922020"/>
          </a:xfrm>
          <a:prstGeom prst="rect">
            <a:avLst/>
          </a:prstGeom>
          <a:solidFill>
            <a:schemeClr val="bg1"/>
          </a:solidFill>
        </p:spPr>
        <p:txBody>
          <a:bodyPr wrap="square">
            <a:spAutoFit/>
          </a:bodyPr>
          <a:lstStyle/>
          <a:p>
            <a:r>
              <a:rPr lang="en-US" altLang="zh-CN" b="1" dirty="0" smtClean="0">
                <a:solidFill>
                  <a:srgbClr val="0000FF"/>
                </a:solidFill>
              </a:rPr>
              <a:t>    My </a:t>
            </a:r>
            <a:r>
              <a:rPr lang="en-US" altLang="zh-CN" b="1" u="sng" dirty="0" smtClean="0">
                <a:solidFill>
                  <a:srgbClr val="0000FF"/>
                </a:solidFill>
              </a:rPr>
              <a:t>       43     </a:t>
            </a:r>
            <a:r>
              <a:rPr lang="en-US" altLang="zh-CN" b="1" dirty="0" smtClean="0">
                <a:solidFill>
                  <a:srgbClr val="0000FF"/>
                </a:solidFill>
              </a:rPr>
              <a:t>friend spoke virtually no English, so I happily took the </a:t>
            </a:r>
            <a:r>
              <a:rPr lang="en-US" altLang="zh-CN" b="1" u="sng" dirty="0" smtClean="0">
                <a:solidFill>
                  <a:srgbClr val="0000FF"/>
                </a:solidFill>
              </a:rPr>
              <a:t>      44     </a:t>
            </a:r>
            <a:r>
              <a:rPr lang="en-US" altLang="zh-CN" b="1" dirty="0" smtClean="0">
                <a:solidFill>
                  <a:srgbClr val="0000FF"/>
                </a:solidFill>
              </a:rPr>
              <a:t>to practice my Chinese.</a:t>
            </a:r>
            <a:endParaRPr lang="en-US" altLang="zh-CN" b="1" dirty="0" smtClean="0">
              <a:solidFill>
                <a:srgbClr val="0000FF"/>
              </a:solidFill>
            </a:endParaRPr>
          </a:p>
          <a:p>
            <a:r>
              <a:rPr lang="en-US" altLang="zh-CN" b="1" dirty="0">
                <a:solidFill>
                  <a:srgbClr val="C00000"/>
                </a:solidFill>
              </a:rPr>
              <a:t> </a:t>
            </a:r>
            <a:r>
              <a:rPr lang="zh-CN" altLang="en-US" b="1" dirty="0">
                <a:solidFill>
                  <a:srgbClr val="C00000"/>
                </a:solidFill>
              </a:rPr>
              <a:t> </a:t>
            </a:r>
            <a:r>
              <a:rPr lang="zh-CN" altLang="en-US" b="1" dirty="0" smtClean="0">
                <a:solidFill>
                  <a:srgbClr val="C00000"/>
                </a:solidFill>
              </a:rPr>
              <a:t>   </a:t>
            </a:r>
            <a:r>
              <a:rPr lang="en-US" altLang="zh-CN" b="1" dirty="0" smtClean="0">
                <a:solidFill>
                  <a:srgbClr val="C00000"/>
                </a:solidFill>
              </a:rPr>
              <a:t>44 </a:t>
            </a:r>
            <a:r>
              <a:rPr lang="zh-CN" altLang="en-US" b="1" dirty="0" smtClean="0">
                <a:solidFill>
                  <a:srgbClr val="C00000"/>
                </a:solidFill>
              </a:rPr>
              <a:t>直接利用原挖空句子之间的逻辑意义即可解题。  </a:t>
            </a:r>
            <a:r>
              <a:rPr lang="zh-CN" altLang="en-US" b="1" dirty="0" smtClean="0">
                <a:solidFill>
                  <a:srgbClr val="0000FF"/>
                </a:solidFill>
              </a:rPr>
              <a:t>（具体看后面解析 ） </a:t>
            </a:r>
            <a:endParaRPr lang="zh-CN" altLang="en-US" b="1" dirty="0">
              <a:solidFill>
                <a:srgbClr val="0000FF"/>
              </a:solidFill>
            </a:endParaRPr>
          </a:p>
        </p:txBody>
      </p:sp>
      <p:pic>
        <p:nvPicPr>
          <p:cNvPr id="2" name="图片 1" descr="logo横版 png"/>
          <p:cNvPicPr>
            <a:picLocks noChangeAspect="1"/>
          </p:cNvPicPr>
          <p:nvPr/>
        </p:nvPicPr>
        <p:blipFill>
          <a:blip r:embed="rId8"/>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4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7" grpId="0" bldLvl="0" animBg="1"/>
      <p:bldP spid="8" grpId="0" bldLvl="0" animBg="1"/>
      <p:bldP spid="12" grpId="0" bldLvl="0" animBg="1"/>
      <p:bldP spid="13" grpId="0" bldLvl="0" animBg="1"/>
      <p:bldP spid="16" grpId="0" bldLvl="0" animBg="1"/>
      <p:bldP spid="1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0484" name="Text Box 4"/>
          <p:cNvSpPr txBox="1">
            <a:spLocks noChangeArrowheads="1"/>
          </p:cNvSpPr>
          <p:nvPr/>
        </p:nvSpPr>
        <p:spPr bwMode="auto">
          <a:xfrm>
            <a:off x="444500" y="644525"/>
            <a:ext cx="3104515" cy="1076325"/>
          </a:xfrm>
          <a:prstGeom prst="rect">
            <a:avLst/>
          </a:prstGeom>
          <a:noFill/>
          <a:ln w="9525">
            <a:solidFill>
              <a:srgbClr val="FFFF0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3200" b="1" dirty="0">
                <a:ea typeface="黑体" panose="02010609060101010101" pitchFamily="49" charset="-122"/>
              </a:rPr>
              <a:t>词汇层次</a:t>
            </a:r>
            <a:endParaRPr lang="zh-CN" altLang="en-US" sz="3200" b="1" dirty="0">
              <a:ea typeface="黑体" panose="02010609060101010101" pitchFamily="49" charset="-122"/>
            </a:endParaRPr>
          </a:p>
          <a:p>
            <a:pPr algn="ctr" eaLnBrk="1" hangingPunct="1"/>
            <a:r>
              <a:rPr lang="zh-CN" altLang="en-US" sz="3200" b="1" dirty="0">
                <a:solidFill>
                  <a:srgbClr val="C00000"/>
                </a:solidFill>
                <a:ea typeface="黑体" panose="02010609060101010101" pitchFamily="49" charset="-122"/>
              </a:rPr>
              <a:t>词汇记忆</a:t>
            </a:r>
            <a:endParaRPr lang="zh-CN" altLang="en-US" sz="3200" b="1" dirty="0">
              <a:solidFill>
                <a:srgbClr val="C00000"/>
              </a:solidFill>
              <a:ea typeface="黑体" panose="02010609060101010101" pitchFamily="49" charset="-122"/>
            </a:endParaRPr>
          </a:p>
        </p:txBody>
      </p:sp>
      <p:sp>
        <p:nvSpPr>
          <p:cNvPr id="10" name="Text Box 4"/>
          <p:cNvSpPr txBox="1">
            <a:spLocks noChangeArrowheads="1"/>
          </p:cNvSpPr>
          <p:nvPr/>
        </p:nvSpPr>
        <p:spPr bwMode="auto">
          <a:xfrm>
            <a:off x="444500" y="2098040"/>
            <a:ext cx="3085465" cy="1076325"/>
          </a:xfrm>
          <a:prstGeom prst="rect">
            <a:avLst/>
          </a:prstGeom>
          <a:noFill/>
          <a:ln w="9525">
            <a:solidFill>
              <a:schemeClr val="accent2">
                <a:lumMod val="20000"/>
                <a:lumOff val="8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3200" b="1" dirty="0" smtClean="0">
                <a:ea typeface="黑体" panose="02010609060101010101" pitchFamily="49" charset="-122"/>
              </a:rPr>
              <a:t>语法层次</a:t>
            </a:r>
            <a:endParaRPr lang="zh-CN" altLang="en-US" sz="3200" b="1" dirty="0">
              <a:ea typeface="黑体" panose="02010609060101010101" pitchFamily="49" charset="-122"/>
            </a:endParaRPr>
          </a:p>
          <a:p>
            <a:pPr algn="ctr" eaLnBrk="1" hangingPunct="1"/>
            <a:r>
              <a:rPr lang="zh-CN" altLang="en-US" sz="3200" b="1" dirty="0" smtClean="0">
                <a:solidFill>
                  <a:srgbClr val="C00000"/>
                </a:solidFill>
                <a:ea typeface="黑体" panose="02010609060101010101" pitchFamily="49" charset="-122"/>
              </a:rPr>
              <a:t>句子多样化表达</a:t>
            </a:r>
            <a:endParaRPr lang="zh-CN" altLang="en-US" sz="3200" b="1" dirty="0">
              <a:solidFill>
                <a:srgbClr val="C00000"/>
              </a:solidFill>
              <a:ea typeface="黑体" panose="02010609060101010101" pitchFamily="49" charset="-122"/>
            </a:endParaRPr>
          </a:p>
        </p:txBody>
      </p:sp>
      <p:sp>
        <p:nvSpPr>
          <p:cNvPr id="3" name="右箭头 2"/>
          <p:cNvSpPr/>
          <p:nvPr/>
        </p:nvSpPr>
        <p:spPr>
          <a:xfrm>
            <a:off x="3723510" y="1047777"/>
            <a:ext cx="1075173" cy="401934"/>
          </a:xfrm>
          <a:prstGeom prst="rightArrow">
            <a:avLst/>
          </a:prstGeom>
          <a:solidFill>
            <a:srgbClr val="99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右箭头 15"/>
          <p:cNvSpPr/>
          <p:nvPr/>
        </p:nvSpPr>
        <p:spPr>
          <a:xfrm>
            <a:off x="3833601" y="2518814"/>
            <a:ext cx="1075173" cy="401934"/>
          </a:xfrm>
          <a:prstGeom prst="rightArrow">
            <a:avLst/>
          </a:prstGeom>
          <a:solidFill>
            <a:srgbClr val="99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 Box 4"/>
          <p:cNvSpPr txBox="1">
            <a:spLocks noChangeArrowheads="1"/>
          </p:cNvSpPr>
          <p:nvPr/>
        </p:nvSpPr>
        <p:spPr bwMode="auto">
          <a:xfrm>
            <a:off x="5007610" y="556895"/>
            <a:ext cx="6669405" cy="1383665"/>
          </a:xfrm>
          <a:prstGeom prst="rect">
            <a:avLst/>
          </a:prstGeom>
          <a:noFill/>
          <a:ln w="9525">
            <a:solidFill>
              <a:srgbClr val="FFFF0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2800" b="1" dirty="0" smtClean="0">
                <a:solidFill>
                  <a:srgbClr val="FFFF00"/>
                </a:solidFill>
                <a:ea typeface="黑体" panose="02010609060101010101" pitchFamily="49" charset="-122"/>
              </a:rPr>
              <a:t>词汇具体语境中的语义</a:t>
            </a:r>
            <a:endParaRPr lang="en-US" altLang="zh-CN" sz="2800" b="1" dirty="0" smtClean="0">
              <a:solidFill>
                <a:srgbClr val="FFFF00"/>
              </a:solidFill>
              <a:ea typeface="黑体" panose="02010609060101010101" pitchFamily="49" charset="-122"/>
            </a:endParaRPr>
          </a:p>
          <a:p>
            <a:pPr algn="ctr"/>
            <a:r>
              <a:rPr lang="zh-CN" altLang="en-US" sz="2800" b="1" dirty="0" smtClean="0">
                <a:solidFill>
                  <a:srgbClr val="FFFF00"/>
                </a:solidFill>
                <a:ea typeface="黑体" panose="02010609060101010101" pitchFamily="49" charset="-122"/>
              </a:rPr>
              <a:t>词汇的多义性与搭配，</a:t>
            </a:r>
            <a:endParaRPr lang="en-US" altLang="zh-CN" sz="2800" b="1" dirty="0" smtClean="0">
              <a:solidFill>
                <a:srgbClr val="FFFF00"/>
              </a:solidFill>
              <a:ea typeface="黑体" panose="02010609060101010101" pitchFamily="49" charset="-122"/>
            </a:endParaRPr>
          </a:p>
          <a:p>
            <a:pPr algn="ctr"/>
            <a:r>
              <a:rPr lang="zh-CN" altLang="en-US" sz="2800" b="1" dirty="0" smtClean="0">
                <a:solidFill>
                  <a:srgbClr val="FFFF00"/>
                </a:solidFill>
                <a:ea typeface="黑体" panose="02010609060101010101" pitchFamily="49" charset="-122"/>
              </a:rPr>
              <a:t>单词以及词组识记能力</a:t>
            </a:r>
            <a:endParaRPr lang="zh-CN" altLang="en-US" sz="2800" b="1" dirty="0" smtClean="0">
              <a:solidFill>
                <a:srgbClr val="FFFF00"/>
              </a:solidFill>
              <a:ea typeface="黑体" panose="02010609060101010101" pitchFamily="49" charset="-122"/>
            </a:endParaRPr>
          </a:p>
        </p:txBody>
      </p:sp>
      <p:sp>
        <p:nvSpPr>
          <p:cNvPr id="18" name="Text Box 4"/>
          <p:cNvSpPr txBox="1">
            <a:spLocks noChangeArrowheads="1"/>
          </p:cNvSpPr>
          <p:nvPr/>
        </p:nvSpPr>
        <p:spPr bwMode="auto">
          <a:xfrm>
            <a:off x="5007610" y="2098040"/>
            <a:ext cx="6668770" cy="1383665"/>
          </a:xfrm>
          <a:prstGeom prst="rect">
            <a:avLst/>
          </a:prstGeom>
          <a:noFill/>
          <a:ln w="9525">
            <a:solidFill>
              <a:schemeClr val="accent2">
                <a:lumMod val="20000"/>
                <a:lumOff val="8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l"/>
            <a:r>
              <a:rPr lang="en-US" altLang="zh-CN" sz="2800" b="1" dirty="0" smtClean="0">
                <a:solidFill>
                  <a:srgbClr val="C00000"/>
                </a:solidFill>
                <a:ea typeface="黑体" panose="02010609060101010101" pitchFamily="49" charset="-122"/>
              </a:rPr>
              <a:t>      </a:t>
            </a:r>
            <a:r>
              <a:rPr lang="zh-CN" altLang="en-US" sz="2800" b="1" dirty="0" smtClean="0">
                <a:solidFill>
                  <a:srgbClr val="C00000"/>
                </a:solidFill>
                <a:ea typeface="黑体" panose="02010609060101010101" pitchFamily="49" charset="-122"/>
              </a:rPr>
              <a:t>短短一篇文章，容纳了大量的难度较高的语法现象的各种句子，极大增加了考生阅读理解的难度</a:t>
            </a:r>
            <a:endParaRPr lang="zh-CN" altLang="en-US" sz="2800" b="1" dirty="0">
              <a:solidFill>
                <a:srgbClr val="C00000"/>
              </a:solidFill>
              <a:ea typeface="黑体" panose="02010609060101010101" pitchFamily="49"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48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1"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1"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10" grpId="0"/>
      <p:bldP spid="17" grpId="0"/>
      <p:bldP spid="17" grpId="1" bldLvl="0" animBg="1"/>
      <p:bldP spid="18" grpId="0"/>
      <p:bldP spid="18" grpId="1"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Rectangle 2"/>
          <p:cNvSpPr>
            <a:spLocks noGrp="1" noChangeArrowheads="1"/>
          </p:cNvSpPr>
          <p:nvPr>
            <p:ph type="title"/>
          </p:nvPr>
        </p:nvSpPr>
        <p:spPr bwMode="auto">
          <a:xfrm>
            <a:off x="335283" y="373511"/>
            <a:ext cx="3073253"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400" b="1" dirty="0" smtClean="0">
                <a:latin typeface="Tahoma" panose="020B0604030504040204" pitchFamily="34" charset="0"/>
                <a:ea typeface="华文新魏" panose="02010800040101010101" pitchFamily="2" charset="-122"/>
              </a:rPr>
              <a:t>解题总原则   </a:t>
            </a:r>
            <a:endParaRPr lang="zh-CN" altLang="en-US" sz="4400" b="1" dirty="0">
              <a:latin typeface="Tahoma" panose="020B0604030504040204" pitchFamily="34" charset="0"/>
              <a:ea typeface="华文新魏" panose="02010800040101010101" pitchFamily="2" charset="-122"/>
            </a:endParaRPr>
          </a:p>
        </p:txBody>
      </p:sp>
      <p:sp>
        <p:nvSpPr>
          <p:cNvPr id="5" name="Rectangle 3"/>
          <p:cNvSpPr>
            <a:spLocks noChangeArrowheads="1"/>
          </p:cNvSpPr>
          <p:nvPr/>
        </p:nvSpPr>
        <p:spPr bwMode="auto">
          <a:xfrm>
            <a:off x="3719831" y="572770"/>
            <a:ext cx="77755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总的原则</a:t>
            </a:r>
            <a:r>
              <a:rPr lang="zh-CN" altLang="zh-CN" sz="4000" b="1" dirty="0">
                <a:solidFill>
                  <a:srgbClr val="FFFF00"/>
                </a:solidFill>
                <a:latin typeface="华文新魏" panose="02010800040101010101" pitchFamily="2" charset="-122"/>
                <a:ea typeface="华文新魏" panose="02010800040101010101" pitchFamily="2" charset="-122"/>
              </a:rPr>
              <a:t>:</a:t>
            </a:r>
            <a:r>
              <a:rPr lang="zh-CN" altLang="zh-CN" sz="4000" b="1" dirty="0">
                <a:solidFill>
                  <a:srgbClr val="0000FF"/>
                </a:solidFill>
                <a:latin typeface="华文新魏" panose="02010800040101010101" pitchFamily="2" charset="-122"/>
                <a:ea typeface="华文新魏" panose="02010800040101010101" pitchFamily="2" charset="-122"/>
              </a:rPr>
              <a:t> </a:t>
            </a:r>
            <a:r>
              <a:rPr lang="zh-CN" altLang="zh-CN" sz="4000" b="1" dirty="0">
                <a:solidFill>
                  <a:srgbClr val="13010D"/>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先完意，后完形</a:t>
            </a:r>
            <a:r>
              <a:rPr lang="zh-CN" altLang="en-US" sz="4000" b="1" dirty="0">
                <a:solidFill>
                  <a:srgbClr val="13010D"/>
                </a:solidFill>
                <a:latin typeface="Times New Roman" panose="02020603050405020304" pitchFamily="18" charset="0"/>
                <a:ea typeface="华文新魏" panose="02010800040101010101" pitchFamily="2" charset="-122"/>
              </a:rPr>
              <a:t>”</a:t>
            </a:r>
            <a:r>
              <a:rPr lang="zh-CN" altLang="en-US" sz="4000" b="1" dirty="0">
                <a:solidFill>
                  <a:srgbClr val="13010D"/>
                </a:solidFill>
                <a:latin typeface="华文新魏" panose="02010800040101010101" pitchFamily="2" charset="-122"/>
                <a:ea typeface="华文新魏" panose="02010800040101010101" pitchFamily="2" charset="-122"/>
              </a:rPr>
              <a:t>。</a:t>
            </a:r>
            <a:endParaRPr lang="zh-CN" altLang="en-US" sz="4000" b="1" dirty="0">
              <a:solidFill>
                <a:srgbClr val="13010D"/>
              </a:solidFill>
              <a:latin typeface="华文新魏" panose="02010800040101010101" pitchFamily="2" charset="-122"/>
              <a:ea typeface="华文新魏" panose="02010800040101010101" pitchFamily="2" charset="-122"/>
            </a:endParaRPr>
          </a:p>
        </p:txBody>
      </p:sp>
      <p:sp>
        <p:nvSpPr>
          <p:cNvPr id="6" name="Rectangle 4"/>
          <p:cNvSpPr>
            <a:spLocks noChangeArrowheads="1"/>
          </p:cNvSpPr>
          <p:nvPr/>
        </p:nvSpPr>
        <p:spPr bwMode="auto">
          <a:xfrm>
            <a:off x="3719830" y="1514476"/>
            <a:ext cx="79200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八字方针：</a:t>
            </a:r>
            <a:r>
              <a:rPr lang="zh-CN" altLang="en-US" sz="4000" b="1" dirty="0">
                <a:solidFill>
                  <a:srgbClr val="CC0099"/>
                </a:solidFill>
                <a:latin typeface="华文新魏" panose="02010800040101010101" pitchFamily="2" charset="-122"/>
                <a:ea typeface="华文新魏" panose="02010800040101010101" pitchFamily="2" charset="-122"/>
              </a:rPr>
              <a:t>上下求索，瞻前顾后</a:t>
            </a:r>
            <a:r>
              <a:rPr lang="zh-CN" altLang="en-US" sz="4000" b="1" dirty="0">
                <a:solidFill>
                  <a:srgbClr val="13010D"/>
                </a:solidFill>
                <a:latin typeface="华文新魏" panose="02010800040101010101" pitchFamily="2" charset="-122"/>
                <a:ea typeface="华文新魏" panose="02010800040101010101" pitchFamily="2" charset="-122"/>
              </a:rPr>
              <a:t>。</a:t>
            </a:r>
            <a:endParaRPr lang="zh-CN" altLang="en-US" sz="4000" b="1" dirty="0">
              <a:solidFill>
                <a:srgbClr val="13010D"/>
              </a:solidFill>
              <a:latin typeface="华文新魏" panose="02010800040101010101" pitchFamily="2" charset="-122"/>
              <a:ea typeface="华文新魏" panose="02010800040101010101" pitchFamily="2" charset="-122"/>
            </a:endParaRPr>
          </a:p>
        </p:txBody>
      </p:sp>
      <p:sp>
        <p:nvSpPr>
          <p:cNvPr id="7" name="Rectangle 5"/>
          <p:cNvSpPr>
            <a:spLocks noChangeArrowheads="1"/>
          </p:cNvSpPr>
          <p:nvPr/>
        </p:nvSpPr>
        <p:spPr bwMode="auto">
          <a:xfrm>
            <a:off x="3876040" y="2449831"/>
            <a:ext cx="67691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三步曲：</a:t>
            </a:r>
            <a:r>
              <a:rPr lang="zh-CN" altLang="en-US" sz="4000" b="1" dirty="0">
                <a:solidFill>
                  <a:srgbClr val="CC0099"/>
                </a:solidFill>
                <a:latin typeface="华文新魏" panose="02010800040101010101" pitchFamily="2" charset="-122"/>
                <a:ea typeface="华文新魏" panose="02010800040101010101" pitchFamily="2" charset="-122"/>
              </a:rPr>
              <a:t>读</a:t>
            </a:r>
            <a:r>
              <a:rPr lang="zh-CN" altLang="zh-CN" sz="4000" b="1" dirty="0">
                <a:solidFill>
                  <a:srgbClr val="CC0099"/>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填</a:t>
            </a:r>
            <a:r>
              <a:rPr lang="zh-CN" altLang="zh-CN" sz="4000" b="1" dirty="0">
                <a:solidFill>
                  <a:srgbClr val="CC0099"/>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读</a:t>
            </a:r>
            <a:endParaRPr lang="zh-CN" altLang="en-US" sz="4000" b="1" dirty="0">
              <a:solidFill>
                <a:srgbClr val="CC0099"/>
              </a:solidFill>
              <a:latin typeface="华文新魏" panose="02010800040101010101" pitchFamily="2" charset="-122"/>
              <a:ea typeface="华文新魏" panose="02010800040101010101" pitchFamily="2" charset="-122"/>
            </a:endParaRPr>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pic>
        <p:nvPicPr>
          <p:cNvPr id="26628" name="Picture 4" descr="2009122512474941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782" y="83127"/>
            <a:ext cx="10856422" cy="656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卷形: 垂直 2"/>
          <p:cNvSpPr/>
          <p:nvPr/>
        </p:nvSpPr>
        <p:spPr>
          <a:xfrm>
            <a:off x="0" y="1446415"/>
            <a:ext cx="1088968" cy="4189613"/>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5400" dirty="0"/>
              <a:t>具体步骤</a:t>
            </a:r>
            <a:endParaRPr lang="zh-CN" altLang="en-US" sz="5400" dirty="0"/>
          </a:p>
        </p:txBody>
      </p:sp>
      <p:sp>
        <p:nvSpPr>
          <p:cNvPr id="5" name="文本框 4"/>
          <p:cNvSpPr txBox="1"/>
          <p:nvPr/>
        </p:nvSpPr>
        <p:spPr>
          <a:xfrm>
            <a:off x="3266901" y="182880"/>
            <a:ext cx="1978430" cy="400110"/>
          </a:xfrm>
          <a:prstGeom prst="rect">
            <a:avLst/>
          </a:prstGeom>
          <a:solidFill>
            <a:schemeClr val="bg1"/>
          </a:solidFill>
        </p:spPr>
        <p:txBody>
          <a:bodyPr wrap="square" rtlCol="0">
            <a:spAutoFit/>
          </a:bodyPr>
          <a:lstStyle/>
          <a:p>
            <a:r>
              <a:rPr lang="zh-CN" altLang="en-US" dirty="0"/>
              <a:t>＋</a:t>
            </a:r>
            <a:r>
              <a:rPr lang="zh-CN" altLang="en-US" sz="2000" b="1" dirty="0">
                <a:solidFill>
                  <a:srgbClr val="C00000"/>
                </a:solidFill>
              </a:rPr>
              <a:t>快速阅读尾句</a:t>
            </a:r>
            <a:endParaRPr lang="zh-CN" altLang="en-US" sz="2000" b="1" dirty="0">
              <a:solidFill>
                <a:srgbClr val="C00000"/>
              </a:solidFill>
            </a:endParaRPr>
          </a:p>
        </p:txBody>
      </p:sp>
      <p:pic>
        <p:nvPicPr>
          <p:cNvPr id="7" name="图片 6" descr="logo横版 png"/>
          <p:cNvPicPr>
            <a:picLocks noChangeAspect="1"/>
          </p:cNvPicPr>
          <p:nvPr/>
        </p:nvPicPr>
        <p:blipFill>
          <a:blip r:embed="rId3"/>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476251"/>
            <a:ext cx="7237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a:solidFill>
                  <a:srgbClr val="0000FF"/>
                </a:solidFill>
                <a:latin typeface="Comic Sans MS" panose="030F0702030302020204" pitchFamily="66" charset="0"/>
                <a:ea typeface="华文新魏" panose="02010800040101010101" pitchFamily="2" charset="-122"/>
              </a:rPr>
              <a:t>Four methods(</a:t>
            </a:r>
            <a:r>
              <a:rPr lang="zh-CN" altLang="en-US" b="1">
                <a:solidFill>
                  <a:srgbClr val="0000FF"/>
                </a:solidFill>
                <a:latin typeface="Comic Sans MS" panose="030F0702030302020204" pitchFamily="66" charset="0"/>
                <a:ea typeface="华文新魏" panose="02010800040101010101" pitchFamily="2" charset="-122"/>
              </a:rPr>
              <a:t>四种常用的方法</a:t>
            </a:r>
            <a:r>
              <a:rPr lang="zh-CN" altLang="zh-CN" b="1">
                <a:solidFill>
                  <a:srgbClr val="0000FF"/>
                </a:solidFill>
                <a:latin typeface="Comic Sans MS" panose="030F0702030302020204" pitchFamily="66" charset="0"/>
                <a:ea typeface="华文新魏" panose="02010800040101010101" pitchFamily="2" charset="-122"/>
              </a:rPr>
              <a:t>)</a:t>
            </a:r>
            <a:r>
              <a:rPr lang="zh-CN" altLang="en-US" b="1">
                <a:solidFill>
                  <a:srgbClr val="0000FF"/>
                </a:solidFill>
                <a:latin typeface="Comic Sans MS" panose="030F0702030302020204" pitchFamily="66" charset="0"/>
                <a:ea typeface="华文新魏" panose="02010800040101010101" pitchFamily="2" charset="-122"/>
              </a:rPr>
              <a:t>：</a:t>
            </a:r>
            <a:endParaRPr lang="zh-CN" altLang="en-US" b="1">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523702" y="1122582"/>
            <a:ext cx="11538064" cy="5493812"/>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1</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context</a:t>
            </a:r>
            <a:r>
              <a:rPr lang="zh-CN" altLang="zh-CN" b="1" dirty="0">
                <a:solidFill>
                  <a:srgbClr val="FF0066"/>
                </a:solidFill>
                <a:latin typeface="Comic Sans MS" panose="030F0702030302020204" pitchFamily="66" charset="0"/>
              </a:rPr>
              <a:t>  </a:t>
            </a:r>
            <a:endParaRPr lang="en-US" altLang="zh-CN" b="1" dirty="0">
              <a:solidFill>
                <a:srgbClr val="FF0066"/>
              </a:solidFill>
              <a:latin typeface="Comic Sans MS" panose="030F0702030302020204" pitchFamily="66" charset="0"/>
            </a:endParaRPr>
          </a:p>
          <a:p>
            <a:pPr eaLnBrk="1" hangingPunct="1">
              <a:spcBef>
                <a:spcPct val="25000"/>
              </a:spcBef>
            </a:pPr>
            <a:r>
              <a:rPr lang="en-US" altLang="zh-CN" b="1" dirty="0">
                <a:solidFill>
                  <a:srgbClr val="FF0066"/>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上下文语境</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2</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word distinctions or collocations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词语辨析和固定搭配</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3</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information given in the passage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利用文章中的信息</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原词复现、近义词和反义词等</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4</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cultural background and common sense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文化背景和常识</a:t>
            </a:r>
            <a:r>
              <a:rPr lang="zh-CN" altLang="zh-CN" b="1" dirty="0">
                <a:solidFill>
                  <a:srgbClr val="FF0000"/>
                </a:solidFill>
                <a:latin typeface="Comic Sans MS" panose="030F0702030302020204" pitchFamily="66" charset="0"/>
              </a:rPr>
              <a:t>)</a:t>
            </a:r>
            <a:endParaRPr lang="zh-CN" altLang="zh-CN"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tags/tag1.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2.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3.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4.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5.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6.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25989</Words>
  <Application>WPS 演示</Application>
  <PresentationFormat>宽屏</PresentationFormat>
  <Paragraphs>558</Paragraphs>
  <Slides>47</Slides>
  <Notes>0</Notes>
  <HiddenSlides>7</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47</vt:i4>
      </vt:variant>
    </vt:vector>
  </HeadingPairs>
  <TitlesOfParts>
    <vt:vector size="63" baseType="lpstr">
      <vt:lpstr>Arial</vt:lpstr>
      <vt:lpstr>宋体</vt:lpstr>
      <vt:lpstr>Wingdings</vt:lpstr>
      <vt:lpstr>HelveticaNeue</vt:lpstr>
      <vt:lpstr>华文新魏</vt:lpstr>
      <vt:lpstr>黑体</vt:lpstr>
      <vt:lpstr>等线</vt:lpstr>
      <vt:lpstr>微软雅黑</vt:lpstr>
      <vt:lpstr>Times New Roman</vt:lpstr>
      <vt:lpstr>Tahoma</vt:lpstr>
      <vt:lpstr>Comic Sans MS</vt:lpstr>
      <vt:lpstr>Segoe Print</vt:lpstr>
      <vt:lpstr>Arial Unicode MS</vt:lpstr>
      <vt:lpstr>等线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解题总原则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长难句突破</vt:lpstr>
      <vt:lpstr>长难句突破</vt:lpstr>
      <vt:lpstr>长难句突破</vt:lpstr>
      <vt:lpstr>长难句突破</vt:lpstr>
      <vt:lpstr>长难句突破</vt:lpstr>
      <vt:lpstr>长难句突破</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321</cp:revision>
  <dcterms:created xsi:type="dcterms:W3CDTF">2024-01-15T02:08:00Z</dcterms:created>
  <dcterms:modified xsi:type="dcterms:W3CDTF">2024-01-18T07:35:31Z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EF25A5A9BC634D188047ED3008982EFC_12</vt:lpwstr>
  </property>
  <property fmtid="{D5CDD505-2E9C-101B-9397-08002B2CF9AE}" pid="3" name="KSOProductBuildVer">
    <vt:lpwstr>2052-11.8.2.7978</vt:lpwstr>
  </property>
</Properties>
</file>