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21" r:id="rId3"/>
    <p:sldId id="277" r:id="rId4"/>
    <p:sldId id="270" r:id="rId5"/>
    <p:sldId id="310" r:id="rId6"/>
    <p:sldId id="311" r:id="rId7"/>
    <p:sldId id="309" r:id="rId8"/>
    <p:sldId id="256" r:id="rId9"/>
    <p:sldId id="257" r:id="rId10"/>
    <p:sldId id="278" r:id="rId11"/>
    <p:sldId id="295" r:id="rId12"/>
    <p:sldId id="296" r:id="rId13"/>
    <p:sldId id="299" r:id="rId14"/>
    <p:sldId id="260" r:id="rId15"/>
    <p:sldId id="276"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2" Type="http://schemas.openxmlformats.org/officeDocument/2006/relationships/slideLayout" Target="../slideLayouts/slideLayout2.xml"/><Relationship Id="rId11" Type="http://schemas.openxmlformats.org/officeDocument/2006/relationships/image" Target="../media/image6.png"/><Relationship Id="rId10" Type="http://schemas.openxmlformats.org/officeDocument/2006/relationships/tags" Target="../tags/tag1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2885" y="81280"/>
            <a:ext cx="4667250" cy="565150"/>
          </a:xfrm>
          <a:prstGeom prst="rect">
            <a:avLst/>
          </a:prstGeom>
          <a:solidFill>
            <a:schemeClr val="accent1">
              <a:lumMod val="20000"/>
              <a:lumOff val="80000"/>
            </a:schemeClr>
          </a:solidFill>
        </p:spPr>
        <p:txBody>
          <a:bodyPr wrap="square" rtlCol="0" anchor="t">
            <a:noAutofit/>
          </a:bodyPr>
          <a:p>
            <a:pPr algn="l">
              <a:lnSpc>
                <a:spcPct val="130000"/>
              </a:lnSpc>
            </a:pPr>
            <a:r>
              <a:rPr lang="zh-CN" altLang="en-US" sz="2400">
                <a:latin typeface="微软雅黑" panose="020B0503020204020204" charset="-122"/>
                <a:ea typeface="微软雅黑" panose="020B0503020204020204" charset="-122"/>
                <a:cs typeface="微软雅黑" panose="020B0503020204020204" charset="-122"/>
                <a:sym typeface="+mn-ea"/>
              </a:rPr>
              <a:t>四</a:t>
            </a:r>
            <a:r>
              <a:rPr lang="en-US" altLang="zh-CN"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思维导图在读后续写中的应用</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5022215" y="124460"/>
            <a:ext cx="4314190" cy="521970"/>
          </a:xfrm>
          <a:prstGeom prst="rect">
            <a:avLst/>
          </a:prstGeom>
          <a:solidFill>
            <a:schemeClr val="accent2">
              <a:lumMod val="20000"/>
              <a:lumOff val="80000"/>
            </a:schemeClr>
          </a:solidFill>
        </p:spPr>
        <p:txBody>
          <a:bodyPr wrap="square">
            <a:spAutoFit/>
          </a:bodyPr>
          <a:p>
            <a:pPr algn="l"/>
            <a:r>
              <a:rPr lang="en-US" altLang="zh-CN" sz="2800">
                <a:latin typeface="Arial" panose="020B0604020202020204" pitchFamily="34" charset="0"/>
                <a:ea typeface="微软雅黑" panose="020B0503020204020204" charset="-122"/>
              </a:rPr>
              <a:t>Step2. Read for the plot</a:t>
            </a:r>
            <a:endParaRPr lang="en-US" altLang="zh-CN" sz="2800">
              <a:latin typeface="Arial" panose="020B0604020202020204" pitchFamily="34" charset="0"/>
              <a:ea typeface="微软雅黑" panose="020B0503020204020204" charset="-122"/>
            </a:endParaRPr>
          </a:p>
        </p:txBody>
      </p:sp>
      <p:sp>
        <p:nvSpPr>
          <p:cNvPr id="5" name="文本框 4"/>
          <p:cNvSpPr txBox="1"/>
          <p:nvPr/>
        </p:nvSpPr>
        <p:spPr>
          <a:xfrm>
            <a:off x="222885" y="3365500"/>
            <a:ext cx="2000885" cy="953135"/>
          </a:xfrm>
          <a:prstGeom prst="rect">
            <a:avLst/>
          </a:prstGeom>
          <a:solidFill>
            <a:schemeClr val="bg2"/>
          </a:solidFill>
        </p:spPr>
        <p:txBody>
          <a:bodyPr wrap="square">
            <a:spAutoFit/>
          </a:bodyPr>
          <a:p>
            <a:pPr algn="ctr"/>
            <a:r>
              <a:rPr lang="en-US" altLang="zh-CN" sz="2800" b="1">
                <a:solidFill>
                  <a:srgbClr val="FF0000"/>
                </a:solidFill>
                <a:latin typeface="Arial" panose="020B0604020202020204" pitchFamily="34" charset="0"/>
                <a:ea typeface="微软雅黑" panose="020B0503020204020204" charset="-122"/>
              </a:rPr>
              <a:t>Ava’s Cellphone</a:t>
            </a:r>
            <a:endParaRPr lang="en-US" altLang="zh-CN" sz="2800" b="1">
              <a:solidFill>
                <a:srgbClr val="FF0000"/>
              </a:solidFill>
              <a:latin typeface="Arial" panose="020B0604020202020204" pitchFamily="34" charset="0"/>
              <a:ea typeface="微软雅黑" panose="020B0503020204020204" charset="-122"/>
            </a:endParaRPr>
          </a:p>
        </p:txBody>
      </p:sp>
      <p:sp>
        <p:nvSpPr>
          <p:cNvPr id="6" name="左中括号 5"/>
          <p:cNvSpPr/>
          <p:nvPr/>
        </p:nvSpPr>
        <p:spPr>
          <a:xfrm>
            <a:off x="2229485" y="1247775"/>
            <a:ext cx="250190" cy="5101590"/>
          </a:xfrm>
          <a:prstGeom prst="leftBracket">
            <a:avLst/>
          </a:prstGeom>
          <a:ln w="254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文本框 6"/>
          <p:cNvSpPr txBox="1"/>
          <p:nvPr/>
        </p:nvSpPr>
        <p:spPr>
          <a:xfrm>
            <a:off x="2536825" y="947420"/>
            <a:ext cx="1989455" cy="521970"/>
          </a:xfrm>
          <a:prstGeom prst="rect">
            <a:avLst/>
          </a:prstGeom>
          <a:solidFill>
            <a:schemeClr val="tx2">
              <a:lumMod val="20000"/>
              <a:lumOff val="80000"/>
            </a:schemeClr>
          </a:solidFill>
        </p:spPr>
        <p:txBody>
          <a:bodyPr wrap="square">
            <a:spAutoFit/>
          </a:bodyPr>
          <a:p>
            <a:pPr algn="l"/>
            <a:r>
              <a:rPr lang="en-US" altLang="zh-CN" sz="2800" b="1">
                <a:solidFill>
                  <a:srgbClr val="C00000"/>
                </a:solidFill>
                <a:latin typeface="Arial" panose="020B0604020202020204" pitchFamily="34" charset="0"/>
                <a:ea typeface="微软雅黑" panose="020B0503020204020204" charset="-122"/>
              </a:rPr>
              <a:t>Beginning</a:t>
            </a:r>
            <a:endParaRPr lang="en-US" altLang="zh-CN" sz="2800" b="1">
              <a:solidFill>
                <a:srgbClr val="C00000"/>
              </a:solidFill>
              <a:latin typeface="Arial" panose="020B0604020202020204" pitchFamily="34" charset="0"/>
              <a:ea typeface="微软雅黑" panose="020B0503020204020204" charset="-122"/>
            </a:endParaRPr>
          </a:p>
        </p:txBody>
      </p:sp>
      <p:sp>
        <p:nvSpPr>
          <p:cNvPr id="12" name="文本框 11"/>
          <p:cNvSpPr txBox="1"/>
          <p:nvPr/>
        </p:nvSpPr>
        <p:spPr>
          <a:xfrm>
            <a:off x="2223770" y="2045335"/>
            <a:ext cx="2434590" cy="521970"/>
          </a:xfrm>
          <a:prstGeom prst="rect">
            <a:avLst/>
          </a:prstGeom>
          <a:solidFill>
            <a:schemeClr val="tx2">
              <a:lumMod val="20000"/>
              <a:lumOff val="80000"/>
            </a:schemeClr>
          </a:solidFill>
        </p:spPr>
        <p:txBody>
          <a:bodyPr wrap="square">
            <a:spAutoFit/>
          </a:bodyPr>
          <a:p>
            <a:pPr algn="l"/>
            <a:r>
              <a:rPr lang="en-US" altLang="zh-CN" sz="2800" b="1">
                <a:solidFill>
                  <a:srgbClr val="C00000"/>
                </a:solidFill>
                <a:latin typeface="Arial" panose="020B0604020202020204" pitchFamily="34" charset="0"/>
                <a:ea typeface="微软雅黑" panose="020B0503020204020204" charset="-122"/>
              </a:rPr>
              <a:t>development</a:t>
            </a:r>
            <a:endParaRPr lang="en-US" altLang="zh-CN" sz="2800" b="1">
              <a:solidFill>
                <a:srgbClr val="C00000"/>
              </a:solidFill>
              <a:latin typeface="Arial" panose="020B0604020202020204" pitchFamily="34" charset="0"/>
              <a:ea typeface="微软雅黑" panose="020B0503020204020204" charset="-122"/>
            </a:endParaRPr>
          </a:p>
        </p:txBody>
      </p:sp>
      <p:sp>
        <p:nvSpPr>
          <p:cNvPr id="16" name="文本框 15"/>
          <p:cNvSpPr txBox="1"/>
          <p:nvPr/>
        </p:nvSpPr>
        <p:spPr>
          <a:xfrm>
            <a:off x="2292350" y="3858260"/>
            <a:ext cx="1380490" cy="521970"/>
          </a:xfrm>
          <a:prstGeom prst="rect">
            <a:avLst/>
          </a:prstGeom>
          <a:solidFill>
            <a:schemeClr val="tx2">
              <a:lumMod val="20000"/>
              <a:lumOff val="80000"/>
            </a:schemeClr>
          </a:solidFill>
        </p:spPr>
        <p:txBody>
          <a:bodyPr wrap="square">
            <a:spAutoFit/>
          </a:bodyPr>
          <a:p>
            <a:pPr algn="l"/>
            <a:r>
              <a:rPr lang="en-US" altLang="zh-CN" sz="2800" b="1">
                <a:solidFill>
                  <a:srgbClr val="C00000"/>
                </a:solidFill>
                <a:latin typeface="Arial" panose="020B0604020202020204" pitchFamily="34" charset="0"/>
                <a:ea typeface="微软雅黑" panose="020B0503020204020204" charset="-122"/>
              </a:rPr>
              <a:t>climax</a:t>
            </a:r>
            <a:endParaRPr lang="en-US" altLang="zh-CN" sz="2800" b="1">
              <a:solidFill>
                <a:srgbClr val="C00000"/>
              </a:solidFill>
              <a:latin typeface="Arial" panose="020B0604020202020204" pitchFamily="34" charset="0"/>
              <a:ea typeface="微软雅黑" panose="020B0503020204020204" charset="-122"/>
            </a:endParaRPr>
          </a:p>
        </p:txBody>
      </p:sp>
      <p:sp>
        <p:nvSpPr>
          <p:cNvPr id="18" name="文本框 17"/>
          <p:cNvSpPr txBox="1"/>
          <p:nvPr/>
        </p:nvSpPr>
        <p:spPr>
          <a:xfrm>
            <a:off x="2479675" y="5407025"/>
            <a:ext cx="4741545" cy="521970"/>
          </a:xfrm>
          <a:prstGeom prst="rect">
            <a:avLst/>
          </a:prstGeom>
          <a:solidFill>
            <a:schemeClr val="tx2">
              <a:lumMod val="20000"/>
              <a:lumOff val="80000"/>
            </a:schemeClr>
          </a:solidFill>
        </p:spPr>
        <p:txBody>
          <a:bodyPr wrap="square">
            <a:spAutoFit/>
          </a:bodyPr>
          <a:p>
            <a:pPr algn="l"/>
            <a:r>
              <a:rPr lang="zh-CN" altLang="en-US" sz="2800" b="1">
                <a:solidFill>
                  <a:srgbClr val="C00000"/>
                </a:solidFill>
                <a:latin typeface="Arial" panose="020B0604020202020204" pitchFamily="34" charset="0"/>
                <a:ea typeface="微软雅黑" panose="020B0503020204020204" charset="-122"/>
              </a:rPr>
              <a:t>续写</a:t>
            </a:r>
            <a:r>
              <a:rPr lang="en-US" altLang="zh-CN" sz="2800" b="1">
                <a:solidFill>
                  <a:srgbClr val="C00000"/>
                </a:solidFill>
                <a:latin typeface="Arial" panose="020B0604020202020204" pitchFamily="34" charset="0"/>
                <a:ea typeface="微软雅黑" panose="020B0503020204020204" charset="-122"/>
              </a:rPr>
              <a:t>Para1. Falling action </a:t>
            </a:r>
            <a:r>
              <a:rPr lang="zh-CN" altLang="en-US" sz="2800" b="1">
                <a:solidFill>
                  <a:srgbClr val="C00000"/>
                </a:solidFill>
                <a:latin typeface="Arial" panose="020B0604020202020204" pitchFamily="34" charset="0"/>
                <a:ea typeface="微软雅黑" panose="020B0503020204020204" charset="-122"/>
              </a:rPr>
              <a:t>？</a:t>
            </a:r>
            <a:endParaRPr lang="zh-CN" altLang="en-US" sz="2800" b="1">
              <a:solidFill>
                <a:srgbClr val="C00000"/>
              </a:solidFill>
              <a:latin typeface="Arial" panose="020B0604020202020204" pitchFamily="34" charset="0"/>
              <a:ea typeface="微软雅黑" panose="020B0503020204020204" charset="-122"/>
            </a:endParaRPr>
          </a:p>
        </p:txBody>
      </p:sp>
      <p:sp>
        <p:nvSpPr>
          <p:cNvPr id="19" name="文本框 18"/>
          <p:cNvSpPr txBox="1"/>
          <p:nvPr/>
        </p:nvSpPr>
        <p:spPr>
          <a:xfrm>
            <a:off x="2526665" y="6047740"/>
            <a:ext cx="3738245" cy="521970"/>
          </a:xfrm>
          <a:prstGeom prst="rect">
            <a:avLst/>
          </a:prstGeom>
          <a:solidFill>
            <a:schemeClr val="tx2">
              <a:lumMod val="20000"/>
              <a:lumOff val="80000"/>
            </a:schemeClr>
          </a:solidFill>
        </p:spPr>
        <p:txBody>
          <a:bodyPr wrap="square">
            <a:spAutoFit/>
          </a:bodyPr>
          <a:p>
            <a:pPr algn="l"/>
            <a:r>
              <a:rPr lang="zh-CN" altLang="en-US" sz="2800" b="1">
                <a:solidFill>
                  <a:srgbClr val="C00000"/>
                </a:solidFill>
                <a:latin typeface="Arial" panose="020B0604020202020204" pitchFamily="34" charset="0"/>
                <a:ea typeface="微软雅黑" panose="020B0503020204020204" charset="-122"/>
                <a:sym typeface="+mn-ea"/>
              </a:rPr>
              <a:t>续写</a:t>
            </a:r>
            <a:r>
              <a:rPr lang="en-US" altLang="zh-CN" sz="2800" b="1">
                <a:solidFill>
                  <a:srgbClr val="C00000"/>
                </a:solidFill>
                <a:latin typeface="Arial" panose="020B0604020202020204" pitchFamily="34" charset="0"/>
                <a:ea typeface="微软雅黑" panose="020B0503020204020204" charset="-122"/>
                <a:sym typeface="+mn-ea"/>
              </a:rPr>
              <a:t>Para2. </a:t>
            </a:r>
            <a:r>
              <a:rPr lang="en-US" altLang="zh-CN" sz="2800" b="1">
                <a:solidFill>
                  <a:srgbClr val="C00000"/>
                </a:solidFill>
                <a:latin typeface="Arial" panose="020B0604020202020204" pitchFamily="34" charset="0"/>
                <a:ea typeface="微软雅黑" panose="020B0503020204020204" charset="-122"/>
              </a:rPr>
              <a:t>Ending</a:t>
            </a:r>
            <a:r>
              <a:rPr lang="zh-CN" altLang="en-US" sz="2800" b="1">
                <a:solidFill>
                  <a:srgbClr val="C00000"/>
                </a:solidFill>
                <a:latin typeface="Arial" panose="020B0604020202020204" pitchFamily="34" charset="0"/>
                <a:ea typeface="微软雅黑" panose="020B0503020204020204" charset="-122"/>
              </a:rPr>
              <a:t>？</a:t>
            </a:r>
            <a:endParaRPr lang="zh-CN" altLang="en-US" sz="2800" b="1">
              <a:solidFill>
                <a:srgbClr val="C00000"/>
              </a:solidFill>
              <a:latin typeface="Arial" panose="020B0604020202020204" pitchFamily="34" charset="0"/>
              <a:ea typeface="微软雅黑" panose="020B0503020204020204" charset="-122"/>
            </a:endParaRPr>
          </a:p>
        </p:txBody>
      </p:sp>
      <p:sp>
        <p:nvSpPr>
          <p:cNvPr id="20" name="文本框 19"/>
          <p:cNvSpPr txBox="1"/>
          <p:nvPr/>
        </p:nvSpPr>
        <p:spPr>
          <a:xfrm>
            <a:off x="4763135" y="758190"/>
            <a:ext cx="7225030" cy="865505"/>
          </a:xfrm>
          <a:prstGeom prst="rect">
            <a:avLst/>
          </a:prstGeom>
          <a:solidFill>
            <a:schemeClr val="accent4">
              <a:lumMod val="20000"/>
              <a:lumOff val="80000"/>
            </a:schemeClr>
          </a:solidFill>
        </p:spPr>
        <p:txBody>
          <a:bodyPr wrap="square">
            <a:spAutoFit/>
          </a:bodyPr>
          <a:p>
            <a:pPr algn="l">
              <a:lnSpc>
                <a:spcPct val="90000"/>
              </a:lnSpc>
            </a:pPr>
            <a:r>
              <a:rPr lang="en-US" altLang="zh-CN" sz="2800">
                <a:latin typeface="Arial" panose="020B0604020202020204" pitchFamily="34" charset="0"/>
                <a:ea typeface="微软雅黑" panose="020B0503020204020204" charset="-122"/>
              </a:rPr>
              <a:t>Ava pursuaded her parents to owning an old cellphone with a sincere essay.</a:t>
            </a:r>
            <a:endParaRPr lang="en-US" altLang="zh-CN" sz="2800">
              <a:latin typeface="Arial" panose="020B0604020202020204" pitchFamily="34" charset="0"/>
              <a:ea typeface="微软雅黑" panose="020B0503020204020204" charset="-122"/>
            </a:endParaRPr>
          </a:p>
        </p:txBody>
      </p:sp>
      <p:sp>
        <p:nvSpPr>
          <p:cNvPr id="21" name="文本框 20"/>
          <p:cNvSpPr txBox="1"/>
          <p:nvPr/>
        </p:nvSpPr>
        <p:spPr>
          <a:xfrm>
            <a:off x="4763135" y="1735455"/>
            <a:ext cx="7309485" cy="1252855"/>
          </a:xfrm>
          <a:prstGeom prst="rect">
            <a:avLst/>
          </a:prstGeom>
          <a:solidFill>
            <a:schemeClr val="accent4">
              <a:lumMod val="20000"/>
              <a:lumOff val="80000"/>
            </a:schemeClr>
          </a:solidFill>
        </p:spPr>
        <p:txBody>
          <a:bodyPr wrap="square">
            <a:spAutoFit/>
          </a:bodyPr>
          <a:p>
            <a:pPr algn="l">
              <a:lnSpc>
                <a:spcPct val="90000"/>
              </a:lnSpc>
            </a:pPr>
            <a:r>
              <a:rPr lang="en-US" altLang="zh-CN" sz="2800">
                <a:latin typeface="Arial" panose="020B0604020202020204" pitchFamily="34" charset="0"/>
                <a:ea typeface="微软雅黑" panose="020B0503020204020204" charset="-122"/>
              </a:rPr>
              <a:t>Busy with playing with the cellphone and chatting with friends, she only half-listened to her father. </a:t>
            </a:r>
            <a:endParaRPr lang="en-US" altLang="zh-CN" sz="2400">
              <a:latin typeface="Arial" panose="020B0604020202020204" pitchFamily="34" charset="0"/>
              <a:ea typeface="微软雅黑" panose="020B0503020204020204" charset="-122"/>
            </a:endParaRPr>
          </a:p>
        </p:txBody>
      </p:sp>
      <p:sp>
        <p:nvSpPr>
          <p:cNvPr id="22" name="文本框 21"/>
          <p:cNvSpPr txBox="1"/>
          <p:nvPr/>
        </p:nvSpPr>
        <p:spPr>
          <a:xfrm>
            <a:off x="3741420" y="3168650"/>
            <a:ext cx="8330565" cy="2058035"/>
          </a:xfrm>
          <a:prstGeom prst="rect">
            <a:avLst/>
          </a:prstGeom>
          <a:solidFill>
            <a:schemeClr val="accent4">
              <a:lumMod val="20000"/>
              <a:lumOff val="80000"/>
            </a:schemeClr>
          </a:solidFill>
        </p:spPr>
        <p:txBody>
          <a:bodyPr wrap="square">
            <a:noAutofit/>
          </a:bodyPr>
          <a:p>
            <a:pPr algn="l">
              <a:lnSpc>
                <a:spcPct val="90000"/>
              </a:lnSpc>
              <a:buClrTx/>
              <a:buSzTx/>
              <a:buFontTx/>
            </a:pPr>
            <a:r>
              <a:rPr lang="en-US" altLang="zh-CN" sz="2800">
                <a:latin typeface="Arial" panose="020B0604020202020204" pitchFamily="34" charset="0"/>
                <a:ea typeface="微软雅黑" panose="020B0503020204020204" charset="-122"/>
              </a:rPr>
              <a:t>At the cinema, </a:t>
            </a:r>
            <a:r>
              <a:rPr lang="en-US" altLang="zh-CN" sz="2800">
                <a:latin typeface="Arial" panose="020B0604020202020204" pitchFamily="34" charset="0"/>
                <a:ea typeface="微软雅黑" panose="020B0503020204020204" charset="-122"/>
                <a:sym typeface="+mn-ea"/>
              </a:rPr>
              <a:t>she lost her cellphone accidentally,  afraid that this incident might lead to her parents taking away the privilege of having a phone altogether. So Ava went home, her heart heavy with her lost cellphone.</a:t>
            </a:r>
            <a:endParaRPr lang="en-US" altLang="zh-CN" sz="2800">
              <a:latin typeface="Arial" panose="020B0604020202020204" pitchFamily="34" charset="0"/>
              <a:ea typeface="微软雅黑" panose="020B0503020204020204" charset="-122"/>
              <a:sym typeface="+mn-ea"/>
            </a:endParaRPr>
          </a:p>
          <a:p>
            <a:pPr algn="l"/>
            <a:endParaRPr lang="en-US" altLang="zh-CN" sz="2800">
              <a:latin typeface="Arial" panose="020B0604020202020204" pitchFamily="34" charset="0"/>
              <a:ea typeface="微软雅黑" panose="020B0503020204020204" charset="-122"/>
            </a:endParaRPr>
          </a:p>
        </p:txBody>
      </p:sp>
      <p:pic>
        <p:nvPicPr>
          <p:cNvPr id="56" name="图片 55"/>
          <p:cNvPicPr>
            <a:picLocks noChangeAspect="1"/>
          </p:cNvPicPr>
          <p:nvPr/>
        </p:nvPicPr>
        <p:blipFill>
          <a:blip r:embed="rId1"/>
          <a:stretch>
            <a:fillRect/>
          </a:stretch>
        </p:blipFill>
        <p:spPr>
          <a:xfrm>
            <a:off x="349885" y="5991860"/>
            <a:ext cx="868045" cy="61023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12" grpId="0" animBg="1"/>
      <p:bldP spid="21" grpId="0" animBg="1"/>
      <p:bldP spid="16" grpId="0" animBg="1"/>
      <p:bldP spid="18" grpId="0" animBg="1"/>
      <p:bldP spid="19"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22885" y="127635"/>
            <a:ext cx="4667250" cy="518795"/>
          </a:xfrm>
          <a:prstGeom prst="rect">
            <a:avLst/>
          </a:prstGeom>
          <a:solidFill>
            <a:schemeClr val="accent1">
              <a:lumMod val="20000"/>
              <a:lumOff val="80000"/>
            </a:schemeClr>
          </a:solidFill>
        </p:spPr>
        <p:txBody>
          <a:bodyPr wrap="square" rtlCol="0" anchor="t">
            <a:noAutofit/>
          </a:bodyPr>
          <a:p>
            <a:pPr algn="l">
              <a:lnSpc>
                <a:spcPct val="130000"/>
              </a:lnSpc>
            </a:pPr>
            <a:r>
              <a:rPr lang="zh-CN" altLang="en-US" sz="2400">
                <a:latin typeface="微软雅黑" panose="020B0503020204020204" charset="-122"/>
                <a:ea typeface="微软雅黑" panose="020B0503020204020204" charset="-122"/>
                <a:cs typeface="微软雅黑" panose="020B0503020204020204" charset="-122"/>
                <a:sym typeface="+mn-ea"/>
              </a:rPr>
              <a:t>四</a:t>
            </a:r>
            <a:r>
              <a:rPr lang="en-US" altLang="zh-CN"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思维导图在读后续写中的应用</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5022215" y="186055"/>
            <a:ext cx="4579620" cy="460375"/>
          </a:xfrm>
          <a:prstGeom prst="rect">
            <a:avLst/>
          </a:prstGeom>
          <a:solidFill>
            <a:schemeClr val="accent5">
              <a:lumMod val="20000"/>
              <a:lumOff val="80000"/>
            </a:schemeClr>
          </a:solidFill>
        </p:spPr>
        <p:txBody>
          <a:bodyPr wrap="square">
            <a:spAutoFit/>
          </a:bodyPr>
          <a:p>
            <a:pPr algn="l"/>
            <a:r>
              <a:rPr lang="en-US" altLang="zh-CN" sz="2400">
                <a:latin typeface="Arial" panose="020B0604020202020204" pitchFamily="34" charset="0"/>
                <a:ea typeface="微软雅黑" panose="020B0503020204020204" charset="-122"/>
              </a:rPr>
              <a:t>Step3. Read for the coming plot</a:t>
            </a:r>
            <a:endParaRPr lang="en-US" altLang="zh-CN" sz="2400">
              <a:latin typeface="Arial" panose="020B0604020202020204" pitchFamily="34" charset="0"/>
              <a:ea typeface="微软雅黑" panose="020B0503020204020204" charset="-122"/>
            </a:endParaRPr>
          </a:p>
        </p:txBody>
      </p:sp>
      <p:sp>
        <p:nvSpPr>
          <p:cNvPr id="6" name="文本框 5"/>
          <p:cNvSpPr txBox="1"/>
          <p:nvPr/>
        </p:nvSpPr>
        <p:spPr>
          <a:xfrm>
            <a:off x="222885" y="2534285"/>
            <a:ext cx="2088515" cy="953135"/>
          </a:xfrm>
          <a:prstGeom prst="rect">
            <a:avLst/>
          </a:prstGeom>
          <a:solidFill>
            <a:schemeClr val="bg2"/>
          </a:solidFill>
        </p:spPr>
        <p:txBody>
          <a:bodyPr wrap="square">
            <a:spAutoFit/>
          </a:bodyPr>
          <a:p>
            <a:pPr algn="ctr"/>
            <a:r>
              <a:rPr lang="en-US" altLang="zh-CN" sz="2800" b="1">
                <a:solidFill>
                  <a:srgbClr val="FF0000"/>
                </a:solidFill>
                <a:latin typeface="Arial" panose="020B0604020202020204" pitchFamily="34" charset="0"/>
                <a:ea typeface="微软雅黑" panose="020B0503020204020204" charset="-122"/>
              </a:rPr>
              <a:t>Ava’s Cellphone</a:t>
            </a:r>
            <a:endParaRPr lang="en-US" altLang="zh-CN" sz="2800" b="1">
              <a:solidFill>
                <a:srgbClr val="FF0000"/>
              </a:solidFill>
              <a:latin typeface="Arial" panose="020B0604020202020204" pitchFamily="34" charset="0"/>
              <a:ea typeface="微软雅黑" panose="020B0503020204020204" charset="-122"/>
            </a:endParaRPr>
          </a:p>
        </p:txBody>
      </p:sp>
      <p:sp>
        <p:nvSpPr>
          <p:cNvPr id="7" name="左中括号 6"/>
          <p:cNvSpPr/>
          <p:nvPr/>
        </p:nvSpPr>
        <p:spPr>
          <a:xfrm>
            <a:off x="2361565" y="1062355"/>
            <a:ext cx="250190" cy="5146040"/>
          </a:xfrm>
          <a:prstGeom prst="leftBracket">
            <a:avLst/>
          </a:prstGeom>
          <a:ln w="254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文本框 7"/>
          <p:cNvSpPr txBox="1"/>
          <p:nvPr/>
        </p:nvSpPr>
        <p:spPr>
          <a:xfrm>
            <a:off x="222885" y="3577590"/>
            <a:ext cx="2088515" cy="922020"/>
          </a:xfrm>
          <a:prstGeom prst="rect">
            <a:avLst/>
          </a:prstGeom>
          <a:solidFill>
            <a:schemeClr val="tx2">
              <a:lumMod val="20000"/>
              <a:lumOff val="80000"/>
            </a:schemeClr>
          </a:solidFill>
        </p:spPr>
        <p:txBody>
          <a:bodyPr wrap="square">
            <a:spAutoFit/>
          </a:bodyPr>
          <a:p>
            <a:pPr algn="l"/>
            <a:r>
              <a:rPr lang="zh-CN" altLang="en-US" sz="1800" b="1">
                <a:latin typeface="Arial" panose="020B0604020202020204" pitchFamily="34" charset="0"/>
                <a:ea typeface="微软雅黑" panose="020B0503020204020204" charset="-122"/>
              </a:rPr>
              <a:t>结合已知信息及所给续写段落首句构思未发生地情节</a:t>
            </a:r>
            <a:endParaRPr lang="zh-CN" altLang="en-US" sz="1800" b="1">
              <a:latin typeface="Arial" panose="020B0604020202020204" pitchFamily="34" charset="0"/>
              <a:ea typeface="微软雅黑" panose="020B0503020204020204" charset="-122"/>
            </a:endParaRPr>
          </a:p>
        </p:txBody>
      </p:sp>
      <p:sp>
        <p:nvSpPr>
          <p:cNvPr id="9" name="文本框 8"/>
          <p:cNvSpPr txBox="1"/>
          <p:nvPr>
            <p:custDataLst>
              <p:tags r:id="rId1"/>
            </p:custDataLst>
          </p:nvPr>
        </p:nvSpPr>
        <p:spPr>
          <a:xfrm>
            <a:off x="2559050" y="890905"/>
            <a:ext cx="1095375" cy="521970"/>
          </a:xfrm>
          <a:prstGeom prst="rect">
            <a:avLst/>
          </a:prstGeom>
          <a:solidFill>
            <a:schemeClr val="tx2">
              <a:lumMod val="20000"/>
              <a:lumOff val="80000"/>
            </a:schemeClr>
          </a:solidFill>
        </p:spPr>
        <p:txBody>
          <a:bodyPr wrap="square">
            <a:spAutoFit/>
          </a:bodyPr>
          <a:p>
            <a:pPr algn="l"/>
            <a:r>
              <a:rPr lang="zh-CN" altLang="en-US" sz="2800" b="1">
                <a:solidFill>
                  <a:srgbClr val="C00000"/>
                </a:solidFill>
                <a:latin typeface="Arial" panose="020B0604020202020204" pitchFamily="34" charset="0"/>
                <a:ea typeface="微软雅黑" panose="020B0503020204020204" charset="-122"/>
              </a:rPr>
              <a:t>所见</a:t>
            </a:r>
            <a:r>
              <a:rPr lang="en-US" altLang="zh-CN" sz="2800" b="1">
                <a:solidFill>
                  <a:srgbClr val="C00000"/>
                </a:solidFill>
                <a:latin typeface="Arial" panose="020B0604020202020204" pitchFamily="34" charset="0"/>
                <a:ea typeface="微软雅黑" panose="020B0503020204020204" charset="-122"/>
              </a:rPr>
              <a:t>:</a:t>
            </a:r>
            <a:endParaRPr lang="en-US" altLang="zh-CN" sz="2800" b="1">
              <a:solidFill>
                <a:srgbClr val="C00000"/>
              </a:solidFill>
              <a:latin typeface="Arial" panose="020B0604020202020204" pitchFamily="34" charset="0"/>
              <a:ea typeface="微软雅黑" panose="020B0503020204020204" charset="-122"/>
            </a:endParaRPr>
          </a:p>
        </p:txBody>
      </p:sp>
      <p:sp>
        <p:nvSpPr>
          <p:cNvPr id="11" name="文本框 10"/>
          <p:cNvSpPr txBox="1"/>
          <p:nvPr>
            <p:custDataLst>
              <p:tags r:id="rId2"/>
            </p:custDataLst>
          </p:nvPr>
        </p:nvSpPr>
        <p:spPr>
          <a:xfrm>
            <a:off x="2530475" y="2012315"/>
            <a:ext cx="1123950" cy="521970"/>
          </a:xfrm>
          <a:prstGeom prst="rect">
            <a:avLst/>
          </a:prstGeom>
          <a:solidFill>
            <a:schemeClr val="tx2">
              <a:lumMod val="20000"/>
              <a:lumOff val="80000"/>
            </a:schemeClr>
          </a:solidFill>
        </p:spPr>
        <p:txBody>
          <a:bodyPr wrap="square">
            <a:spAutoFit/>
          </a:bodyPr>
          <a:p>
            <a:pPr algn="l"/>
            <a:r>
              <a:rPr lang="zh-CN" altLang="en-US" sz="2800" b="1">
                <a:solidFill>
                  <a:srgbClr val="C00000"/>
                </a:solidFill>
                <a:latin typeface="Arial" panose="020B0604020202020204" pitchFamily="34" charset="0"/>
                <a:ea typeface="微软雅黑" panose="020B0503020204020204" charset="-122"/>
              </a:rPr>
              <a:t>所闻</a:t>
            </a:r>
            <a:r>
              <a:rPr lang="en-US" altLang="zh-CN" sz="2800" b="1">
                <a:solidFill>
                  <a:srgbClr val="C00000"/>
                </a:solidFill>
                <a:latin typeface="Arial" panose="020B0604020202020204" pitchFamily="34" charset="0"/>
                <a:ea typeface="微软雅黑" panose="020B0503020204020204" charset="-122"/>
              </a:rPr>
              <a:t>:</a:t>
            </a:r>
            <a:endParaRPr lang="en-US" altLang="zh-CN" sz="2800" b="1">
              <a:solidFill>
                <a:srgbClr val="C00000"/>
              </a:solidFill>
              <a:latin typeface="Arial" panose="020B0604020202020204" pitchFamily="34" charset="0"/>
              <a:ea typeface="微软雅黑" panose="020B0503020204020204" charset="-122"/>
            </a:endParaRPr>
          </a:p>
        </p:txBody>
      </p:sp>
      <p:sp>
        <p:nvSpPr>
          <p:cNvPr id="12" name="文本框 11"/>
          <p:cNvSpPr txBox="1"/>
          <p:nvPr>
            <p:custDataLst>
              <p:tags r:id="rId3"/>
            </p:custDataLst>
          </p:nvPr>
        </p:nvSpPr>
        <p:spPr>
          <a:xfrm>
            <a:off x="2453640" y="3318510"/>
            <a:ext cx="1123315" cy="521970"/>
          </a:xfrm>
          <a:prstGeom prst="rect">
            <a:avLst/>
          </a:prstGeom>
          <a:solidFill>
            <a:schemeClr val="tx2">
              <a:lumMod val="20000"/>
              <a:lumOff val="80000"/>
            </a:schemeClr>
          </a:solidFill>
        </p:spPr>
        <p:txBody>
          <a:bodyPr wrap="square">
            <a:spAutoFit/>
          </a:bodyPr>
          <a:p>
            <a:pPr algn="l"/>
            <a:r>
              <a:rPr lang="zh-CN" altLang="en-US" sz="2800" b="1">
                <a:solidFill>
                  <a:srgbClr val="C00000"/>
                </a:solidFill>
                <a:latin typeface="Arial" panose="020B0604020202020204" pitchFamily="34" charset="0"/>
                <a:ea typeface="微软雅黑" panose="020B0503020204020204" charset="-122"/>
              </a:rPr>
              <a:t>所感</a:t>
            </a:r>
            <a:r>
              <a:rPr lang="en-US" altLang="zh-CN" sz="2800" b="1">
                <a:solidFill>
                  <a:srgbClr val="C00000"/>
                </a:solidFill>
                <a:latin typeface="Arial" panose="020B0604020202020204" pitchFamily="34" charset="0"/>
                <a:ea typeface="微软雅黑" panose="020B0503020204020204" charset="-122"/>
              </a:rPr>
              <a:t>:</a:t>
            </a:r>
            <a:endParaRPr lang="en-US" altLang="zh-CN" sz="2800" b="1">
              <a:solidFill>
                <a:srgbClr val="C00000"/>
              </a:solidFill>
              <a:latin typeface="Arial" panose="020B0604020202020204" pitchFamily="34" charset="0"/>
              <a:ea typeface="微软雅黑" panose="020B0503020204020204" charset="-122"/>
            </a:endParaRPr>
          </a:p>
        </p:txBody>
      </p:sp>
      <p:sp>
        <p:nvSpPr>
          <p:cNvPr id="13" name="文本框 12"/>
          <p:cNvSpPr txBox="1"/>
          <p:nvPr>
            <p:custDataLst>
              <p:tags r:id="rId4"/>
            </p:custDataLst>
          </p:nvPr>
        </p:nvSpPr>
        <p:spPr>
          <a:xfrm>
            <a:off x="2462530" y="4775200"/>
            <a:ext cx="1053465" cy="521970"/>
          </a:xfrm>
          <a:prstGeom prst="rect">
            <a:avLst/>
          </a:prstGeom>
          <a:solidFill>
            <a:schemeClr val="tx2">
              <a:lumMod val="20000"/>
              <a:lumOff val="80000"/>
            </a:schemeClr>
          </a:solidFill>
        </p:spPr>
        <p:txBody>
          <a:bodyPr wrap="square">
            <a:spAutoFit/>
          </a:bodyPr>
          <a:p>
            <a:pPr algn="l"/>
            <a:r>
              <a:rPr lang="zh-CN" altLang="en-US" sz="2800" b="1">
                <a:solidFill>
                  <a:srgbClr val="C00000"/>
                </a:solidFill>
                <a:latin typeface="Arial" panose="020B0604020202020204" pitchFamily="34" charset="0"/>
                <a:ea typeface="微软雅黑" panose="020B0503020204020204" charset="-122"/>
              </a:rPr>
              <a:t>所说</a:t>
            </a:r>
            <a:r>
              <a:rPr lang="en-US" altLang="zh-CN" sz="2800" b="1">
                <a:solidFill>
                  <a:srgbClr val="C00000"/>
                </a:solidFill>
                <a:latin typeface="Arial" panose="020B0604020202020204" pitchFamily="34" charset="0"/>
                <a:ea typeface="微软雅黑" panose="020B0503020204020204" charset="-122"/>
              </a:rPr>
              <a:t>:</a:t>
            </a:r>
            <a:endParaRPr lang="en-US" altLang="zh-CN" sz="2800" b="1">
              <a:solidFill>
                <a:srgbClr val="C00000"/>
              </a:solidFill>
              <a:latin typeface="Arial" panose="020B0604020202020204" pitchFamily="34" charset="0"/>
              <a:ea typeface="微软雅黑" panose="020B0503020204020204" charset="-122"/>
            </a:endParaRPr>
          </a:p>
        </p:txBody>
      </p:sp>
      <p:sp>
        <p:nvSpPr>
          <p:cNvPr id="14" name="文本框 13"/>
          <p:cNvSpPr txBox="1"/>
          <p:nvPr>
            <p:custDataLst>
              <p:tags r:id="rId5"/>
            </p:custDataLst>
          </p:nvPr>
        </p:nvSpPr>
        <p:spPr>
          <a:xfrm>
            <a:off x="2530475" y="5991860"/>
            <a:ext cx="1044575" cy="521970"/>
          </a:xfrm>
          <a:prstGeom prst="rect">
            <a:avLst/>
          </a:prstGeom>
          <a:solidFill>
            <a:schemeClr val="tx2">
              <a:lumMod val="20000"/>
              <a:lumOff val="80000"/>
            </a:schemeClr>
          </a:solidFill>
        </p:spPr>
        <p:txBody>
          <a:bodyPr wrap="square">
            <a:spAutoFit/>
          </a:bodyPr>
          <a:p>
            <a:pPr algn="l"/>
            <a:r>
              <a:rPr lang="zh-CN" altLang="en-US" sz="2800" b="1">
                <a:solidFill>
                  <a:srgbClr val="C00000"/>
                </a:solidFill>
                <a:latin typeface="Arial" panose="020B0604020202020204" pitchFamily="34" charset="0"/>
                <a:ea typeface="微软雅黑" panose="020B0503020204020204" charset="-122"/>
              </a:rPr>
              <a:t>所做</a:t>
            </a:r>
            <a:r>
              <a:rPr lang="en-US" altLang="zh-CN" sz="2800" b="1">
                <a:solidFill>
                  <a:srgbClr val="C00000"/>
                </a:solidFill>
                <a:latin typeface="Arial" panose="020B0604020202020204" pitchFamily="34" charset="0"/>
                <a:ea typeface="微软雅黑" panose="020B0503020204020204" charset="-122"/>
              </a:rPr>
              <a:t>:</a:t>
            </a:r>
            <a:endParaRPr lang="en-US" altLang="zh-CN" sz="2800" b="1">
              <a:solidFill>
                <a:srgbClr val="C00000"/>
              </a:solidFill>
              <a:latin typeface="Arial" panose="020B0604020202020204" pitchFamily="34" charset="0"/>
              <a:ea typeface="微软雅黑" panose="020B0503020204020204" charset="-122"/>
            </a:endParaRPr>
          </a:p>
        </p:txBody>
      </p:sp>
      <p:sp>
        <p:nvSpPr>
          <p:cNvPr id="15" name="文本框 14"/>
          <p:cNvSpPr txBox="1"/>
          <p:nvPr>
            <p:custDataLst>
              <p:tags r:id="rId6"/>
            </p:custDataLst>
          </p:nvPr>
        </p:nvSpPr>
        <p:spPr>
          <a:xfrm>
            <a:off x="3742055" y="798195"/>
            <a:ext cx="8202930" cy="706755"/>
          </a:xfrm>
          <a:prstGeom prst="rect">
            <a:avLst/>
          </a:prstGeom>
          <a:solidFill>
            <a:schemeClr val="accent1">
              <a:lumMod val="20000"/>
              <a:lumOff val="80000"/>
            </a:schemeClr>
          </a:solidFill>
        </p:spPr>
        <p:txBody>
          <a:bodyPr wrap="square">
            <a:spAutoFit/>
          </a:bodyPr>
          <a:p>
            <a:pPr algn="l">
              <a:lnSpc>
                <a:spcPct val="100000"/>
              </a:lnSpc>
              <a:buClrTx/>
              <a:buSzTx/>
              <a:buFontTx/>
            </a:pPr>
            <a:r>
              <a:rPr lang="en-US" altLang="zh-CN" sz="2000" b="1">
                <a:latin typeface="Arial" panose="020B0604020202020204" pitchFamily="34" charset="0"/>
                <a:ea typeface="微软雅黑" panose="020B0503020204020204" charset="-122"/>
                <a:cs typeface="Arial" panose="020B0604020202020204" pitchFamily="34" charset="0"/>
              </a:rPr>
              <a:t>Parents didn’t scold Ava for losing the cellphone. Instead, they helped her to look for the cellphone at the cinema. </a:t>
            </a:r>
            <a:endParaRPr lang="en-US" altLang="zh-CN" sz="2000" b="1">
              <a:latin typeface="Arial" panose="020B0604020202020204" pitchFamily="34" charset="0"/>
              <a:ea typeface="微软雅黑" panose="020B0503020204020204" charset="-122"/>
              <a:cs typeface="Arial" panose="020B0604020202020204" pitchFamily="34" charset="0"/>
            </a:endParaRPr>
          </a:p>
        </p:txBody>
      </p:sp>
      <p:sp>
        <p:nvSpPr>
          <p:cNvPr id="18" name="文本框 17"/>
          <p:cNvSpPr txBox="1"/>
          <p:nvPr>
            <p:custDataLst>
              <p:tags r:id="rId7"/>
            </p:custDataLst>
          </p:nvPr>
        </p:nvSpPr>
        <p:spPr>
          <a:xfrm>
            <a:off x="3693795" y="1769110"/>
            <a:ext cx="8331835" cy="1014730"/>
          </a:xfrm>
          <a:prstGeom prst="rect">
            <a:avLst/>
          </a:prstGeom>
          <a:solidFill>
            <a:schemeClr val="accent1">
              <a:lumMod val="20000"/>
              <a:lumOff val="80000"/>
            </a:schemeClr>
          </a:solidFill>
        </p:spPr>
        <p:txBody>
          <a:bodyPr wrap="square">
            <a:spAutoFit/>
          </a:bodyPr>
          <a:p>
            <a:pPr algn="l"/>
            <a:r>
              <a:rPr lang="en-US" altLang="zh-CN" sz="1800">
                <a:latin typeface="Arial" panose="020B0604020202020204" pitchFamily="34" charset="0"/>
                <a:ea typeface="微软雅黑" panose="020B0503020204020204" charset="-122"/>
              </a:rPr>
              <a:t> </a:t>
            </a:r>
            <a:r>
              <a:rPr lang="en-US" altLang="zh-CN" sz="2000" b="1">
                <a:latin typeface="Arial" panose="020B0604020202020204" pitchFamily="34" charset="0"/>
                <a:ea typeface="微软雅黑" panose="020B0503020204020204" charset="-122"/>
                <a:cs typeface="Arial" panose="020B0604020202020204" pitchFamily="34" charset="0"/>
              </a:rPr>
              <a:t>Her parents instructed Ava, “ Possessing a cellphone means taking on a responsibility, including its secure, silencing it in public and using it properly.</a:t>
            </a:r>
            <a:endParaRPr lang="en-US" altLang="zh-CN" sz="2000" b="1">
              <a:latin typeface="Arial" panose="020B0604020202020204" pitchFamily="34" charset="0"/>
              <a:ea typeface="微软雅黑" panose="020B0503020204020204" charset="-122"/>
              <a:cs typeface="Arial" panose="020B0604020202020204" pitchFamily="34" charset="0"/>
            </a:endParaRPr>
          </a:p>
        </p:txBody>
      </p:sp>
      <p:sp>
        <p:nvSpPr>
          <p:cNvPr id="19" name="文本框 18"/>
          <p:cNvSpPr txBox="1"/>
          <p:nvPr>
            <p:custDataLst>
              <p:tags r:id="rId8"/>
            </p:custDataLst>
          </p:nvPr>
        </p:nvSpPr>
        <p:spPr>
          <a:xfrm>
            <a:off x="3676015" y="3048000"/>
            <a:ext cx="8373745" cy="1322070"/>
          </a:xfrm>
          <a:prstGeom prst="rect">
            <a:avLst/>
          </a:prstGeom>
          <a:solidFill>
            <a:schemeClr val="accent1">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cs typeface="Arial" panose="020B0604020202020204" pitchFamily="34" charset="0"/>
              </a:rPr>
              <a:t>Losing the cellphone made Ava in low spirits; Parents’ helping her to look for the cellphone made her relieved and moved; The cellphone’s being recovered strengthened the sense of her responsibility.</a:t>
            </a:r>
            <a:endParaRPr lang="en-US" altLang="zh-CN" sz="2000" b="1">
              <a:latin typeface="Arial" panose="020B0604020202020204" pitchFamily="34" charset="0"/>
              <a:ea typeface="微软雅黑" panose="020B0503020204020204" charset="-122"/>
              <a:cs typeface="Arial" panose="020B0604020202020204" pitchFamily="34" charset="0"/>
            </a:endParaRPr>
          </a:p>
        </p:txBody>
      </p:sp>
      <p:sp>
        <p:nvSpPr>
          <p:cNvPr id="20" name="文本框 19"/>
          <p:cNvSpPr txBox="1"/>
          <p:nvPr>
            <p:custDataLst>
              <p:tags r:id="rId9"/>
            </p:custDataLst>
          </p:nvPr>
        </p:nvSpPr>
        <p:spPr>
          <a:xfrm>
            <a:off x="3653790" y="4499610"/>
            <a:ext cx="8367395" cy="1014730"/>
          </a:xfrm>
          <a:prstGeom prst="rect">
            <a:avLst/>
          </a:prstGeom>
          <a:solidFill>
            <a:schemeClr val="accent1">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cs typeface="Arial" panose="020B0604020202020204" pitchFamily="34" charset="0"/>
              </a:rPr>
              <a:t>Ava murmured to her parents, “ My cellphone is gone/ missing at the cinema.” “ Think carefully where you have left it, ” comforted her mother.</a:t>
            </a:r>
            <a:endParaRPr lang="en-US" altLang="zh-CN" sz="2000" b="1">
              <a:latin typeface="Arial" panose="020B0604020202020204" pitchFamily="34" charset="0"/>
              <a:ea typeface="微软雅黑" panose="020B0503020204020204" charset="-122"/>
              <a:cs typeface="Arial" panose="020B0604020202020204" pitchFamily="34" charset="0"/>
            </a:endParaRPr>
          </a:p>
        </p:txBody>
      </p:sp>
      <p:sp>
        <p:nvSpPr>
          <p:cNvPr id="21" name="文本框 20"/>
          <p:cNvSpPr txBox="1"/>
          <p:nvPr>
            <p:custDataLst>
              <p:tags r:id="rId10"/>
            </p:custDataLst>
          </p:nvPr>
        </p:nvSpPr>
        <p:spPr>
          <a:xfrm>
            <a:off x="3676015" y="5643880"/>
            <a:ext cx="8366760" cy="1014730"/>
          </a:xfrm>
          <a:prstGeom prst="rect">
            <a:avLst/>
          </a:prstGeom>
          <a:solidFill>
            <a:schemeClr val="accent1">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cs typeface="Arial" panose="020B0604020202020204" pitchFamily="34" charset="0"/>
              </a:rPr>
              <a:t>They asked the cinema staff for help. It turned out that the cellphone was left in her seat. Ava jumped with dilight. Further, she also learned managing her own cellphone is significant.</a:t>
            </a:r>
            <a:endParaRPr lang="en-US" altLang="zh-CN" sz="2000" b="1">
              <a:latin typeface="Arial" panose="020B0604020202020204" pitchFamily="34" charset="0"/>
              <a:ea typeface="微软雅黑" panose="020B0503020204020204" charset="-122"/>
              <a:cs typeface="Arial" panose="020B0604020202020204" pitchFamily="34" charset="0"/>
            </a:endParaRPr>
          </a:p>
        </p:txBody>
      </p:sp>
      <p:pic>
        <p:nvPicPr>
          <p:cNvPr id="56" name="图片 55"/>
          <p:cNvPicPr>
            <a:picLocks noChangeAspect="1"/>
          </p:cNvPicPr>
          <p:nvPr/>
        </p:nvPicPr>
        <p:blipFill>
          <a:blip r:embed="rId11"/>
          <a:stretch>
            <a:fillRect/>
          </a:stretch>
        </p:blipFill>
        <p:spPr>
          <a:xfrm>
            <a:off x="349885" y="5991860"/>
            <a:ext cx="868045" cy="61023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1" grpId="0" animBg="1"/>
      <p:bldP spid="18" grpId="0" animBg="1"/>
      <p:bldP spid="12" grpId="0" animBg="1"/>
      <p:bldP spid="19" grpId="0" animBg="1"/>
      <p:bldP spid="13" grpId="0" animBg="1"/>
      <p:bldP spid="20" grpId="0" animBg="1"/>
      <p:bldP spid="14" grpId="0" bldLvl="0" animBg="1"/>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71450" y="3133725"/>
            <a:ext cx="1993265" cy="953135"/>
          </a:xfrm>
          <a:prstGeom prst="rect">
            <a:avLst/>
          </a:prstGeom>
          <a:solidFill>
            <a:schemeClr val="bg2"/>
          </a:solidFill>
        </p:spPr>
        <p:txBody>
          <a:bodyPr wrap="square">
            <a:spAutoFit/>
          </a:bodyPr>
          <a:p>
            <a:pPr algn="ctr"/>
            <a:r>
              <a:rPr lang="en-US" altLang="zh-CN" sz="2800" b="1">
                <a:solidFill>
                  <a:srgbClr val="FF0000"/>
                </a:solidFill>
                <a:latin typeface="Arial" panose="020B0604020202020204" pitchFamily="34" charset="0"/>
                <a:ea typeface="微软雅黑" panose="020B0503020204020204" charset="-122"/>
              </a:rPr>
              <a:t>Ava’s Cellphone</a:t>
            </a:r>
            <a:endParaRPr lang="en-US" altLang="zh-CN" sz="2800" b="1">
              <a:solidFill>
                <a:srgbClr val="FF0000"/>
              </a:solidFill>
              <a:latin typeface="Arial" panose="020B0604020202020204" pitchFamily="34" charset="0"/>
              <a:ea typeface="微软雅黑" panose="020B0503020204020204" charset="-122"/>
            </a:endParaRPr>
          </a:p>
        </p:txBody>
      </p:sp>
      <p:sp>
        <p:nvSpPr>
          <p:cNvPr id="4" name="文本框 3"/>
          <p:cNvSpPr txBox="1"/>
          <p:nvPr/>
        </p:nvSpPr>
        <p:spPr>
          <a:xfrm>
            <a:off x="222885" y="81280"/>
            <a:ext cx="4643755" cy="565150"/>
          </a:xfrm>
          <a:prstGeom prst="rect">
            <a:avLst/>
          </a:prstGeom>
          <a:solidFill>
            <a:schemeClr val="accent1">
              <a:lumMod val="20000"/>
              <a:lumOff val="80000"/>
            </a:schemeClr>
          </a:solidFill>
        </p:spPr>
        <p:txBody>
          <a:bodyPr wrap="square" rtlCol="0" anchor="t">
            <a:noAutofit/>
          </a:bodyPr>
          <a:p>
            <a:pPr algn="l">
              <a:lnSpc>
                <a:spcPct val="130000"/>
              </a:lnSpc>
            </a:pPr>
            <a:r>
              <a:rPr lang="zh-CN" altLang="en-US" sz="2400">
                <a:latin typeface="微软雅黑" panose="020B0503020204020204" charset="-122"/>
                <a:ea typeface="微软雅黑" panose="020B0503020204020204" charset="-122"/>
                <a:cs typeface="微软雅黑" panose="020B0503020204020204" charset="-122"/>
                <a:sym typeface="+mn-ea"/>
              </a:rPr>
              <a:t>四</a:t>
            </a:r>
            <a:r>
              <a:rPr lang="en-US" altLang="zh-CN"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思维导图在读后续写中的应用</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5022215" y="186055"/>
            <a:ext cx="5357495" cy="460375"/>
          </a:xfrm>
          <a:prstGeom prst="rect">
            <a:avLst/>
          </a:prstGeom>
          <a:solidFill>
            <a:schemeClr val="accent5">
              <a:lumMod val="20000"/>
              <a:lumOff val="80000"/>
            </a:schemeClr>
          </a:solidFill>
        </p:spPr>
        <p:txBody>
          <a:bodyPr wrap="square">
            <a:spAutoFit/>
          </a:bodyPr>
          <a:p>
            <a:pPr algn="l"/>
            <a:r>
              <a:rPr lang="en-US" altLang="zh-CN" sz="2400">
                <a:latin typeface="Arial" panose="020B0604020202020204" pitchFamily="34" charset="0"/>
                <a:ea typeface="微软雅黑" panose="020B0503020204020204" charset="-122"/>
              </a:rPr>
              <a:t>Step4. Read for more details</a:t>
            </a:r>
            <a:endParaRPr lang="en-US" altLang="zh-CN" sz="2400">
              <a:latin typeface="Arial" panose="020B0604020202020204" pitchFamily="34" charset="0"/>
              <a:ea typeface="微软雅黑" panose="020B0503020204020204" charset="-122"/>
            </a:endParaRPr>
          </a:p>
        </p:txBody>
      </p:sp>
      <p:sp>
        <p:nvSpPr>
          <p:cNvPr id="7" name="文本框 6"/>
          <p:cNvSpPr txBox="1"/>
          <p:nvPr/>
        </p:nvSpPr>
        <p:spPr>
          <a:xfrm>
            <a:off x="525780" y="4134485"/>
            <a:ext cx="1284605" cy="398780"/>
          </a:xfrm>
          <a:prstGeom prst="rect">
            <a:avLst/>
          </a:prstGeom>
          <a:solidFill>
            <a:schemeClr val="accent1">
              <a:lumMod val="20000"/>
              <a:lumOff val="80000"/>
            </a:schemeClr>
          </a:solidFill>
        </p:spPr>
        <p:txBody>
          <a:bodyPr wrap="square">
            <a:spAutoFit/>
          </a:bodyPr>
          <a:p>
            <a:pPr algn="l"/>
            <a:r>
              <a:rPr lang="zh-CN" altLang="en-US" sz="2000" b="1">
                <a:latin typeface="Arial" panose="020B0604020202020204" pitchFamily="34" charset="0"/>
                <a:ea typeface="微软雅黑" panose="020B0503020204020204" charset="-122"/>
              </a:rPr>
              <a:t>细节拓展</a:t>
            </a:r>
            <a:endParaRPr lang="zh-CN" altLang="en-US" sz="2000" b="1">
              <a:latin typeface="Arial" panose="020B0604020202020204" pitchFamily="34" charset="0"/>
              <a:ea typeface="微软雅黑" panose="020B0503020204020204" charset="-122"/>
            </a:endParaRPr>
          </a:p>
        </p:txBody>
      </p:sp>
      <p:sp>
        <p:nvSpPr>
          <p:cNvPr id="8" name="左中括号 7"/>
          <p:cNvSpPr/>
          <p:nvPr/>
        </p:nvSpPr>
        <p:spPr>
          <a:xfrm>
            <a:off x="2237105" y="1530350"/>
            <a:ext cx="279400" cy="3935095"/>
          </a:xfrm>
          <a:prstGeom prst="leftBracket">
            <a:avLst/>
          </a:prstGeom>
          <a:ln w="254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nvSpPr>
        <p:spPr>
          <a:xfrm>
            <a:off x="2487295" y="1075690"/>
            <a:ext cx="1009650" cy="829945"/>
          </a:xfrm>
          <a:prstGeom prst="rect">
            <a:avLst/>
          </a:prstGeom>
          <a:solidFill>
            <a:schemeClr val="tx2">
              <a:lumMod val="20000"/>
              <a:lumOff val="80000"/>
            </a:schemeClr>
          </a:solidFill>
        </p:spPr>
        <p:txBody>
          <a:bodyPr wrap="square">
            <a:spAutoFit/>
          </a:bodyPr>
          <a:p>
            <a:pPr algn="l"/>
            <a:r>
              <a:rPr lang="zh-CN" altLang="en-US" sz="2400" b="1">
                <a:solidFill>
                  <a:srgbClr val="C00000"/>
                </a:solidFill>
                <a:latin typeface="Arial" panose="020B0604020202020204" pitchFamily="34" charset="0"/>
                <a:ea typeface="微软雅黑" panose="020B0503020204020204" charset="-122"/>
              </a:rPr>
              <a:t>语言描写</a:t>
            </a:r>
            <a:r>
              <a:rPr lang="en-US" altLang="zh-CN" sz="2400" b="1">
                <a:solidFill>
                  <a:srgbClr val="C00000"/>
                </a:solidFill>
                <a:latin typeface="Arial" panose="020B0604020202020204" pitchFamily="34" charset="0"/>
                <a:ea typeface="微软雅黑" panose="020B0503020204020204" charset="-122"/>
              </a:rPr>
              <a:t>:</a:t>
            </a:r>
            <a:endParaRPr lang="en-US" altLang="zh-CN" sz="2400" b="1">
              <a:solidFill>
                <a:srgbClr val="C00000"/>
              </a:solidFill>
              <a:latin typeface="Arial" panose="020B0604020202020204" pitchFamily="34" charset="0"/>
              <a:ea typeface="微软雅黑" panose="020B0503020204020204" charset="-122"/>
            </a:endParaRPr>
          </a:p>
        </p:txBody>
      </p:sp>
      <p:sp>
        <p:nvSpPr>
          <p:cNvPr id="10" name="文本框 9"/>
          <p:cNvSpPr txBox="1"/>
          <p:nvPr/>
        </p:nvSpPr>
        <p:spPr>
          <a:xfrm>
            <a:off x="2518410" y="2283460"/>
            <a:ext cx="1009650" cy="829945"/>
          </a:xfrm>
          <a:prstGeom prst="rect">
            <a:avLst/>
          </a:prstGeom>
          <a:solidFill>
            <a:schemeClr val="tx2">
              <a:lumMod val="20000"/>
              <a:lumOff val="80000"/>
            </a:schemeClr>
          </a:solidFill>
        </p:spPr>
        <p:txBody>
          <a:bodyPr wrap="square">
            <a:spAutoFit/>
          </a:bodyPr>
          <a:p>
            <a:pPr algn="l"/>
            <a:r>
              <a:rPr lang="zh-CN" altLang="en-US" sz="2400" b="1">
                <a:solidFill>
                  <a:srgbClr val="C00000"/>
                </a:solidFill>
                <a:latin typeface="Arial" panose="020B0604020202020204" pitchFamily="34" charset="0"/>
                <a:ea typeface="微软雅黑" panose="020B0503020204020204" charset="-122"/>
                <a:sym typeface="+mn-ea"/>
              </a:rPr>
              <a:t>动作描写</a:t>
            </a:r>
            <a:r>
              <a:rPr lang="en-US" altLang="zh-CN" sz="2400" b="1">
                <a:solidFill>
                  <a:srgbClr val="C00000"/>
                </a:solidFill>
                <a:latin typeface="Arial" panose="020B0604020202020204" pitchFamily="34" charset="0"/>
                <a:ea typeface="微软雅黑" panose="020B0503020204020204" charset="-122"/>
                <a:sym typeface="+mn-ea"/>
              </a:rPr>
              <a:t>:</a:t>
            </a:r>
            <a:endParaRPr lang="en-US" altLang="zh-CN" sz="2400" b="1">
              <a:solidFill>
                <a:srgbClr val="C00000"/>
              </a:solidFill>
              <a:latin typeface="Arial" panose="020B0604020202020204" pitchFamily="34" charset="0"/>
              <a:ea typeface="微软雅黑" panose="020B0503020204020204" charset="-122"/>
            </a:endParaRPr>
          </a:p>
        </p:txBody>
      </p:sp>
      <p:sp>
        <p:nvSpPr>
          <p:cNvPr id="11" name="文本框 10"/>
          <p:cNvSpPr txBox="1"/>
          <p:nvPr/>
        </p:nvSpPr>
        <p:spPr>
          <a:xfrm>
            <a:off x="2487295" y="3491230"/>
            <a:ext cx="1511935" cy="460375"/>
          </a:xfrm>
          <a:prstGeom prst="rect">
            <a:avLst/>
          </a:prstGeom>
          <a:solidFill>
            <a:schemeClr val="tx2">
              <a:lumMod val="20000"/>
              <a:lumOff val="80000"/>
            </a:schemeClr>
          </a:solidFill>
        </p:spPr>
        <p:txBody>
          <a:bodyPr wrap="square">
            <a:spAutoFit/>
          </a:bodyPr>
          <a:p>
            <a:pPr algn="l"/>
            <a:r>
              <a:rPr lang="zh-CN" altLang="en-US" sz="2400" b="1">
                <a:solidFill>
                  <a:srgbClr val="C00000"/>
                </a:solidFill>
                <a:latin typeface="Arial" panose="020B0604020202020204" pitchFamily="34" charset="0"/>
                <a:ea typeface="微软雅黑" panose="020B0503020204020204" charset="-122"/>
                <a:sym typeface="+mn-ea"/>
              </a:rPr>
              <a:t>环境描写</a:t>
            </a:r>
            <a:r>
              <a:rPr lang="en-US" altLang="zh-CN" sz="2400" b="1">
                <a:solidFill>
                  <a:srgbClr val="C00000"/>
                </a:solidFill>
                <a:latin typeface="Arial" panose="020B0604020202020204" pitchFamily="34" charset="0"/>
                <a:ea typeface="微软雅黑" panose="020B0503020204020204" charset="-122"/>
                <a:sym typeface="+mn-ea"/>
              </a:rPr>
              <a:t>:</a:t>
            </a:r>
            <a:endParaRPr lang="en-US" altLang="zh-CN" sz="2400" b="1">
              <a:solidFill>
                <a:srgbClr val="C00000"/>
              </a:solidFill>
              <a:latin typeface="Arial" panose="020B0604020202020204" pitchFamily="34" charset="0"/>
              <a:ea typeface="微软雅黑" panose="020B0503020204020204" charset="-122"/>
            </a:endParaRPr>
          </a:p>
        </p:txBody>
      </p:sp>
      <p:sp>
        <p:nvSpPr>
          <p:cNvPr id="12" name="文本框 11"/>
          <p:cNvSpPr txBox="1"/>
          <p:nvPr/>
        </p:nvSpPr>
        <p:spPr>
          <a:xfrm>
            <a:off x="2630170" y="4433570"/>
            <a:ext cx="999490" cy="1198880"/>
          </a:xfrm>
          <a:prstGeom prst="rect">
            <a:avLst/>
          </a:prstGeom>
          <a:solidFill>
            <a:schemeClr val="tx2">
              <a:lumMod val="20000"/>
              <a:lumOff val="80000"/>
            </a:schemeClr>
          </a:solidFill>
        </p:spPr>
        <p:txBody>
          <a:bodyPr wrap="square">
            <a:spAutoFit/>
          </a:bodyPr>
          <a:p>
            <a:pPr algn="l"/>
            <a:r>
              <a:rPr lang="zh-CN" altLang="en-US" sz="2400" b="1">
                <a:solidFill>
                  <a:srgbClr val="C00000"/>
                </a:solidFill>
                <a:latin typeface="Arial" panose="020B0604020202020204" pitchFamily="34" charset="0"/>
                <a:ea typeface="微软雅黑" panose="020B0503020204020204" charset="-122"/>
              </a:rPr>
              <a:t>心理情感描写</a:t>
            </a:r>
            <a:r>
              <a:rPr lang="en-US" altLang="zh-CN" sz="2400" b="1">
                <a:solidFill>
                  <a:srgbClr val="C00000"/>
                </a:solidFill>
                <a:latin typeface="Arial" panose="020B0604020202020204" pitchFamily="34" charset="0"/>
                <a:ea typeface="微软雅黑" panose="020B0503020204020204" charset="-122"/>
              </a:rPr>
              <a:t>:</a:t>
            </a:r>
            <a:endParaRPr lang="en-US" altLang="zh-CN" sz="2400" b="1">
              <a:solidFill>
                <a:srgbClr val="C00000"/>
              </a:solidFill>
              <a:latin typeface="Arial" panose="020B0604020202020204" pitchFamily="34" charset="0"/>
              <a:ea typeface="微软雅黑" panose="020B0503020204020204" charset="-122"/>
            </a:endParaRPr>
          </a:p>
        </p:txBody>
      </p:sp>
      <p:sp>
        <p:nvSpPr>
          <p:cNvPr id="13" name="文本框 12"/>
          <p:cNvSpPr txBox="1"/>
          <p:nvPr/>
        </p:nvSpPr>
        <p:spPr>
          <a:xfrm>
            <a:off x="3543300" y="803910"/>
            <a:ext cx="8333105" cy="1322070"/>
          </a:xfrm>
          <a:prstGeom prst="rect">
            <a:avLst/>
          </a:prstGeom>
          <a:solidFill>
            <a:schemeClr val="accent1">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Ava’s father offered her weighty advice, “It’s important for you to do what you say. You should take care of your cellphone as your essay tells us to.  You are mature enough to solve the puzzles in life.”</a:t>
            </a:r>
            <a:endParaRPr lang="en-US" altLang="zh-CN" sz="2000" b="1">
              <a:latin typeface="Arial" panose="020B0604020202020204" pitchFamily="34" charset="0"/>
              <a:ea typeface="微软雅黑" panose="020B0503020204020204" charset="-122"/>
            </a:endParaRPr>
          </a:p>
        </p:txBody>
      </p:sp>
      <p:sp>
        <p:nvSpPr>
          <p:cNvPr id="14" name="文本框 13"/>
          <p:cNvSpPr txBox="1"/>
          <p:nvPr/>
        </p:nvSpPr>
        <p:spPr>
          <a:xfrm>
            <a:off x="3629660" y="2221865"/>
            <a:ext cx="8246745" cy="1014730"/>
          </a:xfrm>
          <a:prstGeom prst="rect">
            <a:avLst/>
          </a:prstGeom>
          <a:solidFill>
            <a:schemeClr val="accent1">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sym typeface="+mn-ea"/>
              </a:rPr>
              <a:t>Hurriedly, Ava bent down, put on her slippers and slipped into the bathroom. </a:t>
            </a:r>
            <a:r>
              <a:rPr lang="en-US" altLang="zh-CN" sz="2000" b="1">
                <a:latin typeface="Arial" panose="020B0604020202020204" pitchFamily="34" charset="0"/>
                <a:ea typeface="微软雅黑" panose="020B0503020204020204" charset="-122"/>
              </a:rPr>
              <a:t>Ava’s father shook his head, frowning and urging, “ Hurry up to look for the cellphone at the cinema. </a:t>
            </a:r>
            <a:endParaRPr lang="en-US" altLang="zh-CN" sz="2000" b="1">
              <a:latin typeface="Arial" panose="020B0604020202020204" pitchFamily="34" charset="0"/>
              <a:ea typeface="微软雅黑" panose="020B0503020204020204" charset="-122"/>
            </a:endParaRPr>
          </a:p>
        </p:txBody>
      </p:sp>
      <p:sp>
        <p:nvSpPr>
          <p:cNvPr id="15" name="文本框 14"/>
          <p:cNvSpPr txBox="1"/>
          <p:nvPr/>
        </p:nvSpPr>
        <p:spPr>
          <a:xfrm>
            <a:off x="4322445" y="3507105"/>
            <a:ext cx="6675120" cy="506095"/>
          </a:xfrm>
          <a:prstGeom prst="rect">
            <a:avLst/>
          </a:prstGeom>
          <a:solidFill>
            <a:schemeClr val="accent1">
              <a:lumMod val="20000"/>
              <a:lumOff val="80000"/>
            </a:schemeClr>
          </a:solidFill>
        </p:spPr>
        <p:txBody>
          <a:bodyPr wrap="square">
            <a:noAutofit/>
          </a:bodyPr>
          <a:p>
            <a:pPr algn="l"/>
            <a:r>
              <a:rPr lang="en-US" altLang="zh-CN" sz="1800">
                <a:latin typeface="Arial" panose="020B0604020202020204" pitchFamily="34" charset="0"/>
                <a:ea typeface="微软雅黑" panose="020B0503020204020204" charset="-122"/>
              </a:rPr>
              <a:t> </a:t>
            </a:r>
            <a:r>
              <a:rPr lang="en-US" altLang="zh-CN" sz="2000" b="1">
                <a:latin typeface="Arial" panose="020B0604020202020204" pitchFamily="34" charset="0"/>
                <a:ea typeface="微软雅黑" panose="020B0503020204020204" charset="-122"/>
              </a:rPr>
              <a:t> A smell of displeasure was rising up through the air.</a:t>
            </a:r>
            <a:endParaRPr lang="en-US" altLang="zh-CN" sz="2000" b="1">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p:txBody>
      </p:sp>
      <p:sp>
        <p:nvSpPr>
          <p:cNvPr id="16" name="文本框 15"/>
          <p:cNvSpPr txBox="1"/>
          <p:nvPr/>
        </p:nvSpPr>
        <p:spPr>
          <a:xfrm>
            <a:off x="3743325" y="4086860"/>
            <a:ext cx="8161655" cy="2282190"/>
          </a:xfrm>
          <a:prstGeom prst="rect">
            <a:avLst/>
          </a:prstGeom>
          <a:solidFill>
            <a:schemeClr val="accent1">
              <a:lumMod val="20000"/>
              <a:lumOff val="80000"/>
            </a:schemeClr>
          </a:solidFill>
        </p:spPr>
        <p:txBody>
          <a:bodyPr wrap="square">
            <a:noAutofit/>
          </a:bodyPr>
          <a:p>
            <a:pPr algn="l"/>
            <a:r>
              <a:rPr lang="en-US" altLang="zh-CN" sz="1800" b="1">
                <a:latin typeface="Arial" panose="020B0604020202020204" pitchFamily="34" charset="0"/>
                <a:ea typeface="微软雅黑" panose="020B0503020204020204" charset="-122"/>
              </a:rPr>
              <a:t>Tears streamped down her cheeks with guilt and fear. </a:t>
            </a:r>
            <a:endParaRPr lang="en-US" altLang="zh-CN" sz="1800" b="1">
              <a:latin typeface="Arial" panose="020B0604020202020204" pitchFamily="34" charset="0"/>
              <a:ea typeface="微软雅黑" panose="020B0503020204020204" charset="-122"/>
            </a:endParaRPr>
          </a:p>
          <a:p>
            <a:pPr algn="l"/>
            <a:r>
              <a:rPr lang="en-US" altLang="zh-CN" sz="1800" b="1">
                <a:latin typeface="Arial" panose="020B0604020202020204" pitchFamily="34" charset="0"/>
                <a:ea typeface="微软雅黑" panose="020B0503020204020204" charset="-122"/>
              </a:rPr>
              <a:t>                                                                                      ( Losing the cellphone)</a:t>
            </a:r>
            <a:endParaRPr lang="en-US" altLang="zh-CN" sz="1800" b="1">
              <a:latin typeface="Arial" panose="020B0604020202020204" pitchFamily="34" charset="0"/>
              <a:ea typeface="微软雅黑" panose="020B0503020204020204" charset="-122"/>
            </a:endParaRPr>
          </a:p>
          <a:p>
            <a:pPr algn="l"/>
            <a:r>
              <a:rPr lang="en-US" altLang="zh-CN" sz="1800" b="1">
                <a:latin typeface="Arial" panose="020B0604020202020204" pitchFamily="34" charset="0"/>
                <a:ea typeface="微软雅黑" panose="020B0503020204020204" charset="-122"/>
              </a:rPr>
              <a:t>Ava breathed deeply, trying to calm her nervousness.</a:t>
            </a:r>
            <a:endParaRPr lang="en-US" altLang="zh-CN" sz="1800" b="1">
              <a:latin typeface="Arial" panose="020B0604020202020204" pitchFamily="34" charset="0"/>
              <a:ea typeface="微软雅黑" panose="020B0503020204020204" charset="-122"/>
            </a:endParaRPr>
          </a:p>
          <a:p>
            <a:pPr algn="l"/>
            <a:r>
              <a:rPr lang="en-US" altLang="zh-CN" sz="1800" b="1">
                <a:latin typeface="Arial" panose="020B0604020202020204" pitchFamily="34" charset="0"/>
                <a:ea typeface="微软雅黑" panose="020B0503020204020204" charset="-122"/>
              </a:rPr>
              <a:t>Avai took her mom and dad by the hands, her eyes shining with gratitude.</a:t>
            </a:r>
            <a:endParaRPr lang="en-US" altLang="zh-CN" sz="1800" b="1">
              <a:latin typeface="Arial" panose="020B0604020202020204" pitchFamily="34" charset="0"/>
              <a:ea typeface="微软雅黑" panose="020B0503020204020204" charset="-122"/>
            </a:endParaRPr>
          </a:p>
          <a:p>
            <a:pPr algn="l"/>
            <a:r>
              <a:rPr lang="en-US" altLang="zh-CN" sz="1800" b="1">
                <a:latin typeface="Arial" panose="020B0604020202020204" pitchFamily="34" charset="0"/>
                <a:ea typeface="微软雅黑" panose="020B0503020204020204" charset="-122"/>
              </a:rPr>
              <a:t>                                                                 (Helping her look for the cellphone)</a:t>
            </a:r>
            <a:endParaRPr lang="en-US" altLang="zh-CN" sz="1800" b="1">
              <a:latin typeface="Arial" panose="020B0604020202020204" pitchFamily="34" charset="0"/>
              <a:ea typeface="微软雅黑" panose="020B0503020204020204" charset="-122"/>
            </a:endParaRPr>
          </a:p>
          <a:p>
            <a:pPr algn="l"/>
            <a:r>
              <a:rPr lang="en-US" altLang="zh-CN" sz="1800" b="1">
                <a:latin typeface="Arial" panose="020B0604020202020204" pitchFamily="34" charset="0"/>
                <a:ea typeface="微软雅黑" panose="020B0503020204020204" charset="-122"/>
              </a:rPr>
              <a:t>The cellphone was recovered, her heart bursting with joy.</a:t>
            </a:r>
            <a:endParaRPr lang="en-US" altLang="zh-CN" sz="1800" b="1">
              <a:latin typeface="Arial" panose="020B0604020202020204" pitchFamily="34" charset="0"/>
              <a:ea typeface="微软雅黑" panose="020B0503020204020204" charset="-122"/>
            </a:endParaRPr>
          </a:p>
          <a:p>
            <a:pPr algn="l"/>
            <a:r>
              <a:rPr lang="en-US" altLang="zh-CN" sz="1800" b="1">
                <a:latin typeface="Arial" panose="020B0604020202020204" pitchFamily="34" charset="0"/>
                <a:ea typeface="微软雅黑" panose="020B0503020204020204" charset="-122"/>
              </a:rPr>
              <a:t>She understands that possessing a cellphone means taking on a responsibility.                                                            </a:t>
            </a:r>
            <a:r>
              <a:rPr lang="en-US" altLang="zh-CN" b="1">
                <a:latin typeface="Arial" panose="020B0604020202020204" pitchFamily="34" charset="0"/>
                <a:ea typeface="微软雅黑" panose="020B0503020204020204" charset="-122"/>
                <a:sym typeface="+mn-ea"/>
              </a:rPr>
              <a:t> (Finding the cellphone)</a:t>
            </a:r>
            <a:endParaRPr lang="en-US" altLang="zh-CN" b="1">
              <a:latin typeface="Arial" panose="020B0604020202020204" pitchFamily="34" charset="0"/>
              <a:ea typeface="微软雅黑" panose="020B0503020204020204" charset="-122"/>
            </a:endParaRPr>
          </a:p>
          <a:p>
            <a:pPr algn="l"/>
            <a:endParaRPr lang="en-US" altLang="zh-CN" b="1">
              <a:latin typeface="Arial" panose="020B0604020202020204" pitchFamily="34" charset="0"/>
              <a:ea typeface="微软雅黑" panose="020B0503020204020204" charset="-122"/>
            </a:endParaRPr>
          </a:p>
          <a:p>
            <a:pPr algn="l"/>
            <a:endParaRPr lang="en-US" altLang="zh-CN" sz="1800" b="1">
              <a:latin typeface="Arial" panose="020B0604020202020204" pitchFamily="34" charset="0"/>
              <a:ea typeface="微软雅黑" panose="020B0503020204020204" charset="-122"/>
            </a:endParaRPr>
          </a:p>
          <a:p>
            <a:pPr algn="l"/>
            <a:r>
              <a:rPr lang="en-US" altLang="zh-CN" sz="1800" b="1">
                <a:latin typeface="Arial" panose="020B0604020202020204" pitchFamily="34" charset="0"/>
                <a:ea typeface="微软雅黑" panose="020B0503020204020204" charset="-122"/>
              </a:rPr>
              <a:t>                                                            </a:t>
            </a:r>
            <a:endParaRPr lang="en-US" altLang="zh-CN" sz="1800" b="1">
              <a:latin typeface="Arial" panose="020B0604020202020204" pitchFamily="34" charset="0"/>
              <a:ea typeface="微软雅黑" panose="020B0503020204020204" charset="-122"/>
            </a:endParaRPr>
          </a:p>
          <a:p>
            <a:pPr algn="l"/>
            <a:r>
              <a:rPr lang="en-US" altLang="zh-CN" sz="1800" b="1">
                <a:latin typeface="Arial" panose="020B0604020202020204" pitchFamily="34" charset="0"/>
                <a:ea typeface="微软雅黑" panose="020B0503020204020204" charset="-122"/>
              </a:rPr>
              <a:t>                                                                                       </a:t>
            </a:r>
            <a:endParaRPr lang="en-US" altLang="zh-CN" sz="1800" b="1">
              <a:latin typeface="Arial" panose="020B0604020202020204" pitchFamily="34" charset="0"/>
              <a:ea typeface="微软雅黑" panose="020B0503020204020204" charset="-122"/>
            </a:endParaRPr>
          </a:p>
        </p:txBody>
      </p:sp>
      <p:pic>
        <p:nvPicPr>
          <p:cNvPr id="56" name="图片 55"/>
          <p:cNvPicPr>
            <a:picLocks noChangeAspect="1"/>
          </p:cNvPicPr>
          <p:nvPr/>
        </p:nvPicPr>
        <p:blipFill>
          <a:blip r:embed="rId1"/>
          <a:stretch>
            <a:fillRect/>
          </a:stretch>
        </p:blipFill>
        <p:spPr>
          <a:xfrm>
            <a:off x="349885" y="5991860"/>
            <a:ext cx="868045" cy="61023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0" grpId="0" animBg="1"/>
      <p:bldP spid="14" grpId="0" animBg="1"/>
      <p:bldP spid="11" grpId="0" animBg="1"/>
      <p:bldP spid="15" grpId="0" animBg="1"/>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725" y="664845"/>
            <a:ext cx="11589385" cy="6064250"/>
          </a:xfrm>
          <a:prstGeom prst="rect">
            <a:avLst/>
          </a:prstGeom>
          <a:solidFill>
            <a:schemeClr val="bg1">
              <a:lumMod val="95000"/>
            </a:schemeClr>
          </a:solidFill>
        </p:spPr>
        <p:txBody>
          <a:bodyPr wrap="square">
            <a:noAutofit/>
          </a:bodyPr>
          <a:p>
            <a:pPr indent="0" algn="l" fontAlgn="auto">
              <a:lnSpc>
                <a:spcPts val="2880"/>
              </a:lnSpc>
            </a:pPr>
            <a:r>
              <a:rPr lang="en-US" altLang="zh-CN" sz="2400">
                <a:latin typeface="Times New Roman" panose="02020603050405020304" charset="0"/>
                <a:ea typeface="微软雅黑" panose="020B0503020204020204" charset="-122"/>
                <a:cs typeface="Times New Roman" panose="02020603050405020304" charset="0"/>
                <a:sym typeface="+mn-ea"/>
              </a:rPr>
              <a:t>The moment Ava walked in, her parents greeted her with a smile. Butterflies in her stomach,  she 1_________ (force) a smile, saying, “ What a bit scary tonight’s film!” 2__________ (hurry), Ava bent down, put on her 3_________(slip) and slipped into the bathroom. After a second thought, she stumped out of the bathroom,  4___________(murmur) to her parents, “ Mum and Dad, I lost my cellphone accidentally.” “ How could it happen? Think carefully 5_______ you left it?” asked her Mum in a mild tone. “ Watching the film, the cellphone was in ... my pocket. But...  leaving for our home, I found it ...missing” ,  6___________ (stumble) Ava. Her parents decided to help their daughter look for the cellphone.</a:t>
            </a:r>
            <a:endParaRPr lang="en-US" altLang="zh-CN" sz="2400">
              <a:latin typeface="Times New Roman" panose="02020603050405020304" charset="0"/>
              <a:ea typeface="微软雅黑" panose="020B0503020204020204" charset="-122"/>
              <a:cs typeface="Times New Roman" panose="02020603050405020304" charset="0"/>
              <a:sym typeface="+mn-ea"/>
            </a:endParaRPr>
          </a:p>
          <a:p>
            <a:pPr indent="0" algn="l" fontAlgn="auto">
              <a:lnSpc>
                <a:spcPts val="2880"/>
              </a:lnSpc>
            </a:pPr>
            <a:r>
              <a:rPr lang="en-US" sz="2400">
                <a:latin typeface="Times New Roman" panose="02020603050405020304" charset="0"/>
                <a:cs typeface="Times New Roman" panose="02020603050405020304" charset="0"/>
                <a:sym typeface="+mn-ea"/>
              </a:rPr>
              <a:t>Then her parents drove Ava back to the cinema. With the cinema staff’s help, they searched Ava’s seat for the cellphone in vain,  so they went to the bathroom together, Ava trying 7________ (dial) her phone number. 8_________ her expectation, her cellphone rang. Ava felt relieved, her heart 9_________(burst) with joy.</a:t>
            </a:r>
            <a:r>
              <a:rPr lang="en-US" altLang="zh-CN" sz="2400">
                <a:latin typeface="Arial" panose="020B0604020202020204" pitchFamily="34" charset="0"/>
                <a:ea typeface="微软雅黑" panose="020B0503020204020204" charset="-122"/>
                <a:sym typeface="+mn-ea"/>
              </a:rPr>
              <a:t> </a:t>
            </a:r>
            <a:r>
              <a:rPr lang="en-US" sz="2400">
                <a:latin typeface="Times New Roman" panose="02020603050405020304" charset="0"/>
                <a:cs typeface="Times New Roman" panose="02020603050405020304" charset="0"/>
                <a:sym typeface="+mn-ea"/>
              </a:rPr>
              <a:t>On the way home, watching Ava holding the cellphone tightly, her dad offered her 10________ (weigh) advice, “Honey, be sure to take care of your things in the future! 11___________ (mature) means a responsibility.” This time so carefully did Ava listen that she nodded, putting it into her pocket quietly. Her parents smiled a 12________ (heart) smile.</a:t>
            </a:r>
            <a:endParaRPr lang="en-US" altLang="zh-CN" sz="2400">
              <a:latin typeface="Times New Roman" panose="02020603050405020304" charset="0"/>
              <a:ea typeface="微软雅黑" panose="020B0503020204020204" charset="-122"/>
              <a:cs typeface="Times New Roman" panose="02020603050405020304" charset="0"/>
              <a:sym typeface="+mn-ea"/>
            </a:endParaRPr>
          </a:p>
          <a:p>
            <a:pPr indent="0" algn="l" fontAlgn="auto">
              <a:lnSpc>
                <a:spcPts val="2780"/>
              </a:lnSpc>
            </a:pPr>
            <a:endParaRPr lang="zh-CN" altLang="en-US" sz="2400">
              <a:latin typeface="Arial" panose="020B0604020202020204" pitchFamily="34" charset="0"/>
              <a:ea typeface="微软雅黑" panose="020B0503020204020204" charset="-122"/>
            </a:endParaRPr>
          </a:p>
        </p:txBody>
      </p:sp>
      <p:sp>
        <p:nvSpPr>
          <p:cNvPr id="3" name="文本框 2"/>
          <p:cNvSpPr txBox="1"/>
          <p:nvPr/>
        </p:nvSpPr>
        <p:spPr>
          <a:xfrm>
            <a:off x="339725" y="77470"/>
            <a:ext cx="3923665" cy="521335"/>
          </a:xfrm>
          <a:prstGeom prst="rect">
            <a:avLst/>
          </a:prstGeom>
          <a:solidFill>
            <a:schemeClr val="accent1">
              <a:lumMod val="20000"/>
              <a:lumOff val="80000"/>
            </a:schemeClr>
          </a:solidFill>
        </p:spPr>
        <p:txBody>
          <a:bodyPr wrap="square" rtlCol="0" anchor="t">
            <a:noAutofit/>
          </a:bodyPr>
          <a:p>
            <a:pPr algn="l">
              <a:lnSpc>
                <a:spcPct val="130000"/>
              </a:lnSpc>
            </a:pPr>
            <a:r>
              <a:rPr lang="zh-CN" altLang="en-US" sz="2000">
                <a:latin typeface="微软雅黑" panose="020B0503020204020204" charset="-122"/>
                <a:ea typeface="微软雅黑" panose="020B0503020204020204" charset="-122"/>
                <a:cs typeface="微软雅黑" panose="020B0503020204020204" charset="-122"/>
                <a:sym typeface="+mn-ea"/>
              </a:rPr>
              <a:t>四</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思维导图在读后续写中的应用</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4312920" y="77470"/>
            <a:ext cx="2817495" cy="491490"/>
          </a:xfrm>
          <a:prstGeom prst="rect">
            <a:avLst/>
          </a:prstGeom>
          <a:solidFill>
            <a:schemeClr val="accent5">
              <a:lumMod val="20000"/>
              <a:lumOff val="80000"/>
            </a:schemeClr>
          </a:solidFill>
        </p:spPr>
        <p:txBody>
          <a:bodyPr wrap="square">
            <a:spAutoFit/>
          </a:bodyPr>
          <a:p>
            <a:pPr algn="l">
              <a:lnSpc>
                <a:spcPct val="130000"/>
              </a:lnSpc>
              <a:buClrTx/>
              <a:buSzTx/>
              <a:buFontTx/>
            </a:pPr>
            <a:r>
              <a:rPr lang="zh-CN" altLang="en-US" sz="2000">
                <a:latin typeface="微软雅黑" panose="020B0503020204020204" charset="-122"/>
                <a:ea typeface="微软雅黑" panose="020B0503020204020204" charset="-122"/>
                <a:cs typeface="微软雅黑" panose="020B0503020204020204" charset="-122"/>
              </a:rPr>
              <a:t>Step</a:t>
            </a:r>
            <a:r>
              <a:rPr lang="en-US" altLang="zh-CN" sz="2000">
                <a:latin typeface="微软雅黑" panose="020B0503020204020204" charset="-122"/>
                <a:ea typeface="微软雅黑" panose="020B0503020204020204" charset="-122"/>
                <a:cs typeface="微软雅黑" panose="020B0503020204020204" charset="-122"/>
              </a:rPr>
              <a:t>5</a:t>
            </a:r>
            <a:r>
              <a:rPr lang="zh-CN" altLang="en-US" sz="2000">
                <a:latin typeface="微软雅黑" panose="020B0503020204020204" charset="-122"/>
                <a:ea typeface="微软雅黑" panose="020B0503020204020204" charset="-122"/>
                <a:cs typeface="微软雅黑" panose="020B0503020204020204" charset="-122"/>
              </a:rPr>
              <a:t>. Read for write</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113790" y="1042035"/>
            <a:ext cx="1195070" cy="460375"/>
          </a:xfrm>
          <a:prstGeom prst="rect">
            <a:avLst/>
          </a:prstGeom>
        </p:spPr>
        <p:txBody>
          <a:bodyPr wrap="square">
            <a:spAutoFit/>
          </a:bodyPr>
          <a:p>
            <a:pPr algn="l"/>
            <a:r>
              <a:rPr lang="en-US" altLang="zh-CN" sz="2400" b="1">
                <a:solidFill>
                  <a:srgbClr val="C00000"/>
                </a:solidFill>
                <a:latin typeface="Arial" panose="020B0604020202020204" pitchFamily="34" charset="0"/>
                <a:ea typeface="微软雅黑" panose="020B0503020204020204" charset="-122"/>
              </a:rPr>
              <a:t>forced</a:t>
            </a:r>
            <a:endParaRPr lang="en-US" altLang="zh-CN" sz="2400" b="1">
              <a:solidFill>
                <a:srgbClr val="C00000"/>
              </a:solidFill>
              <a:latin typeface="Arial" panose="020B0604020202020204" pitchFamily="34" charset="0"/>
              <a:ea typeface="微软雅黑" panose="020B0503020204020204" charset="-122"/>
            </a:endParaRPr>
          </a:p>
        </p:txBody>
      </p:sp>
      <p:sp>
        <p:nvSpPr>
          <p:cNvPr id="7" name="文本框 6"/>
          <p:cNvSpPr txBox="1"/>
          <p:nvPr/>
        </p:nvSpPr>
        <p:spPr>
          <a:xfrm>
            <a:off x="9825355" y="1042035"/>
            <a:ext cx="1660525" cy="460375"/>
          </a:xfrm>
          <a:prstGeom prst="rect">
            <a:avLst/>
          </a:prstGeom>
        </p:spPr>
        <p:txBody>
          <a:bodyPr wrap="square">
            <a:spAutoFit/>
          </a:bodyPr>
          <a:p>
            <a:pPr algn="l"/>
            <a:r>
              <a:rPr lang="en-US" altLang="zh-CN" sz="2400" b="1">
                <a:solidFill>
                  <a:srgbClr val="C00000"/>
                </a:solidFill>
                <a:latin typeface="Arial" panose="020B0604020202020204" pitchFamily="34" charset="0"/>
                <a:ea typeface="微软雅黑" panose="020B0503020204020204" charset="-122"/>
              </a:rPr>
              <a:t>Hurriedly</a:t>
            </a:r>
            <a:endParaRPr lang="en-US" altLang="zh-CN" sz="2400" b="1">
              <a:solidFill>
                <a:srgbClr val="C00000"/>
              </a:solidFill>
              <a:latin typeface="Arial" panose="020B0604020202020204" pitchFamily="34" charset="0"/>
              <a:ea typeface="微软雅黑" panose="020B0503020204020204" charset="-122"/>
            </a:endParaRPr>
          </a:p>
        </p:txBody>
      </p:sp>
      <p:sp>
        <p:nvSpPr>
          <p:cNvPr id="8" name="文本框 7"/>
          <p:cNvSpPr txBox="1"/>
          <p:nvPr/>
        </p:nvSpPr>
        <p:spPr>
          <a:xfrm>
            <a:off x="4922520" y="1386205"/>
            <a:ext cx="1452880" cy="460375"/>
          </a:xfrm>
          <a:prstGeom prst="rect">
            <a:avLst/>
          </a:prstGeom>
        </p:spPr>
        <p:txBody>
          <a:bodyPr wrap="square">
            <a:spAutoFit/>
          </a:bodyPr>
          <a:p>
            <a:pPr algn="l"/>
            <a:r>
              <a:rPr lang="en-US" altLang="zh-CN" sz="2400" b="1">
                <a:solidFill>
                  <a:srgbClr val="C00000"/>
                </a:solidFill>
                <a:latin typeface="Arial" panose="020B0604020202020204" pitchFamily="34" charset="0"/>
                <a:ea typeface="微软雅黑" panose="020B0503020204020204" charset="-122"/>
              </a:rPr>
              <a:t>slippers</a:t>
            </a:r>
            <a:endParaRPr lang="en-US" altLang="zh-CN" sz="2400" b="1">
              <a:solidFill>
                <a:srgbClr val="C00000"/>
              </a:solidFill>
              <a:latin typeface="Arial" panose="020B0604020202020204" pitchFamily="34" charset="0"/>
              <a:ea typeface="微软雅黑" panose="020B0503020204020204" charset="-122"/>
            </a:endParaRPr>
          </a:p>
        </p:txBody>
      </p:sp>
      <p:sp>
        <p:nvSpPr>
          <p:cNvPr id="9" name="文本框 8"/>
          <p:cNvSpPr txBox="1"/>
          <p:nvPr/>
        </p:nvSpPr>
        <p:spPr>
          <a:xfrm>
            <a:off x="6861175" y="1757045"/>
            <a:ext cx="1735455" cy="460375"/>
          </a:xfrm>
          <a:prstGeom prst="rect">
            <a:avLst/>
          </a:prstGeom>
        </p:spPr>
        <p:txBody>
          <a:bodyPr wrap="square">
            <a:spAutoFit/>
          </a:bodyPr>
          <a:p>
            <a:pPr algn="l">
              <a:buClrTx/>
              <a:buSzTx/>
              <a:buFontTx/>
            </a:pPr>
            <a:r>
              <a:rPr lang="en-US" altLang="zh-CN" sz="2400" b="1">
                <a:solidFill>
                  <a:srgbClr val="C00000"/>
                </a:solidFill>
                <a:latin typeface="Arial" panose="020B0604020202020204" pitchFamily="34" charset="0"/>
                <a:ea typeface="微软雅黑" panose="020B0503020204020204" charset="-122"/>
                <a:sym typeface="+mn-ea"/>
              </a:rPr>
              <a:t>murmured </a:t>
            </a:r>
            <a:endParaRPr lang="en-US" altLang="zh-CN" sz="2400" b="1">
              <a:solidFill>
                <a:srgbClr val="C00000"/>
              </a:solidFill>
              <a:latin typeface="Arial" panose="020B0604020202020204" pitchFamily="34" charset="0"/>
              <a:ea typeface="微软雅黑" panose="020B0503020204020204" charset="-122"/>
            </a:endParaRPr>
          </a:p>
        </p:txBody>
      </p:sp>
      <p:sp>
        <p:nvSpPr>
          <p:cNvPr id="10" name="文本框 9"/>
          <p:cNvSpPr txBox="1"/>
          <p:nvPr/>
        </p:nvSpPr>
        <p:spPr>
          <a:xfrm>
            <a:off x="580390" y="2480310"/>
            <a:ext cx="1219200" cy="460375"/>
          </a:xfrm>
          <a:prstGeom prst="rect">
            <a:avLst/>
          </a:prstGeom>
        </p:spPr>
        <p:txBody>
          <a:bodyPr wrap="square">
            <a:spAutoFit/>
          </a:bodyPr>
          <a:p>
            <a:pPr algn="l"/>
            <a:r>
              <a:rPr lang="en-US" altLang="zh-CN" sz="2400" b="1">
                <a:solidFill>
                  <a:srgbClr val="C00000"/>
                </a:solidFill>
                <a:latin typeface="Arial" panose="020B0604020202020204" pitchFamily="34" charset="0"/>
                <a:ea typeface="微软雅黑" panose="020B0503020204020204" charset="-122"/>
              </a:rPr>
              <a:t>where</a:t>
            </a:r>
            <a:endParaRPr lang="en-US" altLang="zh-CN" sz="2400" b="1">
              <a:solidFill>
                <a:srgbClr val="C00000"/>
              </a:solidFill>
              <a:latin typeface="Arial" panose="020B0604020202020204" pitchFamily="34" charset="0"/>
              <a:ea typeface="微软雅黑" panose="020B0503020204020204" charset="-122"/>
            </a:endParaRPr>
          </a:p>
        </p:txBody>
      </p:sp>
      <p:sp>
        <p:nvSpPr>
          <p:cNvPr id="11" name="文本框 10"/>
          <p:cNvSpPr txBox="1"/>
          <p:nvPr/>
        </p:nvSpPr>
        <p:spPr>
          <a:xfrm>
            <a:off x="8990330" y="2818765"/>
            <a:ext cx="1671955" cy="460375"/>
          </a:xfrm>
          <a:prstGeom prst="rect">
            <a:avLst/>
          </a:prstGeom>
        </p:spPr>
        <p:txBody>
          <a:bodyPr wrap="square">
            <a:spAutoFit/>
          </a:bodyPr>
          <a:p>
            <a:pPr algn="l">
              <a:buClrTx/>
              <a:buSzTx/>
              <a:buFontTx/>
            </a:pPr>
            <a:r>
              <a:rPr lang="en-US" altLang="zh-CN" sz="2400" b="1">
                <a:solidFill>
                  <a:srgbClr val="C00000"/>
                </a:solidFill>
                <a:latin typeface="Arial" panose="020B0604020202020204" pitchFamily="34" charset="0"/>
                <a:ea typeface="微软雅黑" panose="020B0503020204020204" charset="-122"/>
                <a:sym typeface="+mn-ea"/>
              </a:rPr>
              <a:t> stumbled</a:t>
            </a:r>
            <a:endParaRPr lang="en-US" altLang="zh-CN" sz="2400" b="1">
              <a:solidFill>
                <a:srgbClr val="C00000"/>
              </a:solidFill>
              <a:latin typeface="Arial" panose="020B0604020202020204" pitchFamily="34" charset="0"/>
              <a:ea typeface="微软雅黑" panose="020B0503020204020204" charset="-122"/>
            </a:endParaRPr>
          </a:p>
        </p:txBody>
      </p:sp>
      <p:sp>
        <p:nvSpPr>
          <p:cNvPr id="12" name="文本框 11"/>
          <p:cNvSpPr txBox="1"/>
          <p:nvPr/>
        </p:nvSpPr>
        <p:spPr>
          <a:xfrm>
            <a:off x="646430" y="4336415"/>
            <a:ext cx="1153160" cy="460375"/>
          </a:xfrm>
          <a:prstGeom prst="rect">
            <a:avLst/>
          </a:prstGeom>
          <a:noFill/>
        </p:spPr>
        <p:txBody>
          <a:bodyPr wrap="square" rtlCol="0" anchor="t">
            <a:spAutoFit/>
          </a:bodyPr>
          <a:p>
            <a:r>
              <a:rPr lang="en-US" sz="2400">
                <a:latin typeface="Times New Roman" panose="02020603050405020304" charset="0"/>
                <a:cs typeface="Times New Roman" panose="02020603050405020304" charset="0"/>
                <a:sym typeface="+mn-ea"/>
              </a:rPr>
              <a:t> </a:t>
            </a:r>
            <a:r>
              <a:rPr lang="en-US" sz="2400" b="1">
                <a:solidFill>
                  <a:srgbClr val="C00000"/>
                </a:solidFill>
                <a:latin typeface="Times New Roman" panose="02020603050405020304" charset="0"/>
                <a:cs typeface="Times New Roman" panose="02020603050405020304" charset="0"/>
                <a:sym typeface="+mn-ea"/>
              </a:rPr>
              <a:t>to dial</a:t>
            </a:r>
            <a:endParaRPr lang="en-US" altLang="en-US" sz="2400" b="1">
              <a:solidFill>
                <a:srgbClr val="C0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5233670" y="4336415"/>
            <a:ext cx="1281430" cy="460375"/>
          </a:xfrm>
          <a:prstGeom prst="rect">
            <a:avLst/>
          </a:prstGeom>
          <a:noFill/>
        </p:spPr>
        <p:txBody>
          <a:bodyPr wrap="square" rtlCol="0" anchor="t">
            <a:spAutoFit/>
          </a:bodyPr>
          <a:p>
            <a:r>
              <a:rPr lang="en-US" sz="2400" b="1">
                <a:solidFill>
                  <a:srgbClr val="C00000"/>
                </a:solidFill>
                <a:latin typeface="Times New Roman" panose="02020603050405020304" charset="0"/>
                <a:cs typeface="Times New Roman" panose="02020603050405020304" charset="0"/>
                <a:sym typeface="+mn-ea"/>
              </a:rPr>
              <a:t>Beyond</a:t>
            </a:r>
            <a:r>
              <a:rPr lang="en-US" sz="2400">
                <a:latin typeface="Times New Roman" panose="02020603050405020304" charset="0"/>
                <a:cs typeface="Times New Roman" panose="02020603050405020304" charset="0"/>
                <a:sym typeface="+mn-ea"/>
              </a:rPr>
              <a:t> </a:t>
            </a:r>
            <a:endParaRPr lang="en-US" altLang="en-US" sz="2400">
              <a:latin typeface="Times New Roman" panose="02020603050405020304" charset="0"/>
              <a:cs typeface="Times New Roman" panose="02020603050405020304" charset="0"/>
              <a:sym typeface="+mn-ea"/>
            </a:endParaRPr>
          </a:p>
        </p:txBody>
      </p:sp>
      <p:sp>
        <p:nvSpPr>
          <p:cNvPr id="14" name="文本框 13"/>
          <p:cNvSpPr txBox="1"/>
          <p:nvPr/>
        </p:nvSpPr>
        <p:spPr>
          <a:xfrm>
            <a:off x="3336925" y="4629785"/>
            <a:ext cx="1353820" cy="460375"/>
          </a:xfrm>
          <a:prstGeom prst="rect">
            <a:avLst/>
          </a:prstGeom>
          <a:noFill/>
        </p:spPr>
        <p:txBody>
          <a:bodyPr wrap="square" rtlCol="0" anchor="t">
            <a:spAutoFit/>
          </a:bodyPr>
          <a:p>
            <a:r>
              <a:rPr lang="en-US" sz="2400" b="1">
                <a:solidFill>
                  <a:srgbClr val="C00000"/>
                </a:solidFill>
                <a:latin typeface="Times New Roman" panose="02020603050405020304" charset="0"/>
                <a:cs typeface="Times New Roman" panose="02020603050405020304" charset="0"/>
                <a:sym typeface="+mn-ea"/>
              </a:rPr>
              <a:t>bursting</a:t>
            </a:r>
            <a:endParaRPr lang="en-US" altLang="en-US" sz="2400" b="1">
              <a:solidFill>
                <a:srgbClr val="C0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5617845" y="5090160"/>
            <a:ext cx="1383665" cy="460375"/>
          </a:xfrm>
          <a:prstGeom prst="rect">
            <a:avLst/>
          </a:prstGeom>
          <a:noFill/>
        </p:spPr>
        <p:txBody>
          <a:bodyPr wrap="square" rtlCol="0" anchor="t">
            <a:spAutoFit/>
          </a:bodyPr>
          <a:p>
            <a:r>
              <a:rPr lang="en-US" sz="2400">
                <a:latin typeface="Times New Roman" panose="02020603050405020304" charset="0"/>
                <a:cs typeface="Times New Roman" panose="02020603050405020304" charset="0"/>
                <a:sym typeface="+mn-ea"/>
              </a:rPr>
              <a:t>  </a:t>
            </a:r>
            <a:r>
              <a:rPr lang="en-US" sz="2400" b="1">
                <a:solidFill>
                  <a:srgbClr val="C00000"/>
                </a:solidFill>
                <a:latin typeface="Times New Roman" panose="02020603050405020304" charset="0"/>
                <a:cs typeface="Times New Roman" panose="02020603050405020304" charset="0"/>
                <a:sym typeface="+mn-ea"/>
              </a:rPr>
              <a:t>weighty</a:t>
            </a:r>
            <a:endParaRPr lang="en-US" altLang="en-US" sz="2400" b="1">
              <a:solidFill>
                <a:srgbClr val="C0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5374005" y="5427345"/>
            <a:ext cx="1520825" cy="460375"/>
          </a:xfrm>
          <a:prstGeom prst="rect">
            <a:avLst/>
          </a:prstGeom>
          <a:noFill/>
        </p:spPr>
        <p:txBody>
          <a:bodyPr wrap="square" rtlCol="0" anchor="t">
            <a:spAutoFit/>
          </a:bodyPr>
          <a:p>
            <a:r>
              <a:rPr lang="en-US" sz="2400">
                <a:latin typeface="Times New Roman" panose="02020603050405020304" charset="0"/>
                <a:cs typeface="Times New Roman" panose="02020603050405020304" charset="0"/>
                <a:sym typeface="+mn-ea"/>
              </a:rPr>
              <a:t> </a:t>
            </a:r>
            <a:r>
              <a:rPr lang="en-US" sz="2400" b="1">
                <a:solidFill>
                  <a:srgbClr val="C00000"/>
                </a:solidFill>
                <a:latin typeface="Times New Roman" panose="02020603050405020304" charset="0"/>
                <a:cs typeface="Times New Roman" panose="02020603050405020304" charset="0"/>
                <a:sym typeface="+mn-ea"/>
              </a:rPr>
              <a:t>Maturity</a:t>
            </a:r>
            <a:endParaRPr lang="en-US" altLang="en-US" sz="2400" b="1">
              <a:solidFill>
                <a:srgbClr val="C0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2865120" y="6112510"/>
            <a:ext cx="1167765" cy="460375"/>
          </a:xfrm>
          <a:prstGeom prst="rect">
            <a:avLst/>
          </a:prstGeom>
          <a:noFill/>
        </p:spPr>
        <p:txBody>
          <a:bodyPr wrap="square" rtlCol="0" anchor="t">
            <a:spAutoFit/>
          </a:bodyPr>
          <a:p>
            <a:r>
              <a:rPr lang="en-US" sz="2400">
                <a:latin typeface="Times New Roman" panose="02020603050405020304" charset="0"/>
                <a:cs typeface="Times New Roman" panose="02020603050405020304" charset="0"/>
                <a:sym typeface="+mn-ea"/>
              </a:rPr>
              <a:t> </a:t>
            </a:r>
            <a:r>
              <a:rPr lang="en-US" sz="2400" b="1">
                <a:solidFill>
                  <a:srgbClr val="C00000"/>
                </a:solidFill>
                <a:latin typeface="Times New Roman" panose="02020603050405020304" charset="0"/>
                <a:cs typeface="Times New Roman" panose="02020603050405020304" charset="0"/>
                <a:sym typeface="+mn-ea"/>
              </a:rPr>
              <a:t>hearty</a:t>
            </a:r>
            <a:endParaRPr lang="en-US" altLang="en-US" sz="2400" b="1">
              <a:solidFill>
                <a:srgbClr val="C0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83360" y="1922780"/>
            <a:ext cx="8908415" cy="3192780"/>
          </a:xfrm>
          <a:prstGeom prst="rect">
            <a:avLst/>
          </a:prstGeom>
          <a:solidFill>
            <a:schemeClr val="accent1">
              <a:lumMod val="20000"/>
              <a:lumOff val="80000"/>
            </a:schemeClr>
          </a:solidFill>
        </p:spPr>
        <p:txBody>
          <a:bodyPr wrap="square">
            <a:spAutoFit/>
          </a:bodyPr>
          <a:p>
            <a:pPr algn="l">
              <a:lnSpc>
                <a:spcPct val="120000"/>
              </a:lnSpc>
            </a:pPr>
            <a:r>
              <a:rPr lang="zh-CN" altLang="en-US" sz="2400">
                <a:latin typeface="Times New Roman" panose="02020603050405020304" charset="0"/>
                <a:ea typeface="微软雅黑" panose="020B0503020204020204" charset="-122"/>
                <a:cs typeface="Times New Roman" panose="02020603050405020304" charset="0"/>
              </a:rPr>
              <a:t>We should move faster to establish our own discourse and narrative</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We </a:t>
            </a:r>
            <a:r>
              <a:rPr lang="en-US" altLang="zh-CN" sz="2400">
                <a:latin typeface="Times New Roman" panose="02020603050405020304" charset="0"/>
                <a:ea typeface="微软雅黑" panose="020B0503020204020204" charset="-122"/>
                <a:cs typeface="Times New Roman" panose="02020603050405020304" charset="0"/>
              </a:rPr>
              <a:t>will better tell China’s stories, make China’s voice heard, and present a China that is credible, appealing and respectable.</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lnSpc>
                <a:spcPct val="120000"/>
              </a:lnSpc>
            </a:pPr>
            <a:r>
              <a:rPr lang="en-US" altLang="zh-CN" sz="1800">
                <a:latin typeface="Arial" panose="020B0604020202020204" pitchFamily="34" charset="0"/>
                <a:ea typeface="微软雅黑" panose="020B0503020204020204" charset="-122"/>
              </a:rPr>
              <a:t>         </a:t>
            </a:r>
            <a:r>
              <a:rPr lang="zh-CN" altLang="en-US" sz="2400" b="1">
                <a:latin typeface="楷体" panose="02010609060101010101" charset="-122"/>
                <a:ea typeface="楷体" panose="02010609060101010101" charset="-122"/>
                <a:cs typeface="楷体" panose="02010609060101010101" charset="-122"/>
              </a:rPr>
              <a:t>要加快构建中国话语和中国叙事体系</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讲好中国故事、传播好中国声音，展现可信、可爱、可敬地中国形象。</a:t>
            </a:r>
            <a:endParaRPr lang="zh-CN" altLang="en-US" sz="2400" b="1">
              <a:latin typeface="楷体" panose="02010609060101010101" charset="-122"/>
              <a:ea typeface="楷体" panose="02010609060101010101" charset="-122"/>
              <a:cs typeface="楷体" panose="02010609060101010101" charset="-122"/>
            </a:endParaRPr>
          </a:p>
          <a:p>
            <a:pPr algn="l">
              <a:lnSpc>
                <a:spcPct val="120000"/>
              </a:lnSpc>
            </a:pPr>
            <a:r>
              <a:rPr lang="en-US" altLang="zh-CN" sz="2400" b="1">
                <a:latin typeface="楷体" panose="02010609060101010101" charset="-122"/>
                <a:ea typeface="楷体" panose="02010609060101010101" charset="-122"/>
                <a:cs typeface="楷体" panose="02010609060101010101" charset="-122"/>
              </a:rPr>
              <a:t>      — </a:t>
            </a:r>
            <a:r>
              <a:rPr lang="zh-CN" altLang="en-US" sz="2400" b="1">
                <a:latin typeface="楷体" panose="02010609060101010101" charset="-122"/>
                <a:ea typeface="楷体" panose="02010609060101010101" charset="-122"/>
                <a:cs typeface="楷体" panose="02010609060101010101" charset="-122"/>
              </a:rPr>
              <a:t>习近平在中国共产党第十二次全国代表大会上的讲话</a:t>
            </a:r>
            <a:r>
              <a:rPr lang="en-US" altLang="zh-CN" sz="2400" b="1">
                <a:latin typeface="楷体" panose="02010609060101010101" charset="-122"/>
                <a:ea typeface="楷体" panose="02010609060101010101" charset="-122"/>
                <a:cs typeface="楷体" panose="02010609060101010101" charset="-122"/>
              </a:rPr>
              <a:t> </a:t>
            </a:r>
            <a:endParaRPr lang="en-US" altLang="zh-CN" sz="2400" b="1">
              <a:latin typeface="楷体" panose="02010609060101010101" charset="-122"/>
              <a:ea typeface="楷体" panose="02010609060101010101" charset="-122"/>
              <a:cs typeface="楷体" panose="02010609060101010101" charset="-122"/>
            </a:endParaRPr>
          </a:p>
          <a:p>
            <a:pPr algn="l">
              <a:lnSpc>
                <a:spcPct val="120000"/>
              </a:lnSpc>
            </a:pP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2022</a:t>
            </a:r>
            <a:r>
              <a:rPr lang="zh-CN" altLang="en-US" sz="2400" b="1">
                <a:latin typeface="楷体" panose="02010609060101010101" charset="-122"/>
                <a:ea typeface="楷体" panose="02010609060101010101" charset="-122"/>
                <a:cs typeface="楷体" panose="02010609060101010101" charset="-122"/>
              </a:rPr>
              <a:t>年</a:t>
            </a:r>
            <a:r>
              <a:rPr lang="en-US" altLang="zh-CN" sz="2400" b="1">
                <a:latin typeface="楷体" panose="02010609060101010101" charset="-122"/>
                <a:ea typeface="楷体" panose="02010609060101010101" charset="-122"/>
                <a:cs typeface="楷体" panose="02010609060101010101" charset="-122"/>
              </a:rPr>
              <a:t>10</a:t>
            </a:r>
            <a:r>
              <a:rPr lang="zh-CN" altLang="en-US" sz="2400" b="1">
                <a:latin typeface="楷体" panose="02010609060101010101" charset="-122"/>
                <a:ea typeface="楷体" panose="02010609060101010101" charset="-122"/>
                <a:cs typeface="楷体" panose="02010609060101010101" charset="-122"/>
              </a:rPr>
              <a:t>月</a:t>
            </a:r>
            <a:r>
              <a:rPr lang="en-US" altLang="zh-CN" sz="2400" b="1">
                <a:latin typeface="楷体" panose="02010609060101010101" charset="-122"/>
                <a:ea typeface="楷体" panose="02010609060101010101" charset="-122"/>
                <a:cs typeface="楷体" panose="02010609060101010101" charset="-122"/>
              </a:rPr>
              <a:t>16</a:t>
            </a:r>
            <a:r>
              <a:rPr lang="zh-CN" altLang="en-US" sz="2400" b="1">
                <a:latin typeface="楷体" panose="02010609060101010101" charset="-122"/>
                <a:ea typeface="楷体" panose="02010609060101010101" charset="-122"/>
                <a:cs typeface="楷体" panose="02010609060101010101" charset="-122"/>
              </a:rPr>
              <a:t>日）</a:t>
            </a:r>
            <a:r>
              <a:rPr lang="en-US" altLang="zh-CN" sz="2400" b="1">
                <a:latin typeface="楷体" panose="02010609060101010101" charset="-122"/>
                <a:ea typeface="楷体" panose="02010609060101010101" charset="-122"/>
                <a:cs typeface="楷体" panose="02010609060101010101" charset="-122"/>
              </a:rPr>
              <a:t>                    </a:t>
            </a:r>
            <a:endParaRPr lang="zh-CN" altLang="en-US" sz="2400" b="1">
              <a:latin typeface="楷体" panose="02010609060101010101" charset="-122"/>
              <a:ea typeface="楷体" panose="02010609060101010101" charset="-122"/>
              <a:cs typeface="楷体" panose="02010609060101010101" charset="-122"/>
            </a:endParaRPr>
          </a:p>
        </p:txBody>
      </p:sp>
      <p:pic>
        <p:nvPicPr>
          <p:cNvPr id="56" name="图片 55"/>
          <p:cNvPicPr>
            <a:picLocks noChangeAspect="1"/>
          </p:cNvPicPr>
          <p:nvPr/>
        </p:nvPicPr>
        <p:blipFill>
          <a:blip r:embed="rId1"/>
          <a:stretch>
            <a:fillRect/>
          </a:stretch>
        </p:blipFill>
        <p:spPr>
          <a:xfrm>
            <a:off x="349885" y="5991860"/>
            <a:ext cx="868045" cy="610235"/>
          </a:xfrm>
          <a:prstGeom prst="ellipse">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385060" y="340995"/>
            <a:ext cx="6811010" cy="1218565"/>
          </a:xfrm>
          <a:prstGeom prst="rect">
            <a:avLst/>
          </a:prstGeom>
          <a:solidFill>
            <a:schemeClr val="bg1"/>
          </a:solidFill>
        </p:spPr>
        <p:txBody>
          <a:bodyPr wrap="square">
            <a:noAutofit/>
            <a:scene3d>
              <a:camera prst="orthographicFront"/>
              <a:lightRig rig="threePt" dir="t"/>
            </a:scene3d>
          </a:bodyPr>
          <a:p>
            <a:pPr algn="l">
              <a:lnSpc>
                <a:spcPct val="120000"/>
              </a:lnSpc>
            </a:pPr>
            <a:r>
              <a:rPr lang="en-US" altLang="zh-CN" sz="2800">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rPr>
              <a:t>     </a:t>
            </a:r>
            <a:r>
              <a:rPr lang="zh-CN" altLang="en-US" sz="32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sym typeface="+mn-ea"/>
              </a:rPr>
              <a:t>巧借思维导图，提升续写能力</a:t>
            </a:r>
            <a:endParaRPr lang="zh-CN" altLang="en-US" sz="32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endParaRPr>
          </a:p>
          <a:p>
            <a:pPr algn="l">
              <a:lnSpc>
                <a:spcPct val="120000"/>
              </a:lnSpc>
            </a:pPr>
            <a:r>
              <a:rPr lang="en-US" altLang="zh-CN" sz="2400">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sym typeface="+mn-ea"/>
              </a:rPr>
              <a:t> </a:t>
            </a:r>
            <a:r>
              <a:rPr lang="en-US" altLang="zh-CN" sz="24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sym typeface="+mn-ea"/>
              </a:rPr>
              <a:t>—</a:t>
            </a:r>
            <a:r>
              <a:rPr lang="zh-CN" altLang="en-US" sz="24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sym typeface="+mn-ea"/>
              </a:rPr>
              <a:t>2024 学年浙南名校联盟第一次联考读后续写</a:t>
            </a:r>
            <a:endParaRPr lang="zh-CN" altLang="en-US" sz="2400">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sym typeface="+mn-ea"/>
            </a:endParaRPr>
          </a:p>
          <a:p>
            <a:pPr algn="l">
              <a:lnSpc>
                <a:spcPct val="120000"/>
              </a:lnSpc>
            </a:pPr>
            <a:r>
              <a:rPr lang="en-US" altLang="zh-CN" sz="24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sym typeface="+mn-ea"/>
              </a:rPr>
              <a:t>                                   </a:t>
            </a:r>
            <a:endParaRPr lang="en-US" altLang="zh-CN" sz="24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sym typeface="+mn-ea"/>
            </a:endParaRPr>
          </a:p>
        </p:txBody>
      </p:sp>
      <p:sp>
        <p:nvSpPr>
          <p:cNvPr id="8" name="文本框 7"/>
          <p:cNvSpPr txBox="1"/>
          <p:nvPr/>
        </p:nvSpPr>
        <p:spPr>
          <a:xfrm>
            <a:off x="4511675" y="1615440"/>
            <a:ext cx="4215130" cy="368300"/>
          </a:xfrm>
          <a:prstGeom prst="rect">
            <a:avLst/>
          </a:prstGeom>
          <a:solidFill>
            <a:schemeClr val="tx2">
              <a:lumMod val="20000"/>
              <a:lumOff val="80000"/>
            </a:schemeClr>
          </a:solidFill>
        </p:spPr>
        <p:txBody>
          <a:bodyPr wrap="square">
            <a:spAutoFit/>
          </a:bodyPr>
          <a:p>
            <a:r>
              <a:rPr lang="en-US" altLang="zh-CN" b="1" noProof="1">
                <a:latin typeface="Arial" panose="020B0604020202020204" pitchFamily="34" charset="0"/>
                <a:ea typeface="微软雅黑" panose="020B0503020204020204" charset="-122"/>
                <a:cs typeface="+mn-cs"/>
              </a:rPr>
              <a:t> </a:t>
            </a:r>
            <a:r>
              <a:rPr lang="zh-CN" altLang="en-US" b="1" noProof="1">
                <a:latin typeface="Arial" panose="020B0604020202020204" pitchFamily="34" charset="0"/>
                <a:ea typeface="微软雅黑" panose="020B0503020204020204" charset="-122"/>
                <a:cs typeface="+mn-cs"/>
              </a:rPr>
              <a:t>陕西省咸阳市礼泉县教研室</a:t>
            </a:r>
            <a:r>
              <a:rPr lang="en-US" altLang="zh-CN" b="1" noProof="1">
                <a:latin typeface="Arial" panose="020B0604020202020204" pitchFamily="34" charset="0"/>
                <a:ea typeface="微软雅黑" panose="020B0503020204020204" charset="-122"/>
                <a:cs typeface="+mn-cs"/>
              </a:rPr>
              <a:t>      </a:t>
            </a:r>
            <a:r>
              <a:rPr lang="zh-CN" altLang="en-US" b="1">
                <a:latin typeface="Arial" panose="020B0604020202020204" pitchFamily="34" charset="0"/>
                <a:ea typeface="微软雅黑" panose="020B0503020204020204" charset="-122"/>
                <a:sym typeface="+mn-ea"/>
              </a:rPr>
              <a:t>高小聪</a:t>
            </a:r>
            <a:endParaRPr lang="zh-CN" altLang="en-US" b="1" noProof="1">
              <a:latin typeface="Arial" panose="020B0604020202020204" pitchFamily="34" charset="0"/>
              <a:ea typeface="微软雅黑" panose="020B0503020204020204" charset="-122"/>
            </a:endParaRPr>
          </a:p>
        </p:txBody>
      </p:sp>
      <p:pic>
        <p:nvPicPr>
          <p:cNvPr id="4" name="图片 3"/>
          <p:cNvPicPr>
            <a:picLocks noChangeAspect="1"/>
          </p:cNvPicPr>
          <p:nvPr/>
        </p:nvPicPr>
        <p:blipFill>
          <a:blip r:embed="rId1"/>
          <a:srcRect l="18009" t="6546" r="1991" b="14102"/>
          <a:stretch>
            <a:fillRect/>
          </a:stretch>
        </p:blipFill>
        <p:spPr>
          <a:xfrm>
            <a:off x="4149090" y="2395855"/>
            <a:ext cx="3707765" cy="3679825"/>
          </a:xfrm>
          <a:prstGeom prst="roundRect">
            <a:avLst/>
          </a:prstGeom>
        </p:spPr>
      </p:pic>
      <p:pic>
        <p:nvPicPr>
          <p:cNvPr id="6" name="图片 5"/>
          <p:cNvPicPr>
            <a:picLocks noChangeAspect="1"/>
          </p:cNvPicPr>
          <p:nvPr/>
        </p:nvPicPr>
        <p:blipFill>
          <a:blip r:embed="rId2"/>
          <a:stretch>
            <a:fillRect/>
          </a:stretch>
        </p:blipFill>
        <p:spPr>
          <a:xfrm>
            <a:off x="388620" y="5801995"/>
            <a:ext cx="971550" cy="709930"/>
          </a:xfrm>
          <a:prstGeom prst="ellipse">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24430" y="1583055"/>
            <a:ext cx="7078345" cy="3691890"/>
          </a:xfrm>
          <a:prstGeom prst="rect">
            <a:avLst/>
          </a:prstGeom>
          <a:solidFill>
            <a:schemeClr val="accent1">
              <a:lumMod val="20000"/>
              <a:lumOff val="80000"/>
            </a:schemeClr>
          </a:solidFill>
        </p:spPr>
        <p:txBody>
          <a:bodyPr wrap="square">
            <a:spAutoFit/>
          </a:bodyPr>
          <a:p>
            <a:pPr algn="l">
              <a:lnSpc>
                <a:spcPct val="130000"/>
              </a:lnSpc>
            </a:pPr>
            <a:r>
              <a:rPr lang="en-US" altLang="zh-CN" sz="3600">
                <a:latin typeface="楷体" panose="02010609060101010101" charset="-122"/>
                <a:ea typeface="楷体" panose="02010609060101010101" charset="-122"/>
                <a:cs typeface="楷体" panose="02010609060101010101" charset="-122"/>
              </a:rPr>
              <a:t>Contents</a:t>
            </a:r>
            <a:r>
              <a:rPr lang="zh-CN" altLang="en-US" sz="3600">
                <a:latin typeface="楷体" panose="02010609060101010101" charset="-122"/>
                <a:ea typeface="楷体" panose="02010609060101010101" charset="-122"/>
                <a:cs typeface="楷体" panose="02010609060101010101" charset="-122"/>
              </a:rPr>
              <a:t>：</a:t>
            </a:r>
            <a:endParaRPr lang="zh-CN" altLang="en-US" sz="3600">
              <a:latin typeface="楷体" panose="02010609060101010101" charset="-122"/>
              <a:ea typeface="楷体" panose="02010609060101010101" charset="-122"/>
              <a:cs typeface="楷体" panose="02010609060101010101" charset="-122"/>
            </a:endParaRPr>
          </a:p>
          <a:p>
            <a:pPr algn="l">
              <a:lnSpc>
                <a:spcPct val="130000"/>
              </a:lnSpc>
            </a:pPr>
            <a:r>
              <a:rPr lang="zh-CN" altLang="en-US" sz="3600" b="1">
                <a:latin typeface="楷体" panose="02010609060101010101" charset="-122"/>
                <a:ea typeface="楷体" panose="02010609060101010101" charset="-122"/>
                <a:cs typeface="楷体" panose="02010609060101010101" charset="-122"/>
              </a:rPr>
              <a:t>一.《</a:t>
            </a:r>
            <a:r>
              <a:rPr lang="zh-CN" altLang="en-US" sz="3600" b="1">
                <a:latin typeface="楷体" panose="02010609060101010101" charset="-122"/>
                <a:ea typeface="楷体" panose="02010609060101010101" charset="-122"/>
                <a:cs typeface="楷体" panose="02010609060101010101" charset="-122"/>
                <a:sym typeface="+mn-ea"/>
              </a:rPr>
              <a:t>高考评价体系》命题指导</a:t>
            </a:r>
            <a:endParaRPr lang="zh-CN" altLang="en-US" sz="3600">
              <a:latin typeface="楷体" panose="02010609060101010101" charset="-122"/>
              <a:ea typeface="楷体" panose="02010609060101010101" charset="-122"/>
              <a:cs typeface="楷体" panose="02010609060101010101" charset="-122"/>
            </a:endParaRPr>
          </a:p>
          <a:p>
            <a:pPr algn="l">
              <a:lnSpc>
                <a:spcPct val="130000"/>
              </a:lnSpc>
            </a:pPr>
            <a:r>
              <a:rPr lang="zh-CN" altLang="en-US" sz="3600" b="1">
                <a:latin typeface="楷体" panose="02010609060101010101" charset="-122"/>
                <a:ea typeface="楷体" panose="02010609060101010101" charset="-122"/>
                <a:cs typeface="楷体" panose="02010609060101010101" charset="-122"/>
              </a:rPr>
              <a:t>二. </a:t>
            </a:r>
            <a:r>
              <a:rPr lang="zh-CN" altLang="en-US" sz="3600" b="1">
                <a:latin typeface="楷体" panose="02010609060101010101" charset="-122"/>
                <a:ea typeface="楷体" panose="02010609060101010101" charset="-122"/>
                <a:cs typeface="楷体" panose="02010609060101010101" charset="-122"/>
                <a:sym typeface="+mn-ea"/>
              </a:rPr>
              <a:t>全国</a:t>
            </a:r>
            <a:r>
              <a:rPr lang="en-US" altLang="zh-CN" sz="3600" b="1">
                <a:latin typeface="楷体" panose="02010609060101010101" charset="-122"/>
                <a:ea typeface="楷体" panose="02010609060101010101" charset="-122"/>
                <a:cs typeface="楷体" panose="02010609060101010101" charset="-122"/>
                <a:sym typeface="+mn-ea"/>
              </a:rPr>
              <a:t>I</a:t>
            </a:r>
            <a:r>
              <a:rPr lang="zh-CN" altLang="en-US" sz="3600" b="1">
                <a:latin typeface="楷体" panose="02010609060101010101" charset="-122"/>
                <a:ea typeface="楷体" panose="02010609060101010101" charset="-122"/>
                <a:cs typeface="楷体" panose="02010609060101010101" charset="-122"/>
                <a:sym typeface="+mn-ea"/>
              </a:rPr>
              <a:t>卷读后续写对比分析</a:t>
            </a:r>
            <a:endParaRPr lang="zh-CN" altLang="en-US" sz="3600" b="1">
              <a:latin typeface="楷体" panose="02010609060101010101" charset="-122"/>
              <a:ea typeface="楷体" panose="02010609060101010101" charset="-122"/>
              <a:cs typeface="楷体" panose="02010609060101010101" charset="-122"/>
              <a:sym typeface="+mn-ea"/>
            </a:endParaRPr>
          </a:p>
          <a:p>
            <a:pPr algn="l">
              <a:lnSpc>
                <a:spcPct val="130000"/>
              </a:lnSpc>
            </a:pPr>
            <a:r>
              <a:rPr lang="zh-CN" altLang="en-US" sz="3600" b="1">
                <a:latin typeface="楷体" panose="02010609060101010101" charset="-122"/>
                <a:ea typeface="楷体" panose="02010609060101010101" charset="-122"/>
                <a:cs typeface="楷体" panose="02010609060101010101" charset="-122"/>
              </a:rPr>
              <a:t>三. 思维导图链接读后续写</a:t>
            </a:r>
            <a:endParaRPr lang="zh-CN" altLang="en-US" sz="3600" b="1">
              <a:latin typeface="楷体" panose="02010609060101010101" charset="-122"/>
              <a:ea typeface="楷体" panose="02010609060101010101" charset="-122"/>
              <a:cs typeface="楷体" panose="02010609060101010101" charset="-122"/>
            </a:endParaRPr>
          </a:p>
          <a:p>
            <a:pPr algn="l">
              <a:lnSpc>
                <a:spcPct val="130000"/>
              </a:lnSpc>
            </a:pPr>
            <a:r>
              <a:rPr lang="zh-CN" altLang="en-US" sz="3600" b="1">
                <a:latin typeface="楷体" panose="02010609060101010101" charset="-122"/>
                <a:ea typeface="楷体" panose="02010609060101010101" charset="-122"/>
                <a:cs typeface="楷体" panose="02010609060101010101" charset="-122"/>
              </a:rPr>
              <a:t>四. 思维导图在读后续写中的应用</a:t>
            </a:r>
            <a:endParaRPr lang="zh-CN" altLang="en-US" sz="3600">
              <a:latin typeface="楷体" panose="02010609060101010101" charset="-122"/>
              <a:ea typeface="楷体" panose="02010609060101010101" charset="-122"/>
              <a:cs typeface="楷体" panose="02010609060101010101" charset="-122"/>
            </a:endParaRPr>
          </a:p>
        </p:txBody>
      </p:sp>
      <p:pic>
        <p:nvPicPr>
          <p:cNvPr id="6" name="图片 5"/>
          <p:cNvPicPr>
            <a:picLocks noChangeAspect="1"/>
          </p:cNvPicPr>
          <p:nvPr/>
        </p:nvPicPr>
        <p:blipFill>
          <a:blip r:embed="rId1"/>
          <a:stretch>
            <a:fillRect/>
          </a:stretch>
        </p:blipFill>
        <p:spPr>
          <a:xfrm>
            <a:off x="388620" y="5801995"/>
            <a:ext cx="971550" cy="709930"/>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317500" y="1029335"/>
          <a:ext cx="11454130" cy="5483225"/>
        </p:xfrm>
        <a:graphic>
          <a:graphicData uri="http://schemas.openxmlformats.org/drawingml/2006/table">
            <a:tbl>
              <a:tblPr firstRow="1" bandRow="1">
                <a:tableStyleId>{5C22544A-7EE6-4342-B048-85BDC9FD1C3A}</a:tableStyleId>
              </a:tblPr>
              <a:tblGrid>
                <a:gridCol w="1558925"/>
                <a:gridCol w="2370455"/>
                <a:gridCol w="2160270"/>
                <a:gridCol w="5364480"/>
              </a:tblGrid>
              <a:tr h="732790">
                <a:tc>
                  <a:txBody>
                    <a:bodyPr/>
                    <a:p>
                      <a:pPr>
                        <a:buNone/>
                      </a:pPr>
                      <a:r>
                        <a:rPr lang="zh-CN" altLang="en-US" sz="1800">
                          <a:latin typeface="Arial" panose="020B0604020202020204" pitchFamily="34" charset="0"/>
                          <a:ea typeface="微软雅黑" panose="020B0503020204020204" charset="-122"/>
                          <a:sym typeface="+mn-ea"/>
                        </a:rPr>
                        <a:t>学科</a:t>
                      </a:r>
                      <a:endParaRPr lang="zh-CN" altLang="en-US" sz="1800" b="1">
                        <a:latin typeface="Arial" panose="020B0604020202020204" pitchFamily="34" charset="0"/>
                        <a:ea typeface="微软雅黑" panose="020B0503020204020204" charset="-122"/>
                      </a:endParaRPr>
                    </a:p>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823085">
                <a:tc rowSpan="4">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4">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4">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705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473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5093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8" name="文本框 7"/>
          <p:cNvSpPr txBox="1"/>
          <p:nvPr/>
        </p:nvSpPr>
        <p:spPr>
          <a:xfrm>
            <a:off x="393700" y="1167765"/>
            <a:ext cx="1450975" cy="460375"/>
          </a:xfrm>
          <a:prstGeom prst="rect">
            <a:avLst/>
          </a:prstGeom>
        </p:spPr>
        <p:txBody>
          <a:bodyPr wrap="square">
            <a:noAutofit/>
          </a:bodyPr>
          <a:p>
            <a:pPr algn="l"/>
            <a:r>
              <a:rPr lang="zh-CN" altLang="en-US" sz="2400" b="1">
                <a:latin typeface="Arial" panose="020B0604020202020204" pitchFamily="34" charset="0"/>
                <a:ea typeface="微软雅黑" panose="020B0503020204020204" charset="-122"/>
              </a:rPr>
              <a:t>情境分类</a:t>
            </a:r>
            <a:endParaRPr lang="zh-CN" altLang="en-US" sz="2400" b="1">
              <a:latin typeface="Arial" panose="020B0604020202020204" pitchFamily="34" charset="0"/>
              <a:ea typeface="微软雅黑" panose="020B0503020204020204" charset="-122"/>
            </a:endParaRPr>
          </a:p>
        </p:txBody>
      </p:sp>
      <p:sp>
        <p:nvSpPr>
          <p:cNvPr id="9" name="文本框 8"/>
          <p:cNvSpPr txBox="1"/>
          <p:nvPr/>
        </p:nvSpPr>
        <p:spPr>
          <a:xfrm>
            <a:off x="2051050" y="1167765"/>
            <a:ext cx="1689100" cy="587375"/>
          </a:xfrm>
          <a:prstGeom prst="rect">
            <a:avLst/>
          </a:prstGeom>
        </p:spPr>
        <p:txBody>
          <a:bodyPr wrap="square">
            <a:noAutofit/>
          </a:bodyPr>
          <a:p>
            <a:pPr algn="l"/>
            <a:r>
              <a:rPr lang="zh-CN" altLang="en-US" sz="2800" b="1">
                <a:latin typeface="Arial" panose="020B0604020202020204" pitchFamily="34" charset="0"/>
                <a:ea typeface="微软雅黑" panose="020B0503020204020204" charset="-122"/>
              </a:rPr>
              <a:t>具体内容</a:t>
            </a:r>
            <a:endParaRPr lang="zh-CN" altLang="en-US" sz="2800" b="1">
              <a:latin typeface="Arial" panose="020B0604020202020204" pitchFamily="34" charset="0"/>
              <a:ea typeface="微软雅黑" panose="020B0503020204020204" charset="-122"/>
            </a:endParaRPr>
          </a:p>
        </p:txBody>
      </p:sp>
      <p:sp>
        <p:nvSpPr>
          <p:cNvPr id="10" name="文本框 9"/>
          <p:cNvSpPr txBox="1"/>
          <p:nvPr/>
        </p:nvSpPr>
        <p:spPr>
          <a:xfrm>
            <a:off x="4545330" y="1153795"/>
            <a:ext cx="1674495" cy="587375"/>
          </a:xfrm>
          <a:prstGeom prst="rect">
            <a:avLst/>
          </a:prstGeom>
        </p:spPr>
        <p:txBody>
          <a:bodyPr wrap="square">
            <a:noAutofit/>
          </a:bodyPr>
          <a:p>
            <a:pPr algn="l"/>
            <a:r>
              <a:rPr lang="zh-CN" altLang="en-US" sz="2800" b="1">
                <a:latin typeface="Arial" panose="020B0604020202020204" pitchFamily="34" charset="0"/>
                <a:ea typeface="微软雅黑" panose="020B0503020204020204" charset="-122"/>
              </a:rPr>
              <a:t>命题指向</a:t>
            </a:r>
            <a:endParaRPr lang="zh-CN" altLang="en-US" sz="2800" b="1">
              <a:latin typeface="Arial" panose="020B0604020202020204" pitchFamily="34" charset="0"/>
              <a:ea typeface="微软雅黑" panose="020B0503020204020204" charset="-122"/>
            </a:endParaRPr>
          </a:p>
        </p:txBody>
      </p:sp>
      <p:sp>
        <p:nvSpPr>
          <p:cNvPr id="11" name="文本框 10"/>
          <p:cNvSpPr txBox="1"/>
          <p:nvPr/>
        </p:nvSpPr>
        <p:spPr>
          <a:xfrm>
            <a:off x="361950" y="2492375"/>
            <a:ext cx="1464945" cy="460375"/>
          </a:xfrm>
          <a:prstGeom prst="rect">
            <a:avLst/>
          </a:prstGeom>
          <a:solidFill>
            <a:schemeClr val="bg2"/>
          </a:solidFill>
        </p:spPr>
        <p:txBody>
          <a:bodyPr wrap="square">
            <a:noAutofit/>
          </a:bodyPr>
          <a:p>
            <a:pPr algn="l"/>
            <a:r>
              <a:rPr lang="zh-CN" altLang="en-US" sz="2400" b="1">
                <a:latin typeface="Arial" panose="020B0604020202020204" pitchFamily="34" charset="0"/>
                <a:ea typeface="微软雅黑" panose="020B0503020204020204" charset="-122"/>
              </a:rPr>
              <a:t>人与自我</a:t>
            </a:r>
            <a:endParaRPr lang="zh-CN" altLang="en-US" sz="2800" b="1">
              <a:latin typeface="Arial" panose="020B0604020202020204" pitchFamily="34" charset="0"/>
              <a:ea typeface="微软雅黑" panose="020B0503020204020204" charset="-122"/>
            </a:endParaRPr>
          </a:p>
        </p:txBody>
      </p:sp>
      <p:sp>
        <p:nvSpPr>
          <p:cNvPr id="12" name="文本框 11"/>
          <p:cNvSpPr txBox="1"/>
          <p:nvPr/>
        </p:nvSpPr>
        <p:spPr>
          <a:xfrm>
            <a:off x="393700" y="3154680"/>
            <a:ext cx="1433195" cy="460375"/>
          </a:xfrm>
          <a:prstGeom prst="rect">
            <a:avLst/>
          </a:prstGeom>
          <a:solidFill>
            <a:schemeClr val="bg2"/>
          </a:solidFill>
        </p:spPr>
        <p:txBody>
          <a:bodyPr wrap="square">
            <a:noAutofit/>
          </a:bodyPr>
          <a:p>
            <a:pPr algn="l"/>
            <a:r>
              <a:rPr lang="zh-CN" altLang="en-US" sz="2400" b="1">
                <a:latin typeface="Arial" panose="020B0604020202020204" pitchFamily="34" charset="0"/>
                <a:ea typeface="微软雅黑" panose="020B0503020204020204" charset="-122"/>
              </a:rPr>
              <a:t>人与社会</a:t>
            </a:r>
            <a:endParaRPr lang="zh-CN" altLang="en-US" sz="2400" b="1">
              <a:latin typeface="Arial" panose="020B0604020202020204" pitchFamily="34" charset="0"/>
              <a:ea typeface="微软雅黑" panose="020B0503020204020204" charset="-122"/>
            </a:endParaRPr>
          </a:p>
        </p:txBody>
      </p:sp>
      <p:sp>
        <p:nvSpPr>
          <p:cNvPr id="13" name="文本框 12"/>
          <p:cNvSpPr txBox="1"/>
          <p:nvPr/>
        </p:nvSpPr>
        <p:spPr>
          <a:xfrm>
            <a:off x="361950" y="3816985"/>
            <a:ext cx="1464945" cy="587375"/>
          </a:xfrm>
          <a:prstGeom prst="rect">
            <a:avLst/>
          </a:prstGeom>
          <a:solidFill>
            <a:schemeClr val="bg2"/>
          </a:solidFill>
        </p:spPr>
        <p:txBody>
          <a:bodyPr wrap="square">
            <a:noAutofit/>
          </a:bodyPr>
          <a:p>
            <a:pPr algn="l"/>
            <a:r>
              <a:rPr lang="zh-CN" altLang="en-US" sz="2400" b="1">
                <a:latin typeface="Arial" panose="020B0604020202020204" pitchFamily="34" charset="0"/>
                <a:ea typeface="微软雅黑" panose="020B0503020204020204" charset="-122"/>
              </a:rPr>
              <a:t>人与自然</a:t>
            </a:r>
            <a:endParaRPr lang="zh-CN" altLang="en-US" sz="2800" b="1">
              <a:latin typeface="Arial" panose="020B0604020202020204" pitchFamily="34" charset="0"/>
              <a:ea typeface="微软雅黑" panose="020B0503020204020204" charset="-122"/>
            </a:endParaRPr>
          </a:p>
        </p:txBody>
      </p:sp>
      <p:sp>
        <p:nvSpPr>
          <p:cNvPr id="14" name="文本框 13"/>
          <p:cNvSpPr txBox="1"/>
          <p:nvPr/>
        </p:nvSpPr>
        <p:spPr>
          <a:xfrm>
            <a:off x="7556500" y="1153795"/>
            <a:ext cx="2944495" cy="587375"/>
          </a:xfrm>
          <a:prstGeom prst="rect">
            <a:avLst/>
          </a:prstGeom>
        </p:spPr>
        <p:txBody>
          <a:bodyPr wrap="square">
            <a:noAutofit/>
          </a:bodyPr>
          <a:p>
            <a:pPr algn="l"/>
            <a:r>
              <a:rPr lang="en-US" altLang="zh-CN" sz="2800" b="1">
                <a:latin typeface="Arial" panose="020B0604020202020204" pitchFamily="34" charset="0"/>
                <a:ea typeface="微软雅黑" panose="020B0503020204020204" charset="-122"/>
              </a:rPr>
              <a:t>“</a:t>
            </a:r>
            <a:r>
              <a:rPr lang="zh-CN" altLang="en-US" sz="2800" b="1">
                <a:latin typeface="Arial" panose="020B0604020202020204" pitchFamily="34" charset="0"/>
                <a:ea typeface="微软雅黑" panose="020B0503020204020204" charset="-122"/>
              </a:rPr>
              <a:t>四层</a:t>
            </a:r>
            <a:r>
              <a:rPr lang="en-US" altLang="zh-CN" sz="2800" b="1">
                <a:latin typeface="Arial" panose="020B0604020202020204" pitchFamily="34" charset="0"/>
                <a:ea typeface="微软雅黑" panose="020B0503020204020204" charset="-122"/>
              </a:rPr>
              <a:t>”</a:t>
            </a:r>
            <a:r>
              <a:rPr lang="zh-CN" altLang="en-US" sz="2800" b="1">
                <a:latin typeface="Arial" panose="020B0604020202020204" pitchFamily="34" charset="0"/>
                <a:ea typeface="微软雅黑" panose="020B0503020204020204" charset="-122"/>
              </a:rPr>
              <a:t>考察内容</a:t>
            </a:r>
            <a:endParaRPr lang="zh-CN" altLang="en-US" sz="2800" b="1">
              <a:latin typeface="Arial" panose="020B0604020202020204" pitchFamily="34" charset="0"/>
              <a:ea typeface="微软雅黑" panose="020B0503020204020204" charset="-122"/>
            </a:endParaRPr>
          </a:p>
        </p:txBody>
      </p:sp>
      <p:sp>
        <p:nvSpPr>
          <p:cNvPr id="15" name="文本框 14"/>
          <p:cNvSpPr txBox="1"/>
          <p:nvPr/>
        </p:nvSpPr>
        <p:spPr>
          <a:xfrm>
            <a:off x="1983740" y="2337435"/>
            <a:ext cx="2099310" cy="3449955"/>
          </a:xfrm>
          <a:prstGeom prst="rect">
            <a:avLst/>
          </a:prstGeom>
        </p:spPr>
        <p:txBody>
          <a:bodyPr wrap="square">
            <a:spAutoFit/>
          </a:bodyPr>
          <a:p>
            <a:pPr algn="l">
              <a:lnSpc>
                <a:spcPct val="130000"/>
              </a:lnSpc>
            </a:pPr>
            <a:r>
              <a:rPr lang="zh-CN" altLang="en-US" sz="2800">
                <a:latin typeface="Arial" panose="020B0604020202020204" pitchFamily="34" charset="0"/>
                <a:ea typeface="微软雅黑" panose="020B0503020204020204" charset="-122"/>
              </a:rPr>
              <a:t>真实的英语学习与跨文化交际情境;</a:t>
            </a:r>
            <a:endParaRPr lang="zh-CN" altLang="en-US" sz="2800">
              <a:latin typeface="Arial" panose="020B0604020202020204" pitchFamily="34" charset="0"/>
              <a:ea typeface="微软雅黑" panose="020B0503020204020204" charset="-122"/>
            </a:endParaRPr>
          </a:p>
          <a:p>
            <a:pPr algn="l">
              <a:lnSpc>
                <a:spcPct val="130000"/>
              </a:lnSpc>
            </a:pPr>
            <a:r>
              <a:rPr lang="zh-CN" altLang="en-US" sz="2800">
                <a:latin typeface="Arial" panose="020B0604020202020204" pitchFamily="34" charset="0"/>
                <a:ea typeface="微软雅黑" panose="020B0503020204020204" charset="-122"/>
              </a:rPr>
              <a:t>模拟或真实的语言运用情境</a:t>
            </a:r>
            <a:endParaRPr lang="zh-CN" altLang="en-US" sz="2800">
              <a:latin typeface="Arial" panose="020B0604020202020204" pitchFamily="34" charset="0"/>
              <a:ea typeface="微软雅黑" panose="020B0503020204020204" charset="-122"/>
            </a:endParaRPr>
          </a:p>
        </p:txBody>
      </p:sp>
      <p:sp>
        <p:nvSpPr>
          <p:cNvPr id="16" name="文本框 15"/>
          <p:cNvSpPr txBox="1"/>
          <p:nvPr/>
        </p:nvSpPr>
        <p:spPr>
          <a:xfrm>
            <a:off x="4311015" y="1903095"/>
            <a:ext cx="2286000" cy="4154170"/>
          </a:xfrm>
          <a:prstGeom prst="rect">
            <a:avLst/>
          </a:prstGeom>
        </p:spPr>
        <p:txBody>
          <a:bodyPr wrap="square">
            <a:spAutoFit/>
          </a:bodyPr>
          <a:p>
            <a:pPr algn="l"/>
            <a:r>
              <a:rPr lang="zh-CN" altLang="en-US" sz="2400">
                <a:latin typeface="Arial" panose="020B0604020202020204" pitchFamily="34" charset="0"/>
                <a:ea typeface="微软雅黑" panose="020B0503020204020204" charset="-122"/>
              </a:rPr>
              <a:t>注重基础性；提高综合性；强调应用性；突出创新性。</a:t>
            </a:r>
            <a:endParaRPr lang="zh-CN" altLang="en-US" sz="2400">
              <a:latin typeface="Arial" panose="020B0604020202020204" pitchFamily="34" charset="0"/>
              <a:ea typeface="微软雅黑" panose="020B0503020204020204" charset="-122"/>
            </a:endParaRPr>
          </a:p>
          <a:p>
            <a:pPr algn="l"/>
            <a:r>
              <a:rPr lang="zh-CN" altLang="en-US" sz="2400">
                <a:solidFill>
                  <a:srgbClr val="C00000"/>
                </a:solidFill>
                <a:latin typeface="Arial" panose="020B0604020202020204" pitchFamily="34" charset="0"/>
                <a:ea typeface="微软雅黑" panose="020B0503020204020204" charset="-122"/>
              </a:rPr>
              <a:t>突出考查考生使用英语从事日常交际、学习和思辨活动,达到交际目的和解决实际问题的能力。</a:t>
            </a:r>
            <a:endParaRPr lang="zh-CN" altLang="en-US" sz="2400">
              <a:solidFill>
                <a:srgbClr val="C00000"/>
              </a:solidFill>
              <a:latin typeface="Arial" panose="020B0604020202020204" pitchFamily="34" charset="0"/>
              <a:ea typeface="微软雅黑" panose="020B0503020204020204" charset="-122"/>
            </a:endParaRPr>
          </a:p>
        </p:txBody>
      </p:sp>
      <p:sp>
        <p:nvSpPr>
          <p:cNvPr id="17" name="文本框 16"/>
          <p:cNvSpPr txBox="1"/>
          <p:nvPr/>
        </p:nvSpPr>
        <p:spPr>
          <a:xfrm>
            <a:off x="6484620" y="1854835"/>
            <a:ext cx="4787900" cy="1630045"/>
          </a:xfrm>
          <a:prstGeom prst="rect">
            <a:avLst/>
          </a:prstGeom>
        </p:spPr>
        <p:txBody>
          <a:bodyPr wrap="square">
            <a:spAutoFit/>
          </a:bodyPr>
          <a:p>
            <a:pPr algn="l"/>
            <a:r>
              <a:rPr lang="zh-CN" altLang="en-US" sz="2000" b="1">
                <a:solidFill>
                  <a:srgbClr val="C00000"/>
                </a:solidFill>
                <a:latin typeface="Arial" panose="020B0604020202020204" pitchFamily="34" charset="0"/>
                <a:ea typeface="微软雅黑" panose="020B0503020204020204" charset="-122"/>
              </a:rPr>
              <a:t>核心价值：</a:t>
            </a:r>
            <a:endParaRPr lang="zh-CN" altLang="en-US" sz="2000" b="1">
              <a:solidFill>
                <a:srgbClr val="C00000"/>
              </a:solidFill>
              <a:latin typeface="Arial" panose="020B0604020202020204" pitchFamily="34" charset="0"/>
              <a:ea typeface="微软雅黑" panose="020B0503020204020204" charset="-122"/>
            </a:endParaRPr>
          </a:p>
          <a:p>
            <a:pPr algn="l"/>
            <a:r>
              <a:rPr lang="zh-CN" altLang="en-US" sz="2000" b="1">
                <a:solidFill>
                  <a:srgbClr val="C00000"/>
                </a:solidFill>
                <a:latin typeface="Arial" panose="020B0604020202020204" pitchFamily="34" charset="0"/>
                <a:ea typeface="微软雅黑" panose="020B0503020204020204" charset="-122"/>
              </a:rPr>
              <a:t> </a:t>
            </a:r>
            <a:r>
              <a:rPr lang="en-US" altLang="zh-CN" sz="2000" b="1">
                <a:solidFill>
                  <a:srgbClr val="C00000"/>
                </a:solidFill>
                <a:latin typeface="Arial" panose="020B0604020202020204" pitchFamily="34" charset="0"/>
                <a:ea typeface="微软雅黑" panose="020B0503020204020204" charset="-122"/>
              </a:rPr>
              <a:t>      </a:t>
            </a:r>
            <a:r>
              <a:rPr lang="zh-CN" altLang="en-US" sz="2000">
                <a:latin typeface="Arial" panose="020B0604020202020204" pitchFamily="34" charset="0"/>
                <a:ea typeface="微软雅黑" panose="020B0503020204020204" charset="-122"/>
              </a:rPr>
              <a:t>高考英语要体现</a:t>
            </a:r>
            <a:r>
              <a:rPr lang="zh-CN" altLang="en-US" sz="2000" b="1">
                <a:solidFill>
                  <a:srgbClr val="C00000"/>
                </a:solidFill>
                <a:latin typeface="Arial" panose="020B0604020202020204" pitchFamily="34" charset="0"/>
                <a:ea typeface="微软雅黑" panose="020B0503020204020204" charset="-122"/>
              </a:rPr>
              <a:t>中国情怀</a:t>
            </a:r>
            <a:r>
              <a:rPr lang="zh-CN" altLang="en-US" sz="2000">
                <a:latin typeface="Arial" panose="020B0604020202020204" pitchFamily="34" charset="0"/>
                <a:ea typeface="微软雅黑" panose="020B0503020204020204" charset="-122"/>
              </a:rPr>
              <a:t>和</a:t>
            </a:r>
            <a:r>
              <a:rPr lang="zh-CN" altLang="en-US" sz="2000" b="1">
                <a:solidFill>
                  <a:srgbClr val="C00000"/>
                </a:solidFill>
                <a:latin typeface="Arial" panose="020B0604020202020204" pitchFamily="34" charset="0"/>
                <a:ea typeface="微软雅黑" panose="020B0503020204020204" charset="-122"/>
              </a:rPr>
              <a:t>国际视野</a:t>
            </a:r>
            <a:r>
              <a:rPr lang="zh-CN" altLang="en-US" sz="2000">
                <a:latin typeface="Arial" panose="020B0604020202020204" pitchFamily="34" charset="0"/>
                <a:ea typeface="微软雅黑" panose="020B0503020204020204" charset="-122"/>
              </a:rPr>
              <a:t>的核心价值，既要增强学生对</a:t>
            </a:r>
            <a:r>
              <a:rPr lang="zh-CN" altLang="en-US" sz="2000" b="1">
                <a:solidFill>
                  <a:srgbClr val="C00000"/>
                </a:solidFill>
                <a:latin typeface="Arial" panose="020B0604020202020204" pitchFamily="34" charset="0"/>
                <a:ea typeface="微软雅黑" panose="020B0503020204020204" charset="-122"/>
              </a:rPr>
              <a:t>中华优秀传统文化</a:t>
            </a:r>
            <a:r>
              <a:rPr lang="zh-CN" altLang="en-US" sz="2000">
                <a:latin typeface="Arial" panose="020B0604020202020204" pitchFamily="34" charset="0"/>
                <a:ea typeface="微软雅黑" panose="020B0503020204020204" charset="-122"/>
              </a:rPr>
              <a:t>和</a:t>
            </a:r>
            <a:r>
              <a:rPr lang="zh-CN" altLang="en-US" sz="2000" b="1">
                <a:solidFill>
                  <a:srgbClr val="C00000"/>
                </a:solidFill>
                <a:latin typeface="Arial" panose="020B0604020202020204" pitchFamily="34" charset="0"/>
                <a:ea typeface="微软雅黑" panose="020B0503020204020204" charset="-122"/>
              </a:rPr>
              <a:t>社会主义先进文化</a:t>
            </a:r>
            <a:r>
              <a:rPr lang="zh-CN" altLang="en-US" sz="2000">
                <a:latin typeface="Arial" panose="020B0604020202020204" pitchFamily="34" charset="0"/>
                <a:ea typeface="微软雅黑" panose="020B0503020204020204" charset="-122"/>
              </a:rPr>
              <a:t>的认同，又要促进学生的</a:t>
            </a:r>
            <a:r>
              <a:rPr lang="zh-CN" altLang="en-US" sz="2000" b="1">
                <a:solidFill>
                  <a:srgbClr val="C00000"/>
                </a:solidFill>
                <a:latin typeface="Arial" panose="020B0604020202020204" pitchFamily="34" charset="0"/>
                <a:ea typeface="微软雅黑" panose="020B0503020204020204" charset="-122"/>
              </a:rPr>
              <a:t>全球意识</a:t>
            </a:r>
            <a:r>
              <a:rPr lang="zh-CN" altLang="en-US" sz="2000">
                <a:latin typeface="Arial" panose="020B0604020202020204" pitchFamily="34" charset="0"/>
                <a:ea typeface="微软雅黑" panose="020B0503020204020204" charset="-122"/>
              </a:rPr>
              <a:t>和</a:t>
            </a:r>
            <a:r>
              <a:rPr lang="zh-CN" altLang="en-US" sz="2000" b="1">
                <a:solidFill>
                  <a:srgbClr val="C00000"/>
                </a:solidFill>
                <a:latin typeface="Arial" panose="020B0604020202020204" pitchFamily="34" charset="0"/>
                <a:ea typeface="微软雅黑" panose="020B0503020204020204" charset="-122"/>
              </a:rPr>
              <a:t>开放包容</a:t>
            </a:r>
            <a:r>
              <a:rPr lang="zh-CN" altLang="en-US" sz="2000">
                <a:latin typeface="Arial" panose="020B0604020202020204" pitchFamily="34" charset="0"/>
                <a:ea typeface="微软雅黑" panose="020B0503020204020204" charset="-122"/>
              </a:rPr>
              <a:t>的态度。</a:t>
            </a:r>
            <a:endParaRPr lang="zh-CN" altLang="en-US" sz="2000">
              <a:latin typeface="Arial" panose="020B0604020202020204" pitchFamily="34" charset="0"/>
              <a:ea typeface="微软雅黑" panose="020B0503020204020204" charset="-122"/>
            </a:endParaRPr>
          </a:p>
        </p:txBody>
      </p:sp>
      <p:sp>
        <p:nvSpPr>
          <p:cNvPr id="18" name="文本框 17"/>
          <p:cNvSpPr txBox="1"/>
          <p:nvPr/>
        </p:nvSpPr>
        <p:spPr>
          <a:xfrm>
            <a:off x="6551295" y="3664500"/>
            <a:ext cx="4064000" cy="398780"/>
          </a:xfrm>
          <a:prstGeom prst="rect">
            <a:avLst/>
          </a:prstGeom>
        </p:spPr>
        <p:txBody>
          <a:bodyPr>
            <a:spAutoFit/>
          </a:bodyPr>
          <a:p>
            <a:pPr algn="l"/>
            <a:r>
              <a:rPr lang="zh-CN" altLang="en-US" sz="2000" b="1">
                <a:solidFill>
                  <a:srgbClr val="C00000"/>
                </a:solidFill>
                <a:latin typeface="Arial" panose="020B0604020202020204" pitchFamily="34" charset="0"/>
                <a:ea typeface="微软雅黑" panose="020B0503020204020204" charset="-122"/>
              </a:rPr>
              <a:t>学科素养：</a:t>
            </a:r>
            <a:r>
              <a:rPr lang="zh-CN" altLang="en-US" sz="2000">
                <a:latin typeface="Arial" panose="020B0604020202020204" pitchFamily="34" charset="0"/>
                <a:ea typeface="微软雅黑" panose="020B0503020204020204" charset="-122"/>
              </a:rPr>
              <a:t>交际、学习、思辨</a:t>
            </a:r>
            <a:endParaRPr lang="zh-CN" altLang="en-US" sz="2000">
              <a:latin typeface="Arial" panose="020B0604020202020204" pitchFamily="34" charset="0"/>
              <a:ea typeface="微软雅黑" panose="020B0503020204020204" charset="-122"/>
            </a:endParaRPr>
          </a:p>
        </p:txBody>
      </p:sp>
      <p:sp>
        <p:nvSpPr>
          <p:cNvPr id="19" name="文本框 18"/>
          <p:cNvSpPr txBox="1"/>
          <p:nvPr/>
        </p:nvSpPr>
        <p:spPr>
          <a:xfrm>
            <a:off x="6484620" y="4243070"/>
            <a:ext cx="5231765" cy="706755"/>
          </a:xfrm>
          <a:prstGeom prst="rect">
            <a:avLst/>
          </a:prstGeom>
        </p:spPr>
        <p:txBody>
          <a:bodyPr wrap="square">
            <a:spAutoFit/>
          </a:bodyPr>
          <a:p>
            <a:pPr algn="l">
              <a:buClrTx/>
              <a:buSzTx/>
              <a:buFontTx/>
            </a:pPr>
            <a:r>
              <a:rPr lang="zh-CN" altLang="en-US" sz="2000" b="1">
                <a:solidFill>
                  <a:srgbClr val="C00000"/>
                </a:solidFill>
                <a:latin typeface="Arial" panose="020B0604020202020204" pitchFamily="34" charset="0"/>
                <a:ea typeface="微软雅黑" panose="020B0503020204020204" charset="-122"/>
              </a:rPr>
              <a:t>关键能力：</a:t>
            </a:r>
            <a:r>
              <a:rPr lang="zh-CN" altLang="en-US" sz="2000">
                <a:latin typeface="Arial" panose="020B0604020202020204" pitchFamily="34" charset="0"/>
                <a:ea typeface="微软雅黑" panose="020B0503020204020204" charset="-122"/>
              </a:rPr>
              <a:t>听力理解、</a:t>
            </a:r>
            <a:r>
              <a:rPr lang="zh-CN" altLang="en-US" sz="2000" b="1">
                <a:solidFill>
                  <a:srgbClr val="C00000"/>
                </a:solidFill>
                <a:latin typeface="Arial" panose="020B0604020202020204" pitchFamily="34" charset="0"/>
                <a:ea typeface="微软雅黑" panose="020B0503020204020204" charset="-122"/>
              </a:rPr>
              <a:t>阅读理解、书面表达</a:t>
            </a:r>
            <a:r>
              <a:rPr lang="zh-CN" altLang="en-US" sz="2000">
                <a:latin typeface="Arial" panose="020B0604020202020204" pitchFamily="34" charset="0"/>
                <a:ea typeface="微软雅黑" panose="020B0503020204020204" charset="-122"/>
              </a:rPr>
              <a:t>、口语表达</a:t>
            </a:r>
            <a:endParaRPr lang="zh-CN" altLang="en-US" sz="2000">
              <a:latin typeface="Arial" panose="020B0604020202020204" pitchFamily="34" charset="0"/>
              <a:ea typeface="微软雅黑" panose="020B0503020204020204" charset="-122"/>
            </a:endParaRPr>
          </a:p>
        </p:txBody>
      </p:sp>
      <p:sp>
        <p:nvSpPr>
          <p:cNvPr id="20" name="文本框 19"/>
          <p:cNvSpPr txBox="1"/>
          <p:nvPr/>
        </p:nvSpPr>
        <p:spPr>
          <a:xfrm>
            <a:off x="6484620" y="5090795"/>
            <a:ext cx="5231130" cy="1329055"/>
          </a:xfrm>
          <a:prstGeom prst="rect">
            <a:avLst/>
          </a:prstGeom>
        </p:spPr>
        <p:txBody>
          <a:bodyPr wrap="square">
            <a:noAutofit/>
          </a:bodyPr>
          <a:p>
            <a:pPr algn="l">
              <a:buClrTx/>
              <a:buSzTx/>
              <a:buFontTx/>
            </a:pPr>
            <a:r>
              <a:rPr lang="zh-CN" altLang="en-US" sz="2000" b="1">
                <a:solidFill>
                  <a:srgbClr val="C00000"/>
                </a:solidFill>
                <a:latin typeface="Arial" panose="020B0604020202020204" pitchFamily="34" charset="0"/>
                <a:ea typeface="微软雅黑" panose="020B0503020204020204" charset="-122"/>
              </a:rPr>
              <a:t>必备知识：</a:t>
            </a:r>
            <a:endParaRPr lang="zh-CN" altLang="en-US" sz="2000" b="1">
              <a:solidFill>
                <a:srgbClr val="C00000"/>
              </a:solidFill>
              <a:latin typeface="Arial" panose="020B0604020202020204" pitchFamily="34" charset="0"/>
              <a:ea typeface="微软雅黑" panose="020B0503020204020204" charset="-122"/>
            </a:endParaRPr>
          </a:p>
          <a:p>
            <a:pPr algn="l">
              <a:buClrTx/>
              <a:buSzTx/>
              <a:buFontTx/>
            </a:pPr>
            <a:r>
              <a:rPr lang="zh-CN" altLang="en-US" sz="2000" b="1">
                <a:solidFill>
                  <a:srgbClr val="C00000"/>
                </a:solidFill>
                <a:latin typeface="Arial" panose="020B0604020202020204" pitchFamily="34" charset="0"/>
                <a:ea typeface="微软雅黑" panose="020B0503020204020204" charset="-122"/>
              </a:rPr>
              <a:t> </a:t>
            </a:r>
            <a:r>
              <a:rPr lang="en-US" altLang="zh-CN" sz="2000" b="1">
                <a:solidFill>
                  <a:srgbClr val="C00000"/>
                </a:solidFill>
                <a:latin typeface="Arial" panose="020B0604020202020204" pitchFamily="34" charset="0"/>
                <a:ea typeface="微软雅黑" panose="020B0503020204020204" charset="-122"/>
              </a:rPr>
              <a:t>      </a:t>
            </a:r>
            <a:r>
              <a:rPr lang="zh-CN" altLang="en-US" sz="2000">
                <a:latin typeface="Arial" panose="020B0604020202020204" pitchFamily="34" charset="0"/>
                <a:ea typeface="微软雅黑" panose="020B0503020204020204" charset="-122"/>
              </a:rPr>
              <a:t>学生需要掌握《英语课程标准》中提出的</a:t>
            </a:r>
            <a:r>
              <a:rPr lang="zh-CN" altLang="en-US" sz="2000" b="1">
                <a:solidFill>
                  <a:srgbClr val="C00000"/>
                </a:solidFill>
                <a:latin typeface="Arial" panose="020B0604020202020204" pitchFamily="34" charset="0"/>
                <a:ea typeface="微软雅黑" panose="020B0503020204020204" charset="-122"/>
              </a:rPr>
              <a:t>语音、词汇、语法、语篇、语用知识内容要求和文化知识内容要求相关的必备知识</a:t>
            </a:r>
            <a:r>
              <a:rPr lang="zh-CN" altLang="en-US" sz="2000">
                <a:latin typeface="Arial" panose="020B0604020202020204" pitchFamily="34" charset="0"/>
                <a:ea typeface="微软雅黑" panose="020B0503020204020204" charset="-122"/>
              </a:rPr>
              <a:t>。</a:t>
            </a:r>
            <a:endParaRPr lang="zh-CN" altLang="en-US" sz="2000">
              <a:latin typeface="Arial" panose="020B0604020202020204" pitchFamily="34" charset="0"/>
              <a:ea typeface="微软雅黑" panose="020B0503020204020204" charset="-122"/>
            </a:endParaRPr>
          </a:p>
        </p:txBody>
      </p:sp>
      <p:sp>
        <p:nvSpPr>
          <p:cNvPr id="21" name="文本框 20"/>
          <p:cNvSpPr txBox="1"/>
          <p:nvPr/>
        </p:nvSpPr>
        <p:spPr>
          <a:xfrm>
            <a:off x="393700" y="193040"/>
            <a:ext cx="5108575" cy="503555"/>
          </a:xfrm>
          <a:prstGeom prst="rect">
            <a:avLst/>
          </a:prstGeom>
          <a:solidFill>
            <a:schemeClr val="accent4">
              <a:lumMod val="20000"/>
              <a:lumOff val="80000"/>
            </a:schemeClr>
          </a:solidFill>
        </p:spPr>
        <p:txBody>
          <a:bodyPr>
            <a:noAutofit/>
          </a:bodyPr>
          <a:p>
            <a:pPr algn="l"/>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一.中国高考评价体系（英语）</a:t>
            </a:r>
            <a:endParaRPr lang="zh-CN" altLang="en-US" sz="2800">
              <a:latin typeface="微软雅黑" panose="020B0503020204020204" charset="-122"/>
              <a:ea typeface="微软雅黑" panose="020B0503020204020204" charset="-122"/>
            </a:endParaRPr>
          </a:p>
          <a:p>
            <a:pPr algn="l"/>
            <a:endParaRPr lang="zh-CN" altLang="en-US" sz="28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23545" y="700405"/>
            <a:ext cx="4913630" cy="521970"/>
          </a:xfrm>
          <a:prstGeom prst="rect">
            <a:avLst/>
          </a:prstGeom>
          <a:solidFill>
            <a:schemeClr val="accent4">
              <a:lumMod val="20000"/>
              <a:lumOff val="80000"/>
            </a:schemeClr>
          </a:solidFill>
        </p:spPr>
        <p:txBody>
          <a:bodyPr wrap="square">
            <a:spAutoFit/>
          </a:bodyPr>
          <a:p>
            <a:pPr algn="l"/>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二</a:t>
            </a:r>
            <a:r>
              <a:rPr lang="en-US" altLang="zh-CN" sz="2800" b="1">
                <a:solidFill>
                  <a:srgbClr val="C00000"/>
                </a:solidFill>
                <a:latin typeface="楷体" panose="02010609060101010101" charset="-122"/>
                <a:ea typeface="楷体" panose="02010609060101010101" charset="-122"/>
                <a:cs typeface="楷体" panose="02010609060101010101" charset="-122"/>
                <a:sym typeface="+mn-ea"/>
              </a:rPr>
              <a:t>.</a:t>
            </a: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全国I卷读后续写对比分析</a:t>
            </a:r>
            <a:endParaRPr lang="zh-CN" altLang="en-US" sz="2800" b="1">
              <a:solidFill>
                <a:srgbClr val="C00000"/>
              </a:solidFill>
              <a:latin typeface="楷体" panose="02010609060101010101" charset="-122"/>
              <a:ea typeface="楷体" panose="02010609060101010101" charset="-122"/>
              <a:cs typeface="楷体" panose="02010609060101010101" charset="-122"/>
            </a:endParaRPr>
          </a:p>
        </p:txBody>
      </p:sp>
      <p:graphicFrame>
        <p:nvGraphicFramePr>
          <p:cNvPr id="5" name="表格 4"/>
          <p:cNvGraphicFramePr/>
          <p:nvPr>
            <p:custDataLst>
              <p:tags r:id="rId1"/>
            </p:custDataLst>
          </p:nvPr>
        </p:nvGraphicFramePr>
        <p:xfrm>
          <a:off x="527050" y="1594485"/>
          <a:ext cx="10923905" cy="4391025"/>
        </p:xfrm>
        <a:graphic>
          <a:graphicData uri="http://schemas.openxmlformats.org/drawingml/2006/table">
            <a:tbl>
              <a:tblPr firstRow="1" bandRow="1">
                <a:tableStyleId>{5C22544A-7EE6-4342-B048-85BDC9FD1C3A}</a:tableStyleId>
              </a:tblPr>
              <a:tblGrid>
                <a:gridCol w="1423670"/>
                <a:gridCol w="1693545"/>
                <a:gridCol w="4883785"/>
                <a:gridCol w="2922905"/>
              </a:tblGrid>
              <a:tr h="60007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5819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5819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5819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5819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5819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sz="2400" b="1">
                        <a:solidFill>
                          <a:schemeClr val="tx1"/>
                        </a:solidFill>
                        <a:latin typeface="Arial" panose="020B0604020202020204" pitchFamily="34" charset="0"/>
                        <a:ea typeface="微软雅黑" panose="020B050302020402020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8" name="文本框 7"/>
          <p:cNvSpPr txBox="1"/>
          <p:nvPr/>
        </p:nvSpPr>
        <p:spPr>
          <a:xfrm>
            <a:off x="790575" y="1724025"/>
            <a:ext cx="940435" cy="460375"/>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a:t>
            </a:r>
            <a:r>
              <a:rPr lang="zh-CN" altLang="en-US" sz="2400" b="1">
                <a:latin typeface="Arial" panose="020B0604020202020204" pitchFamily="34" charset="0"/>
                <a:ea typeface="微软雅黑" panose="020B0503020204020204" charset="-122"/>
              </a:rPr>
              <a:t>年份</a:t>
            </a:r>
            <a:endParaRPr lang="zh-CN" altLang="en-US" sz="2400" b="1">
              <a:latin typeface="Arial" panose="020B0604020202020204" pitchFamily="34" charset="0"/>
              <a:ea typeface="微软雅黑" panose="020B0503020204020204" charset="-122"/>
            </a:endParaRPr>
          </a:p>
        </p:txBody>
      </p:sp>
      <p:sp>
        <p:nvSpPr>
          <p:cNvPr id="6" name="文本框 5"/>
          <p:cNvSpPr txBox="1"/>
          <p:nvPr/>
        </p:nvSpPr>
        <p:spPr>
          <a:xfrm>
            <a:off x="2054860" y="1651000"/>
            <a:ext cx="1592580" cy="460375"/>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a:t>
            </a:r>
            <a:r>
              <a:rPr lang="zh-CN" altLang="en-US" sz="2400" b="1">
                <a:latin typeface="Arial" panose="020B0604020202020204" pitchFamily="34" charset="0"/>
                <a:ea typeface="微软雅黑" panose="020B0503020204020204" charset="-122"/>
              </a:rPr>
              <a:t>主题语境</a:t>
            </a:r>
            <a:endParaRPr lang="zh-CN" altLang="en-US" sz="2400" b="1">
              <a:latin typeface="Arial" panose="020B0604020202020204" pitchFamily="34" charset="0"/>
              <a:ea typeface="微软雅黑" panose="020B0503020204020204" charset="-122"/>
            </a:endParaRPr>
          </a:p>
        </p:txBody>
      </p:sp>
      <p:sp>
        <p:nvSpPr>
          <p:cNvPr id="7" name="文本框 6"/>
          <p:cNvSpPr txBox="1"/>
          <p:nvPr/>
        </p:nvSpPr>
        <p:spPr>
          <a:xfrm>
            <a:off x="5137150" y="1648460"/>
            <a:ext cx="1592580" cy="460375"/>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a:t>
            </a:r>
            <a:r>
              <a:rPr lang="zh-CN" altLang="en-US" sz="2400" b="1">
                <a:latin typeface="Arial" panose="020B0604020202020204" pitchFamily="34" charset="0"/>
                <a:ea typeface="微软雅黑" panose="020B0503020204020204" charset="-122"/>
              </a:rPr>
              <a:t>故事内容</a:t>
            </a:r>
            <a:endParaRPr lang="zh-CN" altLang="en-US" sz="2400" b="1">
              <a:latin typeface="Arial" panose="020B0604020202020204" pitchFamily="34" charset="0"/>
              <a:ea typeface="微软雅黑" panose="020B0503020204020204" charset="-122"/>
            </a:endParaRPr>
          </a:p>
        </p:txBody>
      </p:sp>
      <p:sp>
        <p:nvSpPr>
          <p:cNvPr id="9" name="文本框 8"/>
          <p:cNvSpPr txBox="1"/>
          <p:nvPr/>
        </p:nvSpPr>
        <p:spPr>
          <a:xfrm>
            <a:off x="9032875" y="1767840"/>
            <a:ext cx="1592580" cy="460375"/>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a:t>
            </a:r>
            <a:r>
              <a:rPr lang="zh-CN" altLang="en-US" sz="2400" b="1">
                <a:latin typeface="Arial" panose="020B0604020202020204" pitchFamily="34" charset="0"/>
                <a:ea typeface="微软雅黑" panose="020B0503020204020204" charset="-122"/>
              </a:rPr>
              <a:t>育人价值</a:t>
            </a:r>
            <a:endParaRPr lang="zh-CN" altLang="en-US" sz="2400" b="1">
              <a:latin typeface="Arial" panose="020B0604020202020204" pitchFamily="34" charset="0"/>
              <a:ea typeface="微软雅黑" panose="020B0503020204020204" charset="-122"/>
            </a:endParaRPr>
          </a:p>
        </p:txBody>
      </p:sp>
      <p:sp>
        <p:nvSpPr>
          <p:cNvPr id="10" name="文本框 9"/>
          <p:cNvSpPr txBox="1"/>
          <p:nvPr/>
        </p:nvSpPr>
        <p:spPr>
          <a:xfrm>
            <a:off x="728980" y="2369820"/>
            <a:ext cx="1002030" cy="389890"/>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2024</a:t>
            </a:r>
            <a:endParaRPr lang="zh-CN" altLang="en-US" sz="2400" b="1">
              <a:latin typeface="Arial" panose="020B0604020202020204" pitchFamily="34" charset="0"/>
              <a:ea typeface="微软雅黑" panose="020B0503020204020204" charset="-122"/>
            </a:endParaRPr>
          </a:p>
        </p:txBody>
      </p:sp>
      <p:sp>
        <p:nvSpPr>
          <p:cNvPr id="11" name="文本框 10"/>
          <p:cNvSpPr txBox="1"/>
          <p:nvPr/>
        </p:nvSpPr>
        <p:spPr>
          <a:xfrm>
            <a:off x="790575" y="3116580"/>
            <a:ext cx="1002030" cy="389890"/>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2023</a:t>
            </a:r>
            <a:endParaRPr lang="zh-CN" altLang="en-US" sz="2400" b="1">
              <a:latin typeface="Arial" panose="020B0604020202020204" pitchFamily="34" charset="0"/>
              <a:ea typeface="微软雅黑" panose="020B0503020204020204" charset="-122"/>
            </a:endParaRPr>
          </a:p>
        </p:txBody>
      </p:sp>
      <p:sp>
        <p:nvSpPr>
          <p:cNvPr id="12" name="文本框 11"/>
          <p:cNvSpPr txBox="1"/>
          <p:nvPr/>
        </p:nvSpPr>
        <p:spPr>
          <a:xfrm>
            <a:off x="848995" y="3863340"/>
            <a:ext cx="1002030" cy="389890"/>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2022</a:t>
            </a:r>
            <a:endParaRPr lang="zh-CN" altLang="en-US" sz="2400" b="1">
              <a:latin typeface="Arial" panose="020B0604020202020204" pitchFamily="34" charset="0"/>
              <a:ea typeface="微软雅黑" panose="020B0503020204020204" charset="-122"/>
            </a:endParaRPr>
          </a:p>
        </p:txBody>
      </p:sp>
      <p:sp>
        <p:nvSpPr>
          <p:cNvPr id="13" name="文本框 12"/>
          <p:cNvSpPr txBox="1"/>
          <p:nvPr/>
        </p:nvSpPr>
        <p:spPr>
          <a:xfrm>
            <a:off x="848995" y="4707890"/>
            <a:ext cx="1002030" cy="389890"/>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2021</a:t>
            </a:r>
            <a:endParaRPr lang="zh-CN" altLang="en-US" sz="2400" b="1">
              <a:latin typeface="Arial" panose="020B0604020202020204" pitchFamily="34" charset="0"/>
              <a:ea typeface="微软雅黑" panose="020B0503020204020204" charset="-122"/>
            </a:endParaRPr>
          </a:p>
        </p:txBody>
      </p:sp>
      <p:sp>
        <p:nvSpPr>
          <p:cNvPr id="14" name="文本框 13"/>
          <p:cNvSpPr txBox="1"/>
          <p:nvPr/>
        </p:nvSpPr>
        <p:spPr>
          <a:xfrm>
            <a:off x="848995" y="5426710"/>
            <a:ext cx="1002030" cy="389890"/>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2020</a:t>
            </a:r>
            <a:endParaRPr lang="zh-CN" altLang="en-US" sz="2400" b="1">
              <a:latin typeface="Arial" panose="020B0604020202020204" pitchFamily="34" charset="0"/>
              <a:ea typeface="微软雅黑" panose="020B0503020204020204" charset="-122"/>
            </a:endParaRPr>
          </a:p>
        </p:txBody>
      </p:sp>
      <p:sp>
        <p:nvSpPr>
          <p:cNvPr id="15" name="文本框 14"/>
          <p:cNvSpPr txBox="1"/>
          <p:nvPr/>
        </p:nvSpPr>
        <p:spPr>
          <a:xfrm>
            <a:off x="2108200" y="2228215"/>
            <a:ext cx="1592580" cy="711200"/>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a:t>
            </a:r>
            <a:r>
              <a:rPr lang="zh-CN" altLang="en-US" sz="2000" b="1">
                <a:solidFill>
                  <a:srgbClr val="7030A0"/>
                </a:solidFill>
                <a:latin typeface="Arial" panose="020B0604020202020204" pitchFamily="34" charset="0"/>
                <a:ea typeface="微软雅黑" panose="020B0503020204020204" charset="-122"/>
              </a:rPr>
              <a:t>人与社会</a:t>
            </a:r>
            <a:endParaRPr lang="zh-CN" altLang="en-US" sz="2000" b="1">
              <a:solidFill>
                <a:srgbClr val="7030A0"/>
              </a:solidFill>
              <a:latin typeface="Arial" panose="020B0604020202020204" pitchFamily="34" charset="0"/>
              <a:ea typeface="微软雅黑" panose="020B0503020204020204" charset="-122"/>
            </a:endParaRPr>
          </a:p>
          <a:p>
            <a:pPr algn="l"/>
            <a:r>
              <a:rPr lang="en-US" altLang="zh-CN" sz="2000" b="1">
                <a:solidFill>
                  <a:srgbClr val="7030A0"/>
                </a:solidFill>
                <a:latin typeface="Arial" panose="020B0604020202020204" pitchFamily="34" charset="0"/>
                <a:ea typeface="微软雅黑" panose="020B0503020204020204" charset="-122"/>
              </a:rPr>
              <a:t> </a:t>
            </a:r>
            <a:r>
              <a:rPr lang="zh-CN" altLang="en-US" sz="2000" b="1">
                <a:solidFill>
                  <a:srgbClr val="7030A0"/>
                </a:solidFill>
                <a:latin typeface="Arial" panose="020B0604020202020204" pitchFamily="34" charset="0"/>
                <a:ea typeface="微软雅黑" panose="020B0503020204020204" charset="-122"/>
              </a:rPr>
              <a:t>人与自我</a:t>
            </a:r>
            <a:endParaRPr lang="zh-CN" altLang="en-US" sz="2000" b="1">
              <a:solidFill>
                <a:srgbClr val="7030A0"/>
              </a:solidFill>
              <a:latin typeface="Arial" panose="020B0604020202020204" pitchFamily="34" charset="0"/>
              <a:ea typeface="微软雅黑" panose="020B0503020204020204" charset="-122"/>
            </a:endParaRPr>
          </a:p>
        </p:txBody>
      </p:sp>
      <p:sp>
        <p:nvSpPr>
          <p:cNvPr id="16" name="文本框 15"/>
          <p:cNvSpPr txBox="1"/>
          <p:nvPr/>
        </p:nvSpPr>
        <p:spPr>
          <a:xfrm>
            <a:off x="1924050" y="3161030"/>
            <a:ext cx="1592580" cy="460375"/>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a:t>
            </a:r>
            <a:r>
              <a:rPr lang="zh-CN" altLang="en-US" sz="2400" b="1">
                <a:latin typeface="Arial" panose="020B0604020202020204" pitchFamily="34" charset="0"/>
                <a:ea typeface="微软雅黑" panose="020B0503020204020204" charset="-122"/>
              </a:rPr>
              <a:t>人与自我</a:t>
            </a:r>
            <a:endParaRPr lang="zh-CN" altLang="en-US" sz="2400" b="1">
              <a:latin typeface="Arial" panose="020B0604020202020204" pitchFamily="34" charset="0"/>
              <a:ea typeface="微软雅黑" panose="020B0503020204020204" charset="-122"/>
            </a:endParaRPr>
          </a:p>
        </p:txBody>
      </p:sp>
      <p:sp>
        <p:nvSpPr>
          <p:cNvPr id="17" name="文本框 16"/>
          <p:cNvSpPr txBox="1"/>
          <p:nvPr/>
        </p:nvSpPr>
        <p:spPr>
          <a:xfrm>
            <a:off x="2075815" y="3791585"/>
            <a:ext cx="1592580" cy="771525"/>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a:t>
            </a:r>
            <a:r>
              <a:rPr lang="zh-CN" altLang="en-US" sz="2000" b="1">
                <a:solidFill>
                  <a:srgbClr val="7030A0"/>
                </a:solidFill>
                <a:latin typeface="Arial" panose="020B0604020202020204" pitchFamily="34" charset="0"/>
                <a:ea typeface="微软雅黑" panose="020B0503020204020204" charset="-122"/>
              </a:rPr>
              <a:t>人与自我</a:t>
            </a:r>
            <a:endParaRPr lang="zh-CN" altLang="en-US" sz="2000" b="1">
              <a:solidFill>
                <a:srgbClr val="7030A0"/>
              </a:solidFill>
              <a:latin typeface="Arial" panose="020B0604020202020204" pitchFamily="34" charset="0"/>
              <a:ea typeface="微软雅黑" panose="020B0503020204020204" charset="-122"/>
            </a:endParaRPr>
          </a:p>
          <a:p>
            <a:pPr algn="l"/>
            <a:r>
              <a:rPr lang="en-US" altLang="zh-CN" sz="2000" b="1">
                <a:solidFill>
                  <a:srgbClr val="7030A0"/>
                </a:solidFill>
                <a:latin typeface="Arial" panose="020B0604020202020204" pitchFamily="34" charset="0"/>
                <a:ea typeface="微软雅黑" panose="020B0503020204020204" charset="-122"/>
              </a:rPr>
              <a:t> </a:t>
            </a:r>
            <a:r>
              <a:rPr lang="zh-CN" altLang="en-US" sz="2000" b="1">
                <a:solidFill>
                  <a:srgbClr val="7030A0"/>
                </a:solidFill>
                <a:latin typeface="Arial" panose="020B0604020202020204" pitchFamily="34" charset="0"/>
                <a:ea typeface="微软雅黑" panose="020B0503020204020204" charset="-122"/>
              </a:rPr>
              <a:t>人与社会</a:t>
            </a:r>
            <a:endParaRPr lang="zh-CN" altLang="en-US" sz="2000" b="1">
              <a:solidFill>
                <a:srgbClr val="7030A0"/>
              </a:solidFill>
              <a:latin typeface="Arial" panose="020B0604020202020204" pitchFamily="34" charset="0"/>
              <a:ea typeface="微软雅黑" panose="020B0503020204020204" charset="-122"/>
            </a:endParaRPr>
          </a:p>
        </p:txBody>
      </p:sp>
      <p:sp>
        <p:nvSpPr>
          <p:cNvPr id="18" name="文本框 17"/>
          <p:cNvSpPr txBox="1"/>
          <p:nvPr/>
        </p:nvSpPr>
        <p:spPr>
          <a:xfrm>
            <a:off x="2108200" y="4563110"/>
            <a:ext cx="1592580" cy="711835"/>
          </a:xfrm>
          <a:prstGeom prst="rect">
            <a:avLst/>
          </a:prstGeom>
        </p:spPr>
        <p:txBody>
          <a:bodyPr wrap="square">
            <a:noAutofit/>
          </a:bodyPr>
          <a:p>
            <a:pPr algn="l"/>
            <a:r>
              <a:rPr lang="en-US" altLang="zh-CN" sz="2000" b="1">
                <a:latin typeface="Arial" panose="020B0604020202020204" pitchFamily="34" charset="0"/>
                <a:ea typeface="微软雅黑" panose="020B0503020204020204" charset="-122"/>
              </a:rPr>
              <a:t> </a:t>
            </a:r>
            <a:r>
              <a:rPr lang="zh-CN" altLang="en-US" sz="2000" b="1">
                <a:latin typeface="Arial" panose="020B0604020202020204" pitchFamily="34" charset="0"/>
                <a:ea typeface="微软雅黑" panose="020B0503020204020204" charset="-122"/>
              </a:rPr>
              <a:t>人与自我</a:t>
            </a:r>
            <a:endParaRPr lang="en-US" altLang="zh-CN" sz="2000" b="1">
              <a:latin typeface="Arial" panose="020B0604020202020204" pitchFamily="34" charset="0"/>
              <a:ea typeface="微软雅黑" panose="020B0503020204020204" charset="-122"/>
            </a:endParaRPr>
          </a:p>
          <a:p>
            <a:pPr algn="l"/>
            <a:r>
              <a:rPr lang="en-US" altLang="zh-CN" sz="2000" b="1">
                <a:latin typeface="Arial" panose="020B0604020202020204" pitchFamily="34" charset="0"/>
                <a:ea typeface="微软雅黑" panose="020B0503020204020204" charset="-122"/>
              </a:rPr>
              <a:t> </a:t>
            </a:r>
            <a:r>
              <a:rPr lang="zh-CN" altLang="en-US" sz="2000" b="1">
                <a:latin typeface="Arial" panose="020B0604020202020204" pitchFamily="34" charset="0"/>
                <a:ea typeface="微软雅黑" panose="020B0503020204020204" charset="-122"/>
              </a:rPr>
              <a:t>人与社会</a:t>
            </a:r>
            <a:endParaRPr lang="zh-CN" altLang="en-US" sz="2000" b="1">
              <a:latin typeface="Arial" panose="020B0604020202020204" pitchFamily="34" charset="0"/>
              <a:ea typeface="微软雅黑" panose="020B0503020204020204" charset="-122"/>
            </a:endParaRPr>
          </a:p>
        </p:txBody>
      </p:sp>
      <p:sp>
        <p:nvSpPr>
          <p:cNvPr id="19" name="文本框 18"/>
          <p:cNvSpPr txBox="1"/>
          <p:nvPr/>
        </p:nvSpPr>
        <p:spPr>
          <a:xfrm>
            <a:off x="2075815" y="5363845"/>
            <a:ext cx="1592580" cy="460375"/>
          </a:xfrm>
          <a:prstGeom prst="rect">
            <a:avLst/>
          </a:prstGeom>
        </p:spPr>
        <p:txBody>
          <a:bodyPr wrap="square">
            <a:noAutofit/>
          </a:bodyPr>
          <a:p>
            <a:pPr algn="l"/>
            <a:r>
              <a:rPr lang="en-US" altLang="zh-CN" sz="2400" b="1">
                <a:latin typeface="Arial" panose="020B0604020202020204" pitchFamily="34" charset="0"/>
                <a:ea typeface="微软雅黑" panose="020B0503020204020204" charset="-122"/>
              </a:rPr>
              <a:t> </a:t>
            </a:r>
            <a:r>
              <a:rPr lang="zh-CN" altLang="en-US" sz="2400" b="1">
                <a:latin typeface="Arial" panose="020B0604020202020204" pitchFamily="34" charset="0"/>
                <a:ea typeface="微软雅黑" panose="020B0503020204020204" charset="-122"/>
              </a:rPr>
              <a:t>人与社会</a:t>
            </a:r>
            <a:endParaRPr lang="zh-CN" altLang="en-US" sz="2400" b="1">
              <a:latin typeface="Arial" panose="020B0604020202020204" pitchFamily="34" charset="0"/>
              <a:ea typeface="微软雅黑" panose="020B0503020204020204" charset="-122"/>
            </a:endParaRPr>
          </a:p>
        </p:txBody>
      </p:sp>
      <p:sp>
        <p:nvSpPr>
          <p:cNvPr id="20" name="文本框 19"/>
          <p:cNvSpPr txBox="1"/>
          <p:nvPr/>
        </p:nvSpPr>
        <p:spPr>
          <a:xfrm>
            <a:off x="3721100" y="2369820"/>
            <a:ext cx="4847590" cy="460375"/>
          </a:xfrm>
          <a:prstGeom prst="rect">
            <a:avLst/>
          </a:prstGeom>
        </p:spPr>
        <p:txBody>
          <a:bodyPr wrap="square">
            <a:spAutoFit/>
          </a:bodyPr>
          <a:p>
            <a:pPr algn="l"/>
            <a:r>
              <a:rPr lang="zh-CN" altLang="en-US" sz="2400" b="1">
                <a:latin typeface="Arial" panose="020B0604020202020204" pitchFamily="34" charset="0"/>
                <a:ea typeface="微软雅黑" panose="020B0503020204020204" charset="-122"/>
              </a:rPr>
              <a:t>作者出差时遇困，出租车司机相助</a:t>
            </a:r>
            <a:endParaRPr lang="zh-CN" altLang="en-US" sz="2400" b="1">
              <a:latin typeface="Arial" panose="020B0604020202020204" pitchFamily="34" charset="0"/>
              <a:ea typeface="微软雅黑" panose="020B0503020204020204" charset="-122"/>
            </a:endParaRPr>
          </a:p>
        </p:txBody>
      </p:sp>
      <p:sp>
        <p:nvSpPr>
          <p:cNvPr id="21" name="文本框 20"/>
          <p:cNvSpPr txBox="1"/>
          <p:nvPr/>
        </p:nvSpPr>
        <p:spPr>
          <a:xfrm>
            <a:off x="3848100" y="3091180"/>
            <a:ext cx="4460875" cy="460375"/>
          </a:xfrm>
          <a:prstGeom prst="rect">
            <a:avLst/>
          </a:prstGeom>
        </p:spPr>
        <p:txBody>
          <a:bodyPr wrap="square">
            <a:spAutoFit/>
          </a:bodyPr>
          <a:p>
            <a:pPr algn="l"/>
            <a:r>
              <a:rPr lang="zh-CN" altLang="en-US" sz="2400" b="1">
                <a:latin typeface="Arial" panose="020B0604020202020204" pitchFamily="34" charset="0"/>
                <a:ea typeface="微软雅黑" panose="020B0503020204020204" charset="-122"/>
              </a:rPr>
              <a:t>作者在参与写作比赛中的成长</a:t>
            </a:r>
            <a:endParaRPr lang="zh-CN" altLang="en-US" sz="2400" b="1">
              <a:latin typeface="Arial" panose="020B0604020202020204" pitchFamily="34" charset="0"/>
              <a:ea typeface="微软雅黑" panose="020B0503020204020204" charset="-122"/>
            </a:endParaRPr>
          </a:p>
        </p:txBody>
      </p:sp>
      <p:sp>
        <p:nvSpPr>
          <p:cNvPr id="22" name="文本框 21"/>
          <p:cNvSpPr txBox="1"/>
          <p:nvPr/>
        </p:nvSpPr>
        <p:spPr>
          <a:xfrm>
            <a:off x="3893185" y="3843655"/>
            <a:ext cx="4593590" cy="460375"/>
          </a:xfrm>
          <a:prstGeom prst="rect">
            <a:avLst/>
          </a:prstGeom>
        </p:spPr>
        <p:txBody>
          <a:bodyPr wrap="square">
            <a:spAutoFit/>
          </a:bodyPr>
          <a:p>
            <a:pPr algn="l"/>
            <a:r>
              <a:rPr lang="zh-CN" altLang="en-US" sz="2400" b="1">
                <a:latin typeface="Arial" panose="020B0604020202020204" pitchFamily="34" charset="0"/>
                <a:ea typeface="微软雅黑" panose="020B0503020204020204" charset="-122"/>
              </a:rPr>
              <a:t>脑瘫儿童 David 被鼓励参加比赛</a:t>
            </a:r>
            <a:endParaRPr lang="zh-CN" altLang="en-US" sz="2400" b="1">
              <a:latin typeface="Arial" panose="020B0604020202020204" pitchFamily="34" charset="0"/>
              <a:ea typeface="微软雅黑" panose="020B0503020204020204" charset="-122"/>
            </a:endParaRPr>
          </a:p>
        </p:txBody>
      </p:sp>
      <p:sp>
        <p:nvSpPr>
          <p:cNvPr id="23" name="文本框 22"/>
          <p:cNvSpPr txBox="1"/>
          <p:nvPr/>
        </p:nvSpPr>
        <p:spPr>
          <a:xfrm>
            <a:off x="3957955" y="4630970"/>
            <a:ext cx="4064000" cy="460375"/>
          </a:xfrm>
          <a:prstGeom prst="rect">
            <a:avLst/>
          </a:prstGeom>
        </p:spPr>
        <p:txBody>
          <a:bodyPr>
            <a:spAutoFit/>
          </a:bodyPr>
          <a:p>
            <a:pPr algn="l"/>
            <a:r>
              <a:rPr lang="zh-CN" altLang="en-US" sz="2400" b="1">
                <a:latin typeface="Arial" panose="020B0604020202020204" pitchFamily="34" charset="0"/>
                <a:ea typeface="微软雅黑" panose="020B0503020204020204" charset="-122"/>
              </a:rPr>
              <a:t>双胞胎姐妹准备母亲节惊喜</a:t>
            </a:r>
            <a:endParaRPr lang="zh-CN" altLang="en-US" sz="2400" b="1">
              <a:latin typeface="Arial" panose="020B0604020202020204" pitchFamily="34" charset="0"/>
              <a:ea typeface="微软雅黑" panose="020B0503020204020204" charset="-122"/>
            </a:endParaRPr>
          </a:p>
        </p:txBody>
      </p:sp>
      <p:sp>
        <p:nvSpPr>
          <p:cNvPr id="24" name="文本框 23"/>
          <p:cNvSpPr txBox="1"/>
          <p:nvPr/>
        </p:nvSpPr>
        <p:spPr>
          <a:xfrm>
            <a:off x="3810000" y="5277485"/>
            <a:ext cx="4663440" cy="460375"/>
          </a:xfrm>
          <a:prstGeom prst="rect">
            <a:avLst/>
          </a:prstGeom>
        </p:spPr>
        <p:txBody>
          <a:bodyPr wrap="square">
            <a:spAutoFit/>
          </a:bodyPr>
          <a:p>
            <a:pPr algn="l"/>
            <a:r>
              <a:rPr lang="zh-CN" altLang="en-US" sz="2400" b="1">
                <a:latin typeface="Arial" panose="020B0604020202020204" pitchFamily="34" charset="0"/>
                <a:ea typeface="微软雅黑" panose="020B0503020204020204" charset="-122"/>
              </a:rPr>
              <a:t>Meredit 一家帮助 Bemard 赚钱</a:t>
            </a:r>
            <a:endParaRPr lang="zh-CN" altLang="en-US" sz="2400" b="1">
              <a:latin typeface="Arial" panose="020B0604020202020204" pitchFamily="34" charset="0"/>
              <a:ea typeface="微软雅黑" panose="020B0503020204020204" charset="-122"/>
            </a:endParaRPr>
          </a:p>
        </p:txBody>
      </p:sp>
      <p:sp>
        <p:nvSpPr>
          <p:cNvPr id="25" name="文本框 24"/>
          <p:cNvSpPr txBox="1"/>
          <p:nvPr/>
        </p:nvSpPr>
        <p:spPr>
          <a:xfrm>
            <a:off x="8842375" y="2369820"/>
            <a:ext cx="2414905" cy="460375"/>
          </a:xfrm>
          <a:prstGeom prst="rect">
            <a:avLst/>
          </a:prstGeom>
        </p:spPr>
        <p:txBody>
          <a:bodyPr wrap="square">
            <a:spAutoFit/>
          </a:bodyPr>
          <a:p>
            <a:pPr algn="l"/>
            <a:r>
              <a:rPr lang="zh-CN" altLang="en-US" sz="2400" b="1">
                <a:latin typeface="Arial" panose="020B0604020202020204" pitchFamily="34" charset="0"/>
                <a:ea typeface="微软雅黑" panose="020B0503020204020204" charset="-122"/>
              </a:rPr>
              <a:t>trust and credit</a:t>
            </a:r>
            <a:endParaRPr lang="zh-CN" altLang="en-US" sz="2400" b="1">
              <a:latin typeface="Arial" panose="020B0604020202020204" pitchFamily="34" charset="0"/>
              <a:ea typeface="微软雅黑" panose="020B0503020204020204" charset="-122"/>
            </a:endParaRPr>
          </a:p>
        </p:txBody>
      </p:sp>
      <p:sp>
        <p:nvSpPr>
          <p:cNvPr id="26" name="文本框 25"/>
          <p:cNvSpPr txBox="1"/>
          <p:nvPr/>
        </p:nvSpPr>
        <p:spPr>
          <a:xfrm>
            <a:off x="8782685" y="3116580"/>
            <a:ext cx="2668270" cy="460375"/>
          </a:xfrm>
          <a:prstGeom prst="rect">
            <a:avLst/>
          </a:prstGeom>
        </p:spPr>
        <p:txBody>
          <a:bodyPr wrap="square">
            <a:spAutoFit/>
          </a:bodyPr>
          <a:p>
            <a:pPr algn="l"/>
            <a:r>
              <a:rPr lang="zh-CN" altLang="en-US" sz="2400" b="1">
                <a:latin typeface="Arial" panose="020B0604020202020204" pitchFamily="34" charset="0"/>
                <a:ea typeface="微软雅黑" panose="020B0503020204020204" charset="-122"/>
              </a:rPr>
              <a:t>personal growth</a:t>
            </a:r>
            <a:endParaRPr lang="zh-CN" altLang="en-US" sz="2400" b="1">
              <a:latin typeface="Arial" panose="020B0604020202020204" pitchFamily="34" charset="0"/>
              <a:ea typeface="微软雅黑" panose="020B0503020204020204" charset="-122"/>
            </a:endParaRPr>
          </a:p>
        </p:txBody>
      </p:sp>
      <p:sp>
        <p:nvSpPr>
          <p:cNvPr id="27" name="文本框 26"/>
          <p:cNvSpPr txBox="1"/>
          <p:nvPr/>
        </p:nvSpPr>
        <p:spPr>
          <a:xfrm>
            <a:off x="8711565" y="3914775"/>
            <a:ext cx="2661920" cy="460375"/>
          </a:xfrm>
          <a:prstGeom prst="rect">
            <a:avLst/>
          </a:prstGeom>
        </p:spPr>
        <p:txBody>
          <a:bodyPr wrap="square">
            <a:spAutoFit/>
          </a:bodyPr>
          <a:p>
            <a:pPr algn="l">
              <a:buClrTx/>
              <a:buSzTx/>
              <a:buFontTx/>
            </a:pPr>
            <a:r>
              <a:rPr lang="zh-CN" altLang="en-US" sz="2400" b="1">
                <a:latin typeface="Arial" panose="020B0604020202020204" pitchFamily="34" charset="0"/>
                <a:ea typeface="微软雅黑" panose="020B0503020204020204" charset="-122"/>
              </a:rPr>
              <a:t>personal growth</a:t>
            </a:r>
            <a:endParaRPr lang="zh-CN" altLang="en-US" sz="2400" b="1">
              <a:latin typeface="Arial" panose="020B0604020202020204" pitchFamily="34" charset="0"/>
              <a:ea typeface="微软雅黑" panose="020B0503020204020204" charset="-122"/>
            </a:endParaRPr>
          </a:p>
        </p:txBody>
      </p:sp>
      <p:sp>
        <p:nvSpPr>
          <p:cNvPr id="28" name="文本框 27"/>
          <p:cNvSpPr txBox="1"/>
          <p:nvPr/>
        </p:nvSpPr>
        <p:spPr>
          <a:xfrm>
            <a:off x="8968105" y="4637405"/>
            <a:ext cx="1974215" cy="460375"/>
          </a:xfrm>
          <a:prstGeom prst="rect">
            <a:avLst/>
          </a:prstGeom>
        </p:spPr>
        <p:txBody>
          <a:bodyPr wrap="square">
            <a:spAutoFit/>
          </a:bodyPr>
          <a:p>
            <a:pPr algn="l"/>
            <a:r>
              <a:rPr lang="zh-CN" altLang="en-US" sz="2400" b="1">
                <a:latin typeface="Arial" panose="020B0604020202020204" pitchFamily="34" charset="0"/>
                <a:ea typeface="微软雅黑" panose="020B0503020204020204" charset="-122"/>
              </a:rPr>
              <a:t>family love</a:t>
            </a:r>
            <a:endParaRPr lang="zh-CN" altLang="en-US" sz="2400" b="1">
              <a:latin typeface="Arial" panose="020B0604020202020204" pitchFamily="34" charset="0"/>
              <a:ea typeface="微软雅黑" panose="020B0503020204020204" charset="-122"/>
            </a:endParaRPr>
          </a:p>
        </p:txBody>
      </p:sp>
      <p:sp>
        <p:nvSpPr>
          <p:cNvPr id="29" name="文本框 28"/>
          <p:cNvSpPr txBox="1"/>
          <p:nvPr/>
        </p:nvSpPr>
        <p:spPr>
          <a:xfrm>
            <a:off x="8615680" y="5317490"/>
            <a:ext cx="2868295" cy="460375"/>
          </a:xfrm>
          <a:prstGeom prst="rect">
            <a:avLst/>
          </a:prstGeom>
        </p:spPr>
        <p:txBody>
          <a:bodyPr wrap="square">
            <a:spAutoFit/>
          </a:bodyPr>
          <a:p>
            <a:pPr algn="l">
              <a:buClrTx/>
              <a:buSzTx/>
              <a:buFontTx/>
            </a:pPr>
            <a:r>
              <a:rPr lang="zh-CN" altLang="en-US" sz="2400" b="1">
                <a:latin typeface="Arial" panose="020B0604020202020204" pitchFamily="34" charset="0"/>
                <a:ea typeface="微软雅黑" panose="020B0503020204020204" charset="-122"/>
              </a:rPr>
              <a:t>kindness and help</a:t>
            </a:r>
            <a:endParaRPr lang="zh-CN" altLang="en-US" sz="2400" b="1">
              <a:latin typeface="Arial" panose="020B0604020202020204" pitchFamily="34" charset="0"/>
              <a:ea typeface="微软雅黑" panose="020B0503020204020204" charset="-122"/>
            </a:endParaRPr>
          </a:p>
        </p:txBody>
      </p:sp>
      <p:sp>
        <p:nvSpPr>
          <p:cNvPr id="31" name="文本框 30"/>
          <p:cNvSpPr txBox="1"/>
          <p:nvPr/>
        </p:nvSpPr>
        <p:spPr>
          <a:xfrm>
            <a:off x="6350635" y="264795"/>
            <a:ext cx="1884680" cy="1207770"/>
          </a:xfrm>
          <a:prstGeom prst="rect">
            <a:avLst/>
          </a:prstGeom>
          <a:solidFill>
            <a:schemeClr val="accent6">
              <a:lumMod val="20000"/>
              <a:lumOff val="80000"/>
            </a:schemeClr>
          </a:solidFill>
        </p:spPr>
        <p:txBody>
          <a:bodyPr wrap="square">
            <a:noAutofit/>
          </a:bodyPr>
          <a:p>
            <a:pPr algn="l"/>
            <a:r>
              <a:rPr lang="zh-CN" altLang="en-US" sz="2400">
                <a:latin typeface="Arial" panose="020B0604020202020204" pitchFamily="34" charset="0"/>
                <a:ea typeface="微软雅黑" panose="020B0503020204020204" charset="-122"/>
              </a:rPr>
              <a:t>语言学习的</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两大功能：</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语用</a:t>
            </a:r>
            <a:r>
              <a:rPr lang="en-US" altLang="zh-CN" sz="2400">
                <a:latin typeface="Arial" panose="020B0604020202020204" pitchFamily="34" charset="0"/>
                <a:ea typeface="微软雅黑" panose="020B0503020204020204" charset="-122"/>
              </a:rPr>
              <a:t>&amp;</a:t>
            </a:r>
            <a:r>
              <a:rPr lang="zh-CN" altLang="en-US" sz="2400">
                <a:latin typeface="Arial" panose="020B0604020202020204" pitchFamily="34" charset="0"/>
                <a:ea typeface="微软雅黑" panose="020B0503020204020204" charset="-122"/>
              </a:rPr>
              <a:t>育人</a:t>
            </a:r>
            <a:endParaRPr lang="zh-CN" altLang="en-US" sz="24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linds(horizontal)">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linds(horizontal)">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5" grpId="0"/>
      <p:bldP spid="16" grpId="0"/>
      <p:bldP spid="21" grpId="0"/>
      <p:bldP spid="26" grpId="0"/>
      <p:bldP spid="17" grpId="0"/>
      <p:bldP spid="22" grpId="0"/>
      <p:bldP spid="27" grpId="0"/>
      <p:bldP spid="18" grpId="0"/>
      <p:bldP spid="23" grpId="0"/>
      <p:bldP spid="28" grpId="0"/>
      <p:bldP spid="19" grpId="0"/>
      <p:bldP spid="24" grpId="0"/>
      <p:bldP spid="29"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349885" y="259715"/>
            <a:ext cx="4897120" cy="503555"/>
          </a:xfrm>
          <a:prstGeom prst="rect">
            <a:avLst/>
          </a:prstGeom>
          <a:solidFill>
            <a:schemeClr val="accent4">
              <a:lumMod val="20000"/>
              <a:lumOff val="80000"/>
            </a:schemeClr>
          </a:solidFill>
        </p:spPr>
        <p:txBody>
          <a:bodyPr>
            <a:noAutofit/>
          </a:bodyPr>
          <a:p>
            <a:pPr algn="l"/>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三.思维导图与链接读后续写</a:t>
            </a:r>
            <a:endParaRPr lang="zh-CN" altLang="en-US" sz="2800">
              <a:latin typeface="微软雅黑" panose="020B0503020204020204" charset="-122"/>
              <a:ea typeface="微软雅黑" panose="020B0503020204020204" charset="-122"/>
            </a:endParaRPr>
          </a:p>
          <a:p>
            <a:pPr algn="l"/>
            <a:endParaRPr lang="zh-CN" altLang="en-US" sz="2800">
              <a:latin typeface="Arial" panose="020B0604020202020204" pitchFamily="34" charset="0"/>
              <a:ea typeface="微软雅黑" panose="020B0503020204020204" charset="-122"/>
            </a:endParaRPr>
          </a:p>
        </p:txBody>
      </p:sp>
      <p:sp>
        <p:nvSpPr>
          <p:cNvPr id="5" name="文本框 4"/>
          <p:cNvSpPr txBox="1"/>
          <p:nvPr/>
        </p:nvSpPr>
        <p:spPr>
          <a:xfrm>
            <a:off x="708660" y="2243455"/>
            <a:ext cx="901700" cy="953135"/>
          </a:xfrm>
          <a:prstGeom prst="rect">
            <a:avLst/>
          </a:prstGeom>
          <a:solidFill>
            <a:schemeClr val="bg2"/>
          </a:solidFill>
        </p:spPr>
        <p:txBody>
          <a:bodyPr wrap="square">
            <a:spAutoFit/>
          </a:bodyPr>
          <a:p>
            <a:pPr algn="l"/>
            <a:r>
              <a:rPr lang="zh-CN" altLang="en-US" sz="2800">
                <a:solidFill>
                  <a:srgbClr val="C00000"/>
                </a:solidFill>
                <a:latin typeface="Arial" panose="020B0604020202020204" pitchFamily="34" charset="0"/>
                <a:ea typeface="微软雅黑" panose="020B0503020204020204" charset="-122"/>
              </a:rPr>
              <a:t>思维</a:t>
            </a:r>
            <a:endParaRPr lang="zh-CN" altLang="en-US" sz="2800">
              <a:solidFill>
                <a:srgbClr val="C00000"/>
              </a:solidFill>
              <a:latin typeface="Arial" panose="020B0604020202020204" pitchFamily="34" charset="0"/>
              <a:ea typeface="微软雅黑" panose="020B0503020204020204" charset="-122"/>
            </a:endParaRPr>
          </a:p>
          <a:p>
            <a:pPr algn="l"/>
            <a:r>
              <a:rPr lang="zh-CN" altLang="en-US" sz="2800">
                <a:solidFill>
                  <a:srgbClr val="C00000"/>
                </a:solidFill>
                <a:latin typeface="Arial" panose="020B0604020202020204" pitchFamily="34" charset="0"/>
                <a:ea typeface="微软雅黑" panose="020B0503020204020204" charset="-122"/>
              </a:rPr>
              <a:t>导图</a:t>
            </a:r>
            <a:endParaRPr lang="zh-CN" altLang="en-US" sz="2800">
              <a:solidFill>
                <a:srgbClr val="C00000"/>
              </a:solidFill>
              <a:latin typeface="Arial" panose="020B0604020202020204" pitchFamily="34" charset="0"/>
              <a:ea typeface="微软雅黑" panose="020B0503020204020204" charset="-122"/>
            </a:endParaRPr>
          </a:p>
        </p:txBody>
      </p:sp>
      <p:sp>
        <p:nvSpPr>
          <p:cNvPr id="7" name="文本框 6"/>
          <p:cNvSpPr txBox="1"/>
          <p:nvPr/>
        </p:nvSpPr>
        <p:spPr>
          <a:xfrm>
            <a:off x="508000" y="3223260"/>
            <a:ext cx="1303020" cy="657860"/>
          </a:xfrm>
          <a:prstGeom prst="rect">
            <a:avLst/>
          </a:prstGeom>
          <a:solidFill>
            <a:schemeClr val="bg2"/>
          </a:solidFill>
        </p:spPr>
        <p:txBody>
          <a:bodyPr>
            <a:noAutofit/>
          </a:bodyPr>
          <a:p>
            <a:pPr algn="l"/>
            <a:r>
              <a:rPr lang="zh-CN" altLang="en-US" sz="1800">
                <a:latin typeface="Arial" panose="020B0604020202020204" pitchFamily="34" charset="0"/>
                <a:ea typeface="微软雅黑" panose="020B0503020204020204" charset="-122"/>
              </a:rPr>
              <a:t>英国学者东尼·博赞</a:t>
            </a:r>
            <a:endParaRPr lang="zh-CN" altLang="en-US" sz="1800">
              <a:latin typeface="Arial" panose="020B0604020202020204" pitchFamily="34" charset="0"/>
              <a:ea typeface="微软雅黑" panose="020B0503020204020204" charset="-122"/>
            </a:endParaRPr>
          </a:p>
        </p:txBody>
      </p:sp>
      <p:sp>
        <p:nvSpPr>
          <p:cNvPr id="8" name="左中括号 7"/>
          <p:cNvSpPr/>
          <p:nvPr/>
        </p:nvSpPr>
        <p:spPr>
          <a:xfrm>
            <a:off x="1853565" y="2243455"/>
            <a:ext cx="221615" cy="2223135"/>
          </a:xfrm>
          <a:prstGeom prst="leftBracket">
            <a:avLst/>
          </a:prstGeom>
          <a:ln w="254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nvSpPr>
        <p:spPr>
          <a:xfrm>
            <a:off x="2066290" y="2007870"/>
            <a:ext cx="813435" cy="460375"/>
          </a:xfrm>
          <a:prstGeom prst="rect">
            <a:avLst/>
          </a:prstGeom>
          <a:solidFill>
            <a:schemeClr val="accent1">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rPr>
              <a:t>特征</a:t>
            </a:r>
            <a:endParaRPr lang="zh-CN" altLang="en-US" sz="2400">
              <a:latin typeface="Arial" panose="020B0604020202020204" pitchFamily="34" charset="0"/>
              <a:ea typeface="微软雅黑" panose="020B0503020204020204" charset="-122"/>
            </a:endParaRPr>
          </a:p>
        </p:txBody>
      </p:sp>
      <p:sp>
        <p:nvSpPr>
          <p:cNvPr id="10" name="左中括号 9"/>
          <p:cNvSpPr/>
          <p:nvPr/>
        </p:nvSpPr>
        <p:spPr>
          <a:xfrm>
            <a:off x="2938780" y="1438275"/>
            <a:ext cx="221615" cy="1882140"/>
          </a:xfrm>
          <a:prstGeom prst="leftBracket">
            <a:avLst/>
          </a:prstGeom>
          <a:ln w="25400">
            <a:solidFill>
              <a:schemeClr val="tx2"/>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文本框 10"/>
          <p:cNvSpPr txBox="1"/>
          <p:nvPr/>
        </p:nvSpPr>
        <p:spPr>
          <a:xfrm>
            <a:off x="3219450" y="1208405"/>
            <a:ext cx="1146175" cy="36830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主题明确</a:t>
            </a:r>
            <a:endParaRPr lang="zh-CN" altLang="en-US" sz="1800">
              <a:latin typeface="Arial" panose="020B0604020202020204" pitchFamily="34" charset="0"/>
              <a:ea typeface="微软雅黑" panose="020B0503020204020204" charset="-122"/>
            </a:endParaRPr>
          </a:p>
        </p:txBody>
      </p:sp>
      <p:sp>
        <p:nvSpPr>
          <p:cNvPr id="12" name="文本框 11"/>
          <p:cNvSpPr txBox="1"/>
          <p:nvPr/>
        </p:nvSpPr>
        <p:spPr>
          <a:xfrm>
            <a:off x="3160395" y="1716405"/>
            <a:ext cx="1293495" cy="645160"/>
          </a:xfrm>
          <a:prstGeom prst="rect">
            <a:avLst/>
          </a:prstGeom>
          <a:solidFill>
            <a:schemeClr val="accent1">
              <a:lumMod val="20000"/>
              <a:lumOff val="80000"/>
            </a:schemeClr>
          </a:solidFill>
        </p:spPr>
        <p:txBody>
          <a:bodyPr wrap="square">
            <a:spAutoFit/>
          </a:bodyPr>
          <a:p>
            <a:pPr algn="ctr"/>
            <a:r>
              <a:rPr lang="zh-CN" altLang="en-US" sz="1800">
                <a:latin typeface="Arial" panose="020B0604020202020204" pitchFamily="34" charset="0"/>
                <a:ea typeface="微软雅黑" panose="020B0503020204020204" charset="-122"/>
              </a:rPr>
              <a:t>分支众多</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（子主题）</a:t>
            </a:r>
            <a:endParaRPr lang="zh-CN" altLang="en-US" sz="1800">
              <a:latin typeface="Arial" panose="020B0604020202020204" pitchFamily="34" charset="0"/>
              <a:ea typeface="微软雅黑" panose="020B0503020204020204" charset="-122"/>
            </a:endParaRPr>
          </a:p>
        </p:txBody>
      </p:sp>
      <p:sp>
        <p:nvSpPr>
          <p:cNvPr id="13" name="文本框 12"/>
          <p:cNvSpPr txBox="1"/>
          <p:nvPr/>
        </p:nvSpPr>
        <p:spPr>
          <a:xfrm>
            <a:off x="3160395" y="2526665"/>
            <a:ext cx="1397635" cy="36830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关键词为主</a:t>
            </a:r>
            <a:endParaRPr lang="zh-CN" altLang="en-US" sz="1800">
              <a:latin typeface="Arial" panose="020B0604020202020204" pitchFamily="34" charset="0"/>
              <a:ea typeface="微软雅黑" panose="020B0503020204020204" charset="-122"/>
            </a:endParaRPr>
          </a:p>
        </p:txBody>
      </p:sp>
      <p:sp>
        <p:nvSpPr>
          <p:cNvPr id="14" name="文本框 13"/>
          <p:cNvSpPr txBox="1"/>
          <p:nvPr/>
        </p:nvSpPr>
        <p:spPr>
          <a:xfrm>
            <a:off x="3159760" y="3019425"/>
            <a:ext cx="1146175" cy="36830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节点链接</a:t>
            </a:r>
            <a:endParaRPr lang="zh-CN" altLang="en-US" sz="1800">
              <a:latin typeface="Arial" panose="020B0604020202020204" pitchFamily="34" charset="0"/>
              <a:ea typeface="微软雅黑" panose="020B0503020204020204" charset="-122"/>
            </a:endParaRPr>
          </a:p>
        </p:txBody>
      </p:sp>
      <p:sp>
        <p:nvSpPr>
          <p:cNvPr id="15" name="文本框 14"/>
          <p:cNvSpPr txBox="1"/>
          <p:nvPr/>
        </p:nvSpPr>
        <p:spPr>
          <a:xfrm>
            <a:off x="2053590" y="4283075"/>
            <a:ext cx="813435" cy="460375"/>
          </a:xfrm>
          <a:prstGeom prst="rect">
            <a:avLst/>
          </a:prstGeom>
          <a:solidFill>
            <a:schemeClr val="accent4">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rPr>
              <a:t>好处</a:t>
            </a:r>
            <a:endParaRPr lang="zh-CN" altLang="en-US" sz="2400">
              <a:latin typeface="Arial" panose="020B0604020202020204" pitchFamily="34" charset="0"/>
              <a:ea typeface="微软雅黑" panose="020B0503020204020204" charset="-122"/>
            </a:endParaRPr>
          </a:p>
        </p:txBody>
      </p:sp>
      <p:sp>
        <p:nvSpPr>
          <p:cNvPr id="16" name="左中括号 15"/>
          <p:cNvSpPr/>
          <p:nvPr/>
        </p:nvSpPr>
        <p:spPr>
          <a:xfrm>
            <a:off x="2879725" y="3586480"/>
            <a:ext cx="221615" cy="2023110"/>
          </a:xfrm>
          <a:prstGeom prst="leftBracket">
            <a:avLst/>
          </a:prstGeom>
          <a:ln w="25400">
            <a:solidFill>
              <a:schemeClr val="tx2"/>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7" name="文本框 16"/>
          <p:cNvSpPr txBox="1"/>
          <p:nvPr/>
        </p:nvSpPr>
        <p:spPr>
          <a:xfrm>
            <a:off x="3070225" y="3439160"/>
            <a:ext cx="1682750" cy="36830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清晰呈现关系</a:t>
            </a:r>
            <a:endParaRPr lang="zh-CN" altLang="en-US" sz="1800">
              <a:latin typeface="Arial" panose="020B0604020202020204" pitchFamily="34" charset="0"/>
              <a:ea typeface="微软雅黑" panose="020B0503020204020204" charset="-122"/>
            </a:endParaRPr>
          </a:p>
        </p:txBody>
      </p:sp>
      <p:sp>
        <p:nvSpPr>
          <p:cNvPr id="18" name="文本框 17"/>
          <p:cNvSpPr txBox="1"/>
          <p:nvPr/>
        </p:nvSpPr>
        <p:spPr>
          <a:xfrm>
            <a:off x="3114040" y="3995420"/>
            <a:ext cx="1146175" cy="36830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加深记忆</a:t>
            </a:r>
            <a:endParaRPr lang="zh-CN" altLang="en-US" sz="1800">
              <a:latin typeface="Arial" panose="020B0604020202020204" pitchFamily="34" charset="0"/>
              <a:ea typeface="微软雅黑" panose="020B0503020204020204" charset="-122"/>
            </a:endParaRPr>
          </a:p>
        </p:txBody>
      </p:sp>
      <p:sp>
        <p:nvSpPr>
          <p:cNvPr id="19" name="文本框 18"/>
          <p:cNvSpPr txBox="1"/>
          <p:nvPr/>
        </p:nvSpPr>
        <p:spPr>
          <a:xfrm>
            <a:off x="3102610" y="4971415"/>
            <a:ext cx="1649095" cy="417195"/>
          </a:xfrm>
          <a:prstGeom prst="rect">
            <a:avLst/>
          </a:prstGeom>
          <a:solidFill>
            <a:schemeClr val="accent1">
              <a:lumMod val="20000"/>
              <a:lumOff val="80000"/>
            </a:schemeClr>
          </a:solidFill>
        </p:spPr>
        <p:txBody>
          <a:bodyPr wrap="square">
            <a:noAutofit/>
          </a:bodyPr>
          <a:p>
            <a:pPr algn="l"/>
            <a:r>
              <a:rPr lang="zh-CN" altLang="en-US" sz="1800">
                <a:latin typeface="Arial" panose="020B0604020202020204" pitchFamily="34" charset="0"/>
                <a:ea typeface="微软雅黑" panose="020B0503020204020204" charset="-122"/>
              </a:rPr>
              <a:t>提高学习效率</a:t>
            </a:r>
            <a:endParaRPr lang="zh-CN" altLang="en-US" sz="1800">
              <a:latin typeface="Arial" panose="020B0604020202020204" pitchFamily="34" charset="0"/>
              <a:ea typeface="微软雅黑" panose="020B0503020204020204" charset="-122"/>
            </a:endParaRPr>
          </a:p>
        </p:txBody>
      </p:sp>
      <p:sp>
        <p:nvSpPr>
          <p:cNvPr id="20" name="文本框 19"/>
          <p:cNvSpPr txBox="1"/>
          <p:nvPr/>
        </p:nvSpPr>
        <p:spPr>
          <a:xfrm>
            <a:off x="3070225" y="5539740"/>
            <a:ext cx="1642745" cy="36830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增强创造力</a:t>
            </a:r>
            <a:endParaRPr lang="zh-CN" altLang="en-US" sz="1800">
              <a:latin typeface="Arial" panose="020B0604020202020204" pitchFamily="34" charset="0"/>
              <a:ea typeface="微软雅黑" panose="020B0503020204020204" charset="-122"/>
            </a:endParaRPr>
          </a:p>
        </p:txBody>
      </p:sp>
      <p:sp>
        <p:nvSpPr>
          <p:cNvPr id="22" name="左右箭头 21"/>
          <p:cNvSpPr/>
          <p:nvPr/>
        </p:nvSpPr>
        <p:spPr>
          <a:xfrm>
            <a:off x="4999990" y="3019425"/>
            <a:ext cx="741680" cy="214630"/>
          </a:xfrm>
          <a:prstGeom prst="leftRightArrow">
            <a:avLst/>
          </a:prstGeom>
          <a:solidFill>
            <a:schemeClr val="accent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右中括号 22"/>
          <p:cNvSpPr/>
          <p:nvPr/>
        </p:nvSpPr>
        <p:spPr>
          <a:xfrm>
            <a:off x="4752975" y="1303020"/>
            <a:ext cx="207010" cy="4453255"/>
          </a:xfrm>
          <a:prstGeom prst="rightBracket">
            <a:avLst/>
          </a:prstGeom>
          <a:ln w="22225">
            <a:solidFill>
              <a:schemeClr val="tx2"/>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4" name="文本框 23"/>
          <p:cNvSpPr txBox="1"/>
          <p:nvPr/>
        </p:nvSpPr>
        <p:spPr>
          <a:xfrm>
            <a:off x="6035040" y="2007870"/>
            <a:ext cx="1315085" cy="652780"/>
          </a:xfrm>
          <a:prstGeom prst="rect">
            <a:avLst/>
          </a:prstGeom>
          <a:solidFill>
            <a:schemeClr val="accent1">
              <a:lumMod val="20000"/>
              <a:lumOff val="80000"/>
            </a:schemeClr>
          </a:solidFill>
        </p:spPr>
        <p:txBody>
          <a:bodyPr wrap="square">
            <a:noAutofit/>
          </a:bodyPr>
          <a:p>
            <a:pPr algn="l"/>
            <a:r>
              <a:rPr lang="zh-CN" altLang="en-US" sz="2000">
                <a:latin typeface="Arial" panose="020B0604020202020204" pitchFamily="34" charset="0"/>
                <a:ea typeface="微软雅黑" panose="020B0503020204020204" charset="-122"/>
              </a:rPr>
              <a:t>结构清晰：</a:t>
            </a:r>
            <a:endParaRPr lang="zh-CN" altLang="en-US" sz="2000">
              <a:latin typeface="Arial" panose="020B0604020202020204" pitchFamily="34" charset="0"/>
              <a:ea typeface="微软雅黑" panose="020B0503020204020204" charset="-122"/>
            </a:endParaRPr>
          </a:p>
          <a:p>
            <a:pPr algn="l"/>
            <a:r>
              <a:rPr lang="zh-CN" altLang="en-US" sz="2000">
                <a:latin typeface="Arial" panose="020B0604020202020204" pitchFamily="34" charset="0"/>
                <a:ea typeface="微软雅黑" panose="020B0503020204020204" charset="-122"/>
              </a:rPr>
              <a:t>以读促写</a:t>
            </a:r>
            <a:endParaRPr lang="zh-CN" altLang="en-US" sz="2000">
              <a:latin typeface="Arial" panose="020B0604020202020204" pitchFamily="34" charset="0"/>
              <a:ea typeface="微软雅黑" panose="020B0503020204020204" charset="-122"/>
            </a:endParaRPr>
          </a:p>
          <a:p>
            <a:pPr algn="l"/>
            <a:endParaRPr lang="zh-CN" altLang="en-US" sz="2000">
              <a:latin typeface="Arial" panose="020B0604020202020204" pitchFamily="34" charset="0"/>
              <a:ea typeface="微软雅黑" panose="020B0503020204020204" charset="-122"/>
            </a:endParaRPr>
          </a:p>
        </p:txBody>
      </p:sp>
      <p:sp>
        <p:nvSpPr>
          <p:cNvPr id="25" name="文本框 24"/>
          <p:cNvSpPr txBox="1"/>
          <p:nvPr/>
        </p:nvSpPr>
        <p:spPr>
          <a:xfrm>
            <a:off x="6009005" y="658495"/>
            <a:ext cx="1303020" cy="438150"/>
          </a:xfrm>
          <a:prstGeom prst="rect">
            <a:avLst/>
          </a:prstGeom>
          <a:solidFill>
            <a:schemeClr val="accent1">
              <a:lumMod val="20000"/>
              <a:lumOff val="80000"/>
            </a:schemeClr>
          </a:solidFill>
        </p:spPr>
        <p:txBody>
          <a:bodyPr wrap="square">
            <a:noAutofit/>
          </a:bodyPr>
          <a:p>
            <a:pPr algn="l"/>
            <a:r>
              <a:rPr lang="zh-CN" altLang="en-US" sz="2000">
                <a:latin typeface="Arial" panose="020B0604020202020204" pitchFamily="34" charset="0"/>
                <a:ea typeface="微软雅黑" panose="020B0503020204020204" charset="-122"/>
              </a:rPr>
              <a:t>主题语境</a:t>
            </a:r>
            <a:endParaRPr lang="zh-CN" altLang="en-US" sz="2000">
              <a:latin typeface="Arial" panose="020B0604020202020204" pitchFamily="34" charset="0"/>
              <a:ea typeface="微软雅黑" panose="020B0503020204020204" charset="-122"/>
            </a:endParaRPr>
          </a:p>
        </p:txBody>
      </p:sp>
      <p:sp>
        <p:nvSpPr>
          <p:cNvPr id="26" name="文本框 25"/>
          <p:cNvSpPr txBox="1"/>
          <p:nvPr/>
        </p:nvSpPr>
        <p:spPr>
          <a:xfrm>
            <a:off x="6072505" y="1438275"/>
            <a:ext cx="788035" cy="398780"/>
          </a:xfrm>
          <a:prstGeom prst="rect">
            <a:avLst/>
          </a:prstGeom>
          <a:solidFill>
            <a:schemeClr val="accent1">
              <a:lumMod val="20000"/>
              <a:lumOff val="80000"/>
            </a:schemeClr>
          </a:solidFill>
        </p:spPr>
        <p:txBody>
          <a:bodyPr wrap="square">
            <a:spAutoFit/>
          </a:bodyPr>
          <a:p>
            <a:pPr algn="l"/>
            <a:r>
              <a:rPr lang="zh-CN" altLang="en-US" sz="2000">
                <a:latin typeface="Arial" panose="020B0604020202020204" pitchFamily="34" charset="0"/>
                <a:ea typeface="微软雅黑" panose="020B0503020204020204" charset="-122"/>
              </a:rPr>
              <a:t>文体</a:t>
            </a:r>
            <a:endParaRPr lang="zh-CN" altLang="en-US" sz="2000">
              <a:latin typeface="Arial" panose="020B0604020202020204" pitchFamily="34" charset="0"/>
              <a:ea typeface="微软雅黑" panose="020B0503020204020204" charset="-122"/>
            </a:endParaRPr>
          </a:p>
        </p:txBody>
      </p:sp>
      <p:sp>
        <p:nvSpPr>
          <p:cNvPr id="27" name="文本框 26"/>
          <p:cNvSpPr txBox="1"/>
          <p:nvPr/>
        </p:nvSpPr>
        <p:spPr>
          <a:xfrm>
            <a:off x="6027420" y="4118610"/>
            <a:ext cx="1043305" cy="452755"/>
          </a:xfrm>
          <a:prstGeom prst="rect">
            <a:avLst/>
          </a:prstGeom>
          <a:solidFill>
            <a:schemeClr val="accent1">
              <a:lumMod val="20000"/>
              <a:lumOff val="80000"/>
            </a:schemeClr>
          </a:solidFill>
        </p:spPr>
        <p:txBody>
          <a:bodyPr wrap="square">
            <a:noAutofit/>
          </a:bodyPr>
          <a:p>
            <a:pPr algn="l"/>
            <a:r>
              <a:rPr lang="zh-CN" altLang="en-US" sz="1800">
                <a:latin typeface="Arial" panose="020B0604020202020204" pitchFamily="34" charset="0"/>
                <a:ea typeface="微软雅黑" panose="020B0503020204020204" charset="-122"/>
              </a:rPr>
              <a:t>考察点：</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p:txBody>
      </p:sp>
      <p:sp>
        <p:nvSpPr>
          <p:cNvPr id="28" name="左中括号 27"/>
          <p:cNvSpPr/>
          <p:nvPr/>
        </p:nvSpPr>
        <p:spPr>
          <a:xfrm>
            <a:off x="5779135" y="934720"/>
            <a:ext cx="218440" cy="3488690"/>
          </a:xfrm>
          <a:prstGeom prst="leftBracket">
            <a:avLst/>
          </a:prstGeom>
          <a:ln w="254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0" name="文本框 29"/>
          <p:cNvSpPr txBox="1"/>
          <p:nvPr/>
        </p:nvSpPr>
        <p:spPr>
          <a:xfrm>
            <a:off x="7470775" y="2769870"/>
            <a:ext cx="723265" cy="64516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阅读</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能力</a:t>
            </a:r>
            <a:endParaRPr lang="zh-CN" altLang="en-US" sz="1800">
              <a:latin typeface="Arial" panose="020B0604020202020204" pitchFamily="34" charset="0"/>
              <a:ea typeface="微软雅黑" panose="020B0503020204020204" charset="-122"/>
            </a:endParaRPr>
          </a:p>
        </p:txBody>
      </p:sp>
      <p:sp>
        <p:nvSpPr>
          <p:cNvPr id="31" name="文本框 30"/>
          <p:cNvSpPr txBox="1"/>
          <p:nvPr/>
        </p:nvSpPr>
        <p:spPr>
          <a:xfrm>
            <a:off x="7439025" y="4044950"/>
            <a:ext cx="687070" cy="64516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写作</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能力</a:t>
            </a:r>
            <a:endParaRPr lang="zh-CN" altLang="en-US" sz="1800">
              <a:latin typeface="Arial" panose="020B0604020202020204" pitchFamily="34" charset="0"/>
              <a:ea typeface="微软雅黑" panose="020B0503020204020204" charset="-122"/>
            </a:endParaRPr>
          </a:p>
        </p:txBody>
      </p:sp>
      <p:sp>
        <p:nvSpPr>
          <p:cNvPr id="33" name="文本框 32"/>
          <p:cNvSpPr txBox="1"/>
          <p:nvPr/>
        </p:nvSpPr>
        <p:spPr>
          <a:xfrm>
            <a:off x="7352030" y="416560"/>
            <a:ext cx="1236345" cy="922020"/>
          </a:xfrm>
          <a:prstGeom prst="rect">
            <a:avLst/>
          </a:prstGeom>
          <a:solidFill>
            <a:schemeClr val="accent5">
              <a:lumMod val="20000"/>
              <a:lumOff val="80000"/>
            </a:schemeClr>
          </a:solidFill>
        </p:spPr>
        <p:txBody>
          <a:bodyPr wrap="square">
            <a:spAutoFit/>
          </a:bodyPr>
          <a:p>
            <a:pPr algn="l"/>
            <a:r>
              <a:rPr lang="zh-CN" altLang="en-US">
                <a:solidFill>
                  <a:schemeClr val="tx1"/>
                </a:solidFill>
                <a:latin typeface="Arial" panose="020B0604020202020204" pitchFamily="34" charset="0"/>
                <a:ea typeface="微软雅黑" panose="020B0503020204020204" charset="-122"/>
                <a:sym typeface="+mn-ea"/>
              </a:rPr>
              <a:t>人与自我</a:t>
            </a:r>
            <a:endParaRPr lang="zh-CN" altLang="en-US">
              <a:solidFill>
                <a:schemeClr val="tx1"/>
              </a:solidFill>
              <a:latin typeface="Arial" panose="020B0604020202020204" pitchFamily="34" charset="0"/>
              <a:ea typeface="微软雅黑" panose="020B0503020204020204" charset="-122"/>
            </a:endParaRPr>
          </a:p>
          <a:p>
            <a:pPr algn="l"/>
            <a:r>
              <a:rPr lang="zh-CN" altLang="en-US">
                <a:solidFill>
                  <a:schemeClr val="tx1"/>
                </a:solidFill>
                <a:latin typeface="Arial" panose="020B0604020202020204" pitchFamily="34" charset="0"/>
                <a:ea typeface="微软雅黑" panose="020B0503020204020204" charset="-122"/>
                <a:sym typeface="+mn-ea"/>
              </a:rPr>
              <a:t>人与社会</a:t>
            </a:r>
            <a:endParaRPr lang="zh-CN" altLang="en-US">
              <a:solidFill>
                <a:schemeClr val="tx1"/>
              </a:solidFill>
              <a:latin typeface="Arial" panose="020B0604020202020204" pitchFamily="34" charset="0"/>
              <a:ea typeface="微软雅黑" panose="020B0503020204020204" charset="-122"/>
              <a:sym typeface="+mn-ea"/>
            </a:endParaRPr>
          </a:p>
          <a:p>
            <a:pPr algn="l">
              <a:buClrTx/>
              <a:buSzTx/>
              <a:buNone/>
            </a:pPr>
            <a:r>
              <a:rPr lang="zh-CN" altLang="en-US" sz="1800">
                <a:solidFill>
                  <a:schemeClr val="tx1"/>
                </a:solidFill>
                <a:latin typeface="Arial" panose="020B0604020202020204" pitchFamily="34" charset="0"/>
                <a:ea typeface="微软雅黑" panose="020B0503020204020204" charset="-122"/>
              </a:rPr>
              <a:t>人与自然</a:t>
            </a:r>
            <a:endParaRPr lang="zh-CN" altLang="en-US" sz="1800">
              <a:solidFill>
                <a:schemeClr val="tx1"/>
              </a:solidFill>
              <a:latin typeface="Arial" panose="020B0604020202020204" pitchFamily="34" charset="0"/>
              <a:ea typeface="微软雅黑" panose="020B0503020204020204" charset="-122"/>
            </a:endParaRPr>
          </a:p>
        </p:txBody>
      </p:sp>
      <p:sp>
        <p:nvSpPr>
          <p:cNvPr id="36" name="文本框 35"/>
          <p:cNvSpPr txBox="1"/>
          <p:nvPr/>
        </p:nvSpPr>
        <p:spPr>
          <a:xfrm>
            <a:off x="8206105" y="2608580"/>
            <a:ext cx="2374900" cy="1198880"/>
          </a:xfrm>
          <a:prstGeom prst="rect">
            <a:avLst/>
          </a:prstGeom>
          <a:solidFill>
            <a:schemeClr val="accent5">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原文内容、结构、关键信息；</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内容要素，内容发展、逻辑关系、语言特点；</a:t>
            </a:r>
            <a:endParaRPr lang="zh-CN" altLang="en-US" sz="1800">
              <a:latin typeface="Arial" panose="020B0604020202020204" pitchFamily="34" charset="0"/>
              <a:ea typeface="微软雅黑" panose="020B0503020204020204" charset="-122"/>
            </a:endParaRPr>
          </a:p>
        </p:txBody>
      </p:sp>
      <p:sp>
        <p:nvSpPr>
          <p:cNvPr id="37" name="文本框 36"/>
          <p:cNvSpPr txBox="1"/>
          <p:nvPr/>
        </p:nvSpPr>
        <p:spPr>
          <a:xfrm>
            <a:off x="3114040" y="4483100"/>
            <a:ext cx="1183640" cy="36830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整理思绪</a:t>
            </a:r>
            <a:endParaRPr lang="zh-CN" altLang="en-US" sz="1800">
              <a:latin typeface="Arial" panose="020B0604020202020204" pitchFamily="34" charset="0"/>
              <a:ea typeface="微软雅黑" panose="020B0503020204020204" charset="-122"/>
            </a:endParaRPr>
          </a:p>
        </p:txBody>
      </p:sp>
      <p:sp>
        <p:nvSpPr>
          <p:cNvPr id="39" name="文本框 38"/>
          <p:cNvSpPr txBox="1"/>
          <p:nvPr/>
        </p:nvSpPr>
        <p:spPr>
          <a:xfrm>
            <a:off x="8194040" y="3900170"/>
            <a:ext cx="2515870" cy="922020"/>
          </a:xfrm>
          <a:prstGeom prst="rect">
            <a:avLst/>
          </a:prstGeom>
          <a:solidFill>
            <a:schemeClr val="accent5">
              <a:lumMod val="20000"/>
              <a:lumOff val="80000"/>
            </a:schemeClr>
          </a:solidFill>
        </p:spPr>
        <p:txBody>
          <a:bodyPr wrap="square">
            <a:spAutoFit/>
          </a:bodyPr>
          <a:p>
            <a:pPr algn="l">
              <a:buClrTx/>
              <a:buSzTx/>
              <a:buFontTx/>
            </a:pPr>
            <a:r>
              <a:rPr lang="zh-CN" altLang="en-US" sz="1800">
                <a:latin typeface="Arial" panose="020B0604020202020204" pitchFamily="34" charset="0"/>
                <a:ea typeface="微软雅黑" panose="020B0503020204020204" charset="-122"/>
              </a:rPr>
              <a:t>与原文内容、语言风格上保持融洽，创造出新内容，形成有效协同；</a:t>
            </a:r>
            <a:endParaRPr lang="zh-CN" altLang="en-US" sz="1800">
              <a:latin typeface="Arial" panose="020B0604020202020204" pitchFamily="34" charset="0"/>
              <a:ea typeface="微软雅黑" panose="020B0503020204020204" charset="-122"/>
            </a:endParaRPr>
          </a:p>
        </p:txBody>
      </p:sp>
      <p:sp>
        <p:nvSpPr>
          <p:cNvPr id="40" name="文本框 39"/>
          <p:cNvSpPr txBox="1"/>
          <p:nvPr/>
        </p:nvSpPr>
        <p:spPr>
          <a:xfrm>
            <a:off x="7448550" y="4971415"/>
            <a:ext cx="702310" cy="64516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思维</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能力</a:t>
            </a:r>
            <a:endParaRPr lang="zh-CN" altLang="en-US" sz="1800">
              <a:latin typeface="Arial" panose="020B0604020202020204" pitchFamily="34" charset="0"/>
              <a:ea typeface="微软雅黑" panose="020B0503020204020204" charset="-122"/>
            </a:endParaRPr>
          </a:p>
        </p:txBody>
      </p:sp>
      <p:sp>
        <p:nvSpPr>
          <p:cNvPr id="42" name="文本框 41"/>
          <p:cNvSpPr txBox="1"/>
          <p:nvPr/>
        </p:nvSpPr>
        <p:spPr>
          <a:xfrm>
            <a:off x="8228330" y="4914900"/>
            <a:ext cx="1902460" cy="645160"/>
          </a:xfrm>
          <a:prstGeom prst="rect">
            <a:avLst/>
          </a:prstGeom>
          <a:solidFill>
            <a:schemeClr val="accent5">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分析、解决问题</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能力、创新能力</a:t>
            </a:r>
            <a:endParaRPr lang="zh-CN" altLang="en-US" sz="1800">
              <a:latin typeface="Arial" panose="020B0604020202020204" pitchFamily="34" charset="0"/>
              <a:ea typeface="微软雅黑" panose="020B0503020204020204" charset="-122"/>
            </a:endParaRPr>
          </a:p>
        </p:txBody>
      </p:sp>
      <p:sp>
        <p:nvSpPr>
          <p:cNvPr id="43" name="左中括号 42"/>
          <p:cNvSpPr/>
          <p:nvPr/>
        </p:nvSpPr>
        <p:spPr>
          <a:xfrm>
            <a:off x="7170420" y="2874010"/>
            <a:ext cx="200660" cy="3122930"/>
          </a:xfrm>
          <a:prstGeom prst="leftBracket">
            <a:avLst/>
          </a:prstGeom>
          <a:ln w="254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47" name="文本框 46"/>
          <p:cNvSpPr txBox="1"/>
          <p:nvPr/>
        </p:nvSpPr>
        <p:spPr>
          <a:xfrm>
            <a:off x="7387590" y="1870710"/>
            <a:ext cx="3028315" cy="645160"/>
          </a:xfrm>
          <a:prstGeom prst="rect">
            <a:avLst/>
          </a:prstGeom>
          <a:solidFill>
            <a:schemeClr val="accent5">
              <a:lumMod val="20000"/>
              <a:lumOff val="80000"/>
            </a:schemeClr>
          </a:solidFill>
        </p:spPr>
        <p:txBody>
          <a:bodyPr wrap="square">
            <a:spAutoFit/>
          </a:bodyPr>
          <a:p>
            <a:pPr algn="l"/>
            <a:r>
              <a:rPr lang="en-US" altLang="zh-CN" b="1">
                <a:latin typeface="Arial" panose="020B0604020202020204" pitchFamily="34" charset="0"/>
                <a:ea typeface="微软雅黑" panose="020B0503020204020204" charset="-122"/>
                <a:sym typeface="+mn-ea"/>
              </a:rPr>
              <a:t>Problem— Solution</a:t>
            </a:r>
            <a:endParaRPr lang="en-US" altLang="zh-CN" b="1">
              <a:latin typeface="Arial" panose="020B0604020202020204" pitchFamily="34" charset="0"/>
              <a:ea typeface="微软雅黑" panose="020B0503020204020204" charset="-122"/>
            </a:endParaRPr>
          </a:p>
          <a:p>
            <a:pPr algn="l">
              <a:buClrTx/>
              <a:buSzTx/>
              <a:buFontTx/>
            </a:pPr>
            <a:r>
              <a:rPr lang="en-US" altLang="zh-CN" sz="1800" b="1">
                <a:latin typeface="Arial" panose="020B0604020202020204" pitchFamily="34" charset="0"/>
                <a:ea typeface="微软雅黑" panose="020B0503020204020204" charset="-122"/>
              </a:rPr>
              <a:t>in trouble —out of trouble</a:t>
            </a:r>
            <a:endParaRPr lang="en-US" altLang="zh-CN" sz="1800" b="1">
              <a:latin typeface="Arial" panose="020B0604020202020204" pitchFamily="34" charset="0"/>
              <a:ea typeface="微软雅黑" panose="020B0503020204020204" charset="-122"/>
            </a:endParaRPr>
          </a:p>
        </p:txBody>
      </p:sp>
      <p:sp>
        <p:nvSpPr>
          <p:cNvPr id="50" name="文本框 49"/>
          <p:cNvSpPr txBox="1"/>
          <p:nvPr/>
        </p:nvSpPr>
        <p:spPr>
          <a:xfrm>
            <a:off x="7359650" y="1409700"/>
            <a:ext cx="2056765" cy="368300"/>
          </a:xfrm>
          <a:prstGeom prst="rect">
            <a:avLst/>
          </a:prstGeom>
          <a:solidFill>
            <a:schemeClr val="accent5">
              <a:lumMod val="20000"/>
              <a:lumOff val="80000"/>
            </a:schemeClr>
          </a:solidFill>
        </p:spPr>
        <p:txBody>
          <a:bodyPr wrap="square">
            <a:spAutoFit/>
          </a:bodyPr>
          <a:p>
            <a:pPr algn="l"/>
            <a:r>
              <a:rPr lang="zh-CN" altLang="en-US" sz="1800">
                <a:solidFill>
                  <a:schemeClr val="tx1"/>
                </a:solidFill>
                <a:latin typeface="Arial" panose="020B0604020202020204" pitchFamily="34" charset="0"/>
                <a:ea typeface="微软雅黑" panose="020B0503020204020204" charset="-122"/>
              </a:rPr>
              <a:t>记叙文（六要素）</a:t>
            </a:r>
            <a:endParaRPr lang="zh-CN" altLang="en-US" sz="1800">
              <a:solidFill>
                <a:schemeClr val="tx1"/>
              </a:solidFill>
              <a:latin typeface="Arial" panose="020B0604020202020204" pitchFamily="34" charset="0"/>
              <a:ea typeface="微软雅黑" panose="020B0503020204020204" charset="-122"/>
            </a:endParaRPr>
          </a:p>
        </p:txBody>
      </p:sp>
      <p:sp>
        <p:nvSpPr>
          <p:cNvPr id="51" name="文本框 50"/>
          <p:cNvSpPr txBox="1"/>
          <p:nvPr/>
        </p:nvSpPr>
        <p:spPr>
          <a:xfrm>
            <a:off x="7470775" y="5825490"/>
            <a:ext cx="702310" cy="645160"/>
          </a:xfrm>
          <a:prstGeom prst="rect">
            <a:avLst/>
          </a:prstGeom>
          <a:solidFill>
            <a:schemeClr val="accent1">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学习</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能力</a:t>
            </a:r>
            <a:endParaRPr lang="zh-CN" altLang="en-US" sz="1800">
              <a:latin typeface="Arial" panose="020B0604020202020204" pitchFamily="34" charset="0"/>
              <a:ea typeface="微软雅黑" panose="020B0503020204020204" charset="-122"/>
            </a:endParaRPr>
          </a:p>
        </p:txBody>
      </p:sp>
      <p:sp>
        <p:nvSpPr>
          <p:cNvPr id="52" name="文本框 51"/>
          <p:cNvSpPr txBox="1"/>
          <p:nvPr/>
        </p:nvSpPr>
        <p:spPr>
          <a:xfrm>
            <a:off x="8272780" y="5756275"/>
            <a:ext cx="1902460" cy="645160"/>
          </a:xfrm>
          <a:prstGeom prst="rect">
            <a:avLst/>
          </a:prstGeom>
          <a:solidFill>
            <a:schemeClr val="accent5">
              <a:lumMod val="20000"/>
              <a:lumOff val="80000"/>
            </a:schemeClr>
          </a:solidFill>
        </p:spPr>
        <p:txBody>
          <a:bodyPr wrap="square">
            <a:spAutoFit/>
          </a:bodyPr>
          <a:p>
            <a:pPr algn="l"/>
            <a:r>
              <a:rPr lang="zh-CN" altLang="en-US" sz="1800">
                <a:latin typeface="Arial" panose="020B0604020202020204" pitchFamily="34" charset="0"/>
                <a:ea typeface="微软雅黑" panose="020B0503020204020204" charset="-122"/>
              </a:rPr>
              <a:t>学习原文的语言特色、写作方式</a:t>
            </a:r>
            <a:endParaRPr lang="zh-CN" altLang="en-US" sz="1800">
              <a:latin typeface="Arial" panose="020B0604020202020204" pitchFamily="34" charset="0"/>
              <a:ea typeface="微软雅黑" panose="020B0503020204020204" charset="-122"/>
            </a:endParaRPr>
          </a:p>
        </p:txBody>
      </p:sp>
      <p:sp>
        <p:nvSpPr>
          <p:cNvPr id="53" name="右中括号 52"/>
          <p:cNvSpPr/>
          <p:nvPr/>
        </p:nvSpPr>
        <p:spPr>
          <a:xfrm>
            <a:off x="10326370" y="1002030"/>
            <a:ext cx="342900" cy="5081905"/>
          </a:xfrm>
          <a:prstGeom prst="rightBracket">
            <a:avLst/>
          </a:prstGeom>
          <a:ln w="22225">
            <a:solidFill>
              <a:schemeClr val="tx2"/>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54" name="文本框 53"/>
          <p:cNvSpPr txBox="1"/>
          <p:nvPr/>
        </p:nvSpPr>
        <p:spPr>
          <a:xfrm>
            <a:off x="10864850" y="2769870"/>
            <a:ext cx="901700" cy="953135"/>
          </a:xfrm>
          <a:prstGeom prst="rect">
            <a:avLst/>
          </a:prstGeom>
          <a:solidFill>
            <a:schemeClr val="bg2"/>
          </a:solidFill>
        </p:spPr>
        <p:txBody>
          <a:bodyPr wrap="square">
            <a:spAutoFit/>
          </a:bodyPr>
          <a:p>
            <a:pPr algn="l"/>
            <a:r>
              <a:rPr lang="zh-CN" altLang="en-US" sz="2800">
                <a:solidFill>
                  <a:srgbClr val="C00000"/>
                </a:solidFill>
                <a:latin typeface="Arial" panose="020B0604020202020204" pitchFamily="34" charset="0"/>
                <a:ea typeface="微软雅黑" panose="020B0503020204020204" charset="-122"/>
              </a:rPr>
              <a:t>读后续写</a:t>
            </a:r>
            <a:endParaRPr lang="zh-CN" altLang="en-US" sz="2800">
              <a:solidFill>
                <a:srgbClr val="C00000"/>
              </a:solidFill>
              <a:latin typeface="Arial" panose="020B0604020202020204" pitchFamily="34" charset="0"/>
              <a:ea typeface="微软雅黑" panose="020B0503020204020204" charset="-122"/>
            </a:endParaRPr>
          </a:p>
        </p:txBody>
      </p:sp>
      <p:pic>
        <p:nvPicPr>
          <p:cNvPr id="56" name="图片 55"/>
          <p:cNvPicPr>
            <a:picLocks noChangeAspect="1"/>
          </p:cNvPicPr>
          <p:nvPr/>
        </p:nvPicPr>
        <p:blipFill>
          <a:blip r:embed="rId1"/>
          <a:stretch>
            <a:fillRect/>
          </a:stretch>
        </p:blipFill>
        <p:spPr>
          <a:xfrm>
            <a:off x="349885" y="5991860"/>
            <a:ext cx="868045" cy="61023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blinds(horizontal)">
                                      <p:cBhvr>
                                        <p:cTn id="97" dur="500"/>
                                        <p:tgtEl>
                                          <p:spTgt spid="5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linds(horizontal)">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blinds(horizontal)">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blinds(horizontal)">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blinds(horizontal)">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blinds(horizontal)">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blinds(horizontal)">
                                      <p:cBhvr>
                                        <p:cTn id="132" dur="500"/>
                                        <p:tgtEl>
                                          <p:spTgt spid="4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blinds(horizontal)">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5" presetClass="entr" presetSubtype="10" fill="hold" grpId="1" nodeType="click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checkerboard(across)">
                                      <p:cBhvr>
                                        <p:cTn id="142" dur="500"/>
                                        <p:tgtEl>
                                          <p:spTgt spid="43"/>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blinds(horizontal)">
                                      <p:cBhvr>
                                        <p:cTn id="147" dur="500"/>
                                        <p:tgtEl>
                                          <p:spTgt spid="30"/>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blinds(horizontal)">
                                      <p:cBhvr>
                                        <p:cTn id="152" dur="500"/>
                                        <p:tgtEl>
                                          <p:spTgt spid="36"/>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blinds(horizontal)">
                                      <p:cBhvr>
                                        <p:cTn id="157" dur="500"/>
                                        <p:tgtEl>
                                          <p:spTgt spid="31"/>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blinds(horizontal)">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blinds(horizontal)">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blinds(horizontal)">
                                      <p:cBhvr>
                                        <p:cTn id="172" dur="500"/>
                                        <p:tgtEl>
                                          <p:spTgt spid="42"/>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51"/>
                                        </p:tgtEl>
                                        <p:attrNameLst>
                                          <p:attrName>style.visibility</p:attrName>
                                        </p:attrNameLst>
                                      </p:cBhvr>
                                      <p:to>
                                        <p:strVal val="visible"/>
                                      </p:to>
                                    </p:set>
                                    <p:animEffect transition="in" filter="blinds(horizontal)">
                                      <p:cBhvr>
                                        <p:cTn id="177" dur="500"/>
                                        <p:tgtEl>
                                          <p:spTgt spid="51"/>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52"/>
                                        </p:tgtEl>
                                        <p:attrNameLst>
                                          <p:attrName>style.visibility</p:attrName>
                                        </p:attrNameLst>
                                      </p:cBhvr>
                                      <p:to>
                                        <p:strVal val="visible"/>
                                      </p:to>
                                    </p:set>
                                    <p:animEffect transition="in" filter="blinds(horizontal)">
                                      <p:cBhvr>
                                        <p:cTn id="182" dur="500"/>
                                        <p:tgtEl>
                                          <p:spTgt spid="52"/>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blinds(horizontal)">
                                      <p:cBhvr>
                                        <p:cTn id="187" dur="500"/>
                                        <p:tgtEl>
                                          <p:spTgt spid="53"/>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22"/>
                                        </p:tgtEl>
                                        <p:attrNameLst>
                                          <p:attrName>style.visibility</p:attrName>
                                        </p:attrNameLst>
                                      </p:cBhvr>
                                      <p:to>
                                        <p:strVal val="visible"/>
                                      </p:to>
                                    </p:set>
                                    <p:animEffect transition="in" filter="blinds(horizontal)">
                                      <p:cBhvr>
                                        <p:cTn id="1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5"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37" grpId="0" animBg="1"/>
      <p:bldP spid="19" grpId="0" animBg="1"/>
      <p:bldP spid="20" grpId="0" animBg="1"/>
      <p:bldP spid="23" grpId="0" animBg="1"/>
      <p:bldP spid="54" grpId="0" animBg="1"/>
      <p:bldP spid="25" grpId="0" animBg="1"/>
      <p:bldP spid="33" grpId="0" animBg="1"/>
      <p:bldP spid="26" grpId="0" animBg="1"/>
      <p:bldP spid="50" grpId="0" animBg="1"/>
      <p:bldP spid="24" grpId="0" animBg="1"/>
      <p:bldP spid="47" grpId="0" bldLvl="0" animBg="1"/>
      <p:bldP spid="27" grpId="0" animBg="1"/>
      <p:bldP spid="30" grpId="0" animBg="1"/>
      <p:bldP spid="36" grpId="0" animBg="1"/>
      <p:bldP spid="31" grpId="0" animBg="1"/>
      <p:bldP spid="39" grpId="0" animBg="1"/>
      <p:bldP spid="40" grpId="0" animBg="1"/>
      <p:bldP spid="42" grpId="0" animBg="1"/>
      <p:bldP spid="51" grpId="0" animBg="1"/>
      <p:bldP spid="52" grpId="0" animBg="1"/>
      <p:bldP spid="53" grpId="0" animBg="1"/>
      <p:bldP spid="22" grpId="0" animBg="1"/>
      <p:bldP spid="15" grpId="0" animBg="1"/>
      <p:bldP spid="16" grpId="0" animBg="1"/>
      <p:bldP spid="28" grpId="0" animBg="1"/>
      <p:bldP spid="4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28320" y="678815"/>
            <a:ext cx="11028680" cy="6000750"/>
          </a:xfrm>
          <a:prstGeom prst="rect">
            <a:avLst/>
          </a:prstGeom>
          <a:solidFill>
            <a:schemeClr val="bg2"/>
          </a:solidFill>
        </p:spPr>
        <p:txBody>
          <a:bodyPr wrap="square">
            <a:spAutoFit/>
          </a:bodyPr>
          <a:p>
            <a:pPr algn="l"/>
            <a:r>
              <a:rPr lang="zh-CN" altLang="en-US" sz="2400">
                <a:latin typeface="Times New Roman" panose="02020603050405020304" charset="0"/>
                <a:ea typeface="微软雅黑" panose="020B0503020204020204" charset="-122"/>
                <a:cs typeface="Times New Roman" panose="02020603050405020304" charset="0"/>
              </a:rPr>
              <a:t>第二节 (满分25分) </a:t>
            </a:r>
            <a:endParaRPr lang="zh-CN" altLang="en-US" sz="2400">
              <a:latin typeface="Times New Roman" panose="02020603050405020304" charset="0"/>
              <a:ea typeface="微软雅黑" panose="020B0503020204020204" charset="-122"/>
              <a:cs typeface="Times New Roman" panose="02020603050405020304" charset="0"/>
            </a:endParaRPr>
          </a:p>
          <a:p>
            <a:pPr algn="l"/>
            <a:r>
              <a:rPr lang="zh-CN" altLang="en-US" sz="2400">
                <a:latin typeface="Times New Roman" panose="02020603050405020304" charset="0"/>
                <a:ea typeface="微软雅黑" panose="020B0503020204020204" charset="-122"/>
                <a:cs typeface="Times New Roman" panose="02020603050405020304" charset="0"/>
              </a:rPr>
              <a:t>阅读下面材料, 根据其内容和所给段落开头语续写两段, 使之构成一篇完整的短文。</a:t>
            </a:r>
            <a:endParaRPr lang="zh-CN" altLang="en-US" sz="2400">
              <a:latin typeface="Times New Roman" panose="02020603050405020304" charset="0"/>
              <a:ea typeface="微软雅黑" panose="020B0503020204020204" charset="-122"/>
              <a:cs typeface="Times New Roman" panose="02020603050405020304" charset="0"/>
            </a:endParaRPr>
          </a:p>
          <a:p>
            <a:pPr algn="l"/>
            <a:r>
              <a:rPr lang="zh-CN" altLang="en-US" sz="2400">
                <a:solidFill>
                  <a:srgbClr val="FF0000"/>
                </a:solidFill>
                <a:latin typeface="Times New Roman" panose="02020603050405020304" charset="0"/>
                <a:ea typeface="微软雅黑" panose="020B0503020204020204" charset="-122"/>
                <a:cs typeface="Times New Roman" panose="02020603050405020304" charset="0"/>
              </a:rPr>
              <a:t>Ava</a:t>
            </a:r>
            <a:r>
              <a:rPr lang="zh-CN" altLang="en-US" sz="2400">
                <a:latin typeface="Times New Roman" panose="02020603050405020304" charset="0"/>
                <a:ea typeface="微软雅黑" panose="020B0503020204020204" charset="-122"/>
                <a:cs typeface="Times New Roman" panose="02020603050405020304" charset="0"/>
              </a:rPr>
              <a:t>, a fifth-grader, longed for a cell phone like her peers but had to wait until she was thirteen. To persuade her parents, she penned an essay, demonstrating she was mature enough for a cell phone.</a:t>
            </a:r>
            <a:r>
              <a:rPr lang="zh-CN" altLang="en-US" sz="2400">
                <a:solidFill>
                  <a:srgbClr val="FF0000"/>
                </a:solidFill>
                <a:latin typeface="Times New Roman" panose="02020603050405020304" charset="0"/>
                <a:ea typeface="微软雅黑" panose="020B0503020204020204" charset="-122"/>
                <a:cs typeface="Times New Roman" panose="02020603050405020304" charset="0"/>
              </a:rPr>
              <a:t> Her parents</a:t>
            </a:r>
            <a:r>
              <a:rPr lang="zh-CN" altLang="en-US" sz="2400">
                <a:latin typeface="Times New Roman" panose="02020603050405020304" charset="0"/>
                <a:ea typeface="微软雅黑" panose="020B0503020204020204" charset="-122"/>
                <a:cs typeface="Times New Roman" panose="02020603050405020304" charset="0"/>
              </a:rPr>
              <a:t>, impressed, gave her an old phone. </a:t>
            </a:r>
            <a:endParaRPr lang="zh-CN" altLang="en-US" sz="2400">
              <a:latin typeface="Times New Roman" panose="02020603050405020304" charset="0"/>
              <a:ea typeface="微软雅黑" panose="020B0503020204020204" charset="-122"/>
              <a:cs typeface="Times New Roman" panose="02020603050405020304" charset="0"/>
            </a:endParaRPr>
          </a:p>
          <a:p>
            <a:pPr algn="l"/>
            <a:r>
              <a:rPr lang="zh-CN" altLang="en-US" sz="2400">
                <a:latin typeface="Times New Roman" panose="02020603050405020304" charset="0"/>
                <a:ea typeface="微软雅黑" panose="020B0503020204020204" charset="-122"/>
                <a:cs typeface="Times New Roman" panose="02020603050405020304" charset="0"/>
              </a:rPr>
              <a:t>“Ava,” her dad said seriously, “a cell phone isn</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t just for fun and games. It</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s a significant responsibility. You must keep your phone secure. You must silence it in public spaces. You must...” He listed all of the ways that she had to be responsible with her phone. But Ava, too busy with choosing the perfect wallpaper, downloading apps, and chatting with </a:t>
            </a:r>
            <a:r>
              <a:rPr lang="zh-CN" altLang="en-US" sz="2400">
                <a:solidFill>
                  <a:srgbClr val="FF0000"/>
                </a:solidFill>
                <a:latin typeface="Times New Roman" panose="02020603050405020304" charset="0"/>
                <a:ea typeface="微软雅黑" panose="020B0503020204020204" charset="-122"/>
                <a:cs typeface="Times New Roman" panose="02020603050405020304" charset="0"/>
              </a:rPr>
              <a:t>her best friend Sarah</a:t>
            </a:r>
            <a:r>
              <a:rPr lang="zh-CN" altLang="en-US" sz="2400">
                <a:latin typeface="Times New Roman" panose="02020603050405020304" charset="0"/>
                <a:ea typeface="微软雅黑" panose="020B0503020204020204" charset="-122"/>
                <a:cs typeface="Times New Roman" panose="02020603050405020304" charset="0"/>
              </a:rPr>
              <a:t>, only half-listened. </a:t>
            </a:r>
            <a:endParaRPr lang="zh-CN" altLang="en-US" sz="2400">
              <a:latin typeface="Times New Roman" panose="02020603050405020304" charset="0"/>
              <a:ea typeface="微软雅黑" panose="020B0503020204020204" charset="-122"/>
              <a:cs typeface="Times New Roman" panose="02020603050405020304" charset="0"/>
            </a:endParaRPr>
          </a:p>
          <a:p>
            <a:pPr algn="l"/>
            <a:r>
              <a:rPr lang="zh-CN" altLang="en-US" sz="2400">
                <a:latin typeface="Times New Roman" panose="02020603050405020304" charset="0"/>
                <a:ea typeface="微软雅黑" panose="020B0503020204020204" charset="-122"/>
                <a:cs typeface="Times New Roman" panose="02020603050405020304" charset="0"/>
              </a:rPr>
              <a:t>Over the weekend, </a:t>
            </a:r>
            <a:r>
              <a:rPr lang="zh-CN" altLang="en-US" sz="2400">
                <a:solidFill>
                  <a:srgbClr val="FF0000"/>
                </a:solidFill>
                <a:latin typeface="Times New Roman" panose="02020603050405020304" charset="0"/>
                <a:ea typeface="微软雅黑" panose="020B0503020204020204" charset="-122"/>
                <a:cs typeface="Times New Roman" panose="02020603050405020304" charset="0"/>
              </a:rPr>
              <a:t>Sarah</a:t>
            </a:r>
            <a:r>
              <a:rPr lang="en-US" altLang="zh-CN" sz="2400">
                <a:solidFill>
                  <a:srgbClr val="FF0000"/>
                </a:solidFill>
                <a:latin typeface="Times New Roman" panose="02020603050405020304" charset="0"/>
                <a:ea typeface="微软雅黑" panose="020B0503020204020204" charset="-122"/>
                <a:cs typeface="Times New Roman" panose="02020603050405020304" charset="0"/>
              </a:rPr>
              <a:t>’</a:t>
            </a:r>
            <a:r>
              <a:rPr lang="zh-CN" altLang="en-US" sz="2400">
                <a:solidFill>
                  <a:srgbClr val="FF0000"/>
                </a:solidFill>
                <a:latin typeface="Times New Roman" panose="02020603050405020304" charset="0"/>
                <a:ea typeface="微软雅黑" panose="020B0503020204020204" charset="-122"/>
                <a:cs typeface="Times New Roman" panose="02020603050405020304" charset="0"/>
              </a:rPr>
              <a:t>s mom</a:t>
            </a:r>
            <a:r>
              <a:rPr lang="zh-CN" altLang="en-US" sz="2400">
                <a:latin typeface="Times New Roman" panose="02020603050405020304" charset="0"/>
                <a:ea typeface="微软雅黑" panose="020B0503020204020204" charset="-122"/>
                <a:cs typeface="Times New Roman" panose="02020603050405020304" charset="0"/>
              </a:rPr>
              <a:t> took the girls to a movie. Normally Ava avoided horror films, but Sarah</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s pleading words with funny memes (表情包) had somehow convinced Ava that the movie might actually be enjoyable. Before the movie started, Sarah</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s mom instructed the girls to silence their phones out of respect for others. As the movie</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s tension built, Ava found herself growing increasingly uncomfortable. “I need to go to the bathroom,” Ava whispered to Sarah. </a:t>
            </a:r>
            <a:endParaRPr lang="zh-CN" altLang="en-US" sz="2400">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nvSpPr>
        <p:spPr>
          <a:xfrm>
            <a:off x="481965" y="81280"/>
            <a:ext cx="4608830" cy="565150"/>
          </a:xfrm>
          <a:prstGeom prst="rect">
            <a:avLst/>
          </a:prstGeom>
          <a:solidFill>
            <a:schemeClr val="accent1">
              <a:lumMod val="20000"/>
              <a:lumOff val="80000"/>
            </a:schemeClr>
          </a:solidFill>
        </p:spPr>
        <p:txBody>
          <a:bodyPr wrap="square" rtlCol="0" anchor="t">
            <a:noAutofit/>
          </a:bodyPr>
          <a:p>
            <a:pPr algn="l">
              <a:lnSpc>
                <a:spcPct val="130000"/>
              </a:lnSpc>
            </a:pPr>
            <a:r>
              <a:rPr lang="zh-CN" altLang="en-US" sz="2400">
                <a:latin typeface="微软雅黑" panose="020B0503020204020204" charset="-122"/>
                <a:ea typeface="微软雅黑" panose="020B0503020204020204" charset="-122"/>
                <a:cs typeface="微软雅黑" panose="020B0503020204020204" charset="-122"/>
                <a:sym typeface="+mn-ea"/>
              </a:rPr>
              <a:t>四</a:t>
            </a:r>
            <a:r>
              <a:rPr lang="en-US" altLang="zh-CN"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思维导图在读后续写中的应用</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88290" y="123190"/>
            <a:ext cx="11414760" cy="4892675"/>
          </a:xfrm>
          <a:prstGeom prst="rect">
            <a:avLst/>
          </a:prstGeom>
          <a:solidFill>
            <a:schemeClr val="bg2"/>
          </a:solidFill>
          <a:ln w="9525">
            <a:noFill/>
          </a:ln>
        </p:spPr>
        <p:txBody>
          <a:bodyPr wrap="square">
            <a:spAutoFit/>
          </a:bodyPr>
          <a:p>
            <a:pPr indent="266700"/>
            <a:r>
              <a:rPr lang="en-US" sz="2400" b="0">
                <a:latin typeface="Times New Roman" panose="02020603050405020304" charset="0"/>
                <a:ea typeface="宋体" panose="02010600030101010101" pitchFamily="2" charset="-122"/>
              </a:rPr>
              <a:t>After the movie, while waiting for Sarah’s mom to fetch the car, </a:t>
            </a:r>
            <a:r>
              <a:rPr lang="en-US" sz="2400">
                <a:latin typeface="Times New Roman" panose="02020603050405020304" charset="0"/>
                <a:ea typeface="宋体" panose="02010600030101010101" pitchFamily="2" charset="-122"/>
              </a:rPr>
              <a:t>Ava felt a sinking feeling. “I can’t find my phone!” she shrieked, patting down all of her pockets. Panic-stricken, Ava searched her bag, yet her phone seemed to have vanished. Ava got into the car, her stomach in knots. </a:t>
            </a:r>
            <a:endParaRPr lang="en-US" sz="2400">
              <a:latin typeface="Times New Roman" panose="02020603050405020304" charset="0"/>
              <a:ea typeface="宋体" panose="02010600030101010101" pitchFamily="2" charset="-122"/>
            </a:endParaRPr>
          </a:p>
          <a:p>
            <a:pPr indent="266700"/>
            <a:r>
              <a:rPr lang="en-US" sz="2400" b="0">
                <a:latin typeface="Times New Roman" panose="02020603050405020304" charset="0"/>
                <a:ea typeface="宋体" panose="02010600030101010101" pitchFamily="2" charset="-122"/>
              </a:rPr>
              <a:t>“Are you going to tell your parents?” Sarah whispered to Ava on their ride back. </a:t>
            </a:r>
            <a:r>
              <a:rPr lang="en-US" sz="2400">
                <a:latin typeface="Times New Roman" panose="02020603050405020304" charset="0"/>
                <a:ea typeface="宋体" panose="02010600030101010101" pitchFamily="2" charset="-122"/>
              </a:rPr>
              <a:t>Ava was silent, her mind racing with the consequences</a:t>
            </a:r>
            <a:r>
              <a:rPr lang="en-US" sz="2400" b="0">
                <a:latin typeface="Times New Roman" panose="02020603050405020304" charset="0"/>
                <a:ea typeface="宋体" panose="02010600030101010101" pitchFamily="2" charset="-122"/>
              </a:rPr>
              <a:t>. She</a:t>
            </a:r>
            <a:r>
              <a:rPr lang="en-US" sz="2400">
                <a:latin typeface="Times New Roman" panose="02020603050405020304" charset="0"/>
                <a:ea typeface="宋体" panose="02010600030101010101" pitchFamily="2" charset="-122"/>
              </a:rPr>
              <a:t> </a:t>
            </a:r>
            <a:r>
              <a:rPr lang="en-US" sz="2400">
                <a:solidFill>
                  <a:schemeClr val="tx1"/>
                </a:solidFill>
                <a:latin typeface="Times New Roman" panose="02020603050405020304" charset="0"/>
                <a:ea typeface="宋体" panose="02010600030101010101" pitchFamily="2" charset="-122"/>
              </a:rPr>
              <a:t>could envision</a:t>
            </a:r>
            <a:r>
              <a:rPr lang="en-US" sz="2400">
                <a:latin typeface="Times New Roman" panose="02020603050405020304" charset="0"/>
                <a:ea typeface="宋体" panose="02010600030101010101" pitchFamily="2" charset="-122"/>
              </a:rPr>
              <a:t> </a:t>
            </a:r>
            <a:r>
              <a:rPr lang="en-US" sz="2400" b="0">
                <a:latin typeface="Times New Roman" panose="02020603050405020304" charset="0"/>
                <a:ea typeface="宋体" panose="02010600030101010101" pitchFamily="2" charset="-122"/>
              </a:rPr>
              <a:t>her parents’ disappointed faces and harsh words. She </a:t>
            </a:r>
            <a:r>
              <a:rPr lang="en-US" sz="2400">
                <a:latin typeface="Times New Roman" panose="02020603050405020304" charset="0"/>
                <a:ea typeface="宋体" panose="02010600030101010101" pitchFamily="2" charset="-122"/>
              </a:rPr>
              <a:t>feared</a:t>
            </a:r>
            <a:r>
              <a:rPr lang="en-US" sz="2400" b="0">
                <a:latin typeface="Times New Roman" panose="02020603050405020304" charset="0"/>
                <a:ea typeface="宋体" panose="02010600030101010101" pitchFamily="2" charset="-122"/>
              </a:rPr>
              <a:t> that this incident might lead to her parents taking away the privilege of having a phone altogether. As they arrived, Ava climbed out of the car and</a:t>
            </a:r>
            <a:r>
              <a:rPr lang="en-US" sz="2400">
                <a:latin typeface="Times New Roman" panose="02020603050405020304" charset="0"/>
                <a:ea typeface="宋体" panose="02010600030101010101" pitchFamily="2" charset="-122"/>
              </a:rPr>
              <a:t> trudged home</a:t>
            </a:r>
            <a:r>
              <a:rPr lang="en-US" sz="2400" b="0">
                <a:latin typeface="Times New Roman" panose="02020603050405020304" charset="0"/>
                <a:ea typeface="宋体" panose="02010600030101010101" pitchFamily="2" charset="-122"/>
              </a:rPr>
              <a:t>, </a:t>
            </a:r>
            <a:r>
              <a:rPr lang="en-US" sz="2400">
                <a:latin typeface="Times New Roman" panose="02020603050405020304" charset="0"/>
                <a:ea typeface="宋体" panose="02010600030101010101" pitchFamily="2" charset="-122"/>
              </a:rPr>
              <a:t>her heart heavy with what had happened</a:t>
            </a:r>
            <a:r>
              <a:rPr lang="en-US" sz="2400" b="0">
                <a:latin typeface="Times New Roman" panose="02020603050405020304" charset="0"/>
                <a:ea typeface="宋体" panose="02010600030101010101" pitchFamily="2" charset="-122"/>
              </a:rPr>
              <a:t>. </a:t>
            </a:r>
            <a:endParaRPr lang="en-US" sz="2400" b="0">
              <a:latin typeface="Times New Roman" panose="02020603050405020304" charset="0"/>
              <a:ea typeface="宋体" panose="02010600030101010101" pitchFamily="2" charset="-122"/>
            </a:endParaRPr>
          </a:p>
          <a:p>
            <a:pPr indent="266700"/>
            <a:r>
              <a:rPr lang="zh-CN" sz="2400" b="0">
                <a:ea typeface="宋体" panose="02010600030101010101" pitchFamily="2" charset="-122"/>
              </a:rPr>
              <a:t>注意</a:t>
            </a:r>
            <a:r>
              <a:rPr lang="en-US" sz="2400" b="0">
                <a:latin typeface="Times New Roman" panose="02020603050405020304" charset="0"/>
                <a:ea typeface="宋体" panose="02010600030101010101" pitchFamily="2" charset="-122"/>
              </a:rPr>
              <a:t>: 1. </a:t>
            </a:r>
            <a:r>
              <a:rPr lang="zh-CN" sz="2400" b="0">
                <a:ea typeface="宋体" panose="02010600030101010101" pitchFamily="2" charset="-122"/>
              </a:rPr>
              <a:t>续写词数应为</a:t>
            </a:r>
            <a:r>
              <a:rPr lang="en-US" sz="2400" b="0">
                <a:latin typeface="Times New Roman" panose="02020603050405020304" charset="0"/>
                <a:ea typeface="宋体" panose="02010600030101010101" pitchFamily="2" charset="-122"/>
              </a:rPr>
              <a:t>150 </a:t>
            </a:r>
            <a:r>
              <a:rPr lang="zh-CN" sz="2400" b="0">
                <a:ea typeface="宋体" panose="02010600030101010101" pitchFamily="2" charset="-122"/>
              </a:rPr>
              <a:t>个左右</a:t>
            </a:r>
            <a:r>
              <a:rPr lang="en-US" sz="2400" b="0">
                <a:latin typeface="Times New Roman" panose="02020603050405020304" charset="0"/>
                <a:ea typeface="宋体" panose="02010600030101010101" pitchFamily="2" charset="-122"/>
              </a:rPr>
              <a:t>; 2. </a:t>
            </a:r>
            <a:r>
              <a:rPr lang="zh-CN" sz="2400" b="0">
                <a:ea typeface="宋体" panose="02010600030101010101" pitchFamily="2" charset="-122"/>
              </a:rPr>
              <a:t>请按如下格式在答题卡的相应位置作答。</a:t>
            </a:r>
            <a:endParaRPr lang="zh-CN" altLang="en-US" sz="2400"/>
          </a:p>
        </p:txBody>
      </p:sp>
      <p:graphicFrame>
        <p:nvGraphicFramePr>
          <p:cNvPr id="3" name="表格 2"/>
          <p:cNvGraphicFramePr/>
          <p:nvPr>
            <p:custDataLst>
              <p:tags r:id="rId1"/>
            </p:custDataLst>
          </p:nvPr>
        </p:nvGraphicFramePr>
        <p:xfrm>
          <a:off x="397510" y="5066665"/>
          <a:ext cx="11384915" cy="1599565"/>
        </p:xfrm>
        <a:graphic>
          <a:graphicData uri="http://schemas.openxmlformats.org/drawingml/2006/table">
            <a:tbl>
              <a:tblPr/>
              <a:tblGrid>
                <a:gridCol w="11384915"/>
              </a:tblGrid>
              <a:tr h="1599565">
                <a:tc>
                  <a:txBody>
                    <a:bodyPr/>
                    <a:p>
                      <a:pPr indent="0">
                        <a:buNone/>
                      </a:pPr>
                      <a:r>
                        <a:rPr lang="en-US" sz="2400" b="1">
                          <a:latin typeface="Times New Roman" panose="02020603050405020304" charset="0"/>
                          <a:cs typeface="Times New Roman" panose="02020603050405020304" charset="0"/>
                        </a:rPr>
                        <a:t>Paragraph 1</a:t>
                      </a:r>
                      <a:r>
                        <a:rPr lang="en-US" sz="2400" b="0">
                          <a:latin typeface="Times New Roman" panose="02020603050405020304" charset="0"/>
                          <a:cs typeface="Times New Roman" panose="02020603050405020304" charset="0"/>
                        </a:rPr>
                        <a:t>: The moment Ava walked in, her parents greeted her with a smile. </a:t>
                      </a:r>
                      <a:endParaRPr lang="en-US" sz="2400" b="0">
                        <a:latin typeface="Times New Roman" panose="02020603050405020304" charset="0"/>
                        <a:cs typeface="Times New Roman" panose="02020603050405020304" charset="0"/>
                      </a:endParaRPr>
                    </a:p>
                    <a:p>
                      <a:pPr indent="0">
                        <a:buNone/>
                      </a:pPr>
                      <a:r>
                        <a:rPr lang="en-US" sz="2400">
                          <a:latin typeface="Times New Roman" panose="02020603050405020304" charset="0"/>
                          <a:cs typeface="Times New Roman" panose="02020603050405020304" charset="0"/>
                          <a:sym typeface="+mn-ea"/>
                        </a:rPr>
                        <a:t> _________________________________________________________________________</a:t>
                      </a:r>
                      <a:endParaRPr lang="en-US" sz="2400" b="0" u="sng">
                        <a:latin typeface="Times New Roman" panose="02020603050405020304" charset="0"/>
                        <a:cs typeface="Times New Roman" panose="02020603050405020304" charset="0"/>
                      </a:endParaRPr>
                    </a:p>
                    <a:p>
                      <a:pPr indent="0">
                        <a:buNone/>
                      </a:pPr>
                      <a:r>
                        <a:rPr lang="en-US" sz="2400" b="1">
                          <a:latin typeface="Times New Roman" panose="02020603050405020304" charset="0"/>
                          <a:cs typeface="Times New Roman" panose="02020603050405020304" charset="0"/>
                        </a:rPr>
                        <a:t>Paragraph 2</a:t>
                      </a:r>
                      <a:r>
                        <a:rPr lang="en-US" sz="2400" b="0">
                          <a:latin typeface="Times New Roman" panose="02020603050405020304" charset="0"/>
                          <a:cs typeface="Times New Roman" panose="02020603050405020304" charset="0"/>
                        </a:rPr>
                        <a:t>: Then her parents drove Ava back to the cinema.</a:t>
                      </a: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 _________________________________________________________________________</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041265" y="276860"/>
            <a:ext cx="5495290" cy="521970"/>
          </a:xfrm>
          <a:prstGeom prst="rect">
            <a:avLst/>
          </a:prstGeom>
          <a:solidFill>
            <a:schemeClr val="accent2">
              <a:lumMod val="20000"/>
              <a:lumOff val="80000"/>
            </a:schemeClr>
          </a:solidFill>
        </p:spPr>
        <p:txBody>
          <a:bodyPr wrap="square">
            <a:spAutoFit/>
          </a:bodyPr>
          <a:p>
            <a:pPr algn="l"/>
            <a:r>
              <a:rPr lang="en-US" altLang="zh-CN" sz="2800">
                <a:latin typeface="Arial" panose="020B0604020202020204" pitchFamily="34" charset="0"/>
                <a:ea typeface="微软雅黑" panose="020B0503020204020204" charset="-122"/>
              </a:rPr>
              <a:t>Step1. Read for the background</a:t>
            </a:r>
            <a:endParaRPr lang="en-US" altLang="zh-CN" sz="2800">
              <a:latin typeface="Arial" panose="020B0604020202020204" pitchFamily="34" charset="0"/>
              <a:ea typeface="微软雅黑" panose="020B0503020204020204" charset="-122"/>
            </a:endParaRPr>
          </a:p>
        </p:txBody>
      </p:sp>
      <p:sp>
        <p:nvSpPr>
          <p:cNvPr id="5" name="文本框 4"/>
          <p:cNvSpPr txBox="1"/>
          <p:nvPr/>
        </p:nvSpPr>
        <p:spPr>
          <a:xfrm>
            <a:off x="1047750" y="3228975"/>
            <a:ext cx="2000885" cy="953135"/>
          </a:xfrm>
          <a:prstGeom prst="rect">
            <a:avLst/>
          </a:prstGeom>
          <a:solidFill>
            <a:schemeClr val="bg2"/>
          </a:solidFill>
        </p:spPr>
        <p:txBody>
          <a:bodyPr wrap="square">
            <a:spAutoFit/>
          </a:bodyPr>
          <a:p>
            <a:pPr algn="ctr"/>
            <a:r>
              <a:rPr lang="en-US" altLang="zh-CN" sz="2800" b="1">
                <a:solidFill>
                  <a:srgbClr val="FF0000"/>
                </a:solidFill>
                <a:latin typeface="Arial" panose="020B0604020202020204" pitchFamily="34" charset="0"/>
                <a:ea typeface="微软雅黑" panose="020B0503020204020204" charset="-122"/>
              </a:rPr>
              <a:t>Ava’s Cellphone</a:t>
            </a:r>
            <a:endParaRPr lang="en-US" altLang="zh-CN" sz="2800" b="1">
              <a:solidFill>
                <a:srgbClr val="FF0000"/>
              </a:solidFill>
              <a:latin typeface="Arial" panose="020B0604020202020204" pitchFamily="34" charset="0"/>
              <a:ea typeface="微软雅黑" panose="020B0503020204020204" charset="-122"/>
            </a:endParaRPr>
          </a:p>
        </p:txBody>
      </p:sp>
      <p:sp>
        <p:nvSpPr>
          <p:cNvPr id="6" name="左中括号 5"/>
          <p:cNvSpPr/>
          <p:nvPr/>
        </p:nvSpPr>
        <p:spPr>
          <a:xfrm>
            <a:off x="3154045" y="1590675"/>
            <a:ext cx="250190" cy="3733800"/>
          </a:xfrm>
          <a:prstGeom prst="leftBracket">
            <a:avLst/>
          </a:prstGeom>
          <a:ln w="254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文本框 6"/>
          <p:cNvSpPr txBox="1"/>
          <p:nvPr/>
        </p:nvSpPr>
        <p:spPr>
          <a:xfrm>
            <a:off x="3441065" y="1184910"/>
            <a:ext cx="1071245" cy="521970"/>
          </a:xfrm>
          <a:prstGeom prst="rect">
            <a:avLst/>
          </a:prstGeom>
          <a:solidFill>
            <a:schemeClr val="tx2">
              <a:lumMod val="20000"/>
              <a:lumOff val="80000"/>
            </a:schemeClr>
          </a:solidFill>
        </p:spPr>
        <p:txBody>
          <a:bodyPr wrap="square">
            <a:spAutoFit/>
          </a:bodyPr>
          <a:p>
            <a:pPr algn="l"/>
            <a:r>
              <a:rPr lang="en-US" altLang="zh-CN" sz="2800" b="1">
                <a:solidFill>
                  <a:srgbClr val="C00000"/>
                </a:solidFill>
                <a:latin typeface="Arial" panose="020B0604020202020204" pitchFamily="34" charset="0"/>
                <a:ea typeface="微软雅黑" panose="020B0503020204020204" charset="-122"/>
              </a:rPr>
              <a:t>Who:</a:t>
            </a:r>
            <a:endParaRPr lang="en-US" altLang="zh-CN" sz="2800" b="1">
              <a:solidFill>
                <a:srgbClr val="C00000"/>
              </a:solidFill>
              <a:latin typeface="Arial" panose="020B0604020202020204" pitchFamily="34" charset="0"/>
              <a:ea typeface="微软雅黑" panose="020B0503020204020204" charset="-122"/>
            </a:endParaRPr>
          </a:p>
        </p:txBody>
      </p:sp>
      <p:sp>
        <p:nvSpPr>
          <p:cNvPr id="8" name="文本框 7"/>
          <p:cNvSpPr txBox="1"/>
          <p:nvPr/>
        </p:nvSpPr>
        <p:spPr>
          <a:xfrm>
            <a:off x="3329305" y="2109470"/>
            <a:ext cx="1227455" cy="521970"/>
          </a:xfrm>
          <a:prstGeom prst="rect">
            <a:avLst/>
          </a:prstGeom>
          <a:solidFill>
            <a:schemeClr val="tx2">
              <a:lumMod val="20000"/>
              <a:lumOff val="80000"/>
            </a:schemeClr>
          </a:solidFill>
        </p:spPr>
        <p:txBody>
          <a:bodyPr wrap="square">
            <a:spAutoFit/>
          </a:bodyPr>
          <a:p>
            <a:pPr algn="l"/>
            <a:r>
              <a:rPr lang="en-US" altLang="zh-CN" sz="2800" b="1">
                <a:solidFill>
                  <a:srgbClr val="C00000"/>
                </a:solidFill>
                <a:latin typeface="Arial" panose="020B0604020202020204" pitchFamily="34" charset="0"/>
                <a:ea typeface="微软雅黑" panose="020B0503020204020204" charset="-122"/>
              </a:rPr>
              <a:t>When:</a:t>
            </a:r>
            <a:endParaRPr lang="en-US" altLang="zh-CN" sz="2800" b="1">
              <a:solidFill>
                <a:srgbClr val="C00000"/>
              </a:solidFill>
              <a:latin typeface="Arial" panose="020B0604020202020204" pitchFamily="34" charset="0"/>
              <a:ea typeface="微软雅黑" panose="020B0503020204020204" charset="-122"/>
            </a:endParaRPr>
          </a:p>
        </p:txBody>
      </p:sp>
      <p:sp>
        <p:nvSpPr>
          <p:cNvPr id="9" name="文本框 8"/>
          <p:cNvSpPr txBox="1"/>
          <p:nvPr/>
        </p:nvSpPr>
        <p:spPr>
          <a:xfrm>
            <a:off x="3284855" y="3030855"/>
            <a:ext cx="1358265" cy="521970"/>
          </a:xfrm>
          <a:prstGeom prst="rect">
            <a:avLst/>
          </a:prstGeom>
          <a:solidFill>
            <a:schemeClr val="tx2">
              <a:lumMod val="20000"/>
              <a:lumOff val="80000"/>
            </a:schemeClr>
          </a:solidFill>
        </p:spPr>
        <p:txBody>
          <a:bodyPr wrap="square">
            <a:spAutoFit/>
          </a:bodyPr>
          <a:p>
            <a:pPr algn="l"/>
            <a:r>
              <a:rPr lang="en-US" altLang="zh-CN" sz="2800" b="1">
                <a:solidFill>
                  <a:srgbClr val="C00000"/>
                </a:solidFill>
                <a:latin typeface="Arial" panose="020B0604020202020204" pitchFamily="34" charset="0"/>
                <a:ea typeface="微软雅黑" panose="020B0503020204020204" charset="-122"/>
              </a:rPr>
              <a:t>Where:</a:t>
            </a:r>
            <a:endParaRPr lang="en-US" altLang="zh-CN" sz="2800" b="1">
              <a:solidFill>
                <a:srgbClr val="C00000"/>
              </a:solidFill>
              <a:latin typeface="Arial" panose="020B0604020202020204" pitchFamily="34" charset="0"/>
              <a:ea typeface="微软雅黑" panose="020B0503020204020204" charset="-122"/>
            </a:endParaRPr>
          </a:p>
        </p:txBody>
      </p:sp>
      <p:sp>
        <p:nvSpPr>
          <p:cNvPr id="10" name="文本框 9"/>
          <p:cNvSpPr txBox="1"/>
          <p:nvPr/>
        </p:nvSpPr>
        <p:spPr>
          <a:xfrm>
            <a:off x="3321685" y="3749675"/>
            <a:ext cx="1125220" cy="521970"/>
          </a:xfrm>
          <a:prstGeom prst="rect">
            <a:avLst/>
          </a:prstGeom>
          <a:solidFill>
            <a:schemeClr val="tx2">
              <a:lumMod val="20000"/>
              <a:lumOff val="80000"/>
            </a:schemeClr>
          </a:solidFill>
        </p:spPr>
        <p:txBody>
          <a:bodyPr wrap="square">
            <a:spAutoFit/>
          </a:bodyPr>
          <a:p>
            <a:pPr algn="l"/>
            <a:r>
              <a:rPr lang="en-US" altLang="zh-CN" sz="2800" b="1">
                <a:solidFill>
                  <a:srgbClr val="C00000"/>
                </a:solidFill>
                <a:latin typeface="Arial" panose="020B0604020202020204" pitchFamily="34" charset="0"/>
                <a:ea typeface="微软雅黑" panose="020B0503020204020204" charset="-122"/>
              </a:rPr>
              <a:t>What:</a:t>
            </a:r>
            <a:endParaRPr lang="en-US" altLang="zh-CN" sz="2800" b="1">
              <a:solidFill>
                <a:srgbClr val="C00000"/>
              </a:solidFill>
              <a:latin typeface="Arial" panose="020B0604020202020204" pitchFamily="34" charset="0"/>
              <a:ea typeface="微软雅黑" panose="020B0503020204020204" charset="-122"/>
            </a:endParaRPr>
          </a:p>
        </p:txBody>
      </p:sp>
      <p:sp>
        <p:nvSpPr>
          <p:cNvPr id="11" name="文本框 10"/>
          <p:cNvSpPr txBox="1"/>
          <p:nvPr/>
        </p:nvSpPr>
        <p:spPr>
          <a:xfrm>
            <a:off x="3380105" y="5027295"/>
            <a:ext cx="1132205" cy="521970"/>
          </a:xfrm>
          <a:prstGeom prst="rect">
            <a:avLst/>
          </a:prstGeom>
          <a:solidFill>
            <a:schemeClr val="tx2">
              <a:lumMod val="20000"/>
              <a:lumOff val="80000"/>
            </a:schemeClr>
          </a:solidFill>
        </p:spPr>
        <p:txBody>
          <a:bodyPr wrap="square">
            <a:spAutoFit/>
          </a:bodyPr>
          <a:p>
            <a:pPr algn="l"/>
            <a:r>
              <a:rPr lang="en-US" altLang="zh-CN" sz="2800" b="1">
                <a:solidFill>
                  <a:srgbClr val="C00000"/>
                </a:solidFill>
                <a:latin typeface="Arial" panose="020B0604020202020204" pitchFamily="34" charset="0"/>
                <a:ea typeface="微软雅黑" panose="020B0503020204020204" charset="-122"/>
              </a:rPr>
              <a:t>How:</a:t>
            </a:r>
            <a:r>
              <a:rPr lang="en-US" altLang="zh-CN" sz="2800">
                <a:latin typeface="Arial" panose="020B0604020202020204" pitchFamily="34" charset="0"/>
                <a:ea typeface="微软雅黑" panose="020B0503020204020204" charset="-122"/>
              </a:rPr>
              <a:t> </a:t>
            </a:r>
            <a:endParaRPr lang="en-US" altLang="zh-CN" sz="2800">
              <a:latin typeface="Arial" panose="020B0604020202020204" pitchFamily="34" charset="0"/>
              <a:ea typeface="微软雅黑" panose="020B0503020204020204" charset="-122"/>
            </a:endParaRPr>
          </a:p>
        </p:txBody>
      </p:sp>
      <p:sp>
        <p:nvSpPr>
          <p:cNvPr id="2" name="文本框 1"/>
          <p:cNvSpPr txBox="1"/>
          <p:nvPr/>
        </p:nvSpPr>
        <p:spPr>
          <a:xfrm>
            <a:off x="4719955" y="1068705"/>
            <a:ext cx="6137910" cy="521970"/>
          </a:xfrm>
          <a:prstGeom prst="rect">
            <a:avLst/>
          </a:prstGeom>
          <a:solidFill>
            <a:schemeClr val="accent4">
              <a:lumMod val="20000"/>
              <a:lumOff val="80000"/>
            </a:schemeClr>
          </a:solidFill>
        </p:spPr>
        <p:txBody>
          <a:bodyPr wrap="square">
            <a:spAutoFit/>
          </a:bodyPr>
          <a:p>
            <a:pPr algn="l"/>
            <a:r>
              <a:rPr lang="en-US" sz="2800">
                <a:latin typeface="Times New Roman" panose="02020603050405020304" charset="0"/>
                <a:ea typeface="宋体" panose="02010600030101010101" pitchFamily="2" charset="-122"/>
                <a:sym typeface="+mn-ea"/>
              </a:rPr>
              <a:t>Ava; Ava’s parents；Sarah; Sarah’s mom</a:t>
            </a:r>
            <a:endParaRPr lang="en-US" sz="2800">
              <a:latin typeface="Times New Roman" panose="02020603050405020304" charset="0"/>
              <a:ea typeface="宋体" panose="02010600030101010101" pitchFamily="2" charset="-122"/>
              <a:sym typeface="+mn-ea"/>
            </a:endParaRPr>
          </a:p>
        </p:txBody>
      </p:sp>
      <p:sp>
        <p:nvSpPr>
          <p:cNvPr id="13" name="文本框 12"/>
          <p:cNvSpPr txBox="1"/>
          <p:nvPr/>
        </p:nvSpPr>
        <p:spPr>
          <a:xfrm>
            <a:off x="4719955" y="1860550"/>
            <a:ext cx="7131050" cy="953135"/>
          </a:xfrm>
          <a:prstGeom prst="rect">
            <a:avLst/>
          </a:prstGeom>
          <a:solidFill>
            <a:schemeClr val="accent4">
              <a:lumMod val="20000"/>
              <a:lumOff val="80000"/>
            </a:schemeClr>
          </a:solidFill>
        </p:spPr>
        <p:txBody>
          <a:bodyPr wrap="square">
            <a:spAutoFit/>
          </a:bodyPr>
          <a:p>
            <a:pPr algn="l">
              <a:buClrTx/>
              <a:buSzTx/>
              <a:buFontTx/>
            </a:pPr>
            <a:r>
              <a:rPr lang="en-US" sz="2800">
                <a:latin typeface="Times New Roman" panose="02020603050405020304" charset="0"/>
                <a:ea typeface="宋体" panose="02010600030101010101" pitchFamily="2" charset="-122"/>
                <a:sym typeface="+mn-ea"/>
              </a:rPr>
              <a:t>while Ava, Sarah and her mom were watching a horrorible movie</a:t>
            </a:r>
            <a:endParaRPr lang="en-US" sz="2800">
              <a:latin typeface="Times New Roman" panose="02020603050405020304" charset="0"/>
              <a:ea typeface="宋体" panose="02010600030101010101" pitchFamily="2" charset="-122"/>
              <a:sym typeface="+mn-ea"/>
            </a:endParaRPr>
          </a:p>
        </p:txBody>
      </p:sp>
      <p:sp>
        <p:nvSpPr>
          <p:cNvPr id="14" name="文本框 13"/>
          <p:cNvSpPr txBox="1"/>
          <p:nvPr/>
        </p:nvSpPr>
        <p:spPr>
          <a:xfrm>
            <a:off x="4719955" y="2999105"/>
            <a:ext cx="2286000" cy="521970"/>
          </a:xfrm>
          <a:prstGeom prst="rect">
            <a:avLst/>
          </a:prstGeom>
          <a:solidFill>
            <a:schemeClr val="accent4">
              <a:lumMod val="20000"/>
              <a:lumOff val="80000"/>
            </a:schemeClr>
          </a:solidFill>
        </p:spPr>
        <p:txBody>
          <a:bodyPr wrap="square">
            <a:spAutoFit/>
          </a:bodyPr>
          <a:p>
            <a:pPr algn="l"/>
            <a:r>
              <a:rPr lang="en-US" altLang="zh-CN" sz="2800" b="1">
                <a:solidFill>
                  <a:srgbClr val="C00000"/>
                </a:solidFill>
                <a:latin typeface="Arial" panose="020B0604020202020204" pitchFamily="34" charset="0"/>
                <a:ea typeface="微软雅黑" panose="020B0503020204020204" charset="-122"/>
                <a:sym typeface="+mn-ea"/>
              </a:rPr>
              <a:t> </a:t>
            </a:r>
            <a:r>
              <a:rPr lang="en-US" sz="2800">
                <a:latin typeface="Times New Roman" panose="02020603050405020304" charset="0"/>
                <a:ea typeface="宋体" panose="02010600030101010101" pitchFamily="2" charset="-122"/>
                <a:sym typeface="+mn-ea"/>
              </a:rPr>
              <a:t>At the cinema </a:t>
            </a:r>
            <a:endParaRPr lang="en-US" altLang="zh-CN" sz="2800">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sp>
        <p:nvSpPr>
          <p:cNvPr id="15" name="文本框 14"/>
          <p:cNvSpPr txBox="1"/>
          <p:nvPr/>
        </p:nvSpPr>
        <p:spPr>
          <a:xfrm>
            <a:off x="4719955" y="3749675"/>
            <a:ext cx="6043930" cy="521970"/>
          </a:xfrm>
          <a:prstGeom prst="rect">
            <a:avLst/>
          </a:prstGeom>
          <a:solidFill>
            <a:schemeClr val="accent4">
              <a:lumMod val="20000"/>
              <a:lumOff val="80000"/>
            </a:schemeClr>
          </a:solidFill>
        </p:spPr>
        <p:txBody>
          <a:bodyPr wrap="square">
            <a:spAutoFit/>
          </a:bodyPr>
          <a:p>
            <a:pPr algn="l">
              <a:buClrTx/>
              <a:buSzTx/>
              <a:buFontTx/>
            </a:pPr>
            <a:r>
              <a:rPr lang="en-US" altLang="zh-CN" sz="2800">
                <a:solidFill>
                  <a:srgbClr val="FF0000"/>
                </a:solidFill>
                <a:latin typeface="Times New Roman" panose="02020603050405020304" charset="0"/>
                <a:ea typeface="微软雅黑" panose="020B0503020204020204" charset="-122"/>
                <a:cs typeface="Times New Roman" panose="02020603050405020304" charset="0"/>
                <a:sym typeface="+mn-ea"/>
              </a:rPr>
              <a:t> </a:t>
            </a:r>
            <a:r>
              <a:rPr lang="en-US" sz="2800">
                <a:latin typeface="Times New Roman" panose="02020603050405020304" charset="0"/>
                <a:ea typeface="宋体" panose="02010600030101010101" pitchFamily="2" charset="-122"/>
                <a:sym typeface="+mn-ea"/>
              </a:rPr>
              <a:t>Ava lost her cellphone after the movie </a:t>
            </a:r>
            <a:endParaRPr lang="en-US" sz="2800">
              <a:latin typeface="Times New Roman" panose="02020603050405020304" charset="0"/>
              <a:ea typeface="宋体" panose="02010600030101010101" pitchFamily="2" charset="-122"/>
              <a:sym typeface="+mn-ea"/>
            </a:endParaRPr>
          </a:p>
        </p:txBody>
      </p:sp>
      <p:sp>
        <p:nvSpPr>
          <p:cNvPr id="17" name="文本框 16"/>
          <p:cNvSpPr txBox="1"/>
          <p:nvPr/>
        </p:nvSpPr>
        <p:spPr>
          <a:xfrm>
            <a:off x="4719955" y="4605020"/>
            <a:ext cx="6898640" cy="1822450"/>
          </a:xfrm>
          <a:prstGeom prst="rect">
            <a:avLst/>
          </a:prstGeom>
          <a:solidFill>
            <a:schemeClr val="accent4">
              <a:lumMod val="20000"/>
              <a:lumOff val="80000"/>
            </a:schemeClr>
          </a:solidFill>
        </p:spPr>
        <p:txBody>
          <a:bodyPr wrap="square">
            <a:noAutofit/>
          </a:bodyPr>
          <a:p>
            <a:pPr algn="l"/>
            <a:r>
              <a:rPr lang="en-US" altLang="zh-CN" sz="2800">
                <a:solidFill>
                  <a:srgbClr val="FF0000"/>
                </a:solidFill>
                <a:latin typeface="Times New Roman" panose="02020603050405020304" charset="0"/>
                <a:ea typeface="微软雅黑" panose="020B0503020204020204" charset="-122"/>
                <a:cs typeface="Times New Roman" panose="02020603050405020304" charset="0"/>
                <a:sym typeface="+mn-ea"/>
              </a:rPr>
              <a:t> </a:t>
            </a:r>
            <a:r>
              <a:rPr lang="en-US" sz="2800">
                <a:latin typeface="Times New Roman" panose="02020603050405020304" charset="0"/>
                <a:ea typeface="宋体" panose="02010600030101010101" pitchFamily="2" charset="-122"/>
                <a:sym typeface="+mn-ea"/>
              </a:rPr>
              <a:t>felt a sinking feeling;  shrieked; patting down all of her pockets;  Panic-stricken, </a:t>
            </a:r>
            <a:r>
              <a:rPr lang="en-US" sz="2800" b="1">
                <a:solidFill>
                  <a:srgbClr val="002060"/>
                </a:solidFill>
                <a:latin typeface="Times New Roman" panose="02020603050405020304" charset="0"/>
                <a:ea typeface="宋体" panose="02010600030101010101" pitchFamily="2" charset="-122"/>
                <a:sym typeface="+mn-ea"/>
              </a:rPr>
              <a:t> </a:t>
            </a:r>
            <a:r>
              <a:rPr lang="en-US" sz="2800">
                <a:latin typeface="Times New Roman" panose="02020603050405020304" charset="0"/>
                <a:ea typeface="宋体" panose="02010600030101010101" pitchFamily="2" charset="-122"/>
                <a:sym typeface="+mn-ea"/>
              </a:rPr>
              <a:t>searched her bag; feared; trudged home, her heart heavy with what had happened. </a:t>
            </a:r>
            <a:endParaRPr lang="en-US" sz="2800">
              <a:latin typeface="Times New Roman" panose="02020603050405020304" charset="0"/>
              <a:ea typeface="宋体" panose="02010600030101010101" pitchFamily="2" charset="-122"/>
              <a:sym typeface="+mn-ea"/>
            </a:endParaRPr>
          </a:p>
          <a:p>
            <a:pPr algn="l"/>
            <a:endParaRPr lang="en-US" sz="2800">
              <a:latin typeface="Times New Roman" panose="02020603050405020304" charset="0"/>
              <a:ea typeface="宋体" panose="02010600030101010101" pitchFamily="2" charset="-122"/>
              <a:sym typeface="+mn-ea"/>
            </a:endParaRPr>
          </a:p>
        </p:txBody>
      </p:sp>
      <p:sp>
        <p:nvSpPr>
          <p:cNvPr id="18" name="文本框 17"/>
          <p:cNvSpPr txBox="1"/>
          <p:nvPr/>
        </p:nvSpPr>
        <p:spPr>
          <a:xfrm>
            <a:off x="216535" y="233680"/>
            <a:ext cx="4667250" cy="565150"/>
          </a:xfrm>
          <a:prstGeom prst="rect">
            <a:avLst/>
          </a:prstGeom>
          <a:solidFill>
            <a:schemeClr val="accent1">
              <a:lumMod val="20000"/>
              <a:lumOff val="80000"/>
            </a:schemeClr>
          </a:solidFill>
        </p:spPr>
        <p:txBody>
          <a:bodyPr wrap="square" rtlCol="0" anchor="t">
            <a:noAutofit/>
          </a:bodyPr>
          <a:p>
            <a:pPr algn="l">
              <a:lnSpc>
                <a:spcPct val="130000"/>
              </a:lnSpc>
            </a:pPr>
            <a:r>
              <a:rPr lang="zh-CN" altLang="en-US" sz="2400">
                <a:latin typeface="微软雅黑" panose="020B0503020204020204" charset="-122"/>
                <a:ea typeface="微软雅黑" panose="020B0503020204020204" charset="-122"/>
                <a:cs typeface="微软雅黑" panose="020B0503020204020204" charset="-122"/>
                <a:sym typeface="+mn-ea"/>
              </a:rPr>
              <a:t>四</a:t>
            </a:r>
            <a:r>
              <a:rPr lang="en-US" altLang="zh-CN"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思维导图在读后续写中的应用</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7" grpId="0" animBg="1"/>
    </p:bldLst>
  </p:timing>
</p:sld>
</file>

<file path=ppt/tags/tag1.xml><?xml version="1.0" encoding="utf-8"?>
<p:tagLst xmlns:p="http://schemas.openxmlformats.org/presentationml/2006/main">
  <p:tag name="TABLE_ENDDRAG_ORIGIN_RECT" val="901*397"/>
  <p:tag name="TABLE_ENDDRAG_RECT" val="25*66*901*397"/>
</p:tagLst>
</file>

<file path=ppt/tags/tag10.xml><?xml version="1.0" encoding="utf-8"?>
<p:tagLst xmlns:p="http://schemas.openxmlformats.org/presentationml/2006/main">
  <p:tag name="KSO_WM_DIAGRAM_VIRTUALLY_FRAME" val="{&quot;height&quot;:470.85,&quot;left&quot;:193.2,&quot;top&quot;:62.85,&quot;width&quot;:755.6}"/>
</p:tagLst>
</file>

<file path=ppt/tags/tag11.xml><?xml version="1.0" encoding="utf-8"?>
<p:tagLst xmlns:p="http://schemas.openxmlformats.org/presentationml/2006/main">
  <p:tag name="KSO_WM_DIAGRAM_VIRTUALLY_FRAME" val="{&quot;height&quot;:470.85,&quot;left&quot;:193.2,&quot;top&quot;:62.85,&quot;width&quot;:755.6}"/>
</p:tagLst>
</file>

<file path=ppt/tags/tag12.xml><?xml version="1.0" encoding="utf-8"?>
<p:tagLst xmlns:p="http://schemas.openxmlformats.org/presentationml/2006/main">
  <p:tag name="KSO_WM_DIAGRAM_VIRTUALLY_FRAME" val="{&quot;height&quot;:470.85,&quot;left&quot;:193.2,&quot;top&quot;:62.85,&quot;width&quot;:755.6}"/>
</p:tagLst>
</file>

<file path=ppt/tags/tag13.xml><?xml version="1.0" encoding="utf-8"?>
<p:tagLst xmlns:p="http://schemas.openxmlformats.org/presentationml/2006/main">
  <p:tag name="KSO_WM_DIAGRAM_VIRTUALLY_FRAME" val="{&quot;height&quot;:470.85,&quot;left&quot;:193.2,&quot;top&quot;:62.85,&quot;width&quot;:755.6}"/>
</p:tagLst>
</file>

<file path=ppt/tags/tag2.xml><?xml version="1.0" encoding="utf-8"?>
<p:tagLst xmlns:p="http://schemas.openxmlformats.org/presentationml/2006/main">
  <p:tag name="TABLE_ENDDRAG_ORIGIN_RECT" val="806*357"/>
  <p:tag name="TABLE_ENDDRAG_RECT" val="48*105*806*358"/>
</p:tagLst>
</file>

<file path=ppt/tags/tag3.xml><?xml version="1.0" encoding="utf-8"?>
<p:tagLst xmlns:p="http://schemas.openxmlformats.org/presentationml/2006/main">
  <p:tag name="TABLE_ENDDRAG_ORIGIN_RECT" val="896*155"/>
  <p:tag name="TABLE_ENDDRAG_RECT" val="31*398*896*155"/>
</p:tagLst>
</file>

<file path=ppt/tags/tag4.xml><?xml version="1.0" encoding="utf-8"?>
<p:tagLst xmlns:p="http://schemas.openxmlformats.org/presentationml/2006/main">
  <p:tag name="KSO_WM_DIAGRAM_VIRTUALLY_FRAME" val="{&quot;height&quot;:470.85,&quot;left&quot;:193.2,&quot;top&quot;:62.85,&quot;width&quot;:755.6}"/>
</p:tagLst>
</file>

<file path=ppt/tags/tag5.xml><?xml version="1.0" encoding="utf-8"?>
<p:tagLst xmlns:p="http://schemas.openxmlformats.org/presentationml/2006/main">
  <p:tag name="KSO_WM_DIAGRAM_VIRTUALLY_FRAME" val="{&quot;height&quot;:470.85,&quot;left&quot;:193.2,&quot;top&quot;:62.85,&quot;width&quot;:755.6}"/>
</p:tagLst>
</file>

<file path=ppt/tags/tag6.xml><?xml version="1.0" encoding="utf-8"?>
<p:tagLst xmlns:p="http://schemas.openxmlformats.org/presentationml/2006/main">
  <p:tag name="KSO_WM_DIAGRAM_VIRTUALLY_FRAME" val="{&quot;height&quot;:470.85,&quot;left&quot;:193.2,&quot;top&quot;:62.85,&quot;width&quot;:755.6}"/>
</p:tagLst>
</file>

<file path=ppt/tags/tag7.xml><?xml version="1.0" encoding="utf-8"?>
<p:tagLst xmlns:p="http://schemas.openxmlformats.org/presentationml/2006/main">
  <p:tag name="KSO_WM_DIAGRAM_VIRTUALLY_FRAME" val="{&quot;height&quot;:470.85,&quot;left&quot;:193.2,&quot;top&quot;:62.85,&quot;width&quot;:755.6}"/>
</p:tagLst>
</file>

<file path=ppt/tags/tag8.xml><?xml version="1.0" encoding="utf-8"?>
<p:tagLst xmlns:p="http://schemas.openxmlformats.org/presentationml/2006/main">
  <p:tag name="KSO_WM_DIAGRAM_VIRTUALLY_FRAME" val="{&quot;height&quot;:470.85,&quot;left&quot;:193.2,&quot;top&quot;:62.85,&quot;width&quot;:755.6}"/>
</p:tagLst>
</file>

<file path=ppt/tags/tag9.xml><?xml version="1.0" encoding="utf-8"?>
<p:tagLst xmlns:p="http://schemas.openxmlformats.org/presentationml/2006/main">
  <p:tag name="KSO_WM_DIAGRAM_VIRTUALLY_FRAME" val="{&quot;height&quot;:470.85,&quot;left&quot;:193.2,&quot;top&quot;:62.85,&quot;width&quot;:755.6}"/>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8283</Words>
  <Application>WPS 演示</Application>
  <PresentationFormat>宽屏</PresentationFormat>
  <Paragraphs>359</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微软雅黑</vt:lpstr>
      <vt:lpstr>楷体</vt:lpstr>
      <vt:lpstr>Times New Roman</vt:lpstr>
      <vt:lpstr>Arial Unicode MS</vt:lpstr>
      <vt:lpstr>Calibri</vt:lpstr>
      <vt:lpstr>HelveticaNeue</vt:lpstr>
      <vt:lpstr>华文新魏</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Administrator</cp:lastModifiedBy>
  <cp:revision>17</cp:revision>
  <dcterms:created xsi:type="dcterms:W3CDTF">2023-08-09T12:44:00Z</dcterms:created>
  <dcterms:modified xsi:type="dcterms:W3CDTF">2024-10-21T06:53:17Z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