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7"/>
  </p:notesMasterIdLst>
  <p:sldIdLst>
    <p:sldId id="291" r:id="rId4"/>
    <p:sldId id="256" r:id="rId5"/>
    <p:sldId id="259" r:id="rId6"/>
    <p:sldId id="260" r:id="rId8"/>
    <p:sldId id="261" r:id="rId9"/>
    <p:sldId id="262" r:id="rId10"/>
    <p:sldId id="263" r:id="rId11"/>
    <p:sldId id="264" r:id="rId12"/>
    <p:sldId id="269" r:id="rId13"/>
    <p:sldId id="265" r:id="rId14"/>
    <p:sldId id="268" r:id="rId15"/>
    <p:sldId id="266" r:id="rId16"/>
    <p:sldId id="267" r:id="rId17"/>
    <p:sldId id="280" r:id="rId18"/>
    <p:sldId id="272" r:id="rId19"/>
    <p:sldId id="271" r:id="rId20"/>
    <p:sldId id="270" r:id="rId21"/>
    <p:sldId id="273" r:id="rId22"/>
    <p:sldId id="274" r:id="rId23"/>
    <p:sldId id="275" r:id="rId24"/>
    <p:sldId id="279" r:id="rId25"/>
    <p:sldId id="276" r:id="rId26"/>
    <p:sldId id="277" r:id="rId27"/>
    <p:sldId id="278"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or" initials="" lastIdx="0" clrIdx="0"/>
  <p:cmAuthor id="1" name="作者" initials="作" lastIdx="0" clrIdx="1"/>
  <p:cmAuthor id="2" name="联想" initials="联" lastIdx="0" clrIdx="0"/>
  <p:cmAuthor id="3" name="Windows User" initials="W" lastIdx="0" clrIdx="1"/>
  <p:cmAuthor id="4" name="Lenovo" initials="L" lastIdx="2" clrIdx="3"/>
  <p:cmAuthor id="5" name="1206988966@qq.com" initials="1" lastIdx="0" clrIdx="2"/>
  <p:cmAuthor id="6" name="姜伟光" initials="姜" lastIdx="0" clrIdx="0"/>
  <p:cmAuthor id="7" name="雨林木风" initials="雨" lastIdx="0" clrIdx="0"/>
  <p:cmAuthor id="8" name="宋洁然" initials="宋" lastIdx="0" clrIdx="1"/>
  <p:cmAuthor id="9" name="ming qiu" initials="m" lastIdx="0" clrIdx="1"/>
  <p:cmAuthor id="10" name="未知用户4" initials="未" lastIdx="0" clrIdx="0"/>
  <p:cmAuthor id="11" name="Admin" initials="A" lastIdx="0" clrIdx="0"/>
  <p:cmAuthor id="13" name="CommUser" initials="C" lastIdx="0" clrIdx="0"/>
  <p:cmAuthor id="14" name="zq" initials="z" lastIdx="0" clrIdx="0"/>
  <p:cmAuthor id="15" name="viola_yang" initials="v" lastIdx="0" clrIdx="0"/>
  <p:cmAuthor id="16" name="志龙 姜" initials="志" lastIdx="0" clrIdx="0"/>
  <p:cmAuthor id="17" name="SHMILY" initials="S" lastIdx="0" clrIdx="0"/>
  <p:cmAuthor id="18" name="admin" initials="a" lastIdx="0" clrIdx="0"/>
  <p:cmAuthor id="19" name="Tracy Chen" initials="T" lastIdx="0" clrIdx="0"/>
  <p:cmAuthor id="20" name="dongwc0205" initials="d" lastIdx="0" clrIdx="15"/>
  <p:cmAuthor id="21" name="Hi_ Young" initials="H" lastIdx="0" clrIdx="0"/>
  <p:cmAuthor id="22" name="pangyt" initials="p" lastIdx="0" clrIdx="0"/>
  <p:cmAuthor id="23" name="easonyoun" initials="e" lastIdx="0" clrIdx="0"/>
  <p:cmAuthor id="24" name="zhouyangfan" initials="z" lastIdx="0" clrIdx="0"/>
  <p:cmAuthor id="25" name="tplife" initials="t" lastIdx="0" clrIdx="0"/>
  <p:cmAuthor id="26" name="??"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8E9EC"/>
    <a:srgbClr val="FFFFFF"/>
    <a:srgbClr val="F2A9EF"/>
    <a:srgbClr val="22C639"/>
    <a:srgbClr val="007434"/>
    <a:srgbClr val="11100B"/>
    <a:srgbClr val="A5AC5B"/>
    <a:srgbClr val="DCDCDC"/>
    <a:srgbClr val="F0F0F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8" autoAdjust="0"/>
    <p:restoredTop sz="94660"/>
  </p:normalViewPr>
  <p:slideViewPr>
    <p:cSldViewPr snapToGrid="0" showGuides="1">
      <p:cViewPr>
        <p:scale>
          <a:sx n="83" d="100"/>
          <a:sy n="83" d="100"/>
        </p:scale>
        <p:origin x="300" y="255"/>
      </p:cViewPr>
      <p:guideLst>
        <p:guide orient="horz" pos="2116"/>
        <p:guide pos="3873"/>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notesMaster" Target="notesMasters/notesMaster1.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2" Type="http://schemas.openxmlformats.org/officeDocument/2006/relationships/commentAuthors" Target="commentAuthors.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Master" Target="slideMasters/slideMaster2.xml"/><Relationship Id="rId29" Type="http://schemas.openxmlformats.org/officeDocument/2006/relationships/presProps" Target="presProps.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69.xml"/><Relationship Id="rId8" Type="http://schemas.openxmlformats.org/officeDocument/2006/relationships/tags" Target="../tags/tag68.xml"/><Relationship Id="rId7" Type="http://schemas.openxmlformats.org/officeDocument/2006/relationships/tags" Target="../tags/tag67.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tags" Target="../tags/tag62.xml"/><Relationship Id="rId13" Type="http://schemas.openxmlformats.org/officeDocument/2006/relationships/tags" Target="../tags/tag73.xml"/><Relationship Id="rId12" Type="http://schemas.openxmlformats.org/officeDocument/2006/relationships/tags" Target="../tags/tag72.xml"/><Relationship Id="rId11" Type="http://schemas.openxmlformats.org/officeDocument/2006/relationships/tags" Target="../tags/tag71.xml"/><Relationship Id="rId10" Type="http://schemas.openxmlformats.org/officeDocument/2006/relationships/tags" Target="../tags/tag70.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86.xml"/><Relationship Id="rId8" Type="http://schemas.openxmlformats.org/officeDocument/2006/relationships/tags" Target="../tags/tag85.xml"/><Relationship Id="rId7" Type="http://schemas.openxmlformats.org/officeDocument/2006/relationships/tags" Target="../tags/tag84.xml"/><Relationship Id="rId6" Type="http://schemas.openxmlformats.org/officeDocument/2006/relationships/tags" Target="../tags/tag83.xml"/><Relationship Id="rId5" Type="http://schemas.openxmlformats.org/officeDocument/2006/relationships/tags" Target="../tags/tag82.xml"/><Relationship Id="rId4" Type="http://schemas.openxmlformats.org/officeDocument/2006/relationships/tags" Target="../tags/tag81.xml"/><Relationship Id="rId3" Type="http://schemas.openxmlformats.org/officeDocument/2006/relationships/tags" Target="../tags/tag80.xml"/><Relationship Id="rId2" Type="http://schemas.openxmlformats.org/officeDocument/2006/relationships/tags" Target="../tags/tag79.xml"/><Relationship Id="rId11" Type="http://schemas.openxmlformats.org/officeDocument/2006/relationships/tags" Target="../tags/tag88.xml"/><Relationship Id="rId10" Type="http://schemas.openxmlformats.org/officeDocument/2006/relationships/tags" Target="../tags/tag87.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0" Type="http://schemas.openxmlformats.org/officeDocument/2006/relationships/tags" Target="../tags/tag97.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7" Type="http://schemas.openxmlformats.org/officeDocument/2006/relationships/tags" Target="../tags/tag103.xml"/><Relationship Id="rId6" Type="http://schemas.openxmlformats.org/officeDocument/2006/relationships/tags" Target="../tags/tag102.xml"/><Relationship Id="rId5" Type="http://schemas.openxmlformats.org/officeDocument/2006/relationships/tags" Target="../tags/tag101.xml"/><Relationship Id="rId4" Type="http://schemas.openxmlformats.org/officeDocument/2006/relationships/tags" Target="../tags/tag100.xml"/><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11.xml"/><Relationship Id="rId8" Type="http://schemas.openxmlformats.org/officeDocument/2006/relationships/tags" Target="../tags/tag110.xml"/><Relationship Id="rId7" Type="http://schemas.openxmlformats.org/officeDocument/2006/relationships/tags" Target="../tags/tag109.xml"/><Relationship Id="rId6" Type="http://schemas.openxmlformats.org/officeDocument/2006/relationships/tags" Target="../tags/tag108.xml"/><Relationship Id="rId5" Type="http://schemas.openxmlformats.org/officeDocument/2006/relationships/tags" Target="../tags/tag107.xml"/><Relationship Id="rId4" Type="http://schemas.openxmlformats.org/officeDocument/2006/relationships/tags" Target="../tags/tag106.xml"/><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5" Type="http://schemas.openxmlformats.org/officeDocument/2006/relationships/tags" Target="../tags/tag115.xml"/><Relationship Id="rId4" Type="http://schemas.openxmlformats.org/officeDocument/2006/relationships/tags" Target="../tags/tag114.xml"/><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4" Type="http://schemas.openxmlformats.org/officeDocument/2006/relationships/tags" Target="../tags/tag118.xml"/><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5" Type="http://schemas.openxmlformats.org/officeDocument/2006/relationships/tags" Target="../tags/tag122.xml"/><Relationship Id="rId4" Type="http://schemas.openxmlformats.org/officeDocument/2006/relationships/tags" Target="../tags/tag121.xml"/><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127.xml"/><Relationship Id="rId5" Type="http://schemas.openxmlformats.org/officeDocument/2006/relationships/tags" Target="../tags/tag126.xml"/><Relationship Id="rId4" Type="http://schemas.openxmlformats.org/officeDocument/2006/relationships/tags" Target="../tags/tag125.xml"/><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135.xml"/><Relationship Id="rId8" Type="http://schemas.openxmlformats.org/officeDocument/2006/relationships/tags" Target="../tags/tag134.xml"/><Relationship Id="rId7" Type="http://schemas.openxmlformats.org/officeDocument/2006/relationships/tags" Target="../tags/tag133.xml"/><Relationship Id="rId6" Type="http://schemas.openxmlformats.org/officeDocument/2006/relationships/tags" Target="../tags/tag132.xml"/><Relationship Id="rId5" Type="http://schemas.openxmlformats.org/officeDocument/2006/relationships/tags" Target="../tags/tag131.xml"/><Relationship Id="rId4" Type="http://schemas.openxmlformats.org/officeDocument/2006/relationships/tags" Target="../tags/tag130.xml"/><Relationship Id="rId3" Type="http://schemas.openxmlformats.org/officeDocument/2006/relationships/tags" Target="../tags/tag129.xml"/><Relationship Id="rId2" Type="http://schemas.openxmlformats.org/officeDocument/2006/relationships/tags" Target="../tags/tag128.xml"/><Relationship Id="rId13" Type="http://schemas.openxmlformats.org/officeDocument/2006/relationships/tags" Target="../tags/tag139.xml"/><Relationship Id="rId12" Type="http://schemas.openxmlformats.org/officeDocument/2006/relationships/tags" Target="../tags/tag138.xml"/><Relationship Id="rId11" Type="http://schemas.openxmlformats.org/officeDocument/2006/relationships/tags" Target="../tags/tag137.xml"/><Relationship Id="rId10" Type="http://schemas.openxmlformats.org/officeDocument/2006/relationships/tags" Target="../tags/tag136.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21" name="任意多边形: 形状 20"/>
          <p:cNvSpPr/>
          <p:nvPr>
            <p:custDataLst>
              <p:tags r:id="rId2"/>
            </p:custDataLst>
          </p:nvPr>
        </p:nvSpPr>
        <p:spPr>
          <a:xfrm>
            <a:off x="7868920" y="0"/>
            <a:ext cx="4321810" cy="6857365"/>
          </a:xfrm>
          <a:custGeom>
            <a:avLst/>
            <a:gdLst>
              <a:gd name="connsiteX0" fmla="*/ 2552450 w 4322051"/>
              <a:gd name="connsiteY0" fmla="*/ 0 h 6863893"/>
              <a:gd name="connsiteX1" fmla="*/ 4322051 w 4322051"/>
              <a:gd name="connsiteY1" fmla="*/ 0 h 6863893"/>
              <a:gd name="connsiteX2" fmla="*/ 4322051 w 4322051"/>
              <a:gd name="connsiteY2" fmla="*/ 6863893 h 6863893"/>
              <a:gd name="connsiteX3" fmla="*/ 2588638 w 4322051"/>
              <a:gd name="connsiteY3" fmla="*/ 6863893 h 6863893"/>
              <a:gd name="connsiteX4" fmla="*/ 2655512 w 4322051"/>
              <a:gd name="connsiteY4" fmla="*/ 6782842 h 6863893"/>
              <a:gd name="connsiteX5" fmla="*/ 2852255 w 4322051"/>
              <a:gd name="connsiteY5" fmla="*/ 6138748 h 6863893"/>
              <a:gd name="connsiteX6" fmla="*/ 1932423 w 4322051"/>
              <a:gd name="connsiteY6" fmla="*/ 5010153 h 6863893"/>
              <a:gd name="connsiteX7" fmla="*/ 1890917 w 4322051"/>
              <a:gd name="connsiteY7" fmla="*/ 5003818 h 6863893"/>
              <a:gd name="connsiteX8" fmla="*/ 495300 w 4322051"/>
              <a:gd name="connsiteY8" fmla="*/ 5003818 h 6863893"/>
              <a:gd name="connsiteX9" fmla="*/ 0 w 4322051"/>
              <a:gd name="connsiteY9" fmla="*/ 4508518 h 6863893"/>
              <a:gd name="connsiteX10" fmla="*/ 495300 w 4322051"/>
              <a:gd name="connsiteY10" fmla="*/ 4013218 h 6863893"/>
              <a:gd name="connsiteX11" fmla="*/ 532130 w 4322051"/>
              <a:gd name="connsiteY11" fmla="*/ 4013218 h 6863893"/>
              <a:gd name="connsiteX12" fmla="*/ 532130 w 4322051"/>
              <a:gd name="connsiteY12" fmla="*/ 4006797 h 6863893"/>
              <a:gd name="connsiteX13" fmla="*/ 1569167 w 4322051"/>
              <a:gd name="connsiteY13" fmla="*/ 4006797 h 6863893"/>
              <a:gd name="connsiteX14" fmla="*/ 2865167 w 4322051"/>
              <a:gd name="connsiteY14" fmla="*/ 2710798 h 6863893"/>
              <a:gd name="connsiteX15" fmla="*/ 1701675 w 4322051"/>
              <a:gd name="connsiteY15" fmla="*/ 1421488 h 6863893"/>
              <a:gd name="connsiteX16" fmla="*/ 1569188 w 4322051"/>
              <a:gd name="connsiteY16" fmla="*/ 1414799 h 6863893"/>
              <a:gd name="connsiteX17" fmla="*/ 870268 w 4322051"/>
              <a:gd name="connsiteY17" fmla="*/ 1414799 h 6863893"/>
              <a:gd name="connsiteX18" fmla="*/ 613093 w 4322051"/>
              <a:gd name="connsiteY18" fmla="*/ 1157624 h 6863893"/>
              <a:gd name="connsiteX19" fmla="*/ 870268 w 4322051"/>
              <a:gd name="connsiteY19" fmla="*/ 900448 h 6863893"/>
              <a:gd name="connsiteX20" fmla="*/ 989330 w 4322051"/>
              <a:gd name="connsiteY20" fmla="*/ 900448 h 6863893"/>
              <a:gd name="connsiteX21" fmla="*/ 1699555 w 4322051"/>
              <a:gd name="connsiteY21" fmla="*/ 900448 h 6863893"/>
              <a:gd name="connsiteX22" fmla="*/ 2556805 w 4322051"/>
              <a:gd name="connsiteY22" fmla="*/ 43199 h 6863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322051" h="6863893">
                <a:moveTo>
                  <a:pt x="2552450" y="0"/>
                </a:moveTo>
                <a:lnTo>
                  <a:pt x="4322051" y="0"/>
                </a:lnTo>
                <a:lnTo>
                  <a:pt x="4322051" y="6863893"/>
                </a:lnTo>
                <a:lnTo>
                  <a:pt x="2588638" y="6863893"/>
                </a:lnTo>
                <a:lnTo>
                  <a:pt x="2655512" y="6782842"/>
                </a:lnTo>
                <a:cubicBezTo>
                  <a:pt x="2779725" y="6598982"/>
                  <a:pt x="2852255" y="6377335"/>
                  <a:pt x="2852255" y="6138748"/>
                </a:cubicBezTo>
                <a:cubicBezTo>
                  <a:pt x="2852255" y="5582045"/>
                  <a:pt x="2457370" y="5117572"/>
                  <a:pt x="1932423" y="5010153"/>
                </a:cubicBezTo>
                <a:lnTo>
                  <a:pt x="1890917" y="5003818"/>
                </a:lnTo>
                <a:lnTo>
                  <a:pt x="495300" y="5003818"/>
                </a:lnTo>
                <a:cubicBezTo>
                  <a:pt x="221753" y="5003818"/>
                  <a:pt x="0" y="4782065"/>
                  <a:pt x="0" y="4508518"/>
                </a:cubicBezTo>
                <a:cubicBezTo>
                  <a:pt x="0" y="4234971"/>
                  <a:pt x="221753" y="4013218"/>
                  <a:pt x="495300" y="4013218"/>
                </a:cubicBezTo>
                <a:lnTo>
                  <a:pt x="532130" y="4013218"/>
                </a:lnTo>
                <a:lnTo>
                  <a:pt x="532130" y="4006797"/>
                </a:lnTo>
                <a:lnTo>
                  <a:pt x="1569167" y="4006797"/>
                </a:lnTo>
                <a:cubicBezTo>
                  <a:pt x="2284928" y="4006797"/>
                  <a:pt x="2865167" y="3426558"/>
                  <a:pt x="2865167" y="2710798"/>
                </a:cubicBezTo>
                <a:cubicBezTo>
                  <a:pt x="2865167" y="2039771"/>
                  <a:pt x="2355191" y="1487857"/>
                  <a:pt x="1701675" y="1421488"/>
                </a:cubicBezTo>
                <a:lnTo>
                  <a:pt x="1569188" y="1414799"/>
                </a:lnTo>
                <a:lnTo>
                  <a:pt x="870268" y="1414799"/>
                </a:lnTo>
                <a:cubicBezTo>
                  <a:pt x="728234" y="1414799"/>
                  <a:pt x="613093" y="1299658"/>
                  <a:pt x="613093" y="1157624"/>
                </a:cubicBezTo>
                <a:cubicBezTo>
                  <a:pt x="613093" y="1015590"/>
                  <a:pt x="728234" y="900448"/>
                  <a:pt x="870268" y="900448"/>
                </a:cubicBezTo>
                <a:lnTo>
                  <a:pt x="989330" y="900448"/>
                </a:lnTo>
                <a:lnTo>
                  <a:pt x="1699555" y="900448"/>
                </a:lnTo>
                <a:cubicBezTo>
                  <a:pt x="2173001" y="900448"/>
                  <a:pt x="2556805" y="516645"/>
                  <a:pt x="2556805" y="43199"/>
                </a:cubicBezTo>
                <a:close/>
              </a:path>
            </a:pathLst>
          </a:custGeom>
          <a:solidFill>
            <a:schemeClr val="accent1">
              <a:alpha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 name="椭圆 7"/>
          <p:cNvSpPr/>
          <p:nvPr>
            <p:custDataLst>
              <p:tags r:id="rId3"/>
            </p:custDataLst>
          </p:nvPr>
        </p:nvSpPr>
        <p:spPr>
          <a:xfrm>
            <a:off x="7507287" y="921544"/>
            <a:ext cx="500063" cy="500063"/>
          </a:xfrm>
          <a:prstGeom prst="ellipse">
            <a:avLst/>
          </a:prstGeom>
          <a:solidFill>
            <a:schemeClr val="accent1">
              <a:alpha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9" name="矩形: 圆角 8"/>
          <p:cNvSpPr/>
          <p:nvPr>
            <p:custDataLst>
              <p:tags r:id="rId4"/>
            </p:custDataLst>
          </p:nvPr>
        </p:nvSpPr>
        <p:spPr>
          <a:xfrm>
            <a:off x="5943603" y="5143501"/>
            <a:ext cx="1197766" cy="311944"/>
          </a:xfrm>
          <a:prstGeom prst="roundRect">
            <a:avLst>
              <a:gd name="adj" fmla="val 5000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形状 26"/>
          <p:cNvSpPr/>
          <p:nvPr>
            <p:custDataLst>
              <p:tags r:id="rId5"/>
            </p:custDataLst>
          </p:nvPr>
        </p:nvSpPr>
        <p:spPr>
          <a:xfrm>
            <a:off x="2847974" y="6291262"/>
            <a:ext cx="2767013" cy="566738"/>
          </a:xfrm>
          <a:custGeom>
            <a:avLst/>
            <a:gdLst>
              <a:gd name="connsiteX0" fmla="*/ 373703 w 2767013"/>
              <a:gd name="connsiteY0" fmla="*/ 0 h 566738"/>
              <a:gd name="connsiteX1" fmla="*/ 2393310 w 2767013"/>
              <a:gd name="connsiteY1" fmla="*/ 0 h 566738"/>
              <a:gd name="connsiteX2" fmla="*/ 2767013 w 2767013"/>
              <a:gd name="connsiteY2" fmla="*/ 373703 h 566738"/>
              <a:gd name="connsiteX3" fmla="*/ 2737646 w 2767013"/>
              <a:gd name="connsiteY3" fmla="*/ 519165 h 566738"/>
              <a:gd name="connsiteX4" fmla="*/ 2711824 w 2767013"/>
              <a:gd name="connsiteY4" fmla="*/ 566738 h 566738"/>
              <a:gd name="connsiteX5" fmla="*/ 55190 w 2767013"/>
              <a:gd name="connsiteY5" fmla="*/ 566738 h 566738"/>
              <a:gd name="connsiteX6" fmla="*/ 29368 w 2767013"/>
              <a:gd name="connsiteY6" fmla="*/ 519165 h 566738"/>
              <a:gd name="connsiteX7" fmla="*/ 0 w 2767013"/>
              <a:gd name="connsiteY7" fmla="*/ 373703 h 566738"/>
              <a:gd name="connsiteX8" fmla="*/ 373703 w 2767013"/>
              <a:gd name="connsiteY8" fmla="*/ 0 h 56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67013" h="566738">
                <a:moveTo>
                  <a:pt x="373703" y="0"/>
                </a:moveTo>
                <a:lnTo>
                  <a:pt x="2393310" y="0"/>
                </a:lnTo>
                <a:cubicBezTo>
                  <a:pt x="2599701" y="0"/>
                  <a:pt x="2767013" y="167313"/>
                  <a:pt x="2767013" y="373703"/>
                </a:cubicBezTo>
                <a:cubicBezTo>
                  <a:pt x="2767013" y="425301"/>
                  <a:pt x="2756556" y="474456"/>
                  <a:pt x="2737646" y="519165"/>
                </a:cubicBezTo>
                <a:lnTo>
                  <a:pt x="2711824" y="566738"/>
                </a:lnTo>
                <a:lnTo>
                  <a:pt x="55190" y="566738"/>
                </a:lnTo>
                <a:lnTo>
                  <a:pt x="29368" y="519165"/>
                </a:lnTo>
                <a:cubicBezTo>
                  <a:pt x="10457" y="474456"/>
                  <a:pt x="0" y="425301"/>
                  <a:pt x="0" y="373703"/>
                </a:cubicBezTo>
                <a:cubicBezTo>
                  <a:pt x="0" y="167313"/>
                  <a:pt x="167313" y="0"/>
                  <a:pt x="373703" y="0"/>
                </a:cubicBezTo>
                <a:close/>
              </a:path>
            </a:pathLst>
          </a:custGeom>
          <a:solidFill>
            <a:schemeClr val="accent1">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2" name="矩形: 圆角 11"/>
          <p:cNvSpPr/>
          <p:nvPr>
            <p:custDataLst>
              <p:tags r:id="rId6"/>
            </p:custDataLst>
          </p:nvPr>
        </p:nvSpPr>
        <p:spPr>
          <a:xfrm>
            <a:off x="919719" y="1421607"/>
            <a:ext cx="550068" cy="176212"/>
          </a:xfrm>
          <a:prstGeom prst="roundRect">
            <a:avLst>
              <a:gd name="adj" fmla="val 50000"/>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custDataLst>
              <p:tags r:id="rId7"/>
            </p:custDataLst>
          </p:nvPr>
        </p:nvSpPr>
        <p:spPr>
          <a:xfrm>
            <a:off x="8622576" y="1911385"/>
            <a:ext cx="1580515" cy="1580515"/>
          </a:xfrm>
          <a:prstGeom prst="ellipse">
            <a:avLst/>
          </a:prstGeom>
          <a:solidFill>
            <a:schemeClr val="tx1">
              <a:lumMod val="75000"/>
              <a:lumOff val="25000"/>
            </a:schemeClr>
          </a:solidFill>
          <a:ln>
            <a:noFill/>
          </a:ln>
          <a:effectLst>
            <a:outerShdw blurRad="177800" dist="38100" dir="5400000" sx="105000" sy="105000" algn="t" rotWithShape="0">
              <a:prstClr val="black">
                <a:alpha val="23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hasCustomPrompt="1"/>
            <p:custDataLst>
              <p:tags r:id="rId8"/>
            </p:custDataLst>
          </p:nvPr>
        </p:nvSpPr>
        <p:spPr>
          <a:xfrm>
            <a:off x="878400" y="1627200"/>
            <a:ext cx="7128950" cy="1598400"/>
          </a:xfrm>
        </p:spPr>
        <p:txBody>
          <a:bodyPr wrap="square" anchor="b">
            <a:normAutofit/>
          </a:bodyPr>
          <a:lstStyle>
            <a:lvl1pPr algn="l">
              <a:lnSpc>
                <a:spcPct val="100000"/>
              </a:lnSpc>
              <a:defRPr sz="6000"/>
            </a:lvl1pPr>
          </a:lstStyle>
          <a:p>
            <a:r>
              <a:rPr lang="zh-CN" altLang="en-US" dirty="0"/>
              <a:t>单击编辑母版标题</a:t>
            </a:r>
            <a:endParaRPr lang="zh-CN" altLang="en-US" dirty="0"/>
          </a:p>
        </p:txBody>
      </p:sp>
      <p:sp>
        <p:nvSpPr>
          <p:cNvPr id="3" name="副标题 2"/>
          <p:cNvSpPr>
            <a:spLocks noGrp="1"/>
          </p:cNvSpPr>
          <p:nvPr>
            <p:ph type="subTitle" idx="1" hasCustomPrompt="1"/>
            <p:custDataLst>
              <p:tags r:id="rId9"/>
            </p:custDataLst>
          </p:nvPr>
        </p:nvSpPr>
        <p:spPr>
          <a:xfrm>
            <a:off x="878205" y="3387725"/>
            <a:ext cx="7129145" cy="1108075"/>
          </a:xfrm>
        </p:spPr>
        <p:txBody>
          <a:bodyPr wrap="square">
            <a:norm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4" name="日期占位符 3"/>
          <p:cNvSpPr>
            <a:spLocks noGrp="1"/>
          </p:cNvSpPr>
          <p:nvPr>
            <p:ph type="dt" sz="half" idx="10"/>
            <p:custDataLst>
              <p:tags r:id="rId10"/>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a:normAutofit/>
          </a:bodyPr>
          <a:lstStyle/>
          <a:p>
            <a:endParaRPr lang="zh-CN" altLang="en-US" dirty="0"/>
          </a:p>
        </p:txBody>
      </p:sp>
      <p:sp>
        <p:nvSpPr>
          <p:cNvPr id="6" name="灯片编号占位符 5"/>
          <p:cNvSpPr>
            <a:spLocks noGrp="1"/>
          </p:cNvSpPr>
          <p:nvPr>
            <p:ph type="sldNum" sz="quarter" idx="12"/>
            <p:custDataLst>
              <p:tags r:id="rId12"/>
            </p:custDataLst>
          </p:nvPr>
        </p:nvSpPr>
        <p:spPr>
          <a:xfrm>
            <a:off x="8610600" y="6356350"/>
            <a:ext cx="2743200" cy="365125"/>
          </a:xfrm>
        </p:spPr>
        <p:txBody>
          <a:bodyPr wrap="square">
            <a:normAutofit/>
          </a:bodyPr>
          <a:lstStyle/>
          <a:p>
            <a:fld id="{BE5F26B5-172A-4DC2-B0B7-181CFC56B87C}" type="slidenum">
              <a:rPr lang="zh-CN" altLang="en-US" smtClean="0"/>
            </a:fld>
            <a:endParaRPr lang="zh-CN" altLang="en-US"/>
          </a:p>
        </p:txBody>
      </p:sp>
      <p:sp>
        <p:nvSpPr>
          <p:cNvPr id="24" name="署名占位符 10"/>
          <p:cNvSpPr>
            <a:spLocks noGrp="1"/>
          </p:cNvSpPr>
          <p:nvPr>
            <p:ph type="body" sz="quarter" idx="17" hasCustomPrompt="1"/>
            <p:custDataLst>
              <p:tags r:id="rId13"/>
            </p:custDataLst>
          </p:nvPr>
        </p:nvSpPr>
        <p:spPr>
          <a:xfrm>
            <a:off x="878400" y="5162400"/>
            <a:ext cx="2423600" cy="273993"/>
          </a:xfrm>
        </p:spPr>
        <p:txBody>
          <a:bodyPr wrap="square" anchor="ctr">
            <a:normAutofit/>
          </a:bodyPr>
          <a:lstStyle>
            <a:lvl1pPr marL="0" indent="0" algn="l">
              <a:lnSpc>
                <a:spcPct val="100000"/>
              </a:lnSpc>
              <a:buNone/>
              <a:defRPr sz="1800"/>
            </a:lvl1pPr>
          </a:lstStyle>
          <a:p>
            <a:pPr lvl="0"/>
            <a:r>
              <a:rPr lang="zh-CN" altLang="en-US" dirty="0"/>
              <a:t>署名</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wrap="square">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10"/>
            <p:custDataLst>
              <p:tags r:id="rId4"/>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16" name="任意多边形: 形状 15"/>
          <p:cNvSpPr/>
          <p:nvPr>
            <p:custDataLst>
              <p:tags r:id="rId2"/>
            </p:custDataLst>
          </p:nvPr>
        </p:nvSpPr>
        <p:spPr>
          <a:xfrm>
            <a:off x="2386965" y="0"/>
            <a:ext cx="9804400" cy="6858000"/>
          </a:xfrm>
          <a:custGeom>
            <a:avLst/>
            <a:gdLst>
              <a:gd name="connsiteX0" fmla="*/ 2594802 w 9804093"/>
              <a:gd name="connsiteY0" fmla="*/ 0 h 6863893"/>
              <a:gd name="connsiteX1" fmla="*/ 9573980 w 9804093"/>
              <a:gd name="connsiteY1" fmla="*/ 0 h 6863893"/>
              <a:gd name="connsiteX2" fmla="*/ 9573980 w 9804093"/>
              <a:gd name="connsiteY2" fmla="*/ 4463 h 6863893"/>
              <a:gd name="connsiteX3" fmla="*/ 9804093 w 9804093"/>
              <a:gd name="connsiteY3" fmla="*/ 4463 h 6863893"/>
              <a:gd name="connsiteX4" fmla="*/ 9804093 w 9804093"/>
              <a:gd name="connsiteY4" fmla="*/ 6863893 h 6863893"/>
              <a:gd name="connsiteX5" fmla="*/ 2837430 w 9804093"/>
              <a:gd name="connsiteY5" fmla="*/ 6863893 h 6863893"/>
              <a:gd name="connsiteX6" fmla="*/ 2834448 w 9804093"/>
              <a:gd name="connsiteY6" fmla="*/ 6830122 h 6863893"/>
              <a:gd name="connsiteX7" fmla="*/ 1932322 w 9804093"/>
              <a:gd name="connsiteY7" fmla="*/ 5905518 h 6863893"/>
              <a:gd name="connsiteX8" fmla="*/ 1891047 w 9804093"/>
              <a:gd name="connsiteY8" fmla="*/ 5899168 h 6863893"/>
              <a:gd name="connsiteX9" fmla="*/ 495304 w 9804093"/>
              <a:gd name="connsiteY9" fmla="*/ 5899168 h 6863893"/>
              <a:gd name="connsiteX10" fmla="*/ 0 w 9804093"/>
              <a:gd name="connsiteY10" fmla="*/ 5403868 h 6863893"/>
              <a:gd name="connsiteX11" fmla="*/ 495304 w 9804093"/>
              <a:gd name="connsiteY11" fmla="*/ 4908568 h 6863893"/>
              <a:gd name="connsiteX12" fmla="*/ 532134 w 9804093"/>
              <a:gd name="connsiteY12" fmla="*/ 4908568 h 6863893"/>
              <a:gd name="connsiteX13" fmla="*/ 532134 w 9804093"/>
              <a:gd name="connsiteY13" fmla="*/ 4902218 h 6863893"/>
              <a:gd name="connsiteX14" fmla="*/ 1569099 w 9804093"/>
              <a:gd name="connsiteY14" fmla="*/ 4902218 h 6863893"/>
              <a:gd name="connsiteX15" fmla="*/ 2865146 w 9804093"/>
              <a:gd name="connsiteY15" fmla="*/ 3606183 h 6863893"/>
              <a:gd name="connsiteX16" fmla="*/ 1701815 w 9804093"/>
              <a:gd name="connsiteY16" fmla="*/ 2317133 h 6863893"/>
              <a:gd name="connsiteX17" fmla="*/ 1569099 w 9804093"/>
              <a:gd name="connsiteY17" fmla="*/ 2310148 h 6863893"/>
              <a:gd name="connsiteX18" fmla="*/ 870593 w 9804093"/>
              <a:gd name="connsiteY18" fmla="*/ 2310148 h 6863893"/>
              <a:gd name="connsiteX19" fmla="*/ 613415 w 9804093"/>
              <a:gd name="connsiteY19" fmla="*/ 2052973 h 6863893"/>
              <a:gd name="connsiteX20" fmla="*/ 870593 w 9804093"/>
              <a:gd name="connsiteY20" fmla="*/ 1795798 h 6863893"/>
              <a:gd name="connsiteX21" fmla="*/ 989339 w 9804093"/>
              <a:gd name="connsiteY21" fmla="*/ 1795798 h 6863893"/>
              <a:gd name="connsiteX22" fmla="*/ 1699275 w 9804093"/>
              <a:gd name="connsiteY22" fmla="*/ 1795798 h 6863893"/>
              <a:gd name="connsiteX23" fmla="*/ 1954547 w 9804093"/>
              <a:gd name="connsiteY23" fmla="*/ 1757063 h 6863893"/>
              <a:gd name="connsiteX24" fmla="*/ 1985028 w 9804093"/>
              <a:gd name="connsiteY24" fmla="*/ 1746268 h 6863893"/>
              <a:gd name="connsiteX25" fmla="*/ 2010428 w 9804093"/>
              <a:gd name="connsiteY25" fmla="*/ 1739283 h 6863893"/>
              <a:gd name="connsiteX26" fmla="*/ 2806090 w 9804093"/>
              <a:gd name="connsiteY26" fmla="*/ 658513 h 6863893"/>
              <a:gd name="connsiteX27" fmla="*/ 2597170 w 9804093"/>
              <a:gd name="connsiteY27" fmla="*/ 2943 h 6863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804093" h="6863893">
                <a:moveTo>
                  <a:pt x="2594802" y="0"/>
                </a:moveTo>
                <a:lnTo>
                  <a:pt x="9573980" y="0"/>
                </a:lnTo>
                <a:lnTo>
                  <a:pt x="9573980" y="4463"/>
                </a:lnTo>
                <a:lnTo>
                  <a:pt x="9804093" y="4463"/>
                </a:lnTo>
                <a:lnTo>
                  <a:pt x="9804093" y="6863893"/>
                </a:lnTo>
                <a:lnTo>
                  <a:pt x="2837430" y="6863893"/>
                </a:lnTo>
                <a:lnTo>
                  <a:pt x="2834448" y="6830122"/>
                </a:lnTo>
                <a:cubicBezTo>
                  <a:pt x="2751668" y="6367034"/>
                  <a:pt x="2391828" y="5999419"/>
                  <a:pt x="1932322" y="5905518"/>
                </a:cubicBezTo>
                <a:lnTo>
                  <a:pt x="1891047" y="5899168"/>
                </a:lnTo>
                <a:lnTo>
                  <a:pt x="495304" y="5899168"/>
                </a:lnTo>
                <a:cubicBezTo>
                  <a:pt x="221617" y="5899168"/>
                  <a:pt x="0" y="5677553"/>
                  <a:pt x="0" y="5403868"/>
                </a:cubicBezTo>
                <a:cubicBezTo>
                  <a:pt x="0" y="5130183"/>
                  <a:pt x="221617" y="4908568"/>
                  <a:pt x="495304" y="4908568"/>
                </a:cubicBezTo>
                <a:lnTo>
                  <a:pt x="532134" y="4908568"/>
                </a:lnTo>
                <a:lnTo>
                  <a:pt x="532134" y="4902218"/>
                </a:lnTo>
                <a:lnTo>
                  <a:pt x="1569099" y="4902218"/>
                </a:lnTo>
                <a:cubicBezTo>
                  <a:pt x="2284750" y="4902218"/>
                  <a:pt x="2865146" y="4321828"/>
                  <a:pt x="2865146" y="3606183"/>
                </a:cubicBezTo>
                <a:cubicBezTo>
                  <a:pt x="2865146" y="2934988"/>
                  <a:pt x="2355235" y="2383173"/>
                  <a:pt x="1701815" y="2317133"/>
                </a:cubicBezTo>
                <a:lnTo>
                  <a:pt x="1569099" y="2310148"/>
                </a:lnTo>
                <a:lnTo>
                  <a:pt x="870593" y="2310148"/>
                </a:lnTo>
                <a:cubicBezTo>
                  <a:pt x="728351" y="2310148"/>
                  <a:pt x="613415" y="2195213"/>
                  <a:pt x="613415" y="2052973"/>
                </a:cubicBezTo>
                <a:cubicBezTo>
                  <a:pt x="613415" y="1910733"/>
                  <a:pt x="728351" y="1795798"/>
                  <a:pt x="870593" y="1795798"/>
                </a:cubicBezTo>
                <a:lnTo>
                  <a:pt x="989339" y="1795798"/>
                </a:lnTo>
                <a:lnTo>
                  <a:pt x="1699275" y="1795798"/>
                </a:lnTo>
                <a:cubicBezTo>
                  <a:pt x="1788176" y="1795798"/>
                  <a:pt x="1873902" y="1782463"/>
                  <a:pt x="1954547" y="1757063"/>
                </a:cubicBezTo>
                <a:lnTo>
                  <a:pt x="1985028" y="1746268"/>
                </a:lnTo>
                <a:lnTo>
                  <a:pt x="2010428" y="1739283"/>
                </a:lnTo>
                <a:cubicBezTo>
                  <a:pt x="2471442" y="1596408"/>
                  <a:pt x="2806090" y="1166513"/>
                  <a:pt x="2806090" y="658513"/>
                </a:cubicBezTo>
                <a:cubicBezTo>
                  <a:pt x="2806090" y="414038"/>
                  <a:pt x="2728699" y="187918"/>
                  <a:pt x="2597170" y="2943"/>
                </a:cubicBezTo>
                <a:close/>
              </a:path>
            </a:pathLst>
          </a:custGeom>
          <a:solidFill>
            <a:schemeClr val="accent1">
              <a:alpha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4" name="椭圆 3"/>
          <p:cNvSpPr/>
          <p:nvPr>
            <p:custDataLst>
              <p:tags r:id="rId3"/>
            </p:custDataLst>
          </p:nvPr>
        </p:nvSpPr>
        <p:spPr>
          <a:xfrm>
            <a:off x="2232094" y="1788243"/>
            <a:ext cx="500063" cy="500063"/>
          </a:xfrm>
          <a:prstGeom prst="ellipse">
            <a:avLst/>
          </a:prstGeom>
          <a:solidFill>
            <a:schemeClr val="accent1">
              <a:alpha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7" name="任意多边形: 形状 16"/>
          <p:cNvSpPr/>
          <p:nvPr>
            <p:custDataLst>
              <p:tags r:id="rId4"/>
            </p:custDataLst>
          </p:nvPr>
        </p:nvSpPr>
        <p:spPr>
          <a:xfrm>
            <a:off x="0" y="4067479"/>
            <a:ext cx="107292" cy="292288"/>
          </a:xfrm>
          <a:custGeom>
            <a:avLst/>
            <a:gdLst>
              <a:gd name="connsiteX0" fmla="*/ 0 w 107292"/>
              <a:gd name="connsiteY0" fmla="*/ 0 h 292288"/>
              <a:gd name="connsiteX1" fmla="*/ 12031 w 107292"/>
              <a:gd name="connsiteY1" fmla="*/ 2429 h 292288"/>
              <a:gd name="connsiteX2" fmla="*/ 107292 w 107292"/>
              <a:gd name="connsiteY2" fmla="*/ 146144 h 292288"/>
              <a:gd name="connsiteX3" fmla="*/ 12031 w 107292"/>
              <a:gd name="connsiteY3" fmla="*/ 289859 h 292288"/>
              <a:gd name="connsiteX4" fmla="*/ 0 w 107292"/>
              <a:gd name="connsiteY4" fmla="*/ 292288 h 292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292" h="292288">
                <a:moveTo>
                  <a:pt x="0" y="0"/>
                </a:moveTo>
                <a:lnTo>
                  <a:pt x="12031" y="2429"/>
                </a:lnTo>
                <a:cubicBezTo>
                  <a:pt x="68012" y="26107"/>
                  <a:pt x="107292" y="81538"/>
                  <a:pt x="107292" y="146144"/>
                </a:cubicBezTo>
                <a:cubicBezTo>
                  <a:pt x="107292" y="210750"/>
                  <a:pt x="68012" y="266181"/>
                  <a:pt x="12031" y="289859"/>
                </a:cubicBezTo>
                <a:lnTo>
                  <a:pt x="0" y="292288"/>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2" name="任意多边形: 形状 21"/>
          <p:cNvSpPr/>
          <p:nvPr>
            <p:custDataLst>
              <p:tags r:id="rId5"/>
            </p:custDataLst>
          </p:nvPr>
        </p:nvSpPr>
        <p:spPr>
          <a:xfrm>
            <a:off x="0" y="4705350"/>
            <a:ext cx="853816" cy="967826"/>
          </a:xfrm>
          <a:custGeom>
            <a:avLst/>
            <a:gdLst>
              <a:gd name="connsiteX0" fmla="*/ 0 w 853816"/>
              <a:gd name="connsiteY0" fmla="*/ 0 h 967826"/>
              <a:gd name="connsiteX1" fmla="*/ 369903 w 853816"/>
              <a:gd name="connsiteY1" fmla="*/ 0 h 967826"/>
              <a:gd name="connsiteX2" fmla="*/ 853816 w 853816"/>
              <a:gd name="connsiteY2" fmla="*/ 483913 h 967826"/>
              <a:gd name="connsiteX3" fmla="*/ 369903 w 853816"/>
              <a:gd name="connsiteY3" fmla="*/ 967826 h 967826"/>
              <a:gd name="connsiteX4" fmla="*/ 0 w 853816"/>
              <a:gd name="connsiteY4" fmla="*/ 967826 h 967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816" h="967826">
                <a:moveTo>
                  <a:pt x="0" y="0"/>
                </a:moveTo>
                <a:lnTo>
                  <a:pt x="369903" y="0"/>
                </a:lnTo>
                <a:cubicBezTo>
                  <a:pt x="637161" y="0"/>
                  <a:pt x="853816" y="216655"/>
                  <a:pt x="853816" y="483913"/>
                </a:cubicBezTo>
                <a:cubicBezTo>
                  <a:pt x="853816" y="751171"/>
                  <a:pt x="637161" y="967826"/>
                  <a:pt x="369903" y="967826"/>
                </a:cubicBezTo>
                <a:lnTo>
                  <a:pt x="0" y="967826"/>
                </a:lnTo>
                <a:close/>
              </a:path>
            </a:pathLst>
          </a:custGeom>
          <a:solidFill>
            <a:schemeClr val="accent1">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0" name="矩形: 圆角 9"/>
          <p:cNvSpPr/>
          <p:nvPr>
            <p:custDataLst>
              <p:tags r:id="rId6"/>
            </p:custDataLst>
          </p:nvPr>
        </p:nvSpPr>
        <p:spPr>
          <a:xfrm>
            <a:off x="182012" y="2050182"/>
            <a:ext cx="550068" cy="176212"/>
          </a:xfrm>
          <a:prstGeom prst="roundRect">
            <a:avLst>
              <a:gd name="adj" fmla="val 50000"/>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p:cNvSpPr/>
          <p:nvPr>
            <p:custDataLst>
              <p:tags r:id="rId7"/>
            </p:custDataLst>
          </p:nvPr>
        </p:nvSpPr>
        <p:spPr>
          <a:xfrm>
            <a:off x="1828104" y="6107832"/>
            <a:ext cx="504000" cy="176212"/>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noChangeAspect="1"/>
          </p:cNvSpPr>
          <p:nvPr>
            <p:ph type="title" hasCustomPrompt="1"/>
            <p:custDataLst>
              <p:tags r:id="rId8"/>
            </p:custDataLst>
          </p:nvPr>
        </p:nvSpPr>
        <p:spPr>
          <a:xfrm>
            <a:off x="666000" y="2379600"/>
            <a:ext cx="2408400" cy="2408400"/>
          </a:xfrm>
          <a:prstGeom prst="ellipse">
            <a:avLst/>
          </a:prstGeom>
          <a:solidFill>
            <a:schemeClr val="tx1">
              <a:lumMod val="75000"/>
              <a:lumOff val="25000"/>
            </a:schemeClr>
          </a:solidFill>
          <a:effectLst>
            <a:outerShdw blurRad="228600" dist="38100" dir="5400000" sx="105000" sy="105000" algn="ctr" rotWithShape="0">
              <a:schemeClr val="tx1">
                <a:alpha val="15000"/>
              </a:schemeClr>
            </a:outerShdw>
          </a:effectLst>
        </p:spPr>
        <p:txBody>
          <a:bodyPr wrap="square" anchor="ctr">
            <a:normAutofit/>
          </a:bodyPr>
          <a:lstStyle>
            <a:lvl1pPr algn="ctr">
              <a:defRPr sz="5400">
                <a:solidFill>
                  <a:schemeClr val="bg1"/>
                </a:solidFill>
              </a:defRPr>
            </a:lvl1pPr>
          </a:lstStyle>
          <a:p>
            <a:r>
              <a:rPr lang="zh-CN" altLang="en-US" dirty="0"/>
              <a:t>标题</a:t>
            </a:r>
            <a:endParaRPr lang="zh-CN" altLang="en-US" dirty="0"/>
          </a:p>
        </p:txBody>
      </p:sp>
      <p:sp>
        <p:nvSpPr>
          <p:cNvPr id="7" name="日期占位符 3"/>
          <p:cNvSpPr>
            <a:spLocks noGrp="1"/>
          </p:cNvSpPr>
          <p:nvPr>
            <p:ph type="dt" sz="half" idx="10"/>
            <p:custDataLst>
              <p:tags r:id="rId9"/>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10"/>
            </p:custDataLst>
          </p:nvPr>
        </p:nvSpPr>
        <p:spPr/>
        <p:txBody>
          <a:bodyPr/>
          <a:lstStyle/>
          <a:p>
            <a:endParaRPr lang="zh-CN" altLang="en-US"/>
          </a:p>
        </p:txBody>
      </p:sp>
      <p:sp>
        <p:nvSpPr>
          <p:cNvPr id="9" name="灯片编号占位符 5"/>
          <p:cNvSpPr>
            <a:spLocks noGrp="1"/>
          </p:cNvSpPr>
          <p:nvPr>
            <p:ph type="sldNum" sz="quarter" idx="12"/>
            <p:custDataLst>
              <p:tags r:id="rId11"/>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7" name="椭圆 6"/>
          <p:cNvSpPr>
            <a:spLocks noChangeAspect="1"/>
          </p:cNvSpPr>
          <p:nvPr>
            <p:custDataLst>
              <p:tags r:id="rId2"/>
            </p:custDataLst>
          </p:nvPr>
        </p:nvSpPr>
        <p:spPr>
          <a:xfrm>
            <a:off x="9345449" y="4189419"/>
            <a:ext cx="1224000" cy="1224000"/>
          </a:xfrm>
          <a:prstGeom prst="ellipse">
            <a:avLst/>
          </a:prstGeom>
          <a:solidFill>
            <a:schemeClr val="tx1">
              <a:lumMod val="75000"/>
              <a:lumOff val="25000"/>
            </a:schemeClr>
          </a:solidFill>
          <a:ln>
            <a:noFill/>
          </a:ln>
          <a:effectLst>
            <a:outerShdw blurRad="177800" dist="38100" dir="5400000" sx="105000" sy="105000" algn="t" rotWithShape="0">
              <a:prstClr val="black">
                <a:alpha val="23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a:spLocks noChangeAspect="1"/>
          </p:cNvSpPr>
          <p:nvPr>
            <p:custDataLst>
              <p:tags r:id="rId3"/>
            </p:custDataLst>
          </p:nvPr>
        </p:nvSpPr>
        <p:spPr>
          <a:xfrm rot="16200000" flipV="1">
            <a:off x="10864169" y="5502560"/>
            <a:ext cx="576000" cy="576000"/>
          </a:xfrm>
          <a:prstGeom prst="ellipse">
            <a:avLst/>
          </a:prstGeom>
          <a:solidFill>
            <a:schemeClr val="accent1">
              <a:alpha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6" name="任意多边形: 形状 15"/>
          <p:cNvSpPr/>
          <p:nvPr>
            <p:custDataLst>
              <p:tags r:id="rId4"/>
            </p:custDataLst>
          </p:nvPr>
        </p:nvSpPr>
        <p:spPr>
          <a:xfrm rot="16200000">
            <a:off x="3669665" y="-3668712"/>
            <a:ext cx="4853305" cy="12190730"/>
          </a:xfrm>
          <a:custGeom>
            <a:avLst/>
            <a:gdLst>
              <a:gd name="connsiteX0" fmla="*/ 4852643 w 4852643"/>
              <a:gd name="connsiteY0" fmla="*/ 0 h 12198491"/>
              <a:gd name="connsiteX1" fmla="*/ 4852643 w 4852643"/>
              <a:gd name="connsiteY1" fmla="*/ 12198491 h 12198491"/>
              <a:gd name="connsiteX2" fmla="*/ 2028721 w 4852643"/>
              <a:gd name="connsiteY2" fmla="*/ 12198491 h 12198491"/>
              <a:gd name="connsiteX3" fmla="*/ 2003449 w 4852643"/>
              <a:gd name="connsiteY3" fmla="*/ 12146030 h 12198491"/>
              <a:gd name="connsiteX4" fmla="*/ 805770 w 4852643"/>
              <a:gd name="connsiteY4" fmla="*/ 11433201 h 12198491"/>
              <a:gd name="connsiteX5" fmla="*/ 290492 w 4852643"/>
              <a:gd name="connsiteY5" fmla="*/ 11431611 h 12198491"/>
              <a:gd name="connsiteX6" fmla="*/ 51677 w 4852643"/>
              <a:gd name="connsiteY6" fmla="*/ 11304635 h 12198491"/>
              <a:gd name="connsiteX7" fmla="*/ 49471 w 4852643"/>
              <a:gd name="connsiteY7" fmla="*/ 11300570 h 12198491"/>
              <a:gd name="connsiteX8" fmla="*/ 49187 w 4852643"/>
              <a:gd name="connsiteY8" fmla="*/ 11300225 h 12198491"/>
              <a:gd name="connsiteX9" fmla="*/ 0 w 4852643"/>
              <a:gd name="connsiteY9" fmla="*/ 11139201 h 12198491"/>
              <a:gd name="connsiteX10" fmla="*/ 1 w 4852643"/>
              <a:gd name="connsiteY10" fmla="*/ 11139202 h 12198491"/>
              <a:gd name="connsiteX11" fmla="*/ 437293 w 4852643"/>
              <a:gd name="connsiteY11" fmla="*/ 10851201 h 12198491"/>
              <a:gd name="connsiteX12" fmla="*/ 3313866 w 4852643"/>
              <a:gd name="connsiteY12" fmla="*/ 10851732 h 12198491"/>
              <a:gd name="connsiteX13" fmla="*/ 3531750 w 4852643"/>
              <a:gd name="connsiteY13" fmla="*/ 10633848 h 12198491"/>
              <a:gd name="connsiteX14" fmla="*/ 3313866 w 4852643"/>
              <a:gd name="connsiteY14" fmla="*/ 10415964 h 12198491"/>
              <a:gd name="connsiteX15" fmla="*/ 1690009 w 4852643"/>
              <a:gd name="connsiteY15" fmla="*/ 10413582 h 12198491"/>
              <a:gd name="connsiteX16" fmla="*/ 1223284 w 4852643"/>
              <a:gd name="connsiteY16" fmla="*/ 9946857 h 12198491"/>
              <a:gd name="connsiteX17" fmla="*/ 1690009 w 4852643"/>
              <a:gd name="connsiteY17" fmla="*/ 9480132 h 12198491"/>
              <a:gd name="connsiteX18" fmla="*/ 1969454 w 4852643"/>
              <a:gd name="connsiteY18" fmla="*/ 9472077 h 12198491"/>
              <a:gd name="connsiteX19" fmla="*/ 2449415 w 4852643"/>
              <a:gd name="connsiteY19" fmla="*/ 8883184 h 12198491"/>
              <a:gd name="connsiteX20" fmla="*/ 1848310 w 4852643"/>
              <a:gd name="connsiteY20" fmla="*/ 8282079 h 12198491"/>
              <a:gd name="connsiteX21" fmla="*/ 1077339 w 4852643"/>
              <a:gd name="connsiteY21" fmla="*/ 8282079 h 12198491"/>
              <a:gd name="connsiteX22" fmla="*/ 845384 w 4852643"/>
              <a:gd name="connsiteY22" fmla="*/ 8239973 h 12198491"/>
              <a:gd name="connsiteX23" fmla="*/ 839168 w 4852643"/>
              <a:gd name="connsiteY23" fmla="*/ 8236599 h 12198491"/>
              <a:gd name="connsiteX24" fmla="*/ 828952 w 4852643"/>
              <a:gd name="connsiteY24" fmla="*/ 8233428 h 12198491"/>
              <a:gd name="connsiteX25" fmla="*/ 504145 w 4852643"/>
              <a:gd name="connsiteY25" fmla="*/ 7743407 h 12198491"/>
              <a:gd name="connsiteX26" fmla="*/ 504146 w 4852643"/>
              <a:gd name="connsiteY26" fmla="*/ 7743408 h 12198491"/>
              <a:gd name="connsiteX27" fmla="*/ 1035959 w 4852643"/>
              <a:gd name="connsiteY27" fmla="*/ 7211595 h 12198491"/>
              <a:gd name="connsiteX28" fmla="*/ 1042827 w 4852643"/>
              <a:gd name="connsiteY28" fmla="*/ 7211595 h 12198491"/>
              <a:gd name="connsiteX29" fmla="*/ 2490462 w 4852643"/>
              <a:gd name="connsiteY29" fmla="*/ 7212880 h 12198491"/>
              <a:gd name="connsiteX30" fmla="*/ 2490462 w 4852643"/>
              <a:gd name="connsiteY30" fmla="*/ 7209612 h 12198491"/>
              <a:gd name="connsiteX31" fmla="*/ 2501844 w 4852643"/>
              <a:gd name="connsiteY31" fmla="*/ 7209612 h 12198491"/>
              <a:gd name="connsiteX32" fmla="*/ 3607934 w 4852643"/>
              <a:gd name="connsiteY32" fmla="*/ 6103521 h 12198491"/>
              <a:gd name="connsiteX33" fmla="*/ 2501844 w 4852643"/>
              <a:gd name="connsiteY33" fmla="*/ 4997430 h 12198491"/>
              <a:gd name="connsiteX34" fmla="*/ 2248540 w 4852643"/>
              <a:gd name="connsiteY34" fmla="*/ 4997429 h 12198491"/>
              <a:gd name="connsiteX35" fmla="*/ 2163766 w 4852643"/>
              <a:gd name="connsiteY35" fmla="*/ 4988643 h 12198491"/>
              <a:gd name="connsiteX36" fmla="*/ 1765571 w 4852643"/>
              <a:gd name="connsiteY36" fmla="*/ 4486306 h 12198491"/>
              <a:gd name="connsiteX37" fmla="*/ 2264271 w 4852643"/>
              <a:gd name="connsiteY37" fmla="*/ 3973551 h 12198491"/>
              <a:gd name="connsiteX38" fmla="*/ 2635267 w 4852643"/>
              <a:gd name="connsiteY38" fmla="*/ 3969042 h 12198491"/>
              <a:gd name="connsiteX39" fmla="*/ 3931267 w 4852643"/>
              <a:gd name="connsiteY39" fmla="*/ 2636517 h 12198491"/>
              <a:gd name="connsiteX40" fmla="*/ 2767775 w 4852643"/>
              <a:gd name="connsiteY40" fmla="*/ 1310870 h 12198491"/>
              <a:gd name="connsiteX41" fmla="*/ 2298843 w 4852643"/>
              <a:gd name="connsiteY41" fmla="*/ 1312086 h 12198491"/>
              <a:gd name="connsiteX42" fmla="*/ 2030416 w 4852643"/>
              <a:gd name="connsiteY42" fmla="*/ 1043659 h 12198491"/>
              <a:gd name="connsiteX43" fmla="*/ 2298843 w 4852643"/>
              <a:gd name="connsiteY43" fmla="*/ 775231 h 12198491"/>
              <a:gd name="connsiteX44" fmla="*/ 2765655 w 4852643"/>
              <a:gd name="connsiteY44" fmla="*/ 775146 h 12198491"/>
              <a:gd name="connsiteX45" fmla="*/ 3605488 w 4852643"/>
              <a:gd name="connsiteY45" fmla="*/ 71371 h 12198491"/>
              <a:gd name="connsiteX46" fmla="*/ 3616082 w 4852643"/>
              <a:gd name="connsiteY46" fmla="*/ 0 h 1219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852643" h="12198491">
                <a:moveTo>
                  <a:pt x="4852643" y="0"/>
                </a:moveTo>
                <a:lnTo>
                  <a:pt x="4852643" y="12198491"/>
                </a:lnTo>
                <a:lnTo>
                  <a:pt x="2028721" y="12198491"/>
                </a:lnTo>
                <a:lnTo>
                  <a:pt x="2003449" y="12146030"/>
                </a:lnTo>
                <a:cubicBezTo>
                  <a:pt x="1772796" y="11721437"/>
                  <a:pt x="1322943" y="11433201"/>
                  <a:pt x="805770" y="11433201"/>
                </a:cubicBezTo>
                <a:lnTo>
                  <a:pt x="290492" y="11431611"/>
                </a:lnTo>
                <a:cubicBezTo>
                  <a:pt x="191080" y="11431611"/>
                  <a:pt x="103433" y="11381243"/>
                  <a:pt x="51677" y="11304635"/>
                </a:cubicBezTo>
                <a:lnTo>
                  <a:pt x="49471" y="11300570"/>
                </a:lnTo>
                <a:lnTo>
                  <a:pt x="49187" y="11300225"/>
                </a:lnTo>
                <a:cubicBezTo>
                  <a:pt x="18133" y="11254260"/>
                  <a:pt x="0" y="11198848"/>
                  <a:pt x="0" y="11139201"/>
                </a:cubicBezTo>
                <a:lnTo>
                  <a:pt x="1" y="11139202"/>
                </a:lnTo>
                <a:cubicBezTo>
                  <a:pt x="1" y="10980143"/>
                  <a:pt x="166267" y="10813879"/>
                  <a:pt x="437293" y="10851201"/>
                </a:cubicBezTo>
                <a:lnTo>
                  <a:pt x="3313866" y="10851732"/>
                </a:lnTo>
                <a:cubicBezTo>
                  <a:pt x="3434199" y="10851732"/>
                  <a:pt x="3531750" y="10754182"/>
                  <a:pt x="3531750" y="10633848"/>
                </a:cubicBezTo>
                <a:cubicBezTo>
                  <a:pt x="3531750" y="10513514"/>
                  <a:pt x="3434199" y="10415964"/>
                  <a:pt x="3313866" y="10415964"/>
                </a:cubicBezTo>
                <a:lnTo>
                  <a:pt x="1690009" y="10413582"/>
                </a:lnTo>
                <a:cubicBezTo>
                  <a:pt x="1432244" y="10413582"/>
                  <a:pt x="1223284" y="10204622"/>
                  <a:pt x="1223284" y="9946857"/>
                </a:cubicBezTo>
                <a:cubicBezTo>
                  <a:pt x="1223284" y="9689092"/>
                  <a:pt x="1432244" y="9480132"/>
                  <a:pt x="1690009" y="9480132"/>
                </a:cubicBezTo>
                <a:lnTo>
                  <a:pt x="1969454" y="9472077"/>
                </a:lnTo>
                <a:cubicBezTo>
                  <a:pt x="2243367" y="9416026"/>
                  <a:pt x="2449415" y="9173667"/>
                  <a:pt x="2449415" y="8883184"/>
                </a:cubicBezTo>
                <a:cubicBezTo>
                  <a:pt x="2449415" y="8551203"/>
                  <a:pt x="2180291" y="8282079"/>
                  <a:pt x="1848310" y="8282079"/>
                </a:cubicBezTo>
                <a:lnTo>
                  <a:pt x="1077339" y="8282079"/>
                </a:lnTo>
                <a:lnTo>
                  <a:pt x="845384" y="8239973"/>
                </a:lnTo>
                <a:lnTo>
                  <a:pt x="839168" y="8236599"/>
                </a:lnTo>
                <a:lnTo>
                  <a:pt x="828952" y="8233428"/>
                </a:lnTo>
                <a:cubicBezTo>
                  <a:pt x="638077" y="8152694"/>
                  <a:pt x="504145" y="7963691"/>
                  <a:pt x="504145" y="7743407"/>
                </a:cubicBezTo>
                <a:lnTo>
                  <a:pt x="504146" y="7743408"/>
                </a:lnTo>
                <a:cubicBezTo>
                  <a:pt x="504146" y="7449696"/>
                  <a:pt x="742247" y="7211595"/>
                  <a:pt x="1035959" y="7211595"/>
                </a:cubicBezTo>
                <a:lnTo>
                  <a:pt x="1042827" y="7211595"/>
                </a:lnTo>
                <a:cubicBezTo>
                  <a:pt x="1469388" y="7240014"/>
                  <a:pt x="2007917" y="7212451"/>
                  <a:pt x="2490462" y="7212880"/>
                </a:cubicBezTo>
                <a:lnTo>
                  <a:pt x="2490462" y="7209612"/>
                </a:lnTo>
                <a:lnTo>
                  <a:pt x="2501844" y="7209612"/>
                </a:lnTo>
                <a:cubicBezTo>
                  <a:pt x="3112720" y="7209612"/>
                  <a:pt x="3607934" y="6714398"/>
                  <a:pt x="3607934" y="6103521"/>
                </a:cubicBezTo>
                <a:cubicBezTo>
                  <a:pt x="3607934" y="5492644"/>
                  <a:pt x="3112720" y="4997430"/>
                  <a:pt x="2501844" y="4997430"/>
                </a:cubicBezTo>
                <a:lnTo>
                  <a:pt x="2248540" y="4997429"/>
                </a:lnTo>
                <a:lnTo>
                  <a:pt x="2163766" y="4988643"/>
                </a:lnTo>
                <a:cubicBezTo>
                  <a:pt x="1936517" y="4940830"/>
                  <a:pt x="1765571" y="4734093"/>
                  <a:pt x="1765571" y="4486306"/>
                </a:cubicBezTo>
                <a:cubicBezTo>
                  <a:pt x="1765571" y="4203119"/>
                  <a:pt x="1988847" y="3973551"/>
                  <a:pt x="2264271" y="3973551"/>
                </a:cubicBezTo>
                <a:lnTo>
                  <a:pt x="2635267" y="3969042"/>
                </a:lnTo>
                <a:cubicBezTo>
                  <a:pt x="3351029" y="3969042"/>
                  <a:pt x="3931267" y="3372450"/>
                  <a:pt x="3931267" y="2636517"/>
                </a:cubicBezTo>
                <a:cubicBezTo>
                  <a:pt x="3931267" y="1946579"/>
                  <a:pt x="3421291" y="1379109"/>
                  <a:pt x="2767775" y="1310870"/>
                </a:cubicBezTo>
                <a:lnTo>
                  <a:pt x="2298843" y="1312086"/>
                </a:lnTo>
                <a:cubicBezTo>
                  <a:pt x="2150595" y="1312086"/>
                  <a:pt x="2030416" y="1191907"/>
                  <a:pt x="2030416" y="1043659"/>
                </a:cubicBezTo>
                <a:cubicBezTo>
                  <a:pt x="2030416" y="895410"/>
                  <a:pt x="2150595" y="775231"/>
                  <a:pt x="2298843" y="775231"/>
                </a:cubicBezTo>
                <a:lnTo>
                  <a:pt x="2765655" y="775146"/>
                </a:lnTo>
                <a:cubicBezTo>
                  <a:pt x="3179920" y="775146"/>
                  <a:pt x="3525553" y="473014"/>
                  <a:pt x="3605488" y="71371"/>
                </a:cubicBezTo>
                <a:lnTo>
                  <a:pt x="3616082" y="0"/>
                </a:lnTo>
                <a:close/>
              </a:path>
            </a:pathLst>
          </a:custGeom>
          <a:solidFill>
            <a:schemeClr val="accent1">
              <a:alpha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1" name="椭圆 10"/>
          <p:cNvSpPr>
            <a:spLocks noChangeAspect="1"/>
          </p:cNvSpPr>
          <p:nvPr>
            <p:custDataLst>
              <p:tags r:id="rId5"/>
            </p:custDataLst>
          </p:nvPr>
        </p:nvSpPr>
        <p:spPr>
          <a:xfrm rot="16200000">
            <a:off x="752035" y="3194206"/>
            <a:ext cx="576000" cy="576000"/>
          </a:xfrm>
          <a:prstGeom prst="ellipse">
            <a:avLst/>
          </a:prstGeom>
          <a:solidFill>
            <a:schemeClr val="accent1">
              <a:alpha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 name="标题 1"/>
          <p:cNvSpPr>
            <a:spLocks noGrp="1"/>
          </p:cNvSpPr>
          <p:nvPr>
            <p:ph type="title"/>
            <p:custDataLst>
              <p:tags r:id="rId6"/>
            </p:custDataLst>
          </p:nvPr>
        </p:nvSpPr>
        <p:spPr>
          <a:xfrm>
            <a:off x="1897200" y="3646800"/>
            <a:ext cx="5824400" cy="2182500"/>
          </a:xfrm>
        </p:spPr>
        <p:txBody>
          <a:bodyPr wrap="square" anchor="t">
            <a:normAutofit/>
          </a:bodyPr>
          <a:lstStyle>
            <a:lvl1pPr algn="l">
              <a:defRPr sz="5400"/>
            </a:lvl1pPr>
          </a:lstStyle>
          <a:p>
            <a:r>
              <a:rPr lang="zh-CN" altLang="en-US" dirty="0"/>
              <a:t>单击此处编辑母版标题样式</a:t>
            </a:r>
            <a:endParaRPr lang="zh-CN" altLang="en-US" dirty="0"/>
          </a:p>
        </p:txBody>
      </p:sp>
      <p:sp>
        <p:nvSpPr>
          <p:cNvPr id="8" name="节编号 3"/>
          <p:cNvSpPr>
            <a:spLocks noGrp="1"/>
          </p:cNvSpPr>
          <p:nvPr>
            <p:ph type="body" sz="quarter" idx="13" hasCustomPrompt="1"/>
            <p:custDataLst>
              <p:tags r:id="rId7"/>
            </p:custDataLst>
          </p:nvPr>
        </p:nvSpPr>
        <p:spPr>
          <a:xfrm>
            <a:off x="1897380" y="2552700"/>
            <a:ext cx="5824220" cy="925195"/>
          </a:xfrm>
        </p:spPr>
        <p:txBody>
          <a:bodyPr wrap="none" anchor="ctr">
            <a:normAutofit/>
          </a:bodyPr>
          <a:lstStyle>
            <a:lvl1pPr marL="0" indent="0" algn="l">
              <a:buNone/>
              <a:defRPr sz="5400" b="1">
                <a:solidFill>
                  <a:schemeClr val="tx1">
                    <a:alpha val="50000"/>
                  </a:schemeClr>
                </a:solidFill>
              </a:defRPr>
            </a:lvl1pPr>
          </a:lstStyle>
          <a:p>
            <a:pPr lvl="0"/>
            <a:r>
              <a:rPr lang="zh-CN" altLang="en-US" dirty="0"/>
              <a:t>节编号</a:t>
            </a:r>
            <a:endParaRPr lang="zh-CN" altLang="en-US" dirty="0"/>
          </a:p>
        </p:txBody>
      </p:sp>
      <p:sp>
        <p:nvSpPr>
          <p:cNvPr id="4" name="日期占位符 4"/>
          <p:cNvSpPr>
            <a:spLocks noGrp="1"/>
          </p:cNvSpPr>
          <p:nvPr>
            <p:ph type="dt" sz="half" idx="10"/>
            <p:custDataLst>
              <p:tags r:id="rId8"/>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5"/>
          <p:cNvSpPr>
            <a:spLocks noGrp="1"/>
          </p:cNvSpPr>
          <p:nvPr>
            <p:ph type="ftr" sz="quarter" idx="11"/>
            <p:custDataLst>
              <p:tags r:id="rId9"/>
            </p:custDataLst>
          </p:nvPr>
        </p:nvSpPr>
        <p:spPr/>
        <p:txBody>
          <a:bodyPr/>
          <a:lstStyle/>
          <a:p>
            <a:endParaRPr lang="zh-CN" altLang="en-US"/>
          </a:p>
        </p:txBody>
      </p:sp>
      <p:sp>
        <p:nvSpPr>
          <p:cNvPr id="6" name="灯片编号占位符 6"/>
          <p:cNvSpPr>
            <a:spLocks noGrp="1"/>
          </p:cNvSpPr>
          <p:nvPr>
            <p:ph type="sldNum" sz="quarter" idx="12"/>
            <p:custDataLst>
              <p:tags r:id="rId10"/>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wrap="square" lIns="0" tIns="0" rIns="0" bIns="0" rtlCol="0" anchor="b">
            <a:normAutofit/>
          </a:bodyPr>
          <a:lstStyle>
            <a:lvl1pPr>
              <a:defRPr lang="zh-CN" altLang="en-US" dirty="0"/>
            </a:lvl1pPr>
          </a:lstStyle>
          <a:p>
            <a:pPr lvl="0"/>
            <a:r>
              <a:rPr lang="zh-CN" altLang="en-US" dirty="0"/>
              <a:t>单击此处编辑母版标题样式</a:t>
            </a:r>
            <a:endParaRPr lang="zh-CN" altLang="en-US" dirty="0"/>
          </a:p>
        </p:txBody>
      </p:sp>
      <p:sp>
        <p:nvSpPr>
          <p:cNvPr id="3" name="内容占位符 2"/>
          <p:cNvSpPr>
            <a:spLocks noGrp="1"/>
          </p:cNvSpPr>
          <p:nvPr>
            <p:ph sz="half" idx="1"/>
            <p:custDataLst>
              <p:tags r:id="rId3"/>
            </p:custDataLst>
          </p:nvPr>
        </p:nvSpPr>
        <p:spPr>
          <a:xfrm>
            <a:off x="695960" y="1301750"/>
            <a:ext cx="5323840" cy="487585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内容占位符 3"/>
          <p:cNvSpPr>
            <a:spLocks noGrp="1"/>
          </p:cNvSpPr>
          <p:nvPr>
            <p:ph sz="half" idx="2"/>
            <p:custDataLst>
              <p:tags r:id="rId4"/>
            </p:custDataLst>
          </p:nvPr>
        </p:nvSpPr>
        <p:spPr>
          <a:xfrm>
            <a:off x="6172200" y="1301750"/>
            <a:ext cx="5323840" cy="487585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日期占位符 4"/>
          <p:cNvSpPr>
            <a:spLocks noGrp="1"/>
          </p:cNvSpPr>
          <p:nvPr>
            <p:ph type="dt" sz="half" idx="10"/>
            <p:custDataLst>
              <p:tags r:id="rId5"/>
            </p:custDataLst>
          </p:nvPr>
        </p:nvSpPr>
        <p:spPr/>
        <p:txBody>
          <a:bodyPr wrap="square">
            <a:normAutofit/>
          </a:bodyPr>
          <a:lstStyle/>
          <a:p>
            <a:fld id="{5592522B-0F24-4480-B9DD-A9474A6880D6}"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hasCustomPrompt="1"/>
            <p:custDataLst>
              <p:tags r:id="rId2"/>
            </p:custDataLst>
          </p:nvPr>
        </p:nvSpPr>
        <p:spPr>
          <a:xfrm>
            <a:off x="69596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单击此处编辑母版标题样式</a:t>
            </a:r>
            <a:endParaRPr lang="zh-CN" altLang="en-US" dirty="0"/>
          </a:p>
        </p:txBody>
      </p:sp>
      <p:sp>
        <p:nvSpPr>
          <p:cNvPr id="4" name="内容占位符 3"/>
          <p:cNvSpPr>
            <a:spLocks noGrp="1"/>
          </p:cNvSpPr>
          <p:nvPr>
            <p:ph sz="half" idx="2"/>
            <p:custDataLst>
              <p:tags r:id="rId3"/>
            </p:custDataLst>
          </p:nvPr>
        </p:nvSpPr>
        <p:spPr>
          <a:xfrm>
            <a:off x="695960" y="1875099"/>
            <a:ext cx="5323840" cy="4300276"/>
          </a:xfrm>
        </p:spPr>
        <p:txBody>
          <a:bodyPr wrap="square">
            <a:normAutofit/>
          </a:bodyPr>
          <a:lstStyle>
            <a:lvl1pPr>
              <a:defRPr sz="2200"/>
            </a:lvl1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文本占位符 4"/>
          <p:cNvSpPr>
            <a:spLocks noGrp="1"/>
          </p:cNvSpPr>
          <p:nvPr>
            <p:ph type="body" sz="quarter" idx="3" hasCustomPrompt="1"/>
            <p:custDataLst>
              <p:tags r:id="rId4"/>
            </p:custDataLst>
          </p:nvPr>
        </p:nvSpPr>
        <p:spPr>
          <a:xfrm>
            <a:off x="617220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单击此处编辑母版标题样式</a:t>
            </a:r>
            <a:endParaRPr lang="zh-CN" altLang="en-US" dirty="0"/>
          </a:p>
        </p:txBody>
      </p:sp>
      <p:sp>
        <p:nvSpPr>
          <p:cNvPr id="6" name="内容占位符 5"/>
          <p:cNvSpPr>
            <a:spLocks noGrp="1"/>
          </p:cNvSpPr>
          <p:nvPr>
            <p:ph sz="quarter" idx="4"/>
            <p:custDataLst>
              <p:tags r:id="rId5"/>
            </p:custDataLst>
          </p:nvPr>
        </p:nvSpPr>
        <p:spPr>
          <a:xfrm>
            <a:off x="6172200" y="1875099"/>
            <a:ext cx="5323840" cy="4300276"/>
          </a:xfrm>
        </p:spPr>
        <p:txBody>
          <a:bodyPr wrap="square">
            <a:normAutofit/>
          </a:bodyPr>
          <a:lstStyle>
            <a:lvl1pPr>
              <a:defRPr sz="2200"/>
            </a:lvl1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7" name="日期占位符 6"/>
          <p:cNvSpPr>
            <a:spLocks noGrp="1"/>
          </p:cNvSpPr>
          <p:nvPr>
            <p:ph type="dt" sz="half" idx="10"/>
            <p:custDataLst>
              <p:tags r:id="rId6"/>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wrap="square">
            <a:normAutofit/>
          </a:bodyPr>
          <a:lstStyle/>
          <a:p>
            <a:fld id="{BE5F26B5-172A-4DC2-B0B7-181CFC56B87C}" type="slidenum">
              <a:rPr lang="zh-CN" altLang="en-US" smtClean="0"/>
            </a:fld>
            <a:endParaRPr lang="zh-CN" altLang="en-US"/>
          </a:p>
        </p:txBody>
      </p:sp>
      <p:sp>
        <p:nvSpPr>
          <p:cNvPr id="10" name="标题 9"/>
          <p:cNvSpPr>
            <a:spLocks noGrp="1"/>
          </p:cNvSpPr>
          <p:nvPr>
            <p:ph type="title"/>
            <p:custDataLst>
              <p:tags r:id="rId9"/>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fld>
            <a:endParaRPr lang="zh-CN" altLang="en-US" dirty="0"/>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1"/>
          <p:cNvSpPr>
            <a:spLocks noGrp="1"/>
          </p:cNvSpPr>
          <p:nvPr>
            <p:ph idx="1"/>
            <p:custDataLst>
              <p:tags r:id="rId2"/>
            </p:custDataLst>
          </p:nvPr>
        </p:nvSpPr>
        <p:spPr>
          <a:xfrm>
            <a:off x="695960" y="360045"/>
            <a:ext cx="10801985" cy="581787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3"/>
          <p:cNvSpPr>
            <a:spLocks noGrp="1"/>
          </p:cNvSpPr>
          <p:nvPr>
            <p:ph type="ftr" sz="quarter" idx="11"/>
            <p:custDataLst>
              <p:tags r:id="rId4"/>
            </p:custDataLst>
          </p:nvPr>
        </p:nvSpPr>
        <p:spPr/>
        <p:txBody>
          <a:bodyPr/>
          <a:lstStyle/>
          <a:p>
            <a:endParaRPr lang="zh-CN" altLang="en-US"/>
          </a:p>
        </p:txBody>
      </p:sp>
      <p:sp>
        <p:nvSpPr>
          <p:cNvPr id="6"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3" name="文本占位符 2"/>
          <p:cNvSpPr>
            <a:spLocks noGrp="1"/>
          </p:cNvSpPr>
          <p:nvPr>
            <p:ph type="body" idx="1" hasCustomPrompt="1"/>
            <p:custDataLst>
              <p:tags r:id="rId2"/>
            </p:custDataLst>
          </p:nvPr>
        </p:nvSpPr>
        <p:spPr>
          <a:xfrm>
            <a:off x="695960" y="1301750"/>
            <a:ext cx="10799088" cy="405553"/>
          </a:xfrm>
        </p:spPr>
        <p:txBody>
          <a:bodyPr wrap="square" anchor="t">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dirty="0"/>
              <a:t>单击此处编辑副标题</a:t>
            </a:r>
            <a:endParaRPr lang="zh-CN" altLang="en-US" dirty="0"/>
          </a:p>
        </p:txBody>
      </p:sp>
      <p:sp>
        <p:nvSpPr>
          <p:cNvPr id="7" name="日期占位符 3"/>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4"/>
            </p:custDataLst>
          </p:nvPr>
        </p:nvSpPr>
        <p:spPr/>
        <p:txBody>
          <a:bodyPr/>
          <a:lstStyle/>
          <a:p>
            <a:endParaRPr lang="zh-CN" altLang="en-US"/>
          </a:p>
        </p:txBody>
      </p:sp>
      <p:sp>
        <p:nvSpPr>
          <p:cNvPr id="9" name="灯片编号占位符 5"/>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
        <p:nvSpPr>
          <p:cNvPr id="4" name="标题 3"/>
          <p:cNvSpPr>
            <a:spLocks noGrp="1"/>
          </p:cNvSpPr>
          <p:nvPr>
            <p:ph type="title"/>
            <p:custDataLst>
              <p:tags r:id="rId6"/>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21" name="任意多边形: 形状 20"/>
          <p:cNvSpPr/>
          <p:nvPr>
            <p:custDataLst>
              <p:tags r:id="rId2"/>
            </p:custDataLst>
          </p:nvPr>
        </p:nvSpPr>
        <p:spPr>
          <a:xfrm flipH="1">
            <a:off x="0" y="0"/>
            <a:ext cx="4418330" cy="6858000"/>
          </a:xfrm>
          <a:custGeom>
            <a:avLst/>
            <a:gdLst>
              <a:gd name="connsiteX0" fmla="*/ 4418481 w 4418481"/>
              <a:gd name="connsiteY0" fmla="*/ 0 h 6863893"/>
              <a:gd name="connsiteX1" fmla="*/ 2552450 w 4418481"/>
              <a:gd name="connsiteY1" fmla="*/ 0 h 6863893"/>
              <a:gd name="connsiteX2" fmla="*/ 2556805 w 4418481"/>
              <a:gd name="connsiteY2" fmla="*/ 43199 h 6863893"/>
              <a:gd name="connsiteX3" fmla="*/ 1699555 w 4418481"/>
              <a:gd name="connsiteY3" fmla="*/ 900449 h 6863893"/>
              <a:gd name="connsiteX4" fmla="*/ 989330 w 4418481"/>
              <a:gd name="connsiteY4" fmla="*/ 900449 h 6863893"/>
              <a:gd name="connsiteX5" fmla="*/ 870268 w 4418481"/>
              <a:gd name="connsiteY5" fmla="*/ 900449 h 6863893"/>
              <a:gd name="connsiteX6" fmla="*/ 613093 w 4418481"/>
              <a:gd name="connsiteY6" fmla="*/ 1157624 h 6863893"/>
              <a:gd name="connsiteX7" fmla="*/ 870268 w 4418481"/>
              <a:gd name="connsiteY7" fmla="*/ 1414798 h 6863893"/>
              <a:gd name="connsiteX8" fmla="*/ 1569188 w 4418481"/>
              <a:gd name="connsiteY8" fmla="*/ 1414798 h 6863893"/>
              <a:gd name="connsiteX9" fmla="*/ 1701675 w 4418481"/>
              <a:gd name="connsiteY9" fmla="*/ 1421488 h 6863893"/>
              <a:gd name="connsiteX10" fmla="*/ 2865167 w 4418481"/>
              <a:gd name="connsiteY10" fmla="*/ 2710798 h 6863893"/>
              <a:gd name="connsiteX11" fmla="*/ 1569167 w 4418481"/>
              <a:gd name="connsiteY11" fmla="*/ 4006797 h 6863893"/>
              <a:gd name="connsiteX12" fmla="*/ 532130 w 4418481"/>
              <a:gd name="connsiteY12" fmla="*/ 4006797 h 6863893"/>
              <a:gd name="connsiteX13" fmla="*/ 532130 w 4418481"/>
              <a:gd name="connsiteY13" fmla="*/ 4013218 h 6863893"/>
              <a:gd name="connsiteX14" fmla="*/ 495300 w 4418481"/>
              <a:gd name="connsiteY14" fmla="*/ 4013218 h 6863893"/>
              <a:gd name="connsiteX15" fmla="*/ 0 w 4418481"/>
              <a:gd name="connsiteY15" fmla="*/ 4508518 h 6863893"/>
              <a:gd name="connsiteX16" fmla="*/ 495300 w 4418481"/>
              <a:gd name="connsiteY16" fmla="*/ 5003818 h 6863893"/>
              <a:gd name="connsiteX17" fmla="*/ 1890917 w 4418481"/>
              <a:gd name="connsiteY17" fmla="*/ 5003818 h 6863893"/>
              <a:gd name="connsiteX18" fmla="*/ 1932423 w 4418481"/>
              <a:gd name="connsiteY18" fmla="*/ 5010153 h 6863893"/>
              <a:gd name="connsiteX19" fmla="*/ 2852255 w 4418481"/>
              <a:gd name="connsiteY19" fmla="*/ 6138748 h 6863893"/>
              <a:gd name="connsiteX20" fmla="*/ 2655511 w 4418481"/>
              <a:gd name="connsiteY20" fmla="*/ 6782842 h 6863893"/>
              <a:gd name="connsiteX21" fmla="*/ 2588638 w 4418481"/>
              <a:gd name="connsiteY21" fmla="*/ 6863893 h 6863893"/>
              <a:gd name="connsiteX22" fmla="*/ 4418481 w 4418481"/>
              <a:gd name="connsiteY22" fmla="*/ 6863893 h 6863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418481" h="6863893">
                <a:moveTo>
                  <a:pt x="4418481" y="0"/>
                </a:moveTo>
                <a:lnTo>
                  <a:pt x="2552450" y="0"/>
                </a:lnTo>
                <a:lnTo>
                  <a:pt x="2556805" y="43199"/>
                </a:lnTo>
                <a:cubicBezTo>
                  <a:pt x="2556805" y="516645"/>
                  <a:pt x="2173001" y="900449"/>
                  <a:pt x="1699555" y="900449"/>
                </a:cubicBezTo>
                <a:lnTo>
                  <a:pt x="989330" y="900449"/>
                </a:lnTo>
                <a:lnTo>
                  <a:pt x="870268" y="900449"/>
                </a:lnTo>
                <a:cubicBezTo>
                  <a:pt x="728234" y="900449"/>
                  <a:pt x="613093" y="1015590"/>
                  <a:pt x="613093" y="1157624"/>
                </a:cubicBezTo>
                <a:cubicBezTo>
                  <a:pt x="613093" y="1299658"/>
                  <a:pt x="728234" y="1414798"/>
                  <a:pt x="870268" y="1414798"/>
                </a:cubicBezTo>
                <a:lnTo>
                  <a:pt x="1569188" y="1414798"/>
                </a:lnTo>
                <a:lnTo>
                  <a:pt x="1701675" y="1421488"/>
                </a:lnTo>
                <a:cubicBezTo>
                  <a:pt x="2355191" y="1487857"/>
                  <a:pt x="2865167" y="2039771"/>
                  <a:pt x="2865167" y="2710798"/>
                </a:cubicBezTo>
                <a:cubicBezTo>
                  <a:pt x="2865167" y="3426559"/>
                  <a:pt x="2284928" y="4006797"/>
                  <a:pt x="1569167" y="4006797"/>
                </a:cubicBezTo>
                <a:lnTo>
                  <a:pt x="532130" y="4006797"/>
                </a:lnTo>
                <a:lnTo>
                  <a:pt x="532130" y="4013218"/>
                </a:lnTo>
                <a:lnTo>
                  <a:pt x="495300" y="4013218"/>
                </a:lnTo>
                <a:cubicBezTo>
                  <a:pt x="221753" y="4013218"/>
                  <a:pt x="0" y="4234971"/>
                  <a:pt x="0" y="4508518"/>
                </a:cubicBezTo>
                <a:cubicBezTo>
                  <a:pt x="0" y="4782065"/>
                  <a:pt x="221753" y="5003818"/>
                  <a:pt x="495300" y="5003818"/>
                </a:cubicBezTo>
                <a:lnTo>
                  <a:pt x="1890917" y="5003818"/>
                </a:lnTo>
                <a:lnTo>
                  <a:pt x="1932423" y="5010153"/>
                </a:lnTo>
                <a:cubicBezTo>
                  <a:pt x="2457370" y="5117572"/>
                  <a:pt x="2852255" y="5582045"/>
                  <a:pt x="2852255" y="6138748"/>
                </a:cubicBezTo>
                <a:cubicBezTo>
                  <a:pt x="2852255" y="6377335"/>
                  <a:pt x="2779725" y="6598982"/>
                  <a:pt x="2655511" y="6782842"/>
                </a:cubicBezTo>
                <a:lnTo>
                  <a:pt x="2588638" y="6863893"/>
                </a:lnTo>
                <a:lnTo>
                  <a:pt x="4418481" y="6863893"/>
                </a:lnTo>
                <a:close/>
              </a:path>
            </a:pathLst>
          </a:custGeom>
          <a:solidFill>
            <a:schemeClr val="accent1">
              <a:alpha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8" name="椭圆 7"/>
          <p:cNvSpPr/>
          <p:nvPr>
            <p:custDataLst>
              <p:tags r:id="rId3"/>
            </p:custDataLst>
          </p:nvPr>
        </p:nvSpPr>
        <p:spPr>
          <a:xfrm flipH="1">
            <a:off x="4272531" y="921544"/>
            <a:ext cx="500063" cy="500063"/>
          </a:xfrm>
          <a:prstGeom prst="ellipse">
            <a:avLst/>
          </a:prstGeom>
          <a:solidFill>
            <a:schemeClr val="accent1">
              <a:alpha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9" name="矩形: 圆角 8"/>
          <p:cNvSpPr/>
          <p:nvPr>
            <p:custDataLst>
              <p:tags r:id="rId4"/>
            </p:custDataLst>
          </p:nvPr>
        </p:nvSpPr>
        <p:spPr>
          <a:xfrm flipH="1">
            <a:off x="5138512" y="5143501"/>
            <a:ext cx="1197766" cy="311944"/>
          </a:xfrm>
          <a:prstGeom prst="roundRect">
            <a:avLst>
              <a:gd name="adj" fmla="val 5000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形状 26"/>
          <p:cNvSpPr/>
          <p:nvPr>
            <p:custDataLst>
              <p:tags r:id="rId5"/>
            </p:custDataLst>
          </p:nvPr>
        </p:nvSpPr>
        <p:spPr>
          <a:xfrm flipH="1">
            <a:off x="6664115" y="6291262"/>
            <a:ext cx="2767013" cy="566738"/>
          </a:xfrm>
          <a:custGeom>
            <a:avLst/>
            <a:gdLst>
              <a:gd name="connsiteX0" fmla="*/ 2393310 w 2767013"/>
              <a:gd name="connsiteY0" fmla="*/ 0 h 566738"/>
              <a:gd name="connsiteX1" fmla="*/ 373703 w 2767013"/>
              <a:gd name="connsiteY1" fmla="*/ 0 h 566738"/>
              <a:gd name="connsiteX2" fmla="*/ 0 w 2767013"/>
              <a:gd name="connsiteY2" fmla="*/ 373703 h 566738"/>
              <a:gd name="connsiteX3" fmla="*/ 29368 w 2767013"/>
              <a:gd name="connsiteY3" fmla="*/ 519165 h 566738"/>
              <a:gd name="connsiteX4" fmla="*/ 55189 w 2767013"/>
              <a:gd name="connsiteY4" fmla="*/ 566738 h 566738"/>
              <a:gd name="connsiteX5" fmla="*/ 2711824 w 2767013"/>
              <a:gd name="connsiteY5" fmla="*/ 566738 h 566738"/>
              <a:gd name="connsiteX6" fmla="*/ 2737646 w 2767013"/>
              <a:gd name="connsiteY6" fmla="*/ 519165 h 566738"/>
              <a:gd name="connsiteX7" fmla="*/ 2767013 w 2767013"/>
              <a:gd name="connsiteY7" fmla="*/ 373703 h 566738"/>
              <a:gd name="connsiteX8" fmla="*/ 2393310 w 2767013"/>
              <a:gd name="connsiteY8" fmla="*/ 0 h 56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67013" h="566738">
                <a:moveTo>
                  <a:pt x="2393310" y="0"/>
                </a:moveTo>
                <a:lnTo>
                  <a:pt x="373703" y="0"/>
                </a:lnTo>
                <a:cubicBezTo>
                  <a:pt x="167313" y="0"/>
                  <a:pt x="0" y="167313"/>
                  <a:pt x="0" y="373703"/>
                </a:cubicBezTo>
                <a:cubicBezTo>
                  <a:pt x="0" y="425301"/>
                  <a:pt x="10457" y="474456"/>
                  <a:pt x="29368" y="519165"/>
                </a:cubicBezTo>
                <a:lnTo>
                  <a:pt x="55189" y="566738"/>
                </a:lnTo>
                <a:lnTo>
                  <a:pt x="2711824" y="566738"/>
                </a:lnTo>
                <a:lnTo>
                  <a:pt x="2737646" y="519165"/>
                </a:lnTo>
                <a:cubicBezTo>
                  <a:pt x="2756556" y="474456"/>
                  <a:pt x="2767013" y="425301"/>
                  <a:pt x="2767013" y="373703"/>
                </a:cubicBezTo>
                <a:cubicBezTo>
                  <a:pt x="2767013" y="167313"/>
                  <a:pt x="2599700" y="0"/>
                  <a:pt x="2393310" y="0"/>
                </a:cubicBezTo>
                <a:close/>
              </a:path>
            </a:pathLst>
          </a:custGeom>
          <a:solidFill>
            <a:schemeClr val="accent1">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2" name="矩形: 圆角 11"/>
          <p:cNvSpPr/>
          <p:nvPr>
            <p:custDataLst>
              <p:tags r:id="rId6"/>
            </p:custDataLst>
          </p:nvPr>
        </p:nvSpPr>
        <p:spPr>
          <a:xfrm flipH="1">
            <a:off x="10720638" y="1421607"/>
            <a:ext cx="550068" cy="176212"/>
          </a:xfrm>
          <a:prstGeom prst="roundRect">
            <a:avLst>
              <a:gd name="adj" fmla="val 50000"/>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custDataLst>
              <p:tags r:id="rId7"/>
            </p:custDataLst>
          </p:nvPr>
        </p:nvSpPr>
        <p:spPr>
          <a:xfrm flipH="1">
            <a:off x="2105818" y="1925899"/>
            <a:ext cx="1580515" cy="1580515"/>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hasCustomPrompt="1"/>
            <p:custDataLst>
              <p:tags r:id="rId8"/>
            </p:custDataLst>
          </p:nvPr>
        </p:nvSpPr>
        <p:spPr>
          <a:xfrm>
            <a:off x="4363200" y="2322000"/>
            <a:ext cx="6904800" cy="1015200"/>
          </a:xfrm>
        </p:spPr>
        <p:txBody>
          <a:bodyPr wrap="square" anchor="b">
            <a:normAutofit/>
          </a:bodyPr>
          <a:lstStyle>
            <a:lvl1pPr algn="r">
              <a:lnSpc>
                <a:spcPct val="100000"/>
              </a:lnSpc>
              <a:defRPr sz="6000"/>
            </a:lvl1pPr>
          </a:lstStyle>
          <a:p>
            <a:r>
              <a:rPr lang="zh-CN" altLang="en-US" dirty="0"/>
              <a:t>单击编辑母版标题</a:t>
            </a:r>
            <a:endParaRPr lang="zh-CN" altLang="en-US" dirty="0"/>
          </a:p>
        </p:txBody>
      </p:sp>
      <p:sp>
        <p:nvSpPr>
          <p:cNvPr id="3" name="副标题 2"/>
          <p:cNvSpPr>
            <a:spLocks noGrp="1"/>
          </p:cNvSpPr>
          <p:nvPr>
            <p:ph type="subTitle" idx="1" hasCustomPrompt="1"/>
            <p:custDataLst>
              <p:tags r:id="rId9"/>
            </p:custDataLst>
          </p:nvPr>
        </p:nvSpPr>
        <p:spPr>
          <a:xfrm>
            <a:off x="4362450" y="3459480"/>
            <a:ext cx="6905625" cy="461010"/>
          </a:xfrm>
        </p:spPr>
        <p:txBody>
          <a:bodyPr wrap="square">
            <a:normAutofit/>
          </a:bodyPr>
          <a:lstStyle>
            <a:lvl1pPr marL="0" indent="0" algn="r">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4" name="日期占位符 3"/>
          <p:cNvSpPr>
            <a:spLocks noGrp="1"/>
          </p:cNvSpPr>
          <p:nvPr>
            <p:ph type="dt" sz="half" idx="10"/>
            <p:custDataLst>
              <p:tags r:id="rId10"/>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a:lstStyle/>
          <a:p>
            <a:endParaRPr lang="zh-CN" altLang="en-US"/>
          </a:p>
        </p:txBody>
      </p:sp>
      <p:sp>
        <p:nvSpPr>
          <p:cNvPr id="6" name="灯片编号占位符 5"/>
          <p:cNvSpPr>
            <a:spLocks noGrp="1"/>
          </p:cNvSpPr>
          <p:nvPr>
            <p:ph type="sldNum" sz="quarter" idx="12"/>
            <p:custDataLst>
              <p:tags r:id="rId12"/>
            </p:custDataLst>
          </p:nvPr>
        </p:nvSpPr>
        <p:spPr>
          <a:xfrm>
            <a:off x="8610600" y="6356350"/>
            <a:ext cx="2743200" cy="365125"/>
          </a:xfrm>
        </p:spPr>
        <p:txBody>
          <a:bodyPr wrap="square">
            <a:normAutofit/>
          </a:bodyPr>
          <a:lstStyle/>
          <a:p>
            <a:fld id="{BE5F26B5-172A-4DC2-B0B7-181CFC56B87C}" type="slidenum">
              <a:rPr lang="zh-CN" altLang="en-US" smtClean="0"/>
            </a:fld>
            <a:endParaRPr lang="zh-CN" altLang="en-US"/>
          </a:p>
        </p:txBody>
      </p:sp>
      <p:sp>
        <p:nvSpPr>
          <p:cNvPr id="24" name="署名占位符 10"/>
          <p:cNvSpPr>
            <a:spLocks noGrp="1"/>
          </p:cNvSpPr>
          <p:nvPr>
            <p:ph type="body" sz="quarter" idx="17" hasCustomPrompt="1"/>
            <p:custDataLst>
              <p:tags r:id="rId13"/>
            </p:custDataLst>
          </p:nvPr>
        </p:nvSpPr>
        <p:spPr>
          <a:xfrm>
            <a:off x="9075600" y="4438800"/>
            <a:ext cx="2196000" cy="367200"/>
          </a:xfrm>
        </p:spPr>
        <p:txBody>
          <a:bodyPr wrap="square" anchor="ctr">
            <a:normAutofit/>
          </a:bodyPr>
          <a:lstStyle>
            <a:lvl1pPr marL="0" indent="0" algn="r">
              <a:lnSpc>
                <a:spcPct val="100000"/>
              </a:lnSpc>
              <a:buNone/>
              <a:defRPr sz="1800"/>
            </a:lvl1pPr>
          </a:lstStyle>
          <a:p>
            <a:pPr lvl="0"/>
            <a:r>
              <a:rPr lang="zh-CN" altLang="en-US" dirty="0"/>
              <a:t>署名</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image" Target="../media/image1.jpeg"/><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1" Type="http://schemas.openxmlformats.org/officeDocument/2006/relationships/theme" Target="../theme/theme2.xml"/><Relationship Id="rId20" Type="http://schemas.openxmlformats.org/officeDocument/2006/relationships/image" Target="../media/image1.jpeg"/><Relationship Id="rId2" Type="http://schemas.openxmlformats.org/officeDocument/2006/relationships/slideLayout" Target="../slideLayouts/slideLayout13.xml"/><Relationship Id="rId19" Type="http://schemas.openxmlformats.org/officeDocument/2006/relationships/tags" Target="../tags/tag147.xml"/><Relationship Id="rId18" Type="http://schemas.openxmlformats.org/officeDocument/2006/relationships/tags" Target="../tags/tag146.xml"/><Relationship Id="rId17" Type="http://schemas.openxmlformats.org/officeDocument/2006/relationships/tags" Target="../tags/tag145.xml"/><Relationship Id="rId16" Type="http://schemas.openxmlformats.org/officeDocument/2006/relationships/tags" Target="../tags/tag144.xml"/><Relationship Id="rId15" Type="http://schemas.openxmlformats.org/officeDocument/2006/relationships/tags" Target="../tags/tag143.xml"/><Relationship Id="rId14" Type="http://schemas.openxmlformats.org/officeDocument/2006/relationships/tags" Target="../tags/tag142.xml"/><Relationship Id="rId13" Type="http://schemas.openxmlformats.org/officeDocument/2006/relationships/tags" Target="../tags/tag141.xml"/><Relationship Id="rId12" Type="http://schemas.openxmlformats.org/officeDocument/2006/relationships/tags" Target="../tags/tag140.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pic>
        <p:nvPicPr>
          <p:cNvPr id="5124" name="图片 6" descr="logo横版 png"/>
          <p:cNvPicPr>
            <a:picLocks noChangeAspect="1"/>
          </p:cNvPicPr>
          <p:nvPr userDrawn="1"/>
        </p:nvPicPr>
        <p:blipFill>
          <a:blip r:embed="rId17"/>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任意多边形: 形状 13"/>
          <p:cNvSpPr/>
          <p:nvPr userDrawn="1">
            <p:custDataLst>
              <p:tags r:id="rId12"/>
            </p:custDataLst>
          </p:nvPr>
        </p:nvSpPr>
        <p:spPr>
          <a:xfrm>
            <a:off x="7868920" y="0"/>
            <a:ext cx="4321810" cy="6858000"/>
          </a:xfrm>
          <a:custGeom>
            <a:avLst/>
            <a:gdLst>
              <a:gd name="connsiteX0" fmla="*/ 2552450 w 4322051"/>
              <a:gd name="connsiteY0" fmla="*/ 0 h 6863893"/>
              <a:gd name="connsiteX1" fmla="*/ 4322051 w 4322051"/>
              <a:gd name="connsiteY1" fmla="*/ 0 h 6863893"/>
              <a:gd name="connsiteX2" fmla="*/ 4322051 w 4322051"/>
              <a:gd name="connsiteY2" fmla="*/ 6863893 h 6863893"/>
              <a:gd name="connsiteX3" fmla="*/ 2588638 w 4322051"/>
              <a:gd name="connsiteY3" fmla="*/ 6863893 h 6863893"/>
              <a:gd name="connsiteX4" fmla="*/ 2655512 w 4322051"/>
              <a:gd name="connsiteY4" fmla="*/ 6782842 h 6863893"/>
              <a:gd name="connsiteX5" fmla="*/ 2852255 w 4322051"/>
              <a:gd name="connsiteY5" fmla="*/ 6138748 h 6863893"/>
              <a:gd name="connsiteX6" fmla="*/ 1932423 w 4322051"/>
              <a:gd name="connsiteY6" fmla="*/ 5010153 h 6863893"/>
              <a:gd name="connsiteX7" fmla="*/ 1890917 w 4322051"/>
              <a:gd name="connsiteY7" fmla="*/ 5003818 h 6863893"/>
              <a:gd name="connsiteX8" fmla="*/ 495300 w 4322051"/>
              <a:gd name="connsiteY8" fmla="*/ 5003818 h 6863893"/>
              <a:gd name="connsiteX9" fmla="*/ 0 w 4322051"/>
              <a:gd name="connsiteY9" fmla="*/ 4508518 h 6863893"/>
              <a:gd name="connsiteX10" fmla="*/ 495300 w 4322051"/>
              <a:gd name="connsiteY10" fmla="*/ 4013218 h 6863893"/>
              <a:gd name="connsiteX11" fmla="*/ 532130 w 4322051"/>
              <a:gd name="connsiteY11" fmla="*/ 4013218 h 6863893"/>
              <a:gd name="connsiteX12" fmla="*/ 532130 w 4322051"/>
              <a:gd name="connsiteY12" fmla="*/ 4006797 h 6863893"/>
              <a:gd name="connsiteX13" fmla="*/ 1569167 w 4322051"/>
              <a:gd name="connsiteY13" fmla="*/ 4006797 h 6863893"/>
              <a:gd name="connsiteX14" fmla="*/ 2865167 w 4322051"/>
              <a:gd name="connsiteY14" fmla="*/ 2710798 h 6863893"/>
              <a:gd name="connsiteX15" fmla="*/ 1701675 w 4322051"/>
              <a:gd name="connsiteY15" fmla="*/ 1421488 h 6863893"/>
              <a:gd name="connsiteX16" fmla="*/ 1569188 w 4322051"/>
              <a:gd name="connsiteY16" fmla="*/ 1414799 h 6863893"/>
              <a:gd name="connsiteX17" fmla="*/ 870268 w 4322051"/>
              <a:gd name="connsiteY17" fmla="*/ 1414799 h 6863893"/>
              <a:gd name="connsiteX18" fmla="*/ 613093 w 4322051"/>
              <a:gd name="connsiteY18" fmla="*/ 1157624 h 6863893"/>
              <a:gd name="connsiteX19" fmla="*/ 870268 w 4322051"/>
              <a:gd name="connsiteY19" fmla="*/ 900448 h 6863893"/>
              <a:gd name="connsiteX20" fmla="*/ 989330 w 4322051"/>
              <a:gd name="connsiteY20" fmla="*/ 900448 h 6863893"/>
              <a:gd name="connsiteX21" fmla="*/ 1699555 w 4322051"/>
              <a:gd name="connsiteY21" fmla="*/ 900448 h 6863893"/>
              <a:gd name="connsiteX22" fmla="*/ 2556805 w 4322051"/>
              <a:gd name="connsiteY22" fmla="*/ 43199 h 6863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322051" h="6863893">
                <a:moveTo>
                  <a:pt x="2552450" y="0"/>
                </a:moveTo>
                <a:lnTo>
                  <a:pt x="4322051" y="0"/>
                </a:lnTo>
                <a:lnTo>
                  <a:pt x="4322051" y="6863893"/>
                </a:lnTo>
                <a:lnTo>
                  <a:pt x="2588638" y="6863893"/>
                </a:lnTo>
                <a:lnTo>
                  <a:pt x="2655512" y="6782842"/>
                </a:lnTo>
                <a:cubicBezTo>
                  <a:pt x="2779725" y="6598982"/>
                  <a:pt x="2852255" y="6377335"/>
                  <a:pt x="2852255" y="6138748"/>
                </a:cubicBezTo>
                <a:cubicBezTo>
                  <a:pt x="2852255" y="5582045"/>
                  <a:pt x="2457370" y="5117572"/>
                  <a:pt x="1932423" y="5010153"/>
                </a:cubicBezTo>
                <a:lnTo>
                  <a:pt x="1890917" y="5003818"/>
                </a:lnTo>
                <a:lnTo>
                  <a:pt x="495300" y="5003818"/>
                </a:lnTo>
                <a:cubicBezTo>
                  <a:pt x="221753" y="5003818"/>
                  <a:pt x="0" y="4782065"/>
                  <a:pt x="0" y="4508518"/>
                </a:cubicBezTo>
                <a:cubicBezTo>
                  <a:pt x="0" y="4234971"/>
                  <a:pt x="221753" y="4013218"/>
                  <a:pt x="495300" y="4013218"/>
                </a:cubicBezTo>
                <a:lnTo>
                  <a:pt x="532130" y="4013218"/>
                </a:lnTo>
                <a:lnTo>
                  <a:pt x="532130" y="4006797"/>
                </a:lnTo>
                <a:lnTo>
                  <a:pt x="1569167" y="4006797"/>
                </a:lnTo>
                <a:cubicBezTo>
                  <a:pt x="2284928" y="4006797"/>
                  <a:pt x="2865167" y="3426558"/>
                  <a:pt x="2865167" y="2710798"/>
                </a:cubicBezTo>
                <a:cubicBezTo>
                  <a:pt x="2865167" y="2039771"/>
                  <a:pt x="2355191" y="1487857"/>
                  <a:pt x="1701675" y="1421488"/>
                </a:cubicBezTo>
                <a:lnTo>
                  <a:pt x="1569188" y="1414799"/>
                </a:lnTo>
                <a:lnTo>
                  <a:pt x="870268" y="1414799"/>
                </a:lnTo>
                <a:cubicBezTo>
                  <a:pt x="728234" y="1414799"/>
                  <a:pt x="613093" y="1299658"/>
                  <a:pt x="613093" y="1157624"/>
                </a:cubicBezTo>
                <a:cubicBezTo>
                  <a:pt x="613093" y="1015590"/>
                  <a:pt x="728234" y="900448"/>
                  <a:pt x="870268" y="900448"/>
                </a:cubicBezTo>
                <a:lnTo>
                  <a:pt x="989330" y="900448"/>
                </a:lnTo>
                <a:lnTo>
                  <a:pt x="1699555" y="900448"/>
                </a:lnTo>
                <a:cubicBezTo>
                  <a:pt x="2173001" y="900448"/>
                  <a:pt x="2556805" y="516645"/>
                  <a:pt x="2556805" y="43199"/>
                </a:cubicBezTo>
                <a:close/>
              </a:path>
            </a:pathLst>
          </a:custGeom>
          <a:solidFill>
            <a:schemeClr val="accent1">
              <a:alpha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3" name="椭圆 12"/>
          <p:cNvSpPr/>
          <p:nvPr userDrawn="1">
            <p:custDataLst>
              <p:tags r:id="rId13"/>
            </p:custDataLst>
          </p:nvPr>
        </p:nvSpPr>
        <p:spPr>
          <a:xfrm>
            <a:off x="8622576" y="1911385"/>
            <a:ext cx="1580515" cy="1580515"/>
          </a:xfrm>
          <a:prstGeom prst="ellipse">
            <a:avLst/>
          </a:prstGeom>
          <a:solidFill>
            <a:schemeClr val="tx1">
              <a:lumMod val="75000"/>
              <a:lumOff val="25000"/>
              <a:alpha val="5000"/>
            </a:schemeClr>
          </a:solidFill>
          <a:ln>
            <a:noFill/>
          </a:ln>
          <a:effectLst>
            <a:outerShdw blurRad="177800" dist="38100" dir="5400000" sx="105000" sy="105000" algn="t" rotWithShape="0">
              <a:prstClr val="black">
                <a:alpha val="23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占位符 1"/>
          <p:cNvSpPr>
            <a:spLocks noGrp="1"/>
          </p:cNvSpPr>
          <p:nvPr>
            <p:ph type="title"/>
            <p:custDataLst>
              <p:tags r:id="rId14"/>
            </p:custDataLst>
          </p:nvPr>
        </p:nvSpPr>
        <p:spPr>
          <a:xfrm>
            <a:off x="695960" y="360000"/>
            <a:ext cx="10800000" cy="720000"/>
          </a:xfrm>
          <a:prstGeom prst="rect">
            <a:avLst/>
          </a:prstGeom>
        </p:spPr>
        <p:txBody>
          <a:bodyPr vert="horz" wrap="square" lIns="0" tIns="0" rIns="0" bIns="0" rtlCol="0" anchor="b">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5"/>
            </p:custDataLst>
          </p:nvPr>
        </p:nvSpPr>
        <p:spPr>
          <a:xfrm>
            <a:off x="695960" y="1301749"/>
            <a:ext cx="10800000" cy="4873625"/>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2"/>
            <p:custDataLst>
              <p:tags r:id="rId16"/>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17"/>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8" name="KSO_TEMPLATE" hidden="1"/>
          <p:cNvSpPr/>
          <p:nvPr userDrawn="1">
            <p:custDataLst>
              <p:tags r:id="rId19"/>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24" name="图片 6" descr="logo横版 png"/>
          <p:cNvPicPr>
            <a:picLocks noChangeAspect="1"/>
          </p:cNvPicPr>
          <p:nvPr userDrawn="1"/>
        </p:nvPicPr>
        <p:blipFill>
          <a:blip r:embed="rId20"/>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9.xml"/><Relationship Id="rId3" Type="http://schemas.openxmlformats.org/officeDocument/2006/relationships/tags" Target="../tags/tag148.xml"/><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175.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tags" Target="../tags/tag177.xml"/><Relationship Id="rId2" Type="http://schemas.openxmlformats.org/officeDocument/2006/relationships/image" Target="../media/image7.png"/><Relationship Id="rId1" Type="http://schemas.openxmlformats.org/officeDocument/2006/relationships/tags" Target="../tags/tag176.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178.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179.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180.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82.xml"/><Relationship Id="rId1" Type="http://schemas.openxmlformats.org/officeDocument/2006/relationships/tags" Target="../tags/tag181.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84.xml"/><Relationship Id="rId1" Type="http://schemas.openxmlformats.org/officeDocument/2006/relationships/tags" Target="../tags/tag183.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185.xml"/></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189.xml"/><Relationship Id="rId4" Type="http://schemas.openxmlformats.org/officeDocument/2006/relationships/image" Target="../media/image8.jpeg"/><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tags" Target="../tags/tag186.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90.xml"/><Relationship Id="rId1"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50.xml"/><Relationship Id="rId1" Type="http://schemas.openxmlformats.org/officeDocument/2006/relationships/tags" Target="../tags/tag149.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91.xml"/><Relationship Id="rId1"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19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8.xml"/><Relationship Id="rId3" Type="http://schemas.openxmlformats.org/officeDocument/2006/relationships/tags" Target="../tags/tag152.xml"/><Relationship Id="rId2" Type="http://schemas.openxmlformats.org/officeDocument/2006/relationships/image" Target="../media/image4.png"/><Relationship Id="rId1" Type="http://schemas.openxmlformats.org/officeDocument/2006/relationships/tags" Target="../tags/tag151.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8.xml"/><Relationship Id="rId3" Type="http://schemas.openxmlformats.org/officeDocument/2006/relationships/tags" Target="../tags/tag154.xml"/><Relationship Id="rId2" Type="http://schemas.openxmlformats.org/officeDocument/2006/relationships/image" Target="../media/image5.jpeg"/><Relationship Id="rId1" Type="http://schemas.openxmlformats.org/officeDocument/2006/relationships/tags" Target="../tags/tag153.xml"/></Relationships>
</file>

<file path=ppt/slides/_rels/slide5.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18.xml"/><Relationship Id="rId7" Type="http://schemas.openxmlformats.org/officeDocument/2006/relationships/tags" Target="../tags/tag161.xml"/><Relationship Id="rId6" Type="http://schemas.openxmlformats.org/officeDocument/2006/relationships/tags" Target="../tags/tag160.xml"/><Relationship Id="rId5" Type="http://schemas.openxmlformats.org/officeDocument/2006/relationships/tags" Target="../tags/tag159.xml"/><Relationship Id="rId4" Type="http://schemas.openxmlformats.org/officeDocument/2006/relationships/tags" Target="../tags/tag158.xml"/><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tags" Target="../tags/tag155.xml"/></Relationships>
</file>

<file path=ppt/slides/_rels/slide6.xml.rels><?xml version="1.0" encoding="UTF-8" standalone="yes"?>
<Relationships xmlns="http://schemas.openxmlformats.org/package/2006/relationships"><Relationship Id="rId9" Type="http://schemas.openxmlformats.org/officeDocument/2006/relationships/tags" Target="../tags/tag170.xml"/><Relationship Id="rId8" Type="http://schemas.openxmlformats.org/officeDocument/2006/relationships/tags" Target="../tags/tag169.xml"/><Relationship Id="rId7" Type="http://schemas.openxmlformats.org/officeDocument/2006/relationships/tags" Target="../tags/tag168.xml"/><Relationship Id="rId6" Type="http://schemas.openxmlformats.org/officeDocument/2006/relationships/tags" Target="../tags/tag167.xml"/><Relationship Id="rId5" Type="http://schemas.openxmlformats.org/officeDocument/2006/relationships/tags" Target="../tags/tag166.xml"/><Relationship Id="rId4" Type="http://schemas.openxmlformats.org/officeDocument/2006/relationships/tags" Target="../tags/tag165.xml"/><Relationship Id="rId3" Type="http://schemas.openxmlformats.org/officeDocument/2006/relationships/tags" Target="../tags/tag164.xml"/><Relationship Id="rId2" Type="http://schemas.openxmlformats.org/officeDocument/2006/relationships/tags" Target="../tags/tag163.xml"/><Relationship Id="rId13" Type="http://schemas.openxmlformats.org/officeDocument/2006/relationships/notesSlide" Target="../notesSlides/notesSlide4.xml"/><Relationship Id="rId12" Type="http://schemas.openxmlformats.org/officeDocument/2006/relationships/slideLayout" Target="../slideLayouts/slideLayout18.xml"/><Relationship Id="rId11" Type="http://schemas.openxmlformats.org/officeDocument/2006/relationships/tags" Target="../tags/tag171.xml"/><Relationship Id="rId10" Type="http://schemas.openxmlformats.org/officeDocument/2006/relationships/image" Target="../media/image6.jpeg"/><Relationship Id="rId1" Type="http://schemas.openxmlformats.org/officeDocument/2006/relationships/tags" Target="../tags/tag16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17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173.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17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07301" y="1249489"/>
            <a:ext cx="11777398" cy="3754874"/>
          </a:xfrm>
          <a:prstGeom prst="rect">
            <a:avLst/>
          </a:prstGeom>
          <a:noFill/>
        </p:spPr>
        <p:txBody>
          <a:bodyPr wrap="square" rtlCol="0">
            <a:spAutoFit/>
          </a:bodyPr>
          <a:lstStyle/>
          <a:p>
            <a:pPr marL="457200" indent="-457200">
              <a:buAutoNum type="arabicPeriod" startAt="3"/>
            </a:pPr>
            <a:r>
              <a:rPr lang="en-US" altLang="zh-CN" sz="2200" u="sng" dirty="0">
                <a:latin typeface="Times New Roman" panose="02020603050405020304" charset="0"/>
                <a:cs typeface="Times New Roman" panose="02020603050405020304" charset="0"/>
                <a:sym typeface="+mn-ea"/>
              </a:rPr>
              <a:t>The results</a:t>
            </a:r>
            <a:r>
              <a:rPr lang="en-US" altLang="zh-CN" sz="2200" dirty="0">
                <a:latin typeface="Times New Roman" panose="02020603050405020304" charset="0"/>
                <a:cs typeface="Times New Roman" panose="02020603050405020304" charset="0"/>
                <a:sym typeface="+mn-ea"/>
              </a:rPr>
              <a:t> </a:t>
            </a:r>
            <a:r>
              <a:rPr lang="en-US" altLang="zh-CN" sz="2200" u="sng" dirty="0">
                <a:latin typeface="Times New Roman" panose="02020603050405020304" charset="0"/>
                <a:cs typeface="Times New Roman" panose="02020603050405020304" charset="0"/>
                <a:sym typeface="+mn-ea"/>
              </a:rPr>
              <a:t>reveal</a:t>
            </a:r>
            <a:r>
              <a:rPr lang="en-US" altLang="zh-CN" sz="2200" dirty="0">
                <a:latin typeface="Times New Roman" panose="02020603050405020304" charset="0"/>
                <a:cs typeface="Times New Roman" panose="02020603050405020304" charset="0"/>
                <a:sym typeface="+mn-ea"/>
              </a:rPr>
              <a:t> [that </a:t>
            </a:r>
            <a:r>
              <a:rPr lang="en-US" altLang="zh-CN" sz="2200" u="sng" dirty="0">
                <a:latin typeface="Times New Roman" panose="02020603050405020304" charset="0"/>
                <a:cs typeface="Times New Roman" panose="02020603050405020304" charset="0"/>
                <a:sym typeface="+mn-ea"/>
              </a:rPr>
              <a:t>each 30-minute increase</a:t>
            </a:r>
            <a:r>
              <a:rPr lang="en-US" altLang="zh-CN" sz="2200" dirty="0">
                <a:latin typeface="Times New Roman" panose="02020603050405020304" charset="0"/>
                <a:cs typeface="Times New Roman" panose="02020603050405020304" charset="0"/>
                <a:sym typeface="+mn-ea"/>
              </a:rPr>
              <a:t> (in moderate to energetic physical activity on the </a:t>
            </a:r>
            <a:endParaRPr lang="en-US" altLang="zh-CN" sz="2200" dirty="0">
              <a:latin typeface="Times New Roman" panose="02020603050405020304" charset="0"/>
              <a:cs typeface="Times New Roman" panose="02020603050405020304" charset="0"/>
              <a:sym typeface="+mn-ea"/>
            </a:endParaRPr>
          </a:p>
          <a:p>
            <a:r>
              <a:rPr lang="zh-CN" altLang="en-US" sz="2200" dirty="0">
                <a:latin typeface="Times New Roman" panose="02020603050405020304" charset="0"/>
                <a:ea typeface="宋体" panose="02010600030101010101" pitchFamily="2" charset="-122"/>
                <a:cs typeface="Times New Roman" panose="02020603050405020304" charset="0"/>
                <a:sym typeface="+mn-ea"/>
              </a:rPr>
              <a:t>            主语</a:t>
            </a:r>
            <a:r>
              <a:rPr lang="en-US" altLang="zh-CN" sz="2200" dirty="0">
                <a:latin typeface="Times New Roman" panose="02020603050405020304" charset="0"/>
                <a:ea typeface="宋体" panose="02010600030101010101" pitchFamily="2" charset="-122"/>
                <a:cs typeface="Times New Roman" panose="02020603050405020304" charset="0"/>
                <a:sym typeface="+mn-ea"/>
              </a:rPr>
              <a:t>       </a:t>
            </a:r>
            <a:r>
              <a:rPr lang="zh-CN" altLang="en-US" sz="2200" dirty="0">
                <a:latin typeface="Times New Roman" panose="02020603050405020304" charset="0"/>
                <a:ea typeface="宋体" panose="02010600030101010101" pitchFamily="2" charset="-122"/>
                <a:cs typeface="Times New Roman" panose="02020603050405020304" charset="0"/>
                <a:sym typeface="+mn-ea"/>
              </a:rPr>
              <a:t>谓</a:t>
            </a:r>
            <a:r>
              <a:rPr lang="en-US" altLang="zh-CN" sz="2200" dirty="0">
                <a:latin typeface="Times New Roman" panose="02020603050405020304" charset="0"/>
                <a:ea typeface="宋体" panose="02010600030101010101" pitchFamily="2" charset="-122"/>
                <a:cs typeface="Times New Roman" panose="02020603050405020304" charset="0"/>
                <a:sym typeface="+mn-ea"/>
              </a:rPr>
              <a:t>                        </a:t>
            </a:r>
            <a:r>
              <a:rPr lang="zh-CN" altLang="en-US" sz="2200" dirty="0">
                <a:latin typeface="Times New Roman" panose="02020603050405020304" charset="0"/>
                <a:ea typeface="宋体" panose="02010600030101010101" pitchFamily="2" charset="-122"/>
                <a:cs typeface="Times New Roman" panose="02020603050405020304" charset="0"/>
                <a:sym typeface="+mn-ea"/>
              </a:rPr>
              <a:t>从句主语</a:t>
            </a:r>
            <a:endParaRPr lang="en-US" altLang="zh-CN" sz="2200" dirty="0">
              <a:latin typeface="Times New Roman" panose="02020603050405020304" charset="0"/>
              <a:cs typeface="Times New Roman" panose="02020603050405020304" charset="0"/>
              <a:sym typeface="+mn-ea"/>
            </a:endParaRPr>
          </a:p>
          <a:p>
            <a:r>
              <a:rPr lang="en-US" altLang="zh-CN" sz="2200" dirty="0">
                <a:latin typeface="Times New Roman" panose="02020603050405020304" charset="0"/>
                <a:cs typeface="Times New Roman" panose="02020603050405020304" charset="0"/>
                <a:sym typeface="+mn-ea"/>
              </a:rPr>
              <a:t>previous day) </a:t>
            </a:r>
            <a:r>
              <a:rPr lang="en-US" altLang="zh-CN" sz="2200" u="sng" dirty="0">
                <a:latin typeface="Times New Roman" panose="02020603050405020304" charset="0"/>
                <a:ea typeface="宋体" panose="02010600030101010101" pitchFamily="2" charset="-122"/>
                <a:cs typeface="Times New Roman" panose="02020603050405020304" charset="0"/>
                <a:sym typeface="+mn-ea"/>
              </a:rPr>
              <a:t>corresponded to</a:t>
            </a:r>
            <a:r>
              <a:rPr lang="en-US" altLang="zh-CN" sz="2200" dirty="0">
                <a:latin typeface="Times New Roman" panose="02020603050405020304" charset="0"/>
                <a:ea typeface="宋体" panose="02010600030101010101" pitchFamily="2" charset="-122"/>
                <a:cs typeface="Times New Roman" panose="02020603050405020304" charset="0"/>
                <a:sym typeface="+mn-ea"/>
              </a:rPr>
              <a:t> </a:t>
            </a:r>
            <a:r>
              <a:rPr lang="en-US" altLang="zh-CN" sz="2200" u="sng" dirty="0">
                <a:latin typeface="Times New Roman" panose="02020603050405020304" charset="0"/>
                <a:ea typeface="宋体" panose="02010600030101010101" pitchFamily="2" charset="-122"/>
                <a:cs typeface="Times New Roman" panose="02020603050405020304" charset="0"/>
                <a:sym typeface="+mn-ea"/>
              </a:rPr>
              <a:t>a 2—5% increase</a:t>
            </a:r>
            <a:r>
              <a:rPr lang="en-US" altLang="zh-CN" sz="2200" dirty="0">
                <a:latin typeface="Times New Roman" panose="02020603050405020304" charset="0"/>
                <a:ea typeface="宋体" panose="02010600030101010101" pitchFamily="2" charset="-122"/>
                <a:cs typeface="Times New Roman" panose="02020603050405020304" charset="0"/>
                <a:sym typeface="+mn-ea"/>
              </a:rPr>
              <a:t> (in episodic and working memory scores</a:t>
            </a:r>
            <a:r>
              <a:rPr lang="en-US" altLang="zh-CN" sz="2200" u="sng" dirty="0">
                <a:solidFill>
                  <a:srgbClr val="C00000"/>
                </a:solidFill>
                <a:latin typeface="Times New Roman" panose="02020603050405020304" charset="0"/>
                <a:ea typeface="宋体" panose="02010600030101010101" pitchFamily="2" charset="-122"/>
                <a:cs typeface="Times New Roman" panose="02020603050405020304" charset="0"/>
                <a:sym typeface="+mn-ea"/>
              </a:rPr>
              <a:t> the next</a:t>
            </a:r>
            <a:r>
              <a:rPr lang="en-US" altLang="zh-CN" sz="2200" dirty="0">
                <a:latin typeface="Times New Roman" panose="02020603050405020304" charset="0"/>
                <a:ea typeface="宋体" panose="02010600030101010101" pitchFamily="2" charset="-122"/>
                <a:cs typeface="Times New Roman" panose="02020603050405020304" charset="0"/>
                <a:sym typeface="+mn-ea"/>
              </a:rPr>
              <a:t>), </a:t>
            </a:r>
            <a:endParaRPr lang="en-US" altLang="zh-CN" sz="2200" dirty="0">
              <a:latin typeface="Times New Roman" panose="02020603050405020304" charset="0"/>
              <a:ea typeface="宋体" panose="02010600030101010101" pitchFamily="2" charset="-122"/>
              <a:cs typeface="Times New Roman" panose="02020603050405020304" charset="0"/>
              <a:sym typeface="+mn-ea"/>
            </a:endParaRPr>
          </a:p>
          <a:p>
            <a:r>
              <a:rPr lang="zh-CN" altLang="en-US" sz="2200" dirty="0">
                <a:latin typeface="Times New Roman" panose="02020603050405020304" charset="0"/>
                <a:ea typeface="宋体" panose="02010600030101010101" pitchFamily="2" charset="-122"/>
                <a:cs typeface="Times New Roman" panose="02020603050405020304" charset="0"/>
                <a:sym typeface="+mn-ea"/>
              </a:rPr>
              <a:t>                           从句谓语</a:t>
            </a:r>
            <a:r>
              <a:rPr lang="en-US" altLang="zh-CN" sz="2200" dirty="0">
                <a:latin typeface="Times New Roman" panose="02020603050405020304" charset="0"/>
                <a:ea typeface="宋体" panose="02010600030101010101" pitchFamily="2" charset="-122"/>
                <a:cs typeface="Times New Roman" panose="02020603050405020304" charset="0"/>
                <a:sym typeface="+mn-ea"/>
              </a:rPr>
              <a:t>              </a:t>
            </a:r>
            <a:r>
              <a:rPr lang="zh-CN" altLang="en-US" sz="2200" dirty="0">
                <a:latin typeface="Times New Roman" panose="02020603050405020304" charset="0"/>
                <a:ea typeface="宋体" panose="02010600030101010101" pitchFamily="2" charset="-122"/>
                <a:cs typeface="Times New Roman" panose="02020603050405020304" charset="0"/>
                <a:sym typeface="+mn-ea"/>
              </a:rPr>
              <a:t>宾语                                                            </a:t>
            </a:r>
            <a:r>
              <a:rPr lang="en-US" altLang="zh-CN" sz="2200" dirty="0">
                <a:solidFill>
                  <a:srgbClr val="C00000"/>
                </a:solidFill>
                <a:latin typeface="Times New Roman" panose="02020603050405020304" charset="0"/>
                <a:ea typeface="宋体" panose="02010600030101010101" pitchFamily="2" charset="-122"/>
                <a:cs typeface="Times New Roman" panose="02020603050405020304" charset="0"/>
                <a:sym typeface="+mn-ea"/>
              </a:rPr>
              <a:t>the next day </a:t>
            </a:r>
            <a:r>
              <a:rPr lang="zh-CN" altLang="en-US" sz="2200" dirty="0">
                <a:solidFill>
                  <a:srgbClr val="C00000"/>
                </a:solidFill>
                <a:latin typeface="Times New Roman" panose="02020603050405020304" charset="0"/>
                <a:ea typeface="宋体" panose="02010600030101010101" pitchFamily="2" charset="-122"/>
                <a:cs typeface="Times New Roman" panose="02020603050405020304" charset="0"/>
                <a:sym typeface="+mn-ea"/>
              </a:rPr>
              <a:t>省略</a:t>
            </a:r>
            <a:r>
              <a:rPr lang="en-US" altLang="zh-CN" sz="2200" dirty="0">
                <a:solidFill>
                  <a:srgbClr val="C00000"/>
                </a:solidFill>
                <a:latin typeface="Times New Roman" panose="02020603050405020304" charset="0"/>
                <a:ea typeface="宋体" panose="02010600030101010101" pitchFamily="2" charset="-122"/>
                <a:cs typeface="Times New Roman" panose="02020603050405020304" charset="0"/>
                <a:sym typeface="+mn-ea"/>
              </a:rPr>
              <a:t>day </a:t>
            </a:r>
            <a:endParaRPr lang="en-US" altLang="zh-CN" sz="2200" dirty="0">
              <a:latin typeface="Times New Roman" panose="02020603050405020304" charset="0"/>
              <a:ea typeface="宋体" panose="02010600030101010101" pitchFamily="2" charset="-122"/>
              <a:cs typeface="Times New Roman" panose="02020603050405020304" charset="0"/>
              <a:sym typeface="+mn-ea"/>
            </a:endParaRPr>
          </a:p>
          <a:p>
            <a:r>
              <a:rPr lang="en-US" altLang="zh-CN" sz="2200" dirty="0">
                <a:latin typeface="Times New Roman" panose="02020603050405020304" charset="0"/>
                <a:ea typeface="宋体" panose="02010600030101010101" pitchFamily="2" charset="-122"/>
                <a:cs typeface="Times New Roman" panose="02020603050405020304" charset="0"/>
                <a:sym typeface="+mn-ea"/>
              </a:rPr>
              <a:t>although only</a:t>
            </a:r>
            <a:r>
              <a:rPr lang="en-US" altLang="zh-CN" sz="2200" dirty="0">
                <a:solidFill>
                  <a:srgbClr val="C00000"/>
                </a:solidFill>
                <a:latin typeface="Times New Roman" panose="02020603050405020304" charset="0"/>
                <a:ea typeface="宋体" panose="02010600030101010101" pitchFamily="2" charset="-122"/>
                <a:cs typeface="Times New Roman" panose="02020603050405020304" charset="0"/>
                <a:sym typeface="+mn-ea"/>
              </a:rPr>
              <a:t> </a:t>
            </a:r>
            <a:r>
              <a:rPr lang="en-US" altLang="zh-CN" sz="2200" u="sng" dirty="0">
                <a:solidFill>
                  <a:srgbClr val="C00000"/>
                </a:solidFill>
                <a:latin typeface="Times New Roman" panose="02020603050405020304" charset="0"/>
                <a:ea typeface="宋体" panose="02010600030101010101" pitchFamily="2" charset="-122"/>
                <a:cs typeface="Times New Roman" panose="02020603050405020304" charset="0"/>
                <a:sym typeface="+mn-ea"/>
              </a:rPr>
              <a:t>the latter</a:t>
            </a:r>
            <a:r>
              <a:rPr lang="en-US" altLang="zh-CN" sz="2200" dirty="0">
                <a:latin typeface="Times New Roman" panose="02020603050405020304" charset="0"/>
                <a:ea typeface="宋体" panose="02010600030101010101" pitchFamily="2" charset="-122"/>
                <a:cs typeface="Times New Roman" panose="02020603050405020304" charset="0"/>
                <a:sym typeface="+mn-ea"/>
              </a:rPr>
              <a:t> remained </a:t>
            </a:r>
            <a:r>
              <a:rPr lang="en-US" altLang="zh-CN" sz="2200" u="sng" dirty="0">
                <a:latin typeface="Times New Roman" panose="02020603050405020304" charset="0"/>
                <a:ea typeface="宋体" panose="02010600030101010101" pitchFamily="2" charset="-122"/>
                <a:cs typeface="Times New Roman" panose="02020603050405020304" charset="0"/>
                <a:sym typeface="+mn-ea"/>
              </a:rPr>
              <a:t>once participants’ sleep data was considered.</a:t>
            </a:r>
            <a:r>
              <a:rPr lang="en-US" altLang="zh-CN" sz="2200" dirty="0">
                <a:latin typeface="Times New Roman" panose="02020603050405020304" charset="0"/>
                <a:ea typeface="宋体" panose="02010600030101010101" pitchFamily="2" charset="-122"/>
                <a:cs typeface="Times New Roman" panose="02020603050405020304" charset="0"/>
                <a:sym typeface="+mn-ea"/>
              </a:rPr>
              <a:t> ] </a:t>
            </a:r>
            <a:r>
              <a:rPr lang="zh-CN" altLang="en-US" sz="2200" dirty="0">
                <a:latin typeface="Times New Roman" panose="02020603050405020304" charset="0"/>
                <a:ea typeface="宋体" panose="02010600030101010101" pitchFamily="2" charset="-122"/>
                <a:cs typeface="Times New Roman" panose="02020603050405020304" charset="0"/>
                <a:sym typeface="+mn-ea"/>
              </a:rPr>
              <a:t>宾语从句</a:t>
            </a:r>
            <a:endParaRPr lang="en-US" altLang="zh-CN" sz="2200" dirty="0">
              <a:latin typeface="Times New Roman" panose="02020603050405020304" charset="0"/>
              <a:ea typeface="宋体" panose="02010600030101010101" pitchFamily="2" charset="-122"/>
              <a:cs typeface="Times New Roman" panose="02020603050405020304" charset="0"/>
              <a:sym typeface="+mn-ea"/>
            </a:endParaRPr>
          </a:p>
          <a:p>
            <a:r>
              <a:rPr lang="zh-CN" altLang="en-US" sz="2200" dirty="0">
                <a:solidFill>
                  <a:srgbClr val="C00000"/>
                </a:solidFill>
                <a:latin typeface="Times New Roman" panose="02020603050405020304" charset="0"/>
                <a:ea typeface="宋体" panose="02010600030101010101" pitchFamily="2" charset="-122"/>
                <a:cs typeface="Times New Roman" panose="02020603050405020304" charset="0"/>
                <a:sym typeface="+mn-ea"/>
              </a:rPr>
              <a:t>            指</a:t>
            </a:r>
            <a:r>
              <a:rPr lang="en-US" altLang="zh-CN" sz="2200" dirty="0">
                <a:solidFill>
                  <a:srgbClr val="C00000"/>
                </a:solidFill>
                <a:latin typeface="Times New Roman" panose="02020603050405020304" charset="0"/>
                <a:ea typeface="宋体" panose="02010600030101010101" pitchFamily="2" charset="-122"/>
                <a:cs typeface="Times New Roman" panose="02020603050405020304" charset="0"/>
                <a:sym typeface="+mn-ea"/>
              </a:rPr>
              <a:t> working memory                        </a:t>
            </a:r>
            <a:r>
              <a:rPr lang="en-US" altLang="zh-CN" sz="2200" dirty="0">
                <a:latin typeface="Times New Roman" panose="02020603050405020304" charset="0"/>
                <a:ea typeface="宋体" panose="02010600030101010101" pitchFamily="2" charset="-122"/>
                <a:cs typeface="Times New Roman" panose="02020603050405020304" charset="0"/>
                <a:sym typeface="+mn-ea"/>
              </a:rPr>
              <a:t>once </a:t>
            </a:r>
            <a:r>
              <a:rPr lang="zh-CN" altLang="en-US" sz="2200" dirty="0">
                <a:latin typeface="Times New Roman" panose="02020603050405020304" charset="0"/>
                <a:ea typeface="宋体" panose="02010600030101010101" pitchFamily="2" charset="-122"/>
                <a:cs typeface="Times New Roman" panose="02020603050405020304" charset="0"/>
                <a:sym typeface="+mn-ea"/>
              </a:rPr>
              <a:t>一旦</a:t>
            </a:r>
            <a:r>
              <a:rPr lang="en-US" altLang="zh-CN" sz="2200" dirty="0">
                <a:latin typeface="Times New Roman" panose="02020603050405020304" charset="0"/>
                <a:ea typeface="宋体" panose="02010600030101010101" pitchFamily="2" charset="-122"/>
                <a:cs typeface="Times New Roman" panose="02020603050405020304" charset="0"/>
                <a:sym typeface="+mn-ea"/>
              </a:rPr>
              <a:t>... </a:t>
            </a:r>
            <a:r>
              <a:rPr lang="zh-CN" altLang="en-US" sz="2200" dirty="0">
                <a:latin typeface="Times New Roman" panose="02020603050405020304" charset="0"/>
                <a:ea typeface="宋体" panose="02010600030101010101" pitchFamily="2" charset="-122"/>
                <a:cs typeface="Times New Roman" panose="02020603050405020304" charset="0"/>
                <a:sym typeface="+mn-ea"/>
              </a:rPr>
              <a:t>引导条件状语从句</a:t>
            </a:r>
            <a:endParaRPr lang="zh-CN" altLang="en-US" sz="2200" dirty="0">
              <a:latin typeface="Times New Roman" panose="02020603050405020304" charset="0"/>
              <a:ea typeface="宋体" panose="02010600030101010101" pitchFamily="2" charset="-122"/>
              <a:cs typeface="Times New Roman" panose="02020603050405020304" charset="0"/>
              <a:sym typeface="+mn-ea"/>
            </a:endParaRPr>
          </a:p>
          <a:p>
            <a:endParaRPr lang="zh-CN" altLang="en-US" sz="2200" dirty="0">
              <a:latin typeface="Times New Roman" panose="02020603050405020304" charset="0"/>
              <a:ea typeface="宋体" panose="02010600030101010101" pitchFamily="2" charset="-122"/>
              <a:cs typeface="Times New Roman" panose="02020603050405020304" charset="0"/>
              <a:sym typeface="+mn-ea"/>
            </a:endParaRPr>
          </a:p>
          <a:p>
            <a:r>
              <a:rPr lang="en-US" altLang="zh-CN" sz="2200" dirty="0">
                <a:latin typeface="Times New Roman" panose="02020603050405020304" charset="0"/>
                <a:ea typeface="宋体" panose="02010600030101010101" pitchFamily="2" charset="-122"/>
                <a:cs typeface="Times New Roman" panose="02020603050405020304" charset="0"/>
                <a:sym typeface="+mn-ea"/>
              </a:rPr>
              <a:t>[</a:t>
            </a:r>
            <a:r>
              <a:rPr lang="zh-CN" altLang="en-US" sz="2200" dirty="0">
                <a:latin typeface="Times New Roman" panose="02020603050405020304" charset="0"/>
                <a:ea typeface="宋体" panose="02010600030101010101" pitchFamily="2" charset="-122"/>
                <a:cs typeface="Times New Roman" panose="02020603050405020304" charset="0"/>
                <a:sym typeface="+mn-ea"/>
              </a:rPr>
              <a:t>译</a:t>
            </a:r>
            <a:r>
              <a:rPr lang="en-US" altLang="zh-CN" sz="2200" dirty="0">
                <a:latin typeface="Times New Roman" panose="02020603050405020304" charset="0"/>
                <a:ea typeface="宋体" panose="02010600030101010101" pitchFamily="2" charset="-122"/>
                <a:cs typeface="Times New Roman" panose="02020603050405020304" charset="0"/>
                <a:sym typeface="+mn-ea"/>
              </a:rPr>
              <a:t>] </a:t>
            </a:r>
            <a:r>
              <a:rPr lang="zh-CN" altLang="en-US" sz="2200" dirty="0">
                <a:latin typeface="Times New Roman" panose="02020603050405020304" charset="0"/>
                <a:ea typeface="宋体" panose="02010600030101010101" pitchFamily="2" charset="-122"/>
                <a:cs typeface="Times New Roman" panose="02020603050405020304" charset="0"/>
                <a:sym typeface="+mn-ea"/>
              </a:rPr>
              <a:t>研究结果表明，前一天每增加</a:t>
            </a:r>
            <a:r>
              <a:rPr lang="en-US" altLang="zh-CN" sz="2200" dirty="0">
                <a:latin typeface="Times New Roman" panose="02020603050405020304" charset="0"/>
                <a:ea typeface="宋体" panose="02010600030101010101" pitchFamily="2" charset="-122"/>
                <a:cs typeface="Times New Roman" panose="02020603050405020304" charset="0"/>
                <a:sym typeface="+mn-ea"/>
              </a:rPr>
              <a:t>30</a:t>
            </a:r>
            <a:r>
              <a:rPr lang="zh-CN" altLang="en-US" sz="2200" dirty="0">
                <a:latin typeface="Times New Roman" panose="02020603050405020304" charset="0"/>
                <a:ea typeface="宋体" panose="02010600030101010101" pitchFamily="2" charset="-122"/>
                <a:cs typeface="Times New Roman" panose="02020603050405020304" charset="0"/>
                <a:sym typeface="+mn-ea"/>
              </a:rPr>
              <a:t>分钟的适度到高强度体育活动，与第二天情景记忆和工作记忆分数提高</a:t>
            </a:r>
            <a:r>
              <a:rPr lang="en-US" altLang="zh-CN" sz="2200" dirty="0">
                <a:latin typeface="Times New Roman" panose="02020603050405020304" charset="0"/>
                <a:ea typeface="宋体" panose="02010600030101010101" pitchFamily="2" charset="-122"/>
                <a:cs typeface="Times New Roman" panose="02020603050405020304" charset="0"/>
                <a:sym typeface="+mn-ea"/>
              </a:rPr>
              <a:t>2%</a:t>
            </a:r>
            <a:r>
              <a:rPr lang="zh-CN" altLang="en-US" sz="2200" dirty="0">
                <a:latin typeface="Times New Roman" panose="02020603050405020304" charset="0"/>
                <a:ea typeface="宋体" panose="02010600030101010101" pitchFamily="2" charset="-122"/>
                <a:cs typeface="Times New Roman" panose="02020603050405020304" charset="0"/>
                <a:sym typeface="+mn-ea"/>
              </a:rPr>
              <a:t>到</a:t>
            </a:r>
            <a:r>
              <a:rPr lang="en-US" altLang="zh-CN" sz="2200" dirty="0">
                <a:latin typeface="Times New Roman" panose="02020603050405020304" charset="0"/>
                <a:ea typeface="宋体" panose="02010600030101010101" pitchFamily="2" charset="-122"/>
                <a:cs typeface="Times New Roman" panose="02020603050405020304" charset="0"/>
                <a:sym typeface="+mn-ea"/>
              </a:rPr>
              <a:t>5%</a:t>
            </a:r>
            <a:r>
              <a:rPr lang="zh-CN" altLang="en-US" sz="2200" dirty="0">
                <a:latin typeface="Times New Roman" panose="02020603050405020304" charset="0"/>
                <a:ea typeface="宋体" panose="02010600030101010101" pitchFamily="2" charset="-122"/>
                <a:cs typeface="Times New Roman" panose="02020603050405020304" charset="0"/>
                <a:sym typeface="+mn-ea"/>
              </a:rPr>
              <a:t>相对应，尽管在考虑参与者的睡眠数据后，只有后者（工作记忆）的提升仍然显著。</a:t>
            </a:r>
            <a:endParaRPr lang="zh-CN" altLang="en-US" sz="2200" dirty="0">
              <a:latin typeface="Times New Roman" panose="02020603050405020304" charset="0"/>
              <a:ea typeface="宋体" panose="02010600030101010101" pitchFamily="2" charset="-122"/>
              <a:cs typeface="Times New Roman" panose="02020603050405020304" charset="0"/>
              <a:sym typeface="+mn-ea"/>
            </a:endParaRPr>
          </a:p>
          <a:p>
            <a:endParaRPr lang="es-ES" dirty="0"/>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E:/设计图片素材/cristian-grecu-6yBAQeeNROU-unsplash.jpgcristian-grecu-6yBAQeeNROU-unsplash"/>
          <p:cNvPicPr>
            <a:picLocks noChangeAspect="1"/>
          </p:cNvPicPr>
          <p:nvPr>
            <p:custDataLst>
              <p:tags r:id="rId1"/>
            </p:custDataLst>
          </p:nvPr>
        </p:nvPicPr>
        <p:blipFill>
          <a:blip r:embed="rId2" cstate="email"/>
          <a:srcRect l="23243" t="-3" r="23243" b="-3"/>
          <a:stretch>
            <a:fillRect/>
          </a:stretch>
        </p:blipFill>
        <p:spPr>
          <a:xfrm>
            <a:off x="8875395" y="3667125"/>
            <a:ext cx="3316605" cy="3190875"/>
          </a:xfrm>
          <a:custGeom>
            <a:avLst/>
            <a:gdLst/>
            <a:ahLst/>
            <a:cxnLst>
              <a:cxn ang="3">
                <a:pos x="hc" y="t"/>
              </a:cxn>
              <a:cxn ang="cd2">
                <a:pos x="l" y="vc"/>
              </a:cxn>
              <a:cxn ang="cd4">
                <a:pos x="hc" y="b"/>
              </a:cxn>
              <a:cxn ang="0">
                <a:pos x="r" y="vc"/>
              </a:cxn>
            </a:cxnLst>
            <a:rect l="l" t="t" r="r" b="b"/>
            <a:pathLst>
              <a:path w="8332" h="8150">
                <a:moveTo>
                  <a:pt x="4232" y="780"/>
                </a:moveTo>
                <a:lnTo>
                  <a:pt x="6216" y="780"/>
                </a:lnTo>
                <a:lnTo>
                  <a:pt x="6216" y="8150"/>
                </a:lnTo>
                <a:lnTo>
                  <a:pt x="4232" y="8150"/>
                </a:lnTo>
                <a:lnTo>
                  <a:pt x="4232" y="780"/>
                </a:lnTo>
                <a:close/>
                <a:moveTo>
                  <a:pt x="0" y="780"/>
                </a:moveTo>
                <a:lnTo>
                  <a:pt x="1984" y="780"/>
                </a:lnTo>
                <a:lnTo>
                  <a:pt x="1984" y="8150"/>
                </a:lnTo>
                <a:lnTo>
                  <a:pt x="0" y="8150"/>
                </a:lnTo>
                <a:lnTo>
                  <a:pt x="0" y="780"/>
                </a:lnTo>
                <a:close/>
                <a:moveTo>
                  <a:pt x="6348" y="0"/>
                </a:moveTo>
                <a:lnTo>
                  <a:pt x="8332" y="0"/>
                </a:lnTo>
                <a:lnTo>
                  <a:pt x="8332" y="7370"/>
                </a:lnTo>
                <a:lnTo>
                  <a:pt x="6348" y="7370"/>
                </a:lnTo>
                <a:lnTo>
                  <a:pt x="6348" y="0"/>
                </a:lnTo>
                <a:close/>
                <a:moveTo>
                  <a:pt x="2116" y="0"/>
                </a:moveTo>
                <a:lnTo>
                  <a:pt x="4100" y="0"/>
                </a:lnTo>
                <a:lnTo>
                  <a:pt x="4100" y="7370"/>
                </a:lnTo>
                <a:lnTo>
                  <a:pt x="2116" y="7370"/>
                </a:lnTo>
                <a:lnTo>
                  <a:pt x="2116" y="0"/>
                </a:lnTo>
                <a:close/>
              </a:path>
            </a:pathLst>
          </a:custGeom>
          <a:ln w="9525" cap="flat" cmpd="sng" algn="ctr">
            <a:solidFill>
              <a:schemeClr val="dk1">
                <a:lumMod val="40000"/>
                <a:lumOff val="60000"/>
                <a:alpha val="50000"/>
              </a:schemeClr>
            </a:solidFill>
            <a:prstDash val="solid"/>
            <a:round/>
            <a:headEnd type="none" w="med" len="med"/>
            <a:tailEnd type="none" w="med" len="med"/>
          </a:ln>
        </p:spPr>
      </p:pic>
      <p:sp>
        <p:nvSpPr>
          <p:cNvPr id="3" name="文本框 2"/>
          <p:cNvSpPr txBox="1"/>
          <p:nvPr/>
        </p:nvSpPr>
        <p:spPr>
          <a:xfrm>
            <a:off x="200660" y="607060"/>
            <a:ext cx="11302365" cy="5248508"/>
          </a:xfrm>
          <a:prstGeom prst="rect">
            <a:avLst/>
          </a:prstGeom>
          <a:noFill/>
        </p:spPr>
        <p:txBody>
          <a:bodyPr wrap="square" rtlCol="0">
            <a:noAutofit/>
          </a:bodyPr>
          <a:lstStyle/>
          <a:p>
            <a:pPr indent="0" fontAlgn="auto">
              <a:lnSpc>
                <a:spcPct val="140000"/>
              </a:lnSpc>
            </a:pPr>
            <a:r>
              <a:rPr lang="en-US" altLang="zh-CN" sz="2000" b="1" dirty="0">
                <a:latin typeface="Times New Roman" panose="02020603050405020304" charset="0"/>
                <a:ea typeface="宋体" panose="02010600030101010101" pitchFamily="2" charset="-122"/>
                <a:cs typeface="Times New Roman" panose="02020603050405020304" charset="0"/>
              </a:rPr>
              <a:t>Language Bank</a:t>
            </a:r>
            <a:endParaRPr lang="en-US" altLang="zh-CN" sz="2000" b="1" dirty="0">
              <a:latin typeface="Times New Roman" panose="02020603050405020304" charset="0"/>
              <a:ea typeface="宋体" panose="02010600030101010101" pitchFamily="2" charset="-122"/>
              <a:cs typeface="Times New Roman" panose="02020603050405020304" charset="0"/>
            </a:endParaRPr>
          </a:p>
          <a:p>
            <a:pPr indent="0" fontAlgn="auto">
              <a:lnSpc>
                <a:spcPct val="140000"/>
              </a:lnSpc>
            </a:pPr>
            <a:r>
              <a:rPr lang="en-US" altLang="zh-CN" sz="2000" dirty="0">
                <a:latin typeface="Times New Roman" panose="02020603050405020304" charset="0"/>
                <a:ea typeface="宋体" panose="02010600030101010101" pitchFamily="2" charset="-122"/>
                <a:cs typeface="Times New Roman" panose="02020603050405020304" charset="0"/>
              </a:rPr>
              <a:t>1. bank some early exercise   </a:t>
            </a:r>
            <a:r>
              <a:rPr lang="zh-CN" altLang="en-US" sz="2000" dirty="0">
                <a:latin typeface="Times New Roman" panose="02020603050405020304" charset="0"/>
                <a:ea typeface="宋体" panose="02010600030101010101" pitchFamily="2" charset="-122"/>
                <a:cs typeface="Times New Roman" panose="02020603050405020304" charset="0"/>
              </a:rPr>
              <a:t>积累一些早期的锻炼</a:t>
            </a:r>
            <a:endParaRPr lang="zh-CN" altLang="en-US" sz="2000" dirty="0">
              <a:latin typeface="Times New Roman" panose="02020603050405020304" charset="0"/>
              <a:ea typeface="宋体" panose="02010600030101010101" pitchFamily="2" charset="-122"/>
              <a:cs typeface="Times New Roman" panose="02020603050405020304" charset="0"/>
            </a:endParaRPr>
          </a:p>
          <a:p>
            <a:pPr indent="0" fontAlgn="auto">
              <a:lnSpc>
                <a:spcPct val="140000"/>
              </a:lnSpc>
            </a:pPr>
            <a:r>
              <a:rPr lang="zh-CN" altLang="en-US" sz="2000" dirty="0">
                <a:latin typeface="Times New Roman" panose="02020603050405020304" charset="0"/>
                <a:ea typeface="宋体" panose="02010600030101010101" pitchFamily="2" charset="-122"/>
                <a:cs typeface="Times New Roman" panose="02020603050405020304" charset="0"/>
              </a:rPr>
              <a:t> </a:t>
            </a:r>
            <a:r>
              <a:rPr lang="en-US" altLang="zh-CN" sz="2000" dirty="0">
                <a:latin typeface="Times New Roman" panose="02020603050405020304" charset="0"/>
                <a:ea typeface="宋体" panose="02010600030101010101" pitchFamily="2" charset="-122"/>
                <a:cs typeface="Times New Roman" panose="02020603050405020304" charset="0"/>
              </a:rPr>
              <a:t>   bank  </a:t>
            </a:r>
            <a:r>
              <a:rPr lang="en-US" altLang="zh-CN" sz="2000" dirty="0" err="1">
                <a:latin typeface="Times New Roman" panose="02020603050405020304" charset="0"/>
                <a:ea typeface="宋体" panose="02010600030101010101" pitchFamily="2" charset="-122"/>
                <a:cs typeface="Times New Roman" panose="02020603050405020304" charset="0"/>
              </a:rPr>
              <a:t>vt.</a:t>
            </a:r>
            <a:r>
              <a:rPr lang="en-US" altLang="zh-CN" sz="2000" dirty="0">
                <a:latin typeface="Times New Roman" panose="02020603050405020304" charset="0"/>
                <a:ea typeface="宋体" panose="02010600030101010101" pitchFamily="2" charset="-122"/>
                <a:cs typeface="Times New Roman" panose="02020603050405020304" charset="0"/>
              </a:rPr>
              <a:t> </a:t>
            </a:r>
            <a:r>
              <a:rPr lang="zh-CN" altLang="en-US" sz="2000" dirty="0">
                <a:latin typeface="Times New Roman" panose="02020603050405020304" charset="0"/>
                <a:ea typeface="宋体" panose="02010600030101010101" pitchFamily="2" charset="-122"/>
                <a:cs typeface="Times New Roman" panose="02020603050405020304" charset="0"/>
              </a:rPr>
              <a:t>积累，存储</a:t>
            </a:r>
            <a:r>
              <a:rPr lang="en-US" altLang="zh-CN" sz="2000" dirty="0">
                <a:latin typeface="Times New Roman" panose="02020603050405020304" charset="0"/>
                <a:ea typeface="宋体" panose="02010600030101010101" pitchFamily="2" charset="-122"/>
                <a:cs typeface="Times New Roman" panose="02020603050405020304" charset="0"/>
              </a:rPr>
              <a:t>     She banks her spare change in a jar.</a:t>
            </a:r>
            <a:r>
              <a:rPr lang="zh-CN" altLang="en-US" sz="2000" dirty="0">
                <a:latin typeface="Times New Roman" panose="02020603050405020304" charset="0"/>
                <a:ea typeface="宋体" panose="02010600030101010101" pitchFamily="2" charset="-122"/>
                <a:cs typeface="Times New Roman" panose="02020603050405020304" charset="0"/>
              </a:rPr>
              <a:t>（她把零钱积攒在一个罐子里。）</a:t>
            </a:r>
            <a:endParaRPr lang="zh-CN" altLang="en-US" sz="2000" dirty="0">
              <a:latin typeface="Times New Roman" panose="02020603050405020304" charset="0"/>
              <a:ea typeface="宋体" panose="02010600030101010101" pitchFamily="2" charset="-122"/>
              <a:cs typeface="Times New Roman" panose="02020603050405020304" charset="0"/>
            </a:endParaRPr>
          </a:p>
          <a:p>
            <a:pPr indent="0" fontAlgn="auto">
              <a:lnSpc>
                <a:spcPct val="140000"/>
              </a:lnSpc>
            </a:pPr>
            <a:r>
              <a:rPr lang="en-US" altLang="zh-CN" sz="2000" dirty="0">
                <a:latin typeface="Times New Roman" panose="02020603050405020304" charset="0"/>
                <a:ea typeface="宋体" panose="02010600030101010101" pitchFamily="2" charset="-122"/>
                <a:cs typeface="Times New Roman" panose="02020603050405020304" charset="0"/>
              </a:rPr>
              <a:t>                                            He banks his energy for the big game.</a:t>
            </a:r>
            <a:r>
              <a:rPr lang="zh-CN" altLang="en-US" sz="2000" dirty="0">
                <a:latin typeface="Times New Roman" panose="02020603050405020304" charset="0"/>
                <a:ea typeface="宋体" panose="02010600030101010101" pitchFamily="2" charset="-122"/>
                <a:cs typeface="Times New Roman" panose="02020603050405020304" charset="0"/>
              </a:rPr>
              <a:t>（他为重要的比赛储备体力。）</a:t>
            </a:r>
            <a:endParaRPr lang="zh-CN" altLang="en-US" sz="2000" dirty="0">
              <a:latin typeface="Times New Roman" panose="02020603050405020304" charset="0"/>
              <a:ea typeface="宋体" panose="02010600030101010101" pitchFamily="2" charset="-122"/>
              <a:cs typeface="Times New Roman" panose="02020603050405020304" charset="0"/>
            </a:endParaRPr>
          </a:p>
          <a:p>
            <a:pPr indent="0" fontAlgn="auto">
              <a:lnSpc>
                <a:spcPct val="140000"/>
              </a:lnSpc>
            </a:pPr>
            <a:r>
              <a:rPr lang="zh-CN" altLang="en-US" sz="2000" dirty="0">
                <a:latin typeface="Times New Roman" panose="02020603050405020304" charset="0"/>
                <a:ea typeface="宋体" panose="02010600030101010101" pitchFamily="2" charset="-122"/>
                <a:cs typeface="Times New Roman" panose="02020603050405020304" charset="0"/>
              </a:rPr>
              <a:t> </a:t>
            </a:r>
            <a:r>
              <a:rPr lang="en-US" altLang="zh-CN" sz="2000" dirty="0">
                <a:latin typeface="Times New Roman" panose="02020603050405020304" charset="0"/>
                <a:ea typeface="宋体" panose="02010600030101010101" pitchFamily="2" charset="-122"/>
                <a:cs typeface="Times New Roman" panose="02020603050405020304" charset="0"/>
              </a:rPr>
              <a:t>              n.  </a:t>
            </a:r>
            <a:r>
              <a:rPr lang="zh-CN" altLang="en-US" sz="2000" dirty="0">
                <a:latin typeface="Times New Roman" panose="02020603050405020304" charset="0"/>
                <a:ea typeface="宋体" panose="02010600030101010101" pitchFamily="2" charset="-122"/>
                <a:cs typeface="Times New Roman" panose="02020603050405020304" charset="0"/>
              </a:rPr>
              <a:t>银行；库，储备</a:t>
            </a:r>
            <a:r>
              <a:rPr lang="en-US" altLang="zh-CN" sz="2000" dirty="0">
                <a:latin typeface="Times New Roman" panose="02020603050405020304" charset="0"/>
                <a:ea typeface="宋体" panose="02010600030101010101" pitchFamily="2" charset="-122"/>
                <a:cs typeface="Times New Roman" panose="02020603050405020304" charset="0"/>
              </a:rPr>
              <a:t>   The company has a large bank of data.</a:t>
            </a:r>
            <a:r>
              <a:rPr lang="zh-CN" altLang="en-US" sz="2000" dirty="0">
                <a:latin typeface="Times New Roman" panose="02020603050405020304" charset="0"/>
                <a:ea typeface="宋体" panose="02010600030101010101" pitchFamily="2" charset="-122"/>
                <a:cs typeface="Times New Roman" panose="02020603050405020304" charset="0"/>
              </a:rPr>
              <a:t>（公司有一个庞大的数据储备。）</a:t>
            </a:r>
            <a:endParaRPr lang="zh-CN" altLang="en-US" sz="2000" dirty="0">
              <a:latin typeface="Times New Roman" panose="02020603050405020304" charset="0"/>
              <a:ea typeface="宋体" panose="02010600030101010101" pitchFamily="2" charset="-122"/>
              <a:cs typeface="Times New Roman" panose="02020603050405020304" charset="0"/>
            </a:endParaRPr>
          </a:p>
          <a:p>
            <a:pPr indent="0" fontAlgn="auto">
              <a:lnSpc>
                <a:spcPct val="140000"/>
              </a:lnSpc>
            </a:pPr>
            <a:r>
              <a:rPr lang="en-US" altLang="zh-CN" sz="2000" dirty="0">
                <a:latin typeface="Times New Roman" panose="02020603050405020304" charset="0"/>
                <a:ea typeface="宋体" panose="02010600030101010101" pitchFamily="2" charset="-122"/>
                <a:cs typeface="Times New Roman" panose="02020603050405020304" charset="0"/>
              </a:rPr>
              <a:t>                                                   The blood bank needs more donations.</a:t>
            </a:r>
            <a:r>
              <a:rPr lang="zh-CN" altLang="en-US" sz="2000" dirty="0">
                <a:latin typeface="Times New Roman" panose="02020603050405020304" charset="0"/>
                <a:ea typeface="宋体" panose="02010600030101010101" pitchFamily="2" charset="-122"/>
                <a:cs typeface="Times New Roman" panose="02020603050405020304" charset="0"/>
              </a:rPr>
              <a:t>（血液库需要更多的捐献。）</a:t>
            </a:r>
            <a:endParaRPr lang="zh-CN" altLang="en-US" sz="2000" dirty="0">
              <a:latin typeface="Times New Roman" panose="02020603050405020304" charset="0"/>
              <a:ea typeface="宋体" panose="02010600030101010101" pitchFamily="2" charset="-122"/>
              <a:cs typeface="Times New Roman" panose="02020603050405020304" charset="0"/>
            </a:endParaRPr>
          </a:p>
          <a:p>
            <a:pPr indent="0" fontAlgn="auto">
              <a:lnSpc>
                <a:spcPct val="140000"/>
              </a:lnSpc>
            </a:pPr>
            <a:r>
              <a:rPr lang="en-US" altLang="zh-CN" sz="2000" dirty="0">
                <a:latin typeface="Times New Roman" panose="02020603050405020304" charset="0"/>
                <a:ea typeface="宋体" panose="02010600030101010101" pitchFamily="2" charset="-122"/>
                <a:cs typeface="Times New Roman" panose="02020603050405020304" charset="0"/>
              </a:rPr>
              <a:t>2. moderate to energetic activity   </a:t>
            </a:r>
            <a:r>
              <a:rPr lang="zh-CN" altLang="en-US" sz="2000" dirty="0">
                <a:latin typeface="Times New Roman" panose="02020603050405020304" charset="0"/>
                <a:ea typeface="宋体" panose="02010600030101010101" pitchFamily="2" charset="-122"/>
                <a:cs typeface="Times New Roman" panose="02020603050405020304" charset="0"/>
              </a:rPr>
              <a:t>中等到高强度的运动</a:t>
            </a:r>
            <a:endParaRPr lang="zh-CN" altLang="en-US" sz="2000" dirty="0">
              <a:latin typeface="Times New Roman" panose="02020603050405020304" charset="0"/>
              <a:ea typeface="宋体" panose="02010600030101010101" pitchFamily="2" charset="-122"/>
              <a:cs typeface="Times New Roman" panose="02020603050405020304" charset="0"/>
            </a:endParaRPr>
          </a:p>
          <a:p>
            <a:pPr indent="0" fontAlgn="auto">
              <a:lnSpc>
                <a:spcPct val="140000"/>
              </a:lnSpc>
            </a:pPr>
            <a:r>
              <a:rPr lang="en-US" altLang="zh-CN" sz="2000" dirty="0">
                <a:latin typeface="Times New Roman" panose="02020603050405020304" charset="0"/>
                <a:ea typeface="宋体" panose="02010600030101010101" pitchFamily="2" charset="-122"/>
                <a:cs typeface="Times New Roman" panose="02020603050405020304" charset="0"/>
              </a:rPr>
              <a:t>3. </a:t>
            </a:r>
            <a:r>
              <a:rPr lang="en-US" altLang="zh-CN" sz="2000" dirty="0">
                <a:latin typeface="Times New Roman" panose="02020603050405020304" charset="0"/>
                <a:cs typeface="Times New Roman" panose="02020603050405020304" charset="0"/>
                <a:sym typeface="+mn-ea"/>
              </a:rPr>
              <a:t>episodic and working memory   </a:t>
            </a:r>
            <a:r>
              <a:rPr lang="zh-CN" altLang="en-US" sz="2000" dirty="0">
                <a:latin typeface="Times New Roman" panose="02020603050405020304" charset="0"/>
                <a:ea typeface="宋体" panose="02010600030101010101" pitchFamily="2" charset="-122"/>
                <a:cs typeface="Times New Roman" panose="02020603050405020304" charset="0"/>
                <a:sym typeface="+mn-ea"/>
              </a:rPr>
              <a:t>情景记忆和工作记忆</a:t>
            </a:r>
            <a:endParaRPr lang="zh-CN" altLang="en-US" sz="2000" dirty="0">
              <a:latin typeface="Times New Roman" panose="02020603050405020304" charset="0"/>
              <a:ea typeface="宋体" panose="02010600030101010101" pitchFamily="2" charset="-122"/>
              <a:cs typeface="Times New Roman" panose="02020603050405020304" charset="0"/>
              <a:sym typeface="+mn-ea"/>
            </a:endParaRPr>
          </a:p>
          <a:p>
            <a:pPr indent="0" fontAlgn="auto">
              <a:lnSpc>
                <a:spcPct val="140000"/>
              </a:lnSpc>
            </a:pPr>
            <a:r>
              <a:rPr lang="en-US" altLang="zh-CN" sz="2000" dirty="0">
                <a:latin typeface="Times New Roman" panose="02020603050405020304" charset="0"/>
                <a:ea typeface="宋体" panose="02010600030101010101" pitchFamily="2" charset="-122"/>
                <a:cs typeface="Times New Roman" panose="02020603050405020304" charset="0"/>
                <a:sym typeface="+mn-ea"/>
              </a:rPr>
              <a:t>4. correspond to  </a:t>
            </a:r>
            <a:r>
              <a:rPr lang="zh-CN" altLang="en-US" sz="2000" dirty="0">
                <a:latin typeface="Times New Roman" panose="02020603050405020304" charset="0"/>
                <a:ea typeface="宋体" panose="02010600030101010101" pitchFamily="2" charset="-122"/>
                <a:cs typeface="Times New Roman" panose="02020603050405020304" charset="0"/>
                <a:sym typeface="+mn-ea"/>
              </a:rPr>
              <a:t>相当于，相应于，与</a:t>
            </a:r>
            <a:r>
              <a:rPr lang="en-US" altLang="zh-CN" sz="2000" dirty="0">
                <a:latin typeface="Times New Roman" panose="02020603050405020304" charset="0"/>
                <a:ea typeface="宋体" panose="02010600030101010101" pitchFamily="2" charset="-122"/>
                <a:cs typeface="Times New Roman" panose="02020603050405020304" charset="0"/>
                <a:sym typeface="+mn-ea"/>
              </a:rPr>
              <a:t>...</a:t>
            </a:r>
            <a:r>
              <a:rPr lang="zh-CN" altLang="en-US" sz="2000" dirty="0">
                <a:latin typeface="Times New Roman" panose="02020603050405020304" charset="0"/>
                <a:ea typeface="宋体" panose="02010600030101010101" pitchFamily="2" charset="-122"/>
                <a:cs typeface="Times New Roman" panose="02020603050405020304" charset="0"/>
                <a:sym typeface="+mn-ea"/>
              </a:rPr>
              <a:t>一致</a:t>
            </a:r>
            <a:endParaRPr lang="zh-CN" altLang="en-US" sz="2000" dirty="0">
              <a:latin typeface="Times New Roman" panose="02020603050405020304" charset="0"/>
              <a:ea typeface="宋体" panose="02010600030101010101" pitchFamily="2" charset="-122"/>
              <a:cs typeface="Times New Roman" panose="02020603050405020304" charset="0"/>
              <a:sym typeface="+mn-ea"/>
            </a:endParaRPr>
          </a:p>
          <a:p>
            <a:pPr marL="342900" indent="-342900" fontAlgn="auto">
              <a:lnSpc>
                <a:spcPct val="140000"/>
              </a:lnSpc>
              <a:buFont typeface="Arial" panose="020B0604020202020204" pitchFamily="34" charset="0"/>
              <a:buChar char="•"/>
            </a:pPr>
            <a:r>
              <a:rPr lang="en-US" altLang="zh-CN" sz="2000" dirty="0">
                <a:latin typeface="Times New Roman" panose="02020603050405020304" charset="0"/>
                <a:ea typeface="宋体" panose="02010600030101010101" pitchFamily="2" charset="-122"/>
                <a:cs typeface="Times New Roman" panose="02020603050405020304" charset="0"/>
              </a:rPr>
              <a:t>Racegoers will be given a number which will correspond to a horse running in a race. </a:t>
            </a:r>
            <a:endParaRPr lang="en-US" altLang="zh-CN" sz="2000" dirty="0">
              <a:latin typeface="Times New Roman" panose="02020603050405020304" charset="0"/>
              <a:ea typeface="宋体" panose="02010600030101010101" pitchFamily="2" charset="-122"/>
              <a:cs typeface="Times New Roman" panose="02020603050405020304" charset="0"/>
            </a:endParaRPr>
          </a:p>
          <a:p>
            <a:pPr>
              <a:lnSpc>
                <a:spcPct val="140000"/>
              </a:lnSpc>
            </a:pPr>
            <a:r>
              <a:rPr lang="en-US" altLang="zh-CN" sz="2000" dirty="0">
                <a:latin typeface="Times New Roman" panose="02020603050405020304" charset="0"/>
                <a:ea typeface="宋体" panose="02010600030101010101" pitchFamily="2" charset="-122"/>
                <a:cs typeface="Times New Roman" panose="02020603050405020304" charset="0"/>
              </a:rPr>
              <a:t>5. </a:t>
            </a:r>
            <a:r>
              <a:rPr lang="en-GB" altLang="zh-CN" sz="2000" dirty="0">
                <a:latin typeface="Times New Roman" panose="02020603050405020304" charset="0"/>
                <a:ea typeface="宋体" panose="02010600030101010101" pitchFamily="2" charset="-122"/>
                <a:cs typeface="Times New Roman" panose="02020603050405020304" charset="0"/>
              </a:rPr>
              <a:t>sedentary</a:t>
            </a:r>
            <a:r>
              <a:rPr lang="en-US" altLang="zh-CN" sz="2000" dirty="0">
                <a:latin typeface="Times New Roman" panose="02020603050405020304" charset="0"/>
                <a:ea typeface="宋体" panose="02010600030101010101" pitchFamily="2" charset="-122"/>
                <a:cs typeface="Times New Roman" panose="02020603050405020304" charset="0"/>
              </a:rPr>
              <a:t> </a:t>
            </a:r>
            <a:r>
              <a:rPr lang="en-GB" altLang="zh-CN" sz="2000" kern="100" dirty="0">
                <a:solidFill>
                  <a:srgbClr val="000000"/>
                </a:solidFill>
                <a:effectLst/>
                <a:latin typeface="Times New Roman" panose="02020603050405020304" charset="0"/>
                <a:ea typeface="宋体" panose="02010600030101010101" pitchFamily="2" charset="-122"/>
                <a:cs typeface="宋体" panose="02010600030101010101" pitchFamily="2" charset="-122"/>
              </a:rPr>
              <a:t>behaviour                   </a:t>
            </a:r>
            <a:r>
              <a:rPr lang="zh-CN" altLang="en-US" sz="2000" kern="100" dirty="0">
                <a:solidFill>
                  <a:srgbClr val="000000"/>
                </a:solidFill>
                <a:effectLst/>
                <a:latin typeface="Times New Roman" panose="02020603050405020304" charset="0"/>
                <a:ea typeface="宋体" panose="02010600030101010101" pitchFamily="2" charset="-122"/>
                <a:cs typeface="宋体" panose="02010600030101010101" pitchFamily="2" charset="-122"/>
              </a:rPr>
              <a:t>久坐行为</a:t>
            </a:r>
            <a:endParaRPr lang="en-GB" altLang="zh-CN" sz="2000" kern="100" dirty="0">
              <a:effectLst/>
              <a:latin typeface="Times New Roman" panose="02020603050405020304" charset="0"/>
              <a:ea typeface="宋体" panose="02010600030101010101" pitchFamily="2" charset="-122"/>
              <a:cs typeface="宋体" panose="02010600030101010101" pitchFamily="2" charset="-122"/>
            </a:endParaRPr>
          </a:p>
          <a:p>
            <a:pPr indent="0" fontAlgn="auto">
              <a:lnSpc>
                <a:spcPct val="125000"/>
              </a:lnSpc>
            </a:pPr>
            <a:endParaRPr lang="en-US" altLang="zh-CN" sz="2000" dirty="0">
              <a:latin typeface="Times New Roman" panose="02020603050405020304" charset="0"/>
              <a:ea typeface="宋体" panose="02010600030101010101" pitchFamily="2" charset="-122"/>
              <a:cs typeface="Times New Roman" panose="02020603050405020304" charset="0"/>
            </a:endParaRPr>
          </a:p>
          <a:p>
            <a:endParaRPr lang="zh-CN" altLang="en-US" dirty="0"/>
          </a:p>
          <a:p>
            <a:endParaRPr lang="en-US" altLang="zh-CN" dirty="0">
              <a:solidFill>
                <a:schemeClr val="tx1"/>
              </a:solidFill>
              <a:latin typeface="Times New Roman" panose="02020603050405020304" charset="0"/>
              <a:ea typeface="宋体" panose="02010600030101010101" pitchFamily="2" charset="-122"/>
              <a:cs typeface="Times New Roman" panose="02020603050405020304" charset="0"/>
              <a:sym typeface="+mn-ea"/>
            </a:endParaRPr>
          </a:p>
        </p:txBody>
      </p:sp>
    </p:spTree>
    <p:custDataLst>
      <p:tags r:id="rId3"/>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33872" y="247291"/>
            <a:ext cx="9036685" cy="6330674"/>
          </a:xfrm>
          <a:prstGeom prst="rect">
            <a:avLst/>
          </a:prstGeom>
          <a:noFill/>
          <a:ln>
            <a:solidFill>
              <a:schemeClr val="tx1">
                <a:lumMod val="50000"/>
                <a:lumOff val="50000"/>
              </a:schemeClr>
            </a:solidFill>
          </a:ln>
        </p:spPr>
        <p:txBody>
          <a:bodyPr wrap="square" rtlCol="0">
            <a:noAutofit/>
          </a:bodyPr>
          <a:lstStyle/>
          <a:p>
            <a:pPr algn="just"/>
            <a:r>
              <a:rPr lang="en-US" altLang="zh-CN" sz="2000" b="1" dirty="0">
                <a:highlight>
                  <a:srgbClr val="C0C0C0"/>
                </a:highlight>
                <a:latin typeface="Times New Roman" panose="02020603050405020304" charset="0"/>
                <a:ea typeface="宋体" panose="02010600030101010101" pitchFamily="2" charset="-122"/>
                <a:cs typeface="Times New Roman" panose="02020603050405020304" charset="0"/>
              </a:rPr>
              <a:t>D</a:t>
            </a:r>
            <a:r>
              <a:rPr lang="zh-CN" altLang="en-US" sz="2000" b="1" dirty="0">
                <a:highlight>
                  <a:srgbClr val="C0C0C0"/>
                </a:highlight>
                <a:latin typeface="Times New Roman" panose="02020603050405020304" charset="0"/>
                <a:ea typeface="宋体" panose="02010600030101010101" pitchFamily="2" charset="-122"/>
                <a:cs typeface="Times New Roman" panose="02020603050405020304" charset="0"/>
              </a:rPr>
              <a:t>篇：</a:t>
            </a:r>
            <a:r>
              <a:rPr lang="zh-CN" altLang="en-US" sz="1600" dirty="0">
                <a:highlight>
                  <a:srgbClr val="C0C0C0"/>
                </a:highlight>
              </a:rPr>
              <a:t> </a:t>
            </a:r>
            <a:r>
              <a:rPr lang="zh-CN" altLang="en-US" b="1" dirty="0">
                <a:highlight>
                  <a:srgbClr val="C0C0C0"/>
                </a:highlight>
                <a:latin typeface="Times New Roman" panose="02020603050405020304" charset="0"/>
                <a:ea typeface="宋体" panose="02010600030101010101" pitchFamily="2" charset="-122"/>
                <a:cs typeface="Times New Roman" panose="02020603050405020304" charset="0"/>
              </a:rPr>
              <a:t>文章讨论了 </a:t>
            </a:r>
            <a:r>
              <a:rPr lang="en-US" altLang="zh-CN" b="1" dirty="0">
                <a:highlight>
                  <a:srgbClr val="C0C0C0"/>
                </a:highlight>
                <a:latin typeface="Times New Roman" panose="02020603050405020304" charset="0"/>
                <a:ea typeface="宋体" panose="02010600030101010101" pitchFamily="2" charset="-122"/>
                <a:cs typeface="Times New Roman" panose="02020603050405020304" charset="0"/>
              </a:rPr>
              <a:t>OpenAI </a:t>
            </a:r>
            <a:r>
              <a:rPr lang="zh-CN" altLang="en-US" b="1" dirty="0">
                <a:highlight>
                  <a:srgbClr val="C0C0C0"/>
                </a:highlight>
                <a:latin typeface="Times New Roman" panose="02020603050405020304" charset="0"/>
                <a:ea typeface="宋体" panose="02010600030101010101" pitchFamily="2" charset="-122"/>
                <a:cs typeface="Times New Roman" panose="02020603050405020304" charset="0"/>
              </a:rPr>
              <a:t>的 </a:t>
            </a:r>
            <a:r>
              <a:rPr lang="en-US" altLang="zh-CN" b="1" dirty="0">
                <a:highlight>
                  <a:srgbClr val="C0C0C0"/>
                </a:highlight>
                <a:latin typeface="Times New Roman" panose="02020603050405020304" charset="0"/>
                <a:ea typeface="宋体" panose="02010600030101010101" pitchFamily="2" charset="-122"/>
                <a:cs typeface="Times New Roman" panose="02020603050405020304" charset="0"/>
              </a:rPr>
              <a:t>ChatGPT </a:t>
            </a:r>
            <a:r>
              <a:rPr lang="zh-CN" altLang="en-US" b="1" dirty="0">
                <a:highlight>
                  <a:srgbClr val="C0C0C0"/>
                </a:highlight>
                <a:latin typeface="Times New Roman" panose="02020603050405020304" charset="0"/>
                <a:ea typeface="宋体" panose="02010600030101010101" pitchFamily="2" charset="-122"/>
                <a:cs typeface="Times New Roman" panose="02020603050405020304" charset="0"/>
              </a:rPr>
              <a:t>搜索工具存在的安全隐患，指出其可能被隐藏内容操控并返回恶意代码。</a:t>
            </a:r>
            <a:endParaRPr lang="zh-CN" altLang="en-US" sz="2200" b="1" dirty="0">
              <a:highlight>
                <a:srgbClr val="C0C0C0"/>
              </a:highlight>
              <a:latin typeface="Times New Roman" panose="02020603050405020304" charset="0"/>
              <a:ea typeface="宋体" panose="02010600030101010101" pitchFamily="2" charset="-122"/>
              <a:cs typeface="Times New Roman" panose="02020603050405020304" charset="0"/>
            </a:endParaRPr>
          </a:p>
          <a:p>
            <a:pPr algn="just"/>
            <a:r>
              <a:rPr lang="en-US" altLang="zh-CN" sz="2200" dirty="0">
                <a:latin typeface="Times New Roman" panose="02020603050405020304" charset="0"/>
                <a:cs typeface="Times New Roman" panose="02020603050405020304" charset="0"/>
              </a:rPr>
              <a:t>      OpenAI’s ChatGPT search tool may be open to </a:t>
            </a:r>
            <a:r>
              <a:rPr lang="en-US" altLang="zh-CN" sz="2200" dirty="0">
                <a:solidFill>
                  <a:srgbClr val="C00000"/>
                </a:solidFill>
                <a:latin typeface="Times New Roman" panose="02020603050405020304" charset="0"/>
                <a:cs typeface="Times New Roman" panose="02020603050405020304" charset="0"/>
              </a:rPr>
              <a:t>manipulation(</a:t>
            </a:r>
            <a:r>
              <a:rPr lang="zh-CN" altLang="en-US" sz="2200" dirty="0">
                <a:solidFill>
                  <a:srgbClr val="C00000"/>
                </a:solidFill>
                <a:latin typeface="Times New Roman" panose="02020603050405020304" charset="0"/>
                <a:cs typeface="Times New Roman" panose="02020603050405020304" charset="0"/>
              </a:rPr>
              <a:t>操控</a:t>
            </a:r>
            <a:r>
              <a:rPr lang="en-US" altLang="zh-CN" sz="2200" dirty="0">
                <a:solidFill>
                  <a:srgbClr val="C00000"/>
                </a:solidFill>
                <a:latin typeface="Times New Roman" panose="02020603050405020304" charset="0"/>
                <a:cs typeface="Times New Roman" panose="02020603050405020304" charset="0"/>
              </a:rPr>
              <a:t>)</a:t>
            </a:r>
            <a:r>
              <a:rPr lang="en-US" altLang="zh-CN" sz="2200" dirty="0">
                <a:latin typeface="Times New Roman" panose="02020603050405020304" charset="0"/>
                <a:cs typeface="Times New Roman" panose="02020603050405020304" charset="0"/>
              </a:rPr>
              <a:t> using </a:t>
            </a:r>
            <a:r>
              <a:rPr lang="en-US" altLang="zh-CN" sz="2200" dirty="0">
                <a:solidFill>
                  <a:srgbClr val="C00000"/>
                </a:solidFill>
                <a:latin typeface="Times New Roman" panose="02020603050405020304" charset="0"/>
                <a:cs typeface="Times New Roman" panose="02020603050405020304" charset="0"/>
              </a:rPr>
              <a:t>hidden content, </a:t>
            </a:r>
            <a:r>
              <a:rPr lang="en-US" altLang="zh-CN" sz="2200" dirty="0">
                <a:latin typeface="Times New Roman" panose="02020603050405020304" charset="0"/>
                <a:cs typeface="Times New Roman" panose="02020603050405020304" charset="0"/>
              </a:rPr>
              <a:t>and can return </a:t>
            </a:r>
            <a:r>
              <a:rPr lang="en-US" altLang="zh-CN" sz="2200" u="sng" dirty="0">
                <a:latin typeface="Times New Roman" panose="02020603050405020304" charset="0"/>
                <a:cs typeface="Times New Roman" panose="02020603050405020304" charset="0"/>
              </a:rPr>
              <a:t>malicious</a:t>
            </a:r>
            <a:r>
              <a:rPr lang="en-US" altLang="zh-CN" sz="2200" dirty="0">
                <a:latin typeface="Times New Roman" panose="02020603050405020304" charset="0"/>
                <a:cs typeface="Times New Roman" panose="02020603050405020304" charset="0"/>
              </a:rPr>
              <a:t> code from websites it searches, a Guardian investigation has found. OpenAI has made the search product available to paying customers and is encouraging users to make it their regular search tool. </a:t>
            </a:r>
            <a:r>
              <a:rPr lang="en-US" altLang="zh-CN" sz="2200" dirty="0">
                <a:solidFill>
                  <a:srgbClr val="7030A0"/>
                </a:solidFill>
                <a:latin typeface="Times New Roman" panose="02020603050405020304" charset="0"/>
                <a:cs typeface="Times New Roman" panose="02020603050405020304" charset="0"/>
              </a:rPr>
              <a:t>But</a:t>
            </a:r>
            <a:r>
              <a:rPr lang="en-US" altLang="zh-CN" sz="2200" dirty="0">
                <a:latin typeface="Times New Roman" panose="02020603050405020304" charset="0"/>
                <a:cs typeface="Times New Roman" panose="02020603050405020304" charset="0"/>
              </a:rPr>
              <a:t> the investigation has revealed </a:t>
            </a:r>
            <a:r>
              <a:rPr lang="en-US" altLang="zh-CN" sz="2200" dirty="0">
                <a:solidFill>
                  <a:srgbClr val="C00000"/>
                </a:solidFill>
                <a:latin typeface="Times New Roman" panose="02020603050405020304" charset="0"/>
                <a:cs typeface="Times New Roman" panose="02020603050405020304" charset="0"/>
              </a:rPr>
              <a:t>potential security issues </a:t>
            </a:r>
            <a:r>
              <a:rPr lang="en-US" altLang="zh-CN" sz="2200" dirty="0">
                <a:latin typeface="Times New Roman" panose="02020603050405020304" charset="0"/>
                <a:cs typeface="Times New Roman" panose="02020603050405020304" charset="0"/>
              </a:rPr>
              <a:t>with the new system.</a:t>
            </a:r>
            <a:endParaRPr lang="en-US" altLang="zh-CN" sz="2200" dirty="0">
              <a:latin typeface="Times New Roman" panose="02020603050405020304" charset="0"/>
              <a:cs typeface="Times New Roman" panose="02020603050405020304" charset="0"/>
            </a:endParaRPr>
          </a:p>
          <a:p>
            <a:pPr algn="just"/>
            <a:r>
              <a:rPr lang="en-US" altLang="zh-CN" sz="2200" dirty="0">
                <a:latin typeface="Times New Roman" panose="02020603050405020304" charset="0"/>
                <a:cs typeface="Times New Roman" panose="02020603050405020304" charset="0"/>
              </a:rPr>
              <a:t>      The Guardian tested how ChatGPT responded when asked to </a:t>
            </a:r>
            <a:r>
              <a:rPr lang="en-US" altLang="zh-CN" sz="2200" dirty="0" err="1">
                <a:latin typeface="Times New Roman" panose="02020603050405020304" charset="0"/>
                <a:cs typeface="Times New Roman" panose="02020603050405020304" charset="0"/>
              </a:rPr>
              <a:t>summarise</a:t>
            </a:r>
            <a:r>
              <a:rPr lang="en-US" altLang="zh-CN" sz="2200" dirty="0">
                <a:latin typeface="Times New Roman" panose="02020603050405020304" charset="0"/>
                <a:cs typeface="Times New Roman" panose="02020603050405020304" charset="0"/>
              </a:rPr>
              <a:t> webpages that contain hidden content. This hidden content can contain instructions from third parties that change ChatGPT’s responses, also known as a “prompt injection”, or it can contain content designed to influence ChatGPT’s response, such as a large amount of hidden text talking about the benefits of a product or service.</a:t>
            </a:r>
            <a:endParaRPr lang="en-US" altLang="zh-CN" sz="2200" dirty="0">
              <a:latin typeface="Times New Roman" panose="02020603050405020304" charset="0"/>
              <a:cs typeface="Times New Roman" panose="02020603050405020304" charset="0"/>
            </a:endParaRPr>
          </a:p>
          <a:p>
            <a:pPr algn="just"/>
            <a:r>
              <a:rPr lang="en-US" altLang="zh-CN" sz="2200" dirty="0">
                <a:latin typeface="Times New Roman" panose="02020603050405020304" charset="0"/>
                <a:cs typeface="Times New Roman" panose="02020603050405020304" charset="0"/>
              </a:rPr>
              <a:t>      In the tests, ChatGPT was given the URL for a fake website built to look like a product page for a camera. The AI tool was then asked if the camera was a worthwhile purchase. The response for the control page returned a positive but balanced assessment, highlighting some features people might not like.</a:t>
            </a:r>
            <a:endParaRPr lang="en-US" altLang="zh-CN" sz="2200" dirty="0">
              <a:latin typeface="Times New Roman" panose="02020603050405020304" charset="0"/>
              <a:cs typeface="Times New Roman" panose="02020603050405020304" charset="0"/>
            </a:endParaRPr>
          </a:p>
        </p:txBody>
      </p:sp>
      <p:sp>
        <p:nvSpPr>
          <p:cNvPr id="2" name="文本框 1"/>
          <p:cNvSpPr txBox="1"/>
          <p:nvPr/>
        </p:nvSpPr>
        <p:spPr>
          <a:xfrm>
            <a:off x="9431020" y="348291"/>
            <a:ext cx="2648585" cy="6229674"/>
          </a:xfrm>
          <a:prstGeom prst="rect">
            <a:avLst/>
          </a:prstGeom>
          <a:solidFill>
            <a:schemeClr val="accent3">
              <a:lumMod val="40000"/>
              <a:lumOff val="60000"/>
            </a:schemeClr>
          </a:solidFill>
          <a:ln>
            <a:solidFill>
              <a:schemeClr val="accent3">
                <a:lumMod val="75000"/>
              </a:schemeClr>
            </a:solidFill>
          </a:ln>
        </p:spPr>
        <p:txBody>
          <a:bodyPr wrap="square" rtlCol="0">
            <a:noAutofit/>
          </a:bodyPr>
          <a:lstStyle/>
          <a:p>
            <a:r>
              <a:rPr lang="zh-CN" altLang="en-US" b="1" dirty="0">
                <a:solidFill>
                  <a:srgbClr val="007434"/>
                </a:solidFill>
                <a:latin typeface="Times New Roman" panose="02020603050405020304" charset="0"/>
                <a:ea typeface="宋体" panose="02010600030101010101" pitchFamily="2" charset="-122"/>
                <a:cs typeface="Times New Roman" panose="02020603050405020304" charset="0"/>
              </a:rPr>
              <a:t>语篇类型：</a:t>
            </a:r>
            <a:r>
              <a:rPr lang="en-US" altLang="zh-CN" b="1" dirty="0">
                <a:solidFill>
                  <a:srgbClr val="007434"/>
                </a:solidFill>
                <a:latin typeface="Times New Roman" panose="02020603050405020304" charset="0"/>
                <a:ea typeface="宋体" panose="02010600030101010101" pitchFamily="2" charset="-122"/>
                <a:cs typeface="Times New Roman" panose="02020603050405020304" charset="0"/>
              </a:rPr>
              <a:t>News Report </a:t>
            </a:r>
            <a:r>
              <a:rPr lang="en-US" altLang="zh-CN" dirty="0">
                <a:latin typeface="Times New Roman" panose="02020603050405020304" charset="0"/>
                <a:ea typeface="宋体" panose="02010600030101010101" pitchFamily="2" charset="-122"/>
                <a:cs typeface="Times New Roman" panose="02020603050405020304" charset="0"/>
              </a:rPr>
              <a:t> </a:t>
            </a:r>
            <a:endParaRPr lang="en-US" altLang="zh-CN" b="1" dirty="0">
              <a:latin typeface="Times New Roman" panose="02020603050405020304" charset="0"/>
              <a:ea typeface="宋体" panose="02010600030101010101" pitchFamily="2" charset="-122"/>
              <a:cs typeface="Times New Roman" panose="02020603050405020304" charset="0"/>
            </a:endParaRPr>
          </a:p>
          <a:p>
            <a:r>
              <a:rPr lang="en-US" altLang="zh-CN" b="1" dirty="0">
                <a:solidFill>
                  <a:srgbClr val="C00000"/>
                </a:solidFill>
                <a:latin typeface="Times New Roman" panose="02020603050405020304" charset="0"/>
                <a:ea typeface="宋体" panose="02010600030101010101" pitchFamily="2" charset="-122"/>
                <a:cs typeface="Times New Roman" panose="02020603050405020304" charset="0"/>
              </a:rPr>
              <a:t>1. </a:t>
            </a:r>
            <a:r>
              <a:rPr lang="en-US" altLang="zh-CN" b="1" dirty="0" err="1">
                <a:solidFill>
                  <a:srgbClr val="C00000"/>
                </a:solidFill>
                <a:latin typeface="Times New Roman" panose="02020603050405020304" charset="0"/>
                <a:ea typeface="宋体" panose="02010600030101010101" pitchFamily="2" charset="-122"/>
                <a:cs typeface="Times New Roman" panose="02020603050405020304" charset="0"/>
              </a:rPr>
              <a:t>Introduciton</a:t>
            </a:r>
            <a:r>
              <a:rPr lang="zh-CN" altLang="en-US" b="1" dirty="0">
                <a:solidFill>
                  <a:srgbClr val="C00000"/>
                </a:solidFill>
                <a:latin typeface="Times New Roman" panose="02020603050405020304" charset="0"/>
                <a:ea typeface="宋体" panose="02010600030101010101" pitchFamily="2" charset="-122"/>
                <a:cs typeface="Times New Roman" panose="02020603050405020304" charset="0"/>
              </a:rPr>
              <a:t>：</a:t>
            </a:r>
            <a:r>
              <a:rPr lang="zh-CN" altLang="en-US" b="1" dirty="0">
                <a:latin typeface="Times New Roman" panose="02020603050405020304" charset="0"/>
                <a:ea typeface="宋体" panose="02010600030101010101" pitchFamily="2" charset="-122"/>
                <a:cs typeface="Times New Roman" panose="02020603050405020304" charset="0"/>
              </a:rPr>
              <a:t>揭示</a:t>
            </a:r>
            <a:r>
              <a:rPr lang="en-US" altLang="zh-CN" b="1" dirty="0">
                <a:latin typeface="Times New Roman" panose="02020603050405020304" charset="0"/>
                <a:ea typeface="宋体" panose="02010600030101010101" pitchFamily="2" charset="-122"/>
                <a:cs typeface="Times New Roman" panose="02020603050405020304" charset="0"/>
              </a:rPr>
              <a:t>ChatGPT</a:t>
            </a:r>
            <a:r>
              <a:rPr lang="zh-CN" altLang="en-US" b="1" dirty="0">
                <a:latin typeface="Times New Roman" panose="02020603050405020304" charset="0"/>
                <a:ea typeface="宋体" panose="02010600030101010101" pitchFamily="2" charset="-122"/>
                <a:cs typeface="Times New Roman" panose="02020603050405020304" charset="0"/>
              </a:rPr>
              <a:t>搜索工具可能存在的安全问题，引出</a:t>
            </a:r>
            <a:r>
              <a:rPr lang="en-US" altLang="zh-CN" b="1" dirty="0">
                <a:latin typeface="Times New Roman" panose="02020603050405020304" charset="0"/>
                <a:ea typeface="宋体" panose="02010600030101010101" pitchFamily="2" charset="-122"/>
                <a:cs typeface="Times New Roman" panose="02020603050405020304" charset="0"/>
              </a:rPr>
              <a:t>《</a:t>
            </a:r>
            <a:r>
              <a:rPr lang="zh-CN" altLang="en-US" b="1" dirty="0">
                <a:latin typeface="Times New Roman" panose="02020603050405020304" charset="0"/>
                <a:ea typeface="宋体" panose="02010600030101010101" pitchFamily="2" charset="-122"/>
                <a:cs typeface="Times New Roman" panose="02020603050405020304" charset="0"/>
              </a:rPr>
              <a:t>卫报</a:t>
            </a:r>
            <a:r>
              <a:rPr lang="en-US" altLang="zh-CN" b="1" dirty="0">
                <a:latin typeface="Times New Roman" panose="02020603050405020304" charset="0"/>
                <a:ea typeface="宋体" panose="02010600030101010101" pitchFamily="2" charset="-122"/>
                <a:cs typeface="Times New Roman" panose="02020603050405020304" charset="0"/>
              </a:rPr>
              <a:t>》</a:t>
            </a:r>
            <a:r>
              <a:rPr lang="zh-CN" altLang="en-US" b="1" dirty="0">
                <a:latin typeface="Times New Roman" panose="02020603050405020304" charset="0"/>
                <a:ea typeface="宋体" panose="02010600030101010101" pitchFamily="2" charset="-122"/>
                <a:cs typeface="Times New Roman" panose="02020603050405020304" charset="0"/>
              </a:rPr>
              <a:t>的调查结果</a:t>
            </a:r>
            <a:endParaRPr lang="zh-CN" altLang="en-US" b="1" dirty="0">
              <a:latin typeface="Times New Roman" panose="02020603050405020304" charset="0"/>
              <a:ea typeface="宋体" panose="02010600030101010101" pitchFamily="2" charset="-122"/>
              <a:cs typeface="Times New Roman" panose="02020603050405020304" charset="0"/>
            </a:endParaRPr>
          </a:p>
          <a:p>
            <a:endParaRPr lang="en-US" altLang="zh-CN" b="1" dirty="0">
              <a:solidFill>
                <a:srgbClr val="C00000"/>
              </a:solidFill>
              <a:latin typeface="Times New Roman" panose="02020603050405020304" charset="0"/>
              <a:ea typeface="宋体" panose="02010600030101010101" pitchFamily="2" charset="-122"/>
              <a:cs typeface="Times New Roman" panose="02020603050405020304" charset="0"/>
            </a:endParaRPr>
          </a:p>
          <a:p>
            <a:pPr fontAlgn="base"/>
            <a:r>
              <a:rPr lang="en-US" altLang="zh-CN" b="1" dirty="0">
                <a:solidFill>
                  <a:srgbClr val="C00000"/>
                </a:solidFill>
                <a:latin typeface="Times New Roman" panose="02020603050405020304" charset="0"/>
                <a:ea typeface="宋体" panose="02010600030101010101" pitchFamily="2" charset="-122"/>
                <a:cs typeface="Times New Roman" panose="02020603050405020304" charset="0"/>
              </a:rPr>
              <a:t>2. Problem</a:t>
            </a:r>
            <a:r>
              <a:rPr lang="zh-CN" altLang="en-US" b="1" dirty="0">
                <a:solidFill>
                  <a:srgbClr val="C00000"/>
                </a:solidFill>
                <a:latin typeface="Times New Roman" panose="02020603050405020304" charset="0"/>
                <a:ea typeface="宋体" panose="02010600030101010101" pitchFamily="2" charset="-122"/>
                <a:cs typeface="Times New Roman" panose="02020603050405020304" charset="0"/>
              </a:rPr>
              <a:t>：</a:t>
            </a:r>
            <a:r>
              <a:rPr lang="zh-CN" altLang="en-US" b="1" dirty="0">
                <a:latin typeface="Times New Roman" panose="02020603050405020304" charset="0"/>
                <a:ea typeface="宋体" panose="02010600030101010101" pitchFamily="2" charset="-122"/>
                <a:cs typeface="Times New Roman" panose="02020603050405020304" charset="0"/>
              </a:rPr>
              <a:t>详细说明隐藏内容如何影响</a:t>
            </a:r>
            <a:r>
              <a:rPr lang="en-US" altLang="zh-CN" b="1" dirty="0">
                <a:latin typeface="Times New Roman" panose="02020603050405020304" charset="0"/>
                <a:ea typeface="宋体" panose="02010600030101010101" pitchFamily="2" charset="-122"/>
                <a:cs typeface="Times New Roman" panose="02020603050405020304" charset="0"/>
              </a:rPr>
              <a:t>Chat GPT </a:t>
            </a:r>
            <a:r>
              <a:rPr lang="zh-CN" altLang="en-US" b="1" dirty="0">
                <a:latin typeface="Times New Roman" panose="02020603050405020304" charset="0"/>
                <a:ea typeface="宋体" panose="02010600030101010101" pitchFamily="2" charset="-122"/>
                <a:cs typeface="Times New Roman" panose="02020603050405020304" charset="0"/>
              </a:rPr>
              <a:t>的回应。</a:t>
            </a:r>
            <a:endParaRPr lang="zh-CN" altLang="en-US" b="1" dirty="0">
              <a:latin typeface="Times New Roman" panose="02020603050405020304" charset="0"/>
              <a:ea typeface="宋体" panose="02010600030101010101" pitchFamily="2" charset="-122"/>
              <a:cs typeface="Times New Roman" panose="02020603050405020304" charset="0"/>
            </a:endParaRPr>
          </a:p>
          <a:p>
            <a:endParaRPr lang="en-US" altLang="zh-CN" b="1" dirty="0">
              <a:solidFill>
                <a:srgbClr val="C00000"/>
              </a:solidFill>
              <a:latin typeface="Times New Roman" panose="02020603050405020304" charset="0"/>
              <a:ea typeface="宋体" panose="02010600030101010101" pitchFamily="2" charset="-122"/>
              <a:cs typeface="Times New Roman" panose="02020603050405020304" charset="0"/>
            </a:endParaRPr>
          </a:p>
          <a:p>
            <a:r>
              <a:rPr lang="en-US" altLang="zh-CN" b="1" dirty="0">
                <a:solidFill>
                  <a:srgbClr val="C00000"/>
                </a:solidFill>
                <a:latin typeface="Times New Roman" panose="02020603050405020304" charset="0"/>
                <a:ea typeface="宋体" panose="02010600030101010101" pitchFamily="2" charset="-122"/>
                <a:cs typeface="Times New Roman" panose="02020603050405020304" charset="0"/>
              </a:rPr>
              <a:t>3-4. Test and investigation</a:t>
            </a:r>
            <a:r>
              <a:rPr lang="zh-CN" altLang="en-US" b="1" dirty="0">
                <a:solidFill>
                  <a:srgbClr val="C00000"/>
                </a:solidFill>
                <a:latin typeface="Times New Roman" panose="02020603050405020304" charset="0"/>
                <a:ea typeface="宋体" panose="02010600030101010101" pitchFamily="2" charset="-122"/>
                <a:cs typeface="Times New Roman" panose="02020603050405020304" charset="0"/>
              </a:rPr>
              <a:t>：</a:t>
            </a:r>
            <a:r>
              <a:rPr lang="zh-CN" altLang="en-US" b="1" dirty="0">
                <a:latin typeface="Times New Roman" panose="02020603050405020304" charset="0"/>
                <a:ea typeface="宋体" panose="02010600030101010101" pitchFamily="2" charset="-122"/>
                <a:cs typeface="Times New Roman" panose="02020603050405020304" charset="0"/>
              </a:rPr>
              <a:t>通过</a:t>
            </a:r>
            <a:r>
              <a:rPr lang="en-US" altLang="zh-CN" b="1" dirty="0">
                <a:latin typeface="Times New Roman" panose="02020603050405020304" charset="0"/>
                <a:ea typeface="宋体" panose="02010600030101010101" pitchFamily="2" charset="-122"/>
                <a:cs typeface="Times New Roman" panose="02020603050405020304" charset="0"/>
              </a:rPr>
              <a:t>2</a:t>
            </a:r>
            <a:r>
              <a:rPr lang="zh-CN" altLang="en-US" b="1" dirty="0">
                <a:latin typeface="Times New Roman" panose="02020603050405020304" charset="0"/>
                <a:ea typeface="宋体" panose="02010600030101010101" pitchFamily="2" charset="-122"/>
                <a:cs typeface="Times New Roman" panose="02020603050405020304" charset="0"/>
              </a:rPr>
              <a:t>个案例</a:t>
            </a:r>
            <a:r>
              <a:rPr lang="en-US" altLang="zh-CN" b="1" dirty="0">
                <a:latin typeface="Times New Roman" panose="02020603050405020304" charset="0"/>
                <a:ea typeface="宋体" panose="02010600030101010101" pitchFamily="2" charset="-122"/>
                <a:cs typeface="Times New Roman" panose="02020603050405020304" charset="0"/>
              </a:rPr>
              <a:t>(</a:t>
            </a:r>
            <a:r>
              <a:rPr lang="zh-CN" altLang="en-US" b="1" dirty="0">
                <a:latin typeface="Times New Roman" panose="02020603050405020304" charset="0"/>
                <a:ea typeface="宋体" panose="02010600030101010101" pitchFamily="2" charset="-122"/>
                <a:cs typeface="Times New Roman" panose="02020603050405020304" charset="0"/>
              </a:rPr>
              <a:t>对照组</a:t>
            </a:r>
            <a:r>
              <a:rPr lang="en-US" altLang="zh-CN" b="1" dirty="0">
                <a:latin typeface="Times New Roman" panose="02020603050405020304" charset="0"/>
                <a:ea typeface="宋体" panose="02010600030101010101" pitchFamily="2" charset="-122"/>
                <a:cs typeface="Times New Roman" panose="02020603050405020304" charset="0"/>
              </a:rPr>
              <a:t>)</a:t>
            </a:r>
            <a:r>
              <a:rPr lang="zh-CN" altLang="en-US" b="1" dirty="0">
                <a:latin typeface="Times New Roman" panose="02020603050405020304" charset="0"/>
                <a:ea typeface="宋体" panose="02010600030101010101" pitchFamily="2" charset="-122"/>
                <a:cs typeface="Times New Roman" panose="02020603050405020304" charset="0"/>
              </a:rPr>
              <a:t>验证隐藏内容对 </a:t>
            </a:r>
            <a:r>
              <a:rPr lang="en-US" altLang="zh-CN" b="1" dirty="0">
                <a:latin typeface="Times New Roman" panose="02020603050405020304" charset="0"/>
                <a:ea typeface="宋体" panose="02010600030101010101" pitchFamily="2" charset="-122"/>
                <a:cs typeface="Times New Roman" panose="02020603050405020304" charset="0"/>
              </a:rPr>
              <a:t>ChatGPT </a:t>
            </a:r>
            <a:r>
              <a:rPr lang="zh-CN" altLang="en-US" b="1" dirty="0">
                <a:latin typeface="Times New Roman" panose="02020603050405020304" charset="0"/>
                <a:ea typeface="宋体" panose="02010600030101010101" pitchFamily="2" charset="-122"/>
                <a:cs typeface="Times New Roman" panose="02020603050405020304" charset="0"/>
              </a:rPr>
              <a:t>回应的影响</a:t>
            </a:r>
            <a:endParaRPr lang="zh-CN" altLang="en-US" b="1" dirty="0">
              <a:latin typeface="Times New Roman" panose="02020603050405020304" charset="0"/>
              <a:ea typeface="宋体" panose="02010600030101010101" pitchFamily="2" charset="-122"/>
              <a:cs typeface="Times New Roman" panose="02020603050405020304" charset="0"/>
            </a:endParaRPr>
          </a:p>
          <a:p>
            <a:endParaRPr lang="en-US" altLang="zh-CN" b="1" dirty="0">
              <a:solidFill>
                <a:srgbClr val="C00000"/>
              </a:solidFill>
              <a:latin typeface="Times New Roman" panose="02020603050405020304" charset="0"/>
              <a:ea typeface="宋体" panose="02010600030101010101" pitchFamily="2" charset="-122"/>
              <a:cs typeface="Times New Roman" panose="02020603050405020304" charset="0"/>
            </a:endParaRPr>
          </a:p>
          <a:p>
            <a:r>
              <a:rPr lang="en-US" altLang="zh-CN" b="1" dirty="0">
                <a:solidFill>
                  <a:srgbClr val="C00000"/>
                </a:solidFill>
                <a:latin typeface="Times New Roman" panose="02020603050405020304" charset="0"/>
                <a:ea typeface="宋体" panose="02010600030101010101" pitchFamily="2" charset="-122"/>
                <a:cs typeface="Times New Roman" panose="02020603050405020304" charset="0"/>
              </a:rPr>
              <a:t>5. Expert Opinion</a:t>
            </a:r>
            <a:r>
              <a:rPr lang="zh-CN" altLang="en-US" b="1" dirty="0">
                <a:solidFill>
                  <a:srgbClr val="C00000"/>
                </a:solidFill>
                <a:latin typeface="Times New Roman" panose="02020603050405020304" charset="0"/>
                <a:ea typeface="宋体" panose="02010600030101010101" pitchFamily="2" charset="-122"/>
                <a:cs typeface="Times New Roman" panose="02020603050405020304" charset="0"/>
              </a:rPr>
              <a:t>：</a:t>
            </a:r>
            <a:r>
              <a:rPr lang="zh-CN" altLang="en-US" b="1" dirty="0">
                <a:latin typeface="Times New Roman" panose="02020603050405020304" charset="0"/>
                <a:ea typeface="宋体" panose="02010600030101010101" pitchFamily="2" charset="-122"/>
                <a:cs typeface="Times New Roman" panose="02020603050405020304" charset="0"/>
              </a:rPr>
              <a:t>通过引用专家意见，增强文章的可信度</a:t>
            </a:r>
            <a:endParaRPr lang="en-US" altLang="zh-CN" b="1" dirty="0">
              <a:latin typeface="Times New Roman" panose="02020603050405020304" charset="0"/>
              <a:ea typeface="宋体" panose="02010600030101010101" pitchFamily="2" charset="-122"/>
              <a:cs typeface="Times New Roman" panose="02020603050405020304" charset="0"/>
            </a:endParaRPr>
          </a:p>
          <a:p>
            <a:endParaRPr lang="en-US" altLang="zh-CN" b="1" dirty="0">
              <a:latin typeface="Times New Roman" panose="02020603050405020304" charset="0"/>
              <a:ea typeface="宋体" panose="02010600030101010101" pitchFamily="2" charset="-122"/>
              <a:cs typeface="Times New Roman" panose="02020603050405020304" charset="0"/>
            </a:endParaRPr>
          </a:p>
          <a:p>
            <a:r>
              <a:rPr lang="en-US" altLang="zh-CN" b="1" dirty="0">
                <a:solidFill>
                  <a:srgbClr val="C00000"/>
                </a:solidFill>
                <a:latin typeface="Times New Roman" panose="02020603050405020304" charset="0"/>
                <a:ea typeface="宋体" panose="02010600030101010101" pitchFamily="2" charset="-122"/>
                <a:cs typeface="Times New Roman" panose="02020603050405020304" charset="0"/>
              </a:rPr>
              <a:t>6. Conclusion: </a:t>
            </a:r>
            <a:r>
              <a:rPr lang="zh-CN" altLang="en-US" b="1" dirty="0">
                <a:latin typeface="Times New Roman" panose="02020603050405020304" charset="0"/>
                <a:ea typeface="宋体" panose="02010600030101010101" pitchFamily="2" charset="-122"/>
                <a:cs typeface="Times New Roman" panose="02020603050405020304" charset="0"/>
              </a:rPr>
              <a:t>总结全文，提醒读者</a:t>
            </a:r>
            <a:endParaRPr lang="zh-CN" altLang="en-US" b="1" dirty="0">
              <a:latin typeface="Times New Roman" panose="02020603050405020304" charset="0"/>
              <a:ea typeface="宋体" panose="02010600030101010101" pitchFamily="2" charset="-122"/>
              <a:cs typeface="Times New Roman" panose="02020603050405020304" charset="0"/>
            </a:endParaRPr>
          </a:p>
        </p:txBody>
      </p:sp>
      <p:grpSp>
        <p:nvGrpSpPr>
          <p:cNvPr id="6" name="组合 5"/>
          <p:cNvGrpSpPr/>
          <p:nvPr/>
        </p:nvGrpSpPr>
        <p:grpSpPr>
          <a:xfrm>
            <a:off x="280544" y="2902890"/>
            <a:ext cx="8943340" cy="2650490"/>
            <a:chOff x="280544" y="2920142"/>
            <a:chExt cx="8943340" cy="2503324"/>
          </a:xfrm>
        </p:grpSpPr>
        <p:sp>
          <p:nvSpPr>
            <p:cNvPr id="4" name="文本框 3"/>
            <p:cNvSpPr txBox="1"/>
            <p:nvPr/>
          </p:nvSpPr>
          <p:spPr>
            <a:xfrm>
              <a:off x="280544" y="2920142"/>
              <a:ext cx="8943340" cy="2503324"/>
            </a:xfrm>
            <a:prstGeom prst="rect">
              <a:avLst/>
            </a:prstGeom>
            <a:solidFill>
              <a:srgbClr val="B8E9EC"/>
            </a:solidFill>
            <a:ln>
              <a:gradFill>
                <a:gsLst>
                  <a:gs pos="50000">
                    <a:srgbClr val="97C8E1"/>
                  </a:gs>
                  <a:gs pos="0">
                    <a:srgbClr val="BADAEB"/>
                  </a:gs>
                  <a:gs pos="100000">
                    <a:srgbClr val="74B5D6"/>
                  </a:gs>
                </a:gsLst>
                <a:lin ang="5400000" scaled="0"/>
              </a:gradFill>
            </a:ln>
          </p:spPr>
          <p:txBody>
            <a:bodyPr wrap="square">
              <a:noAutofit/>
            </a:bodyPr>
            <a:lstStyle/>
            <a:p>
              <a:pPr fontAlgn="ctr"/>
              <a:r>
                <a:rPr lang="en-US" altLang="zh-CN" dirty="0">
                  <a:latin typeface="Times New Roman" panose="02020603050405020304" charset="0"/>
                  <a:cs typeface="Times New Roman" panose="02020603050405020304" charset="0"/>
                </a:rPr>
                <a:t>12. What does the underlined word “malicious” in paragraph 1 mean?</a:t>
              </a:r>
              <a:endParaRPr lang="en-US" altLang="zh-CN" dirty="0">
                <a:latin typeface="Times New Roman" panose="02020603050405020304" charset="0"/>
                <a:cs typeface="Times New Roman" panose="02020603050405020304" charset="0"/>
              </a:endParaRPr>
            </a:p>
            <a:p>
              <a:pPr marL="342900" indent="-342900" fontAlgn="ctr">
                <a:buAutoNum type="alphaUcPeriod"/>
              </a:pPr>
              <a:r>
                <a:rPr lang="en-US" altLang="zh-CN" dirty="0">
                  <a:latin typeface="Times New Roman" panose="02020603050405020304" charset="0"/>
                  <a:cs typeface="Times New Roman" panose="02020603050405020304" charset="0"/>
                </a:rPr>
                <a:t>Harmful.	B. Ridiculous.	C. Secure.	D. Amazing.</a:t>
              </a:r>
              <a:endParaRPr lang="en-US" altLang="zh-CN" dirty="0">
                <a:latin typeface="Times New Roman" panose="02020603050405020304" charset="0"/>
                <a:cs typeface="Times New Roman" panose="02020603050405020304" charset="0"/>
              </a:endParaRPr>
            </a:p>
            <a:p>
              <a:pPr marL="342900" indent="-342900" fontAlgn="ctr">
                <a:buAutoNum type="alphaUcPeriod"/>
              </a:pPr>
              <a:endParaRPr lang="en-US" altLang="zh-CN" dirty="0">
                <a:highlight>
                  <a:srgbClr val="C0C0C0"/>
                </a:highlight>
                <a:latin typeface="Times New Roman" panose="02020603050405020304" charset="0"/>
                <a:cs typeface="Times New Roman" panose="02020603050405020304" charset="0"/>
              </a:endParaRPr>
            </a:p>
            <a:p>
              <a:pPr fontAlgn="ctr"/>
              <a:r>
                <a:rPr lang="zh-CN" altLang="en-US" b="1" dirty="0">
                  <a:solidFill>
                    <a:srgbClr val="C00000"/>
                  </a:solidFill>
                  <a:latin typeface="仿宋" panose="02010609060101010101" pitchFamily="49" charset="-122"/>
                  <a:ea typeface="仿宋" panose="02010609060101010101" pitchFamily="49" charset="-122"/>
                  <a:cs typeface="Times New Roman" panose="02020603050405020304" charset="0"/>
                </a:rPr>
                <a:t>解题策略：</a:t>
              </a:r>
              <a:endParaRPr lang="en-US" altLang="zh-CN" b="1" dirty="0">
                <a:solidFill>
                  <a:srgbClr val="C00000"/>
                </a:solidFill>
                <a:latin typeface="仿宋" panose="02010609060101010101" pitchFamily="49" charset="-122"/>
                <a:ea typeface="仿宋" panose="02010609060101010101" pitchFamily="49" charset="-122"/>
                <a:cs typeface="Times New Roman" panose="02020603050405020304" charset="0"/>
              </a:endParaRPr>
            </a:p>
            <a:p>
              <a:pPr fontAlgn="ctr"/>
              <a:r>
                <a:rPr lang="en-US" altLang="zh-CN" b="1" dirty="0">
                  <a:solidFill>
                    <a:srgbClr val="C00000"/>
                  </a:solidFill>
                  <a:latin typeface="仿宋" panose="02010609060101010101" pitchFamily="49" charset="-122"/>
                  <a:ea typeface="仿宋" panose="02010609060101010101" pitchFamily="49" charset="-122"/>
                  <a:cs typeface="Times New Roman" panose="02020603050405020304" charset="0"/>
                </a:rPr>
                <a:t>1. </a:t>
              </a:r>
              <a:r>
                <a:rPr lang="zh-CN" altLang="en-US" b="1" dirty="0">
                  <a:solidFill>
                    <a:srgbClr val="C00000"/>
                  </a:solidFill>
                  <a:latin typeface="仿宋" panose="02010609060101010101" pitchFamily="49" charset="-122"/>
                  <a:ea typeface="仿宋" panose="02010609060101010101" pitchFamily="49" charset="-122"/>
                  <a:cs typeface="Times New Roman" panose="02020603050405020304" charset="0"/>
                </a:rPr>
                <a:t>关注语义场</a:t>
              </a:r>
              <a:endParaRPr lang="en-US" altLang="zh-CN" b="1" dirty="0">
                <a:solidFill>
                  <a:srgbClr val="C00000"/>
                </a:solidFill>
                <a:latin typeface="仿宋" panose="02010609060101010101" pitchFamily="49" charset="-122"/>
                <a:ea typeface="仿宋" panose="02010609060101010101" pitchFamily="49" charset="-122"/>
                <a:cs typeface="Times New Roman" panose="02020603050405020304" charset="0"/>
              </a:endParaRPr>
            </a:p>
            <a:p>
              <a:pPr fontAlgn="ctr"/>
              <a:r>
                <a:rPr lang="en-US" altLang="zh-CN" b="1" dirty="0">
                  <a:solidFill>
                    <a:srgbClr val="C00000"/>
                  </a:solidFill>
                  <a:latin typeface="仿宋" panose="02010609060101010101" pitchFamily="49" charset="-122"/>
                  <a:ea typeface="仿宋" panose="02010609060101010101" pitchFamily="49" charset="-122"/>
                  <a:cs typeface="Times New Roman" panose="02020603050405020304" charset="0"/>
                </a:rPr>
                <a:t>   </a:t>
              </a:r>
              <a:r>
                <a:rPr lang="zh-CN" altLang="en-US" b="1" dirty="0">
                  <a:solidFill>
                    <a:srgbClr val="C00000"/>
                  </a:solidFill>
                  <a:latin typeface="仿宋" panose="02010609060101010101" pitchFamily="49" charset="-122"/>
                  <a:ea typeface="仿宋" panose="02010609060101010101" pitchFamily="49" charset="-122"/>
                  <a:cs typeface="Times New Roman" panose="02020603050405020304" charset="0"/>
                </a:rPr>
                <a:t>识别上下文关键词→确定语义场的性质为负面</a:t>
              </a:r>
              <a:endParaRPr lang="en-US" altLang="zh-CN" b="1" dirty="0">
                <a:solidFill>
                  <a:srgbClr val="C00000"/>
                </a:solidFill>
                <a:latin typeface="仿宋" panose="02010609060101010101" pitchFamily="49" charset="-122"/>
                <a:ea typeface="仿宋" panose="02010609060101010101" pitchFamily="49" charset="-122"/>
                <a:cs typeface="Times New Roman" panose="02020603050405020304" charset="0"/>
              </a:endParaRPr>
            </a:p>
            <a:p>
              <a:pPr fontAlgn="ctr"/>
              <a:r>
                <a:rPr lang="en-US" altLang="zh-CN" b="1" dirty="0">
                  <a:solidFill>
                    <a:srgbClr val="7030A0"/>
                  </a:solidFill>
                  <a:latin typeface="仿宋" panose="02010609060101010101" pitchFamily="49" charset="-122"/>
                  <a:ea typeface="仿宋" panose="02010609060101010101" pitchFamily="49" charset="-122"/>
                  <a:cs typeface="Times New Roman" panose="02020603050405020304" charset="0"/>
                </a:rPr>
                <a:t>2. </a:t>
              </a:r>
              <a:r>
                <a:rPr lang="zh-CN" altLang="en-US" b="1" dirty="0">
                  <a:solidFill>
                    <a:srgbClr val="7030A0"/>
                  </a:solidFill>
                  <a:latin typeface="仿宋" panose="02010609060101010101" pitchFamily="49" charset="-122"/>
                  <a:ea typeface="仿宋" panose="02010609060101010101" pitchFamily="49" charset="-122"/>
                  <a:cs typeface="Times New Roman" panose="02020603050405020304" charset="0"/>
                </a:rPr>
                <a:t>关注转折词 </a:t>
              </a:r>
              <a:r>
                <a:rPr lang="en-US" altLang="zh-CN" b="1" dirty="0">
                  <a:solidFill>
                    <a:srgbClr val="7030A0"/>
                  </a:solidFill>
                  <a:latin typeface="仿宋" panose="02010609060101010101" pitchFamily="49" charset="-122"/>
                  <a:ea typeface="仿宋" panose="02010609060101010101" pitchFamily="49" charset="-122"/>
                  <a:cs typeface="Times New Roman" panose="02020603050405020304" charset="0"/>
                </a:rPr>
                <a:t>but</a:t>
              </a:r>
              <a:endParaRPr lang="en-US" altLang="zh-CN" b="1" dirty="0">
                <a:solidFill>
                  <a:srgbClr val="7030A0"/>
                </a:solidFill>
                <a:latin typeface="仿宋" panose="02010609060101010101" pitchFamily="49" charset="-122"/>
                <a:ea typeface="仿宋" panose="02010609060101010101" pitchFamily="49" charset="-122"/>
                <a:cs typeface="Times New Roman" panose="02020603050405020304" charset="0"/>
              </a:endParaRPr>
            </a:p>
            <a:p>
              <a:pPr fontAlgn="ctr"/>
              <a:r>
                <a:rPr lang="en-US" altLang="zh-CN" b="1" dirty="0">
                  <a:solidFill>
                    <a:srgbClr val="7030A0"/>
                  </a:solidFill>
                  <a:latin typeface="Times New Roman" panose="02020603050405020304" charset="0"/>
                  <a:ea typeface="仿宋" panose="02010609060101010101" pitchFamily="49" charset="-122"/>
                  <a:cs typeface="Times New Roman" panose="02020603050405020304" charset="0"/>
                </a:rPr>
                <a:t>3.   </a:t>
              </a:r>
              <a:r>
                <a:rPr lang="zh-CN" altLang="en-US" b="1" dirty="0">
                  <a:solidFill>
                    <a:srgbClr val="7030A0"/>
                  </a:solidFill>
                  <a:latin typeface="Times New Roman" panose="02020603050405020304" charset="0"/>
                  <a:ea typeface="仿宋" panose="02010609060101010101" pitchFamily="49" charset="-122"/>
                  <a:cs typeface="Times New Roman" panose="02020603050405020304" charset="0"/>
                </a:rPr>
                <a:t>词缀</a:t>
              </a:r>
              <a:r>
                <a:rPr lang="en-US" altLang="zh-CN" b="1" dirty="0">
                  <a:solidFill>
                    <a:srgbClr val="7030A0"/>
                  </a:solidFill>
                  <a:latin typeface="Times New Roman" panose="02020603050405020304" charset="0"/>
                  <a:ea typeface="仿宋" panose="02010609060101010101" pitchFamily="49" charset="-122"/>
                  <a:cs typeface="Times New Roman" panose="02020603050405020304" charset="0"/>
                </a:rPr>
                <a:t> mal- “</a:t>
              </a:r>
              <a:r>
                <a:rPr lang="zh-CN" altLang="en-US" b="1" dirty="0">
                  <a:solidFill>
                    <a:srgbClr val="7030A0"/>
                  </a:solidFill>
                  <a:latin typeface="Times New Roman" panose="02020603050405020304" charset="0"/>
                  <a:ea typeface="仿宋" panose="02010609060101010101" pitchFamily="49" charset="-122"/>
                  <a:cs typeface="Times New Roman" panose="02020603050405020304" charset="0"/>
                </a:rPr>
                <a:t>不好，坏，恶</a:t>
              </a:r>
              <a:r>
                <a:rPr lang="en-US" altLang="zh-CN" b="1" dirty="0">
                  <a:solidFill>
                    <a:srgbClr val="7030A0"/>
                  </a:solidFill>
                  <a:latin typeface="Times New Roman" panose="02020603050405020304" charset="0"/>
                  <a:ea typeface="仿宋" panose="02010609060101010101" pitchFamily="49" charset="-122"/>
                  <a:cs typeface="Times New Roman" panose="02020603050405020304" charset="0"/>
                </a:rPr>
                <a:t>”   </a:t>
              </a:r>
              <a:r>
                <a:rPr lang="zh-CN" altLang="en-US" b="1" dirty="0">
                  <a:solidFill>
                    <a:srgbClr val="7030A0"/>
                  </a:solidFill>
                  <a:latin typeface="Times New Roman" panose="02020603050405020304" charset="0"/>
                  <a:ea typeface="仿宋" panose="02010609060101010101" pitchFamily="49" charset="-122"/>
                  <a:cs typeface="Times New Roman" panose="02020603050405020304" charset="0"/>
                </a:rPr>
                <a:t>例如：</a:t>
              </a:r>
              <a:r>
                <a:rPr lang="en-US" altLang="zh-CN" b="1" dirty="0">
                  <a:solidFill>
                    <a:srgbClr val="7030A0"/>
                  </a:solidFill>
                  <a:latin typeface="Times New Roman" panose="02020603050405020304" charset="0"/>
                  <a:ea typeface="仿宋" panose="02010609060101010101" pitchFamily="49" charset="-122"/>
                  <a:cs typeface="Times New Roman" panose="02020603050405020304" charset="0"/>
                </a:rPr>
                <a:t>maltreat v. </a:t>
              </a:r>
              <a:r>
                <a:rPr lang="zh-CN" altLang="en-US" b="1" dirty="0">
                  <a:solidFill>
                    <a:srgbClr val="7030A0"/>
                  </a:solidFill>
                  <a:latin typeface="Times New Roman" panose="02020603050405020304" charset="0"/>
                  <a:ea typeface="仿宋" panose="02010609060101010101" pitchFamily="49" charset="-122"/>
                  <a:cs typeface="Times New Roman" panose="02020603050405020304" charset="0"/>
                </a:rPr>
                <a:t>虐待</a:t>
              </a:r>
              <a:r>
                <a:rPr lang="en-US" altLang="zh-CN" b="1" dirty="0">
                  <a:solidFill>
                    <a:srgbClr val="7030A0"/>
                  </a:solidFill>
                  <a:latin typeface="Times New Roman" panose="02020603050405020304" charset="0"/>
                  <a:ea typeface="仿宋" panose="02010609060101010101" pitchFamily="49" charset="-122"/>
                  <a:cs typeface="Times New Roman" panose="02020603050405020304" charset="0"/>
                </a:rPr>
                <a:t>     malpractice n. </a:t>
              </a:r>
              <a:r>
                <a:rPr lang="zh-CN" altLang="en-US" b="1" dirty="0">
                  <a:solidFill>
                    <a:srgbClr val="7030A0"/>
                  </a:solidFill>
                  <a:latin typeface="Times New Roman" panose="02020603050405020304" charset="0"/>
                  <a:ea typeface="仿宋" panose="02010609060101010101" pitchFamily="49" charset="-122"/>
                  <a:cs typeface="Times New Roman" panose="02020603050405020304" charset="0"/>
                </a:rPr>
                <a:t>玩忽职守</a:t>
              </a:r>
              <a:endParaRPr lang="zh-CN" altLang="en-US" b="1" dirty="0">
                <a:solidFill>
                  <a:srgbClr val="7030A0"/>
                </a:solidFill>
                <a:latin typeface="Times New Roman" panose="02020603050405020304" charset="0"/>
                <a:ea typeface="仿宋" panose="02010609060101010101" pitchFamily="49" charset="-122"/>
                <a:cs typeface="Times New Roman" panose="02020603050405020304" charset="0"/>
              </a:endParaRPr>
            </a:p>
          </p:txBody>
        </p:sp>
        <p:sp>
          <p:nvSpPr>
            <p:cNvPr id="5" name="星形: 五角 4"/>
            <p:cNvSpPr/>
            <p:nvPr/>
          </p:nvSpPr>
          <p:spPr>
            <a:xfrm>
              <a:off x="280544" y="3197146"/>
              <a:ext cx="352060" cy="283234"/>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1124" y="262027"/>
            <a:ext cx="9036685" cy="6179029"/>
          </a:xfrm>
          <a:prstGeom prst="rect">
            <a:avLst/>
          </a:prstGeom>
          <a:noFill/>
          <a:ln>
            <a:solidFill>
              <a:schemeClr val="tx1">
                <a:lumMod val="50000"/>
                <a:lumOff val="50000"/>
              </a:schemeClr>
            </a:solidFill>
          </a:ln>
        </p:spPr>
        <p:txBody>
          <a:bodyPr wrap="square" rtlCol="0">
            <a:noAutofit/>
          </a:bodyPr>
          <a:lstStyle/>
          <a:p>
            <a:pPr algn="just"/>
            <a:endParaRPr lang="en-US" altLang="zh-CN" sz="2200" dirty="0">
              <a:latin typeface="Times New Roman" panose="02020603050405020304" charset="0"/>
              <a:cs typeface="Times New Roman" panose="02020603050405020304" charset="0"/>
            </a:endParaRPr>
          </a:p>
          <a:p>
            <a:pPr algn="just"/>
            <a:r>
              <a:rPr lang="en-US" altLang="zh-CN" sz="2200" dirty="0">
                <a:latin typeface="Times New Roman" panose="02020603050405020304" charset="0"/>
                <a:cs typeface="Times New Roman" panose="02020603050405020304" charset="0"/>
              </a:rPr>
              <a:t>      Researchers next sent ChatGPT Search to a </a:t>
            </a:r>
            <a:r>
              <a:rPr lang="en-US" altLang="zh-CN" sz="2200" dirty="0">
                <a:highlight>
                  <a:srgbClr val="FFFF00"/>
                </a:highlight>
                <a:latin typeface="Times New Roman" panose="02020603050405020304" charset="0"/>
                <a:cs typeface="Times New Roman" panose="02020603050405020304" charset="0"/>
              </a:rPr>
              <a:t>fake website </a:t>
            </a:r>
            <a:r>
              <a:rPr lang="en-US" altLang="zh-CN" sz="2200" dirty="0">
                <a:latin typeface="Times New Roman" panose="02020603050405020304" charset="0"/>
                <a:cs typeface="Times New Roman" panose="02020603050405020304" charset="0"/>
              </a:rPr>
              <a:t>that had instructions to give a positive review and the response was always entirely positive. This was the case even when the page had negative reviews on it. The simple inclusion of hidden text by third parties without instructions can also be used to ensure a positive assessment, with one test including extremely positive fake reviews which influenced the summary returned by ChatGPT.</a:t>
            </a:r>
            <a:endParaRPr lang="en-US" altLang="zh-CN" sz="2200" dirty="0">
              <a:latin typeface="Times New Roman" panose="02020603050405020304" charset="0"/>
              <a:cs typeface="Times New Roman" panose="02020603050405020304" charset="0"/>
            </a:endParaRPr>
          </a:p>
          <a:p>
            <a:pPr algn="just"/>
            <a:r>
              <a:rPr lang="en-US" altLang="zh-CN" sz="2200" dirty="0">
                <a:latin typeface="Times New Roman" panose="02020603050405020304" charset="0"/>
                <a:cs typeface="Times New Roman" panose="02020603050405020304" charset="0"/>
              </a:rPr>
              <a:t>      Jacob Larsen, a cybersecurity researcher at </a:t>
            </a:r>
            <a:r>
              <a:rPr lang="en-US" altLang="zh-CN" sz="2200" dirty="0" err="1">
                <a:latin typeface="Times New Roman" panose="02020603050405020304" charset="0"/>
                <a:cs typeface="Times New Roman" panose="02020603050405020304" charset="0"/>
              </a:rPr>
              <a:t>CyberCX</a:t>
            </a:r>
            <a:r>
              <a:rPr lang="en-US" altLang="zh-CN" sz="2200" dirty="0">
                <a:latin typeface="Times New Roman" panose="02020603050405020304" charset="0"/>
                <a:cs typeface="Times New Roman" panose="02020603050405020304" charset="0"/>
              </a:rPr>
              <a:t>, said he believed that if the current ChatGPT search system was released fully in its current state, there could be a “high risk” of people creating websites specifically prepared towards cheating users. However, he cautioned that the search functionality had only recently been released and OpenAI would be testing and ideally fixing these sorts of issues.</a:t>
            </a:r>
            <a:endParaRPr lang="en-US" altLang="zh-CN" sz="2200" dirty="0">
              <a:latin typeface="Times New Roman" panose="02020603050405020304" charset="0"/>
              <a:cs typeface="Times New Roman" panose="02020603050405020304" charset="0"/>
            </a:endParaRPr>
          </a:p>
          <a:p>
            <a:pPr algn="just"/>
            <a:r>
              <a:rPr lang="en-US" altLang="zh-CN" sz="2200" dirty="0">
                <a:latin typeface="Times New Roman" panose="02020603050405020304" charset="0"/>
                <a:cs typeface="Times New Roman" panose="02020603050405020304" charset="0"/>
              </a:rPr>
              <a:t>      Larsen said there were broader issues with combining search and large language models known as LLMs, the technology behind ChatGPT and other chatbots and responses from AI tools </a:t>
            </a:r>
            <a:r>
              <a:rPr lang="en-US" altLang="zh-CN" sz="2200" dirty="0">
                <a:highlight>
                  <a:srgbClr val="FFFF00"/>
                </a:highlight>
                <a:latin typeface="Times New Roman" panose="02020603050405020304" charset="0"/>
                <a:cs typeface="Times New Roman" panose="02020603050405020304" charset="0"/>
              </a:rPr>
              <a:t>should not always be trusted.</a:t>
            </a:r>
            <a:endParaRPr lang="en-US" altLang="zh-CN" sz="2200" dirty="0">
              <a:highlight>
                <a:srgbClr val="FFFF00"/>
              </a:highlight>
              <a:latin typeface="Times New Roman" panose="02020603050405020304" charset="0"/>
              <a:cs typeface="Times New Roman" panose="02020603050405020304" charset="0"/>
            </a:endParaRPr>
          </a:p>
        </p:txBody>
      </p:sp>
      <p:sp>
        <p:nvSpPr>
          <p:cNvPr id="2" name="文本框 1"/>
          <p:cNvSpPr txBox="1"/>
          <p:nvPr/>
        </p:nvSpPr>
        <p:spPr>
          <a:xfrm>
            <a:off x="9431020" y="348291"/>
            <a:ext cx="2648585" cy="6229674"/>
          </a:xfrm>
          <a:prstGeom prst="rect">
            <a:avLst/>
          </a:prstGeom>
          <a:solidFill>
            <a:schemeClr val="accent3">
              <a:lumMod val="40000"/>
              <a:lumOff val="60000"/>
            </a:schemeClr>
          </a:solidFill>
          <a:ln>
            <a:solidFill>
              <a:schemeClr val="accent3">
                <a:lumMod val="75000"/>
              </a:schemeClr>
            </a:solidFill>
          </a:ln>
        </p:spPr>
        <p:txBody>
          <a:bodyPr wrap="square" rtlCol="0">
            <a:noAutofit/>
          </a:bodyPr>
          <a:lstStyle/>
          <a:p>
            <a:r>
              <a:rPr lang="zh-CN" altLang="en-US" b="1" dirty="0">
                <a:solidFill>
                  <a:srgbClr val="007434"/>
                </a:solidFill>
                <a:latin typeface="Times New Roman" panose="02020603050405020304" charset="0"/>
                <a:ea typeface="宋体" panose="02010600030101010101" pitchFamily="2" charset="-122"/>
                <a:cs typeface="Times New Roman" panose="02020603050405020304" charset="0"/>
              </a:rPr>
              <a:t>语篇类型：</a:t>
            </a:r>
            <a:r>
              <a:rPr lang="en-US" altLang="zh-CN" b="1" dirty="0">
                <a:solidFill>
                  <a:srgbClr val="007434"/>
                </a:solidFill>
                <a:latin typeface="Times New Roman" panose="02020603050405020304" charset="0"/>
                <a:ea typeface="宋体" panose="02010600030101010101" pitchFamily="2" charset="-122"/>
                <a:cs typeface="Times New Roman" panose="02020603050405020304" charset="0"/>
              </a:rPr>
              <a:t>News Report </a:t>
            </a:r>
            <a:r>
              <a:rPr lang="en-US" altLang="zh-CN" dirty="0">
                <a:latin typeface="Times New Roman" panose="02020603050405020304" charset="0"/>
                <a:ea typeface="宋体" panose="02010600030101010101" pitchFamily="2" charset="-122"/>
                <a:cs typeface="Times New Roman" panose="02020603050405020304" charset="0"/>
              </a:rPr>
              <a:t> </a:t>
            </a:r>
            <a:endParaRPr lang="en-US" altLang="zh-CN" b="1" dirty="0">
              <a:latin typeface="Times New Roman" panose="02020603050405020304" charset="0"/>
              <a:ea typeface="宋体" panose="02010600030101010101" pitchFamily="2" charset="-122"/>
              <a:cs typeface="Times New Roman" panose="02020603050405020304" charset="0"/>
            </a:endParaRPr>
          </a:p>
          <a:p>
            <a:r>
              <a:rPr lang="en-US" altLang="zh-CN" b="1" dirty="0">
                <a:solidFill>
                  <a:srgbClr val="C00000"/>
                </a:solidFill>
                <a:latin typeface="Times New Roman" panose="02020603050405020304" charset="0"/>
                <a:ea typeface="宋体" panose="02010600030101010101" pitchFamily="2" charset="-122"/>
                <a:cs typeface="Times New Roman" panose="02020603050405020304" charset="0"/>
              </a:rPr>
              <a:t>1. </a:t>
            </a:r>
            <a:r>
              <a:rPr lang="en-US" altLang="zh-CN" b="1" dirty="0" err="1">
                <a:solidFill>
                  <a:srgbClr val="C00000"/>
                </a:solidFill>
                <a:latin typeface="Times New Roman" panose="02020603050405020304" charset="0"/>
                <a:ea typeface="宋体" panose="02010600030101010101" pitchFamily="2" charset="-122"/>
                <a:cs typeface="Times New Roman" panose="02020603050405020304" charset="0"/>
              </a:rPr>
              <a:t>Introduciton</a:t>
            </a:r>
            <a:r>
              <a:rPr lang="zh-CN" altLang="en-US" b="1" dirty="0">
                <a:solidFill>
                  <a:srgbClr val="C00000"/>
                </a:solidFill>
                <a:latin typeface="Times New Roman" panose="02020603050405020304" charset="0"/>
                <a:ea typeface="宋体" panose="02010600030101010101" pitchFamily="2" charset="-122"/>
                <a:cs typeface="Times New Roman" panose="02020603050405020304" charset="0"/>
              </a:rPr>
              <a:t>：</a:t>
            </a:r>
            <a:r>
              <a:rPr lang="zh-CN" altLang="en-US" b="1" dirty="0">
                <a:latin typeface="Times New Roman" panose="02020603050405020304" charset="0"/>
                <a:ea typeface="宋体" panose="02010600030101010101" pitchFamily="2" charset="-122"/>
                <a:cs typeface="Times New Roman" panose="02020603050405020304" charset="0"/>
              </a:rPr>
              <a:t>揭示</a:t>
            </a:r>
            <a:r>
              <a:rPr lang="en-US" altLang="zh-CN" b="1" dirty="0">
                <a:latin typeface="Times New Roman" panose="02020603050405020304" charset="0"/>
                <a:ea typeface="宋体" panose="02010600030101010101" pitchFamily="2" charset="-122"/>
                <a:cs typeface="Times New Roman" panose="02020603050405020304" charset="0"/>
              </a:rPr>
              <a:t>ChatGPT</a:t>
            </a:r>
            <a:r>
              <a:rPr lang="zh-CN" altLang="en-US" b="1" dirty="0">
                <a:latin typeface="Times New Roman" panose="02020603050405020304" charset="0"/>
                <a:ea typeface="宋体" panose="02010600030101010101" pitchFamily="2" charset="-122"/>
                <a:cs typeface="Times New Roman" panose="02020603050405020304" charset="0"/>
              </a:rPr>
              <a:t>搜索工具可能存在的安全问题，引出</a:t>
            </a:r>
            <a:r>
              <a:rPr lang="en-US" altLang="zh-CN" b="1" dirty="0">
                <a:latin typeface="Times New Roman" panose="02020603050405020304" charset="0"/>
                <a:ea typeface="宋体" panose="02010600030101010101" pitchFamily="2" charset="-122"/>
                <a:cs typeface="Times New Roman" panose="02020603050405020304" charset="0"/>
              </a:rPr>
              <a:t>《</a:t>
            </a:r>
            <a:r>
              <a:rPr lang="zh-CN" altLang="en-US" b="1" dirty="0">
                <a:latin typeface="Times New Roman" panose="02020603050405020304" charset="0"/>
                <a:ea typeface="宋体" panose="02010600030101010101" pitchFamily="2" charset="-122"/>
                <a:cs typeface="Times New Roman" panose="02020603050405020304" charset="0"/>
              </a:rPr>
              <a:t>卫报</a:t>
            </a:r>
            <a:r>
              <a:rPr lang="en-US" altLang="zh-CN" b="1" dirty="0">
                <a:latin typeface="Times New Roman" panose="02020603050405020304" charset="0"/>
                <a:ea typeface="宋体" panose="02010600030101010101" pitchFamily="2" charset="-122"/>
                <a:cs typeface="Times New Roman" panose="02020603050405020304" charset="0"/>
              </a:rPr>
              <a:t>》</a:t>
            </a:r>
            <a:r>
              <a:rPr lang="zh-CN" altLang="en-US" b="1" dirty="0">
                <a:latin typeface="Times New Roman" panose="02020603050405020304" charset="0"/>
                <a:ea typeface="宋体" panose="02010600030101010101" pitchFamily="2" charset="-122"/>
                <a:cs typeface="Times New Roman" panose="02020603050405020304" charset="0"/>
              </a:rPr>
              <a:t>的调查结果</a:t>
            </a:r>
            <a:endParaRPr lang="zh-CN" altLang="en-US" b="1" dirty="0">
              <a:latin typeface="Times New Roman" panose="02020603050405020304" charset="0"/>
              <a:ea typeface="宋体" panose="02010600030101010101" pitchFamily="2" charset="-122"/>
              <a:cs typeface="Times New Roman" panose="02020603050405020304" charset="0"/>
            </a:endParaRPr>
          </a:p>
          <a:p>
            <a:endParaRPr lang="en-US" altLang="zh-CN" b="1" dirty="0">
              <a:solidFill>
                <a:srgbClr val="C00000"/>
              </a:solidFill>
              <a:latin typeface="Times New Roman" panose="02020603050405020304" charset="0"/>
              <a:ea typeface="宋体" panose="02010600030101010101" pitchFamily="2" charset="-122"/>
              <a:cs typeface="Times New Roman" panose="02020603050405020304" charset="0"/>
            </a:endParaRPr>
          </a:p>
          <a:p>
            <a:pPr fontAlgn="base"/>
            <a:r>
              <a:rPr lang="en-US" altLang="zh-CN" b="1" dirty="0">
                <a:solidFill>
                  <a:srgbClr val="C00000"/>
                </a:solidFill>
                <a:latin typeface="Times New Roman" panose="02020603050405020304" charset="0"/>
                <a:ea typeface="宋体" panose="02010600030101010101" pitchFamily="2" charset="-122"/>
                <a:cs typeface="Times New Roman" panose="02020603050405020304" charset="0"/>
              </a:rPr>
              <a:t>2. Problem</a:t>
            </a:r>
            <a:r>
              <a:rPr lang="zh-CN" altLang="en-US" b="1" dirty="0">
                <a:solidFill>
                  <a:srgbClr val="C00000"/>
                </a:solidFill>
                <a:latin typeface="Times New Roman" panose="02020603050405020304" charset="0"/>
                <a:ea typeface="宋体" panose="02010600030101010101" pitchFamily="2" charset="-122"/>
                <a:cs typeface="Times New Roman" panose="02020603050405020304" charset="0"/>
              </a:rPr>
              <a:t>：</a:t>
            </a:r>
            <a:r>
              <a:rPr lang="zh-CN" altLang="en-US" b="1" dirty="0">
                <a:latin typeface="Times New Roman" panose="02020603050405020304" charset="0"/>
                <a:ea typeface="宋体" panose="02010600030101010101" pitchFamily="2" charset="-122"/>
                <a:cs typeface="Times New Roman" panose="02020603050405020304" charset="0"/>
              </a:rPr>
              <a:t>详细说明隐藏内容如何影响</a:t>
            </a:r>
            <a:r>
              <a:rPr lang="en-US" altLang="zh-CN" b="1" dirty="0">
                <a:latin typeface="Times New Roman" panose="02020603050405020304" charset="0"/>
                <a:ea typeface="宋体" panose="02010600030101010101" pitchFamily="2" charset="-122"/>
                <a:cs typeface="Times New Roman" panose="02020603050405020304" charset="0"/>
              </a:rPr>
              <a:t>Chat GPT </a:t>
            </a:r>
            <a:r>
              <a:rPr lang="zh-CN" altLang="en-US" b="1" dirty="0">
                <a:latin typeface="Times New Roman" panose="02020603050405020304" charset="0"/>
                <a:ea typeface="宋体" panose="02010600030101010101" pitchFamily="2" charset="-122"/>
                <a:cs typeface="Times New Roman" panose="02020603050405020304" charset="0"/>
              </a:rPr>
              <a:t>的回应。</a:t>
            </a:r>
            <a:endParaRPr lang="zh-CN" altLang="en-US" b="1" dirty="0">
              <a:latin typeface="Times New Roman" panose="02020603050405020304" charset="0"/>
              <a:ea typeface="宋体" panose="02010600030101010101" pitchFamily="2" charset="-122"/>
              <a:cs typeface="Times New Roman" panose="02020603050405020304" charset="0"/>
            </a:endParaRPr>
          </a:p>
          <a:p>
            <a:endParaRPr lang="en-US" altLang="zh-CN" b="1" dirty="0">
              <a:solidFill>
                <a:srgbClr val="C00000"/>
              </a:solidFill>
              <a:latin typeface="Times New Roman" panose="02020603050405020304" charset="0"/>
              <a:ea typeface="宋体" panose="02010600030101010101" pitchFamily="2" charset="-122"/>
              <a:cs typeface="Times New Roman" panose="02020603050405020304" charset="0"/>
            </a:endParaRPr>
          </a:p>
          <a:p>
            <a:r>
              <a:rPr lang="en-US" altLang="zh-CN" b="1" dirty="0">
                <a:solidFill>
                  <a:srgbClr val="C00000"/>
                </a:solidFill>
                <a:latin typeface="Times New Roman" panose="02020603050405020304" charset="0"/>
                <a:ea typeface="宋体" panose="02010600030101010101" pitchFamily="2" charset="-122"/>
                <a:cs typeface="Times New Roman" panose="02020603050405020304" charset="0"/>
              </a:rPr>
              <a:t>3-4. Test and investigation</a:t>
            </a:r>
            <a:r>
              <a:rPr lang="zh-CN" altLang="en-US" b="1" dirty="0">
                <a:solidFill>
                  <a:srgbClr val="C00000"/>
                </a:solidFill>
                <a:latin typeface="Times New Roman" panose="02020603050405020304" charset="0"/>
                <a:ea typeface="宋体" panose="02010600030101010101" pitchFamily="2" charset="-122"/>
                <a:cs typeface="Times New Roman" panose="02020603050405020304" charset="0"/>
              </a:rPr>
              <a:t>：</a:t>
            </a:r>
            <a:r>
              <a:rPr lang="zh-CN" altLang="en-US" b="1" dirty="0">
                <a:latin typeface="Times New Roman" panose="02020603050405020304" charset="0"/>
                <a:ea typeface="宋体" panose="02010600030101010101" pitchFamily="2" charset="-122"/>
                <a:cs typeface="Times New Roman" panose="02020603050405020304" charset="0"/>
              </a:rPr>
              <a:t>通过</a:t>
            </a:r>
            <a:r>
              <a:rPr lang="en-US" altLang="zh-CN" b="1" dirty="0">
                <a:latin typeface="Times New Roman" panose="02020603050405020304" charset="0"/>
                <a:ea typeface="宋体" panose="02010600030101010101" pitchFamily="2" charset="-122"/>
                <a:cs typeface="Times New Roman" panose="02020603050405020304" charset="0"/>
              </a:rPr>
              <a:t>2</a:t>
            </a:r>
            <a:r>
              <a:rPr lang="zh-CN" altLang="en-US" b="1" dirty="0">
                <a:latin typeface="Times New Roman" panose="02020603050405020304" charset="0"/>
                <a:ea typeface="宋体" panose="02010600030101010101" pitchFamily="2" charset="-122"/>
                <a:cs typeface="Times New Roman" panose="02020603050405020304" charset="0"/>
              </a:rPr>
              <a:t>个案例</a:t>
            </a:r>
            <a:r>
              <a:rPr lang="en-US" altLang="zh-CN" b="1" dirty="0">
                <a:latin typeface="Times New Roman" panose="02020603050405020304" charset="0"/>
                <a:ea typeface="宋体" panose="02010600030101010101" pitchFamily="2" charset="-122"/>
                <a:cs typeface="Times New Roman" panose="02020603050405020304" charset="0"/>
              </a:rPr>
              <a:t>(</a:t>
            </a:r>
            <a:r>
              <a:rPr lang="zh-CN" altLang="en-US" b="1" dirty="0">
                <a:latin typeface="Times New Roman" panose="02020603050405020304" charset="0"/>
                <a:ea typeface="宋体" panose="02010600030101010101" pitchFamily="2" charset="-122"/>
                <a:cs typeface="Times New Roman" panose="02020603050405020304" charset="0"/>
              </a:rPr>
              <a:t>对照组</a:t>
            </a:r>
            <a:r>
              <a:rPr lang="en-US" altLang="zh-CN" b="1" dirty="0">
                <a:latin typeface="Times New Roman" panose="02020603050405020304" charset="0"/>
                <a:ea typeface="宋体" panose="02010600030101010101" pitchFamily="2" charset="-122"/>
                <a:cs typeface="Times New Roman" panose="02020603050405020304" charset="0"/>
              </a:rPr>
              <a:t>)</a:t>
            </a:r>
            <a:r>
              <a:rPr lang="zh-CN" altLang="en-US" b="1" dirty="0">
                <a:latin typeface="Times New Roman" panose="02020603050405020304" charset="0"/>
                <a:ea typeface="宋体" panose="02010600030101010101" pitchFamily="2" charset="-122"/>
                <a:cs typeface="Times New Roman" panose="02020603050405020304" charset="0"/>
              </a:rPr>
              <a:t>验证隐藏内容对 </a:t>
            </a:r>
            <a:r>
              <a:rPr lang="en-US" altLang="zh-CN" b="1" dirty="0">
                <a:latin typeface="Times New Roman" panose="02020603050405020304" charset="0"/>
                <a:ea typeface="宋体" panose="02010600030101010101" pitchFamily="2" charset="-122"/>
                <a:cs typeface="Times New Roman" panose="02020603050405020304" charset="0"/>
              </a:rPr>
              <a:t>ChatGPT </a:t>
            </a:r>
            <a:r>
              <a:rPr lang="zh-CN" altLang="en-US" b="1" dirty="0">
                <a:latin typeface="Times New Roman" panose="02020603050405020304" charset="0"/>
                <a:ea typeface="宋体" panose="02010600030101010101" pitchFamily="2" charset="-122"/>
                <a:cs typeface="Times New Roman" panose="02020603050405020304" charset="0"/>
              </a:rPr>
              <a:t>回应的影响</a:t>
            </a:r>
            <a:endParaRPr lang="zh-CN" altLang="en-US" b="1" dirty="0">
              <a:latin typeface="Times New Roman" panose="02020603050405020304" charset="0"/>
              <a:ea typeface="宋体" panose="02010600030101010101" pitchFamily="2" charset="-122"/>
              <a:cs typeface="Times New Roman" panose="02020603050405020304" charset="0"/>
            </a:endParaRPr>
          </a:p>
          <a:p>
            <a:endParaRPr lang="en-US" altLang="zh-CN" b="1" dirty="0">
              <a:solidFill>
                <a:srgbClr val="C00000"/>
              </a:solidFill>
              <a:latin typeface="Times New Roman" panose="02020603050405020304" charset="0"/>
              <a:ea typeface="宋体" panose="02010600030101010101" pitchFamily="2" charset="-122"/>
              <a:cs typeface="Times New Roman" panose="02020603050405020304" charset="0"/>
            </a:endParaRPr>
          </a:p>
          <a:p>
            <a:r>
              <a:rPr lang="en-US" altLang="zh-CN" b="1" dirty="0">
                <a:solidFill>
                  <a:srgbClr val="C00000"/>
                </a:solidFill>
                <a:latin typeface="Times New Roman" panose="02020603050405020304" charset="0"/>
                <a:ea typeface="宋体" panose="02010600030101010101" pitchFamily="2" charset="-122"/>
                <a:cs typeface="Times New Roman" panose="02020603050405020304" charset="0"/>
              </a:rPr>
              <a:t>5. Expert Opinion</a:t>
            </a:r>
            <a:r>
              <a:rPr lang="zh-CN" altLang="en-US" b="1" dirty="0">
                <a:solidFill>
                  <a:srgbClr val="C00000"/>
                </a:solidFill>
                <a:latin typeface="Times New Roman" panose="02020603050405020304" charset="0"/>
                <a:ea typeface="宋体" panose="02010600030101010101" pitchFamily="2" charset="-122"/>
                <a:cs typeface="Times New Roman" panose="02020603050405020304" charset="0"/>
              </a:rPr>
              <a:t>：</a:t>
            </a:r>
            <a:r>
              <a:rPr lang="zh-CN" altLang="en-US" b="1" dirty="0">
                <a:latin typeface="Times New Roman" panose="02020603050405020304" charset="0"/>
                <a:ea typeface="宋体" panose="02010600030101010101" pitchFamily="2" charset="-122"/>
                <a:cs typeface="Times New Roman" panose="02020603050405020304" charset="0"/>
              </a:rPr>
              <a:t>通过引用专家意见，增强文章的可信度</a:t>
            </a:r>
            <a:endParaRPr lang="en-US" altLang="zh-CN" b="1" dirty="0">
              <a:latin typeface="Times New Roman" panose="02020603050405020304" charset="0"/>
              <a:ea typeface="宋体" panose="02010600030101010101" pitchFamily="2" charset="-122"/>
              <a:cs typeface="Times New Roman" panose="02020603050405020304" charset="0"/>
            </a:endParaRPr>
          </a:p>
          <a:p>
            <a:endParaRPr lang="en-US" altLang="zh-CN" b="1" dirty="0">
              <a:latin typeface="Times New Roman" panose="02020603050405020304" charset="0"/>
              <a:ea typeface="宋体" panose="02010600030101010101" pitchFamily="2" charset="-122"/>
              <a:cs typeface="Times New Roman" panose="02020603050405020304" charset="0"/>
            </a:endParaRPr>
          </a:p>
          <a:p>
            <a:r>
              <a:rPr lang="en-US" altLang="zh-CN" b="1" dirty="0">
                <a:solidFill>
                  <a:srgbClr val="C00000"/>
                </a:solidFill>
                <a:latin typeface="Times New Roman" panose="02020603050405020304" charset="0"/>
                <a:ea typeface="宋体" panose="02010600030101010101" pitchFamily="2" charset="-122"/>
                <a:cs typeface="Times New Roman" panose="02020603050405020304" charset="0"/>
              </a:rPr>
              <a:t>6. Conclusion: </a:t>
            </a:r>
            <a:r>
              <a:rPr lang="zh-CN" altLang="en-US" b="1" dirty="0">
                <a:latin typeface="Times New Roman" panose="02020603050405020304" charset="0"/>
                <a:ea typeface="宋体" panose="02010600030101010101" pitchFamily="2" charset="-122"/>
                <a:cs typeface="Times New Roman" panose="02020603050405020304" charset="0"/>
              </a:rPr>
              <a:t>总结全文，提醒读者</a:t>
            </a:r>
            <a:endParaRPr lang="zh-CN" altLang="en-US" b="1" dirty="0">
              <a:latin typeface="Times New Roman" panose="02020603050405020304" charset="0"/>
              <a:ea typeface="宋体" panose="02010600030101010101" pitchFamily="2" charset="-122"/>
              <a:cs typeface="Times New Roman" panose="02020603050405020304" charset="0"/>
            </a:endParaRPr>
          </a:p>
        </p:txBody>
      </p:sp>
      <p:grpSp>
        <p:nvGrpSpPr>
          <p:cNvPr id="8" name="组合 7"/>
          <p:cNvGrpSpPr/>
          <p:nvPr/>
        </p:nvGrpSpPr>
        <p:grpSpPr>
          <a:xfrm>
            <a:off x="251124" y="2713416"/>
            <a:ext cx="8943340" cy="2661740"/>
            <a:chOff x="251124" y="2713416"/>
            <a:chExt cx="8943340" cy="2661740"/>
          </a:xfrm>
        </p:grpSpPr>
        <p:sp>
          <p:nvSpPr>
            <p:cNvPr id="4" name="文本框 3"/>
            <p:cNvSpPr txBox="1"/>
            <p:nvPr/>
          </p:nvSpPr>
          <p:spPr>
            <a:xfrm>
              <a:off x="251124" y="2713416"/>
              <a:ext cx="8943340" cy="2661740"/>
            </a:xfrm>
            <a:prstGeom prst="rect">
              <a:avLst/>
            </a:prstGeom>
            <a:solidFill>
              <a:srgbClr val="B8E9EC"/>
            </a:solidFill>
            <a:ln>
              <a:gradFill>
                <a:gsLst>
                  <a:gs pos="50000">
                    <a:srgbClr val="97C8E1"/>
                  </a:gs>
                  <a:gs pos="0">
                    <a:srgbClr val="BADAEB"/>
                  </a:gs>
                  <a:gs pos="100000">
                    <a:srgbClr val="74B5D6"/>
                  </a:gs>
                </a:gsLst>
                <a:lin ang="5400000" scaled="0"/>
              </a:gradFill>
            </a:ln>
          </p:spPr>
          <p:txBody>
            <a:bodyPr wrap="square">
              <a:noAutofit/>
            </a:bodyPr>
            <a:lstStyle/>
            <a:p>
              <a:pPr fontAlgn="ctr"/>
              <a:r>
                <a:rPr lang="en-US" altLang="zh-CN" sz="2000" b="0" i="0" dirty="0">
                  <a:effectLst/>
                  <a:latin typeface="Times New Roman" panose="02020603050405020304" charset="0"/>
                  <a:cs typeface="Times New Roman" panose="02020603050405020304" charset="0"/>
                </a:rPr>
                <a:t>13. Why was a </a:t>
              </a:r>
              <a:r>
                <a:rPr lang="en-US" altLang="zh-CN" sz="2000" b="0" i="0" dirty="0">
                  <a:effectLst/>
                  <a:highlight>
                    <a:srgbClr val="FFFF00"/>
                  </a:highlight>
                  <a:latin typeface="Times New Roman" panose="02020603050405020304" charset="0"/>
                  <a:cs typeface="Times New Roman" panose="02020603050405020304" charset="0"/>
                </a:rPr>
                <a:t>fake website designed in the investigation</a:t>
              </a:r>
              <a:r>
                <a:rPr lang="en-US" altLang="zh-CN" sz="2000" b="0" i="0" dirty="0">
                  <a:effectLst/>
                  <a:latin typeface="Times New Roman" panose="02020603050405020304" charset="0"/>
                  <a:cs typeface="Times New Roman" panose="02020603050405020304" charset="0"/>
                </a:rPr>
                <a:t>?  </a:t>
              </a:r>
              <a:endParaRPr lang="en-US" altLang="zh-CN" sz="2000" b="0" i="0" dirty="0">
                <a:effectLst/>
                <a:latin typeface="Times New Roman" panose="02020603050405020304" charset="0"/>
                <a:cs typeface="Times New Roman" panose="02020603050405020304" charset="0"/>
              </a:endParaRPr>
            </a:p>
            <a:p>
              <a:pPr marL="342900" indent="-342900" fontAlgn="ctr">
                <a:buAutoNum type="alphaUcPeriod"/>
              </a:pPr>
              <a:r>
                <a:rPr lang="en-US" altLang="zh-CN" sz="2000" b="0" i="0" dirty="0">
                  <a:effectLst/>
                  <a:latin typeface="Times New Roman" panose="02020603050405020304" charset="0"/>
                  <a:cs typeface="Times New Roman" panose="02020603050405020304" charset="0"/>
                </a:rPr>
                <a:t>To trace the sources of hidden content.      B. To assess the popularity of a camera. </a:t>
              </a:r>
              <a:endParaRPr lang="en-US" altLang="zh-CN" sz="2000" b="0" i="0" dirty="0">
                <a:effectLst/>
                <a:latin typeface="Times New Roman" panose="02020603050405020304" charset="0"/>
                <a:cs typeface="Times New Roman" panose="02020603050405020304" charset="0"/>
              </a:endParaRPr>
            </a:p>
            <a:p>
              <a:pPr fontAlgn="ctr"/>
              <a:r>
                <a:rPr lang="en-US" altLang="zh-CN" sz="2000" b="0" i="0" dirty="0">
                  <a:effectLst/>
                  <a:latin typeface="Times New Roman" panose="02020603050405020304" charset="0"/>
                  <a:cs typeface="Times New Roman" panose="02020603050405020304" charset="0"/>
                </a:rPr>
                <a:t>C.  To evaluate the reliability of ChatGPT.     D. To get positive but balanced reviews.</a:t>
              </a:r>
              <a:endParaRPr lang="en-US" altLang="zh-CN" sz="2000" b="0" i="0" dirty="0">
                <a:effectLst/>
                <a:latin typeface="Times New Roman" panose="02020603050405020304" charset="0"/>
                <a:cs typeface="Times New Roman" panose="02020603050405020304" charset="0"/>
              </a:endParaRPr>
            </a:p>
            <a:p>
              <a:pPr fontAlgn="ctr"/>
              <a:endParaRPr lang="en-US" altLang="zh-CN" sz="2000" dirty="0">
                <a:latin typeface="Times New Roman" panose="02020603050405020304" charset="0"/>
                <a:ea typeface="仿宋" panose="02010609060101010101" pitchFamily="49" charset="-122"/>
                <a:cs typeface="Times New Roman" panose="02020603050405020304" charset="0"/>
              </a:endParaRPr>
            </a:p>
            <a:p>
              <a:pPr fontAlgn="ctr"/>
              <a:r>
                <a:rPr lang="zh-CN" altLang="en-US" sz="2000" b="1" dirty="0">
                  <a:solidFill>
                    <a:srgbClr val="7030A0"/>
                  </a:solidFill>
                  <a:latin typeface="Times New Roman" panose="02020603050405020304" charset="0"/>
                  <a:ea typeface="仿宋" panose="02010609060101010101" pitchFamily="49" charset="-122"/>
                  <a:cs typeface="Times New Roman" panose="02020603050405020304" charset="0"/>
                </a:rPr>
                <a:t>解题策略：</a:t>
              </a:r>
              <a:endParaRPr lang="en-US" altLang="zh-CN" sz="2000" b="1" dirty="0">
                <a:solidFill>
                  <a:srgbClr val="7030A0"/>
                </a:solidFill>
                <a:latin typeface="Times New Roman" panose="02020603050405020304" charset="0"/>
                <a:ea typeface="仿宋" panose="02010609060101010101" pitchFamily="49" charset="-122"/>
                <a:cs typeface="Times New Roman" panose="02020603050405020304" charset="0"/>
              </a:endParaRPr>
            </a:p>
            <a:p>
              <a:pPr marL="457200" indent="-457200" fontAlgn="ctr">
                <a:buAutoNum type="arabicPeriod"/>
              </a:pPr>
              <a:r>
                <a:rPr lang="zh-CN" altLang="en-US" sz="2000" b="1" dirty="0">
                  <a:solidFill>
                    <a:srgbClr val="7030A0"/>
                  </a:solidFill>
                  <a:latin typeface="Times New Roman" panose="02020603050405020304" charset="0"/>
                  <a:ea typeface="仿宋" panose="02010609060101010101" pitchFamily="49" charset="-122"/>
                  <a:cs typeface="Times New Roman" panose="02020603050405020304" charset="0"/>
                </a:rPr>
                <a:t>关注标题</a:t>
              </a:r>
              <a:r>
                <a:rPr lang="en-US" altLang="zh-CN" sz="2000" b="1" dirty="0">
                  <a:solidFill>
                    <a:srgbClr val="7030A0"/>
                  </a:solidFill>
                  <a:latin typeface="Times New Roman" panose="02020603050405020304" charset="0"/>
                  <a:ea typeface="仿宋" panose="02010609060101010101" pitchFamily="49" charset="-122"/>
                  <a:cs typeface="Times New Roman" panose="02020603050405020304" charset="0"/>
                </a:rPr>
                <a:t>(fake website)</a:t>
              </a:r>
              <a:r>
                <a:rPr lang="zh-CN" altLang="en-US" sz="2000" b="1" dirty="0">
                  <a:solidFill>
                    <a:srgbClr val="7030A0"/>
                  </a:solidFill>
                  <a:latin typeface="Times New Roman" panose="02020603050405020304" charset="0"/>
                  <a:ea typeface="仿宋" panose="02010609060101010101" pitchFamily="49" charset="-122"/>
                  <a:cs typeface="Times New Roman" panose="02020603050405020304" charset="0"/>
                </a:rPr>
                <a:t>，定位</a:t>
              </a:r>
              <a:r>
                <a:rPr lang="en-US" altLang="zh-CN" sz="2000" b="1" dirty="0">
                  <a:solidFill>
                    <a:srgbClr val="7030A0"/>
                  </a:solidFill>
                  <a:latin typeface="Times New Roman" panose="02020603050405020304" charset="0"/>
                  <a:ea typeface="仿宋" panose="02010609060101010101" pitchFamily="49" charset="-122"/>
                  <a:cs typeface="Times New Roman" panose="02020603050405020304" charset="0"/>
                </a:rPr>
                <a:t>para. 3-4</a:t>
              </a:r>
              <a:endParaRPr lang="en-US" altLang="zh-CN" sz="2000" b="1" dirty="0">
                <a:solidFill>
                  <a:srgbClr val="7030A0"/>
                </a:solidFill>
                <a:latin typeface="Times New Roman" panose="02020603050405020304" charset="0"/>
                <a:ea typeface="仿宋" panose="02010609060101010101" pitchFamily="49" charset="-122"/>
                <a:cs typeface="Times New Roman" panose="02020603050405020304" charset="0"/>
              </a:endParaRPr>
            </a:p>
            <a:p>
              <a:pPr marL="457200" indent="-457200" fontAlgn="ctr">
                <a:buAutoNum type="arabicPeriod"/>
              </a:pPr>
              <a:r>
                <a:rPr lang="zh-CN" altLang="en-US" sz="2000" b="1" dirty="0">
                  <a:solidFill>
                    <a:srgbClr val="7030A0"/>
                  </a:solidFill>
                  <a:latin typeface="Times New Roman" panose="02020603050405020304" charset="0"/>
                  <a:ea typeface="仿宋" panose="02010609060101010101" pitchFamily="49" charset="-122"/>
                  <a:cs typeface="Times New Roman" panose="02020603050405020304" charset="0"/>
                </a:rPr>
                <a:t>关注文本结构 </a:t>
              </a:r>
              <a:r>
                <a:rPr lang="en-US" altLang="zh-CN" sz="2000" b="1" dirty="0">
                  <a:solidFill>
                    <a:srgbClr val="7030A0"/>
                  </a:solidFill>
                  <a:latin typeface="Times New Roman" panose="02020603050405020304" charset="0"/>
                  <a:ea typeface="仿宋" panose="02010609060101010101" pitchFamily="49" charset="-122"/>
                  <a:cs typeface="Times New Roman" panose="02020603050405020304" charset="0"/>
                </a:rPr>
                <a:t>para.3-4   </a:t>
              </a:r>
              <a:endParaRPr lang="en-US" altLang="zh-CN" sz="2000" b="1" dirty="0">
                <a:solidFill>
                  <a:srgbClr val="7030A0"/>
                </a:solidFill>
                <a:latin typeface="Times New Roman" panose="02020603050405020304" charset="0"/>
                <a:ea typeface="仿宋" panose="02010609060101010101" pitchFamily="49" charset="-122"/>
                <a:cs typeface="Times New Roman" panose="02020603050405020304" charset="0"/>
              </a:endParaRPr>
            </a:p>
            <a:p>
              <a:pPr marL="457200" indent="-457200" fontAlgn="ctr">
                <a:buAutoNum type="arabicPeriod"/>
              </a:pPr>
              <a:r>
                <a:rPr lang="zh-CN" altLang="en-US" sz="2000" b="1" dirty="0">
                  <a:solidFill>
                    <a:srgbClr val="7030A0"/>
                  </a:solidFill>
                  <a:latin typeface="Times New Roman" panose="02020603050405020304" charset="0"/>
                  <a:ea typeface="仿宋" panose="02010609060101010101" pitchFamily="49" charset="-122"/>
                  <a:cs typeface="Times New Roman" panose="02020603050405020304" charset="0"/>
                </a:rPr>
                <a:t>关注文本核心内容</a:t>
              </a:r>
              <a:r>
                <a:rPr lang="en-US" altLang="zh-CN" sz="2000" b="1" dirty="0">
                  <a:solidFill>
                    <a:srgbClr val="7030A0"/>
                  </a:solidFill>
                  <a:latin typeface="Times New Roman" panose="02020603050405020304" charset="0"/>
                  <a:ea typeface="仿宋" panose="02010609060101010101" pitchFamily="49" charset="-122"/>
                  <a:cs typeface="Times New Roman" panose="02020603050405020304" charset="0"/>
                </a:rPr>
                <a:t>&amp;</a:t>
              </a:r>
              <a:r>
                <a:rPr lang="zh-CN" altLang="en-US" sz="2000" b="1" dirty="0">
                  <a:solidFill>
                    <a:srgbClr val="7030A0"/>
                  </a:solidFill>
                  <a:latin typeface="Times New Roman" panose="02020603050405020304" charset="0"/>
                  <a:ea typeface="仿宋" panose="02010609060101010101" pitchFamily="49" charset="-122"/>
                  <a:cs typeface="Times New Roman" panose="02020603050405020304" charset="0"/>
                </a:rPr>
                <a:t>主旨 </a:t>
              </a:r>
              <a:r>
                <a:rPr lang="en-US" altLang="zh-CN" sz="2000" b="1" dirty="0">
                  <a:solidFill>
                    <a:srgbClr val="7030A0"/>
                  </a:solidFill>
                  <a:latin typeface="Times New Roman" panose="02020603050405020304" charset="0"/>
                  <a:ea typeface="仿宋" panose="02010609060101010101" pitchFamily="49" charset="-122"/>
                  <a:cs typeface="Times New Roman" panose="02020603050405020304" charset="0"/>
                </a:rPr>
                <a:t>(from para.1)</a:t>
              </a:r>
              <a:endParaRPr lang="en-US" altLang="zh-CN" sz="2000" b="1" dirty="0">
                <a:solidFill>
                  <a:srgbClr val="7030A0"/>
                </a:solidFill>
                <a:latin typeface="Times New Roman" panose="02020603050405020304" charset="0"/>
                <a:ea typeface="仿宋" panose="02010609060101010101" pitchFamily="49" charset="-122"/>
                <a:cs typeface="Times New Roman" panose="02020603050405020304" charset="0"/>
              </a:endParaRPr>
            </a:p>
            <a:p>
              <a:pPr fontAlgn="ctr"/>
              <a:endParaRPr lang="en-US" altLang="zh-CN" sz="2000" b="1" dirty="0">
                <a:latin typeface="Times New Roman" panose="02020603050405020304" charset="0"/>
                <a:ea typeface="仿宋" panose="02010609060101010101" pitchFamily="49" charset="-122"/>
                <a:cs typeface="Times New Roman" panose="02020603050405020304" charset="0"/>
              </a:endParaRPr>
            </a:p>
          </p:txBody>
        </p:sp>
        <p:sp>
          <p:nvSpPr>
            <p:cNvPr id="7" name="星形: 五角 6"/>
            <p:cNvSpPr/>
            <p:nvPr/>
          </p:nvSpPr>
          <p:spPr>
            <a:xfrm>
              <a:off x="251124" y="3351541"/>
              <a:ext cx="327804" cy="291860"/>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11" name="组合 10"/>
          <p:cNvGrpSpPr/>
          <p:nvPr/>
        </p:nvGrpSpPr>
        <p:grpSpPr>
          <a:xfrm>
            <a:off x="251124" y="3708825"/>
            <a:ext cx="8943340" cy="1145402"/>
            <a:chOff x="199366" y="5712598"/>
            <a:chExt cx="8943340" cy="1145402"/>
          </a:xfrm>
        </p:grpSpPr>
        <p:sp>
          <p:nvSpPr>
            <p:cNvPr id="9" name="文本框 8"/>
            <p:cNvSpPr txBox="1"/>
            <p:nvPr/>
          </p:nvSpPr>
          <p:spPr>
            <a:xfrm>
              <a:off x="199366" y="5712598"/>
              <a:ext cx="8943340" cy="1145402"/>
            </a:xfrm>
            <a:prstGeom prst="rect">
              <a:avLst/>
            </a:prstGeom>
            <a:solidFill>
              <a:srgbClr val="B8E9EC"/>
            </a:solidFill>
            <a:ln>
              <a:gradFill>
                <a:gsLst>
                  <a:gs pos="50000">
                    <a:srgbClr val="97C8E1"/>
                  </a:gs>
                  <a:gs pos="0">
                    <a:srgbClr val="BADAEB"/>
                  </a:gs>
                  <a:gs pos="100000">
                    <a:srgbClr val="74B5D6"/>
                  </a:gs>
                </a:gsLst>
                <a:lin ang="5400000" scaled="0"/>
              </a:gradFill>
            </a:ln>
          </p:spPr>
          <p:txBody>
            <a:bodyPr wrap="square">
              <a:noAutofit/>
            </a:bodyPr>
            <a:lstStyle/>
            <a:p>
              <a:pPr fontAlgn="ctr"/>
              <a:r>
                <a:rPr lang="en-US" altLang="zh-CN" sz="2000" dirty="0">
                  <a:latin typeface="Times New Roman" panose="02020603050405020304" charset="0"/>
                  <a:cs typeface="Times New Roman" panose="02020603050405020304" charset="0"/>
                </a:rPr>
                <a:t>14. What is the </a:t>
              </a:r>
              <a:r>
                <a:rPr lang="en-US" altLang="zh-CN" sz="2000" dirty="0">
                  <a:highlight>
                    <a:srgbClr val="FFFF00"/>
                  </a:highlight>
                  <a:latin typeface="Times New Roman" panose="02020603050405020304" charset="0"/>
                  <a:cs typeface="Times New Roman" panose="02020603050405020304" charset="0"/>
                </a:rPr>
                <a:t>Larsen</a:t>
              </a:r>
              <a:r>
                <a:rPr lang="en-US" altLang="zh-CN" sz="2000" dirty="0">
                  <a:latin typeface="Times New Roman" panose="02020603050405020304" charset="0"/>
                  <a:cs typeface="Times New Roman" panose="02020603050405020304" charset="0"/>
                </a:rPr>
                <a:t>’s suggestion for AI tool users?   </a:t>
              </a:r>
              <a:r>
                <a:rPr lang="en-US" altLang="zh-CN" sz="2000" dirty="0">
                  <a:highlight>
                    <a:srgbClr val="FFFF00"/>
                  </a:highlight>
                  <a:latin typeface="Times New Roman" panose="02020603050405020304" charset="0"/>
                  <a:cs typeface="Times New Roman" panose="02020603050405020304" charset="0"/>
                </a:rPr>
                <a:t>[</a:t>
              </a:r>
              <a:r>
                <a:rPr lang="zh-CN" altLang="en-US" sz="2000" dirty="0">
                  <a:highlight>
                    <a:srgbClr val="FFFF00"/>
                  </a:highlight>
                  <a:latin typeface="仿宋" panose="02010609060101010101" pitchFamily="49" charset="-122"/>
                  <a:ea typeface="仿宋" panose="02010609060101010101" pitchFamily="49" charset="-122"/>
                  <a:cs typeface="Times New Roman" panose="02020603050405020304" charset="0"/>
                </a:rPr>
                <a:t>定位第</a:t>
              </a:r>
              <a:r>
                <a:rPr lang="en-US" altLang="zh-CN" sz="2000" dirty="0">
                  <a:highlight>
                    <a:srgbClr val="FFFF00"/>
                  </a:highlight>
                  <a:latin typeface="仿宋" panose="02010609060101010101" pitchFamily="49" charset="-122"/>
                  <a:ea typeface="仿宋" panose="02010609060101010101" pitchFamily="49" charset="-122"/>
                  <a:cs typeface="Times New Roman" panose="02020603050405020304" charset="0"/>
                </a:rPr>
                <a:t>6</a:t>
              </a:r>
              <a:r>
                <a:rPr lang="zh-CN" altLang="en-US" sz="2000" dirty="0">
                  <a:highlight>
                    <a:srgbClr val="FFFF00"/>
                  </a:highlight>
                  <a:latin typeface="仿宋" panose="02010609060101010101" pitchFamily="49" charset="-122"/>
                  <a:ea typeface="仿宋" panose="02010609060101010101" pitchFamily="49" charset="-122"/>
                  <a:cs typeface="Times New Roman" panose="02020603050405020304" charset="0"/>
                </a:rPr>
                <a:t>段</a:t>
              </a:r>
              <a:r>
                <a:rPr lang="en-US" altLang="zh-CN" sz="2000" dirty="0">
                  <a:highlight>
                    <a:srgbClr val="FFFF00"/>
                  </a:highlight>
                  <a:latin typeface="Times New Roman" panose="02020603050405020304" charset="0"/>
                  <a:cs typeface="Times New Roman" panose="02020603050405020304" charset="0"/>
                </a:rPr>
                <a:t>]</a:t>
              </a:r>
              <a:endParaRPr lang="en-US" altLang="zh-CN" sz="2000" dirty="0">
                <a:highlight>
                  <a:srgbClr val="FFFF00"/>
                </a:highlight>
                <a:latin typeface="Times New Roman" panose="02020603050405020304" charset="0"/>
                <a:cs typeface="Times New Roman" panose="02020603050405020304" charset="0"/>
              </a:endParaRPr>
            </a:p>
            <a:p>
              <a:pPr fontAlgn="ctr"/>
              <a:r>
                <a:rPr lang="en-US" altLang="zh-CN" sz="2000" dirty="0">
                  <a:latin typeface="Times New Roman" panose="02020603050405020304" charset="0"/>
                  <a:cs typeface="Times New Roman" panose="02020603050405020304" charset="0"/>
                </a:rPr>
                <a:t>A. Combine search and language models.	B. Exam and fix potential security issues.</a:t>
              </a:r>
              <a:endParaRPr lang="en-US" altLang="zh-CN" sz="2000" dirty="0">
                <a:latin typeface="Times New Roman" panose="02020603050405020304" charset="0"/>
                <a:cs typeface="Times New Roman" panose="02020603050405020304" charset="0"/>
              </a:endParaRPr>
            </a:p>
            <a:p>
              <a:pPr fontAlgn="ctr"/>
              <a:r>
                <a:rPr lang="en-US" altLang="zh-CN" sz="2000" dirty="0">
                  <a:latin typeface="Times New Roman" panose="02020603050405020304" charset="0"/>
                  <a:cs typeface="Times New Roman" panose="02020603050405020304" charset="0"/>
                </a:rPr>
                <a:t>C. Reduce the time spent on some chatbots.	D. Take a </a:t>
              </a:r>
              <a:r>
                <a:rPr lang="en-US" altLang="zh-CN" sz="2000" dirty="0">
                  <a:highlight>
                    <a:srgbClr val="FFFF00"/>
                  </a:highlight>
                  <a:latin typeface="Times New Roman" panose="02020603050405020304" charset="0"/>
                  <a:cs typeface="Times New Roman" panose="02020603050405020304" charset="0"/>
                </a:rPr>
                <a:t>cautious attitude </a:t>
              </a:r>
              <a:r>
                <a:rPr lang="en-US" altLang="zh-CN" sz="2000" dirty="0">
                  <a:latin typeface="Times New Roman" panose="02020603050405020304" charset="0"/>
                  <a:cs typeface="Times New Roman" panose="02020603050405020304" charset="0"/>
                </a:rPr>
                <a:t>to its answers</a:t>
              </a:r>
              <a:r>
                <a:rPr lang="en-US" altLang="zh-CN" dirty="0">
                  <a:latin typeface="Times New Roman" panose="02020603050405020304" charset="0"/>
                  <a:cs typeface="Times New Roman" panose="02020603050405020304" charset="0"/>
                </a:rPr>
                <a:t>.</a:t>
              </a:r>
              <a:endParaRPr lang="en-US" altLang="zh-CN" dirty="0">
                <a:latin typeface="Times New Roman" panose="02020603050405020304" charset="0"/>
                <a:cs typeface="Times New Roman" panose="02020603050405020304" charset="0"/>
              </a:endParaRPr>
            </a:p>
            <a:p>
              <a:pPr fontAlgn="ctr"/>
              <a:endParaRPr lang="en-US" altLang="zh-CN" sz="2000" b="1" dirty="0">
                <a:latin typeface="Times New Roman" panose="02020603050405020304" charset="0"/>
                <a:ea typeface="仿宋" panose="02010609060101010101" pitchFamily="49" charset="-122"/>
                <a:cs typeface="Times New Roman" panose="02020603050405020304" charset="0"/>
              </a:endParaRPr>
            </a:p>
          </p:txBody>
        </p:sp>
        <p:sp>
          <p:nvSpPr>
            <p:cNvPr id="10" name="星形: 五角 9"/>
            <p:cNvSpPr/>
            <p:nvPr/>
          </p:nvSpPr>
          <p:spPr>
            <a:xfrm>
              <a:off x="4726628" y="6357668"/>
              <a:ext cx="327804" cy="291860"/>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xit" presetSubtype="4" fill="hold" nodeType="clickEffect">
                                  <p:stCondLst>
                                    <p:cond delay="0"/>
                                  </p:stCondLst>
                                  <p:childTnLst>
                                    <p:animEffect transition="out" filter="wipe(down)">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33872" y="348291"/>
            <a:ext cx="9036685" cy="5983497"/>
          </a:xfrm>
          <a:prstGeom prst="rect">
            <a:avLst/>
          </a:prstGeom>
          <a:noFill/>
          <a:ln>
            <a:solidFill>
              <a:schemeClr val="tx1">
                <a:lumMod val="50000"/>
                <a:lumOff val="50000"/>
              </a:schemeClr>
            </a:solidFill>
          </a:ln>
        </p:spPr>
        <p:txBody>
          <a:bodyPr wrap="square" rtlCol="0">
            <a:noAutofit/>
          </a:bodyPr>
          <a:lstStyle/>
          <a:p>
            <a:pPr algn="just"/>
            <a:endParaRPr lang="zh-CN" altLang="en-US" sz="2200" b="1" dirty="0">
              <a:highlight>
                <a:srgbClr val="C0C0C0"/>
              </a:highlight>
              <a:latin typeface="Times New Roman" panose="02020603050405020304" charset="0"/>
              <a:ea typeface="宋体" panose="02010600030101010101" pitchFamily="2" charset="-122"/>
              <a:cs typeface="Times New Roman" panose="02020603050405020304" charset="0"/>
            </a:endParaRPr>
          </a:p>
          <a:p>
            <a:pPr algn="just"/>
            <a:r>
              <a:rPr lang="en-US" altLang="zh-CN" sz="2200" dirty="0">
                <a:solidFill>
                  <a:srgbClr val="C00000"/>
                </a:solidFill>
                <a:latin typeface="Times New Roman" panose="02020603050405020304" charset="0"/>
                <a:cs typeface="Times New Roman" panose="02020603050405020304" charset="0"/>
              </a:rPr>
              <a:t>      OpenAI’s ChatGPT search tool may be open to manipulation(</a:t>
            </a:r>
            <a:r>
              <a:rPr lang="zh-CN" altLang="en-US" sz="2200" dirty="0">
                <a:solidFill>
                  <a:srgbClr val="C00000"/>
                </a:solidFill>
                <a:latin typeface="仿宋" panose="02010609060101010101" pitchFamily="49" charset="-122"/>
                <a:ea typeface="仿宋" panose="02010609060101010101" pitchFamily="49" charset="-122"/>
                <a:cs typeface="Times New Roman" panose="02020603050405020304" charset="0"/>
              </a:rPr>
              <a:t>操控</a:t>
            </a:r>
            <a:r>
              <a:rPr lang="en-US" altLang="zh-CN" sz="2200" dirty="0">
                <a:solidFill>
                  <a:srgbClr val="C00000"/>
                </a:solidFill>
                <a:latin typeface="Times New Roman" panose="02020603050405020304" charset="0"/>
                <a:cs typeface="Times New Roman" panose="02020603050405020304" charset="0"/>
              </a:rPr>
              <a:t>) using hidden content, </a:t>
            </a:r>
            <a:r>
              <a:rPr lang="en-US" altLang="zh-CN" sz="2200" dirty="0">
                <a:latin typeface="Times New Roman" panose="02020603050405020304" charset="0"/>
                <a:cs typeface="Times New Roman" panose="02020603050405020304" charset="0"/>
              </a:rPr>
              <a:t>and can return </a:t>
            </a:r>
            <a:r>
              <a:rPr lang="en-US" altLang="zh-CN" sz="2200" u="sng" dirty="0">
                <a:latin typeface="Times New Roman" panose="02020603050405020304" charset="0"/>
                <a:cs typeface="Times New Roman" panose="02020603050405020304" charset="0"/>
              </a:rPr>
              <a:t>malicious</a:t>
            </a:r>
            <a:r>
              <a:rPr lang="en-US" altLang="zh-CN" sz="2200" dirty="0">
                <a:latin typeface="Times New Roman" panose="02020603050405020304" charset="0"/>
                <a:cs typeface="Times New Roman" panose="02020603050405020304" charset="0"/>
              </a:rPr>
              <a:t> code from websites it searches, a Guardian investigation has found. OpenAI has made the search product available to paying customers and is encouraging users to make it their regular search tool. But the investigation has revealed potential security issues with the new system.</a:t>
            </a:r>
            <a:endParaRPr lang="en-US" altLang="zh-CN" sz="2200" dirty="0">
              <a:latin typeface="Times New Roman" panose="02020603050405020304" charset="0"/>
              <a:cs typeface="Times New Roman" panose="02020603050405020304" charset="0"/>
            </a:endParaRPr>
          </a:p>
          <a:p>
            <a:pPr algn="just"/>
            <a:r>
              <a:rPr lang="en-US" altLang="zh-CN" sz="2200" dirty="0">
                <a:latin typeface="Times New Roman" panose="02020603050405020304" charset="0"/>
                <a:cs typeface="Times New Roman" panose="02020603050405020304" charset="0"/>
              </a:rPr>
              <a:t>      The Guardian tested how ChatGPT responded when asked to </a:t>
            </a:r>
            <a:r>
              <a:rPr lang="en-US" altLang="zh-CN" sz="2200" dirty="0" err="1">
                <a:latin typeface="Times New Roman" panose="02020603050405020304" charset="0"/>
                <a:cs typeface="Times New Roman" panose="02020603050405020304" charset="0"/>
              </a:rPr>
              <a:t>summarise</a:t>
            </a:r>
            <a:r>
              <a:rPr lang="en-US" altLang="zh-CN" sz="2200" dirty="0">
                <a:latin typeface="Times New Roman" panose="02020603050405020304" charset="0"/>
                <a:cs typeface="Times New Roman" panose="02020603050405020304" charset="0"/>
              </a:rPr>
              <a:t> webpages that contain hidden content. This hidden content can contain instructions from third parties that change ChatGPT’s responses, also known as a “prompt injection”, or it can contain content designed to influence ChatGPT’s response, such as a large amount of hidden text talking about the benefits of a product or service.</a:t>
            </a:r>
            <a:endParaRPr lang="en-US" altLang="zh-CN" sz="2200" dirty="0">
              <a:latin typeface="Times New Roman" panose="02020603050405020304" charset="0"/>
              <a:cs typeface="Times New Roman" panose="02020603050405020304" charset="0"/>
            </a:endParaRPr>
          </a:p>
          <a:p>
            <a:pPr algn="just"/>
            <a:r>
              <a:rPr lang="en-US" altLang="zh-CN" sz="2200" dirty="0">
                <a:latin typeface="Times New Roman" panose="02020603050405020304" charset="0"/>
                <a:cs typeface="Times New Roman" panose="02020603050405020304" charset="0"/>
              </a:rPr>
              <a:t>      In the tests, ChatGPT was given the URL for a fake website built to look like a product page for a camera. The AI tool was then asked if the camera was a worthwhile purchase. The response for the control page returned a positive but balanced assessment, highlighting some features people might not like.</a:t>
            </a:r>
            <a:endParaRPr lang="en-US" altLang="zh-CN" sz="2200" dirty="0">
              <a:latin typeface="Times New Roman" panose="02020603050405020304" charset="0"/>
              <a:cs typeface="Times New Roman" panose="02020603050405020304" charset="0"/>
            </a:endParaRPr>
          </a:p>
        </p:txBody>
      </p:sp>
      <p:sp>
        <p:nvSpPr>
          <p:cNvPr id="2" name="文本框 1"/>
          <p:cNvSpPr txBox="1"/>
          <p:nvPr/>
        </p:nvSpPr>
        <p:spPr>
          <a:xfrm>
            <a:off x="9431020" y="348291"/>
            <a:ext cx="2648585" cy="6229674"/>
          </a:xfrm>
          <a:prstGeom prst="rect">
            <a:avLst/>
          </a:prstGeom>
          <a:solidFill>
            <a:schemeClr val="accent3">
              <a:lumMod val="40000"/>
              <a:lumOff val="60000"/>
            </a:schemeClr>
          </a:solidFill>
          <a:ln>
            <a:solidFill>
              <a:schemeClr val="accent3">
                <a:lumMod val="75000"/>
              </a:schemeClr>
            </a:solidFill>
          </a:ln>
        </p:spPr>
        <p:txBody>
          <a:bodyPr wrap="square" rtlCol="0">
            <a:noAutofit/>
          </a:bodyPr>
          <a:lstStyle/>
          <a:p>
            <a:r>
              <a:rPr lang="zh-CN" altLang="en-US" b="1" dirty="0">
                <a:solidFill>
                  <a:srgbClr val="007434"/>
                </a:solidFill>
                <a:latin typeface="Times New Roman" panose="02020603050405020304" charset="0"/>
                <a:ea typeface="宋体" panose="02010600030101010101" pitchFamily="2" charset="-122"/>
                <a:cs typeface="Times New Roman" panose="02020603050405020304" charset="0"/>
              </a:rPr>
              <a:t>语篇类型：</a:t>
            </a:r>
            <a:r>
              <a:rPr lang="en-US" altLang="zh-CN" b="1" dirty="0">
                <a:solidFill>
                  <a:srgbClr val="007434"/>
                </a:solidFill>
                <a:latin typeface="Times New Roman" panose="02020603050405020304" charset="0"/>
                <a:ea typeface="宋体" panose="02010600030101010101" pitchFamily="2" charset="-122"/>
                <a:cs typeface="Times New Roman" panose="02020603050405020304" charset="0"/>
              </a:rPr>
              <a:t>News Report </a:t>
            </a:r>
            <a:r>
              <a:rPr lang="en-US" altLang="zh-CN" dirty="0">
                <a:latin typeface="Times New Roman" panose="02020603050405020304" charset="0"/>
                <a:ea typeface="宋体" panose="02010600030101010101" pitchFamily="2" charset="-122"/>
                <a:cs typeface="Times New Roman" panose="02020603050405020304" charset="0"/>
              </a:rPr>
              <a:t> </a:t>
            </a:r>
            <a:endParaRPr lang="en-US" altLang="zh-CN" b="1" dirty="0">
              <a:latin typeface="Times New Roman" panose="02020603050405020304" charset="0"/>
              <a:ea typeface="宋体" panose="02010600030101010101" pitchFamily="2" charset="-122"/>
              <a:cs typeface="Times New Roman" panose="02020603050405020304" charset="0"/>
            </a:endParaRPr>
          </a:p>
          <a:p>
            <a:r>
              <a:rPr lang="en-US" altLang="zh-CN" b="1" dirty="0">
                <a:solidFill>
                  <a:srgbClr val="C00000"/>
                </a:solidFill>
                <a:latin typeface="Times New Roman" panose="02020603050405020304" charset="0"/>
                <a:ea typeface="宋体" panose="02010600030101010101" pitchFamily="2" charset="-122"/>
                <a:cs typeface="Times New Roman" panose="02020603050405020304" charset="0"/>
              </a:rPr>
              <a:t>1. </a:t>
            </a:r>
            <a:r>
              <a:rPr lang="en-US" altLang="zh-CN" b="1" dirty="0" err="1">
                <a:solidFill>
                  <a:srgbClr val="C00000"/>
                </a:solidFill>
                <a:latin typeface="Times New Roman" panose="02020603050405020304" charset="0"/>
                <a:ea typeface="宋体" panose="02010600030101010101" pitchFamily="2" charset="-122"/>
                <a:cs typeface="Times New Roman" panose="02020603050405020304" charset="0"/>
              </a:rPr>
              <a:t>Introduciton</a:t>
            </a:r>
            <a:r>
              <a:rPr lang="zh-CN" altLang="en-US" b="1" dirty="0">
                <a:solidFill>
                  <a:srgbClr val="C00000"/>
                </a:solidFill>
                <a:latin typeface="Times New Roman" panose="02020603050405020304" charset="0"/>
                <a:ea typeface="宋体" panose="02010600030101010101" pitchFamily="2" charset="-122"/>
                <a:cs typeface="Times New Roman" panose="02020603050405020304" charset="0"/>
              </a:rPr>
              <a:t>：</a:t>
            </a:r>
            <a:r>
              <a:rPr lang="zh-CN" altLang="en-US" b="1" dirty="0">
                <a:latin typeface="Times New Roman" panose="02020603050405020304" charset="0"/>
                <a:ea typeface="宋体" panose="02010600030101010101" pitchFamily="2" charset="-122"/>
                <a:cs typeface="Times New Roman" panose="02020603050405020304" charset="0"/>
              </a:rPr>
              <a:t>揭示</a:t>
            </a:r>
            <a:r>
              <a:rPr lang="en-US" altLang="zh-CN" b="1" dirty="0">
                <a:latin typeface="Times New Roman" panose="02020603050405020304" charset="0"/>
                <a:ea typeface="宋体" panose="02010600030101010101" pitchFamily="2" charset="-122"/>
                <a:cs typeface="Times New Roman" panose="02020603050405020304" charset="0"/>
              </a:rPr>
              <a:t>ChatGPT</a:t>
            </a:r>
            <a:r>
              <a:rPr lang="zh-CN" altLang="en-US" b="1" dirty="0">
                <a:latin typeface="Times New Roman" panose="02020603050405020304" charset="0"/>
                <a:ea typeface="宋体" panose="02010600030101010101" pitchFamily="2" charset="-122"/>
                <a:cs typeface="Times New Roman" panose="02020603050405020304" charset="0"/>
              </a:rPr>
              <a:t>搜索工具可能存在的安全问题，引出</a:t>
            </a:r>
            <a:r>
              <a:rPr lang="en-US" altLang="zh-CN" b="1" dirty="0">
                <a:latin typeface="Times New Roman" panose="02020603050405020304" charset="0"/>
                <a:ea typeface="宋体" panose="02010600030101010101" pitchFamily="2" charset="-122"/>
                <a:cs typeface="Times New Roman" panose="02020603050405020304" charset="0"/>
              </a:rPr>
              <a:t>《</a:t>
            </a:r>
            <a:r>
              <a:rPr lang="zh-CN" altLang="en-US" b="1" dirty="0">
                <a:latin typeface="Times New Roman" panose="02020603050405020304" charset="0"/>
                <a:ea typeface="宋体" panose="02010600030101010101" pitchFamily="2" charset="-122"/>
                <a:cs typeface="Times New Roman" panose="02020603050405020304" charset="0"/>
              </a:rPr>
              <a:t>卫报</a:t>
            </a:r>
            <a:r>
              <a:rPr lang="en-US" altLang="zh-CN" b="1" dirty="0">
                <a:latin typeface="Times New Roman" panose="02020603050405020304" charset="0"/>
                <a:ea typeface="宋体" panose="02010600030101010101" pitchFamily="2" charset="-122"/>
                <a:cs typeface="Times New Roman" panose="02020603050405020304" charset="0"/>
              </a:rPr>
              <a:t>》</a:t>
            </a:r>
            <a:r>
              <a:rPr lang="zh-CN" altLang="en-US" b="1" dirty="0">
                <a:latin typeface="Times New Roman" panose="02020603050405020304" charset="0"/>
                <a:ea typeface="宋体" panose="02010600030101010101" pitchFamily="2" charset="-122"/>
                <a:cs typeface="Times New Roman" panose="02020603050405020304" charset="0"/>
              </a:rPr>
              <a:t>的调查结果</a:t>
            </a:r>
            <a:endParaRPr lang="zh-CN" altLang="en-US" b="1" dirty="0">
              <a:latin typeface="Times New Roman" panose="02020603050405020304" charset="0"/>
              <a:ea typeface="宋体" panose="02010600030101010101" pitchFamily="2" charset="-122"/>
              <a:cs typeface="Times New Roman" panose="02020603050405020304" charset="0"/>
            </a:endParaRPr>
          </a:p>
          <a:p>
            <a:endParaRPr lang="en-US" altLang="zh-CN" b="1" dirty="0">
              <a:solidFill>
                <a:srgbClr val="C00000"/>
              </a:solidFill>
              <a:latin typeface="Times New Roman" panose="02020603050405020304" charset="0"/>
              <a:ea typeface="宋体" panose="02010600030101010101" pitchFamily="2" charset="-122"/>
              <a:cs typeface="Times New Roman" panose="02020603050405020304" charset="0"/>
            </a:endParaRPr>
          </a:p>
          <a:p>
            <a:pPr fontAlgn="base"/>
            <a:r>
              <a:rPr lang="en-US" altLang="zh-CN" b="1" dirty="0">
                <a:solidFill>
                  <a:srgbClr val="C00000"/>
                </a:solidFill>
                <a:latin typeface="Times New Roman" panose="02020603050405020304" charset="0"/>
                <a:ea typeface="宋体" panose="02010600030101010101" pitchFamily="2" charset="-122"/>
                <a:cs typeface="Times New Roman" panose="02020603050405020304" charset="0"/>
              </a:rPr>
              <a:t>2. Problem</a:t>
            </a:r>
            <a:r>
              <a:rPr lang="zh-CN" altLang="en-US" b="1" dirty="0">
                <a:solidFill>
                  <a:srgbClr val="C00000"/>
                </a:solidFill>
                <a:latin typeface="Times New Roman" panose="02020603050405020304" charset="0"/>
                <a:ea typeface="宋体" panose="02010600030101010101" pitchFamily="2" charset="-122"/>
                <a:cs typeface="Times New Roman" panose="02020603050405020304" charset="0"/>
              </a:rPr>
              <a:t>：</a:t>
            </a:r>
            <a:r>
              <a:rPr lang="zh-CN" altLang="en-US" b="1" dirty="0">
                <a:latin typeface="Times New Roman" panose="02020603050405020304" charset="0"/>
                <a:ea typeface="宋体" panose="02010600030101010101" pitchFamily="2" charset="-122"/>
                <a:cs typeface="Times New Roman" panose="02020603050405020304" charset="0"/>
              </a:rPr>
              <a:t>详细说明隐藏内容如何影响</a:t>
            </a:r>
            <a:r>
              <a:rPr lang="en-US" altLang="zh-CN" b="1" dirty="0">
                <a:latin typeface="Times New Roman" panose="02020603050405020304" charset="0"/>
                <a:ea typeface="宋体" panose="02010600030101010101" pitchFamily="2" charset="-122"/>
                <a:cs typeface="Times New Roman" panose="02020603050405020304" charset="0"/>
              </a:rPr>
              <a:t>Chat GPT </a:t>
            </a:r>
            <a:r>
              <a:rPr lang="zh-CN" altLang="en-US" b="1" dirty="0">
                <a:latin typeface="Times New Roman" panose="02020603050405020304" charset="0"/>
                <a:ea typeface="宋体" panose="02010600030101010101" pitchFamily="2" charset="-122"/>
                <a:cs typeface="Times New Roman" panose="02020603050405020304" charset="0"/>
              </a:rPr>
              <a:t>的回应。</a:t>
            </a:r>
            <a:endParaRPr lang="zh-CN" altLang="en-US" b="1" dirty="0">
              <a:latin typeface="Times New Roman" panose="02020603050405020304" charset="0"/>
              <a:ea typeface="宋体" panose="02010600030101010101" pitchFamily="2" charset="-122"/>
              <a:cs typeface="Times New Roman" panose="02020603050405020304" charset="0"/>
            </a:endParaRPr>
          </a:p>
          <a:p>
            <a:endParaRPr lang="en-US" altLang="zh-CN" b="1" dirty="0">
              <a:solidFill>
                <a:srgbClr val="C00000"/>
              </a:solidFill>
              <a:latin typeface="Times New Roman" panose="02020603050405020304" charset="0"/>
              <a:ea typeface="宋体" panose="02010600030101010101" pitchFamily="2" charset="-122"/>
              <a:cs typeface="Times New Roman" panose="02020603050405020304" charset="0"/>
            </a:endParaRPr>
          </a:p>
          <a:p>
            <a:r>
              <a:rPr lang="en-US" altLang="zh-CN" b="1" dirty="0">
                <a:solidFill>
                  <a:srgbClr val="C00000"/>
                </a:solidFill>
                <a:latin typeface="Times New Roman" panose="02020603050405020304" charset="0"/>
                <a:ea typeface="宋体" panose="02010600030101010101" pitchFamily="2" charset="-122"/>
                <a:cs typeface="Times New Roman" panose="02020603050405020304" charset="0"/>
              </a:rPr>
              <a:t>3-4. Test and investigation</a:t>
            </a:r>
            <a:r>
              <a:rPr lang="zh-CN" altLang="en-US" b="1" dirty="0">
                <a:solidFill>
                  <a:srgbClr val="C00000"/>
                </a:solidFill>
                <a:latin typeface="Times New Roman" panose="02020603050405020304" charset="0"/>
                <a:ea typeface="宋体" panose="02010600030101010101" pitchFamily="2" charset="-122"/>
                <a:cs typeface="Times New Roman" panose="02020603050405020304" charset="0"/>
              </a:rPr>
              <a:t>：</a:t>
            </a:r>
            <a:r>
              <a:rPr lang="zh-CN" altLang="en-US" b="1" dirty="0">
                <a:latin typeface="Times New Roman" panose="02020603050405020304" charset="0"/>
                <a:ea typeface="宋体" panose="02010600030101010101" pitchFamily="2" charset="-122"/>
                <a:cs typeface="Times New Roman" panose="02020603050405020304" charset="0"/>
              </a:rPr>
              <a:t>通过</a:t>
            </a:r>
            <a:r>
              <a:rPr lang="en-US" altLang="zh-CN" b="1" dirty="0">
                <a:latin typeface="Times New Roman" panose="02020603050405020304" charset="0"/>
                <a:ea typeface="宋体" panose="02010600030101010101" pitchFamily="2" charset="-122"/>
                <a:cs typeface="Times New Roman" panose="02020603050405020304" charset="0"/>
              </a:rPr>
              <a:t>2</a:t>
            </a:r>
            <a:r>
              <a:rPr lang="zh-CN" altLang="en-US" b="1" dirty="0">
                <a:latin typeface="Times New Roman" panose="02020603050405020304" charset="0"/>
                <a:ea typeface="宋体" panose="02010600030101010101" pitchFamily="2" charset="-122"/>
                <a:cs typeface="Times New Roman" panose="02020603050405020304" charset="0"/>
              </a:rPr>
              <a:t>个案例验证隐藏内容对 </a:t>
            </a:r>
            <a:r>
              <a:rPr lang="en-US" altLang="zh-CN" b="1" dirty="0">
                <a:latin typeface="Times New Roman" panose="02020603050405020304" charset="0"/>
                <a:ea typeface="宋体" panose="02010600030101010101" pitchFamily="2" charset="-122"/>
                <a:cs typeface="Times New Roman" panose="02020603050405020304" charset="0"/>
              </a:rPr>
              <a:t>ChatGPT </a:t>
            </a:r>
            <a:r>
              <a:rPr lang="zh-CN" altLang="en-US" b="1" dirty="0">
                <a:latin typeface="Times New Roman" panose="02020603050405020304" charset="0"/>
                <a:ea typeface="宋体" panose="02010600030101010101" pitchFamily="2" charset="-122"/>
                <a:cs typeface="Times New Roman" panose="02020603050405020304" charset="0"/>
              </a:rPr>
              <a:t>回应的影响</a:t>
            </a:r>
            <a:endParaRPr lang="zh-CN" altLang="en-US" b="1" dirty="0">
              <a:latin typeface="Times New Roman" panose="02020603050405020304" charset="0"/>
              <a:ea typeface="宋体" panose="02010600030101010101" pitchFamily="2" charset="-122"/>
              <a:cs typeface="Times New Roman" panose="02020603050405020304" charset="0"/>
            </a:endParaRPr>
          </a:p>
          <a:p>
            <a:endParaRPr lang="en-US" altLang="zh-CN" b="1" dirty="0">
              <a:solidFill>
                <a:srgbClr val="C00000"/>
              </a:solidFill>
              <a:latin typeface="Times New Roman" panose="02020603050405020304" charset="0"/>
              <a:ea typeface="宋体" panose="02010600030101010101" pitchFamily="2" charset="-122"/>
              <a:cs typeface="Times New Roman" panose="02020603050405020304" charset="0"/>
            </a:endParaRPr>
          </a:p>
          <a:p>
            <a:endParaRPr lang="en-US" altLang="zh-CN" b="1" dirty="0">
              <a:solidFill>
                <a:srgbClr val="C00000"/>
              </a:solidFill>
              <a:latin typeface="Times New Roman" panose="02020603050405020304" charset="0"/>
              <a:ea typeface="宋体" panose="02010600030101010101" pitchFamily="2" charset="-122"/>
              <a:cs typeface="Times New Roman" panose="02020603050405020304" charset="0"/>
            </a:endParaRPr>
          </a:p>
          <a:p>
            <a:r>
              <a:rPr lang="en-US" altLang="zh-CN" b="1" dirty="0">
                <a:solidFill>
                  <a:srgbClr val="C00000"/>
                </a:solidFill>
                <a:latin typeface="Times New Roman" panose="02020603050405020304" charset="0"/>
                <a:ea typeface="宋体" panose="02010600030101010101" pitchFamily="2" charset="-122"/>
                <a:cs typeface="Times New Roman" panose="02020603050405020304" charset="0"/>
              </a:rPr>
              <a:t>5. Expert Opinion</a:t>
            </a:r>
            <a:r>
              <a:rPr lang="zh-CN" altLang="en-US" b="1" dirty="0">
                <a:solidFill>
                  <a:srgbClr val="C00000"/>
                </a:solidFill>
                <a:latin typeface="Times New Roman" panose="02020603050405020304" charset="0"/>
                <a:ea typeface="宋体" panose="02010600030101010101" pitchFamily="2" charset="-122"/>
                <a:cs typeface="Times New Roman" panose="02020603050405020304" charset="0"/>
              </a:rPr>
              <a:t>：</a:t>
            </a:r>
            <a:r>
              <a:rPr lang="zh-CN" altLang="en-US" b="1" dirty="0">
                <a:latin typeface="Times New Roman" panose="02020603050405020304" charset="0"/>
                <a:ea typeface="宋体" panose="02010600030101010101" pitchFamily="2" charset="-122"/>
                <a:cs typeface="Times New Roman" panose="02020603050405020304" charset="0"/>
              </a:rPr>
              <a:t>通过引用专家意见，增强文章的可信度</a:t>
            </a:r>
            <a:endParaRPr lang="en-US" altLang="zh-CN" b="1" dirty="0">
              <a:latin typeface="Times New Roman" panose="02020603050405020304" charset="0"/>
              <a:ea typeface="宋体" panose="02010600030101010101" pitchFamily="2" charset="-122"/>
              <a:cs typeface="Times New Roman" panose="02020603050405020304" charset="0"/>
            </a:endParaRPr>
          </a:p>
          <a:p>
            <a:endParaRPr lang="en-US" altLang="zh-CN" b="1" dirty="0">
              <a:latin typeface="Times New Roman" panose="02020603050405020304" charset="0"/>
              <a:ea typeface="宋体" panose="02010600030101010101" pitchFamily="2" charset="-122"/>
              <a:cs typeface="Times New Roman" panose="02020603050405020304" charset="0"/>
            </a:endParaRPr>
          </a:p>
          <a:p>
            <a:r>
              <a:rPr lang="en-US" altLang="zh-CN" b="1" dirty="0">
                <a:solidFill>
                  <a:srgbClr val="C00000"/>
                </a:solidFill>
                <a:latin typeface="Times New Roman" panose="02020603050405020304" charset="0"/>
                <a:ea typeface="宋体" panose="02010600030101010101" pitchFamily="2" charset="-122"/>
                <a:cs typeface="Times New Roman" panose="02020603050405020304" charset="0"/>
              </a:rPr>
              <a:t>6. Conclusion: </a:t>
            </a:r>
            <a:r>
              <a:rPr lang="zh-CN" altLang="en-US" b="1" dirty="0">
                <a:latin typeface="Times New Roman" panose="02020603050405020304" charset="0"/>
                <a:ea typeface="宋体" panose="02010600030101010101" pitchFamily="2" charset="-122"/>
                <a:cs typeface="Times New Roman" panose="02020603050405020304" charset="0"/>
              </a:rPr>
              <a:t>总结全文，提醒读者</a:t>
            </a:r>
            <a:endParaRPr lang="zh-CN" altLang="en-US" b="1" dirty="0">
              <a:latin typeface="Times New Roman" panose="02020603050405020304" charset="0"/>
              <a:ea typeface="宋体" panose="02010600030101010101" pitchFamily="2" charset="-122"/>
              <a:cs typeface="Times New Roman" panose="02020603050405020304" charset="0"/>
            </a:endParaRPr>
          </a:p>
        </p:txBody>
      </p:sp>
      <p:grpSp>
        <p:nvGrpSpPr>
          <p:cNvPr id="6" name="组合 5"/>
          <p:cNvGrpSpPr/>
          <p:nvPr/>
        </p:nvGrpSpPr>
        <p:grpSpPr>
          <a:xfrm>
            <a:off x="280544" y="2793621"/>
            <a:ext cx="8943340" cy="2249956"/>
            <a:chOff x="280544" y="2793621"/>
            <a:chExt cx="8943340" cy="2249956"/>
          </a:xfrm>
        </p:grpSpPr>
        <p:sp>
          <p:nvSpPr>
            <p:cNvPr id="4" name="文本框 3"/>
            <p:cNvSpPr txBox="1"/>
            <p:nvPr/>
          </p:nvSpPr>
          <p:spPr>
            <a:xfrm>
              <a:off x="280544" y="2793621"/>
              <a:ext cx="8943340" cy="2249956"/>
            </a:xfrm>
            <a:prstGeom prst="rect">
              <a:avLst/>
            </a:prstGeom>
            <a:solidFill>
              <a:srgbClr val="B8E9EC"/>
            </a:solidFill>
            <a:ln>
              <a:gradFill>
                <a:gsLst>
                  <a:gs pos="50000">
                    <a:srgbClr val="97C8E1"/>
                  </a:gs>
                  <a:gs pos="0">
                    <a:srgbClr val="BADAEB"/>
                  </a:gs>
                  <a:gs pos="100000">
                    <a:srgbClr val="74B5D6"/>
                  </a:gs>
                </a:gsLst>
                <a:lin ang="5400000" scaled="0"/>
              </a:gradFill>
            </a:ln>
          </p:spPr>
          <p:txBody>
            <a:bodyPr wrap="square">
              <a:noAutofit/>
            </a:bodyPr>
            <a:lstStyle/>
            <a:p>
              <a:pPr marL="0" marR="0" algn="l" fontAlgn="ctr">
                <a:lnSpc>
                  <a:spcPct val="135000"/>
                </a:lnSpc>
              </a:pPr>
              <a:r>
                <a:rPr lang="en-US" altLang="zh-CN" sz="1800" kern="100" dirty="0">
                  <a:solidFill>
                    <a:srgbClr val="000000"/>
                  </a:solidFill>
                  <a:effectLst/>
                  <a:latin typeface="Times New Roman" panose="02020603050405020304" charset="0"/>
                  <a:ea typeface="宋体" panose="02010600030101010101" pitchFamily="2" charset="-122"/>
                  <a:cs typeface="宋体" panose="02010600030101010101" pitchFamily="2" charset="-122"/>
                </a:rPr>
                <a:t>15. Which of the following is the </a:t>
              </a:r>
              <a:r>
                <a:rPr lang="en-US" altLang="zh-CN" sz="1800" kern="100" dirty="0">
                  <a:solidFill>
                    <a:srgbClr val="000000"/>
                  </a:solidFill>
                  <a:effectLst/>
                  <a:highlight>
                    <a:srgbClr val="FFFF00"/>
                  </a:highlight>
                  <a:latin typeface="Times New Roman" panose="02020603050405020304" charset="0"/>
                  <a:ea typeface="宋体" panose="02010600030101010101" pitchFamily="2" charset="-122"/>
                  <a:cs typeface="宋体" panose="02010600030101010101" pitchFamily="2" charset="-122"/>
                </a:rPr>
                <a:t>best title </a:t>
              </a:r>
              <a:r>
                <a:rPr lang="en-US" altLang="zh-CN" sz="1800" kern="100" dirty="0">
                  <a:solidFill>
                    <a:srgbClr val="000000"/>
                  </a:solidFill>
                  <a:effectLst/>
                  <a:latin typeface="Times New Roman" panose="02020603050405020304" charset="0"/>
                  <a:ea typeface="宋体" panose="02010600030101010101" pitchFamily="2" charset="-122"/>
                  <a:cs typeface="宋体" panose="02010600030101010101" pitchFamily="2" charset="-122"/>
                </a:rPr>
                <a:t>for the text</a:t>
              </a:r>
              <a:r>
                <a:rPr lang="en-US" altLang="zh-CN" sz="1400" kern="100" dirty="0">
                  <a:solidFill>
                    <a:srgbClr val="000000"/>
                  </a:solidFill>
                  <a:effectLst/>
                  <a:latin typeface="Times New Roman" panose="02020603050405020304" charset="0"/>
                  <a:ea typeface="宋体" panose="02010600030101010101" pitchFamily="2" charset="-122"/>
                  <a:cs typeface="宋体" panose="02010600030101010101" pitchFamily="2" charset="-122"/>
                </a:rPr>
                <a:t>?   </a:t>
              </a:r>
              <a:r>
                <a:rPr lang="en-US" altLang="zh-CN" sz="1400" kern="100" dirty="0">
                  <a:solidFill>
                    <a:srgbClr val="000000"/>
                  </a:solidFill>
                  <a:effectLst/>
                  <a:highlight>
                    <a:srgbClr val="FFFF00"/>
                  </a:highlight>
                  <a:latin typeface="Times New Roman" panose="02020603050405020304" charset="0"/>
                  <a:ea typeface="宋体" panose="02010600030101010101" pitchFamily="2" charset="-122"/>
                  <a:cs typeface="宋体" panose="02010600030101010101" pitchFamily="2" charset="-122"/>
                </a:rPr>
                <a:t>[</a:t>
              </a:r>
              <a:r>
                <a:rPr lang="zh-CN" altLang="en-US" sz="1400" b="1" i="0" dirty="0">
                  <a:solidFill>
                    <a:srgbClr val="060607"/>
                  </a:solidFill>
                  <a:effectLst/>
                  <a:highlight>
                    <a:srgbClr val="FFFF00"/>
                  </a:highlight>
                  <a:latin typeface="-apple-system"/>
                </a:rPr>
                <a:t>新闻类语篇：标题通常与第一段紧密相关</a:t>
              </a:r>
              <a:r>
                <a:rPr lang="en-US" altLang="zh-CN" sz="1400" kern="100" dirty="0">
                  <a:solidFill>
                    <a:srgbClr val="000000"/>
                  </a:solidFill>
                  <a:effectLst/>
                  <a:highlight>
                    <a:srgbClr val="FFFF00"/>
                  </a:highlight>
                  <a:latin typeface="Times New Roman" panose="02020603050405020304" charset="0"/>
                  <a:ea typeface="宋体" panose="02010600030101010101" pitchFamily="2" charset="-122"/>
                  <a:cs typeface="宋体" panose="02010600030101010101" pitchFamily="2" charset="-122"/>
                </a:rPr>
                <a:t>]</a:t>
              </a:r>
              <a:endParaRPr lang="en-US" altLang="zh-CN" sz="1800" kern="100" dirty="0">
                <a:effectLst/>
                <a:highlight>
                  <a:srgbClr val="FFFF00"/>
                </a:highlight>
                <a:latin typeface="Times New Roman" panose="02020603050405020304" charset="0"/>
                <a:ea typeface="宋体" panose="02010600030101010101" pitchFamily="2" charset="-122"/>
                <a:cs typeface="宋体" panose="02010600030101010101" pitchFamily="2" charset="-122"/>
              </a:endParaRPr>
            </a:p>
            <a:p>
              <a:pPr marL="0" marR="0" algn="l" fontAlgn="ctr">
                <a:lnSpc>
                  <a:spcPct val="135000"/>
                </a:lnSpc>
              </a:pPr>
              <a:r>
                <a:rPr lang="en-US" altLang="zh-CN" sz="1800" kern="100" dirty="0">
                  <a:solidFill>
                    <a:srgbClr val="000000"/>
                  </a:solidFill>
                  <a:effectLst/>
                  <a:latin typeface="Times New Roman" panose="02020603050405020304" charset="0"/>
                  <a:ea typeface="宋体" panose="02010600030101010101" pitchFamily="2" charset="-122"/>
                  <a:cs typeface="宋体" panose="02010600030101010101" pitchFamily="2" charset="-122"/>
                </a:rPr>
                <a:t>A. </a:t>
              </a:r>
              <a:r>
                <a:rPr lang="en-US" altLang="zh-CN" sz="1800" kern="100" dirty="0">
                  <a:solidFill>
                    <a:srgbClr val="C00000"/>
                  </a:solidFill>
                  <a:effectLst/>
                  <a:latin typeface="Times New Roman" panose="02020603050405020304" charset="0"/>
                  <a:ea typeface="宋体" panose="02010600030101010101" pitchFamily="2" charset="-122"/>
                  <a:cs typeface="宋体" panose="02010600030101010101" pitchFamily="2" charset="-122"/>
                </a:rPr>
                <a:t>ChatGPT Search Manipulated With Hidden Text.</a:t>
              </a:r>
              <a:endParaRPr lang="en-US" altLang="zh-CN" sz="1800" kern="100" dirty="0">
                <a:solidFill>
                  <a:srgbClr val="C00000"/>
                </a:solidFill>
                <a:effectLst/>
                <a:latin typeface="Times New Roman" panose="02020603050405020304" charset="0"/>
                <a:ea typeface="宋体" panose="02010600030101010101" pitchFamily="2" charset="-122"/>
                <a:cs typeface="宋体" panose="02010600030101010101" pitchFamily="2" charset="-122"/>
              </a:endParaRPr>
            </a:p>
            <a:p>
              <a:pPr marL="0" marR="0" algn="l" fontAlgn="ctr">
                <a:lnSpc>
                  <a:spcPct val="135000"/>
                </a:lnSpc>
              </a:pPr>
              <a:r>
                <a:rPr lang="en-US" altLang="zh-CN" sz="1800" kern="100" dirty="0">
                  <a:solidFill>
                    <a:srgbClr val="000000"/>
                  </a:solidFill>
                  <a:effectLst/>
                  <a:latin typeface="Times New Roman" panose="02020603050405020304" charset="0"/>
                  <a:ea typeface="宋体" panose="02010600030101010101" pitchFamily="2" charset="-122"/>
                  <a:cs typeface="宋体" panose="02010600030101010101" pitchFamily="2" charset="-122"/>
                </a:rPr>
                <a:t>B. OpenAI Conducted Research Into Its Search Tool.</a:t>
              </a:r>
              <a:endParaRPr lang="en-US" altLang="zh-CN" sz="1800" kern="100" dirty="0">
                <a:effectLst/>
                <a:latin typeface="Times New Roman" panose="02020603050405020304" charset="0"/>
                <a:ea typeface="宋体" panose="02010600030101010101" pitchFamily="2" charset="-122"/>
                <a:cs typeface="宋体" panose="02010600030101010101" pitchFamily="2" charset="-122"/>
              </a:endParaRPr>
            </a:p>
            <a:p>
              <a:pPr marL="0" marR="0" algn="l" fontAlgn="ctr">
                <a:lnSpc>
                  <a:spcPct val="135000"/>
                </a:lnSpc>
              </a:pPr>
              <a:r>
                <a:rPr lang="en-US" altLang="zh-CN" sz="1800" kern="100" dirty="0">
                  <a:solidFill>
                    <a:srgbClr val="000000"/>
                  </a:solidFill>
                  <a:effectLst/>
                  <a:latin typeface="Times New Roman" panose="02020603050405020304" charset="0"/>
                  <a:ea typeface="宋体" panose="02010600030101010101" pitchFamily="2" charset="-122"/>
                  <a:cs typeface="宋体" panose="02010600030101010101" pitchFamily="2" charset="-122"/>
                </a:rPr>
                <a:t>C. ChatGPT Become a Regular Search Tool Worldwide.</a:t>
              </a:r>
              <a:endParaRPr lang="en-US" altLang="zh-CN" sz="1800" kern="100" dirty="0">
                <a:effectLst/>
                <a:latin typeface="Times New Roman" panose="02020603050405020304" charset="0"/>
                <a:ea typeface="宋体" panose="02010600030101010101" pitchFamily="2" charset="-122"/>
                <a:cs typeface="宋体" panose="02010600030101010101" pitchFamily="2" charset="-122"/>
              </a:endParaRPr>
            </a:p>
            <a:p>
              <a:pPr marL="0" marR="0" algn="l" fontAlgn="ctr">
                <a:lnSpc>
                  <a:spcPct val="135000"/>
                </a:lnSpc>
              </a:pPr>
              <a:r>
                <a:rPr lang="en-US" altLang="zh-CN" sz="1800" kern="100" dirty="0">
                  <a:solidFill>
                    <a:srgbClr val="000000"/>
                  </a:solidFill>
                  <a:effectLst/>
                  <a:latin typeface="Times New Roman" panose="02020603050405020304" charset="0"/>
                  <a:ea typeface="宋体" panose="02010600030101010101" pitchFamily="2" charset="-122"/>
                  <a:cs typeface="宋体" panose="02010600030101010101" pitchFamily="2" charset="-122"/>
                </a:rPr>
                <a:t>D. OpenAI Urged to Be Responsible for Paying Customers.</a:t>
              </a:r>
              <a:endParaRPr lang="en-US" altLang="zh-CN" sz="1800" kern="100" dirty="0">
                <a:effectLst/>
                <a:latin typeface="Times New Roman" panose="02020603050405020304" charset="0"/>
                <a:ea typeface="宋体" panose="02010600030101010101" pitchFamily="2" charset="-122"/>
                <a:cs typeface="宋体" panose="02010600030101010101" pitchFamily="2" charset="-122"/>
              </a:endParaRPr>
            </a:p>
          </p:txBody>
        </p:sp>
        <p:sp>
          <p:nvSpPr>
            <p:cNvPr id="5" name="星形: 五角 4"/>
            <p:cNvSpPr/>
            <p:nvPr/>
          </p:nvSpPr>
          <p:spPr>
            <a:xfrm>
              <a:off x="280544" y="3321511"/>
              <a:ext cx="352060" cy="283234"/>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27000" y="96520"/>
            <a:ext cx="9135110" cy="6819900"/>
          </a:xfrm>
          <a:prstGeom prst="rect">
            <a:avLst/>
          </a:prstGeom>
        </p:spPr>
        <p:txBody>
          <a:bodyPr wrap="square">
            <a:spAutoFit/>
          </a:bodyPr>
          <a:lstStyle/>
          <a:p>
            <a:pPr marL="0" indent="0" algn="ctr" defTabSz="266700" fontAlgn="ctr">
              <a:lnSpc>
                <a:spcPct val="135000"/>
              </a:lnSpc>
              <a:spcBef>
                <a:spcPct val="0"/>
              </a:spcBef>
              <a:spcAft>
                <a:spcPct val="0"/>
              </a:spcAft>
            </a:pPr>
            <a:r>
              <a:rPr lang="en-US" altLang="zh-CN" b="1" dirty="0">
                <a:solidFill>
                  <a:srgbClr val="000000"/>
                </a:solidFill>
                <a:latin typeface="Times New Roman" panose="02020603050405020304"/>
                <a:ea typeface="Times New Roman" panose="02020603050405020304"/>
              </a:rPr>
              <a:t>How to Cheer Someone Up</a:t>
            </a:r>
            <a:endParaRPr lang="en-US" altLang="zh-CN" b="1" dirty="0">
              <a:solidFill>
                <a:srgbClr val="000000"/>
              </a:solidFill>
              <a:latin typeface="Times New Roman" panose="02020603050405020304"/>
              <a:ea typeface="Times New Roman" panose="02020603050405020304"/>
            </a:endParaRPr>
          </a:p>
          <a:p>
            <a:pPr marL="0" indent="266700" algn="just" defTabSz="266700" fontAlgn="ctr">
              <a:lnSpc>
                <a:spcPct val="135000"/>
              </a:lnSpc>
              <a:spcBef>
                <a:spcPct val="0"/>
              </a:spcBef>
              <a:spcAft>
                <a:spcPct val="0"/>
              </a:spcAft>
            </a:pPr>
            <a:r>
              <a:rPr lang="en-US" altLang="zh-CN" dirty="0">
                <a:solidFill>
                  <a:srgbClr val="000000"/>
                </a:solidFill>
                <a:latin typeface="Times New Roman" panose="02020603050405020304"/>
                <a:ea typeface="Times New Roman" panose="02020603050405020304"/>
              </a:rPr>
              <a:t>Everybody gets sad from time to time. </a:t>
            </a:r>
            <a:r>
              <a:rPr lang="en-US" altLang="zh-CN" u="sng" dirty="0">
                <a:solidFill>
                  <a:srgbClr val="000000"/>
                </a:solidFill>
                <a:latin typeface="Times New Roman" panose="02020603050405020304"/>
                <a:ea typeface="Times New Roman" panose="02020603050405020304"/>
              </a:rPr>
              <a:t>___16___</a:t>
            </a:r>
            <a:r>
              <a:rPr lang="en-US" altLang="zh-CN" dirty="0">
                <a:solidFill>
                  <a:srgbClr val="000000"/>
                </a:solidFill>
                <a:latin typeface="Times New Roman" panose="02020603050405020304"/>
                <a:ea typeface="Times New Roman" panose="02020603050405020304"/>
              </a:rPr>
              <a:t> </a:t>
            </a:r>
            <a:r>
              <a:rPr lang="en-US" altLang="zh-CN" b="1" dirty="0">
                <a:solidFill>
                  <a:srgbClr val="000000"/>
                </a:solidFill>
                <a:latin typeface="Times New Roman" panose="02020603050405020304"/>
                <a:ea typeface="Times New Roman" panose="02020603050405020304"/>
              </a:rPr>
              <a:t>Here are simple steps to help them heal and find happiness.</a:t>
            </a:r>
            <a:endParaRPr lang="en-US" altLang="zh-CN" b="1" dirty="0">
              <a:solidFill>
                <a:srgbClr val="000000"/>
              </a:solidFill>
              <a:latin typeface="Times New Roman" panose="02020603050405020304"/>
              <a:ea typeface="Times New Roman" panose="02020603050405020304"/>
            </a:endParaRPr>
          </a:p>
          <a:p>
            <a:pPr marL="0" indent="266700" algn="just" defTabSz="266700" fontAlgn="ctr">
              <a:lnSpc>
                <a:spcPct val="135000"/>
              </a:lnSpc>
              <a:spcBef>
                <a:spcPct val="0"/>
              </a:spcBef>
              <a:spcAft>
                <a:spcPct val="0"/>
              </a:spcAft>
            </a:pPr>
            <a:r>
              <a:rPr lang="en-US" altLang="zh-CN" b="1" dirty="0">
                <a:solidFill>
                  <a:srgbClr val="000000"/>
                </a:solidFill>
                <a:latin typeface="Times New Roman" panose="02020603050405020304"/>
                <a:ea typeface="Times New Roman" panose="02020603050405020304"/>
              </a:rPr>
              <a:t>Listen to them.</a:t>
            </a:r>
            <a:r>
              <a:rPr lang="en-US" altLang="zh-CN" dirty="0">
                <a:solidFill>
                  <a:srgbClr val="000000"/>
                </a:solidFill>
                <a:latin typeface="Times New Roman" panose="02020603050405020304"/>
                <a:ea typeface="Times New Roman" panose="02020603050405020304"/>
              </a:rPr>
              <a:t> Half of the time, sad or stressed people aren’t really looking for an answer; they just want to be heard and have a chance to vent. Do you know why they’re sad? Do they seem like sharing their feelings with you? </a:t>
            </a:r>
            <a:r>
              <a:rPr lang="en-US" altLang="zh-CN" u="sng" dirty="0">
                <a:solidFill>
                  <a:srgbClr val="000000"/>
                </a:solidFill>
                <a:latin typeface="Times New Roman" panose="02020603050405020304"/>
                <a:ea typeface="Times New Roman" panose="02020603050405020304"/>
              </a:rPr>
              <a:t>___17___</a:t>
            </a:r>
            <a:r>
              <a:rPr lang="en-US" altLang="zh-CN" dirty="0">
                <a:solidFill>
                  <a:srgbClr val="000000"/>
                </a:solidFill>
                <a:latin typeface="Times New Roman" panose="02020603050405020304"/>
                <a:ea typeface="Times New Roman" panose="02020603050405020304"/>
              </a:rPr>
              <a:t> Give advice if it will be useful, but the main thing is that you are letting them outlet to you.</a:t>
            </a:r>
            <a:endParaRPr lang="en-US" altLang="zh-CN" dirty="0">
              <a:solidFill>
                <a:srgbClr val="000000"/>
              </a:solidFill>
              <a:latin typeface="Times New Roman" panose="02020603050405020304"/>
              <a:ea typeface="Times New Roman" panose="02020603050405020304"/>
            </a:endParaRPr>
          </a:p>
          <a:p>
            <a:pPr marL="0" indent="266700" algn="just" defTabSz="266700" fontAlgn="ctr">
              <a:lnSpc>
                <a:spcPct val="135000"/>
              </a:lnSpc>
              <a:spcBef>
                <a:spcPct val="0"/>
              </a:spcBef>
              <a:spcAft>
                <a:spcPct val="0"/>
              </a:spcAft>
            </a:pPr>
            <a:r>
              <a:rPr lang="en-US" altLang="zh-CN" b="1" dirty="0">
                <a:solidFill>
                  <a:srgbClr val="000000"/>
                </a:solidFill>
                <a:latin typeface="Times New Roman" panose="02020603050405020304"/>
                <a:ea typeface="Times New Roman" panose="02020603050405020304"/>
              </a:rPr>
              <a:t>Get face to face. </a:t>
            </a:r>
            <a:r>
              <a:rPr lang="en-US" altLang="zh-CN" dirty="0">
                <a:solidFill>
                  <a:srgbClr val="000000"/>
                </a:solidFill>
                <a:latin typeface="Times New Roman" panose="02020603050405020304"/>
                <a:ea typeface="Times New Roman" panose="02020603050405020304"/>
              </a:rPr>
              <a:t>For as great and easy technology makes life, it can also make everything a bit more difficult. It’s tempting to want to send your friend a nice message via text, but that probably won’t do it. </a:t>
            </a:r>
            <a:r>
              <a:rPr lang="en-US" altLang="zh-CN" u="sng" dirty="0">
                <a:solidFill>
                  <a:srgbClr val="000000"/>
                </a:solidFill>
                <a:latin typeface="Times New Roman" panose="02020603050405020304"/>
                <a:ea typeface="Times New Roman" panose="02020603050405020304"/>
              </a:rPr>
              <a:t>___18___</a:t>
            </a:r>
            <a:r>
              <a:rPr lang="en-US" altLang="zh-CN" dirty="0">
                <a:solidFill>
                  <a:srgbClr val="000000"/>
                </a:solidFill>
                <a:latin typeface="Times New Roman" panose="02020603050405020304"/>
                <a:ea typeface="Times New Roman" panose="02020603050405020304"/>
              </a:rPr>
              <a:t> Since so much of life is spent behind a screen now, paying a face-to-face visit really means something.</a:t>
            </a:r>
            <a:endParaRPr lang="en-US" altLang="zh-CN" dirty="0">
              <a:solidFill>
                <a:srgbClr val="000000"/>
              </a:solidFill>
              <a:latin typeface="Times New Roman" panose="02020603050405020304"/>
              <a:ea typeface="Times New Roman" panose="02020603050405020304"/>
            </a:endParaRPr>
          </a:p>
          <a:p>
            <a:pPr marL="0" indent="266700" algn="just" defTabSz="266700" fontAlgn="ctr">
              <a:lnSpc>
                <a:spcPct val="135000"/>
              </a:lnSpc>
              <a:spcBef>
                <a:spcPct val="0"/>
              </a:spcBef>
              <a:spcAft>
                <a:spcPct val="0"/>
              </a:spcAft>
            </a:pPr>
            <a:r>
              <a:rPr lang="en-US" altLang="zh-CN" b="1" dirty="0">
                <a:solidFill>
                  <a:srgbClr val="000000"/>
                </a:solidFill>
                <a:latin typeface="Times New Roman" panose="02020603050405020304"/>
                <a:ea typeface="Times New Roman" panose="02020603050405020304"/>
              </a:rPr>
              <a:t>Give them a gift. </a:t>
            </a:r>
            <a:r>
              <a:rPr lang="en-US" altLang="zh-CN" dirty="0">
                <a:solidFill>
                  <a:srgbClr val="000000"/>
                </a:solidFill>
                <a:latin typeface="Times New Roman" panose="02020603050405020304"/>
                <a:ea typeface="Times New Roman" panose="02020603050405020304"/>
              </a:rPr>
              <a:t>Can you remember a time when someone gave you a gift without an obligation to do so? </a:t>
            </a:r>
            <a:r>
              <a:rPr lang="en-US" altLang="zh-CN" u="sng" dirty="0">
                <a:solidFill>
                  <a:srgbClr val="000000"/>
                </a:solidFill>
                <a:latin typeface="Times New Roman" panose="02020603050405020304"/>
                <a:ea typeface="Times New Roman" panose="02020603050405020304"/>
              </a:rPr>
              <a:t>___19___</a:t>
            </a:r>
            <a:r>
              <a:rPr lang="en-US" altLang="zh-CN" dirty="0">
                <a:solidFill>
                  <a:srgbClr val="000000"/>
                </a:solidFill>
                <a:latin typeface="Times New Roman" panose="02020603050405020304"/>
                <a:ea typeface="Times New Roman" panose="02020603050405020304"/>
              </a:rPr>
              <a:t> Giving a gift to someone can brighten their whole day</a:t>
            </a:r>
            <a:r>
              <a:rPr lang="en-US" altLang="zh-CN" dirty="0">
                <a:solidFill>
                  <a:srgbClr val="000000"/>
                </a:solidFill>
                <a:latin typeface="Times New Roman" panose="02020603050405020304"/>
                <a:ea typeface="宋体" panose="02010600030101010101" pitchFamily="2" charset="-122"/>
              </a:rPr>
              <a:t>,</a:t>
            </a:r>
            <a:r>
              <a:rPr lang="en-US" altLang="zh-CN" dirty="0">
                <a:solidFill>
                  <a:srgbClr val="000000"/>
                </a:solidFill>
                <a:latin typeface="Times New Roman" panose="02020603050405020304"/>
                <a:ea typeface="Times New Roman" panose="02020603050405020304"/>
              </a:rPr>
              <a:t> helping them understand that the gesture of the gift is more important than the gift itself.</a:t>
            </a:r>
            <a:endParaRPr lang="en-US" altLang="zh-CN" dirty="0">
              <a:solidFill>
                <a:srgbClr val="000000"/>
              </a:solidFill>
              <a:latin typeface="Times New Roman" panose="02020603050405020304"/>
              <a:ea typeface="Times New Roman" panose="02020603050405020304"/>
            </a:endParaRPr>
          </a:p>
          <a:p>
            <a:pPr marL="0" indent="266700" algn="just" defTabSz="266700" fontAlgn="ctr">
              <a:lnSpc>
                <a:spcPct val="135000"/>
              </a:lnSpc>
              <a:spcBef>
                <a:spcPct val="0"/>
              </a:spcBef>
              <a:spcAft>
                <a:spcPct val="0"/>
              </a:spcAft>
            </a:pPr>
            <a:r>
              <a:rPr lang="en-US" altLang="zh-CN" u="sng" dirty="0">
                <a:solidFill>
                  <a:srgbClr val="000000"/>
                </a:solidFill>
                <a:latin typeface="Times New Roman" panose="02020603050405020304"/>
                <a:ea typeface="Times New Roman" panose="02020603050405020304"/>
              </a:rPr>
              <a:t>___20___</a:t>
            </a:r>
            <a:r>
              <a:rPr lang="en-US" altLang="zh-CN" dirty="0">
                <a:solidFill>
                  <a:srgbClr val="000000"/>
                </a:solidFill>
                <a:latin typeface="Times New Roman" panose="02020603050405020304"/>
                <a:ea typeface="Times New Roman" panose="02020603050405020304"/>
              </a:rPr>
              <a:t> There are some people in the world who will benefit more from a day of sadness than others. To those, it offers time for reflection, self-analysis, and refueling. Your friend may just need a bit to gather their woes and get back at it. If he or she requests this, respect it. It’s not your duty to fix them. In time, they’ll fix themselves.</a:t>
            </a:r>
            <a:endParaRPr lang="en-US" altLang="zh-CN" dirty="0">
              <a:solidFill>
                <a:srgbClr val="000000"/>
              </a:solidFill>
              <a:latin typeface="Times New Roman" panose="02020603050405020304"/>
              <a:ea typeface="Times New Roman" panose="02020603050405020304"/>
            </a:endParaRPr>
          </a:p>
        </p:txBody>
      </p:sp>
      <p:sp>
        <p:nvSpPr>
          <p:cNvPr id="26" name="TextBox 63"/>
          <p:cNvSpPr txBox="1"/>
          <p:nvPr>
            <p:custDataLst>
              <p:tags r:id="rId1"/>
            </p:custDataLst>
          </p:nvPr>
        </p:nvSpPr>
        <p:spPr>
          <a:xfrm>
            <a:off x="9867900" y="1739265"/>
            <a:ext cx="1720850" cy="521970"/>
          </a:xfrm>
          <a:prstGeom prst="rect">
            <a:avLst/>
          </a:prstGeom>
          <a:solidFill>
            <a:schemeClr val="accent3">
              <a:lumMod val="60000"/>
              <a:lumOff val="40000"/>
            </a:schemeClr>
          </a:solidFill>
        </p:spPr>
        <p:txBody>
          <a:bodyPr wrap="square" rtlCol="0">
            <a:spAutoFit/>
          </a:bodyPr>
          <a:lstStyle/>
          <a:p>
            <a:pPr algn="l"/>
            <a:r>
              <a:rPr lang="zh-CN" altLang="en-US" sz="2800" b="1" dirty="0">
                <a:solidFill>
                  <a:schemeClr val="tx1">
                    <a:lumMod val="50000"/>
                    <a:lumOff val="50000"/>
                  </a:schemeClr>
                </a:solidFill>
                <a:latin typeface="微软雅黑" panose="020B0503020204020204" charset="-122"/>
                <a:ea typeface="微软雅黑" panose="020B0503020204020204" charset="-122"/>
              </a:rPr>
              <a:t>通读全文</a:t>
            </a:r>
            <a:r>
              <a:rPr lang="en-US" altLang="zh-CN" sz="2800" b="1" dirty="0">
                <a:solidFill>
                  <a:schemeClr val="tx1">
                    <a:lumMod val="50000"/>
                    <a:lumOff val="50000"/>
                  </a:schemeClr>
                </a:solidFill>
                <a:latin typeface="微软雅黑" panose="020B0503020204020204" charset="-122"/>
                <a:ea typeface="微软雅黑" panose="020B0503020204020204" charset="-122"/>
              </a:rPr>
              <a:t> </a:t>
            </a:r>
            <a:endParaRPr lang="en-US" altLang="zh-CN" sz="2800" b="1" dirty="0">
              <a:solidFill>
                <a:schemeClr val="tx1">
                  <a:lumMod val="50000"/>
                  <a:lumOff val="50000"/>
                </a:schemeClr>
              </a:solidFill>
              <a:latin typeface="微软雅黑" panose="020B0503020204020204" charset="-122"/>
              <a:ea typeface="微软雅黑" panose="020B0503020204020204" charset="-122"/>
            </a:endParaRPr>
          </a:p>
        </p:txBody>
      </p:sp>
      <p:sp>
        <p:nvSpPr>
          <p:cNvPr id="73" name="文本框 72"/>
          <p:cNvSpPr txBox="1"/>
          <p:nvPr/>
        </p:nvSpPr>
        <p:spPr>
          <a:xfrm>
            <a:off x="9403715" y="2615565"/>
            <a:ext cx="2648585" cy="1541145"/>
          </a:xfrm>
          <a:prstGeom prst="rect">
            <a:avLst/>
          </a:prstGeom>
          <a:solidFill>
            <a:schemeClr val="accent3">
              <a:lumMod val="40000"/>
              <a:lumOff val="60000"/>
            </a:schemeClr>
          </a:solidFill>
          <a:ln>
            <a:solidFill>
              <a:schemeClr val="accent3">
                <a:lumMod val="75000"/>
              </a:schemeClr>
            </a:solidFill>
          </a:ln>
        </p:spPr>
        <p:txBody>
          <a:bodyPr wrap="square" rtlCol="0">
            <a:noAutofit/>
          </a:bodyPr>
          <a:lstStyle/>
          <a:p>
            <a:r>
              <a:rPr lang="zh-CN" altLang="en-US" b="1">
                <a:latin typeface="Times New Roman" panose="02020603050405020304" charset="0"/>
                <a:ea typeface="宋体" panose="02010600030101010101" pitchFamily="2" charset="-122"/>
                <a:cs typeface="Times New Roman" panose="02020603050405020304" charset="0"/>
              </a:rPr>
              <a:t>文本分析</a:t>
            </a:r>
            <a:endParaRPr lang="zh-CN" altLang="en-US" b="1">
              <a:latin typeface="Times New Roman" panose="02020603050405020304" charset="0"/>
              <a:ea typeface="宋体" panose="02010600030101010101" pitchFamily="2" charset="-122"/>
              <a:cs typeface="Times New Roman" panose="02020603050405020304" charset="0"/>
            </a:endParaRPr>
          </a:p>
          <a:p>
            <a:endParaRPr lang="zh-CN" altLang="en-US" b="1">
              <a:solidFill>
                <a:srgbClr val="007434"/>
              </a:solidFill>
              <a:latin typeface="Times New Roman" panose="02020603050405020304" charset="0"/>
              <a:ea typeface="宋体" panose="02010600030101010101" pitchFamily="2" charset="-122"/>
              <a:cs typeface="Times New Roman" panose="02020603050405020304" charset="0"/>
            </a:endParaRPr>
          </a:p>
          <a:p>
            <a:r>
              <a:rPr lang="zh-CN" altLang="en-US" b="1">
                <a:solidFill>
                  <a:srgbClr val="007434"/>
                </a:solidFill>
                <a:latin typeface="Times New Roman" panose="02020603050405020304" charset="0"/>
                <a:ea typeface="宋体" panose="02010600030101010101" pitchFamily="2" charset="-122"/>
                <a:cs typeface="Times New Roman" panose="02020603050405020304" charset="0"/>
              </a:rPr>
              <a:t>建议性文章结构</a:t>
            </a:r>
            <a:endParaRPr lang="zh-CN" altLang="en-US" b="1">
              <a:solidFill>
                <a:srgbClr val="007434"/>
              </a:solidFill>
              <a:latin typeface="Times New Roman" panose="02020603050405020304" charset="0"/>
              <a:ea typeface="宋体" panose="02010600030101010101" pitchFamily="2" charset="-122"/>
              <a:cs typeface="Times New Roman" panose="02020603050405020304" charset="0"/>
            </a:endParaRPr>
          </a:p>
          <a:p>
            <a:r>
              <a:rPr lang="zh-CN" altLang="en-US" b="1">
                <a:solidFill>
                  <a:srgbClr val="007434"/>
                </a:solidFill>
                <a:latin typeface="Times New Roman" panose="02020603050405020304" charset="0"/>
                <a:ea typeface="宋体" panose="02010600030101010101" pitchFamily="2" charset="-122"/>
                <a:cs typeface="Times New Roman" panose="02020603050405020304" charset="0"/>
              </a:rPr>
              <a:t>总</a:t>
            </a:r>
            <a:r>
              <a:rPr lang="en-US" altLang="zh-CN" b="1">
                <a:solidFill>
                  <a:srgbClr val="007434"/>
                </a:solidFill>
                <a:latin typeface="Times New Roman" panose="02020603050405020304" charset="0"/>
                <a:ea typeface="宋体" panose="02010600030101010101" pitchFamily="2" charset="-122"/>
                <a:cs typeface="Times New Roman" panose="02020603050405020304" charset="0"/>
              </a:rPr>
              <a:t>→</a:t>
            </a:r>
            <a:r>
              <a:rPr lang="zh-CN" altLang="en-US" b="1">
                <a:solidFill>
                  <a:srgbClr val="007434"/>
                </a:solidFill>
                <a:latin typeface="Times New Roman" panose="02020603050405020304" charset="0"/>
                <a:ea typeface="宋体" panose="02010600030101010101" pitchFamily="2" charset="-122"/>
                <a:cs typeface="Times New Roman" panose="02020603050405020304" charset="0"/>
              </a:rPr>
              <a:t>分结构</a:t>
            </a:r>
            <a:endParaRPr lang="zh-CN" altLang="en-US" b="1">
              <a:solidFill>
                <a:srgbClr val="007434"/>
              </a:solidFill>
              <a:latin typeface="Times New Roman" panose="02020603050405020304" charset="0"/>
              <a:ea typeface="宋体" panose="02010600030101010101" pitchFamily="2" charset="-122"/>
              <a:cs typeface="Times New Roman" panose="02020603050405020304" charset="0"/>
            </a:endParaRPr>
          </a:p>
          <a:p>
            <a:r>
              <a:rPr lang="zh-CN" altLang="en-US" b="1">
                <a:solidFill>
                  <a:srgbClr val="007434"/>
                </a:solidFill>
                <a:latin typeface="Times New Roman" panose="02020603050405020304" charset="0"/>
                <a:ea typeface="宋体" panose="02010600030101010101" pitchFamily="2" charset="-122"/>
                <a:cs typeface="Times New Roman" panose="02020603050405020304" charset="0"/>
              </a:rPr>
              <a:t>有小标题</a:t>
            </a:r>
            <a:endParaRPr lang="zh-CN" altLang="en-US" b="1">
              <a:solidFill>
                <a:srgbClr val="007434"/>
              </a:solidFill>
              <a:latin typeface="Times New Roman" panose="02020603050405020304" charset="0"/>
              <a:ea typeface="宋体" panose="02010600030101010101" pitchFamily="2" charset="-122"/>
              <a:cs typeface="Times New Roman" panose="02020603050405020304" charset="0"/>
            </a:endParaRPr>
          </a:p>
          <a:p>
            <a:endParaRPr lang="zh-CN" altLang="en-US" b="1">
              <a:solidFill>
                <a:srgbClr val="007434"/>
              </a:solidFill>
              <a:latin typeface="Times New Roman" panose="02020603050405020304" charset="0"/>
              <a:ea typeface="宋体" panose="02010600030101010101" pitchFamily="2" charset="-122"/>
              <a:cs typeface="Times New Roman" panose="02020603050405020304" charset="0"/>
            </a:endParaRPr>
          </a:p>
          <a:p>
            <a:r>
              <a:rPr lang="en-US" altLang="zh-CN" b="1">
                <a:solidFill>
                  <a:srgbClr val="007434"/>
                </a:solidFill>
                <a:latin typeface="Times New Roman" panose="02020603050405020304" charset="0"/>
                <a:ea typeface="宋体" panose="02010600030101010101" pitchFamily="2" charset="-122"/>
                <a:cs typeface="Times New Roman" panose="02020603050405020304" charset="0"/>
              </a:rPr>
              <a:t>  </a:t>
            </a:r>
            <a:r>
              <a:rPr lang="en-US" altLang="zh-CN">
                <a:latin typeface="Times New Roman" panose="02020603050405020304" charset="0"/>
                <a:ea typeface="宋体" panose="02010600030101010101" pitchFamily="2" charset="-122"/>
                <a:cs typeface="Times New Roman" panose="02020603050405020304" charset="0"/>
              </a:rPr>
              <a:t> </a:t>
            </a:r>
            <a:endParaRPr lang="en-US" altLang="zh-CN" b="1">
              <a:latin typeface="Times New Roman" panose="02020603050405020304" charset="0"/>
              <a:ea typeface="宋体" panose="02010600030101010101" pitchFamily="2" charset="-122"/>
              <a:cs typeface="Times New Roman" panose="02020603050405020304" charset="0"/>
            </a:endParaRPr>
          </a:p>
          <a:p>
            <a:endParaRPr lang="zh-CN" altLang="en-US" b="1">
              <a:latin typeface="Times New Roman" panose="02020603050405020304" charset="0"/>
              <a:ea typeface="宋体" panose="02010600030101010101" pitchFamily="2" charset="-122"/>
              <a:cs typeface="Times New Roman" panose="02020603050405020304" charset="0"/>
            </a:endParaRPr>
          </a:p>
          <a:p>
            <a:endParaRPr lang="zh-CN" altLang="en-US" b="1">
              <a:latin typeface="Times New Roman" panose="02020603050405020304" charset="0"/>
              <a:ea typeface="宋体" panose="02010600030101010101" pitchFamily="2" charset="-122"/>
              <a:cs typeface="Times New Roman" panose="02020603050405020304" charset="0"/>
            </a:endParaRPr>
          </a:p>
        </p:txBody>
      </p:sp>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16535" y="2875280"/>
            <a:ext cx="7400290" cy="3578860"/>
          </a:xfrm>
          <a:prstGeom prst="rect">
            <a:avLst/>
          </a:prstGeom>
        </p:spPr>
        <p:txBody>
          <a:bodyPr wrap="square">
            <a:spAutoFit/>
          </a:bodyPr>
          <a:lstStyle/>
          <a:p>
            <a:pPr marL="0" indent="0" algn="l" defTabSz="266700" fontAlgn="ctr">
              <a:lnSpc>
                <a:spcPct val="135000"/>
              </a:lnSpc>
              <a:spcBef>
                <a:spcPct val="0"/>
              </a:spcBef>
              <a:spcAft>
                <a:spcPct val="0"/>
              </a:spcAft>
            </a:pPr>
            <a:r>
              <a:rPr lang="en-US" altLang="zh-CN" sz="2400">
                <a:solidFill>
                  <a:srgbClr val="000000"/>
                </a:solidFill>
                <a:latin typeface="Times New Roman" panose="02020603050405020304"/>
                <a:ea typeface="宋体" panose="02010600030101010101" pitchFamily="2" charset="-122"/>
              </a:rPr>
              <a:t>A. </a:t>
            </a:r>
            <a:r>
              <a:rPr lang="en-US" altLang="zh-CN" sz="2400">
                <a:solidFill>
                  <a:srgbClr val="000000"/>
                </a:solidFill>
                <a:highlight>
                  <a:srgbClr val="FFFF00"/>
                </a:highlight>
                <a:latin typeface="Times New Roman" panose="02020603050405020304"/>
                <a:ea typeface="Times New Roman" panose="02020603050405020304"/>
              </a:rPr>
              <a:t>Throw</a:t>
            </a:r>
            <a:r>
              <a:rPr lang="en-US" altLang="zh-CN" sz="2400">
                <a:solidFill>
                  <a:srgbClr val="000000"/>
                </a:solidFill>
                <a:latin typeface="Times New Roman" panose="02020603050405020304"/>
                <a:ea typeface="Times New Roman" panose="02020603050405020304"/>
              </a:rPr>
              <a:t> them a beautiful card in the mail.</a:t>
            </a:r>
            <a:endParaRPr lang="en-US" altLang="zh-CN" sz="2400">
              <a:solidFill>
                <a:srgbClr val="000000"/>
              </a:solidFill>
              <a:latin typeface="Times New Roman" panose="02020603050405020304"/>
              <a:ea typeface="Times New Roman" panose="02020603050405020304"/>
            </a:endParaRPr>
          </a:p>
          <a:p>
            <a:pPr marL="0" indent="0" algn="l" defTabSz="266700" fontAlgn="ctr">
              <a:lnSpc>
                <a:spcPct val="135000"/>
              </a:lnSpc>
              <a:spcBef>
                <a:spcPct val="0"/>
              </a:spcBef>
              <a:spcAft>
                <a:spcPct val="0"/>
              </a:spcAft>
            </a:pPr>
            <a:r>
              <a:rPr lang="en-US" altLang="zh-CN" sz="2400">
                <a:solidFill>
                  <a:srgbClr val="000000"/>
                </a:solidFill>
                <a:latin typeface="Times New Roman" panose="02020603050405020304"/>
                <a:ea typeface="宋体" panose="02010600030101010101" pitchFamily="2" charset="-122"/>
              </a:rPr>
              <a:t>B. </a:t>
            </a:r>
            <a:r>
              <a:rPr lang="en-US" altLang="zh-CN" sz="2400">
                <a:solidFill>
                  <a:srgbClr val="000000"/>
                </a:solidFill>
                <a:latin typeface="Times New Roman" panose="02020603050405020304"/>
                <a:ea typeface="Times New Roman" panose="02020603050405020304"/>
              </a:rPr>
              <a:t>It’s best to show you really care in person.</a:t>
            </a:r>
            <a:endParaRPr lang="en-US" altLang="zh-CN" sz="2400">
              <a:solidFill>
                <a:srgbClr val="000000"/>
              </a:solidFill>
              <a:latin typeface="Times New Roman" panose="02020603050405020304"/>
              <a:ea typeface="Times New Roman" panose="02020603050405020304"/>
            </a:endParaRPr>
          </a:p>
          <a:p>
            <a:pPr marL="0" indent="0" algn="l" defTabSz="266700" fontAlgn="ctr">
              <a:lnSpc>
                <a:spcPct val="135000"/>
              </a:lnSpc>
              <a:spcBef>
                <a:spcPct val="0"/>
              </a:spcBef>
              <a:spcAft>
                <a:spcPct val="0"/>
              </a:spcAft>
            </a:pPr>
            <a:r>
              <a:rPr lang="en-US" altLang="zh-CN" sz="2400">
                <a:solidFill>
                  <a:srgbClr val="000000"/>
                </a:solidFill>
                <a:latin typeface="Times New Roman" panose="02020603050405020304"/>
                <a:ea typeface="宋体" panose="02010600030101010101" pitchFamily="2" charset="-122"/>
              </a:rPr>
              <a:t>C. </a:t>
            </a:r>
            <a:r>
              <a:rPr lang="en-US" altLang="zh-CN" sz="2400">
                <a:solidFill>
                  <a:srgbClr val="000000"/>
                </a:solidFill>
                <a:highlight>
                  <a:srgbClr val="FFFF00"/>
                </a:highlight>
                <a:latin typeface="Times New Roman" panose="02020603050405020304"/>
                <a:ea typeface="Times New Roman" panose="02020603050405020304"/>
              </a:rPr>
              <a:t>Know</a:t>
            </a:r>
            <a:r>
              <a:rPr lang="en-US" altLang="zh-CN" sz="2400">
                <a:solidFill>
                  <a:srgbClr val="000000"/>
                </a:solidFill>
                <a:latin typeface="Times New Roman" panose="02020603050405020304"/>
                <a:ea typeface="Times New Roman" panose="02020603050405020304"/>
              </a:rPr>
              <a:t> that sometimes people need to be sad.</a:t>
            </a:r>
            <a:endParaRPr lang="en-US" altLang="zh-CN" sz="2400">
              <a:solidFill>
                <a:srgbClr val="000000"/>
              </a:solidFill>
              <a:latin typeface="Times New Roman" panose="02020603050405020304"/>
              <a:ea typeface="Times New Roman" panose="02020603050405020304"/>
            </a:endParaRPr>
          </a:p>
          <a:p>
            <a:pPr marL="0" indent="0" algn="l" defTabSz="266700" fontAlgn="ctr">
              <a:lnSpc>
                <a:spcPct val="135000"/>
              </a:lnSpc>
              <a:spcBef>
                <a:spcPct val="0"/>
              </a:spcBef>
              <a:spcAft>
                <a:spcPct val="0"/>
              </a:spcAft>
            </a:pPr>
            <a:r>
              <a:rPr lang="en-US" altLang="zh-CN" sz="2400">
                <a:solidFill>
                  <a:srgbClr val="000000"/>
                </a:solidFill>
                <a:latin typeface="Times New Roman" panose="02020603050405020304"/>
                <a:ea typeface="宋体" panose="02010600030101010101" pitchFamily="2" charset="-122"/>
              </a:rPr>
              <a:t>D. </a:t>
            </a:r>
            <a:r>
              <a:rPr lang="en-US" altLang="zh-CN" sz="2400">
                <a:solidFill>
                  <a:srgbClr val="000000"/>
                </a:solidFill>
                <a:latin typeface="Times New Roman" panose="02020603050405020304"/>
                <a:ea typeface="Times New Roman" panose="02020603050405020304"/>
              </a:rPr>
              <a:t>However, cheering someone up is not difficult.</a:t>
            </a:r>
            <a:endParaRPr lang="en-US" altLang="zh-CN" sz="2400">
              <a:solidFill>
                <a:srgbClr val="000000"/>
              </a:solidFill>
              <a:latin typeface="Times New Roman" panose="02020603050405020304"/>
              <a:ea typeface="Times New Roman" panose="02020603050405020304"/>
            </a:endParaRPr>
          </a:p>
          <a:p>
            <a:pPr marL="0" indent="0" algn="l" defTabSz="266700" fontAlgn="ctr">
              <a:lnSpc>
                <a:spcPct val="135000"/>
              </a:lnSpc>
              <a:spcBef>
                <a:spcPct val="0"/>
              </a:spcBef>
              <a:spcAft>
                <a:spcPct val="0"/>
              </a:spcAft>
            </a:pPr>
            <a:r>
              <a:rPr lang="en-US" altLang="zh-CN" sz="2400">
                <a:solidFill>
                  <a:srgbClr val="000000"/>
                </a:solidFill>
                <a:latin typeface="Times New Roman" panose="02020603050405020304"/>
                <a:ea typeface="宋体" panose="02010600030101010101" pitchFamily="2" charset="-122"/>
              </a:rPr>
              <a:t>E. </a:t>
            </a:r>
            <a:r>
              <a:rPr lang="en-US" altLang="zh-CN" sz="2400">
                <a:solidFill>
                  <a:srgbClr val="000000"/>
                </a:solidFill>
                <a:latin typeface="Times New Roman" panose="02020603050405020304"/>
                <a:ea typeface="Times New Roman" panose="02020603050405020304"/>
              </a:rPr>
              <a:t>How warm did you feel inside when it happened</a:t>
            </a:r>
            <a:r>
              <a:rPr lang="en-US" altLang="zh-CN" sz="2400">
                <a:solidFill>
                  <a:srgbClr val="000000"/>
                </a:solidFill>
                <a:highlight>
                  <a:srgbClr val="FFFF00"/>
                </a:highlight>
                <a:latin typeface="Times New Roman" panose="02020603050405020304"/>
                <a:ea typeface="Times New Roman" panose="02020603050405020304"/>
              </a:rPr>
              <a:t>?</a:t>
            </a:r>
            <a:endParaRPr lang="en-US" altLang="zh-CN" sz="2400">
              <a:solidFill>
                <a:srgbClr val="000000"/>
              </a:solidFill>
              <a:latin typeface="Times New Roman" panose="02020603050405020304"/>
              <a:ea typeface="Times New Roman" panose="02020603050405020304"/>
            </a:endParaRPr>
          </a:p>
          <a:p>
            <a:pPr marL="0" indent="0" algn="l" defTabSz="266700" fontAlgn="ctr">
              <a:lnSpc>
                <a:spcPct val="135000"/>
              </a:lnSpc>
              <a:spcBef>
                <a:spcPct val="0"/>
              </a:spcBef>
              <a:spcAft>
                <a:spcPct val="0"/>
              </a:spcAft>
            </a:pPr>
            <a:r>
              <a:rPr lang="en-US" altLang="zh-CN" sz="2400">
                <a:solidFill>
                  <a:srgbClr val="000000"/>
                </a:solidFill>
                <a:latin typeface="Times New Roman" panose="02020603050405020304"/>
                <a:ea typeface="宋体" panose="02010600030101010101" pitchFamily="2" charset="-122"/>
              </a:rPr>
              <a:t>F. </a:t>
            </a:r>
            <a:r>
              <a:rPr lang="en-US" altLang="zh-CN" sz="2400">
                <a:solidFill>
                  <a:srgbClr val="000000"/>
                </a:solidFill>
                <a:highlight>
                  <a:srgbClr val="FFFF00"/>
                </a:highlight>
                <a:latin typeface="Times New Roman" panose="02020603050405020304"/>
                <a:ea typeface="Times New Roman" panose="02020603050405020304"/>
              </a:rPr>
              <a:t>Pull up</a:t>
            </a:r>
            <a:r>
              <a:rPr lang="en-US" altLang="zh-CN" sz="2400">
                <a:solidFill>
                  <a:srgbClr val="000000"/>
                </a:solidFill>
                <a:latin typeface="Times New Roman" panose="02020603050405020304"/>
                <a:ea typeface="Times New Roman" panose="02020603050405020304"/>
              </a:rPr>
              <a:t> a chair and </a:t>
            </a:r>
            <a:r>
              <a:rPr lang="en-US" altLang="zh-CN" sz="2400">
                <a:solidFill>
                  <a:srgbClr val="000000"/>
                </a:solidFill>
                <a:highlight>
                  <a:srgbClr val="FFFF00"/>
                </a:highlight>
                <a:latin typeface="Times New Roman" panose="02020603050405020304"/>
                <a:ea typeface="Times New Roman" panose="02020603050405020304"/>
              </a:rPr>
              <a:t>give</a:t>
            </a:r>
            <a:r>
              <a:rPr lang="en-US" altLang="zh-CN" sz="2400">
                <a:solidFill>
                  <a:srgbClr val="000000"/>
                </a:solidFill>
                <a:latin typeface="Times New Roman" panose="02020603050405020304"/>
                <a:ea typeface="Times New Roman" panose="02020603050405020304"/>
              </a:rPr>
              <a:t> them a shoulder to cry on.</a:t>
            </a:r>
            <a:endParaRPr lang="en-US" altLang="zh-CN" sz="2400">
              <a:solidFill>
                <a:srgbClr val="000000"/>
              </a:solidFill>
              <a:latin typeface="Times New Roman" panose="02020603050405020304"/>
              <a:ea typeface="Times New Roman" panose="02020603050405020304"/>
            </a:endParaRPr>
          </a:p>
          <a:p>
            <a:pPr marL="0" indent="0" algn="l" defTabSz="266700" fontAlgn="ctr">
              <a:lnSpc>
                <a:spcPct val="135000"/>
              </a:lnSpc>
              <a:spcBef>
                <a:spcPct val="0"/>
              </a:spcBef>
              <a:spcAft>
                <a:spcPct val="0"/>
              </a:spcAft>
            </a:pPr>
            <a:r>
              <a:rPr lang="en-US" altLang="zh-CN" sz="2400">
                <a:solidFill>
                  <a:srgbClr val="000000"/>
                </a:solidFill>
                <a:latin typeface="Times New Roman" panose="02020603050405020304"/>
                <a:ea typeface="宋体" panose="02010600030101010101" pitchFamily="2" charset="-122"/>
              </a:rPr>
              <a:t>G. </a:t>
            </a:r>
            <a:r>
              <a:rPr lang="en-US" altLang="zh-CN" sz="2400">
                <a:solidFill>
                  <a:srgbClr val="000000"/>
                </a:solidFill>
                <a:latin typeface="Times New Roman" panose="02020603050405020304"/>
                <a:ea typeface="Times New Roman" panose="02020603050405020304"/>
              </a:rPr>
              <a:t>In fact, offering your support might be more helpful.</a:t>
            </a:r>
            <a:endParaRPr lang="en-US" altLang="zh-CN" sz="2400">
              <a:solidFill>
                <a:srgbClr val="000000"/>
              </a:solidFill>
              <a:latin typeface="Times New Roman" panose="02020603050405020304"/>
              <a:ea typeface="Times New Roman" panose="02020603050405020304"/>
            </a:endParaRPr>
          </a:p>
        </p:txBody>
      </p:sp>
      <p:sp>
        <p:nvSpPr>
          <p:cNvPr id="4" name="文本框 3"/>
          <p:cNvSpPr txBox="1"/>
          <p:nvPr/>
        </p:nvSpPr>
        <p:spPr>
          <a:xfrm>
            <a:off x="216535" y="769620"/>
            <a:ext cx="10756265" cy="1927225"/>
          </a:xfrm>
          <a:prstGeom prst="rect">
            <a:avLst/>
          </a:prstGeom>
          <a:noFill/>
        </p:spPr>
        <p:txBody>
          <a:bodyPr wrap="square" rtlCol="0" anchor="t">
            <a:noAutofit/>
          </a:bodyPr>
          <a:lstStyle/>
          <a:p>
            <a:r>
              <a:rPr lang="zh-CN" altLang="en-US" sz="3200" b="1" dirty="0">
                <a:solidFill>
                  <a:srgbClr val="002060"/>
                </a:solidFill>
                <a:sym typeface="+mn-ea"/>
              </a:rPr>
              <a:t>注意句式</a:t>
            </a:r>
            <a:r>
              <a:rPr lang="en-US" altLang="zh-CN" sz="3200" b="1" dirty="0">
                <a:solidFill>
                  <a:srgbClr val="002060"/>
                </a:solidFill>
                <a:sym typeface="+mn-ea"/>
              </a:rPr>
              <a:t> </a:t>
            </a:r>
            <a:r>
              <a:rPr lang="en-US" altLang="zh-CN" sz="3200" b="1" dirty="0">
                <a:solidFill>
                  <a:srgbClr val="002060"/>
                </a:solidFill>
                <a:highlight>
                  <a:srgbClr val="FFFF00"/>
                </a:highlight>
                <a:sym typeface="+mn-ea"/>
              </a:rPr>
              <a:t>(</a:t>
            </a:r>
            <a:r>
              <a:rPr lang="zh-CN" altLang="en-US" sz="3200" b="1" dirty="0">
                <a:solidFill>
                  <a:srgbClr val="002060"/>
                </a:solidFill>
                <a:highlight>
                  <a:srgbClr val="FFFF00"/>
                </a:highlight>
                <a:sym typeface="+mn-ea"/>
              </a:rPr>
              <a:t>祈使句、问句</a:t>
            </a:r>
            <a:r>
              <a:rPr lang="en-US" altLang="zh-CN" sz="3200" b="1" dirty="0">
                <a:solidFill>
                  <a:srgbClr val="002060"/>
                </a:solidFill>
                <a:highlight>
                  <a:srgbClr val="FFFF00"/>
                </a:highlight>
                <a:sym typeface="+mn-ea"/>
              </a:rPr>
              <a:t>...)</a:t>
            </a:r>
            <a:endParaRPr lang="zh-CN" altLang="en-US" sz="3200" b="1" dirty="0">
              <a:solidFill>
                <a:srgbClr val="002060"/>
              </a:solidFill>
              <a:sym typeface="+mn-ea"/>
            </a:endParaRPr>
          </a:p>
          <a:p>
            <a:r>
              <a:rPr lang="zh-CN" altLang="en-US" sz="3200" b="1" dirty="0">
                <a:solidFill>
                  <a:srgbClr val="002060"/>
                </a:solidFill>
                <a:sym typeface="+mn-ea"/>
              </a:rPr>
              <a:t>标记表示</a:t>
            </a:r>
            <a:r>
              <a:rPr lang="zh-CN" altLang="en-US" sz="3200" b="1" dirty="0">
                <a:solidFill>
                  <a:srgbClr val="FF0000"/>
                </a:solidFill>
                <a:sym typeface="+mn-ea"/>
              </a:rPr>
              <a:t>逻辑</a:t>
            </a:r>
            <a:r>
              <a:rPr lang="zh-CN" altLang="en-US" sz="3200" b="1" dirty="0">
                <a:solidFill>
                  <a:srgbClr val="002060"/>
                </a:solidFill>
                <a:sym typeface="+mn-ea"/>
              </a:rPr>
              <a:t>关系的副词及连词</a:t>
            </a:r>
            <a:r>
              <a:rPr lang="en-US" altLang="zh-CN" sz="3200" b="1" dirty="0">
                <a:solidFill>
                  <a:srgbClr val="002060"/>
                </a:solidFill>
                <a:sym typeface="+mn-ea"/>
              </a:rPr>
              <a:t>        </a:t>
            </a:r>
            <a:endParaRPr lang="en-US" altLang="zh-CN" sz="3200" b="1" dirty="0">
              <a:solidFill>
                <a:srgbClr val="002060"/>
              </a:solidFill>
              <a:sym typeface="+mn-ea"/>
            </a:endParaRPr>
          </a:p>
          <a:p>
            <a:r>
              <a:rPr lang="zh-CN" altLang="en-US" sz="3200" b="1" dirty="0">
                <a:solidFill>
                  <a:srgbClr val="002060"/>
                </a:solidFill>
                <a:sym typeface="+mn-ea"/>
              </a:rPr>
              <a:t>标记代词</a:t>
            </a:r>
            <a:endParaRPr lang="en-US" altLang="zh-CN" sz="3200" b="1" dirty="0">
              <a:solidFill>
                <a:srgbClr val="002060"/>
              </a:solidFill>
            </a:endParaRPr>
          </a:p>
          <a:p>
            <a:r>
              <a:rPr lang="zh-CN" altLang="en-US" sz="3200" b="1" dirty="0">
                <a:solidFill>
                  <a:srgbClr val="002060"/>
                </a:solidFill>
                <a:sym typeface="+mn-ea"/>
              </a:rPr>
              <a:t>标记核心</a:t>
            </a:r>
            <a:r>
              <a:rPr lang="zh-CN" altLang="en-US" sz="3200" b="1" dirty="0">
                <a:solidFill>
                  <a:srgbClr val="FF0000"/>
                </a:solidFill>
                <a:sym typeface="+mn-ea"/>
              </a:rPr>
              <a:t>主题</a:t>
            </a:r>
            <a:r>
              <a:rPr lang="zh-CN" altLang="en-US" sz="3200" b="1" dirty="0">
                <a:solidFill>
                  <a:srgbClr val="002060"/>
                </a:solidFill>
                <a:sym typeface="+mn-ea"/>
              </a:rPr>
              <a:t>词汇</a:t>
            </a:r>
            <a:r>
              <a:rPr lang="en-US" altLang="zh-CN" sz="3200" b="1" dirty="0">
                <a:solidFill>
                  <a:srgbClr val="002060"/>
                </a:solidFill>
                <a:sym typeface="+mn-ea"/>
              </a:rPr>
              <a:t>               </a:t>
            </a:r>
            <a:endParaRPr lang="en-US" altLang="zh-CN" sz="3200" b="1" dirty="0">
              <a:solidFill>
                <a:srgbClr val="002060"/>
              </a:solidFill>
              <a:sym typeface="+mn-ea"/>
            </a:endParaRPr>
          </a:p>
        </p:txBody>
      </p:sp>
      <p:sp>
        <p:nvSpPr>
          <p:cNvPr id="26" name="TextBox 63"/>
          <p:cNvSpPr txBox="1"/>
          <p:nvPr>
            <p:custDataLst>
              <p:tags r:id="rId1"/>
            </p:custDataLst>
          </p:nvPr>
        </p:nvSpPr>
        <p:spPr>
          <a:xfrm>
            <a:off x="141605" y="66040"/>
            <a:ext cx="1720850" cy="521970"/>
          </a:xfrm>
          <a:prstGeom prst="rect">
            <a:avLst/>
          </a:prstGeom>
          <a:solidFill>
            <a:schemeClr val="accent3">
              <a:lumMod val="60000"/>
              <a:lumOff val="40000"/>
            </a:schemeClr>
          </a:solidFill>
        </p:spPr>
        <p:txBody>
          <a:bodyPr wrap="square" rtlCol="0">
            <a:spAutoFit/>
          </a:bodyPr>
          <a:lstStyle/>
          <a:p>
            <a:pPr algn="l"/>
            <a:r>
              <a:rPr lang="zh-CN" altLang="en-US" sz="2800" b="1" dirty="0">
                <a:solidFill>
                  <a:schemeClr val="tx1">
                    <a:lumMod val="50000"/>
                    <a:lumOff val="50000"/>
                  </a:schemeClr>
                </a:solidFill>
                <a:latin typeface="微软雅黑" panose="020B0503020204020204" charset="-122"/>
                <a:ea typeface="微软雅黑" panose="020B0503020204020204" charset="-122"/>
              </a:rPr>
              <a:t>读选项</a:t>
            </a:r>
            <a:endParaRPr lang="zh-CN" altLang="en-US" sz="2800" b="1" dirty="0">
              <a:solidFill>
                <a:schemeClr val="tx1">
                  <a:lumMod val="50000"/>
                  <a:lumOff val="50000"/>
                </a:schemeClr>
              </a:solidFill>
              <a:latin typeface="微软雅黑" panose="020B0503020204020204" charset="-122"/>
              <a:ea typeface="微软雅黑" panose="020B0503020204020204" charset="-122"/>
            </a:endParaRPr>
          </a:p>
        </p:txBody>
      </p:sp>
      <p:sp>
        <p:nvSpPr>
          <p:cNvPr id="5" name="圆角矩形 4"/>
          <p:cNvSpPr/>
          <p:nvPr/>
        </p:nvSpPr>
        <p:spPr>
          <a:xfrm>
            <a:off x="4571365" y="3530600"/>
            <a:ext cx="1342390" cy="393065"/>
          </a:xfrm>
          <a:prstGeom prst="roundRect">
            <a:avLst/>
          </a:prstGeom>
          <a:noFill/>
          <a:ln w="28575">
            <a:solidFill>
              <a:srgbClr val="007434"/>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 name="圆角矩形 5"/>
          <p:cNvSpPr/>
          <p:nvPr/>
        </p:nvSpPr>
        <p:spPr>
          <a:xfrm>
            <a:off x="646430" y="4537075"/>
            <a:ext cx="1215390" cy="393065"/>
          </a:xfrm>
          <a:prstGeom prst="roundRect">
            <a:avLst/>
          </a:prstGeom>
          <a:noFill/>
          <a:ln w="28575">
            <a:solidFill>
              <a:srgbClr val="7030A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7" name="圆角矩形 6"/>
          <p:cNvSpPr/>
          <p:nvPr/>
        </p:nvSpPr>
        <p:spPr>
          <a:xfrm>
            <a:off x="3760470" y="2345055"/>
            <a:ext cx="1184910" cy="393065"/>
          </a:xfrm>
          <a:prstGeom prst="roundRect">
            <a:avLst/>
          </a:prstGeom>
          <a:noFill/>
          <a:ln w="28575">
            <a:solidFill>
              <a:srgbClr val="007434"/>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 name="圆角矩形 7"/>
          <p:cNvSpPr/>
          <p:nvPr/>
        </p:nvSpPr>
        <p:spPr>
          <a:xfrm>
            <a:off x="6148705" y="1369695"/>
            <a:ext cx="1215390" cy="393065"/>
          </a:xfrm>
          <a:prstGeom prst="roundRect">
            <a:avLst/>
          </a:prstGeom>
          <a:noFill/>
          <a:ln w="28575">
            <a:solidFill>
              <a:srgbClr val="7030A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9" name="圆角矩形 8"/>
          <p:cNvSpPr/>
          <p:nvPr/>
        </p:nvSpPr>
        <p:spPr>
          <a:xfrm>
            <a:off x="647065" y="5948045"/>
            <a:ext cx="929005" cy="393065"/>
          </a:xfrm>
          <a:prstGeom prst="roundRect">
            <a:avLst/>
          </a:prstGeom>
          <a:noFill/>
          <a:ln w="28575">
            <a:solidFill>
              <a:srgbClr val="7030A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0" name="圆角矩形 9"/>
          <p:cNvSpPr/>
          <p:nvPr/>
        </p:nvSpPr>
        <p:spPr>
          <a:xfrm>
            <a:off x="5398135" y="6017895"/>
            <a:ext cx="751205" cy="393065"/>
          </a:xfrm>
          <a:prstGeom prst="roundRect">
            <a:avLst/>
          </a:prstGeom>
          <a:noFill/>
          <a:ln w="28575">
            <a:solidFill>
              <a:srgbClr val="7030A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1" name="圆角矩形 10"/>
          <p:cNvSpPr/>
          <p:nvPr/>
        </p:nvSpPr>
        <p:spPr>
          <a:xfrm>
            <a:off x="1536700" y="3035935"/>
            <a:ext cx="699135" cy="393065"/>
          </a:xfrm>
          <a:prstGeom prst="roundRect">
            <a:avLst/>
          </a:prstGeom>
          <a:noFill/>
          <a:ln w="28575">
            <a:solidFill>
              <a:srgbClr val="0070C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2" name="圆角矩形 11"/>
          <p:cNvSpPr/>
          <p:nvPr/>
        </p:nvSpPr>
        <p:spPr>
          <a:xfrm>
            <a:off x="2636520" y="3530600"/>
            <a:ext cx="582295" cy="393065"/>
          </a:xfrm>
          <a:prstGeom prst="roundRect">
            <a:avLst/>
          </a:prstGeom>
          <a:noFill/>
          <a:ln w="28575">
            <a:solidFill>
              <a:srgbClr val="0070C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3" name="圆角矩形 12"/>
          <p:cNvSpPr/>
          <p:nvPr/>
        </p:nvSpPr>
        <p:spPr>
          <a:xfrm>
            <a:off x="2499995" y="5011420"/>
            <a:ext cx="582295" cy="393065"/>
          </a:xfrm>
          <a:prstGeom prst="roundRect">
            <a:avLst/>
          </a:prstGeom>
          <a:noFill/>
          <a:ln w="28575">
            <a:solidFill>
              <a:srgbClr val="0070C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4" name="圆角矩形 13"/>
          <p:cNvSpPr/>
          <p:nvPr/>
        </p:nvSpPr>
        <p:spPr>
          <a:xfrm>
            <a:off x="3561080" y="5503545"/>
            <a:ext cx="641350" cy="393065"/>
          </a:xfrm>
          <a:prstGeom prst="roundRect">
            <a:avLst/>
          </a:prstGeom>
          <a:noFill/>
          <a:ln w="28575">
            <a:solidFill>
              <a:srgbClr val="0070C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6" name="圆角矩形 15"/>
          <p:cNvSpPr/>
          <p:nvPr/>
        </p:nvSpPr>
        <p:spPr>
          <a:xfrm>
            <a:off x="2636520" y="6017895"/>
            <a:ext cx="582295" cy="393065"/>
          </a:xfrm>
          <a:prstGeom prst="roundRect">
            <a:avLst/>
          </a:prstGeom>
          <a:noFill/>
          <a:ln w="28575">
            <a:solidFill>
              <a:srgbClr val="0070C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7" name="圆角矩形 16"/>
          <p:cNvSpPr/>
          <p:nvPr/>
        </p:nvSpPr>
        <p:spPr>
          <a:xfrm>
            <a:off x="2106930" y="1881505"/>
            <a:ext cx="1196340" cy="393065"/>
          </a:xfrm>
          <a:prstGeom prst="roundRect">
            <a:avLst/>
          </a:prstGeom>
          <a:noFill/>
          <a:ln w="28575">
            <a:solidFill>
              <a:srgbClr val="0070C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8" name="圆角矩形 17"/>
          <p:cNvSpPr/>
          <p:nvPr/>
        </p:nvSpPr>
        <p:spPr>
          <a:xfrm>
            <a:off x="1960880" y="4526915"/>
            <a:ext cx="2573655" cy="393065"/>
          </a:xfrm>
          <a:prstGeom prst="roundRect">
            <a:avLst/>
          </a:prstGeom>
          <a:noFill/>
          <a:ln w="28575">
            <a:solidFill>
              <a:srgbClr val="007434"/>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68275" y="38100"/>
            <a:ext cx="9592310" cy="6819900"/>
          </a:xfrm>
          <a:prstGeom prst="rect">
            <a:avLst/>
          </a:prstGeom>
        </p:spPr>
        <p:txBody>
          <a:bodyPr wrap="square">
            <a:spAutoFit/>
          </a:bodyPr>
          <a:lstStyle/>
          <a:p>
            <a:pPr marL="0" indent="0" algn="ctr" defTabSz="266700" fontAlgn="ctr">
              <a:lnSpc>
                <a:spcPct val="135000"/>
              </a:lnSpc>
              <a:spcBef>
                <a:spcPct val="0"/>
              </a:spcBef>
              <a:spcAft>
                <a:spcPct val="0"/>
              </a:spcAft>
            </a:pPr>
            <a:r>
              <a:rPr lang="en-US" altLang="zh-CN" b="1">
                <a:solidFill>
                  <a:srgbClr val="000000"/>
                </a:solidFill>
                <a:latin typeface="Times New Roman" panose="02020603050405020304"/>
                <a:ea typeface="Times New Roman" panose="02020603050405020304"/>
              </a:rPr>
              <a:t>How to Cheer Someone Up</a:t>
            </a:r>
            <a:endParaRPr lang="en-US" altLang="zh-CN" b="1">
              <a:solidFill>
                <a:srgbClr val="000000"/>
              </a:solidFill>
              <a:latin typeface="Times New Roman" panose="02020603050405020304"/>
              <a:ea typeface="Times New Roman" panose="02020603050405020304"/>
            </a:endParaRPr>
          </a:p>
          <a:p>
            <a:pPr marL="0" indent="266700" algn="just" defTabSz="266700" fontAlgn="ctr">
              <a:lnSpc>
                <a:spcPct val="135000"/>
              </a:lnSpc>
              <a:spcBef>
                <a:spcPct val="0"/>
              </a:spcBef>
              <a:spcAft>
                <a:spcPct val="0"/>
              </a:spcAft>
            </a:pPr>
            <a:r>
              <a:rPr lang="en-US" altLang="zh-CN">
                <a:solidFill>
                  <a:srgbClr val="000000"/>
                </a:solidFill>
                <a:latin typeface="Times New Roman" panose="02020603050405020304"/>
                <a:ea typeface="Times New Roman" panose="02020603050405020304"/>
              </a:rPr>
              <a:t>Everybody gets sad from time to time. </a:t>
            </a:r>
            <a:r>
              <a:rPr lang="en-US" altLang="zh-CN" u="sng">
                <a:solidFill>
                  <a:srgbClr val="000000"/>
                </a:solidFill>
                <a:latin typeface="Times New Roman" panose="02020603050405020304"/>
                <a:ea typeface="Times New Roman" panose="02020603050405020304"/>
              </a:rPr>
              <a:t>___16___</a:t>
            </a:r>
            <a:r>
              <a:rPr lang="en-US" altLang="zh-CN">
                <a:solidFill>
                  <a:srgbClr val="000000"/>
                </a:solidFill>
                <a:latin typeface="Times New Roman" panose="02020603050405020304"/>
                <a:ea typeface="Times New Roman" panose="02020603050405020304"/>
              </a:rPr>
              <a:t> Here are simple steps to help them heal and find happiness.</a:t>
            </a:r>
            <a:endParaRPr lang="en-US" altLang="zh-CN">
              <a:solidFill>
                <a:srgbClr val="000000"/>
              </a:solidFill>
              <a:latin typeface="Times New Roman" panose="02020603050405020304"/>
              <a:ea typeface="Times New Roman" panose="02020603050405020304"/>
            </a:endParaRPr>
          </a:p>
          <a:p>
            <a:pPr marL="0" indent="266700" algn="just" defTabSz="266700" fontAlgn="ctr">
              <a:lnSpc>
                <a:spcPct val="135000"/>
              </a:lnSpc>
              <a:spcBef>
                <a:spcPct val="0"/>
              </a:spcBef>
              <a:spcAft>
                <a:spcPct val="0"/>
              </a:spcAft>
            </a:pPr>
            <a:r>
              <a:rPr lang="en-US" altLang="zh-CN" b="1">
                <a:solidFill>
                  <a:srgbClr val="000000"/>
                </a:solidFill>
                <a:latin typeface="Times New Roman" panose="02020603050405020304"/>
                <a:ea typeface="Times New Roman" panose="02020603050405020304"/>
              </a:rPr>
              <a:t>Listen to them.</a:t>
            </a:r>
            <a:r>
              <a:rPr lang="en-US" altLang="zh-CN">
                <a:solidFill>
                  <a:srgbClr val="000000"/>
                </a:solidFill>
                <a:latin typeface="Times New Roman" panose="02020603050405020304"/>
                <a:ea typeface="Times New Roman" panose="02020603050405020304"/>
              </a:rPr>
              <a:t> Half of the time, sad or stressed people aren’t really looking for an answer; they just want to be heard and have a chance to vent. Do you know why they’re sad? Do they seem like sharing their feelings with you? </a:t>
            </a:r>
            <a:r>
              <a:rPr lang="en-US" altLang="zh-CN" u="sng">
                <a:solidFill>
                  <a:srgbClr val="000000"/>
                </a:solidFill>
                <a:latin typeface="Times New Roman" panose="02020603050405020304"/>
                <a:ea typeface="Times New Roman" panose="02020603050405020304"/>
              </a:rPr>
              <a:t>___17___</a:t>
            </a:r>
            <a:r>
              <a:rPr lang="en-US" altLang="zh-CN">
                <a:solidFill>
                  <a:srgbClr val="000000"/>
                </a:solidFill>
                <a:latin typeface="Times New Roman" panose="02020603050405020304"/>
                <a:ea typeface="Times New Roman" panose="02020603050405020304"/>
              </a:rPr>
              <a:t> </a:t>
            </a:r>
            <a:r>
              <a:rPr lang="en-US" altLang="zh-CN">
                <a:solidFill>
                  <a:srgbClr val="000000"/>
                </a:solidFill>
                <a:highlight>
                  <a:srgbClr val="FFFF00"/>
                </a:highlight>
                <a:latin typeface="Times New Roman" panose="02020603050405020304"/>
                <a:ea typeface="Times New Roman" panose="02020603050405020304"/>
              </a:rPr>
              <a:t>Give advice</a:t>
            </a:r>
            <a:r>
              <a:rPr lang="en-US" altLang="zh-CN">
                <a:solidFill>
                  <a:srgbClr val="000000"/>
                </a:solidFill>
                <a:latin typeface="Times New Roman" panose="02020603050405020304"/>
                <a:ea typeface="Times New Roman" panose="02020603050405020304"/>
              </a:rPr>
              <a:t> if it will be useful, but the main thing is that you are letting them outlet to you.</a:t>
            </a:r>
            <a:endParaRPr lang="en-US" altLang="zh-CN">
              <a:solidFill>
                <a:srgbClr val="000000"/>
              </a:solidFill>
              <a:latin typeface="Times New Roman" panose="02020603050405020304"/>
              <a:ea typeface="Times New Roman" panose="02020603050405020304"/>
            </a:endParaRPr>
          </a:p>
          <a:p>
            <a:pPr marL="0" indent="266700" algn="just" defTabSz="266700" fontAlgn="ctr">
              <a:lnSpc>
                <a:spcPct val="135000"/>
              </a:lnSpc>
              <a:spcBef>
                <a:spcPct val="0"/>
              </a:spcBef>
              <a:spcAft>
                <a:spcPct val="0"/>
              </a:spcAft>
            </a:pPr>
            <a:r>
              <a:rPr lang="en-US" altLang="zh-CN" b="1">
                <a:solidFill>
                  <a:srgbClr val="000000"/>
                </a:solidFill>
                <a:latin typeface="Times New Roman" panose="02020603050405020304"/>
                <a:ea typeface="Times New Roman" panose="02020603050405020304"/>
              </a:rPr>
              <a:t>Get face to face.</a:t>
            </a:r>
            <a:r>
              <a:rPr lang="en-US" altLang="zh-CN">
                <a:solidFill>
                  <a:srgbClr val="000000"/>
                </a:solidFill>
                <a:latin typeface="Times New Roman" panose="02020603050405020304"/>
                <a:ea typeface="Times New Roman" panose="02020603050405020304"/>
              </a:rPr>
              <a:t> For as great and easy technology makes life, it can also make everything a bit more difficult. It’s tempting to want to send your friend </a:t>
            </a:r>
            <a:r>
              <a:rPr lang="en-US" altLang="zh-CN" u="sng">
                <a:solidFill>
                  <a:srgbClr val="000000"/>
                </a:solidFill>
                <a:latin typeface="Times New Roman" panose="02020603050405020304"/>
                <a:ea typeface="Times New Roman" panose="02020603050405020304"/>
              </a:rPr>
              <a:t>a nice message via text</a:t>
            </a:r>
            <a:r>
              <a:rPr lang="en-US" altLang="zh-CN">
                <a:solidFill>
                  <a:srgbClr val="000000"/>
                </a:solidFill>
                <a:latin typeface="Times New Roman" panose="02020603050405020304"/>
                <a:ea typeface="Times New Roman" panose="02020603050405020304"/>
              </a:rPr>
              <a:t>, but that probably won’t do it. </a:t>
            </a:r>
            <a:r>
              <a:rPr lang="en-US" altLang="zh-CN" u="sng">
                <a:solidFill>
                  <a:srgbClr val="000000"/>
                </a:solidFill>
                <a:latin typeface="Times New Roman" panose="02020603050405020304"/>
                <a:ea typeface="Times New Roman" panose="02020603050405020304"/>
              </a:rPr>
              <a:t>___18___</a:t>
            </a:r>
            <a:r>
              <a:rPr lang="en-US" altLang="zh-CN">
                <a:solidFill>
                  <a:srgbClr val="000000"/>
                </a:solidFill>
                <a:latin typeface="Times New Roman" panose="02020603050405020304"/>
                <a:ea typeface="Times New Roman" panose="02020603050405020304"/>
              </a:rPr>
              <a:t> Since so much of life is spent</a:t>
            </a:r>
            <a:r>
              <a:rPr lang="en-US" altLang="zh-CN" u="sng">
                <a:solidFill>
                  <a:srgbClr val="000000"/>
                </a:solidFill>
                <a:latin typeface="Times New Roman" panose="02020603050405020304"/>
                <a:ea typeface="Times New Roman" panose="02020603050405020304"/>
              </a:rPr>
              <a:t> behind a screen</a:t>
            </a:r>
            <a:r>
              <a:rPr lang="en-US" altLang="zh-CN">
                <a:solidFill>
                  <a:srgbClr val="000000"/>
                </a:solidFill>
                <a:latin typeface="Times New Roman" panose="02020603050405020304"/>
                <a:ea typeface="Times New Roman" panose="02020603050405020304"/>
              </a:rPr>
              <a:t> now, paying a face-to-face visit really means something.</a:t>
            </a:r>
            <a:endParaRPr lang="en-US" altLang="zh-CN">
              <a:solidFill>
                <a:srgbClr val="000000"/>
              </a:solidFill>
              <a:latin typeface="Times New Roman" panose="02020603050405020304"/>
              <a:ea typeface="Times New Roman" panose="02020603050405020304"/>
            </a:endParaRPr>
          </a:p>
          <a:p>
            <a:pPr marL="0" indent="266700" algn="just" defTabSz="266700" fontAlgn="ctr">
              <a:lnSpc>
                <a:spcPct val="135000"/>
              </a:lnSpc>
              <a:spcBef>
                <a:spcPct val="0"/>
              </a:spcBef>
              <a:spcAft>
                <a:spcPct val="0"/>
              </a:spcAft>
            </a:pPr>
            <a:r>
              <a:rPr lang="en-US" altLang="zh-CN" b="1">
                <a:solidFill>
                  <a:schemeClr val="tx1"/>
                </a:solidFill>
                <a:latin typeface="Times New Roman" panose="02020603050405020304"/>
                <a:ea typeface="Times New Roman" panose="02020603050405020304"/>
              </a:rPr>
              <a:t>Give them a gift. </a:t>
            </a:r>
            <a:r>
              <a:rPr lang="en-US" altLang="zh-CN">
                <a:solidFill>
                  <a:srgbClr val="000000"/>
                </a:solidFill>
                <a:latin typeface="Times New Roman" panose="02020603050405020304"/>
                <a:ea typeface="Times New Roman" panose="02020603050405020304"/>
              </a:rPr>
              <a:t>Can you remember a time when someone gave you a gift without an obligation to do so</a:t>
            </a:r>
            <a:r>
              <a:rPr lang="en-US" altLang="zh-CN">
                <a:solidFill>
                  <a:srgbClr val="000000"/>
                </a:solidFill>
                <a:highlight>
                  <a:srgbClr val="FFFF00"/>
                </a:highlight>
                <a:latin typeface="Times New Roman" panose="02020603050405020304"/>
                <a:ea typeface="Times New Roman" panose="02020603050405020304"/>
              </a:rPr>
              <a:t>?</a:t>
            </a:r>
            <a:r>
              <a:rPr lang="en-US" altLang="zh-CN">
                <a:solidFill>
                  <a:srgbClr val="000000"/>
                </a:solidFill>
                <a:latin typeface="Times New Roman" panose="02020603050405020304"/>
                <a:ea typeface="Times New Roman" panose="02020603050405020304"/>
              </a:rPr>
              <a:t> </a:t>
            </a:r>
            <a:r>
              <a:rPr lang="en-US" altLang="zh-CN" u="sng">
                <a:solidFill>
                  <a:srgbClr val="000000"/>
                </a:solidFill>
                <a:latin typeface="Times New Roman" panose="02020603050405020304"/>
                <a:ea typeface="Times New Roman" panose="02020603050405020304"/>
              </a:rPr>
              <a:t>___19___</a:t>
            </a:r>
            <a:r>
              <a:rPr lang="en-US" altLang="zh-CN">
                <a:solidFill>
                  <a:srgbClr val="000000"/>
                </a:solidFill>
                <a:latin typeface="Times New Roman" panose="02020603050405020304"/>
                <a:ea typeface="Times New Roman" panose="02020603050405020304"/>
              </a:rPr>
              <a:t> Giving a gift to someone can brighten their whole day</a:t>
            </a:r>
            <a:r>
              <a:rPr lang="en-US" altLang="zh-CN">
                <a:solidFill>
                  <a:srgbClr val="000000"/>
                </a:solidFill>
                <a:latin typeface="Times New Roman" panose="02020603050405020304"/>
                <a:ea typeface="宋体" panose="02010600030101010101" pitchFamily="2" charset="-122"/>
              </a:rPr>
              <a:t>,</a:t>
            </a:r>
            <a:r>
              <a:rPr lang="en-US" altLang="zh-CN">
                <a:solidFill>
                  <a:srgbClr val="000000"/>
                </a:solidFill>
                <a:latin typeface="Times New Roman" panose="02020603050405020304"/>
                <a:ea typeface="Times New Roman" panose="02020603050405020304"/>
              </a:rPr>
              <a:t> helping them understand that the gesture of the gift is more important than the gift itself.</a:t>
            </a:r>
            <a:endParaRPr lang="en-US" altLang="zh-CN">
              <a:solidFill>
                <a:srgbClr val="000000"/>
              </a:solidFill>
              <a:latin typeface="Times New Roman" panose="02020603050405020304"/>
              <a:ea typeface="Times New Roman" panose="02020603050405020304"/>
            </a:endParaRPr>
          </a:p>
          <a:p>
            <a:pPr marL="0" indent="266700" algn="just" defTabSz="266700" fontAlgn="ctr">
              <a:lnSpc>
                <a:spcPct val="135000"/>
              </a:lnSpc>
              <a:spcBef>
                <a:spcPct val="0"/>
              </a:spcBef>
              <a:spcAft>
                <a:spcPct val="0"/>
              </a:spcAft>
            </a:pPr>
            <a:r>
              <a:rPr lang="en-US" altLang="zh-CN" u="sng">
                <a:solidFill>
                  <a:srgbClr val="000000"/>
                </a:solidFill>
                <a:latin typeface="Times New Roman" panose="02020603050405020304"/>
                <a:ea typeface="Times New Roman" panose="02020603050405020304"/>
              </a:rPr>
              <a:t>___20___</a:t>
            </a:r>
            <a:r>
              <a:rPr lang="en-US" altLang="zh-CN">
                <a:solidFill>
                  <a:srgbClr val="000000"/>
                </a:solidFill>
                <a:latin typeface="Times New Roman" panose="02020603050405020304"/>
                <a:ea typeface="Times New Roman" panose="02020603050405020304"/>
              </a:rPr>
              <a:t> There are some people in the world who will benefit more from a day of sadness than others. To those, it offers time for reflection, self-analysis, and refueling. Your friend may just need a bit to gather their woes and get back at it. If he or she requests this, respect it. It’s not your duty to fix them. In time, they’ll fix themselves.</a:t>
            </a:r>
            <a:endParaRPr lang="en-US" altLang="zh-CN">
              <a:solidFill>
                <a:srgbClr val="000000"/>
              </a:solidFill>
              <a:latin typeface="Times New Roman" panose="02020603050405020304"/>
              <a:ea typeface="Times New Roman" panose="02020603050405020304"/>
            </a:endParaRPr>
          </a:p>
        </p:txBody>
      </p:sp>
      <p:grpSp>
        <p:nvGrpSpPr>
          <p:cNvPr id="30" name="组合 29"/>
          <p:cNvGrpSpPr/>
          <p:nvPr/>
        </p:nvGrpSpPr>
        <p:grpSpPr>
          <a:xfrm>
            <a:off x="979805" y="1593215"/>
            <a:ext cx="10908030" cy="1176020"/>
            <a:chOff x="1543" y="2509"/>
            <a:chExt cx="17178" cy="1852"/>
          </a:xfrm>
        </p:grpSpPr>
        <p:sp>
          <p:nvSpPr>
            <p:cNvPr id="9" name="文本框 8"/>
            <p:cNvSpPr txBox="1"/>
            <p:nvPr/>
          </p:nvSpPr>
          <p:spPr>
            <a:xfrm>
              <a:off x="6671" y="3663"/>
              <a:ext cx="12050" cy="698"/>
            </a:xfrm>
            <a:prstGeom prst="rect">
              <a:avLst/>
            </a:prstGeom>
            <a:solidFill>
              <a:schemeClr val="accent3">
                <a:lumMod val="40000"/>
                <a:lumOff val="60000"/>
              </a:schemeClr>
            </a:solidFill>
            <a:ln>
              <a:solidFill>
                <a:schemeClr val="accent3">
                  <a:lumMod val="20000"/>
                  <a:lumOff val="80000"/>
                </a:schemeClr>
              </a:solidFill>
            </a:ln>
          </p:spPr>
          <p:txBody>
            <a:bodyPr wrap="square">
              <a:noAutofit/>
            </a:bodyPr>
            <a:lstStyle/>
            <a:p>
              <a:pPr marL="0" indent="0" algn="l" defTabSz="266700" fontAlgn="ctr">
                <a:lnSpc>
                  <a:spcPct val="135000"/>
                </a:lnSpc>
                <a:spcBef>
                  <a:spcPct val="0"/>
                </a:spcBef>
                <a:spcAft>
                  <a:spcPct val="0"/>
                </a:spcAft>
              </a:pPr>
              <a:r>
                <a:rPr lang="en-US" altLang="zh-CN">
                  <a:solidFill>
                    <a:srgbClr val="000000"/>
                  </a:solidFill>
                  <a:latin typeface="Times New Roman" panose="02020603050405020304"/>
                  <a:ea typeface="宋体" panose="02010600030101010101" pitchFamily="2" charset="-122"/>
                  <a:sym typeface="+mn-ea"/>
                </a:rPr>
                <a:t>F</a:t>
              </a:r>
              <a:r>
                <a:rPr lang="en-US" altLang="zh-CN">
                  <a:solidFill>
                    <a:srgbClr val="000000"/>
                  </a:solidFill>
                  <a:latin typeface="Times New Roman" panose="02020603050405020304"/>
                  <a:ea typeface="Times New Roman" panose="02020603050405020304"/>
                  <a:sym typeface="+mn-ea"/>
                </a:rPr>
                <a:t>. </a:t>
              </a:r>
              <a:r>
                <a:rPr lang="en-US" altLang="zh-CN">
                  <a:solidFill>
                    <a:srgbClr val="000000"/>
                  </a:solidFill>
                  <a:highlight>
                    <a:srgbClr val="FFFF00"/>
                  </a:highlight>
                  <a:latin typeface="Times New Roman" panose="02020603050405020304"/>
                  <a:ea typeface="Times New Roman" panose="02020603050405020304"/>
                  <a:sym typeface="+mn-ea"/>
                </a:rPr>
                <a:t>Pull up</a:t>
              </a:r>
              <a:r>
                <a:rPr lang="en-US" altLang="zh-CN">
                  <a:solidFill>
                    <a:srgbClr val="000000"/>
                  </a:solidFill>
                  <a:latin typeface="Times New Roman" panose="02020603050405020304"/>
                  <a:ea typeface="Times New Roman" panose="02020603050405020304"/>
                  <a:sym typeface="+mn-ea"/>
                </a:rPr>
                <a:t> a chair and </a:t>
              </a:r>
              <a:r>
                <a:rPr lang="en-US" altLang="zh-CN">
                  <a:solidFill>
                    <a:srgbClr val="000000"/>
                  </a:solidFill>
                  <a:highlight>
                    <a:srgbClr val="FFFF00"/>
                  </a:highlight>
                  <a:latin typeface="Times New Roman" panose="02020603050405020304"/>
                  <a:ea typeface="Times New Roman" panose="02020603050405020304"/>
                  <a:sym typeface="+mn-ea"/>
                </a:rPr>
                <a:t>give</a:t>
              </a:r>
              <a:r>
                <a:rPr lang="en-US" altLang="zh-CN">
                  <a:solidFill>
                    <a:srgbClr val="000000"/>
                  </a:solidFill>
                  <a:latin typeface="Times New Roman" panose="02020603050405020304"/>
                  <a:ea typeface="Times New Roman" panose="02020603050405020304"/>
                  <a:sym typeface="+mn-ea"/>
                </a:rPr>
                <a:t> them a shoulder to cry on.  </a:t>
              </a:r>
              <a:r>
                <a:rPr lang="zh-CN" altLang="en-US" b="1">
                  <a:solidFill>
                    <a:srgbClr val="C00000"/>
                  </a:solidFill>
                  <a:latin typeface="Times New Roman" panose="02020603050405020304"/>
                  <a:ea typeface="Times New Roman" panose="02020603050405020304"/>
                  <a:sym typeface="+mn-ea"/>
                </a:rPr>
                <a:t>属于</a:t>
              </a:r>
              <a:r>
                <a:rPr lang="en-US" altLang="zh-CN" b="1">
                  <a:solidFill>
                    <a:srgbClr val="C00000"/>
                  </a:solidFill>
                  <a:latin typeface="Times New Roman" panose="02020603050405020304"/>
                  <a:ea typeface="Times New Roman" panose="02020603050405020304"/>
                  <a:sym typeface="+mn-ea"/>
                </a:rPr>
                <a:t> “</a:t>
              </a:r>
              <a:r>
                <a:rPr lang="zh-CN" altLang="en-US" b="1">
                  <a:solidFill>
                    <a:srgbClr val="C00000"/>
                  </a:solidFill>
                  <a:latin typeface="Times New Roman" panose="02020603050405020304"/>
                  <a:ea typeface="Times New Roman" panose="02020603050405020304"/>
                  <a:sym typeface="+mn-ea"/>
                </a:rPr>
                <a:t>倾听</a:t>
              </a:r>
              <a:r>
                <a:rPr lang="en-US" altLang="zh-CN" b="1">
                  <a:solidFill>
                    <a:srgbClr val="C00000"/>
                  </a:solidFill>
                  <a:latin typeface="Times New Roman" panose="02020603050405020304"/>
                  <a:ea typeface="Times New Roman" panose="02020603050405020304"/>
                  <a:sym typeface="+mn-ea"/>
                </a:rPr>
                <a:t>”</a:t>
              </a:r>
              <a:r>
                <a:rPr lang="zh-CN" altLang="en-US" b="1">
                  <a:solidFill>
                    <a:srgbClr val="C00000"/>
                  </a:solidFill>
                  <a:latin typeface="Times New Roman" panose="02020603050405020304"/>
                  <a:ea typeface="Times New Roman" panose="02020603050405020304"/>
                  <a:sym typeface="+mn-ea"/>
                </a:rPr>
                <a:t>的具体举措</a:t>
              </a:r>
              <a:endParaRPr lang="en-US" altLang="zh-CN">
                <a:solidFill>
                  <a:srgbClr val="000000"/>
                </a:solidFill>
                <a:latin typeface="Times New Roman" panose="02020603050405020304"/>
                <a:ea typeface="Times New Roman" panose="02020603050405020304"/>
              </a:endParaRPr>
            </a:p>
            <a:p>
              <a:pPr marL="0" indent="0" algn="l" defTabSz="266700" fontAlgn="ctr">
                <a:lnSpc>
                  <a:spcPct val="135000"/>
                </a:lnSpc>
                <a:spcBef>
                  <a:spcPct val="0"/>
                </a:spcBef>
                <a:spcAft>
                  <a:spcPct val="0"/>
                </a:spcAft>
              </a:pPr>
              <a:r>
                <a:rPr lang="en-US" altLang="zh-CN">
                  <a:solidFill>
                    <a:srgbClr val="000000"/>
                  </a:solidFill>
                  <a:latin typeface="Times New Roman" panose="02020603050405020304"/>
                  <a:ea typeface="Times New Roman" panose="02020603050405020304"/>
                  <a:sym typeface="+mn-ea"/>
                </a:rPr>
                <a:t> </a:t>
              </a:r>
              <a:endParaRPr lang="en-US" altLang="zh-CN" dirty="0">
                <a:highlight>
                  <a:srgbClr val="C0C0C0"/>
                </a:highlight>
                <a:latin typeface="Times New Roman" panose="02020603050405020304" charset="0"/>
                <a:cs typeface="Times New Roman" panose="02020603050405020304" charset="0"/>
              </a:endParaRPr>
            </a:p>
          </p:txBody>
        </p:sp>
        <p:sp>
          <p:nvSpPr>
            <p:cNvPr id="14" name="圆角矩形 13"/>
            <p:cNvSpPr/>
            <p:nvPr/>
          </p:nvSpPr>
          <p:spPr>
            <a:xfrm>
              <a:off x="10699" y="3742"/>
              <a:ext cx="820" cy="619"/>
            </a:xfrm>
            <a:prstGeom prst="roundRect">
              <a:avLst/>
            </a:prstGeom>
            <a:noFill/>
            <a:ln w="28575">
              <a:solidFill>
                <a:srgbClr val="0070C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0" name="圆角矩形 9"/>
            <p:cNvSpPr/>
            <p:nvPr/>
          </p:nvSpPr>
          <p:spPr>
            <a:xfrm>
              <a:off x="2544" y="3742"/>
              <a:ext cx="853" cy="619"/>
            </a:xfrm>
            <a:prstGeom prst="roundRect">
              <a:avLst/>
            </a:prstGeom>
            <a:noFill/>
            <a:ln w="28575">
              <a:solidFill>
                <a:srgbClr val="0070C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1" name="圆角矩形 10"/>
            <p:cNvSpPr/>
            <p:nvPr/>
          </p:nvSpPr>
          <p:spPr>
            <a:xfrm>
              <a:off x="10536" y="2509"/>
              <a:ext cx="794" cy="619"/>
            </a:xfrm>
            <a:prstGeom prst="roundRect">
              <a:avLst/>
            </a:prstGeom>
            <a:noFill/>
            <a:ln w="28575">
              <a:solidFill>
                <a:srgbClr val="0070C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2" name="圆角矩形 11"/>
            <p:cNvSpPr/>
            <p:nvPr/>
          </p:nvSpPr>
          <p:spPr>
            <a:xfrm>
              <a:off x="13057" y="2509"/>
              <a:ext cx="752" cy="619"/>
            </a:xfrm>
            <a:prstGeom prst="roundRect">
              <a:avLst/>
            </a:prstGeom>
            <a:noFill/>
            <a:ln w="28575">
              <a:solidFill>
                <a:srgbClr val="0070C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3" name="圆角矩形 12"/>
            <p:cNvSpPr/>
            <p:nvPr/>
          </p:nvSpPr>
          <p:spPr>
            <a:xfrm>
              <a:off x="1543" y="2988"/>
              <a:ext cx="798" cy="619"/>
            </a:xfrm>
            <a:prstGeom prst="roundRect">
              <a:avLst/>
            </a:prstGeom>
            <a:noFill/>
            <a:ln w="28575">
              <a:solidFill>
                <a:srgbClr val="0070C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grpSp>
        <p:nvGrpSpPr>
          <p:cNvPr id="29" name="组合 28"/>
          <p:cNvGrpSpPr/>
          <p:nvPr/>
        </p:nvGrpSpPr>
        <p:grpSpPr>
          <a:xfrm>
            <a:off x="168275" y="417195"/>
            <a:ext cx="9936480" cy="836295"/>
            <a:chOff x="265" y="657"/>
            <a:chExt cx="15648" cy="1317"/>
          </a:xfrm>
        </p:grpSpPr>
        <p:sp>
          <p:nvSpPr>
            <p:cNvPr id="6" name="文本框 5"/>
            <p:cNvSpPr txBox="1"/>
            <p:nvPr/>
          </p:nvSpPr>
          <p:spPr>
            <a:xfrm>
              <a:off x="8253" y="1276"/>
              <a:ext cx="7660" cy="698"/>
            </a:xfrm>
            <a:prstGeom prst="rect">
              <a:avLst/>
            </a:prstGeom>
            <a:solidFill>
              <a:schemeClr val="accent3">
                <a:lumMod val="40000"/>
                <a:lumOff val="60000"/>
              </a:schemeClr>
            </a:solidFill>
            <a:ln>
              <a:solidFill>
                <a:schemeClr val="accent3">
                  <a:lumMod val="20000"/>
                  <a:lumOff val="80000"/>
                </a:schemeClr>
              </a:solidFill>
            </a:ln>
          </p:spPr>
          <p:txBody>
            <a:bodyPr wrap="square">
              <a:noAutofit/>
            </a:bodyPr>
            <a:lstStyle/>
            <a:p>
              <a:pPr marL="0" indent="0" algn="l" defTabSz="266700" fontAlgn="ctr">
                <a:lnSpc>
                  <a:spcPct val="135000"/>
                </a:lnSpc>
                <a:spcBef>
                  <a:spcPct val="0"/>
                </a:spcBef>
                <a:spcAft>
                  <a:spcPct val="0"/>
                </a:spcAft>
              </a:pPr>
              <a:r>
                <a:rPr lang="en-US" altLang="zh-CN">
                  <a:solidFill>
                    <a:srgbClr val="000000"/>
                  </a:solidFill>
                  <a:latin typeface="Times New Roman" panose="02020603050405020304"/>
                  <a:ea typeface="宋体" panose="02010600030101010101" pitchFamily="2" charset="-122"/>
                  <a:sym typeface="+mn-ea"/>
                </a:rPr>
                <a:t>D. </a:t>
              </a:r>
              <a:r>
                <a:rPr lang="en-US" altLang="zh-CN">
                  <a:solidFill>
                    <a:srgbClr val="000000"/>
                  </a:solidFill>
                  <a:latin typeface="Times New Roman" panose="02020603050405020304"/>
                  <a:ea typeface="Times New Roman" panose="02020603050405020304"/>
                  <a:sym typeface="+mn-ea"/>
                </a:rPr>
                <a:t>However, cheering someone up is not difficult.</a:t>
              </a:r>
              <a:endParaRPr lang="en-US" altLang="zh-CN" dirty="0">
                <a:highlight>
                  <a:srgbClr val="C0C0C0"/>
                </a:highlight>
                <a:latin typeface="Times New Roman" panose="02020603050405020304" charset="0"/>
                <a:cs typeface="Times New Roman" panose="02020603050405020304" charset="0"/>
              </a:endParaRPr>
            </a:p>
          </p:txBody>
        </p:sp>
        <p:sp>
          <p:nvSpPr>
            <p:cNvPr id="8" name="圆角矩形 7"/>
            <p:cNvSpPr/>
            <p:nvPr/>
          </p:nvSpPr>
          <p:spPr>
            <a:xfrm>
              <a:off x="8815" y="1355"/>
              <a:ext cx="1389" cy="619"/>
            </a:xfrm>
            <a:prstGeom prst="roundRect">
              <a:avLst/>
            </a:prstGeom>
            <a:noFill/>
            <a:ln w="28575">
              <a:solidFill>
                <a:srgbClr val="7030A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8" name="圆角矩形 17"/>
            <p:cNvSpPr/>
            <p:nvPr/>
          </p:nvSpPr>
          <p:spPr>
            <a:xfrm>
              <a:off x="10297" y="1355"/>
              <a:ext cx="3085" cy="619"/>
            </a:xfrm>
            <a:prstGeom prst="roundRect">
              <a:avLst/>
            </a:prstGeom>
            <a:noFill/>
            <a:ln w="28575">
              <a:solidFill>
                <a:srgbClr val="007434"/>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 name="圆角矩形 4"/>
            <p:cNvSpPr/>
            <p:nvPr/>
          </p:nvSpPr>
          <p:spPr>
            <a:xfrm>
              <a:off x="265" y="1355"/>
              <a:ext cx="1802" cy="619"/>
            </a:xfrm>
            <a:prstGeom prst="roundRect">
              <a:avLst/>
            </a:prstGeom>
            <a:noFill/>
            <a:ln w="28575">
              <a:solidFill>
                <a:srgbClr val="007434"/>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9" name="圆角矩形 18"/>
            <p:cNvSpPr/>
            <p:nvPr/>
          </p:nvSpPr>
          <p:spPr>
            <a:xfrm>
              <a:off x="13266" y="657"/>
              <a:ext cx="2206" cy="619"/>
            </a:xfrm>
            <a:prstGeom prst="roundRect">
              <a:avLst/>
            </a:prstGeom>
            <a:noFill/>
            <a:ln w="28575">
              <a:solidFill>
                <a:srgbClr val="007434"/>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grpSp>
        <p:nvGrpSpPr>
          <p:cNvPr id="31" name="组合 30"/>
          <p:cNvGrpSpPr/>
          <p:nvPr/>
        </p:nvGrpSpPr>
        <p:grpSpPr>
          <a:xfrm>
            <a:off x="364490" y="2769235"/>
            <a:ext cx="9611360" cy="1510665"/>
            <a:chOff x="574" y="4361"/>
            <a:chExt cx="15136" cy="2379"/>
          </a:xfrm>
        </p:grpSpPr>
        <p:sp>
          <p:nvSpPr>
            <p:cNvPr id="4" name="圆角矩形 3"/>
            <p:cNvSpPr/>
            <p:nvPr/>
          </p:nvSpPr>
          <p:spPr>
            <a:xfrm>
              <a:off x="12688" y="5310"/>
              <a:ext cx="1832" cy="619"/>
            </a:xfrm>
            <a:prstGeom prst="roundRect">
              <a:avLst/>
            </a:prstGeom>
            <a:noFill/>
            <a:ln w="28575">
              <a:solidFill>
                <a:srgbClr val="007434"/>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5" name="文本框 14"/>
            <p:cNvSpPr txBox="1"/>
            <p:nvPr/>
          </p:nvSpPr>
          <p:spPr>
            <a:xfrm>
              <a:off x="3988" y="5929"/>
              <a:ext cx="7208" cy="698"/>
            </a:xfrm>
            <a:prstGeom prst="rect">
              <a:avLst/>
            </a:prstGeom>
            <a:solidFill>
              <a:schemeClr val="accent3">
                <a:lumMod val="40000"/>
                <a:lumOff val="60000"/>
              </a:schemeClr>
            </a:solidFill>
            <a:ln>
              <a:solidFill>
                <a:schemeClr val="accent3">
                  <a:lumMod val="20000"/>
                  <a:lumOff val="80000"/>
                </a:schemeClr>
              </a:solidFill>
            </a:ln>
          </p:spPr>
          <p:txBody>
            <a:bodyPr wrap="square">
              <a:noAutofit/>
            </a:bodyPr>
            <a:lstStyle/>
            <a:p>
              <a:pPr marL="0" indent="0" algn="l" defTabSz="266700" fontAlgn="ctr">
                <a:lnSpc>
                  <a:spcPct val="135000"/>
                </a:lnSpc>
                <a:spcBef>
                  <a:spcPct val="0"/>
                </a:spcBef>
                <a:spcAft>
                  <a:spcPct val="0"/>
                </a:spcAft>
              </a:pPr>
              <a:r>
                <a:rPr lang="en-US" altLang="zh-CN">
                  <a:solidFill>
                    <a:srgbClr val="000000"/>
                  </a:solidFill>
                  <a:latin typeface="Times New Roman" panose="02020603050405020304"/>
                  <a:ea typeface="宋体" panose="02010600030101010101" pitchFamily="2" charset="-122"/>
                  <a:sym typeface="+mn-ea"/>
                </a:rPr>
                <a:t>B. </a:t>
              </a:r>
              <a:r>
                <a:rPr lang="en-US" altLang="zh-CN">
                  <a:solidFill>
                    <a:srgbClr val="000000"/>
                  </a:solidFill>
                  <a:latin typeface="Times New Roman" panose="02020603050405020304"/>
                  <a:ea typeface="Times New Roman" panose="02020603050405020304"/>
                  <a:sym typeface="+mn-ea"/>
                </a:rPr>
                <a:t>It’s best to show you really care in person.</a:t>
              </a:r>
              <a:endParaRPr lang="en-US" altLang="zh-CN" dirty="0">
                <a:highlight>
                  <a:srgbClr val="C0C0C0"/>
                </a:highlight>
                <a:latin typeface="Times New Roman" panose="02020603050405020304" charset="0"/>
                <a:cs typeface="Times New Roman" panose="02020603050405020304" charset="0"/>
              </a:endParaRPr>
            </a:p>
          </p:txBody>
        </p:sp>
        <p:sp>
          <p:nvSpPr>
            <p:cNvPr id="16" name="圆角矩形 15"/>
            <p:cNvSpPr/>
            <p:nvPr/>
          </p:nvSpPr>
          <p:spPr>
            <a:xfrm>
              <a:off x="9159" y="6022"/>
              <a:ext cx="1540" cy="619"/>
            </a:xfrm>
            <a:prstGeom prst="roundRect">
              <a:avLst/>
            </a:prstGeom>
            <a:noFill/>
            <a:ln w="28575">
              <a:solidFill>
                <a:srgbClr val="007434"/>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7" name="圆角矩形 16"/>
            <p:cNvSpPr/>
            <p:nvPr/>
          </p:nvSpPr>
          <p:spPr>
            <a:xfrm>
              <a:off x="574" y="4361"/>
              <a:ext cx="2822" cy="619"/>
            </a:xfrm>
            <a:prstGeom prst="roundRect">
              <a:avLst/>
            </a:prstGeom>
            <a:noFill/>
            <a:ln w="28575">
              <a:solidFill>
                <a:srgbClr val="007434"/>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cxnSp>
          <p:nvCxnSpPr>
            <p:cNvPr id="20" name="直接箭头连接符 19"/>
            <p:cNvCxnSpPr/>
            <p:nvPr/>
          </p:nvCxnSpPr>
          <p:spPr>
            <a:xfrm>
              <a:off x="9876" y="5320"/>
              <a:ext cx="9" cy="397"/>
            </a:xfrm>
            <a:prstGeom prst="straightConnector1">
              <a:avLst/>
            </a:prstGeom>
            <a:ln w="28575">
              <a:solidFill>
                <a:srgbClr val="C00000"/>
              </a:solidFill>
              <a:tailEnd type="arrow"/>
            </a:ln>
          </p:spPr>
          <p:style>
            <a:lnRef idx="2">
              <a:schemeClr val="accent1"/>
            </a:lnRef>
            <a:fillRef idx="0">
              <a:srgbClr val="FFFFFF"/>
            </a:fillRef>
            <a:effectRef idx="0">
              <a:srgbClr val="FFFFFF"/>
            </a:effectRef>
            <a:fontRef idx="minor">
              <a:schemeClr val="tx1"/>
            </a:fontRef>
          </p:style>
        </p:cxnSp>
        <p:cxnSp>
          <p:nvCxnSpPr>
            <p:cNvPr id="21" name="直接箭头连接符 20"/>
            <p:cNvCxnSpPr/>
            <p:nvPr/>
          </p:nvCxnSpPr>
          <p:spPr>
            <a:xfrm flipV="1">
              <a:off x="10536" y="5929"/>
              <a:ext cx="2629" cy="398"/>
            </a:xfrm>
            <a:prstGeom prst="straightConnector1">
              <a:avLst/>
            </a:prstGeom>
            <a:ln w="28575">
              <a:solidFill>
                <a:srgbClr val="C00000"/>
              </a:solidFill>
              <a:tailEnd type="arrow"/>
            </a:ln>
          </p:spPr>
          <p:style>
            <a:lnRef idx="2">
              <a:schemeClr val="accent1"/>
            </a:lnRef>
            <a:fillRef idx="0">
              <a:srgbClr val="FFFFFF"/>
            </a:fillRef>
            <a:effectRef idx="0">
              <a:srgbClr val="FFFFFF"/>
            </a:effectRef>
            <a:fontRef idx="minor">
              <a:schemeClr val="tx1"/>
            </a:fontRef>
          </p:style>
        </p:cxnSp>
        <p:sp>
          <p:nvSpPr>
            <p:cNvPr id="22" name="文本框 21"/>
            <p:cNvSpPr txBox="1"/>
            <p:nvPr/>
          </p:nvSpPr>
          <p:spPr>
            <a:xfrm>
              <a:off x="11926" y="6160"/>
              <a:ext cx="3785" cy="580"/>
            </a:xfrm>
            <a:prstGeom prst="rect">
              <a:avLst/>
            </a:prstGeom>
            <a:noFill/>
          </p:spPr>
          <p:txBody>
            <a:bodyPr wrap="square" rtlCol="0">
              <a:spAutoFit/>
            </a:bodyPr>
            <a:lstStyle/>
            <a:p>
              <a:r>
                <a:rPr lang="zh-CN" altLang="en-US" b="1">
                  <a:solidFill>
                    <a:srgbClr val="C00000"/>
                  </a:solidFill>
                  <a:latin typeface="宋体" panose="02010600030101010101" pitchFamily="2" charset="-122"/>
                  <a:ea typeface="宋体" panose="02010600030101010101" pitchFamily="2" charset="-122"/>
                </a:rPr>
                <a:t>逻辑衔接，语义呼应</a:t>
              </a:r>
              <a:endParaRPr lang="zh-CN" altLang="en-US" b="1">
                <a:solidFill>
                  <a:srgbClr val="C00000"/>
                </a:solidFill>
                <a:latin typeface="宋体" panose="02010600030101010101" pitchFamily="2" charset="-122"/>
                <a:ea typeface="宋体" panose="02010600030101010101" pitchFamily="2" charset="-122"/>
              </a:endParaRPr>
            </a:p>
          </p:txBody>
        </p:sp>
      </p:grpSp>
      <p:grpSp>
        <p:nvGrpSpPr>
          <p:cNvPr id="32" name="组合 31"/>
          <p:cNvGrpSpPr/>
          <p:nvPr/>
        </p:nvGrpSpPr>
        <p:grpSpPr>
          <a:xfrm>
            <a:off x="2653665" y="4217035"/>
            <a:ext cx="8880475" cy="1108710"/>
            <a:chOff x="4179" y="6641"/>
            <a:chExt cx="13985" cy="1746"/>
          </a:xfrm>
        </p:grpSpPr>
        <p:sp>
          <p:nvSpPr>
            <p:cNvPr id="23" name="文本框 22"/>
            <p:cNvSpPr txBox="1"/>
            <p:nvPr/>
          </p:nvSpPr>
          <p:spPr>
            <a:xfrm>
              <a:off x="9600" y="7689"/>
              <a:ext cx="8565" cy="698"/>
            </a:xfrm>
            <a:prstGeom prst="rect">
              <a:avLst/>
            </a:prstGeom>
            <a:solidFill>
              <a:schemeClr val="accent3">
                <a:lumMod val="40000"/>
                <a:lumOff val="60000"/>
              </a:schemeClr>
            </a:solidFill>
            <a:ln>
              <a:solidFill>
                <a:schemeClr val="accent3">
                  <a:lumMod val="20000"/>
                  <a:lumOff val="80000"/>
                </a:schemeClr>
              </a:solidFill>
            </a:ln>
          </p:spPr>
          <p:txBody>
            <a:bodyPr wrap="square">
              <a:noAutofit/>
            </a:bodyPr>
            <a:lstStyle/>
            <a:p>
              <a:pPr marL="0" indent="0" algn="l" defTabSz="266700" fontAlgn="ctr">
                <a:lnSpc>
                  <a:spcPct val="135000"/>
                </a:lnSpc>
                <a:spcBef>
                  <a:spcPct val="0"/>
                </a:spcBef>
                <a:spcAft>
                  <a:spcPct val="0"/>
                </a:spcAft>
              </a:pPr>
              <a:r>
                <a:rPr lang="en-US" altLang="zh-CN">
                  <a:solidFill>
                    <a:srgbClr val="000000"/>
                  </a:solidFill>
                  <a:latin typeface="Times New Roman" panose="02020603050405020304"/>
                  <a:ea typeface="宋体" panose="02010600030101010101" pitchFamily="2" charset="-122"/>
                  <a:sym typeface="+mn-ea"/>
                </a:rPr>
                <a:t>E. </a:t>
              </a:r>
              <a:r>
                <a:rPr lang="en-US" altLang="zh-CN">
                  <a:solidFill>
                    <a:srgbClr val="000000"/>
                  </a:solidFill>
                  <a:latin typeface="Times New Roman" panose="02020603050405020304"/>
                  <a:ea typeface="Times New Roman" panose="02020603050405020304"/>
                  <a:sym typeface="+mn-ea"/>
                </a:rPr>
                <a:t>How warm did you feel inside when it happened</a:t>
              </a:r>
              <a:r>
                <a:rPr lang="en-US" altLang="zh-CN">
                  <a:solidFill>
                    <a:srgbClr val="000000"/>
                  </a:solidFill>
                  <a:highlight>
                    <a:srgbClr val="FFFF00"/>
                  </a:highlight>
                  <a:latin typeface="Times New Roman" panose="02020603050405020304"/>
                  <a:ea typeface="Times New Roman" panose="02020603050405020304"/>
                  <a:sym typeface="+mn-ea"/>
                </a:rPr>
                <a:t>?</a:t>
              </a:r>
              <a:endParaRPr lang="en-US" altLang="zh-CN" dirty="0">
                <a:highlight>
                  <a:srgbClr val="C0C0C0"/>
                </a:highlight>
                <a:latin typeface="Times New Roman" panose="02020603050405020304" charset="0"/>
                <a:cs typeface="Times New Roman" panose="02020603050405020304" charset="0"/>
              </a:endParaRPr>
            </a:p>
          </p:txBody>
        </p:sp>
        <p:sp>
          <p:nvSpPr>
            <p:cNvPr id="24" name="圆角矩形 23"/>
            <p:cNvSpPr/>
            <p:nvPr/>
          </p:nvSpPr>
          <p:spPr>
            <a:xfrm>
              <a:off x="12345" y="7695"/>
              <a:ext cx="627" cy="619"/>
            </a:xfrm>
            <a:prstGeom prst="roundRect">
              <a:avLst/>
            </a:prstGeom>
            <a:noFill/>
            <a:ln w="28575">
              <a:solidFill>
                <a:srgbClr val="0070C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5" name="圆角矩形 24"/>
            <p:cNvSpPr/>
            <p:nvPr/>
          </p:nvSpPr>
          <p:spPr>
            <a:xfrm>
              <a:off x="4179" y="6641"/>
              <a:ext cx="701" cy="619"/>
            </a:xfrm>
            <a:prstGeom prst="roundRect">
              <a:avLst/>
            </a:prstGeom>
            <a:noFill/>
            <a:ln w="28575">
              <a:solidFill>
                <a:srgbClr val="0070C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grpSp>
        <p:nvGrpSpPr>
          <p:cNvPr id="33" name="组合 32"/>
          <p:cNvGrpSpPr/>
          <p:nvPr/>
        </p:nvGrpSpPr>
        <p:grpSpPr>
          <a:xfrm>
            <a:off x="4021455" y="5325745"/>
            <a:ext cx="7091680" cy="1518285"/>
            <a:chOff x="6333" y="8387"/>
            <a:chExt cx="11168" cy="2391"/>
          </a:xfrm>
        </p:grpSpPr>
        <p:sp>
          <p:nvSpPr>
            <p:cNvPr id="26" name="文本框 25"/>
            <p:cNvSpPr txBox="1"/>
            <p:nvPr/>
          </p:nvSpPr>
          <p:spPr>
            <a:xfrm>
              <a:off x="6333" y="10080"/>
              <a:ext cx="11169" cy="698"/>
            </a:xfrm>
            <a:prstGeom prst="rect">
              <a:avLst/>
            </a:prstGeom>
            <a:solidFill>
              <a:schemeClr val="accent3">
                <a:lumMod val="40000"/>
                <a:lumOff val="60000"/>
              </a:schemeClr>
            </a:solidFill>
            <a:ln>
              <a:solidFill>
                <a:schemeClr val="accent3">
                  <a:lumMod val="20000"/>
                  <a:lumOff val="80000"/>
                </a:schemeClr>
              </a:solidFill>
            </a:ln>
          </p:spPr>
          <p:txBody>
            <a:bodyPr wrap="square">
              <a:noAutofit/>
            </a:bodyPr>
            <a:lstStyle/>
            <a:p>
              <a:pPr marL="0" indent="0" algn="l" defTabSz="266700" fontAlgn="ctr">
                <a:lnSpc>
                  <a:spcPct val="135000"/>
                </a:lnSpc>
                <a:spcBef>
                  <a:spcPct val="0"/>
                </a:spcBef>
                <a:spcAft>
                  <a:spcPct val="0"/>
                </a:spcAft>
              </a:pPr>
              <a:r>
                <a:rPr lang="en-US" altLang="zh-CN">
                  <a:solidFill>
                    <a:srgbClr val="000000"/>
                  </a:solidFill>
                  <a:latin typeface="Times New Roman" panose="02020603050405020304"/>
                  <a:ea typeface="宋体" panose="02010600030101010101" pitchFamily="2" charset="-122"/>
                  <a:sym typeface="+mn-ea"/>
                </a:rPr>
                <a:t>C. </a:t>
              </a:r>
              <a:r>
                <a:rPr lang="en-US" altLang="zh-CN" b="1">
                  <a:solidFill>
                    <a:srgbClr val="000000"/>
                  </a:solidFill>
                  <a:highlight>
                    <a:srgbClr val="FFFF00"/>
                  </a:highlight>
                  <a:latin typeface="Times New Roman" panose="02020603050405020304"/>
                  <a:ea typeface="Times New Roman" panose="02020603050405020304"/>
                  <a:sym typeface="+mn-ea"/>
                </a:rPr>
                <a:t>Know</a:t>
              </a:r>
              <a:r>
                <a:rPr lang="en-US" altLang="zh-CN">
                  <a:solidFill>
                    <a:srgbClr val="000000"/>
                  </a:solidFill>
                  <a:latin typeface="Times New Roman" panose="02020603050405020304"/>
                  <a:ea typeface="Times New Roman" panose="02020603050405020304"/>
                  <a:sym typeface="+mn-ea"/>
                </a:rPr>
                <a:t> that sometimes people need to be sad.    </a:t>
              </a:r>
              <a:r>
                <a:rPr lang="zh-CN" altLang="en-US" b="1">
                  <a:solidFill>
                    <a:srgbClr val="C00000"/>
                  </a:solidFill>
                  <a:latin typeface="Times New Roman" panose="02020603050405020304"/>
                  <a:ea typeface="Times New Roman" panose="02020603050405020304"/>
                  <a:sym typeface="+mn-ea"/>
                </a:rPr>
                <a:t>祈使句，可作小标题</a:t>
              </a:r>
              <a:endParaRPr lang="zh-CN" altLang="en-US" b="1">
                <a:solidFill>
                  <a:srgbClr val="C00000"/>
                </a:solidFill>
                <a:latin typeface="Times New Roman" panose="02020603050405020304"/>
                <a:ea typeface="Times New Roman" panose="02020603050405020304"/>
                <a:sym typeface="+mn-ea"/>
              </a:endParaRPr>
            </a:p>
          </p:txBody>
        </p:sp>
        <p:sp>
          <p:nvSpPr>
            <p:cNvPr id="27" name="圆角矩形 26"/>
            <p:cNvSpPr/>
            <p:nvPr/>
          </p:nvSpPr>
          <p:spPr>
            <a:xfrm>
              <a:off x="11998" y="8387"/>
              <a:ext cx="2522" cy="619"/>
            </a:xfrm>
            <a:prstGeom prst="roundRect">
              <a:avLst/>
            </a:prstGeom>
            <a:noFill/>
            <a:ln w="28575">
              <a:solidFill>
                <a:srgbClr val="007434"/>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8" name="圆角矩形 27"/>
            <p:cNvSpPr/>
            <p:nvPr/>
          </p:nvSpPr>
          <p:spPr>
            <a:xfrm>
              <a:off x="11196" y="10134"/>
              <a:ext cx="2206" cy="619"/>
            </a:xfrm>
            <a:prstGeom prst="roundRect">
              <a:avLst/>
            </a:prstGeom>
            <a:noFill/>
            <a:ln w="28575">
              <a:solidFill>
                <a:srgbClr val="007434"/>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ppt_x"/>
                                          </p:val>
                                        </p:tav>
                                        <p:tav tm="100000">
                                          <p:val>
                                            <p:strVal val="#ppt_x"/>
                                          </p:val>
                                        </p:tav>
                                      </p:tavLst>
                                    </p:anim>
                                    <p:anim calcmode="lin" valueType="num">
                                      <p:cBhvr additive="base">
                                        <p:cTn id="1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500" fill="hold"/>
                                        <p:tgtEl>
                                          <p:spTgt spid="32"/>
                                        </p:tgtEl>
                                        <p:attrNameLst>
                                          <p:attrName>ppt_x</p:attrName>
                                        </p:attrNameLst>
                                      </p:cBhvr>
                                      <p:tavLst>
                                        <p:tav tm="0">
                                          <p:val>
                                            <p:strVal val="#ppt_x"/>
                                          </p:val>
                                        </p:tav>
                                        <p:tav tm="100000">
                                          <p:val>
                                            <p:strVal val="#ppt_x"/>
                                          </p:val>
                                        </p:tav>
                                      </p:tavLst>
                                    </p:anim>
                                    <p:anim calcmode="lin" valueType="num">
                                      <p:cBhvr additive="base">
                                        <p:cTn id="2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500" fill="hold"/>
                                        <p:tgtEl>
                                          <p:spTgt spid="33"/>
                                        </p:tgtEl>
                                        <p:attrNameLst>
                                          <p:attrName>ppt_x</p:attrName>
                                        </p:attrNameLst>
                                      </p:cBhvr>
                                      <p:tavLst>
                                        <p:tav tm="0">
                                          <p:val>
                                            <p:strVal val="#ppt_x"/>
                                          </p:val>
                                        </p:tav>
                                        <p:tav tm="100000">
                                          <p:val>
                                            <p:strVal val="#ppt_x"/>
                                          </p:val>
                                        </p:tav>
                                      </p:tavLst>
                                    </p:anim>
                                    <p:anim calcmode="lin" valueType="num">
                                      <p:cBhvr additive="base">
                                        <p:cTn id="3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00660" y="279400"/>
            <a:ext cx="11302365" cy="5248508"/>
          </a:xfrm>
          <a:prstGeom prst="rect">
            <a:avLst/>
          </a:prstGeom>
          <a:noFill/>
        </p:spPr>
        <p:txBody>
          <a:bodyPr wrap="square" rtlCol="0">
            <a:noAutofit/>
          </a:bodyPr>
          <a:lstStyle/>
          <a:p>
            <a:pPr indent="0" fontAlgn="auto">
              <a:lnSpc>
                <a:spcPct val="150000"/>
              </a:lnSpc>
            </a:pPr>
            <a:r>
              <a:rPr lang="en-US" altLang="zh-CN" sz="2300" b="1" dirty="0">
                <a:latin typeface="Times New Roman" panose="02020603050405020304" charset="0"/>
                <a:ea typeface="宋体" panose="02010600030101010101" pitchFamily="2" charset="-122"/>
                <a:cs typeface="Times New Roman" panose="02020603050405020304" charset="0"/>
              </a:rPr>
              <a:t>Language Bank</a:t>
            </a:r>
            <a:endParaRPr lang="en-US" altLang="zh-CN" sz="2300" b="1" dirty="0">
              <a:latin typeface="Times New Roman" panose="02020603050405020304" charset="0"/>
              <a:ea typeface="宋体" panose="02010600030101010101" pitchFamily="2" charset="-122"/>
              <a:cs typeface="Times New Roman" panose="02020603050405020304" charset="0"/>
            </a:endParaRPr>
          </a:p>
          <a:p>
            <a:pPr indent="0" fontAlgn="auto">
              <a:lnSpc>
                <a:spcPct val="150000"/>
              </a:lnSpc>
            </a:pPr>
            <a:r>
              <a:rPr lang="en-US" altLang="zh-CN" sz="2300" dirty="0">
                <a:latin typeface="Times New Roman" panose="02020603050405020304" charset="0"/>
                <a:ea typeface="宋体" panose="02010600030101010101" pitchFamily="2" charset="-122"/>
                <a:cs typeface="Times New Roman" panose="02020603050405020304" charset="0"/>
              </a:rPr>
              <a:t>1. vent   vt. /n. </a:t>
            </a:r>
            <a:r>
              <a:rPr lang="zh-CN" altLang="en-US" sz="2300" dirty="0">
                <a:latin typeface="Times New Roman" panose="02020603050405020304" charset="0"/>
                <a:ea typeface="宋体" panose="02010600030101010101" pitchFamily="2" charset="-122"/>
                <a:cs typeface="Times New Roman" panose="02020603050405020304" charset="0"/>
              </a:rPr>
              <a:t>发泄</a:t>
            </a:r>
            <a:r>
              <a:rPr lang="en-US" altLang="zh-CN" sz="2300" dirty="0">
                <a:latin typeface="Times New Roman" panose="02020603050405020304" charset="0"/>
                <a:ea typeface="宋体" panose="02010600030101010101" pitchFamily="2" charset="-122"/>
                <a:cs typeface="Times New Roman" panose="02020603050405020304" charset="0"/>
              </a:rPr>
              <a:t> </a:t>
            </a:r>
            <a:endParaRPr lang="en-US" altLang="zh-CN" sz="2300" dirty="0">
              <a:latin typeface="Times New Roman" panose="02020603050405020304" charset="0"/>
              <a:ea typeface="宋体" panose="02010600030101010101" pitchFamily="2" charset="-122"/>
              <a:cs typeface="Times New Roman" panose="02020603050405020304" charset="0"/>
            </a:endParaRPr>
          </a:p>
          <a:p>
            <a:pPr indent="0" fontAlgn="auto">
              <a:lnSpc>
                <a:spcPct val="150000"/>
              </a:lnSpc>
            </a:pPr>
            <a:r>
              <a:rPr lang="en-US" altLang="zh-CN" sz="2300" dirty="0">
                <a:latin typeface="Times New Roman" panose="02020603050405020304" charset="0"/>
                <a:ea typeface="宋体" panose="02010600030101010101" pitchFamily="2" charset="-122"/>
                <a:cs typeface="Times New Roman" panose="02020603050405020304" charset="0"/>
              </a:rPr>
              <a:t>    give vent to one’s feelings </a:t>
            </a:r>
            <a:endParaRPr lang="en-US" altLang="zh-CN" sz="2300" dirty="0">
              <a:latin typeface="Times New Roman" panose="02020603050405020304" charset="0"/>
              <a:ea typeface="宋体" panose="02010600030101010101" pitchFamily="2" charset="-122"/>
              <a:cs typeface="Times New Roman" panose="02020603050405020304" charset="0"/>
            </a:endParaRPr>
          </a:p>
          <a:p>
            <a:pPr indent="0" fontAlgn="auto">
              <a:lnSpc>
                <a:spcPct val="150000"/>
              </a:lnSpc>
            </a:pPr>
            <a:r>
              <a:rPr lang="en-US" altLang="zh-CN" sz="2300" dirty="0">
                <a:latin typeface="Times New Roman" panose="02020603050405020304" charset="0"/>
                <a:ea typeface="宋体" panose="02010600030101010101" pitchFamily="2" charset="-122"/>
                <a:cs typeface="Times New Roman" panose="02020603050405020304" charset="0"/>
              </a:rPr>
              <a:t>   - She gave full vent to her feelings in a violent outburst.  </a:t>
            </a:r>
            <a:endParaRPr lang="en-US" altLang="zh-CN" sz="2300" dirty="0">
              <a:latin typeface="Times New Roman" panose="02020603050405020304" charset="0"/>
              <a:ea typeface="宋体" panose="02010600030101010101" pitchFamily="2" charset="-122"/>
              <a:cs typeface="Times New Roman" panose="02020603050405020304" charset="0"/>
            </a:endParaRPr>
          </a:p>
          <a:p>
            <a:pPr indent="0" fontAlgn="auto">
              <a:lnSpc>
                <a:spcPct val="150000"/>
              </a:lnSpc>
            </a:pPr>
            <a:r>
              <a:rPr lang="en-US" altLang="zh-CN" sz="2300" dirty="0">
                <a:latin typeface="Times New Roman" panose="02020603050405020304" charset="0"/>
                <a:ea typeface="宋体" panose="02010600030101010101" pitchFamily="2" charset="-122"/>
                <a:cs typeface="Times New Roman" panose="02020603050405020304" charset="0"/>
              </a:rPr>
              <a:t>     </a:t>
            </a:r>
            <a:r>
              <a:rPr lang="zh-CN" altLang="en-US" sz="2300" dirty="0">
                <a:latin typeface="Times New Roman" panose="02020603050405020304" charset="0"/>
                <a:ea typeface="宋体" panose="02010600030101010101" pitchFamily="2" charset="-122"/>
                <a:cs typeface="Times New Roman" panose="02020603050405020304" charset="0"/>
              </a:rPr>
              <a:t>她大发脾气以宣泄情绪。</a:t>
            </a:r>
            <a:endParaRPr lang="en-US" altLang="zh-CN" sz="2300" dirty="0">
              <a:latin typeface="Times New Roman" panose="02020603050405020304" charset="0"/>
              <a:ea typeface="宋体" panose="02010600030101010101" pitchFamily="2" charset="-122"/>
              <a:cs typeface="Times New Roman" panose="02020603050405020304" charset="0"/>
            </a:endParaRPr>
          </a:p>
          <a:p>
            <a:pPr indent="0" fontAlgn="auto">
              <a:lnSpc>
                <a:spcPct val="150000"/>
              </a:lnSpc>
            </a:pPr>
            <a:r>
              <a:rPr lang="en-US" altLang="zh-CN" sz="2300" dirty="0">
                <a:latin typeface="Times New Roman" panose="02020603050405020304" charset="0"/>
                <a:ea typeface="宋体" panose="02010600030101010101" pitchFamily="2" charset="-122"/>
                <a:cs typeface="Times New Roman" panose="02020603050405020304" charset="0"/>
              </a:rPr>
              <a:t>   - She gave vent to her anger and jealousy.</a:t>
            </a:r>
            <a:endParaRPr lang="en-US" altLang="zh-CN" sz="2300" dirty="0">
              <a:latin typeface="Times New Roman" panose="02020603050405020304" charset="0"/>
              <a:ea typeface="宋体" panose="02010600030101010101" pitchFamily="2" charset="-122"/>
              <a:cs typeface="Times New Roman" panose="02020603050405020304" charset="0"/>
            </a:endParaRPr>
          </a:p>
          <a:p>
            <a:pPr indent="0" fontAlgn="auto">
              <a:lnSpc>
                <a:spcPct val="150000"/>
              </a:lnSpc>
            </a:pPr>
            <a:r>
              <a:rPr lang="en-US" altLang="zh-CN" sz="2300" dirty="0">
                <a:latin typeface="Times New Roman" panose="02020603050405020304" charset="0"/>
                <a:ea typeface="宋体" panose="02010600030101010101" pitchFamily="2" charset="-122"/>
                <a:cs typeface="Times New Roman" panose="02020603050405020304" charset="0"/>
              </a:rPr>
              <a:t>2. outlet       n. (</a:t>
            </a:r>
            <a:r>
              <a:rPr lang="zh-CN" altLang="en-US" sz="2300" dirty="0">
                <a:latin typeface="Times New Roman" panose="02020603050405020304" charset="0"/>
                <a:ea typeface="宋体" panose="02010600030101010101" pitchFamily="2" charset="-122"/>
                <a:cs typeface="Times New Roman" panose="02020603050405020304" charset="0"/>
              </a:rPr>
              <a:t>感情的</a:t>
            </a:r>
            <a:r>
              <a:rPr lang="en-US" altLang="zh-CN" sz="2300" dirty="0">
                <a:latin typeface="Times New Roman" panose="02020603050405020304" charset="0"/>
                <a:ea typeface="宋体" panose="02010600030101010101" pitchFamily="2" charset="-122"/>
                <a:cs typeface="Times New Roman" panose="02020603050405020304" charset="0"/>
              </a:rPr>
              <a:t>)</a:t>
            </a:r>
            <a:r>
              <a:rPr lang="zh-CN" altLang="en-US" sz="2300" dirty="0">
                <a:latin typeface="Times New Roman" panose="02020603050405020304" charset="0"/>
                <a:ea typeface="宋体" panose="02010600030101010101" pitchFamily="2" charset="-122"/>
                <a:cs typeface="Times New Roman" panose="02020603050405020304" charset="0"/>
              </a:rPr>
              <a:t>发泄途径；排出口；分销店</a:t>
            </a:r>
            <a:endParaRPr lang="en-US" altLang="zh-CN" sz="2300" dirty="0">
              <a:latin typeface="Times New Roman" panose="02020603050405020304" charset="0"/>
              <a:ea typeface="宋体" panose="02010600030101010101" pitchFamily="2" charset="-122"/>
              <a:cs typeface="Times New Roman" panose="02020603050405020304" charset="0"/>
            </a:endParaRPr>
          </a:p>
          <a:p>
            <a:pPr indent="0" fontAlgn="auto">
              <a:lnSpc>
                <a:spcPct val="150000"/>
              </a:lnSpc>
            </a:pPr>
            <a:r>
              <a:rPr lang="en-US" altLang="zh-CN" sz="2300" dirty="0">
                <a:latin typeface="Times New Roman" panose="02020603050405020304" charset="0"/>
                <a:ea typeface="宋体" panose="02010600030101010101" pitchFamily="2" charset="-122"/>
                <a:cs typeface="Times New Roman" panose="02020603050405020304" charset="0"/>
              </a:rPr>
              <a:t>3. </a:t>
            </a:r>
            <a:r>
              <a:rPr lang="en-US" altLang="zh-CN" sz="2300">
                <a:solidFill>
                  <a:srgbClr val="000000"/>
                </a:solidFill>
                <a:latin typeface="Times New Roman" panose="02020603050405020304"/>
                <a:ea typeface="Times New Roman" panose="02020603050405020304"/>
                <a:sym typeface="+mn-ea"/>
              </a:rPr>
              <a:t>The </a:t>
            </a:r>
            <a:r>
              <a:rPr lang="en-US" altLang="zh-CN" sz="2300" b="1">
                <a:solidFill>
                  <a:srgbClr val="C00000"/>
                </a:solidFill>
                <a:latin typeface="Times New Roman" panose="02020603050405020304"/>
                <a:ea typeface="Times New Roman" panose="02020603050405020304"/>
                <a:sym typeface="+mn-ea"/>
              </a:rPr>
              <a:t>gesture</a:t>
            </a:r>
            <a:r>
              <a:rPr lang="en-US" altLang="zh-CN" sz="2300">
                <a:solidFill>
                  <a:srgbClr val="000000"/>
                </a:solidFill>
                <a:latin typeface="Times New Roman" panose="02020603050405020304"/>
                <a:ea typeface="Times New Roman" panose="02020603050405020304"/>
                <a:sym typeface="+mn-ea"/>
              </a:rPr>
              <a:t> of the gift is more important than the gift itself.</a:t>
            </a:r>
            <a:endParaRPr lang="en-US" altLang="zh-CN" sz="2300">
              <a:solidFill>
                <a:srgbClr val="000000"/>
              </a:solidFill>
              <a:latin typeface="Times New Roman" panose="02020603050405020304"/>
              <a:ea typeface="Times New Roman" panose="02020603050405020304"/>
            </a:endParaRPr>
          </a:p>
          <a:p>
            <a:pPr indent="0" fontAlgn="auto">
              <a:lnSpc>
                <a:spcPct val="150000"/>
              </a:lnSpc>
            </a:pPr>
            <a:r>
              <a:rPr lang="en-US" altLang="zh-CN" sz="2300" dirty="0">
                <a:latin typeface="Times New Roman" panose="02020603050405020304" charset="0"/>
                <a:ea typeface="宋体" panose="02010600030101010101" pitchFamily="2" charset="-122"/>
                <a:cs typeface="Times New Roman" panose="02020603050405020304" charset="0"/>
              </a:rPr>
              <a:t>           n. </a:t>
            </a:r>
            <a:r>
              <a:rPr lang="zh-CN" altLang="en-US" sz="2300" dirty="0">
                <a:latin typeface="Times New Roman" panose="02020603050405020304" charset="0"/>
                <a:ea typeface="宋体" panose="02010600030101010101" pitchFamily="2" charset="-122"/>
                <a:cs typeface="Times New Roman" panose="02020603050405020304" charset="0"/>
              </a:rPr>
              <a:t>姿态，表示</a:t>
            </a:r>
            <a:endParaRPr lang="zh-CN" altLang="en-US" sz="2300" dirty="0">
              <a:latin typeface="Times New Roman" panose="02020603050405020304" charset="0"/>
              <a:ea typeface="宋体" panose="02010600030101010101" pitchFamily="2" charset="-122"/>
              <a:cs typeface="Times New Roman" panose="02020603050405020304" charset="0"/>
            </a:endParaRPr>
          </a:p>
          <a:p>
            <a:pPr indent="0" fontAlgn="auto">
              <a:lnSpc>
                <a:spcPct val="150000"/>
              </a:lnSpc>
              <a:buFont typeface="Wingdings" panose="05000000000000000000" charset="0"/>
              <a:buNone/>
            </a:pPr>
            <a:r>
              <a:rPr lang="en-US" altLang="zh-CN" sz="2300" dirty="0">
                <a:latin typeface="Times New Roman" panose="02020603050405020304" charset="0"/>
                <a:ea typeface="宋体" panose="02010600030101010101" pitchFamily="2" charset="-122"/>
                <a:cs typeface="Times New Roman" panose="02020603050405020304" charset="0"/>
              </a:rPr>
              <a:t>    - They sent some flowers as a gesture of sympathy to the parents of the child.   </a:t>
            </a:r>
            <a:r>
              <a:rPr lang="zh-CN" altLang="en-US" sz="2300" dirty="0">
                <a:latin typeface="Times New Roman" panose="02020603050405020304" charset="0"/>
                <a:ea typeface="宋体" panose="02010600030101010101" pitchFamily="2" charset="-122"/>
                <a:cs typeface="Times New Roman" panose="02020603050405020304" charset="0"/>
              </a:rPr>
              <a:t>以表同情</a:t>
            </a:r>
            <a:endParaRPr lang="zh-CN" altLang="en-US" sz="2300" dirty="0">
              <a:latin typeface="Times New Roman" panose="02020603050405020304" charset="0"/>
              <a:ea typeface="宋体" panose="02010600030101010101" pitchFamily="2" charset="-122"/>
              <a:cs typeface="Times New Roman" panose="02020603050405020304" charset="0"/>
            </a:endParaRPr>
          </a:p>
          <a:p>
            <a:pPr indent="0" fontAlgn="auto">
              <a:lnSpc>
                <a:spcPct val="150000"/>
              </a:lnSpc>
              <a:buFont typeface="Wingdings" panose="05000000000000000000" charset="0"/>
              <a:buNone/>
            </a:pPr>
            <a:r>
              <a:rPr lang="zh-CN" altLang="en-US" sz="2300" dirty="0">
                <a:latin typeface="Times New Roman" panose="02020603050405020304" charset="0"/>
                <a:ea typeface="宋体" panose="02010600030101010101" pitchFamily="2" charset="-122"/>
                <a:cs typeface="Times New Roman" panose="02020603050405020304" charset="0"/>
              </a:rPr>
              <a:t> </a:t>
            </a:r>
            <a:r>
              <a:rPr lang="en-US" altLang="zh-CN" sz="2300" dirty="0">
                <a:latin typeface="Times New Roman" panose="02020603050405020304" charset="0"/>
                <a:ea typeface="宋体" panose="02010600030101010101" pitchFamily="2" charset="-122"/>
                <a:cs typeface="Times New Roman" panose="02020603050405020304" charset="0"/>
              </a:rPr>
              <a:t>   - We do not accept responsibility but we will refund the money as a gesture of goodwill. </a:t>
            </a:r>
            <a:endParaRPr lang="en-US" altLang="zh-CN" sz="2300" dirty="0">
              <a:latin typeface="Times New Roman" panose="02020603050405020304" charset="0"/>
              <a:ea typeface="宋体" panose="02010600030101010101" pitchFamily="2" charset="-122"/>
              <a:cs typeface="Times New Roman" panose="02020603050405020304" charset="0"/>
            </a:endParaRPr>
          </a:p>
          <a:p>
            <a:endParaRPr lang="zh-CN" altLang="en-US" dirty="0"/>
          </a:p>
          <a:p>
            <a:endParaRPr lang="en-US" altLang="zh-CN" dirty="0">
              <a:solidFill>
                <a:schemeClr val="tx1"/>
              </a:solidFill>
              <a:latin typeface="Times New Roman" panose="02020603050405020304" charset="0"/>
              <a:ea typeface="宋体" panose="02010600030101010101" pitchFamily="2" charset="-122"/>
              <a:cs typeface="Times New Roman" panose="02020603050405020304" charset="0"/>
              <a:sym typeface="+mn-ea"/>
            </a:endParaRPr>
          </a:p>
        </p:txBody>
      </p:sp>
      <p:grpSp>
        <p:nvGrpSpPr>
          <p:cNvPr id="23" name="组合 22"/>
          <p:cNvGrpSpPr/>
          <p:nvPr>
            <p:custDataLst>
              <p:tags r:id="rId1"/>
            </p:custDataLst>
          </p:nvPr>
        </p:nvGrpSpPr>
        <p:grpSpPr>
          <a:xfrm>
            <a:off x="8455660" y="540385"/>
            <a:ext cx="2820035" cy="4044950"/>
            <a:chOff x="4143" y="2221"/>
            <a:chExt cx="10713" cy="14700"/>
          </a:xfrm>
        </p:grpSpPr>
        <p:sp>
          <p:nvSpPr>
            <p:cNvPr id="24" name="对角圆角矩形 23"/>
            <p:cNvSpPr/>
            <p:nvPr>
              <p:custDataLst>
                <p:tags r:id="rId2"/>
              </p:custDataLst>
            </p:nvPr>
          </p:nvSpPr>
          <p:spPr>
            <a:xfrm>
              <a:off x="4143" y="2221"/>
              <a:ext cx="9856" cy="13981"/>
            </a:xfrm>
            <a:prstGeom prst="round2DiagRect">
              <a:avLst>
                <a:gd name="adj1" fmla="val 22507"/>
                <a:gd name="adj2" fmla="val 0"/>
              </a:avLst>
            </a:prstGeom>
            <a:solidFill>
              <a:schemeClr val="accent1">
                <a:lumMod val="20000"/>
                <a:lumOff val="80000"/>
                <a:alpha val="5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25" name="图片 24" descr="E:/设计图片素材/guillaume-briard-CJp8wVjGZ88-unsplash.jpgguillaume-briard-CJp8wVjGZ88-unsplash"/>
            <p:cNvPicPr>
              <a:picLocks noChangeAspect="1"/>
            </p:cNvPicPr>
            <p:nvPr>
              <p:custDataLst>
                <p:tags r:id="rId3"/>
              </p:custDataLst>
            </p:nvPr>
          </p:nvPicPr>
          <p:blipFill>
            <a:blip r:embed="rId4" cstate="email"/>
            <a:srcRect l="-31" t="7794" r="-31" b="7794"/>
            <a:stretch>
              <a:fillRect/>
            </a:stretch>
          </p:blipFill>
          <p:spPr>
            <a:xfrm>
              <a:off x="4924" y="2857"/>
              <a:ext cx="9932" cy="14064"/>
            </a:xfrm>
            <a:prstGeom prst="round2DiagRect">
              <a:avLst>
                <a:gd name="adj1" fmla="val 15840"/>
                <a:gd name="adj2" fmla="val 0"/>
              </a:avLst>
            </a:prstGeom>
            <a:ln w="6350" cap="flat" cmpd="sng" algn="ctr">
              <a:solidFill>
                <a:schemeClr val="tx1">
                  <a:lumMod val="100000"/>
                  <a:alpha val="5000"/>
                </a:schemeClr>
              </a:solidFill>
              <a:prstDash val="solid"/>
              <a:round/>
              <a:headEnd type="none" w="med" len="med"/>
              <a:tailEnd type="none" w="med" len="med"/>
            </a:ln>
            <a:effectLst>
              <a:outerShdw blurRad="152400" dist="38100" dir="2700000" algn="tl" rotWithShape="0">
                <a:schemeClr val="tx1">
                  <a:alpha val="20000"/>
                </a:schemeClr>
              </a:outerShdw>
            </a:effectLst>
          </p:spPr>
        </p:pic>
      </p:grpSp>
    </p:spTree>
    <p:custDataLst>
      <p:tags r:id="rId5"/>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3360" y="95250"/>
            <a:ext cx="1901825" cy="720090"/>
          </a:xfrm>
        </p:spPr>
        <p:txBody>
          <a:bodyPr/>
          <a:lstStyle/>
          <a:p>
            <a:r>
              <a:rPr lang="zh-CN" altLang="en-US">
                <a:latin typeface="楷体" panose="02010609060101010101" charset="-122"/>
                <a:ea typeface="楷体" panose="02010609060101010101" charset="-122"/>
              </a:rPr>
              <a:t>完形填空</a:t>
            </a:r>
            <a:endParaRPr lang="zh-CN" altLang="en-US">
              <a:latin typeface="楷体" panose="02010609060101010101" charset="-122"/>
              <a:ea typeface="楷体" panose="02010609060101010101" charset="-122"/>
            </a:endParaRPr>
          </a:p>
        </p:txBody>
      </p:sp>
      <p:sp>
        <p:nvSpPr>
          <p:cNvPr id="3" name="文本框 2"/>
          <p:cNvSpPr txBox="1"/>
          <p:nvPr/>
        </p:nvSpPr>
        <p:spPr>
          <a:xfrm>
            <a:off x="297180" y="1114425"/>
            <a:ext cx="11269980" cy="2584450"/>
          </a:xfrm>
          <a:prstGeom prst="rect">
            <a:avLst/>
          </a:prstGeom>
          <a:ln>
            <a:solidFill>
              <a:schemeClr val="accent3">
                <a:lumMod val="75000"/>
              </a:schemeClr>
            </a:solidFill>
          </a:ln>
        </p:spPr>
        <p:txBody>
          <a:bodyPr wrap="square">
            <a:spAutoFit/>
          </a:bodyPr>
          <a:lstStyle/>
          <a:p>
            <a:pPr marL="0" indent="266700" algn="just" defTabSz="266700" fontAlgn="ctr">
              <a:lnSpc>
                <a:spcPct val="135000"/>
              </a:lnSpc>
              <a:spcBef>
                <a:spcPct val="0"/>
              </a:spcBef>
              <a:spcAft>
                <a:spcPct val="0"/>
              </a:spcAft>
            </a:pPr>
            <a:r>
              <a:rPr lang="en-US" altLang="zh-CN" sz="2000">
                <a:solidFill>
                  <a:srgbClr val="000000"/>
                </a:solidFill>
                <a:latin typeface="Times New Roman" panose="02020603050405020304"/>
                <a:ea typeface="Times New Roman" panose="02020603050405020304"/>
              </a:rPr>
              <a:t>At 63, Ann Thomas-Carter stepped into Framland care home for the first time and was immediately taken aback. “It wasn’t like a care home at all. It felt like a big </a:t>
            </a:r>
            <a:r>
              <a:rPr lang="en-US" altLang="zh-CN" sz="2000" u="sng">
                <a:solidFill>
                  <a:srgbClr val="000000"/>
                </a:solidFill>
                <a:latin typeface="Times New Roman" panose="02020603050405020304"/>
                <a:ea typeface="宋体" panose="02010600030101010101" pitchFamily="2" charset="-122"/>
              </a:rPr>
              <a:t>___21___</a:t>
            </a:r>
            <a:r>
              <a:rPr lang="en-US" altLang="zh-CN" sz="2000">
                <a:solidFill>
                  <a:srgbClr val="000000"/>
                </a:solidFill>
                <a:latin typeface="Times New Roman" panose="02020603050405020304"/>
                <a:ea typeface="Times New Roman" panose="02020603050405020304"/>
              </a:rPr>
              <a:t>, especially since everyone calls the residents ‘family member’,” Ann recalled.</a:t>
            </a:r>
            <a:endParaRPr lang="en-US" altLang="zh-CN" sz="2000">
              <a:solidFill>
                <a:srgbClr val="000000"/>
              </a:solidFill>
              <a:latin typeface="Times New Roman" panose="02020603050405020304"/>
              <a:ea typeface="Times New Roman" panose="02020603050405020304"/>
            </a:endParaRPr>
          </a:p>
          <a:p>
            <a:pPr marL="0" indent="266700" algn="just" defTabSz="266700" fontAlgn="ctr">
              <a:lnSpc>
                <a:spcPct val="135000"/>
              </a:lnSpc>
              <a:spcBef>
                <a:spcPct val="0"/>
              </a:spcBef>
              <a:spcAft>
                <a:spcPct val="0"/>
              </a:spcAft>
            </a:pPr>
            <a:r>
              <a:rPr lang="en-US" altLang="zh-CN" sz="2000">
                <a:solidFill>
                  <a:srgbClr val="000000"/>
                </a:solidFill>
                <a:latin typeface="Times New Roman" panose="02020603050405020304"/>
                <a:ea typeface="Times New Roman" panose="02020603050405020304"/>
              </a:rPr>
              <a:t>“I’d never done any caring beyond </a:t>
            </a:r>
            <a:r>
              <a:rPr lang="en-US" altLang="zh-CN" sz="2000" u="sng">
                <a:solidFill>
                  <a:srgbClr val="000000"/>
                </a:solidFill>
                <a:latin typeface="Times New Roman" panose="02020603050405020304"/>
                <a:ea typeface="宋体" panose="02010600030101010101" pitchFamily="2" charset="-122"/>
              </a:rPr>
              <a:t>___22___</a:t>
            </a:r>
            <a:r>
              <a:rPr lang="en-US" altLang="zh-CN" sz="2000">
                <a:solidFill>
                  <a:srgbClr val="000000"/>
                </a:solidFill>
                <a:latin typeface="Times New Roman" panose="02020603050405020304"/>
                <a:ea typeface="Times New Roman" panose="02020603050405020304"/>
              </a:rPr>
              <a:t> my parents when they had cancer, so </a:t>
            </a:r>
            <a:r>
              <a:rPr lang="en-US" altLang="zh-CN" sz="2000">
                <a:solidFill>
                  <a:schemeClr val="tx1"/>
                </a:solidFill>
                <a:highlight>
                  <a:srgbClr val="FFFF00"/>
                </a:highlight>
                <a:latin typeface="Times New Roman" panose="02020603050405020304"/>
                <a:ea typeface="Times New Roman" panose="02020603050405020304"/>
              </a:rPr>
              <a:t>I had no idea what to </a:t>
            </a:r>
            <a:r>
              <a:rPr lang="en-US" altLang="zh-CN" sz="2000" u="sng">
                <a:solidFill>
                  <a:schemeClr val="tx1"/>
                </a:solidFill>
                <a:highlight>
                  <a:srgbClr val="FFFF00"/>
                </a:highlight>
                <a:latin typeface="Times New Roman" panose="02020603050405020304"/>
                <a:ea typeface="宋体" panose="02010600030101010101" pitchFamily="2" charset="-122"/>
              </a:rPr>
              <a:t>___23___</a:t>
            </a:r>
            <a:r>
              <a:rPr lang="en-US" altLang="zh-CN" sz="2000">
                <a:solidFill>
                  <a:schemeClr val="tx1"/>
                </a:solidFill>
                <a:highlight>
                  <a:srgbClr val="FFFF00"/>
                </a:highlight>
                <a:latin typeface="Times New Roman" panose="02020603050405020304"/>
                <a:ea typeface="Times New Roman" panose="02020603050405020304"/>
              </a:rPr>
              <a:t>,”</a:t>
            </a:r>
            <a:r>
              <a:rPr lang="en-US" altLang="zh-CN" sz="2000">
                <a:solidFill>
                  <a:srgbClr val="000000"/>
                </a:solidFill>
                <a:latin typeface="Times New Roman" panose="02020603050405020304"/>
                <a:ea typeface="Times New Roman" panose="02020603050405020304"/>
              </a:rPr>
              <a:t> she says. “Still, I thought</a:t>
            </a:r>
            <a:r>
              <a:rPr lang="en-US" altLang="zh-CN" sz="2000">
                <a:solidFill>
                  <a:srgbClr val="000000"/>
                </a:solidFill>
                <a:highlight>
                  <a:srgbClr val="FFFF00"/>
                </a:highlight>
                <a:latin typeface="Times New Roman" panose="02020603050405020304"/>
                <a:ea typeface="Times New Roman" panose="02020603050405020304"/>
              </a:rPr>
              <a:t> it couldn’t </a:t>
            </a:r>
            <a:r>
              <a:rPr lang="en-US" altLang="zh-CN" sz="2000" u="sng">
                <a:solidFill>
                  <a:srgbClr val="000000"/>
                </a:solidFill>
                <a:highlight>
                  <a:srgbClr val="FFFF00"/>
                </a:highlight>
                <a:latin typeface="Times New Roman" panose="02020603050405020304"/>
                <a:ea typeface="宋体" panose="02010600030101010101" pitchFamily="2" charset="-122"/>
              </a:rPr>
              <a:t>___24___</a:t>
            </a:r>
            <a:r>
              <a:rPr lang="en-US" altLang="zh-CN" sz="2000">
                <a:solidFill>
                  <a:srgbClr val="000000"/>
                </a:solidFill>
                <a:highlight>
                  <a:srgbClr val="FFFF00"/>
                </a:highlight>
                <a:latin typeface="Times New Roman" panose="02020603050405020304"/>
                <a:ea typeface="Times New Roman" panose="02020603050405020304"/>
              </a:rPr>
              <a:t> to try</a:t>
            </a:r>
            <a:r>
              <a:rPr lang="en-US" altLang="zh-CN" sz="2000">
                <a:solidFill>
                  <a:srgbClr val="000000"/>
                </a:solidFill>
                <a:latin typeface="Times New Roman" panose="02020603050405020304"/>
                <a:ea typeface="Times New Roman" panose="02020603050405020304"/>
              </a:rPr>
              <a:t>. I showed up on that first day in 2017 to </a:t>
            </a:r>
            <a:r>
              <a:rPr lang="en-US" altLang="zh-CN" sz="2000" u="sng">
                <a:solidFill>
                  <a:srgbClr val="000000"/>
                </a:solidFill>
                <a:latin typeface="Times New Roman" panose="02020603050405020304"/>
                <a:ea typeface="宋体" panose="02010600030101010101" pitchFamily="2" charset="-122"/>
              </a:rPr>
              <a:t>___25___</a:t>
            </a:r>
            <a:r>
              <a:rPr lang="en-US" altLang="zh-CN" sz="2000">
                <a:solidFill>
                  <a:srgbClr val="000000"/>
                </a:solidFill>
                <a:latin typeface="Times New Roman" panose="02020603050405020304"/>
                <a:ea typeface="Times New Roman" panose="02020603050405020304"/>
              </a:rPr>
              <a:t> a more experienced volunteer and six hours went in six minutes.”</a:t>
            </a:r>
            <a:endParaRPr lang="en-US" altLang="zh-CN" sz="2000">
              <a:solidFill>
                <a:srgbClr val="000000"/>
              </a:solidFill>
              <a:latin typeface="Times New Roman" panose="02020603050405020304"/>
              <a:ea typeface="Times New Roman" panose="02020603050405020304"/>
            </a:endParaRPr>
          </a:p>
        </p:txBody>
      </p:sp>
      <p:sp>
        <p:nvSpPr>
          <p:cNvPr id="4" name="文本框 3"/>
          <p:cNvSpPr txBox="1"/>
          <p:nvPr/>
        </p:nvSpPr>
        <p:spPr>
          <a:xfrm>
            <a:off x="213360" y="3928110"/>
            <a:ext cx="9956800" cy="2145665"/>
          </a:xfrm>
          <a:prstGeom prst="rect">
            <a:avLst/>
          </a:prstGeom>
        </p:spPr>
        <p:txBody>
          <a:bodyPr wrap="square">
            <a:noAutofit/>
          </a:bodyPr>
          <a:lstStyle/>
          <a:p>
            <a:pPr marL="0" indent="0" algn="l" defTabSz="266700" fontAlgn="ctr">
              <a:lnSpc>
                <a:spcPct val="135000"/>
              </a:lnSpc>
              <a:spcBef>
                <a:spcPct val="0"/>
              </a:spcBef>
              <a:spcAft>
                <a:spcPct val="0"/>
              </a:spcAft>
              <a:tabLst>
                <a:tab pos="1546860" algn="l"/>
                <a:tab pos="3094355" algn="l"/>
                <a:tab pos="4641215" algn="l"/>
              </a:tabLst>
            </a:pPr>
            <a:r>
              <a:rPr lang="en-US" altLang="zh-CN" sz="2000">
                <a:solidFill>
                  <a:srgbClr val="000000"/>
                </a:solidFill>
                <a:latin typeface="Times New Roman" panose="02020603050405020304"/>
                <a:ea typeface="宋体" panose="02010600030101010101" pitchFamily="2" charset="-122"/>
              </a:rPr>
              <a:t>21. A. </a:t>
            </a:r>
            <a:r>
              <a:rPr lang="en-US" altLang="zh-CN" sz="2000">
                <a:solidFill>
                  <a:srgbClr val="000000"/>
                </a:solidFill>
                <a:latin typeface="Times New Roman" panose="02020603050405020304"/>
                <a:ea typeface="Times New Roman" panose="02020603050405020304"/>
              </a:rPr>
              <a:t>school</a:t>
            </a:r>
            <a:r>
              <a:rPr lang="en-US" altLang="zh-CN" sz="2000">
                <a:solidFill>
                  <a:srgbClr val="000000"/>
                </a:solidFill>
                <a:latin typeface="Times New Roman" panose="02020603050405020304"/>
                <a:ea typeface="宋体" panose="02010600030101010101" pitchFamily="2" charset="-122"/>
              </a:rPr>
              <a:t>	B. </a:t>
            </a:r>
            <a:r>
              <a:rPr lang="en-US" altLang="zh-CN" sz="2000">
                <a:solidFill>
                  <a:srgbClr val="000000"/>
                </a:solidFill>
                <a:latin typeface="Times New Roman" panose="02020603050405020304"/>
                <a:ea typeface="Times New Roman" panose="02020603050405020304"/>
              </a:rPr>
              <a:t>agency</a:t>
            </a:r>
            <a:r>
              <a:rPr lang="en-US" altLang="zh-CN" sz="2000">
                <a:solidFill>
                  <a:srgbClr val="000000"/>
                </a:solidFill>
                <a:latin typeface="Times New Roman" panose="02020603050405020304"/>
                <a:ea typeface="宋体" panose="02010600030101010101" pitchFamily="2" charset="-122"/>
              </a:rPr>
              <a:t>	</a:t>
            </a:r>
            <a:r>
              <a:rPr lang="en-US" altLang="zh-CN" sz="2000">
                <a:solidFill>
                  <a:srgbClr val="C00000"/>
                </a:solidFill>
                <a:latin typeface="Times New Roman" panose="02020603050405020304"/>
                <a:ea typeface="宋体" panose="02010600030101010101" pitchFamily="2" charset="-122"/>
              </a:rPr>
              <a:t>C. </a:t>
            </a:r>
            <a:r>
              <a:rPr lang="en-US" altLang="zh-CN" sz="2000">
                <a:solidFill>
                  <a:srgbClr val="C00000"/>
                </a:solidFill>
                <a:latin typeface="Times New Roman" panose="02020603050405020304"/>
                <a:ea typeface="Times New Roman" panose="02020603050405020304"/>
              </a:rPr>
              <a:t>family</a:t>
            </a:r>
            <a:r>
              <a:rPr lang="en-US" altLang="zh-CN" sz="2000">
                <a:solidFill>
                  <a:srgbClr val="000000"/>
                </a:solidFill>
                <a:latin typeface="Times New Roman" panose="02020603050405020304"/>
                <a:ea typeface="宋体" panose="02010600030101010101" pitchFamily="2" charset="-122"/>
              </a:rPr>
              <a:t>	D. </a:t>
            </a:r>
            <a:r>
              <a:rPr lang="en-US" altLang="zh-CN" sz="2000">
                <a:solidFill>
                  <a:srgbClr val="000000"/>
                </a:solidFill>
                <a:latin typeface="Times New Roman" panose="02020603050405020304"/>
                <a:ea typeface="Times New Roman" panose="02020603050405020304"/>
              </a:rPr>
              <a:t>team</a:t>
            </a:r>
            <a:endParaRPr lang="en-US" altLang="zh-CN" sz="2000">
              <a:solidFill>
                <a:srgbClr val="000000"/>
              </a:solidFill>
              <a:latin typeface="Times New Roman" panose="02020603050405020304"/>
              <a:ea typeface="Times New Roman" panose="02020603050405020304"/>
            </a:endParaRPr>
          </a:p>
          <a:p>
            <a:pPr marL="0" indent="0" algn="l" defTabSz="266700" fontAlgn="ctr">
              <a:lnSpc>
                <a:spcPct val="135000"/>
              </a:lnSpc>
              <a:spcBef>
                <a:spcPct val="0"/>
              </a:spcBef>
              <a:spcAft>
                <a:spcPct val="0"/>
              </a:spcAft>
              <a:tabLst>
                <a:tab pos="1546860" algn="l"/>
                <a:tab pos="3094355" algn="l"/>
                <a:tab pos="4641215" algn="l"/>
              </a:tabLst>
            </a:pPr>
            <a:r>
              <a:rPr lang="en-US" altLang="zh-CN" sz="2000">
                <a:solidFill>
                  <a:srgbClr val="000000"/>
                </a:solidFill>
                <a:latin typeface="Times New Roman" panose="02020603050405020304"/>
                <a:ea typeface="宋体" panose="02010600030101010101" pitchFamily="2" charset="-122"/>
              </a:rPr>
              <a:t>22. A. </a:t>
            </a:r>
            <a:r>
              <a:rPr lang="en-US" altLang="zh-CN" sz="2000">
                <a:solidFill>
                  <a:srgbClr val="000000"/>
                </a:solidFill>
                <a:latin typeface="Times New Roman" panose="02020603050405020304"/>
                <a:ea typeface="Times New Roman" panose="02020603050405020304"/>
              </a:rPr>
              <a:t>talking to </a:t>
            </a:r>
            <a:r>
              <a:rPr lang="en-US" altLang="zh-CN" sz="2000">
                <a:solidFill>
                  <a:srgbClr val="000000"/>
                </a:solidFill>
                <a:latin typeface="Times New Roman" panose="02020603050405020304"/>
                <a:ea typeface="宋体" panose="02010600030101010101" pitchFamily="2" charset="-122"/>
              </a:rPr>
              <a:t>B. </a:t>
            </a:r>
            <a:r>
              <a:rPr lang="en-US" altLang="zh-CN" sz="2000">
                <a:solidFill>
                  <a:srgbClr val="000000"/>
                </a:solidFill>
                <a:latin typeface="Times New Roman" panose="02020603050405020304"/>
                <a:ea typeface="Times New Roman" panose="02020603050405020304"/>
              </a:rPr>
              <a:t>seeing off  </a:t>
            </a:r>
            <a:r>
              <a:rPr lang="zh-CN" altLang="en-US" sz="2000">
                <a:solidFill>
                  <a:srgbClr val="000000"/>
                </a:solidFill>
                <a:latin typeface="Times New Roman" panose="02020603050405020304"/>
                <a:ea typeface="Times New Roman" panose="02020603050405020304"/>
              </a:rPr>
              <a:t>送行</a:t>
            </a:r>
            <a:r>
              <a:rPr lang="en-US" altLang="zh-CN" sz="2000">
                <a:solidFill>
                  <a:srgbClr val="000000"/>
                </a:solidFill>
                <a:latin typeface="Times New Roman" panose="02020603050405020304"/>
                <a:ea typeface="宋体" panose="02010600030101010101" pitchFamily="2" charset="-122"/>
              </a:rPr>
              <a:t>	C. </a:t>
            </a:r>
            <a:r>
              <a:rPr lang="en-US" altLang="zh-CN" sz="2000">
                <a:solidFill>
                  <a:srgbClr val="000000"/>
                </a:solidFill>
                <a:latin typeface="Times New Roman" panose="02020603050405020304"/>
                <a:ea typeface="Times New Roman" panose="02020603050405020304"/>
              </a:rPr>
              <a:t>picking on</a:t>
            </a:r>
            <a:r>
              <a:rPr lang="en-US" altLang="zh-CN" sz="2000">
                <a:solidFill>
                  <a:srgbClr val="000000"/>
                </a:solidFill>
                <a:latin typeface="Times New Roman" panose="02020603050405020304"/>
                <a:ea typeface="宋体" panose="02010600030101010101" pitchFamily="2" charset="-122"/>
              </a:rPr>
              <a:t>	</a:t>
            </a:r>
            <a:r>
              <a:rPr lang="zh-CN" altLang="en-US" sz="2000">
                <a:solidFill>
                  <a:srgbClr val="000000"/>
                </a:solidFill>
                <a:latin typeface="Times New Roman" panose="02020603050405020304"/>
                <a:ea typeface="宋体" panose="02010600030101010101" pitchFamily="2" charset="-122"/>
              </a:rPr>
              <a:t>找茬，刁难</a:t>
            </a:r>
            <a:r>
              <a:rPr lang="en-US" altLang="zh-CN" sz="2000">
                <a:solidFill>
                  <a:srgbClr val="000000"/>
                </a:solidFill>
                <a:latin typeface="Times New Roman" panose="02020603050405020304"/>
                <a:ea typeface="宋体" panose="02010600030101010101" pitchFamily="2" charset="-122"/>
              </a:rPr>
              <a:t>     </a:t>
            </a:r>
            <a:r>
              <a:rPr lang="en-US" altLang="zh-CN" sz="2000">
                <a:solidFill>
                  <a:srgbClr val="C00000"/>
                </a:solidFill>
                <a:latin typeface="Times New Roman" panose="02020603050405020304"/>
                <a:ea typeface="宋体" panose="02010600030101010101" pitchFamily="2" charset="-122"/>
              </a:rPr>
              <a:t>D. </a:t>
            </a:r>
            <a:r>
              <a:rPr lang="en-US" altLang="zh-CN" sz="2000">
                <a:solidFill>
                  <a:srgbClr val="C00000"/>
                </a:solidFill>
                <a:latin typeface="Times New Roman" panose="02020603050405020304"/>
                <a:ea typeface="Times New Roman" panose="02020603050405020304"/>
              </a:rPr>
              <a:t>looking after</a:t>
            </a:r>
            <a:endParaRPr lang="en-US" altLang="zh-CN" sz="2000">
              <a:solidFill>
                <a:srgbClr val="C00000"/>
              </a:solidFill>
              <a:latin typeface="Times New Roman" panose="02020603050405020304"/>
              <a:ea typeface="Times New Roman" panose="02020603050405020304"/>
            </a:endParaRPr>
          </a:p>
          <a:p>
            <a:pPr marL="0" indent="0" algn="l" defTabSz="266700" fontAlgn="ctr">
              <a:lnSpc>
                <a:spcPct val="135000"/>
              </a:lnSpc>
              <a:spcBef>
                <a:spcPct val="0"/>
              </a:spcBef>
              <a:spcAft>
                <a:spcPct val="0"/>
              </a:spcAft>
              <a:tabLst>
                <a:tab pos="1546860" algn="l"/>
                <a:tab pos="3094355" algn="l"/>
                <a:tab pos="4641215" algn="l"/>
              </a:tabLst>
            </a:pPr>
            <a:r>
              <a:rPr lang="en-US" altLang="zh-CN" sz="2000">
                <a:solidFill>
                  <a:srgbClr val="000000"/>
                </a:solidFill>
                <a:latin typeface="Times New Roman" panose="02020603050405020304"/>
                <a:ea typeface="宋体" panose="02010600030101010101" pitchFamily="2" charset="-122"/>
              </a:rPr>
              <a:t>23. </a:t>
            </a:r>
            <a:r>
              <a:rPr lang="en-US" altLang="zh-CN" sz="2000">
                <a:solidFill>
                  <a:srgbClr val="C00000"/>
                </a:solidFill>
                <a:latin typeface="Times New Roman" panose="02020603050405020304"/>
                <a:ea typeface="宋体" panose="02010600030101010101" pitchFamily="2" charset="-122"/>
              </a:rPr>
              <a:t>A. </a:t>
            </a:r>
            <a:r>
              <a:rPr lang="en-US" altLang="zh-CN" sz="2000">
                <a:solidFill>
                  <a:srgbClr val="C00000"/>
                </a:solidFill>
                <a:latin typeface="Times New Roman" panose="02020603050405020304"/>
                <a:ea typeface="Times New Roman" panose="02020603050405020304"/>
              </a:rPr>
              <a:t>expect</a:t>
            </a:r>
            <a:r>
              <a:rPr lang="en-US" altLang="zh-CN" sz="2000">
                <a:solidFill>
                  <a:srgbClr val="000000"/>
                </a:solidFill>
                <a:latin typeface="Times New Roman" panose="02020603050405020304"/>
                <a:ea typeface="宋体" panose="02010600030101010101" pitchFamily="2" charset="-122"/>
              </a:rPr>
              <a:t>	B. </a:t>
            </a:r>
            <a:r>
              <a:rPr lang="en-US" altLang="zh-CN" sz="2000">
                <a:solidFill>
                  <a:srgbClr val="000000"/>
                </a:solidFill>
                <a:latin typeface="Times New Roman" panose="02020603050405020304"/>
                <a:ea typeface="Times New Roman" panose="02020603050405020304"/>
              </a:rPr>
              <a:t>blame</a:t>
            </a:r>
            <a:r>
              <a:rPr lang="en-US" altLang="zh-CN" sz="2000">
                <a:solidFill>
                  <a:srgbClr val="000000"/>
                </a:solidFill>
                <a:latin typeface="Times New Roman" panose="02020603050405020304"/>
                <a:ea typeface="宋体" panose="02010600030101010101" pitchFamily="2" charset="-122"/>
              </a:rPr>
              <a:t>	C. </a:t>
            </a:r>
            <a:r>
              <a:rPr lang="en-US" altLang="zh-CN" sz="2000">
                <a:solidFill>
                  <a:srgbClr val="000000"/>
                </a:solidFill>
                <a:latin typeface="Times New Roman" panose="02020603050405020304"/>
                <a:ea typeface="Times New Roman" panose="02020603050405020304"/>
              </a:rPr>
              <a:t>choose</a:t>
            </a:r>
            <a:r>
              <a:rPr lang="en-US" altLang="zh-CN" sz="2000">
                <a:solidFill>
                  <a:srgbClr val="000000"/>
                </a:solidFill>
                <a:latin typeface="Times New Roman" panose="02020603050405020304"/>
                <a:ea typeface="宋体" panose="02010600030101010101" pitchFamily="2" charset="-122"/>
              </a:rPr>
              <a:t>	D. </a:t>
            </a:r>
            <a:r>
              <a:rPr lang="en-US" altLang="zh-CN" sz="2000">
                <a:solidFill>
                  <a:srgbClr val="000000"/>
                </a:solidFill>
                <a:latin typeface="Times New Roman" panose="02020603050405020304"/>
                <a:ea typeface="Times New Roman" panose="02020603050405020304"/>
              </a:rPr>
              <a:t>benefit      </a:t>
            </a:r>
            <a:endParaRPr lang="en-US" altLang="zh-CN" sz="2000">
              <a:solidFill>
                <a:srgbClr val="000000"/>
              </a:solidFill>
              <a:latin typeface="Times New Roman" panose="02020603050405020304"/>
              <a:ea typeface="Times New Roman" panose="02020603050405020304"/>
            </a:endParaRPr>
          </a:p>
          <a:p>
            <a:pPr marL="0" indent="0" algn="l" defTabSz="266700" fontAlgn="ctr">
              <a:lnSpc>
                <a:spcPct val="135000"/>
              </a:lnSpc>
              <a:spcBef>
                <a:spcPct val="0"/>
              </a:spcBef>
              <a:spcAft>
                <a:spcPct val="0"/>
              </a:spcAft>
              <a:tabLst>
                <a:tab pos="1546860" algn="l"/>
                <a:tab pos="3094355" algn="l"/>
                <a:tab pos="4641215" algn="l"/>
              </a:tabLst>
            </a:pPr>
            <a:r>
              <a:rPr lang="en-US" altLang="zh-CN" sz="2000">
                <a:solidFill>
                  <a:srgbClr val="000000"/>
                </a:solidFill>
                <a:latin typeface="Times New Roman" panose="02020603050405020304"/>
                <a:ea typeface="宋体" panose="02010600030101010101" pitchFamily="2" charset="-122"/>
              </a:rPr>
              <a:t>24. A. </a:t>
            </a:r>
            <a:r>
              <a:rPr lang="en-US" altLang="zh-CN" sz="2000">
                <a:solidFill>
                  <a:srgbClr val="000000"/>
                </a:solidFill>
                <a:latin typeface="Times New Roman" panose="02020603050405020304"/>
                <a:ea typeface="Times New Roman" panose="02020603050405020304"/>
              </a:rPr>
              <a:t>help</a:t>
            </a:r>
            <a:r>
              <a:rPr lang="en-US" altLang="zh-CN" sz="2000">
                <a:solidFill>
                  <a:srgbClr val="000000"/>
                </a:solidFill>
                <a:latin typeface="Times New Roman" panose="02020603050405020304"/>
                <a:ea typeface="宋体" panose="02010600030101010101" pitchFamily="2" charset="-122"/>
              </a:rPr>
              <a:t>	B. </a:t>
            </a:r>
            <a:r>
              <a:rPr lang="en-US" altLang="zh-CN" sz="2000">
                <a:solidFill>
                  <a:srgbClr val="000000"/>
                </a:solidFill>
                <a:latin typeface="Times New Roman" panose="02020603050405020304"/>
                <a:ea typeface="Times New Roman" panose="02020603050405020304"/>
              </a:rPr>
              <a:t>understand</a:t>
            </a:r>
            <a:r>
              <a:rPr lang="en-US" altLang="zh-CN" sz="2000">
                <a:solidFill>
                  <a:srgbClr val="000000"/>
                </a:solidFill>
                <a:latin typeface="Times New Roman" panose="02020603050405020304"/>
                <a:ea typeface="宋体" panose="02010600030101010101" pitchFamily="2" charset="-122"/>
              </a:rPr>
              <a:t>	</a:t>
            </a:r>
            <a:r>
              <a:rPr lang="en-US" altLang="zh-CN" sz="2000">
                <a:solidFill>
                  <a:srgbClr val="C00000"/>
                </a:solidFill>
                <a:latin typeface="Times New Roman" panose="02020603050405020304"/>
                <a:ea typeface="宋体" panose="02010600030101010101" pitchFamily="2" charset="-122"/>
              </a:rPr>
              <a:t>C. </a:t>
            </a:r>
            <a:r>
              <a:rPr lang="en-US" altLang="zh-CN" sz="2000">
                <a:solidFill>
                  <a:srgbClr val="C00000"/>
                </a:solidFill>
                <a:latin typeface="Times New Roman" panose="02020603050405020304"/>
                <a:ea typeface="Times New Roman" panose="02020603050405020304"/>
              </a:rPr>
              <a:t>hurt</a:t>
            </a:r>
            <a:r>
              <a:rPr lang="en-US" altLang="zh-CN" sz="2000">
                <a:solidFill>
                  <a:srgbClr val="000000"/>
                </a:solidFill>
                <a:latin typeface="Times New Roman" panose="02020603050405020304"/>
                <a:ea typeface="宋体" panose="02010600030101010101" pitchFamily="2" charset="-122"/>
              </a:rPr>
              <a:t>	D. </a:t>
            </a:r>
            <a:r>
              <a:rPr lang="en-US" altLang="zh-CN" sz="2000">
                <a:solidFill>
                  <a:srgbClr val="000000"/>
                </a:solidFill>
                <a:latin typeface="Times New Roman" panose="02020603050405020304"/>
                <a:ea typeface="Times New Roman" panose="02020603050405020304"/>
              </a:rPr>
              <a:t>fail</a:t>
            </a:r>
            <a:endParaRPr lang="en-US" altLang="zh-CN" sz="2000">
              <a:solidFill>
                <a:srgbClr val="000000"/>
              </a:solidFill>
              <a:latin typeface="Times New Roman" panose="02020603050405020304"/>
              <a:ea typeface="Times New Roman" panose="02020603050405020304"/>
            </a:endParaRPr>
          </a:p>
          <a:p>
            <a:pPr marL="0" indent="0" algn="l" defTabSz="266700" fontAlgn="ctr">
              <a:lnSpc>
                <a:spcPct val="135000"/>
              </a:lnSpc>
              <a:spcBef>
                <a:spcPct val="0"/>
              </a:spcBef>
              <a:spcAft>
                <a:spcPct val="0"/>
              </a:spcAft>
              <a:tabLst>
                <a:tab pos="1546860" algn="l"/>
                <a:tab pos="3094355" algn="l"/>
                <a:tab pos="4641215" algn="l"/>
              </a:tabLst>
            </a:pPr>
            <a:r>
              <a:rPr lang="en-US" altLang="zh-CN" sz="2000">
                <a:solidFill>
                  <a:srgbClr val="000000"/>
                </a:solidFill>
                <a:latin typeface="Times New Roman" panose="02020603050405020304"/>
                <a:ea typeface="宋体" panose="02010600030101010101" pitchFamily="2" charset="-122"/>
              </a:rPr>
              <a:t>25. A. </a:t>
            </a:r>
            <a:r>
              <a:rPr lang="en-US" altLang="zh-CN" sz="2000">
                <a:solidFill>
                  <a:srgbClr val="000000"/>
                </a:solidFill>
                <a:latin typeface="Times New Roman" panose="02020603050405020304"/>
                <a:ea typeface="Times New Roman" panose="02020603050405020304"/>
              </a:rPr>
              <a:t>instruct</a:t>
            </a:r>
            <a:r>
              <a:rPr lang="en-US" altLang="zh-CN" sz="2000">
                <a:solidFill>
                  <a:srgbClr val="000000"/>
                </a:solidFill>
                <a:latin typeface="Times New Roman" panose="02020603050405020304"/>
                <a:ea typeface="宋体" panose="02010600030101010101" pitchFamily="2" charset="-122"/>
              </a:rPr>
              <a:t>	</a:t>
            </a:r>
            <a:r>
              <a:rPr lang="en-US" altLang="zh-CN" sz="2000">
                <a:solidFill>
                  <a:srgbClr val="C00000"/>
                </a:solidFill>
                <a:latin typeface="Times New Roman" panose="02020603050405020304"/>
                <a:ea typeface="宋体" panose="02010600030101010101" pitchFamily="2" charset="-122"/>
              </a:rPr>
              <a:t>B. </a:t>
            </a:r>
            <a:r>
              <a:rPr lang="en-US" altLang="zh-CN" sz="2000">
                <a:solidFill>
                  <a:srgbClr val="C00000"/>
                </a:solidFill>
                <a:latin typeface="Times New Roman" panose="02020603050405020304"/>
                <a:ea typeface="Times New Roman" panose="02020603050405020304"/>
              </a:rPr>
              <a:t>shadow</a:t>
            </a:r>
            <a:r>
              <a:rPr lang="en-US" altLang="zh-CN" sz="2000">
                <a:solidFill>
                  <a:srgbClr val="000000"/>
                </a:solidFill>
                <a:latin typeface="Times New Roman" panose="02020603050405020304"/>
                <a:ea typeface="宋体" panose="02010600030101010101" pitchFamily="2" charset="-122"/>
              </a:rPr>
              <a:t>	C. </a:t>
            </a:r>
            <a:r>
              <a:rPr lang="en-US" altLang="zh-CN" sz="2000">
                <a:solidFill>
                  <a:srgbClr val="000000"/>
                </a:solidFill>
                <a:latin typeface="Times New Roman" panose="02020603050405020304"/>
                <a:ea typeface="Times New Roman" panose="02020603050405020304"/>
              </a:rPr>
              <a:t>encourage</a:t>
            </a:r>
            <a:r>
              <a:rPr lang="en-US" altLang="zh-CN" sz="2000">
                <a:solidFill>
                  <a:srgbClr val="000000"/>
                </a:solidFill>
                <a:latin typeface="Times New Roman" panose="02020603050405020304"/>
                <a:ea typeface="宋体" panose="02010600030101010101" pitchFamily="2" charset="-122"/>
              </a:rPr>
              <a:t>	D. </a:t>
            </a:r>
            <a:r>
              <a:rPr lang="en-US" altLang="zh-CN" sz="2000">
                <a:solidFill>
                  <a:srgbClr val="000000"/>
                </a:solidFill>
                <a:latin typeface="Times New Roman" panose="02020603050405020304"/>
                <a:ea typeface="Times New Roman" panose="02020603050405020304"/>
              </a:rPr>
              <a:t>guide</a:t>
            </a:r>
            <a:endParaRPr lang="en-US" altLang="zh-CN" sz="2000">
              <a:solidFill>
                <a:srgbClr val="000000"/>
              </a:solidFill>
              <a:latin typeface="Times New Roman" panose="02020603050405020304"/>
              <a:ea typeface="Times New Roman" panose="02020603050405020304"/>
            </a:endParaRPr>
          </a:p>
        </p:txBody>
      </p:sp>
      <p:sp>
        <p:nvSpPr>
          <p:cNvPr id="6" name="圆角矩形 5"/>
          <p:cNvSpPr/>
          <p:nvPr/>
        </p:nvSpPr>
        <p:spPr>
          <a:xfrm>
            <a:off x="6214745" y="4859655"/>
            <a:ext cx="5796280" cy="1707515"/>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r>
              <a:rPr lang="en-US" altLang="zh-CN" sz="2200">
                <a:latin typeface="Times New Roman" panose="02020603050405020304" charset="0"/>
                <a:ea typeface="楷体" panose="02010609060101010101" charset="-122"/>
                <a:cs typeface="Times New Roman" panose="02020603050405020304" charset="0"/>
              </a:rPr>
              <a:t>1. I  had been warned </a:t>
            </a:r>
            <a:r>
              <a:rPr lang="en-US" altLang="zh-CN" sz="2200">
                <a:solidFill>
                  <a:srgbClr val="C00000"/>
                </a:solidFill>
                <a:latin typeface="Times New Roman" panose="02020603050405020304" charset="0"/>
                <a:ea typeface="楷体" panose="02010609060101010101" charset="-122"/>
                <a:cs typeface="Times New Roman" panose="02020603050405020304" charset="0"/>
              </a:rPr>
              <a:t>what to expect.</a:t>
            </a:r>
            <a:r>
              <a:rPr lang="en-US" altLang="zh-CN" sz="2200">
                <a:latin typeface="Times New Roman" panose="02020603050405020304" charset="0"/>
                <a:ea typeface="楷体" panose="02010609060101010101" charset="-122"/>
                <a:cs typeface="Times New Roman" panose="02020603050405020304" charset="0"/>
              </a:rPr>
              <a:t> </a:t>
            </a:r>
            <a:r>
              <a:rPr lang="zh-CN" altLang="en-US" sz="2200">
                <a:latin typeface="Times New Roman" panose="02020603050405020304" charset="0"/>
                <a:ea typeface="楷体" panose="02010609060101010101" charset="-122"/>
                <a:cs typeface="Times New Roman" panose="02020603050405020304" charset="0"/>
              </a:rPr>
              <a:t>有人事先告诉过我会出什么事。</a:t>
            </a:r>
            <a:r>
              <a:rPr lang="en-US" altLang="zh-CN" sz="2200">
                <a:solidFill>
                  <a:srgbClr val="C00000"/>
                </a:solidFill>
                <a:latin typeface="Times New Roman" panose="02020603050405020304" charset="0"/>
                <a:ea typeface="楷体" panose="02010609060101010101" charset="-122"/>
                <a:cs typeface="Times New Roman" panose="02020603050405020304" charset="0"/>
              </a:rPr>
              <a:t>(</a:t>
            </a:r>
            <a:r>
              <a:rPr lang="zh-CN" altLang="en-US" sz="2200">
                <a:solidFill>
                  <a:srgbClr val="C00000"/>
                </a:solidFill>
                <a:latin typeface="Times New Roman" panose="02020603050405020304" charset="0"/>
                <a:ea typeface="楷体" panose="02010609060101010101" charset="-122"/>
                <a:cs typeface="Times New Roman" panose="02020603050405020304" charset="0"/>
              </a:rPr>
              <a:t>预期会发生什么</a:t>
            </a:r>
            <a:r>
              <a:rPr lang="en-US" altLang="zh-CN" sz="2200">
                <a:solidFill>
                  <a:srgbClr val="C00000"/>
                </a:solidFill>
                <a:latin typeface="Times New Roman" panose="02020603050405020304" charset="0"/>
                <a:ea typeface="楷体" panose="02010609060101010101" charset="-122"/>
                <a:cs typeface="Times New Roman" panose="02020603050405020304" charset="0"/>
              </a:rPr>
              <a:t>)</a:t>
            </a:r>
            <a:endParaRPr lang="zh-CN" altLang="en-US" sz="2200">
              <a:solidFill>
                <a:srgbClr val="C00000"/>
              </a:solidFill>
              <a:latin typeface="Times New Roman" panose="02020603050405020304" charset="0"/>
              <a:ea typeface="楷体" panose="02010609060101010101" charset="-122"/>
              <a:cs typeface="Times New Roman" panose="02020603050405020304" charset="0"/>
            </a:endParaRPr>
          </a:p>
          <a:p>
            <a:pPr algn="l"/>
            <a:r>
              <a:rPr lang="en-US" altLang="zh-CN" sz="2200">
                <a:solidFill>
                  <a:srgbClr val="C00000"/>
                </a:solidFill>
                <a:latin typeface="Times New Roman" panose="02020603050405020304" charset="0"/>
                <a:ea typeface="楷体" panose="02010609060101010101" charset="-122"/>
                <a:cs typeface="Times New Roman" panose="02020603050405020304" charset="0"/>
              </a:rPr>
              <a:t> 2. couldn’t hurt to try... </a:t>
            </a:r>
            <a:r>
              <a:rPr lang="zh-CN" altLang="en-US" sz="2200">
                <a:solidFill>
                  <a:srgbClr val="C00000"/>
                </a:solidFill>
                <a:latin typeface="Times New Roman" panose="02020603050405020304" charset="0"/>
                <a:ea typeface="楷体" panose="02010609060101010101" charset="-122"/>
                <a:cs typeface="Times New Roman" panose="02020603050405020304" charset="0"/>
              </a:rPr>
              <a:t>尝试一下也无妨</a:t>
            </a:r>
            <a:endParaRPr lang="zh-CN" altLang="en-US" sz="2200">
              <a:solidFill>
                <a:srgbClr val="C00000"/>
              </a:solidFill>
              <a:latin typeface="Times New Roman" panose="02020603050405020304" charset="0"/>
              <a:ea typeface="楷体" panose="02010609060101010101" charset="-122"/>
              <a:cs typeface="Times New Roman" panose="02020603050405020304" charset="0"/>
            </a:endParaRPr>
          </a:p>
        </p:txBody>
      </p:sp>
      <p:grpSp>
        <p:nvGrpSpPr>
          <p:cNvPr id="10" name="组合 9"/>
          <p:cNvGrpSpPr/>
          <p:nvPr/>
        </p:nvGrpSpPr>
        <p:grpSpPr>
          <a:xfrm>
            <a:off x="6048375" y="2074545"/>
            <a:ext cx="6027420" cy="4532630"/>
            <a:chOff x="9525" y="3267"/>
            <a:chExt cx="9492" cy="7138"/>
          </a:xfrm>
        </p:grpSpPr>
        <p:pic>
          <p:nvPicPr>
            <p:cNvPr id="8" name="图片 7"/>
            <p:cNvPicPr>
              <a:picLocks noChangeAspect="1"/>
            </p:cNvPicPr>
            <p:nvPr/>
          </p:nvPicPr>
          <p:blipFill>
            <a:blip r:embed="rId1"/>
            <a:stretch>
              <a:fillRect/>
            </a:stretch>
          </p:blipFill>
          <p:spPr>
            <a:xfrm>
              <a:off x="9525" y="3267"/>
              <a:ext cx="9492" cy="7139"/>
            </a:xfrm>
            <a:prstGeom prst="rect">
              <a:avLst/>
            </a:prstGeom>
          </p:spPr>
        </p:pic>
        <p:sp>
          <p:nvSpPr>
            <p:cNvPr id="9" name="矩形 8"/>
            <p:cNvSpPr/>
            <p:nvPr/>
          </p:nvSpPr>
          <p:spPr>
            <a:xfrm>
              <a:off x="11255" y="8992"/>
              <a:ext cx="6032" cy="112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a:t>shadow  vt. </a:t>
              </a:r>
              <a:r>
                <a:rPr lang="zh-CN" altLang="en-US"/>
                <a:t>跟随</a:t>
              </a:r>
              <a:r>
                <a:rPr lang="en-US" altLang="zh-CN"/>
                <a:t>...</a:t>
              </a:r>
              <a:r>
                <a:rPr lang="zh-CN" altLang="en-US"/>
                <a:t>实地实习</a:t>
              </a:r>
              <a:r>
                <a:rPr lang="en-US" altLang="zh-CN"/>
                <a:t>/</a:t>
              </a:r>
              <a:r>
                <a:rPr lang="zh-CN" altLang="en-US"/>
                <a:t>参观</a:t>
              </a:r>
              <a:endParaRPr lang="en-US" altLang="zh-CN"/>
            </a:p>
          </p:txBody>
        </p:sp>
      </p:gr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ctrTitle"/>
            <p:custDataLst>
              <p:tags r:id="rId1"/>
            </p:custDataLst>
          </p:nvPr>
        </p:nvSpPr>
        <p:spPr>
          <a:xfrm>
            <a:off x="878400" y="2060905"/>
            <a:ext cx="7128950" cy="1598400"/>
          </a:xfrm>
        </p:spPr>
        <p:txBody>
          <a:bodyPr>
            <a:normAutofit/>
          </a:bodyPr>
          <a:lstStyle/>
          <a:p>
            <a:r>
              <a:rPr lang="zh-CN" altLang="en-US" sz="6000" b="1" dirty="0"/>
              <a:t>浙江强基联盟卷讲评</a:t>
            </a:r>
            <a:endParaRPr lang="zh-CN" altLang="en-US" sz="6000" b="1" dirty="0"/>
          </a:p>
        </p:txBody>
      </p:sp>
    </p:spTree>
    <p:custDataLst>
      <p:tags r:id="rId2"/>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54940" y="75565"/>
            <a:ext cx="11269980" cy="3415030"/>
          </a:xfrm>
          <a:prstGeom prst="rect">
            <a:avLst/>
          </a:prstGeom>
          <a:ln>
            <a:solidFill>
              <a:schemeClr val="accent3">
                <a:lumMod val="75000"/>
              </a:schemeClr>
            </a:solidFill>
          </a:ln>
        </p:spPr>
        <p:txBody>
          <a:bodyPr wrap="square">
            <a:spAutoFit/>
          </a:bodyPr>
          <a:lstStyle/>
          <a:p>
            <a:pPr marL="0" indent="266700" algn="just" defTabSz="266700" fontAlgn="ctr">
              <a:lnSpc>
                <a:spcPct val="135000"/>
              </a:lnSpc>
              <a:spcBef>
                <a:spcPct val="0"/>
              </a:spcBef>
              <a:spcAft>
                <a:spcPct val="0"/>
              </a:spcAft>
            </a:pPr>
            <a:r>
              <a:rPr lang="en-US" altLang="zh-CN" sz="2000" dirty="0">
                <a:solidFill>
                  <a:srgbClr val="000000"/>
                </a:solidFill>
                <a:latin typeface="Times New Roman" panose="02020603050405020304"/>
                <a:ea typeface="Times New Roman" panose="02020603050405020304"/>
              </a:rPr>
              <a:t>Thomas-Carter signed up for a part-time ___26___ and a steep learning curve in caring for elderly people. “It felt ___27___ learning about so many new things at my age, including healthcare, and I soon ___28___ that I enjoyed helping the elderly,” she says. “It’s such a (n) ___29___ role, because you see people’s face ___30___ up when we spend time with them.”</a:t>
            </a:r>
            <a:endParaRPr lang="en-US" altLang="zh-CN" sz="2000" dirty="0">
              <a:solidFill>
                <a:srgbClr val="000000"/>
              </a:solidFill>
              <a:latin typeface="Times New Roman" panose="02020603050405020304"/>
              <a:ea typeface="Times New Roman" panose="02020603050405020304"/>
            </a:endParaRPr>
          </a:p>
          <a:p>
            <a:pPr marL="0" indent="266700" algn="just" defTabSz="266700" fontAlgn="ctr">
              <a:lnSpc>
                <a:spcPct val="135000"/>
              </a:lnSpc>
              <a:spcBef>
                <a:spcPct val="0"/>
              </a:spcBef>
              <a:spcAft>
                <a:spcPct val="0"/>
              </a:spcAft>
            </a:pPr>
            <a:r>
              <a:rPr lang="en-US" altLang="zh-CN" sz="2000" dirty="0">
                <a:solidFill>
                  <a:srgbClr val="000000"/>
                </a:solidFill>
                <a:latin typeface="Times New Roman" panose="02020603050405020304"/>
                <a:ea typeface="Times New Roman" panose="02020603050405020304"/>
              </a:rPr>
              <a:t>Now 70, Thomas-Carter is an established member of the team and a ___31___ “Hummingbird”. “We flit (</a:t>
            </a:r>
            <a:r>
              <a:rPr lang="zh-CN" altLang="en-US" sz="2000" dirty="0">
                <a:solidFill>
                  <a:srgbClr val="000000"/>
                </a:solidFill>
                <a:latin typeface="Times New Roman" panose="02020603050405020304"/>
                <a:ea typeface="Times New Roman" panose="02020603050405020304"/>
              </a:rPr>
              <a:t>移动</a:t>
            </a:r>
            <a:r>
              <a:rPr lang="en-US" altLang="zh-CN" sz="2000" dirty="0">
                <a:solidFill>
                  <a:srgbClr val="000000"/>
                </a:solidFill>
                <a:latin typeface="Times New Roman" panose="02020603050405020304"/>
                <a:ea typeface="Times New Roman" panose="02020603050405020304"/>
              </a:rPr>
              <a:t>) from person to person like the ___32___,” she says. “You have to be very patient with people who have Alzheimer, as there is a lot of ___33___ and they can be annoyed, so that’s when we might move on to someone else.”</a:t>
            </a:r>
            <a:endParaRPr lang="en-US" altLang="zh-CN" sz="2000" dirty="0">
              <a:solidFill>
                <a:srgbClr val="000000"/>
              </a:solidFill>
              <a:latin typeface="Times New Roman" panose="02020603050405020304"/>
              <a:ea typeface="Times New Roman" panose="02020603050405020304"/>
            </a:endParaRPr>
          </a:p>
        </p:txBody>
      </p:sp>
      <p:sp>
        <p:nvSpPr>
          <p:cNvPr id="4" name="文本框 3"/>
          <p:cNvSpPr txBox="1"/>
          <p:nvPr/>
        </p:nvSpPr>
        <p:spPr>
          <a:xfrm>
            <a:off x="73025" y="3490595"/>
            <a:ext cx="9956800" cy="2145665"/>
          </a:xfrm>
          <a:prstGeom prst="rect">
            <a:avLst/>
          </a:prstGeom>
        </p:spPr>
        <p:txBody>
          <a:bodyPr wrap="square">
            <a:noAutofit/>
          </a:bodyPr>
          <a:lstStyle/>
          <a:p>
            <a:pPr marL="0" indent="0" algn="l" defTabSz="266700" fontAlgn="ctr">
              <a:lnSpc>
                <a:spcPct val="135000"/>
              </a:lnSpc>
              <a:spcBef>
                <a:spcPct val="0"/>
              </a:spcBef>
              <a:spcAft>
                <a:spcPct val="0"/>
              </a:spcAft>
              <a:tabLst>
                <a:tab pos="1546860" algn="l"/>
                <a:tab pos="3094355" algn="l"/>
                <a:tab pos="4641215" algn="l"/>
              </a:tabLst>
            </a:pPr>
            <a:r>
              <a:rPr lang="en-US" altLang="zh-CN" sz="2000">
                <a:solidFill>
                  <a:srgbClr val="000000"/>
                </a:solidFill>
                <a:latin typeface="Times New Roman" panose="02020603050405020304"/>
                <a:ea typeface="Times New Roman" panose="02020603050405020304"/>
              </a:rPr>
              <a:t>26. A. business	     B. game	</a:t>
            </a:r>
            <a:r>
              <a:rPr lang="en-US" altLang="zh-CN" sz="2000">
                <a:solidFill>
                  <a:srgbClr val="C00000"/>
                </a:solidFill>
                <a:latin typeface="Times New Roman" panose="02020603050405020304"/>
                <a:ea typeface="Times New Roman" panose="02020603050405020304"/>
              </a:rPr>
              <a:t>C. role</a:t>
            </a:r>
            <a:r>
              <a:rPr lang="en-US" altLang="zh-CN" sz="2000">
                <a:solidFill>
                  <a:srgbClr val="000000"/>
                </a:solidFill>
                <a:latin typeface="Times New Roman" panose="02020603050405020304"/>
                <a:ea typeface="Times New Roman" panose="02020603050405020304"/>
              </a:rPr>
              <a:t>	D. career</a:t>
            </a:r>
            <a:endParaRPr lang="en-US" altLang="zh-CN" sz="2000">
              <a:solidFill>
                <a:srgbClr val="000000"/>
              </a:solidFill>
              <a:latin typeface="Times New Roman" panose="02020603050405020304"/>
              <a:ea typeface="Times New Roman" panose="02020603050405020304"/>
            </a:endParaRPr>
          </a:p>
          <a:p>
            <a:pPr marL="0" indent="0" algn="l" defTabSz="266700" fontAlgn="ctr">
              <a:lnSpc>
                <a:spcPct val="135000"/>
              </a:lnSpc>
              <a:spcBef>
                <a:spcPct val="0"/>
              </a:spcBef>
              <a:spcAft>
                <a:spcPct val="0"/>
              </a:spcAft>
              <a:tabLst>
                <a:tab pos="1546860" algn="l"/>
                <a:tab pos="3094355" algn="l"/>
                <a:tab pos="4641215" algn="l"/>
              </a:tabLst>
            </a:pPr>
            <a:r>
              <a:rPr lang="en-US" altLang="zh-CN" sz="2000">
                <a:solidFill>
                  <a:srgbClr val="000000"/>
                </a:solidFill>
                <a:latin typeface="Times New Roman" panose="02020603050405020304"/>
                <a:ea typeface="Times New Roman" panose="02020603050405020304"/>
              </a:rPr>
              <a:t>27. A. relaxing	     </a:t>
            </a:r>
            <a:r>
              <a:rPr lang="en-US" altLang="zh-CN" sz="2000">
                <a:solidFill>
                  <a:srgbClr val="C00000"/>
                </a:solidFill>
                <a:latin typeface="Times New Roman" panose="02020603050405020304"/>
                <a:ea typeface="Times New Roman" panose="02020603050405020304"/>
              </a:rPr>
              <a:t>B. fun</a:t>
            </a:r>
            <a:r>
              <a:rPr lang="en-US" altLang="zh-CN" sz="2000">
                <a:solidFill>
                  <a:srgbClr val="000000"/>
                </a:solidFill>
                <a:latin typeface="Times New Roman" panose="02020603050405020304"/>
                <a:ea typeface="Times New Roman" panose="02020603050405020304"/>
              </a:rPr>
              <a:t>	C. stressful	D. odd</a:t>
            </a:r>
            <a:endParaRPr lang="en-US" altLang="zh-CN" sz="2000">
              <a:solidFill>
                <a:srgbClr val="000000"/>
              </a:solidFill>
              <a:latin typeface="Times New Roman" panose="02020603050405020304"/>
              <a:ea typeface="Times New Roman" panose="02020603050405020304"/>
            </a:endParaRPr>
          </a:p>
          <a:p>
            <a:pPr marL="0" indent="0" algn="l" defTabSz="266700" fontAlgn="ctr">
              <a:lnSpc>
                <a:spcPct val="135000"/>
              </a:lnSpc>
              <a:spcBef>
                <a:spcPct val="0"/>
              </a:spcBef>
              <a:spcAft>
                <a:spcPct val="0"/>
              </a:spcAft>
              <a:tabLst>
                <a:tab pos="1546860" algn="l"/>
                <a:tab pos="3094355" algn="l"/>
                <a:tab pos="4641215" algn="l"/>
              </a:tabLst>
            </a:pPr>
            <a:r>
              <a:rPr lang="en-US" altLang="zh-CN" sz="2000">
                <a:solidFill>
                  <a:srgbClr val="000000"/>
                </a:solidFill>
                <a:latin typeface="Times New Roman" panose="02020603050405020304"/>
                <a:ea typeface="Times New Roman" panose="02020603050405020304"/>
              </a:rPr>
              <a:t>28. A. suspected	B. regretted	</a:t>
            </a:r>
            <a:r>
              <a:rPr lang="en-US" altLang="zh-CN" sz="2000">
                <a:solidFill>
                  <a:srgbClr val="C00000"/>
                </a:solidFill>
                <a:latin typeface="Times New Roman" panose="02020603050405020304"/>
                <a:ea typeface="Times New Roman" panose="02020603050405020304"/>
              </a:rPr>
              <a:t>C. realized</a:t>
            </a:r>
            <a:r>
              <a:rPr lang="en-US" altLang="zh-CN" sz="2000">
                <a:solidFill>
                  <a:srgbClr val="000000"/>
                </a:solidFill>
                <a:latin typeface="Times New Roman" panose="02020603050405020304"/>
                <a:ea typeface="Times New Roman" panose="02020603050405020304"/>
              </a:rPr>
              <a:t>	    D. hoped</a:t>
            </a:r>
            <a:endParaRPr lang="en-US" altLang="zh-CN" sz="2000">
              <a:solidFill>
                <a:srgbClr val="000000"/>
              </a:solidFill>
              <a:latin typeface="Times New Roman" panose="02020603050405020304"/>
              <a:ea typeface="Times New Roman" panose="02020603050405020304"/>
            </a:endParaRPr>
          </a:p>
          <a:p>
            <a:pPr marL="0" indent="0" algn="l" defTabSz="266700" fontAlgn="ctr">
              <a:lnSpc>
                <a:spcPct val="135000"/>
              </a:lnSpc>
              <a:spcBef>
                <a:spcPct val="0"/>
              </a:spcBef>
              <a:spcAft>
                <a:spcPct val="0"/>
              </a:spcAft>
              <a:tabLst>
                <a:tab pos="1546860" algn="l"/>
                <a:tab pos="3094355" algn="l"/>
                <a:tab pos="4641215" algn="l"/>
              </a:tabLst>
            </a:pPr>
            <a:r>
              <a:rPr lang="en-US" altLang="zh-CN" sz="2000">
                <a:solidFill>
                  <a:srgbClr val="000000"/>
                </a:solidFill>
                <a:latin typeface="Times New Roman" panose="02020603050405020304"/>
                <a:ea typeface="Times New Roman" panose="02020603050405020304"/>
              </a:rPr>
              <a:t>29. </a:t>
            </a:r>
            <a:r>
              <a:rPr lang="en-US" altLang="zh-CN" sz="2000">
                <a:solidFill>
                  <a:srgbClr val="C00000"/>
                </a:solidFill>
                <a:latin typeface="Times New Roman" panose="02020603050405020304"/>
                <a:ea typeface="Times New Roman" panose="02020603050405020304"/>
              </a:rPr>
              <a:t>A. rewarding</a:t>
            </a:r>
            <a:r>
              <a:rPr lang="en-US" altLang="zh-CN" sz="2000">
                <a:solidFill>
                  <a:srgbClr val="000000"/>
                </a:solidFill>
                <a:latin typeface="Times New Roman" panose="02020603050405020304"/>
                <a:ea typeface="Times New Roman" panose="02020603050405020304"/>
              </a:rPr>
              <a:t>	B. interesting	C. exhausting	D. challenging</a:t>
            </a:r>
            <a:endParaRPr lang="en-US" altLang="zh-CN" sz="2000">
              <a:solidFill>
                <a:srgbClr val="000000"/>
              </a:solidFill>
              <a:latin typeface="Times New Roman" panose="02020603050405020304"/>
              <a:ea typeface="Times New Roman" panose="02020603050405020304"/>
            </a:endParaRPr>
          </a:p>
          <a:p>
            <a:pPr marL="0" indent="0" algn="l" defTabSz="266700" fontAlgn="ctr">
              <a:lnSpc>
                <a:spcPct val="135000"/>
              </a:lnSpc>
              <a:spcBef>
                <a:spcPct val="0"/>
              </a:spcBef>
              <a:spcAft>
                <a:spcPct val="0"/>
              </a:spcAft>
              <a:tabLst>
                <a:tab pos="1546860" algn="l"/>
                <a:tab pos="3094355" algn="l"/>
                <a:tab pos="4641215" algn="l"/>
              </a:tabLst>
            </a:pPr>
            <a:r>
              <a:rPr lang="en-US" altLang="zh-CN" sz="2000">
                <a:solidFill>
                  <a:srgbClr val="000000"/>
                </a:solidFill>
                <a:latin typeface="Times New Roman" panose="02020603050405020304"/>
                <a:ea typeface="Times New Roman" panose="02020603050405020304"/>
              </a:rPr>
              <a:t>30. A. swell	     B. tighten	C. freeze	</a:t>
            </a:r>
            <a:r>
              <a:rPr lang="en-US" altLang="zh-CN" sz="2000">
                <a:solidFill>
                  <a:srgbClr val="C00000"/>
                </a:solidFill>
                <a:latin typeface="Times New Roman" panose="02020603050405020304"/>
                <a:ea typeface="Times New Roman" panose="02020603050405020304"/>
              </a:rPr>
              <a:t>D. light  </a:t>
            </a:r>
            <a:r>
              <a:rPr lang="zh-CN" altLang="en-US" sz="2000">
                <a:solidFill>
                  <a:srgbClr val="C00000"/>
                </a:solidFill>
                <a:latin typeface="Times New Roman" panose="02020603050405020304"/>
                <a:ea typeface="Times New Roman" panose="02020603050405020304"/>
              </a:rPr>
              <a:t>容光焕发，变得明亮有光彩</a:t>
            </a:r>
            <a:endParaRPr lang="en-US" altLang="zh-CN" sz="2000">
              <a:solidFill>
                <a:srgbClr val="000000"/>
              </a:solidFill>
              <a:latin typeface="Times New Roman" panose="02020603050405020304"/>
              <a:ea typeface="Times New Roman" panose="02020603050405020304"/>
            </a:endParaRPr>
          </a:p>
          <a:p>
            <a:pPr marL="0" indent="0" algn="l" defTabSz="266700" fontAlgn="ctr">
              <a:lnSpc>
                <a:spcPct val="135000"/>
              </a:lnSpc>
              <a:spcBef>
                <a:spcPct val="0"/>
              </a:spcBef>
              <a:spcAft>
                <a:spcPct val="0"/>
              </a:spcAft>
              <a:tabLst>
                <a:tab pos="1546860" algn="l"/>
                <a:tab pos="3094355" algn="l"/>
                <a:tab pos="4641215" algn="l"/>
              </a:tabLst>
            </a:pPr>
            <a:r>
              <a:rPr lang="en-US" altLang="zh-CN" sz="2000">
                <a:solidFill>
                  <a:srgbClr val="000000"/>
                </a:solidFill>
                <a:latin typeface="Times New Roman" panose="02020603050405020304"/>
                <a:ea typeface="Times New Roman" panose="02020603050405020304"/>
              </a:rPr>
              <a:t>31. </a:t>
            </a:r>
            <a:r>
              <a:rPr lang="en-US" altLang="zh-CN" sz="2000">
                <a:solidFill>
                  <a:srgbClr val="C00000"/>
                </a:solidFill>
                <a:latin typeface="Times New Roman" panose="02020603050405020304"/>
                <a:ea typeface="Times New Roman" panose="02020603050405020304"/>
              </a:rPr>
              <a:t>A. specialist</a:t>
            </a:r>
            <a:r>
              <a:rPr lang="en-US" altLang="zh-CN" sz="2000">
                <a:solidFill>
                  <a:srgbClr val="000000"/>
                </a:solidFill>
                <a:latin typeface="Times New Roman" panose="02020603050405020304"/>
                <a:ea typeface="Times New Roman" panose="02020603050405020304"/>
              </a:rPr>
              <a:t>	B. trainee	C. beginner	D. employee</a:t>
            </a:r>
            <a:endParaRPr lang="en-US" altLang="zh-CN" sz="2000">
              <a:solidFill>
                <a:srgbClr val="000000"/>
              </a:solidFill>
              <a:latin typeface="Times New Roman" panose="02020603050405020304"/>
              <a:ea typeface="Times New Roman" panose="02020603050405020304"/>
            </a:endParaRPr>
          </a:p>
          <a:p>
            <a:pPr marL="0" indent="0" algn="l" defTabSz="266700" fontAlgn="ctr">
              <a:lnSpc>
                <a:spcPct val="135000"/>
              </a:lnSpc>
              <a:spcBef>
                <a:spcPct val="0"/>
              </a:spcBef>
              <a:spcAft>
                <a:spcPct val="0"/>
              </a:spcAft>
              <a:tabLst>
                <a:tab pos="1546860" algn="l"/>
                <a:tab pos="3094355" algn="l"/>
                <a:tab pos="4641215" algn="l"/>
              </a:tabLst>
            </a:pPr>
            <a:r>
              <a:rPr lang="en-US" altLang="zh-CN" sz="2000">
                <a:solidFill>
                  <a:srgbClr val="000000"/>
                </a:solidFill>
                <a:latin typeface="Times New Roman" panose="02020603050405020304"/>
                <a:ea typeface="Times New Roman" panose="02020603050405020304"/>
              </a:rPr>
              <a:t>32. A. worm	     B. fish	</a:t>
            </a:r>
            <a:r>
              <a:rPr lang="en-US" altLang="zh-CN" sz="2000">
                <a:solidFill>
                  <a:srgbClr val="C00000"/>
                </a:solidFill>
                <a:latin typeface="Times New Roman" panose="02020603050405020304"/>
                <a:ea typeface="Times New Roman" panose="02020603050405020304"/>
              </a:rPr>
              <a:t>C. bird</a:t>
            </a:r>
            <a:r>
              <a:rPr lang="en-US" altLang="zh-CN" sz="2000">
                <a:solidFill>
                  <a:srgbClr val="000000"/>
                </a:solidFill>
                <a:latin typeface="Times New Roman" panose="02020603050405020304"/>
                <a:ea typeface="Times New Roman" panose="02020603050405020304"/>
              </a:rPr>
              <a:t>	D. insect</a:t>
            </a:r>
            <a:endParaRPr lang="en-US" altLang="zh-CN" sz="2000">
              <a:solidFill>
                <a:srgbClr val="000000"/>
              </a:solidFill>
              <a:latin typeface="Times New Roman" panose="02020603050405020304"/>
              <a:ea typeface="Times New Roman" panose="02020603050405020304"/>
            </a:endParaRPr>
          </a:p>
          <a:p>
            <a:pPr marL="0" indent="0" algn="l" defTabSz="266700" fontAlgn="ctr">
              <a:lnSpc>
                <a:spcPct val="135000"/>
              </a:lnSpc>
              <a:spcBef>
                <a:spcPct val="0"/>
              </a:spcBef>
              <a:spcAft>
                <a:spcPct val="0"/>
              </a:spcAft>
              <a:tabLst>
                <a:tab pos="1546860" algn="l"/>
                <a:tab pos="3094355" algn="l"/>
                <a:tab pos="4641215" algn="l"/>
              </a:tabLst>
            </a:pPr>
            <a:r>
              <a:rPr lang="en-US" altLang="zh-CN" sz="2000">
                <a:solidFill>
                  <a:srgbClr val="000000"/>
                </a:solidFill>
                <a:latin typeface="Times New Roman" panose="02020603050405020304"/>
                <a:ea typeface="Times New Roman" panose="02020603050405020304"/>
              </a:rPr>
              <a:t>33. A. blessing	     </a:t>
            </a:r>
            <a:r>
              <a:rPr lang="en-US" altLang="zh-CN" sz="2000">
                <a:solidFill>
                  <a:srgbClr val="C00000"/>
                </a:solidFill>
                <a:latin typeface="Times New Roman" panose="02020603050405020304"/>
                <a:ea typeface="Times New Roman" panose="02020603050405020304"/>
              </a:rPr>
              <a:t>B. repetition</a:t>
            </a:r>
            <a:r>
              <a:rPr lang="en-US" altLang="zh-CN" sz="2000">
                <a:solidFill>
                  <a:srgbClr val="000000"/>
                </a:solidFill>
                <a:latin typeface="Times New Roman" panose="02020603050405020304"/>
                <a:ea typeface="Times New Roman" panose="02020603050405020304"/>
              </a:rPr>
              <a:t>	C. time	D. satisfaction</a:t>
            </a:r>
            <a:endParaRPr lang="en-US" altLang="zh-CN" sz="2000">
              <a:solidFill>
                <a:srgbClr val="000000"/>
              </a:solidFill>
              <a:latin typeface="Times New Roman" panose="02020603050405020304"/>
              <a:ea typeface="Times New Roman" panose="02020603050405020304"/>
            </a:endParaRPr>
          </a:p>
        </p:txBody>
      </p:sp>
      <p:sp>
        <p:nvSpPr>
          <p:cNvPr id="7" name="椭圆 6"/>
          <p:cNvSpPr/>
          <p:nvPr/>
        </p:nvSpPr>
        <p:spPr>
          <a:xfrm>
            <a:off x="7585075" y="962025"/>
            <a:ext cx="605790" cy="455295"/>
          </a:xfrm>
          <a:prstGeom prst="ellipse">
            <a:avLst/>
          </a:prstGeom>
          <a:noFill/>
          <a:ln w="28575">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cxnSp>
        <p:nvCxnSpPr>
          <p:cNvPr id="11" name="直接箭头连接符 10"/>
          <p:cNvCxnSpPr>
            <a:endCxn id="7" idx="3"/>
          </p:cNvCxnSpPr>
          <p:nvPr/>
        </p:nvCxnSpPr>
        <p:spPr>
          <a:xfrm flipV="1">
            <a:off x="4033520" y="1350645"/>
            <a:ext cx="3640455" cy="2455545"/>
          </a:xfrm>
          <a:prstGeom prst="straightConnector1">
            <a:avLst/>
          </a:prstGeom>
          <a:ln>
            <a:solidFill>
              <a:srgbClr val="C00000"/>
            </a:solidFill>
            <a:tailEnd type="arrow"/>
          </a:ln>
        </p:spPr>
        <p:style>
          <a:lnRef idx="2">
            <a:schemeClr val="accent1"/>
          </a:lnRef>
          <a:fillRef idx="0">
            <a:srgbClr val="FFFFFF"/>
          </a:fillRef>
          <a:effectRef idx="0">
            <a:srgbClr val="FFFFFF"/>
          </a:effectRef>
          <a:fontRef idx="minor">
            <a:schemeClr val="tx1"/>
          </a:fontRef>
        </p:style>
      </p:cxnSp>
      <p:pic>
        <p:nvPicPr>
          <p:cNvPr id="13" name="图片 12"/>
          <p:cNvPicPr>
            <a:picLocks noChangeAspect="1"/>
          </p:cNvPicPr>
          <p:nvPr/>
        </p:nvPicPr>
        <p:blipFill>
          <a:blip r:embed="rId1"/>
          <a:stretch>
            <a:fillRect/>
          </a:stretch>
        </p:blipFill>
        <p:spPr>
          <a:xfrm>
            <a:off x="4571365" y="962025"/>
            <a:ext cx="7620635" cy="5895975"/>
          </a:xfrm>
          <a:prstGeom prst="rect">
            <a:avLst/>
          </a:prstGeom>
          <a:ln>
            <a:solidFill>
              <a:schemeClr val="tx1"/>
            </a:solidFill>
          </a:ln>
        </p:spPr>
      </p:pic>
      <p:grpSp>
        <p:nvGrpSpPr>
          <p:cNvPr id="16" name="组合 15"/>
          <p:cNvGrpSpPr/>
          <p:nvPr/>
        </p:nvGrpSpPr>
        <p:grpSpPr>
          <a:xfrm>
            <a:off x="1432560" y="1803400"/>
            <a:ext cx="4305935" cy="3832860"/>
            <a:chOff x="2256" y="2840"/>
            <a:chExt cx="6781" cy="6036"/>
          </a:xfrm>
        </p:grpSpPr>
        <p:sp>
          <p:nvSpPr>
            <p:cNvPr id="14" name="椭圆 13"/>
            <p:cNvSpPr/>
            <p:nvPr/>
          </p:nvSpPr>
          <p:spPr>
            <a:xfrm>
              <a:off x="5587" y="2840"/>
              <a:ext cx="3450" cy="717"/>
            </a:xfrm>
            <a:prstGeom prst="ellipse">
              <a:avLst/>
            </a:prstGeom>
            <a:noFill/>
            <a:ln w="28575">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cxnSp>
          <p:nvCxnSpPr>
            <p:cNvPr id="15" name="直接箭头连接符 14"/>
            <p:cNvCxnSpPr/>
            <p:nvPr/>
          </p:nvCxnSpPr>
          <p:spPr>
            <a:xfrm flipV="1">
              <a:off x="2256" y="3588"/>
              <a:ext cx="4276" cy="5288"/>
            </a:xfrm>
            <a:prstGeom prst="straightConnector1">
              <a:avLst/>
            </a:prstGeom>
            <a:ln>
              <a:solidFill>
                <a:srgbClr val="FFC000"/>
              </a:solidFill>
              <a:tailEnd type="arrow"/>
            </a:ln>
          </p:spPr>
          <p:style>
            <a:lnRef idx="2">
              <a:schemeClr val="accent1"/>
            </a:lnRef>
            <a:fillRef idx="0">
              <a:srgbClr val="FFFFFF"/>
            </a:fillRef>
            <a:effectRef idx="0">
              <a:srgbClr val="FFFFFF"/>
            </a:effectRef>
            <a:fontRef idx="minor">
              <a:schemeClr val="tx1"/>
            </a:fontRef>
          </p:style>
        </p:cxnSp>
      </p:gr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xit" presetSubtype="4" fill="hold" nodeType="clickEffect">
                                  <p:stCondLst>
                                    <p:cond delay="0"/>
                                  </p:stCondLst>
                                  <p:childTnLst>
                                    <p:animEffect transition="out" filter="wipe(down)">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ppt_x"/>
                                          </p:val>
                                        </p:tav>
                                        <p:tav tm="100000">
                                          <p:val>
                                            <p:strVal val="#ppt_x"/>
                                          </p:val>
                                        </p:tav>
                                      </p:tavLst>
                                    </p:anim>
                                    <p:anim calcmode="lin" valueType="num">
                                      <p:cBhvr additive="base">
                                        <p:cTn id="1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08729" y="1221740"/>
            <a:ext cx="10210052" cy="2086725"/>
          </a:xfrm>
          <a:prstGeom prst="rect">
            <a:avLst/>
          </a:prstGeom>
          <a:ln>
            <a:solidFill>
              <a:schemeClr val="accent3">
                <a:lumMod val="75000"/>
              </a:schemeClr>
            </a:solidFill>
          </a:ln>
        </p:spPr>
        <p:txBody>
          <a:bodyPr wrap="square">
            <a:spAutoFit/>
          </a:bodyPr>
          <a:lstStyle/>
          <a:p>
            <a:pPr marL="0" marR="0" indent="266700" algn="l" fontAlgn="ctr">
              <a:lnSpc>
                <a:spcPct val="135000"/>
              </a:lnSpc>
            </a:pPr>
            <a:r>
              <a:rPr lang="en-US" altLang="zh-CN" sz="2400" kern="100" dirty="0">
                <a:solidFill>
                  <a:srgbClr val="000000"/>
                </a:solidFill>
                <a:effectLst/>
                <a:latin typeface="Times New Roman" panose="02020603050405020304" charset="0"/>
                <a:ea typeface="宋体" panose="02010600030101010101" pitchFamily="2" charset="-122"/>
                <a:cs typeface="宋体" panose="02010600030101010101" pitchFamily="2" charset="-122"/>
              </a:rPr>
              <a:t>Thomas-Carter is now one of the older members of the </a:t>
            </a:r>
            <a:r>
              <a:rPr lang="en-US" altLang="zh-CN" sz="2400" kern="100" dirty="0" err="1">
                <a:solidFill>
                  <a:srgbClr val="000000"/>
                </a:solidFill>
                <a:effectLst/>
                <a:latin typeface="Times New Roman" panose="02020603050405020304" charset="0"/>
                <a:ea typeface="宋体" panose="02010600030101010101" pitchFamily="2" charset="-122"/>
                <a:cs typeface="宋体" panose="02010600030101010101" pitchFamily="2" charset="-122"/>
              </a:rPr>
              <a:t>Framland</a:t>
            </a:r>
            <a:r>
              <a:rPr lang="en-US" altLang="zh-CN" sz="2400" kern="100" dirty="0">
                <a:solidFill>
                  <a:srgbClr val="000000"/>
                </a:solidFill>
                <a:effectLst/>
                <a:latin typeface="Times New Roman" panose="02020603050405020304" charset="0"/>
                <a:ea typeface="宋体" panose="02010600030101010101" pitchFamily="2" charset="-122"/>
                <a:cs typeface="宋体" panose="02010600030101010101" pitchFamily="2" charset="-122"/>
              </a:rPr>
              <a:t> team, but she doesn’t see herself </a:t>
            </a:r>
            <a:r>
              <a:rPr lang="en-US" altLang="zh-CN" sz="2400" u="sng" kern="100" dirty="0">
                <a:solidFill>
                  <a:srgbClr val="000000"/>
                </a:solidFill>
                <a:effectLst/>
                <a:latin typeface="Times New Roman" panose="02020603050405020304" charset="0"/>
                <a:ea typeface="宋体" panose="02010600030101010101" pitchFamily="2" charset="-122"/>
                <a:cs typeface="宋体" panose="02010600030101010101" pitchFamily="2" charset="-122"/>
              </a:rPr>
              <a:t>___34___</a:t>
            </a:r>
            <a:r>
              <a:rPr lang="en-US" altLang="zh-CN" sz="2400" kern="100" dirty="0">
                <a:solidFill>
                  <a:srgbClr val="000000"/>
                </a:solidFill>
                <a:effectLst/>
                <a:latin typeface="Times New Roman" panose="02020603050405020304" charset="0"/>
                <a:ea typeface="宋体" panose="02010600030101010101" pitchFamily="2" charset="-122"/>
                <a:cs typeface="宋体" panose="02010600030101010101" pitchFamily="2" charset="-122"/>
              </a:rPr>
              <a:t> any time soon. “Age is just a </a:t>
            </a:r>
            <a:r>
              <a:rPr lang="en-US" altLang="zh-CN" sz="2400" u="sng" kern="100" dirty="0">
                <a:solidFill>
                  <a:srgbClr val="000000"/>
                </a:solidFill>
                <a:effectLst/>
                <a:latin typeface="Times New Roman" panose="02020603050405020304" charset="0"/>
                <a:ea typeface="宋体" panose="02010600030101010101" pitchFamily="2" charset="-122"/>
                <a:cs typeface="宋体" panose="02010600030101010101" pitchFamily="2" charset="-122"/>
              </a:rPr>
              <a:t>___35___</a:t>
            </a:r>
            <a:r>
              <a:rPr lang="en-US" altLang="zh-CN" sz="2400" kern="100" dirty="0">
                <a:solidFill>
                  <a:srgbClr val="000000"/>
                </a:solidFill>
                <a:effectLst/>
                <a:latin typeface="Times New Roman" panose="02020603050405020304" charset="0"/>
                <a:ea typeface="宋体" panose="02010600030101010101" pitchFamily="2" charset="-122"/>
                <a:cs typeface="宋体" panose="02010600030101010101" pitchFamily="2" charset="-122"/>
              </a:rPr>
              <a:t> and the longer we all live, the more care we’ll need, so I’m very happy to help others while I can.”</a:t>
            </a:r>
            <a:endParaRPr lang="en-US" altLang="zh-CN" sz="2400" kern="100" dirty="0">
              <a:effectLst/>
              <a:latin typeface="Times New Roman" panose="02020603050405020304" charset="0"/>
              <a:ea typeface="宋体" panose="02010600030101010101" pitchFamily="2" charset="-122"/>
              <a:cs typeface="宋体" panose="02010600030101010101" pitchFamily="2" charset="-122"/>
            </a:endParaRPr>
          </a:p>
        </p:txBody>
      </p:sp>
      <p:sp>
        <p:nvSpPr>
          <p:cNvPr id="4" name="文本框 3"/>
          <p:cNvSpPr txBox="1"/>
          <p:nvPr/>
        </p:nvSpPr>
        <p:spPr>
          <a:xfrm>
            <a:off x="208729" y="3641202"/>
            <a:ext cx="9956800" cy="2145665"/>
          </a:xfrm>
          <a:prstGeom prst="rect">
            <a:avLst/>
          </a:prstGeom>
        </p:spPr>
        <p:txBody>
          <a:bodyPr wrap="square">
            <a:noAutofit/>
          </a:bodyPr>
          <a:lstStyle/>
          <a:p>
            <a:pPr marL="0" marR="0" algn="l" fontAlgn="ctr">
              <a:lnSpc>
                <a:spcPct val="135000"/>
              </a:lnSpc>
              <a:tabLst>
                <a:tab pos="1546860" algn="l"/>
                <a:tab pos="3094355" algn="l"/>
                <a:tab pos="4641215" algn="l"/>
              </a:tabLst>
            </a:pPr>
            <a:r>
              <a:rPr lang="en-US" altLang="zh-CN" sz="2000" kern="100" dirty="0">
                <a:solidFill>
                  <a:srgbClr val="000000"/>
                </a:solidFill>
                <a:effectLst/>
                <a:latin typeface="Times New Roman" panose="02020603050405020304" charset="0"/>
                <a:ea typeface="宋体" panose="02010600030101010101" pitchFamily="2" charset="-122"/>
                <a:cs typeface="宋体" panose="02010600030101010101" pitchFamily="2" charset="-122"/>
              </a:rPr>
              <a:t>34. A. continuing        B. accelerating             C. hesitating	   </a:t>
            </a:r>
            <a:r>
              <a:rPr lang="en-US" altLang="zh-CN" sz="2000" kern="100" dirty="0">
                <a:solidFill>
                  <a:srgbClr val="C00000"/>
                </a:solidFill>
                <a:effectLst/>
                <a:latin typeface="Times New Roman" panose="02020603050405020304" charset="0"/>
                <a:ea typeface="宋体" panose="02010600030101010101" pitchFamily="2" charset="-122"/>
                <a:cs typeface="宋体" panose="02010600030101010101" pitchFamily="2" charset="-122"/>
              </a:rPr>
              <a:t>D. stopping</a:t>
            </a:r>
            <a:endParaRPr lang="en-US" altLang="zh-CN" sz="2000" kern="100" dirty="0">
              <a:solidFill>
                <a:srgbClr val="C00000"/>
              </a:solidFill>
              <a:effectLst/>
              <a:latin typeface="Times New Roman" panose="02020603050405020304" charset="0"/>
              <a:ea typeface="宋体" panose="02010600030101010101" pitchFamily="2" charset="-122"/>
              <a:cs typeface="宋体" panose="02010600030101010101" pitchFamily="2" charset="-122"/>
            </a:endParaRPr>
          </a:p>
          <a:p>
            <a:pPr marL="0" marR="0" algn="l" fontAlgn="ctr">
              <a:lnSpc>
                <a:spcPct val="135000"/>
              </a:lnSpc>
              <a:tabLst>
                <a:tab pos="1546860" algn="l"/>
                <a:tab pos="3094355" algn="l"/>
                <a:tab pos="4641215" algn="l"/>
              </a:tabLst>
            </a:pPr>
            <a:r>
              <a:rPr lang="en-US" altLang="zh-CN" sz="2000" kern="100" dirty="0">
                <a:solidFill>
                  <a:srgbClr val="000000"/>
                </a:solidFill>
                <a:effectLst/>
                <a:latin typeface="Times New Roman" panose="02020603050405020304" charset="0"/>
                <a:ea typeface="宋体" panose="02010600030101010101" pitchFamily="2" charset="-122"/>
                <a:cs typeface="宋体" panose="02010600030101010101" pitchFamily="2" charset="-122"/>
              </a:rPr>
              <a:t>35. A. secret	           B. problem</a:t>
            </a:r>
            <a:r>
              <a:rPr lang="en-US" altLang="zh-CN" sz="2000" kern="100" dirty="0">
                <a:solidFill>
                  <a:srgbClr val="000000"/>
                </a:solidFill>
                <a:latin typeface="Times New Roman" panose="02020603050405020304" charset="0"/>
                <a:ea typeface="宋体" panose="02010600030101010101" pitchFamily="2" charset="-122"/>
                <a:cs typeface="宋体" panose="02010600030101010101" pitchFamily="2" charset="-122"/>
              </a:rPr>
              <a:t>                  </a:t>
            </a:r>
            <a:r>
              <a:rPr lang="en-US" altLang="zh-CN" sz="2000" kern="100" dirty="0">
                <a:solidFill>
                  <a:srgbClr val="000000"/>
                </a:solidFill>
                <a:effectLst/>
                <a:latin typeface="Times New Roman" panose="02020603050405020304" charset="0"/>
                <a:ea typeface="宋体" panose="02010600030101010101" pitchFamily="2" charset="-122"/>
                <a:cs typeface="宋体" panose="02010600030101010101" pitchFamily="2" charset="-122"/>
              </a:rPr>
              <a:t> C. factor	</a:t>
            </a:r>
            <a:r>
              <a:rPr lang="en-US" altLang="zh-CN" sz="2000" kern="100" dirty="0">
                <a:solidFill>
                  <a:srgbClr val="C00000"/>
                </a:solidFill>
                <a:effectLst/>
                <a:latin typeface="Times New Roman" panose="02020603050405020304" charset="0"/>
                <a:ea typeface="宋体" panose="02010600030101010101" pitchFamily="2" charset="-122"/>
                <a:cs typeface="宋体" panose="02010600030101010101" pitchFamily="2" charset="-122"/>
              </a:rPr>
              <a:t>                  D. number</a:t>
            </a:r>
            <a:endParaRPr lang="en-US" altLang="zh-CN" sz="2000" kern="100" dirty="0">
              <a:solidFill>
                <a:srgbClr val="C00000"/>
              </a:solidFill>
              <a:effectLst/>
              <a:latin typeface="Times New Roman" panose="02020603050405020304" charset="0"/>
              <a:ea typeface="宋体" panose="02010600030101010101" pitchFamily="2" charset="-122"/>
              <a:cs typeface="宋体" panose="02010600030101010101" pitchFamily="2" charset="-122"/>
            </a:endParaRP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5883" y="69340"/>
            <a:ext cx="11687950" cy="7133590"/>
          </a:xfrm>
          <a:prstGeom prst="rect">
            <a:avLst/>
          </a:prstGeom>
          <a:noFill/>
        </p:spPr>
        <p:txBody>
          <a:bodyPr wrap="square" rtlCol="0">
            <a:spAutoFit/>
          </a:bodyPr>
          <a:lstStyle/>
          <a:p>
            <a:pPr marL="0" marR="0" indent="266700" algn="just" fontAlgn="ctr">
              <a:lnSpc>
                <a:spcPct val="135000"/>
              </a:lnSpc>
            </a:pPr>
            <a:r>
              <a:rPr lang="zh-CN" altLang="en-US" sz="2200" b="1" i="0" dirty="0">
                <a:solidFill>
                  <a:srgbClr val="060607"/>
                </a:solidFill>
                <a:effectLst/>
                <a:highlight>
                  <a:srgbClr val="C0C0C0"/>
                </a:highlight>
                <a:latin typeface="-apple-system"/>
              </a:rPr>
              <a:t>语法填空：联合国教科文组织（</a:t>
            </a:r>
            <a:r>
              <a:rPr lang="en-US" altLang="zh-CN" sz="2200" b="1" i="0" dirty="0">
                <a:solidFill>
                  <a:srgbClr val="060607"/>
                </a:solidFill>
                <a:effectLst/>
                <a:highlight>
                  <a:srgbClr val="C0C0C0"/>
                </a:highlight>
                <a:latin typeface="-apple-system"/>
              </a:rPr>
              <a:t>UNESCO</a:t>
            </a:r>
            <a:r>
              <a:rPr lang="zh-CN" altLang="en-US" sz="2200" b="1" i="0" dirty="0">
                <a:solidFill>
                  <a:srgbClr val="060607"/>
                </a:solidFill>
                <a:effectLst/>
                <a:highlight>
                  <a:srgbClr val="C0C0C0"/>
                </a:highlight>
                <a:latin typeface="-apple-system"/>
              </a:rPr>
              <a:t>）于周三将春节（中国农历新年）列入人类非物质文化遗产代表作名录。</a:t>
            </a:r>
            <a:r>
              <a:rPr lang="zh-CN" altLang="en-US" sz="2200" b="0" i="0" dirty="0">
                <a:solidFill>
                  <a:srgbClr val="060607"/>
                </a:solidFill>
                <a:effectLst/>
                <a:highlight>
                  <a:srgbClr val="C0C0C0"/>
                </a:highlight>
                <a:latin typeface="-apple-system"/>
              </a:rPr>
              <a:t> </a:t>
            </a:r>
            <a:endParaRPr lang="en-GB" altLang="zh-CN" sz="2200" kern="100" dirty="0">
              <a:solidFill>
                <a:srgbClr val="000000"/>
              </a:solidFill>
              <a:effectLst/>
              <a:highlight>
                <a:srgbClr val="C0C0C0"/>
              </a:highlight>
              <a:latin typeface="Times New Roman" panose="02020603050405020304" charset="0"/>
              <a:ea typeface="宋体" panose="02010600030101010101" pitchFamily="2" charset="-122"/>
              <a:cs typeface="宋体" panose="02010600030101010101" pitchFamily="2" charset="-122"/>
            </a:endParaRPr>
          </a:p>
          <a:p>
            <a:pPr marL="0" marR="0" indent="266700" algn="just" fontAlgn="ctr">
              <a:lnSpc>
                <a:spcPct val="135000"/>
              </a:lnSpc>
            </a:pPr>
            <a:r>
              <a:rPr lang="en-GB" altLang="zh-CN" sz="2200" kern="100" dirty="0">
                <a:solidFill>
                  <a:srgbClr val="000000"/>
                </a:solidFill>
                <a:effectLst/>
                <a:latin typeface="Times New Roman" panose="02020603050405020304" charset="0"/>
                <a:ea typeface="宋体" panose="02010600030101010101" pitchFamily="2" charset="-122"/>
                <a:cs typeface="宋体" panose="02010600030101010101" pitchFamily="2" charset="-122"/>
              </a:rPr>
              <a:t>The UNESCO on Wednesday inscribed Spring Festival, </a:t>
            </a:r>
            <a:r>
              <a:rPr lang="en-GB" altLang="zh-CN" sz="2200" u="sng" kern="100" dirty="0">
                <a:solidFill>
                  <a:srgbClr val="7030A0"/>
                </a:solidFill>
                <a:effectLst/>
                <a:latin typeface="Times New Roman" panose="02020603050405020304" charset="0"/>
                <a:ea typeface="宋体" panose="02010600030101010101" pitchFamily="2" charset="-122"/>
                <a:cs typeface="宋体" panose="02010600030101010101" pitchFamily="2" charset="-122"/>
              </a:rPr>
              <a:t>social practices of the Chinese people in celebration of the traditional new year, </a:t>
            </a:r>
            <a:r>
              <a:rPr lang="en-GB" altLang="zh-CN" sz="2200" kern="100" dirty="0">
                <a:solidFill>
                  <a:srgbClr val="000000"/>
                </a:solidFill>
                <a:effectLst/>
                <a:latin typeface="Times New Roman" panose="02020603050405020304" charset="0"/>
                <a:ea typeface="宋体" panose="02010600030101010101" pitchFamily="2" charset="-122"/>
                <a:cs typeface="宋体" panose="02010600030101010101" pitchFamily="2" charset="-122"/>
              </a:rPr>
              <a:t>on the Representative List of the Intangible Cultural Heritage of Humanity.</a:t>
            </a:r>
            <a:endParaRPr lang="en-GB" altLang="zh-CN" sz="2200" kern="100" dirty="0">
              <a:solidFill>
                <a:srgbClr val="000000"/>
              </a:solidFill>
              <a:effectLst/>
              <a:latin typeface="Times New Roman" panose="02020603050405020304" charset="0"/>
              <a:ea typeface="宋体" panose="02010600030101010101" pitchFamily="2" charset="-122"/>
              <a:cs typeface="宋体" panose="02010600030101010101" pitchFamily="2" charset="-122"/>
            </a:endParaRPr>
          </a:p>
          <a:p>
            <a:pPr marL="0" marR="0" indent="266700" algn="just" fontAlgn="ctr">
              <a:lnSpc>
                <a:spcPct val="135000"/>
              </a:lnSpc>
            </a:pPr>
            <a:r>
              <a:rPr lang="zh-CN" altLang="en-US" sz="2200" kern="100" dirty="0">
                <a:solidFill>
                  <a:srgbClr val="7030A0"/>
                </a:solidFill>
                <a:highlight>
                  <a:srgbClr val="B8E9EC"/>
                </a:highlight>
                <a:latin typeface="Times New Roman" panose="02020603050405020304" charset="0"/>
                <a:ea typeface="宋体" panose="02010600030101010101" pitchFamily="2" charset="-122"/>
                <a:cs typeface="宋体" panose="02010600030101010101" pitchFamily="2" charset="-122"/>
              </a:rPr>
              <a:t>同位语</a:t>
            </a:r>
            <a:endParaRPr lang="en-GB" altLang="zh-CN" sz="2200" kern="100" dirty="0">
              <a:solidFill>
                <a:srgbClr val="7030A0"/>
              </a:solidFill>
              <a:highlight>
                <a:srgbClr val="B8E9EC"/>
              </a:highlight>
              <a:latin typeface="Times New Roman" panose="02020603050405020304" charset="0"/>
              <a:ea typeface="宋体" panose="02010600030101010101" pitchFamily="2" charset="-122"/>
              <a:cs typeface="宋体" panose="02010600030101010101" pitchFamily="2" charset="-122"/>
            </a:endParaRPr>
          </a:p>
          <a:p>
            <a:pPr marL="0" marR="0" indent="266700" algn="just" fontAlgn="ctr">
              <a:lnSpc>
                <a:spcPct val="135000"/>
              </a:lnSpc>
            </a:pPr>
            <a:r>
              <a:rPr lang="en-US" altLang="zh-CN" sz="2200" kern="100" dirty="0">
                <a:solidFill>
                  <a:srgbClr val="000000"/>
                </a:solidFill>
                <a:highlight>
                  <a:srgbClr val="B8E9EC"/>
                </a:highlight>
                <a:latin typeface="Times New Roman" panose="02020603050405020304" charset="0"/>
                <a:ea typeface="宋体" panose="02010600030101010101" pitchFamily="2" charset="-122"/>
                <a:cs typeface="宋体" panose="02010600030101010101" pitchFamily="2" charset="-122"/>
              </a:rPr>
              <a:t>i</a:t>
            </a:r>
            <a:r>
              <a:rPr lang="en-US" altLang="zh-CN" sz="2200" kern="100" dirty="0">
                <a:solidFill>
                  <a:srgbClr val="000000"/>
                </a:solidFill>
                <a:effectLst/>
                <a:highlight>
                  <a:srgbClr val="B8E9EC"/>
                </a:highlight>
                <a:latin typeface="Times New Roman" panose="02020603050405020304" charset="0"/>
                <a:ea typeface="宋体" panose="02010600030101010101" pitchFamily="2" charset="-122"/>
                <a:cs typeface="宋体" panose="02010600030101010101" pitchFamily="2" charset="-122"/>
              </a:rPr>
              <a:t>nscribe…on… </a:t>
            </a:r>
            <a:r>
              <a:rPr lang="zh-CN" altLang="en-US" sz="2200" kern="100" dirty="0">
                <a:solidFill>
                  <a:srgbClr val="000000"/>
                </a:solidFill>
                <a:effectLst/>
                <a:highlight>
                  <a:srgbClr val="B8E9EC"/>
                </a:highlight>
                <a:latin typeface="Times New Roman" panose="02020603050405020304" charset="0"/>
                <a:ea typeface="宋体" panose="02010600030101010101" pitchFamily="2" charset="-122"/>
                <a:cs typeface="宋体" panose="02010600030101010101" pitchFamily="2" charset="-122"/>
              </a:rPr>
              <a:t>将</a:t>
            </a:r>
            <a:r>
              <a:rPr lang="en-US" altLang="zh-CN" sz="2200" kern="100" dirty="0">
                <a:solidFill>
                  <a:srgbClr val="000000"/>
                </a:solidFill>
                <a:effectLst/>
                <a:highlight>
                  <a:srgbClr val="B8E9EC"/>
                </a:highlight>
                <a:latin typeface="Times New Roman" panose="02020603050405020304" charset="0"/>
                <a:ea typeface="宋体" panose="02010600030101010101" pitchFamily="2" charset="-122"/>
                <a:cs typeface="宋体" panose="02010600030101010101" pitchFamily="2" charset="-122"/>
              </a:rPr>
              <a:t>…</a:t>
            </a:r>
            <a:r>
              <a:rPr lang="zh-CN" altLang="en-US" sz="2200" kern="100" dirty="0">
                <a:solidFill>
                  <a:srgbClr val="000000"/>
                </a:solidFill>
                <a:effectLst/>
                <a:highlight>
                  <a:srgbClr val="B8E9EC"/>
                </a:highlight>
                <a:latin typeface="Times New Roman" panose="02020603050405020304" charset="0"/>
                <a:ea typeface="宋体" panose="02010600030101010101" pitchFamily="2" charset="-122"/>
                <a:cs typeface="宋体" panose="02010600030101010101" pitchFamily="2" charset="-122"/>
              </a:rPr>
              <a:t>列入</a:t>
            </a:r>
            <a:r>
              <a:rPr lang="en-US" altLang="zh-CN" sz="2200" kern="100" dirty="0">
                <a:solidFill>
                  <a:srgbClr val="000000"/>
                </a:solidFill>
                <a:effectLst/>
                <a:highlight>
                  <a:srgbClr val="B8E9EC"/>
                </a:highlight>
                <a:latin typeface="Times New Roman" panose="02020603050405020304" charset="0"/>
                <a:ea typeface="宋体" panose="02010600030101010101" pitchFamily="2" charset="-122"/>
                <a:cs typeface="宋体" panose="02010600030101010101" pitchFamily="2" charset="-122"/>
              </a:rPr>
              <a:t>…</a:t>
            </a:r>
            <a:endParaRPr lang="en-US" altLang="zh-CN" sz="2200" kern="100" dirty="0">
              <a:solidFill>
                <a:srgbClr val="000000"/>
              </a:solidFill>
              <a:highlight>
                <a:srgbClr val="B8E9EC"/>
              </a:highlight>
              <a:latin typeface="Times New Roman" panose="02020603050405020304" charset="0"/>
              <a:ea typeface="宋体" panose="02010600030101010101" pitchFamily="2" charset="-122"/>
              <a:cs typeface="宋体" panose="02010600030101010101" pitchFamily="2" charset="-122"/>
            </a:endParaRPr>
          </a:p>
          <a:p>
            <a:pPr marL="0" marR="0" indent="266700" algn="just" fontAlgn="ctr">
              <a:lnSpc>
                <a:spcPct val="135000"/>
              </a:lnSpc>
            </a:pPr>
            <a:r>
              <a:rPr lang="en-GB" altLang="zh-CN" sz="2200" kern="100" dirty="0">
                <a:effectLst/>
                <a:highlight>
                  <a:srgbClr val="B8E9EC"/>
                </a:highlight>
                <a:latin typeface="Times New Roman" panose="02020603050405020304" charset="0"/>
                <a:ea typeface="宋体" panose="02010600030101010101" pitchFamily="2" charset="-122"/>
                <a:cs typeface="宋体" panose="02010600030101010101" pitchFamily="2" charset="-122"/>
              </a:rPr>
              <a:t>Inscribe </a:t>
            </a:r>
            <a:r>
              <a:rPr lang="en-GB" altLang="zh-CN" sz="2200" kern="100" dirty="0" err="1">
                <a:effectLst/>
                <a:highlight>
                  <a:srgbClr val="B8E9EC"/>
                </a:highlight>
                <a:latin typeface="Times New Roman" panose="02020603050405020304" charset="0"/>
                <a:ea typeface="宋体" panose="02010600030101010101" pitchFamily="2" charset="-122"/>
                <a:cs typeface="宋体" panose="02010600030101010101" pitchFamily="2" charset="-122"/>
              </a:rPr>
              <a:t>vt.</a:t>
            </a:r>
            <a:r>
              <a:rPr lang="en-GB" altLang="zh-CN" sz="2200" kern="100" dirty="0">
                <a:effectLst/>
                <a:highlight>
                  <a:srgbClr val="B8E9EC"/>
                </a:highlight>
                <a:latin typeface="Times New Roman" panose="02020603050405020304" charset="0"/>
                <a:ea typeface="宋体" panose="02010600030101010101" pitchFamily="2" charset="-122"/>
                <a:cs typeface="宋体" panose="02010600030101010101" pitchFamily="2" charset="-122"/>
              </a:rPr>
              <a:t> </a:t>
            </a:r>
            <a:r>
              <a:rPr lang="zh-CN" altLang="en-US" sz="2200" kern="100" dirty="0">
                <a:effectLst/>
                <a:highlight>
                  <a:srgbClr val="B8E9EC"/>
                </a:highlight>
                <a:latin typeface="Times New Roman" panose="02020603050405020304" charset="0"/>
                <a:ea typeface="宋体" panose="02010600030101010101" pitchFamily="2" charset="-122"/>
                <a:cs typeface="宋体" panose="02010600030101010101" pitchFamily="2" charset="-122"/>
              </a:rPr>
              <a:t>在</a:t>
            </a:r>
            <a:r>
              <a:rPr lang="en-US" altLang="zh-CN" sz="2200" kern="100" dirty="0">
                <a:effectLst/>
                <a:highlight>
                  <a:srgbClr val="B8E9EC"/>
                </a:highlight>
                <a:latin typeface="Times New Roman" panose="02020603050405020304" charset="0"/>
                <a:ea typeface="宋体" panose="02010600030101010101" pitchFamily="2" charset="-122"/>
                <a:cs typeface="宋体" panose="02010600030101010101" pitchFamily="2" charset="-122"/>
              </a:rPr>
              <a:t>…</a:t>
            </a:r>
            <a:r>
              <a:rPr lang="zh-CN" altLang="en-US" sz="2200" kern="100" dirty="0">
                <a:effectLst/>
                <a:highlight>
                  <a:srgbClr val="B8E9EC"/>
                </a:highlight>
                <a:latin typeface="Times New Roman" panose="02020603050405020304" charset="0"/>
                <a:ea typeface="宋体" panose="02010600030101010101" pitchFamily="2" charset="-122"/>
                <a:cs typeface="宋体" panose="02010600030101010101" pitchFamily="2" charset="-122"/>
              </a:rPr>
              <a:t>上写</a:t>
            </a:r>
            <a:r>
              <a:rPr lang="en-US" altLang="zh-CN" sz="2200" kern="100" dirty="0">
                <a:effectLst/>
                <a:highlight>
                  <a:srgbClr val="B8E9EC"/>
                </a:highlight>
                <a:latin typeface="Times New Roman" panose="02020603050405020304" charset="0"/>
                <a:ea typeface="宋体" panose="02010600030101010101" pitchFamily="2" charset="-122"/>
                <a:cs typeface="宋体" panose="02010600030101010101" pitchFamily="2" charset="-122"/>
              </a:rPr>
              <a:t>(</a:t>
            </a:r>
            <a:r>
              <a:rPr lang="zh-CN" altLang="en-US" sz="2200" kern="100" dirty="0">
                <a:effectLst/>
                <a:highlight>
                  <a:srgbClr val="B8E9EC"/>
                </a:highlight>
                <a:latin typeface="Times New Roman" panose="02020603050405020304" charset="0"/>
                <a:ea typeface="宋体" panose="02010600030101010101" pitchFamily="2" charset="-122"/>
                <a:cs typeface="宋体" panose="02010600030101010101" pitchFamily="2" charset="-122"/>
              </a:rPr>
              <a:t>词语、名字等</a:t>
            </a:r>
            <a:r>
              <a:rPr lang="en-US" altLang="zh-CN" sz="2200" kern="100" dirty="0">
                <a:effectLst/>
                <a:highlight>
                  <a:srgbClr val="B8E9EC"/>
                </a:highlight>
                <a:latin typeface="Times New Roman" panose="02020603050405020304" charset="0"/>
                <a:ea typeface="宋体" panose="02010600030101010101" pitchFamily="2" charset="-122"/>
                <a:cs typeface="宋体" panose="02010600030101010101" pitchFamily="2" charset="-122"/>
              </a:rPr>
              <a:t>)</a:t>
            </a:r>
            <a:r>
              <a:rPr lang="zh-CN" altLang="en-US" sz="2200" kern="100" dirty="0">
                <a:effectLst/>
                <a:highlight>
                  <a:srgbClr val="B8E9EC"/>
                </a:highlight>
                <a:latin typeface="Times New Roman" panose="02020603050405020304" charset="0"/>
                <a:ea typeface="宋体" panose="02010600030101010101" pitchFamily="2" charset="-122"/>
                <a:cs typeface="宋体" panose="02010600030101010101" pitchFamily="2" charset="-122"/>
              </a:rPr>
              <a:t>；题；刻    </a:t>
            </a:r>
            <a:r>
              <a:rPr lang="en-US" altLang="zh-CN" sz="2200" kern="100" dirty="0">
                <a:effectLst/>
                <a:highlight>
                  <a:srgbClr val="B8E9EC"/>
                </a:highlight>
                <a:latin typeface="Times New Roman" panose="02020603050405020304" charset="0"/>
                <a:ea typeface="宋体" panose="02010600030101010101" pitchFamily="2" charset="-122"/>
                <a:cs typeface="宋体" panose="02010600030101010101" pitchFamily="2" charset="-122"/>
              </a:rPr>
              <a:t>His name was inscribed on the trophy.</a:t>
            </a:r>
            <a:endParaRPr lang="en-US" altLang="zh-CN" sz="2200" kern="100" dirty="0">
              <a:effectLst/>
              <a:highlight>
                <a:srgbClr val="B8E9EC"/>
              </a:highlight>
              <a:latin typeface="Times New Roman" panose="02020603050405020304" charset="0"/>
              <a:ea typeface="宋体" panose="02010600030101010101" pitchFamily="2" charset="-122"/>
              <a:cs typeface="宋体" panose="02010600030101010101" pitchFamily="2" charset="-122"/>
            </a:endParaRPr>
          </a:p>
          <a:p>
            <a:pPr marL="0" marR="0" indent="266700" algn="just" fontAlgn="ctr">
              <a:lnSpc>
                <a:spcPct val="135000"/>
              </a:lnSpc>
            </a:pPr>
            <a:endParaRPr lang="en-GB" altLang="zh-CN" sz="2200" kern="100" dirty="0">
              <a:effectLst/>
              <a:latin typeface="Times New Roman" panose="02020603050405020304" charset="0"/>
              <a:ea typeface="宋体" panose="02010600030101010101" pitchFamily="2" charset="-122"/>
              <a:cs typeface="宋体" panose="02010600030101010101" pitchFamily="2" charset="-122"/>
            </a:endParaRPr>
          </a:p>
          <a:p>
            <a:pPr marL="0" marR="0" indent="266700" algn="just" fontAlgn="ctr">
              <a:lnSpc>
                <a:spcPct val="135000"/>
              </a:lnSpc>
            </a:pPr>
            <a:r>
              <a:rPr lang="en-GB" altLang="zh-CN" sz="2200" kern="100" dirty="0">
                <a:solidFill>
                  <a:srgbClr val="000000"/>
                </a:solidFill>
                <a:effectLst/>
                <a:latin typeface="Times New Roman" panose="02020603050405020304" charset="0"/>
                <a:ea typeface="宋体" panose="02010600030101010101" pitchFamily="2" charset="-122"/>
                <a:cs typeface="宋体" panose="02010600030101010101" pitchFamily="2" charset="-122"/>
              </a:rPr>
              <a:t>The decision </a:t>
            </a:r>
            <a:r>
              <a:rPr lang="en-GB" altLang="zh-CN" sz="2200" u="sng" kern="100" dirty="0">
                <a:solidFill>
                  <a:srgbClr val="000000"/>
                </a:solidFill>
                <a:effectLst/>
                <a:latin typeface="Times New Roman" panose="02020603050405020304" charset="0"/>
                <a:ea typeface="宋体" panose="02010600030101010101" pitchFamily="2" charset="-122"/>
                <a:cs typeface="宋体" panose="02010600030101010101" pitchFamily="2" charset="-122"/>
              </a:rPr>
              <a:t>___36_</a:t>
            </a:r>
            <a:r>
              <a:rPr lang="en-GB" altLang="zh-CN" sz="2200" u="sng" kern="100" dirty="0">
                <a:solidFill>
                  <a:srgbClr val="C00000"/>
                </a:solidFill>
                <a:effectLst/>
                <a:latin typeface="Times New Roman" panose="02020603050405020304" charset="0"/>
                <a:ea typeface="宋体" panose="02010600030101010101" pitchFamily="2" charset="-122"/>
                <a:cs typeface="宋体" panose="02010600030101010101" pitchFamily="2" charset="-122"/>
              </a:rPr>
              <a:t>was made</a:t>
            </a:r>
            <a:r>
              <a:rPr lang="en-GB" altLang="zh-CN" sz="2200" u="sng" kern="100" dirty="0">
                <a:solidFill>
                  <a:srgbClr val="000000"/>
                </a:solidFill>
                <a:effectLst/>
                <a:latin typeface="Times New Roman" panose="02020603050405020304" charset="0"/>
                <a:ea typeface="宋体" panose="02010600030101010101" pitchFamily="2" charset="-122"/>
                <a:cs typeface="宋体" panose="02010600030101010101" pitchFamily="2" charset="-122"/>
              </a:rPr>
              <a:t>__</a:t>
            </a:r>
            <a:r>
              <a:rPr lang="en-GB" altLang="zh-CN" sz="2200" kern="100" dirty="0">
                <a:solidFill>
                  <a:srgbClr val="000000"/>
                </a:solidFill>
                <a:effectLst/>
                <a:latin typeface="Times New Roman" panose="02020603050405020304" charset="0"/>
                <a:ea typeface="宋体" panose="02010600030101010101" pitchFamily="2" charset="-122"/>
                <a:cs typeface="宋体" panose="02010600030101010101" pitchFamily="2" charset="-122"/>
              </a:rPr>
              <a:t>(make) </a:t>
            </a:r>
            <a:r>
              <a:rPr lang="en-GB" altLang="zh-CN" sz="2200" u="sng" kern="100" dirty="0">
                <a:solidFill>
                  <a:srgbClr val="C00000"/>
                </a:solidFill>
                <a:effectLst/>
                <a:latin typeface="Times New Roman" panose="02020603050405020304" charset="0"/>
                <a:ea typeface="宋体" panose="02010600030101010101" pitchFamily="2" charset="-122"/>
                <a:cs typeface="宋体" panose="02010600030101010101" pitchFamily="2" charset="-122"/>
              </a:rPr>
              <a:t>during the 19th session </a:t>
            </a:r>
            <a:r>
              <a:rPr lang="en-GB" altLang="zh-CN" sz="2200" kern="100" dirty="0">
                <a:solidFill>
                  <a:srgbClr val="000000"/>
                </a:solidFill>
                <a:effectLst/>
                <a:latin typeface="Times New Roman" panose="02020603050405020304" charset="0"/>
                <a:ea typeface="宋体" panose="02010600030101010101" pitchFamily="2" charset="-122"/>
                <a:cs typeface="宋体" panose="02010600030101010101" pitchFamily="2" charset="-122"/>
              </a:rPr>
              <a:t>of the Intergovernmental Committee for the Safeguarding of the Intangible Cultural Heritage, taking place in Paraguay from Dec. 2 to 7. The committee recognized the festival for </a:t>
            </a:r>
            <a:r>
              <a:rPr lang="en-GB" altLang="zh-CN" sz="2200" u="sng" kern="100" dirty="0">
                <a:solidFill>
                  <a:srgbClr val="C00000"/>
                </a:solidFill>
                <a:effectLst/>
                <a:latin typeface="Times New Roman" panose="02020603050405020304" charset="0"/>
                <a:ea typeface="宋体" panose="02010600030101010101" pitchFamily="2" charset="-122"/>
                <a:cs typeface="宋体" panose="02010600030101010101" pitchFamily="2" charset="-122"/>
              </a:rPr>
              <a:t>its wide array of rituals </a:t>
            </a:r>
            <a:r>
              <a:rPr lang="en-GB" altLang="zh-CN" sz="2200" kern="100" dirty="0">
                <a:solidFill>
                  <a:srgbClr val="000000"/>
                </a:solidFill>
                <a:effectLst/>
                <a:latin typeface="Times New Roman" panose="02020603050405020304" charset="0"/>
                <a:ea typeface="宋体" panose="02010600030101010101" pitchFamily="2" charset="-122"/>
                <a:cs typeface="宋体" panose="02010600030101010101" pitchFamily="2" charset="-122"/>
              </a:rPr>
              <a:t>(</a:t>
            </a:r>
            <a:r>
              <a:rPr lang="zh-CN" altLang="en-US" sz="2200" kern="100" dirty="0">
                <a:solidFill>
                  <a:srgbClr val="000000"/>
                </a:solidFill>
                <a:effectLst/>
                <a:latin typeface="宋体" panose="02010600030101010101" pitchFamily="2" charset="-122"/>
                <a:ea typeface="宋体" panose="02010600030101010101" pitchFamily="2" charset="-122"/>
                <a:cs typeface="宋体" panose="02010600030101010101" pitchFamily="2" charset="-122"/>
              </a:rPr>
              <a:t>仪式</a:t>
            </a:r>
            <a:r>
              <a:rPr lang="en-US" altLang="zh-CN" sz="2200" kern="100" dirty="0">
                <a:solidFill>
                  <a:srgbClr val="000000"/>
                </a:solidFill>
                <a:effectLst/>
                <a:latin typeface="Times New Roman" panose="02020603050405020304" charset="0"/>
                <a:ea typeface="宋体" panose="02010600030101010101" pitchFamily="2" charset="-122"/>
                <a:cs typeface="宋体" panose="02010600030101010101" pitchFamily="2" charset="-122"/>
              </a:rPr>
              <a:t>) </a:t>
            </a:r>
            <a:r>
              <a:rPr lang="en-US" altLang="zh-CN" sz="2200" u="sng" kern="100" dirty="0">
                <a:solidFill>
                  <a:srgbClr val="000000"/>
                </a:solidFill>
                <a:effectLst/>
                <a:latin typeface="Times New Roman" panose="02020603050405020304" charset="0"/>
                <a:ea typeface="宋体" panose="02010600030101010101" pitchFamily="2" charset="-122"/>
                <a:cs typeface="宋体" panose="02010600030101010101" pitchFamily="2" charset="-122"/>
              </a:rPr>
              <a:t>___37_</a:t>
            </a:r>
            <a:r>
              <a:rPr lang="en-US" altLang="zh-CN" sz="2200" u="sng" kern="100" dirty="0">
                <a:solidFill>
                  <a:srgbClr val="C00000"/>
                </a:solidFill>
                <a:effectLst/>
                <a:latin typeface="Times New Roman" panose="02020603050405020304" charset="0"/>
                <a:ea typeface="宋体" panose="02010600030101010101" pitchFamily="2" charset="-122"/>
                <a:cs typeface="宋体" panose="02010600030101010101" pitchFamily="2" charset="-122"/>
              </a:rPr>
              <a:t>and__</a:t>
            </a:r>
            <a:r>
              <a:rPr lang="zh-CN" altLang="en-US" sz="2200" u="sng" kern="100" dirty="0">
                <a:solidFill>
                  <a:srgbClr val="C00000"/>
                </a:solidFill>
                <a:effectLst/>
                <a:latin typeface="Times New Roman" panose="02020603050405020304" charset="0"/>
                <a:ea typeface="宋体" panose="02010600030101010101" pitchFamily="2" charset="-122"/>
                <a:cs typeface="宋体" panose="02010600030101010101" pitchFamily="2" charset="-122"/>
              </a:rPr>
              <a:t> </a:t>
            </a:r>
            <a:r>
              <a:rPr lang="en-GB" altLang="zh-CN" sz="2200" u="sng" kern="100" dirty="0">
                <a:solidFill>
                  <a:srgbClr val="C00000"/>
                </a:solidFill>
                <a:effectLst/>
                <a:latin typeface="Times New Roman" panose="02020603050405020304" charset="0"/>
                <a:ea typeface="宋体" panose="02010600030101010101" pitchFamily="2" charset="-122"/>
                <a:cs typeface="宋体" panose="02010600030101010101" pitchFamily="2" charset="-122"/>
              </a:rPr>
              <a:t>unique cultural elements </a:t>
            </a:r>
            <a:r>
              <a:rPr lang="en-GB" altLang="zh-CN" sz="2200" kern="100" dirty="0">
                <a:solidFill>
                  <a:srgbClr val="000000"/>
                </a:solidFill>
                <a:effectLst/>
                <a:latin typeface="Times New Roman" panose="02020603050405020304" charset="0"/>
                <a:ea typeface="宋体" panose="02010600030101010101" pitchFamily="2" charset="-122"/>
                <a:cs typeface="宋体" panose="02010600030101010101" pitchFamily="2" charset="-122"/>
              </a:rPr>
              <a:t>that engage all of Chinese society.</a:t>
            </a:r>
            <a:endParaRPr lang="en-GB" altLang="zh-CN" sz="2200" kern="100" dirty="0">
              <a:solidFill>
                <a:srgbClr val="000000"/>
              </a:solidFill>
              <a:effectLst/>
              <a:latin typeface="Times New Roman" panose="02020603050405020304" charset="0"/>
              <a:ea typeface="宋体" panose="02010600030101010101" pitchFamily="2" charset="-122"/>
              <a:cs typeface="宋体" panose="02010600030101010101" pitchFamily="2" charset="-122"/>
            </a:endParaRPr>
          </a:p>
          <a:p>
            <a:pPr marL="0" marR="0" indent="266700" algn="just" fontAlgn="ctr">
              <a:lnSpc>
                <a:spcPct val="135000"/>
              </a:lnSpc>
            </a:pPr>
            <a:r>
              <a:rPr lang="en-US" altLang="zh-CN" sz="2200" kern="100" dirty="0">
                <a:solidFill>
                  <a:srgbClr val="000000"/>
                </a:solidFill>
                <a:highlight>
                  <a:srgbClr val="B8E9EC"/>
                </a:highlight>
                <a:latin typeface="Times New Roman" panose="02020603050405020304" charset="0"/>
                <a:ea typeface="宋体" panose="02010600030101010101" pitchFamily="2" charset="-122"/>
                <a:cs typeface="宋体" panose="02010600030101010101" pitchFamily="2" charset="-122"/>
              </a:rPr>
              <a:t>r</a:t>
            </a:r>
            <a:r>
              <a:rPr lang="en-GB" altLang="zh-CN" sz="2200" kern="100" dirty="0" err="1">
                <a:solidFill>
                  <a:srgbClr val="000000"/>
                </a:solidFill>
                <a:highlight>
                  <a:srgbClr val="B8E9EC"/>
                </a:highlight>
                <a:latin typeface="Times New Roman" panose="02020603050405020304" charset="0"/>
                <a:ea typeface="宋体" panose="02010600030101010101" pitchFamily="2" charset="-122"/>
                <a:cs typeface="宋体" panose="02010600030101010101" pitchFamily="2" charset="-122"/>
              </a:rPr>
              <a:t>ecognize</a:t>
            </a:r>
            <a:r>
              <a:rPr lang="en-GB" altLang="zh-CN" sz="2200" kern="100" dirty="0">
                <a:solidFill>
                  <a:srgbClr val="000000"/>
                </a:solidFill>
                <a:highlight>
                  <a:srgbClr val="B8E9EC"/>
                </a:highlight>
                <a:latin typeface="Times New Roman" panose="02020603050405020304" charset="0"/>
                <a:ea typeface="宋体" panose="02010600030101010101" pitchFamily="2" charset="-122"/>
                <a:cs typeface="宋体" panose="02010600030101010101" pitchFamily="2" charset="-122"/>
              </a:rPr>
              <a:t>   </a:t>
            </a:r>
            <a:r>
              <a:rPr lang="en-GB" altLang="zh-CN" sz="2200" kern="100" dirty="0" err="1">
                <a:solidFill>
                  <a:srgbClr val="000000"/>
                </a:solidFill>
                <a:highlight>
                  <a:srgbClr val="B8E9EC"/>
                </a:highlight>
                <a:latin typeface="Times New Roman" panose="02020603050405020304" charset="0"/>
                <a:ea typeface="宋体" panose="02010600030101010101" pitchFamily="2" charset="-122"/>
                <a:cs typeface="宋体" panose="02010600030101010101" pitchFamily="2" charset="-122"/>
              </a:rPr>
              <a:t>vt.</a:t>
            </a:r>
            <a:r>
              <a:rPr lang="en-GB" altLang="zh-CN" sz="2200" kern="100" dirty="0">
                <a:solidFill>
                  <a:srgbClr val="000000"/>
                </a:solidFill>
                <a:highlight>
                  <a:srgbClr val="B8E9EC"/>
                </a:highlight>
                <a:latin typeface="Times New Roman" panose="02020603050405020304" charset="0"/>
                <a:ea typeface="宋体" panose="02010600030101010101" pitchFamily="2" charset="-122"/>
                <a:cs typeface="宋体" panose="02010600030101010101" pitchFamily="2" charset="-122"/>
              </a:rPr>
              <a:t> </a:t>
            </a:r>
            <a:r>
              <a:rPr lang="zh-CN" altLang="en-US" sz="2200" kern="100" dirty="0">
                <a:solidFill>
                  <a:srgbClr val="000000"/>
                </a:solidFill>
                <a:highlight>
                  <a:srgbClr val="B8E9EC"/>
                </a:highlight>
                <a:latin typeface="Times New Roman" panose="02020603050405020304" charset="0"/>
                <a:ea typeface="宋体" panose="02010600030101010101" pitchFamily="2" charset="-122"/>
                <a:cs typeface="宋体" panose="02010600030101010101" pitchFamily="2" charset="-122"/>
              </a:rPr>
              <a:t>认可，承认</a:t>
            </a:r>
            <a:endParaRPr lang="en-GB" altLang="zh-CN" sz="2200" kern="100" dirty="0">
              <a:solidFill>
                <a:srgbClr val="000000"/>
              </a:solidFill>
              <a:highlight>
                <a:srgbClr val="B8E9EC"/>
              </a:highlight>
              <a:latin typeface="Times New Roman" panose="02020603050405020304" charset="0"/>
              <a:ea typeface="宋体" panose="02010600030101010101" pitchFamily="2" charset="-122"/>
              <a:cs typeface="宋体" panose="02010600030101010101" pitchFamily="2" charset="-122"/>
            </a:endParaRPr>
          </a:p>
          <a:p>
            <a:pPr marL="0" marR="0" indent="266700" algn="just" fontAlgn="ctr">
              <a:lnSpc>
                <a:spcPct val="135000"/>
              </a:lnSpc>
            </a:pPr>
            <a:endParaRPr lang="en-GB" altLang="zh-CN" sz="1800" kern="100" dirty="0">
              <a:effectLst/>
              <a:latin typeface="Times New Roman" panose="02020603050405020304" charset="0"/>
              <a:ea typeface="宋体" panose="02010600030101010101" pitchFamily="2" charset="-122"/>
              <a:cs typeface="宋体" panose="02010600030101010101" pitchFamily="2" charset="-122"/>
            </a:endParaRPr>
          </a:p>
          <a:p>
            <a:endParaRPr lang="es-E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7221" y="432795"/>
            <a:ext cx="11394220" cy="5992410"/>
          </a:xfrm>
          <a:prstGeom prst="rect">
            <a:avLst/>
          </a:prstGeom>
          <a:noFill/>
        </p:spPr>
        <p:txBody>
          <a:bodyPr wrap="square">
            <a:spAutoFit/>
          </a:bodyPr>
          <a:lstStyle/>
          <a:p>
            <a:pPr marL="0" marR="0" indent="266700" algn="just" fontAlgn="ctr">
              <a:lnSpc>
                <a:spcPct val="135000"/>
              </a:lnSpc>
            </a:pPr>
            <a:r>
              <a:rPr lang="en-GB" altLang="zh-CN" sz="2200" kern="100" dirty="0">
                <a:solidFill>
                  <a:srgbClr val="000000"/>
                </a:solidFill>
                <a:effectLst/>
                <a:latin typeface="Times New Roman" panose="02020603050405020304" charset="0"/>
                <a:ea typeface="宋体" panose="02010600030101010101" pitchFamily="2" charset="-122"/>
                <a:cs typeface="宋体" panose="02010600030101010101" pitchFamily="2" charset="-122"/>
              </a:rPr>
              <a:t>UNESCO highlighted that the Spring Festival, </a:t>
            </a:r>
            <a:r>
              <a:rPr lang="en-GB" altLang="zh-CN" sz="2200" u="sng" kern="100" dirty="0">
                <a:solidFill>
                  <a:srgbClr val="7030A0"/>
                </a:solidFill>
                <a:effectLst/>
                <a:latin typeface="Times New Roman" panose="02020603050405020304" charset="0"/>
                <a:ea typeface="宋体" panose="02010600030101010101" pitchFamily="2" charset="-122"/>
                <a:cs typeface="宋体" panose="02010600030101010101" pitchFamily="2" charset="-122"/>
              </a:rPr>
              <a:t>___38_marking__</a:t>
            </a:r>
            <a:r>
              <a:rPr lang="en-GB" altLang="zh-CN" sz="2200" kern="100" dirty="0">
                <a:solidFill>
                  <a:srgbClr val="7030A0"/>
                </a:solidFill>
                <a:effectLst/>
                <a:latin typeface="Times New Roman" panose="02020603050405020304" charset="0"/>
                <a:ea typeface="宋体" panose="02010600030101010101" pitchFamily="2" charset="-122"/>
                <a:cs typeface="宋体" panose="02010600030101010101" pitchFamily="2" charset="-122"/>
              </a:rPr>
              <a:t>(mark) the start of the traditional Chinese Lunar New Year,</a:t>
            </a:r>
            <a:r>
              <a:rPr lang="en-GB" altLang="zh-CN" sz="2200" kern="100" dirty="0">
                <a:solidFill>
                  <a:srgbClr val="000000"/>
                </a:solidFill>
                <a:effectLst/>
                <a:latin typeface="Times New Roman" panose="02020603050405020304" charset="0"/>
                <a:ea typeface="宋体" panose="02010600030101010101" pitchFamily="2" charset="-122"/>
                <a:cs typeface="宋体" panose="02010600030101010101" pitchFamily="2" charset="-122"/>
              </a:rPr>
              <a:t> involves various social practices, including </a:t>
            </a:r>
            <a:r>
              <a:rPr lang="en-GB" altLang="zh-CN" sz="2200" u="sng" kern="100" dirty="0">
                <a:solidFill>
                  <a:srgbClr val="000000"/>
                </a:solidFill>
                <a:effectLst/>
                <a:latin typeface="Times New Roman" panose="02020603050405020304" charset="0"/>
                <a:ea typeface="宋体" panose="02010600030101010101" pitchFamily="2" charset="-122"/>
                <a:cs typeface="宋体" panose="02010600030101010101" pitchFamily="2" charset="-122"/>
              </a:rPr>
              <a:t>___39_</a:t>
            </a:r>
            <a:r>
              <a:rPr lang="en-GB" altLang="zh-CN" sz="2200" u="sng" kern="100" dirty="0">
                <a:solidFill>
                  <a:srgbClr val="C00000"/>
                </a:solidFill>
                <a:effectLst/>
                <a:latin typeface="Times New Roman" panose="02020603050405020304" charset="0"/>
                <a:ea typeface="宋体" panose="02010600030101010101" pitchFamily="2" charset="-122"/>
                <a:cs typeface="宋体" panose="02010600030101010101" pitchFamily="2" charset="-122"/>
              </a:rPr>
              <a:t>prayers</a:t>
            </a:r>
            <a:r>
              <a:rPr lang="en-GB" altLang="zh-CN" sz="2200" u="sng" kern="100" dirty="0">
                <a:solidFill>
                  <a:srgbClr val="000000"/>
                </a:solidFill>
                <a:effectLst/>
                <a:latin typeface="Times New Roman" panose="02020603050405020304" charset="0"/>
                <a:ea typeface="宋体" panose="02010600030101010101" pitchFamily="2" charset="-122"/>
                <a:cs typeface="宋体" panose="02010600030101010101" pitchFamily="2" charset="-122"/>
              </a:rPr>
              <a:t>__</a:t>
            </a:r>
            <a:r>
              <a:rPr lang="en-GB" altLang="zh-CN" sz="2200" kern="100" dirty="0">
                <a:solidFill>
                  <a:srgbClr val="000000"/>
                </a:solidFill>
                <a:effectLst/>
                <a:latin typeface="Times New Roman" panose="02020603050405020304" charset="0"/>
                <a:ea typeface="宋体" panose="02010600030101010101" pitchFamily="2" charset="-122"/>
                <a:cs typeface="宋体" panose="02010600030101010101" pitchFamily="2" charset="-122"/>
              </a:rPr>
              <a:t>(prayer) for good fortune and family reunions. </a:t>
            </a:r>
            <a:endParaRPr lang="en-GB" altLang="zh-CN" sz="2200" kern="100" dirty="0">
              <a:solidFill>
                <a:srgbClr val="000000"/>
              </a:solidFill>
              <a:effectLst/>
              <a:latin typeface="Times New Roman" panose="02020603050405020304" charset="0"/>
              <a:ea typeface="宋体" panose="02010600030101010101" pitchFamily="2" charset="-122"/>
              <a:cs typeface="宋体" panose="02010600030101010101" pitchFamily="2" charset="-122"/>
            </a:endParaRPr>
          </a:p>
          <a:p>
            <a:pPr marL="0" marR="0" indent="266700" algn="just" fontAlgn="ctr">
              <a:lnSpc>
                <a:spcPct val="135000"/>
              </a:lnSpc>
            </a:pPr>
            <a:r>
              <a:rPr lang="zh-CN" altLang="en-US" sz="2200" kern="100" dirty="0">
                <a:solidFill>
                  <a:srgbClr val="7030A0"/>
                </a:solidFill>
                <a:highlight>
                  <a:srgbClr val="B8E9EC"/>
                </a:highlight>
                <a:latin typeface="Times New Roman" panose="02020603050405020304" charset="0"/>
                <a:ea typeface="宋体" panose="02010600030101010101" pitchFamily="2" charset="-122"/>
                <a:cs typeface="宋体" panose="02010600030101010101" pitchFamily="2" charset="-122"/>
              </a:rPr>
              <a:t>现在分词</a:t>
            </a:r>
            <a:r>
              <a:rPr lang="en-US" altLang="zh-CN" sz="2200" kern="100" dirty="0">
                <a:solidFill>
                  <a:srgbClr val="7030A0"/>
                </a:solidFill>
                <a:highlight>
                  <a:srgbClr val="B8E9EC"/>
                </a:highlight>
                <a:latin typeface="Times New Roman" panose="02020603050405020304" charset="0"/>
                <a:ea typeface="宋体" panose="02010600030101010101" pitchFamily="2" charset="-122"/>
                <a:cs typeface="宋体" panose="02010600030101010101" pitchFamily="2" charset="-122"/>
              </a:rPr>
              <a:t>-</a:t>
            </a:r>
            <a:r>
              <a:rPr lang="zh-CN" altLang="en-US" sz="2200" kern="100" dirty="0">
                <a:solidFill>
                  <a:srgbClr val="7030A0"/>
                </a:solidFill>
                <a:highlight>
                  <a:srgbClr val="B8E9EC"/>
                </a:highlight>
                <a:latin typeface="Times New Roman" panose="02020603050405020304" charset="0"/>
                <a:ea typeface="宋体" panose="02010600030101010101" pitchFamily="2" charset="-122"/>
                <a:cs typeface="宋体" panose="02010600030101010101" pitchFamily="2" charset="-122"/>
              </a:rPr>
              <a:t>插入语</a:t>
            </a:r>
            <a:r>
              <a:rPr lang="en-US" altLang="zh-CN" sz="2200" kern="100" dirty="0">
                <a:solidFill>
                  <a:srgbClr val="7030A0"/>
                </a:solidFill>
                <a:highlight>
                  <a:srgbClr val="B8E9EC"/>
                </a:highlight>
                <a:latin typeface="Times New Roman" panose="02020603050405020304" charset="0"/>
                <a:ea typeface="宋体" panose="02010600030101010101" pitchFamily="2" charset="-122"/>
                <a:cs typeface="宋体" panose="02010600030101010101" pitchFamily="2" charset="-122"/>
              </a:rPr>
              <a:t>-</a:t>
            </a:r>
            <a:r>
              <a:rPr lang="zh-CN" altLang="en-US" sz="2200" kern="100" dirty="0">
                <a:solidFill>
                  <a:srgbClr val="7030A0"/>
                </a:solidFill>
                <a:highlight>
                  <a:srgbClr val="B8E9EC"/>
                </a:highlight>
                <a:latin typeface="Times New Roman" panose="02020603050405020304" charset="0"/>
                <a:ea typeface="宋体" panose="02010600030101010101" pitchFamily="2" charset="-122"/>
                <a:cs typeface="宋体" panose="02010600030101010101" pitchFamily="2" charset="-122"/>
              </a:rPr>
              <a:t>补充说明春节的功能和意义</a:t>
            </a:r>
            <a:endParaRPr lang="en-GB" altLang="zh-CN" sz="2200" kern="100" dirty="0">
              <a:solidFill>
                <a:srgbClr val="7030A0"/>
              </a:solidFill>
              <a:highlight>
                <a:srgbClr val="B8E9EC"/>
              </a:highlight>
              <a:latin typeface="Times New Roman" panose="02020603050405020304" charset="0"/>
              <a:ea typeface="宋体" panose="02010600030101010101" pitchFamily="2" charset="-122"/>
              <a:cs typeface="宋体" panose="02010600030101010101" pitchFamily="2" charset="-122"/>
            </a:endParaRPr>
          </a:p>
          <a:p>
            <a:pPr marL="0" marR="0" indent="266700" algn="just" fontAlgn="ctr">
              <a:lnSpc>
                <a:spcPct val="135000"/>
              </a:lnSpc>
            </a:pPr>
            <a:r>
              <a:rPr lang="en-US" altLang="zh-CN" sz="2200" kern="100" dirty="0">
                <a:solidFill>
                  <a:srgbClr val="000000"/>
                </a:solidFill>
                <a:highlight>
                  <a:srgbClr val="B8E9EC"/>
                </a:highlight>
                <a:latin typeface="Times New Roman" panose="02020603050405020304" charset="0"/>
                <a:ea typeface="宋体" panose="02010600030101010101" pitchFamily="2" charset="-122"/>
                <a:cs typeface="宋体" panose="02010600030101010101" pitchFamily="2" charset="-122"/>
              </a:rPr>
              <a:t>p</a:t>
            </a:r>
            <a:r>
              <a:rPr lang="en-GB" altLang="zh-CN" sz="2200" kern="100" dirty="0" err="1">
                <a:solidFill>
                  <a:srgbClr val="000000"/>
                </a:solidFill>
                <a:effectLst/>
                <a:highlight>
                  <a:srgbClr val="B8E9EC"/>
                </a:highlight>
                <a:latin typeface="Times New Roman" panose="02020603050405020304" charset="0"/>
                <a:ea typeface="宋体" panose="02010600030101010101" pitchFamily="2" charset="-122"/>
                <a:cs typeface="宋体" panose="02010600030101010101" pitchFamily="2" charset="-122"/>
              </a:rPr>
              <a:t>rayer</a:t>
            </a:r>
            <a:r>
              <a:rPr lang="en-GB" altLang="zh-CN" sz="2200" kern="100" dirty="0">
                <a:solidFill>
                  <a:srgbClr val="000000"/>
                </a:solidFill>
                <a:effectLst/>
                <a:highlight>
                  <a:srgbClr val="B8E9EC"/>
                </a:highlight>
                <a:latin typeface="Times New Roman" panose="02020603050405020304" charset="0"/>
                <a:ea typeface="宋体" panose="02010600030101010101" pitchFamily="2" charset="-122"/>
                <a:cs typeface="宋体" panose="02010600030101010101" pitchFamily="2" charset="-122"/>
              </a:rPr>
              <a:t>        n. </a:t>
            </a:r>
            <a:r>
              <a:rPr lang="zh-CN" altLang="en-US" sz="2200" kern="100" dirty="0">
                <a:solidFill>
                  <a:srgbClr val="000000"/>
                </a:solidFill>
                <a:effectLst/>
                <a:highlight>
                  <a:srgbClr val="B8E9EC"/>
                </a:highlight>
                <a:latin typeface="Times New Roman" panose="02020603050405020304" charset="0"/>
                <a:ea typeface="宋体" panose="02010600030101010101" pitchFamily="2" charset="-122"/>
                <a:cs typeface="宋体" panose="02010600030101010101" pitchFamily="2" charset="-122"/>
              </a:rPr>
              <a:t>祈祷</a:t>
            </a:r>
            <a:r>
              <a:rPr lang="en-US" altLang="zh-CN" sz="2200" kern="100" dirty="0">
                <a:solidFill>
                  <a:srgbClr val="000000"/>
                </a:solidFill>
                <a:effectLst/>
                <a:highlight>
                  <a:srgbClr val="B8E9EC"/>
                </a:highlight>
                <a:latin typeface="Times New Roman" panose="02020603050405020304" charset="0"/>
                <a:ea typeface="宋体" panose="02010600030101010101" pitchFamily="2" charset="-122"/>
                <a:cs typeface="宋体" panose="02010600030101010101" pitchFamily="2" charset="-122"/>
              </a:rPr>
              <a:t>(</a:t>
            </a:r>
            <a:r>
              <a:rPr lang="zh-CN" altLang="en-US" sz="2200" kern="100" dirty="0">
                <a:solidFill>
                  <a:srgbClr val="000000"/>
                </a:solidFill>
                <a:effectLst/>
                <a:highlight>
                  <a:srgbClr val="B8E9EC"/>
                </a:highlight>
                <a:latin typeface="Times New Roman" panose="02020603050405020304" charset="0"/>
                <a:ea typeface="宋体" panose="02010600030101010101" pitchFamily="2" charset="-122"/>
                <a:cs typeface="宋体" panose="02010600030101010101" pitchFamily="2" charset="-122"/>
              </a:rPr>
              <a:t>活动</a:t>
            </a:r>
            <a:r>
              <a:rPr lang="en-US" altLang="zh-CN" sz="2200" kern="100" dirty="0">
                <a:solidFill>
                  <a:srgbClr val="000000"/>
                </a:solidFill>
                <a:effectLst/>
                <a:highlight>
                  <a:srgbClr val="B8E9EC"/>
                </a:highlight>
                <a:latin typeface="Times New Roman" panose="02020603050405020304" charset="0"/>
                <a:ea typeface="宋体" panose="02010600030101010101" pitchFamily="2" charset="-122"/>
                <a:cs typeface="宋体" panose="02010600030101010101" pitchFamily="2" charset="-122"/>
              </a:rPr>
              <a:t>)</a:t>
            </a:r>
            <a:endParaRPr lang="en-GB" altLang="zh-CN" sz="2200" kern="100" dirty="0">
              <a:solidFill>
                <a:srgbClr val="000000"/>
              </a:solidFill>
              <a:effectLst/>
              <a:highlight>
                <a:srgbClr val="B8E9EC"/>
              </a:highlight>
              <a:latin typeface="Times New Roman" panose="02020603050405020304" charset="0"/>
              <a:ea typeface="宋体" panose="02010600030101010101" pitchFamily="2" charset="-122"/>
              <a:cs typeface="宋体" panose="02010600030101010101" pitchFamily="2" charset="-122"/>
            </a:endParaRPr>
          </a:p>
          <a:p>
            <a:pPr marL="0" marR="0" indent="266700" algn="just" fontAlgn="ctr">
              <a:lnSpc>
                <a:spcPct val="135000"/>
              </a:lnSpc>
            </a:pPr>
            <a:endParaRPr lang="en-GB" altLang="zh-CN" sz="2200" kern="100" dirty="0">
              <a:solidFill>
                <a:srgbClr val="000000"/>
              </a:solidFill>
              <a:effectLst/>
              <a:latin typeface="Times New Roman" panose="02020603050405020304" charset="0"/>
              <a:ea typeface="宋体" panose="02010600030101010101" pitchFamily="2" charset="-122"/>
              <a:cs typeface="宋体" panose="02010600030101010101" pitchFamily="2" charset="-122"/>
            </a:endParaRPr>
          </a:p>
          <a:p>
            <a:pPr marL="0" marR="0" indent="266700" algn="just" fontAlgn="ctr">
              <a:lnSpc>
                <a:spcPct val="135000"/>
              </a:lnSpc>
            </a:pPr>
            <a:r>
              <a:rPr lang="en-GB" altLang="zh-CN" sz="2200" kern="100" dirty="0">
                <a:solidFill>
                  <a:srgbClr val="000000"/>
                </a:solidFill>
                <a:effectLst/>
                <a:latin typeface="Times New Roman" panose="02020603050405020304" charset="0"/>
                <a:ea typeface="宋体" panose="02010600030101010101" pitchFamily="2" charset="-122"/>
                <a:cs typeface="宋体" panose="02010600030101010101" pitchFamily="2" charset="-122"/>
              </a:rPr>
              <a:t>It also </a:t>
            </a:r>
            <a:r>
              <a:rPr lang="en-GB" altLang="zh-CN" sz="2200" u="sng" kern="100" dirty="0">
                <a:solidFill>
                  <a:srgbClr val="000000"/>
                </a:solidFill>
                <a:effectLst/>
                <a:latin typeface="Times New Roman" panose="02020603050405020304" charset="0"/>
                <a:ea typeface="宋体" panose="02010600030101010101" pitchFamily="2" charset="-122"/>
                <a:cs typeface="宋体" panose="02010600030101010101" pitchFamily="2" charset="-122"/>
              </a:rPr>
              <a:t>___40_</a:t>
            </a:r>
            <a:r>
              <a:rPr lang="en-GB" altLang="zh-CN" sz="2200" u="sng" kern="100" dirty="0">
                <a:solidFill>
                  <a:srgbClr val="C00000"/>
                </a:solidFill>
                <a:effectLst/>
                <a:latin typeface="Times New Roman" panose="02020603050405020304" charset="0"/>
                <a:ea typeface="宋体" panose="02010600030101010101" pitchFamily="2" charset="-122"/>
                <a:cs typeface="宋体" panose="02010600030101010101" pitchFamily="2" charset="-122"/>
              </a:rPr>
              <a:t>features</a:t>
            </a:r>
            <a:r>
              <a:rPr lang="en-GB" altLang="zh-CN" sz="2200" u="sng" kern="100" dirty="0">
                <a:solidFill>
                  <a:srgbClr val="000000"/>
                </a:solidFill>
                <a:effectLst/>
                <a:latin typeface="Times New Roman" panose="02020603050405020304" charset="0"/>
                <a:ea typeface="宋体" panose="02010600030101010101" pitchFamily="2" charset="-122"/>
                <a:cs typeface="宋体" panose="02010600030101010101" pitchFamily="2" charset="-122"/>
              </a:rPr>
              <a:t>__</a:t>
            </a:r>
            <a:r>
              <a:rPr lang="en-GB" altLang="zh-CN" sz="2200" kern="100" dirty="0">
                <a:solidFill>
                  <a:srgbClr val="000000"/>
                </a:solidFill>
                <a:effectLst/>
                <a:latin typeface="Times New Roman" panose="02020603050405020304" charset="0"/>
                <a:ea typeface="宋体" panose="02010600030101010101" pitchFamily="2" charset="-122"/>
                <a:cs typeface="宋体" panose="02010600030101010101" pitchFamily="2" charset="-122"/>
              </a:rPr>
              <a:t>(feature) activities planned by elders and festive public events organized by communities.</a:t>
            </a:r>
            <a:r>
              <a:rPr lang="en-GB" altLang="zh-CN" sz="2200" kern="100" dirty="0">
                <a:latin typeface="Times New Roman" panose="02020603050405020304" charset="0"/>
                <a:ea typeface="宋体" panose="02010600030101010101" pitchFamily="2" charset="-122"/>
                <a:cs typeface="宋体" panose="02010600030101010101" pitchFamily="2" charset="-122"/>
              </a:rPr>
              <a:t> </a:t>
            </a:r>
            <a:r>
              <a:rPr lang="en-GB" altLang="zh-CN" sz="2200" kern="100" dirty="0">
                <a:solidFill>
                  <a:srgbClr val="000000"/>
                </a:solidFill>
                <a:effectLst/>
                <a:latin typeface="Times New Roman" panose="02020603050405020304" charset="0"/>
                <a:ea typeface="宋体" panose="02010600030101010101" pitchFamily="2" charset="-122"/>
                <a:cs typeface="宋体" panose="02010600030101010101" pitchFamily="2" charset="-122"/>
              </a:rPr>
              <a:t>According to UNESCO’s documentation, the knowledge and customs </a:t>
            </a:r>
            <a:r>
              <a:rPr lang="en-GB" altLang="zh-CN" sz="2200" u="sng" kern="100" dirty="0">
                <a:solidFill>
                  <a:srgbClr val="000000"/>
                </a:solidFill>
                <a:effectLst/>
                <a:latin typeface="Times New Roman" panose="02020603050405020304" charset="0"/>
                <a:ea typeface="宋体" panose="02010600030101010101" pitchFamily="2" charset="-122"/>
                <a:cs typeface="宋体" panose="02010600030101010101" pitchFamily="2" charset="-122"/>
              </a:rPr>
              <a:t>___41 </a:t>
            </a:r>
            <a:r>
              <a:rPr lang="en-GB" altLang="zh-CN" sz="2200" u="sng" kern="100" dirty="0">
                <a:solidFill>
                  <a:srgbClr val="C00000"/>
                </a:solidFill>
                <a:effectLst/>
                <a:latin typeface="Times New Roman" panose="02020603050405020304" charset="0"/>
                <a:ea typeface="宋体" panose="02010600030101010101" pitchFamily="2" charset="-122"/>
                <a:cs typeface="宋体" panose="02010600030101010101" pitchFamily="2" charset="-122"/>
              </a:rPr>
              <a:t>associated</a:t>
            </a:r>
            <a:r>
              <a:rPr lang="en-GB" altLang="zh-CN" sz="2200" u="sng" kern="100" dirty="0">
                <a:solidFill>
                  <a:srgbClr val="000000"/>
                </a:solidFill>
                <a:effectLst/>
                <a:latin typeface="Times New Roman" panose="02020603050405020304" charset="0"/>
                <a:ea typeface="宋体" panose="02010600030101010101" pitchFamily="2" charset="-122"/>
                <a:cs typeface="宋体" panose="02010600030101010101" pitchFamily="2" charset="-122"/>
              </a:rPr>
              <a:t>___</a:t>
            </a:r>
            <a:r>
              <a:rPr lang="en-GB" altLang="zh-CN" sz="2200" kern="100" dirty="0">
                <a:solidFill>
                  <a:srgbClr val="000000"/>
                </a:solidFill>
                <a:effectLst/>
                <a:latin typeface="Times New Roman" panose="02020603050405020304" charset="0"/>
                <a:ea typeface="宋体" panose="02010600030101010101" pitchFamily="2" charset="-122"/>
                <a:cs typeface="宋体" panose="02010600030101010101" pitchFamily="2" charset="-122"/>
              </a:rPr>
              <a:t>(associate) with the Spring Festival are passed </a:t>
            </a:r>
            <a:r>
              <a:rPr lang="en-GB" altLang="zh-CN" sz="2200" u="sng" kern="100" dirty="0">
                <a:solidFill>
                  <a:srgbClr val="000000"/>
                </a:solidFill>
                <a:effectLst/>
                <a:latin typeface="Times New Roman" panose="02020603050405020304" charset="0"/>
                <a:ea typeface="宋体" panose="02010600030101010101" pitchFamily="2" charset="-122"/>
                <a:cs typeface="宋体" panose="02010600030101010101" pitchFamily="2" charset="-122"/>
              </a:rPr>
              <a:t>___42_</a:t>
            </a:r>
            <a:r>
              <a:rPr lang="en-GB" altLang="zh-CN" sz="2200" u="sng" kern="100" dirty="0">
                <a:solidFill>
                  <a:srgbClr val="C00000"/>
                </a:solidFill>
                <a:effectLst/>
                <a:latin typeface="Times New Roman" panose="02020603050405020304" charset="0"/>
                <a:ea typeface="宋体" panose="02010600030101010101" pitchFamily="2" charset="-122"/>
                <a:cs typeface="宋体" panose="02010600030101010101" pitchFamily="2" charset="-122"/>
              </a:rPr>
              <a:t>down</a:t>
            </a:r>
            <a:r>
              <a:rPr lang="en-GB" altLang="zh-CN" sz="2200" u="sng" kern="100" dirty="0">
                <a:solidFill>
                  <a:srgbClr val="000000"/>
                </a:solidFill>
                <a:effectLst/>
                <a:latin typeface="Times New Roman" panose="02020603050405020304" charset="0"/>
                <a:ea typeface="宋体" panose="02010600030101010101" pitchFamily="2" charset="-122"/>
                <a:cs typeface="宋体" panose="02010600030101010101" pitchFamily="2" charset="-122"/>
              </a:rPr>
              <a:t>__</a:t>
            </a:r>
            <a:r>
              <a:rPr lang="en-GB" altLang="zh-CN" sz="2200" kern="100" dirty="0">
                <a:solidFill>
                  <a:srgbClr val="000000"/>
                </a:solidFill>
                <a:effectLst/>
                <a:latin typeface="Times New Roman" panose="02020603050405020304" charset="0"/>
                <a:ea typeface="宋体" panose="02010600030101010101" pitchFamily="2" charset="-122"/>
                <a:cs typeface="宋体" panose="02010600030101010101" pitchFamily="2" charset="-122"/>
              </a:rPr>
              <a:t> informally within families and communities, as well as formally through the education system.</a:t>
            </a:r>
            <a:endParaRPr lang="en-GB" altLang="zh-CN" sz="2200" kern="100" dirty="0">
              <a:solidFill>
                <a:srgbClr val="000000"/>
              </a:solidFill>
              <a:effectLst/>
              <a:latin typeface="Times New Roman" panose="02020603050405020304" charset="0"/>
              <a:ea typeface="宋体" panose="02010600030101010101" pitchFamily="2" charset="-122"/>
              <a:cs typeface="宋体" panose="02010600030101010101" pitchFamily="2" charset="-122"/>
            </a:endParaRPr>
          </a:p>
          <a:p>
            <a:pPr marL="0" marR="0" indent="266700" algn="just" fontAlgn="ctr">
              <a:lnSpc>
                <a:spcPct val="135000"/>
              </a:lnSpc>
            </a:pPr>
            <a:r>
              <a:rPr lang="en-GB" altLang="zh-CN" sz="2200" kern="100" dirty="0">
                <a:solidFill>
                  <a:srgbClr val="000000"/>
                </a:solidFill>
                <a:highlight>
                  <a:srgbClr val="B8E9EC"/>
                </a:highlight>
                <a:latin typeface="Times New Roman" panose="02020603050405020304" charset="0"/>
                <a:ea typeface="宋体" panose="02010600030101010101" pitchFamily="2" charset="-122"/>
                <a:cs typeface="宋体" panose="02010600030101010101" pitchFamily="2" charset="-122"/>
              </a:rPr>
              <a:t>associated with the Spring Festival   </a:t>
            </a:r>
            <a:r>
              <a:rPr lang="zh-CN" altLang="en-US" sz="2200" kern="100" dirty="0">
                <a:solidFill>
                  <a:srgbClr val="000000"/>
                </a:solidFill>
                <a:highlight>
                  <a:srgbClr val="B8E9EC"/>
                </a:highlight>
                <a:latin typeface="Times New Roman" panose="02020603050405020304" charset="0"/>
                <a:ea typeface="宋体" panose="02010600030101010101" pitchFamily="2" charset="-122"/>
                <a:cs typeface="宋体" panose="02010600030101010101" pitchFamily="2" charset="-122"/>
              </a:rPr>
              <a:t>过去分词作后置定语，修饰</a:t>
            </a:r>
            <a:r>
              <a:rPr lang="en-US" altLang="zh-CN" sz="2200" kern="100" dirty="0">
                <a:solidFill>
                  <a:srgbClr val="000000"/>
                </a:solidFill>
                <a:highlight>
                  <a:srgbClr val="B8E9EC"/>
                </a:highlight>
                <a:latin typeface="Times New Roman" panose="02020603050405020304" charset="0"/>
                <a:ea typeface="宋体" panose="02010600030101010101" pitchFamily="2" charset="-122"/>
                <a:cs typeface="宋体" panose="02010600030101010101" pitchFamily="2" charset="-122"/>
              </a:rPr>
              <a:t>the knowledge and customs</a:t>
            </a:r>
            <a:endParaRPr lang="en-US" altLang="zh-CN" sz="2200" kern="100" dirty="0">
              <a:solidFill>
                <a:srgbClr val="000000"/>
              </a:solidFill>
              <a:highlight>
                <a:srgbClr val="B8E9EC"/>
              </a:highlight>
              <a:latin typeface="Times New Roman" panose="02020603050405020304" charset="0"/>
              <a:ea typeface="宋体" panose="02010600030101010101" pitchFamily="2" charset="-122"/>
              <a:cs typeface="宋体" panose="02010600030101010101" pitchFamily="2" charset="-122"/>
            </a:endParaRPr>
          </a:p>
          <a:p>
            <a:pPr marL="0" marR="0" indent="266700" algn="just" fontAlgn="ctr">
              <a:lnSpc>
                <a:spcPct val="135000"/>
              </a:lnSpc>
            </a:pPr>
            <a:r>
              <a:rPr lang="en-US" altLang="zh-CN" sz="2200" kern="100" dirty="0">
                <a:solidFill>
                  <a:srgbClr val="000000"/>
                </a:solidFill>
                <a:highlight>
                  <a:srgbClr val="B8E9EC"/>
                </a:highlight>
                <a:latin typeface="Times New Roman" panose="02020603050405020304" charset="0"/>
                <a:ea typeface="宋体" panose="02010600030101010101" pitchFamily="2" charset="-122"/>
                <a:cs typeface="宋体" panose="02010600030101010101" pitchFamily="2" charset="-122"/>
              </a:rPr>
              <a:t>p</a:t>
            </a:r>
            <a:r>
              <a:rPr lang="en-US" altLang="zh-CN" sz="2200" kern="100" dirty="0">
                <a:solidFill>
                  <a:srgbClr val="000000"/>
                </a:solidFill>
                <a:effectLst/>
                <a:highlight>
                  <a:srgbClr val="B8E9EC"/>
                </a:highlight>
                <a:latin typeface="Times New Roman" panose="02020603050405020304" charset="0"/>
                <a:ea typeface="宋体" panose="02010600030101010101" pitchFamily="2" charset="-122"/>
                <a:cs typeface="宋体" panose="02010600030101010101" pitchFamily="2" charset="-122"/>
              </a:rPr>
              <a:t>ass down  </a:t>
            </a:r>
            <a:r>
              <a:rPr lang="zh-CN" altLang="en-US" sz="2200" kern="100" dirty="0">
                <a:solidFill>
                  <a:srgbClr val="000000"/>
                </a:solidFill>
                <a:effectLst/>
                <a:highlight>
                  <a:srgbClr val="B8E9EC"/>
                </a:highlight>
                <a:latin typeface="Times New Roman" panose="02020603050405020304" charset="0"/>
                <a:ea typeface="宋体" panose="02010600030101010101" pitchFamily="2" charset="-122"/>
                <a:cs typeface="宋体" panose="02010600030101010101" pitchFamily="2" charset="-122"/>
              </a:rPr>
              <a:t>传承；传递</a:t>
            </a:r>
            <a:endParaRPr lang="en-US" altLang="zh-CN" sz="2200" kern="100" dirty="0">
              <a:solidFill>
                <a:srgbClr val="000000"/>
              </a:solidFill>
              <a:effectLst/>
              <a:highlight>
                <a:srgbClr val="B8E9EC"/>
              </a:highlight>
              <a:latin typeface="Times New Roman" panose="02020603050405020304" charset="0"/>
              <a:ea typeface="宋体" panose="02010600030101010101" pitchFamily="2" charset="-122"/>
              <a:cs typeface="宋体" panose="02010600030101010101" pitchFamily="2" charset="-122"/>
            </a:endParaRPr>
          </a:p>
          <a:p>
            <a:pPr marL="0" marR="0" indent="266700" algn="just" fontAlgn="ctr">
              <a:lnSpc>
                <a:spcPct val="135000"/>
              </a:lnSpc>
            </a:pPr>
            <a:endParaRPr lang="en-GB" altLang="zh-CN" sz="2000" kern="100" dirty="0">
              <a:effectLst/>
              <a:latin typeface="Times New Roman" panose="02020603050405020304" charset="0"/>
              <a:ea typeface="宋体" panose="02010600030101010101" pitchFamily="2" charset="-122"/>
              <a:cs typeface="宋体" panose="02010600030101010101" pitchFamily="2"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48639" y="624888"/>
            <a:ext cx="10495721" cy="2834622"/>
          </a:xfrm>
          <a:prstGeom prst="rect">
            <a:avLst/>
          </a:prstGeom>
          <a:noFill/>
        </p:spPr>
        <p:txBody>
          <a:bodyPr wrap="square">
            <a:spAutoFit/>
          </a:bodyPr>
          <a:lstStyle/>
          <a:p>
            <a:pPr marL="0" marR="0" indent="266700" algn="just" fontAlgn="ctr">
              <a:lnSpc>
                <a:spcPct val="135000"/>
              </a:lnSpc>
            </a:pPr>
            <a:r>
              <a:rPr lang="en-GB" altLang="zh-CN" sz="2200" kern="100" dirty="0">
                <a:solidFill>
                  <a:srgbClr val="000000"/>
                </a:solidFill>
                <a:effectLst/>
                <a:latin typeface="Times New Roman" panose="02020603050405020304" charset="0"/>
                <a:ea typeface="宋体" panose="02010600030101010101" pitchFamily="2" charset="-122"/>
                <a:cs typeface="宋体" panose="02010600030101010101" pitchFamily="2" charset="-122"/>
              </a:rPr>
              <a:t>China’s vice minister of Culture and Tourism, Rao Quan, </a:t>
            </a:r>
            <a:r>
              <a:rPr lang="en-GB" altLang="zh-CN" sz="2200" u="sng" kern="100" dirty="0">
                <a:solidFill>
                  <a:srgbClr val="000000"/>
                </a:solidFill>
                <a:effectLst/>
                <a:latin typeface="Times New Roman" panose="02020603050405020304" charset="0"/>
                <a:ea typeface="宋体" panose="02010600030101010101" pitchFamily="2" charset="-122"/>
                <a:cs typeface="宋体" panose="02010600030101010101" pitchFamily="2" charset="-122"/>
              </a:rPr>
              <a:t>___43_</a:t>
            </a:r>
            <a:r>
              <a:rPr lang="en-GB" altLang="zh-CN" sz="2200" u="sng" kern="100" dirty="0">
                <a:solidFill>
                  <a:srgbClr val="C00000"/>
                </a:solidFill>
                <a:effectLst/>
                <a:latin typeface="Times New Roman" panose="02020603050405020304" charset="0"/>
                <a:ea typeface="宋体" panose="02010600030101010101" pitchFamily="2" charset="-122"/>
                <a:cs typeface="宋体" panose="02010600030101010101" pitchFamily="2" charset="-122"/>
              </a:rPr>
              <a:t>who</a:t>
            </a:r>
            <a:r>
              <a:rPr lang="en-GB" altLang="zh-CN" sz="2200" u="sng" kern="100" dirty="0">
                <a:solidFill>
                  <a:srgbClr val="000000"/>
                </a:solidFill>
                <a:effectLst/>
                <a:latin typeface="Times New Roman" panose="02020603050405020304" charset="0"/>
                <a:ea typeface="宋体" panose="02010600030101010101" pitchFamily="2" charset="-122"/>
                <a:cs typeface="宋体" panose="02010600030101010101" pitchFamily="2" charset="-122"/>
              </a:rPr>
              <a:t>__</a:t>
            </a:r>
            <a:r>
              <a:rPr lang="en-GB" altLang="zh-CN" sz="2200" kern="100" dirty="0">
                <a:solidFill>
                  <a:srgbClr val="000000"/>
                </a:solidFill>
                <a:effectLst/>
                <a:latin typeface="Times New Roman" panose="02020603050405020304" charset="0"/>
                <a:ea typeface="宋体" panose="02010600030101010101" pitchFamily="2" charset="-122"/>
                <a:cs typeface="宋体" panose="02010600030101010101" pitchFamily="2" charset="-122"/>
              </a:rPr>
              <a:t> led the Chinese delegation at the UNESCO session, expressed gratitude for the </a:t>
            </a:r>
            <a:r>
              <a:rPr lang="en-GB" altLang="zh-CN" sz="2200" u="sng" kern="100" dirty="0">
                <a:solidFill>
                  <a:srgbClr val="000000"/>
                </a:solidFill>
                <a:effectLst/>
                <a:latin typeface="Times New Roman" panose="02020603050405020304" charset="0"/>
                <a:ea typeface="宋体" panose="02010600030101010101" pitchFamily="2" charset="-122"/>
                <a:cs typeface="宋体" panose="02010600030101010101" pitchFamily="2" charset="-122"/>
              </a:rPr>
              <a:t>___44_</a:t>
            </a:r>
            <a:r>
              <a:rPr lang="en-GB" altLang="zh-CN" sz="2200" u="sng" kern="100" dirty="0">
                <a:solidFill>
                  <a:srgbClr val="C00000"/>
                </a:solidFill>
                <a:effectLst/>
                <a:latin typeface="Times New Roman" panose="02020603050405020304" charset="0"/>
                <a:ea typeface="宋体" panose="02010600030101010101" pitchFamily="2" charset="-122"/>
                <a:cs typeface="宋体" panose="02010600030101010101" pitchFamily="2" charset="-122"/>
              </a:rPr>
              <a:t>recognition</a:t>
            </a:r>
            <a:r>
              <a:rPr lang="en-GB" altLang="zh-CN" sz="2200" u="sng" kern="100" dirty="0">
                <a:solidFill>
                  <a:srgbClr val="000000"/>
                </a:solidFill>
                <a:effectLst/>
                <a:latin typeface="Times New Roman" panose="02020603050405020304" charset="0"/>
                <a:ea typeface="宋体" panose="02010600030101010101" pitchFamily="2" charset="-122"/>
                <a:cs typeface="宋体" panose="02010600030101010101" pitchFamily="2" charset="-122"/>
              </a:rPr>
              <a:t>__</a:t>
            </a:r>
            <a:r>
              <a:rPr lang="en-GB" altLang="zh-CN" sz="2200" kern="100" dirty="0">
                <a:solidFill>
                  <a:srgbClr val="000000"/>
                </a:solidFill>
                <a:effectLst/>
                <a:latin typeface="Times New Roman" panose="02020603050405020304" charset="0"/>
                <a:ea typeface="宋体" panose="02010600030101010101" pitchFamily="2" charset="-122"/>
                <a:cs typeface="宋体" panose="02010600030101010101" pitchFamily="2" charset="-122"/>
              </a:rPr>
              <a:t>(recognize). He stressed that the Spring Festival is China’s most important traditional holiday, symbolizing the Chinese people’s hopes for </a:t>
            </a:r>
            <a:r>
              <a:rPr lang="en-GB" altLang="zh-CN" sz="2200" u="sng" kern="100" dirty="0">
                <a:solidFill>
                  <a:srgbClr val="000000"/>
                </a:solidFill>
                <a:effectLst/>
                <a:latin typeface="Times New Roman" panose="02020603050405020304" charset="0"/>
                <a:ea typeface="宋体" panose="02010600030101010101" pitchFamily="2" charset="-122"/>
                <a:cs typeface="宋体" panose="02010600030101010101" pitchFamily="2" charset="-122"/>
              </a:rPr>
              <a:t>____45__</a:t>
            </a:r>
            <a:r>
              <a:rPr lang="en-GB" altLang="zh-CN" sz="2200" u="sng" kern="100" dirty="0">
                <a:solidFill>
                  <a:srgbClr val="C00000"/>
                </a:solidFill>
                <a:effectLst/>
                <a:latin typeface="Times New Roman" panose="02020603050405020304" charset="0"/>
                <a:ea typeface="宋体" panose="02010600030101010101" pitchFamily="2" charset="-122"/>
                <a:cs typeface="宋体" panose="02010600030101010101" pitchFamily="2" charset="-122"/>
              </a:rPr>
              <a:t>a</a:t>
            </a:r>
            <a:r>
              <a:rPr lang="en-GB" altLang="zh-CN" sz="2200" u="sng" kern="100" dirty="0">
                <a:solidFill>
                  <a:srgbClr val="000000"/>
                </a:solidFill>
                <a:effectLst/>
                <a:latin typeface="Times New Roman" panose="02020603050405020304" charset="0"/>
                <a:ea typeface="宋体" panose="02010600030101010101" pitchFamily="2" charset="-122"/>
                <a:cs typeface="宋体" panose="02010600030101010101" pitchFamily="2" charset="-122"/>
              </a:rPr>
              <a:t>__</a:t>
            </a:r>
            <a:r>
              <a:rPr lang="en-GB" altLang="zh-CN" sz="2200" kern="100" dirty="0">
                <a:solidFill>
                  <a:srgbClr val="000000"/>
                </a:solidFill>
                <a:effectLst/>
                <a:latin typeface="Times New Roman" panose="02020603050405020304" charset="0"/>
                <a:ea typeface="宋体" panose="02010600030101010101" pitchFamily="2" charset="-122"/>
                <a:cs typeface="宋体" panose="02010600030101010101" pitchFamily="2" charset="-122"/>
              </a:rPr>
              <a:t> better life, strong ties to family and country, and the values of harmony between humans and nature.</a:t>
            </a:r>
            <a:endParaRPr lang="en-GB" altLang="zh-CN" sz="2200" kern="100" dirty="0">
              <a:effectLst/>
              <a:latin typeface="Times New Roman" panose="02020603050405020304" charset="0"/>
              <a:ea typeface="宋体" panose="02010600030101010101" pitchFamily="2" charset="-122"/>
              <a:cs typeface="宋体" panose="0201060003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图片 72" descr="E:/设计图片素材/cristian-grecu-6yBAQeeNROU-unsplash.jpgcristian-grecu-6yBAQeeNROU-unsplash"/>
          <p:cNvPicPr>
            <a:picLocks noChangeAspect="1"/>
          </p:cNvPicPr>
          <p:nvPr>
            <p:custDataLst>
              <p:tags r:id="rId1"/>
            </p:custDataLst>
          </p:nvPr>
        </p:nvPicPr>
        <p:blipFill>
          <a:blip r:embed="rId2" cstate="email"/>
          <a:srcRect l="16919" t="-3" r="16919" b="-3"/>
          <a:stretch>
            <a:fillRect/>
          </a:stretch>
        </p:blipFill>
        <p:spPr>
          <a:xfrm>
            <a:off x="8514361" y="173797"/>
            <a:ext cx="3328163" cy="3255617"/>
          </a:xfrm>
          <a:custGeom>
            <a:avLst/>
            <a:gdLst/>
            <a:ahLst/>
            <a:cxnLst>
              <a:cxn ang="3">
                <a:pos x="hc" y="t"/>
              </a:cxn>
              <a:cxn ang="cd2">
                <a:pos x="l" y="vc"/>
              </a:cxn>
              <a:cxn ang="cd4">
                <a:pos x="hc" y="b"/>
              </a:cxn>
              <a:cxn ang="0">
                <a:pos x="r" y="vc"/>
              </a:cxn>
            </a:cxnLst>
            <a:rect l="l" t="t" r="r" b="b"/>
            <a:pathLst>
              <a:path w="8332" h="8150">
                <a:moveTo>
                  <a:pt x="4232" y="780"/>
                </a:moveTo>
                <a:lnTo>
                  <a:pt x="6216" y="780"/>
                </a:lnTo>
                <a:lnTo>
                  <a:pt x="6216" y="8150"/>
                </a:lnTo>
                <a:lnTo>
                  <a:pt x="4232" y="8150"/>
                </a:lnTo>
                <a:lnTo>
                  <a:pt x="4232" y="780"/>
                </a:lnTo>
                <a:close/>
                <a:moveTo>
                  <a:pt x="0" y="780"/>
                </a:moveTo>
                <a:lnTo>
                  <a:pt x="1984" y="780"/>
                </a:lnTo>
                <a:lnTo>
                  <a:pt x="1984" y="8150"/>
                </a:lnTo>
                <a:lnTo>
                  <a:pt x="0" y="8150"/>
                </a:lnTo>
                <a:lnTo>
                  <a:pt x="0" y="780"/>
                </a:lnTo>
                <a:close/>
                <a:moveTo>
                  <a:pt x="6348" y="0"/>
                </a:moveTo>
                <a:lnTo>
                  <a:pt x="8332" y="0"/>
                </a:lnTo>
                <a:lnTo>
                  <a:pt x="8332" y="7370"/>
                </a:lnTo>
                <a:lnTo>
                  <a:pt x="6348" y="7370"/>
                </a:lnTo>
                <a:lnTo>
                  <a:pt x="6348" y="0"/>
                </a:lnTo>
                <a:close/>
                <a:moveTo>
                  <a:pt x="2116" y="0"/>
                </a:moveTo>
                <a:lnTo>
                  <a:pt x="4100" y="0"/>
                </a:lnTo>
                <a:lnTo>
                  <a:pt x="4100" y="7370"/>
                </a:lnTo>
                <a:lnTo>
                  <a:pt x="2116" y="7370"/>
                </a:lnTo>
                <a:lnTo>
                  <a:pt x="2116" y="0"/>
                </a:lnTo>
                <a:close/>
              </a:path>
            </a:pathLst>
          </a:custGeom>
          <a:ln w="9525" cap="flat" cmpd="sng" algn="ctr">
            <a:solidFill>
              <a:schemeClr val="dk1">
                <a:lumMod val="40000"/>
                <a:lumOff val="60000"/>
                <a:alpha val="50000"/>
              </a:schemeClr>
            </a:solidFill>
            <a:prstDash val="solid"/>
            <a:round/>
            <a:headEnd type="none" w="med" len="med"/>
            <a:tailEnd type="none" w="med" len="med"/>
          </a:ln>
        </p:spPr>
      </p:pic>
      <p:sp>
        <p:nvSpPr>
          <p:cNvPr id="68" name="文本框 67"/>
          <p:cNvSpPr txBox="1"/>
          <p:nvPr/>
        </p:nvSpPr>
        <p:spPr>
          <a:xfrm>
            <a:off x="0" y="125095"/>
            <a:ext cx="8297545" cy="6608445"/>
          </a:xfrm>
          <a:prstGeom prst="rect">
            <a:avLst/>
          </a:prstGeom>
        </p:spPr>
        <p:txBody>
          <a:bodyPr wrap="square">
            <a:noAutofit/>
          </a:bodyPr>
          <a:lstStyle/>
          <a:p>
            <a:pPr indent="0" algn="l" defTabSz="266700" fontAlgn="auto">
              <a:lnSpc>
                <a:spcPct val="100000"/>
              </a:lnSpc>
              <a:spcBef>
                <a:spcPct val="0"/>
              </a:spcBef>
              <a:spcAft>
                <a:spcPct val="0"/>
              </a:spcAft>
            </a:pPr>
            <a:r>
              <a:rPr lang="en-US" altLang="zh-CN" b="1" dirty="0">
                <a:highlight>
                  <a:srgbClr val="C0C0C0"/>
                </a:highlight>
                <a:latin typeface="Times New Roman" panose="02020603050405020304"/>
                <a:ea typeface="Times New Roman" panose="02020603050405020304"/>
              </a:rPr>
              <a:t>A</a:t>
            </a:r>
            <a:r>
              <a:rPr lang="zh-CN" altLang="en-US" b="1" dirty="0">
                <a:highlight>
                  <a:srgbClr val="C0C0C0"/>
                </a:highlight>
                <a:latin typeface="Times New Roman" panose="02020603050405020304"/>
                <a:ea typeface="Times New Roman" panose="02020603050405020304"/>
              </a:rPr>
              <a:t>篇：介绍了三座可供住宿的苏格兰城堡，包含历史特色，豪华设施及住宿体验</a:t>
            </a:r>
            <a:endParaRPr lang="en-US" altLang="zh-CN" b="1" dirty="0">
              <a:latin typeface="Times New Roman" panose="02020603050405020304"/>
              <a:ea typeface="Times New Roman" panose="02020603050405020304"/>
            </a:endParaRPr>
          </a:p>
          <a:p>
            <a:pPr indent="0" algn="ctr" defTabSz="266700" fontAlgn="auto">
              <a:lnSpc>
                <a:spcPct val="100000"/>
              </a:lnSpc>
              <a:spcBef>
                <a:spcPct val="0"/>
              </a:spcBef>
              <a:spcAft>
                <a:spcPct val="0"/>
              </a:spcAft>
            </a:pPr>
            <a:r>
              <a:rPr lang="en-US" altLang="zh-CN" b="1" dirty="0">
                <a:latin typeface="Times New Roman" panose="02020603050405020304"/>
                <a:ea typeface="Times New Roman" panose="02020603050405020304"/>
              </a:rPr>
              <a:t>Amazing Scottish Castles to Stay in</a:t>
            </a:r>
            <a:endParaRPr lang="en-US" altLang="zh-CN" b="1" dirty="0">
              <a:latin typeface="Times New Roman" panose="02020603050405020304"/>
              <a:ea typeface="Times New Roman" panose="02020603050405020304"/>
            </a:endParaRPr>
          </a:p>
          <a:p>
            <a:pPr indent="266700" algn="just" defTabSz="266700" fontAlgn="auto">
              <a:lnSpc>
                <a:spcPct val="100000"/>
              </a:lnSpc>
              <a:spcBef>
                <a:spcPct val="0"/>
              </a:spcBef>
              <a:spcAft>
                <a:spcPct val="0"/>
              </a:spcAft>
            </a:pPr>
            <a:r>
              <a:rPr lang="en-US" altLang="zh-CN" dirty="0">
                <a:latin typeface="Times New Roman" panose="02020603050405020304"/>
                <a:ea typeface="Times New Roman" panose="02020603050405020304"/>
              </a:rPr>
              <a:t>From the Borders to the Highlands, these accommodating castles offer bags of history, luxury and escapism.</a:t>
            </a:r>
            <a:endParaRPr lang="en-US" altLang="zh-CN" dirty="0">
              <a:latin typeface="Times New Roman" panose="02020603050405020304"/>
              <a:ea typeface="Times New Roman" panose="02020603050405020304"/>
            </a:endParaRPr>
          </a:p>
          <a:p>
            <a:pPr indent="266700" algn="just" defTabSz="266700" fontAlgn="auto">
              <a:lnSpc>
                <a:spcPct val="100000"/>
              </a:lnSpc>
              <a:spcBef>
                <a:spcPct val="0"/>
              </a:spcBef>
              <a:spcAft>
                <a:spcPct val="0"/>
              </a:spcAft>
            </a:pPr>
            <a:r>
              <a:rPr lang="en-US" altLang="zh-CN" b="1" dirty="0">
                <a:latin typeface="Times New Roman" panose="02020603050405020304"/>
                <a:ea typeface="Times New Roman" panose="02020603050405020304"/>
              </a:rPr>
              <a:t>Kinnaird Castle, Angus</a:t>
            </a:r>
            <a:endParaRPr lang="en-US" altLang="zh-CN" b="1" dirty="0">
              <a:latin typeface="Times New Roman" panose="02020603050405020304"/>
              <a:ea typeface="Times New Roman" panose="02020603050405020304"/>
            </a:endParaRPr>
          </a:p>
          <a:p>
            <a:pPr indent="266700" algn="just" defTabSz="266700" fontAlgn="auto">
              <a:lnSpc>
                <a:spcPct val="100000"/>
              </a:lnSpc>
              <a:spcBef>
                <a:spcPct val="0"/>
              </a:spcBef>
              <a:spcAft>
                <a:spcPct val="0"/>
              </a:spcAft>
            </a:pPr>
            <a:r>
              <a:rPr lang="en-US" altLang="zh-CN" dirty="0">
                <a:latin typeface="Times New Roman" panose="02020603050405020304"/>
                <a:ea typeface="Times New Roman" panose="02020603050405020304"/>
              </a:rPr>
              <a:t>The 15th-century Kinnaird has three rented apartments, of which the Macduff Tower is the most traditional, with views out across its well-stocked deer park. There’s no extra charge for guests with dogs and they’ll love running in the grounds. Kinnaird is only open to the public for one day each year, so you’ll have the place to yourself; and if you enjoy wild swimming, head for the lake.</a:t>
            </a:r>
            <a:endParaRPr lang="en-US" altLang="zh-CN" dirty="0">
              <a:latin typeface="Times New Roman" panose="02020603050405020304"/>
              <a:ea typeface="Times New Roman" panose="02020603050405020304"/>
            </a:endParaRPr>
          </a:p>
          <a:p>
            <a:pPr indent="266700" algn="just" defTabSz="266700" fontAlgn="auto">
              <a:lnSpc>
                <a:spcPct val="100000"/>
              </a:lnSpc>
              <a:spcBef>
                <a:spcPct val="0"/>
              </a:spcBef>
              <a:spcAft>
                <a:spcPct val="0"/>
              </a:spcAft>
            </a:pPr>
            <a:r>
              <a:rPr lang="en-US" altLang="zh-CN" dirty="0">
                <a:latin typeface="Times New Roman" panose="02020603050405020304"/>
                <a:ea typeface="Times New Roman" panose="02020603050405020304"/>
              </a:rPr>
              <a:t>Macduff Tower, sleeps four, £535 for two nights; </a:t>
            </a:r>
            <a:r>
              <a:rPr lang="en-US" altLang="zh-CN" i="1" dirty="0">
                <a:latin typeface="Times New Roman" panose="02020603050405020304"/>
                <a:ea typeface="Times New Roman" panose="02020603050405020304"/>
              </a:rPr>
              <a:t>kinnairdcastle.co.uk</a:t>
            </a:r>
            <a:endParaRPr lang="en-US" altLang="zh-CN" i="1" dirty="0">
              <a:latin typeface="Times New Roman" panose="02020603050405020304"/>
              <a:ea typeface="Times New Roman" panose="02020603050405020304"/>
            </a:endParaRPr>
          </a:p>
          <a:p>
            <a:pPr indent="266700" algn="just" defTabSz="266700" fontAlgn="auto">
              <a:lnSpc>
                <a:spcPct val="100000"/>
              </a:lnSpc>
              <a:spcBef>
                <a:spcPct val="0"/>
              </a:spcBef>
              <a:spcAft>
                <a:spcPct val="0"/>
              </a:spcAft>
            </a:pPr>
            <a:r>
              <a:rPr lang="en-US" altLang="zh-CN" b="1" dirty="0">
                <a:solidFill>
                  <a:srgbClr val="C00000"/>
                </a:solidFill>
                <a:latin typeface="Times New Roman" panose="02020603050405020304"/>
                <a:ea typeface="Times New Roman" panose="02020603050405020304"/>
              </a:rPr>
              <a:t>Leslie Castle,</a:t>
            </a:r>
            <a:r>
              <a:rPr lang="en-US" altLang="zh-CN" b="1" dirty="0">
                <a:latin typeface="Times New Roman" panose="02020603050405020304"/>
                <a:ea typeface="Times New Roman" panose="02020603050405020304"/>
              </a:rPr>
              <a:t> Insch, Aberdeenshire</a:t>
            </a:r>
            <a:endParaRPr lang="en-US" altLang="zh-CN" b="1" dirty="0">
              <a:latin typeface="Times New Roman" panose="02020603050405020304"/>
              <a:ea typeface="Times New Roman" panose="02020603050405020304"/>
            </a:endParaRPr>
          </a:p>
          <a:p>
            <a:pPr indent="266700" algn="just" defTabSz="266700" fontAlgn="auto">
              <a:lnSpc>
                <a:spcPct val="100000"/>
              </a:lnSpc>
              <a:spcBef>
                <a:spcPct val="0"/>
              </a:spcBef>
              <a:spcAft>
                <a:spcPct val="0"/>
              </a:spcAft>
            </a:pPr>
            <a:r>
              <a:rPr lang="en-US" altLang="zh-CN" dirty="0">
                <a:latin typeface="Times New Roman" panose="02020603050405020304"/>
                <a:ea typeface="Times New Roman" panose="02020603050405020304"/>
              </a:rPr>
              <a:t>Five years ago, Nicola Teal and John Andrea traded a home in London for a remote, 12th-century, six-bedroom castle. Today, Nicola serves the drinks and gives you the tour, while John cooks your haggis-stuffed Balmoral chicken or vegetable moussaka, eaten in the baronial hall after drinks in the cobbled courtyard garden.</a:t>
            </a:r>
            <a:endParaRPr lang="en-US" altLang="zh-CN" dirty="0">
              <a:latin typeface="Times New Roman" panose="02020603050405020304"/>
              <a:ea typeface="Times New Roman" panose="02020603050405020304"/>
            </a:endParaRPr>
          </a:p>
          <a:p>
            <a:pPr indent="266700" algn="just" defTabSz="266700" fontAlgn="auto">
              <a:lnSpc>
                <a:spcPct val="100000"/>
              </a:lnSpc>
              <a:spcBef>
                <a:spcPct val="0"/>
              </a:spcBef>
              <a:spcAft>
                <a:spcPct val="0"/>
              </a:spcAft>
            </a:pPr>
            <a:r>
              <a:rPr lang="en-US" altLang="zh-CN" dirty="0">
                <a:latin typeface="Times New Roman" panose="02020603050405020304"/>
                <a:ea typeface="Times New Roman" panose="02020603050405020304"/>
              </a:rPr>
              <a:t>Rooms</a:t>
            </a:r>
            <a:r>
              <a:rPr lang="en-US" altLang="zh-CN" dirty="0">
                <a:solidFill>
                  <a:srgbClr val="C00000"/>
                </a:solidFill>
                <a:latin typeface="Times New Roman" panose="02020603050405020304"/>
                <a:ea typeface="Times New Roman" panose="02020603050405020304"/>
              </a:rPr>
              <a:t> £240 per night</a:t>
            </a:r>
            <a:r>
              <a:rPr lang="en-US" altLang="zh-CN" dirty="0">
                <a:latin typeface="Times New Roman" panose="02020603050405020304"/>
                <a:ea typeface="Times New Roman" panose="02020603050405020304"/>
              </a:rPr>
              <a:t> with breakfast; </a:t>
            </a:r>
            <a:r>
              <a:rPr lang="en-US" altLang="zh-CN" dirty="0">
                <a:solidFill>
                  <a:srgbClr val="C00000"/>
                </a:solidFill>
                <a:latin typeface="Times New Roman" panose="02020603050405020304"/>
                <a:ea typeface="Times New Roman" panose="02020603050405020304"/>
              </a:rPr>
              <a:t>dinner £35 a </a:t>
            </a:r>
            <a:r>
              <a:rPr lang="en-US" altLang="zh-CN" dirty="0">
                <a:solidFill>
                  <a:srgbClr val="C00000"/>
                </a:solidFill>
                <a:highlight>
                  <a:srgbClr val="FFFF00"/>
                </a:highlight>
                <a:latin typeface="Times New Roman" panose="02020603050405020304"/>
                <a:ea typeface="Times New Roman" panose="02020603050405020304"/>
              </a:rPr>
              <a:t>head</a:t>
            </a:r>
            <a:r>
              <a:rPr lang="en-US" altLang="zh-CN" dirty="0">
                <a:latin typeface="Times New Roman" panose="02020603050405020304"/>
                <a:ea typeface="Times New Roman" panose="02020603050405020304"/>
              </a:rPr>
              <a:t>; </a:t>
            </a:r>
            <a:r>
              <a:rPr lang="en-US" altLang="zh-CN" i="1" dirty="0" err="1">
                <a:latin typeface="Times New Roman" panose="02020603050405020304"/>
                <a:ea typeface="Times New Roman" panose="02020603050405020304"/>
              </a:rPr>
              <a:t>leslie</a:t>
            </a:r>
            <a:r>
              <a:rPr lang="en-US" altLang="zh-CN" i="1" dirty="0">
                <a:latin typeface="Times New Roman" panose="02020603050405020304"/>
                <a:ea typeface="Times New Roman" panose="02020603050405020304"/>
              </a:rPr>
              <a:t> castle.com</a:t>
            </a:r>
            <a:endParaRPr lang="en-US" altLang="zh-CN" i="1" dirty="0">
              <a:latin typeface="Times New Roman" panose="02020603050405020304"/>
              <a:ea typeface="Times New Roman" panose="02020603050405020304"/>
            </a:endParaRPr>
          </a:p>
          <a:p>
            <a:pPr indent="266700" algn="just" defTabSz="266700" fontAlgn="auto">
              <a:lnSpc>
                <a:spcPct val="100000"/>
              </a:lnSpc>
              <a:spcBef>
                <a:spcPct val="0"/>
              </a:spcBef>
              <a:spcAft>
                <a:spcPct val="0"/>
              </a:spcAft>
            </a:pPr>
            <a:r>
              <a:rPr lang="en-US" altLang="zh-CN" b="1" dirty="0">
                <a:latin typeface="Times New Roman" panose="02020603050405020304"/>
                <a:ea typeface="Times New Roman" panose="02020603050405020304"/>
              </a:rPr>
              <a:t>Knock Old Castle, Largs, North Ayrshire</a:t>
            </a:r>
            <a:endParaRPr lang="en-US" altLang="zh-CN" b="1" dirty="0">
              <a:latin typeface="Times New Roman" panose="02020603050405020304"/>
              <a:ea typeface="Times New Roman" panose="02020603050405020304"/>
            </a:endParaRPr>
          </a:p>
          <a:p>
            <a:pPr indent="266700" algn="just" defTabSz="266700" fontAlgn="auto">
              <a:lnSpc>
                <a:spcPct val="100000"/>
              </a:lnSpc>
              <a:spcBef>
                <a:spcPct val="0"/>
              </a:spcBef>
              <a:spcAft>
                <a:spcPct val="0"/>
              </a:spcAft>
            </a:pPr>
            <a:r>
              <a:rPr lang="en-US" altLang="zh-CN" dirty="0">
                <a:latin typeface="Times New Roman" panose="02020603050405020304"/>
                <a:ea typeface="Times New Roman" panose="02020603050405020304"/>
              </a:rPr>
              <a:t>Renovated in 2013, this 14th-century castle is truly out of the pages of a fairytale. There’s an outdoor dining area and a balcony from which to gaze out to sea. Best of all is a turret-top, the perfect place for a drink as the sun goes down. And hard-pressed parents will love the castle’s best secret: a rooftop walkway leads to a tiny sauna, the ideal place for some “me” time, just a few steps from the kids.</a:t>
            </a:r>
            <a:endParaRPr lang="en-US" altLang="zh-CN" dirty="0">
              <a:latin typeface="Times New Roman" panose="02020603050405020304"/>
              <a:ea typeface="Times New Roman" panose="02020603050405020304"/>
            </a:endParaRPr>
          </a:p>
          <a:p>
            <a:pPr indent="266700" algn="just" defTabSz="266700" fontAlgn="auto">
              <a:lnSpc>
                <a:spcPct val="100000"/>
              </a:lnSpc>
              <a:spcBef>
                <a:spcPct val="0"/>
              </a:spcBef>
              <a:spcAft>
                <a:spcPct val="0"/>
              </a:spcAft>
            </a:pPr>
            <a:r>
              <a:rPr lang="en-US" altLang="zh-CN" dirty="0">
                <a:latin typeface="Times New Roman" panose="02020603050405020304"/>
                <a:ea typeface="Times New Roman" panose="02020603050405020304"/>
              </a:rPr>
              <a:t>Sleeps eight; seven nights £2,729; </a:t>
            </a:r>
            <a:r>
              <a:rPr lang="en-US" altLang="zh-CN" i="1" dirty="0">
                <a:latin typeface="Times New Roman" panose="02020603050405020304"/>
                <a:ea typeface="Times New Roman" panose="02020603050405020304"/>
              </a:rPr>
              <a:t>cottages.com</a:t>
            </a:r>
            <a:endParaRPr lang="en-US" altLang="zh-CN" i="1" dirty="0">
              <a:latin typeface="Times New Roman" panose="02020603050405020304"/>
              <a:ea typeface="Times New Roman" panose="02020603050405020304"/>
            </a:endParaRPr>
          </a:p>
        </p:txBody>
      </p:sp>
      <p:grpSp>
        <p:nvGrpSpPr>
          <p:cNvPr id="3" name="组合 2"/>
          <p:cNvGrpSpPr/>
          <p:nvPr/>
        </p:nvGrpSpPr>
        <p:grpSpPr>
          <a:xfrm>
            <a:off x="7217410" y="4312920"/>
            <a:ext cx="4869180" cy="744855"/>
            <a:chOff x="7217410" y="4312920"/>
            <a:chExt cx="4869180" cy="744855"/>
          </a:xfrm>
        </p:grpSpPr>
        <p:sp>
          <p:nvSpPr>
            <p:cNvPr id="74" name="文本框 73"/>
            <p:cNvSpPr txBox="1"/>
            <p:nvPr/>
          </p:nvSpPr>
          <p:spPr>
            <a:xfrm>
              <a:off x="7217410" y="4312920"/>
              <a:ext cx="4869180" cy="744855"/>
            </a:xfrm>
            <a:prstGeom prst="rect">
              <a:avLst/>
            </a:prstGeom>
            <a:solidFill>
              <a:schemeClr val="accent3">
                <a:lumMod val="60000"/>
                <a:lumOff val="40000"/>
              </a:schemeClr>
            </a:solidFill>
          </p:spPr>
          <p:txBody>
            <a:bodyPr wrap="square">
              <a:spAutoFit/>
            </a:bodyPr>
            <a:lstStyle/>
            <a:p>
              <a:pPr marL="0" indent="0" algn="just" defTabSz="266700" fontAlgn="base">
                <a:lnSpc>
                  <a:spcPts val="1700"/>
                </a:lnSpc>
                <a:spcBef>
                  <a:spcPct val="0"/>
                </a:spcBef>
                <a:spcAft>
                  <a:spcPct val="0"/>
                </a:spcAft>
              </a:pPr>
              <a:r>
                <a:rPr lang="en-US" altLang="zh-CN" sz="1600" dirty="0">
                  <a:solidFill>
                    <a:srgbClr val="000000"/>
                  </a:solidFill>
                  <a:latin typeface="Times New Roman" panose="02020603050405020304"/>
                  <a:ea typeface="TimesNewRoman"/>
                </a:rPr>
                <a:t>2. How much does a couple pay at most for two nights with dinner at </a:t>
              </a:r>
              <a:r>
                <a:rPr lang="en-US" altLang="zh-CN" sz="1600" b="1" dirty="0">
                  <a:solidFill>
                    <a:srgbClr val="C00000"/>
                  </a:solidFill>
                  <a:latin typeface="Times New Roman" panose="02020603050405020304"/>
                  <a:ea typeface="TimesNewRoman"/>
                </a:rPr>
                <a:t>Leslie Castle</a:t>
              </a:r>
              <a:r>
                <a:rPr lang="en-US" altLang="zh-CN" sz="1600" dirty="0">
                  <a:solidFill>
                    <a:srgbClr val="000000"/>
                  </a:solidFill>
                  <a:latin typeface="Times New Roman" panose="02020603050405020304"/>
                  <a:ea typeface="TimesNewRoman"/>
                </a:rPr>
                <a:t>?      </a:t>
              </a:r>
              <a:endParaRPr lang="en-US" altLang="zh-CN" sz="1600" dirty="0">
                <a:solidFill>
                  <a:srgbClr val="000000"/>
                </a:solidFill>
                <a:latin typeface="Times New Roman" panose="02020603050405020304"/>
                <a:ea typeface="TimesNewRoman"/>
              </a:endParaRPr>
            </a:p>
            <a:p>
              <a:pPr marL="0" indent="0" algn="just" defTabSz="266700" fontAlgn="base">
                <a:lnSpc>
                  <a:spcPts val="1700"/>
                </a:lnSpc>
                <a:spcBef>
                  <a:spcPct val="0"/>
                </a:spcBef>
                <a:spcAft>
                  <a:spcPct val="0"/>
                </a:spcAft>
              </a:pPr>
              <a:r>
                <a:rPr lang="en-US" altLang="zh-CN" sz="1600" dirty="0">
                  <a:solidFill>
                    <a:srgbClr val="000000"/>
                  </a:solidFill>
                  <a:latin typeface="Times New Roman" panose="02020603050405020304"/>
                  <a:ea typeface="TimesNewRoman"/>
                </a:rPr>
                <a:t>A. </a:t>
              </a:r>
              <a:r>
                <a:rPr lang="en-US" altLang="en-US" sz="1600" dirty="0">
                  <a:solidFill>
                    <a:srgbClr val="000000"/>
                  </a:solidFill>
                  <a:latin typeface="Times New Roman" panose="02020603050405020304"/>
                  <a:ea typeface="TimesNewRoman"/>
                </a:rPr>
                <a:t>£</a:t>
              </a:r>
              <a:r>
                <a:rPr lang="en-US" altLang="zh-CN" sz="1600" dirty="0">
                  <a:solidFill>
                    <a:srgbClr val="000000"/>
                  </a:solidFill>
                  <a:latin typeface="Times New Roman" panose="02020603050405020304"/>
                  <a:ea typeface="TimesNewRoman"/>
                </a:rPr>
                <a:t>480.	     B. </a:t>
              </a:r>
              <a:r>
                <a:rPr lang="en-US" altLang="en-US" sz="1600" dirty="0">
                  <a:solidFill>
                    <a:srgbClr val="000000"/>
                  </a:solidFill>
                  <a:latin typeface="Times New Roman" panose="02020603050405020304"/>
                  <a:ea typeface="TimesNewRoman"/>
                </a:rPr>
                <a:t>£</a:t>
              </a:r>
              <a:r>
                <a:rPr lang="en-US" altLang="zh-CN" sz="1600" dirty="0">
                  <a:solidFill>
                    <a:srgbClr val="000000"/>
                  </a:solidFill>
                  <a:latin typeface="Times New Roman" panose="02020603050405020304"/>
                  <a:ea typeface="TimesNewRoman"/>
                </a:rPr>
                <a:t>310.   	C. </a:t>
              </a:r>
              <a:r>
                <a:rPr lang="en-US" altLang="en-US" sz="1600" dirty="0">
                  <a:solidFill>
                    <a:srgbClr val="000000"/>
                  </a:solidFill>
                  <a:latin typeface="Times New Roman" panose="02020603050405020304"/>
                  <a:ea typeface="TimesNewRoman"/>
                </a:rPr>
                <a:t>£</a:t>
              </a:r>
              <a:r>
                <a:rPr lang="en-US" altLang="zh-CN" sz="1600" dirty="0">
                  <a:solidFill>
                    <a:srgbClr val="000000"/>
                  </a:solidFill>
                  <a:latin typeface="Times New Roman" panose="02020603050405020304"/>
                  <a:ea typeface="TimesNewRoman"/>
                </a:rPr>
                <a:t>550.   	D. </a:t>
              </a:r>
              <a:r>
                <a:rPr lang="en-US" altLang="en-US" sz="1600" dirty="0">
                  <a:solidFill>
                    <a:srgbClr val="000000"/>
                  </a:solidFill>
                  <a:latin typeface="Times New Roman" panose="02020603050405020304"/>
                  <a:ea typeface="TimesNewRoman"/>
                </a:rPr>
                <a:t>£</a:t>
              </a:r>
              <a:r>
                <a:rPr lang="en-US" altLang="zh-CN" sz="1600" dirty="0">
                  <a:solidFill>
                    <a:srgbClr val="000000"/>
                  </a:solidFill>
                  <a:latin typeface="Times New Roman" panose="02020603050405020304"/>
                  <a:ea typeface="TimesNewRoman"/>
                </a:rPr>
                <a:t>620.</a:t>
              </a:r>
              <a:endParaRPr lang="en-US" altLang="zh-CN" sz="1600" dirty="0">
                <a:solidFill>
                  <a:srgbClr val="000000"/>
                </a:solidFill>
                <a:latin typeface="Times New Roman" panose="02020603050405020304"/>
                <a:ea typeface="TimesNewRoman"/>
              </a:endParaRPr>
            </a:p>
          </p:txBody>
        </p:sp>
        <p:sp>
          <p:nvSpPr>
            <p:cNvPr id="2" name="星形: 五角 1"/>
            <p:cNvSpPr/>
            <p:nvPr/>
          </p:nvSpPr>
          <p:spPr>
            <a:xfrm>
              <a:off x="10365475" y="4701654"/>
              <a:ext cx="368489" cy="356121"/>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descr="slobodan-kletnikov-xh7aoBStGto-unsplash"/>
          <p:cNvPicPr>
            <a:picLocks noChangeAspect="1"/>
          </p:cNvPicPr>
          <p:nvPr>
            <p:custDataLst>
              <p:tags r:id="rId1"/>
            </p:custDataLst>
          </p:nvPr>
        </p:nvPicPr>
        <p:blipFill>
          <a:blip r:embed="rId2" cstate="email"/>
          <a:srcRect l="21330" t="-4" r="21330" b="-4"/>
          <a:stretch>
            <a:fillRect/>
          </a:stretch>
        </p:blipFill>
        <p:spPr>
          <a:xfrm>
            <a:off x="-644525" y="-383540"/>
            <a:ext cx="4027805" cy="3512185"/>
          </a:xfrm>
          <a:custGeom>
            <a:avLst/>
            <a:gdLst/>
            <a:ahLst/>
            <a:cxnLst>
              <a:cxn ang="3">
                <a:pos x="hc" y="t"/>
              </a:cxn>
              <a:cxn ang="cd2">
                <a:pos x="l" y="vc"/>
              </a:cxn>
              <a:cxn ang="cd4">
                <a:pos x="hc" y="b"/>
              </a:cxn>
              <a:cxn ang="0">
                <a:pos x="r" y="vc"/>
              </a:cxn>
            </a:cxnLst>
            <a:rect l="l" t="t" r="r" b="b"/>
            <a:pathLst>
              <a:path w="8018" h="6993">
                <a:moveTo>
                  <a:pt x="1283" y="6692"/>
                </a:moveTo>
                <a:cubicBezTo>
                  <a:pt x="1350" y="6692"/>
                  <a:pt x="1416" y="6736"/>
                  <a:pt x="1427" y="6802"/>
                </a:cubicBezTo>
                <a:cubicBezTo>
                  <a:pt x="1450" y="6880"/>
                  <a:pt x="1405" y="6968"/>
                  <a:pt x="1327" y="6990"/>
                </a:cubicBezTo>
                <a:cubicBezTo>
                  <a:pt x="1227" y="7012"/>
                  <a:pt x="1116" y="6913"/>
                  <a:pt x="1138" y="6813"/>
                </a:cubicBezTo>
                <a:cubicBezTo>
                  <a:pt x="1161" y="6747"/>
                  <a:pt x="1216" y="6703"/>
                  <a:pt x="1283" y="6692"/>
                </a:cubicBezTo>
                <a:close/>
                <a:moveTo>
                  <a:pt x="5933" y="6016"/>
                </a:moveTo>
                <a:cubicBezTo>
                  <a:pt x="5939" y="6016"/>
                  <a:pt x="5945" y="6016"/>
                  <a:pt x="5951" y="6016"/>
                </a:cubicBezTo>
                <a:cubicBezTo>
                  <a:pt x="6001" y="6017"/>
                  <a:pt x="6050" y="6028"/>
                  <a:pt x="6094" y="6051"/>
                </a:cubicBezTo>
                <a:cubicBezTo>
                  <a:pt x="6182" y="6095"/>
                  <a:pt x="6237" y="6195"/>
                  <a:pt x="6226" y="6295"/>
                </a:cubicBezTo>
                <a:cubicBezTo>
                  <a:pt x="6215" y="6373"/>
                  <a:pt x="6149" y="6440"/>
                  <a:pt x="6072" y="6484"/>
                </a:cubicBezTo>
                <a:cubicBezTo>
                  <a:pt x="6006" y="6518"/>
                  <a:pt x="5918" y="6529"/>
                  <a:pt x="5841" y="6540"/>
                </a:cubicBezTo>
                <a:cubicBezTo>
                  <a:pt x="5742" y="6562"/>
                  <a:pt x="5610" y="6562"/>
                  <a:pt x="5555" y="6473"/>
                </a:cubicBezTo>
                <a:cubicBezTo>
                  <a:pt x="5533" y="6429"/>
                  <a:pt x="5533" y="6373"/>
                  <a:pt x="5544" y="6329"/>
                </a:cubicBezTo>
                <a:cubicBezTo>
                  <a:pt x="5566" y="6195"/>
                  <a:pt x="5676" y="6084"/>
                  <a:pt x="5808" y="6039"/>
                </a:cubicBezTo>
                <a:cubicBezTo>
                  <a:pt x="5847" y="6025"/>
                  <a:pt x="5889" y="6017"/>
                  <a:pt x="5933" y="6016"/>
                </a:cubicBezTo>
                <a:close/>
                <a:moveTo>
                  <a:pt x="920" y="5615"/>
                </a:moveTo>
                <a:cubicBezTo>
                  <a:pt x="935" y="5615"/>
                  <a:pt x="949" y="5616"/>
                  <a:pt x="963" y="5617"/>
                </a:cubicBezTo>
                <a:cubicBezTo>
                  <a:pt x="1000" y="5621"/>
                  <a:pt x="1038" y="5630"/>
                  <a:pt x="1074" y="5644"/>
                </a:cubicBezTo>
                <a:cubicBezTo>
                  <a:pt x="1207" y="5699"/>
                  <a:pt x="1306" y="5821"/>
                  <a:pt x="1340" y="5964"/>
                </a:cubicBezTo>
                <a:cubicBezTo>
                  <a:pt x="1362" y="6141"/>
                  <a:pt x="1273" y="6318"/>
                  <a:pt x="1118" y="6406"/>
                </a:cubicBezTo>
                <a:cubicBezTo>
                  <a:pt x="974" y="6484"/>
                  <a:pt x="775" y="6461"/>
                  <a:pt x="642" y="6351"/>
                </a:cubicBezTo>
                <a:cubicBezTo>
                  <a:pt x="453" y="6196"/>
                  <a:pt x="464" y="5865"/>
                  <a:pt x="653" y="5710"/>
                </a:cubicBezTo>
                <a:cubicBezTo>
                  <a:pt x="715" y="5655"/>
                  <a:pt x="795" y="5623"/>
                  <a:pt x="878" y="5616"/>
                </a:cubicBezTo>
                <a:cubicBezTo>
                  <a:pt x="892" y="5615"/>
                  <a:pt x="906" y="5614"/>
                  <a:pt x="920" y="5615"/>
                </a:cubicBezTo>
                <a:close/>
                <a:moveTo>
                  <a:pt x="309" y="3092"/>
                </a:moveTo>
                <a:cubicBezTo>
                  <a:pt x="314" y="3092"/>
                  <a:pt x="318" y="3092"/>
                  <a:pt x="323" y="3092"/>
                </a:cubicBezTo>
                <a:cubicBezTo>
                  <a:pt x="476" y="3114"/>
                  <a:pt x="597" y="3258"/>
                  <a:pt x="597" y="3402"/>
                </a:cubicBezTo>
                <a:cubicBezTo>
                  <a:pt x="597" y="3557"/>
                  <a:pt x="465" y="3690"/>
                  <a:pt x="323" y="3701"/>
                </a:cubicBezTo>
                <a:cubicBezTo>
                  <a:pt x="136" y="3712"/>
                  <a:pt x="-29" y="3524"/>
                  <a:pt x="4" y="3347"/>
                </a:cubicBezTo>
                <a:cubicBezTo>
                  <a:pt x="25" y="3197"/>
                  <a:pt x="170" y="3088"/>
                  <a:pt x="309" y="3092"/>
                </a:cubicBezTo>
                <a:close/>
                <a:moveTo>
                  <a:pt x="7842" y="2029"/>
                </a:moveTo>
                <a:cubicBezTo>
                  <a:pt x="7846" y="2029"/>
                  <a:pt x="7850" y="2029"/>
                  <a:pt x="7855" y="2030"/>
                </a:cubicBezTo>
                <a:cubicBezTo>
                  <a:pt x="7889" y="2031"/>
                  <a:pt x="7922" y="2042"/>
                  <a:pt x="7949" y="2064"/>
                </a:cubicBezTo>
                <a:cubicBezTo>
                  <a:pt x="8004" y="2097"/>
                  <a:pt x="8026" y="2175"/>
                  <a:pt x="8015" y="2241"/>
                </a:cubicBezTo>
                <a:cubicBezTo>
                  <a:pt x="7993" y="2352"/>
                  <a:pt x="7839" y="2418"/>
                  <a:pt x="7740" y="2352"/>
                </a:cubicBezTo>
                <a:cubicBezTo>
                  <a:pt x="7642" y="2286"/>
                  <a:pt x="7653" y="2108"/>
                  <a:pt x="7751" y="2053"/>
                </a:cubicBezTo>
                <a:cubicBezTo>
                  <a:pt x="7780" y="2039"/>
                  <a:pt x="7811" y="2030"/>
                  <a:pt x="7842" y="2029"/>
                </a:cubicBezTo>
                <a:close/>
                <a:moveTo>
                  <a:pt x="7360" y="1097"/>
                </a:moveTo>
                <a:cubicBezTo>
                  <a:pt x="7439" y="1098"/>
                  <a:pt x="7513" y="1134"/>
                  <a:pt x="7563" y="1216"/>
                </a:cubicBezTo>
                <a:cubicBezTo>
                  <a:pt x="7640" y="1348"/>
                  <a:pt x="7651" y="1524"/>
                  <a:pt x="7574" y="1646"/>
                </a:cubicBezTo>
                <a:cubicBezTo>
                  <a:pt x="7497" y="1778"/>
                  <a:pt x="7298" y="1844"/>
                  <a:pt x="7177" y="1756"/>
                </a:cubicBezTo>
                <a:cubicBezTo>
                  <a:pt x="6990" y="1635"/>
                  <a:pt x="6979" y="1326"/>
                  <a:pt x="7133" y="1183"/>
                </a:cubicBezTo>
                <a:cubicBezTo>
                  <a:pt x="7199" y="1128"/>
                  <a:pt x="7282" y="1095"/>
                  <a:pt x="7360" y="1097"/>
                </a:cubicBezTo>
                <a:close/>
                <a:moveTo>
                  <a:pt x="1350" y="275"/>
                </a:moveTo>
                <a:cubicBezTo>
                  <a:pt x="1385" y="275"/>
                  <a:pt x="1420" y="287"/>
                  <a:pt x="1447" y="309"/>
                </a:cubicBezTo>
                <a:cubicBezTo>
                  <a:pt x="1491" y="342"/>
                  <a:pt x="1524" y="408"/>
                  <a:pt x="1513" y="474"/>
                </a:cubicBezTo>
                <a:cubicBezTo>
                  <a:pt x="1502" y="596"/>
                  <a:pt x="1314" y="662"/>
                  <a:pt x="1226" y="574"/>
                </a:cubicBezTo>
                <a:cubicBezTo>
                  <a:pt x="1160" y="518"/>
                  <a:pt x="1148" y="408"/>
                  <a:pt x="1204" y="342"/>
                </a:cubicBezTo>
                <a:cubicBezTo>
                  <a:pt x="1237" y="303"/>
                  <a:pt x="1281" y="281"/>
                  <a:pt x="1325" y="276"/>
                </a:cubicBezTo>
                <a:cubicBezTo>
                  <a:pt x="1333" y="275"/>
                  <a:pt x="1342" y="274"/>
                  <a:pt x="1350" y="275"/>
                </a:cubicBezTo>
                <a:close/>
                <a:moveTo>
                  <a:pt x="6509" y="94"/>
                </a:moveTo>
                <a:cubicBezTo>
                  <a:pt x="6519" y="94"/>
                  <a:pt x="6528" y="94"/>
                  <a:pt x="6538" y="95"/>
                </a:cubicBezTo>
                <a:cubicBezTo>
                  <a:pt x="6775" y="112"/>
                  <a:pt x="6990" y="342"/>
                  <a:pt x="6932" y="640"/>
                </a:cubicBezTo>
                <a:cubicBezTo>
                  <a:pt x="6888" y="916"/>
                  <a:pt x="6612" y="950"/>
                  <a:pt x="6524" y="1170"/>
                </a:cubicBezTo>
                <a:cubicBezTo>
                  <a:pt x="6436" y="1402"/>
                  <a:pt x="6491" y="1712"/>
                  <a:pt x="6668" y="1888"/>
                </a:cubicBezTo>
                <a:cubicBezTo>
                  <a:pt x="6921" y="2154"/>
                  <a:pt x="7219" y="2043"/>
                  <a:pt x="7340" y="2065"/>
                </a:cubicBezTo>
                <a:cubicBezTo>
                  <a:pt x="7572" y="2087"/>
                  <a:pt x="7572" y="2341"/>
                  <a:pt x="7340" y="2408"/>
                </a:cubicBezTo>
                <a:cubicBezTo>
                  <a:pt x="7241" y="2441"/>
                  <a:pt x="7131" y="2430"/>
                  <a:pt x="7032" y="2474"/>
                </a:cubicBezTo>
                <a:cubicBezTo>
                  <a:pt x="6480" y="2728"/>
                  <a:pt x="7351" y="3302"/>
                  <a:pt x="7351" y="3821"/>
                </a:cubicBezTo>
                <a:cubicBezTo>
                  <a:pt x="7340" y="4175"/>
                  <a:pt x="7010" y="4407"/>
                  <a:pt x="6866" y="4705"/>
                </a:cubicBezTo>
                <a:cubicBezTo>
                  <a:pt x="6701" y="5047"/>
                  <a:pt x="6888" y="5191"/>
                  <a:pt x="7098" y="5423"/>
                </a:cubicBezTo>
                <a:cubicBezTo>
                  <a:pt x="7572" y="5920"/>
                  <a:pt x="7153" y="6406"/>
                  <a:pt x="6601" y="6053"/>
                </a:cubicBezTo>
                <a:cubicBezTo>
                  <a:pt x="6226" y="5810"/>
                  <a:pt x="5918" y="5379"/>
                  <a:pt x="5245" y="6152"/>
                </a:cubicBezTo>
                <a:cubicBezTo>
                  <a:pt x="5046" y="6373"/>
                  <a:pt x="4826" y="6627"/>
                  <a:pt x="4528" y="6638"/>
                </a:cubicBezTo>
                <a:cubicBezTo>
                  <a:pt x="4175" y="6649"/>
                  <a:pt x="3888" y="6307"/>
                  <a:pt x="3535" y="6296"/>
                </a:cubicBezTo>
                <a:cubicBezTo>
                  <a:pt x="3259" y="6285"/>
                  <a:pt x="3017" y="6494"/>
                  <a:pt x="2763" y="6638"/>
                </a:cubicBezTo>
                <a:cubicBezTo>
                  <a:pt x="2520" y="6782"/>
                  <a:pt x="2167" y="6859"/>
                  <a:pt x="1980" y="6649"/>
                </a:cubicBezTo>
                <a:cubicBezTo>
                  <a:pt x="1649" y="6285"/>
                  <a:pt x="2167" y="5754"/>
                  <a:pt x="1958" y="5357"/>
                </a:cubicBezTo>
                <a:cubicBezTo>
                  <a:pt x="1770" y="5014"/>
                  <a:pt x="1175" y="5235"/>
                  <a:pt x="1020" y="4882"/>
                </a:cubicBezTo>
                <a:cubicBezTo>
                  <a:pt x="954" y="4738"/>
                  <a:pt x="1042" y="4595"/>
                  <a:pt x="1108" y="4451"/>
                </a:cubicBezTo>
                <a:cubicBezTo>
                  <a:pt x="1351" y="3998"/>
                  <a:pt x="634" y="3556"/>
                  <a:pt x="998" y="3148"/>
                </a:cubicBezTo>
                <a:cubicBezTo>
                  <a:pt x="1119" y="3004"/>
                  <a:pt x="1263" y="2960"/>
                  <a:pt x="1450" y="2783"/>
                </a:cubicBezTo>
                <a:cubicBezTo>
                  <a:pt x="1594" y="2640"/>
                  <a:pt x="1726" y="2463"/>
                  <a:pt x="1770" y="2286"/>
                </a:cubicBezTo>
                <a:cubicBezTo>
                  <a:pt x="1836" y="1977"/>
                  <a:pt x="1627" y="1645"/>
                  <a:pt x="1792" y="1358"/>
                </a:cubicBezTo>
                <a:cubicBezTo>
                  <a:pt x="1869" y="1204"/>
                  <a:pt x="2046" y="1137"/>
                  <a:pt x="2200" y="1082"/>
                </a:cubicBezTo>
                <a:cubicBezTo>
                  <a:pt x="2454" y="1005"/>
                  <a:pt x="2686" y="927"/>
                  <a:pt x="2741" y="640"/>
                </a:cubicBezTo>
                <a:cubicBezTo>
                  <a:pt x="2752" y="519"/>
                  <a:pt x="2697" y="386"/>
                  <a:pt x="2774" y="298"/>
                </a:cubicBezTo>
                <a:cubicBezTo>
                  <a:pt x="2818" y="232"/>
                  <a:pt x="2928" y="221"/>
                  <a:pt x="3006" y="265"/>
                </a:cubicBezTo>
                <a:cubicBezTo>
                  <a:pt x="3138" y="331"/>
                  <a:pt x="3171" y="497"/>
                  <a:pt x="3292" y="574"/>
                </a:cubicBezTo>
                <a:cubicBezTo>
                  <a:pt x="3370" y="629"/>
                  <a:pt x="3480" y="640"/>
                  <a:pt x="3579" y="640"/>
                </a:cubicBezTo>
                <a:cubicBezTo>
                  <a:pt x="3888" y="662"/>
                  <a:pt x="4109" y="464"/>
                  <a:pt x="4395" y="386"/>
                </a:cubicBezTo>
                <a:cubicBezTo>
                  <a:pt x="4980" y="243"/>
                  <a:pt x="4969" y="740"/>
                  <a:pt x="5344" y="762"/>
                </a:cubicBezTo>
                <a:cubicBezTo>
                  <a:pt x="5565" y="773"/>
                  <a:pt x="5906" y="629"/>
                  <a:pt x="6039" y="464"/>
                </a:cubicBezTo>
                <a:cubicBezTo>
                  <a:pt x="6116" y="353"/>
                  <a:pt x="6182" y="221"/>
                  <a:pt x="6304" y="154"/>
                </a:cubicBezTo>
                <a:cubicBezTo>
                  <a:pt x="6369" y="113"/>
                  <a:pt x="6439" y="94"/>
                  <a:pt x="6509" y="94"/>
                </a:cubicBezTo>
                <a:close/>
                <a:moveTo>
                  <a:pt x="2170" y="0"/>
                </a:moveTo>
                <a:cubicBezTo>
                  <a:pt x="2176" y="0"/>
                  <a:pt x="2181" y="0"/>
                  <a:pt x="2187" y="1"/>
                </a:cubicBezTo>
                <a:cubicBezTo>
                  <a:pt x="2407" y="12"/>
                  <a:pt x="2594" y="266"/>
                  <a:pt x="2528" y="486"/>
                </a:cubicBezTo>
                <a:cubicBezTo>
                  <a:pt x="2462" y="696"/>
                  <a:pt x="2187" y="829"/>
                  <a:pt x="1989" y="718"/>
                </a:cubicBezTo>
                <a:cubicBezTo>
                  <a:pt x="1834" y="641"/>
                  <a:pt x="1746" y="442"/>
                  <a:pt x="1790" y="277"/>
                </a:cubicBezTo>
                <a:cubicBezTo>
                  <a:pt x="1833" y="116"/>
                  <a:pt x="2000" y="-3"/>
                  <a:pt x="2170" y="0"/>
                </a:cubicBezTo>
                <a:close/>
              </a:path>
            </a:pathLst>
          </a:custGeom>
        </p:spPr>
      </p:pic>
      <p:sp>
        <p:nvSpPr>
          <p:cNvPr id="23" name="文本框 22"/>
          <p:cNvSpPr txBox="1"/>
          <p:nvPr/>
        </p:nvSpPr>
        <p:spPr>
          <a:xfrm>
            <a:off x="3469640" y="151765"/>
            <a:ext cx="7889240" cy="6554470"/>
          </a:xfrm>
          <a:prstGeom prst="rect">
            <a:avLst/>
          </a:prstGeom>
          <a:noFill/>
        </p:spPr>
        <p:txBody>
          <a:bodyPr wrap="square" rtlCol="0">
            <a:spAutoFit/>
          </a:bodyPr>
          <a:lstStyle/>
          <a:p>
            <a:r>
              <a:rPr lang="en-US" altLang="zh-CN" sz="2100" b="1">
                <a:latin typeface="Times New Roman" panose="02020603050405020304" charset="0"/>
                <a:ea typeface="宋体" panose="02010600030101010101" pitchFamily="2" charset="-122"/>
                <a:cs typeface="Times New Roman" panose="02020603050405020304" charset="0"/>
              </a:rPr>
              <a:t>Language Bank</a:t>
            </a:r>
            <a:endParaRPr lang="en-US" altLang="zh-CN" sz="2100" b="1">
              <a:latin typeface="Times New Roman" panose="02020603050405020304" charset="0"/>
              <a:ea typeface="宋体" panose="02010600030101010101" pitchFamily="2" charset="-122"/>
              <a:cs typeface="Times New Roman" panose="02020603050405020304" charset="0"/>
            </a:endParaRPr>
          </a:p>
          <a:p>
            <a:endParaRPr lang="en-US" altLang="zh-CN" sz="2100" b="1">
              <a:latin typeface="Times New Roman" panose="02020603050405020304" charset="0"/>
              <a:ea typeface="宋体" panose="02010600030101010101" pitchFamily="2" charset="-122"/>
              <a:cs typeface="Times New Roman" panose="02020603050405020304" charset="0"/>
            </a:endParaRPr>
          </a:p>
          <a:p>
            <a:r>
              <a:rPr lang="en-US" altLang="zh-CN" sz="2100">
                <a:latin typeface="Times New Roman" panose="02020603050405020304" charset="0"/>
                <a:ea typeface="宋体" panose="02010600030101010101" pitchFamily="2" charset="-122"/>
                <a:cs typeface="Times New Roman" panose="02020603050405020304" charset="0"/>
              </a:rPr>
              <a:t>1. head for  </a:t>
            </a:r>
            <a:r>
              <a:rPr lang="zh-CN" altLang="en-US" sz="2100">
                <a:latin typeface="Times New Roman" panose="02020603050405020304" charset="0"/>
                <a:ea typeface="宋体" panose="02010600030101010101" pitchFamily="2" charset="-122"/>
                <a:cs typeface="Times New Roman" panose="02020603050405020304" charset="0"/>
              </a:rPr>
              <a:t>朝</a:t>
            </a:r>
            <a:r>
              <a:rPr lang="en-US" altLang="zh-CN" sz="2100">
                <a:latin typeface="Times New Roman" panose="02020603050405020304" charset="0"/>
                <a:ea typeface="宋体" panose="02010600030101010101" pitchFamily="2" charset="-122"/>
                <a:cs typeface="Times New Roman" panose="02020603050405020304" charset="0"/>
              </a:rPr>
              <a:t>...</a:t>
            </a:r>
            <a:r>
              <a:rPr lang="zh-CN" altLang="en-US" sz="2100">
                <a:latin typeface="Times New Roman" panose="02020603050405020304" charset="0"/>
                <a:ea typeface="宋体" panose="02010600030101010101" pitchFamily="2" charset="-122"/>
                <a:cs typeface="Times New Roman" panose="02020603050405020304" charset="0"/>
              </a:rPr>
              <a:t>前进，前往</a:t>
            </a:r>
            <a:endParaRPr lang="zh-CN" altLang="en-US" sz="2100">
              <a:latin typeface="Times New Roman" panose="02020603050405020304" charset="0"/>
              <a:ea typeface="宋体" panose="02010600030101010101" pitchFamily="2" charset="-122"/>
              <a:cs typeface="Times New Roman" panose="02020603050405020304" charset="0"/>
            </a:endParaRPr>
          </a:p>
          <a:p>
            <a:r>
              <a:rPr lang="en-US" altLang="zh-CN" sz="2100">
                <a:latin typeface="Times New Roman" panose="02020603050405020304" charset="0"/>
                <a:ea typeface="宋体" panose="02010600030101010101" pitchFamily="2" charset="-122"/>
                <a:cs typeface="Times New Roman" panose="02020603050405020304" charset="0"/>
              </a:rPr>
              <a:t>2. trade A for B   </a:t>
            </a:r>
            <a:r>
              <a:rPr lang="zh-CN" altLang="en-US" sz="2100">
                <a:latin typeface="Times New Roman" panose="02020603050405020304" charset="0"/>
                <a:ea typeface="宋体" panose="02010600030101010101" pitchFamily="2" charset="-122"/>
                <a:cs typeface="Times New Roman" panose="02020603050405020304" charset="0"/>
              </a:rPr>
              <a:t>以</a:t>
            </a:r>
            <a:r>
              <a:rPr lang="en-US" altLang="zh-CN" sz="2100">
                <a:latin typeface="Times New Roman" panose="02020603050405020304" charset="0"/>
                <a:ea typeface="宋体" panose="02010600030101010101" pitchFamily="2" charset="-122"/>
                <a:cs typeface="Times New Roman" panose="02020603050405020304" charset="0"/>
              </a:rPr>
              <a:t>...</a:t>
            </a:r>
            <a:r>
              <a:rPr lang="zh-CN" altLang="en-US" sz="2100">
                <a:latin typeface="Times New Roman" panose="02020603050405020304" charset="0"/>
                <a:ea typeface="宋体" panose="02010600030101010101" pitchFamily="2" charset="-122"/>
                <a:cs typeface="Times New Roman" panose="02020603050405020304" charset="0"/>
              </a:rPr>
              <a:t>换得，贸易交换</a:t>
            </a:r>
            <a:endParaRPr lang="zh-CN" altLang="en-US" sz="2100">
              <a:latin typeface="Times New Roman" panose="02020603050405020304" charset="0"/>
              <a:ea typeface="宋体" panose="02010600030101010101" pitchFamily="2" charset="-122"/>
              <a:cs typeface="Times New Roman" panose="02020603050405020304" charset="0"/>
            </a:endParaRPr>
          </a:p>
          <a:p>
            <a:r>
              <a:rPr lang="en-US" altLang="zh-CN" sz="2100">
                <a:latin typeface="Times New Roman" panose="02020603050405020304" charset="0"/>
                <a:ea typeface="宋体" panose="02010600030101010101" pitchFamily="2" charset="-122"/>
                <a:cs typeface="Times New Roman" panose="02020603050405020304" charset="0"/>
              </a:rPr>
              <a:t>3. hard-pressed parents </a:t>
            </a:r>
            <a:r>
              <a:rPr lang="zh-CN" altLang="en-US" sz="2100">
                <a:latin typeface="Times New Roman" panose="02020603050405020304" charset="0"/>
                <a:ea typeface="宋体" panose="02010600030101010101" pitchFamily="2" charset="-122"/>
                <a:cs typeface="Times New Roman" panose="02020603050405020304" charset="0"/>
              </a:rPr>
              <a:t>压力重重的父母</a:t>
            </a:r>
            <a:endParaRPr lang="zh-CN" altLang="en-US" sz="2100">
              <a:latin typeface="Times New Roman" panose="02020603050405020304" charset="0"/>
              <a:ea typeface="宋体" panose="02010600030101010101" pitchFamily="2" charset="-122"/>
              <a:cs typeface="Times New Roman" panose="02020603050405020304" charset="0"/>
            </a:endParaRPr>
          </a:p>
          <a:p>
            <a:endParaRPr lang="en-US" altLang="zh-CN" sz="2100">
              <a:latin typeface="Times New Roman" panose="02020603050405020304" charset="0"/>
              <a:ea typeface="宋体" panose="02010600030101010101" pitchFamily="2" charset="-122"/>
              <a:cs typeface="Times New Roman" panose="02020603050405020304" charset="0"/>
            </a:endParaRPr>
          </a:p>
          <a:p>
            <a:r>
              <a:rPr lang="en-US" altLang="zh-CN" sz="2100">
                <a:latin typeface="Times New Roman" panose="02020603050405020304" charset="0"/>
                <a:ea typeface="宋体" panose="02010600030101010101" pitchFamily="2" charset="-122"/>
                <a:cs typeface="Times New Roman" panose="02020603050405020304" charset="0"/>
              </a:rPr>
              <a:t>1. </a:t>
            </a:r>
            <a:r>
              <a:rPr lang="en-US" altLang="zh-CN" sz="2100">
                <a:latin typeface="Times New Roman" panose="02020603050405020304" charset="0"/>
                <a:ea typeface="宋体" panose="02010600030101010101" pitchFamily="2" charset="-122"/>
                <a:cs typeface="Times New Roman" panose="02020603050405020304" charset="0"/>
                <a:sym typeface="+mn-ea"/>
              </a:rPr>
              <a:t>From the Borders to the Highlands, these </a:t>
            </a:r>
            <a:r>
              <a:rPr lang="en-US" altLang="zh-CN" sz="2100">
                <a:solidFill>
                  <a:srgbClr val="C00000"/>
                </a:solidFill>
                <a:latin typeface="Times New Roman" panose="02020603050405020304" charset="0"/>
                <a:ea typeface="宋体" panose="02010600030101010101" pitchFamily="2" charset="-122"/>
                <a:cs typeface="Times New Roman" panose="02020603050405020304" charset="0"/>
                <a:sym typeface="+mn-ea"/>
              </a:rPr>
              <a:t>accommodating</a:t>
            </a:r>
            <a:r>
              <a:rPr lang="en-US" altLang="zh-CN" sz="2100">
                <a:latin typeface="Times New Roman" panose="02020603050405020304" charset="0"/>
                <a:ea typeface="宋体" panose="02010600030101010101" pitchFamily="2" charset="-122"/>
                <a:cs typeface="Times New Roman" panose="02020603050405020304" charset="0"/>
                <a:sym typeface="+mn-ea"/>
              </a:rPr>
              <a:t> castles </a:t>
            </a:r>
            <a:r>
              <a:rPr lang="en-US" altLang="zh-CN" sz="2100">
                <a:solidFill>
                  <a:srgbClr val="C00000"/>
                </a:solidFill>
                <a:latin typeface="Times New Roman" panose="02020603050405020304" charset="0"/>
                <a:ea typeface="宋体" panose="02010600030101010101" pitchFamily="2" charset="-122"/>
                <a:cs typeface="Times New Roman" panose="02020603050405020304" charset="0"/>
                <a:sym typeface="+mn-ea"/>
              </a:rPr>
              <a:t>offer bags of history</a:t>
            </a:r>
            <a:r>
              <a:rPr lang="en-US" altLang="zh-CN" sz="2100">
                <a:latin typeface="Times New Roman" panose="02020603050405020304" charset="0"/>
                <a:ea typeface="宋体" panose="02010600030101010101" pitchFamily="2" charset="-122"/>
                <a:cs typeface="Times New Roman" panose="02020603050405020304" charset="0"/>
                <a:sym typeface="+mn-ea"/>
              </a:rPr>
              <a:t>, luxury and escapism.   </a:t>
            </a:r>
            <a:r>
              <a:rPr lang="zh-CN" altLang="en-US" sz="2100">
                <a:latin typeface="Times New Roman" panose="02020603050405020304" charset="0"/>
                <a:ea typeface="宋体" panose="02010600030101010101" pitchFamily="2" charset="-122"/>
                <a:cs typeface="Times New Roman" panose="02020603050405020304" charset="0"/>
              </a:rPr>
              <a:t>从边境到高地，这些</a:t>
            </a:r>
            <a:r>
              <a:rPr lang="zh-CN" altLang="en-US" sz="2100">
                <a:solidFill>
                  <a:srgbClr val="C00000"/>
                </a:solidFill>
                <a:latin typeface="Times New Roman" panose="02020603050405020304" charset="0"/>
                <a:ea typeface="宋体" panose="02010600030101010101" pitchFamily="2" charset="-122"/>
                <a:cs typeface="Times New Roman" panose="02020603050405020304" charset="0"/>
              </a:rPr>
              <a:t>宜人的城堡充满了历史</a:t>
            </a:r>
            <a:r>
              <a:rPr lang="zh-CN" altLang="en-US" sz="2100">
                <a:latin typeface="Times New Roman" panose="02020603050405020304" charset="0"/>
                <a:ea typeface="宋体" panose="02010600030101010101" pitchFamily="2" charset="-122"/>
                <a:cs typeface="Times New Roman" panose="02020603050405020304" charset="0"/>
              </a:rPr>
              <a:t>、奢华和逃避现实的气息</a:t>
            </a:r>
            <a:endParaRPr lang="zh-CN" altLang="en-US" sz="2100">
              <a:latin typeface="Times New Roman" panose="02020603050405020304" charset="0"/>
              <a:ea typeface="宋体" panose="02010600030101010101" pitchFamily="2" charset="-122"/>
              <a:cs typeface="Times New Roman" panose="02020603050405020304" charset="0"/>
            </a:endParaRPr>
          </a:p>
          <a:p>
            <a:endParaRPr lang="zh-CN" altLang="en-US" sz="2100">
              <a:latin typeface="Times New Roman" panose="02020603050405020304" charset="0"/>
              <a:ea typeface="宋体" panose="02010600030101010101" pitchFamily="2" charset="-122"/>
              <a:cs typeface="Times New Roman" panose="02020603050405020304" charset="0"/>
            </a:endParaRPr>
          </a:p>
          <a:p>
            <a:r>
              <a:rPr lang="en-US" altLang="zh-CN" sz="2100">
                <a:latin typeface="Times New Roman" panose="02020603050405020304" charset="0"/>
                <a:ea typeface="宋体" panose="02010600030101010101" pitchFamily="2" charset="-122"/>
                <a:cs typeface="Times New Roman" panose="02020603050405020304" charset="0"/>
                <a:sym typeface="+mn-ea"/>
              </a:rPr>
              <a:t> accommodating adj. (of a person) </a:t>
            </a:r>
            <a:r>
              <a:rPr lang="zh-CN" altLang="en-US" sz="2100">
                <a:latin typeface="Times New Roman" panose="02020603050405020304" charset="0"/>
                <a:ea typeface="宋体" panose="02010600030101010101" pitchFamily="2" charset="-122"/>
                <a:cs typeface="Times New Roman" panose="02020603050405020304" charset="0"/>
                <a:sym typeface="+mn-ea"/>
              </a:rPr>
              <a:t>乐于助人的，随和的</a:t>
            </a:r>
            <a:endParaRPr lang="zh-CN" altLang="en-US" sz="2100">
              <a:latin typeface="Times New Roman" panose="02020603050405020304" charset="0"/>
              <a:ea typeface="宋体" panose="02010600030101010101" pitchFamily="2" charset="-122"/>
              <a:cs typeface="Times New Roman" panose="02020603050405020304" charset="0"/>
              <a:sym typeface="+mn-ea"/>
            </a:endParaRPr>
          </a:p>
          <a:p>
            <a:pPr marL="285750" indent="-285750">
              <a:buFont typeface="Arial" panose="020B0604020202020204" pitchFamily="34" charset="0"/>
              <a:buChar char="•"/>
            </a:pPr>
            <a:r>
              <a:rPr lang="en-US" altLang="zh-CN" sz="2100">
                <a:latin typeface="Times New Roman" panose="02020603050405020304" charset="0"/>
                <a:ea typeface="宋体" panose="02010600030101010101" pitchFamily="2" charset="-122"/>
                <a:cs typeface="Times New Roman" panose="02020603050405020304" charset="0"/>
                <a:sym typeface="+mn-ea"/>
              </a:rPr>
              <a:t>Eddie was among the most approachable athletes on the team, always very accommodating to me. </a:t>
            </a:r>
            <a:endParaRPr lang="en-US" altLang="zh-CN" sz="2100">
              <a:latin typeface="Times New Roman" panose="02020603050405020304" charset="0"/>
              <a:ea typeface="宋体" panose="02010600030101010101" pitchFamily="2" charset="-122"/>
              <a:cs typeface="Times New Roman" panose="02020603050405020304" charset="0"/>
              <a:sym typeface="+mn-ea"/>
            </a:endParaRPr>
          </a:p>
          <a:p>
            <a:endParaRPr lang="zh-CN" altLang="en-US" sz="2100">
              <a:latin typeface="Times New Roman" panose="02020603050405020304" charset="0"/>
              <a:ea typeface="宋体" panose="02010600030101010101" pitchFamily="2" charset="-122"/>
              <a:cs typeface="Times New Roman" panose="02020603050405020304" charset="0"/>
            </a:endParaRPr>
          </a:p>
          <a:p>
            <a:r>
              <a:rPr lang="en-US" altLang="zh-CN" sz="2100">
                <a:latin typeface="Times New Roman" panose="02020603050405020304" charset="0"/>
                <a:ea typeface="宋体" panose="02010600030101010101" pitchFamily="2" charset="-122"/>
                <a:cs typeface="Times New Roman" panose="02020603050405020304" charset="0"/>
              </a:rPr>
              <a:t>2. </a:t>
            </a:r>
            <a:r>
              <a:rPr lang="en-US" altLang="zh-CN" sz="2100">
                <a:latin typeface="Times New Roman" panose="02020603050405020304" charset="0"/>
                <a:ea typeface="宋体" panose="02010600030101010101" pitchFamily="2" charset="-122"/>
                <a:cs typeface="Times New Roman" panose="02020603050405020304" charset="0"/>
                <a:sym typeface="+mn-ea"/>
              </a:rPr>
              <a:t>Kinnaird is only open to the public for one day each year, so </a:t>
            </a:r>
            <a:r>
              <a:rPr lang="en-US" altLang="zh-CN" sz="2100">
                <a:solidFill>
                  <a:srgbClr val="C00000"/>
                </a:solidFill>
                <a:latin typeface="Times New Roman" panose="02020603050405020304" charset="0"/>
                <a:ea typeface="宋体" panose="02010600030101010101" pitchFamily="2" charset="-122"/>
                <a:cs typeface="Times New Roman" panose="02020603050405020304" charset="0"/>
                <a:sym typeface="+mn-ea"/>
              </a:rPr>
              <a:t>you’ll have the place to yourself</a:t>
            </a:r>
            <a:r>
              <a:rPr lang="en-US" altLang="zh-CN" sz="2100">
                <a:latin typeface="Times New Roman" panose="02020603050405020304" charset="0"/>
                <a:ea typeface="宋体" panose="02010600030101010101" pitchFamily="2" charset="-122"/>
                <a:cs typeface="Times New Roman" panose="02020603050405020304" charset="0"/>
                <a:sym typeface="+mn-ea"/>
              </a:rPr>
              <a:t>.     </a:t>
            </a:r>
            <a:r>
              <a:rPr lang="zh-CN" altLang="en-US" sz="2100">
                <a:latin typeface="Times New Roman" panose="02020603050405020304" charset="0"/>
                <a:ea typeface="宋体" panose="02010600030101010101" pitchFamily="2" charset="-122"/>
                <a:cs typeface="Times New Roman" panose="02020603050405020304" charset="0"/>
                <a:sym typeface="+mn-ea"/>
              </a:rPr>
              <a:t>独享此地</a:t>
            </a:r>
            <a:endParaRPr lang="zh-CN" altLang="en-US" sz="2100">
              <a:latin typeface="Times New Roman" panose="02020603050405020304" charset="0"/>
              <a:ea typeface="宋体" panose="02010600030101010101" pitchFamily="2" charset="-122"/>
              <a:cs typeface="Times New Roman" panose="02020603050405020304" charset="0"/>
              <a:sym typeface="+mn-ea"/>
            </a:endParaRPr>
          </a:p>
          <a:p>
            <a:endParaRPr lang="zh-CN" altLang="en-US" sz="2100">
              <a:latin typeface="Times New Roman" panose="02020603050405020304" charset="0"/>
              <a:ea typeface="宋体" panose="02010600030101010101" pitchFamily="2" charset="-122"/>
              <a:cs typeface="Times New Roman" panose="02020603050405020304" charset="0"/>
              <a:sym typeface="+mn-ea"/>
            </a:endParaRPr>
          </a:p>
          <a:p>
            <a:r>
              <a:rPr lang="en-US" altLang="zh-CN" sz="2100">
                <a:latin typeface="Times New Roman" panose="02020603050405020304" charset="0"/>
                <a:ea typeface="宋体" panose="02010600030101010101" pitchFamily="2" charset="-122"/>
                <a:cs typeface="Times New Roman" panose="02020603050405020304" charset="0"/>
                <a:sym typeface="+mn-ea"/>
              </a:rPr>
              <a:t>3. Renovated in 2013, this 14th-century castle </a:t>
            </a:r>
            <a:r>
              <a:rPr lang="en-US" altLang="zh-CN" sz="2100">
                <a:solidFill>
                  <a:srgbClr val="C00000"/>
                </a:solidFill>
                <a:latin typeface="Times New Roman" panose="02020603050405020304" charset="0"/>
                <a:ea typeface="宋体" panose="02010600030101010101" pitchFamily="2" charset="-122"/>
                <a:cs typeface="Times New Roman" panose="02020603050405020304" charset="0"/>
                <a:sym typeface="+mn-ea"/>
              </a:rPr>
              <a:t>is truly out of the pages of a fairytale.</a:t>
            </a:r>
            <a:endParaRPr lang="en-US" altLang="zh-CN" sz="2100">
              <a:solidFill>
                <a:srgbClr val="C00000"/>
              </a:solidFill>
              <a:latin typeface="Times New Roman" panose="02020603050405020304" charset="0"/>
              <a:ea typeface="宋体" panose="02010600030101010101" pitchFamily="2" charset="-122"/>
              <a:cs typeface="Times New Roman" panose="02020603050405020304" charset="0"/>
              <a:sym typeface="+mn-ea"/>
            </a:endParaRPr>
          </a:p>
          <a:p>
            <a:r>
              <a:rPr lang="zh-CN" altLang="en-US" sz="2100">
                <a:latin typeface="Times New Roman" panose="02020603050405020304" charset="0"/>
                <a:ea typeface="宋体" panose="02010600030101010101" pitchFamily="2" charset="-122"/>
                <a:cs typeface="Times New Roman" panose="02020603050405020304" charset="0"/>
                <a:sym typeface="+mn-ea"/>
              </a:rPr>
              <a:t>这座</a:t>
            </a:r>
            <a:r>
              <a:rPr lang="en-US" altLang="zh-CN" sz="2100">
                <a:latin typeface="Times New Roman" panose="02020603050405020304" charset="0"/>
                <a:ea typeface="宋体" panose="02010600030101010101" pitchFamily="2" charset="-122"/>
                <a:cs typeface="Times New Roman" panose="02020603050405020304" charset="0"/>
                <a:sym typeface="+mn-ea"/>
              </a:rPr>
              <a:t>14</a:t>
            </a:r>
            <a:r>
              <a:rPr lang="zh-CN" altLang="en-US" sz="2100">
                <a:latin typeface="Times New Roman" panose="02020603050405020304" charset="0"/>
                <a:ea typeface="宋体" panose="02010600030101010101" pitchFamily="2" charset="-122"/>
                <a:cs typeface="Times New Roman" panose="02020603050405020304" charset="0"/>
                <a:sym typeface="+mn-ea"/>
              </a:rPr>
              <a:t>世纪的城堡于</a:t>
            </a:r>
            <a:r>
              <a:rPr lang="en-US" altLang="zh-CN" sz="2100">
                <a:latin typeface="Times New Roman" panose="02020603050405020304" charset="0"/>
                <a:ea typeface="宋体" panose="02010600030101010101" pitchFamily="2" charset="-122"/>
                <a:cs typeface="Times New Roman" panose="02020603050405020304" charset="0"/>
                <a:sym typeface="+mn-ea"/>
              </a:rPr>
              <a:t>2013</a:t>
            </a:r>
            <a:r>
              <a:rPr lang="zh-CN" altLang="en-US" sz="2100">
                <a:latin typeface="Times New Roman" panose="02020603050405020304" charset="0"/>
                <a:ea typeface="宋体" panose="02010600030101010101" pitchFamily="2" charset="-122"/>
                <a:cs typeface="Times New Roman" panose="02020603050405020304" charset="0"/>
                <a:sym typeface="+mn-ea"/>
              </a:rPr>
              <a:t>年翻新，仿佛是从童话书中走出的场景。</a:t>
            </a:r>
            <a:r>
              <a:rPr lang="en-US" altLang="zh-CN">
                <a:latin typeface="Times New Roman" panose="02020603050405020304" charset="0"/>
                <a:ea typeface="宋体" panose="02010600030101010101" pitchFamily="2" charset="-122"/>
                <a:cs typeface="Times New Roman" panose="02020603050405020304" charset="0"/>
                <a:sym typeface="+mn-ea"/>
              </a:rPr>
              <a:t> </a:t>
            </a:r>
            <a:endParaRPr lang="en-US" altLang="zh-CN">
              <a:latin typeface="Times New Roman" panose="02020603050405020304" charset="0"/>
              <a:ea typeface="宋体" panose="02010600030101010101" pitchFamily="2" charset="-122"/>
              <a:cs typeface="Times New Roman" panose="02020603050405020304" charset="0"/>
              <a:sym typeface="+mn-ea"/>
            </a:endParaRPr>
          </a:p>
        </p:txBody>
      </p:sp>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2555" y="102235"/>
            <a:ext cx="8943975" cy="6739255"/>
          </a:xfrm>
          <a:prstGeom prst="rect">
            <a:avLst/>
          </a:prstGeom>
          <a:noFill/>
        </p:spPr>
        <p:txBody>
          <a:bodyPr wrap="square" rtlCol="0">
            <a:spAutoFit/>
          </a:bodyPr>
          <a:lstStyle/>
          <a:p>
            <a:pPr algn="just"/>
            <a:r>
              <a:rPr lang="en-US" altLang="zh-CN" dirty="0">
                <a:highlight>
                  <a:srgbClr val="C0C0C0"/>
                </a:highlight>
                <a:latin typeface="Times New Roman" panose="02020603050405020304" charset="0"/>
                <a:ea typeface="宋体" panose="02010600030101010101" pitchFamily="2" charset="-122"/>
                <a:cs typeface="Times New Roman" panose="02020603050405020304" charset="0"/>
              </a:rPr>
              <a:t>B</a:t>
            </a:r>
            <a:r>
              <a:rPr lang="zh-CN" altLang="en-US" dirty="0">
                <a:highlight>
                  <a:srgbClr val="C0C0C0"/>
                </a:highlight>
                <a:latin typeface="Times New Roman" panose="02020603050405020304" charset="0"/>
                <a:ea typeface="宋体" panose="02010600030101010101" pitchFamily="2" charset="-122"/>
                <a:cs typeface="Times New Roman" panose="02020603050405020304" charset="0"/>
              </a:rPr>
              <a:t>篇：芬兰志愿者为拯救濒危的塞马环斑海豹（</a:t>
            </a:r>
            <a:r>
              <a:rPr lang="en-US" altLang="zh-CN" dirty="0">
                <a:highlight>
                  <a:srgbClr val="C0C0C0"/>
                </a:highlight>
                <a:latin typeface="Times New Roman" panose="02020603050405020304" charset="0"/>
                <a:ea typeface="宋体" panose="02010600030101010101" pitchFamily="2" charset="-122"/>
                <a:cs typeface="Times New Roman" panose="02020603050405020304" charset="0"/>
              </a:rPr>
              <a:t>Saimaa ringed seal</a:t>
            </a:r>
            <a:r>
              <a:rPr lang="zh-CN" altLang="en-US" dirty="0">
                <a:highlight>
                  <a:srgbClr val="C0C0C0"/>
                </a:highlight>
                <a:latin typeface="Times New Roman" panose="02020603050405020304" charset="0"/>
                <a:ea typeface="宋体" panose="02010600030101010101" pitchFamily="2" charset="-122"/>
                <a:cs typeface="Times New Roman" panose="02020603050405020304" charset="0"/>
              </a:rPr>
              <a:t>）而建造人工雪堆。</a:t>
            </a:r>
            <a:endParaRPr lang="zh-CN" altLang="en-US" dirty="0">
              <a:highlight>
                <a:srgbClr val="C0C0C0"/>
              </a:highlight>
              <a:latin typeface="Times New Roman" panose="02020603050405020304" charset="0"/>
              <a:ea typeface="宋体" panose="02010600030101010101" pitchFamily="2" charset="-122"/>
              <a:cs typeface="Times New Roman" panose="02020603050405020304" charset="0"/>
            </a:endParaRPr>
          </a:p>
          <a:p>
            <a:pPr algn="just"/>
            <a:r>
              <a:rPr lang="en-US" altLang="zh-CN" dirty="0">
                <a:latin typeface="Times New Roman" panose="02020603050405020304" charset="0"/>
                <a:cs typeface="Times New Roman" panose="02020603050405020304" charset="0"/>
              </a:rPr>
              <a:t>      </a:t>
            </a:r>
            <a:r>
              <a:rPr lang="en-US" altLang="zh-CN" dirty="0">
                <a:highlight>
                  <a:srgbClr val="F2A9EF"/>
                </a:highlight>
                <a:latin typeface="Times New Roman" panose="02020603050405020304" charset="0"/>
                <a:cs typeface="Times New Roman" panose="02020603050405020304" charset="0"/>
              </a:rPr>
              <a:t>Eight hours </a:t>
            </a:r>
            <a:r>
              <a:rPr lang="en-US" altLang="zh-CN" dirty="0" err="1">
                <a:latin typeface="Times New Roman" panose="02020603050405020304" charset="0"/>
                <a:cs typeface="Times New Roman" panose="02020603050405020304" charset="0"/>
              </a:rPr>
              <a:t>shovelling</a:t>
            </a:r>
            <a:r>
              <a:rPr lang="en-US" altLang="zh-CN" dirty="0">
                <a:latin typeface="Times New Roman" panose="02020603050405020304" charset="0"/>
                <a:cs typeface="Times New Roman" panose="02020603050405020304" charset="0"/>
              </a:rPr>
              <a:t> snow in </a:t>
            </a:r>
            <a:r>
              <a:rPr lang="en-US" altLang="zh-CN" dirty="0">
                <a:highlight>
                  <a:srgbClr val="F2A9EF"/>
                </a:highlight>
                <a:latin typeface="Times New Roman" panose="02020603050405020304" charset="0"/>
                <a:cs typeface="Times New Roman" panose="02020603050405020304" charset="0"/>
              </a:rPr>
              <a:t>-20</a:t>
            </a:r>
            <a:r>
              <a:rPr lang="en-US" altLang="en-US" dirty="0">
                <a:highlight>
                  <a:srgbClr val="F2A9EF"/>
                </a:highlight>
                <a:latin typeface="Times New Roman" panose="02020603050405020304" charset="0"/>
                <a:cs typeface="Times New Roman" panose="02020603050405020304" charset="0"/>
              </a:rPr>
              <a:t>℃</a:t>
            </a:r>
            <a:r>
              <a:rPr lang="en-US" altLang="zh-CN" dirty="0">
                <a:latin typeface="Times New Roman" panose="02020603050405020304" charset="0"/>
                <a:cs typeface="Times New Roman" panose="02020603050405020304" charset="0"/>
              </a:rPr>
              <a:t> might not sound like the ideal day out, </a:t>
            </a:r>
            <a:r>
              <a:rPr lang="en-US" altLang="zh-CN" dirty="0">
                <a:highlight>
                  <a:srgbClr val="F2A9EF"/>
                </a:highlight>
                <a:latin typeface="Times New Roman" panose="02020603050405020304" charset="0"/>
                <a:cs typeface="Times New Roman" panose="02020603050405020304" charset="0"/>
              </a:rPr>
              <a:t>but</a:t>
            </a:r>
            <a:r>
              <a:rPr lang="en-US" altLang="zh-CN" dirty="0">
                <a:latin typeface="Times New Roman" panose="02020603050405020304" charset="0"/>
                <a:cs typeface="Times New Roman" panose="02020603050405020304" charset="0"/>
              </a:rPr>
              <a:t> a </a:t>
            </a:r>
            <a:r>
              <a:rPr lang="en-US" altLang="zh-CN" dirty="0">
                <a:highlight>
                  <a:srgbClr val="F2A9EF"/>
                </a:highlight>
                <a:latin typeface="Times New Roman" panose="02020603050405020304" charset="0"/>
                <a:cs typeface="Times New Roman" panose="02020603050405020304" charset="0"/>
              </a:rPr>
              <a:t>committed</a:t>
            </a:r>
            <a:r>
              <a:rPr lang="en-US" altLang="zh-CN" dirty="0">
                <a:latin typeface="Times New Roman" panose="02020603050405020304" charset="0"/>
                <a:cs typeface="Times New Roman" panose="02020603050405020304" charset="0"/>
              </a:rPr>
              <a:t> team of volunteers in Finland are working </a:t>
            </a:r>
            <a:r>
              <a:rPr lang="en-US" altLang="zh-CN" dirty="0">
                <a:highlight>
                  <a:srgbClr val="F2A9EF"/>
                </a:highlight>
                <a:latin typeface="Times New Roman" panose="02020603050405020304" charset="0"/>
                <a:cs typeface="Times New Roman" panose="02020603050405020304" charset="0"/>
              </a:rPr>
              <a:t>dawn to dusk</a:t>
            </a:r>
            <a:r>
              <a:rPr lang="en-US" altLang="zh-CN" dirty="0">
                <a:latin typeface="Times New Roman" panose="02020603050405020304" charset="0"/>
                <a:cs typeface="Times New Roman" panose="02020603050405020304" charset="0"/>
              </a:rPr>
              <a:t> building enormous snow drifts </a:t>
            </a:r>
            <a:r>
              <a:rPr lang="en-US" altLang="zh-CN" dirty="0">
                <a:latin typeface="宋体" panose="02010600030101010101" pitchFamily="2" charset="-122"/>
                <a:ea typeface="宋体" panose="02010600030101010101" pitchFamily="2" charset="-122"/>
                <a:cs typeface="宋体" panose="02010600030101010101" pitchFamily="2" charset="-122"/>
              </a:rPr>
              <a:t>(</a:t>
            </a:r>
            <a:r>
              <a:rPr lang="zh-CN" altLang="en-US" dirty="0">
                <a:latin typeface="宋体" panose="02010600030101010101" pitchFamily="2" charset="-122"/>
                <a:ea typeface="宋体" panose="02010600030101010101" pitchFamily="2" charset="-122"/>
                <a:cs typeface="宋体" panose="02010600030101010101" pitchFamily="2" charset="-122"/>
              </a:rPr>
              <a:t>雪堆</a:t>
            </a:r>
            <a:r>
              <a:rPr lang="en-US" altLang="zh-CN" dirty="0">
                <a:latin typeface="宋体" panose="02010600030101010101" pitchFamily="2" charset="-122"/>
                <a:ea typeface="宋体" panose="02010600030101010101" pitchFamily="2" charset="-122"/>
                <a:cs typeface="宋体" panose="02010600030101010101" pitchFamily="2" charset="-122"/>
              </a:rPr>
              <a:t>)</a:t>
            </a:r>
            <a:r>
              <a:rPr lang="en-US" altLang="zh-CN" dirty="0">
                <a:latin typeface="Times New Roman" panose="02020603050405020304" charset="0"/>
                <a:cs typeface="Times New Roman" panose="02020603050405020304" charset="0"/>
              </a:rPr>
              <a:t> for one of the world’s most endangered seals.</a:t>
            </a:r>
            <a:endParaRPr lang="en-US" altLang="zh-CN" dirty="0">
              <a:latin typeface="Times New Roman" panose="02020603050405020304" charset="0"/>
              <a:cs typeface="Times New Roman" panose="02020603050405020304" charset="0"/>
            </a:endParaRPr>
          </a:p>
          <a:p>
            <a:pPr algn="just"/>
            <a:r>
              <a:rPr lang="en-US" altLang="zh-CN" dirty="0">
                <a:latin typeface="Times New Roman" panose="02020603050405020304" charset="0"/>
                <a:cs typeface="Times New Roman" panose="02020603050405020304" charset="0"/>
              </a:rPr>
              <a:t>      The Saimaa ringed seal was once common around Lake Saimaa in the south-east of Finland, </a:t>
            </a:r>
            <a:r>
              <a:rPr lang="en-US" altLang="zh-CN" dirty="0">
                <a:solidFill>
                  <a:srgbClr val="C00000"/>
                </a:solidFill>
                <a:latin typeface="Times New Roman" panose="02020603050405020304" charset="0"/>
                <a:cs typeface="Times New Roman" panose="02020603050405020304" charset="0"/>
              </a:rPr>
              <a:t>but now only 495 of them remain.</a:t>
            </a:r>
            <a:r>
              <a:rPr lang="en-US" altLang="zh-CN" dirty="0">
                <a:latin typeface="Times New Roman" panose="02020603050405020304" charset="0"/>
                <a:cs typeface="Times New Roman" panose="02020603050405020304" charset="0"/>
              </a:rPr>
              <a:t> In the late 1980s the population of the seals</a:t>
            </a:r>
            <a:r>
              <a:rPr lang="en-US" altLang="zh-CN" dirty="0">
                <a:solidFill>
                  <a:srgbClr val="C00000"/>
                </a:solidFill>
                <a:latin typeface="Times New Roman" panose="02020603050405020304" charset="0"/>
                <a:cs typeface="Times New Roman" panose="02020603050405020304" charset="0"/>
              </a:rPr>
              <a:t> decreased to its lowest point, with fewer than 200 left</a:t>
            </a:r>
            <a:r>
              <a:rPr lang="en-US" altLang="zh-CN" dirty="0">
                <a:latin typeface="Times New Roman" panose="02020603050405020304" charset="0"/>
                <a:cs typeface="Times New Roman" panose="02020603050405020304" charset="0"/>
              </a:rPr>
              <a:t>, driven by </a:t>
            </a:r>
            <a:r>
              <a:rPr lang="en-US" altLang="zh-CN" dirty="0">
                <a:solidFill>
                  <a:srgbClr val="C00000"/>
                </a:solidFill>
                <a:latin typeface="Times New Roman" panose="02020603050405020304" charset="0"/>
                <a:cs typeface="Times New Roman" panose="02020603050405020304" charset="0"/>
              </a:rPr>
              <a:t>hunting and deaths</a:t>
            </a:r>
            <a:r>
              <a:rPr lang="en-US" altLang="zh-CN" dirty="0">
                <a:latin typeface="Times New Roman" panose="02020603050405020304" charset="0"/>
                <a:cs typeface="Times New Roman" panose="02020603050405020304" charset="0"/>
              </a:rPr>
              <a:t> caused by fish traps. </a:t>
            </a:r>
            <a:r>
              <a:rPr lang="en-US" altLang="zh-CN" dirty="0">
                <a:solidFill>
                  <a:srgbClr val="C00000"/>
                </a:solidFill>
                <a:latin typeface="Times New Roman" panose="02020603050405020304" charset="0"/>
                <a:cs typeface="Times New Roman" panose="02020603050405020304" charset="0"/>
              </a:rPr>
              <a:t>Accidental deaths </a:t>
            </a:r>
            <a:r>
              <a:rPr lang="en-US" altLang="zh-CN" dirty="0">
                <a:latin typeface="Times New Roman" panose="02020603050405020304" charset="0"/>
                <a:cs typeface="Times New Roman" panose="02020603050405020304" charset="0"/>
              </a:rPr>
              <a:t>in fishing nets remain </a:t>
            </a:r>
            <a:r>
              <a:rPr lang="en-US" altLang="zh-CN" dirty="0">
                <a:solidFill>
                  <a:srgbClr val="C00000"/>
                </a:solidFill>
                <a:latin typeface="Times New Roman" panose="02020603050405020304" charset="0"/>
                <a:cs typeface="Times New Roman" panose="02020603050405020304" charset="0"/>
              </a:rPr>
              <a:t>a challenge.</a:t>
            </a:r>
            <a:r>
              <a:rPr lang="en-US" altLang="zh-CN" dirty="0">
                <a:latin typeface="Times New Roman" panose="02020603050405020304" charset="0"/>
                <a:cs typeface="Times New Roman" panose="02020603050405020304" charset="0"/>
              </a:rPr>
              <a:t> Now, the seals are fully protected but the </a:t>
            </a:r>
            <a:r>
              <a:rPr lang="en-US" altLang="zh-CN" dirty="0">
                <a:solidFill>
                  <a:srgbClr val="C00000"/>
                </a:solidFill>
                <a:latin typeface="Times New Roman" panose="02020603050405020304" charset="0"/>
                <a:cs typeface="Times New Roman" panose="02020603050405020304" charset="0"/>
              </a:rPr>
              <a:t>threat</a:t>
            </a:r>
            <a:r>
              <a:rPr lang="en-US" altLang="zh-CN" dirty="0">
                <a:latin typeface="Times New Roman" panose="02020603050405020304" charset="0"/>
                <a:cs typeface="Times New Roman" panose="02020603050405020304" charset="0"/>
              </a:rPr>
              <a:t> of the climate emergency is worrying. The seals make “snow caves” inside snow drifts where they raise their young and protect them from the elements and predators such as red foxes, but as the climate warms,</a:t>
            </a:r>
            <a:r>
              <a:rPr lang="en-US" altLang="zh-CN" dirty="0">
                <a:solidFill>
                  <a:srgbClr val="C00000"/>
                </a:solidFill>
                <a:latin typeface="Times New Roman" panose="02020603050405020304" charset="0"/>
                <a:cs typeface="Times New Roman" panose="02020603050405020304" charset="0"/>
              </a:rPr>
              <a:t> the snow is disappearing.</a:t>
            </a:r>
            <a:endParaRPr lang="en-US" altLang="zh-CN" dirty="0">
              <a:solidFill>
                <a:srgbClr val="C00000"/>
              </a:solidFill>
              <a:latin typeface="Times New Roman" panose="02020603050405020304" charset="0"/>
              <a:cs typeface="Times New Roman" panose="02020603050405020304" charset="0"/>
            </a:endParaRPr>
          </a:p>
          <a:p>
            <a:pPr algn="just"/>
            <a:r>
              <a:rPr lang="en-US" altLang="zh-CN" dirty="0">
                <a:latin typeface="Times New Roman" panose="02020603050405020304" charset="0"/>
                <a:cs typeface="Times New Roman" panose="02020603050405020304" charset="0"/>
              </a:rPr>
              <a:t>      To save these rare seals, 300 volunteers spend days </a:t>
            </a:r>
            <a:r>
              <a:rPr lang="en-US" altLang="zh-CN" dirty="0" err="1">
                <a:latin typeface="Times New Roman" panose="02020603050405020304" charset="0"/>
                <a:cs typeface="Times New Roman" panose="02020603050405020304" charset="0"/>
              </a:rPr>
              <a:t>shovelling</a:t>
            </a:r>
            <a:r>
              <a:rPr lang="en-US" altLang="zh-CN" dirty="0">
                <a:latin typeface="Times New Roman" panose="02020603050405020304" charset="0"/>
                <a:cs typeface="Times New Roman" panose="02020603050405020304" charset="0"/>
              </a:rPr>
              <a:t> snow into piles 7m long and 1.5m high around the edge of the frozen lake. “It’s kind of a snow cave,” says Vincent Biard, a PhD student and volunteer from the University of Eastern Finland. “The seals come from under and dig into the snow drifts to create a cave where they can give birth and raise their young.” They get around on foot or skis, </a:t>
            </a:r>
            <a:r>
              <a:rPr lang="en-US" altLang="zh-CN" dirty="0">
                <a:highlight>
                  <a:srgbClr val="FF00FF"/>
                </a:highlight>
                <a:latin typeface="Times New Roman" panose="02020603050405020304" charset="0"/>
                <a:cs typeface="Times New Roman" panose="02020603050405020304" charset="0"/>
              </a:rPr>
              <a:t>dragging their equipment with them over a distance of 10km</a:t>
            </a:r>
            <a:r>
              <a:rPr lang="en-US" altLang="zh-CN" dirty="0">
                <a:latin typeface="Times New Roman" panose="02020603050405020304" charset="0"/>
                <a:cs typeface="Times New Roman" panose="02020603050405020304" charset="0"/>
              </a:rPr>
              <a:t>. Biard describes the day as “kind of fun”, and adds, “</a:t>
            </a:r>
            <a:r>
              <a:rPr lang="en-US" altLang="zh-CN" dirty="0">
                <a:highlight>
                  <a:srgbClr val="00FF00"/>
                </a:highlight>
                <a:latin typeface="Times New Roman" panose="02020603050405020304" charset="0"/>
                <a:cs typeface="Times New Roman" panose="02020603050405020304" charset="0"/>
              </a:rPr>
              <a:t>you actually have an impact, which is nice</a:t>
            </a:r>
            <a:r>
              <a:rPr lang="en-US" altLang="zh-CN" dirty="0">
                <a:latin typeface="Times New Roman" panose="02020603050405020304" charset="0"/>
                <a:cs typeface="Times New Roman" panose="02020603050405020304" charset="0"/>
              </a:rPr>
              <a:t>. If we don’t do it, then they would just go extinct quite quickly.”</a:t>
            </a:r>
            <a:endParaRPr lang="en-US" altLang="zh-CN" dirty="0">
              <a:latin typeface="Times New Roman" panose="02020603050405020304" charset="0"/>
              <a:cs typeface="Times New Roman" panose="02020603050405020304" charset="0"/>
            </a:endParaRPr>
          </a:p>
          <a:p>
            <a:pPr algn="just"/>
            <a:r>
              <a:rPr lang="en-US" altLang="zh-CN" dirty="0">
                <a:latin typeface="Times New Roman" panose="02020603050405020304" charset="0"/>
                <a:cs typeface="Times New Roman" panose="02020603050405020304" charset="0"/>
              </a:rPr>
              <a:t>      More than 300 pups have been born in artificial snowdrifts since they started making them in 2014. “We are on a </a:t>
            </a:r>
            <a:r>
              <a:rPr lang="en-US" altLang="zh-CN" dirty="0">
                <a:highlight>
                  <a:srgbClr val="FF00FF"/>
                </a:highlight>
                <a:latin typeface="Times New Roman" panose="02020603050405020304" charset="0"/>
                <a:cs typeface="Times New Roman" panose="02020603050405020304" charset="0"/>
              </a:rPr>
              <a:t>rising growth curve</a:t>
            </a:r>
            <a:r>
              <a:rPr lang="en-US" altLang="zh-CN" dirty="0">
                <a:latin typeface="Times New Roman" panose="02020603050405020304" charset="0"/>
                <a:cs typeface="Times New Roman" panose="02020603050405020304" charset="0"/>
              </a:rPr>
              <a:t>, so things still </a:t>
            </a:r>
            <a:r>
              <a:rPr lang="en-US" altLang="zh-CN" dirty="0">
                <a:highlight>
                  <a:srgbClr val="FF00FF"/>
                </a:highlight>
                <a:latin typeface="Times New Roman" panose="02020603050405020304" charset="0"/>
                <a:cs typeface="Times New Roman" panose="02020603050405020304" charset="0"/>
              </a:rPr>
              <a:t>look pretty nice</a:t>
            </a:r>
            <a:r>
              <a:rPr lang="en-US" altLang="zh-CN" dirty="0">
                <a:latin typeface="Times New Roman" panose="02020603050405020304" charset="0"/>
                <a:cs typeface="Times New Roman" panose="02020603050405020304" charset="0"/>
              </a:rPr>
              <a:t>,” says Jari </a:t>
            </a:r>
            <a:r>
              <a:rPr lang="en-US" altLang="zh-CN" dirty="0" err="1">
                <a:latin typeface="Times New Roman" panose="02020603050405020304" charset="0"/>
                <a:cs typeface="Times New Roman" panose="02020603050405020304" charset="0"/>
              </a:rPr>
              <a:t>Ilmonen</a:t>
            </a:r>
            <a:r>
              <a:rPr lang="en-US" altLang="zh-CN" dirty="0">
                <a:latin typeface="Times New Roman" panose="02020603050405020304" charset="0"/>
                <a:cs typeface="Times New Roman" panose="02020603050405020304" charset="0"/>
              </a:rPr>
              <a:t>, coordinator of Our Saimaa Seal Life, which is an EU-funded </a:t>
            </a:r>
            <a:r>
              <a:rPr lang="en-US" altLang="zh-CN" dirty="0" err="1">
                <a:latin typeface="Times New Roman" panose="02020603050405020304" charset="0"/>
                <a:cs typeface="Times New Roman" panose="02020603050405020304" charset="0"/>
              </a:rPr>
              <a:t>programme</a:t>
            </a:r>
            <a:r>
              <a:rPr lang="en-US" altLang="zh-CN" dirty="0">
                <a:latin typeface="Times New Roman" panose="02020603050405020304" charset="0"/>
                <a:cs typeface="Times New Roman" panose="02020603050405020304" charset="0"/>
              </a:rPr>
              <a:t>. “We are doing what we can, so we have to have hope and positive thoughts.” Human-made snow drifts are larger and “more durable than natural snow drifts”, says </a:t>
            </a:r>
            <a:r>
              <a:rPr lang="en-US" altLang="zh-CN" dirty="0" err="1">
                <a:latin typeface="Times New Roman" panose="02020603050405020304" charset="0"/>
                <a:cs typeface="Times New Roman" panose="02020603050405020304" charset="0"/>
              </a:rPr>
              <a:t>Ilmonen</a:t>
            </a:r>
            <a:r>
              <a:rPr lang="en-US" altLang="zh-CN" dirty="0">
                <a:latin typeface="Times New Roman" panose="02020603050405020304" charset="0"/>
                <a:cs typeface="Times New Roman" panose="02020603050405020304" charset="0"/>
              </a:rPr>
              <a:t>. “By the first half of February most of the natural ones had melted away, but the manmade ones stood strong.”</a:t>
            </a:r>
            <a:endParaRPr lang="en-US" altLang="zh-CN" dirty="0">
              <a:latin typeface="Times New Roman" panose="02020603050405020304" charset="0"/>
              <a:cs typeface="Times New Roman" panose="02020603050405020304" charset="0"/>
            </a:endParaRPr>
          </a:p>
        </p:txBody>
      </p:sp>
      <p:grpSp>
        <p:nvGrpSpPr>
          <p:cNvPr id="65" name="组合 64"/>
          <p:cNvGrpSpPr/>
          <p:nvPr>
            <p:custDataLst>
              <p:tags r:id="rId1"/>
            </p:custDataLst>
          </p:nvPr>
        </p:nvGrpSpPr>
        <p:grpSpPr>
          <a:xfrm>
            <a:off x="10207286" y="1363965"/>
            <a:ext cx="1010220" cy="720243"/>
            <a:chOff x="9531" y="10865"/>
            <a:chExt cx="6346" cy="3777"/>
          </a:xfrm>
        </p:grpSpPr>
        <p:sp>
          <p:nvSpPr>
            <p:cNvPr id="68" name="任意多边形 67"/>
            <p:cNvSpPr/>
            <p:nvPr>
              <p:custDataLst>
                <p:tags r:id="rId2"/>
              </p:custDataLst>
            </p:nvPr>
          </p:nvSpPr>
          <p:spPr>
            <a:xfrm rot="300000">
              <a:off x="9531" y="11642"/>
              <a:ext cx="5476" cy="3000"/>
            </a:xfrm>
            <a:custGeom>
              <a:avLst/>
              <a:gdLst>
                <a:gd name="connsiteX0" fmla="*/ 0 w 5260"/>
                <a:gd name="connsiteY0" fmla="*/ 2880 h 2880"/>
                <a:gd name="connsiteX1" fmla="*/ 3040 w 5260"/>
                <a:gd name="connsiteY1" fmla="*/ 1880 h 2880"/>
                <a:gd name="connsiteX2" fmla="*/ 2920 w 5260"/>
                <a:gd name="connsiteY2" fmla="*/ 1320 h 2880"/>
                <a:gd name="connsiteX3" fmla="*/ 3840 w 5260"/>
                <a:gd name="connsiteY3" fmla="*/ 1800 h 2880"/>
                <a:gd name="connsiteX4" fmla="*/ 5260 w 5260"/>
                <a:gd name="connsiteY4" fmla="*/ 0 h 2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0" h="2880">
                  <a:moveTo>
                    <a:pt x="0" y="2880"/>
                  </a:moveTo>
                  <a:cubicBezTo>
                    <a:pt x="480" y="2100"/>
                    <a:pt x="2408" y="2056"/>
                    <a:pt x="3040" y="1880"/>
                  </a:cubicBezTo>
                  <a:cubicBezTo>
                    <a:pt x="3672" y="1704"/>
                    <a:pt x="3180" y="1020"/>
                    <a:pt x="2920" y="1320"/>
                  </a:cubicBezTo>
                  <a:cubicBezTo>
                    <a:pt x="2660" y="1620"/>
                    <a:pt x="3244" y="1876"/>
                    <a:pt x="3840" y="1800"/>
                  </a:cubicBezTo>
                  <a:cubicBezTo>
                    <a:pt x="4436" y="1724"/>
                    <a:pt x="5140" y="826"/>
                    <a:pt x="5260" y="0"/>
                  </a:cubicBezTo>
                </a:path>
              </a:pathLst>
            </a:cu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9" name="任意多边形 68"/>
            <p:cNvSpPr/>
            <p:nvPr>
              <p:custDataLst>
                <p:tags r:id="rId3"/>
              </p:custDataLst>
            </p:nvPr>
          </p:nvSpPr>
          <p:spPr>
            <a:xfrm rot="20640000">
              <a:off x="14549" y="10865"/>
              <a:ext cx="1328" cy="804"/>
            </a:xfrm>
            <a:custGeom>
              <a:avLst/>
              <a:gdLst>
                <a:gd name="connisteX0" fmla="*/ 965200 w 965200"/>
                <a:gd name="connsiteY0" fmla="*/ 0 h 584200"/>
                <a:gd name="connisteX1" fmla="*/ 279400 w 965200"/>
                <a:gd name="connsiteY1" fmla="*/ 584200 h 584200"/>
                <a:gd name="connisteX2" fmla="*/ 0 w 965200"/>
                <a:gd name="connsiteY2" fmla="*/ 342900 h 584200"/>
                <a:gd name="connisteX3" fmla="*/ 965200 w 965200"/>
                <a:gd name="connsiteY3" fmla="*/ 0 h 584200"/>
              </a:gdLst>
              <a:ahLst/>
              <a:cxnLst>
                <a:cxn ang="0">
                  <a:pos x="connisteX0" y="connsiteY0"/>
                </a:cxn>
                <a:cxn ang="0">
                  <a:pos x="connisteX1" y="connsiteY1"/>
                </a:cxn>
                <a:cxn ang="0">
                  <a:pos x="connisteX2" y="connsiteY2"/>
                </a:cxn>
                <a:cxn ang="0">
                  <a:pos x="connisteX3" y="connsiteY3"/>
                </a:cxn>
              </a:cxnLst>
              <a:rect l="l" t="t" r="r" b="b"/>
              <a:pathLst>
                <a:path w="965200" h="584200">
                  <a:moveTo>
                    <a:pt x="965200" y="0"/>
                  </a:moveTo>
                  <a:lnTo>
                    <a:pt x="279400" y="584200"/>
                  </a:lnTo>
                  <a:lnTo>
                    <a:pt x="0" y="342900"/>
                  </a:lnTo>
                  <a:lnTo>
                    <a:pt x="965200" y="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0" name="任意多边形 69"/>
            <p:cNvSpPr/>
            <p:nvPr>
              <p:custDataLst>
                <p:tags r:id="rId4"/>
              </p:custDataLst>
            </p:nvPr>
          </p:nvSpPr>
          <p:spPr>
            <a:xfrm rot="20640000">
              <a:off x="14038" y="10938"/>
              <a:ext cx="1782" cy="332"/>
            </a:xfrm>
            <a:custGeom>
              <a:avLst/>
              <a:gdLst>
                <a:gd name="connisteX0" fmla="*/ 1295400 w 1295400"/>
                <a:gd name="connsiteY0" fmla="*/ 0 h 241300"/>
                <a:gd name="connisteX1" fmla="*/ 0 w 1295400"/>
                <a:gd name="connsiteY1" fmla="*/ 101600 h 241300"/>
                <a:gd name="connisteX2" fmla="*/ 215900 w 1295400"/>
                <a:gd name="connsiteY2" fmla="*/ 241300 h 241300"/>
                <a:gd name="connisteX3" fmla="*/ 1219200 w 1295400"/>
                <a:gd name="connsiteY3" fmla="*/ 12700 h 241300"/>
              </a:gdLst>
              <a:ahLst/>
              <a:cxnLst>
                <a:cxn ang="0">
                  <a:pos x="connisteX0" y="connsiteY0"/>
                </a:cxn>
                <a:cxn ang="0">
                  <a:pos x="connisteX1" y="connsiteY1"/>
                </a:cxn>
                <a:cxn ang="0">
                  <a:pos x="connisteX2" y="connsiteY2"/>
                </a:cxn>
                <a:cxn ang="0">
                  <a:pos x="connisteX3" y="connsiteY3"/>
                </a:cxn>
              </a:cxnLst>
              <a:rect l="l" t="t" r="r" b="b"/>
              <a:pathLst>
                <a:path w="1295400" h="241300">
                  <a:moveTo>
                    <a:pt x="1295400" y="0"/>
                  </a:moveTo>
                  <a:lnTo>
                    <a:pt x="0" y="101600"/>
                  </a:lnTo>
                  <a:lnTo>
                    <a:pt x="215900" y="241300"/>
                  </a:lnTo>
                  <a:lnTo>
                    <a:pt x="1219200" y="1270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1" name="任意多边形 70"/>
            <p:cNvSpPr/>
            <p:nvPr>
              <p:custDataLst>
                <p:tags r:id="rId5"/>
              </p:custDataLst>
            </p:nvPr>
          </p:nvSpPr>
          <p:spPr>
            <a:xfrm rot="20640000">
              <a:off x="14437" y="11380"/>
              <a:ext cx="191" cy="419"/>
            </a:xfrm>
            <a:custGeom>
              <a:avLst/>
              <a:gdLst>
                <a:gd name="connsiteX0" fmla="*/ 0 w 97"/>
                <a:gd name="connsiteY0" fmla="*/ 0 h 212"/>
                <a:gd name="connsiteX1" fmla="*/ 28 w 97"/>
                <a:gd name="connsiteY1" fmla="*/ 212 h 212"/>
                <a:gd name="connsiteX2" fmla="*/ 97 w 97"/>
                <a:gd name="connsiteY2" fmla="*/ 88 h 212"/>
              </a:gdLst>
              <a:ahLst/>
              <a:cxnLst>
                <a:cxn ang="0">
                  <a:pos x="connsiteX0" y="connsiteY0"/>
                </a:cxn>
                <a:cxn ang="0">
                  <a:pos x="connsiteX1" y="connsiteY1"/>
                </a:cxn>
                <a:cxn ang="0">
                  <a:pos x="connsiteX2" y="connsiteY2"/>
                </a:cxn>
              </a:cxnLst>
              <a:rect l="l" t="t" r="r" b="b"/>
              <a:pathLst>
                <a:path w="97" h="212">
                  <a:moveTo>
                    <a:pt x="0" y="0"/>
                  </a:moveTo>
                  <a:lnTo>
                    <a:pt x="28" y="212"/>
                  </a:lnTo>
                  <a:lnTo>
                    <a:pt x="97" y="88"/>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2" name="任意多边形 71"/>
            <p:cNvSpPr/>
            <p:nvPr>
              <p:custDataLst>
                <p:tags r:id="rId6"/>
              </p:custDataLst>
            </p:nvPr>
          </p:nvSpPr>
          <p:spPr>
            <a:xfrm rot="20640000">
              <a:off x="14529" y="11675"/>
              <a:ext cx="320" cy="105"/>
            </a:xfrm>
            <a:custGeom>
              <a:avLst/>
              <a:gdLst>
                <a:gd name="connsiteX0" fmla="*/ 0 w 162"/>
                <a:gd name="connsiteY0" fmla="*/ 53 h 53"/>
                <a:gd name="connsiteX1" fmla="*/ 162 w 162"/>
                <a:gd name="connsiteY1" fmla="*/ 0 h 53"/>
              </a:gdLst>
              <a:ahLst/>
              <a:cxnLst>
                <a:cxn ang="0">
                  <a:pos x="connsiteX0" y="connsiteY0"/>
                </a:cxn>
                <a:cxn ang="0">
                  <a:pos x="connsiteX1" y="connsiteY1"/>
                </a:cxn>
              </a:cxnLst>
              <a:rect l="l" t="t" r="r" b="b"/>
              <a:pathLst>
                <a:path w="162" h="53">
                  <a:moveTo>
                    <a:pt x="0" y="53"/>
                  </a:moveTo>
                  <a:lnTo>
                    <a:pt x="162"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73" name="文本框 72"/>
          <p:cNvSpPr txBox="1"/>
          <p:nvPr/>
        </p:nvSpPr>
        <p:spPr>
          <a:xfrm>
            <a:off x="9431020" y="159385"/>
            <a:ext cx="2648585" cy="6418580"/>
          </a:xfrm>
          <a:prstGeom prst="rect">
            <a:avLst/>
          </a:prstGeom>
          <a:solidFill>
            <a:schemeClr val="accent3">
              <a:lumMod val="40000"/>
              <a:lumOff val="60000"/>
            </a:schemeClr>
          </a:solidFill>
          <a:ln>
            <a:solidFill>
              <a:schemeClr val="accent3">
                <a:lumMod val="75000"/>
              </a:schemeClr>
            </a:solidFill>
          </a:ln>
        </p:spPr>
        <p:txBody>
          <a:bodyPr wrap="square" rtlCol="0">
            <a:noAutofit/>
          </a:bodyPr>
          <a:lstStyle/>
          <a:p>
            <a:r>
              <a:rPr lang="zh-CN" altLang="en-US" b="1">
                <a:latin typeface="Times New Roman" panose="02020603050405020304" charset="0"/>
                <a:ea typeface="宋体" panose="02010600030101010101" pitchFamily="2" charset="-122"/>
                <a:cs typeface="Times New Roman" panose="02020603050405020304" charset="0"/>
              </a:rPr>
              <a:t>文本结构</a:t>
            </a:r>
            <a:r>
              <a:rPr lang="en-US" altLang="zh-CN" b="1">
                <a:latin typeface="Times New Roman" panose="02020603050405020304" charset="0"/>
                <a:ea typeface="宋体" panose="02010600030101010101" pitchFamily="2" charset="-122"/>
                <a:cs typeface="Times New Roman" panose="02020603050405020304" charset="0"/>
              </a:rPr>
              <a:t> </a:t>
            </a:r>
            <a:r>
              <a:rPr lang="en-US" altLang="zh-CN" b="1">
                <a:solidFill>
                  <a:srgbClr val="007434"/>
                </a:solidFill>
                <a:latin typeface="Times New Roman" panose="02020603050405020304" charset="0"/>
                <a:ea typeface="宋体" panose="02010600030101010101" pitchFamily="2" charset="-122"/>
                <a:cs typeface="Times New Roman" panose="02020603050405020304" charset="0"/>
              </a:rPr>
              <a:t>[</a:t>
            </a:r>
            <a:r>
              <a:rPr lang="zh-CN" altLang="en-US" b="1">
                <a:solidFill>
                  <a:srgbClr val="007434"/>
                </a:solidFill>
                <a:latin typeface="Times New Roman" panose="02020603050405020304" charset="0"/>
                <a:ea typeface="宋体" panose="02010600030101010101" pitchFamily="2" charset="-122"/>
                <a:cs typeface="Times New Roman" panose="02020603050405020304" charset="0"/>
              </a:rPr>
              <a:t>经典结构</a:t>
            </a:r>
            <a:r>
              <a:rPr lang="en-US" altLang="zh-CN" b="1">
                <a:solidFill>
                  <a:srgbClr val="007434"/>
                </a:solidFill>
                <a:latin typeface="Times New Roman" panose="02020603050405020304" charset="0"/>
                <a:ea typeface="宋体" panose="02010600030101010101" pitchFamily="2" charset="-122"/>
                <a:cs typeface="Times New Roman" panose="02020603050405020304" charset="0"/>
              </a:rPr>
              <a:t>]  </a:t>
            </a:r>
            <a:r>
              <a:rPr lang="en-US" altLang="zh-CN">
                <a:latin typeface="Times New Roman" panose="02020603050405020304" charset="0"/>
                <a:ea typeface="宋体" panose="02010600030101010101" pitchFamily="2" charset="-122"/>
                <a:cs typeface="Times New Roman" panose="02020603050405020304" charset="0"/>
              </a:rPr>
              <a:t> </a:t>
            </a:r>
            <a:endParaRPr lang="en-US" altLang="zh-CN" b="1">
              <a:latin typeface="Times New Roman" panose="02020603050405020304" charset="0"/>
              <a:ea typeface="宋体" panose="02010600030101010101" pitchFamily="2" charset="-122"/>
              <a:cs typeface="Times New Roman" panose="02020603050405020304" charset="0"/>
            </a:endParaRPr>
          </a:p>
          <a:p>
            <a:r>
              <a:rPr lang="en-US" altLang="zh-CN" b="1">
                <a:solidFill>
                  <a:srgbClr val="C00000"/>
                </a:solidFill>
                <a:latin typeface="Times New Roman" panose="02020603050405020304" charset="0"/>
                <a:ea typeface="宋体" panose="02010600030101010101" pitchFamily="2" charset="-122"/>
                <a:cs typeface="Times New Roman" panose="02020603050405020304" charset="0"/>
              </a:rPr>
              <a:t>Background</a:t>
            </a:r>
            <a:r>
              <a:rPr lang="zh-CN" altLang="en-US" b="1">
                <a:solidFill>
                  <a:srgbClr val="C00000"/>
                </a:solidFill>
                <a:latin typeface="Times New Roman" panose="02020603050405020304" charset="0"/>
                <a:ea typeface="宋体" panose="02010600030101010101" pitchFamily="2" charset="-122"/>
                <a:cs typeface="Times New Roman" panose="02020603050405020304" charset="0"/>
              </a:rPr>
              <a:t>：</a:t>
            </a:r>
            <a:r>
              <a:rPr lang="zh-CN" altLang="en-US" b="1">
                <a:latin typeface="Times New Roman" panose="02020603050405020304" charset="0"/>
                <a:ea typeface="宋体" panose="02010600030101010101" pitchFamily="2" charset="-122"/>
                <a:cs typeface="Times New Roman" panose="02020603050405020304" charset="0"/>
              </a:rPr>
              <a:t>芬兰志愿者铲雪救豹</a:t>
            </a:r>
            <a:endParaRPr lang="zh-CN" altLang="en-US" b="1">
              <a:latin typeface="Times New Roman" panose="02020603050405020304" charset="0"/>
              <a:ea typeface="宋体" panose="02010600030101010101" pitchFamily="2" charset="-122"/>
              <a:cs typeface="Times New Roman" panose="02020603050405020304" charset="0"/>
            </a:endParaRPr>
          </a:p>
          <a:p>
            <a:endParaRPr lang="zh-CN" altLang="en-US" b="1">
              <a:latin typeface="Times New Roman" panose="02020603050405020304" charset="0"/>
              <a:ea typeface="宋体" panose="02010600030101010101" pitchFamily="2" charset="-122"/>
              <a:cs typeface="Times New Roman" panose="02020603050405020304" charset="0"/>
            </a:endParaRPr>
          </a:p>
          <a:p>
            <a:r>
              <a:rPr lang="en-US" altLang="zh-CN" b="1">
                <a:solidFill>
                  <a:srgbClr val="C00000"/>
                </a:solidFill>
                <a:latin typeface="Times New Roman" panose="02020603050405020304" charset="0"/>
                <a:ea typeface="宋体" panose="02010600030101010101" pitchFamily="2" charset="-122"/>
                <a:cs typeface="Times New Roman" panose="02020603050405020304" charset="0"/>
              </a:rPr>
              <a:t>Problem: </a:t>
            </a:r>
            <a:r>
              <a:rPr lang="zh-CN" altLang="en-US" b="1">
                <a:latin typeface="Times New Roman" panose="02020603050405020304" charset="0"/>
                <a:ea typeface="宋体" panose="02010600030101010101" pitchFamily="2" charset="-122"/>
                <a:cs typeface="Times New Roman" panose="02020603050405020304" charset="0"/>
              </a:rPr>
              <a:t>塞马环斑海豹的历史和现状</a:t>
            </a:r>
            <a:endParaRPr lang="zh-CN" altLang="en-US" b="1">
              <a:latin typeface="Times New Roman" panose="02020603050405020304" charset="0"/>
              <a:ea typeface="宋体" panose="02010600030101010101" pitchFamily="2" charset="-122"/>
              <a:cs typeface="Times New Roman" panose="02020603050405020304" charset="0"/>
            </a:endParaRPr>
          </a:p>
          <a:p>
            <a:endParaRPr lang="zh-CN" altLang="en-US" b="1">
              <a:latin typeface="Times New Roman" panose="02020603050405020304" charset="0"/>
              <a:ea typeface="宋体" panose="02010600030101010101" pitchFamily="2" charset="-122"/>
              <a:cs typeface="Times New Roman" panose="02020603050405020304" charset="0"/>
            </a:endParaRPr>
          </a:p>
          <a:p>
            <a:endParaRPr lang="zh-CN" altLang="en-US" b="1">
              <a:latin typeface="Times New Roman" panose="02020603050405020304" charset="0"/>
              <a:ea typeface="宋体" panose="02010600030101010101" pitchFamily="2" charset="-122"/>
              <a:cs typeface="Times New Roman" panose="02020603050405020304" charset="0"/>
            </a:endParaRPr>
          </a:p>
          <a:p>
            <a:endParaRPr lang="zh-CN" altLang="en-US" b="1">
              <a:latin typeface="Times New Roman" panose="02020603050405020304" charset="0"/>
              <a:ea typeface="宋体" panose="02010600030101010101" pitchFamily="2" charset="-122"/>
              <a:cs typeface="Times New Roman" panose="02020603050405020304" charset="0"/>
            </a:endParaRPr>
          </a:p>
          <a:p>
            <a:endParaRPr lang="zh-CN" altLang="en-US" b="1">
              <a:latin typeface="Times New Roman" panose="02020603050405020304" charset="0"/>
              <a:ea typeface="宋体" panose="02010600030101010101" pitchFamily="2" charset="-122"/>
              <a:cs typeface="Times New Roman" panose="02020603050405020304" charset="0"/>
            </a:endParaRPr>
          </a:p>
          <a:p>
            <a:endParaRPr lang="zh-CN" altLang="en-US" b="1">
              <a:latin typeface="Times New Roman" panose="02020603050405020304" charset="0"/>
              <a:ea typeface="宋体" panose="02010600030101010101" pitchFamily="2" charset="-122"/>
              <a:cs typeface="Times New Roman" panose="02020603050405020304" charset="0"/>
            </a:endParaRPr>
          </a:p>
          <a:p>
            <a:endParaRPr lang="zh-CN" altLang="en-US" b="1">
              <a:latin typeface="Times New Roman" panose="02020603050405020304" charset="0"/>
              <a:ea typeface="宋体" panose="02010600030101010101" pitchFamily="2" charset="-122"/>
              <a:cs typeface="Times New Roman" panose="02020603050405020304" charset="0"/>
            </a:endParaRPr>
          </a:p>
          <a:p>
            <a:r>
              <a:rPr lang="en-US" altLang="zh-CN" b="1">
                <a:solidFill>
                  <a:srgbClr val="C00000"/>
                </a:solidFill>
                <a:latin typeface="Times New Roman" panose="02020603050405020304" charset="0"/>
                <a:ea typeface="宋体" panose="02010600030101010101" pitchFamily="2" charset="-122"/>
                <a:cs typeface="Times New Roman" panose="02020603050405020304" charset="0"/>
              </a:rPr>
              <a:t>Solution</a:t>
            </a:r>
            <a:r>
              <a:rPr lang="zh-CN" altLang="en-US" b="1">
                <a:solidFill>
                  <a:srgbClr val="C00000"/>
                </a:solidFill>
                <a:latin typeface="Times New Roman" panose="02020603050405020304" charset="0"/>
                <a:ea typeface="宋体" panose="02010600030101010101" pitchFamily="2" charset="-122"/>
                <a:cs typeface="Times New Roman" panose="02020603050405020304" charset="0"/>
              </a:rPr>
              <a:t>：</a:t>
            </a:r>
            <a:r>
              <a:rPr lang="zh-CN" altLang="en-US" b="1">
                <a:latin typeface="Times New Roman" panose="02020603050405020304" charset="0"/>
                <a:ea typeface="宋体" panose="02010600030101010101" pitchFamily="2" charset="-122"/>
                <a:cs typeface="Times New Roman" panose="02020603050405020304" charset="0"/>
              </a:rPr>
              <a:t>人工雪堆的建造过程</a:t>
            </a:r>
            <a:endParaRPr lang="zh-CN" altLang="en-US" b="1">
              <a:latin typeface="Times New Roman" panose="02020603050405020304" charset="0"/>
              <a:ea typeface="宋体" panose="02010600030101010101" pitchFamily="2" charset="-122"/>
              <a:cs typeface="Times New Roman" panose="02020603050405020304" charset="0"/>
            </a:endParaRPr>
          </a:p>
          <a:p>
            <a:endParaRPr lang="zh-CN" altLang="en-US" b="1">
              <a:latin typeface="Times New Roman" panose="02020603050405020304" charset="0"/>
              <a:ea typeface="宋体" panose="02010600030101010101" pitchFamily="2" charset="-122"/>
              <a:cs typeface="Times New Roman" panose="02020603050405020304" charset="0"/>
            </a:endParaRPr>
          </a:p>
          <a:p>
            <a:endParaRPr lang="zh-CN" altLang="en-US" b="1">
              <a:latin typeface="Times New Roman" panose="02020603050405020304" charset="0"/>
              <a:ea typeface="宋体" panose="02010600030101010101" pitchFamily="2" charset="-122"/>
              <a:cs typeface="Times New Roman" panose="02020603050405020304" charset="0"/>
            </a:endParaRPr>
          </a:p>
          <a:p>
            <a:endParaRPr lang="zh-CN" altLang="en-US" b="1">
              <a:latin typeface="Times New Roman" panose="02020603050405020304" charset="0"/>
              <a:ea typeface="宋体" panose="02010600030101010101" pitchFamily="2" charset="-122"/>
              <a:cs typeface="Times New Roman" panose="02020603050405020304" charset="0"/>
            </a:endParaRPr>
          </a:p>
          <a:p>
            <a:endParaRPr lang="en-US" altLang="zh-CN" b="1">
              <a:solidFill>
                <a:srgbClr val="007434"/>
              </a:solidFill>
              <a:latin typeface="Times New Roman" panose="02020603050405020304" charset="0"/>
              <a:ea typeface="宋体" panose="02010600030101010101" pitchFamily="2" charset="-122"/>
              <a:cs typeface="Times New Roman" panose="02020603050405020304" charset="0"/>
            </a:endParaRPr>
          </a:p>
          <a:p>
            <a:r>
              <a:rPr lang="en-US" altLang="zh-CN" b="1">
                <a:solidFill>
                  <a:srgbClr val="C00000"/>
                </a:solidFill>
                <a:latin typeface="Times New Roman" panose="02020603050405020304" charset="0"/>
                <a:ea typeface="宋体" panose="02010600030101010101" pitchFamily="2" charset="-122"/>
                <a:cs typeface="Times New Roman" panose="02020603050405020304" charset="0"/>
              </a:rPr>
              <a:t>Effect and future outlook</a:t>
            </a:r>
            <a:r>
              <a:rPr lang="zh-CN" altLang="en-US" b="1">
                <a:solidFill>
                  <a:srgbClr val="C00000"/>
                </a:solidFill>
                <a:latin typeface="Times New Roman" panose="02020603050405020304" charset="0"/>
                <a:ea typeface="宋体" panose="02010600030101010101" pitchFamily="2" charset="-122"/>
                <a:cs typeface="Times New Roman" panose="02020603050405020304" charset="0"/>
              </a:rPr>
              <a:t>：</a:t>
            </a:r>
            <a:r>
              <a:rPr lang="zh-CN" altLang="en-US" b="1">
                <a:latin typeface="Times New Roman" panose="02020603050405020304" charset="0"/>
                <a:ea typeface="宋体" panose="02010600030101010101" pitchFamily="2" charset="-122"/>
                <a:cs typeface="Times New Roman" panose="02020603050405020304" charset="0"/>
              </a:rPr>
              <a:t>已有海豹在人工雪堆中出生，团队对项目保持乐观及希望</a:t>
            </a:r>
            <a:endParaRPr lang="zh-CN" altLang="en-US" b="1">
              <a:latin typeface="Times New Roman" panose="02020603050405020304" charset="0"/>
              <a:ea typeface="宋体" panose="02010600030101010101" pitchFamily="2" charset="-122"/>
              <a:cs typeface="Times New Roman" panose="02020603050405020304" charset="0"/>
            </a:endParaRPr>
          </a:p>
          <a:p>
            <a:endParaRPr lang="zh-CN" altLang="en-US" b="1">
              <a:latin typeface="Times New Roman" panose="02020603050405020304" charset="0"/>
              <a:ea typeface="宋体" panose="02010600030101010101" pitchFamily="2" charset="-122"/>
              <a:cs typeface="Times New Roman" panose="02020603050405020304" charset="0"/>
            </a:endParaRPr>
          </a:p>
        </p:txBody>
      </p:sp>
      <p:sp>
        <p:nvSpPr>
          <p:cNvPr id="74" name="文本框 73"/>
          <p:cNvSpPr txBox="1"/>
          <p:nvPr/>
        </p:nvSpPr>
        <p:spPr>
          <a:xfrm>
            <a:off x="123190" y="3143750"/>
            <a:ext cx="8943340" cy="1112520"/>
          </a:xfrm>
          <a:prstGeom prst="rect">
            <a:avLst/>
          </a:prstGeom>
          <a:solidFill>
            <a:srgbClr val="B8E9EC"/>
          </a:solidFill>
          <a:ln>
            <a:gradFill>
              <a:gsLst>
                <a:gs pos="50000">
                  <a:srgbClr val="97C8E1"/>
                </a:gs>
                <a:gs pos="0">
                  <a:srgbClr val="BADAEB"/>
                </a:gs>
                <a:gs pos="100000">
                  <a:srgbClr val="74B5D6"/>
                </a:gs>
              </a:gsLst>
              <a:lin ang="5400000" scaled="0"/>
            </a:gradFill>
          </a:ln>
        </p:spPr>
        <p:txBody>
          <a:bodyPr wrap="square">
            <a:noAutofit/>
          </a:bodyPr>
          <a:lstStyle/>
          <a:p>
            <a:pPr indent="0" algn="just" defTabSz="266700" fontAlgn="base">
              <a:lnSpc>
                <a:spcPts val="2000"/>
              </a:lnSpc>
              <a:spcBef>
                <a:spcPct val="0"/>
              </a:spcBef>
              <a:spcAft>
                <a:spcPct val="0"/>
              </a:spcAft>
            </a:pPr>
            <a:r>
              <a:rPr lang="en-US" altLang="zh-CN" dirty="0">
                <a:solidFill>
                  <a:srgbClr val="000000"/>
                </a:solidFill>
                <a:latin typeface="Times New Roman" panose="02020603050405020304"/>
                <a:ea typeface="TimesNewRoman"/>
              </a:rPr>
              <a:t>4. What does paragraph 2 mainly talk about?</a:t>
            </a:r>
            <a:endParaRPr lang="en-US" altLang="zh-CN" dirty="0">
              <a:solidFill>
                <a:srgbClr val="000000"/>
              </a:solidFill>
              <a:latin typeface="Times New Roman" panose="02020603050405020304"/>
              <a:ea typeface="TimesNewRoman"/>
            </a:endParaRPr>
          </a:p>
          <a:p>
            <a:pPr indent="0" algn="just" defTabSz="266700" fontAlgn="base">
              <a:lnSpc>
                <a:spcPts val="2000"/>
              </a:lnSpc>
              <a:spcBef>
                <a:spcPct val="0"/>
              </a:spcBef>
              <a:spcAft>
                <a:spcPct val="0"/>
              </a:spcAft>
            </a:pPr>
            <a:r>
              <a:rPr lang="en-US" altLang="zh-CN" dirty="0">
                <a:solidFill>
                  <a:srgbClr val="000000"/>
                </a:solidFill>
                <a:latin typeface="Times New Roman" panose="02020603050405020304"/>
                <a:ea typeface="TimesNewRoman"/>
              </a:rPr>
              <a:t>A. The two functions of snow drifts.	             B.</a:t>
            </a:r>
            <a:r>
              <a:rPr lang="en-US" altLang="zh-CN" dirty="0">
                <a:solidFill>
                  <a:srgbClr val="C00000"/>
                </a:solidFill>
                <a:latin typeface="Times New Roman" panose="02020603050405020304"/>
                <a:ea typeface="TimesNewRoman"/>
              </a:rPr>
              <a:t> </a:t>
            </a:r>
            <a:r>
              <a:rPr lang="en-US" altLang="zh-CN" b="1" dirty="0">
                <a:solidFill>
                  <a:srgbClr val="C00000"/>
                </a:solidFill>
                <a:highlight>
                  <a:srgbClr val="FFFF00"/>
                </a:highlight>
                <a:latin typeface="Times New Roman" panose="02020603050405020304"/>
                <a:ea typeface="TimesNewRoman"/>
              </a:rPr>
              <a:t>The threats</a:t>
            </a:r>
            <a:r>
              <a:rPr lang="en-US" altLang="zh-CN" dirty="0">
                <a:solidFill>
                  <a:srgbClr val="C00000"/>
                </a:solidFill>
                <a:latin typeface="Times New Roman" panose="02020603050405020304"/>
                <a:ea typeface="TimesNewRoman"/>
              </a:rPr>
              <a:t> </a:t>
            </a:r>
            <a:r>
              <a:rPr lang="en-US" altLang="zh-CN" dirty="0">
                <a:solidFill>
                  <a:srgbClr val="000000"/>
                </a:solidFill>
                <a:latin typeface="Times New Roman" panose="02020603050405020304"/>
                <a:ea typeface="TimesNewRoman"/>
              </a:rPr>
              <a:t>to the Saimaa ringed seals.</a:t>
            </a:r>
            <a:endParaRPr lang="en-US" altLang="zh-CN" dirty="0">
              <a:solidFill>
                <a:srgbClr val="000000"/>
              </a:solidFill>
              <a:latin typeface="Times New Roman" panose="02020603050405020304"/>
              <a:ea typeface="TimesNewRoman"/>
            </a:endParaRPr>
          </a:p>
          <a:p>
            <a:pPr indent="0" algn="just" defTabSz="266700" fontAlgn="base">
              <a:lnSpc>
                <a:spcPts val="2000"/>
              </a:lnSpc>
              <a:spcBef>
                <a:spcPct val="0"/>
              </a:spcBef>
              <a:spcAft>
                <a:spcPct val="0"/>
              </a:spcAft>
            </a:pPr>
            <a:r>
              <a:rPr lang="en-US" altLang="zh-CN" dirty="0">
                <a:solidFill>
                  <a:srgbClr val="000000"/>
                </a:solidFill>
                <a:latin typeface="Times New Roman" panose="02020603050405020304"/>
                <a:ea typeface="TimesNewRoman"/>
              </a:rPr>
              <a:t>C. The big concern about global warming.	    D. The full recovery of the seals’ population.</a:t>
            </a:r>
            <a:endParaRPr lang="en-US" altLang="zh-CN" dirty="0">
              <a:solidFill>
                <a:srgbClr val="000000"/>
              </a:solidFill>
              <a:latin typeface="Times New Roman" panose="02020603050405020304"/>
              <a:ea typeface="TimesNewRoman"/>
            </a:endParaRPr>
          </a:p>
        </p:txBody>
      </p:sp>
      <p:sp>
        <p:nvSpPr>
          <p:cNvPr id="3" name="文本框 2"/>
          <p:cNvSpPr txBox="1"/>
          <p:nvPr/>
        </p:nvSpPr>
        <p:spPr>
          <a:xfrm>
            <a:off x="111116" y="5080725"/>
            <a:ext cx="8943340" cy="1112520"/>
          </a:xfrm>
          <a:prstGeom prst="rect">
            <a:avLst/>
          </a:prstGeom>
          <a:solidFill>
            <a:srgbClr val="B8E9EC"/>
          </a:solidFill>
          <a:ln>
            <a:gradFill>
              <a:gsLst>
                <a:gs pos="50000">
                  <a:srgbClr val="97C8E1"/>
                </a:gs>
                <a:gs pos="0">
                  <a:srgbClr val="BADAEB"/>
                </a:gs>
                <a:gs pos="100000">
                  <a:srgbClr val="74B5D6"/>
                </a:gs>
              </a:gsLst>
              <a:lin ang="5400000" scaled="0"/>
            </a:gradFill>
          </a:ln>
        </p:spPr>
        <p:txBody>
          <a:bodyPr wrap="square">
            <a:noAutofit/>
          </a:bodyPr>
          <a:lstStyle/>
          <a:p>
            <a:pPr fontAlgn="ctr"/>
            <a:r>
              <a:rPr lang="en-US" altLang="zh-CN" dirty="0">
                <a:solidFill>
                  <a:srgbClr val="000000"/>
                </a:solidFill>
                <a:latin typeface="Times New Roman" panose="02020603050405020304" charset="0"/>
                <a:ea typeface="TimesNewRoman"/>
                <a:cs typeface="Times New Roman" panose="02020603050405020304" charset="0"/>
              </a:rPr>
              <a:t>5. </a:t>
            </a:r>
            <a:r>
              <a:rPr lang="en-US" altLang="zh-CN" dirty="0">
                <a:latin typeface="Times New Roman" panose="02020603050405020304" charset="0"/>
                <a:cs typeface="Times New Roman" panose="02020603050405020304" charset="0"/>
              </a:rPr>
              <a:t>Which of the following can best describe the </a:t>
            </a:r>
            <a:r>
              <a:rPr lang="en-US" altLang="zh-CN" dirty="0">
                <a:highlight>
                  <a:srgbClr val="FFFF00"/>
                </a:highlight>
                <a:latin typeface="Times New Roman" panose="02020603050405020304" charset="0"/>
                <a:cs typeface="Times New Roman" panose="02020603050405020304" charset="0"/>
              </a:rPr>
              <a:t>work of the volunteers</a:t>
            </a:r>
            <a:r>
              <a:rPr lang="en-US" altLang="zh-CN" dirty="0">
                <a:latin typeface="Times New Roman" panose="02020603050405020304" charset="0"/>
                <a:cs typeface="Times New Roman" panose="02020603050405020304" charset="0"/>
              </a:rPr>
              <a:t>?   </a:t>
            </a:r>
            <a:r>
              <a:rPr lang="en-US" altLang="zh-CN" dirty="0">
                <a:highlight>
                  <a:srgbClr val="FFFF00"/>
                </a:highlight>
                <a:latin typeface="仿宋" panose="02010609060101010101" pitchFamily="49" charset="-122"/>
                <a:ea typeface="仿宋" panose="02010609060101010101" pitchFamily="49" charset="-122"/>
                <a:cs typeface="Times New Roman" panose="02020603050405020304" charset="0"/>
              </a:rPr>
              <a:t>[</a:t>
            </a:r>
            <a:r>
              <a:rPr lang="zh-CN" altLang="en-US" dirty="0">
                <a:highlight>
                  <a:srgbClr val="FFFF00"/>
                </a:highlight>
                <a:latin typeface="仿宋" panose="02010609060101010101" pitchFamily="49" charset="-122"/>
                <a:ea typeface="仿宋" panose="02010609060101010101" pitchFamily="49" charset="-122"/>
                <a:cs typeface="Times New Roman" panose="02020603050405020304" charset="0"/>
              </a:rPr>
              <a:t>定位第</a:t>
            </a:r>
            <a:r>
              <a:rPr lang="en-US" altLang="zh-CN" dirty="0">
                <a:highlight>
                  <a:srgbClr val="FFFF00"/>
                </a:highlight>
                <a:latin typeface="仿宋" panose="02010609060101010101" pitchFamily="49" charset="-122"/>
                <a:ea typeface="仿宋" panose="02010609060101010101" pitchFamily="49" charset="-122"/>
                <a:cs typeface="Times New Roman" panose="02020603050405020304" charset="0"/>
              </a:rPr>
              <a:t>3</a:t>
            </a:r>
            <a:r>
              <a:rPr lang="zh-CN" altLang="en-US" dirty="0">
                <a:highlight>
                  <a:srgbClr val="FFFF00"/>
                </a:highlight>
                <a:latin typeface="仿宋" panose="02010609060101010101" pitchFamily="49" charset="-122"/>
                <a:ea typeface="仿宋" panose="02010609060101010101" pitchFamily="49" charset="-122"/>
                <a:cs typeface="Times New Roman" panose="02020603050405020304" charset="0"/>
              </a:rPr>
              <a:t>段</a:t>
            </a:r>
            <a:r>
              <a:rPr lang="en-US" altLang="zh-CN" dirty="0">
                <a:highlight>
                  <a:srgbClr val="FFFF00"/>
                </a:highlight>
                <a:latin typeface="仿宋" panose="02010609060101010101" pitchFamily="49" charset="-122"/>
                <a:ea typeface="仿宋" panose="02010609060101010101" pitchFamily="49" charset="-122"/>
                <a:cs typeface="Times New Roman" panose="02020603050405020304" charset="0"/>
              </a:rPr>
              <a:t>]</a:t>
            </a:r>
            <a:endParaRPr lang="en-US" altLang="zh-CN" dirty="0">
              <a:highlight>
                <a:srgbClr val="FFFF00"/>
              </a:highlight>
              <a:latin typeface="仿宋" panose="02010609060101010101" pitchFamily="49" charset="-122"/>
              <a:ea typeface="仿宋" panose="02010609060101010101" pitchFamily="49" charset="-122"/>
              <a:cs typeface="Times New Roman" panose="02020603050405020304" charset="0"/>
            </a:endParaRPr>
          </a:p>
          <a:p>
            <a:pPr fontAlgn="ctr"/>
            <a:r>
              <a:rPr lang="en-US" altLang="zh-CN" dirty="0">
                <a:latin typeface="Times New Roman" panose="02020603050405020304" charset="0"/>
                <a:cs typeface="Times New Roman" panose="02020603050405020304" charset="0"/>
              </a:rPr>
              <a:t>A. Effective but boring.	                                 B. Valuable but impractical. </a:t>
            </a:r>
            <a:endParaRPr lang="en-US" altLang="zh-CN" dirty="0">
              <a:latin typeface="仿宋" panose="02010609060101010101" pitchFamily="49" charset="-122"/>
              <a:ea typeface="仿宋" panose="02010609060101010101" pitchFamily="49" charset="-122"/>
              <a:cs typeface="Times New Roman" panose="02020603050405020304" charset="0"/>
            </a:endParaRPr>
          </a:p>
          <a:p>
            <a:r>
              <a:rPr lang="en-US" altLang="zh-CN" dirty="0">
                <a:latin typeface="Times New Roman" panose="02020603050405020304" charset="0"/>
                <a:cs typeface="Times New Roman" panose="02020603050405020304" charset="0"/>
              </a:rPr>
              <a:t>C. </a:t>
            </a:r>
            <a:r>
              <a:rPr lang="en-US" altLang="zh-CN" dirty="0">
                <a:highlight>
                  <a:srgbClr val="FF00FF"/>
                </a:highlight>
                <a:latin typeface="Times New Roman" panose="02020603050405020304" charset="0"/>
                <a:cs typeface="Times New Roman" panose="02020603050405020304" charset="0"/>
              </a:rPr>
              <a:t>Demanding</a:t>
            </a:r>
            <a:r>
              <a:rPr lang="en-US" altLang="zh-CN" dirty="0">
                <a:latin typeface="Times New Roman" panose="02020603050405020304" charset="0"/>
                <a:cs typeface="Times New Roman" panose="02020603050405020304" charset="0"/>
              </a:rPr>
              <a:t> but </a:t>
            </a:r>
            <a:r>
              <a:rPr lang="en-US" altLang="zh-CN" dirty="0">
                <a:highlight>
                  <a:srgbClr val="00FF00"/>
                </a:highlight>
                <a:latin typeface="Times New Roman" panose="02020603050405020304" charset="0"/>
                <a:cs typeface="Times New Roman" panose="02020603050405020304" charset="0"/>
              </a:rPr>
              <a:t>fulfilling</a:t>
            </a:r>
            <a:r>
              <a:rPr lang="en-US" altLang="zh-CN" dirty="0">
                <a:latin typeface="Times New Roman" panose="02020603050405020304" charset="0"/>
                <a:cs typeface="Times New Roman" panose="02020603050405020304" charset="0"/>
              </a:rPr>
              <a:t>. </a:t>
            </a:r>
            <a:r>
              <a:rPr lang="zh-CN" altLang="en-US" dirty="0">
                <a:latin typeface="仿宋" panose="02010609060101010101" pitchFamily="49" charset="-122"/>
                <a:ea typeface="仿宋" panose="02010609060101010101" pitchFamily="49" charset="-122"/>
                <a:cs typeface="Times New Roman" panose="02020603050405020304" charset="0"/>
              </a:rPr>
              <a:t>要求高但有成就感 </a:t>
            </a:r>
            <a:r>
              <a:rPr lang="en-US" altLang="zh-CN" dirty="0">
                <a:latin typeface="Times New Roman" panose="02020603050405020304" charset="0"/>
                <a:cs typeface="Times New Roman" panose="02020603050405020304" charset="0"/>
              </a:rPr>
              <a:t>D. Dangerous but enjoyable. </a:t>
            </a:r>
            <a:endParaRPr lang="en-US" altLang="zh-CN" dirty="0">
              <a:latin typeface="仿宋" panose="02010609060101010101" pitchFamily="49" charset="-122"/>
              <a:ea typeface="仿宋" panose="02010609060101010101" pitchFamily="49" charset="-122"/>
              <a:cs typeface="Times New Roman" panose="02020603050405020304" charset="0"/>
            </a:endParaRPr>
          </a:p>
        </p:txBody>
      </p:sp>
      <p:sp>
        <p:nvSpPr>
          <p:cNvPr id="4" name="文本框 3"/>
          <p:cNvSpPr txBox="1"/>
          <p:nvPr/>
        </p:nvSpPr>
        <p:spPr>
          <a:xfrm>
            <a:off x="111116" y="3079218"/>
            <a:ext cx="8943340" cy="2001507"/>
          </a:xfrm>
          <a:prstGeom prst="rect">
            <a:avLst/>
          </a:prstGeom>
          <a:solidFill>
            <a:srgbClr val="B8E9EC"/>
          </a:solidFill>
          <a:ln>
            <a:gradFill>
              <a:gsLst>
                <a:gs pos="50000">
                  <a:srgbClr val="97C8E1"/>
                </a:gs>
                <a:gs pos="0">
                  <a:srgbClr val="BADAEB"/>
                </a:gs>
                <a:gs pos="100000">
                  <a:srgbClr val="74B5D6"/>
                </a:gs>
              </a:gsLst>
              <a:lin ang="5400000" scaled="0"/>
            </a:gradFill>
          </a:ln>
        </p:spPr>
        <p:txBody>
          <a:bodyPr wrap="square">
            <a:noAutofit/>
          </a:bodyPr>
          <a:lstStyle/>
          <a:p>
            <a:pPr fontAlgn="ctr"/>
            <a:r>
              <a:rPr lang="en-US" altLang="zh-CN" dirty="0">
                <a:latin typeface="Times New Roman" panose="02020603050405020304" charset="0"/>
                <a:cs typeface="Times New Roman" panose="02020603050405020304" charset="0"/>
              </a:rPr>
              <a:t>6. What does </a:t>
            </a:r>
            <a:r>
              <a:rPr lang="en-US" altLang="zh-CN" dirty="0" err="1">
                <a:highlight>
                  <a:srgbClr val="FFFF00"/>
                </a:highlight>
                <a:latin typeface="Times New Roman" panose="02020603050405020304" charset="0"/>
                <a:cs typeface="Times New Roman" panose="02020603050405020304" charset="0"/>
              </a:rPr>
              <a:t>Ilmonen</a:t>
            </a:r>
            <a:r>
              <a:rPr lang="en-US" altLang="zh-CN" dirty="0">
                <a:highlight>
                  <a:srgbClr val="FFFF00"/>
                </a:highlight>
                <a:latin typeface="Times New Roman" panose="02020603050405020304" charset="0"/>
                <a:cs typeface="Times New Roman" panose="02020603050405020304" charset="0"/>
              </a:rPr>
              <a:t> </a:t>
            </a:r>
            <a:r>
              <a:rPr lang="en-US" altLang="zh-CN" dirty="0">
                <a:latin typeface="Times New Roman" panose="02020603050405020304" charset="0"/>
                <a:cs typeface="Times New Roman" panose="02020603050405020304" charset="0"/>
              </a:rPr>
              <a:t>say about manmade snow drifts</a:t>
            </a:r>
            <a:r>
              <a:rPr lang="en-US" altLang="zh-CN" dirty="0">
                <a:latin typeface="Times New Roman" panose="02020603050405020304" charset="0"/>
                <a:ea typeface="仿宋" panose="02010609060101010101" pitchFamily="49" charset="-122"/>
                <a:cs typeface="Times New Roman" panose="02020603050405020304" charset="0"/>
              </a:rPr>
              <a:t>?</a:t>
            </a:r>
            <a:r>
              <a:rPr lang="en-US" altLang="zh-CN" dirty="0">
                <a:latin typeface="仿宋" panose="02010609060101010101" pitchFamily="49" charset="-122"/>
                <a:ea typeface="仿宋" panose="02010609060101010101" pitchFamily="49" charset="-122"/>
                <a:cs typeface="Times New Roman" panose="02020603050405020304" charset="0"/>
              </a:rPr>
              <a:t>     </a:t>
            </a:r>
            <a:r>
              <a:rPr lang="en-US" altLang="zh-CN" dirty="0">
                <a:highlight>
                  <a:srgbClr val="FFFF00"/>
                </a:highlight>
                <a:latin typeface="仿宋" panose="02010609060101010101" pitchFamily="49" charset="-122"/>
                <a:ea typeface="仿宋" panose="02010609060101010101" pitchFamily="49" charset="-122"/>
                <a:cs typeface="Times New Roman" panose="02020603050405020304" charset="0"/>
              </a:rPr>
              <a:t>[</a:t>
            </a:r>
            <a:r>
              <a:rPr lang="zh-CN" altLang="en-US" dirty="0">
                <a:highlight>
                  <a:srgbClr val="FFFF00"/>
                </a:highlight>
                <a:latin typeface="仿宋" panose="02010609060101010101" pitchFamily="49" charset="-122"/>
                <a:ea typeface="仿宋" panose="02010609060101010101" pitchFamily="49" charset="-122"/>
                <a:cs typeface="Times New Roman" panose="02020603050405020304" charset="0"/>
              </a:rPr>
              <a:t>定位第</a:t>
            </a:r>
            <a:r>
              <a:rPr lang="en-US" altLang="zh-CN" dirty="0">
                <a:highlight>
                  <a:srgbClr val="FFFF00"/>
                </a:highlight>
                <a:latin typeface="仿宋" panose="02010609060101010101" pitchFamily="49" charset="-122"/>
                <a:ea typeface="仿宋" panose="02010609060101010101" pitchFamily="49" charset="-122"/>
                <a:cs typeface="Times New Roman" panose="02020603050405020304" charset="0"/>
              </a:rPr>
              <a:t>4</a:t>
            </a:r>
            <a:r>
              <a:rPr lang="zh-CN" altLang="en-US" dirty="0">
                <a:highlight>
                  <a:srgbClr val="FFFF00"/>
                </a:highlight>
                <a:latin typeface="仿宋" panose="02010609060101010101" pitchFamily="49" charset="-122"/>
                <a:ea typeface="仿宋" panose="02010609060101010101" pitchFamily="49" charset="-122"/>
                <a:cs typeface="Times New Roman" panose="02020603050405020304" charset="0"/>
              </a:rPr>
              <a:t>段</a:t>
            </a:r>
            <a:r>
              <a:rPr lang="en-US" altLang="zh-CN" dirty="0">
                <a:highlight>
                  <a:srgbClr val="FFFF00"/>
                </a:highlight>
                <a:latin typeface="仿宋" panose="02010609060101010101" pitchFamily="49" charset="-122"/>
                <a:ea typeface="仿宋" panose="02010609060101010101" pitchFamily="49" charset="-122"/>
                <a:cs typeface="Times New Roman" panose="02020603050405020304" charset="0"/>
              </a:rPr>
              <a:t>]</a:t>
            </a:r>
            <a:endParaRPr lang="en-US" altLang="zh-CN" dirty="0">
              <a:highlight>
                <a:srgbClr val="FFFF00"/>
              </a:highlight>
              <a:latin typeface="仿宋" panose="02010609060101010101" pitchFamily="49" charset="-122"/>
              <a:ea typeface="仿宋" panose="02010609060101010101" pitchFamily="49" charset="-122"/>
              <a:cs typeface="Times New Roman" panose="02020603050405020304" charset="0"/>
            </a:endParaRPr>
          </a:p>
          <a:p>
            <a:pPr fontAlgn="ctr"/>
            <a:r>
              <a:rPr lang="en-US" altLang="zh-CN" dirty="0">
                <a:latin typeface="Times New Roman" panose="02020603050405020304" charset="0"/>
                <a:cs typeface="Times New Roman" panose="02020603050405020304" charset="0"/>
              </a:rPr>
              <a:t>A. They can help </a:t>
            </a:r>
            <a:r>
              <a:rPr lang="en-US" altLang="zh-CN" u="sng" dirty="0">
                <a:latin typeface="Times New Roman" panose="02020603050405020304" charset="0"/>
                <a:cs typeface="Times New Roman" panose="02020603050405020304" charset="0"/>
              </a:rPr>
              <a:t>all marine life (x)</a:t>
            </a:r>
            <a:r>
              <a:rPr lang="en-US" altLang="zh-CN" dirty="0">
                <a:latin typeface="Times New Roman" panose="02020603050405020304" charset="0"/>
                <a:cs typeface="Times New Roman" panose="02020603050405020304" charset="0"/>
              </a:rPr>
              <a:t>survive winters.</a:t>
            </a:r>
            <a:endParaRPr lang="en-US" altLang="zh-CN" dirty="0">
              <a:latin typeface="Times New Roman" panose="02020603050405020304" charset="0"/>
              <a:cs typeface="Times New Roman" panose="02020603050405020304" charset="0"/>
            </a:endParaRPr>
          </a:p>
          <a:p>
            <a:pPr fontAlgn="ctr"/>
            <a:r>
              <a:rPr lang="en-US" altLang="zh-CN" dirty="0">
                <a:latin typeface="Times New Roman" panose="02020603050405020304" charset="0"/>
                <a:cs typeface="Times New Roman" panose="02020603050405020304" charset="0"/>
              </a:rPr>
              <a:t>B. They are more </a:t>
            </a:r>
            <a:r>
              <a:rPr lang="en-US" altLang="zh-CN" u="sng" dirty="0">
                <a:latin typeface="Times New Roman" panose="02020603050405020304" charset="0"/>
                <a:cs typeface="Times New Roman" panose="02020603050405020304" charset="0"/>
              </a:rPr>
              <a:t>comfortable</a:t>
            </a:r>
            <a:r>
              <a:rPr lang="en-US" altLang="zh-CN" dirty="0">
                <a:latin typeface="Times New Roman" panose="02020603050405020304" charset="0"/>
                <a:cs typeface="Times New Roman" panose="02020603050405020304" charset="0"/>
              </a:rPr>
              <a:t> (x)than natural ones.</a:t>
            </a:r>
            <a:endParaRPr lang="en-US" altLang="zh-CN" dirty="0">
              <a:latin typeface="Times New Roman" panose="02020603050405020304" charset="0"/>
              <a:cs typeface="Times New Roman" panose="02020603050405020304" charset="0"/>
            </a:endParaRPr>
          </a:p>
          <a:p>
            <a:pPr fontAlgn="ctr"/>
            <a:r>
              <a:rPr lang="en-US" altLang="zh-CN" dirty="0">
                <a:latin typeface="Times New Roman" panose="02020603050405020304" charset="0"/>
                <a:cs typeface="Times New Roman" panose="02020603050405020304" charset="0"/>
              </a:rPr>
              <a:t>C. They will not melt until </a:t>
            </a:r>
            <a:r>
              <a:rPr lang="en-US" altLang="zh-CN" u="sng" dirty="0">
                <a:latin typeface="Times New Roman" panose="02020603050405020304" charset="0"/>
                <a:cs typeface="Times New Roman" panose="02020603050405020304" charset="0"/>
              </a:rPr>
              <a:t>the end of the spring(x)</a:t>
            </a:r>
            <a:r>
              <a:rPr lang="en-US" altLang="zh-CN" dirty="0">
                <a:latin typeface="Times New Roman" panose="02020603050405020304" charset="0"/>
                <a:cs typeface="Times New Roman" panose="02020603050405020304" charset="0"/>
              </a:rPr>
              <a:t>.</a:t>
            </a:r>
            <a:endParaRPr lang="en-US" altLang="zh-CN" dirty="0">
              <a:latin typeface="Times New Roman" panose="02020603050405020304" charset="0"/>
              <a:cs typeface="Times New Roman" panose="02020603050405020304" charset="0"/>
            </a:endParaRPr>
          </a:p>
          <a:p>
            <a:pPr fontAlgn="ctr"/>
            <a:r>
              <a:rPr lang="en-US" altLang="zh-CN" dirty="0">
                <a:latin typeface="Times New Roman" panose="02020603050405020304" charset="0"/>
                <a:cs typeface="Times New Roman" panose="02020603050405020304" charset="0"/>
              </a:rPr>
              <a:t>D. They have seen </a:t>
            </a:r>
            <a:r>
              <a:rPr lang="en-US" altLang="zh-CN" dirty="0">
                <a:highlight>
                  <a:srgbClr val="FF00FF"/>
                </a:highlight>
                <a:latin typeface="Times New Roman" panose="02020603050405020304" charset="0"/>
                <a:cs typeface="Times New Roman" panose="02020603050405020304" charset="0"/>
              </a:rPr>
              <a:t>progress</a:t>
            </a:r>
            <a:r>
              <a:rPr lang="en-US" altLang="zh-CN" dirty="0">
                <a:latin typeface="Times New Roman" panose="02020603050405020304" charset="0"/>
                <a:cs typeface="Times New Roman" panose="02020603050405020304" charset="0"/>
              </a:rPr>
              <a:t> in protecting the seals.</a:t>
            </a:r>
            <a:endParaRPr lang="en-US" altLang="zh-CN" dirty="0">
              <a:latin typeface="Times New Roman" panose="02020603050405020304" charset="0"/>
              <a:cs typeface="Times New Roman" panose="02020603050405020304" charset="0"/>
            </a:endParaRPr>
          </a:p>
        </p:txBody>
      </p:sp>
      <p:cxnSp>
        <p:nvCxnSpPr>
          <p:cNvPr id="8" name="直接箭头连接符 7"/>
          <p:cNvCxnSpPr/>
          <p:nvPr/>
        </p:nvCxnSpPr>
        <p:spPr>
          <a:xfrm>
            <a:off x="10028555" y="1878330"/>
            <a:ext cx="5715" cy="1593850"/>
          </a:xfrm>
          <a:prstGeom prst="straightConnector1">
            <a:avLst/>
          </a:prstGeom>
          <a:ln w="28575">
            <a:solidFill>
              <a:srgbClr val="C00000"/>
            </a:solidFill>
            <a:tailEnd type="arrow"/>
          </a:ln>
        </p:spPr>
        <p:style>
          <a:lnRef idx="2">
            <a:schemeClr val="accent1"/>
          </a:lnRef>
          <a:fillRef idx="0">
            <a:srgbClr val="FFFFFF"/>
          </a:fillRef>
          <a:effectRef idx="0">
            <a:srgbClr val="FFFFFF"/>
          </a:effectRef>
          <a:fontRef idx="minor">
            <a:schemeClr val="tx1"/>
          </a:fontRef>
        </p:style>
      </p:cxnSp>
      <p:grpSp>
        <p:nvGrpSpPr>
          <p:cNvPr id="14" name="组合 13"/>
          <p:cNvGrpSpPr/>
          <p:nvPr/>
        </p:nvGrpSpPr>
        <p:grpSpPr>
          <a:xfrm>
            <a:off x="5677434" y="2959630"/>
            <a:ext cx="5562628" cy="1708868"/>
            <a:chOff x="5677434" y="2959630"/>
            <a:chExt cx="5562628" cy="1708868"/>
          </a:xfrm>
        </p:grpSpPr>
        <p:sp>
          <p:nvSpPr>
            <p:cNvPr id="5" name="文本框 4"/>
            <p:cNvSpPr txBox="1"/>
            <p:nvPr/>
          </p:nvSpPr>
          <p:spPr>
            <a:xfrm>
              <a:off x="5677434" y="2959630"/>
              <a:ext cx="5562628" cy="1708868"/>
            </a:xfrm>
            <a:prstGeom prst="rect">
              <a:avLst/>
            </a:prstGeom>
            <a:solidFill>
              <a:srgbClr val="B8E9EC"/>
            </a:solidFill>
            <a:ln>
              <a:gradFill>
                <a:gsLst>
                  <a:gs pos="50000">
                    <a:srgbClr val="97C8E1"/>
                  </a:gs>
                  <a:gs pos="0">
                    <a:srgbClr val="BADAEB"/>
                  </a:gs>
                  <a:gs pos="100000">
                    <a:srgbClr val="74B5D6"/>
                  </a:gs>
                </a:gsLst>
                <a:lin ang="5400000" scaled="0"/>
              </a:gradFill>
            </a:ln>
          </p:spPr>
          <p:txBody>
            <a:bodyPr wrap="square">
              <a:noAutofit/>
            </a:bodyPr>
            <a:lstStyle/>
            <a:p>
              <a:pPr fontAlgn="ctr"/>
              <a:r>
                <a:rPr lang="en-US" altLang="zh-CN" dirty="0">
                  <a:latin typeface="Times New Roman" panose="02020603050405020304" charset="0"/>
                  <a:cs typeface="Times New Roman" panose="02020603050405020304" charset="0"/>
                </a:rPr>
                <a:t>7. What is the author’s purpose in writing the text?</a:t>
              </a:r>
              <a:endParaRPr lang="en-US" altLang="zh-CN" dirty="0">
                <a:latin typeface="Times New Roman" panose="02020603050405020304" charset="0"/>
                <a:cs typeface="Times New Roman" panose="02020603050405020304" charset="0"/>
              </a:endParaRPr>
            </a:p>
            <a:p>
              <a:pPr marL="342900" indent="-342900" fontAlgn="ctr">
                <a:buAutoNum type="alphaUcPeriod"/>
              </a:pPr>
              <a:r>
                <a:rPr lang="en-US" altLang="zh-CN" dirty="0">
                  <a:latin typeface="Times New Roman" panose="02020603050405020304" charset="0"/>
                  <a:cs typeface="Times New Roman" panose="02020603050405020304" charset="0"/>
                </a:rPr>
                <a:t>To </a:t>
              </a:r>
              <a:r>
                <a:rPr lang="en-US" altLang="zh-CN" dirty="0">
                  <a:highlight>
                    <a:srgbClr val="F2A9EF"/>
                  </a:highlight>
                  <a:latin typeface="Times New Roman" panose="02020603050405020304" charset="0"/>
                  <a:cs typeface="Times New Roman" panose="02020603050405020304" charset="0"/>
                </a:rPr>
                <a:t>celebrate(</a:t>
              </a:r>
              <a:r>
                <a:rPr lang="zh-CN" altLang="en-US" dirty="0">
                  <a:latin typeface="仿宋" panose="02010609060101010101" pitchFamily="49" charset="-122"/>
                  <a:ea typeface="仿宋" panose="02010609060101010101" pitchFamily="49" charset="-122"/>
                  <a:cs typeface="Times New Roman" panose="02020603050405020304" charset="0"/>
                </a:rPr>
                <a:t>赞扬</a:t>
              </a:r>
              <a:r>
                <a:rPr lang="en-US" altLang="zh-CN" dirty="0">
                  <a:latin typeface="Times New Roman" panose="02020603050405020304" charset="0"/>
                  <a:cs typeface="Times New Roman" panose="02020603050405020304" charset="0"/>
                </a:rPr>
                <a:t>) an effort to protect wildlife. </a:t>
              </a:r>
              <a:endParaRPr lang="en-US" altLang="zh-CN" dirty="0">
                <a:latin typeface="Times New Roman" panose="02020603050405020304" charset="0"/>
                <a:cs typeface="Times New Roman" panose="02020603050405020304" charset="0"/>
              </a:endParaRPr>
            </a:p>
            <a:p>
              <a:pPr marL="342900" indent="-342900" fontAlgn="ctr">
                <a:buAutoNum type="alphaUcPeriod"/>
              </a:pPr>
              <a:r>
                <a:rPr lang="en-US" altLang="zh-CN" dirty="0">
                  <a:latin typeface="Times New Roman" panose="02020603050405020304" charset="0"/>
                  <a:cs typeface="Times New Roman" panose="02020603050405020304" charset="0"/>
                </a:rPr>
                <a:t>To introduce one of endangered animals.</a:t>
              </a:r>
              <a:endParaRPr lang="en-US" altLang="zh-CN" dirty="0">
                <a:latin typeface="Times New Roman" panose="02020603050405020304" charset="0"/>
                <a:cs typeface="Times New Roman" panose="02020603050405020304" charset="0"/>
              </a:endParaRPr>
            </a:p>
            <a:p>
              <a:pPr marL="342900" indent="-342900" fontAlgn="ctr">
                <a:buAutoNum type="alphaUcPeriod"/>
              </a:pPr>
              <a:r>
                <a:rPr lang="en-US" altLang="zh-CN" dirty="0">
                  <a:latin typeface="Times New Roman" panose="02020603050405020304" charset="0"/>
                  <a:cs typeface="Times New Roman" panose="02020603050405020304" charset="0"/>
                </a:rPr>
                <a:t>To explain benefits of artificial snowdrifts.</a:t>
              </a:r>
              <a:endParaRPr lang="en-US" altLang="zh-CN" dirty="0">
                <a:latin typeface="Times New Roman" panose="02020603050405020304" charset="0"/>
                <a:cs typeface="Times New Roman" panose="02020603050405020304" charset="0"/>
              </a:endParaRPr>
            </a:p>
            <a:p>
              <a:pPr fontAlgn="ctr"/>
              <a:r>
                <a:rPr lang="en-US" altLang="zh-CN" dirty="0">
                  <a:latin typeface="Times New Roman" panose="02020603050405020304" charset="0"/>
                  <a:cs typeface="Times New Roman" panose="02020603050405020304" charset="0"/>
                </a:rPr>
                <a:t>D.  To raise the awareness of the climate crisis.</a:t>
              </a:r>
              <a:endParaRPr lang="en-US" altLang="zh-CN" dirty="0">
                <a:latin typeface="Times New Roman" panose="02020603050405020304" charset="0"/>
                <a:cs typeface="Times New Roman" panose="02020603050405020304" charset="0"/>
              </a:endParaRPr>
            </a:p>
            <a:p>
              <a:pPr fontAlgn="ctr"/>
              <a:endParaRPr lang="en-US" altLang="zh-CN" dirty="0">
                <a:latin typeface="仿宋" panose="02010609060101010101" pitchFamily="49" charset="-122"/>
                <a:ea typeface="仿宋" panose="02010609060101010101" pitchFamily="49" charset="-122"/>
                <a:cs typeface="Times New Roman" panose="02020603050405020304" charset="0"/>
              </a:endParaRPr>
            </a:p>
          </p:txBody>
        </p:sp>
        <p:sp>
          <p:nvSpPr>
            <p:cNvPr id="13" name="星形: 五角 12"/>
            <p:cNvSpPr/>
            <p:nvPr/>
          </p:nvSpPr>
          <p:spPr>
            <a:xfrm>
              <a:off x="5677434" y="3228036"/>
              <a:ext cx="368489" cy="356121"/>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12" name="组合 11"/>
          <p:cNvGrpSpPr/>
          <p:nvPr/>
        </p:nvGrpSpPr>
        <p:grpSpPr>
          <a:xfrm>
            <a:off x="323732" y="420283"/>
            <a:ext cx="9646554" cy="2939393"/>
            <a:chOff x="323732" y="420283"/>
            <a:chExt cx="9646554" cy="2939393"/>
          </a:xfrm>
        </p:grpSpPr>
        <p:sp>
          <p:nvSpPr>
            <p:cNvPr id="6" name="椭圆 5"/>
            <p:cNvSpPr/>
            <p:nvPr/>
          </p:nvSpPr>
          <p:spPr>
            <a:xfrm>
              <a:off x="323732" y="420283"/>
              <a:ext cx="3930216" cy="607708"/>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noFill/>
              </a:endParaRPr>
            </a:p>
          </p:txBody>
        </p:sp>
        <p:sp>
          <p:nvSpPr>
            <p:cNvPr id="7" name="椭圆 6"/>
            <p:cNvSpPr/>
            <p:nvPr/>
          </p:nvSpPr>
          <p:spPr>
            <a:xfrm>
              <a:off x="3454140" y="965960"/>
              <a:ext cx="2328596" cy="363235"/>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noFill/>
              </a:endParaRPr>
            </a:p>
          </p:txBody>
        </p:sp>
        <p:cxnSp>
          <p:nvCxnSpPr>
            <p:cNvPr id="9" name="直接箭头连接符 8"/>
            <p:cNvCxnSpPr/>
            <p:nvPr/>
          </p:nvCxnSpPr>
          <p:spPr>
            <a:xfrm>
              <a:off x="2928868" y="1027990"/>
              <a:ext cx="5351848" cy="2232045"/>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a:off x="5677434" y="1212510"/>
              <a:ext cx="4292852" cy="2147166"/>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500" fill="hold"/>
                                        <p:tgtEl>
                                          <p:spTgt spid="74"/>
                                        </p:tgtEl>
                                        <p:attrNameLst>
                                          <p:attrName>ppt_x</p:attrName>
                                        </p:attrNameLst>
                                      </p:cBhvr>
                                      <p:tavLst>
                                        <p:tav tm="0">
                                          <p:val>
                                            <p:strVal val="#ppt_x"/>
                                          </p:val>
                                        </p:tav>
                                        <p:tav tm="100000">
                                          <p:val>
                                            <p:strVal val="#ppt_x"/>
                                          </p:val>
                                        </p:tav>
                                      </p:tavLst>
                                    </p:anim>
                                    <p:anim calcmode="lin" valueType="num">
                                      <p:cBhvr additive="base">
                                        <p:cTn id="8"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xit" presetSubtype="4" fill="hold" grpId="2" nodeType="clickEffect">
                                  <p:stCondLst>
                                    <p:cond delay="0"/>
                                  </p:stCondLst>
                                  <p:childTnLst>
                                    <p:animEffect transition="out" filter="wipe(down)">
                                      <p:cBhvr>
                                        <p:cTn id="12" dur="500"/>
                                        <p:tgtEl>
                                          <p:spTgt spid="74"/>
                                        </p:tgtEl>
                                      </p:cBhvr>
                                    </p:animEffect>
                                    <p:set>
                                      <p:cBhvr>
                                        <p:cTn id="13" dur="1" fill="hold">
                                          <p:stCondLst>
                                            <p:cond delay="499"/>
                                          </p:stCondLst>
                                        </p:cTn>
                                        <p:tgtEl>
                                          <p:spTgt spid="7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xit" presetSubtype="4" fill="hold" grpId="2" nodeType="clickEffect">
                                  <p:stCondLst>
                                    <p:cond delay="0"/>
                                  </p:stCondLst>
                                  <p:childTnLst>
                                    <p:animEffect transition="out" filter="wipe(down)">
                                      <p:cBhvr>
                                        <p:cTn id="23" dur="500"/>
                                        <p:tgtEl>
                                          <p:spTgt spid="3"/>
                                        </p:tgtEl>
                                      </p:cBhvr>
                                    </p:animEffect>
                                    <p:set>
                                      <p:cBhvr>
                                        <p:cTn id="24" dur="1" fill="hold">
                                          <p:stCondLst>
                                            <p:cond delay="499"/>
                                          </p:stCondLst>
                                        </p:cTn>
                                        <p:tgtEl>
                                          <p:spTgt spid="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xit" presetSubtype="4" fill="hold" grpId="2" nodeType="clickEffect">
                                  <p:stCondLst>
                                    <p:cond delay="0"/>
                                  </p:stCondLst>
                                  <p:childTnLst>
                                    <p:animEffect transition="out" filter="wipe(down)">
                                      <p:cBhvr>
                                        <p:cTn id="34" dur="500"/>
                                        <p:tgtEl>
                                          <p:spTgt spid="4"/>
                                        </p:tgtEl>
                                      </p:cBhvr>
                                    </p:animEffect>
                                    <p:set>
                                      <p:cBhvr>
                                        <p:cTn id="35" dur="1" fill="hold">
                                          <p:stCondLst>
                                            <p:cond delay="499"/>
                                          </p:stCondLst>
                                        </p:cTn>
                                        <p:tgtEl>
                                          <p:spTgt spid="4"/>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fill="hold"/>
                                        <p:tgtEl>
                                          <p:spTgt spid="14"/>
                                        </p:tgtEl>
                                        <p:attrNameLst>
                                          <p:attrName>ppt_x</p:attrName>
                                        </p:attrNameLst>
                                      </p:cBhvr>
                                      <p:tavLst>
                                        <p:tav tm="0">
                                          <p:val>
                                            <p:strVal val="#ppt_x"/>
                                          </p:val>
                                        </p:tav>
                                        <p:tav tm="100000">
                                          <p:val>
                                            <p:strVal val="#ppt_x"/>
                                          </p:val>
                                        </p:tav>
                                      </p:tavLst>
                                    </p:anim>
                                    <p:anim calcmode="lin" valueType="num">
                                      <p:cBhvr additive="base">
                                        <p:cTn id="4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0-#ppt_w/2"/>
                                          </p:val>
                                        </p:tav>
                                        <p:tav tm="100000">
                                          <p:val>
                                            <p:strVal val="#ppt_x"/>
                                          </p:val>
                                        </p:tav>
                                      </p:tavLst>
                                    </p:anim>
                                    <p:anim calcmode="lin" valueType="num">
                                      <p:cBhvr additive="base">
                                        <p:cTn id="47"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bldLvl="0" animBg="1"/>
      <p:bldP spid="74" grpId="1" animBg="1"/>
      <p:bldP spid="74" grpId="2" animBg="1"/>
      <p:bldP spid="3" grpId="0" bldLvl="0" animBg="1"/>
      <p:bldP spid="3" grpId="1" animBg="1"/>
      <p:bldP spid="3" grpId="2" animBg="1"/>
      <p:bldP spid="4" grpId="0" bldLvl="0" animBg="1"/>
      <p:bldP spid="4" grpId="1" animBg="1"/>
      <p:bldP spid="4" grpId="2"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163830" y="281940"/>
            <a:ext cx="10062845" cy="7124065"/>
          </a:xfrm>
          <a:prstGeom prst="rect">
            <a:avLst/>
          </a:prstGeom>
          <a:noFill/>
        </p:spPr>
        <p:txBody>
          <a:bodyPr wrap="square" rtlCol="0">
            <a:spAutoFit/>
          </a:bodyPr>
          <a:lstStyle/>
          <a:p>
            <a:r>
              <a:rPr lang="en-US" altLang="zh-CN" sz="2100" b="1">
                <a:latin typeface="Times New Roman" panose="02020603050405020304" charset="0"/>
                <a:ea typeface="宋体" panose="02010600030101010101" pitchFamily="2" charset="-122"/>
                <a:cs typeface="Times New Roman" panose="02020603050405020304" charset="0"/>
              </a:rPr>
              <a:t>Language Bank</a:t>
            </a:r>
            <a:endParaRPr lang="en-US" altLang="zh-CN" sz="2100" b="1">
              <a:latin typeface="Times New Roman" panose="02020603050405020304" charset="0"/>
              <a:ea typeface="宋体" panose="02010600030101010101" pitchFamily="2" charset="-122"/>
              <a:cs typeface="Times New Roman" panose="02020603050405020304" charset="0"/>
            </a:endParaRPr>
          </a:p>
          <a:p>
            <a:endParaRPr lang="en-US" altLang="zh-CN" sz="2100" b="1">
              <a:latin typeface="Times New Roman" panose="02020603050405020304" charset="0"/>
              <a:ea typeface="宋体" panose="02010600030101010101" pitchFamily="2" charset="-122"/>
              <a:cs typeface="Times New Roman" panose="02020603050405020304" charset="0"/>
            </a:endParaRPr>
          </a:p>
          <a:p>
            <a:r>
              <a:rPr lang="en-US" altLang="zh-CN" sz="2100">
                <a:latin typeface="Times New Roman" panose="02020603050405020304" charset="0"/>
                <a:ea typeface="宋体" panose="02010600030101010101" pitchFamily="2" charset="-122"/>
                <a:cs typeface="Times New Roman" panose="02020603050405020304" charset="0"/>
              </a:rPr>
              <a:t>1. shovel snow  </a:t>
            </a:r>
            <a:r>
              <a:rPr lang="zh-CN" altLang="en-US" sz="2100">
                <a:latin typeface="Times New Roman" panose="02020603050405020304" charset="0"/>
                <a:ea typeface="宋体" panose="02010600030101010101" pitchFamily="2" charset="-122"/>
                <a:cs typeface="Times New Roman" panose="02020603050405020304" charset="0"/>
              </a:rPr>
              <a:t>铲雪</a:t>
            </a:r>
            <a:endParaRPr lang="en-US" altLang="zh-CN" sz="2100">
              <a:latin typeface="Times New Roman" panose="02020603050405020304" charset="0"/>
              <a:ea typeface="宋体" panose="02010600030101010101" pitchFamily="2" charset="-122"/>
              <a:cs typeface="Times New Roman" panose="02020603050405020304" charset="0"/>
            </a:endParaRPr>
          </a:p>
          <a:p>
            <a:r>
              <a:rPr lang="en-US" altLang="zh-CN" sz="2100">
                <a:latin typeface="Times New Roman" panose="02020603050405020304" charset="0"/>
                <a:ea typeface="宋体" panose="02010600030101010101" pitchFamily="2" charset="-122"/>
                <a:cs typeface="Times New Roman" panose="02020603050405020304" charset="0"/>
              </a:rPr>
              <a:t>2. work (from) dawn to dusk  </a:t>
            </a:r>
            <a:r>
              <a:rPr lang="zh-CN" altLang="en-US" sz="2100">
                <a:latin typeface="Times New Roman" panose="02020603050405020304" charset="0"/>
                <a:ea typeface="宋体" panose="02010600030101010101" pitchFamily="2" charset="-122"/>
                <a:cs typeface="Times New Roman" panose="02020603050405020304" charset="0"/>
              </a:rPr>
              <a:t>起早摸黑</a:t>
            </a:r>
            <a:endParaRPr lang="zh-CN" altLang="en-US" sz="2100">
              <a:latin typeface="Times New Roman" panose="02020603050405020304" charset="0"/>
              <a:ea typeface="宋体" panose="02010600030101010101" pitchFamily="2" charset="-122"/>
              <a:cs typeface="Times New Roman" panose="02020603050405020304" charset="0"/>
            </a:endParaRPr>
          </a:p>
          <a:p>
            <a:r>
              <a:rPr lang="en-US" altLang="zh-CN" sz="2100">
                <a:latin typeface="Times New Roman" panose="02020603050405020304" charset="0"/>
                <a:ea typeface="宋体" panose="02010600030101010101" pitchFamily="2" charset="-122"/>
                <a:cs typeface="Times New Roman" panose="02020603050405020304" charset="0"/>
              </a:rPr>
              <a:t>2. be on a rising growth curve  </a:t>
            </a:r>
            <a:r>
              <a:rPr lang="zh-CN" altLang="en-US" sz="2100">
                <a:latin typeface="Times New Roman" panose="02020603050405020304" charset="0"/>
                <a:ea typeface="宋体" panose="02010600030101010101" pitchFamily="2" charset="-122"/>
                <a:cs typeface="Times New Roman" panose="02020603050405020304" charset="0"/>
              </a:rPr>
              <a:t>处于上升的增长曲线上</a:t>
            </a:r>
            <a:endParaRPr lang="en-US" altLang="zh-CN" sz="2100">
              <a:latin typeface="Times New Roman" panose="02020603050405020304" charset="0"/>
              <a:ea typeface="宋体" panose="02010600030101010101" pitchFamily="2" charset="-122"/>
              <a:cs typeface="Times New Roman" panose="02020603050405020304" charset="0"/>
            </a:endParaRPr>
          </a:p>
          <a:p>
            <a:r>
              <a:rPr lang="en-US" altLang="zh-CN" sz="2100">
                <a:latin typeface="Times New Roman" panose="02020603050405020304" charset="0"/>
                <a:ea typeface="宋体" panose="02010600030101010101" pitchFamily="2" charset="-122"/>
                <a:cs typeface="Times New Roman" panose="02020603050405020304" charset="0"/>
              </a:rPr>
              <a:t>3. fulfi</a:t>
            </a:r>
            <a:r>
              <a:rPr lang="en-US" altLang="zh-CN" sz="2100">
                <a:highlight>
                  <a:srgbClr val="FFFF00"/>
                </a:highlight>
                <a:latin typeface="Times New Roman" panose="02020603050405020304" charset="0"/>
                <a:ea typeface="宋体" panose="02010600030101010101" pitchFamily="2" charset="-122"/>
                <a:cs typeface="Times New Roman" panose="02020603050405020304" charset="0"/>
              </a:rPr>
              <a:t>ll</a:t>
            </a:r>
            <a:r>
              <a:rPr lang="en-US" altLang="zh-CN" sz="2100">
                <a:latin typeface="Times New Roman" panose="02020603050405020304" charset="0"/>
                <a:ea typeface="宋体" panose="02010600030101010101" pitchFamily="2" charset="-122"/>
                <a:cs typeface="Times New Roman" panose="02020603050405020304" charset="0"/>
              </a:rPr>
              <a:t>ing  adj. </a:t>
            </a:r>
            <a:r>
              <a:rPr lang="zh-CN" altLang="en-US" sz="2100">
                <a:latin typeface="Times New Roman" panose="02020603050405020304" charset="0"/>
                <a:ea typeface="宋体" panose="02010600030101010101" pitchFamily="2" charset="-122"/>
                <a:cs typeface="Times New Roman" panose="02020603050405020304" charset="0"/>
              </a:rPr>
              <a:t>使人满足的，令人愉快的，使人有成就感的</a:t>
            </a:r>
            <a:endParaRPr lang="zh-CN" altLang="en-US" sz="2100">
              <a:latin typeface="Times New Roman" panose="02020603050405020304" charset="0"/>
              <a:ea typeface="宋体" panose="02010600030101010101" pitchFamily="2" charset="-122"/>
              <a:cs typeface="Times New Roman" panose="02020603050405020304" charset="0"/>
            </a:endParaRPr>
          </a:p>
          <a:p>
            <a:endParaRPr lang="en-US" altLang="zh-CN" sz="2100">
              <a:latin typeface="Times New Roman" panose="02020603050405020304" charset="0"/>
              <a:ea typeface="宋体" panose="02010600030101010101" pitchFamily="2" charset="-122"/>
              <a:cs typeface="Times New Roman" panose="02020603050405020304" charset="0"/>
            </a:endParaRPr>
          </a:p>
          <a:p>
            <a:r>
              <a:rPr lang="en-US" altLang="zh-CN" sz="2000">
                <a:latin typeface="Times New Roman" panose="02020603050405020304" charset="0"/>
                <a:ea typeface="宋体" panose="02010600030101010101" pitchFamily="2" charset="-122"/>
                <a:cs typeface="Times New Roman" panose="02020603050405020304" charset="0"/>
                <a:sym typeface="+mn-ea"/>
              </a:rPr>
              <a:t>     </a:t>
            </a:r>
            <a:r>
              <a:rPr lang="zh-CN" altLang="en-US" sz="2000">
                <a:latin typeface="Times New Roman" panose="02020603050405020304" charset="0"/>
                <a:ea typeface="宋体" panose="02010600030101010101" pitchFamily="2" charset="-122"/>
                <a:cs typeface="Times New Roman" panose="02020603050405020304" charset="0"/>
                <a:sym typeface="+mn-ea"/>
              </a:rPr>
              <a:t>①</a:t>
            </a:r>
            <a:r>
              <a:rPr lang="en-US" altLang="zh-CN" sz="2000">
                <a:latin typeface="Times New Roman" panose="02020603050405020304" charset="0"/>
                <a:ea typeface="宋体" panose="02010600030101010101" pitchFamily="2" charset="-122"/>
                <a:cs typeface="Times New Roman" panose="02020603050405020304" charset="0"/>
                <a:sym typeface="+mn-ea"/>
              </a:rPr>
              <a:t> fulfil one’s promise, dream or hope  </a:t>
            </a:r>
            <a:r>
              <a:rPr lang="zh-CN" altLang="en-US" sz="2000">
                <a:latin typeface="Times New Roman" panose="02020603050405020304" charset="0"/>
                <a:ea typeface="宋体" panose="02010600030101010101" pitchFamily="2" charset="-122"/>
                <a:cs typeface="Times New Roman" panose="02020603050405020304" charset="0"/>
                <a:sym typeface="+mn-ea"/>
              </a:rPr>
              <a:t>实现</a:t>
            </a:r>
            <a:r>
              <a:rPr lang="en-US" altLang="zh-CN" sz="2000">
                <a:latin typeface="Times New Roman" panose="02020603050405020304" charset="0"/>
                <a:ea typeface="宋体" panose="02010600030101010101" pitchFamily="2" charset="-122"/>
                <a:cs typeface="Times New Roman" panose="02020603050405020304" charset="0"/>
                <a:sym typeface="+mn-ea"/>
              </a:rPr>
              <a:t>(</a:t>
            </a:r>
            <a:r>
              <a:rPr lang="zh-CN" altLang="en-US" sz="2000">
                <a:latin typeface="Times New Roman" panose="02020603050405020304" charset="0"/>
                <a:ea typeface="宋体" panose="02010600030101010101" pitchFamily="2" charset="-122"/>
                <a:cs typeface="Times New Roman" panose="02020603050405020304" charset="0"/>
                <a:sym typeface="+mn-ea"/>
              </a:rPr>
              <a:t>承诺、梦想、希望等</a:t>
            </a:r>
            <a:r>
              <a:rPr lang="en-US" altLang="zh-CN" sz="2000">
                <a:latin typeface="Times New Roman" panose="02020603050405020304" charset="0"/>
                <a:ea typeface="宋体" panose="02010600030101010101" pitchFamily="2" charset="-122"/>
                <a:cs typeface="Times New Roman" panose="02020603050405020304" charset="0"/>
                <a:sym typeface="+mn-ea"/>
              </a:rPr>
              <a:t>)</a:t>
            </a:r>
            <a:endParaRPr lang="en-US" altLang="zh-CN" sz="2000">
              <a:latin typeface="Times New Roman" panose="02020603050405020304" charset="0"/>
              <a:ea typeface="宋体" panose="02010600030101010101" pitchFamily="2" charset="-122"/>
              <a:cs typeface="Times New Roman" panose="02020603050405020304" charset="0"/>
              <a:sym typeface="+mn-ea"/>
            </a:endParaRPr>
          </a:p>
          <a:p>
            <a:r>
              <a:rPr lang="en-US" altLang="zh-CN" sz="2000">
                <a:latin typeface="Times New Roman" panose="02020603050405020304" charset="0"/>
                <a:ea typeface="宋体" panose="02010600030101010101" pitchFamily="2" charset="-122"/>
                <a:cs typeface="Times New Roman" panose="02020603050405020304" charset="0"/>
                <a:sym typeface="+mn-ea"/>
              </a:rPr>
              <a:t>     </a:t>
            </a:r>
            <a:r>
              <a:rPr lang="zh-CN" altLang="en-US" sz="2000">
                <a:latin typeface="Times New Roman" panose="02020603050405020304" charset="0"/>
                <a:ea typeface="宋体" panose="02010600030101010101" pitchFamily="2" charset="-122"/>
                <a:cs typeface="Times New Roman" panose="02020603050405020304" charset="0"/>
                <a:sym typeface="+mn-ea"/>
              </a:rPr>
              <a:t>②</a:t>
            </a:r>
            <a:r>
              <a:rPr lang="en-US" altLang="zh-CN" sz="2000">
                <a:latin typeface="Times New Roman" panose="02020603050405020304" charset="0"/>
                <a:ea typeface="宋体" panose="02010600030101010101" pitchFamily="2" charset="-122"/>
                <a:cs typeface="Times New Roman" panose="02020603050405020304" charset="0"/>
                <a:sym typeface="+mn-ea"/>
              </a:rPr>
              <a:t> fulfil a task, role or requirement  </a:t>
            </a:r>
            <a:r>
              <a:rPr lang="zh-CN" altLang="en-US" sz="2000">
                <a:latin typeface="Times New Roman" panose="02020603050405020304" charset="0"/>
                <a:ea typeface="宋体" panose="02010600030101010101" pitchFamily="2" charset="-122"/>
                <a:cs typeface="Times New Roman" panose="02020603050405020304" charset="0"/>
                <a:sym typeface="+mn-ea"/>
              </a:rPr>
              <a:t>完成</a:t>
            </a:r>
            <a:r>
              <a:rPr lang="en-US" altLang="zh-CN" sz="2000">
                <a:latin typeface="Times New Roman" panose="02020603050405020304" charset="0"/>
                <a:ea typeface="宋体" panose="02010600030101010101" pitchFamily="2" charset="-122"/>
                <a:cs typeface="Times New Roman" panose="02020603050405020304" charset="0"/>
                <a:sym typeface="+mn-ea"/>
              </a:rPr>
              <a:t>(</a:t>
            </a:r>
            <a:r>
              <a:rPr lang="zh-CN" altLang="en-US" sz="2000">
                <a:latin typeface="Times New Roman" panose="02020603050405020304" charset="0"/>
                <a:ea typeface="宋体" panose="02010600030101010101" pitchFamily="2" charset="-122"/>
                <a:cs typeface="Times New Roman" panose="02020603050405020304" charset="0"/>
                <a:sym typeface="+mn-ea"/>
              </a:rPr>
              <a:t>任务、角色</a:t>
            </a:r>
            <a:r>
              <a:rPr lang="en-US" altLang="zh-CN" sz="2000">
                <a:latin typeface="Times New Roman" panose="02020603050405020304" charset="0"/>
                <a:ea typeface="宋体" panose="02010600030101010101" pitchFamily="2" charset="-122"/>
                <a:cs typeface="Times New Roman" panose="02020603050405020304" charset="0"/>
                <a:sym typeface="+mn-ea"/>
              </a:rPr>
              <a:t>); </a:t>
            </a:r>
            <a:r>
              <a:rPr lang="zh-CN" altLang="en-US" sz="2000">
                <a:latin typeface="Times New Roman" panose="02020603050405020304" charset="0"/>
                <a:ea typeface="宋体" panose="02010600030101010101" pitchFamily="2" charset="-122"/>
                <a:cs typeface="Times New Roman" panose="02020603050405020304" charset="0"/>
                <a:sym typeface="+mn-ea"/>
              </a:rPr>
              <a:t>达到</a:t>
            </a:r>
            <a:r>
              <a:rPr lang="en-US" altLang="zh-CN" sz="2000">
                <a:latin typeface="Times New Roman" panose="02020603050405020304" charset="0"/>
                <a:ea typeface="宋体" panose="02010600030101010101" pitchFamily="2" charset="-122"/>
                <a:cs typeface="Times New Roman" panose="02020603050405020304" charset="0"/>
                <a:sym typeface="+mn-ea"/>
              </a:rPr>
              <a:t>(</a:t>
            </a:r>
            <a:r>
              <a:rPr lang="zh-CN" altLang="en-US" sz="2000">
                <a:latin typeface="Times New Roman" panose="02020603050405020304" charset="0"/>
                <a:ea typeface="宋体" panose="02010600030101010101" pitchFamily="2" charset="-122"/>
                <a:cs typeface="Times New Roman" panose="02020603050405020304" charset="0"/>
                <a:sym typeface="+mn-ea"/>
              </a:rPr>
              <a:t>要求</a:t>
            </a:r>
            <a:r>
              <a:rPr lang="en-US" altLang="zh-CN" sz="2000">
                <a:latin typeface="Times New Roman" panose="02020603050405020304" charset="0"/>
                <a:ea typeface="宋体" panose="02010600030101010101" pitchFamily="2" charset="-122"/>
                <a:cs typeface="Times New Roman" panose="02020603050405020304" charset="0"/>
                <a:sym typeface="+mn-ea"/>
              </a:rPr>
              <a:t>)</a:t>
            </a:r>
            <a:endParaRPr lang="en-US" altLang="zh-CN" sz="2000">
              <a:latin typeface="Times New Roman" panose="02020603050405020304" charset="0"/>
              <a:ea typeface="宋体" panose="02010600030101010101" pitchFamily="2" charset="-122"/>
              <a:cs typeface="Times New Roman" panose="02020603050405020304" charset="0"/>
              <a:sym typeface="+mn-ea"/>
            </a:endParaRPr>
          </a:p>
          <a:p>
            <a:r>
              <a:rPr lang="en-US" altLang="zh-CN" sz="2000">
                <a:latin typeface="Times New Roman" panose="02020603050405020304" charset="0"/>
                <a:ea typeface="宋体" panose="02010600030101010101" pitchFamily="2" charset="-122"/>
                <a:cs typeface="Times New Roman" panose="02020603050405020304" charset="0"/>
                <a:sym typeface="+mn-ea"/>
              </a:rPr>
              <a:t>          No candidate fulfils all the criteria for this position. </a:t>
            </a:r>
            <a:endParaRPr lang="en-US" altLang="zh-CN" sz="2000">
              <a:latin typeface="Times New Roman" panose="02020603050405020304" charset="0"/>
              <a:ea typeface="宋体" panose="02010600030101010101" pitchFamily="2" charset="-122"/>
              <a:cs typeface="Times New Roman" panose="02020603050405020304" charset="0"/>
              <a:sym typeface="+mn-ea"/>
            </a:endParaRPr>
          </a:p>
          <a:p>
            <a:r>
              <a:rPr lang="en-US" altLang="zh-CN" sz="2000">
                <a:latin typeface="Times New Roman" panose="02020603050405020304" charset="0"/>
                <a:ea typeface="宋体" panose="02010600030101010101" pitchFamily="2" charset="-122"/>
                <a:cs typeface="Times New Roman" panose="02020603050405020304" charset="0"/>
                <a:sym typeface="+mn-ea"/>
              </a:rPr>
              <a:t>     </a:t>
            </a:r>
            <a:r>
              <a:rPr lang="zh-CN" altLang="en-US" sz="2000">
                <a:latin typeface="Times New Roman" panose="02020603050405020304" charset="0"/>
                <a:ea typeface="宋体" panose="02010600030101010101" pitchFamily="2" charset="-122"/>
                <a:cs typeface="Times New Roman" panose="02020603050405020304" charset="0"/>
                <a:sym typeface="+mn-ea"/>
              </a:rPr>
              <a:t>③</a:t>
            </a:r>
            <a:r>
              <a:rPr lang="en-US" altLang="zh-CN" sz="2000">
                <a:latin typeface="Times New Roman" panose="02020603050405020304" charset="0"/>
                <a:ea typeface="宋体" panose="02010600030101010101" pitchFamily="2" charset="-122"/>
                <a:cs typeface="Times New Roman" panose="02020603050405020304" charset="0"/>
                <a:sym typeface="+mn-ea"/>
              </a:rPr>
              <a:t> fulfil sb/ oneself  =  make sb feel happy and satisfied  </a:t>
            </a:r>
            <a:r>
              <a:rPr lang="zh-CN" altLang="en-US" sz="2000">
                <a:latin typeface="Times New Roman" panose="02020603050405020304" charset="0"/>
                <a:ea typeface="宋体" panose="02010600030101010101" pitchFamily="2" charset="-122"/>
                <a:cs typeface="Times New Roman" panose="02020603050405020304" charset="0"/>
                <a:sym typeface="+mn-ea"/>
              </a:rPr>
              <a:t>使高兴、使满意</a:t>
            </a:r>
            <a:endParaRPr lang="en-US" altLang="zh-CN" sz="2000">
              <a:latin typeface="Times New Roman" panose="02020603050405020304" charset="0"/>
              <a:ea typeface="宋体" panose="02010600030101010101" pitchFamily="2" charset="-122"/>
              <a:cs typeface="Times New Roman" panose="02020603050405020304" charset="0"/>
              <a:sym typeface="+mn-ea"/>
            </a:endParaRPr>
          </a:p>
          <a:p>
            <a:r>
              <a:rPr lang="en-US" altLang="zh-CN" sz="2000">
                <a:latin typeface="Times New Roman" panose="02020603050405020304" charset="0"/>
                <a:ea typeface="宋体" panose="02010600030101010101" pitchFamily="2" charset="-122"/>
                <a:cs typeface="Times New Roman" panose="02020603050405020304" charset="0"/>
                <a:sym typeface="+mn-ea"/>
              </a:rPr>
              <a:t>          I need a job that really fulfils me.  </a:t>
            </a:r>
            <a:endParaRPr lang="en-US" altLang="zh-CN" sz="2000">
              <a:latin typeface="Times New Roman" panose="02020603050405020304" charset="0"/>
              <a:ea typeface="宋体" panose="02010600030101010101" pitchFamily="2" charset="-122"/>
              <a:cs typeface="Times New Roman" panose="02020603050405020304" charset="0"/>
              <a:sym typeface="+mn-ea"/>
            </a:endParaRPr>
          </a:p>
          <a:p>
            <a:endParaRPr lang="en-US" altLang="zh-CN" sz="2000">
              <a:latin typeface="Times New Roman" panose="02020603050405020304" charset="0"/>
              <a:ea typeface="宋体" panose="02010600030101010101" pitchFamily="2" charset="-122"/>
              <a:cs typeface="Times New Roman" panose="02020603050405020304" charset="0"/>
              <a:sym typeface="+mn-ea"/>
            </a:endParaRPr>
          </a:p>
          <a:p>
            <a:r>
              <a:rPr lang="zh-CN" altLang="en-US" sz="2000">
                <a:latin typeface="Times New Roman" panose="02020603050405020304" charset="0"/>
                <a:ea typeface="宋体" panose="02010600030101010101" pitchFamily="2" charset="-122"/>
                <a:cs typeface="Times New Roman" panose="02020603050405020304" charset="0"/>
                <a:sym typeface="+mn-ea"/>
              </a:rPr>
              <a:t>长难句：</a:t>
            </a:r>
            <a:endParaRPr lang="zh-CN" altLang="en-US" sz="2000">
              <a:latin typeface="Times New Roman" panose="02020603050405020304" charset="0"/>
              <a:ea typeface="宋体" panose="02010600030101010101" pitchFamily="2" charset="-122"/>
              <a:cs typeface="Times New Roman" panose="02020603050405020304" charset="0"/>
              <a:sym typeface="+mn-ea"/>
            </a:endParaRPr>
          </a:p>
          <a:p>
            <a:r>
              <a:rPr lang="en-US" altLang="zh-CN" sz="2000">
                <a:latin typeface="Times New Roman" panose="02020603050405020304" charset="0"/>
                <a:ea typeface="宋体" panose="02010600030101010101" pitchFamily="2" charset="-122"/>
                <a:cs typeface="Times New Roman" panose="02020603050405020304" charset="0"/>
                <a:sym typeface="+mn-ea"/>
              </a:rPr>
              <a:t>In the late 1980s the population of the seals decreased to its lowest point, </a:t>
            </a:r>
            <a:endParaRPr lang="en-US" altLang="zh-CN" sz="2000">
              <a:latin typeface="Times New Roman" panose="02020603050405020304" charset="0"/>
              <a:ea typeface="宋体" panose="02010600030101010101" pitchFamily="2" charset="-122"/>
              <a:cs typeface="Times New Roman" panose="02020603050405020304" charset="0"/>
              <a:sym typeface="+mn-ea"/>
            </a:endParaRPr>
          </a:p>
          <a:p>
            <a:r>
              <a:rPr lang="en-US" altLang="zh-CN" sz="2000" u="sng">
                <a:latin typeface="Times New Roman" panose="02020603050405020304" charset="0"/>
                <a:ea typeface="宋体" panose="02010600030101010101" pitchFamily="2" charset="-122"/>
                <a:cs typeface="Times New Roman" panose="02020603050405020304" charset="0"/>
                <a:sym typeface="+mn-ea"/>
              </a:rPr>
              <a:t>with fewer than 200 left</a:t>
            </a:r>
            <a:r>
              <a:rPr lang="en-US" altLang="zh-CN" sz="2000">
                <a:latin typeface="Times New Roman" panose="02020603050405020304" charset="0"/>
                <a:ea typeface="宋体" panose="02010600030101010101" pitchFamily="2" charset="-122"/>
                <a:cs typeface="Times New Roman" panose="02020603050405020304" charset="0"/>
                <a:sym typeface="+mn-ea"/>
              </a:rPr>
              <a:t>,   </a:t>
            </a:r>
            <a:r>
              <a:rPr lang="en-US" altLang="zh-CN" sz="2000" u="sng">
                <a:solidFill>
                  <a:srgbClr val="0070C0"/>
                </a:solidFill>
                <a:latin typeface="Times New Roman" panose="02020603050405020304" charset="0"/>
                <a:ea typeface="宋体" panose="02010600030101010101" pitchFamily="2" charset="-122"/>
                <a:cs typeface="Times New Roman" panose="02020603050405020304" charset="0"/>
                <a:sym typeface="+mn-ea"/>
              </a:rPr>
              <a:t>driven by</a:t>
            </a:r>
            <a:r>
              <a:rPr lang="en-US" altLang="zh-CN" sz="2000">
                <a:latin typeface="Times New Roman" panose="02020603050405020304" charset="0"/>
                <a:ea typeface="宋体" panose="02010600030101010101" pitchFamily="2" charset="-122"/>
                <a:cs typeface="Times New Roman" panose="02020603050405020304" charset="0"/>
                <a:sym typeface="+mn-ea"/>
              </a:rPr>
              <a:t> hunting and deaths caused by fish traps.</a:t>
            </a:r>
            <a:endParaRPr lang="en-US" altLang="zh-CN" sz="2000">
              <a:latin typeface="Times New Roman" panose="02020603050405020304" charset="0"/>
              <a:ea typeface="宋体" panose="02010600030101010101" pitchFamily="2" charset="-122"/>
              <a:cs typeface="Times New Roman" panose="02020603050405020304" charset="0"/>
              <a:sym typeface="+mn-ea"/>
            </a:endParaRPr>
          </a:p>
          <a:p>
            <a:pPr indent="0" fontAlgn="auto">
              <a:spcBef>
                <a:spcPts val="1200"/>
              </a:spcBef>
            </a:pPr>
            <a:r>
              <a:rPr lang="en-US" altLang="zh-CN" sz="2000">
                <a:latin typeface="Times New Roman" panose="02020603050405020304" charset="0"/>
                <a:ea typeface="宋体" panose="02010600030101010101" pitchFamily="2" charset="-122"/>
                <a:cs typeface="Times New Roman" panose="02020603050405020304" charset="0"/>
                <a:sym typeface="+mn-ea"/>
              </a:rPr>
              <a:t>with </a:t>
            </a:r>
            <a:r>
              <a:rPr lang="zh-CN" altLang="en-US" sz="2000">
                <a:latin typeface="Times New Roman" panose="02020603050405020304" charset="0"/>
                <a:ea typeface="宋体" panose="02010600030101010101" pitchFamily="2" charset="-122"/>
                <a:cs typeface="Times New Roman" panose="02020603050405020304" charset="0"/>
                <a:sym typeface="+mn-ea"/>
              </a:rPr>
              <a:t>复合结构作伴随状语</a:t>
            </a:r>
            <a:r>
              <a:rPr lang="en-US" altLang="zh-CN" sz="2000">
                <a:latin typeface="Times New Roman" panose="02020603050405020304" charset="0"/>
                <a:ea typeface="宋体" panose="02010600030101010101" pitchFamily="2" charset="-122"/>
                <a:cs typeface="Times New Roman" panose="02020603050405020304" charset="0"/>
                <a:sym typeface="+mn-ea"/>
              </a:rPr>
              <a:t>    </a:t>
            </a:r>
            <a:r>
              <a:rPr lang="zh-CN" altLang="en-US" sz="2000">
                <a:solidFill>
                  <a:srgbClr val="0070C0"/>
                </a:solidFill>
                <a:latin typeface="Times New Roman" panose="02020603050405020304" charset="0"/>
                <a:ea typeface="宋体" panose="02010600030101010101" pitchFamily="2" charset="-122"/>
                <a:cs typeface="Times New Roman" panose="02020603050405020304" charset="0"/>
                <a:sym typeface="+mn-ea"/>
              </a:rPr>
              <a:t>过去分词作原因状语</a:t>
            </a:r>
            <a:endParaRPr lang="zh-CN" altLang="en-US" sz="2000">
              <a:latin typeface="Times New Roman" panose="02020603050405020304" charset="0"/>
              <a:ea typeface="宋体" panose="02010600030101010101" pitchFamily="2" charset="-122"/>
              <a:cs typeface="Times New Roman" panose="02020603050405020304" charset="0"/>
              <a:sym typeface="+mn-ea"/>
            </a:endParaRPr>
          </a:p>
          <a:p>
            <a:endParaRPr lang="zh-CN" altLang="en-US" sz="2000">
              <a:latin typeface="Times New Roman" panose="02020603050405020304" charset="0"/>
              <a:ea typeface="宋体" panose="02010600030101010101" pitchFamily="2" charset="-122"/>
              <a:cs typeface="Times New Roman" panose="02020603050405020304" charset="0"/>
              <a:sym typeface="+mn-ea"/>
            </a:endParaRPr>
          </a:p>
          <a:p>
            <a:r>
              <a:rPr lang="en-US" altLang="zh-CN" sz="2000">
                <a:latin typeface="Times New Roman" panose="02020603050405020304" charset="0"/>
                <a:ea typeface="宋体" panose="02010600030101010101" pitchFamily="2" charset="-122"/>
                <a:cs typeface="Times New Roman" panose="02020603050405020304" charset="0"/>
                <a:sym typeface="+mn-ea"/>
              </a:rPr>
              <a:t>[</a:t>
            </a:r>
            <a:r>
              <a:rPr lang="zh-CN" altLang="en-US" sz="2000">
                <a:latin typeface="Times New Roman" panose="02020603050405020304" charset="0"/>
                <a:ea typeface="宋体" panose="02010600030101010101" pitchFamily="2" charset="-122"/>
                <a:cs typeface="Times New Roman" panose="02020603050405020304" charset="0"/>
                <a:sym typeface="+mn-ea"/>
              </a:rPr>
              <a:t>译</a:t>
            </a:r>
            <a:r>
              <a:rPr lang="en-US" altLang="zh-CN" sz="2000">
                <a:latin typeface="Times New Roman" panose="02020603050405020304" charset="0"/>
                <a:ea typeface="宋体" panose="02010600030101010101" pitchFamily="2" charset="-122"/>
                <a:cs typeface="Times New Roman" panose="02020603050405020304" charset="0"/>
                <a:sym typeface="+mn-ea"/>
              </a:rPr>
              <a:t>] 20</a:t>
            </a:r>
            <a:r>
              <a:rPr lang="zh-CN" altLang="en-US" sz="2000">
                <a:latin typeface="Times New Roman" panose="02020603050405020304" charset="0"/>
                <a:ea typeface="宋体" panose="02010600030101010101" pitchFamily="2" charset="-122"/>
                <a:cs typeface="Times New Roman" panose="02020603050405020304" charset="0"/>
                <a:sym typeface="+mn-ea"/>
              </a:rPr>
              <a:t>世纪</a:t>
            </a:r>
            <a:r>
              <a:rPr lang="en-US" altLang="zh-CN" sz="2000">
                <a:latin typeface="Times New Roman" panose="02020603050405020304" charset="0"/>
                <a:ea typeface="宋体" panose="02010600030101010101" pitchFamily="2" charset="-122"/>
                <a:cs typeface="Times New Roman" panose="02020603050405020304" charset="0"/>
                <a:sym typeface="+mn-ea"/>
              </a:rPr>
              <a:t>80</a:t>
            </a:r>
            <a:r>
              <a:rPr lang="zh-CN" altLang="en-US" sz="2000">
                <a:latin typeface="Times New Roman" panose="02020603050405020304" charset="0"/>
                <a:ea typeface="宋体" panose="02010600030101010101" pitchFamily="2" charset="-122"/>
                <a:cs typeface="Times New Roman" panose="02020603050405020304" charset="0"/>
                <a:sym typeface="+mn-ea"/>
              </a:rPr>
              <a:t>年代末，海豹的数量降至最低点，只剩下不到</a:t>
            </a:r>
            <a:r>
              <a:rPr lang="en-US" altLang="zh-CN" sz="2000">
                <a:latin typeface="Times New Roman" panose="02020603050405020304" charset="0"/>
                <a:ea typeface="宋体" panose="02010600030101010101" pitchFamily="2" charset="-122"/>
                <a:cs typeface="Times New Roman" panose="02020603050405020304" charset="0"/>
                <a:sym typeface="+mn-ea"/>
              </a:rPr>
              <a:t>200</a:t>
            </a:r>
            <a:r>
              <a:rPr lang="zh-CN" altLang="en-US" sz="2000">
                <a:latin typeface="Times New Roman" panose="02020603050405020304" charset="0"/>
                <a:ea typeface="宋体" panose="02010600030101010101" pitchFamily="2" charset="-122"/>
                <a:cs typeface="Times New Roman" panose="02020603050405020304" charset="0"/>
                <a:sym typeface="+mn-ea"/>
              </a:rPr>
              <a:t>只，这主要是由于捕猎和渔网导致的死亡。</a:t>
            </a:r>
            <a:endParaRPr lang="zh-CN" altLang="en-US" sz="2000">
              <a:latin typeface="Times New Roman" panose="02020603050405020304" charset="0"/>
              <a:ea typeface="宋体" panose="02010600030101010101" pitchFamily="2" charset="-122"/>
              <a:cs typeface="Times New Roman" panose="02020603050405020304" charset="0"/>
              <a:sym typeface="+mn-ea"/>
            </a:endParaRPr>
          </a:p>
          <a:p>
            <a:endParaRPr lang="en-US" altLang="zh-CN" sz="2000">
              <a:latin typeface="Times New Roman" panose="02020603050405020304" charset="0"/>
              <a:ea typeface="宋体" panose="02010600030101010101" pitchFamily="2" charset="-122"/>
              <a:cs typeface="Times New Roman" panose="02020603050405020304" charset="0"/>
              <a:sym typeface="+mn-ea"/>
            </a:endParaRPr>
          </a:p>
          <a:p>
            <a:endParaRPr lang="zh-CN" altLang="en-US" sz="2000">
              <a:latin typeface="Times New Roman" panose="02020603050405020304" charset="0"/>
              <a:ea typeface="宋体" panose="02010600030101010101" pitchFamily="2" charset="-122"/>
              <a:cs typeface="Times New Roman" panose="02020603050405020304" charset="0"/>
              <a:sym typeface="+mn-ea"/>
            </a:endParaRPr>
          </a:p>
        </p:txBody>
      </p:sp>
      <p:grpSp>
        <p:nvGrpSpPr>
          <p:cNvPr id="134" name="组合 133"/>
          <p:cNvGrpSpPr/>
          <p:nvPr>
            <p:custDataLst>
              <p:tags r:id="rId1"/>
            </p:custDataLst>
          </p:nvPr>
        </p:nvGrpSpPr>
        <p:grpSpPr>
          <a:xfrm>
            <a:off x="7790180" y="74811"/>
            <a:ext cx="4307900" cy="3030006"/>
            <a:chOff x="2112" y="4669"/>
            <a:chExt cx="14976" cy="10020"/>
          </a:xfrm>
        </p:grpSpPr>
        <p:sp>
          <p:nvSpPr>
            <p:cNvPr id="135" name="圆角矩形 134"/>
            <p:cNvSpPr/>
            <p:nvPr>
              <p:custDataLst>
                <p:tags r:id="rId2"/>
              </p:custDataLst>
            </p:nvPr>
          </p:nvSpPr>
          <p:spPr>
            <a:xfrm>
              <a:off x="2388" y="4669"/>
              <a:ext cx="14700" cy="9867"/>
            </a:xfrm>
            <a:prstGeom prst="roundRect">
              <a:avLst>
                <a:gd name="adj" fmla="val 4914"/>
              </a:avLst>
            </a:prstGeom>
            <a:gradFill>
              <a:gsLst>
                <a:gs pos="21000">
                  <a:schemeClr val="accent1">
                    <a:lumMod val="60000"/>
                    <a:lumOff val="40000"/>
                  </a:schemeClr>
                </a:gs>
                <a:gs pos="100000">
                  <a:schemeClr val="accent1"/>
                </a:gs>
              </a:gsLst>
              <a:lin ang="135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36" name="圆角矩形 135"/>
            <p:cNvSpPr/>
            <p:nvPr>
              <p:custDataLst>
                <p:tags r:id="rId3"/>
              </p:custDataLst>
            </p:nvPr>
          </p:nvSpPr>
          <p:spPr>
            <a:xfrm>
              <a:off x="2112" y="13914"/>
              <a:ext cx="14976" cy="775"/>
            </a:xfrm>
            <a:prstGeom prst="roundRect">
              <a:avLst/>
            </a:prstGeom>
            <a:solidFill>
              <a:srgbClr val="F7F7F7"/>
            </a:solidFill>
            <a:ln>
              <a:solidFill>
                <a:schemeClr val="accent1">
                  <a:alpha val="46000"/>
                </a:schemeClr>
              </a:solidFill>
            </a:ln>
            <a:effectLst>
              <a:outerShdw blurRad="127000" dist="381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37" name="等腰三角形 136"/>
            <p:cNvSpPr/>
            <p:nvPr>
              <p:custDataLst>
                <p:tags r:id="rId4"/>
              </p:custDataLst>
            </p:nvPr>
          </p:nvSpPr>
          <p:spPr>
            <a:xfrm rot="5400000">
              <a:off x="16542" y="14148"/>
              <a:ext cx="251" cy="21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等腰三角形 137"/>
            <p:cNvSpPr/>
            <p:nvPr>
              <p:custDataLst>
                <p:tags r:id="rId5"/>
              </p:custDataLst>
            </p:nvPr>
          </p:nvSpPr>
          <p:spPr>
            <a:xfrm rot="16200000" flipH="1">
              <a:off x="15905" y="14158"/>
              <a:ext cx="251" cy="21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椭圆 138"/>
            <p:cNvSpPr/>
            <p:nvPr>
              <p:custDataLst>
                <p:tags r:id="rId6"/>
              </p:custDataLst>
            </p:nvPr>
          </p:nvSpPr>
          <p:spPr>
            <a:xfrm rot="16200000" flipH="1">
              <a:off x="2388" y="14186"/>
              <a:ext cx="204" cy="203"/>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椭圆 139"/>
            <p:cNvSpPr/>
            <p:nvPr>
              <p:custDataLst>
                <p:tags r:id="rId7"/>
              </p:custDataLst>
            </p:nvPr>
          </p:nvSpPr>
          <p:spPr>
            <a:xfrm rot="16200000" flipH="1">
              <a:off x="2980" y="14186"/>
              <a:ext cx="204" cy="203"/>
            </a:xfrm>
            <a:prstGeom prst="ellipse">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椭圆 140"/>
            <p:cNvSpPr/>
            <p:nvPr>
              <p:custDataLst>
                <p:tags r:id="rId8"/>
              </p:custDataLst>
            </p:nvPr>
          </p:nvSpPr>
          <p:spPr>
            <a:xfrm rot="16200000" flipH="1">
              <a:off x="3571" y="14186"/>
              <a:ext cx="204" cy="203"/>
            </a:xfrm>
            <a:prstGeom prst="ellipse">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2" name="图片 141" descr="F:/素材图片4/christina-wocintechchat-com-faEfWCdOKIg-unsplash.jpgchristina-wocintechchat-com-faEfWCdOKIg-unsplash"/>
            <p:cNvPicPr>
              <a:picLocks noChangeAspect="1"/>
            </p:cNvPicPr>
            <p:nvPr>
              <p:custDataLst>
                <p:tags r:id="rId9"/>
              </p:custDataLst>
            </p:nvPr>
          </p:nvPicPr>
          <p:blipFill>
            <a:blip r:embed="rId10" cstate="email"/>
            <a:srcRect l="5904" r="5904"/>
            <a:stretch>
              <a:fillRect/>
            </a:stretch>
          </p:blipFill>
          <p:spPr>
            <a:xfrm>
              <a:off x="2387" y="4844"/>
              <a:ext cx="14428" cy="8734"/>
            </a:xfrm>
            <a:prstGeom prst="roundRect">
              <a:avLst>
                <a:gd name="adj" fmla="val 2730"/>
              </a:avLst>
            </a:prstGeom>
            <a:ln>
              <a:noFill/>
            </a:ln>
          </p:spPr>
        </p:pic>
      </p:grpSp>
    </p:spTree>
    <p:custDataLst>
      <p:tags r:id="rId1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01600" y="95250"/>
            <a:ext cx="9036685" cy="6553835"/>
          </a:xfrm>
          <a:prstGeom prst="rect">
            <a:avLst/>
          </a:prstGeom>
          <a:noFill/>
          <a:ln>
            <a:solidFill>
              <a:schemeClr val="tx1">
                <a:lumMod val="50000"/>
                <a:lumOff val="50000"/>
              </a:schemeClr>
            </a:solidFill>
          </a:ln>
        </p:spPr>
        <p:txBody>
          <a:bodyPr wrap="square" rtlCol="0">
            <a:noAutofit/>
          </a:bodyPr>
          <a:lstStyle/>
          <a:p>
            <a:pPr algn="just"/>
            <a:r>
              <a:rPr lang="en-US" altLang="zh-CN" sz="1700" b="1" dirty="0">
                <a:highlight>
                  <a:srgbClr val="C0C0C0"/>
                </a:highlight>
                <a:latin typeface="Times New Roman" panose="02020603050405020304" charset="0"/>
                <a:ea typeface="宋体" panose="02010600030101010101" pitchFamily="2" charset="-122"/>
                <a:cs typeface="Times New Roman" panose="02020603050405020304" charset="0"/>
              </a:rPr>
              <a:t>C</a:t>
            </a:r>
            <a:r>
              <a:rPr lang="zh-CN" altLang="en-US" sz="1700" b="1" dirty="0">
                <a:highlight>
                  <a:srgbClr val="C0C0C0"/>
                </a:highlight>
                <a:latin typeface="Times New Roman" panose="02020603050405020304" charset="0"/>
                <a:ea typeface="宋体" panose="02010600030101010101" pitchFamily="2" charset="-122"/>
                <a:cs typeface="Times New Roman" panose="02020603050405020304" charset="0"/>
              </a:rPr>
              <a:t>篇：日常体育活动和充足睡眠对认知功能的积极影响</a:t>
            </a:r>
            <a:endParaRPr lang="zh-CN" altLang="en-US" sz="1700" b="1" dirty="0">
              <a:highlight>
                <a:srgbClr val="C0C0C0"/>
              </a:highlight>
              <a:latin typeface="Times New Roman" panose="02020603050405020304" charset="0"/>
              <a:ea typeface="宋体" panose="02010600030101010101" pitchFamily="2" charset="-122"/>
              <a:cs typeface="Times New Roman" panose="02020603050405020304" charset="0"/>
            </a:endParaRPr>
          </a:p>
          <a:p>
            <a:pPr algn="just"/>
            <a:r>
              <a:rPr lang="en-US" altLang="zh-CN" sz="1700" dirty="0">
                <a:latin typeface="Times New Roman" panose="02020603050405020304" charset="0"/>
                <a:cs typeface="Times New Roman" panose="02020603050405020304" charset="0"/>
              </a:rPr>
              <a:t>      For cycle-to-work people and those who start the day with a walk, the benefits of banking some early exercise are well understood. Now scientists believe activity is not just a good idea for improving the day ahead. </a:t>
            </a:r>
            <a:r>
              <a:rPr lang="en-US" altLang="zh-CN" sz="1700" b="1" dirty="0">
                <a:solidFill>
                  <a:schemeClr val="tx1"/>
                </a:solidFill>
                <a:latin typeface="Times New Roman" panose="02020603050405020304" charset="0"/>
                <a:cs typeface="Times New Roman" panose="02020603050405020304" charset="0"/>
              </a:rPr>
              <a:t>Physical activity could be associated with a small </a:t>
            </a:r>
            <a:r>
              <a:rPr lang="en-US" altLang="zh-CN" sz="1700" b="1" dirty="0">
                <a:solidFill>
                  <a:schemeClr val="tx1"/>
                </a:solidFill>
                <a:highlight>
                  <a:srgbClr val="FF00FF"/>
                </a:highlight>
                <a:latin typeface="Times New Roman" panose="02020603050405020304" charset="0"/>
                <a:cs typeface="Times New Roman" panose="02020603050405020304" charset="0"/>
              </a:rPr>
              <a:t>increase</a:t>
            </a:r>
            <a:r>
              <a:rPr lang="en-US" altLang="zh-CN" sz="1700" b="1" dirty="0">
                <a:solidFill>
                  <a:schemeClr val="tx1"/>
                </a:solidFill>
                <a:latin typeface="Times New Roman" panose="02020603050405020304" charset="0"/>
                <a:cs typeface="Times New Roman" panose="02020603050405020304" charset="0"/>
              </a:rPr>
              <a:t> in </a:t>
            </a:r>
            <a:r>
              <a:rPr lang="en-US" altLang="zh-CN" sz="1700" b="1" dirty="0">
                <a:solidFill>
                  <a:schemeClr val="tx1"/>
                </a:solidFill>
                <a:highlight>
                  <a:srgbClr val="00FF00"/>
                </a:highlight>
                <a:latin typeface="Times New Roman" panose="02020603050405020304" charset="0"/>
                <a:cs typeface="Times New Roman" panose="02020603050405020304" charset="0"/>
              </a:rPr>
              <a:t>memory scores</a:t>
            </a:r>
            <a:r>
              <a:rPr lang="en-US" altLang="zh-CN" sz="1700" b="1" dirty="0">
                <a:solidFill>
                  <a:schemeClr val="tx1"/>
                </a:solidFill>
                <a:latin typeface="Times New Roman" panose="02020603050405020304" charset="0"/>
                <a:cs typeface="Times New Roman" panose="02020603050405020304" charset="0"/>
              </a:rPr>
              <a:t> </a:t>
            </a:r>
            <a:r>
              <a:rPr lang="en-US" altLang="zh-CN" sz="1700" b="1" dirty="0">
                <a:solidFill>
                  <a:schemeClr val="tx1"/>
                </a:solidFill>
                <a:highlight>
                  <a:srgbClr val="C0C0C0"/>
                </a:highlight>
                <a:latin typeface="Times New Roman" panose="02020603050405020304" charset="0"/>
                <a:cs typeface="Times New Roman" panose="02020603050405020304" charset="0"/>
              </a:rPr>
              <a:t>the next</a:t>
            </a:r>
            <a:r>
              <a:rPr lang="en-US" altLang="zh-CN" sz="1700" b="1" dirty="0">
                <a:solidFill>
                  <a:schemeClr val="tx1"/>
                </a:solidFill>
                <a:latin typeface="Times New Roman" panose="02020603050405020304" charset="0"/>
                <a:cs typeface="Times New Roman" panose="02020603050405020304" charset="0"/>
              </a:rPr>
              <a:t>, too.</a:t>
            </a:r>
            <a:r>
              <a:rPr lang="en-US" altLang="zh-CN" sz="1700" dirty="0">
                <a:latin typeface="Times New Roman" panose="02020603050405020304" charset="0"/>
                <a:cs typeface="Times New Roman" panose="02020603050405020304" charset="0"/>
              </a:rPr>
              <a:t> A study has shown that 30 minutes of moderate to energetic activity and sleeping for at least six hours at night, could contribute to improved cognitive (</a:t>
            </a:r>
            <a:r>
              <a:rPr lang="zh-CN" altLang="en-US" sz="1700" dirty="0">
                <a:latin typeface="宋体" panose="02010600030101010101" pitchFamily="2" charset="-122"/>
                <a:ea typeface="宋体" panose="02010600030101010101" pitchFamily="2" charset="-122"/>
                <a:cs typeface="Times New Roman" panose="02020603050405020304" charset="0"/>
              </a:rPr>
              <a:t>认知的</a:t>
            </a:r>
            <a:r>
              <a:rPr lang="en-US" altLang="zh-CN" sz="1700" dirty="0">
                <a:latin typeface="Times New Roman" panose="02020603050405020304" charset="0"/>
                <a:cs typeface="Times New Roman" panose="02020603050405020304" charset="0"/>
              </a:rPr>
              <a:t>) performance the following day.</a:t>
            </a:r>
            <a:endParaRPr lang="en-US" altLang="zh-CN" sz="1700" dirty="0">
              <a:latin typeface="Times New Roman" panose="02020603050405020304" charset="0"/>
              <a:cs typeface="Times New Roman" panose="02020603050405020304" charset="0"/>
            </a:endParaRPr>
          </a:p>
          <a:p>
            <a:pPr algn="just"/>
            <a:r>
              <a:rPr lang="en-US" altLang="zh-CN" sz="1700" dirty="0">
                <a:latin typeface="Times New Roman" panose="02020603050405020304" charset="0"/>
                <a:cs typeface="Times New Roman" panose="02020603050405020304" charset="0"/>
              </a:rPr>
              <a:t>      Physical activity had previously been associated with both short-term improvements in cognitive function and a reduced risk of dementia (</a:t>
            </a:r>
            <a:r>
              <a:rPr lang="zh-CN" altLang="en-US" sz="1700" dirty="0">
                <a:latin typeface="Times New Roman" panose="02020603050405020304" charset="0"/>
                <a:ea typeface="宋体" panose="02010600030101010101" pitchFamily="2" charset="-122"/>
                <a:cs typeface="Times New Roman" panose="02020603050405020304" charset="0"/>
              </a:rPr>
              <a:t>痴呆</a:t>
            </a:r>
            <a:r>
              <a:rPr lang="en-US" altLang="zh-CN" sz="1700" dirty="0">
                <a:latin typeface="Times New Roman" panose="02020603050405020304" charset="0"/>
                <a:ea typeface="宋体" panose="02010600030101010101" pitchFamily="2" charset="-122"/>
                <a:cs typeface="Times New Roman" panose="02020603050405020304" charset="0"/>
              </a:rPr>
              <a:t>)</a:t>
            </a:r>
            <a:r>
              <a:rPr lang="en-US" altLang="zh-CN" sz="1700" dirty="0">
                <a:latin typeface="Times New Roman" panose="02020603050405020304" charset="0"/>
                <a:cs typeface="Times New Roman" panose="02020603050405020304" charset="0"/>
              </a:rPr>
              <a:t>. However, many studies looking at short-term impacts had been laboratory based, and primarily tracked responses on a timescale of minutes to hours. Now researchers say they have looked at the short-term impact of physical activity carried out </a:t>
            </a:r>
            <a:r>
              <a:rPr lang="en-US" altLang="zh-CN" sz="1700" dirty="0">
                <a:highlight>
                  <a:srgbClr val="FF00FF"/>
                </a:highlight>
                <a:latin typeface="Times New Roman" panose="02020603050405020304" charset="0"/>
                <a:cs typeface="Times New Roman" panose="02020603050405020304" charset="0"/>
              </a:rPr>
              <a:t>in real life</a:t>
            </a:r>
            <a:r>
              <a:rPr lang="en-US" altLang="zh-CN" sz="1700" dirty="0">
                <a:latin typeface="Times New Roman" panose="02020603050405020304" charset="0"/>
                <a:cs typeface="Times New Roman" panose="02020603050405020304" charset="0"/>
              </a:rPr>
              <a:t>, not only finding benefits to the brain but revealing these appear to last longer than expected.</a:t>
            </a:r>
            <a:endParaRPr lang="en-US" altLang="zh-CN" sz="1700" dirty="0">
              <a:latin typeface="Times New Roman" panose="02020603050405020304" charset="0"/>
              <a:cs typeface="Times New Roman" panose="02020603050405020304" charset="0"/>
            </a:endParaRPr>
          </a:p>
          <a:p>
            <a:pPr algn="just"/>
            <a:r>
              <a:rPr lang="en-US" altLang="zh-CN" sz="1700" dirty="0">
                <a:latin typeface="Times New Roman" panose="02020603050405020304" charset="0"/>
                <a:cs typeface="Times New Roman" panose="02020603050405020304" charset="0"/>
              </a:rPr>
              <a:t>      </a:t>
            </a:r>
            <a:r>
              <a:rPr lang="en-US" altLang="zh-CN" sz="1700" dirty="0">
                <a:highlight>
                  <a:srgbClr val="FFFF00"/>
                </a:highlight>
                <a:latin typeface="Times New Roman" panose="02020603050405020304" charset="0"/>
                <a:cs typeface="Times New Roman" panose="02020603050405020304" charset="0"/>
              </a:rPr>
              <a:t>In the study</a:t>
            </a:r>
            <a:r>
              <a:rPr lang="en-US" altLang="zh-CN" sz="1700" dirty="0">
                <a:latin typeface="Times New Roman" panose="02020603050405020304" charset="0"/>
                <a:cs typeface="Times New Roman" panose="02020603050405020304" charset="0"/>
              </a:rPr>
              <a:t>, 76 adults aged 50—83 years old, and who did not have cognitive impairment or dementia, </a:t>
            </a:r>
            <a:r>
              <a:rPr lang="en-US" altLang="zh-CN" sz="1700" dirty="0">
                <a:highlight>
                  <a:srgbClr val="FFFF00"/>
                </a:highlight>
                <a:latin typeface="Times New Roman" panose="02020603050405020304" charset="0"/>
                <a:cs typeface="Times New Roman" panose="02020603050405020304" charset="0"/>
              </a:rPr>
              <a:t>were asked to </a:t>
            </a:r>
            <a:r>
              <a:rPr lang="en-US" altLang="zh-CN" sz="1700" dirty="0">
                <a:latin typeface="Times New Roman" panose="02020603050405020304" charset="0"/>
                <a:cs typeface="Times New Roman" panose="02020603050405020304" charset="0"/>
              </a:rPr>
              <a:t>wear </a:t>
            </a:r>
            <a:r>
              <a:rPr lang="en-US" altLang="zh-CN" sz="1700" dirty="0">
                <a:highlight>
                  <a:srgbClr val="FF00FF"/>
                </a:highlight>
                <a:latin typeface="Times New Roman" panose="02020603050405020304" charset="0"/>
                <a:cs typeface="Times New Roman" panose="02020603050405020304" charset="0"/>
              </a:rPr>
              <a:t>an accelerometer </a:t>
            </a:r>
            <a:r>
              <a:rPr lang="en-US" altLang="zh-CN" sz="1700" dirty="0">
                <a:latin typeface="Times New Roman" panose="02020603050405020304" charset="0"/>
                <a:cs typeface="Times New Roman" panose="02020603050405020304" charset="0"/>
              </a:rPr>
              <a:t>for eight days to track their sleep and physical activity as they carried out their normal life. Each day, participants were also given simple online cognitive tests to study their attention, memory and processing speed.</a:t>
            </a:r>
            <a:endParaRPr lang="en-US" altLang="zh-CN" sz="1700" dirty="0">
              <a:latin typeface="Times New Roman" panose="02020603050405020304" charset="0"/>
              <a:cs typeface="Times New Roman" panose="02020603050405020304" charset="0"/>
            </a:endParaRPr>
          </a:p>
          <a:p>
            <a:pPr algn="just"/>
            <a:r>
              <a:rPr lang="en-US" altLang="zh-CN" sz="1700" dirty="0">
                <a:latin typeface="Times New Roman" panose="02020603050405020304" charset="0"/>
                <a:cs typeface="Times New Roman" panose="02020603050405020304" charset="0"/>
              </a:rPr>
              <a:t>      The results reveal that each 30-minute increase in moderate to energetic physical activity on the previous day corresponded to a 2—5% increase in episodic and working memory scores the next, although only the latter remained once participants’ sleep data was considered. The team also found each 30-minute increase in sedentary (</a:t>
            </a:r>
            <a:r>
              <a:rPr lang="zh-CN" altLang="en-US" sz="1700" dirty="0">
                <a:latin typeface="宋体" panose="02010600030101010101" pitchFamily="2" charset="-122"/>
                <a:ea typeface="宋体" panose="02010600030101010101" pitchFamily="2" charset="-122"/>
                <a:cs typeface="Times New Roman" panose="02020603050405020304" charset="0"/>
              </a:rPr>
              <a:t>久坐的</a:t>
            </a:r>
            <a:r>
              <a:rPr lang="en-US" altLang="zh-CN" sz="1700" dirty="0">
                <a:latin typeface="Times New Roman" panose="02020603050405020304" charset="0"/>
                <a:cs typeface="Times New Roman" panose="02020603050405020304" charset="0"/>
              </a:rPr>
              <a:t>) </a:t>
            </a:r>
            <a:r>
              <a:rPr lang="en-US" altLang="zh-CN" sz="1700" dirty="0" err="1">
                <a:latin typeface="Times New Roman" panose="02020603050405020304" charset="0"/>
                <a:cs typeface="Times New Roman" panose="02020603050405020304" charset="0"/>
              </a:rPr>
              <a:t>behaviour</a:t>
            </a:r>
            <a:r>
              <a:rPr lang="en-US" altLang="zh-CN" sz="1700" dirty="0">
                <a:latin typeface="Times New Roman" panose="02020603050405020304" charset="0"/>
                <a:cs typeface="Times New Roman" panose="02020603050405020304" charset="0"/>
              </a:rPr>
              <a:t> was associated with a small drop in working memory scores the next day while those who slept at least six hours a night had higher scores for episodic memory, attention and physical response speed the next day, after taking into account levels of physical activity, than those who had less sleep.</a:t>
            </a:r>
            <a:endParaRPr lang="en-US" altLang="zh-CN" sz="1700" dirty="0">
              <a:latin typeface="Times New Roman" panose="02020603050405020304" charset="0"/>
              <a:cs typeface="Times New Roman" panose="02020603050405020304" charset="0"/>
            </a:endParaRPr>
          </a:p>
          <a:p>
            <a:pPr algn="just"/>
            <a:r>
              <a:rPr lang="en-US" altLang="zh-CN" sz="1700" dirty="0">
                <a:latin typeface="Times New Roman" panose="02020603050405020304" charset="0"/>
                <a:cs typeface="Times New Roman" panose="02020603050405020304" charset="0"/>
              </a:rPr>
              <a:t>      However, the study has limitations, including that the participants had high levels of education, excellent health and high levels of everyday physical activity.</a:t>
            </a:r>
            <a:endParaRPr lang="en-US" altLang="zh-CN" sz="1700" dirty="0">
              <a:latin typeface="Times New Roman" panose="02020603050405020304" charset="0"/>
              <a:cs typeface="Times New Roman" panose="02020603050405020304" charset="0"/>
            </a:endParaRPr>
          </a:p>
        </p:txBody>
      </p:sp>
      <p:sp>
        <p:nvSpPr>
          <p:cNvPr id="73" name="文本框 72"/>
          <p:cNvSpPr txBox="1"/>
          <p:nvPr/>
        </p:nvSpPr>
        <p:spPr>
          <a:xfrm>
            <a:off x="9431020" y="159385"/>
            <a:ext cx="2648585" cy="6418580"/>
          </a:xfrm>
          <a:prstGeom prst="rect">
            <a:avLst/>
          </a:prstGeom>
          <a:solidFill>
            <a:schemeClr val="accent3">
              <a:lumMod val="40000"/>
              <a:lumOff val="60000"/>
            </a:schemeClr>
          </a:solidFill>
          <a:ln>
            <a:solidFill>
              <a:schemeClr val="accent3">
                <a:lumMod val="75000"/>
              </a:schemeClr>
            </a:solidFill>
          </a:ln>
        </p:spPr>
        <p:txBody>
          <a:bodyPr wrap="square" rtlCol="0">
            <a:noAutofit/>
          </a:bodyPr>
          <a:lstStyle/>
          <a:p>
            <a:r>
              <a:rPr lang="zh-CN" altLang="en-US" b="1" dirty="0">
                <a:latin typeface="Times New Roman" panose="02020603050405020304" charset="0"/>
                <a:ea typeface="宋体" panose="02010600030101010101" pitchFamily="2" charset="-122"/>
                <a:cs typeface="Times New Roman" panose="02020603050405020304" charset="0"/>
              </a:rPr>
              <a:t>文本结构</a:t>
            </a:r>
            <a:r>
              <a:rPr lang="en-US" altLang="zh-CN" b="1" dirty="0">
                <a:latin typeface="Times New Roman" panose="02020603050405020304" charset="0"/>
                <a:ea typeface="宋体" panose="02010600030101010101" pitchFamily="2" charset="-122"/>
                <a:cs typeface="Times New Roman" panose="02020603050405020304" charset="0"/>
              </a:rPr>
              <a:t> </a:t>
            </a:r>
            <a:r>
              <a:rPr lang="en-US" altLang="zh-CN" b="1" dirty="0">
                <a:solidFill>
                  <a:srgbClr val="007434"/>
                </a:solidFill>
                <a:latin typeface="Times New Roman" panose="02020603050405020304" charset="0"/>
                <a:ea typeface="宋体" panose="02010600030101010101" pitchFamily="2" charset="-122"/>
                <a:cs typeface="Times New Roman" panose="02020603050405020304" charset="0"/>
              </a:rPr>
              <a:t>  </a:t>
            </a:r>
            <a:r>
              <a:rPr lang="en-US" altLang="zh-CN" dirty="0">
                <a:latin typeface="Times New Roman" panose="02020603050405020304" charset="0"/>
                <a:ea typeface="宋体" panose="02010600030101010101" pitchFamily="2" charset="-122"/>
                <a:cs typeface="Times New Roman" panose="02020603050405020304" charset="0"/>
              </a:rPr>
              <a:t> </a:t>
            </a:r>
            <a:endParaRPr lang="en-US" altLang="zh-CN" b="1" dirty="0">
              <a:latin typeface="Times New Roman" panose="02020603050405020304" charset="0"/>
              <a:ea typeface="宋体" panose="02010600030101010101" pitchFamily="2" charset="-122"/>
              <a:cs typeface="Times New Roman" panose="02020603050405020304" charset="0"/>
            </a:endParaRPr>
          </a:p>
          <a:p>
            <a:r>
              <a:rPr lang="en-US" altLang="zh-CN" b="1" dirty="0">
                <a:solidFill>
                  <a:srgbClr val="C00000"/>
                </a:solidFill>
                <a:latin typeface="Times New Roman" panose="02020603050405020304" charset="0"/>
                <a:ea typeface="宋体" panose="02010600030101010101" pitchFamily="2" charset="-122"/>
                <a:cs typeface="Times New Roman" panose="02020603050405020304" charset="0"/>
              </a:rPr>
              <a:t>Introduction</a:t>
            </a:r>
            <a:r>
              <a:rPr lang="zh-CN" altLang="en-US" b="1" dirty="0">
                <a:solidFill>
                  <a:srgbClr val="C00000"/>
                </a:solidFill>
                <a:latin typeface="Times New Roman" panose="02020603050405020304" charset="0"/>
                <a:ea typeface="宋体" panose="02010600030101010101" pitchFamily="2" charset="-122"/>
                <a:cs typeface="Times New Roman" panose="02020603050405020304" charset="0"/>
              </a:rPr>
              <a:t>：</a:t>
            </a:r>
            <a:r>
              <a:rPr lang="zh-CN" altLang="en-US" b="1" dirty="0">
                <a:latin typeface="Times New Roman" panose="02020603050405020304" charset="0"/>
                <a:ea typeface="宋体" panose="02010600030101010101" pitchFamily="2" charset="-122"/>
                <a:cs typeface="Times New Roman" panose="02020603050405020304" charset="0"/>
              </a:rPr>
              <a:t>介绍体育活动对认知功能的短期益处，并引出最新研究</a:t>
            </a:r>
            <a:endParaRPr lang="zh-CN" altLang="en-US" b="1" dirty="0">
              <a:latin typeface="Times New Roman" panose="02020603050405020304" charset="0"/>
              <a:ea typeface="宋体" panose="02010600030101010101" pitchFamily="2" charset="-122"/>
              <a:cs typeface="Times New Roman" panose="02020603050405020304" charset="0"/>
            </a:endParaRPr>
          </a:p>
          <a:p>
            <a:endParaRPr lang="zh-CN" altLang="en-US" b="1" dirty="0">
              <a:latin typeface="Times New Roman" panose="02020603050405020304" charset="0"/>
              <a:ea typeface="宋体" panose="02010600030101010101" pitchFamily="2" charset="-122"/>
              <a:cs typeface="Times New Roman" panose="02020603050405020304" charset="0"/>
            </a:endParaRPr>
          </a:p>
          <a:p>
            <a:endParaRPr lang="en-US" altLang="zh-CN" b="1" dirty="0">
              <a:solidFill>
                <a:srgbClr val="C00000"/>
              </a:solidFill>
              <a:latin typeface="Times New Roman" panose="02020603050405020304" charset="0"/>
              <a:ea typeface="宋体" panose="02010600030101010101" pitchFamily="2" charset="-122"/>
              <a:cs typeface="Times New Roman" panose="02020603050405020304" charset="0"/>
            </a:endParaRPr>
          </a:p>
          <a:p>
            <a:r>
              <a:rPr lang="en-US" altLang="zh-CN" b="1" dirty="0" err="1">
                <a:solidFill>
                  <a:srgbClr val="C00000"/>
                </a:solidFill>
                <a:latin typeface="Times New Roman" panose="02020603050405020304" charset="0"/>
                <a:ea typeface="宋体" panose="02010600030101010101" pitchFamily="2" charset="-122"/>
                <a:cs typeface="Times New Roman" panose="02020603050405020304" charset="0"/>
              </a:rPr>
              <a:t>Background&amp;Significance</a:t>
            </a:r>
            <a:r>
              <a:rPr lang="zh-CN" altLang="en-US" b="1" dirty="0">
                <a:solidFill>
                  <a:srgbClr val="C00000"/>
                </a:solidFill>
                <a:latin typeface="Times New Roman" panose="02020603050405020304" charset="0"/>
                <a:ea typeface="宋体" panose="02010600030101010101" pitchFamily="2" charset="-122"/>
                <a:cs typeface="Times New Roman" panose="02020603050405020304" charset="0"/>
              </a:rPr>
              <a:t>：</a:t>
            </a:r>
            <a:r>
              <a:rPr lang="zh-CN" altLang="en-US" b="1" dirty="0">
                <a:latin typeface="Times New Roman" panose="02020603050405020304" charset="0"/>
                <a:ea typeface="宋体" panose="02010600030101010101" pitchFamily="2" charset="-122"/>
                <a:cs typeface="Times New Roman" panose="02020603050405020304" charset="0"/>
              </a:rPr>
              <a:t>回顾以往研究的局限性，强调新研究的创新之处。</a:t>
            </a:r>
            <a:endParaRPr lang="zh-CN" altLang="en-US" b="1" dirty="0">
              <a:latin typeface="Times New Roman" panose="02020603050405020304" charset="0"/>
              <a:ea typeface="宋体" panose="02010600030101010101" pitchFamily="2" charset="-122"/>
              <a:cs typeface="Times New Roman" panose="02020603050405020304" charset="0"/>
            </a:endParaRPr>
          </a:p>
          <a:p>
            <a:endParaRPr lang="zh-CN" altLang="en-US" b="1" dirty="0">
              <a:latin typeface="Times New Roman" panose="02020603050405020304" charset="0"/>
              <a:ea typeface="宋体" panose="02010600030101010101" pitchFamily="2" charset="-122"/>
              <a:cs typeface="Times New Roman" panose="02020603050405020304" charset="0"/>
            </a:endParaRPr>
          </a:p>
          <a:p>
            <a:r>
              <a:rPr lang="en-US" altLang="zh-CN" b="1" dirty="0">
                <a:solidFill>
                  <a:srgbClr val="C00000"/>
                </a:solidFill>
                <a:latin typeface="Times New Roman" panose="02020603050405020304" charset="0"/>
                <a:ea typeface="宋体" panose="02010600030101010101" pitchFamily="2" charset="-122"/>
                <a:cs typeface="Times New Roman" panose="02020603050405020304" charset="0"/>
              </a:rPr>
              <a:t>Methods</a:t>
            </a:r>
            <a:r>
              <a:rPr lang="zh-CN" altLang="en-US" b="1" dirty="0">
                <a:solidFill>
                  <a:srgbClr val="C00000"/>
                </a:solidFill>
                <a:latin typeface="Times New Roman" panose="02020603050405020304" charset="0"/>
                <a:ea typeface="宋体" panose="02010600030101010101" pitchFamily="2" charset="-122"/>
                <a:cs typeface="Times New Roman" panose="02020603050405020304" charset="0"/>
              </a:rPr>
              <a:t>：</a:t>
            </a:r>
            <a:r>
              <a:rPr lang="zh-CN" altLang="en-US" b="1" dirty="0">
                <a:latin typeface="Times New Roman" panose="02020603050405020304" charset="0"/>
                <a:ea typeface="宋体" panose="02010600030101010101" pitchFamily="2" charset="-122"/>
                <a:cs typeface="Times New Roman" panose="02020603050405020304" charset="0"/>
              </a:rPr>
              <a:t>详细描述研究对象、数据收集和测试内容。</a:t>
            </a:r>
            <a:endParaRPr lang="zh-CN" altLang="en-US" b="1" dirty="0">
              <a:latin typeface="Times New Roman" panose="02020603050405020304" charset="0"/>
              <a:ea typeface="宋体" panose="02010600030101010101" pitchFamily="2" charset="-122"/>
              <a:cs typeface="Times New Roman" panose="02020603050405020304" charset="0"/>
            </a:endParaRPr>
          </a:p>
          <a:p>
            <a:endParaRPr lang="en-US" altLang="zh-CN" b="1" dirty="0">
              <a:solidFill>
                <a:srgbClr val="C00000"/>
              </a:solidFill>
              <a:latin typeface="Times New Roman" panose="02020603050405020304" charset="0"/>
              <a:ea typeface="宋体" panose="02010600030101010101" pitchFamily="2" charset="-122"/>
              <a:cs typeface="Times New Roman" panose="02020603050405020304" charset="0"/>
            </a:endParaRPr>
          </a:p>
          <a:p>
            <a:r>
              <a:rPr lang="en-US" altLang="zh-CN" b="1" dirty="0">
                <a:solidFill>
                  <a:srgbClr val="C00000"/>
                </a:solidFill>
                <a:latin typeface="Times New Roman" panose="02020603050405020304" charset="0"/>
                <a:ea typeface="宋体" panose="02010600030101010101" pitchFamily="2" charset="-122"/>
                <a:cs typeface="Times New Roman" panose="02020603050405020304" charset="0"/>
              </a:rPr>
              <a:t>Results</a:t>
            </a:r>
            <a:r>
              <a:rPr lang="zh-CN" altLang="en-US" b="1" dirty="0">
                <a:solidFill>
                  <a:srgbClr val="C00000"/>
                </a:solidFill>
                <a:latin typeface="Times New Roman" panose="02020603050405020304" charset="0"/>
                <a:ea typeface="宋体" panose="02010600030101010101" pitchFamily="2" charset="-122"/>
                <a:cs typeface="Times New Roman" panose="02020603050405020304" charset="0"/>
              </a:rPr>
              <a:t>：</a:t>
            </a:r>
            <a:r>
              <a:rPr lang="zh-CN" altLang="en-US" b="1" dirty="0">
                <a:latin typeface="Times New Roman" panose="02020603050405020304" charset="0"/>
                <a:ea typeface="宋体" panose="02010600030101010101" pitchFamily="2" charset="-122"/>
                <a:cs typeface="Times New Roman" panose="02020603050405020304" charset="0"/>
              </a:rPr>
              <a:t>展示体育活动和睡眠对认知功能的具体影响。</a:t>
            </a:r>
            <a:endParaRPr lang="zh-CN" altLang="en-US" b="1" dirty="0">
              <a:latin typeface="Times New Roman" panose="02020603050405020304" charset="0"/>
              <a:ea typeface="宋体" panose="02010600030101010101" pitchFamily="2" charset="-122"/>
              <a:cs typeface="Times New Roman" panose="02020603050405020304" charset="0"/>
            </a:endParaRPr>
          </a:p>
          <a:p>
            <a:endParaRPr lang="en-US" altLang="zh-CN" b="1" dirty="0">
              <a:solidFill>
                <a:srgbClr val="C00000"/>
              </a:solidFill>
              <a:latin typeface="Times New Roman" panose="02020603050405020304" charset="0"/>
              <a:ea typeface="宋体" panose="02010600030101010101" pitchFamily="2" charset="-122"/>
              <a:cs typeface="Times New Roman" panose="02020603050405020304" charset="0"/>
            </a:endParaRPr>
          </a:p>
          <a:p>
            <a:endParaRPr lang="en-US" altLang="zh-CN" b="1" dirty="0">
              <a:solidFill>
                <a:srgbClr val="C00000"/>
              </a:solidFill>
              <a:latin typeface="Times New Roman" panose="02020603050405020304" charset="0"/>
              <a:ea typeface="宋体" panose="02010600030101010101" pitchFamily="2" charset="-122"/>
              <a:cs typeface="Times New Roman" panose="02020603050405020304" charset="0"/>
            </a:endParaRPr>
          </a:p>
          <a:p>
            <a:r>
              <a:rPr lang="en-US" altLang="zh-CN" b="1" dirty="0">
                <a:solidFill>
                  <a:srgbClr val="C00000"/>
                </a:solidFill>
                <a:latin typeface="Times New Roman" panose="02020603050405020304" charset="0"/>
                <a:ea typeface="宋体" panose="02010600030101010101" pitchFamily="2" charset="-122"/>
                <a:cs typeface="Times New Roman" panose="02020603050405020304" charset="0"/>
              </a:rPr>
              <a:t>Limitations</a:t>
            </a:r>
            <a:r>
              <a:rPr lang="zh-CN" altLang="en-US" b="1" dirty="0">
                <a:solidFill>
                  <a:srgbClr val="C00000"/>
                </a:solidFill>
                <a:latin typeface="Times New Roman" panose="02020603050405020304" charset="0"/>
                <a:ea typeface="宋体" panose="02010600030101010101" pitchFamily="2" charset="-122"/>
                <a:cs typeface="Times New Roman" panose="02020603050405020304" charset="0"/>
              </a:rPr>
              <a:t>：</a:t>
            </a:r>
            <a:r>
              <a:rPr lang="zh-CN" altLang="en-US" b="1" dirty="0">
                <a:latin typeface="Times New Roman" panose="02020603050405020304" charset="0"/>
                <a:ea typeface="宋体" panose="02010600030101010101" pitchFamily="2" charset="-122"/>
                <a:cs typeface="Times New Roman" panose="02020603050405020304" charset="0"/>
              </a:rPr>
              <a:t>指出研究的局限性，提醒结果可能不具普遍性。</a:t>
            </a:r>
            <a:endParaRPr lang="zh-CN" altLang="en-US" b="1" dirty="0">
              <a:latin typeface="Times New Roman" panose="02020603050405020304" charset="0"/>
              <a:ea typeface="宋体" panose="02010600030101010101" pitchFamily="2" charset="-122"/>
              <a:cs typeface="Times New Roman" panose="02020603050405020304" charset="0"/>
            </a:endParaRPr>
          </a:p>
        </p:txBody>
      </p:sp>
      <p:grpSp>
        <p:nvGrpSpPr>
          <p:cNvPr id="5" name="组合 4"/>
          <p:cNvGrpSpPr/>
          <p:nvPr/>
        </p:nvGrpSpPr>
        <p:grpSpPr>
          <a:xfrm>
            <a:off x="147955" y="1976120"/>
            <a:ext cx="8943340" cy="1092835"/>
            <a:chOff x="233" y="3112"/>
            <a:chExt cx="14084" cy="1721"/>
          </a:xfrm>
        </p:grpSpPr>
        <p:sp>
          <p:nvSpPr>
            <p:cNvPr id="4" name="文本框 3"/>
            <p:cNvSpPr txBox="1"/>
            <p:nvPr/>
          </p:nvSpPr>
          <p:spPr>
            <a:xfrm>
              <a:off x="233" y="3112"/>
              <a:ext cx="14084" cy="1721"/>
            </a:xfrm>
            <a:prstGeom prst="rect">
              <a:avLst/>
            </a:prstGeom>
            <a:solidFill>
              <a:srgbClr val="B8E9EC"/>
            </a:solidFill>
            <a:ln>
              <a:gradFill>
                <a:gsLst>
                  <a:gs pos="50000">
                    <a:srgbClr val="97C8E1"/>
                  </a:gs>
                  <a:gs pos="0">
                    <a:srgbClr val="BADAEB"/>
                  </a:gs>
                  <a:gs pos="100000">
                    <a:srgbClr val="74B5D6"/>
                  </a:gs>
                </a:gsLst>
                <a:lin ang="5400000" scaled="0"/>
              </a:gradFill>
            </a:ln>
          </p:spPr>
          <p:txBody>
            <a:bodyPr wrap="square">
              <a:noAutofit/>
            </a:bodyPr>
            <a:lstStyle/>
            <a:p>
              <a:pPr fontAlgn="ctr"/>
              <a:r>
                <a:rPr lang="en-US" altLang="zh-CN" dirty="0">
                  <a:latin typeface="Times New Roman" panose="02020603050405020304" charset="0"/>
                  <a:cs typeface="Times New Roman" panose="02020603050405020304" charset="0"/>
                </a:rPr>
                <a:t>8. What do we know about </a:t>
              </a:r>
              <a:r>
                <a:rPr lang="en-US" altLang="zh-CN" dirty="0">
                  <a:highlight>
                    <a:srgbClr val="FFFF00"/>
                  </a:highlight>
                  <a:latin typeface="Times New Roman" panose="02020603050405020304" charset="0"/>
                  <a:cs typeface="Times New Roman" panose="02020603050405020304" charset="0"/>
                </a:rPr>
                <a:t>physical activity</a:t>
              </a:r>
              <a:r>
                <a:rPr lang="en-US" altLang="zh-CN" dirty="0">
                  <a:latin typeface="Times New Roman" panose="02020603050405020304" charset="0"/>
                  <a:cs typeface="Times New Roman" panose="02020603050405020304" charset="0"/>
                </a:rPr>
                <a:t> from</a:t>
              </a:r>
              <a:r>
                <a:rPr lang="en-US" altLang="zh-CN" dirty="0">
                  <a:highlight>
                    <a:srgbClr val="FFFF00"/>
                  </a:highlight>
                  <a:latin typeface="Times New Roman" panose="02020603050405020304" charset="0"/>
                  <a:cs typeface="Times New Roman" panose="02020603050405020304" charset="0"/>
                </a:rPr>
                <a:t> the first paragraph</a:t>
              </a:r>
              <a:r>
                <a:rPr lang="en-US" altLang="zh-CN" dirty="0">
                  <a:latin typeface="Times New Roman" panose="02020603050405020304" charset="0"/>
                  <a:cs typeface="Times New Roman" panose="02020603050405020304" charset="0"/>
                </a:rPr>
                <a:t>?</a:t>
              </a:r>
              <a:endParaRPr lang="en-US" altLang="zh-CN" dirty="0">
                <a:latin typeface="Times New Roman" panose="02020603050405020304" charset="0"/>
                <a:cs typeface="Times New Roman" panose="02020603050405020304" charset="0"/>
              </a:endParaRPr>
            </a:p>
            <a:p>
              <a:pPr fontAlgn="ctr"/>
              <a:r>
                <a:rPr lang="en-US" altLang="zh-CN" dirty="0">
                  <a:latin typeface="Times New Roman" panose="02020603050405020304" charset="0"/>
                  <a:cs typeface="Times New Roman" panose="02020603050405020304" charset="0"/>
                </a:rPr>
                <a:t>A. It helps us sleep for six hours at night.	B. It leads to better academic performance.</a:t>
              </a:r>
              <a:endParaRPr lang="en-US" altLang="zh-CN" dirty="0">
                <a:latin typeface="Times New Roman" panose="02020603050405020304" charset="0"/>
                <a:cs typeface="Times New Roman" panose="02020603050405020304" charset="0"/>
              </a:endParaRPr>
            </a:p>
            <a:p>
              <a:pPr fontAlgn="ctr"/>
              <a:r>
                <a:rPr lang="en-US" altLang="zh-CN" dirty="0">
                  <a:latin typeface="Times New Roman" panose="02020603050405020304" charset="0"/>
                  <a:cs typeface="Times New Roman" panose="02020603050405020304" charset="0"/>
                </a:rPr>
                <a:t>C. It is well understood for its wide variety.	D. It can </a:t>
              </a:r>
              <a:r>
                <a:rPr lang="en-US" altLang="zh-CN" dirty="0">
                  <a:highlight>
                    <a:srgbClr val="FF00FF"/>
                  </a:highlight>
                  <a:latin typeface="Times New Roman" panose="02020603050405020304" charset="0"/>
                  <a:cs typeface="Times New Roman" panose="02020603050405020304" charset="0"/>
                </a:rPr>
                <a:t>enhance</a:t>
              </a:r>
              <a:r>
                <a:rPr lang="en-US" altLang="zh-CN" dirty="0">
                  <a:highlight>
                    <a:srgbClr val="00FF00"/>
                  </a:highlight>
                  <a:latin typeface="Times New Roman" panose="02020603050405020304" charset="0"/>
                  <a:cs typeface="Times New Roman" panose="02020603050405020304" charset="0"/>
                </a:rPr>
                <a:t> memory</a:t>
              </a:r>
              <a:r>
                <a:rPr lang="en-US" altLang="zh-CN" dirty="0">
                  <a:latin typeface="Times New Roman" panose="02020603050405020304" charset="0"/>
                  <a:cs typeface="Times New Roman" panose="02020603050405020304" charset="0"/>
                </a:rPr>
                <a:t> </a:t>
              </a:r>
              <a:r>
                <a:rPr lang="en-US" altLang="zh-CN" dirty="0">
                  <a:highlight>
                    <a:srgbClr val="C0C0C0"/>
                  </a:highlight>
                  <a:latin typeface="Times New Roman" panose="02020603050405020304" charset="0"/>
                  <a:cs typeface="Times New Roman" panose="02020603050405020304" charset="0"/>
                </a:rPr>
                <a:t>the following day</a:t>
              </a:r>
              <a:endParaRPr lang="en-US" altLang="zh-CN" dirty="0">
                <a:highlight>
                  <a:srgbClr val="C0C0C0"/>
                </a:highlight>
                <a:latin typeface="Times New Roman" panose="02020603050405020304" charset="0"/>
                <a:cs typeface="Times New Roman" panose="02020603050405020304" charset="0"/>
              </a:endParaRPr>
            </a:p>
          </p:txBody>
        </p:sp>
        <p:sp>
          <p:nvSpPr>
            <p:cNvPr id="2" name="五角星 1"/>
            <p:cNvSpPr/>
            <p:nvPr/>
          </p:nvSpPr>
          <p:spPr>
            <a:xfrm>
              <a:off x="7527" y="3972"/>
              <a:ext cx="443" cy="516"/>
            </a:xfrm>
            <a:prstGeom prst="star5">
              <a:avLst/>
            </a:prstGeom>
            <a:solidFill>
              <a:srgbClr val="FFC000"/>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dirty="0"/>
            </a:p>
          </p:txBody>
        </p:sp>
      </p:grpSp>
      <p:grpSp>
        <p:nvGrpSpPr>
          <p:cNvPr id="8" name="组合 7"/>
          <p:cNvGrpSpPr/>
          <p:nvPr/>
        </p:nvGrpSpPr>
        <p:grpSpPr>
          <a:xfrm>
            <a:off x="147955" y="3236379"/>
            <a:ext cx="8943340" cy="1092835"/>
            <a:chOff x="147955" y="3232369"/>
            <a:chExt cx="8943340" cy="1179804"/>
          </a:xfrm>
        </p:grpSpPr>
        <p:sp>
          <p:nvSpPr>
            <p:cNvPr id="6" name="文本框 5"/>
            <p:cNvSpPr txBox="1"/>
            <p:nvPr/>
          </p:nvSpPr>
          <p:spPr>
            <a:xfrm>
              <a:off x="147955" y="3232369"/>
              <a:ext cx="8943340" cy="1179804"/>
            </a:xfrm>
            <a:prstGeom prst="rect">
              <a:avLst/>
            </a:prstGeom>
            <a:solidFill>
              <a:srgbClr val="B8E9EC"/>
            </a:solidFill>
            <a:ln>
              <a:gradFill>
                <a:gsLst>
                  <a:gs pos="50000">
                    <a:srgbClr val="97C8E1"/>
                  </a:gs>
                  <a:gs pos="0">
                    <a:srgbClr val="BADAEB"/>
                  </a:gs>
                  <a:gs pos="100000">
                    <a:srgbClr val="74B5D6"/>
                  </a:gs>
                </a:gsLst>
                <a:lin ang="5400000" scaled="0"/>
              </a:gradFill>
            </a:ln>
          </p:spPr>
          <p:txBody>
            <a:bodyPr wrap="square">
              <a:noAutofit/>
            </a:bodyPr>
            <a:lstStyle/>
            <a:p>
              <a:pPr fontAlgn="ctr"/>
              <a:r>
                <a:rPr lang="en-US" altLang="zh-CN" dirty="0">
                  <a:latin typeface="Times New Roman" panose="02020603050405020304" charset="0"/>
                  <a:cs typeface="Times New Roman" panose="02020603050405020304" charset="0"/>
                </a:rPr>
                <a:t>9. What was </a:t>
              </a:r>
              <a:r>
                <a:rPr lang="en-US" altLang="zh-CN" dirty="0">
                  <a:highlight>
                    <a:srgbClr val="FFFF00"/>
                  </a:highlight>
                  <a:latin typeface="Times New Roman" panose="02020603050405020304" charset="0"/>
                  <a:cs typeface="Times New Roman" panose="02020603050405020304" charset="0"/>
                </a:rPr>
                <a:t>the study</a:t>
              </a:r>
              <a:r>
                <a:rPr lang="en-US" altLang="zh-CN" dirty="0">
                  <a:latin typeface="Times New Roman" panose="02020603050405020304" charset="0"/>
                  <a:cs typeface="Times New Roman" panose="02020603050405020304" charset="0"/>
                </a:rPr>
                <a:t> based on</a:t>
              </a:r>
              <a:r>
                <a:rPr lang="en-US" altLang="zh-CN" dirty="0">
                  <a:latin typeface="Times New Roman" panose="02020603050405020304" charset="0"/>
                  <a:ea typeface="宋体" panose="02010600030101010101" pitchFamily="2" charset="-122"/>
                  <a:cs typeface="Times New Roman" panose="02020603050405020304" charset="0"/>
                </a:rPr>
                <a:t>?           </a:t>
              </a:r>
              <a:r>
                <a:rPr lang="en-US" altLang="zh-CN" dirty="0">
                  <a:highlight>
                    <a:srgbClr val="FFFF00"/>
                  </a:highlight>
                  <a:latin typeface="Times New Roman" panose="02020603050405020304" charset="0"/>
                  <a:ea typeface="宋体" panose="02010600030101010101" pitchFamily="2" charset="-122"/>
                  <a:cs typeface="Times New Roman" panose="02020603050405020304" charset="0"/>
                </a:rPr>
                <a:t> [the study</a:t>
              </a:r>
              <a:r>
                <a:rPr lang="zh-CN" altLang="en-US" dirty="0">
                  <a:highlight>
                    <a:srgbClr val="FFFF00"/>
                  </a:highlight>
                  <a:latin typeface="Times New Roman" panose="02020603050405020304" charset="0"/>
                  <a:ea typeface="宋体" panose="02010600030101010101" pitchFamily="2" charset="-122"/>
                  <a:cs typeface="Times New Roman" panose="02020603050405020304" charset="0"/>
                </a:rPr>
                <a:t>指的是现在的研究，定位在</a:t>
              </a:r>
              <a:r>
                <a:rPr lang="en-US" altLang="zh-CN" dirty="0">
                  <a:highlight>
                    <a:srgbClr val="FFFF00"/>
                  </a:highlight>
                  <a:latin typeface="Times New Roman" panose="02020603050405020304" charset="0"/>
                  <a:ea typeface="宋体" panose="02010600030101010101" pitchFamily="2" charset="-122"/>
                  <a:cs typeface="Times New Roman" panose="02020603050405020304" charset="0"/>
                </a:rPr>
                <a:t>para.2]</a:t>
              </a:r>
              <a:endParaRPr lang="en-US" altLang="zh-CN" dirty="0">
                <a:highlight>
                  <a:srgbClr val="FFFF00"/>
                </a:highlight>
                <a:latin typeface="Times New Roman" panose="02020603050405020304" charset="0"/>
                <a:ea typeface="宋体" panose="02010600030101010101" pitchFamily="2" charset="-122"/>
                <a:cs typeface="Times New Roman" panose="02020603050405020304" charset="0"/>
              </a:endParaRPr>
            </a:p>
            <a:p>
              <a:pPr fontAlgn="ctr"/>
              <a:r>
                <a:rPr lang="en-US" altLang="zh-CN" dirty="0">
                  <a:latin typeface="Times New Roman" panose="02020603050405020304" charset="0"/>
                  <a:cs typeface="Times New Roman" panose="02020603050405020304" charset="0"/>
                </a:rPr>
                <a:t>A. The participants’ age differences.	B. </a:t>
              </a:r>
              <a:r>
                <a:rPr lang="en-US" altLang="zh-CN" dirty="0">
                  <a:highlight>
                    <a:srgbClr val="FF00FF"/>
                  </a:highlight>
                  <a:latin typeface="Times New Roman" panose="02020603050405020304" charset="0"/>
                  <a:cs typeface="Times New Roman" panose="02020603050405020304" charset="0"/>
                </a:rPr>
                <a:t>Real-life</a:t>
              </a:r>
              <a:r>
                <a:rPr lang="en-US" altLang="zh-CN" dirty="0">
                  <a:latin typeface="Times New Roman" panose="02020603050405020304" charset="0"/>
                  <a:cs typeface="Times New Roman" panose="02020603050405020304" charset="0"/>
                </a:rPr>
                <a:t> data from the participants.</a:t>
              </a:r>
              <a:endParaRPr lang="en-US" altLang="zh-CN" dirty="0">
                <a:latin typeface="Times New Roman" panose="02020603050405020304" charset="0"/>
                <a:cs typeface="Times New Roman" panose="02020603050405020304" charset="0"/>
              </a:endParaRPr>
            </a:p>
            <a:p>
              <a:pPr fontAlgn="ctr"/>
              <a:r>
                <a:rPr lang="en-US" altLang="zh-CN" dirty="0">
                  <a:latin typeface="Times New Roman" panose="02020603050405020304" charset="0"/>
                  <a:cs typeface="Times New Roman" panose="02020603050405020304" charset="0"/>
                </a:rPr>
                <a:t>C. Minute-to-hour cognitive tracking.	D. The laboratory-controlled conditions.</a:t>
              </a:r>
              <a:endParaRPr lang="en-US" altLang="zh-CN" dirty="0">
                <a:highlight>
                  <a:srgbClr val="C0C0C0"/>
                </a:highlight>
                <a:latin typeface="Times New Roman" panose="02020603050405020304" charset="0"/>
                <a:cs typeface="Times New Roman" panose="02020603050405020304" charset="0"/>
              </a:endParaRPr>
            </a:p>
          </p:txBody>
        </p:sp>
        <p:sp>
          <p:nvSpPr>
            <p:cNvPr id="7" name="五角星 1"/>
            <p:cNvSpPr/>
            <p:nvPr/>
          </p:nvSpPr>
          <p:spPr>
            <a:xfrm>
              <a:off x="3833400" y="3582196"/>
              <a:ext cx="281305" cy="327660"/>
            </a:xfrm>
            <a:prstGeom prst="star5">
              <a:avLst/>
            </a:prstGeom>
            <a:solidFill>
              <a:srgbClr val="FFC000"/>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dirty="0"/>
            </a:p>
          </p:txBody>
        </p:sp>
      </p:grpSp>
      <p:grpSp>
        <p:nvGrpSpPr>
          <p:cNvPr id="9" name="组合 8"/>
          <p:cNvGrpSpPr/>
          <p:nvPr/>
        </p:nvGrpSpPr>
        <p:grpSpPr>
          <a:xfrm>
            <a:off x="147955" y="610235"/>
            <a:ext cx="8943340" cy="1092835"/>
            <a:chOff x="148272" y="3286768"/>
            <a:chExt cx="8943340" cy="1092835"/>
          </a:xfrm>
        </p:grpSpPr>
        <p:sp>
          <p:nvSpPr>
            <p:cNvPr id="10" name="文本框 9"/>
            <p:cNvSpPr txBox="1"/>
            <p:nvPr/>
          </p:nvSpPr>
          <p:spPr>
            <a:xfrm>
              <a:off x="148272" y="3286768"/>
              <a:ext cx="8943340" cy="1092835"/>
            </a:xfrm>
            <a:prstGeom prst="rect">
              <a:avLst/>
            </a:prstGeom>
            <a:solidFill>
              <a:srgbClr val="B8E9EC"/>
            </a:solidFill>
            <a:ln>
              <a:gradFill>
                <a:gsLst>
                  <a:gs pos="50000">
                    <a:srgbClr val="97C8E1"/>
                  </a:gs>
                  <a:gs pos="0">
                    <a:srgbClr val="BADAEB"/>
                  </a:gs>
                  <a:gs pos="100000">
                    <a:srgbClr val="74B5D6"/>
                  </a:gs>
                </a:gsLst>
                <a:lin ang="5400000" scaled="0"/>
              </a:gradFill>
            </a:ln>
          </p:spPr>
          <p:txBody>
            <a:bodyPr wrap="square">
              <a:noAutofit/>
            </a:bodyPr>
            <a:lstStyle/>
            <a:p>
              <a:pPr fontAlgn="ctr"/>
              <a:r>
                <a:rPr lang="en-US" altLang="zh-CN" dirty="0">
                  <a:latin typeface="Times New Roman" panose="02020603050405020304" charset="0"/>
                  <a:cs typeface="Times New Roman" panose="02020603050405020304" charset="0"/>
                </a:rPr>
                <a:t>10. What were the participants </a:t>
              </a:r>
              <a:r>
                <a:rPr lang="en-US" altLang="zh-CN" dirty="0">
                  <a:highlight>
                    <a:srgbClr val="FFFF00"/>
                  </a:highlight>
                  <a:latin typeface="Times New Roman" panose="02020603050405020304" charset="0"/>
                  <a:cs typeface="Times New Roman" panose="02020603050405020304" charset="0"/>
                </a:rPr>
                <a:t>expected to do in the study</a:t>
              </a:r>
              <a:r>
                <a:rPr lang="en-US" altLang="zh-CN" dirty="0">
                  <a:latin typeface="Times New Roman" panose="02020603050405020304" charset="0"/>
                  <a:cs typeface="Times New Roman" panose="02020603050405020304" charset="0"/>
                </a:rPr>
                <a:t>?    </a:t>
              </a:r>
              <a:r>
                <a:rPr lang="en-US" altLang="zh-CN" dirty="0">
                  <a:highlight>
                    <a:srgbClr val="FFFF00"/>
                  </a:highlight>
                  <a:latin typeface="Times New Roman" panose="02020603050405020304" charset="0"/>
                  <a:cs typeface="Times New Roman" panose="02020603050405020304" charset="0"/>
                </a:rPr>
                <a:t>[</a:t>
              </a:r>
              <a:r>
                <a:rPr lang="zh-CN" altLang="en-US" dirty="0">
                  <a:highlight>
                    <a:srgbClr val="FFFF00"/>
                  </a:highlight>
                  <a:latin typeface="宋体" panose="02010600030101010101" pitchFamily="2" charset="-122"/>
                  <a:ea typeface="宋体" panose="02010600030101010101" pitchFamily="2" charset="-122"/>
                  <a:cs typeface="Times New Roman" panose="02020603050405020304" charset="0"/>
                </a:rPr>
                <a:t>定位在</a:t>
              </a:r>
              <a:r>
                <a:rPr lang="en-US" altLang="zh-CN" dirty="0">
                  <a:highlight>
                    <a:srgbClr val="FFFF00"/>
                  </a:highlight>
                  <a:latin typeface="Times New Roman" panose="02020603050405020304" charset="0"/>
                  <a:cs typeface="Times New Roman" panose="02020603050405020304" charset="0"/>
                </a:rPr>
                <a:t>para.3]</a:t>
              </a:r>
              <a:endParaRPr lang="en-US" altLang="zh-CN" dirty="0">
                <a:highlight>
                  <a:srgbClr val="FFFF00"/>
                </a:highlight>
                <a:latin typeface="Times New Roman" panose="02020603050405020304" charset="0"/>
                <a:cs typeface="Times New Roman" panose="02020603050405020304" charset="0"/>
              </a:endParaRPr>
            </a:p>
            <a:p>
              <a:pPr fontAlgn="ctr"/>
              <a:r>
                <a:rPr lang="en-US" altLang="zh-CN" dirty="0">
                  <a:latin typeface="Times New Roman" panose="02020603050405020304" charset="0"/>
                  <a:cs typeface="Times New Roman" panose="02020603050405020304" charset="0"/>
                </a:rPr>
                <a:t>A. Check their health conditions.	B. Increase their physical activity.</a:t>
              </a:r>
              <a:endParaRPr lang="en-US" altLang="zh-CN" dirty="0">
                <a:latin typeface="Times New Roman" panose="02020603050405020304" charset="0"/>
                <a:cs typeface="Times New Roman" panose="02020603050405020304" charset="0"/>
              </a:endParaRPr>
            </a:p>
            <a:p>
              <a:pPr fontAlgn="ctr"/>
              <a:r>
                <a:rPr lang="en-US" altLang="zh-CN" dirty="0">
                  <a:latin typeface="Times New Roman" panose="02020603050405020304" charset="0"/>
                  <a:cs typeface="Times New Roman" panose="02020603050405020304" charset="0"/>
                </a:rPr>
                <a:t>C. Wear </a:t>
              </a:r>
              <a:r>
                <a:rPr lang="en-US" altLang="zh-CN" dirty="0">
                  <a:highlight>
                    <a:srgbClr val="FF00FF"/>
                  </a:highlight>
                  <a:latin typeface="Times New Roman" panose="02020603050405020304" charset="0"/>
                  <a:cs typeface="Times New Roman" panose="02020603050405020304" charset="0"/>
                </a:rPr>
                <a:t>a special device </a:t>
              </a:r>
              <a:r>
                <a:rPr lang="en-US" altLang="zh-CN" dirty="0">
                  <a:latin typeface="Times New Roman" panose="02020603050405020304" charset="0"/>
                  <a:cs typeface="Times New Roman" panose="02020603050405020304" charset="0"/>
                </a:rPr>
                <a:t>for days.	D. Design an online cognitive test.</a:t>
              </a:r>
              <a:endParaRPr lang="en-US" altLang="zh-CN" dirty="0">
                <a:highlight>
                  <a:srgbClr val="C0C0C0"/>
                </a:highlight>
                <a:latin typeface="Times New Roman" panose="02020603050405020304" charset="0"/>
                <a:cs typeface="Times New Roman" panose="02020603050405020304" charset="0"/>
              </a:endParaRPr>
            </a:p>
          </p:txBody>
        </p:sp>
        <p:sp>
          <p:nvSpPr>
            <p:cNvPr id="11" name="五角星 1"/>
            <p:cNvSpPr/>
            <p:nvPr/>
          </p:nvSpPr>
          <p:spPr>
            <a:xfrm>
              <a:off x="216510" y="3833185"/>
              <a:ext cx="281305" cy="327660"/>
            </a:xfrm>
            <a:prstGeom prst="star5">
              <a:avLst/>
            </a:prstGeom>
            <a:solidFill>
              <a:srgbClr val="FFC000"/>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dirty="0"/>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5"/>
                                        </p:tgtEl>
                                      </p:cBhvr>
                                    </p:animEffect>
                                    <p:set>
                                      <p:cBhvr>
                                        <p:cTn id="14" dur="1" fill="hold">
                                          <p:stCondLst>
                                            <p:cond delay="499"/>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9"/>
                                        </p:tgtEl>
                                      </p:cBhvr>
                                    </p:animEffect>
                                    <p:set>
                                      <p:cBhvr>
                                        <p:cTn id="36"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91069" y="551930"/>
            <a:ext cx="9048465" cy="4062651"/>
          </a:xfrm>
          <a:prstGeom prst="rect">
            <a:avLst/>
          </a:prstGeom>
          <a:noFill/>
        </p:spPr>
        <p:txBody>
          <a:bodyPr wrap="square" rtlCol="0">
            <a:spAutoFit/>
          </a:bodyPr>
          <a:lstStyle/>
          <a:p>
            <a:pPr algn="just"/>
            <a:r>
              <a:rPr lang="en-US" altLang="zh-CN" sz="2400" dirty="0">
                <a:latin typeface="Times New Roman" panose="02020603050405020304" charset="0"/>
                <a:cs typeface="Times New Roman" panose="02020603050405020304" charset="0"/>
              </a:rPr>
              <a:t>      The results reveal that each 30-minute increase in moderate to energetic physical activity on the previous day corresponded to a 2—5% increase in episodic and working memory scores the next, although only the latter remained once participants’ sleep data was considered. The team also found each 30-minute </a:t>
            </a:r>
            <a:r>
              <a:rPr lang="en-US" altLang="zh-CN" sz="2400" dirty="0">
                <a:highlight>
                  <a:srgbClr val="C0C0C0"/>
                </a:highlight>
                <a:latin typeface="Times New Roman" panose="02020603050405020304" charset="0"/>
                <a:cs typeface="Times New Roman" panose="02020603050405020304" charset="0"/>
              </a:rPr>
              <a:t>increase in sedentary (</a:t>
            </a:r>
            <a:r>
              <a:rPr lang="zh-CN" altLang="en-US" sz="2400" dirty="0">
                <a:highlight>
                  <a:srgbClr val="C0C0C0"/>
                </a:highlight>
                <a:latin typeface="宋体" panose="02010600030101010101" pitchFamily="2" charset="-122"/>
                <a:ea typeface="宋体" panose="02010600030101010101" pitchFamily="2" charset="-122"/>
                <a:cs typeface="Times New Roman" panose="02020603050405020304" charset="0"/>
              </a:rPr>
              <a:t>久坐的</a:t>
            </a:r>
            <a:r>
              <a:rPr lang="en-US" altLang="zh-CN" sz="2400" dirty="0">
                <a:highlight>
                  <a:srgbClr val="C0C0C0"/>
                </a:highlight>
                <a:latin typeface="Times New Roman" panose="02020603050405020304" charset="0"/>
                <a:cs typeface="Times New Roman" panose="02020603050405020304" charset="0"/>
              </a:rPr>
              <a:t>) </a:t>
            </a:r>
            <a:r>
              <a:rPr lang="en-US" altLang="zh-CN" sz="2400" dirty="0" err="1">
                <a:highlight>
                  <a:srgbClr val="C0C0C0"/>
                </a:highlight>
                <a:latin typeface="Times New Roman" panose="02020603050405020304" charset="0"/>
                <a:cs typeface="Times New Roman" panose="02020603050405020304" charset="0"/>
              </a:rPr>
              <a:t>behaviour</a:t>
            </a:r>
            <a:r>
              <a:rPr lang="en-US" altLang="zh-CN" sz="2400" dirty="0">
                <a:latin typeface="Times New Roman" panose="02020603050405020304" charset="0"/>
                <a:cs typeface="Times New Roman" panose="02020603050405020304" charset="0"/>
              </a:rPr>
              <a:t> was associated with a small </a:t>
            </a:r>
            <a:r>
              <a:rPr lang="en-US" altLang="zh-CN" sz="2400" dirty="0">
                <a:highlight>
                  <a:srgbClr val="C0C0C0"/>
                </a:highlight>
                <a:latin typeface="Times New Roman" panose="02020603050405020304" charset="0"/>
                <a:cs typeface="Times New Roman" panose="02020603050405020304" charset="0"/>
              </a:rPr>
              <a:t>drop in working memory </a:t>
            </a:r>
            <a:r>
              <a:rPr lang="en-US" altLang="zh-CN" sz="2400" dirty="0">
                <a:latin typeface="Times New Roman" panose="02020603050405020304" charset="0"/>
                <a:cs typeface="Times New Roman" panose="02020603050405020304" charset="0"/>
              </a:rPr>
              <a:t>scores the next day while </a:t>
            </a:r>
            <a:r>
              <a:rPr lang="en-US" altLang="zh-CN" sz="2400" dirty="0">
                <a:solidFill>
                  <a:srgbClr val="C00000"/>
                </a:solidFill>
                <a:latin typeface="Times New Roman" panose="02020603050405020304" charset="0"/>
                <a:cs typeface="Times New Roman" panose="02020603050405020304" charset="0"/>
              </a:rPr>
              <a:t>those who </a:t>
            </a:r>
            <a:r>
              <a:rPr lang="en-US" altLang="zh-CN" sz="2400" dirty="0">
                <a:solidFill>
                  <a:srgbClr val="C00000"/>
                </a:solidFill>
                <a:highlight>
                  <a:srgbClr val="22C639"/>
                </a:highlight>
                <a:latin typeface="Times New Roman" panose="02020603050405020304" charset="0"/>
                <a:cs typeface="Times New Roman" panose="02020603050405020304" charset="0"/>
              </a:rPr>
              <a:t>slept at least six hours a night</a:t>
            </a:r>
            <a:r>
              <a:rPr lang="en-US" altLang="zh-CN" sz="2400" dirty="0">
                <a:solidFill>
                  <a:srgbClr val="C00000"/>
                </a:solidFill>
                <a:latin typeface="Times New Roman" panose="02020603050405020304" charset="0"/>
                <a:cs typeface="Times New Roman" panose="02020603050405020304" charset="0"/>
              </a:rPr>
              <a:t> had </a:t>
            </a:r>
            <a:r>
              <a:rPr lang="en-US" altLang="zh-CN" sz="2400" b="1" i="1" u="sng" dirty="0">
                <a:solidFill>
                  <a:srgbClr val="C00000"/>
                </a:solidFill>
                <a:latin typeface="Times New Roman" panose="02020603050405020304" charset="0"/>
                <a:cs typeface="Times New Roman" panose="02020603050405020304" charset="0"/>
              </a:rPr>
              <a:t>higher</a:t>
            </a:r>
            <a:r>
              <a:rPr lang="en-US" altLang="zh-CN" sz="2400" dirty="0">
                <a:solidFill>
                  <a:srgbClr val="C00000"/>
                </a:solidFill>
                <a:latin typeface="Times New Roman" panose="02020603050405020304" charset="0"/>
                <a:cs typeface="Times New Roman" panose="02020603050405020304" charset="0"/>
              </a:rPr>
              <a:t> scores for </a:t>
            </a:r>
            <a:r>
              <a:rPr lang="en-US" altLang="zh-CN" sz="2400" dirty="0">
                <a:solidFill>
                  <a:srgbClr val="C00000"/>
                </a:solidFill>
                <a:highlight>
                  <a:srgbClr val="F2A9EF"/>
                </a:highlight>
                <a:latin typeface="Times New Roman" panose="02020603050405020304" charset="0"/>
                <a:cs typeface="Times New Roman" panose="02020603050405020304" charset="0"/>
              </a:rPr>
              <a:t>episodic memory</a:t>
            </a:r>
            <a:r>
              <a:rPr lang="en-US" altLang="zh-CN" sz="2400" dirty="0">
                <a:solidFill>
                  <a:srgbClr val="C00000"/>
                </a:solidFill>
                <a:latin typeface="Times New Roman" panose="02020603050405020304" charset="0"/>
                <a:cs typeface="Times New Roman" panose="02020603050405020304" charset="0"/>
              </a:rPr>
              <a:t>, attention and physical response speed the next day, after taking into account levels of physical activity, </a:t>
            </a:r>
            <a:r>
              <a:rPr lang="en-US" altLang="zh-CN" sz="2400" b="1" i="1" u="sng" dirty="0">
                <a:solidFill>
                  <a:srgbClr val="C00000"/>
                </a:solidFill>
                <a:latin typeface="Times New Roman" panose="02020603050405020304" charset="0"/>
                <a:cs typeface="Times New Roman" panose="02020603050405020304" charset="0"/>
              </a:rPr>
              <a:t>than</a:t>
            </a:r>
            <a:r>
              <a:rPr lang="en-US" altLang="zh-CN" sz="2400" dirty="0">
                <a:solidFill>
                  <a:srgbClr val="C00000"/>
                </a:solidFill>
                <a:latin typeface="Times New Roman" panose="02020603050405020304" charset="0"/>
                <a:cs typeface="Times New Roman" panose="02020603050405020304" charset="0"/>
              </a:rPr>
              <a:t> those who had less sleep.</a:t>
            </a:r>
            <a:endParaRPr lang="en-US" altLang="zh-CN" sz="2400" dirty="0">
              <a:solidFill>
                <a:srgbClr val="C00000"/>
              </a:solidFill>
              <a:latin typeface="Times New Roman" panose="02020603050405020304" charset="0"/>
              <a:cs typeface="Times New Roman" panose="02020603050405020304" charset="0"/>
            </a:endParaRPr>
          </a:p>
          <a:p>
            <a:endParaRPr lang="es-ES" dirty="0"/>
          </a:p>
        </p:txBody>
      </p:sp>
      <p:sp>
        <p:nvSpPr>
          <p:cNvPr id="15" name="文本框 14"/>
          <p:cNvSpPr txBox="1"/>
          <p:nvPr/>
        </p:nvSpPr>
        <p:spPr>
          <a:xfrm>
            <a:off x="2952466" y="4430468"/>
            <a:ext cx="8887569" cy="1960281"/>
          </a:xfrm>
          <a:prstGeom prst="rect">
            <a:avLst/>
          </a:prstGeom>
          <a:solidFill>
            <a:srgbClr val="B8E9EC"/>
          </a:solidFill>
          <a:ln>
            <a:gradFill>
              <a:gsLst>
                <a:gs pos="50000">
                  <a:srgbClr val="97C8E1"/>
                </a:gs>
                <a:gs pos="0">
                  <a:srgbClr val="BADAEB"/>
                </a:gs>
                <a:gs pos="100000">
                  <a:srgbClr val="74B5D6"/>
                </a:gs>
              </a:gsLst>
              <a:lin ang="5400000" scaled="0"/>
            </a:gradFill>
          </a:ln>
        </p:spPr>
        <p:txBody>
          <a:bodyPr wrap="square">
            <a:noAutofit/>
          </a:bodyPr>
          <a:lstStyle/>
          <a:p>
            <a:pPr marL="0" marR="0" algn="l" fontAlgn="ctr">
              <a:lnSpc>
                <a:spcPct val="135000"/>
              </a:lnSpc>
            </a:pPr>
            <a:r>
              <a:rPr lang="en-US" altLang="zh-CN" sz="1800" kern="100" dirty="0">
                <a:solidFill>
                  <a:srgbClr val="000000"/>
                </a:solidFill>
                <a:effectLst/>
                <a:latin typeface="Times New Roman" panose="02020603050405020304" charset="0"/>
                <a:ea typeface="宋体" panose="02010600030101010101" pitchFamily="2" charset="-122"/>
                <a:cs typeface="宋体" panose="02010600030101010101" pitchFamily="2" charset="-122"/>
              </a:rPr>
              <a:t>11. What can we infer from </a:t>
            </a:r>
            <a:r>
              <a:rPr lang="en-US" altLang="zh-CN" sz="1800" kern="100" dirty="0">
                <a:solidFill>
                  <a:srgbClr val="000000"/>
                </a:solidFill>
                <a:effectLst/>
                <a:highlight>
                  <a:srgbClr val="FFFF00"/>
                </a:highlight>
                <a:latin typeface="Times New Roman" panose="02020603050405020304" charset="0"/>
                <a:ea typeface="宋体" panose="02010600030101010101" pitchFamily="2" charset="-122"/>
                <a:cs typeface="宋体" panose="02010600030101010101" pitchFamily="2" charset="-122"/>
              </a:rPr>
              <a:t>the results </a:t>
            </a:r>
            <a:r>
              <a:rPr lang="en-US" altLang="zh-CN" sz="1800" kern="100" dirty="0">
                <a:solidFill>
                  <a:srgbClr val="000000"/>
                </a:solidFill>
                <a:effectLst/>
                <a:latin typeface="Times New Roman" panose="02020603050405020304" charset="0"/>
                <a:ea typeface="宋体" panose="02010600030101010101" pitchFamily="2" charset="-122"/>
                <a:cs typeface="宋体" panose="02010600030101010101" pitchFamily="2" charset="-122"/>
              </a:rPr>
              <a:t>of the study?  [</a:t>
            </a:r>
            <a:r>
              <a:rPr lang="zh-CN" altLang="en-US" sz="1800" kern="100" dirty="0">
                <a:solidFill>
                  <a:srgbClr val="000000"/>
                </a:solidFill>
                <a:effectLst/>
                <a:latin typeface="Times New Roman" panose="02020603050405020304" charset="0"/>
                <a:ea typeface="宋体" panose="02010600030101010101" pitchFamily="2" charset="-122"/>
                <a:cs typeface="宋体" panose="02010600030101010101" pitchFamily="2" charset="-122"/>
              </a:rPr>
              <a:t>定位在</a:t>
            </a:r>
            <a:r>
              <a:rPr lang="en-US" altLang="zh-CN" sz="1800" kern="100" dirty="0">
                <a:solidFill>
                  <a:srgbClr val="000000"/>
                </a:solidFill>
                <a:effectLst/>
                <a:latin typeface="Times New Roman" panose="02020603050405020304" charset="0"/>
                <a:ea typeface="宋体" panose="02010600030101010101" pitchFamily="2" charset="-122"/>
                <a:cs typeface="宋体" panose="02010600030101010101" pitchFamily="2" charset="-122"/>
              </a:rPr>
              <a:t>para.4]</a:t>
            </a:r>
            <a:endParaRPr lang="en-US" altLang="zh-CN" sz="1800" kern="100" dirty="0">
              <a:effectLst/>
              <a:latin typeface="Times New Roman" panose="02020603050405020304" charset="0"/>
              <a:ea typeface="宋体" panose="02010600030101010101" pitchFamily="2" charset="-122"/>
              <a:cs typeface="宋体" panose="02010600030101010101" pitchFamily="2" charset="-122"/>
            </a:endParaRPr>
          </a:p>
          <a:p>
            <a:pPr marL="0" marR="0" algn="l" fontAlgn="ctr">
              <a:lnSpc>
                <a:spcPct val="135000"/>
              </a:lnSpc>
            </a:pPr>
            <a:r>
              <a:rPr lang="en-US" altLang="zh-CN" sz="1800" kern="100" dirty="0">
                <a:solidFill>
                  <a:srgbClr val="000000"/>
                </a:solidFill>
                <a:effectLst/>
                <a:latin typeface="Times New Roman" panose="02020603050405020304" charset="0"/>
                <a:ea typeface="宋体" panose="02010600030101010101" pitchFamily="2" charset="-122"/>
                <a:cs typeface="宋体" panose="02010600030101010101" pitchFamily="2" charset="-122"/>
              </a:rPr>
              <a:t>A. </a:t>
            </a:r>
            <a:r>
              <a:rPr lang="en-US" altLang="zh-CN" sz="1800" kern="100" dirty="0">
                <a:solidFill>
                  <a:srgbClr val="000000"/>
                </a:solidFill>
                <a:effectLst/>
                <a:highlight>
                  <a:srgbClr val="C0C0C0"/>
                </a:highlight>
                <a:latin typeface="Times New Roman" panose="02020603050405020304" charset="0"/>
                <a:ea typeface="宋体" panose="02010600030101010101" pitchFamily="2" charset="-122"/>
                <a:cs typeface="宋体" panose="02010600030101010101" pitchFamily="2" charset="-122"/>
              </a:rPr>
              <a:t>Working memory will decline </a:t>
            </a:r>
            <a:r>
              <a:rPr lang="en-US" altLang="zh-CN" sz="1800" kern="100" dirty="0">
                <a:solidFill>
                  <a:srgbClr val="000000"/>
                </a:solidFill>
                <a:effectLst/>
                <a:latin typeface="Times New Roman" panose="02020603050405020304" charset="0"/>
                <a:ea typeface="宋体" panose="02010600030101010101" pitchFamily="2" charset="-122"/>
                <a:cs typeface="宋体" panose="02010600030101010101" pitchFamily="2" charset="-122"/>
              </a:rPr>
              <a:t>if we </a:t>
            </a:r>
            <a:r>
              <a:rPr lang="en-US" altLang="zh-CN" sz="1800" u="sng" kern="100" dirty="0">
                <a:solidFill>
                  <a:srgbClr val="000000"/>
                </a:solidFill>
                <a:effectLst/>
                <a:highlight>
                  <a:srgbClr val="C0C0C0"/>
                </a:highlight>
                <a:latin typeface="Times New Roman" panose="02020603050405020304" charset="0"/>
                <a:ea typeface="宋体" panose="02010600030101010101" pitchFamily="2" charset="-122"/>
                <a:cs typeface="宋体" panose="02010600030101010101" pitchFamily="2" charset="-122"/>
              </a:rPr>
              <a:t>exercise less often</a:t>
            </a:r>
            <a:r>
              <a:rPr lang="en-US" altLang="zh-CN" sz="1800" kern="100" dirty="0">
                <a:solidFill>
                  <a:srgbClr val="000000"/>
                </a:solidFill>
                <a:effectLst/>
                <a:latin typeface="Times New Roman" panose="02020603050405020304" charset="0"/>
                <a:ea typeface="宋体" panose="02010600030101010101" pitchFamily="2" charset="-122"/>
                <a:cs typeface="宋体" panose="02010600030101010101" pitchFamily="2" charset="-122"/>
              </a:rPr>
              <a:t>.  </a:t>
            </a:r>
            <a:r>
              <a:rPr lang="zh-CN" altLang="en-US" sz="1800" kern="100" dirty="0">
                <a:solidFill>
                  <a:srgbClr val="000000"/>
                </a:solidFill>
                <a:effectLst/>
                <a:latin typeface="Times New Roman" panose="02020603050405020304" charset="0"/>
                <a:ea typeface="宋体" panose="02010600030101010101" pitchFamily="2" charset="-122"/>
                <a:cs typeface="宋体" panose="02010600030101010101" pitchFamily="2" charset="-122"/>
              </a:rPr>
              <a:t>锻炼频率减少≠久坐行为增加</a:t>
            </a:r>
            <a:endParaRPr lang="en-US" altLang="zh-CN" sz="1800" kern="100" dirty="0">
              <a:effectLst/>
              <a:latin typeface="Times New Roman" panose="02020603050405020304" charset="0"/>
              <a:ea typeface="宋体" panose="02010600030101010101" pitchFamily="2" charset="-122"/>
              <a:cs typeface="宋体" panose="02010600030101010101" pitchFamily="2" charset="-122"/>
            </a:endParaRPr>
          </a:p>
          <a:p>
            <a:pPr marL="0" marR="0" algn="l" fontAlgn="ctr">
              <a:lnSpc>
                <a:spcPct val="135000"/>
              </a:lnSpc>
            </a:pPr>
            <a:r>
              <a:rPr lang="en-US" altLang="zh-CN" sz="1800" kern="100" dirty="0">
                <a:solidFill>
                  <a:srgbClr val="000000"/>
                </a:solidFill>
                <a:effectLst/>
                <a:latin typeface="Times New Roman" panose="02020603050405020304" charset="0"/>
                <a:ea typeface="宋体" panose="02010600030101010101" pitchFamily="2" charset="-122"/>
                <a:cs typeface="宋体" panose="02010600030101010101" pitchFamily="2" charset="-122"/>
              </a:rPr>
              <a:t>B. Regular physical activity is </a:t>
            </a:r>
            <a:r>
              <a:rPr lang="en-US" altLang="zh-CN" sz="1800" u="sng" kern="100" dirty="0">
                <a:solidFill>
                  <a:srgbClr val="000000"/>
                </a:solidFill>
                <a:effectLst/>
                <a:latin typeface="Times New Roman" panose="02020603050405020304" charset="0"/>
                <a:ea typeface="宋体" panose="02010600030101010101" pitchFamily="2" charset="-122"/>
                <a:cs typeface="宋体" panose="02010600030101010101" pitchFamily="2" charset="-122"/>
              </a:rPr>
              <a:t>a must (x) </a:t>
            </a:r>
            <a:r>
              <a:rPr lang="en-US" altLang="zh-CN" sz="1800" kern="100" dirty="0">
                <a:solidFill>
                  <a:srgbClr val="000000"/>
                </a:solidFill>
                <a:effectLst/>
                <a:latin typeface="Times New Roman" panose="02020603050405020304" charset="0"/>
                <a:ea typeface="宋体" panose="02010600030101010101" pitchFamily="2" charset="-122"/>
                <a:cs typeface="宋体" panose="02010600030101010101" pitchFamily="2" charset="-122"/>
              </a:rPr>
              <a:t>to improve memory. </a:t>
            </a:r>
            <a:r>
              <a:rPr lang="zh-CN" altLang="en-US" sz="1800" kern="100" dirty="0">
                <a:solidFill>
                  <a:srgbClr val="000000"/>
                </a:solidFill>
                <a:effectLst/>
                <a:latin typeface="Times New Roman" panose="02020603050405020304" charset="0"/>
                <a:ea typeface="宋体" panose="02010600030101010101" pitchFamily="2" charset="-122"/>
                <a:cs typeface="宋体" panose="02010600030101010101" pitchFamily="2" charset="-122"/>
              </a:rPr>
              <a:t>原文未体现“必须”</a:t>
            </a:r>
            <a:endParaRPr lang="en-US" altLang="zh-CN" sz="1800" kern="100" dirty="0">
              <a:effectLst/>
              <a:latin typeface="Times New Roman" panose="02020603050405020304" charset="0"/>
              <a:ea typeface="宋体" panose="02010600030101010101" pitchFamily="2" charset="-122"/>
              <a:cs typeface="宋体" panose="02010600030101010101" pitchFamily="2" charset="-122"/>
            </a:endParaRPr>
          </a:p>
          <a:p>
            <a:pPr marL="0" marR="0" algn="l" fontAlgn="ctr">
              <a:lnSpc>
                <a:spcPct val="135000"/>
              </a:lnSpc>
            </a:pPr>
            <a:r>
              <a:rPr lang="en-US" altLang="zh-CN" sz="1800" kern="100" dirty="0">
                <a:solidFill>
                  <a:srgbClr val="000000"/>
                </a:solidFill>
                <a:effectLst/>
                <a:latin typeface="Times New Roman" panose="02020603050405020304" charset="0"/>
                <a:ea typeface="宋体" panose="02010600030101010101" pitchFamily="2" charset="-122"/>
                <a:cs typeface="宋体" panose="02010600030101010101" pitchFamily="2" charset="-122"/>
              </a:rPr>
              <a:t>C. 30-minute walk accounts for </a:t>
            </a:r>
            <a:r>
              <a:rPr lang="en-US" altLang="zh-CN" sz="1800" u="sng" kern="100" dirty="0">
                <a:solidFill>
                  <a:srgbClr val="000000"/>
                </a:solidFill>
                <a:effectLst/>
                <a:latin typeface="Times New Roman" panose="02020603050405020304" charset="0"/>
                <a:ea typeface="宋体" panose="02010600030101010101" pitchFamily="2" charset="-122"/>
                <a:cs typeface="宋体" panose="02010600030101010101" pitchFamily="2" charset="-122"/>
              </a:rPr>
              <a:t>a dramatic rise(x) </a:t>
            </a:r>
            <a:r>
              <a:rPr lang="en-US" altLang="zh-CN" sz="1800" kern="100" dirty="0">
                <a:solidFill>
                  <a:srgbClr val="000000"/>
                </a:solidFill>
                <a:effectLst/>
                <a:latin typeface="Times New Roman" panose="02020603050405020304" charset="0"/>
                <a:ea typeface="宋体" panose="02010600030101010101" pitchFamily="2" charset="-122"/>
                <a:cs typeface="宋体" panose="02010600030101010101" pitchFamily="2" charset="-122"/>
              </a:rPr>
              <a:t>in memory. </a:t>
            </a:r>
            <a:r>
              <a:rPr lang="zh-CN" altLang="en-US" sz="1800" u="sng" kern="100" dirty="0">
                <a:solidFill>
                  <a:srgbClr val="000000"/>
                </a:solidFill>
                <a:effectLst/>
                <a:latin typeface="Times New Roman" panose="02020603050405020304" charset="0"/>
                <a:ea typeface="宋体" panose="02010600030101010101" pitchFamily="2" charset="-122"/>
                <a:cs typeface="宋体" panose="02010600030101010101" pitchFamily="2" charset="-122"/>
              </a:rPr>
              <a:t>显著提升</a:t>
            </a:r>
            <a:r>
              <a:rPr lang="zh-CN" altLang="en-US" sz="1800" kern="100" dirty="0">
                <a:solidFill>
                  <a:srgbClr val="000000"/>
                </a:solidFill>
                <a:effectLst/>
                <a:latin typeface="Times New Roman" panose="02020603050405020304" charset="0"/>
                <a:ea typeface="宋体" panose="02010600030101010101" pitchFamily="2" charset="-122"/>
                <a:cs typeface="宋体" panose="02010600030101010101" pitchFamily="2" charset="-122"/>
              </a:rPr>
              <a:t>，夸大效果</a:t>
            </a:r>
            <a:endParaRPr lang="en-US" altLang="zh-CN" sz="1800" kern="100" dirty="0">
              <a:effectLst/>
              <a:latin typeface="Times New Roman" panose="02020603050405020304" charset="0"/>
              <a:ea typeface="宋体" panose="02010600030101010101" pitchFamily="2" charset="-122"/>
              <a:cs typeface="宋体" panose="02010600030101010101" pitchFamily="2" charset="-122"/>
            </a:endParaRPr>
          </a:p>
          <a:p>
            <a:pPr marL="0" marR="0" algn="l" fontAlgn="ctr">
              <a:lnSpc>
                <a:spcPct val="135000"/>
              </a:lnSpc>
            </a:pPr>
            <a:r>
              <a:rPr lang="en-US" altLang="zh-CN" sz="1800" kern="100" dirty="0">
                <a:solidFill>
                  <a:srgbClr val="000000"/>
                </a:solidFill>
                <a:effectLst/>
                <a:latin typeface="Times New Roman" panose="02020603050405020304" charset="0"/>
                <a:ea typeface="宋体" panose="02010600030101010101" pitchFamily="2" charset="-122"/>
                <a:cs typeface="宋体" panose="02010600030101010101" pitchFamily="2" charset="-122"/>
              </a:rPr>
              <a:t>D. There is a link between </a:t>
            </a:r>
            <a:r>
              <a:rPr lang="en-US" altLang="zh-CN" sz="1800" kern="100" dirty="0">
                <a:solidFill>
                  <a:srgbClr val="000000"/>
                </a:solidFill>
                <a:effectLst/>
                <a:highlight>
                  <a:srgbClr val="F2A9EF"/>
                </a:highlight>
                <a:latin typeface="Times New Roman" panose="02020603050405020304" charset="0"/>
                <a:ea typeface="宋体" panose="02010600030101010101" pitchFamily="2" charset="-122"/>
                <a:cs typeface="宋体" panose="02010600030101010101" pitchFamily="2" charset="-122"/>
              </a:rPr>
              <a:t>episodic memory </a:t>
            </a:r>
            <a:r>
              <a:rPr lang="en-US" altLang="zh-CN" sz="1800" kern="100" dirty="0">
                <a:solidFill>
                  <a:srgbClr val="000000"/>
                </a:solidFill>
                <a:effectLst/>
                <a:latin typeface="Times New Roman" panose="02020603050405020304" charset="0"/>
                <a:ea typeface="宋体" panose="02010600030101010101" pitchFamily="2" charset="-122"/>
                <a:cs typeface="宋体" panose="02010600030101010101" pitchFamily="2" charset="-122"/>
              </a:rPr>
              <a:t>and </a:t>
            </a:r>
            <a:r>
              <a:rPr lang="en-US" altLang="zh-CN" sz="1800" kern="100" dirty="0">
                <a:solidFill>
                  <a:srgbClr val="000000"/>
                </a:solidFill>
                <a:effectLst/>
                <a:highlight>
                  <a:srgbClr val="22C639"/>
                </a:highlight>
                <a:latin typeface="Times New Roman" panose="02020603050405020304" charset="0"/>
                <a:ea typeface="宋体" panose="02010600030101010101" pitchFamily="2" charset="-122"/>
                <a:cs typeface="宋体" panose="02010600030101010101" pitchFamily="2" charset="-122"/>
              </a:rPr>
              <a:t>good sleep</a:t>
            </a:r>
            <a:r>
              <a:rPr lang="en-US" altLang="zh-CN" sz="1800" kern="100" dirty="0">
                <a:solidFill>
                  <a:srgbClr val="000000"/>
                </a:solidFill>
                <a:effectLst/>
                <a:latin typeface="Times New Roman" panose="02020603050405020304" charset="0"/>
                <a:ea typeface="宋体" panose="02010600030101010101" pitchFamily="2" charset="-122"/>
                <a:cs typeface="宋体" panose="02010600030101010101" pitchFamily="2" charset="-122"/>
              </a:rPr>
              <a:t>.</a:t>
            </a:r>
            <a:endParaRPr lang="en-US" altLang="zh-CN" sz="1800" kern="100" dirty="0">
              <a:effectLst/>
              <a:latin typeface="Times New Roman" panose="02020603050405020304" charset="0"/>
              <a:ea typeface="宋体" panose="02010600030101010101" pitchFamily="2" charset="-122"/>
              <a:cs typeface="宋体" panose="02010600030101010101" pitchFamily="2" charset="-122"/>
            </a:endParaRPr>
          </a:p>
          <a:p>
            <a:pPr fontAlgn="ctr"/>
            <a:endParaRPr lang="en-US" altLang="zh-CN" dirty="0">
              <a:highlight>
                <a:srgbClr val="C0C0C0"/>
              </a:highlight>
              <a:latin typeface="Times New Roman" panose="02020603050405020304" charset="0"/>
              <a:cs typeface="Times New Roman" panose="02020603050405020304" charset="0"/>
            </a:endParaRPr>
          </a:p>
        </p:txBody>
      </p:sp>
      <p:sp>
        <p:nvSpPr>
          <p:cNvPr id="4" name="星形: 五角 3"/>
          <p:cNvSpPr/>
          <p:nvPr/>
        </p:nvSpPr>
        <p:spPr>
          <a:xfrm>
            <a:off x="2952466" y="5986710"/>
            <a:ext cx="313248" cy="319360"/>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18560" y="450731"/>
            <a:ext cx="11205151" cy="6463308"/>
          </a:xfrm>
          <a:prstGeom prst="rect">
            <a:avLst/>
          </a:prstGeom>
          <a:noFill/>
        </p:spPr>
        <p:txBody>
          <a:bodyPr wrap="square" rtlCol="0" anchor="t">
            <a:spAutoFit/>
          </a:bodyPr>
          <a:lstStyle/>
          <a:p>
            <a:r>
              <a:rPr lang="zh-CN" altLang="en-US" sz="2200" b="1" dirty="0">
                <a:latin typeface="宋体" panose="02010600030101010101" pitchFamily="2" charset="-122"/>
                <a:ea typeface="宋体" panose="02010600030101010101" pitchFamily="2" charset="-122"/>
                <a:sym typeface="+mn-ea"/>
              </a:rPr>
              <a:t>长难句：</a:t>
            </a:r>
            <a:endParaRPr lang="zh-CN" altLang="en-US" sz="2200" b="1" dirty="0">
              <a:latin typeface="宋体" panose="02010600030101010101" pitchFamily="2" charset="-122"/>
              <a:ea typeface="宋体" panose="02010600030101010101" pitchFamily="2" charset="-122"/>
            </a:endParaRPr>
          </a:p>
          <a:p>
            <a:r>
              <a:rPr lang="en-US" altLang="zh-CN" sz="2200" dirty="0">
                <a:latin typeface="Times New Roman" panose="02020603050405020304" charset="0"/>
                <a:cs typeface="Times New Roman" panose="02020603050405020304" charset="0"/>
                <a:sym typeface="+mn-ea"/>
              </a:rPr>
              <a:t>1. However, </a:t>
            </a:r>
            <a:r>
              <a:rPr lang="en-US" altLang="zh-CN" sz="2200" u="sng" dirty="0">
                <a:latin typeface="Times New Roman" panose="02020603050405020304" charset="0"/>
                <a:cs typeface="Times New Roman" panose="02020603050405020304" charset="0"/>
                <a:sym typeface="+mn-ea"/>
              </a:rPr>
              <a:t>many studies</a:t>
            </a:r>
            <a:r>
              <a:rPr lang="en-US" altLang="zh-CN" sz="2200" dirty="0">
                <a:latin typeface="Times New Roman" panose="02020603050405020304" charset="0"/>
                <a:cs typeface="Times New Roman" panose="02020603050405020304" charset="0"/>
                <a:sym typeface="+mn-ea"/>
              </a:rPr>
              <a:t> </a:t>
            </a:r>
            <a:r>
              <a:rPr lang="en-US" altLang="zh-CN" sz="2200" dirty="0">
                <a:solidFill>
                  <a:srgbClr val="0070C0"/>
                </a:solidFill>
                <a:latin typeface="Times New Roman" panose="02020603050405020304" charset="0"/>
                <a:cs typeface="Times New Roman" panose="02020603050405020304" charset="0"/>
                <a:sym typeface="+mn-ea"/>
              </a:rPr>
              <a:t>looking at short-term impacts</a:t>
            </a:r>
            <a:r>
              <a:rPr lang="en-US" altLang="zh-CN" sz="2200" dirty="0">
                <a:latin typeface="Times New Roman" panose="02020603050405020304" charset="0"/>
                <a:cs typeface="Times New Roman" panose="02020603050405020304" charset="0"/>
                <a:sym typeface="+mn-ea"/>
              </a:rPr>
              <a:t> </a:t>
            </a:r>
            <a:r>
              <a:rPr lang="en-US" altLang="zh-CN" sz="2200" u="sng" dirty="0">
                <a:latin typeface="Times New Roman" panose="02020603050405020304" charset="0"/>
                <a:cs typeface="Times New Roman" panose="02020603050405020304" charset="0"/>
                <a:sym typeface="+mn-ea"/>
              </a:rPr>
              <a:t>had </a:t>
            </a:r>
            <a:r>
              <a:rPr lang="en-US" altLang="zh-CN" sz="2200" u="sng" dirty="0">
                <a:solidFill>
                  <a:srgbClr val="C00000"/>
                </a:solidFill>
                <a:latin typeface="Times New Roman" panose="02020603050405020304" charset="0"/>
                <a:cs typeface="Times New Roman" panose="02020603050405020304" charset="0"/>
                <a:sym typeface="+mn-ea"/>
              </a:rPr>
              <a:t>been laboratory based</a:t>
            </a:r>
            <a:r>
              <a:rPr lang="en-US" altLang="zh-CN" sz="2200" dirty="0">
                <a:latin typeface="Times New Roman" panose="02020603050405020304" charset="0"/>
                <a:cs typeface="Times New Roman" panose="02020603050405020304" charset="0"/>
                <a:sym typeface="+mn-ea"/>
              </a:rPr>
              <a:t>, </a:t>
            </a:r>
            <a:endParaRPr lang="en-US" altLang="zh-CN" sz="2200" dirty="0">
              <a:latin typeface="Times New Roman" panose="02020603050405020304" charset="0"/>
              <a:cs typeface="Times New Roman" panose="02020603050405020304" charset="0"/>
              <a:sym typeface="+mn-ea"/>
            </a:endParaRPr>
          </a:p>
          <a:p>
            <a:r>
              <a:rPr lang="en-US" altLang="zh-CN" sz="2200" dirty="0">
                <a:latin typeface="Times New Roman" panose="02020603050405020304" charset="0"/>
                <a:cs typeface="Times New Roman" panose="02020603050405020304" charset="0"/>
                <a:sym typeface="+mn-ea"/>
              </a:rPr>
              <a:t>                          </a:t>
            </a:r>
            <a:r>
              <a:rPr lang="zh-CN" altLang="en-US" sz="2200" dirty="0">
                <a:latin typeface="宋体" panose="02010600030101010101" pitchFamily="2" charset="-122"/>
                <a:ea typeface="宋体" panose="02010600030101010101" pitchFamily="2" charset="-122"/>
                <a:cs typeface="宋体" panose="02010600030101010101" pitchFamily="2" charset="-122"/>
                <a:sym typeface="+mn-ea"/>
              </a:rPr>
              <a:t>主语</a:t>
            </a:r>
            <a:r>
              <a:rPr lang="en-US" altLang="zh-CN" sz="2200" dirty="0">
                <a:latin typeface="宋体" panose="02010600030101010101" pitchFamily="2" charset="-122"/>
                <a:ea typeface="宋体" panose="02010600030101010101" pitchFamily="2" charset="-122"/>
                <a:cs typeface="宋体" panose="02010600030101010101" pitchFamily="2" charset="-122"/>
                <a:sym typeface="+mn-ea"/>
              </a:rPr>
              <a:t>   </a:t>
            </a:r>
            <a:r>
              <a:rPr lang="en-US" altLang="zh-CN" sz="2200" dirty="0">
                <a:latin typeface="Times New Roman" panose="02020603050405020304" charset="0"/>
                <a:cs typeface="Times New Roman" panose="02020603050405020304" charset="0"/>
                <a:sym typeface="+mn-ea"/>
              </a:rPr>
              <a:t>            </a:t>
            </a:r>
            <a:r>
              <a:rPr lang="zh-CN" altLang="en-US" sz="2200" dirty="0">
                <a:solidFill>
                  <a:srgbClr val="0070C0"/>
                </a:solidFill>
                <a:latin typeface="宋体" panose="02010600030101010101" pitchFamily="2" charset="-122"/>
                <a:ea typeface="宋体" panose="02010600030101010101" pitchFamily="2" charset="-122"/>
                <a:cs typeface="Times New Roman" panose="02020603050405020304" charset="0"/>
                <a:sym typeface="+mn-ea"/>
              </a:rPr>
              <a:t>现在分词作后置定语</a:t>
            </a:r>
            <a:r>
              <a:rPr lang="en-US" altLang="zh-CN" sz="2200" dirty="0">
                <a:solidFill>
                  <a:srgbClr val="0070C0"/>
                </a:solidFill>
                <a:latin typeface="宋体" panose="02010600030101010101" pitchFamily="2" charset="-122"/>
                <a:ea typeface="宋体" panose="02010600030101010101" pitchFamily="2" charset="-122"/>
                <a:cs typeface="Times New Roman" panose="02020603050405020304" charset="0"/>
                <a:sym typeface="+mn-ea"/>
              </a:rPr>
              <a:t>         </a:t>
            </a:r>
            <a:r>
              <a:rPr lang="zh-CN" altLang="en-US" sz="2200" dirty="0">
                <a:latin typeface="宋体" panose="02010600030101010101" pitchFamily="2" charset="-122"/>
                <a:ea typeface="宋体" panose="02010600030101010101" pitchFamily="2" charset="-122"/>
                <a:cs typeface="Times New Roman" panose="02020603050405020304" charset="0"/>
                <a:sym typeface="+mn-ea"/>
              </a:rPr>
              <a:t>谓语</a:t>
            </a:r>
            <a:endParaRPr lang="en-US" altLang="zh-CN" sz="2200" dirty="0">
              <a:latin typeface="Times New Roman" panose="02020603050405020304" charset="0"/>
              <a:cs typeface="Times New Roman" panose="02020603050405020304" charset="0"/>
              <a:sym typeface="+mn-ea"/>
            </a:endParaRPr>
          </a:p>
          <a:p>
            <a:r>
              <a:rPr lang="en-US" altLang="zh-CN" sz="2200" u="sng" dirty="0">
                <a:latin typeface="Times New Roman" panose="02020603050405020304" charset="0"/>
                <a:cs typeface="Times New Roman" panose="02020603050405020304" charset="0"/>
                <a:sym typeface="+mn-ea"/>
              </a:rPr>
              <a:t>and</a:t>
            </a:r>
            <a:r>
              <a:rPr lang="en-US" altLang="zh-CN" sz="2200" dirty="0">
                <a:latin typeface="Times New Roman" panose="02020603050405020304" charset="0"/>
                <a:cs typeface="Times New Roman" panose="02020603050405020304" charset="0"/>
                <a:sym typeface="+mn-ea"/>
              </a:rPr>
              <a:t> primarily </a:t>
            </a:r>
            <a:r>
              <a:rPr lang="en-US" altLang="zh-CN" sz="2200" u="sng" dirty="0">
                <a:latin typeface="Times New Roman" panose="02020603050405020304" charset="0"/>
                <a:cs typeface="Times New Roman" panose="02020603050405020304" charset="0"/>
                <a:sym typeface="+mn-ea"/>
              </a:rPr>
              <a:t>tracked</a:t>
            </a:r>
            <a:r>
              <a:rPr lang="en-US" altLang="zh-CN" sz="2200" dirty="0">
                <a:latin typeface="Times New Roman" panose="02020603050405020304" charset="0"/>
                <a:cs typeface="Times New Roman" panose="02020603050405020304" charset="0"/>
                <a:sym typeface="+mn-ea"/>
              </a:rPr>
              <a:t> </a:t>
            </a:r>
            <a:r>
              <a:rPr lang="en-US" altLang="zh-CN" sz="2200" u="sng" dirty="0">
                <a:latin typeface="Times New Roman" panose="02020603050405020304" charset="0"/>
                <a:cs typeface="Times New Roman" panose="02020603050405020304" charset="0"/>
                <a:sym typeface="+mn-ea"/>
              </a:rPr>
              <a:t>responses</a:t>
            </a:r>
            <a:r>
              <a:rPr lang="en-US" altLang="zh-CN" sz="2200" dirty="0">
                <a:latin typeface="Times New Roman" panose="02020603050405020304" charset="0"/>
                <a:cs typeface="Times New Roman" panose="02020603050405020304" charset="0"/>
                <a:sym typeface="+mn-ea"/>
              </a:rPr>
              <a:t> </a:t>
            </a:r>
            <a:r>
              <a:rPr lang="en-US" altLang="zh-CN" sz="2200" u="sng" dirty="0">
                <a:latin typeface="Times New Roman" panose="02020603050405020304" charset="0"/>
                <a:cs typeface="Times New Roman" panose="02020603050405020304" charset="0"/>
                <a:sym typeface="+mn-ea"/>
              </a:rPr>
              <a:t>on a timescale of minutes to hours. </a:t>
            </a:r>
            <a:endParaRPr lang="en-US" altLang="zh-CN" sz="2200" dirty="0">
              <a:latin typeface="Times New Roman" panose="02020603050405020304" charset="0"/>
              <a:cs typeface="Times New Roman" panose="02020603050405020304" charset="0"/>
              <a:sym typeface="+mn-ea"/>
            </a:endParaRPr>
          </a:p>
          <a:p>
            <a:r>
              <a:rPr lang="en-US" altLang="zh-CN" sz="2200" dirty="0">
                <a:latin typeface="Times New Roman" panose="02020603050405020304" charset="0"/>
                <a:cs typeface="Times New Roman" panose="02020603050405020304" charset="0"/>
                <a:sym typeface="+mn-ea"/>
              </a:rPr>
              <a:t>                   </a:t>
            </a:r>
            <a:r>
              <a:rPr lang="en-US" altLang="zh-CN" sz="2200" dirty="0">
                <a:latin typeface="宋体" panose="02010600030101010101" pitchFamily="2" charset="-122"/>
                <a:ea typeface="宋体" panose="02010600030101010101" pitchFamily="2" charset="-122"/>
                <a:cs typeface="宋体" panose="02010600030101010101" pitchFamily="2" charset="-122"/>
                <a:sym typeface="+mn-ea"/>
              </a:rPr>
              <a:t> </a:t>
            </a:r>
            <a:r>
              <a:rPr lang="zh-CN" altLang="en-US" sz="2200" dirty="0">
                <a:latin typeface="宋体" panose="02010600030101010101" pitchFamily="2" charset="-122"/>
                <a:ea typeface="宋体" panose="02010600030101010101" pitchFamily="2" charset="-122"/>
                <a:cs typeface="宋体" panose="02010600030101010101" pitchFamily="2" charset="-122"/>
                <a:sym typeface="+mn-ea"/>
              </a:rPr>
              <a:t>并列谓语</a:t>
            </a:r>
            <a:r>
              <a:rPr lang="en-US" altLang="zh-CN" sz="2200" dirty="0">
                <a:latin typeface="宋体" panose="02010600030101010101" pitchFamily="2" charset="-122"/>
                <a:ea typeface="宋体" panose="02010600030101010101" pitchFamily="2" charset="-122"/>
                <a:cs typeface="宋体" panose="02010600030101010101" pitchFamily="2" charset="-122"/>
                <a:sym typeface="+mn-ea"/>
              </a:rPr>
              <a:t>  </a:t>
            </a:r>
            <a:r>
              <a:rPr lang="zh-CN" altLang="en-US" sz="2200" dirty="0">
                <a:latin typeface="宋体" panose="02010600030101010101" pitchFamily="2" charset="-122"/>
                <a:ea typeface="宋体" panose="02010600030101010101" pitchFamily="2" charset="-122"/>
                <a:cs typeface="宋体" panose="02010600030101010101" pitchFamily="2" charset="-122"/>
                <a:sym typeface="+mn-ea"/>
              </a:rPr>
              <a:t>宾语</a:t>
            </a:r>
            <a:r>
              <a:rPr lang="en-US" altLang="zh-CN" sz="2200" dirty="0">
                <a:latin typeface="宋体" panose="02010600030101010101" pitchFamily="2" charset="-122"/>
                <a:ea typeface="宋体" panose="02010600030101010101" pitchFamily="2" charset="-122"/>
                <a:cs typeface="宋体" panose="02010600030101010101" pitchFamily="2" charset="-122"/>
                <a:sym typeface="+mn-ea"/>
              </a:rPr>
              <a:t>   </a:t>
            </a:r>
            <a:r>
              <a:rPr lang="zh-CN" altLang="en-US" sz="2200" dirty="0">
                <a:latin typeface="宋体" panose="02010600030101010101" pitchFamily="2" charset="-122"/>
                <a:ea typeface="宋体" panose="02010600030101010101" pitchFamily="2" charset="-122"/>
                <a:cs typeface="宋体" panose="02010600030101010101" pitchFamily="2" charset="-122"/>
                <a:sym typeface="+mn-ea"/>
              </a:rPr>
              <a:t>介词短语作状语，说明跟踪反应的时间范围。</a:t>
            </a:r>
            <a:endParaRPr lang="zh-CN" altLang="en-US" sz="2200" dirty="0">
              <a:latin typeface="Times New Roman" panose="02020603050405020304" charset="0"/>
              <a:cs typeface="Times New Roman" panose="02020603050405020304" charset="0"/>
              <a:sym typeface="+mn-ea"/>
            </a:endParaRPr>
          </a:p>
          <a:p>
            <a:endParaRPr lang="en-US" altLang="zh-CN" sz="2200" dirty="0">
              <a:latin typeface="Times New Roman" panose="02020603050405020304" charset="0"/>
              <a:cs typeface="Times New Roman" panose="02020603050405020304" charset="0"/>
              <a:sym typeface="+mn-ea"/>
            </a:endParaRPr>
          </a:p>
          <a:p>
            <a:r>
              <a:rPr lang="en-US" altLang="zh-CN" sz="2200" dirty="0">
                <a:latin typeface="Times New Roman" panose="02020603050405020304" charset="0"/>
                <a:cs typeface="Times New Roman" panose="02020603050405020304" charset="0"/>
                <a:sym typeface="+mn-ea"/>
              </a:rPr>
              <a:t>[</a:t>
            </a:r>
            <a:r>
              <a:rPr lang="zh-CN" altLang="en-US" sz="2200" dirty="0">
                <a:latin typeface="宋体" panose="02010600030101010101" pitchFamily="2" charset="-122"/>
                <a:ea typeface="宋体" panose="02010600030101010101" pitchFamily="2" charset="-122"/>
                <a:cs typeface="Times New Roman" panose="02020603050405020304" charset="0"/>
                <a:sym typeface="+mn-ea"/>
              </a:rPr>
              <a:t>译</a:t>
            </a:r>
            <a:r>
              <a:rPr lang="en-US" altLang="zh-CN" sz="2200" dirty="0">
                <a:latin typeface="Times New Roman" panose="02020603050405020304" charset="0"/>
                <a:cs typeface="Times New Roman" panose="02020603050405020304" charset="0"/>
                <a:sym typeface="+mn-ea"/>
              </a:rPr>
              <a:t>] </a:t>
            </a:r>
            <a:r>
              <a:rPr lang="zh-CN" altLang="en-US" sz="2200" dirty="0">
                <a:latin typeface="宋体" panose="02010600030101010101" pitchFamily="2" charset="-122"/>
                <a:ea typeface="宋体" panose="02010600030101010101" pitchFamily="2" charset="-122"/>
                <a:cs typeface="Times New Roman" panose="02020603050405020304" charset="0"/>
                <a:sym typeface="+mn-ea"/>
              </a:rPr>
              <a:t>然而，许多研究短期影响的实验都是</a:t>
            </a:r>
            <a:r>
              <a:rPr lang="zh-CN" altLang="en-US" sz="2200" dirty="0">
                <a:solidFill>
                  <a:srgbClr val="C00000"/>
                </a:solidFill>
                <a:latin typeface="宋体" panose="02010600030101010101" pitchFamily="2" charset="-122"/>
                <a:ea typeface="宋体" panose="02010600030101010101" pitchFamily="2" charset="-122"/>
                <a:cs typeface="Times New Roman" panose="02020603050405020304" charset="0"/>
                <a:sym typeface="+mn-ea"/>
              </a:rPr>
              <a:t>基于实验室的</a:t>
            </a:r>
            <a:r>
              <a:rPr lang="zh-CN" altLang="en-US" sz="2200" dirty="0">
                <a:latin typeface="宋体" panose="02010600030101010101" pitchFamily="2" charset="-122"/>
                <a:ea typeface="宋体" panose="02010600030101010101" pitchFamily="2" charset="-122"/>
                <a:cs typeface="Times New Roman" panose="02020603050405020304" charset="0"/>
                <a:sym typeface="+mn-ea"/>
              </a:rPr>
              <a:t>，并且主要跟踪了在几分钟到几小时时间尺度上的反应。</a:t>
            </a:r>
            <a:endParaRPr lang="en-US" altLang="zh-CN" sz="2200" dirty="0">
              <a:latin typeface="宋体" panose="02010600030101010101" pitchFamily="2" charset="-122"/>
              <a:ea typeface="宋体" panose="02010600030101010101" pitchFamily="2" charset="-122"/>
              <a:cs typeface="Times New Roman" panose="02020603050405020304" charset="0"/>
              <a:sym typeface="+mn-ea"/>
            </a:endParaRPr>
          </a:p>
          <a:p>
            <a:endParaRPr lang="zh-CN" altLang="en-US" sz="2200" dirty="0">
              <a:latin typeface="宋体" panose="02010600030101010101" pitchFamily="2" charset="-122"/>
              <a:ea typeface="宋体" panose="02010600030101010101" pitchFamily="2" charset="-122"/>
              <a:cs typeface="Times New Roman" panose="02020603050405020304" charset="0"/>
              <a:sym typeface="+mn-ea"/>
            </a:endParaRPr>
          </a:p>
          <a:p>
            <a:r>
              <a:rPr lang="en-US" altLang="zh-CN" sz="2200" dirty="0">
                <a:latin typeface="Times New Roman" panose="02020603050405020304" charset="0"/>
                <a:cs typeface="Times New Roman" panose="02020603050405020304" charset="0"/>
                <a:sym typeface="+mn-ea"/>
              </a:rPr>
              <a:t>2. Now </a:t>
            </a:r>
            <a:r>
              <a:rPr lang="en-US" altLang="zh-CN" sz="2200" u="sng" dirty="0">
                <a:latin typeface="Times New Roman" panose="02020603050405020304" charset="0"/>
                <a:cs typeface="Times New Roman" panose="02020603050405020304" charset="0"/>
                <a:sym typeface="+mn-ea"/>
              </a:rPr>
              <a:t>researchers</a:t>
            </a:r>
            <a:r>
              <a:rPr lang="en-US" altLang="zh-CN" sz="2200" dirty="0">
                <a:latin typeface="Times New Roman" panose="02020603050405020304" charset="0"/>
                <a:cs typeface="Times New Roman" panose="02020603050405020304" charset="0"/>
                <a:sym typeface="+mn-ea"/>
              </a:rPr>
              <a:t> </a:t>
            </a:r>
            <a:r>
              <a:rPr lang="en-US" altLang="zh-CN" sz="2200" u="sng" dirty="0">
                <a:latin typeface="Times New Roman" panose="02020603050405020304" charset="0"/>
                <a:cs typeface="Times New Roman" panose="02020603050405020304" charset="0"/>
                <a:sym typeface="+mn-ea"/>
              </a:rPr>
              <a:t>say</a:t>
            </a:r>
            <a:r>
              <a:rPr lang="en-US" altLang="zh-CN" sz="2200" dirty="0">
                <a:latin typeface="Times New Roman" panose="02020603050405020304" charset="0"/>
                <a:cs typeface="Times New Roman" panose="02020603050405020304" charset="0"/>
                <a:sym typeface="+mn-ea"/>
              </a:rPr>
              <a:t> [they have looked at the short-term impact of physical activity </a:t>
            </a:r>
            <a:endParaRPr lang="en-US" altLang="zh-CN" sz="2200" dirty="0">
              <a:latin typeface="Times New Roman" panose="02020603050405020304" charset="0"/>
              <a:cs typeface="Times New Roman" panose="02020603050405020304" charset="0"/>
              <a:sym typeface="+mn-ea"/>
            </a:endParaRPr>
          </a:p>
          <a:p>
            <a:r>
              <a:rPr lang="en-US" altLang="zh-CN" sz="2200" dirty="0">
                <a:latin typeface="Times New Roman" panose="02020603050405020304" charset="0"/>
                <a:cs typeface="Times New Roman" panose="02020603050405020304" charset="0"/>
                <a:sym typeface="+mn-ea"/>
              </a:rPr>
              <a:t>                 </a:t>
            </a:r>
            <a:r>
              <a:rPr lang="zh-CN" altLang="en-US" sz="2200" dirty="0">
                <a:latin typeface="宋体" panose="02010600030101010101" pitchFamily="2" charset="-122"/>
                <a:ea typeface="宋体" panose="02010600030101010101" pitchFamily="2" charset="-122"/>
                <a:cs typeface="Times New Roman" panose="02020603050405020304" charset="0"/>
                <a:sym typeface="+mn-ea"/>
              </a:rPr>
              <a:t>主语   谓</a:t>
            </a:r>
            <a:endParaRPr lang="en-US" altLang="zh-CN" sz="2200" dirty="0">
              <a:latin typeface="宋体" panose="02010600030101010101" pitchFamily="2" charset="-122"/>
              <a:ea typeface="宋体" panose="02010600030101010101" pitchFamily="2" charset="-122"/>
              <a:cs typeface="Times New Roman" panose="02020603050405020304" charset="0"/>
              <a:sym typeface="+mn-ea"/>
            </a:endParaRPr>
          </a:p>
          <a:p>
            <a:r>
              <a:rPr lang="en-US" altLang="zh-CN" sz="2200" u="sng" dirty="0">
                <a:solidFill>
                  <a:srgbClr val="0070C0"/>
                </a:solidFill>
                <a:latin typeface="Times New Roman" panose="02020603050405020304" charset="0"/>
                <a:cs typeface="Times New Roman" panose="02020603050405020304" charset="0"/>
                <a:sym typeface="+mn-ea"/>
              </a:rPr>
              <a:t>carried out in real life</a:t>
            </a:r>
            <a:r>
              <a:rPr lang="en-US" altLang="zh-CN" sz="2200" dirty="0">
                <a:latin typeface="Times New Roman" panose="02020603050405020304" charset="0"/>
                <a:cs typeface="Times New Roman" panose="02020603050405020304" charset="0"/>
                <a:sym typeface="+mn-ea"/>
              </a:rPr>
              <a:t>, </a:t>
            </a:r>
            <a:r>
              <a:rPr lang="en-US" altLang="zh-CN" sz="2200" u="sng" dirty="0">
                <a:latin typeface="Times New Roman" panose="02020603050405020304" charset="0"/>
                <a:cs typeface="Times New Roman" panose="02020603050405020304" charset="0"/>
                <a:sym typeface="+mn-ea"/>
              </a:rPr>
              <a:t>not only </a:t>
            </a:r>
            <a:r>
              <a:rPr lang="en-US" altLang="zh-CN" sz="2200" u="sng" dirty="0">
                <a:solidFill>
                  <a:srgbClr val="0070C0"/>
                </a:solidFill>
                <a:latin typeface="Times New Roman" panose="02020603050405020304" charset="0"/>
                <a:cs typeface="Times New Roman" panose="02020603050405020304" charset="0"/>
                <a:sym typeface="+mn-ea"/>
              </a:rPr>
              <a:t>finding</a:t>
            </a:r>
            <a:r>
              <a:rPr lang="en-US" altLang="zh-CN" sz="2200" dirty="0">
                <a:latin typeface="Times New Roman" panose="02020603050405020304" charset="0"/>
                <a:cs typeface="Times New Roman" panose="02020603050405020304" charset="0"/>
                <a:sym typeface="+mn-ea"/>
              </a:rPr>
              <a:t> benefits to the brain </a:t>
            </a:r>
            <a:r>
              <a:rPr lang="en-US" altLang="zh-CN" sz="2200" u="sng" dirty="0">
                <a:latin typeface="Times New Roman" panose="02020603050405020304" charset="0"/>
                <a:cs typeface="Times New Roman" panose="02020603050405020304" charset="0"/>
                <a:sym typeface="+mn-ea"/>
              </a:rPr>
              <a:t>but </a:t>
            </a:r>
            <a:r>
              <a:rPr lang="en-US" altLang="zh-CN" sz="2200" u="sng" dirty="0">
                <a:solidFill>
                  <a:srgbClr val="0070C0"/>
                </a:solidFill>
                <a:latin typeface="Times New Roman" panose="02020603050405020304" charset="0"/>
                <a:cs typeface="Times New Roman" panose="02020603050405020304" charset="0"/>
                <a:sym typeface="+mn-ea"/>
              </a:rPr>
              <a:t>revealing</a:t>
            </a:r>
            <a:r>
              <a:rPr lang="en-US" altLang="zh-CN" sz="2200" dirty="0">
                <a:latin typeface="Times New Roman" panose="02020603050405020304" charset="0"/>
                <a:cs typeface="Times New Roman" panose="02020603050405020304" charset="0"/>
                <a:sym typeface="+mn-ea"/>
              </a:rPr>
              <a:t> </a:t>
            </a:r>
            <a:endParaRPr lang="en-US" altLang="zh-CN" sz="2200" dirty="0">
              <a:latin typeface="Times New Roman" panose="02020603050405020304" charset="0"/>
              <a:cs typeface="Times New Roman" panose="02020603050405020304" charset="0"/>
              <a:sym typeface="+mn-ea"/>
            </a:endParaRPr>
          </a:p>
          <a:p>
            <a:r>
              <a:rPr lang="zh-CN" altLang="en-US" sz="2200" dirty="0">
                <a:solidFill>
                  <a:srgbClr val="0070C0"/>
                </a:solidFill>
                <a:latin typeface="宋体" panose="02010600030101010101" pitchFamily="2" charset="-122"/>
                <a:ea typeface="宋体" panose="02010600030101010101" pitchFamily="2" charset="-122"/>
                <a:cs typeface="Times New Roman" panose="02020603050405020304" charset="0"/>
                <a:sym typeface="+mn-ea"/>
              </a:rPr>
              <a:t>现在分词作后置定语              现在分词作结果状语</a:t>
            </a:r>
            <a:endParaRPr lang="en-US" altLang="zh-CN" sz="2200" dirty="0">
              <a:solidFill>
                <a:srgbClr val="0070C0"/>
              </a:solidFill>
              <a:latin typeface="宋体" panose="02010600030101010101" pitchFamily="2" charset="-122"/>
              <a:ea typeface="宋体" panose="02010600030101010101" pitchFamily="2" charset="-122"/>
              <a:cs typeface="Times New Roman" panose="02020603050405020304" charset="0"/>
              <a:sym typeface="+mn-ea"/>
            </a:endParaRPr>
          </a:p>
          <a:p>
            <a:r>
              <a:rPr lang="en-US" altLang="zh-CN" sz="2200" u="sng" dirty="0">
                <a:latin typeface="Times New Roman" panose="02020603050405020304" charset="0"/>
                <a:cs typeface="Times New Roman" panose="02020603050405020304" charset="0"/>
                <a:sym typeface="+mn-ea"/>
              </a:rPr>
              <a:t>these appear to last longer than expected</a:t>
            </a:r>
            <a:r>
              <a:rPr lang="en-US" altLang="zh-CN" sz="2200" dirty="0">
                <a:latin typeface="Times New Roman" panose="02020603050405020304" charset="0"/>
                <a:cs typeface="Times New Roman" panose="02020603050405020304" charset="0"/>
                <a:sym typeface="+mn-ea"/>
              </a:rPr>
              <a:t>.]  </a:t>
            </a:r>
            <a:r>
              <a:rPr lang="zh-CN" altLang="en-US" sz="2200" dirty="0">
                <a:latin typeface="宋体" panose="02010600030101010101" pitchFamily="2" charset="-122"/>
                <a:ea typeface="宋体" panose="02010600030101010101" pitchFamily="2" charset="-122"/>
                <a:cs typeface="Times New Roman" panose="02020603050405020304" charset="0"/>
                <a:sym typeface="+mn-ea"/>
              </a:rPr>
              <a:t>宾语从句</a:t>
            </a:r>
            <a:endParaRPr lang="zh-CN" altLang="en-US" sz="2200" dirty="0">
              <a:latin typeface="宋体" panose="02010600030101010101" pitchFamily="2" charset="-122"/>
              <a:ea typeface="宋体" panose="02010600030101010101" pitchFamily="2" charset="-122"/>
              <a:cs typeface="Times New Roman" panose="02020603050405020304" charset="0"/>
              <a:sym typeface="+mn-ea"/>
            </a:endParaRPr>
          </a:p>
          <a:p>
            <a:r>
              <a:rPr lang="en-US" altLang="zh-CN" sz="2200" dirty="0">
                <a:solidFill>
                  <a:srgbClr val="0070C0"/>
                </a:solidFill>
                <a:latin typeface="宋体" panose="02010600030101010101" pitchFamily="2" charset="-122"/>
                <a:ea typeface="宋体" panose="02010600030101010101" pitchFamily="2" charset="-122"/>
                <a:cs typeface="Times New Roman" panose="02020603050405020304" charset="0"/>
                <a:sym typeface="+mn-ea"/>
              </a:rPr>
              <a:t> </a:t>
            </a:r>
            <a:r>
              <a:rPr lang="zh-CN" altLang="en-US" sz="2200" dirty="0">
                <a:latin typeface="Times New Roman" panose="02020603050405020304" charset="0"/>
                <a:ea typeface="宋体" panose="02010600030101010101" pitchFamily="2" charset="-122"/>
                <a:cs typeface="Times New Roman" panose="02020603050405020304" charset="0"/>
                <a:sym typeface="+mn-ea"/>
              </a:rPr>
              <a:t>宾语从句省略</a:t>
            </a:r>
            <a:r>
              <a:rPr lang="en-US" altLang="zh-CN" sz="2200" dirty="0">
                <a:latin typeface="Times New Roman" panose="02020603050405020304" charset="0"/>
                <a:ea typeface="宋体" panose="02010600030101010101" pitchFamily="2" charset="-122"/>
                <a:cs typeface="Times New Roman" panose="02020603050405020304" charset="0"/>
                <a:sym typeface="+mn-ea"/>
              </a:rPr>
              <a:t>that, these </a:t>
            </a:r>
            <a:r>
              <a:rPr lang="zh-CN" altLang="en-US" sz="2200" dirty="0">
                <a:latin typeface="Times New Roman" panose="02020603050405020304" charset="0"/>
                <a:ea typeface="宋体" panose="02010600030101010101" pitchFamily="2" charset="-122"/>
                <a:cs typeface="Times New Roman" panose="02020603050405020304" charset="0"/>
                <a:sym typeface="+mn-ea"/>
              </a:rPr>
              <a:t>指代</a:t>
            </a:r>
            <a:r>
              <a:rPr lang="en-US" altLang="zh-CN" sz="2200" dirty="0">
                <a:latin typeface="Times New Roman" panose="02020603050405020304" charset="0"/>
                <a:ea typeface="宋体" panose="02010600030101010101" pitchFamily="2" charset="-122"/>
                <a:cs typeface="Times New Roman" panose="02020603050405020304" charset="0"/>
                <a:sym typeface="+mn-ea"/>
              </a:rPr>
              <a:t>benefits</a:t>
            </a:r>
            <a:endParaRPr lang="en-US" altLang="zh-CN" sz="2200" dirty="0">
              <a:solidFill>
                <a:schemeClr val="tx1"/>
              </a:solidFill>
              <a:latin typeface="Times New Roman" panose="02020603050405020304" charset="0"/>
              <a:ea typeface="宋体" panose="02010600030101010101" pitchFamily="2" charset="-122"/>
              <a:cs typeface="Times New Roman" panose="02020603050405020304" charset="0"/>
              <a:sym typeface="+mn-ea"/>
            </a:endParaRPr>
          </a:p>
          <a:p>
            <a:endParaRPr lang="en-US" altLang="zh-CN" sz="2200" dirty="0">
              <a:latin typeface="Times New Roman" panose="02020603050405020304" charset="0"/>
              <a:ea typeface="宋体" panose="02010600030101010101" pitchFamily="2" charset="-122"/>
              <a:cs typeface="Times New Roman" panose="02020603050405020304" charset="0"/>
              <a:sym typeface="+mn-ea"/>
            </a:endParaRPr>
          </a:p>
          <a:p>
            <a:r>
              <a:rPr lang="en-US" altLang="zh-CN" sz="2200" dirty="0">
                <a:latin typeface="Times New Roman" panose="02020603050405020304" charset="0"/>
                <a:ea typeface="宋体" panose="02010600030101010101" pitchFamily="2" charset="-122"/>
                <a:cs typeface="Times New Roman" panose="02020603050405020304" charset="0"/>
                <a:sym typeface="+mn-ea"/>
              </a:rPr>
              <a:t>[</a:t>
            </a:r>
            <a:r>
              <a:rPr lang="zh-CN" altLang="en-US" sz="2200" dirty="0">
                <a:latin typeface="Times New Roman" panose="02020603050405020304" charset="0"/>
                <a:ea typeface="宋体" panose="02010600030101010101" pitchFamily="2" charset="-122"/>
                <a:cs typeface="Times New Roman" panose="02020603050405020304" charset="0"/>
                <a:sym typeface="+mn-ea"/>
              </a:rPr>
              <a:t>译</a:t>
            </a:r>
            <a:r>
              <a:rPr lang="en-US" altLang="zh-CN" sz="2200" dirty="0">
                <a:latin typeface="Times New Roman" panose="02020603050405020304" charset="0"/>
                <a:ea typeface="宋体" panose="02010600030101010101" pitchFamily="2" charset="-122"/>
                <a:cs typeface="Times New Roman" panose="02020603050405020304" charset="0"/>
                <a:sym typeface="+mn-ea"/>
              </a:rPr>
              <a:t>] </a:t>
            </a:r>
            <a:r>
              <a:rPr lang="zh-CN" altLang="en-US" sz="2200" dirty="0">
                <a:latin typeface="Times New Roman" panose="02020603050405020304" charset="0"/>
                <a:ea typeface="宋体" panose="02010600030101010101" pitchFamily="2" charset="-122"/>
                <a:cs typeface="Times New Roman" panose="02020603050405020304" charset="0"/>
                <a:sym typeface="+mn-ea"/>
              </a:rPr>
              <a:t>现在，研究人员表示，他们已经研究了在现实生活中进行的体育活动的短期影响，</a:t>
            </a:r>
            <a:endParaRPr lang="en-US" altLang="zh-CN" sz="2200" dirty="0">
              <a:latin typeface="Times New Roman" panose="02020603050405020304" charset="0"/>
              <a:ea typeface="宋体" panose="02010600030101010101" pitchFamily="2" charset="-122"/>
              <a:cs typeface="Times New Roman" panose="02020603050405020304" charset="0"/>
              <a:sym typeface="+mn-ea"/>
            </a:endParaRPr>
          </a:p>
          <a:p>
            <a:r>
              <a:rPr lang="zh-CN" altLang="en-US" sz="2200" dirty="0">
                <a:latin typeface="Times New Roman" panose="02020603050405020304" charset="0"/>
                <a:ea typeface="宋体" panose="02010600030101010101" pitchFamily="2" charset="-122"/>
                <a:cs typeface="Times New Roman" panose="02020603050405020304" charset="0"/>
                <a:sym typeface="+mn-ea"/>
              </a:rPr>
              <a:t>不仅发现了对大脑的好处，还揭示了这些好处似乎比预期持续得更久。</a:t>
            </a:r>
            <a:endParaRPr lang="en-US" altLang="zh-CN" sz="2200" dirty="0">
              <a:latin typeface="Times New Roman" panose="02020603050405020304" charset="0"/>
              <a:ea typeface="宋体" panose="02010600030101010101" pitchFamily="2" charset="-122"/>
              <a:cs typeface="Times New Roman" panose="02020603050405020304" charset="0"/>
              <a:sym typeface="+mn-ea"/>
            </a:endParaRPr>
          </a:p>
          <a:p>
            <a:endParaRPr lang="zh-CN" altLang="en-US" dirty="0">
              <a:solidFill>
                <a:schemeClr val="tx1"/>
              </a:solidFill>
              <a:latin typeface="Times New Roman" panose="02020603050405020304" charset="0"/>
              <a:ea typeface="宋体" panose="02010600030101010101" pitchFamily="2" charset="-122"/>
              <a:cs typeface="Times New Roman" panose="02020603050405020304" charset="0"/>
              <a:sym typeface="+mn-ea"/>
            </a:endParaRPr>
          </a:p>
        </p:txBody>
      </p:sp>
    </p:spTree>
    <p:custDataLst>
      <p:tags r:id="rId1"/>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TYPE" val="f"/>
  <p:tag name="KSO_WM_UNIT_SUBTYPE" val="a"/>
  <p:tag name="KSO_WM_UNIT_INDEX" val="2"/>
  <p:tag name="KSO_WM_BEAUTIFY_FLAG" val="#wm#"/>
  <p:tag name="KSO_WM_TAG_VERSION" val="3.0"/>
  <p:tag name="KSO_WM_UNIT_PRESET_TEXT" val="单击此处编辑母版文本样式&#10;第二级&#10;第三级&#10;第四级&#10;第五级"/>
  <p:tag name="KSO_WM_UNIT_ID" val="_5*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Lst>
</file>

<file path=ppt/tags/tag101.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2.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3.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4.xml><?xml version="1.0" encoding="utf-8"?>
<p:tagLst xmlns:p="http://schemas.openxmlformats.org/presentationml/2006/main">
  <p:tag name="KSO_WM_UNIT_TYPE" val="h_a"/>
  <p:tag name="KSO_WM_UNIT_INDEX" val="1_1"/>
  <p:tag name="KSO_WM_BEAUTIFY_FLAG" val="#wm#"/>
  <p:tag name="KSO_WM_TAG_VERSION" val="3.0"/>
  <p:tag name="KSO_WM_UNIT_PRESET_TEXT" val="单击此处编辑母版标题样式"/>
  <p:tag name="KSO_WM_UNIT_ID" val="_6*h_a*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ISCONTENTSTITLE" val="0"/>
</p:tagLst>
</file>

<file path=ppt/tags/tag105.xml><?xml version="1.0" encoding="utf-8"?>
<p:tagLst xmlns:p="http://schemas.openxmlformats.org/presentationml/2006/main">
  <p:tag name="KSO_WM_UNIT_TYPE" val="h_f"/>
  <p:tag name="KSO_WM_UNIT_SUBTYPE" val="a"/>
  <p:tag name="KSO_WM_UNIT_INDEX" val="1_1"/>
  <p:tag name="KSO_WM_BEAUTIFY_FLAG" val="#wm#"/>
  <p:tag name="KSO_WM_TAG_VERSION" val="3.0"/>
  <p:tag name="KSO_WM_UNIT_PRESET_TEXT" val="单击此处编辑母版文本样式&#10;第二级&#10;第三级&#10;第四级&#10;第五级"/>
  <p:tag name="KSO_WM_UNIT_ID" val="_6*h_f*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TEXT_LAYER_COUNT" val="1"/>
</p:tagLst>
</file>

<file path=ppt/tags/tag106.xml><?xml version="1.0" encoding="utf-8"?>
<p:tagLst xmlns:p="http://schemas.openxmlformats.org/presentationml/2006/main">
  <p:tag name="KSO_WM_UNIT_TYPE" val="h_a"/>
  <p:tag name="KSO_WM_UNIT_INDEX" val="2_1"/>
  <p:tag name="KSO_WM_BEAUTIFY_FLAG" val="#wm#"/>
  <p:tag name="KSO_WM_TAG_VERSION" val="3.0"/>
  <p:tag name="KSO_WM_UNIT_PRESET_TEXT" val="单击此处编辑母版标题样式"/>
  <p:tag name="KSO_WM_UNIT_ID" val="_6*h_a*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ISCONTENTSTITLE" val="0"/>
</p:tagLst>
</file>

<file path=ppt/tags/tag107.xml><?xml version="1.0" encoding="utf-8"?>
<p:tagLst xmlns:p="http://schemas.openxmlformats.org/presentationml/2006/main">
  <p:tag name="KSO_WM_UNIT_TYPE" val="h_f"/>
  <p:tag name="KSO_WM_UNIT_SUBTYPE" val="a"/>
  <p:tag name="KSO_WM_UNIT_INDEX" val="2_1"/>
  <p:tag name="KSO_WM_BEAUTIFY_FLAG" val="#wm#"/>
  <p:tag name="KSO_WM_TAG_VERSION" val="3.0"/>
  <p:tag name="KSO_WM_UNIT_PRESET_TEXT" val="单击此处编辑母版文本样式&#10;第二级&#10;第三级&#10;第四级&#10;第五级"/>
  <p:tag name="KSO_WM_UNIT_ID" val="_6*h_f*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TEXT_LAYER_COUNT" val="1"/>
</p:tagLst>
</file>

<file path=ppt/tags/tag108.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9.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1.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6*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112.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113.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4.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5.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6.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7.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8.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9.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9*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 name="KSO_WM_UNIT_VALUE" val="408"/>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1.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2.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3.xml><?xml version="1.0" encoding="utf-8"?>
<p:tagLst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10*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41"/>
</p:tagLst>
</file>

<file path=ppt/tags/tag124.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5.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6.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7.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29"/>
</p:tagLst>
</file>

<file path=ppt/tags/tag128.xml><?xml version="1.0" encoding="utf-8"?>
<p:tagLst xmlns:p="http://schemas.openxmlformats.org/presentationml/2006/main">
  <p:tag name="KSO_WM_UNIT_TYPE" val="i"/>
  <p:tag name="KSO_WM_UNIT_INDEX" val="1"/>
  <p:tag name="KSO_WM_BEAUTIFY_FLAG" val="#wm#"/>
  <p:tag name="KSO_WM_TAG_VERSION" val="3.0"/>
  <p:tag name="KSO_WM_UNIT_ID" val="_1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9.xml><?xml version="1.0" encoding="utf-8"?>
<p:tagLst xmlns:p="http://schemas.openxmlformats.org/presentationml/2006/main">
  <p:tag name="KSO_WM_UNIT_TYPE" val="i"/>
  <p:tag name="KSO_WM_UNIT_INDEX" val="3"/>
  <p:tag name="KSO_WM_BEAUTIFY_FLAG" val="#wm#"/>
  <p:tag name="KSO_WM_TAG_VERSION" val="3.0"/>
  <p:tag name="KSO_WM_UNIT_ID" val="_1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UNIT_TYPE" val="i"/>
  <p:tag name="KSO_WM_UNIT_INDEX" val="4"/>
  <p:tag name="KSO_WM_BEAUTIFY_FLAG" val="#wm#"/>
  <p:tag name="KSO_WM_TAG_VERSION" val="3.0"/>
  <p:tag name="KSO_WM_UNIT_ID" val="_1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1.xml><?xml version="1.0" encoding="utf-8"?>
<p:tagLst xmlns:p="http://schemas.openxmlformats.org/presentationml/2006/main">
  <p:tag name="KSO_WM_UNIT_TYPE" val="i"/>
  <p:tag name="KSO_WM_UNIT_INDEX" val="5"/>
  <p:tag name="KSO_WM_BEAUTIFY_FLAG" val="#wm#"/>
  <p:tag name="KSO_WM_TAG_VERSION" val="3.0"/>
  <p:tag name="KSO_WM_UNIT_ID" val="_1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2.xml><?xml version="1.0" encoding="utf-8"?>
<p:tagLst xmlns:p="http://schemas.openxmlformats.org/presentationml/2006/main">
  <p:tag name="KSO_WM_UNIT_TYPE" val="i"/>
  <p:tag name="KSO_WM_UNIT_INDEX" val="6"/>
  <p:tag name="KSO_WM_BEAUTIFY_FLAG" val="#wm#"/>
  <p:tag name="KSO_WM_TAG_VERSION" val="3.0"/>
  <p:tag name="KSO_WM_UNIT_ID" val="_1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3.xml><?xml version="1.0" encoding="utf-8"?>
<p:tagLst xmlns:p="http://schemas.openxmlformats.org/presentationml/2006/main">
  <p:tag name="KSO_WM_UNIT_TYPE" val="i"/>
  <p:tag name="KSO_WM_UNIT_INDEX" val="2"/>
  <p:tag name="KSO_WM_BEAUTIFY_FLAG" val="#wm#"/>
  <p:tag name="KSO_WM_TAG_VERSION" val="3.0"/>
  <p:tag name="KSO_WM_UNIT_ID" val="_1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4.xml><?xml version="1.0" encoding="utf-8"?>
<p:tagLst xmlns:p="http://schemas.openxmlformats.org/presentationml/2006/main">
  <p:tag name="KSO_WM_UNIT_TYPE" val="a"/>
  <p:tag name="KSO_WM_UNIT_INDEX" val="1"/>
  <p:tag name="KSO_WM_BEAUTIFY_FLAG" val="#wm#"/>
  <p:tag name="KSO_WM_TAG_VERSION" val="3.0"/>
  <p:tag name="KSO_WM_UNIT_PRESET_TEXT" val="单击编辑母版标题"/>
  <p:tag name="KSO_WM_UNIT_ID" val="_1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9"/>
</p:tagLst>
</file>

<file path=ppt/tags/tag135.xml><?xml version="1.0" encoding="utf-8"?>
<p:tagLst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11*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26"/>
</p:tagLst>
</file>

<file path=ppt/tags/tag136.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7.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8.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9.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PRESET_TEXT" val="署名"/>
  <p:tag name="KSO_WM_UNIT_ID" val="_1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 name="KSO_WM_UNIT_VALUE" val="8"/>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TYPE" val="i"/>
  <p:tag name="KSO_WM_UNIT_INDEX" val="1"/>
  <p:tag name="KSO_WM_BEAUTIFY_FLAG" val="#wm#"/>
  <p:tag name="KSO_WM_TAG_VERSION" val="3.0"/>
  <p:tag name="KSO_WM_UNIT_ID" val="_0*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1.xml><?xml version="1.0" encoding="utf-8"?>
<p:tagLst xmlns:p="http://schemas.openxmlformats.org/presentationml/2006/main">
  <p:tag name="KSO_WM_UNIT_TYPE" val="i"/>
  <p:tag name="KSO_WM_UNIT_INDEX" val="2"/>
  <p:tag name="KSO_WM_BEAUTIFY_FLAG" val="#wm#"/>
  <p:tag name="KSO_WM_TAG_VERSION" val="3.0"/>
  <p:tag name="KSO_WM_UNIT_ID" val="_0*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2.xml><?xml version="1.0" encoding="utf-8"?>
<p:tagLst xmlns:p="http://schemas.openxmlformats.org/presentationml/2006/main">
  <p:tag name="KSO_WM_UNIT_TYPE" val="a"/>
  <p:tag name="KSO_WM_UNIT_INDEX" val="1"/>
  <p:tag name="KSO_WM_BEAUTIFY_FLAG" val="#wm#"/>
  <p:tag name="KSO_WM_TAG_VERSION" val="1.0"/>
  <p:tag name="KSO_WM_UNIT_PRESET_TEXT" val="单击此处编辑母版标题样式"/>
  <p:tag name="KSO_WM_UNIT_ID" val="_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TEMPLATE_CATEGORY" val="custom"/>
  <p:tag name="KSO_WM_TEMPLATE_INDEX" val="20238616"/>
</p:tagLst>
</file>

<file path=ppt/tags/tag143.xml><?xml version="1.0" encoding="utf-8"?>
<p:tagLst xmlns:p="http://schemas.openxmlformats.org/presentationml/2006/main">
  <p:tag name="KSO_WM_UNIT_TYPE" val="f"/>
  <p:tag name="KSO_WM_UNIT_SUBTYPE" val="a"/>
  <p:tag name="KSO_WM_UNIT_INDEX" val="1"/>
  <p:tag name="KSO_WM_BEAUTIFY_FLAG" val="#wm#"/>
  <p:tag name="KSO_WM_TAG_VERSION" val="1.0"/>
  <p:tag name="KSO_WM_UNIT_PRESET_TEXT" val="单击此处编辑母版文本样式&#10;第二级&#10;第三级&#10;第四级&#10;第五级"/>
  <p:tag name="KSO_WM_UNIT_ID" val="_0*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 name="KSO_WM_TEMPLATE_CATEGORY" val="custom"/>
  <p:tag name="KSO_WM_TEMPLATE_INDEX" val="20238616"/>
</p:tagLst>
</file>

<file path=ppt/tags/tag144.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5.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6.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7.xml><?xml version="1.0" encoding="utf-8"?>
<p:tagLst xmlns:p="http://schemas.openxmlformats.org/presentationml/2006/main">
  <p:tag name="KSO_WM_TEMPLATE_SUBCATEGORY" val="29"/>
  <p:tag name="KSO_WM_TEMPLATE_COLOR_TYPE" val="0"/>
  <p:tag name="KSO_WM_TAG_VERSION" val="3.0"/>
  <p:tag name="KSO_WM_TEMPLATE_THUMBS_INDEX" val="1、9"/>
  <p:tag name="KSO_WM_BEAUTIFY_FLAG" val="#wm#"/>
  <p:tag name="KSO_WM_TEMPLATE_INDEX" val="20238616"/>
  <p:tag name="KSO_WM_TEMPLATE_CATEGORY" val="custom"/>
  <p:tag name="KSO_WM_TEMPLATE_MASTER_TYPE" val="0"/>
</p:tagLst>
</file>

<file path=ppt/tags/tag148.xml><?xml version="1.0" encoding="utf-8"?>
<p:tagLst xmlns:p="http://schemas.openxmlformats.org/presentationml/2006/main">
  <p:tag name="KSO_WM_BEAUTIFY_FLAG" val="#wm#"/>
  <p:tag name="KSO_WM_TEMPLATE_CATEGORY" val="custom"/>
  <p:tag name="KSO_WM_TEMPLATE_INDEX" val="20238616"/>
</p:tagLst>
</file>

<file path=ppt/tags/tag149.xml><?xml version="1.0" encoding="utf-8"?>
<p:tagLst xmlns:p="http://schemas.openxmlformats.org/presentationml/2006/main">
  <p:tag name="KSO_WM_UNIT_TYPE" val="a"/>
  <p:tag name="KSO_WM_UNIT_INDEX" val="1"/>
  <p:tag name="KSO_WM_BEAUTIFY_FLAG" val="#wm#"/>
  <p:tag name="KSO_WM_TAG_VERSION" val="3.0"/>
  <p:tag name="KSO_WM_UNIT_ID" val="custom20238616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8616"/>
  <p:tag name="KSO_WM_TEMPLATE_CATEGORY" val="custom"/>
  <p:tag name="KSO_WM_UNIT_ISCONTENTSTITLE" val="0"/>
  <p:tag name="KSO_WM_UNIT_VALUE" val="10"/>
  <p:tag name="KSO_WM_UNIT_PRESET_TEXT" val="添加文档的标题"/>
  <p:tag name="KSO_WM_UNIT_TEXT_TYPE"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SLIDE_TYPE" val="title"/>
  <p:tag name="KSO_WM_TEMPLATE_SUBCATEGORY" val="29"/>
  <p:tag name="KSO_WM_TEMPLATE_COLOR_TYPE" val="0"/>
  <p:tag name="KSO_WM_TAG_VERSION" val="3.0"/>
  <p:tag name="KSO_WM_SLIDE_SUBTYPE" val="pureTxt"/>
  <p:tag name="KSO_WM_SLIDE_ITEM_CNT" val="0"/>
  <p:tag name="KSO_WM_TEMPLATE_THUMBS_INDEX" val="1、9"/>
  <p:tag name="KSO_WM_BEAUTIFY_FLAG" val="#wm#"/>
  <p:tag name="KSO_WM_TEMPLATE_INDEX" val="20238616"/>
  <p:tag name="KSO_WM_TEMPLATE_CATEGORY" val="custom"/>
  <p:tag name="KSO_WM_SLIDE_INDEX" val="1"/>
  <p:tag name="KSO_WM_SLIDE_ID" val="custom20238616_1"/>
  <p:tag name="KSO_WM_TEMPLATE_MASTER_TYPE" val="0"/>
  <p:tag name="KSO_WM_SLIDE_LAYOUT" val="a_b_f"/>
  <p:tag name="KSO_WM_SLIDE_LAYOUT_CNT" val="1_1_1"/>
  <p:tag name="KSO_WM_SLIDE_THEME_ID" val="3402560"/>
  <p:tag name="KSO_WM_SLIDE_THEME_NAME" val="简约风灰黑色通用职场办公"/>
</p:tagLst>
</file>

<file path=ppt/tags/tag151.xml><?xml version="1.0" encoding="utf-8"?>
<p:tagLst xmlns:p="http://schemas.openxmlformats.org/presentationml/2006/main">
  <p:tag name="KSO_WM_UNIT_VALUE" val="1436*1469"/>
  <p:tag name="KSO_WM_UNIT_HIGHLIGHT" val="0"/>
  <p:tag name="KSO_WM_UNIT_COMPATIBLE" val="0"/>
  <p:tag name="KSO_WM_UNIT_DIAGRAM_ISNUMVISUAL" val="0"/>
  <p:tag name="KSO_WM_UNIT_DIAGRAM_ISREFERUNIT" val="0"/>
  <p:tag name="KSO_WM_UNIT_TYPE" val="d"/>
  <p:tag name="KSO_WM_UNIT_INDEX" val="1"/>
  <p:tag name="KSO_WM_UNIT_ID" val="custom40479650_1*d*1"/>
  <p:tag name="KSO_WM_TEMPLATE_CATEGORY" val="custom"/>
  <p:tag name="KSO_WM_TEMPLATE_INDEX" val="40479650"/>
  <p:tag name="KSO_WM_UNIT_LAYERLEVEL" val="1"/>
  <p:tag name="KSO_WM_TAG_VERSION" val="3.0"/>
  <p:tag name="KSO_WM_BEAUTIFY_FLAG" val="#wm#"/>
  <p:tag name="KSO_WM_UNIT_LINE_FORE_SCHEMECOLOR_INDEX" val="13"/>
  <p:tag name="KSO_WM_UNIT_LINE_FILL_TYPE" val="2"/>
  <p:tag name="KSO_WM_UNIT_USESOURCEFORMAT_APPLY" val="1"/>
  <p:tag name="KSO_WM_UNIT_PIC_EFFECT" val="1"/>
  <p:tag name="PICID" val="{9ff63387-69fd-4d99-8db7-1d0fecb6b6c5}"/>
</p:tagLst>
</file>

<file path=ppt/tags/tag152.xml><?xml version="1.0" encoding="utf-8"?>
<p:tagLst xmlns:p="http://schemas.openxmlformats.org/presentationml/2006/main">
  <p:tag name="KSO_WM_BEAUTIFY_FLAG" val="#wm#"/>
  <p:tag name="KSO_WM_TEMPLATE_CATEGORY" val="custom"/>
  <p:tag name="KSO_WM_TEMPLATE_MASTER_TYPE" val="0"/>
  <p:tag name="KSO_WM_TEMPLATE_COLOR_TYPE" val="0"/>
  <p:tag name="KSO_WM_DIAGRAM_GROUP_CODE" val="l1-1"/>
  <p:tag name="KSO_WM_SLIDE_DIAGTYPE" val="l"/>
  <p:tag name="KSO_WM_SLIDE_LAYOUT" val="a_d_l"/>
  <p:tag name="KSO_WM_SLIDE_LAYOUT_CNT" val="1_1_1"/>
  <p:tag name="KSO_WM_SLIDE_TYPE" val="text"/>
  <p:tag name="KSO_WM_SLIDE_SUBTYPE" val="picTxt"/>
  <p:tag name="KSO_WM_SLIDE_SIZE" val="392.048*345.036"/>
  <p:tag name="KSO_WM_SLIDE_POSITION" val="507.8*139.196"/>
  <p:tag name="KSO_WM_TEMPLATE_INDEX" val="20238616"/>
  <p:tag name="KSO_WM_TEMPLATE_SUBCATEGORY" val="0"/>
  <p:tag name="KSO_WM_SLIDE_INDEX" val="1"/>
  <p:tag name="KSO_WM_TAG_VERSION" val="3.0"/>
  <p:tag name="KSO_WM_SLIDE_ID" val="custom20233224_1"/>
  <p:tag name="KSO_WM_SLIDE_ITEM_CNT" val="4"/>
  <p:tag name="RESOURCE_RECORD_KEY" val="{&quot;13&quot;:[19951231],&quot;65&quot;:[20238616]}"/>
</p:tagLst>
</file>

<file path=ppt/tags/tag153.xml><?xml version="1.0" encoding="utf-8"?>
<p:tagLst xmlns:p="http://schemas.openxmlformats.org/presentationml/2006/main">
  <p:tag name="KSO_WM_BEAUTIFY_FLAG" val="#wm#"/>
  <p:tag name="KSO_WM_UNIT_VALUE" val="2264*2596"/>
  <p:tag name="KSO_WM_UNIT_HIGHLIGHT" val="0"/>
  <p:tag name="KSO_WM_UNIT_COMPATIBLE" val="0"/>
  <p:tag name="KSO_WM_UNIT_DIAGRAM_ISNUMVISUAL" val="0"/>
  <p:tag name="KSO_WM_UNIT_DIAGRAM_ISREFERUNIT" val="0"/>
  <p:tag name="KSO_WM_UNIT_TYPE" val="d"/>
  <p:tag name="KSO_WM_UNIT_INDEX" val="1"/>
  <p:tag name="KSO_WM_UNIT_ID" val="custom40479666_1*d*1"/>
  <p:tag name="KSO_WM_TEMPLATE_CATEGORY" val="custom"/>
  <p:tag name="KSO_WM_TEMPLATE_INDEX" val="40479666"/>
  <p:tag name="KSO_WM_UNIT_LAYERLEVEL" val="1"/>
  <p:tag name="KSO_WM_TAG_VERSION" val="3.0"/>
  <p:tag name="KSO_WM_UNIT_PIC_EFFECT" val="1"/>
  <p:tag name="PICID" val="{7d3bd535-16ad-4ae6-aabf-a9758c53cd8f}"/>
  <p:tag name="KSO_WM_UNIT_PLACING_PICTURE_USER_VIEWPORT" val="{&quot;height&quot;:3555.276437033035,&quot;width&quot;:4076.8812456654605}"/>
</p:tagLst>
</file>

<file path=ppt/tags/tag154.xml><?xml version="1.0" encoding="utf-8"?>
<p:tagLst xmlns:p="http://schemas.openxmlformats.org/presentationml/2006/main">
  <p:tag name="KSO_WM_BEAUTIFY_FLAG" val="#wm#"/>
  <p:tag name="KSO_WM_TEMPLATE_CATEGORY" val="custom"/>
  <p:tag name="KSO_WM_TEMPLATE_MASTER_TYPE" val="0"/>
  <p:tag name="KSO_WM_TEMPLATE_COLOR_TYPE" val="0"/>
  <p:tag name="KSO_WM_DIAGRAM_GROUP_CODE" val="l1-1"/>
  <p:tag name="KSO_WM_SLIDE_DIAGTYPE" val="l"/>
  <p:tag name="KSO_WM_SLIDE_LAYOUT" val="a_d_l"/>
  <p:tag name="KSO_WM_SLIDE_LAYOUT_CNT" val="1_1_1"/>
  <p:tag name="KSO_WM_SLIDE_TYPE" val="text"/>
  <p:tag name="KSO_WM_SLIDE_SUBTYPE" val="picTxt"/>
  <p:tag name="KSO_WM_SLIDE_SIZE" val="392.048*345.036"/>
  <p:tag name="KSO_WM_SLIDE_POSITION" val="507.8*139.196"/>
  <p:tag name="KSO_WM_TEMPLATE_INDEX" val="20238616"/>
  <p:tag name="KSO_WM_TEMPLATE_SUBCATEGORY" val="0"/>
  <p:tag name="KSO_WM_SLIDE_INDEX" val="1"/>
  <p:tag name="KSO_WM_TAG_VERSION" val="3.0"/>
  <p:tag name="KSO_WM_SLIDE_ID" val="custom20233224_1"/>
  <p:tag name="KSO_WM_SLIDE_ITEM_CNT" val="4"/>
</p:tagLst>
</file>

<file path=ppt/tags/tag155.xml><?xml version="1.0" encoding="utf-8"?>
<p:tagLst xmlns:p="http://schemas.openxmlformats.org/presentationml/2006/main">
  <p:tag name="KSO_WM_UNIT_PIC_EFFECT" val="1"/>
</p:tagLst>
</file>

<file path=ppt/tags/tag15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2"/>
  <p:tag name="KSO_WM_UNIT_ID" val="custom20238497_1*i*2"/>
  <p:tag name="KSO_WM_TEMPLATE_CATEGORY" val="custom"/>
  <p:tag name="KSO_WM_TEMPLATE_INDEX" val="20238497"/>
  <p:tag name="KSO_WM_UNIT_LAYERLEVEL" val="1"/>
  <p:tag name="KSO_WM_TAG_VERSION" val="3.0"/>
  <p:tag name="KSO_WM_UNIT_PIC_EFFECT" val="1"/>
</p:tagLst>
</file>

<file path=ppt/tags/tag15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3"/>
  <p:tag name="KSO_WM_UNIT_ID" val="custom20238497_1*i*3"/>
  <p:tag name="KSO_WM_TEMPLATE_CATEGORY" val="custom"/>
  <p:tag name="KSO_WM_TEMPLATE_INDEX" val="20238497"/>
  <p:tag name="KSO_WM_UNIT_LAYERLEVEL" val="1"/>
  <p:tag name="KSO_WM_TAG_VERSION" val="3.0"/>
</p:tagLst>
</file>

<file path=ppt/tags/tag15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4"/>
  <p:tag name="KSO_WM_UNIT_ID" val="custom20238497_1*i*4"/>
  <p:tag name="KSO_WM_TEMPLATE_CATEGORY" val="custom"/>
  <p:tag name="KSO_WM_TEMPLATE_INDEX" val="20238497"/>
  <p:tag name="KSO_WM_UNIT_LAYERLEVEL" val="1"/>
  <p:tag name="KSO_WM_TAG_VERSION" val="3.0"/>
</p:tagLst>
</file>

<file path=ppt/tags/tag15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5"/>
  <p:tag name="KSO_WM_UNIT_ID" val="custom20238497_1*i*5"/>
  <p:tag name="KSO_WM_TEMPLATE_CATEGORY" val="custom"/>
  <p:tag name="KSO_WM_TEMPLATE_INDEX" val="20238497"/>
  <p:tag name="KSO_WM_UNIT_LAYERLEVEL" val="1"/>
  <p:tag name="KSO_WM_TAG_VERSION" val="3.0"/>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6"/>
  <p:tag name="KSO_WM_UNIT_ID" val="custom20238497_1*i*6"/>
  <p:tag name="KSO_WM_TEMPLATE_CATEGORY" val="custom"/>
  <p:tag name="KSO_WM_TEMPLATE_INDEX" val="20238497"/>
  <p:tag name="KSO_WM_UNIT_LAYERLEVEL" val="1"/>
  <p:tag name="KSO_WM_TAG_VERSION" val="3.0"/>
</p:tagLst>
</file>

<file path=ppt/tags/tag161.xml><?xml version="1.0" encoding="utf-8"?>
<p:tagLst xmlns:p="http://schemas.openxmlformats.org/presentationml/2006/main">
  <p:tag name="KSO_WM_BEAUTIFY_FLAG" val="#wm#"/>
  <p:tag name="KSO_WM_TEMPLATE_CATEGORY" val="custom"/>
  <p:tag name="KSO_WM_TEMPLATE_MASTER_TYPE" val="0"/>
  <p:tag name="KSO_WM_TEMPLATE_COLOR_TYPE" val="0"/>
  <p:tag name="KSO_WM_DIAGRAM_GROUP_CODE" val="l1-1"/>
  <p:tag name="KSO_WM_SLIDE_DIAGTYPE" val="l"/>
  <p:tag name="KSO_WM_SLIDE_LAYOUT" val="a_d_l"/>
  <p:tag name="KSO_WM_SLIDE_LAYOUT_CNT" val="1_1_1"/>
  <p:tag name="KSO_WM_SLIDE_TYPE" val="text"/>
  <p:tag name="KSO_WM_SLIDE_SUBTYPE" val="picTxt"/>
  <p:tag name="KSO_WM_SLIDE_SIZE" val="392.048*345.036"/>
  <p:tag name="KSO_WM_SLIDE_POSITION" val="507.8*139.196"/>
  <p:tag name="KSO_WM_TEMPLATE_INDEX" val="20238616"/>
  <p:tag name="KSO_WM_TEMPLATE_SUBCATEGORY" val="0"/>
  <p:tag name="KSO_WM_SLIDE_INDEX" val="1"/>
  <p:tag name="KSO_WM_TAG_VERSION" val="3.0"/>
  <p:tag name="KSO_WM_SLIDE_ID" val="custom20233224_1"/>
  <p:tag name="KSO_WM_SLIDE_ITEM_CNT" val="4"/>
  <p:tag name="RESOURCE_RECORD_KEY" val="{&quot;13&quot;:[20419712],&quot;65&quot;:[20238616]}"/>
</p:tagLst>
</file>

<file path=ppt/tags/tag162.xml><?xml version="1.0" encoding="utf-8"?>
<p:tagLst xmlns:p="http://schemas.openxmlformats.org/presentationml/2006/main">
  <p:tag name="KSO_WM_UNIT_PIC_EFFECT" val="1"/>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35091_1*i*1"/>
  <p:tag name="KSO_WM_TEMPLATE_CATEGORY" val="custom"/>
  <p:tag name="KSO_WM_TEMPLATE_INDEX" val="20235091"/>
  <p:tag name="KSO_WM_UNIT_LAYERLEVEL" val="1"/>
  <p:tag name="KSO_WM_TAG_VERSION" val="3.0"/>
  <p:tag name="KSO_WM_BEAUTIFY_FLAG" val="#wm#"/>
  <p:tag name="KSO_WM_UNIT_PIC_EFFECT" val="1"/>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35091_1*i*2"/>
  <p:tag name="KSO_WM_TEMPLATE_CATEGORY" val="custom"/>
  <p:tag name="KSO_WM_TEMPLATE_INDEX" val="20235091"/>
  <p:tag name="KSO_WM_UNIT_LAYERLEVEL" val="1"/>
  <p:tag name="KSO_WM_TAG_VERSION" val="3.0"/>
  <p:tag name="KSO_WM_BEAUTIFY_FLAG" val="#wm#"/>
  <p:tag name="KSO_WM_UNIT_PIC_EFFECT" val="1"/>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custom20235091_1*i*3"/>
  <p:tag name="KSO_WM_TEMPLATE_CATEGORY" val="custom"/>
  <p:tag name="KSO_WM_TEMPLATE_INDEX" val="20235091"/>
  <p:tag name="KSO_WM_UNIT_LAYERLEVEL" val="1"/>
  <p:tag name="KSO_WM_TAG_VERSION" val="3.0"/>
  <p:tag name="KSO_WM_BEAUTIFY_FLAG" val="#wm#"/>
  <p:tag name="KSO_WM_UNIT_PIC_EFFECT" val="1"/>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custom20235091_1*i*4"/>
  <p:tag name="KSO_WM_TEMPLATE_CATEGORY" val="custom"/>
  <p:tag name="KSO_WM_TEMPLATE_INDEX" val="20235091"/>
  <p:tag name="KSO_WM_UNIT_LAYERLEVEL" val="1"/>
  <p:tag name="KSO_WM_TAG_VERSION" val="3.0"/>
  <p:tag name="KSO_WM_BEAUTIFY_FLAG" val="#wm#"/>
  <p:tag name="KSO_WM_UNIT_PIC_EFFECT" val="1"/>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custom20235091_1*i*5"/>
  <p:tag name="KSO_WM_TEMPLATE_CATEGORY" val="custom"/>
  <p:tag name="KSO_WM_TEMPLATE_INDEX" val="20235091"/>
  <p:tag name="KSO_WM_UNIT_LAYERLEVEL" val="1"/>
  <p:tag name="KSO_WM_TAG_VERSION" val="3.0"/>
  <p:tag name="KSO_WM_BEAUTIFY_FLAG" val="#wm#"/>
  <p:tag name="KSO_WM_UNIT_PIC_EFFECT" val="1"/>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custom20235091_1*i*6"/>
  <p:tag name="KSO_WM_TEMPLATE_CATEGORY" val="custom"/>
  <p:tag name="KSO_WM_TEMPLATE_INDEX" val="20235091"/>
  <p:tag name="KSO_WM_UNIT_LAYERLEVEL" val="1"/>
  <p:tag name="KSO_WM_TAG_VERSION" val="3.0"/>
  <p:tag name="KSO_WM_BEAUTIFY_FLAG" val="#wm#"/>
  <p:tag name="KSO_WM_UNIT_PIC_EFFECT" val="1"/>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custom20235091_1*i*7"/>
  <p:tag name="KSO_WM_TEMPLATE_CATEGORY" val="custom"/>
  <p:tag name="KSO_WM_TEMPLATE_INDEX" val="20235091"/>
  <p:tag name="KSO_WM_UNIT_LAYERLEVEL" val="1"/>
  <p:tag name="KSO_WM_TAG_VERSION" val="3.0"/>
  <p:tag name="KSO_WM_BEAUTIFY_FLAG" val="#wm#"/>
  <p:tag name="KSO_WM_UNIT_PIC_EFFECT"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UNIT_VALUE" val="1539*2543"/>
  <p:tag name="KSO_WM_UNIT_HIGHLIGHT" val="0"/>
  <p:tag name="KSO_WM_UNIT_COMPATIBLE" val="0"/>
  <p:tag name="KSO_WM_UNIT_DIAGRAM_ISNUMVISUAL" val="0"/>
  <p:tag name="KSO_WM_UNIT_DIAGRAM_ISREFERUNIT" val="0"/>
  <p:tag name="KSO_WM_UNIT_TYPE" val="d"/>
  <p:tag name="KSO_WM_UNIT_INDEX" val="1"/>
  <p:tag name="KSO_WM_UNIT_ID" val="custom20235091_1*d*1"/>
  <p:tag name="KSO_WM_TEMPLATE_CATEGORY" val="custom"/>
  <p:tag name="KSO_WM_TEMPLATE_INDEX" val="20235091"/>
  <p:tag name="KSO_WM_UNIT_LAYERLEVEL" val="1"/>
  <p:tag name="KSO_WM_TAG_VERSION" val="3.0"/>
  <p:tag name="KSO_WM_BEAUTIFY_FLAG" val="#wm#"/>
  <p:tag name="KSO_WM_UNIT_PIC_EFFECT" val="1"/>
</p:tagLst>
</file>

<file path=ppt/tags/tag171.xml><?xml version="1.0" encoding="utf-8"?>
<p:tagLst xmlns:p="http://schemas.openxmlformats.org/presentationml/2006/main">
  <p:tag name="KSO_WM_BEAUTIFY_FLAG" val="#wm#"/>
  <p:tag name="KSO_WM_TEMPLATE_CATEGORY" val="custom"/>
  <p:tag name="KSO_WM_TEMPLATE_MASTER_TYPE" val="0"/>
  <p:tag name="KSO_WM_TEMPLATE_COLOR_TYPE" val="0"/>
  <p:tag name="KSO_WM_DIAGRAM_GROUP_CODE" val="l1-1"/>
  <p:tag name="KSO_WM_SLIDE_DIAGTYPE" val="l"/>
  <p:tag name="KSO_WM_SLIDE_LAYOUT" val="a_d_l"/>
  <p:tag name="KSO_WM_SLIDE_LAYOUT_CNT" val="1_1_1"/>
  <p:tag name="KSO_WM_SLIDE_TYPE" val="text"/>
  <p:tag name="KSO_WM_SLIDE_SUBTYPE" val="picTxt"/>
  <p:tag name="KSO_WM_SLIDE_SIZE" val="392.048*345.036"/>
  <p:tag name="KSO_WM_SLIDE_POSITION" val="507.8*139.196"/>
  <p:tag name="KSO_WM_TEMPLATE_INDEX" val="20238616"/>
  <p:tag name="KSO_WM_TEMPLATE_SUBCATEGORY" val="0"/>
  <p:tag name="KSO_WM_SLIDE_INDEX" val="1"/>
  <p:tag name="KSO_WM_TAG_VERSION" val="3.0"/>
  <p:tag name="KSO_WM_SLIDE_ID" val="custom20233224_1"/>
  <p:tag name="KSO_WM_SLIDE_ITEM_CNT" val="4"/>
</p:tagLst>
</file>

<file path=ppt/tags/tag172.xml><?xml version="1.0" encoding="utf-8"?>
<p:tagLst xmlns:p="http://schemas.openxmlformats.org/presentationml/2006/main">
  <p:tag name="KSO_WM_BEAUTIFY_FLAG" val="#wm#"/>
  <p:tag name="KSO_WM_TEMPLATE_CATEGORY" val="custom"/>
  <p:tag name="KSO_WM_TEMPLATE_INDEX" val="20238616"/>
</p:tagLst>
</file>

<file path=ppt/tags/tag173.xml><?xml version="1.0" encoding="utf-8"?>
<p:tagLst xmlns:p="http://schemas.openxmlformats.org/presentationml/2006/main">
  <p:tag name="KSO_WM_BEAUTIFY_FLAG" val="#wm#"/>
  <p:tag name="KSO_WM_TEMPLATE_CATEGORY" val="custom"/>
  <p:tag name="KSO_WM_TEMPLATE_INDEX" val="20238616"/>
</p:tagLst>
</file>

<file path=ppt/tags/tag174.xml><?xml version="1.0" encoding="utf-8"?>
<p:tagLst xmlns:p="http://schemas.openxmlformats.org/presentationml/2006/main">
  <p:tag name="KSO_WM_BEAUTIFY_FLAG" val="#wm#"/>
  <p:tag name="KSO_WM_TEMPLATE_CATEGORY" val="custom"/>
  <p:tag name="KSO_WM_TEMPLATE_INDEX" val="20238616"/>
</p:tagLst>
</file>

<file path=ppt/tags/tag175.xml><?xml version="1.0" encoding="utf-8"?>
<p:tagLst xmlns:p="http://schemas.openxmlformats.org/presentationml/2006/main">
  <p:tag name="KSO_WM_BEAUTIFY_FLAG" val="#wm#"/>
  <p:tag name="KSO_WM_TEMPLATE_CATEGORY" val="custom"/>
  <p:tag name="KSO_WM_TEMPLATE_INDEX" val="20238616"/>
</p:tagLst>
</file>

<file path=ppt/tags/tag176.xml><?xml version="1.0" encoding="utf-8"?>
<p:tagLst xmlns:p="http://schemas.openxmlformats.org/presentationml/2006/main">
  <p:tag name="KSO_WM_UNIT_VALUE" val="1436*1469"/>
  <p:tag name="KSO_WM_UNIT_HIGHLIGHT" val="0"/>
  <p:tag name="KSO_WM_UNIT_COMPATIBLE" val="0"/>
  <p:tag name="KSO_WM_UNIT_DIAGRAM_ISNUMVISUAL" val="0"/>
  <p:tag name="KSO_WM_UNIT_DIAGRAM_ISREFERUNIT" val="0"/>
  <p:tag name="KSO_WM_UNIT_TYPE" val="d"/>
  <p:tag name="KSO_WM_UNIT_INDEX" val="1"/>
  <p:tag name="KSO_WM_UNIT_ID" val="custom40479650_1*d*1"/>
  <p:tag name="KSO_WM_TEMPLATE_CATEGORY" val="custom"/>
  <p:tag name="KSO_WM_TEMPLATE_INDEX" val="40479650"/>
  <p:tag name="KSO_WM_UNIT_LAYERLEVEL" val="1"/>
  <p:tag name="KSO_WM_TAG_VERSION" val="3.0"/>
  <p:tag name="KSO_WM_BEAUTIFY_FLAG" val="#wm#"/>
  <p:tag name="KSO_WM_UNIT_LINE_FORE_SCHEMECOLOR_INDEX" val="13"/>
  <p:tag name="KSO_WM_UNIT_LINE_FILL_TYPE" val="2"/>
  <p:tag name="KSO_WM_UNIT_USESOURCEFORMAT_APPLY" val="1"/>
  <p:tag name="KSO_WM_UNIT_PIC_EFFECT" val="1"/>
</p:tagLst>
</file>

<file path=ppt/tags/tag177.xml><?xml version="1.0" encoding="utf-8"?>
<p:tagLst xmlns:p="http://schemas.openxmlformats.org/presentationml/2006/main">
  <p:tag name="KSO_WM_BEAUTIFY_FLAG" val="#wm#"/>
  <p:tag name="KSO_WM_TEMPLATE_CATEGORY" val="custom"/>
  <p:tag name="KSO_WM_TEMPLATE_INDEX" val="20238616"/>
</p:tagLst>
</file>

<file path=ppt/tags/tag178.xml><?xml version="1.0" encoding="utf-8"?>
<p:tagLst xmlns:p="http://schemas.openxmlformats.org/presentationml/2006/main">
  <p:tag name="KSO_WM_BEAUTIFY_FLAG" val="#wm#"/>
  <p:tag name="KSO_WM_TEMPLATE_CATEGORY" val="custom"/>
  <p:tag name="KSO_WM_TEMPLATE_INDEX" val="20238616"/>
</p:tagLst>
</file>

<file path=ppt/tags/tag179.xml><?xml version="1.0" encoding="utf-8"?>
<p:tagLst xmlns:p="http://schemas.openxmlformats.org/presentationml/2006/main">
  <p:tag name="KSO_WM_BEAUTIFY_FLAG" val="#wm#"/>
  <p:tag name="KSO_WM_TEMPLATE_CATEGORY" val="custom"/>
  <p:tag name="KSO_WM_TEMPLATE_INDEX" val="20238616"/>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BEAUTIFY_FLAG" val="#wm#"/>
  <p:tag name="KSO_WM_TEMPLATE_CATEGORY" val="custom"/>
  <p:tag name="KSO_WM_TEMPLATE_INDEX" val="20238616"/>
</p:tagLst>
</file>

<file path=ppt/tags/tag181.xml><?xml version="1.0" encoding="utf-8"?>
<p:tagLst xmlns:p="http://schemas.openxmlformats.org/presentationml/2006/main">
  <p:tag name="KSO_WM_BEAUTIFY_FLAG" val=""/>
  <p:tag name="KSO_WM_UNIT_FILL_FORE_SCHEMECOLOR_INDEX_BRIGHTNESS" val="0"/>
  <p:tag name="KSO_WM_UNIT_FILL_FORE_SCHEMECOLOR_INDEX" val="13"/>
  <p:tag name="KSO_WM_UNIT_FILL_TYPE" val="1"/>
  <p:tag name="KSO_WM_UNIT_TEXT_FILL_FORE_SCHEMECOLOR_INDEX_BRIGHTNESS" val="0"/>
  <p:tag name="KSO_WM_UNIT_TEXT_FILL_FORE_SCHEMECOLOR_INDEX" val="14"/>
  <p:tag name="KSO_WM_UNIT_TEXT_FILL_TYPE" val="1"/>
</p:tagLst>
</file>

<file path=ppt/tags/tag182.xml><?xml version="1.0" encoding="utf-8"?>
<p:tagLst xmlns:p="http://schemas.openxmlformats.org/presentationml/2006/main">
  <p:tag name="KSO_WM_BEAUTIFY_FLAG" val="#wm#"/>
  <p:tag name="KSO_WM_TEMPLATE_CATEGORY" val="custom"/>
  <p:tag name="KSO_WM_TEMPLATE_INDEX" val="20238616"/>
</p:tagLst>
</file>

<file path=ppt/tags/tag183.xml><?xml version="1.0" encoding="utf-8"?>
<p:tagLst xmlns:p="http://schemas.openxmlformats.org/presentationml/2006/main">
  <p:tag name="KSO_WM_BEAUTIFY_FLAG" val=""/>
  <p:tag name="KSO_WM_UNIT_FILL_FORE_SCHEMECOLOR_INDEX_BRIGHTNESS" val="0"/>
  <p:tag name="KSO_WM_UNIT_FILL_FORE_SCHEMECOLOR_INDEX" val="13"/>
  <p:tag name="KSO_WM_UNIT_FILL_TYPE" val="1"/>
  <p:tag name="KSO_WM_UNIT_TEXT_FILL_FORE_SCHEMECOLOR_INDEX_BRIGHTNESS" val="0"/>
  <p:tag name="KSO_WM_UNIT_TEXT_FILL_FORE_SCHEMECOLOR_INDEX" val="14"/>
  <p:tag name="KSO_WM_UNIT_TEXT_FILL_TYPE" val="1"/>
</p:tagLst>
</file>

<file path=ppt/tags/tag184.xml><?xml version="1.0" encoding="utf-8"?>
<p:tagLst xmlns:p="http://schemas.openxmlformats.org/presentationml/2006/main">
  <p:tag name="KSO_WM_BEAUTIFY_FLAG" val="#wm#"/>
  <p:tag name="KSO_WM_TEMPLATE_CATEGORY" val="custom"/>
  <p:tag name="KSO_WM_TEMPLATE_INDEX" val="20238616"/>
</p:tagLst>
</file>

<file path=ppt/tags/tag185.xml><?xml version="1.0" encoding="utf-8"?>
<p:tagLst xmlns:p="http://schemas.openxmlformats.org/presentationml/2006/main">
  <p:tag name="KSO_WM_BEAUTIFY_FLAG" val="#wm#"/>
  <p:tag name="KSO_WM_TEMPLATE_CATEGORY" val="custom"/>
  <p:tag name="KSO_WM_TEMPLATE_INDEX" val="20238616"/>
</p:tagLst>
</file>

<file path=ppt/tags/tag186.xml><?xml version="1.0" encoding="utf-8"?>
<p:tagLst xmlns:p="http://schemas.openxmlformats.org/presentationml/2006/main">
  <p:tag name="KSO_WM_UNIT_PIC_EFFECT" val="1"/>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38554_1*i*1"/>
  <p:tag name="KSO_WM_TEMPLATE_CATEGORY" val="custom"/>
  <p:tag name="KSO_WM_TEMPLATE_INDEX" val="20238554"/>
  <p:tag name="KSO_WM_UNIT_LAYERLEVEL" val="1"/>
  <p:tag name="KSO_WM_TAG_VERSION" val="3.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 name="KSO_WM_UNIT_PIC_EFFECT" val="1"/>
</p:tagLst>
</file>

<file path=ppt/tags/tag188.xml><?xml version="1.0" encoding="utf-8"?>
<p:tagLst xmlns:p="http://schemas.openxmlformats.org/presentationml/2006/main">
  <p:tag name="KSO_WM_UNIT_VALUE" val="1233*871"/>
  <p:tag name="KSO_WM_UNIT_HIGHLIGHT" val="0"/>
  <p:tag name="KSO_WM_UNIT_COMPATIBLE" val="0"/>
  <p:tag name="KSO_WM_UNIT_DIAGRAM_ISNUMVISUAL" val="0"/>
  <p:tag name="KSO_WM_UNIT_DIAGRAM_ISREFERUNIT" val="0"/>
  <p:tag name="KSO_WM_UNIT_TYPE" val="d"/>
  <p:tag name="KSO_WM_UNIT_INDEX" val="1"/>
  <p:tag name="KSO_WM_UNIT_ID" val="custom20238554_1*d*1"/>
  <p:tag name="KSO_WM_TEMPLATE_CATEGORY" val="custom"/>
  <p:tag name="KSO_WM_TEMPLATE_INDEX" val="20238554"/>
  <p:tag name="KSO_WM_UNIT_LAYERLEVEL" val="1"/>
  <p:tag name="KSO_WM_TAG_VERSION" val="3.0"/>
  <p:tag name="KSO_WM_BEAUTIFY_FLAG" val="#wm#"/>
  <p:tag name="KSO_WM_UNIT_LINE_FORE_SCHEMECOLOR_INDEX" val="13"/>
  <p:tag name="KSO_WM_UNIT_LINE_FILL_TYPE" val="2"/>
  <p:tag name="KSO_WM_UNIT_SHADOW_SCHEMECOLOR_INDEX" val="13"/>
  <p:tag name="KSO_WM_UNIT_USESOURCEFORMAT_APPLY" val="1"/>
  <p:tag name="KSO_WM_UNIT_PIC_EFFECT" val="1"/>
</p:tagLst>
</file>

<file path=ppt/tags/tag189.xml><?xml version="1.0" encoding="utf-8"?>
<p:tagLst xmlns:p="http://schemas.openxmlformats.org/presentationml/2006/main">
  <p:tag name="KSO_WM_BEAUTIFY_FLAG" val="#wm#"/>
  <p:tag name="KSO_WM_TEMPLATE_CATEGORY" val="custom"/>
  <p:tag name="KSO_WM_TEMPLATE_INDEX" val="20238616"/>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BEAUTIFY_FLAG" val="#wm#"/>
  <p:tag name="KSO_WM_TEMPLATE_CATEGORY" val="custom"/>
  <p:tag name="KSO_WM_TEMPLATE_INDEX" val="20238616"/>
</p:tagLst>
</file>

<file path=ppt/tags/tag191.xml><?xml version="1.0" encoding="utf-8"?>
<p:tagLst xmlns:p="http://schemas.openxmlformats.org/presentationml/2006/main">
  <p:tag name="KSO_WM_BEAUTIFY_FLAG" val="#wm#"/>
  <p:tag name="KSO_WM_TEMPLATE_CATEGORY" val="custom"/>
  <p:tag name="KSO_WM_TEMPLATE_INDEX" val="20238616"/>
</p:tagLst>
</file>

<file path=ppt/tags/tag192.xml><?xml version="1.0" encoding="utf-8"?>
<p:tagLst xmlns:p="http://schemas.openxmlformats.org/presentationml/2006/main">
  <p:tag name="KSO_WM_BEAUTIFY_FLAG" val="#wm#"/>
  <p:tag name="KSO_WM_TEMPLATE_CATEGORY" val="custom"/>
  <p:tag name="KSO_WM_TEMPLATE_INDEX" val="20238616"/>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UNIT_TYPE" val="i"/>
  <p:tag name="KSO_WM_UNIT_INDEX" val="5"/>
  <p:tag name="KSO_WM_BEAUTIFY_FLAG" val="#wm#"/>
  <p:tag name="KSO_WM_TAG_VERSION" val="3.0"/>
  <p:tag name="KSO_WM_UNIT_ID" val="_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3.xml><?xml version="1.0" encoding="utf-8"?>
<p:tagLst xmlns:p="http://schemas.openxmlformats.org/presentationml/2006/main">
  <p:tag name="KSO_WM_UNIT_TYPE" val="i"/>
  <p:tag name="KSO_WM_UNIT_INDEX" val="4"/>
  <p:tag name="KSO_WM_BEAUTIFY_FLAG" val="#wm#"/>
  <p:tag name="KSO_WM_TAG_VERSION" val="3.0"/>
  <p:tag name="KSO_WM_UNIT_ID" val="_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4.xml><?xml version="1.0" encoding="utf-8"?>
<p:tagLst xmlns:p="http://schemas.openxmlformats.org/presentationml/2006/main">
  <p:tag name="KSO_WM_UNIT_TYPE" val="i"/>
  <p:tag name="KSO_WM_UNIT_INDEX" val="3"/>
  <p:tag name="KSO_WM_BEAUTIFY_FLAG" val="#wm#"/>
  <p:tag name="KSO_WM_TAG_VERSION" val="3.0"/>
  <p:tag name="KSO_WM_UNIT_ID" val="_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5.xml><?xml version="1.0" encoding="utf-8"?>
<p:tagLst xmlns:p="http://schemas.openxmlformats.org/presentationml/2006/main">
  <p:tag name="KSO_WM_UNIT_TYPE" val="i"/>
  <p:tag name="KSO_WM_UNIT_INDEX" val="2"/>
  <p:tag name="KSO_WM_BEAUTIFY_FLAG" val="#wm#"/>
  <p:tag name="KSO_WM_TAG_VERSION" val="3.0"/>
  <p:tag name="KSO_WM_UNIT_ID" val="_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6.xml><?xml version="1.0" encoding="utf-8"?>
<p:tagLst xmlns:p="http://schemas.openxmlformats.org/presentationml/2006/main">
  <p:tag name="KSO_WM_UNIT_TYPE" val="i"/>
  <p:tag name="KSO_WM_UNIT_INDEX" val="1"/>
  <p:tag name="KSO_WM_BEAUTIFY_FLAG" val="#wm#"/>
  <p:tag name="KSO_WM_TAG_VERSION" val="3.0"/>
  <p:tag name="KSO_WM_UNIT_ID" val="_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7.xml><?xml version="1.0" encoding="utf-8"?>
<p:tagLst xmlns:p="http://schemas.openxmlformats.org/presentationml/2006/main">
  <p:tag name="KSO_WM_UNIT_TYPE" val="i"/>
  <p:tag name="KSO_WM_UNIT_INDEX" val="6"/>
  <p:tag name="KSO_WM_BEAUTIFY_FLAG" val="#wm#"/>
  <p:tag name="KSO_WM_TAG_VERSION" val="3.0"/>
  <p:tag name="KSO_WM_UNIT_ID" val="_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8.xml><?xml version="1.0" encoding="utf-8"?>
<p:tagLst xmlns:p="http://schemas.openxmlformats.org/presentationml/2006/main">
  <p:tag name="KSO_WM_UNIT_TYPE" val="a"/>
  <p:tag name="KSO_WM_UNIT_INDEX" val="1"/>
  <p:tag name="KSO_WM_BEAUTIFY_FLAG" val="#wm#"/>
  <p:tag name="KSO_WM_TAG_VERSION" val="3.0"/>
  <p:tag name="KSO_WM_UNIT_PRESET_TEXT" val="单击编辑母版标题"/>
  <p:tag name="KSO_WM_UNIT_ID" val="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10"/>
</p:tagLst>
</file>

<file path=ppt/tags/tag69.xml><?xml version="1.0" encoding="utf-8"?>
<p:tagLst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1*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54"/>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1.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2.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3.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PRESET_TEXT" val="署名"/>
  <p:tag name="KSO_WM_UNIT_ID" val="_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 name="KSO_WM_UNIT_VALUE" val="9"/>
</p:tagLst>
</file>

<file path=ppt/tags/tag74.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2*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75.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2*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Lst>
</file>

<file path=ppt/tags/tag76.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7.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8.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9.xml><?xml version="1.0" encoding="utf-8"?>
<p:tagLst xmlns:p="http://schemas.openxmlformats.org/presentationml/2006/main">
  <p:tag name="KSO_WM_UNIT_TYPE" val="i"/>
  <p:tag name="KSO_WM_UNIT_INDEX" val="6"/>
  <p:tag name="KSO_WM_BEAUTIFY_FLAG" val="#wm#"/>
  <p:tag name="KSO_WM_TAG_VERSION" val="3.0"/>
  <p:tag name="KSO_WM_UNIT_ID" val="_3*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TYPE" val="i"/>
  <p:tag name="KSO_WM_UNIT_INDEX" val="5"/>
  <p:tag name="KSO_WM_BEAUTIFY_FLAG" val="#wm#"/>
  <p:tag name="KSO_WM_TAG_VERSION" val="3.0"/>
  <p:tag name="KSO_WM_UNIT_ID" val="_3*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1.xml><?xml version="1.0" encoding="utf-8"?>
<p:tagLst xmlns:p="http://schemas.openxmlformats.org/presentationml/2006/main">
  <p:tag name="KSO_WM_UNIT_TYPE" val="i"/>
  <p:tag name="KSO_WM_UNIT_INDEX" val="1"/>
  <p:tag name="KSO_WM_BEAUTIFY_FLAG" val="#wm#"/>
  <p:tag name="KSO_WM_TAG_VERSION" val="3.0"/>
  <p:tag name="KSO_WM_UNIT_ID" val="_3*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2.xml><?xml version="1.0" encoding="utf-8"?>
<p:tagLst xmlns:p="http://schemas.openxmlformats.org/presentationml/2006/main">
  <p:tag name="KSO_WM_UNIT_TYPE" val="i"/>
  <p:tag name="KSO_WM_UNIT_INDEX" val="2"/>
  <p:tag name="KSO_WM_BEAUTIFY_FLAG" val="#wm#"/>
  <p:tag name="KSO_WM_TAG_VERSION" val="3.0"/>
  <p:tag name="KSO_WM_UNIT_ID" val="_3*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3.xml><?xml version="1.0" encoding="utf-8"?>
<p:tagLst xmlns:p="http://schemas.openxmlformats.org/presentationml/2006/main">
  <p:tag name="KSO_WM_UNIT_TYPE" val="i"/>
  <p:tag name="KSO_WM_UNIT_INDEX" val="3"/>
  <p:tag name="KSO_WM_BEAUTIFY_FLAG" val="#wm#"/>
  <p:tag name="KSO_WM_TAG_VERSION" val="3.0"/>
  <p:tag name="KSO_WM_UNIT_ID" val="_3*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4.xml><?xml version="1.0" encoding="utf-8"?>
<p:tagLst xmlns:p="http://schemas.openxmlformats.org/presentationml/2006/main">
  <p:tag name="KSO_WM_UNIT_TYPE" val="i"/>
  <p:tag name="KSO_WM_UNIT_INDEX" val="4"/>
  <p:tag name="KSO_WM_BEAUTIFY_FLAG" val="#wm#"/>
  <p:tag name="KSO_WM_TAG_VERSION" val="3.0"/>
  <p:tag name="KSO_WM_UNIT_ID" val="_3*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5.xml><?xml version="1.0" encoding="utf-8"?>
<p:tagLst xmlns:p="http://schemas.openxmlformats.org/presentationml/2006/main">
  <p:tag name="KSO_WM_UNIT_TYPE" val="a"/>
  <p:tag name="KSO_WM_UNIT_INDEX" val="1"/>
  <p:tag name="KSO_WM_BEAUTIFY_FLAG" val="#wm#"/>
  <p:tag name="KSO_WM_TAG_VERSION" val="3.0"/>
  <p:tag name="KSO_WM_UNIT_PRESET_TEXT" val="标题"/>
  <p:tag name="KSO_WM_UNIT_ID" val="_3*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1"/>
  <p:tag name="KSO_WM_UNIT_VALUE" val="9"/>
</p:tagLst>
</file>

<file path=ppt/tags/tag86.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7.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8.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9.xml><?xml version="1.0" encoding="utf-8"?>
<p:tagLst xmlns:p="http://schemas.openxmlformats.org/presentationml/2006/main">
  <p:tag name="KSO_WM_UNIT_TYPE" val="i"/>
  <p:tag name="KSO_WM_UNIT_INDEX" val="3"/>
  <p:tag name="KSO_WM_BEAUTIFY_FLAG" val="#wm#"/>
  <p:tag name="KSO_WM_TAG_VERSION" val="3.0"/>
  <p:tag name="KSO_WM_UNIT_ID" val="_4*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TYPE" val="i"/>
  <p:tag name="KSO_WM_UNIT_INDEX" val="4"/>
  <p:tag name="KSO_WM_BEAUTIFY_FLAG" val="#wm#"/>
  <p:tag name="KSO_WM_TAG_VERSION" val="3.0"/>
  <p:tag name="KSO_WM_UNIT_ID" val="_4*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1.xml><?xml version="1.0" encoding="utf-8"?>
<p:tagLst xmlns:p="http://schemas.openxmlformats.org/presentationml/2006/main">
  <p:tag name="KSO_WM_UNIT_TYPE" val="i"/>
  <p:tag name="KSO_WM_UNIT_INDEX" val="1"/>
  <p:tag name="KSO_WM_BEAUTIFY_FLAG" val="#wm#"/>
  <p:tag name="KSO_WM_TAG_VERSION" val="3.0"/>
  <p:tag name="KSO_WM_UNIT_ID" val="_4*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2.xml><?xml version="1.0" encoding="utf-8"?>
<p:tagLst xmlns:p="http://schemas.openxmlformats.org/presentationml/2006/main">
  <p:tag name="KSO_WM_UNIT_TYPE" val="i"/>
  <p:tag name="KSO_WM_UNIT_INDEX" val="2"/>
  <p:tag name="KSO_WM_BEAUTIFY_FLAG" val="#wm#"/>
  <p:tag name="KSO_WM_TAG_VERSION" val="3.0"/>
  <p:tag name="KSO_WM_UNIT_ID" val="_4*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3.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4*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18"/>
</p:tagLst>
</file>

<file path=ppt/tags/tag94.xml><?xml version="1.0" encoding="utf-8"?>
<p:tagLst xmlns:p="http://schemas.openxmlformats.org/presentationml/2006/main">
  <p:tag name="KSO_WM_UNIT_TYPE" val="e"/>
  <p:tag name="KSO_WM_UNIT_INDEX" val="1"/>
  <p:tag name="KSO_WM_BEAUTIFY_FLAG" val="#wm#"/>
  <p:tag name="KSO_WM_TAG_VERSION" val="3.0"/>
  <p:tag name="KSO_WM_UNIT_PRESET_TEXT" val="节编号"/>
  <p:tag name="KSO_WM_UNIT_ID" val="_4*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9"/>
</p:tagLst>
</file>

<file path=ppt/tags/tag95.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6.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7.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8.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5*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99.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5*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简约风灰黑色通用职场办公">
  <a:themeElements>
    <a:clrScheme name="简约灰黑">
      <a:dk1>
        <a:srgbClr val="000000"/>
      </a:dk1>
      <a:lt1>
        <a:srgbClr val="FFFFFF"/>
      </a:lt1>
      <a:dk2>
        <a:srgbClr val="0A0A0A"/>
      </a:dk2>
      <a:lt2>
        <a:srgbClr val="F8F8F8"/>
      </a:lt2>
      <a:accent1>
        <a:srgbClr val="A59FAD"/>
      </a:accent1>
      <a:accent2>
        <a:srgbClr val="787BA2"/>
      </a:accent2>
      <a:accent3>
        <a:srgbClr val="BFADC8"/>
      </a:accent3>
      <a:accent4>
        <a:srgbClr val="A0927A"/>
      </a:accent4>
      <a:accent5>
        <a:srgbClr val="A68E74"/>
      </a:accent5>
      <a:accent6>
        <a:srgbClr val="A5A377"/>
      </a:accent6>
      <a:hlink>
        <a:srgbClr val="5F5F5F"/>
      </a:hlink>
      <a:folHlink>
        <a:srgbClr val="919191"/>
      </a:folHlink>
    </a:clrScheme>
    <a:fontScheme name="主题字体">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25594</Words>
  <Application>WPS 演示</Application>
  <PresentationFormat>宽屏</PresentationFormat>
  <Paragraphs>394</Paragraphs>
  <Slides>24</Slides>
  <Notes>5</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24</vt:i4>
      </vt:variant>
    </vt:vector>
  </HeadingPairs>
  <TitlesOfParts>
    <vt:vector size="42" baseType="lpstr">
      <vt:lpstr>Arial</vt:lpstr>
      <vt:lpstr>宋体</vt:lpstr>
      <vt:lpstr>Wingdings</vt:lpstr>
      <vt:lpstr>Wingdings</vt:lpstr>
      <vt:lpstr>Times New Roman</vt:lpstr>
      <vt:lpstr>楷体</vt:lpstr>
      <vt:lpstr>Times New Roman</vt:lpstr>
      <vt:lpstr>TimesNewRoman</vt:lpstr>
      <vt:lpstr>仿宋</vt:lpstr>
      <vt:lpstr>微软雅黑</vt:lpstr>
      <vt:lpstr>Arial Unicode MS</vt:lpstr>
      <vt:lpstr>Calibri</vt:lpstr>
      <vt:lpstr>-apple-system</vt:lpstr>
      <vt:lpstr>Segoe Print</vt:lpstr>
      <vt:lpstr>HelveticaNeue</vt:lpstr>
      <vt:lpstr>华文新魏</vt:lpstr>
      <vt:lpstr>WPS</vt:lpstr>
      <vt:lpstr>简约风灰黑色通用职场办公</vt:lpstr>
      <vt:lpstr>PowerPoint 演示文稿</vt:lpstr>
      <vt:lpstr>浙江强基联盟卷讲评</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完型填空</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余Milia</dc:creator>
  <cp:lastModifiedBy>Administrator</cp:lastModifiedBy>
  <cp:revision>172</cp:revision>
  <dcterms:created xsi:type="dcterms:W3CDTF">2019-06-19T02:08:00Z</dcterms:created>
  <dcterms:modified xsi:type="dcterms:W3CDTF">2025-03-14T07:33:41Z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y fmtid="{D5CDD505-2E9C-101B-9397-08002B2CF9AE}" pid="3" name="ICV">
    <vt:lpwstr>D59F7B4CC5EA42BAA5347A9DC07045E2_11</vt:lpwstr>
  </property>
</Properties>
</file>