
<file path=[Content_Types].xml><?xml version="1.0" encoding="utf-8"?>
<Types xmlns="http://schemas.openxmlformats.org/package/2006/content-types">
  <Default Extension="jpeg" ContentType="image/jpeg"/>
  <Default Extension="wdp" ContentType="image/vnd.ms-photo"/>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sldIdLst>
    <p:sldId id="1134" r:id="rId4"/>
    <p:sldId id="978" r:id="rId5"/>
    <p:sldId id="981" r:id="rId6"/>
    <p:sldId id="1048" r:id="rId7"/>
    <p:sldId id="1000" r:id="rId8"/>
    <p:sldId id="1001" r:id="rId9"/>
    <p:sldId id="1049" r:id="rId10"/>
    <p:sldId id="1002" r:id="rId11"/>
    <p:sldId id="1084" r:id="rId12"/>
    <p:sldId id="1052" r:id="rId13"/>
    <p:sldId id="1003" r:id="rId14"/>
    <p:sldId id="1004" r:id="rId15"/>
    <p:sldId id="1053" r:id="rId16"/>
    <p:sldId id="1054" r:id="rId17"/>
    <p:sldId id="1085" r:id="rId18"/>
    <p:sldId id="1056" r:id="rId19"/>
    <p:sldId id="1009" r:id="rId20"/>
    <p:sldId id="1055" r:id="rId21"/>
    <p:sldId id="1059" r:id="rId22"/>
    <p:sldId id="1060" r:id="rId23"/>
    <p:sldId id="1058" r:id="rId24"/>
    <p:sldId id="1057" r:id="rId25"/>
    <p:sldId id="1087" r:id="rId26"/>
    <p:sldId id="1050" r:id="rId27"/>
    <p:sldId id="1013" r:id="rId28"/>
    <p:sldId id="1015" r:id="rId29"/>
    <p:sldId id="1016" r:id="rId30"/>
    <p:sldId id="1017" r:id="rId31"/>
    <p:sldId id="1089" r:id="rId32"/>
    <p:sldId id="1018" r:id="rId33"/>
    <p:sldId id="1019" r:id="rId34"/>
    <p:sldId id="363" r:id="rId35"/>
    <p:sldId id="1065" r:id="rId36"/>
    <p:sldId id="1066" r:id="rId37"/>
    <p:sldId id="1063" r:id="rId38"/>
    <p:sldId id="1067" r:id="rId39"/>
    <p:sldId id="1064" r:id="rId40"/>
    <p:sldId id="1025" r:id="rId41"/>
    <p:sldId id="1026" r:id="rId42"/>
    <p:sldId id="1070" r:id="rId43"/>
    <p:sldId id="1069" r:id="rId44"/>
    <p:sldId id="1071" r:id="rId45"/>
    <p:sldId id="1072" r:id="rId46"/>
    <p:sldId id="1073" r:id="rId47"/>
    <p:sldId id="1074" r:id="rId48"/>
    <p:sldId id="1091" r:id="rId49"/>
    <p:sldId id="1030" r:id="rId50"/>
    <p:sldId id="1033" r:id="rId51"/>
    <p:sldId id="1034" r:id="rId52"/>
    <p:sldId id="1075" r:id="rId53"/>
    <p:sldId id="1076" r:id="rId54"/>
    <p:sldId id="1077" r:id="rId55"/>
    <p:sldId id="1078" r:id="rId56"/>
    <p:sldId id="1081" r:id="rId57"/>
    <p:sldId id="1080" r:id="rId58"/>
    <p:sldId id="1082" r:id="rId59"/>
    <p:sldId id="1079" r:id="rId60"/>
    <p:sldId id="1047" r:id="rId6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10248" initials="1"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217CD"/>
    <a:srgbClr val="0000FF"/>
    <a:srgbClr val="1CD4DA"/>
    <a:srgbClr val="4F1CE2"/>
    <a:srgbClr val="F6D576"/>
    <a:srgbClr val="F6DA6D"/>
    <a:srgbClr val="5EF1DA"/>
    <a:srgbClr val="33335E"/>
    <a:srgbClr val="D9950D"/>
    <a:srgbClr val="F5C0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21" autoAdjust="0"/>
    <p:restoredTop sz="94660"/>
  </p:normalViewPr>
  <p:slideViewPr>
    <p:cSldViewPr snapToGrid="0" showGuides="1">
      <p:cViewPr varScale="1">
        <p:scale>
          <a:sx n="68" d="100"/>
          <a:sy n="68" d="100"/>
        </p:scale>
        <p:origin x="728" y="64"/>
      </p:cViewPr>
      <p:guideLst>
        <p:guide orient="horz" pos="2119"/>
        <p:guide pos="373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5" Type="http://schemas.openxmlformats.org/officeDocument/2006/relationships/commentAuthors" Target="commentAuthors.xml"/><Relationship Id="rId64" Type="http://schemas.openxmlformats.org/officeDocument/2006/relationships/tableStyles" Target="tableStyles.xml"/><Relationship Id="rId63" Type="http://schemas.openxmlformats.org/officeDocument/2006/relationships/viewProps" Target="viewProps.xml"/><Relationship Id="rId62" Type="http://schemas.openxmlformats.org/officeDocument/2006/relationships/presProps" Target="presProps.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microsoft.com/office/2007/relationships/hdphoto" Target="../media/hdphoto1.wdp"/><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4" Type="http://schemas.openxmlformats.org/officeDocument/2006/relationships/theme" Target="../theme/theme2.xml"/><Relationship Id="rId13" Type="http://schemas.microsoft.com/office/2007/relationships/hdphoto" Target="../media/hdphoto1.wdp"/><Relationship Id="rId12" Type="http://schemas.openxmlformats.org/officeDocument/2006/relationships/image" Target="../media/image1.pn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extLst>
              <a:ext uri="{BEBA8EAE-BF5A-486C-A8C5-ECC9F3942E4B}">
                <a14:imgProps xmlns:a14="http://schemas.microsoft.com/office/drawing/2010/main">
                  <a14:imgLayer r:embed="rId13">
                    <a14:imgEffect>
                      <a14:artisticLineDrawing trans="25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D915BF-78AE-47FD-9F4B-FA9BE023503D}"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B285C0-491D-4C21-BF6B-E40BE1782FA7}"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extLst>
              <a:ext uri="{BEBA8EAE-BF5A-486C-A8C5-ECC9F3942E4B}">
                <a14:imgProps xmlns:a14="http://schemas.microsoft.com/office/drawing/2010/main">
                  <a14:imgLayer r:embed="rId13">
                    <a14:imgEffect>
                      <a14:artisticLineDrawing trans="25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D915BF-78AE-47FD-9F4B-FA9BE023503D}"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B285C0-491D-4C21-BF6B-E40BE1782FA7}"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8.jpeg"/><Relationship Id="rId2" Type="http://schemas.openxmlformats.org/officeDocument/2006/relationships/image" Target="../media/image13.jpeg"/><Relationship Id="rId1"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8.jpeg"/><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8.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8.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8.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8.jpe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8.jpeg"/><Relationship Id="rId2" Type="http://schemas.openxmlformats.org/officeDocument/2006/relationships/image" Target="../media/image15.jpeg"/><Relationship Id="rId1"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8.jpeg"/><Relationship Id="rId1"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8.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8.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8.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8.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8.jpe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8.jpeg"/><Relationship Id="rId2" Type="http://schemas.openxmlformats.org/officeDocument/2006/relationships/image" Target="../media/image17.jpeg"/><Relationship Id="rId1" Type="http://schemas.openxmlformats.org/officeDocument/2006/relationships/image" Target="../media/image16.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8.jpeg"/><Relationship Id="rId1"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8.jpeg"/><Relationship Id="rId1"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8.jpeg"/><Relationship Id="rId1"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8.jpeg"/><Relationship Id="rId1" Type="http://schemas.openxmlformats.org/officeDocument/2006/relationships/image" Target="../media/image9.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8.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3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3.xml"/><Relationship Id="rId3" Type="http://schemas.openxmlformats.org/officeDocument/2006/relationships/image" Target="../media/image8.jpeg"/><Relationship Id="rId2" Type="http://schemas.openxmlformats.org/officeDocument/2006/relationships/tags" Target="../tags/tag2.xml"/><Relationship Id="rId1" Type="http://schemas.openxmlformats.org/officeDocument/2006/relationships/tags" Target="../tags/tag1.xml"/></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xml"/><Relationship Id="rId2" Type="http://schemas.openxmlformats.org/officeDocument/2006/relationships/image" Target="../media/image8.jpeg"/><Relationship Id="rId1" Type="http://schemas.openxmlformats.org/officeDocument/2006/relationships/tags" Target="../tags/tag4.xml"/></Relationships>
</file>

<file path=ppt/slides/_rels/slide3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9.xml"/><Relationship Id="rId4" Type="http://schemas.openxmlformats.org/officeDocument/2006/relationships/image" Target="../media/image8.jpeg"/><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s>
</file>

<file path=ppt/slides/_rels/slide3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3.xml"/><Relationship Id="rId4" Type="http://schemas.openxmlformats.org/officeDocument/2006/relationships/image" Target="../media/image8.jpeg"/><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s>
</file>

<file path=ppt/slides/_rels/slide3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7.xml"/><Relationship Id="rId4" Type="http://schemas.openxmlformats.org/officeDocument/2006/relationships/image" Target="../media/image8.jpeg"/><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8.jpe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8.jpe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8.jpe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8.jpe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8.jpe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8.jpe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8.jpe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8.jpe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8.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8.jpe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8.jpeg"/><Relationship Id="rId1"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8.jpe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8.jpeg"/><Relationship Id="rId1" Type="http://schemas.openxmlformats.org/officeDocument/2006/relationships/tags" Target="../tags/tag18.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8.jpe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8.jpe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8.jpeg"/></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8.jpe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8.jpeg"/></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8.jpeg"/></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9.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8.jpeg"/><Relationship Id="rId2" Type="http://schemas.openxmlformats.org/officeDocument/2006/relationships/image" Target="../media/image11.png"/><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8.jpeg"/><Relationship Id="rId2" Type="http://schemas.openxmlformats.org/officeDocument/2006/relationships/image" Target="../media/image11.png"/><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矩形 1"/>
          <p:cNvSpPr>
            <a:spLocks noChangeArrowheads="1"/>
          </p:cNvSpPr>
          <p:nvPr/>
        </p:nvSpPr>
        <p:spPr bwMode="auto">
          <a:xfrm>
            <a:off x="432594" y="1512094"/>
            <a:ext cx="6538913"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黑体" panose="02010609060101010101"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黑体" panose="02010609060101010101"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黑体" panose="02010609060101010101"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黑体" panose="02010609060101010101"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黑体" panose="02010609060101010101" charset="-122"/>
                <a:cs typeface="+mn-cs"/>
              </a:defRPr>
            </a:lvl5pPr>
            <a:lvl6pPr marL="2286000" algn="l" defTabSz="914400" rtl="0" eaLnBrk="1" latinLnBrk="0" hangingPunct="1">
              <a:defRPr kern="1200">
                <a:solidFill>
                  <a:schemeClr val="tx1"/>
                </a:solidFill>
                <a:latin typeface="Arial" panose="020B0604020202020204" pitchFamily="34" charset="0"/>
                <a:ea typeface="黑体" panose="02010609060101010101" charset="-122"/>
                <a:cs typeface="+mn-cs"/>
              </a:defRPr>
            </a:lvl6pPr>
            <a:lvl7pPr marL="2743200" algn="l" defTabSz="914400" rtl="0" eaLnBrk="1" latinLnBrk="0" hangingPunct="1">
              <a:defRPr kern="1200">
                <a:solidFill>
                  <a:schemeClr val="tx1"/>
                </a:solidFill>
                <a:latin typeface="Arial" panose="020B0604020202020204" pitchFamily="34" charset="0"/>
                <a:ea typeface="黑体" panose="02010609060101010101" charset="-122"/>
                <a:cs typeface="+mn-cs"/>
              </a:defRPr>
            </a:lvl7pPr>
            <a:lvl8pPr marL="3200400" algn="l" defTabSz="914400" rtl="0" eaLnBrk="1" latinLnBrk="0" hangingPunct="1">
              <a:defRPr kern="1200">
                <a:solidFill>
                  <a:schemeClr val="tx1"/>
                </a:solidFill>
                <a:latin typeface="Arial" panose="020B0604020202020204" pitchFamily="34" charset="0"/>
                <a:ea typeface="黑体" panose="02010609060101010101" charset="-122"/>
                <a:cs typeface="+mn-cs"/>
              </a:defRPr>
            </a:lvl8pPr>
            <a:lvl9pPr marL="3657600" algn="l" defTabSz="914400" rtl="0" eaLnBrk="1" latinLnBrk="0" hangingPunct="1">
              <a:defRPr kern="1200">
                <a:solidFill>
                  <a:schemeClr val="tx1"/>
                </a:solidFill>
                <a:latin typeface="Arial" panose="020B0604020202020204" pitchFamily="34" charset="0"/>
                <a:ea typeface="黑体" panose="02010609060101010101" charset="-122"/>
                <a:cs typeface="+mn-cs"/>
              </a:defRPr>
            </a:lvl9pPr>
          </a:lstStyle>
          <a:p>
            <a:pPr eaLnBrk="1" hangingPunct="1"/>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pPr eaLnBrk="1" hangingPunct="1"/>
            <a:endParaRPr lang="en-US" altLang="zh-CN" sz="4000" b="1">
              <a:solidFill>
                <a:srgbClr val="FF0000"/>
              </a:solidFill>
              <a:latin typeface="HelveticaNeue" pitchFamily="2" charset="0"/>
              <a:ea typeface="宋体" panose="02010600030101010101" pitchFamily="2" charset="-122"/>
            </a:endParaRPr>
          </a:p>
          <a:p>
            <a:pPr eaLnBrk="1" hangingPunct="1"/>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pPr eaLnBrk="1" hangingPunct="1"/>
            <a:r>
              <a:rPr lang="zh-CN" altLang="en-US" sz="4000" b="1">
                <a:solidFill>
                  <a:srgbClr val="FF0000"/>
                </a:solidFill>
                <a:latin typeface="HelveticaNeue" pitchFamily="2" charset="0"/>
                <a:ea typeface="宋体" panose="02010600030101010101" pitchFamily="2" charset="-122"/>
              </a:rPr>
              <a:t>公众号：溯恩高中英语</a:t>
            </a:r>
            <a:endParaRPr lang="zh-CN" altLang="en-US" sz="4000" b="1">
              <a:solidFill>
                <a:srgbClr val="FF0000"/>
              </a:solidFill>
              <a:latin typeface="HelveticaNeue" pitchFamily="2" charset="0"/>
              <a:ea typeface="宋体" panose="02010600030101010101" pitchFamily="2" charset="-122"/>
            </a:endParaRPr>
          </a:p>
        </p:txBody>
      </p:sp>
      <p:pic>
        <p:nvPicPr>
          <p:cNvPr id="5123"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941344" y="2539206"/>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矩形 3"/>
          <p:cNvSpPr>
            <a:spLocks noChangeArrowheads="1"/>
          </p:cNvSpPr>
          <p:nvPr/>
        </p:nvSpPr>
        <p:spPr bwMode="auto">
          <a:xfrm>
            <a:off x="6982619" y="1881981"/>
            <a:ext cx="36036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黑体" panose="02010609060101010101"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黑体" panose="02010609060101010101"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黑体" panose="02010609060101010101"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黑体" panose="02010609060101010101"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黑体" panose="02010609060101010101" charset="-122"/>
                <a:cs typeface="+mn-cs"/>
              </a:defRPr>
            </a:lvl5pPr>
            <a:lvl6pPr marL="2286000" algn="l" defTabSz="914400" rtl="0" eaLnBrk="1" latinLnBrk="0" hangingPunct="1">
              <a:defRPr kern="1200">
                <a:solidFill>
                  <a:schemeClr val="tx1"/>
                </a:solidFill>
                <a:latin typeface="Arial" panose="020B0604020202020204" pitchFamily="34" charset="0"/>
                <a:ea typeface="黑体" panose="02010609060101010101" charset="-122"/>
                <a:cs typeface="+mn-cs"/>
              </a:defRPr>
            </a:lvl6pPr>
            <a:lvl7pPr marL="2743200" algn="l" defTabSz="914400" rtl="0" eaLnBrk="1" latinLnBrk="0" hangingPunct="1">
              <a:defRPr kern="1200">
                <a:solidFill>
                  <a:schemeClr val="tx1"/>
                </a:solidFill>
                <a:latin typeface="Arial" panose="020B0604020202020204" pitchFamily="34" charset="0"/>
                <a:ea typeface="黑体" panose="02010609060101010101" charset="-122"/>
                <a:cs typeface="+mn-cs"/>
              </a:defRPr>
            </a:lvl7pPr>
            <a:lvl8pPr marL="3200400" algn="l" defTabSz="914400" rtl="0" eaLnBrk="1" latinLnBrk="0" hangingPunct="1">
              <a:defRPr kern="1200">
                <a:solidFill>
                  <a:schemeClr val="tx1"/>
                </a:solidFill>
                <a:latin typeface="Arial" panose="020B0604020202020204" pitchFamily="34" charset="0"/>
                <a:ea typeface="黑体" panose="02010609060101010101" charset="-122"/>
                <a:cs typeface="+mn-cs"/>
              </a:defRPr>
            </a:lvl8pPr>
            <a:lvl9pPr marL="3657600" algn="l" defTabSz="914400" rtl="0" eaLnBrk="1" latinLnBrk="0" hangingPunct="1">
              <a:defRPr kern="1200">
                <a:solidFill>
                  <a:schemeClr val="tx1"/>
                </a:solidFill>
                <a:latin typeface="Arial" panose="020B0604020202020204" pitchFamily="34" charset="0"/>
                <a:ea typeface="黑体" panose="02010609060101010101" charset="-122"/>
                <a:cs typeface="+mn-cs"/>
              </a:defRPr>
            </a:lvl9pPr>
          </a:lstStyle>
          <a:p>
            <a:pPr eaLnBrk="1" hangingPunct="1"/>
            <a:r>
              <a:rPr lang="zh-CN" altLang="en-US" sz="4000" b="1">
                <a:latin typeface="华文新魏" panose="02010800040101010101" pitchFamily="2" charset="-122"/>
                <a:ea typeface="宋体" panose="02010600030101010101" pitchFamily="2" charset="-122"/>
              </a:rPr>
              <a:t>知识产权声明</a:t>
            </a:r>
            <a:endParaRPr lang="zh-CN" altLang="en-US" sz="4000" b="1">
              <a:latin typeface="华文新魏" panose="02010800040101010101" pitchFamily="2" charset="-122"/>
              <a:ea typeface="宋体" panose="02010600030101010101" pitchFamily="2" charset="-122"/>
            </a:endParaRPr>
          </a:p>
        </p:txBody>
      </p:sp>
      <p:pic>
        <p:nvPicPr>
          <p:cNvPr id="5125" name="图片 11" descr="水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7207" y="329406"/>
            <a:ext cx="49022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45cm新款女士纯棉手帕高档全棉日式印花手绢擦手帕婚庆礼品可定作-阿里巴巴"/>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208282" y="254522"/>
            <a:ext cx="3775435" cy="377543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纯棉男士手帕男士礼品手帕方巾口袋装饰手绢小方巾工厂批发-阿里巴巴"/>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16956"/>
            <a:ext cx="4058239" cy="4058239"/>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8624540" y="209517"/>
            <a:ext cx="3102404" cy="6001643"/>
          </a:xfrm>
          <a:prstGeom prst="rect">
            <a:avLst/>
          </a:prstGeom>
          <a:noFill/>
        </p:spPr>
        <p:txBody>
          <a:bodyPr wrap="square" rtlCol="0">
            <a:spAutoFit/>
          </a:bodyPr>
          <a:lstStyle/>
          <a:p>
            <a:r>
              <a:rPr lang="en-US" altLang="zh-CN" sz="4000" dirty="0"/>
              <a:t>     </a:t>
            </a:r>
            <a:r>
              <a:rPr lang="en-US" altLang="zh-CN" sz="4000" b="1" dirty="0">
                <a:solidFill>
                  <a:srgbClr val="4F1CE2"/>
                </a:solidFill>
              </a:rPr>
              <a:t>B </a:t>
            </a:r>
            <a:r>
              <a:rPr lang="zh-CN" altLang="en-US" sz="4000" b="1" dirty="0">
                <a:solidFill>
                  <a:srgbClr val="4F1CE2"/>
                </a:solidFill>
              </a:rPr>
              <a:t>篇 </a:t>
            </a:r>
            <a:endParaRPr lang="en-US" altLang="zh-CN" sz="4000" b="1" dirty="0">
              <a:solidFill>
                <a:srgbClr val="4F1CE2"/>
              </a:solidFill>
            </a:endParaRPr>
          </a:p>
          <a:p>
            <a:endParaRPr lang="en-US" altLang="zh-CN" sz="4000" dirty="0"/>
          </a:p>
          <a:p>
            <a:endParaRPr lang="en-US" altLang="zh-CN" sz="4000" dirty="0"/>
          </a:p>
          <a:p>
            <a:r>
              <a:rPr lang="zh-CN" altLang="en-US" sz="3200" b="1" i="0" dirty="0">
                <a:solidFill>
                  <a:srgbClr val="C217CD"/>
                </a:solidFill>
                <a:effectLst/>
                <a:latin typeface="宋体" panose="02010600030101010101" pitchFamily="2" charset="-122"/>
                <a:ea typeface="宋体" panose="02010600030101010101" pitchFamily="2" charset="-122"/>
              </a:rPr>
              <a:t>本文是夹叙夹议的体裁， 主题语境是“人与社会” ， 借作者使用手帕的故事描述手帕在新时代下的作用更迭</a:t>
            </a:r>
            <a:r>
              <a:rPr lang="zh-CN" altLang="en-US" sz="3200" b="0" i="0" dirty="0">
                <a:solidFill>
                  <a:srgbClr val="000000"/>
                </a:solidFill>
                <a:effectLst/>
                <a:latin typeface="宋体" panose="02010600030101010101" pitchFamily="2" charset="-122"/>
                <a:ea typeface="宋体" panose="02010600030101010101" pitchFamily="2" charset="-122"/>
              </a:rPr>
              <a:t>。</a:t>
            </a:r>
            <a:r>
              <a:rPr lang="zh-CN" altLang="en-US" sz="3200" dirty="0"/>
              <a:t> </a:t>
            </a:r>
            <a:br>
              <a:rPr lang="zh-CN" altLang="en-US" sz="4000" dirty="0"/>
            </a:br>
            <a:endParaRPr lang="zh-CN" altLang="en-US" sz="4000" b="1" dirty="0">
              <a:solidFill>
                <a:srgbClr val="C217CD"/>
              </a:solidFill>
            </a:endParaRPr>
          </a:p>
        </p:txBody>
      </p:sp>
      <p:pic>
        <p:nvPicPr>
          <p:cNvPr id="5126" name="图片 1" descr="logo横版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38084" y="3230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flipV="1">
            <a:off x="184206" y="1005277"/>
            <a:ext cx="10066196" cy="1"/>
          </a:xfrm>
          <a:prstGeom prst="line">
            <a:avLst/>
          </a:prstGeom>
          <a:ln w="76200">
            <a:solidFill>
              <a:srgbClr val="9B0000"/>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22366" y="505075"/>
            <a:ext cx="1474140" cy="733610"/>
          </a:xfrm>
          <a:prstGeom prst="rect">
            <a:avLst/>
          </a:prstGeom>
        </p:spPr>
      </p:pic>
      <p:sp>
        <p:nvSpPr>
          <p:cNvPr id="18" name="TextBox 237"/>
          <p:cNvSpPr txBox="1"/>
          <p:nvPr/>
        </p:nvSpPr>
        <p:spPr>
          <a:xfrm>
            <a:off x="2305050" y="393700"/>
            <a:ext cx="2933700" cy="583565"/>
          </a:xfrm>
          <a:prstGeom prst="rect">
            <a:avLst/>
          </a:prstGeom>
          <a:noFill/>
        </p:spPr>
        <p:txBody>
          <a:bodyPr wrap="square" rtlCol="0">
            <a:spAutoFit/>
          </a:bodyPr>
          <a:lstStyle/>
          <a:p>
            <a:r>
              <a:rPr lang="en-US" altLang="zh-CN"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B </a:t>
            </a:r>
            <a:r>
              <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篇：记叙文</a:t>
            </a:r>
            <a:endPar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endParaRPr>
          </a:p>
        </p:txBody>
      </p:sp>
      <p:sp>
        <p:nvSpPr>
          <p:cNvPr id="19" name="文本框 18"/>
          <p:cNvSpPr txBox="1"/>
          <p:nvPr/>
        </p:nvSpPr>
        <p:spPr>
          <a:xfrm>
            <a:off x="4589780" y="147320"/>
            <a:ext cx="10095865" cy="829945"/>
          </a:xfrm>
          <a:prstGeom prst="rect">
            <a:avLst/>
          </a:prstGeom>
          <a:noFill/>
        </p:spPr>
        <p:txBody>
          <a:bodyPr wrap="square" rtlCol="0" anchor="t">
            <a:spAutoFit/>
          </a:bodyPr>
          <a:lstStyle/>
          <a:p>
            <a:pPr indent="609600" algn="just" fontAlgn="auto">
              <a:lnSpc>
                <a:spcPct val="150000"/>
              </a:lnSpc>
            </a:pPr>
            <a:r>
              <a:rPr lang="zh-CN" altLang="en-US" sz="3200" b="1" dirty="0">
                <a:latin typeface="宋体" panose="02010600030101010101" pitchFamily="2" charset="-122"/>
                <a:ea typeface="宋体" panose="02010600030101010101" pitchFamily="2" charset="-122"/>
              </a:rPr>
              <a:t>主题语境</a:t>
            </a:r>
            <a:r>
              <a:rPr lang="en-US" altLang="zh-CN" sz="3200" b="1" dirty="0">
                <a:latin typeface="宋体" panose="02010600030101010101" pitchFamily="2" charset="-122"/>
                <a:ea typeface="宋体" panose="02010600030101010101" pitchFamily="2" charset="-122"/>
              </a:rPr>
              <a:t>--</a:t>
            </a:r>
            <a:r>
              <a:rPr lang="zh-CN" altLang="en-US" sz="3200" b="1" dirty="0">
                <a:latin typeface="宋体" panose="02010600030101010101" pitchFamily="2" charset="-122"/>
                <a:ea typeface="宋体" panose="02010600030101010101" pitchFamily="2" charset="-122"/>
              </a:rPr>
              <a:t>人与自我</a:t>
            </a:r>
            <a:endParaRPr lang="zh-CN" altLang="en-US" sz="3200" b="1" dirty="0">
              <a:latin typeface="宋体" panose="02010600030101010101" pitchFamily="2" charset="-122"/>
              <a:ea typeface="宋体" panose="02010600030101010101" pitchFamily="2" charset="-122"/>
            </a:endParaRPr>
          </a:p>
        </p:txBody>
      </p:sp>
      <p:sp>
        <p:nvSpPr>
          <p:cNvPr id="100" name="文本框 99"/>
          <p:cNvSpPr txBox="1"/>
          <p:nvPr/>
        </p:nvSpPr>
        <p:spPr>
          <a:xfrm>
            <a:off x="287655" y="1457325"/>
            <a:ext cx="11471725" cy="2554545"/>
          </a:xfrm>
          <a:prstGeom prst="rect">
            <a:avLst/>
          </a:prstGeom>
          <a:noFill/>
          <a:ln w="9525">
            <a:noFill/>
          </a:ln>
        </p:spPr>
        <p:txBody>
          <a:bodyPr wrap="square">
            <a:spAutoFit/>
          </a:bodyPr>
          <a:lstStyle/>
          <a:p>
            <a:pPr indent="444500"/>
            <a:r>
              <a:rPr lang="en-US" sz="3200" dirty="0">
                <a:latin typeface="Times New Roman" panose="02020603050405020304" pitchFamily="18" charset="0"/>
                <a:cs typeface="Times New Roman" panose="02020603050405020304" pitchFamily="18" charset="0"/>
              </a:rPr>
              <a:t>(Para. 1)</a:t>
            </a:r>
            <a:r>
              <a:rPr lang="en-US" altLang="zh-CN" sz="3200" dirty="0">
                <a:effectLst/>
                <a:latin typeface="Times New Roman" panose="02020603050405020304" pitchFamily="18" charset="0"/>
                <a:ea typeface="宋体" panose="02010600030101010101" pitchFamily="2" charset="-122"/>
              </a:rPr>
              <a:t> The text from my son said it all: "Dad, there's an article you were born to write that the world is finally ready for: Bring Back the Handkerchief!" As my son knows, there's no "bring back" for me. For me, the handkerchief never left. </a:t>
            </a:r>
            <a:endParaRPr lang="zh-CN" altLang="zh-CN" sz="3200" dirty="0">
              <a:effectLst/>
              <a:latin typeface="Times New Roman" panose="02020603050405020304" pitchFamily="18" charset="0"/>
              <a:ea typeface="宋体" panose="02010600030101010101" pitchFamily="2" charset="-122"/>
            </a:endParaRPr>
          </a:p>
          <a:p>
            <a:pPr indent="444500"/>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3" name="矩形 12"/>
          <p:cNvSpPr/>
          <p:nvPr/>
        </p:nvSpPr>
        <p:spPr>
          <a:xfrm>
            <a:off x="184206" y="3704094"/>
            <a:ext cx="11950009" cy="3046988"/>
          </a:xfrm>
          <a:prstGeom prst="rect">
            <a:avLst/>
          </a:prstGeom>
          <a:ln>
            <a:solidFill>
              <a:srgbClr val="FF0000"/>
            </a:solidFill>
          </a:ln>
        </p:spPr>
        <p:txBody>
          <a:bodyPr wrap="square">
            <a:spAutoFit/>
          </a:bodyPr>
          <a:lstStyle/>
          <a:p>
            <a:pPr indent="304800" algn="just"/>
            <a:r>
              <a:rPr lang="en-US" altLang="zh-CN" sz="3200" dirty="0">
                <a:latin typeface="Times New Roman" panose="02020603050405020304" pitchFamily="18" charset="0"/>
                <a:cs typeface="Times New Roman" panose="02020603050405020304" pitchFamily="18" charset="0"/>
              </a:rPr>
              <a:t>24.</a:t>
            </a:r>
            <a:r>
              <a:rPr lang="en-US" altLang="zh-CN" sz="3200" dirty="0">
                <a:effectLst/>
                <a:latin typeface="Times New Roman" panose="02020603050405020304" pitchFamily="18" charset="0"/>
                <a:ea typeface="宋体" panose="02010600030101010101" pitchFamily="2" charset="-122"/>
              </a:rPr>
              <a:t> What kind of person is the author </a:t>
            </a:r>
            <a:r>
              <a:rPr lang="en-US" altLang="zh-CN" sz="3200" dirty="0">
                <a:solidFill>
                  <a:srgbClr val="4F1CE2"/>
                </a:solidFill>
                <a:effectLst/>
                <a:latin typeface="Times New Roman" panose="02020603050405020304" pitchFamily="18" charset="0"/>
                <a:ea typeface="宋体" panose="02010600030101010101" pitchFamily="2" charset="-122"/>
              </a:rPr>
              <a:t>in the eye of his son?</a:t>
            </a:r>
            <a:endParaRPr lang="zh-CN" altLang="zh-CN" sz="3200" dirty="0">
              <a:solidFill>
                <a:srgbClr val="4F1CE2"/>
              </a:solidFill>
              <a:effectLst/>
              <a:latin typeface="Times New Roman" panose="02020603050405020304" pitchFamily="18" charset="0"/>
              <a:ea typeface="宋体" panose="02010600030101010101" pitchFamily="2" charset="-122"/>
            </a:endParaRPr>
          </a:p>
          <a:p>
            <a:pPr indent="304800" algn="just"/>
            <a:r>
              <a:rPr lang="en-US" altLang="zh-CN" sz="3200" dirty="0">
                <a:effectLst/>
                <a:latin typeface="Times New Roman" panose="02020603050405020304" pitchFamily="18" charset="0"/>
                <a:ea typeface="宋体" panose="02010600030101010101" pitchFamily="2" charset="-122"/>
              </a:rPr>
              <a:t>A. His father is a born writer. </a:t>
            </a:r>
            <a:endParaRPr lang="zh-CN" altLang="zh-CN" sz="3200" dirty="0">
              <a:effectLst/>
              <a:latin typeface="Times New Roman" panose="02020603050405020304" pitchFamily="18" charset="0"/>
              <a:ea typeface="宋体" panose="02010600030101010101" pitchFamily="2" charset="-122"/>
            </a:endParaRPr>
          </a:p>
          <a:p>
            <a:pPr indent="304800" algn="just"/>
            <a:r>
              <a:rPr lang="en-US" altLang="zh-CN" sz="3200" dirty="0">
                <a:effectLst/>
                <a:latin typeface="Times New Roman" panose="02020603050405020304" pitchFamily="18" charset="0"/>
                <a:ea typeface="宋体" panose="02010600030101010101" pitchFamily="2" charset="-122"/>
              </a:rPr>
              <a:t>B. His father lost his handkerchief long ago. </a:t>
            </a:r>
            <a:endParaRPr lang="zh-CN" altLang="zh-CN" sz="3200" dirty="0">
              <a:effectLst/>
              <a:latin typeface="Times New Roman" panose="02020603050405020304" pitchFamily="18" charset="0"/>
              <a:ea typeface="宋体" panose="02010600030101010101" pitchFamily="2" charset="-122"/>
            </a:endParaRPr>
          </a:p>
          <a:p>
            <a:pPr indent="304800" algn="just"/>
            <a:r>
              <a:rPr lang="en-US" altLang="zh-CN" sz="3200" dirty="0">
                <a:effectLst/>
                <a:latin typeface="Times New Roman" panose="02020603050405020304" pitchFamily="18" charset="0"/>
                <a:ea typeface="宋体" panose="02010600030101010101" pitchFamily="2" charset="-122"/>
              </a:rPr>
              <a:t>C. His father will bring back the handkerchief. </a:t>
            </a:r>
            <a:endParaRPr lang="zh-CN" altLang="zh-CN" sz="3200" dirty="0">
              <a:effectLst/>
              <a:latin typeface="Times New Roman" panose="02020603050405020304" pitchFamily="18" charset="0"/>
              <a:ea typeface="宋体" panose="02010600030101010101" pitchFamily="2" charset="-122"/>
            </a:endParaRPr>
          </a:p>
          <a:p>
            <a:pPr indent="304800" algn="just"/>
            <a:r>
              <a:rPr lang="en-US" altLang="zh-CN" sz="3200" dirty="0">
                <a:solidFill>
                  <a:srgbClr val="FF0000"/>
                </a:solidFill>
                <a:effectLst/>
                <a:latin typeface="Times New Roman" panose="02020603050405020304" pitchFamily="18" charset="0"/>
                <a:ea typeface="宋体" panose="02010600030101010101" pitchFamily="2" charset="-122"/>
              </a:rPr>
              <a:t>D. His father has a habit of using handkerchief. </a:t>
            </a:r>
            <a:endParaRPr lang="zh-CN" altLang="zh-CN" sz="3200" dirty="0">
              <a:solidFill>
                <a:srgbClr val="FF0000"/>
              </a:solidFill>
              <a:effectLst/>
              <a:latin typeface="Times New Roman" panose="02020603050405020304" pitchFamily="18" charset="0"/>
              <a:ea typeface="宋体" panose="02010600030101010101" pitchFamily="2" charset="-122"/>
            </a:endParaRPr>
          </a:p>
          <a:p>
            <a:endParaRPr lang="en-US" altLang="zh-CN" sz="3200" dirty="0">
              <a:latin typeface="Times New Roman" panose="02020603050405020304" pitchFamily="18" charset="0"/>
              <a:cs typeface="Times New Roman" panose="02020603050405020304" pitchFamily="18" charset="0"/>
            </a:endParaRPr>
          </a:p>
        </p:txBody>
      </p:sp>
      <p:cxnSp>
        <p:nvCxnSpPr>
          <p:cNvPr id="15" name="直接箭头连接符 14"/>
          <p:cNvCxnSpPr/>
          <p:nvPr/>
        </p:nvCxnSpPr>
        <p:spPr>
          <a:xfrm>
            <a:off x="4816653" y="2957449"/>
            <a:ext cx="1587500" cy="294195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9919273" y="4371047"/>
            <a:ext cx="2214880" cy="583565"/>
          </a:xfrm>
          <a:prstGeom prst="rect">
            <a:avLst/>
          </a:prstGeom>
          <a:solidFill>
            <a:schemeClr val="bg1"/>
          </a:solidFill>
        </p:spPr>
        <p:txBody>
          <a:bodyPr wrap="none">
            <a:spAutoFit/>
          </a:bodyPr>
          <a:lstStyle/>
          <a:p>
            <a:r>
              <a:rPr lang="zh-CN" altLang="zh-CN" sz="32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推理判断题</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cxnSp>
        <p:nvCxnSpPr>
          <p:cNvPr id="7" name="直接箭头连接符 6"/>
          <p:cNvCxnSpPr/>
          <p:nvPr/>
        </p:nvCxnSpPr>
        <p:spPr>
          <a:xfrm>
            <a:off x="3243437" y="3485454"/>
            <a:ext cx="1198838" cy="234966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3618272" y="2477671"/>
            <a:ext cx="8053730" cy="521970"/>
          </a:xfrm>
          <a:prstGeom prst="rect">
            <a:avLst/>
          </a:prstGeom>
          <a:noFill/>
          <a:ln w="57150">
            <a:solidFill>
              <a:srgbClr val="FF0000"/>
            </a:solidFill>
          </a:ln>
        </p:spPr>
        <p:txBody>
          <a:bodyPr wrap="square" rtlCol="0">
            <a:spAutoFit/>
          </a:bodyPr>
          <a:lstStyle/>
          <a:p>
            <a:endParaRPr lang="zh-CN" altLang="en-US" sz="2800" dirty="0">
              <a:solidFill>
                <a:srgbClr val="FF0000"/>
              </a:solidFill>
            </a:endParaRPr>
          </a:p>
        </p:txBody>
      </p:sp>
      <p:sp>
        <p:nvSpPr>
          <p:cNvPr id="4" name="文本框 3"/>
          <p:cNvSpPr txBox="1"/>
          <p:nvPr/>
        </p:nvSpPr>
        <p:spPr>
          <a:xfrm>
            <a:off x="82330" y="3072804"/>
            <a:ext cx="7071884" cy="521970"/>
          </a:xfrm>
          <a:prstGeom prst="rect">
            <a:avLst/>
          </a:prstGeom>
          <a:noFill/>
          <a:ln w="57150">
            <a:solidFill>
              <a:srgbClr val="FF0000"/>
            </a:solidFill>
          </a:ln>
        </p:spPr>
        <p:txBody>
          <a:bodyPr wrap="square" rtlCol="0">
            <a:spAutoFit/>
          </a:bodyPr>
          <a:lstStyle/>
          <a:p>
            <a:endParaRPr lang="zh-CN" altLang="en-US" sz="2800" dirty="0">
              <a:solidFill>
                <a:srgbClr val="FF0000"/>
              </a:solidFill>
            </a:endParaRPr>
          </a:p>
        </p:txBody>
      </p:sp>
      <p:pic>
        <p:nvPicPr>
          <p:cNvPr id="5126" name="图片 1" descr="logo横版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38084" y="3230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5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1000"/>
                                        <p:tgtEl>
                                          <p:spTgt spid="18"/>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up)">
                                      <p:cBhvr>
                                        <p:cTn id="14" dur="20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linds(horizont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linds(horizont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linds(horizontal)">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linds(horizontal)">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blinds(horizontal)">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 grpId="0" animBg="1"/>
      <p:bldP spid="3" grpId="0" bldLvl="0" animBg="1"/>
      <p:bldP spid="4"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69681" y="113121"/>
            <a:ext cx="11802359" cy="3539430"/>
          </a:xfrm>
          <a:prstGeom prst="rect">
            <a:avLst/>
          </a:prstGeom>
          <a:noFill/>
          <a:ln w="9525">
            <a:solidFill>
              <a:srgbClr val="FF0000"/>
            </a:solidFill>
          </a:ln>
        </p:spPr>
        <p:txBody>
          <a:bodyPr wrap="square">
            <a:spAutoFit/>
          </a:bodyPr>
          <a:lstStyle/>
          <a:p>
            <a:pPr indent="444500"/>
            <a:r>
              <a:rPr lang="en-US" sz="3200" dirty="0">
                <a:solidFill>
                  <a:schemeClr val="tx1"/>
                </a:solidFill>
                <a:latin typeface="Times New Roman" panose="02020603050405020304" pitchFamily="18" charset="0"/>
                <a:cs typeface="Times New Roman" panose="02020603050405020304" pitchFamily="18" charset="0"/>
              </a:rPr>
              <a:t>(Para.3)</a:t>
            </a:r>
            <a:r>
              <a:rPr lang="en-US" altLang="zh-CN" sz="3200" dirty="0">
                <a:effectLst/>
                <a:latin typeface="Times New Roman" panose="02020603050405020304" pitchFamily="18" charset="0"/>
                <a:ea typeface="宋体" panose="02010600030101010101" pitchFamily="2" charset="-122"/>
              </a:rPr>
              <a:t> I am sure this habit has sometimes </a:t>
            </a:r>
            <a:r>
              <a:rPr lang="en-US" altLang="zh-CN" sz="3200" dirty="0">
                <a:solidFill>
                  <a:srgbClr val="FF0000"/>
                </a:solidFill>
                <a:effectLst/>
                <a:latin typeface="Times New Roman" panose="02020603050405020304" pitchFamily="18" charset="0"/>
                <a:ea typeface="宋体" panose="02010600030101010101" pitchFamily="2" charset="-122"/>
              </a:rPr>
              <a:t>struck</a:t>
            </a:r>
            <a:r>
              <a:rPr lang="en-US" altLang="zh-CN" sz="3200" dirty="0">
                <a:effectLst/>
                <a:latin typeface="Times New Roman" panose="02020603050405020304" pitchFamily="18" charset="0"/>
                <a:ea typeface="宋体" panose="02010600030101010101" pitchFamily="2" charset="-122"/>
              </a:rPr>
              <a:t> friends but in polite company nobody comments on somebody else's business. Children like my kids think of my hankie ridiculously old-fashioned and they have their arguments. If you have to be prepared every day for allergies or a cold, why not choose a little packet of tissues, </a:t>
            </a:r>
            <a:r>
              <a:rPr lang="en-US" altLang="zh-CN" sz="3200" i="1" dirty="0">
                <a:solidFill>
                  <a:srgbClr val="4F1CE2"/>
                </a:solidFill>
                <a:effectLst/>
                <a:latin typeface="Times New Roman" panose="02020603050405020304" pitchFamily="18" charset="0"/>
                <a:ea typeface="宋体" panose="02010600030101010101" pitchFamily="2" charset="-122"/>
              </a:rPr>
              <a:t>which </a:t>
            </a:r>
            <a:r>
              <a:rPr lang="en-US" altLang="zh-CN" sz="3200" b="1" i="1" u="sng" dirty="0">
                <a:solidFill>
                  <a:srgbClr val="4F1CE2"/>
                </a:solidFill>
                <a:effectLst/>
                <a:latin typeface="Times New Roman" panose="02020603050405020304" pitchFamily="18" charset="0"/>
                <a:ea typeface="宋体" panose="02010600030101010101" pitchFamily="2" charset="-122"/>
              </a:rPr>
              <a:t>saves you from </a:t>
            </a:r>
            <a:r>
              <a:rPr lang="en-US" altLang="zh-CN" sz="3200" i="1" dirty="0">
                <a:solidFill>
                  <a:srgbClr val="4F1CE2"/>
                </a:solidFill>
                <a:effectLst/>
                <a:latin typeface="Times New Roman" panose="02020603050405020304" pitchFamily="18" charset="0"/>
                <a:ea typeface="宋体" panose="02010600030101010101" pitchFamily="2" charset="-122"/>
              </a:rPr>
              <a:t>that disgusting business of blowing your nose in the thing and then stuffing it back in your pants?</a:t>
            </a:r>
            <a:endParaRPr lang="en-US" sz="3200" i="1" dirty="0">
              <a:solidFill>
                <a:srgbClr val="4F1CE2"/>
              </a:solidFill>
              <a:latin typeface="Times New Roman" panose="02020603050405020304" pitchFamily="18" charset="0"/>
              <a:cs typeface="Times New Roman" panose="02020603050405020304" pitchFamily="18" charset="0"/>
            </a:endParaRPr>
          </a:p>
        </p:txBody>
      </p:sp>
      <p:sp>
        <p:nvSpPr>
          <p:cNvPr id="13" name="矩形 12"/>
          <p:cNvSpPr/>
          <p:nvPr/>
        </p:nvSpPr>
        <p:spPr>
          <a:xfrm>
            <a:off x="113118" y="3737216"/>
            <a:ext cx="11802359" cy="2554545"/>
          </a:xfrm>
          <a:prstGeom prst="rect">
            <a:avLst/>
          </a:prstGeom>
          <a:ln>
            <a:solidFill>
              <a:srgbClr val="FF0000"/>
            </a:solidFill>
          </a:ln>
        </p:spPr>
        <p:txBody>
          <a:bodyPr wrap="square">
            <a:spAutoFit/>
          </a:bodyPr>
          <a:lstStyle/>
          <a:p>
            <a:pPr indent="304800" algn="just"/>
            <a:r>
              <a:rPr lang="en-US" altLang="zh-CN" sz="3200" dirty="0">
                <a:latin typeface="Times New Roman" panose="02020603050405020304" pitchFamily="18" charset="0"/>
                <a:cs typeface="Times New Roman" panose="02020603050405020304" pitchFamily="18" charset="0"/>
              </a:rPr>
              <a:t>25.</a:t>
            </a:r>
            <a:r>
              <a:rPr lang="en-US" altLang="zh-CN" sz="3200" dirty="0">
                <a:effectLst/>
                <a:latin typeface="Times New Roman" panose="02020603050405020304" pitchFamily="18" charset="0"/>
                <a:ea typeface="宋体" panose="02010600030101010101" pitchFamily="2" charset="-122"/>
              </a:rPr>
              <a:t> How do </a:t>
            </a:r>
            <a:r>
              <a:rPr lang="en-US" altLang="zh-CN" sz="3200" dirty="0">
                <a:solidFill>
                  <a:srgbClr val="4F1CE2"/>
                </a:solidFill>
                <a:effectLst/>
                <a:latin typeface="Times New Roman" panose="02020603050405020304" pitchFamily="18" charset="0"/>
                <a:ea typeface="宋体" panose="02010600030101010101" pitchFamily="2" charset="-122"/>
              </a:rPr>
              <a:t>the younger generation </a:t>
            </a:r>
            <a:r>
              <a:rPr lang="en-US" altLang="zh-CN" sz="3200" dirty="0">
                <a:effectLst/>
                <a:latin typeface="Times New Roman" panose="02020603050405020304" pitchFamily="18" charset="0"/>
                <a:ea typeface="宋体" panose="02010600030101010101" pitchFamily="2" charset="-122"/>
              </a:rPr>
              <a:t>like the handkerchief?</a:t>
            </a:r>
            <a:endParaRPr lang="zh-CN" altLang="zh-CN" sz="3200" dirty="0">
              <a:effectLst/>
              <a:latin typeface="Times New Roman" panose="02020603050405020304" pitchFamily="18" charset="0"/>
              <a:ea typeface="宋体" panose="02010600030101010101" pitchFamily="2" charset="-122"/>
            </a:endParaRPr>
          </a:p>
          <a:p>
            <a:pPr indent="304800" algn="just"/>
            <a:r>
              <a:rPr lang="en-US" altLang="zh-CN" sz="3200" dirty="0">
                <a:effectLst/>
                <a:latin typeface="Times New Roman" panose="02020603050405020304" pitchFamily="18" charset="0"/>
                <a:ea typeface="宋体" panose="02010600030101010101" pitchFamily="2" charset="-122"/>
              </a:rPr>
              <a:t>A. They adore it very much. </a:t>
            </a:r>
            <a:endParaRPr lang="zh-CN" altLang="zh-CN" sz="3200" dirty="0">
              <a:effectLst/>
              <a:latin typeface="Times New Roman" panose="02020603050405020304" pitchFamily="18" charset="0"/>
              <a:ea typeface="宋体" panose="02010600030101010101" pitchFamily="2" charset="-122"/>
            </a:endParaRPr>
          </a:p>
          <a:p>
            <a:pPr indent="304800" algn="just"/>
            <a:r>
              <a:rPr lang="en-US" altLang="zh-CN" sz="3200" dirty="0">
                <a:effectLst/>
                <a:latin typeface="Times New Roman" panose="02020603050405020304" pitchFamily="18" charset="0"/>
                <a:ea typeface="宋体" panose="02010600030101010101" pitchFamily="2" charset="-122"/>
              </a:rPr>
              <a:t>B. They regard it as fashionable. </a:t>
            </a:r>
            <a:endParaRPr lang="zh-CN" altLang="zh-CN" sz="3200" dirty="0">
              <a:effectLst/>
              <a:latin typeface="Times New Roman" panose="02020603050405020304" pitchFamily="18" charset="0"/>
              <a:ea typeface="宋体" panose="02010600030101010101" pitchFamily="2" charset="-122"/>
            </a:endParaRPr>
          </a:p>
          <a:p>
            <a:pPr indent="304800" algn="just"/>
            <a:r>
              <a:rPr lang="en-US" altLang="zh-CN" sz="3200" dirty="0">
                <a:solidFill>
                  <a:srgbClr val="FF0000"/>
                </a:solidFill>
                <a:effectLst/>
                <a:latin typeface="Times New Roman" panose="02020603050405020304" pitchFamily="18" charset="0"/>
                <a:ea typeface="宋体" panose="02010600030101010101" pitchFamily="2" charset="-122"/>
              </a:rPr>
              <a:t>C. They consider it inconvenient. </a:t>
            </a:r>
            <a:endParaRPr lang="zh-CN" altLang="zh-CN" sz="3200" dirty="0">
              <a:solidFill>
                <a:srgbClr val="FF0000"/>
              </a:solidFill>
              <a:effectLst/>
              <a:latin typeface="Times New Roman" panose="02020603050405020304" pitchFamily="18" charset="0"/>
              <a:ea typeface="宋体" panose="02010600030101010101" pitchFamily="2" charset="-122"/>
            </a:endParaRPr>
          </a:p>
          <a:p>
            <a:pPr indent="304800" algn="just"/>
            <a:r>
              <a:rPr lang="en-US" altLang="zh-CN" sz="3200" dirty="0">
                <a:effectLst/>
                <a:latin typeface="Times New Roman" panose="02020603050405020304" pitchFamily="18" charset="0"/>
                <a:ea typeface="宋体" panose="02010600030101010101" pitchFamily="2" charset="-122"/>
              </a:rPr>
              <a:t>D. They desire to have their own someday. </a:t>
            </a:r>
            <a:endParaRPr lang="zh-CN" altLang="zh-CN" sz="3200" dirty="0">
              <a:effectLst/>
              <a:latin typeface="Times New Roman" panose="02020603050405020304" pitchFamily="18" charset="0"/>
              <a:ea typeface="宋体" panose="02010600030101010101" pitchFamily="2" charset="-122"/>
            </a:endParaRPr>
          </a:p>
        </p:txBody>
      </p:sp>
      <p:sp>
        <p:nvSpPr>
          <p:cNvPr id="11" name="文本框 10"/>
          <p:cNvSpPr txBox="1"/>
          <p:nvPr/>
        </p:nvSpPr>
        <p:spPr>
          <a:xfrm>
            <a:off x="3884296" y="2219276"/>
            <a:ext cx="6702006" cy="521970"/>
          </a:xfrm>
          <a:prstGeom prst="rect">
            <a:avLst/>
          </a:prstGeom>
          <a:noFill/>
          <a:ln w="57150">
            <a:solidFill>
              <a:srgbClr val="FF0000"/>
            </a:solidFill>
          </a:ln>
        </p:spPr>
        <p:txBody>
          <a:bodyPr wrap="square" rtlCol="0">
            <a:spAutoFit/>
          </a:bodyPr>
          <a:lstStyle/>
          <a:p>
            <a:endParaRPr lang="zh-CN" altLang="en-US" sz="2800" dirty="0"/>
          </a:p>
        </p:txBody>
      </p:sp>
      <p:sp>
        <p:nvSpPr>
          <p:cNvPr id="12" name="文本框 11"/>
          <p:cNvSpPr txBox="1"/>
          <p:nvPr/>
        </p:nvSpPr>
        <p:spPr>
          <a:xfrm>
            <a:off x="258245" y="1621851"/>
            <a:ext cx="11229839" cy="521970"/>
          </a:xfrm>
          <a:prstGeom prst="rect">
            <a:avLst/>
          </a:prstGeom>
          <a:noFill/>
          <a:ln w="57150">
            <a:solidFill>
              <a:srgbClr val="FF0000"/>
            </a:solidFill>
          </a:ln>
        </p:spPr>
        <p:txBody>
          <a:bodyPr wrap="square" rtlCol="0">
            <a:spAutoFit/>
          </a:bodyPr>
          <a:lstStyle/>
          <a:p>
            <a:endParaRPr lang="zh-CN" altLang="en-US" sz="2800" dirty="0"/>
          </a:p>
        </p:txBody>
      </p:sp>
      <p:cxnSp>
        <p:nvCxnSpPr>
          <p:cNvPr id="15" name="直接箭头连接符 14"/>
          <p:cNvCxnSpPr/>
          <p:nvPr/>
        </p:nvCxnSpPr>
        <p:spPr>
          <a:xfrm>
            <a:off x="2090021" y="3026004"/>
            <a:ext cx="1794274" cy="2413262"/>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7200838" y="5197817"/>
            <a:ext cx="2236510" cy="584775"/>
          </a:xfrm>
          <a:prstGeom prst="rect">
            <a:avLst/>
          </a:prstGeom>
          <a:solidFill>
            <a:schemeClr val="bg1"/>
          </a:solidFill>
        </p:spPr>
        <p:txBody>
          <a:bodyPr wrap="none">
            <a:spAutoFit/>
          </a:bodyPr>
          <a:lstStyle/>
          <a:p>
            <a:r>
              <a:rPr lang="zh-CN" altLang="en-US" sz="32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推理</a:t>
            </a:r>
            <a:r>
              <a:rPr lang="zh-CN" altLang="zh-CN" sz="32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判断题</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258246" y="1129711"/>
            <a:ext cx="11141273" cy="521970"/>
          </a:xfrm>
          <a:prstGeom prst="rect">
            <a:avLst/>
          </a:prstGeom>
          <a:noFill/>
          <a:ln w="57150">
            <a:solidFill>
              <a:srgbClr val="FF0000"/>
            </a:solidFill>
          </a:ln>
        </p:spPr>
        <p:txBody>
          <a:bodyPr wrap="square" rtlCol="0">
            <a:spAutoFit/>
          </a:bodyPr>
          <a:lstStyle/>
          <a:p>
            <a:endParaRPr lang="zh-CN" altLang="en-US" sz="2800" dirty="0"/>
          </a:p>
        </p:txBody>
      </p:sp>
      <p:cxnSp>
        <p:nvCxnSpPr>
          <p:cNvPr id="8" name="直接箭头连接符 7"/>
          <p:cNvCxnSpPr/>
          <p:nvPr/>
        </p:nvCxnSpPr>
        <p:spPr>
          <a:xfrm flipH="1">
            <a:off x="3884295" y="2516957"/>
            <a:ext cx="4573270" cy="2772593"/>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0" y="1418427"/>
            <a:ext cx="12192000" cy="3970318"/>
          </a:xfrm>
          <a:prstGeom prst="rect">
            <a:avLst/>
          </a:prstGeom>
          <a:solidFill>
            <a:schemeClr val="bg1"/>
          </a:solidFill>
          <a:ln>
            <a:solidFill>
              <a:srgbClr val="FF0000"/>
            </a:solidFill>
          </a:ln>
        </p:spPr>
        <p:txBody>
          <a:bodyPr wrap="square">
            <a:spAutoFit/>
          </a:bodyPr>
          <a:lstStyle/>
          <a:p>
            <a:r>
              <a:rPr lang="en-US" altLang="zh-CN" sz="2800" dirty="0"/>
              <a:t>strike </a:t>
            </a:r>
            <a:r>
              <a:rPr lang="zh-CN" altLang="en-US" sz="2800" dirty="0"/>
              <a:t>多义性：</a:t>
            </a:r>
            <a:endParaRPr lang="en-US" altLang="zh-CN" sz="2800" dirty="0"/>
          </a:p>
          <a:p>
            <a:pPr marL="514350" indent="-514350">
              <a:buAutoNum type="arabicPeriod"/>
            </a:pPr>
            <a:r>
              <a:rPr lang="en-US" altLang="zh-CN" sz="2800" dirty="0"/>
              <a:t>The staff at the hospital </a:t>
            </a:r>
            <a:r>
              <a:rPr lang="en-US" altLang="zh-CN" sz="2800" dirty="0">
                <a:solidFill>
                  <a:srgbClr val="C00000"/>
                </a:solidFill>
              </a:rPr>
              <a:t>went on strike.</a:t>
            </a:r>
            <a:r>
              <a:rPr lang="en-US" altLang="zh-CN" sz="2800" dirty="0"/>
              <a:t>    (n. </a:t>
            </a:r>
            <a:r>
              <a:rPr lang="zh-CN" altLang="en-US" sz="2800" dirty="0"/>
              <a:t>罢工</a:t>
            </a:r>
            <a:endParaRPr lang="en-US" altLang="zh-CN" sz="2800" dirty="0"/>
          </a:p>
          <a:p>
            <a:pPr marL="514350" indent="-514350">
              <a:buFontTx/>
              <a:buAutoNum type="arabicPeriod"/>
            </a:pPr>
            <a:r>
              <a:rPr lang="en-US" altLang="zh-CN" sz="2800" dirty="0"/>
              <a:t>The tower clock was </a:t>
            </a:r>
            <a:r>
              <a:rPr lang="en-US" altLang="zh-CN" sz="2800" dirty="0">
                <a:solidFill>
                  <a:srgbClr val="FF0000"/>
                </a:solidFill>
              </a:rPr>
              <a:t>striking 12:00</a:t>
            </a:r>
            <a:r>
              <a:rPr lang="en-US" altLang="zh-CN" sz="2800" dirty="0"/>
              <a:t>.   (</a:t>
            </a:r>
            <a:r>
              <a:rPr lang="en-US" altLang="zh-CN" sz="2800" dirty="0" err="1"/>
              <a:t>vt.</a:t>
            </a:r>
            <a:r>
              <a:rPr lang="en-US" altLang="zh-CN" sz="2800" dirty="0"/>
              <a:t> </a:t>
            </a:r>
            <a:r>
              <a:rPr lang="zh-CN" altLang="en-US" sz="2800" dirty="0"/>
              <a:t>敲打；）</a:t>
            </a:r>
            <a:endParaRPr lang="en-US" altLang="zh-CN" sz="2800" dirty="0"/>
          </a:p>
          <a:p>
            <a:pPr marL="514350" indent="-514350">
              <a:buFontTx/>
              <a:buAutoNum type="arabicPeriod"/>
            </a:pPr>
            <a:r>
              <a:rPr lang="en-US" altLang="zh-CN" sz="2800" dirty="0"/>
              <a:t>The boy </a:t>
            </a:r>
            <a:r>
              <a:rPr lang="en-US" altLang="zh-CN" sz="2800" dirty="0">
                <a:solidFill>
                  <a:srgbClr val="FF0000"/>
                </a:solidFill>
              </a:rPr>
              <a:t>struck his brother </a:t>
            </a:r>
            <a:r>
              <a:rPr lang="en-US" altLang="zh-CN" sz="2800" dirty="0"/>
              <a:t>with his fist. (</a:t>
            </a:r>
            <a:r>
              <a:rPr lang="en-US" altLang="zh-CN" sz="2800" dirty="0" err="1"/>
              <a:t>vt.</a:t>
            </a:r>
            <a:r>
              <a:rPr lang="en-US" altLang="zh-CN" sz="2800" dirty="0"/>
              <a:t> </a:t>
            </a:r>
            <a:r>
              <a:rPr lang="zh-CN" altLang="en-US" sz="2800" dirty="0"/>
              <a:t>击中，击打</a:t>
            </a:r>
            <a:r>
              <a:rPr lang="en-US" altLang="zh-CN" sz="2800" dirty="0"/>
              <a:t>)</a:t>
            </a:r>
            <a:endParaRPr lang="en-US" altLang="zh-CN" sz="2800" dirty="0"/>
          </a:p>
          <a:p>
            <a:pPr marL="514350" indent="-514350">
              <a:buFontTx/>
              <a:buAutoNum type="arabicPeriod"/>
            </a:pPr>
            <a:r>
              <a:rPr lang="en-US" altLang="zh-CN" sz="2800" dirty="0"/>
              <a:t>A typhoon will </a:t>
            </a:r>
            <a:r>
              <a:rPr lang="en-US" altLang="zh-CN" sz="2800" dirty="0">
                <a:solidFill>
                  <a:srgbClr val="FF0000"/>
                </a:solidFill>
              </a:rPr>
              <a:t>strike our city </a:t>
            </a:r>
            <a:r>
              <a:rPr lang="en-US" altLang="zh-CN" sz="2800" dirty="0"/>
              <a:t>this weekend. (</a:t>
            </a:r>
            <a:r>
              <a:rPr lang="en-US" altLang="zh-CN" sz="2800" dirty="0" err="1"/>
              <a:t>vt.</a:t>
            </a:r>
            <a:r>
              <a:rPr lang="zh-CN" altLang="en-US" sz="2800" dirty="0"/>
              <a:t>（灾难等）袭击）</a:t>
            </a:r>
            <a:endParaRPr lang="en-US" altLang="zh-CN" sz="2800" dirty="0"/>
          </a:p>
          <a:p>
            <a:pPr marL="514350" indent="-514350">
              <a:buFontTx/>
              <a:buAutoNum type="arabicPeriod"/>
            </a:pPr>
            <a:r>
              <a:rPr lang="en-US" altLang="zh-CN" sz="2800" dirty="0"/>
              <a:t>A brilliant idea </a:t>
            </a:r>
            <a:r>
              <a:rPr lang="en-US" altLang="zh-CN" sz="2800" dirty="0">
                <a:solidFill>
                  <a:srgbClr val="FF0000"/>
                </a:solidFill>
              </a:rPr>
              <a:t>struck / hit/ occurred to Amy</a:t>
            </a:r>
            <a:r>
              <a:rPr lang="en-US" altLang="zh-CN" sz="2800" dirty="0"/>
              <a:t>.   (</a:t>
            </a:r>
            <a:r>
              <a:rPr lang="en-US" altLang="zh-CN" sz="2800" dirty="0" err="1"/>
              <a:t>vt.</a:t>
            </a:r>
            <a:r>
              <a:rPr lang="en-US" altLang="zh-CN" sz="2800" dirty="0"/>
              <a:t> </a:t>
            </a:r>
            <a:r>
              <a:rPr lang="zh-CN" altLang="en-US" sz="2800" dirty="0"/>
              <a:t>使</a:t>
            </a:r>
            <a:r>
              <a:rPr lang="en-US" altLang="zh-CN" sz="2800" dirty="0"/>
              <a:t>…</a:t>
            </a:r>
            <a:r>
              <a:rPr lang="zh-CN" altLang="en-US" sz="2800" dirty="0"/>
              <a:t>突然想到）</a:t>
            </a:r>
            <a:endParaRPr lang="en-US" altLang="zh-CN" sz="2800" dirty="0"/>
          </a:p>
          <a:p>
            <a:pPr marL="514350" indent="-514350">
              <a:buFontTx/>
              <a:buAutoNum type="arabicPeriod"/>
            </a:pPr>
            <a:r>
              <a:rPr lang="en-US" altLang="zh-CN" sz="2800" dirty="0"/>
              <a:t>He </a:t>
            </a:r>
            <a:r>
              <a:rPr lang="en-US" altLang="zh-CN" sz="2800" dirty="0">
                <a:solidFill>
                  <a:srgbClr val="FF0000"/>
                </a:solidFill>
              </a:rPr>
              <a:t>struck me as </a:t>
            </a:r>
            <a:r>
              <a:rPr lang="en-US" altLang="zh-CN" sz="2800" dirty="0"/>
              <a:t>a very serious but friendly person. (</a:t>
            </a:r>
            <a:r>
              <a:rPr lang="en-US" altLang="zh-CN" sz="2800" dirty="0" err="1"/>
              <a:t>vt.</a:t>
            </a:r>
            <a:r>
              <a:rPr lang="en-US" altLang="zh-CN" sz="2800" dirty="0"/>
              <a:t> </a:t>
            </a:r>
            <a:r>
              <a:rPr lang="zh-CN" altLang="en-US" sz="2800" dirty="0"/>
              <a:t>给</a:t>
            </a:r>
            <a:r>
              <a:rPr lang="en-US" altLang="zh-CN" sz="2800" dirty="0" err="1"/>
              <a:t>sb</a:t>
            </a:r>
            <a:r>
              <a:rPr lang="en-US" altLang="zh-CN" sz="2800" dirty="0"/>
              <a:t> </a:t>
            </a:r>
            <a:r>
              <a:rPr lang="zh-CN" altLang="en-US" sz="2800" dirty="0"/>
              <a:t>留下深刻印象）</a:t>
            </a:r>
            <a:endParaRPr lang="en-US" altLang="zh-CN" sz="2800" dirty="0"/>
          </a:p>
          <a:p>
            <a:pPr marL="514350" indent="-514350">
              <a:buFontTx/>
              <a:buAutoNum type="arabicPeriod"/>
            </a:pPr>
            <a:r>
              <a:rPr lang="en-US" altLang="zh-CN" sz="2800" dirty="0"/>
              <a:t>She </a:t>
            </a:r>
            <a:r>
              <a:rPr lang="en-US" altLang="zh-CN" sz="2800" dirty="0">
                <a:solidFill>
                  <a:srgbClr val="FF0000"/>
                </a:solidFill>
              </a:rPr>
              <a:t>was struck by </a:t>
            </a:r>
            <a:r>
              <a:rPr lang="en-US" altLang="zh-CN" sz="2800" dirty="0"/>
              <a:t>his simple, spellbinding eloquence. </a:t>
            </a:r>
            <a:r>
              <a:rPr lang="zh-CN" altLang="en-US" sz="2800" dirty="0"/>
              <a:t>（</a:t>
            </a:r>
            <a:r>
              <a:rPr lang="en-US" altLang="zh-CN" sz="2800" dirty="0" err="1"/>
              <a:t>vt.</a:t>
            </a:r>
            <a:r>
              <a:rPr lang="en-US" altLang="zh-CN" sz="2800" dirty="0"/>
              <a:t> </a:t>
            </a:r>
            <a:r>
              <a:rPr lang="zh-CN" altLang="en-US" sz="2800" dirty="0"/>
              <a:t>被打动）</a:t>
            </a:r>
            <a:endParaRPr lang="en-US" altLang="zh-CN" sz="2800" dirty="0"/>
          </a:p>
          <a:p>
            <a:pPr marL="514350" indent="-514350">
              <a:buFontTx/>
              <a:buAutoNum type="arabicPeriod"/>
            </a:pPr>
            <a:r>
              <a:rPr lang="en-US" altLang="zh-CN" sz="2800" dirty="0"/>
              <a:t>His behavior </a:t>
            </a:r>
            <a:r>
              <a:rPr lang="en-US" altLang="zh-CN" sz="2800" dirty="0">
                <a:solidFill>
                  <a:srgbClr val="FF0000"/>
                </a:solidFill>
              </a:rPr>
              <a:t>struck the audience</a:t>
            </a:r>
            <a:r>
              <a:rPr lang="en-US" altLang="zh-CN" sz="2800" dirty="0"/>
              <a:t>.  (</a:t>
            </a:r>
            <a:r>
              <a:rPr lang="en-US" altLang="zh-CN" sz="2800" dirty="0" err="1"/>
              <a:t>vt.</a:t>
            </a:r>
            <a:r>
              <a:rPr lang="en-US" altLang="zh-CN" sz="2800" dirty="0"/>
              <a:t> </a:t>
            </a:r>
            <a:r>
              <a:rPr lang="zh-CN" altLang="en-US" sz="2800" dirty="0"/>
              <a:t>使</a:t>
            </a:r>
            <a:r>
              <a:rPr lang="en-US" altLang="zh-CN" sz="2800" dirty="0"/>
              <a:t>…</a:t>
            </a:r>
            <a:r>
              <a:rPr lang="zh-CN" altLang="en-US" sz="2800" dirty="0"/>
              <a:t>吃惊） </a:t>
            </a:r>
            <a:endParaRPr lang="zh-CN" altLang="en-US" sz="2800" dirty="0"/>
          </a:p>
        </p:txBody>
      </p:sp>
      <p:pic>
        <p:nvPicPr>
          <p:cNvPr id="5126" name="图片 1" descr="logo横版 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338084" y="3230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linds(horizontal)">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bldLvl="0" animBg="1"/>
      <p:bldP spid="2" grpId="0" animBg="1"/>
      <p:bldP spid="5" grpId="0" bldLvl="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69681" y="113121"/>
            <a:ext cx="11802359" cy="3046988"/>
          </a:xfrm>
          <a:prstGeom prst="rect">
            <a:avLst/>
          </a:prstGeom>
          <a:noFill/>
          <a:ln w="9525">
            <a:solidFill>
              <a:srgbClr val="FF0000"/>
            </a:solidFill>
          </a:ln>
        </p:spPr>
        <p:txBody>
          <a:bodyPr wrap="square">
            <a:spAutoFit/>
          </a:bodyPr>
          <a:lstStyle/>
          <a:p>
            <a:pPr indent="444500"/>
            <a:r>
              <a:rPr lang="en-US" sz="3200" dirty="0">
                <a:solidFill>
                  <a:schemeClr val="tx1"/>
                </a:solidFill>
                <a:latin typeface="Times New Roman" panose="02020603050405020304" pitchFamily="18" charset="0"/>
                <a:cs typeface="Times New Roman" panose="02020603050405020304" pitchFamily="18" charset="0"/>
              </a:rPr>
              <a:t>(Para.6)</a:t>
            </a:r>
            <a:r>
              <a:rPr lang="en-US" altLang="zh-CN" sz="3200" dirty="0">
                <a:effectLst/>
                <a:latin typeface="Times New Roman" panose="02020603050405020304" pitchFamily="18" charset="0"/>
                <a:ea typeface="宋体" panose="02010600030101010101" pitchFamily="2" charset="-122"/>
              </a:rPr>
              <a:t> Yet not even my mother could have anticipated the hankie's </a:t>
            </a:r>
            <a:r>
              <a:rPr lang="en-US" altLang="zh-CN" sz="3200" b="1" dirty="0">
                <a:solidFill>
                  <a:srgbClr val="4F1CE2"/>
                </a:solidFill>
                <a:effectLst/>
                <a:latin typeface="Times New Roman" panose="02020603050405020304" pitchFamily="18" charset="0"/>
                <a:ea typeface="宋体" panose="02010600030101010101" pitchFamily="2" charset="-122"/>
              </a:rPr>
              <a:t>new role </a:t>
            </a:r>
            <a:r>
              <a:rPr lang="en-US" altLang="zh-CN" sz="3200" dirty="0">
                <a:effectLst/>
                <a:latin typeface="Times New Roman" panose="02020603050405020304" pitchFamily="18" charset="0"/>
                <a:ea typeface="宋体" panose="02010600030101010101" pitchFamily="2" charset="-122"/>
              </a:rPr>
              <a:t>as an Essential Public Health Appliance. All of us have learnt how hard it is to follow advice from medical experts about not touching your face. Here is an answer. Use your hankie. In case of emergency, your handkerchief can become a makeshift DIY mask </a:t>
            </a:r>
            <a:r>
              <a:rPr lang="en-US" altLang="zh-CN" sz="3200" i="1" dirty="0">
                <a:solidFill>
                  <a:srgbClr val="4F1CE2"/>
                </a:solidFill>
                <a:effectLst/>
                <a:latin typeface="Times New Roman" panose="02020603050405020304" pitchFamily="18" charset="0"/>
                <a:ea typeface="宋体" panose="02010600030101010101" pitchFamily="2" charset="-122"/>
              </a:rPr>
              <a:t>that can be pulled over your lower face like a robber entering a bank. </a:t>
            </a:r>
            <a:endParaRPr lang="en-US" sz="3200" i="1" dirty="0">
              <a:solidFill>
                <a:srgbClr val="4F1CE2"/>
              </a:solidFill>
              <a:latin typeface="Times New Roman" panose="02020603050405020304" pitchFamily="18" charset="0"/>
              <a:cs typeface="Times New Roman" panose="02020603050405020304" pitchFamily="18" charset="0"/>
            </a:endParaRPr>
          </a:p>
        </p:txBody>
      </p:sp>
      <p:sp>
        <p:nvSpPr>
          <p:cNvPr id="13" name="矩形 12"/>
          <p:cNvSpPr/>
          <p:nvPr/>
        </p:nvSpPr>
        <p:spPr>
          <a:xfrm>
            <a:off x="-2" y="4010595"/>
            <a:ext cx="12104020" cy="2554545"/>
          </a:xfrm>
          <a:prstGeom prst="rect">
            <a:avLst/>
          </a:prstGeom>
          <a:ln>
            <a:solidFill>
              <a:srgbClr val="FF0000"/>
            </a:solidFill>
          </a:ln>
        </p:spPr>
        <p:txBody>
          <a:bodyPr wrap="square">
            <a:spAutoFit/>
          </a:bodyPr>
          <a:lstStyle/>
          <a:p>
            <a:pPr indent="304800" algn="just"/>
            <a:r>
              <a:rPr lang="en-US" altLang="zh-CN" sz="3200" dirty="0">
                <a:effectLst/>
                <a:latin typeface="Times New Roman" panose="02020603050405020304" pitchFamily="18" charset="0"/>
                <a:ea typeface="宋体" panose="02010600030101010101" pitchFamily="2" charset="-122"/>
              </a:rPr>
              <a:t>26. What can be learned from the passage?</a:t>
            </a:r>
            <a:endParaRPr lang="zh-CN" altLang="zh-CN" sz="3200" dirty="0">
              <a:effectLst/>
              <a:latin typeface="Times New Roman" panose="02020603050405020304" pitchFamily="18" charset="0"/>
              <a:ea typeface="宋体" panose="02010600030101010101" pitchFamily="2" charset="-122"/>
            </a:endParaRPr>
          </a:p>
          <a:p>
            <a:pPr indent="304800" algn="just"/>
            <a:r>
              <a:rPr lang="en-US" altLang="zh-CN" sz="3200" dirty="0">
                <a:solidFill>
                  <a:srgbClr val="FF0000"/>
                </a:solidFill>
                <a:effectLst/>
                <a:latin typeface="Times New Roman" panose="02020603050405020304" pitchFamily="18" charset="0"/>
                <a:ea typeface="宋体" panose="02010600030101010101" pitchFamily="2" charset="-122"/>
              </a:rPr>
              <a:t>A. The function of handkerchiefs has been updated. </a:t>
            </a:r>
            <a:endParaRPr lang="zh-CN" altLang="zh-CN" sz="3200" dirty="0">
              <a:solidFill>
                <a:srgbClr val="FF0000"/>
              </a:solidFill>
              <a:effectLst/>
              <a:latin typeface="Times New Roman" panose="02020603050405020304" pitchFamily="18" charset="0"/>
              <a:ea typeface="宋体" panose="02010600030101010101" pitchFamily="2" charset="-122"/>
            </a:endParaRPr>
          </a:p>
          <a:p>
            <a:pPr indent="304800" algn="just"/>
            <a:r>
              <a:rPr lang="en-US" altLang="zh-CN" sz="3200" dirty="0">
                <a:effectLst/>
                <a:latin typeface="Times New Roman" panose="02020603050405020304" pitchFamily="18" charset="0"/>
                <a:ea typeface="宋体" panose="02010600030101010101" pitchFamily="2" charset="-122"/>
              </a:rPr>
              <a:t>B. Handkerchiefs will be taken over by tissues sooner or later. </a:t>
            </a:r>
            <a:endParaRPr lang="zh-CN" altLang="zh-CN" sz="3200" dirty="0">
              <a:effectLst/>
              <a:latin typeface="Times New Roman" panose="02020603050405020304" pitchFamily="18" charset="0"/>
              <a:ea typeface="宋体" panose="02010600030101010101" pitchFamily="2" charset="-122"/>
            </a:endParaRPr>
          </a:p>
          <a:p>
            <a:pPr indent="304800" algn="just"/>
            <a:r>
              <a:rPr lang="en-US" altLang="zh-CN" sz="3200" dirty="0">
                <a:effectLst/>
                <a:latin typeface="Times New Roman" panose="02020603050405020304" pitchFamily="18" charset="0"/>
                <a:ea typeface="宋体" panose="02010600030101010101" pitchFamily="2" charset="-122"/>
              </a:rPr>
              <a:t>C. The author's wife feels embarrassed to give him a handkerchief. </a:t>
            </a:r>
            <a:endParaRPr lang="zh-CN" altLang="zh-CN" sz="3200" dirty="0">
              <a:effectLst/>
              <a:latin typeface="Times New Roman" panose="02020603050405020304" pitchFamily="18" charset="0"/>
              <a:ea typeface="宋体" panose="02010600030101010101" pitchFamily="2" charset="-122"/>
            </a:endParaRPr>
          </a:p>
          <a:p>
            <a:pPr indent="304800" algn="just"/>
            <a:r>
              <a:rPr lang="en-US" altLang="zh-CN" sz="3200" dirty="0" err="1">
                <a:effectLst/>
                <a:latin typeface="Times New Roman" panose="02020603050405020304" pitchFamily="18" charset="0"/>
                <a:ea typeface="宋体" panose="02010600030101010101" pitchFamily="2" charset="-122"/>
              </a:rPr>
              <a:t>D.The</a:t>
            </a:r>
            <a:r>
              <a:rPr lang="en-US" altLang="zh-CN" sz="3200" dirty="0">
                <a:effectLst/>
                <a:latin typeface="Times New Roman" panose="02020603050405020304" pitchFamily="18" charset="0"/>
                <a:ea typeface="宋体" panose="02010600030101010101" pitchFamily="2" charset="-122"/>
              </a:rPr>
              <a:t> author was ridiculed by his friends for his use of handkerchiefs. </a:t>
            </a:r>
            <a:endParaRPr lang="zh-CN" altLang="zh-CN" sz="3200" dirty="0">
              <a:effectLst/>
              <a:latin typeface="Times New Roman" panose="02020603050405020304" pitchFamily="18" charset="0"/>
              <a:ea typeface="宋体" panose="02010600030101010101" pitchFamily="2" charset="-122"/>
            </a:endParaRPr>
          </a:p>
        </p:txBody>
      </p:sp>
      <p:sp>
        <p:nvSpPr>
          <p:cNvPr id="11" name="文本框 10"/>
          <p:cNvSpPr txBox="1"/>
          <p:nvPr/>
        </p:nvSpPr>
        <p:spPr>
          <a:xfrm>
            <a:off x="2187019" y="2115581"/>
            <a:ext cx="8823488" cy="521970"/>
          </a:xfrm>
          <a:prstGeom prst="rect">
            <a:avLst/>
          </a:prstGeom>
          <a:noFill/>
          <a:ln w="57150">
            <a:solidFill>
              <a:srgbClr val="FF0000"/>
            </a:solidFill>
          </a:ln>
        </p:spPr>
        <p:txBody>
          <a:bodyPr wrap="square" rtlCol="0">
            <a:spAutoFit/>
          </a:bodyPr>
          <a:lstStyle/>
          <a:p>
            <a:endParaRPr lang="zh-CN" altLang="en-US" sz="2800" dirty="0"/>
          </a:p>
        </p:txBody>
      </p:sp>
      <p:sp>
        <p:nvSpPr>
          <p:cNvPr id="12" name="文本框 11"/>
          <p:cNvSpPr txBox="1"/>
          <p:nvPr/>
        </p:nvSpPr>
        <p:spPr>
          <a:xfrm>
            <a:off x="219960" y="1621851"/>
            <a:ext cx="9169138" cy="521970"/>
          </a:xfrm>
          <a:prstGeom prst="rect">
            <a:avLst/>
          </a:prstGeom>
          <a:noFill/>
          <a:ln w="57150">
            <a:solidFill>
              <a:srgbClr val="FF0000"/>
            </a:solidFill>
          </a:ln>
        </p:spPr>
        <p:txBody>
          <a:bodyPr wrap="square" rtlCol="0">
            <a:spAutoFit/>
          </a:bodyPr>
          <a:lstStyle/>
          <a:p>
            <a:endParaRPr lang="zh-CN" altLang="en-US" sz="2800" dirty="0"/>
          </a:p>
        </p:txBody>
      </p:sp>
      <p:cxnSp>
        <p:nvCxnSpPr>
          <p:cNvPr id="15" name="直接箭头连接符 14"/>
          <p:cNvCxnSpPr/>
          <p:nvPr/>
        </p:nvCxnSpPr>
        <p:spPr>
          <a:xfrm>
            <a:off x="1331353" y="1129711"/>
            <a:ext cx="2414682" cy="3519594"/>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7870142" y="3698955"/>
            <a:ext cx="2236510" cy="584775"/>
          </a:xfrm>
          <a:prstGeom prst="rect">
            <a:avLst/>
          </a:prstGeom>
          <a:solidFill>
            <a:schemeClr val="bg1"/>
          </a:solidFill>
        </p:spPr>
        <p:txBody>
          <a:bodyPr wrap="none">
            <a:spAutoFit/>
          </a:bodyPr>
          <a:lstStyle/>
          <a:p>
            <a:r>
              <a:rPr lang="zh-CN" altLang="en-US" sz="32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细节</a:t>
            </a:r>
            <a:r>
              <a:rPr lang="zh-CN" altLang="zh-CN" sz="32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判断题</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258246" y="1129711"/>
            <a:ext cx="11141273" cy="521970"/>
          </a:xfrm>
          <a:prstGeom prst="rect">
            <a:avLst/>
          </a:prstGeom>
          <a:noFill/>
          <a:ln w="57150">
            <a:solidFill>
              <a:srgbClr val="FF0000"/>
            </a:solidFill>
          </a:ln>
        </p:spPr>
        <p:txBody>
          <a:bodyPr wrap="square" rtlCol="0">
            <a:spAutoFit/>
          </a:bodyPr>
          <a:lstStyle/>
          <a:p>
            <a:endParaRPr lang="zh-CN" altLang="en-US" sz="2800" dirty="0"/>
          </a:p>
        </p:txBody>
      </p:sp>
      <p:sp>
        <p:nvSpPr>
          <p:cNvPr id="3" name="文本框 2"/>
          <p:cNvSpPr txBox="1"/>
          <p:nvPr/>
        </p:nvSpPr>
        <p:spPr>
          <a:xfrm>
            <a:off x="1979629" y="198029"/>
            <a:ext cx="9958789" cy="521970"/>
          </a:xfrm>
          <a:prstGeom prst="rect">
            <a:avLst/>
          </a:prstGeom>
          <a:noFill/>
          <a:ln w="57150">
            <a:solidFill>
              <a:srgbClr val="FF0000"/>
            </a:solidFill>
          </a:ln>
        </p:spPr>
        <p:txBody>
          <a:bodyPr wrap="square" rtlCol="0">
            <a:spAutoFit/>
          </a:bodyPr>
          <a:lstStyle/>
          <a:p>
            <a:endParaRPr lang="zh-CN" altLang="en-US" sz="2800" dirty="0"/>
          </a:p>
        </p:txBody>
      </p:sp>
      <p:sp>
        <p:nvSpPr>
          <p:cNvPr id="7" name="文本框 6"/>
          <p:cNvSpPr txBox="1"/>
          <p:nvPr/>
        </p:nvSpPr>
        <p:spPr>
          <a:xfrm>
            <a:off x="219960" y="3245017"/>
            <a:ext cx="11717517" cy="523220"/>
          </a:xfrm>
          <a:prstGeom prst="rect">
            <a:avLst/>
          </a:prstGeom>
          <a:noFill/>
        </p:spPr>
        <p:txBody>
          <a:bodyPr wrap="square" rtlCol="0">
            <a:spAutoFit/>
          </a:bodyPr>
          <a:lstStyle/>
          <a:p>
            <a:r>
              <a:rPr lang="en-US" altLang="zh-CN" sz="2800" b="1" dirty="0">
                <a:solidFill>
                  <a:srgbClr val="C217CD"/>
                </a:solidFill>
              </a:rPr>
              <a:t>Tip</a:t>
            </a:r>
            <a:r>
              <a:rPr lang="zh-CN" altLang="en-US" sz="2800" b="1" dirty="0">
                <a:solidFill>
                  <a:srgbClr val="C217CD"/>
                </a:solidFill>
              </a:rPr>
              <a:t>： 该段首句是</a:t>
            </a:r>
            <a:r>
              <a:rPr lang="en-US" altLang="zh-CN" sz="2800" b="1" dirty="0">
                <a:solidFill>
                  <a:srgbClr val="C217CD"/>
                </a:solidFill>
              </a:rPr>
              <a:t>Topic sentence , </a:t>
            </a:r>
            <a:r>
              <a:rPr lang="zh-CN" altLang="en-US" sz="2800" b="1" dirty="0">
                <a:solidFill>
                  <a:srgbClr val="C217CD"/>
                </a:solidFill>
              </a:rPr>
              <a:t>后面的示例都说明手帕的</a:t>
            </a:r>
            <a:r>
              <a:rPr lang="en-US" altLang="zh-CN" sz="2800" b="1" dirty="0">
                <a:solidFill>
                  <a:srgbClr val="C217CD"/>
                </a:solidFill>
              </a:rPr>
              <a:t>new role.</a:t>
            </a:r>
            <a:endParaRPr lang="zh-CN" altLang="en-US" sz="2800" b="1" dirty="0">
              <a:solidFill>
                <a:srgbClr val="C217CD"/>
              </a:solidFill>
            </a:endParaRPr>
          </a:p>
        </p:txBody>
      </p:sp>
      <p:pic>
        <p:nvPicPr>
          <p:cNvPr id="5126" name="图片 1" descr="logo横版 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338084" y="3230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linds(horizontal)">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bldLvl="0" animBg="1"/>
      <p:bldP spid="2" grpId="0" animBg="1"/>
      <p:bldP spid="5" grpId="0" bldLvl="0" animBg="1"/>
      <p:bldP spid="3" grpId="0" bldLvl="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69681" y="113121"/>
            <a:ext cx="11802359" cy="3046988"/>
          </a:xfrm>
          <a:prstGeom prst="rect">
            <a:avLst/>
          </a:prstGeom>
          <a:noFill/>
          <a:ln w="9525">
            <a:solidFill>
              <a:srgbClr val="FF0000"/>
            </a:solidFill>
          </a:ln>
        </p:spPr>
        <p:txBody>
          <a:bodyPr wrap="square">
            <a:spAutoFit/>
          </a:bodyPr>
          <a:lstStyle/>
          <a:p>
            <a:pPr indent="444500"/>
            <a:r>
              <a:rPr lang="en-US" sz="3200" dirty="0">
                <a:solidFill>
                  <a:schemeClr val="tx1"/>
                </a:solidFill>
                <a:latin typeface="Times New Roman" panose="02020603050405020304" pitchFamily="18" charset="0"/>
                <a:cs typeface="Times New Roman" panose="02020603050405020304" pitchFamily="18" charset="0"/>
              </a:rPr>
              <a:t>(Para.5)</a:t>
            </a:r>
            <a:r>
              <a:rPr lang="en-US" altLang="zh-CN" sz="3200" dirty="0">
                <a:effectLst/>
                <a:latin typeface="Times New Roman" panose="02020603050405020304" pitchFamily="18" charset="0"/>
                <a:ea typeface="宋体" panose="02010600030101010101" pitchFamily="2" charset="-122"/>
              </a:rPr>
              <a:t> …</a:t>
            </a:r>
            <a:r>
              <a:rPr lang="en-US" altLang="zh-CN" sz="3200" dirty="0"/>
              <a:t>In case of emergency, </a:t>
            </a:r>
            <a:r>
              <a:rPr lang="en-US" altLang="zh-CN" sz="3200" dirty="0">
                <a:solidFill>
                  <a:srgbClr val="FF0000"/>
                </a:solidFill>
              </a:rPr>
              <a:t>your handkerchief can become a makeshift DIY mask </a:t>
            </a:r>
            <a:r>
              <a:rPr lang="en-US" altLang="zh-CN" sz="3200" i="1" dirty="0">
                <a:solidFill>
                  <a:srgbClr val="4F1CE2"/>
                </a:solidFill>
              </a:rPr>
              <a:t>that can be pulled over your lower face like a robber entering a bank. </a:t>
            </a:r>
            <a:endParaRPr lang="en-US" altLang="zh-CN" sz="3200" i="1" dirty="0">
              <a:solidFill>
                <a:srgbClr val="4F1CE2"/>
              </a:solidFill>
            </a:endParaRPr>
          </a:p>
          <a:p>
            <a:pPr indent="444500"/>
            <a:r>
              <a:rPr lang="en-US" sz="3200" dirty="0">
                <a:latin typeface="Times New Roman" panose="02020603050405020304" pitchFamily="18" charset="0"/>
                <a:cs typeface="Times New Roman" panose="02020603050405020304" pitchFamily="18" charset="0"/>
              </a:rPr>
              <a:t>And it will certainly give me the chance to lift my chin and look at my adult children through one eye, asking in her good-hearted way, "What do you have to say now, smarty-pants?"</a:t>
            </a:r>
            <a:endParaRPr lang="en-US" sz="3200" dirty="0">
              <a:latin typeface="Times New Roman" panose="02020603050405020304" pitchFamily="18" charset="0"/>
              <a:cs typeface="Times New Roman" panose="02020603050405020304" pitchFamily="18" charset="0"/>
            </a:endParaRPr>
          </a:p>
        </p:txBody>
      </p:sp>
      <p:sp>
        <p:nvSpPr>
          <p:cNvPr id="13" name="矩形 12"/>
          <p:cNvSpPr/>
          <p:nvPr/>
        </p:nvSpPr>
        <p:spPr>
          <a:xfrm>
            <a:off x="-2" y="4359384"/>
            <a:ext cx="12104020" cy="1077218"/>
          </a:xfrm>
          <a:prstGeom prst="rect">
            <a:avLst/>
          </a:prstGeom>
          <a:ln>
            <a:solidFill>
              <a:srgbClr val="FF0000"/>
            </a:solidFill>
          </a:ln>
        </p:spPr>
        <p:txBody>
          <a:bodyPr wrap="square">
            <a:spAutoFit/>
          </a:bodyPr>
          <a:lstStyle/>
          <a:p>
            <a:pPr indent="304800" algn="just"/>
            <a:r>
              <a:rPr lang="en-US" altLang="zh-CN" sz="3200" dirty="0">
                <a:effectLst/>
                <a:latin typeface="Times New Roman" panose="02020603050405020304" pitchFamily="18" charset="0"/>
                <a:ea typeface="宋体" panose="02010600030101010101" pitchFamily="2" charset="-122"/>
              </a:rPr>
              <a:t>27. What's </a:t>
            </a:r>
            <a:r>
              <a:rPr lang="en-US" altLang="zh-CN" sz="3200" dirty="0">
                <a:solidFill>
                  <a:srgbClr val="4F1CE2"/>
                </a:solidFill>
                <a:effectLst/>
                <a:latin typeface="Times New Roman" panose="02020603050405020304" pitchFamily="18" charset="0"/>
                <a:ea typeface="宋体" panose="02010600030101010101" pitchFamily="2" charset="-122"/>
              </a:rPr>
              <a:t>the tone of the author </a:t>
            </a:r>
            <a:r>
              <a:rPr lang="en-US" altLang="zh-CN" sz="3200" dirty="0">
                <a:effectLst/>
                <a:latin typeface="Times New Roman" panose="02020603050405020304" pitchFamily="18" charset="0"/>
                <a:ea typeface="宋体" panose="02010600030101010101" pitchFamily="2" charset="-122"/>
              </a:rPr>
              <a:t>in the passage?</a:t>
            </a:r>
            <a:endParaRPr lang="en-US" altLang="zh-CN" sz="3200" dirty="0">
              <a:effectLst/>
              <a:latin typeface="Times New Roman" panose="02020603050405020304" pitchFamily="18" charset="0"/>
              <a:ea typeface="宋体" panose="02010600030101010101" pitchFamily="2" charset="-122"/>
            </a:endParaRPr>
          </a:p>
          <a:p>
            <a:pPr indent="304800" algn="just"/>
            <a:r>
              <a:rPr lang="en-US" altLang="zh-CN" sz="3200" dirty="0">
                <a:effectLst/>
                <a:latin typeface="Times New Roman" panose="02020603050405020304" pitchFamily="18" charset="0"/>
                <a:ea typeface="宋体" panose="02010600030101010101" pitchFamily="2" charset="-122"/>
              </a:rPr>
              <a:t>A. Bossy		</a:t>
            </a:r>
            <a:r>
              <a:rPr lang="en-US" altLang="zh-CN" sz="3200" dirty="0">
                <a:solidFill>
                  <a:srgbClr val="FF0000"/>
                </a:solidFill>
                <a:effectLst/>
                <a:latin typeface="Times New Roman" panose="02020603050405020304" pitchFamily="18" charset="0"/>
                <a:ea typeface="宋体" panose="02010600030101010101" pitchFamily="2" charset="-122"/>
              </a:rPr>
              <a:t>B. Humorous</a:t>
            </a:r>
            <a:r>
              <a:rPr lang="en-US" altLang="zh-CN" sz="3200" dirty="0">
                <a:effectLst/>
                <a:latin typeface="Times New Roman" panose="02020603050405020304" pitchFamily="18" charset="0"/>
                <a:ea typeface="宋体" panose="02010600030101010101" pitchFamily="2" charset="-122"/>
              </a:rPr>
              <a:t>		C. Pessimistic		D. Critical</a:t>
            </a:r>
            <a:endParaRPr lang="en-US" altLang="zh-CN" sz="3200" dirty="0">
              <a:effectLst/>
              <a:latin typeface="Times New Roman" panose="02020603050405020304" pitchFamily="18" charset="0"/>
              <a:ea typeface="宋体" panose="02010600030101010101" pitchFamily="2" charset="-122"/>
            </a:endParaRPr>
          </a:p>
        </p:txBody>
      </p:sp>
      <p:sp>
        <p:nvSpPr>
          <p:cNvPr id="11" name="文本框 10"/>
          <p:cNvSpPr txBox="1"/>
          <p:nvPr/>
        </p:nvSpPr>
        <p:spPr>
          <a:xfrm>
            <a:off x="6419653" y="107674"/>
            <a:ext cx="5517824" cy="521970"/>
          </a:xfrm>
          <a:prstGeom prst="rect">
            <a:avLst/>
          </a:prstGeom>
          <a:noFill/>
          <a:ln w="57150">
            <a:solidFill>
              <a:srgbClr val="FF0000"/>
            </a:solidFill>
          </a:ln>
        </p:spPr>
        <p:txBody>
          <a:bodyPr wrap="square" rtlCol="0">
            <a:spAutoFit/>
          </a:bodyPr>
          <a:lstStyle/>
          <a:p>
            <a:endParaRPr lang="zh-CN" altLang="en-US" sz="2800" dirty="0"/>
          </a:p>
        </p:txBody>
      </p:sp>
      <p:cxnSp>
        <p:nvCxnSpPr>
          <p:cNvPr id="15" name="直接箭头连接符 14"/>
          <p:cNvCxnSpPr/>
          <p:nvPr/>
        </p:nvCxnSpPr>
        <p:spPr>
          <a:xfrm>
            <a:off x="1803996" y="930674"/>
            <a:ext cx="1895799" cy="4112666"/>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746836" y="3510419"/>
            <a:ext cx="2236510" cy="584775"/>
          </a:xfrm>
          <a:prstGeom prst="rect">
            <a:avLst/>
          </a:prstGeom>
          <a:solidFill>
            <a:schemeClr val="bg1"/>
          </a:solidFill>
        </p:spPr>
        <p:txBody>
          <a:bodyPr wrap="none">
            <a:spAutoFit/>
          </a:bodyPr>
          <a:lstStyle/>
          <a:p>
            <a:r>
              <a:rPr lang="zh-CN" altLang="en-US" sz="32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推理</a:t>
            </a:r>
            <a:r>
              <a:rPr lang="zh-CN" altLang="zh-CN" sz="32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判断题</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180684" y="608868"/>
            <a:ext cx="11583968" cy="521970"/>
          </a:xfrm>
          <a:prstGeom prst="rect">
            <a:avLst/>
          </a:prstGeom>
          <a:noFill/>
          <a:ln w="57150">
            <a:solidFill>
              <a:srgbClr val="FF0000"/>
            </a:solidFill>
          </a:ln>
        </p:spPr>
        <p:txBody>
          <a:bodyPr wrap="square" rtlCol="0">
            <a:spAutoFit/>
          </a:bodyPr>
          <a:lstStyle/>
          <a:p>
            <a:endParaRPr lang="zh-CN" altLang="en-US" sz="2800" dirty="0"/>
          </a:p>
        </p:txBody>
      </p:sp>
      <p:sp>
        <p:nvSpPr>
          <p:cNvPr id="8" name="文本框 7"/>
          <p:cNvSpPr txBox="1"/>
          <p:nvPr/>
        </p:nvSpPr>
        <p:spPr>
          <a:xfrm>
            <a:off x="219960" y="1151801"/>
            <a:ext cx="4578283" cy="521970"/>
          </a:xfrm>
          <a:prstGeom prst="rect">
            <a:avLst/>
          </a:prstGeom>
          <a:noFill/>
          <a:ln w="57150">
            <a:solidFill>
              <a:srgbClr val="FF0000"/>
            </a:solidFill>
          </a:ln>
        </p:spPr>
        <p:txBody>
          <a:bodyPr wrap="square" rtlCol="0">
            <a:spAutoFit/>
          </a:bodyPr>
          <a:lstStyle/>
          <a:p>
            <a:endParaRPr lang="zh-CN" altLang="en-US" sz="2800" dirty="0"/>
          </a:p>
        </p:txBody>
      </p:sp>
      <p:sp>
        <p:nvSpPr>
          <p:cNvPr id="9" name="文本框 8"/>
          <p:cNvSpPr txBox="1"/>
          <p:nvPr/>
        </p:nvSpPr>
        <p:spPr>
          <a:xfrm>
            <a:off x="219960" y="2586247"/>
            <a:ext cx="7660848" cy="521970"/>
          </a:xfrm>
          <a:prstGeom prst="rect">
            <a:avLst/>
          </a:prstGeom>
          <a:noFill/>
          <a:ln w="57150">
            <a:solidFill>
              <a:srgbClr val="FF0000"/>
            </a:solidFill>
          </a:ln>
        </p:spPr>
        <p:txBody>
          <a:bodyPr wrap="square" rtlCol="0">
            <a:spAutoFit/>
          </a:bodyPr>
          <a:lstStyle/>
          <a:p>
            <a:endParaRPr lang="zh-CN" altLang="en-US" sz="2800" dirty="0"/>
          </a:p>
        </p:txBody>
      </p:sp>
      <p:cxnSp>
        <p:nvCxnSpPr>
          <p:cNvPr id="14" name="直接箭头连接符 13"/>
          <p:cNvCxnSpPr/>
          <p:nvPr/>
        </p:nvCxnSpPr>
        <p:spPr>
          <a:xfrm>
            <a:off x="3619893" y="3160109"/>
            <a:ext cx="857839" cy="2062340"/>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pic>
        <p:nvPicPr>
          <p:cNvPr id="5126" name="图片 1" descr="logo横版 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338084" y="3230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linds(horizont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linds(horizontal)">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2" grpId="0" animBg="1"/>
      <p:bldP spid="6" grpId="0" bldLvl="0" animBg="1"/>
      <p:bldP spid="8" grpId="0" bldLvl="0" animBg="1"/>
      <p:bldP spid="9"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1402" y="1418427"/>
            <a:ext cx="11553393" cy="2677656"/>
          </a:xfrm>
          <a:prstGeom prst="rect">
            <a:avLst/>
          </a:prstGeom>
          <a:solidFill>
            <a:schemeClr val="bg1"/>
          </a:solidFill>
          <a:ln>
            <a:solidFill>
              <a:srgbClr val="FF0000"/>
            </a:solidFill>
          </a:ln>
        </p:spPr>
        <p:txBody>
          <a:bodyPr wrap="square">
            <a:spAutoFit/>
          </a:bodyPr>
          <a:lstStyle/>
          <a:p>
            <a:pPr marL="514350" indent="-514350" algn="just">
              <a:buAutoNum type="arabicPeriod"/>
            </a:pPr>
            <a:r>
              <a:rPr lang="en-US" altLang="zh-CN" sz="2800" b="1" dirty="0">
                <a:latin typeface="Times New Roman" panose="02020603050405020304" pitchFamily="18" charset="0"/>
                <a:ea typeface="宋体" panose="02010600030101010101" pitchFamily="2" charset="-122"/>
              </a:rPr>
              <a:t>This</a:t>
            </a:r>
            <a:r>
              <a:rPr lang="en-US" altLang="zh-CN" sz="2800" b="1" dirty="0"/>
              <a:t> habit has sometimes </a:t>
            </a:r>
            <a:r>
              <a:rPr lang="en-US" altLang="zh-CN" sz="2800" b="1" dirty="0">
                <a:solidFill>
                  <a:srgbClr val="FF0000"/>
                </a:solidFill>
              </a:rPr>
              <a:t>struck</a:t>
            </a:r>
            <a:r>
              <a:rPr lang="en-US" altLang="zh-CN" sz="2800" b="1" dirty="0"/>
              <a:t> friends…  </a:t>
            </a:r>
            <a:r>
              <a:rPr lang="zh-CN" altLang="en-US" sz="2800" b="1" dirty="0"/>
              <a:t>（熟词生义：使</a:t>
            </a:r>
            <a:r>
              <a:rPr lang="en-US" altLang="zh-CN" sz="2800" b="1" dirty="0"/>
              <a:t>…</a:t>
            </a:r>
            <a:r>
              <a:rPr lang="zh-CN" altLang="en-US" sz="2800" b="1" dirty="0"/>
              <a:t>吃惊）</a:t>
            </a:r>
            <a:endParaRPr lang="en-US" altLang="zh-CN" sz="2800" b="1" dirty="0"/>
          </a:p>
          <a:p>
            <a:pPr marL="514350" indent="-514350" algn="just">
              <a:buAutoNum type="arabicPeriod"/>
            </a:pPr>
            <a:r>
              <a:rPr lang="en-US" altLang="zh-CN" sz="2800" dirty="0">
                <a:solidFill>
                  <a:srgbClr val="FF0000"/>
                </a:solidFill>
                <a:latin typeface="Times New Roman" panose="02020603050405020304" pitchFamily="18" charset="0"/>
                <a:ea typeface="宋体" panose="02010600030101010101" pitchFamily="2" charset="-122"/>
              </a:rPr>
              <a:t>in polite company   </a:t>
            </a:r>
            <a:r>
              <a:rPr lang="zh-CN" altLang="en-US" sz="2800" dirty="0">
                <a:latin typeface="Times New Roman" panose="02020603050405020304" pitchFamily="18" charset="0"/>
                <a:ea typeface="宋体" panose="02010600030101010101" pitchFamily="2" charset="-122"/>
              </a:rPr>
              <a:t>在礼貌的（社交）场合</a:t>
            </a:r>
            <a:endParaRPr lang="en-US" altLang="zh-CN" sz="2800" dirty="0">
              <a:latin typeface="Times New Roman" panose="02020603050405020304" pitchFamily="18" charset="0"/>
              <a:ea typeface="宋体" panose="02010600030101010101" pitchFamily="2" charset="-122"/>
            </a:endParaRPr>
          </a:p>
          <a:p>
            <a:pPr marL="514350" indent="-514350" algn="just">
              <a:buAutoNum type="arabicPeriod"/>
            </a:pPr>
            <a:r>
              <a:rPr lang="en-US" altLang="zh-CN" sz="2800" dirty="0">
                <a:latin typeface="Times New Roman" panose="02020603050405020304" pitchFamily="18" charset="0"/>
                <a:ea typeface="宋体" panose="02010600030101010101" pitchFamily="2" charset="-122"/>
              </a:rPr>
              <a:t>a little packet of</a:t>
            </a:r>
            <a:r>
              <a:rPr lang="en-US" altLang="zh-CN" sz="2800" dirty="0">
                <a:solidFill>
                  <a:srgbClr val="FF0000"/>
                </a:solidFill>
                <a:latin typeface="Times New Roman" panose="02020603050405020304" pitchFamily="18" charset="0"/>
                <a:ea typeface="宋体" panose="02010600030101010101" pitchFamily="2" charset="-122"/>
              </a:rPr>
              <a:t> tissues   </a:t>
            </a:r>
            <a:r>
              <a:rPr lang="zh-CN" altLang="en-US" sz="2800" dirty="0">
                <a:latin typeface="Times New Roman" panose="02020603050405020304" pitchFamily="18" charset="0"/>
                <a:ea typeface="宋体" panose="02010600030101010101" pitchFamily="2" charset="-122"/>
              </a:rPr>
              <a:t>一小袋餐巾纸；小包餐巾纸</a:t>
            </a:r>
            <a:endParaRPr lang="en-US" altLang="zh-CN" sz="2800" dirty="0">
              <a:latin typeface="Times New Roman" panose="02020603050405020304" pitchFamily="18" charset="0"/>
              <a:ea typeface="宋体" panose="02010600030101010101" pitchFamily="2" charset="-122"/>
            </a:endParaRPr>
          </a:p>
          <a:p>
            <a:pPr marL="514350" indent="-514350" algn="just">
              <a:buAutoNum type="arabicPeriod"/>
            </a:pPr>
            <a:r>
              <a:rPr lang="en-US" altLang="zh-CN" sz="2800" dirty="0">
                <a:latin typeface="Times New Roman" panose="02020603050405020304" pitchFamily="18" charset="0"/>
                <a:ea typeface="宋体" panose="02010600030101010101" pitchFamily="2" charset="-122"/>
              </a:rPr>
              <a:t> </a:t>
            </a:r>
            <a:r>
              <a:rPr lang="en-US" altLang="zh-CN" sz="2800" dirty="0">
                <a:solidFill>
                  <a:srgbClr val="FF0000"/>
                </a:solidFill>
                <a:latin typeface="Times New Roman" panose="02020603050405020304" pitchFamily="18" charset="0"/>
                <a:ea typeface="宋体" panose="02010600030101010101" pitchFamily="2" charset="-122"/>
              </a:rPr>
              <a:t>save </a:t>
            </a:r>
            <a:r>
              <a:rPr lang="en-US" altLang="zh-CN" sz="2800" dirty="0" err="1">
                <a:solidFill>
                  <a:srgbClr val="FF0000"/>
                </a:solidFill>
                <a:latin typeface="Times New Roman" panose="02020603050405020304" pitchFamily="18" charset="0"/>
                <a:ea typeface="宋体" panose="02010600030101010101" pitchFamily="2" charset="-122"/>
              </a:rPr>
              <a:t>sb</a:t>
            </a:r>
            <a:r>
              <a:rPr lang="en-US" altLang="zh-CN" sz="2800" dirty="0">
                <a:solidFill>
                  <a:srgbClr val="FF0000"/>
                </a:solidFill>
                <a:latin typeface="Times New Roman" panose="02020603050405020304" pitchFamily="18" charset="0"/>
                <a:ea typeface="宋体" panose="02010600030101010101" pitchFamily="2" charset="-122"/>
              </a:rPr>
              <a:t> from </a:t>
            </a:r>
            <a:r>
              <a:rPr lang="en-US" altLang="zh-CN" sz="2800" dirty="0" err="1">
                <a:latin typeface="Times New Roman" panose="02020603050405020304" pitchFamily="18" charset="0"/>
                <a:ea typeface="宋体" panose="02010600030101010101" pitchFamily="2" charset="-122"/>
              </a:rPr>
              <a:t>sth</a:t>
            </a:r>
            <a:r>
              <a:rPr lang="en-US" altLang="zh-CN" sz="2800" dirty="0">
                <a:latin typeface="Times New Roman" panose="02020603050405020304" pitchFamily="18" charset="0"/>
                <a:ea typeface="宋体" panose="02010600030101010101" pitchFamily="2" charset="-122"/>
              </a:rPr>
              <a:t> </a:t>
            </a:r>
            <a:r>
              <a:rPr lang="zh-CN" altLang="en-US" sz="2800" dirty="0">
                <a:latin typeface="Times New Roman" panose="02020603050405020304" pitchFamily="18" charset="0"/>
                <a:ea typeface="宋体" panose="02010600030101010101" pitchFamily="2" charset="-122"/>
              </a:rPr>
              <a:t>让</a:t>
            </a:r>
            <a:r>
              <a:rPr lang="en-US" altLang="zh-CN" sz="2800" dirty="0" err="1">
                <a:latin typeface="Times New Roman" panose="02020603050405020304" pitchFamily="18" charset="0"/>
                <a:ea typeface="宋体" panose="02010600030101010101" pitchFamily="2" charset="-122"/>
              </a:rPr>
              <a:t>sb</a:t>
            </a:r>
            <a:r>
              <a:rPr lang="en-US" altLang="zh-CN" sz="2800" dirty="0">
                <a:latin typeface="Times New Roman" panose="02020603050405020304" pitchFamily="18" charset="0"/>
                <a:ea typeface="宋体" panose="02010600030101010101" pitchFamily="2" charset="-122"/>
              </a:rPr>
              <a:t> </a:t>
            </a:r>
            <a:r>
              <a:rPr lang="zh-CN" altLang="en-US" sz="2800" dirty="0">
                <a:latin typeface="Times New Roman" panose="02020603050405020304" pitchFamily="18" charset="0"/>
                <a:ea typeface="宋体" panose="02010600030101010101" pitchFamily="2" charset="-122"/>
              </a:rPr>
              <a:t>免去了（做）</a:t>
            </a:r>
            <a:r>
              <a:rPr lang="en-US" altLang="zh-CN" sz="2800" dirty="0" err="1">
                <a:latin typeface="Times New Roman" panose="02020603050405020304" pitchFamily="18" charset="0"/>
                <a:ea typeface="宋体" panose="02010600030101010101" pitchFamily="2" charset="-122"/>
              </a:rPr>
              <a:t>sth</a:t>
            </a:r>
            <a:r>
              <a:rPr lang="en-US" altLang="zh-CN" sz="2800" dirty="0">
                <a:latin typeface="Times New Roman" panose="02020603050405020304" pitchFamily="18" charset="0"/>
                <a:ea typeface="宋体" panose="02010600030101010101" pitchFamily="2" charset="-122"/>
              </a:rPr>
              <a:t> </a:t>
            </a:r>
            <a:r>
              <a:rPr lang="zh-CN" altLang="en-US" sz="2800" dirty="0">
                <a:latin typeface="Times New Roman" panose="02020603050405020304" pitchFamily="18" charset="0"/>
                <a:ea typeface="宋体" panose="02010600030101010101" pitchFamily="2" charset="-122"/>
              </a:rPr>
              <a:t>的麻烦</a:t>
            </a:r>
            <a:endParaRPr lang="en-US" altLang="zh-CN" sz="2800" dirty="0">
              <a:latin typeface="Times New Roman" panose="02020603050405020304" pitchFamily="18" charset="0"/>
              <a:ea typeface="宋体" panose="02010600030101010101" pitchFamily="2" charset="-122"/>
            </a:endParaRPr>
          </a:p>
          <a:p>
            <a:pPr marL="514350" indent="-514350" algn="just">
              <a:buAutoNum type="arabicPeriod"/>
            </a:pPr>
            <a:r>
              <a:rPr lang="en-US" altLang="zh-CN" sz="2800" dirty="0">
                <a:latin typeface="Times New Roman" panose="02020603050405020304" pitchFamily="18" charset="0"/>
                <a:ea typeface="宋体" panose="02010600030101010101" pitchFamily="2" charset="-122"/>
              </a:rPr>
              <a:t>smarty-pants  </a:t>
            </a:r>
            <a:r>
              <a:rPr lang="zh-CN" altLang="en-US" sz="2800" dirty="0">
                <a:latin typeface="Times New Roman" panose="02020603050405020304" pitchFamily="18" charset="0"/>
                <a:ea typeface="宋体" panose="02010600030101010101" pitchFamily="2" charset="-122"/>
              </a:rPr>
              <a:t>自作聪明的人</a:t>
            </a:r>
            <a:endParaRPr lang="en-US" altLang="zh-CN" sz="2800" dirty="0">
              <a:latin typeface="Times New Roman" panose="02020603050405020304" pitchFamily="18" charset="0"/>
              <a:ea typeface="宋体" panose="02010600030101010101" pitchFamily="2" charset="-122"/>
            </a:endParaRPr>
          </a:p>
          <a:p>
            <a:pPr marL="514350" indent="-514350" algn="just">
              <a:buAutoNum type="arabicPeriod"/>
            </a:pPr>
            <a:r>
              <a:rPr lang="en-US" altLang="zh-CN" sz="2800" dirty="0">
                <a:latin typeface="Times New Roman" panose="02020603050405020304" pitchFamily="18" charset="0"/>
                <a:ea typeface="宋体" panose="02010600030101010101" pitchFamily="2" charset="-122"/>
              </a:rPr>
              <a:t>dur</a:t>
            </a:r>
            <a:r>
              <a:rPr lang="en-US" altLang="zh-CN" sz="2800" dirty="0">
                <a:solidFill>
                  <a:srgbClr val="FF0000"/>
                </a:solidFill>
                <a:latin typeface="Times New Roman" panose="02020603050405020304" pitchFamily="18" charset="0"/>
                <a:ea typeface="宋体" panose="02010600030101010101" pitchFamily="2" charset="-122"/>
              </a:rPr>
              <a:t>able</a:t>
            </a:r>
            <a:r>
              <a:rPr lang="en-US" altLang="zh-CN" sz="2800" dirty="0">
                <a:latin typeface="Times New Roman" panose="02020603050405020304" pitchFamily="18" charset="0"/>
                <a:ea typeface="宋体" panose="02010600030101010101" pitchFamily="2" charset="-122"/>
              </a:rPr>
              <a:t>  </a:t>
            </a:r>
            <a:r>
              <a:rPr lang="en-US" altLang="zh-CN" sz="2800" dirty="0" err="1">
                <a:latin typeface="Times New Roman" panose="02020603050405020304" pitchFamily="18" charset="0"/>
                <a:ea typeface="宋体" panose="02010600030101010101" pitchFamily="2" charset="-122"/>
              </a:rPr>
              <a:t>adj</a:t>
            </a:r>
            <a:r>
              <a:rPr lang="en-US" altLang="zh-CN" sz="2800" dirty="0">
                <a:latin typeface="Times New Roman" panose="02020603050405020304" pitchFamily="18" charset="0"/>
                <a:ea typeface="宋体" panose="02010600030101010101" pitchFamily="2" charset="-122"/>
              </a:rPr>
              <a:t>  </a:t>
            </a:r>
            <a:r>
              <a:rPr lang="zh-CN" altLang="en-US" sz="2800" dirty="0">
                <a:latin typeface="Times New Roman" panose="02020603050405020304" pitchFamily="18" charset="0"/>
                <a:ea typeface="宋体" panose="02010600030101010101" pitchFamily="2" charset="-122"/>
              </a:rPr>
              <a:t>经久耐用的； </a:t>
            </a:r>
            <a:r>
              <a:rPr lang="en-US" altLang="zh-CN" sz="2800" dirty="0">
                <a:latin typeface="Times New Roman" panose="02020603050405020304" pitchFamily="18" charset="0"/>
                <a:ea typeface="宋体" panose="02010600030101010101" pitchFamily="2" charset="-122"/>
              </a:rPr>
              <a:t>= lasting </a:t>
            </a:r>
            <a:endParaRPr lang="zh-CN" altLang="zh-CN" sz="2800" dirty="0">
              <a:solidFill>
                <a:srgbClr val="C217CD"/>
              </a:solidFill>
              <a:latin typeface="Times New Roman" panose="02020603050405020304" pitchFamily="18" charset="0"/>
              <a:ea typeface="宋体" panose="02010600030101010101" pitchFamily="2" charset="-122"/>
            </a:endParaRPr>
          </a:p>
        </p:txBody>
      </p:sp>
      <p:sp>
        <p:nvSpPr>
          <p:cNvPr id="3" name="矩形 2"/>
          <p:cNvSpPr/>
          <p:nvPr/>
        </p:nvSpPr>
        <p:spPr>
          <a:xfrm>
            <a:off x="1998482" y="288781"/>
            <a:ext cx="2658359" cy="523220"/>
          </a:xfrm>
          <a:prstGeom prst="rect">
            <a:avLst/>
          </a:prstGeom>
          <a:ln>
            <a:solidFill>
              <a:srgbClr val="FF0000"/>
            </a:solidFill>
          </a:ln>
        </p:spPr>
        <p:txBody>
          <a:bodyPr wrap="square">
            <a:spAutoFit/>
          </a:bodyPr>
          <a:lstStyle/>
          <a:p>
            <a:pPr indent="304800" algn="just"/>
            <a:r>
              <a:rPr lang="en-US" altLang="zh-CN" sz="2800" dirty="0">
                <a:latin typeface="Times New Roman" panose="02020603050405020304" pitchFamily="18" charset="0"/>
                <a:ea typeface="宋体" panose="02010600030101010101" pitchFamily="2" charset="-122"/>
              </a:rPr>
              <a:t>B </a:t>
            </a:r>
            <a:r>
              <a:rPr lang="zh-CN" altLang="en-US" sz="2800" dirty="0">
                <a:latin typeface="Times New Roman" panose="02020603050405020304" pitchFamily="18" charset="0"/>
                <a:ea typeface="宋体" panose="02010600030101010101" pitchFamily="2" charset="-122"/>
              </a:rPr>
              <a:t>篇语料库</a:t>
            </a:r>
            <a:endParaRPr lang="zh-CN" altLang="zh-CN" sz="2800" dirty="0">
              <a:latin typeface="Times New Roman" panose="02020603050405020304" pitchFamily="18" charset="0"/>
              <a:ea typeface="宋体" panose="02010600030101010101" pitchFamily="2" charset="-122"/>
            </a:endParaRPr>
          </a:p>
        </p:txBody>
      </p:sp>
      <p:pic>
        <p:nvPicPr>
          <p:cNvPr id="5126" name="图片 1" descr="logo横版 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338084" y="3230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477731" y="314236"/>
            <a:ext cx="2309567" cy="6494085"/>
          </a:xfrm>
          <a:prstGeom prst="rect">
            <a:avLst/>
          </a:prstGeom>
          <a:noFill/>
        </p:spPr>
        <p:txBody>
          <a:bodyPr wrap="square">
            <a:spAutoFit/>
          </a:bodyPr>
          <a:lstStyle/>
          <a:p>
            <a:r>
              <a:rPr lang="en-US" altLang="zh-CN" sz="3200" b="1" i="0" dirty="0">
                <a:solidFill>
                  <a:srgbClr val="FF0000"/>
                </a:solidFill>
                <a:effectLst/>
                <a:latin typeface="宋体" panose="02010600030101010101" pitchFamily="2" charset="-122"/>
                <a:ea typeface="宋体" panose="02010600030101010101" pitchFamily="2" charset="-122"/>
              </a:rPr>
              <a:t>  C </a:t>
            </a:r>
            <a:r>
              <a:rPr lang="zh-CN" altLang="en-US" sz="3200" b="1" i="0" dirty="0">
                <a:solidFill>
                  <a:srgbClr val="FF0000"/>
                </a:solidFill>
                <a:effectLst/>
                <a:latin typeface="宋体" panose="02010600030101010101" pitchFamily="2" charset="-122"/>
                <a:ea typeface="宋体" panose="02010600030101010101" pitchFamily="2" charset="-122"/>
              </a:rPr>
              <a:t>篇 </a:t>
            </a:r>
            <a:endParaRPr lang="en-US" altLang="zh-CN" sz="3200" b="1" i="0" dirty="0">
              <a:solidFill>
                <a:srgbClr val="FF0000"/>
              </a:solidFill>
              <a:effectLst/>
              <a:latin typeface="宋体" panose="02010600030101010101" pitchFamily="2" charset="-122"/>
              <a:ea typeface="宋体" panose="02010600030101010101" pitchFamily="2" charset="-122"/>
            </a:endParaRPr>
          </a:p>
          <a:p>
            <a:r>
              <a:rPr lang="zh-CN" altLang="en-US" sz="3200" b="1" i="0" dirty="0">
                <a:solidFill>
                  <a:srgbClr val="FF0000"/>
                </a:solidFill>
                <a:effectLst/>
                <a:latin typeface="宋体" panose="02010600030101010101" pitchFamily="2" charset="-122"/>
                <a:ea typeface="宋体" panose="02010600030101010101" pitchFamily="2" charset="-122"/>
              </a:rPr>
              <a:t>本文的语篇类型是说明文， 主题语境是“人与自然” ， 主要介绍了因外来蚂蚁入侵而引发生态系统的一系列连锁反应。</a:t>
            </a:r>
            <a:r>
              <a:rPr lang="zh-CN" altLang="en-US" sz="3200" b="1" dirty="0">
                <a:solidFill>
                  <a:srgbClr val="FF0000"/>
                </a:solidFill>
              </a:rPr>
              <a:t> </a:t>
            </a:r>
            <a:br>
              <a:rPr lang="zh-CN" altLang="en-US" sz="3200" b="1" dirty="0">
                <a:solidFill>
                  <a:srgbClr val="FF0000"/>
                </a:solidFill>
              </a:rPr>
            </a:br>
            <a:endParaRPr lang="zh-CN" altLang="en-US" sz="3200" b="1" dirty="0">
              <a:solidFill>
                <a:srgbClr val="FF0000"/>
              </a:solidFill>
            </a:endParaRPr>
          </a:p>
        </p:txBody>
      </p:sp>
      <p:pic>
        <p:nvPicPr>
          <p:cNvPr id="6146" name="Picture 2" descr=" big-headed ants, 的图像结果"/>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0962" y="514645"/>
            <a:ext cx="4306769" cy="291435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 acacia ants 的图像结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6198" y="3561278"/>
            <a:ext cx="4448175" cy="25146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图片 1" descr="logo横版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38084" y="3230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8340" y="4659810"/>
            <a:ext cx="11955319" cy="2062103"/>
          </a:xfrm>
          <a:prstGeom prst="rect">
            <a:avLst/>
          </a:prstGeom>
          <a:ln>
            <a:solidFill>
              <a:srgbClr val="FF0000"/>
            </a:solidFill>
          </a:ln>
        </p:spPr>
        <p:txBody>
          <a:bodyPr wrap="square">
            <a:spAutoFit/>
          </a:bodyPr>
          <a:lstStyle/>
          <a:p>
            <a:pPr indent="304800" algn="just"/>
            <a:r>
              <a:rPr lang="en-US" altLang="zh-CN" sz="3200" dirty="0">
                <a:effectLst/>
                <a:latin typeface="Times New Roman" panose="02020603050405020304" pitchFamily="18" charset="0"/>
                <a:ea typeface="宋体" panose="02010600030101010101" pitchFamily="2" charset="-122"/>
              </a:rPr>
              <a:t>28. What does the underlined phrase "tinkering with" probably mean in the 1st paragraph?</a:t>
            </a:r>
            <a:endParaRPr lang="en-US" altLang="zh-CN" sz="3200" dirty="0">
              <a:effectLst/>
              <a:latin typeface="Times New Roman" panose="02020603050405020304" pitchFamily="18" charset="0"/>
              <a:ea typeface="宋体" panose="02010600030101010101" pitchFamily="2" charset="-122"/>
            </a:endParaRPr>
          </a:p>
          <a:p>
            <a:pPr indent="304800" algn="just"/>
            <a:r>
              <a:rPr lang="en-US" altLang="zh-CN" sz="3200" dirty="0">
                <a:solidFill>
                  <a:srgbClr val="FF0000"/>
                </a:solidFill>
                <a:effectLst/>
                <a:latin typeface="Times New Roman" panose="02020603050405020304" pitchFamily="18" charset="0"/>
                <a:ea typeface="宋体" panose="02010600030101010101" pitchFamily="2" charset="-122"/>
              </a:rPr>
              <a:t>A. making changes to      </a:t>
            </a:r>
            <a:r>
              <a:rPr lang="en-US" altLang="zh-CN" sz="3200" dirty="0">
                <a:effectLst/>
                <a:latin typeface="Times New Roman" panose="02020603050405020304" pitchFamily="18" charset="0"/>
                <a:ea typeface="宋体" panose="02010600030101010101" pitchFamily="2" charset="-122"/>
              </a:rPr>
              <a:t>B. paying attention to</a:t>
            </a:r>
            <a:endParaRPr lang="en-US" altLang="zh-CN" sz="3200" dirty="0">
              <a:effectLst/>
              <a:latin typeface="Times New Roman" panose="02020603050405020304" pitchFamily="18" charset="0"/>
              <a:ea typeface="宋体" panose="02010600030101010101" pitchFamily="2" charset="-122"/>
            </a:endParaRPr>
          </a:p>
          <a:p>
            <a:pPr indent="304800" algn="just"/>
            <a:r>
              <a:rPr lang="en-US" altLang="zh-CN" sz="3200" dirty="0">
                <a:effectLst/>
                <a:latin typeface="Times New Roman" panose="02020603050405020304" pitchFamily="18" charset="0"/>
                <a:ea typeface="宋体" panose="02010600030101010101" pitchFamily="2" charset="-122"/>
              </a:rPr>
              <a:t>C. finding fault with        D. showing respect for</a:t>
            </a:r>
            <a:endParaRPr lang="en-US" altLang="zh-CN" sz="3200" dirty="0">
              <a:effectLst/>
              <a:latin typeface="Times New Roman" panose="02020603050405020304" pitchFamily="18" charset="0"/>
              <a:ea typeface="宋体" panose="02010600030101010101" pitchFamily="2" charset="-122"/>
            </a:endParaRPr>
          </a:p>
        </p:txBody>
      </p:sp>
      <p:cxnSp>
        <p:nvCxnSpPr>
          <p:cNvPr id="10" name="直接连接符 9"/>
          <p:cNvCxnSpPr/>
          <p:nvPr/>
        </p:nvCxnSpPr>
        <p:spPr>
          <a:xfrm flipV="1">
            <a:off x="184206" y="1005277"/>
            <a:ext cx="10066196" cy="1"/>
          </a:xfrm>
          <a:prstGeom prst="line">
            <a:avLst/>
          </a:prstGeom>
          <a:ln w="76200">
            <a:solidFill>
              <a:srgbClr val="9B0000"/>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22366" y="505075"/>
            <a:ext cx="1474140" cy="733610"/>
          </a:xfrm>
          <a:prstGeom prst="rect">
            <a:avLst/>
          </a:prstGeom>
        </p:spPr>
      </p:pic>
      <p:sp>
        <p:nvSpPr>
          <p:cNvPr id="18" name="TextBox 237"/>
          <p:cNvSpPr txBox="1"/>
          <p:nvPr/>
        </p:nvSpPr>
        <p:spPr>
          <a:xfrm>
            <a:off x="2305050" y="393700"/>
            <a:ext cx="3612515" cy="583565"/>
          </a:xfrm>
          <a:prstGeom prst="rect">
            <a:avLst/>
          </a:prstGeom>
          <a:noFill/>
        </p:spPr>
        <p:txBody>
          <a:bodyPr wrap="square" rtlCol="0">
            <a:spAutoFit/>
          </a:bodyPr>
          <a:lstStyle/>
          <a:p>
            <a:r>
              <a:rPr lang="en-US" altLang="zh-CN"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C </a:t>
            </a:r>
            <a:r>
              <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篇：夹叙夹议文</a:t>
            </a:r>
            <a:endPar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endParaRPr>
          </a:p>
        </p:txBody>
      </p:sp>
      <p:sp>
        <p:nvSpPr>
          <p:cNvPr id="19" name="文本框 18"/>
          <p:cNvSpPr txBox="1"/>
          <p:nvPr/>
        </p:nvSpPr>
        <p:spPr>
          <a:xfrm>
            <a:off x="5126990" y="175260"/>
            <a:ext cx="10095865" cy="715581"/>
          </a:xfrm>
          <a:prstGeom prst="rect">
            <a:avLst/>
          </a:prstGeom>
          <a:noFill/>
        </p:spPr>
        <p:txBody>
          <a:bodyPr wrap="square" rtlCol="0" anchor="t">
            <a:spAutoFit/>
          </a:bodyPr>
          <a:lstStyle/>
          <a:p>
            <a:pPr indent="609600" algn="just" fontAlgn="auto">
              <a:lnSpc>
                <a:spcPct val="150000"/>
              </a:lnSpc>
            </a:pPr>
            <a:r>
              <a:rPr lang="zh-CN" altLang="en-US" sz="3200" b="1" dirty="0">
                <a:latin typeface="宋体" panose="02010600030101010101" pitchFamily="2" charset="-122"/>
                <a:ea typeface="宋体" panose="02010600030101010101" pitchFamily="2" charset="-122"/>
              </a:rPr>
              <a:t>主题语境</a:t>
            </a:r>
            <a:r>
              <a:rPr lang="en-US" altLang="zh-CN" sz="3200" b="1" dirty="0">
                <a:latin typeface="宋体" panose="02010600030101010101" pitchFamily="2" charset="-122"/>
                <a:ea typeface="宋体" panose="02010600030101010101" pitchFamily="2" charset="-122"/>
              </a:rPr>
              <a:t>--</a:t>
            </a:r>
            <a:r>
              <a:rPr lang="zh-CN" altLang="en-US" sz="3200" b="1" dirty="0">
                <a:latin typeface="宋体" panose="02010600030101010101" pitchFamily="2" charset="-122"/>
                <a:ea typeface="宋体" panose="02010600030101010101" pitchFamily="2" charset="-122"/>
              </a:rPr>
              <a:t>人与自然</a:t>
            </a:r>
            <a:endParaRPr lang="zh-CN" altLang="en-US" sz="3200" b="1" dirty="0">
              <a:latin typeface="宋体" panose="02010600030101010101" pitchFamily="2" charset="-122"/>
              <a:ea typeface="宋体" panose="02010600030101010101" pitchFamily="2" charset="-122"/>
            </a:endParaRPr>
          </a:p>
        </p:txBody>
      </p:sp>
      <p:sp>
        <p:nvSpPr>
          <p:cNvPr id="100" name="文本框 99"/>
          <p:cNvSpPr txBox="1"/>
          <p:nvPr/>
        </p:nvSpPr>
        <p:spPr>
          <a:xfrm>
            <a:off x="82711" y="1005205"/>
            <a:ext cx="11894602" cy="1815882"/>
          </a:xfrm>
          <a:prstGeom prst="rect">
            <a:avLst/>
          </a:prstGeom>
          <a:noFill/>
          <a:ln w="9525">
            <a:noFill/>
          </a:ln>
        </p:spPr>
        <p:txBody>
          <a:bodyPr wrap="square">
            <a:spAutoFit/>
          </a:bodyPr>
          <a:lstStyle/>
          <a:p>
            <a:pPr indent="444500"/>
            <a:r>
              <a:rPr lang="en-US" sz="2800" dirty="0">
                <a:latin typeface="Times New Roman" panose="02020603050405020304" pitchFamily="18" charset="0"/>
                <a:cs typeface="Times New Roman" panose="02020603050405020304" pitchFamily="18" charset="0"/>
              </a:rPr>
              <a:t>(Para. 1) </a:t>
            </a:r>
            <a:r>
              <a:rPr lang="en-US" sz="2800" b="1" dirty="0">
                <a:solidFill>
                  <a:srgbClr val="FF0000"/>
                </a:solidFill>
                <a:latin typeface="Times New Roman" panose="02020603050405020304" pitchFamily="18" charset="0"/>
                <a:cs typeface="Times New Roman" panose="02020603050405020304" pitchFamily="18" charset="0"/>
              </a:rPr>
              <a:t>"</a:t>
            </a:r>
            <a:r>
              <a:rPr lang="en-US" sz="2800" b="1" dirty="0">
                <a:latin typeface="Times New Roman" panose="02020603050405020304" pitchFamily="18" charset="0"/>
                <a:cs typeface="Times New Roman" panose="02020603050405020304" pitchFamily="18" charset="0"/>
              </a:rPr>
              <a:t>THE ANT AND THE ZEBRA "sounds like the title of 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Aesop's fable. Like all good fables, this one has a moral, which is that tinkering with nature has unpredictable consequences. Unlike the Greek originals, though, this fable is real. </a:t>
            </a:r>
            <a:endParaRPr lang="en-US" sz="2800" b="1" dirty="0">
              <a:latin typeface="Times New Roman" panose="02020603050405020304" pitchFamily="18" charset="0"/>
              <a:cs typeface="Times New Roman" panose="02020603050405020304" pitchFamily="18" charset="0"/>
            </a:endParaRPr>
          </a:p>
        </p:txBody>
      </p:sp>
      <p:sp>
        <p:nvSpPr>
          <p:cNvPr id="12" name="文本框 11"/>
          <p:cNvSpPr txBox="1"/>
          <p:nvPr/>
        </p:nvSpPr>
        <p:spPr>
          <a:xfrm>
            <a:off x="118340" y="2381518"/>
            <a:ext cx="2822823" cy="521970"/>
          </a:xfrm>
          <a:prstGeom prst="rect">
            <a:avLst/>
          </a:prstGeom>
          <a:noFill/>
          <a:ln w="57150">
            <a:solidFill>
              <a:srgbClr val="FF0000"/>
            </a:solidFill>
          </a:ln>
        </p:spPr>
        <p:txBody>
          <a:bodyPr wrap="square" rtlCol="0">
            <a:spAutoFit/>
          </a:bodyPr>
          <a:lstStyle/>
          <a:p>
            <a:endParaRPr lang="zh-CN" altLang="en-US" sz="2800" dirty="0"/>
          </a:p>
        </p:txBody>
      </p:sp>
      <p:sp>
        <p:nvSpPr>
          <p:cNvPr id="2" name="矩形 1"/>
          <p:cNvSpPr/>
          <p:nvPr/>
        </p:nvSpPr>
        <p:spPr>
          <a:xfrm>
            <a:off x="8839138" y="5347965"/>
            <a:ext cx="2236510" cy="584775"/>
          </a:xfrm>
          <a:prstGeom prst="rect">
            <a:avLst/>
          </a:prstGeom>
          <a:solidFill>
            <a:schemeClr val="bg1"/>
          </a:solidFill>
        </p:spPr>
        <p:txBody>
          <a:bodyPr wrap="none">
            <a:spAutoFit/>
          </a:bodyPr>
          <a:lstStyle/>
          <a:p>
            <a:r>
              <a:rPr lang="zh-CN" altLang="en-US" sz="32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词义猜测</a:t>
            </a:r>
            <a:r>
              <a:rPr lang="zh-CN" altLang="zh-CN" sz="32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题</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82711" y="2926929"/>
            <a:ext cx="12109289" cy="1569660"/>
          </a:xfrm>
          <a:prstGeom prst="rect">
            <a:avLst/>
          </a:prstGeom>
          <a:noFill/>
        </p:spPr>
        <p:txBody>
          <a:bodyPr wrap="square">
            <a:spAutoFit/>
          </a:bodyPr>
          <a:lstStyle/>
          <a:p>
            <a:r>
              <a:rPr lang="zh-CN" altLang="en-US" sz="2400" b="1" i="0" dirty="0">
                <a:solidFill>
                  <a:srgbClr val="4F1CE2"/>
                </a:solidFill>
                <a:effectLst/>
                <a:latin typeface="宋体" panose="02010600030101010101" pitchFamily="2" charset="-122"/>
                <a:ea typeface="宋体" panose="02010600030101010101" pitchFamily="2" charset="-122"/>
              </a:rPr>
              <a:t>和所有优秀的寓言故事一样， 这则寓言也蕴含着一个寓意， 那就是对大自然</a:t>
            </a:r>
            <a:r>
              <a:rPr lang="en-US" altLang="zh-CN" sz="2400" b="1" i="0" dirty="0">
                <a:solidFill>
                  <a:srgbClr val="4F1CE2"/>
                </a:solidFill>
                <a:effectLst/>
                <a:latin typeface="TimesNewRomanPSMT"/>
              </a:rPr>
              <a:t>...</a:t>
            </a:r>
            <a:r>
              <a:rPr lang="zh-CN" altLang="en-US" sz="2400" b="1" i="0" dirty="0">
                <a:solidFill>
                  <a:srgbClr val="4F1CE2"/>
                </a:solidFill>
                <a:effectLst/>
                <a:latin typeface="宋体" panose="02010600030101010101" pitchFamily="2" charset="-122"/>
                <a:ea typeface="宋体" panose="02010600030101010101" pitchFamily="2" charset="-122"/>
              </a:rPr>
              <a:t>会带来不可预测的后果。 可以得知这句话是在总起全文这个故事的寓意， 因此本题不同于单纯词义猜测题， 同时也是一个上下文推断题， 必须看完下文的故事才能得出结论。 根据后文中“外来蚂蚁入侵” 引发了一些列后续的反应， 可知一开始的起因是“改变自然”</a:t>
            </a:r>
            <a:r>
              <a:rPr lang="zh-CN" altLang="en-US" sz="2400" b="1" dirty="0">
                <a:solidFill>
                  <a:srgbClr val="4F1CE2"/>
                </a:solidFill>
              </a:rPr>
              <a:t> </a:t>
            </a:r>
            <a:endParaRPr lang="zh-CN" altLang="en-US" sz="2400" b="1" dirty="0">
              <a:solidFill>
                <a:srgbClr val="4F1CE2"/>
              </a:solidFill>
            </a:endParaRPr>
          </a:p>
        </p:txBody>
      </p:sp>
      <p:sp>
        <p:nvSpPr>
          <p:cNvPr id="16" name="文本框 15"/>
          <p:cNvSpPr txBox="1"/>
          <p:nvPr/>
        </p:nvSpPr>
        <p:spPr>
          <a:xfrm>
            <a:off x="82711" y="1808056"/>
            <a:ext cx="6101273" cy="521970"/>
          </a:xfrm>
          <a:prstGeom prst="rect">
            <a:avLst/>
          </a:prstGeom>
          <a:noFill/>
          <a:ln w="57150">
            <a:solidFill>
              <a:srgbClr val="FF0000"/>
            </a:solidFill>
          </a:ln>
        </p:spPr>
        <p:txBody>
          <a:bodyPr wrap="square" rtlCol="0">
            <a:spAutoFit/>
          </a:bodyPr>
          <a:lstStyle/>
          <a:p>
            <a:endParaRPr lang="zh-CN" altLang="en-US" sz="2800" dirty="0"/>
          </a:p>
        </p:txBody>
      </p:sp>
      <p:cxnSp>
        <p:nvCxnSpPr>
          <p:cNvPr id="17" name="直接箭头连接符 16"/>
          <p:cNvCxnSpPr/>
          <p:nvPr/>
        </p:nvCxnSpPr>
        <p:spPr>
          <a:xfrm>
            <a:off x="3459637" y="2330026"/>
            <a:ext cx="0" cy="3522697"/>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pic>
        <p:nvPicPr>
          <p:cNvPr id="5126" name="图片 1" descr="logo横版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38084" y="3230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5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1000"/>
                                        <p:tgtEl>
                                          <p:spTgt spid="18"/>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up)">
                                      <p:cBhvr>
                                        <p:cTn id="14" dur="20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linds(horizontal)">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linds(horizont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linds(horizontal)">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12"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69681" y="113121"/>
            <a:ext cx="11802359" cy="3442609"/>
          </a:xfrm>
          <a:prstGeom prst="rect">
            <a:avLst/>
          </a:prstGeom>
          <a:noFill/>
          <a:ln w="9525">
            <a:solidFill>
              <a:srgbClr val="FF0000"/>
            </a:solidFill>
          </a:ln>
        </p:spPr>
        <p:txBody>
          <a:bodyPr wrap="square">
            <a:spAutoFit/>
          </a:bodyPr>
          <a:lstStyle/>
          <a:p>
            <a:pPr indent="360045">
              <a:lnSpc>
                <a:spcPts val="2900"/>
              </a:lnSpc>
            </a:pPr>
            <a:r>
              <a:rPr lang="en-US" sz="3200" dirty="0">
                <a:solidFill>
                  <a:schemeClr val="tx1"/>
                </a:solidFill>
                <a:latin typeface="Times New Roman" panose="02020603050405020304" pitchFamily="18" charset="0"/>
                <a:cs typeface="Times New Roman" panose="02020603050405020304" pitchFamily="18" charset="0"/>
              </a:rPr>
              <a:t>(Para.2)</a:t>
            </a:r>
            <a:r>
              <a:rPr lang="en-US" altLang="zh-CN" sz="3200" dirty="0">
                <a:latin typeface="Times New Roman" panose="02020603050405020304" pitchFamily="18" charset="0"/>
                <a:ea typeface="宋体" panose="02010600030101010101" pitchFamily="2" charset="-122"/>
              </a:rPr>
              <a:t> The story plays out in Laikipia county, Kenya. The characters include big-headed ants, an in-</a:t>
            </a:r>
            <a:r>
              <a:rPr lang="en-US" altLang="zh-CN" sz="3200" dirty="0" err="1">
                <a:latin typeface="Times New Roman" panose="02020603050405020304" pitchFamily="18" charset="0"/>
                <a:ea typeface="宋体" panose="02010600030101010101" pitchFamily="2" charset="-122"/>
              </a:rPr>
              <a:t>vasive</a:t>
            </a:r>
            <a:r>
              <a:rPr lang="zh-CN" altLang="en-US" sz="3200" dirty="0">
                <a:latin typeface="Times New Roman" panose="02020603050405020304" pitchFamily="18" charset="0"/>
                <a:ea typeface="宋体" panose="02010600030101010101" pitchFamily="2" charset="-122"/>
              </a:rPr>
              <a:t>（入侵） </a:t>
            </a:r>
            <a:r>
              <a:rPr lang="en-US" altLang="zh-CN" sz="3200" dirty="0">
                <a:latin typeface="Times New Roman" panose="02020603050405020304" pitchFamily="18" charset="0"/>
                <a:ea typeface="宋体" panose="02010600030101010101" pitchFamily="2" charset="-122"/>
              </a:rPr>
              <a:t>species, the native acacia ants </a:t>
            </a:r>
            <a:r>
              <a:rPr lang="en-US" altLang="zh-CN" sz="3200" i="1" dirty="0">
                <a:solidFill>
                  <a:srgbClr val="4F1CE2"/>
                </a:solidFill>
                <a:latin typeface="Times New Roman" panose="02020603050405020304" pitchFamily="18" charset="0"/>
                <a:ea typeface="宋体" panose="02010600030101010101" pitchFamily="2" charset="-122"/>
              </a:rPr>
              <a:t>these invasive ants have gradually been replacing</a:t>
            </a:r>
            <a:r>
              <a:rPr lang="en-US" altLang="zh-CN" sz="3200" dirty="0">
                <a:latin typeface="Times New Roman" panose="02020603050405020304" pitchFamily="18" charset="0"/>
                <a:ea typeface="宋体" panose="02010600030101010101" pitchFamily="2" charset="-122"/>
              </a:rPr>
              <a:t>, the whistling-thorn trees where both sorts of ants live, a cast of elephants, lions, zebras and buffalo, and Douglas </a:t>
            </a:r>
            <a:r>
              <a:rPr lang="en-US" altLang="zh-CN" sz="3200" dirty="0" err="1">
                <a:latin typeface="Times New Roman" panose="02020603050405020304" pitchFamily="18" charset="0"/>
                <a:ea typeface="宋体" panose="02010600030101010101" pitchFamily="2" charset="-122"/>
              </a:rPr>
              <a:t>Kamaru</a:t>
            </a:r>
            <a:r>
              <a:rPr lang="en-US" altLang="zh-CN" sz="3200" dirty="0">
                <a:latin typeface="Times New Roman" panose="02020603050405020304" pitchFamily="18" charset="0"/>
                <a:ea typeface="宋体" panose="02010600030101010101" pitchFamily="2" charset="-122"/>
              </a:rPr>
              <a:t>, a Kenyan biologist in the University of Wyoming. As </a:t>
            </a:r>
            <a:r>
              <a:rPr lang="en-US" altLang="zh-CN" sz="3200" dirty="0" err="1">
                <a:latin typeface="Times New Roman" panose="02020603050405020304" pitchFamily="18" charset="0"/>
                <a:ea typeface="宋体" panose="02010600030101010101" pitchFamily="2" charset="-122"/>
              </a:rPr>
              <a:t>Mr</a:t>
            </a:r>
            <a:r>
              <a:rPr lang="en-US" altLang="zh-CN" sz="3200" dirty="0">
                <a:latin typeface="Times New Roman" panose="02020603050405020304" pitchFamily="18" charset="0"/>
                <a:ea typeface="宋体" panose="02010600030101010101" pitchFamily="2" charset="-122"/>
              </a:rPr>
              <a:t> </a:t>
            </a:r>
            <a:r>
              <a:rPr lang="en-US" altLang="zh-CN" sz="3200" dirty="0" err="1">
                <a:latin typeface="Times New Roman" panose="02020603050405020304" pitchFamily="18" charset="0"/>
                <a:ea typeface="宋体" panose="02010600030101010101" pitchFamily="2" charset="-122"/>
              </a:rPr>
              <a:t>Kamaru</a:t>
            </a:r>
            <a:r>
              <a:rPr lang="en-US" altLang="zh-CN" sz="3200" dirty="0">
                <a:latin typeface="Times New Roman" panose="02020603050405020304" pitchFamily="18" charset="0"/>
                <a:ea typeface="宋体" panose="02010600030101010101" pitchFamily="2" charset="-122"/>
              </a:rPr>
              <a:t> reports this week in Science, the ant invasion has set off a complicated chain of consequences </a:t>
            </a:r>
            <a:r>
              <a:rPr lang="en-US" altLang="zh-CN" sz="3200" i="1" dirty="0">
                <a:solidFill>
                  <a:srgbClr val="4F1CE2"/>
                </a:solidFill>
                <a:latin typeface="Times New Roman" panose="02020603050405020304" pitchFamily="18" charset="0"/>
                <a:ea typeface="宋体" panose="02010600030101010101" pitchFamily="2" charset="-122"/>
              </a:rPr>
              <a:t>which has helped zebras at the expense of buffalo </a:t>
            </a:r>
            <a:r>
              <a:rPr lang="en-US" altLang="zh-CN" sz="3200" dirty="0">
                <a:latin typeface="Times New Roman" panose="02020603050405020304" pitchFamily="18" charset="0"/>
                <a:ea typeface="宋体" panose="02010600030101010101" pitchFamily="2" charset="-122"/>
              </a:rPr>
              <a:t>-</a:t>
            </a:r>
            <a:r>
              <a:rPr lang="en-US" altLang="zh-CN" sz="3200" u="sng" dirty="0">
                <a:solidFill>
                  <a:srgbClr val="C217CD"/>
                </a:solidFill>
                <a:latin typeface="Times New Roman" panose="02020603050405020304" pitchFamily="18" charset="0"/>
                <a:ea typeface="宋体" panose="02010600030101010101" pitchFamily="2" charset="-122"/>
              </a:rPr>
              <a:t>thus illustrating a phenomenon called "trophic cascade". </a:t>
            </a:r>
            <a:endParaRPr lang="en-US" sz="3200" i="1" u="sng" dirty="0">
              <a:solidFill>
                <a:srgbClr val="C217CD"/>
              </a:solidFill>
              <a:latin typeface="Times New Roman" panose="02020603050405020304" pitchFamily="18" charset="0"/>
              <a:cs typeface="Times New Roman" panose="02020603050405020304" pitchFamily="18" charset="0"/>
            </a:endParaRPr>
          </a:p>
        </p:txBody>
      </p:sp>
      <p:sp>
        <p:nvSpPr>
          <p:cNvPr id="13" name="矩形 12"/>
          <p:cNvSpPr/>
          <p:nvPr/>
        </p:nvSpPr>
        <p:spPr>
          <a:xfrm>
            <a:off x="65987" y="4048302"/>
            <a:ext cx="12104020" cy="3046988"/>
          </a:xfrm>
          <a:prstGeom prst="rect">
            <a:avLst/>
          </a:prstGeom>
          <a:ln>
            <a:solidFill>
              <a:srgbClr val="FF0000"/>
            </a:solidFill>
          </a:ln>
        </p:spPr>
        <p:txBody>
          <a:bodyPr wrap="square">
            <a:spAutoFit/>
          </a:bodyPr>
          <a:lstStyle/>
          <a:p>
            <a:pPr indent="304800" algn="just"/>
            <a:r>
              <a:rPr lang="en-US" altLang="zh-CN" sz="3200" dirty="0">
                <a:effectLst/>
                <a:latin typeface="Times New Roman" panose="02020603050405020304" pitchFamily="18" charset="0"/>
                <a:ea typeface="宋体" panose="02010600030101010101" pitchFamily="2" charset="-122"/>
              </a:rPr>
              <a:t>29. The </a:t>
            </a:r>
            <a:r>
              <a:rPr lang="en-US" altLang="zh-CN" sz="3200" dirty="0">
                <a:solidFill>
                  <a:srgbClr val="4F1CE2"/>
                </a:solidFill>
                <a:effectLst/>
                <a:latin typeface="Times New Roman" panose="02020603050405020304" pitchFamily="18" charset="0"/>
                <a:ea typeface="宋体" panose="02010600030101010101" pitchFamily="2" charset="-122"/>
              </a:rPr>
              <a:t>"trophic cascade" </a:t>
            </a:r>
            <a:r>
              <a:rPr lang="en-US" altLang="zh-CN" sz="3200" dirty="0">
                <a:effectLst/>
                <a:latin typeface="Times New Roman" panose="02020603050405020304" pitchFamily="18" charset="0"/>
                <a:ea typeface="宋体" panose="02010600030101010101" pitchFamily="2" charset="-122"/>
              </a:rPr>
              <a:t>in the passage happened when ___.</a:t>
            </a:r>
            <a:endParaRPr lang="en-US" altLang="zh-CN" sz="3200" dirty="0">
              <a:effectLst/>
              <a:latin typeface="Times New Roman" panose="02020603050405020304" pitchFamily="18" charset="0"/>
              <a:ea typeface="宋体" panose="02010600030101010101" pitchFamily="2" charset="-122"/>
            </a:endParaRPr>
          </a:p>
          <a:p>
            <a:pPr indent="304800" algn="just"/>
            <a:r>
              <a:rPr lang="en-US" altLang="zh-CN" sz="3200" dirty="0">
                <a:effectLst/>
                <a:latin typeface="Times New Roman" panose="02020603050405020304" pitchFamily="18" charset="0"/>
                <a:ea typeface="宋体" panose="02010600030101010101" pitchFamily="2" charset="-122"/>
              </a:rPr>
              <a:t>A. animal habitat in a specific area was preserved</a:t>
            </a:r>
            <a:endParaRPr lang="en-US" altLang="zh-CN" sz="3200" dirty="0">
              <a:effectLst/>
              <a:latin typeface="Times New Roman" panose="02020603050405020304" pitchFamily="18" charset="0"/>
              <a:ea typeface="宋体" panose="02010600030101010101" pitchFamily="2" charset="-122"/>
            </a:endParaRPr>
          </a:p>
          <a:p>
            <a:pPr indent="304800" algn="just"/>
            <a:r>
              <a:rPr lang="en-US" altLang="zh-CN" sz="3200" dirty="0">
                <a:effectLst/>
                <a:latin typeface="Times New Roman" panose="02020603050405020304" pitchFamily="18" charset="0"/>
                <a:ea typeface="宋体" panose="02010600030101010101" pitchFamily="2" charset="-122"/>
              </a:rPr>
              <a:t>B. an invasive species suffered a lack of food supply</a:t>
            </a:r>
            <a:endParaRPr lang="en-US" altLang="zh-CN" sz="3200" dirty="0">
              <a:effectLst/>
              <a:latin typeface="Times New Roman" panose="02020603050405020304" pitchFamily="18" charset="0"/>
              <a:ea typeface="宋体" panose="02010600030101010101" pitchFamily="2" charset="-122"/>
            </a:endParaRPr>
          </a:p>
          <a:p>
            <a:pPr indent="304800" algn="just"/>
            <a:r>
              <a:rPr lang="en-US" altLang="zh-CN" sz="3200" dirty="0">
                <a:effectLst/>
                <a:latin typeface="Times New Roman" panose="02020603050405020304" pitchFamily="18" charset="0"/>
                <a:ea typeface="宋体" panose="02010600030101010101" pitchFamily="2" charset="-122"/>
              </a:rPr>
              <a:t>C. certain plants were affected by human activities</a:t>
            </a:r>
            <a:endParaRPr lang="en-US" altLang="zh-CN" sz="3200" dirty="0">
              <a:effectLst/>
              <a:latin typeface="Times New Roman" panose="02020603050405020304" pitchFamily="18" charset="0"/>
              <a:ea typeface="宋体" panose="02010600030101010101" pitchFamily="2" charset="-122"/>
            </a:endParaRPr>
          </a:p>
          <a:p>
            <a:pPr indent="304800" algn="just"/>
            <a:r>
              <a:rPr lang="en-US" altLang="zh-CN" sz="3200" dirty="0">
                <a:solidFill>
                  <a:srgbClr val="FF0000"/>
                </a:solidFill>
                <a:effectLst/>
                <a:latin typeface="Times New Roman" panose="02020603050405020304" pitchFamily="18" charset="0"/>
                <a:ea typeface="宋体" panose="02010600030101010101" pitchFamily="2" charset="-122"/>
              </a:rPr>
              <a:t>D. a particular species in the food chain was replaced</a:t>
            </a:r>
            <a:endParaRPr lang="en-US" altLang="zh-CN" sz="3200" dirty="0">
              <a:solidFill>
                <a:srgbClr val="FF0000"/>
              </a:solidFill>
              <a:effectLst/>
              <a:latin typeface="Times New Roman" panose="02020603050405020304" pitchFamily="18" charset="0"/>
              <a:ea typeface="宋体" panose="02010600030101010101" pitchFamily="2" charset="-122"/>
            </a:endParaRPr>
          </a:p>
          <a:p>
            <a:pPr indent="304800" algn="just"/>
            <a:endParaRPr lang="en-US" altLang="zh-CN" sz="3200" dirty="0">
              <a:effectLst/>
              <a:latin typeface="Times New Roman" panose="02020603050405020304" pitchFamily="18" charset="0"/>
              <a:ea typeface="宋体" panose="02010600030101010101" pitchFamily="2" charset="-122"/>
            </a:endParaRPr>
          </a:p>
        </p:txBody>
      </p:sp>
      <p:cxnSp>
        <p:nvCxnSpPr>
          <p:cNvPr id="15" name="直接箭头连接符 14"/>
          <p:cNvCxnSpPr/>
          <p:nvPr/>
        </p:nvCxnSpPr>
        <p:spPr>
          <a:xfrm>
            <a:off x="4910656" y="1636615"/>
            <a:ext cx="2659068" cy="4698197"/>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596007" y="3557550"/>
            <a:ext cx="2236510" cy="584775"/>
          </a:xfrm>
          <a:prstGeom prst="rect">
            <a:avLst/>
          </a:prstGeom>
          <a:solidFill>
            <a:schemeClr val="bg1"/>
          </a:solidFill>
        </p:spPr>
        <p:txBody>
          <a:bodyPr wrap="none">
            <a:spAutoFit/>
          </a:bodyPr>
          <a:lstStyle/>
          <a:p>
            <a:r>
              <a:rPr lang="zh-CN" altLang="en-US" sz="32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推理</a:t>
            </a:r>
            <a:r>
              <a:rPr lang="zh-CN" altLang="zh-CN" sz="32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判断题</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3044859" y="2289203"/>
            <a:ext cx="8521831" cy="521970"/>
          </a:xfrm>
          <a:prstGeom prst="rect">
            <a:avLst/>
          </a:prstGeom>
          <a:noFill/>
          <a:ln w="57150">
            <a:solidFill>
              <a:srgbClr val="FF0000"/>
            </a:solidFill>
          </a:ln>
        </p:spPr>
        <p:txBody>
          <a:bodyPr wrap="square" rtlCol="0">
            <a:spAutoFit/>
          </a:bodyPr>
          <a:lstStyle/>
          <a:p>
            <a:endParaRPr lang="zh-CN" altLang="en-US" sz="2800" dirty="0"/>
          </a:p>
        </p:txBody>
      </p:sp>
      <p:sp>
        <p:nvSpPr>
          <p:cNvPr id="6" name="文本框 5"/>
          <p:cNvSpPr txBox="1"/>
          <p:nvPr/>
        </p:nvSpPr>
        <p:spPr>
          <a:xfrm>
            <a:off x="3197259" y="820192"/>
            <a:ext cx="8369431" cy="521970"/>
          </a:xfrm>
          <a:prstGeom prst="rect">
            <a:avLst/>
          </a:prstGeom>
          <a:noFill/>
          <a:ln w="57150">
            <a:solidFill>
              <a:srgbClr val="FF0000"/>
            </a:solidFill>
          </a:ln>
        </p:spPr>
        <p:txBody>
          <a:bodyPr wrap="square" rtlCol="0">
            <a:spAutoFit/>
          </a:bodyPr>
          <a:lstStyle/>
          <a:p>
            <a:endParaRPr lang="zh-CN" altLang="en-US" sz="2800" dirty="0"/>
          </a:p>
        </p:txBody>
      </p:sp>
      <p:sp>
        <p:nvSpPr>
          <p:cNvPr id="8" name="文本框 7"/>
          <p:cNvSpPr txBox="1"/>
          <p:nvPr/>
        </p:nvSpPr>
        <p:spPr>
          <a:xfrm>
            <a:off x="219960" y="2611287"/>
            <a:ext cx="2419550" cy="521970"/>
          </a:xfrm>
          <a:prstGeom prst="rect">
            <a:avLst/>
          </a:prstGeom>
          <a:noFill/>
          <a:ln w="57150">
            <a:solidFill>
              <a:srgbClr val="FF0000"/>
            </a:solidFill>
          </a:ln>
        </p:spPr>
        <p:txBody>
          <a:bodyPr wrap="square" rtlCol="0">
            <a:spAutoFit/>
          </a:bodyPr>
          <a:lstStyle/>
          <a:p>
            <a:endParaRPr lang="zh-CN" altLang="en-US" sz="2800" dirty="0"/>
          </a:p>
        </p:txBody>
      </p:sp>
      <p:pic>
        <p:nvPicPr>
          <p:cNvPr id="5126" name="图片 1" descr="logo横版 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338084" y="3230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bldLvl="0" animBg="1"/>
      <p:bldP spid="6" grpId="0" bldLvl="0" animBg="1"/>
      <p:bldP spid="8"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65987" y="113121"/>
            <a:ext cx="12019176" cy="3970318"/>
          </a:xfrm>
          <a:prstGeom prst="rect">
            <a:avLst/>
          </a:prstGeom>
          <a:noFill/>
          <a:ln w="9525">
            <a:solidFill>
              <a:srgbClr val="FF0000"/>
            </a:solidFill>
          </a:ln>
        </p:spPr>
        <p:txBody>
          <a:bodyPr wrap="square">
            <a:spAutoFit/>
          </a:bodyPr>
          <a:lstStyle/>
          <a:p>
            <a:pPr indent="360045"/>
            <a:r>
              <a:rPr lang="en-US" sz="3600" dirty="0">
                <a:solidFill>
                  <a:schemeClr val="tx1"/>
                </a:solidFill>
                <a:latin typeface="Times New Roman" panose="02020603050405020304" pitchFamily="18" charset="0"/>
                <a:cs typeface="Times New Roman" panose="02020603050405020304" pitchFamily="18" charset="0"/>
              </a:rPr>
              <a:t>(P.4)</a:t>
            </a:r>
            <a:r>
              <a:rPr lang="en-US" altLang="zh-CN" sz="3600" dirty="0">
                <a:latin typeface="Times New Roman" panose="02020603050405020304" pitchFamily="18" charset="0"/>
                <a:ea typeface="宋体" panose="02010600030101010101" pitchFamily="2" charset="-122"/>
              </a:rPr>
              <a:t> Acacia ants' habitat are thickly carpeted with whistling-thorns. Big-headed ants, however, are not good at </a:t>
            </a:r>
            <a:r>
              <a:rPr lang="en-US" altLang="zh-CN" sz="3600" dirty="0">
                <a:solidFill>
                  <a:srgbClr val="C217CD"/>
                </a:solidFill>
                <a:latin typeface="Times New Roman" panose="02020603050405020304" pitchFamily="18" charset="0"/>
                <a:ea typeface="宋体" panose="02010600030101010101" pitchFamily="2" charset="-122"/>
              </a:rPr>
              <a:t>keeping the elephants at bay. </a:t>
            </a:r>
            <a:r>
              <a:rPr lang="en-US" altLang="zh-CN" sz="3600" dirty="0">
                <a:latin typeface="Times New Roman" panose="02020603050405020304" pitchFamily="18" charset="0"/>
                <a:ea typeface="宋体" panose="02010600030101010101" pitchFamily="2" charset="-122"/>
              </a:rPr>
              <a:t>The elephants move in and bite the trees, removing much of the area's cover. </a:t>
            </a:r>
            <a:r>
              <a:rPr lang="en-US" altLang="zh-CN" sz="3600" b="1" dirty="0">
                <a:solidFill>
                  <a:srgbClr val="C217CD"/>
                </a:solidFill>
                <a:latin typeface="Times New Roman" panose="02020603050405020304" pitchFamily="18" charset="0"/>
                <a:ea typeface="宋体" panose="02010600030101010101" pitchFamily="2" charset="-122"/>
              </a:rPr>
              <a:t>That</a:t>
            </a:r>
            <a:r>
              <a:rPr lang="en-US" altLang="zh-CN" sz="3600" dirty="0">
                <a:latin typeface="Times New Roman" panose="02020603050405020304" pitchFamily="18" charset="0"/>
                <a:ea typeface="宋体" panose="02010600030101010101" pitchFamily="2" charset="-122"/>
              </a:rPr>
              <a:t> upsets the local lions, which often use this cover to hide when hunting zebra. To compensate, the lions switch to hunting buffalo, which are more dangerous, but less fleet of foot. </a:t>
            </a:r>
            <a:endParaRPr lang="en-US" sz="3600" i="1" u="sng" dirty="0">
              <a:solidFill>
                <a:srgbClr val="C217CD"/>
              </a:solidFill>
              <a:latin typeface="Times New Roman" panose="02020603050405020304" pitchFamily="18" charset="0"/>
              <a:cs typeface="Times New Roman" panose="02020603050405020304" pitchFamily="18" charset="0"/>
            </a:endParaRPr>
          </a:p>
        </p:txBody>
      </p:sp>
      <p:sp>
        <p:nvSpPr>
          <p:cNvPr id="13" name="矩形 12"/>
          <p:cNvSpPr/>
          <p:nvPr/>
        </p:nvSpPr>
        <p:spPr>
          <a:xfrm>
            <a:off x="65987" y="4048302"/>
            <a:ext cx="12104020" cy="3046988"/>
          </a:xfrm>
          <a:prstGeom prst="rect">
            <a:avLst/>
          </a:prstGeom>
          <a:ln>
            <a:solidFill>
              <a:srgbClr val="FF0000"/>
            </a:solidFill>
          </a:ln>
        </p:spPr>
        <p:txBody>
          <a:bodyPr wrap="square">
            <a:spAutoFit/>
          </a:bodyPr>
          <a:lstStyle/>
          <a:p>
            <a:pPr indent="304800" algn="just"/>
            <a:r>
              <a:rPr lang="en-US" altLang="zh-CN" sz="3200" dirty="0">
                <a:latin typeface="Times New Roman" panose="02020603050405020304" pitchFamily="18" charset="0"/>
                <a:ea typeface="宋体" panose="02010600030101010101" pitchFamily="2" charset="-122"/>
              </a:rPr>
              <a:t>30. Why did </a:t>
            </a:r>
            <a:r>
              <a:rPr lang="en-US" altLang="zh-CN" sz="3200" b="1" dirty="0">
                <a:solidFill>
                  <a:srgbClr val="4F1CE2"/>
                </a:solidFill>
                <a:latin typeface="Times New Roman" panose="02020603050405020304" pitchFamily="18" charset="0"/>
                <a:ea typeface="宋体" panose="02010600030101010101" pitchFamily="2" charset="-122"/>
              </a:rPr>
              <a:t>the lions </a:t>
            </a:r>
            <a:r>
              <a:rPr lang="en-US" altLang="zh-CN" sz="3200" b="1" dirty="0">
                <a:solidFill>
                  <a:srgbClr val="C217CD"/>
                </a:solidFill>
                <a:latin typeface="Times New Roman" panose="02020603050405020304" pitchFamily="18" charset="0"/>
                <a:ea typeface="宋体" panose="02010600030101010101" pitchFamily="2" charset="-122"/>
              </a:rPr>
              <a:t>change</a:t>
            </a:r>
            <a:r>
              <a:rPr lang="en-US" altLang="zh-CN" sz="3200" dirty="0">
                <a:latin typeface="Times New Roman" panose="02020603050405020304" pitchFamily="18" charset="0"/>
                <a:ea typeface="宋体" panose="02010600030101010101" pitchFamily="2" charset="-122"/>
              </a:rPr>
              <a:t> </a:t>
            </a:r>
            <a:r>
              <a:rPr lang="en-US" altLang="zh-CN" sz="3200" b="1" dirty="0">
                <a:solidFill>
                  <a:srgbClr val="4F1CE2"/>
                </a:solidFill>
                <a:latin typeface="Times New Roman" panose="02020603050405020304" pitchFamily="18" charset="0"/>
                <a:ea typeface="宋体" panose="02010600030101010101" pitchFamily="2" charset="-122"/>
              </a:rPr>
              <a:t>their targets of attack </a:t>
            </a:r>
            <a:r>
              <a:rPr lang="en-US" altLang="zh-CN" sz="3200" dirty="0">
                <a:solidFill>
                  <a:srgbClr val="4F1CE2"/>
                </a:solidFill>
                <a:latin typeface="Times New Roman" panose="02020603050405020304" pitchFamily="18" charset="0"/>
                <a:ea typeface="宋体" panose="02010600030101010101" pitchFamily="2" charset="-122"/>
              </a:rPr>
              <a:t>when hunting?</a:t>
            </a:r>
            <a:endParaRPr lang="en-US" altLang="zh-CN" sz="3200" dirty="0">
              <a:solidFill>
                <a:srgbClr val="4F1CE2"/>
              </a:solidFill>
              <a:latin typeface="Times New Roman" panose="02020603050405020304" pitchFamily="18" charset="0"/>
              <a:ea typeface="宋体" panose="02010600030101010101" pitchFamily="2" charset="-122"/>
            </a:endParaRPr>
          </a:p>
          <a:p>
            <a:pPr indent="304800" algn="just"/>
            <a:r>
              <a:rPr lang="en-US" altLang="zh-CN" sz="3200" dirty="0">
                <a:latin typeface="Times New Roman" panose="02020603050405020304" pitchFamily="18" charset="0"/>
                <a:ea typeface="宋体" panose="02010600030101010101" pitchFamily="2" charset="-122"/>
              </a:rPr>
              <a:t>A. Because it becomes less risky to hunt the buffalo. </a:t>
            </a:r>
            <a:endParaRPr lang="en-US" altLang="zh-CN" sz="3200" dirty="0">
              <a:latin typeface="Times New Roman" panose="02020603050405020304" pitchFamily="18" charset="0"/>
              <a:ea typeface="宋体" panose="02010600030101010101" pitchFamily="2" charset="-122"/>
            </a:endParaRPr>
          </a:p>
          <a:p>
            <a:pPr indent="304800" algn="just"/>
            <a:r>
              <a:rPr lang="en-US" altLang="zh-CN" sz="3200" dirty="0">
                <a:solidFill>
                  <a:srgbClr val="FF0000"/>
                </a:solidFill>
                <a:latin typeface="Times New Roman" panose="02020603050405020304" pitchFamily="18" charset="0"/>
                <a:ea typeface="宋体" panose="02010600030101010101" pitchFamily="2" charset="-122"/>
              </a:rPr>
              <a:t>B. Because greater </a:t>
            </a:r>
            <a:r>
              <a:rPr lang="en-US" altLang="zh-CN" sz="3200" b="1" dirty="0">
                <a:solidFill>
                  <a:srgbClr val="FF0000"/>
                </a:solidFill>
                <a:latin typeface="Times New Roman" panose="02020603050405020304" pitchFamily="18" charset="0"/>
                <a:ea typeface="宋体" panose="02010600030101010101" pitchFamily="2" charset="-122"/>
              </a:rPr>
              <a:t>visibility </a:t>
            </a:r>
            <a:r>
              <a:rPr lang="en-US" altLang="zh-CN" sz="3200" dirty="0">
                <a:solidFill>
                  <a:srgbClr val="FF0000"/>
                </a:solidFill>
                <a:latin typeface="Times New Roman" panose="02020603050405020304" pitchFamily="18" charset="0"/>
                <a:ea typeface="宋体" panose="02010600030101010101" pitchFamily="2" charset="-122"/>
              </a:rPr>
              <a:t>makes it hard to hunt zebra. </a:t>
            </a:r>
            <a:endParaRPr lang="en-US" altLang="zh-CN" sz="3200" dirty="0">
              <a:solidFill>
                <a:srgbClr val="FF0000"/>
              </a:solidFill>
              <a:latin typeface="Times New Roman" panose="02020603050405020304" pitchFamily="18" charset="0"/>
              <a:ea typeface="宋体" panose="02010600030101010101" pitchFamily="2" charset="-122"/>
            </a:endParaRPr>
          </a:p>
          <a:p>
            <a:pPr indent="304800" algn="just"/>
            <a:r>
              <a:rPr lang="en-US" altLang="zh-CN" sz="3200" dirty="0">
                <a:latin typeface="Times New Roman" panose="02020603050405020304" pitchFamily="18" charset="0"/>
                <a:ea typeface="宋体" panose="02010600030101010101" pitchFamily="2" charset="-122"/>
              </a:rPr>
              <a:t>C. Because they are not good at keeping the elephants away. </a:t>
            </a:r>
            <a:endParaRPr lang="en-US" altLang="zh-CN" sz="3200" dirty="0">
              <a:latin typeface="Times New Roman" panose="02020603050405020304" pitchFamily="18" charset="0"/>
              <a:ea typeface="宋体" panose="02010600030101010101" pitchFamily="2" charset="-122"/>
            </a:endParaRPr>
          </a:p>
          <a:p>
            <a:pPr indent="304800" algn="just"/>
            <a:r>
              <a:rPr lang="en-US" altLang="zh-CN" sz="3200" dirty="0">
                <a:latin typeface="Times New Roman" panose="02020603050405020304" pitchFamily="18" charset="0"/>
                <a:ea typeface="宋体" panose="02010600030101010101" pitchFamily="2" charset="-122"/>
              </a:rPr>
              <a:t>D. Because they are upset by the presence of big-headed ants. </a:t>
            </a:r>
            <a:endParaRPr lang="en-US" altLang="zh-CN" sz="3200" dirty="0">
              <a:latin typeface="Times New Roman" panose="02020603050405020304" pitchFamily="18" charset="0"/>
              <a:ea typeface="宋体" panose="02010600030101010101" pitchFamily="2" charset="-122"/>
            </a:endParaRPr>
          </a:p>
          <a:p>
            <a:pPr indent="304800" algn="just"/>
            <a:endParaRPr lang="en-US" altLang="zh-CN" sz="3200" dirty="0">
              <a:effectLst/>
              <a:latin typeface="Times New Roman" panose="02020603050405020304" pitchFamily="18" charset="0"/>
              <a:ea typeface="宋体" panose="02010600030101010101" pitchFamily="2" charset="-122"/>
            </a:endParaRPr>
          </a:p>
        </p:txBody>
      </p:sp>
      <p:cxnSp>
        <p:nvCxnSpPr>
          <p:cNvPr id="15" name="直接箭头连接符 14"/>
          <p:cNvCxnSpPr>
            <a:stCxn id="8" idx="2"/>
          </p:cNvCxnSpPr>
          <p:nvPr/>
        </p:nvCxnSpPr>
        <p:spPr>
          <a:xfrm>
            <a:off x="5214594" y="2869306"/>
            <a:ext cx="1978058" cy="2485119"/>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596007" y="3557550"/>
            <a:ext cx="2236510" cy="584775"/>
          </a:xfrm>
          <a:prstGeom prst="rect">
            <a:avLst/>
          </a:prstGeom>
          <a:solidFill>
            <a:schemeClr val="bg1"/>
          </a:solidFill>
        </p:spPr>
        <p:txBody>
          <a:bodyPr wrap="none">
            <a:spAutoFit/>
          </a:bodyPr>
          <a:lstStyle/>
          <a:p>
            <a:r>
              <a:rPr lang="zh-CN" altLang="en-US" sz="32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推理</a:t>
            </a:r>
            <a:r>
              <a:rPr lang="zh-CN" altLang="zh-CN" sz="32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判断题</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219959" y="2347336"/>
            <a:ext cx="9989269" cy="521970"/>
          </a:xfrm>
          <a:prstGeom prst="rect">
            <a:avLst/>
          </a:prstGeom>
          <a:noFill/>
          <a:ln w="57150">
            <a:solidFill>
              <a:srgbClr val="FF0000"/>
            </a:solidFill>
          </a:ln>
        </p:spPr>
        <p:txBody>
          <a:bodyPr wrap="square" rtlCol="0">
            <a:spAutoFit/>
          </a:bodyPr>
          <a:lstStyle/>
          <a:p>
            <a:endParaRPr lang="zh-CN" altLang="en-US" sz="2800" dirty="0"/>
          </a:p>
        </p:txBody>
      </p:sp>
      <p:sp>
        <p:nvSpPr>
          <p:cNvPr id="3" name="文本框 2"/>
          <p:cNvSpPr txBox="1"/>
          <p:nvPr/>
        </p:nvSpPr>
        <p:spPr>
          <a:xfrm>
            <a:off x="6674180" y="1830437"/>
            <a:ext cx="5005634" cy="521970"/>
          </a:xfrm>
          <a:prstGeom prst="rect">
            <a:avLst/>
          </a:prstGeom>
          <a:noFill/>
          <a:ln w="57150">
            <a:solidFill>
              <a:srgbClr val="FF0000"/>
            </a:solidFill>
          </a:ln>
        </p:spPr>
        <p:txBody>
          <a:bodyPr wrap="square" rtlCol="0">
            <a:spAutoFit/>
          </a:bodyPr>
          <a:lstStyle/>
          <a:p>
            <a:endParaRPr lang="zh-CN" altLang="en-US" sz="2800" dirty="0"/>
          </a:p>
        </p:txBody>
      </p:sp>
      <p:pic>
        <p:nvPicPr>
          <p:cNvPr id="5126" name="图片 1" descr="logo横版 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338084" y="3230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bldLvl="0" animBg="1"/>
      <p:bldP spid="3"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广州城市风光4|摄影|环境/建筑|ttboo - 原创作品 - 站酷 (ZCOO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334963" y="333375"/>
            <a:ext cx="11522075" cy="6199547"/>
          </a:xfrm>
          <a:prstGeom prst="rect">
            <a:avLst/>
          </a:prstGeom>
          <a:noFill/>
          <a:ln w="38100">
            <a:solidFill>
              <a:srgbClr val="33335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26" name="直接连接符 25"/>
          <p:cNvCxnSpPr/>
          <p:nvPr/>
        </p:nvCxnSpPr>
        <p:spPr>
          <a:xfrm flipV="1">
            <a:off x="11248283" y="3912934"/>
            <a:ext cx="948405" cy="245592"/>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4690" y="2722030"/>
            <a:ext cx="811052" cy="210024"/>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235670" y="1905000"/>
            <a:ext cx="11777607" cy="1569660"/>
          </a:xfrm>
          <a:prstGeom prst="rect">
            <a:avLst/>
          </a:prstGeom>
          <a:solidFill>
            <a:schemeClr val="bg1"/>
          </a:solidFill>
        </p:spPr>
        <p:txBody>
          <a:bodyPr wrap="square">
            <a:spAutoFit/>
            <a:scene3d>
              <a:camera prst="orthographicFront"/>
              <a:lightRig rig="threePt" dir="t"/>
            </a:scene3d>
          </a:bodyPr>
          <a:lstStyle/>
          <a:p>
            <a:pPr algn="dist"/>
            <a:r>
              <a:rPr lang="zh-CN" altLang="en-US" sz="4800" b="1" dirty="0">
                <a:solidFill>
                  <a:srgbClr val="FF0000"/>
                </a:solidFill>
                <a:effectLst>
                  <a:outerShdw blurRad="38100" dist="19050" dir="2700000" algn="tl" rotWithShape="0">
                    <a:schemeClr val="dk1">
                      <a:alpha val="40000"/>
                    </a:schemeClr>
                  </a:outerShdw>
                </a:effectLst>
                <a:cs typeface="+mn-ea"/>
                <a:sym typeface="+mn-lt"/>
              </a:rPr>
              <a:t>202</a:t>
            </a:r>
            <a:r>
              <a:rPr lang="en-US" altLang="zh-CN" sz="4800" b="1" dirty="0">
                <a:solidFill>
                  <a:srgbClr val="FF0000"/>
                </a:solidFill>
                <a:effectLst>
                  <a:outerShdw blurRad="38100" dist="19050" dir="2700000" algn="tl" rotWithShape="0">
                    <a:schemeClr val="dk1">
                      <a:alpha val="40000"/>
                    </a:schemeClr>
                  </a:outerShdw>
                </a:effectLst>
                <a:cs typeface="+mn-ea"/>
                <a:sym typeface="+mn-lt"/>
              </a:rPr>
              <a:t>4</a:t>
            </a:r>
            <a:r>
              <a:rPr lang="zh-CN" altLang="en-US" sz="4800" b="1" dirty="0">
                <a:solidFill>
                  <a:srgbClr val="FF0000"/>
                </a:solidFill>
                <a:effectLst>
                  <a:outerShdw blurRad="38100" dist="19050" dir="2700000" algn="tl" rotWithShape="0">
                    <a:schemeClr val="dk1">
                      <a:alpha val="40000"/>
                    </a:schemeClr>
                  </a:outerShdw>
                </a:effectLst>
                <a:cs typeface="+mn-ea"/>
                <a:sym typeface="+mn-lt"/>
              </a:rPr>
              <a:t>年</a:t>
            </a:r>
            <a:r>
              <a:rPr lang="en-US" altLang="zh-CN" sz="4800" b="1" dirty="0">
                <a:solidFill>
                  <a:srgbClr val="FF0000"/>
                </a:solidFill>
                <a:effectLst>
                  <a:outerShdw blurRad="38100" dist="19050" dir="2700000" algn="tl" rotWithShape="0">
                    <a:schemeClr val="dk1">
                      <a:alpha val="40000"/>
                    </a:schemeClr>
                  </a:outerShdw>
                </a:effectLst>
                <a:cs typeface="+mn-ea"/>
                <a:sym typeface="+mn-lt"/>
              </a:rPr>
              <a:t>3</a:t>
            </a:r>
            <a:r>
              <a:rPr lang="zh-CN" altLang="en-US" sz="4800" b="1" dirty="0">
                <a:solidFill>
                  <a:srgbClr val="FF0000"/>
                </a:solidFill>
                <a:effectLst>
                  <a:outerShdw blurRad="38100" dist="19050" dir="2700000" algn="tl" rotWithShape="0">
                    <a:schemeClr val="dk1">
                      <a:alpha val="40000"/>
                    </a:schemeClr>
                  </a:outerShdw>
                </a:effectLst>
                <a:cs typeface="+mn-ea"/>
                <a:sym typeface="+mn-lt"/>
              </a:rPr>
              <a:t>月天域全国名校协作体联考</a:t>
            </a:r>
            <a:endParaRPr lang="zh-CN" altLang="en-US" sz="4800" b="1" dirty="0">
              <a:solidFill>
                <a:srgbClr val="FF0000"/>
              </a:solidFill>
              <a:effectLst>
                <a:outerShdw blurRad="38100" dist="19050" dir="2700000" algn="tl" rotWithShape="0">
                  <a:schemeClr val="dk1">
                    <a:alpha val="40000"/>
                  </a:schemeClr>
                </a:outerShdw>
              </a:effectLst>
              <a:cs typeface="+mn-ea"/>
              <a:sym typeface="+mn-lt"/>
            </a:endParaRPr>
          </a:p>
          <a:p>
            <a:pPr algn="dist"/>
            <a:endParaRPr lang="zh-CN" altLang="en-US" sz="4800" b="1" dirty="0">
              <a:solidFill>
                <a:srgbClr val="FF0000"/>
              </a:solidFill>
              <a:effectLst>
                <a:outerShdw blurRad="38100" dist="19050" dir="2700000" algn="tl" rotWithShape="0">
                  <a:schemeClr val="dk1">
                    <a:alpha val="40000"/>
                  </a:schemeClr>
                </a:outerShdw>
              </a:effectLst>
              <a:cs typeface="+mn-ea"/>
              <a:sym typeface="+mn-lt"/>
            </a:endParaRPr>
          </a:p>
        </p:txBody>
      </p:sp>
      <p:sp>
        <p:nvSpPr>
          <p:cNvPr id="14" name="文本框 13"/>
          <p:cNvSpPr txBox="1"/>
          <p:nvPr/>
        </p:nvSpPr>
        <p:spPr>
          <a:xfrm>
            <a:off x="2195571" y="3013710"/>
            <a:ext cx="7802136" cy="923330"/>
          </a:xfrm>
          <a:prstGeom prst="rect">
            <a:avLst/>
          </a:prstGeom>
          <a:solidFill>
            <a:schemeClr val="bg1"/>
          </a:solidFill>
        </p:spPr>
        <p:txBody>
          <a:bodyPr wrap="none" rtlCol="0" anchor="t">
            <a:spAutoFit/>
          </a:bodyPr>
          <a:lstStyle/>
          <a:p>
            <a:pPr algn="dist"/>
            <a:r>
              <a:rPr lang="zh-CN" altLang="en-US" sz="5400" b="1" dirty="0">
                <a:solidFill>
                  <a:srgbClr val="C217CD"/>
                </a:solidFill>
                <a:cs typeface="+mn-ea"/>
                <a:sym typeface="+mn-lt"/>
              </a:rPr>
              <a:t>英语试卷客观题讲评课件</a:t>
            </a:r>
            <a:endParaRPr lang="zh-CN" altLang="en-US" sz="5400" b="1" dirty="0">
              <a:solidFill>
                <a:srgbClr val="C217CD"/>
              </a:solidFill>
              <a:cs typeface="+mn-ea"/>
              <a:sym typeface="+mn-lt"/>
            </a:endParaRPr>
          </a:p>
        </p:txBody>
      </p:sp>
      <p:sp>
        <p:nvSpPr>
          <p:cNvPr id="15" name="矩形 14"/>
          <p:cNvSpPr/>
          <p:nvPr/>
        </p:nvSpPr>
        <p:spPr>
          <a:xfrm>
            <a:off x="8801492" y="4452897"/>
            <a:ext cx="1586846" cy="769441"/>
          </a:xfrm>
          <a:prstGeom prst="rect">
            <a:avLst/>
          </a:prstGeom>
          <a:solidFill>
            <a:schemeClr val="bg1"/>
          </a:solidFill>
        </p:spPr>
        <p:txBody>
          <a:bodyPr wrap="square">
            <a:spAutoFit/>
          </a:bodyPr>
          <a:lstStyle/>
          <a:p>
            <a:r>
              <a:rPr lang="zh-CN" altLang="en-US" sz="4400" b="1" dirty="0">
                <a:solidFill>
                  <a:srgbClr val="FF0000"/>
                </a:solidFill>
                <a:cs typeface="+mn-ea"/>
                <a:sym typeface="+mn-lt"/>
              </a:rPr>
              <a:t>傅嘉</a:t>
            </a:r>
            <a:r>
              <a:rPr lang="en-US" altLang="zh-CN" sz="4400" b="1" dirty="0">
                <a:solidFill>
                  <a:srgbClr val="FF0000"/>
                </a:solidFill>
                <a:cs typeface="+mn-ea"/>
                <a:sym typeface="+mn-lt"/>
              </a:rPr>
              <a:t>     </a:t>
            </a:r>
            <a:r>
              <a:rPr lang="zh-CN" altLang="en-US" sz="4400" b="1" dirty="0">
                <a:solidFill>
                  <a:srgbClr val="FF0000"/>
                </a:solidFill>
                <a:cs typeface="+mn-ea"/>
                <a:sym typeface="+mn-lt"/>
              </a:rPr>
              <a:t>               </a:t>
            </a:r>
            <a:endParaRPr lang="zh-CN" altLang="en-US" sz="4400" b="1" dirty="0">
              <a:solidFill>
                <a:srgbClr val="FF0000"/>
              </a:solidFill>
              <a:cs typeface="+mn-ea"/>
              <a:sym typeface="+mn-lt"/>
            </a:endParaRP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65987" y="4048302"/>
            <a:ext cx="12104020" cy="3046988"/>
          </a:xfrm>
          <a:prstGeom prst="rect">
            <a:avLst/>
          </a:prstGeom>
          <a:ln>
            <a:solidFill>
              <a:srgbClr val="FF0000"/>
            </a:solidFill>
          </a:ln>
        </p:spPr>
        <p:txBody>
          <a:bodyPr wrap="square">
            <a:spAutoFit/>
          </a:bodyPr>
          <a:lstStyle/>
          <a:p>
            <a:pPr indent="304800" algn="just"/>
            <a:r>
              <a:rPr lang="en-US" altLang="zh-CN" sz="3200" dirty="0">
                <a:latin typeface="Times New Roman" panose="02020603050405020304" pitchFamily="18" charset="0"/>
                <a:ea typeface="宋体" panose="02010600030101010101" pitchFamily="2" charset="-122"/>
              </a:rPr>
              <a:t>31. Which of the following is probably the best title for the passage?</a:t>
            </a:r>
            <a:endParaRPr lang="en-US" altLang="zh-CN" sz="3200" dirty="0">
              <a:latin typeface="Times New Roman" panose="02020603050405020304" pitchFamily="18" charset="0"/>
              <a:ea typeface="宋体" panose="02010600030101010101" pitchFamily="2" charset="-122"/>
            </a:endParaRPr>
          </a:p>
          <a:p>
            <a:pPr indent="304800" algn="just"/>
            <a:r>
              <a:rPr lang="en-US" altLang="zh-CN" sz="3200" dirty="0">
                <a:latin typeface="Times New Roman" panose="02020603050405020304" pitchFamily="18" charset="0"/>
                <a:ea typeface="宋体" panose="02010600030101010101" pitchFamily="2" charset="-122"/>
              </a:rPr>
              <a:t>A. How ants and buffalo defeated lions. </a:t>
            </a:r>
            <a:endParaRPr lang="en-US" altLang="zh-CN" sz="3200" dirty="0">
              <a:latin typeface="Times New Roman" panose="02020603050405020304" pitchFamily="18" charset="0"/>
              <a:ea typeface="宋体" panose="02010600030101010101" pitchFamily="2" charset="-122"/>
            </a:endParaRPr>
          </a:p>
          <a:p>
            <a:pPr indent="304800" algn="just"/>
            <a:r>
              <a:rPr lang="en-US" altLang="zh-CN" sz="3200" dirty="0">
                <a:latin typeface="Times New Roman" panose="02020603050405020304" pitchFamily="18" charset="0"/>
                <a:ea typeface="宋体" panose="02010600030101010101" pitchFamily="2" charset="-122"/>
              </a:rPr>
              <a:t>B. How elephants landed zebra in trouble. </a:t>
            </a:r>
            <a:endParaRPr lang="en-US" altLang="zh-CN" sz="3200" dirty="0">
              <a:latin typeface="Times New Roman" panose="02020603050405020304" pitchFamily="18" charset="0"/>
              <a:ea typeface="宋体" panose="02010600030101010101" pitchFamily="2" charset="-122"/>
            </a:endParaRPr>
          </a:p>
          <a:p>
            <a:pPr indent="304800" algn="just"/>
            <a:r>
              <a:rPr lang="en-US" altLang="zh-CN" sz="3200" dirty="0">
                <a:latin typeface="Times New Roman" panose="02020603050405020304" pitchFamily="18" charset="0"/>
                <a:ea typeface="宋体" panose="02010600030101010101" pitchFamily="2" charset="-122"/>
              </a:rPr>
              <a:t>C. How trees changed lions' dinner menu. </a:t>
            </a:r>
            <a:endParaRPr lang="en-US" altLang="zh-CN" sz="3200" dirty="0">
              <a:latin typeface="Times New Roman" panose="02020603050405020304" pitchFamily="18" charset="0"/>
              <a:ea typeface="宋体" panose="02010600030101010101" pitchFamily="2" charset="-122"/>
            </a:endParaRPr>
          </a:p>
          <a:p>
            <a:pPr indent="304800" algn="just"/>
            <a:r>
              <a:rPr lang="en-US" altLang="zh-CN" sz="3200" dirty="0">
                <a:solidFill>
                  <a:srgbClr val="FF0000"/>
                </a:solidFill>
                <a:latin typeface="Times New Roman" panose="02020603050405020304" pitchFamily="18" charset="0"/>
                <a:ea typeface="宋体" panose="02010600030101010101" pitchFamily="2" charset="-122"/>
              </a:rPr>
              <a:t>D. How ants persuaded lions to eat buffalo. </a:t>
            </a:r>
            <a:endParaRPr lang="en-US" altLang="zh-CN" sz="3200" dirty="0">
              <a:solidFill>
                <a:srgbClr val="FF0000"/>
              </a:solidFill>
              <a:latin typeface="Times New Roman" panose="02020603050405020304" pitchFamily="18" charset="0"/>
              <a:ea typeface="宋体" panose="02010600030101010101" pitchFamily="2" charset="-122"/>
            </a:endParaRPr>
          </a:p>
          <a:p>
            <a:pPr indent="304800" algn="just"/>
            <a:endParaRPr lang="en-US" altLang="zh-CN" sz="3200" dirty="0">
              <a:effectLst/>
              <a:latin typeface="Times New Roman" panose="02020603050405020304" pitchFamily="18" charset="0"/>
              <a:ea typeface="宋体" panose="02010600030101010101" pitchFamily="2" charset="-122"/>
            </a:endParaRPr>
          </a:p>
        </p:txBody>
      </p:sp>
      <p:sp>
        <p:nvSpPr>
          <p:cNvPr id="100" name="文本框 99"/>
          <p:cNvSpPr txBox="1"/>
          <p:nvPr/>
        </p:nvSpPr>
        <p:spPr>
          <a:xfrm>
            <a:off x="82711" y="156791"/>
            <a:ext cx="11894602" cy="1815882"/>
          </a:xfrm>
          <a:prstGeom prst="rect">
            <a:avLst/>
          </a:prstGeom>
          <a:noFill/>
          <a:ln w="9525">
            <a:noFill/>
          </a:ln>
        </p:spPr>
        <p:txBody>
          <a:bodyPr wrap="square">
            <a:spAutoFit/>
          </a:bodyPr>
          <a:lstStyle/>
          <a:p>
            <a:pPr indent="444500"/>
            <a:r>
              <a:rPr lang="en-US" sz="2800" dirty="0">
                <a:latin typeface="Times New Roman" panose="02020603050405020304" pitchFamily="18" charset="0"/>
                <a:cs typeface="Times New Roman" panose="02020603050405020304" pitchFamily="18" charset="0"/>
              </a:rPr>
              <a:t>(Para. 1) </a:t>
            </a:r>
            <a:r>
              <a:rPr lang="en-US" sz="2800" b="1" dirty="0">
                <a:solidFill>
                  <a:srgbClr val="FF0000"/>
                </a:solidFill>
                <a:latin typeface="Times New Roman" panose="02020603050405020304" pitchFamily="18" charset="0"/>
                <a:cs typeface="Times New Roman" panose="02020603050405020304" pitchFamily="18" charset="0"/>
              </a:rPr>
              <a:t>"</a:t>
            </a:r>
            <a:r>
              <a:rPr lang="en-US" sz="2800" b="1" dirty="0">
                <a:latin typeface="Times New Roman" panose="02020603050405020304" pitchFamily="18" charset="0"/>
                <a:cs typeface="Times New Roman" panose="02020603050405020304" pitchFamily="18" charset="0"/>
              </a:rPr>
              <a:t>THE ANT AND THE ZEBRA "sounds like the title of 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Aesop's fable. Like all good fables, this one has a moral, which is that tinkering with nature has unpredictable consequences. Unlike the Greek originals, though, this fable is real. </a:t>
            </a:r>
            <a:endParaRPr lang="en-US" sz="2800" b="1" dirty="0">
              <a:latin typeface="Times New Roman" panose="02020603050405020304" pitchFamily="18" charset="0"/>
              <a:cs typeface="Times New Roman" panose="02020603050405020304" pitchFamily="18" charset="0"/>
            </a:endParaRPr>
          </a:p>
        </p:txBody>
      </p:sp>
      <p:sp>
        <p:nvSpPr>
          <p:cNvPr id="2" name="矩形 1"/>
          <p:cNvSpPr/>
          <p:nvPr/>
        </p:nvSpPr>
        <p:spPr>
          <a:xfrm>
            <a:off x="8839138" y="5347965"/>
            <a:ext cx="2236510" cy="584775"/>
          </a:xfrm>
          <a:prstGeom prst="rect">
            <a:avLst/>
          </a:prstGeom>
          <a:solidFill>
            <a:schemeClr val="bg1"/>
          </a:solidFill>
        </p:spPr>
        <p:txBody>
          <a:bodyPr wrap="none">
            <a:spAutoFit/>
          </a:bodyPr>
          <a:lstStyle/>
          <a:p>
            <a:r>
              <a:rPr lang="zh-CN" altLang="en-US" sz="32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主旨大意</a:t>
            </a:r>
            <a:r>
              <a:rPr lang="zh-CN" altLang="zh-CN" sz="32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题</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82711" y="2012525"/>
            <a:ext cx="12109289" cy="2308324"/>
          </a:xfrm>
          <a:prstGeom prst="rect">
            <a:avLst/>
          </a:prstGeom>
          <a:noFill/>
        </p:spPr>
        <p:txBody>
          <a:bodyPr wrap="square">
            <a:spAutoFit/>
          </a:bodyPr>
          <a:lstStyle/>
          <a:p>
            <a:r>
              <a:rPr lang="zh-CN" altLang="en-US" sz="2400" b="1" i="0" dirty="0">
                <a:solidFill>
                  <a:srgbClr val="4F1CE2"/>
                </a:solidFill>
                <a:effectLst/>
                <a:latin typeface="宋体" panose="02010600030101010101" pitchFamily="2" charset="-122"/>
                <a:ea typeface="宋体" panose="02010600030101010101" pitchFamily="2" charset="-122"/>
              </a:rPr>
              <a:t>根据全文所描述的自然现象主要脉络： 入侵蚂蚁取代当地蚂蚁， 使得与当地蚂蚁共生的哨刺树失去保护， 大象趁虚而入啃食哨刺树， 而因失去哨刺树的掩护捕猎斑马变得不易， 狮子最终转而捕猎速度更慢不费脚程的水牛， 可知是因为外来蚂蚁的入侵</a:t>
            </a:r>
            <a:br>
              <a:rPr lang="zh-CN" altLang="en-US" sz="2400" b="1" i="0" dirty="0">
                <a:solidFill>
                  <a:srgbClr val="4F1CE2"/>
                </a:solidFill>
                <a:effectLst/>
                <a:latin typeface="宋体" panose="02010600030101010101" pitchFamily="2" charset="-122"/>
                <a:ea typeface="宋体" panose="02010600030101010101" pitchFamily="2" charset="-122"/>
              </a:rPr>
            </a:br>
            <a:r>
              <a:rPr lang="zh-CN" altLang="en-US" sz="2400" b="1" i="0" dirty="0">
                <a:solidFill>
                  <a:srgbClr val="4F1CE2"/>
                </a:solidFill>
                <a:effectLst/>
                <a:latin typeface="宋体" panose="02010600030101010101" pitchFamily="2" charset="-122"/>
                <a:ea typeface="宋体" panose="02010600030101010101" pitchFamily="2" charset="-122"/>
              </a:rPr>
              <a:t>最终促使狮子捕猎水牛。 因此 </a:t>
            </a:r>
            <a:r>
              <a:rPr lang="en-US" altLang="zh-CN" sz="2400" b="1" i="0" dirty="0">
                <a:solidFill>
                  <a:srgbClr val="4F1CE2"/>
                </a:solidFill>
                <a:effectLst/>
                <a:latin typeface="宋体" panose="02010600030101010101" pitchFamily="2" charset="-122"/>
                <a:ea typeface="宋体" panose="02010600030101010101" pitchFamily="2" charset="-122"/>
              </a:rPr>
              <a:t>D </a:t>
            </a:r>
            <a:r>
              <a:rPr lang="zh-CN" altLang="en-US" sz="2400" b="1" i="0" dirty="0">
                <a:solidFill>
                  <a:srgbClr val="4F1CE2"/>
                </a:solidFill>
                <a:effectLst/>
                <a:latin typeface="宋体" panose="02010600030101010101" pitchFamily="2" charset="-122"/>
                <a:ea typeface="宋体" panose="02010600030101010101" pitchFamily="2" charset="-122"/>
              </a:rPr>
              <a:t>项 </a:t>
            </a:r>
            <a:r>
              <a:rPr lang="en-US" altLang="zh-CN" sz="2400" b="1" i="0" dirty="0">
                <a:solidFill>
                  <a:srgbClr val="4F1CE2"/>
                </a:solidFill>
                <a:effectLst/>
                <a:latin typeface="宋体" panose="02010600030101010101" pitchFamily="2" charset="-122"/>
                <a:ea typeface="宋体" panose="02010600030101010101" pitchFamily="2" charset="-122"/>
              </a:rPr>
              <a:t>How ants persuaded lions to eat buffalo </a:t>
            </a:r>
            <a:r>
              <a:rPr lang="zh-CN" altLang="en-US" sz="2400" b="1" i="0" dirty="0">
                <a:solidFill>
                  <a:srgbClr val="4F1CE2"/>
                </a:solidFill>
                <a:effectLst/>
                <a:latin typeface="宋体" panose="02010600030101010101" pitchFamily="2" charset="-122"/>
                <a:ea typeface="宋体" panose="02010600030101010101" pitchFamily="2" charset="-122"/>
              </a:rPr>
              <a:t>合适。 因为文章是把此故事类比寓言故事的， 因此使用 </a:t>
            </a:r>
            <a:r>
              <a:rPr lang="en-US" altLang="zh-CN" sz="2400" b="1" i="0" dirty="0">
                <a:solidFill>
                  <a:srgbClr val="4F1CE2"/>
                </a:solidFill>
                <a:effectLst/>
                <a:latin typeface="宋体" panose="02010600030101010101" pitchFamily="2" charset="-122"/>
                <a:ea typeface="宋体" panose="02010600030101010101" pitchFamily="2" charset="-122"/>
              </a:rPr>
              <a:t>persuade </a:t>
            </a:r>
            <a:r>
              <a:rPr lang="zh-CN" altLang="en-US" sz="2400" b="1" i="0" dirty="0">
                <a:solidFill>
                  <a:srgbClr val="4F1CE2"/>
                </a:solidFill>
                <a:effectLst/>
                <a:latin typeface="宋体" panose="02010600030101010101" pitchFamily="2" charset="-122"/>
                <a:ea typeface="宋体" panose="02010600030101010101" pitchFamily="2" charset="-122"/>
              </a:rPr>
              <a:t>这样的拟人手法是符合的。 </a:t>
            </a:r>
            <a:br>
              <a:rPr lang="zh-CN" altLang="en-US" sz="2400" b="1" i="0" dirty="0">
                <a:solidFill>
                  <a:srgbClr val="4F1CE2"/>
                </a:solidFill>
                <a:effectLst/>
                <a:latin typeface="宋体" panose="02010600030101010101" pitchFamily="2" charset="-122"/>
                <a:ea typeface="宋体" panose="02010600030101010101" pitchFamily="2" charset="-122"/>
              </a:rPr>
            </a:br>
            <a:r>
              <a:rPr lang="zh-CN" altLang="en-US" sz="2400" b="1" dirty="0">
                <a:solidFill>
                  <a:srgbClr val="4F1CE2"/>
                </a:solidFill>
              </a:rPr>
              <a:t> </a:t>
            </a:r>
            <a:endParaRPr lang="zh-CN" altLang="en-US" sz="2400" b="1" dirty="0">
              <a:solidFill>
                <a:srgbClr val="4F1CE2"/>
              </a:solidFill>
            </a:endParaRPr>
          </a:p>
        </p:txBody>
      </p:sp>
      <p:pic>
        <p:nvPicPr>
          <p:cNvPr id="5126" name="图片 1" descr="logo横版 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338084" y="3230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65987" y="113121"/>
            <a:ext cx="12019176" cy="3970318"/>
          </a:xfrm>
          <a:prstGeom prst="rect">
            <a:avLst/>
          </a:prstGeom>
          <a:noFill/>
          <a:ln w="9525">
            <a:solidFill>
              <a:srgbClr val="FF0000"/>
            </a:solidFill>
          </a:ln>
        </p:spPr>
        <p:txBody>
          <a:bodyPr wrap="square">
            <a:spAutoFit/>
          </a:bodyPr>
          <a:lstStyle/>
          <a:p>
            <a:pPr indent="360045"/>
            <a:r>
              <a:rPr lang="en-US" sz="3600" dirty="0">
                <a:solidFill>
                  <a:schemeClr val="tx1"/>
                </a:solidFill>
                <a:latin typeface="Times New Roman" panose="02020603050405020304" pitchFamily="18" charset="0"/>
                <a:cs typeface="Times New Roman" panose="02020603050405020304" pitchFamily="18" charset="0"/>
              </a:rPr>
              <a:t>(P.4)</a:t>
            </a:r>
            <a:r>
              <a:rPr lang="en-US" altLang="zh-CN" sz="3600" dirty="0">
                <a:latin typeface="Times New Roman" panose="02020603050405020304" pitchFamily="18" charset="0"/>
                <a:ea typeface="宋体" panose="02010600030101010101" pitchFamily="2" charset="-122"/>
              </a:rPr>
              <a:t> Acacia ants' habitat are thickly carpeted with whistling-thorns. Big-headed ants, however, are not good at </a:t>
            </a:r>
            <a:r>
              <a:rPr lang="en-US" altLang="zh-CN" sz="3600" dirty="0">
                <a:solidFill>
                  <a:srgbClr val="C217CD"/>
                </a:solidFill>
                <a:latin typeface="Times New Roman" panose="02020603050405020304" pitchFamily="18" charset="0"/>
                <a:ea typeface="宋体" panose="02010600030101010101" pitchFamily="2" charset="-122"/>
              </a:rPr>
              <a:t>keeping the elephants at bay. </a:t>
            </a:r>
            <a:r>
              <a:rPr lang="en-US" altLang="zh-CN" sz="3600" dirty="0">
                <a:latin typeface="Times New Roman" panose="02020603050405020304" pitchFamily="18" charset="0"/>
                <a:ea typeface="宋体" panose="02010600030101010101" pitchFamily="2" charset="-122"/>
              </a:rPr>
              <a:t>The elephants move in and bite the trees, removing much of the area's cover. </a:t>
            </a:r>
            <a:r>
              <a:rPr lang="en-US" altLang="zh-CN" sz="3600" b="1" dirty="0">
                <a:solidFill>
                  <a:srgbClr val="C217CD"/>
                </a:solidFill>
                <a:latin typeface="Times New Roman" panose="02020603050405020304" pitchFamily="18" charset="0"/>
                <a:ea typeface="宋体" panose="02010600030101010101" pitchFamily="2" charset="-122"/>
              </a:rPr>
              <a:t>That</a:t>
            </a:r>
            <a:r>
              <a:rPr lang="en-US" altLang="zh-CN" sz="3600" dirty="0">
                <a:latin typeface="Times New Roman" panose="02020603050405020304" pitchFamily="18" charset="0"/>
                <a:ea typeface="宋体" panose="02010600030101010101" pitchFamily="2" charset="-122"/>
              </a:rPr>
              <a:t> upsets the local lions, which often use this cover to hide when hunting zebra. To compensate, the lions switch to hunting buffalo, which are more dangerous, but less fleet of foot. </a:t>
            </a:r>
            <a:endParaRPr lang="en-US" sz="3600" i="1" u="sng" dirty="0">
              <a:solidFill>
                <a:srgbClr val="C217CD"/>
              </a:solidFill>
              <a:latin typeface="Times New Roman" panose="02020603050405020304" pitchFamily="18" charset="0"/>
              <a:cs typeface="Times New Roman" panose="02020603050405020304" pitchFamily="18" charset="0"/>
            </a:endParaRPr>
          </a:p>
        </p:txBody>
      </p:sp>
      <p:cxnSp>
        <p:nvCxnSpPr>
          <p:cNvPr id="15" name="直接箭头连接符 14"/>
          <p:cNvCxnSpPr/>
          <p:nvPr/>
        </p:nvCxnSpPr>
        <p:spPr>
          <a:xfrm>
            <a:off x="5693790" y="2869306"/>
            <a:ext cx="1875934" cy="3465506"/>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596007" y="3557550"/>
            <a:ext cx="2236510" cy="584775"/>
          </a:xfrm>
          <a:prstGeom prst="rect">
            <a:avLst/>
          </a:prstGeom>
          <a:solidFill>
            <a:schemeClr val="bg1"/>
          </a:solidFill>
        </p:spPr>
        <p:txBody>
          <a:bodyPr wrap="none">
            <a:spAutoFit/>
          </a:bodyPr>
          <a:lstStyle/>
          <a:p>
            <a:r>
              <a:rPr lang="zh-CN" altLang="en-US" sz="32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推理</a:t>
            </a:r>
            <a:r>
              <a:rPr lang="zh-CN" altLang="zh-CN" sz="32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判断题</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219959" y="2347336"/>
            <a:ext cx="9989269" cy="521970"/>
          </a:xfrm>
          <a:prstGeom prst="rect">
            <a:avLst/>
          </a:prstGeom>
          <a:noFill/>
          <a:ln w="57150">
            <a:solidFill>
              <a:srgbClr val="FF0000"/>
            </a:solidFill>
          </a:ln>
        </p:spPr>
        <p:txBody>
          <a:bodyPr wrap="square" rtlCol="0">
            <a:spAutoFit/>
          </a:bodyPr>
          <a:lstStyle/>
          <a:p>
            <a:endParaRPr lang="zh-CN" altLang="en-US" sz="2800" dirty="0"/>
          </a:p>
        </p:txBody>
      </p:sp>
      <p:sp>
        <p:nvSpPr>
          <p:cNvPr id="3" name="文本框 2"/>
          <p:cNvSpPr txBox="1"/>
          <p:nvPr/>
        </p:nvSpPr>
        <p:spPr>
          <a:xfrm>
            <a:off x="6674180" y="1830437"/>
            <a:ext cx="5005634" cy="521970"/>
          </a:xfrm>
          <a:prstGeom prst="rect">
            <a:avLst/>
          </a:prstGeom>
          <a:noFill/>
          <a:ln w="57150">
            <a:solidFill>
              <a:srgbClr val="FF0000"/>
            </a:solidFill>
          </a:ln>
        </p:spPr>
        <p:txBody>
          <a:bodyPr wrap="square" rtlCol="0">
            <a:spAutoFit/>
          </a:bodyPr>
          <a:lstStyle/>
          <a:p>
            <a:endParaRPr lang="zh-CN" altLang="en-US" sz="2800" dirty="0"/>
          </a:p>
        </p:txBody>
      </p:sp>
      <p:pic>
        <p:nvPicPr>
          <p:cNvPr id="5126" name="图片 1" descr="logo横版 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338084" y="3230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bldLvl="0" animBg="1"/>
      <p:bldP spid="3"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0" y="1084082"/>
            <a:ext cx="12191999" cy="4159600"/>
          </a:xfrm>
          <a:prstGeom prst="rect">
            <a:avLst/>
          </a:prstGeom>
          <a:noFill/>
        </p:spPr>
        <p:txBody>
          <a:bodyPr wrap="square">
            <a:spAutoFit/>
          </a:bodyPr>
          <a:lstStyle/>
          <a:p>
            <a:pPr>
              <a:lnSpc>
                <a:spcPct val="150000"/>
              </a:lnSpc>
            </a:pPr>
            <a:r>
              <a:rPr lang="en-US" altLang="zh-CN" sz="3600" u="sng" dirty="0">
                <a:solidFill>
                  <a:srgbClr val="C217CD"/>
                </a:solidFill>
                <a:effectLst/>
                <a:latin typeface="Times New Roman" panose="02020603050405020304" pitchFamily="18" charset="0"/>
                <a:ea typeface="宋体" panose="02010600030101010101" pitchFamily="2" charset="-122"/>
              </a:rPr>
              <a:t>The characters </a:t>
            </a:r>
            <a:r>
              <a:rPr lang="en-US" altLang="zh-CN" sz="3600" b="1" dirty="0">
                <a:solidFill>
                  <a:srgbClr val="FF0000"/>
                </a:solidFill>
                <a:effectLst/>
                <a:latin typeface="Times New Roman" panose="02020603050405020304" pitchFamily="18" charset="0"/>
                <a:ea typeface="宋体" panose="02010600030101010101" pitchFamily="2" charset="-122"/>
              </a:rPr>
              <a:t>include</a:t>
            </a:r>
            <a:r>
              <a:rPr lang="en-US" altLang="zh-CN" sz="3600" dirty="0">
                <a:effectLst/>
                <a:latin typeface="Times New Roman" panose="02020603050405020304" pitchFamily="18" charset="0"/>
                <a:ea typeface="宋体" panose="02010600030101010101" pitchFamily="2" charset="-122"/>
              </a:rPr>
              <a:t> </a:t>
            </a:r>
            <a:r>
              <a:rPr lang="en-US" altLang="zh-CN" sz="3600" u="sng" dirty="0">
                <a:solidFill>
                  <a:srgbClr val="4F1CE2"/>
                </a:solidFill>
                <a:effectLst/>
                <a:latin typeface="Times New Roman" panose="02020603050405020304" pitchFamily="18" charset="0"/>
                <a:ea typeface="宋体" panose="02010600030101010101" pitchFamily="2" charset="-122"/>
              </a:rPr>
              <a:t>big-headed ants, </a:t>
            </a:r>
            <a:r>
              <a:rPr lang="en-US" altLang="zh-CN" sz="3600" dirty="0">
                <a:solidFill>
                  <a:srgbClr val="0070C0"/>
                </a:solidFill>
                <a:effectLst/>
                <a:latin typeface="Times New Roman" panose="02020603050405020304" pitchFamily="18" charset="0"/>
                <a:ea typeface="宋体" panose="02010600030101010101" pitchFamily="2" charset="-122"/>
              </a:rPr>
              <a:t>an </a:t>
            </a:r>
            <a:r>
              <a:rPr lang="en-US" altLang="zh-CN" sz="3600" dirty="0" err="1">
                <a:solidFill>
                  <a:srgbClr val="0070C0"/>
                </a:solidFill>
                <a:effectLst/>
                <a:latin typeface="Times New Roman" panose="02020603050405020304" pitchFamily="18" charset="0"/>
                <a:ea typeface="宋体" panose="02010600030101010101" pitchFamily="2" charset="-122"/>
              </a:rPr>
              <a:t>invasive</a:t>
            </a:r>
            <a:r>
              <a:rPr lang="en-US" altLang="zh-CN" sz="3600" dirty="0" err="1">
                <a:solidFill>
                  <a:srgbClr val="0070C0"/>
                </a:solidFill>
                <a:effectLst/>
                <a:latin typeface="宋体" panose="02010600030101010101" pitchFamily="2" charset="-122"/>
                <a:cs typeface="宋体" panose="02010600030101010101" pitchFamily="2" charset="-122"/>
              </a:rPr>
              <a:t>（</a:t>
            </a:r>
            <a:r>
              <a:rPr lang="en-US" altLang="zh-CN" sz="3600" dirty="0" err="1">
                <a:solidFill>
                  <a:srgbClr val="0070C0"/>
                </a:solidFill>
                <a:effectLst/>
                <a:latin typeface="宋体" panose="02010600030101010101" pitchFamily="2" charset="-122"/>
                <a:cs typeface="Times New Roman" panose="02020603050405020304" pitchFamily="18" charset="0"/>
              </a:rPr>
              <a:t>入侵</a:t>
            </a:r>
            <a:r>
              <a:rPr lang="en-US" altLang="zh-CN" sz="3600" dirty="0">
                <a:solidFill>
                  <a:srgbClr val="0070C0"/>
                </a:solidFill>
                <a:effectLst/>
                <a:latin typeface="宋体" panose="02010600030101010101" pitchFamily="2" charset="-122"/>
                <a:cs typeface="宋体" panose="02010600030101010101" pitchFamily="2" charset="-122"/>
              </a:rPr>
              <a:t>）</a:t>
            </a:r>
            <a:endParaRPr lang="en-US" altLang="zh-CN" sz="3600" dirty="0">
              <a:solidFill>
                <a:srgbClr val="0070C0"/>
              </a:solidFill>
              <a:effectLst/>
              <a:latin typeface="宋体" panose="02010600030101010101" pitchFamily="2" charset="-122"/>
              <a:cs typeface="宋体" panose="02010600030101010101" pitchFamily="2" charset="-122"/>
            </a:endParaRPr>
          </a:p>
          <a:p>
            <a:pPr>
              <a:lnSpc>
                <a:spcPct val="150000"/>
              </a:lnSpc>
            </a:pPr>
            <a:r>
              <a:rPr lang="en-US" altLang="zh-CN" sz="3600" dirty="0">
                <a:solidFill>
                  <a:srgbClr val="0070C0"/>
                </a:solidFill>
                <a:effectLst/>
                <a:latin typeface="Times New Roman" panose="02020603050405020304" pitchFamily="18" charset="0"/>
                <a:ea typeface="宋体" panose="02010600030101010101" pitchFamily="2" charset="-122"/>
              </a:rPr>
              <a:t> species,</a:t>
            </a:r>
            <a:r>
              <a:rPr lang="en-US" altLang="zh-CN" sz="3600" dirty="0">
                <a:effectLst/>
                <a:latin typeface="Times New Roman" panose="02020603050405020304" pitchFamily="18" charset="0"/>
                <a:ea typeface="宋体" panose="02010600030101010101" pitchFamily="2" charset="-122"/>
              </a:rPr>
              <a:t> </a:t>
            </a:r>
            <a:r>
              <a:rPr lang="en-US" altLang="zh-CN" sz="3600" u="sng" dirty="0">
                <a:effectLst/>
                <a:latin typeface="Times New Roman" panose="02020603050405020304" pitchFamily="18" charset="0"/>
                <a:ea typeface="宋体" panose="02010600030101010101" pitchFamily="2" charset="-122"/>
              </a:rPr>
              <a:t>the native acacia ants </a:t>
            </a:r>
            <a:r>
              <a:rPr lang="en-US" altLang="zh-CN" sz="3600" i="1" u="sng" dirty="0">
                <a:solidFill>
                  <a:srgbClr val="4F1CE2"/>
                </a:solidFill>
                <a:effectLst/>
                <a:latin typeface="Times New Roman" panose="02020603050405020304" pitchFamily="18" charset="0"/>
                <a:ea typeface="宋体" panose="02010600030101010101" pitchFamily="2" charset="-122"/>
              </a:rPr>
              <a:t>these invasive ants have gradually been replacing</a:t>
            </a:r>
            <a:r>
              <a:rPr lang="en-US" altLang="zh-CN" sz="3600" i="1" dirty="0">
                <a:solidFill>
                  <a:srgbClr val="4F1CE2"/>
                </a:solidFill>
                <a:effectLst/>
                <a:latin typeface="Times New Roman" panose="02020603050405020304" pitchFamily="18" charset="0"/>
                <a:ea typeface="宋体" panose="02010600030101010101" pitchFamily="2" charset="-122"/>
              </a:rPr>
              <a:t>, </a:t>
            </a:r>
            <a:r>
              <a:rPr lang="en-US" altLang="zh-CN" sz="3600" u="sng" dirty="0">
                <a:solidFill>
                  <a:srgbClr val="7030A0"/>
                </a:solidFill>
                <a:effectLst/>
                <a:latin typeface="Times New Roman" panose="02020603050405020304" pitchFamily="18" charset="0"/>
                <a:ea typeface="宋体" panose="02010600030101010101" pitchFamily="2" charset="-122"/>
              </a:rPr>
              <a:t>the whistling-thorn trees </a:t>
            </a:r>
            <a:r>
              <a:rPr lang="en-US" altLang="zh-CN" sz="3600" i="1" dirty="0">
                <a:solidFill>
                  <a:srgbClr val="4F1CE2"/>
                </a:solidFill>
                <a:effectLst/>
                <a:latin typeface="Times New Roman" panose="02020603050405020304" pitchFamily="18" charset="0"/>
                <a:ea typeface="宋体" panose="02010600030101010101" pitchFamily="2" charset="-122"/>
              </a:rPr>
              <a:t>where both sorts of ants live, </a:t>
            </a:r>
            <a:r>
              <a:rPr lang="en-US" altLang="zh-CN" sz="3600" u="sng" dirty="0">
                <a:solidFill>
                  <a:srgbClr val="C00000"/>
                </a:solidFill>
                <a:effectLst/>
                <a:latin typeface="Times New Roman" panose="02020603050405020304" pitchFamily="18" charset="0"/>
                <a:ea typeface="宋体" panose="02010600030101010101" pitchFamily="2" charset="-122"/>
              </a:rPr>
              <a:t>a cast of elephants, lions, zebras and buffalo, </a:t>
            </a:r>
            <a:r>
              <a:rPr lang="en-US" altLang="zh-CN" sz="3600" b="1" dirty="0">
                <a:effectLst/>
                <a:latin typeface="Times New Roman" panose="02020603050405020304" pitchFamily="18" charset="0"/>
                <a:ea typeface="宋体" panose="02010600030101010101" pitchFamily="2" charset="-122"/>
              </a:rPr>
              <a:t>and</a:t>
            </a:r>
            <a:r>
              <a:rPr lang="en-US" altLang="zh-CN" sz="3600" dirty="0">
                <a:effectLst/>
                <a:latin typeface="Times New Roman" panose="02020603050405020304" pitchFamily="18" charset="0"/>
                <a:ea typeface="宋体" panose="02010600030101010101" pitchFamily="2" charset="-122"/>
              </a:rPr>
              <a:t> </a:t>
            </a:r>
            <a:r>
              <a:rPr lang="en-US" altLang="zh-CN" sz="3600" u="sng" dirty="0">
                <a:solidFill>
                  <a:srgbClr val="C217CD"/>
                </a:solidFill>
                <a:effectLst/>
                <a:latin typeface="Times New Roman" panose="02020603050405020304" pitchFamily="18" charset="0"/>
                <a:ea typeface="宋体" panose="02010600030101010101" pitchFamily="2" charset="-122"/>
              </a:rPr>
              <a:t>Douglas </a:t>
            </a:r>
            <a:r>
              <a:rPr lang="en-US" altLang="zh-CN" sz="3600" u="sng" dirty="0" err="1">
                <a:solidFill>
                  <a:srgbClr val="C217CD"/>
                </a:solidFill>
                <a:effectLst/>
                <a:latin typeface="Times New Roman" panose="02020603050405020304" pitchFamily="18" charset="0"/>
                <a:ea typeface="宋体" panose="02010600030101010101" pitchFamily="2" charset="-122"/>
              </a:rPr>
              <a:t>Kamaru</a:t>
            </a:r>
            <a:r>
              <a:rPr lang="en-US" altLang="zh-CN" sz="3600" u="sng" dirty="0">
                <a:solidFill>
                  <a:srgbClr val="C217CD"/>
                </a:solidFill>
                <a:effectLst/>
                <a:latin typeface="Times New Roman" panose="02020603050405020304" pitchFamily="18" charset="0"/>
                <a:ea typeface="宋体" panose="02010600030101010101" pitchFamily="2" charset="-122"/>
              </a:rPr>
              <a:t>,</a:t>
            </a:r>
            <a:r>
              <a:rPr lang="en-US" altLang="zh-CN" sz="3600" dirty="0">
                <a:effectLst/>
                <a:latin typeface="Times New Roman" panose="02020603050405020304" pitchFamily="18" charset="0"/>
                <a:ea typeface="宋体" panose="02010600030101010101" pitchFamily="2" charset="-122"/>
              </a:rPr>
              <a:t> </a:t>
            </a:r>
            <a:r>
              <a:rPr lang="en-US" altLang="zh-CN" sz="3600" u="sng" dirty="0">
                <a:solidFill>
                  <a:srgbClr val="4F1CE2"/>
                </a:solidFill>
                <a:effectLst/>
                <a:latin typeface="Times New Roman" panose="02020603050405020304" pitchFamily="18" charset="0"/>
                <a:ea typeface="宋体" panose="02010600030101010101" pitchFamily="2" charset="-122"/>
              </a:rPr>
              <a:t>a Kenyan biologist </a:t>
            </a:r>
            <a:r>
              <a:rPr lang="en-US" altLang="zh-CN" sz="3600" dirty="0">
                <a:effectLst/>
                <a:latin typeface="Times New Roman" panose="02020603050405020304" pitchFamily="18" charset="0"/>
                <a:ea typeface="宋体" panose="02010600030101010101" pitchFamily="2" charset="-122"/>
              </a:rPr>
              <a:t>in the University of Wyoming. </a:t>
            </a:r>
            <a:endParaRPr lang="zh-CN" altLang="en-US" sz="3600" dirty="0"/>
          </a:p>
        </p:txBody>
      </p:sp>
      <p:sp>
        <p:nvSpPr>
          <p:cNvPr id="4" name="文本框 3"/>
          <p:cNvSpPr txBox="1"/>
          <p:nvPr/>
        </p:nvSpPr>
        <p:spPr>
          <a:xfrm>
            <a:off x="141403" y="254521"/>
            <a:ext cx="2083324" cy="461665"/>
          </a:xfrm>
          <a:prstGeom prst="rect">
            <a:avLst/>
          </a:prstGeom>
          <a:noFill/>
        </p:spPr>
        <p:txBody>
          <a:bodyPr wrap="square" rtlCol="0">
            <a:spAutoFit/>
          </a:bodyPr>
          <a:lstStyle/>
          <a:p>
            <a:r>
              <a:rPr lang="zh-CN" altLang="en-US" sz="2400" b="1" dirty="0">
                <a:solidFill>
                  <a:srgbClr val="FF0000"/>
                </a:solidFill>
              </a:rPr>
              <a:t>长难句分析；</a:t>
            </a:r>
            <a:endParaRPr lang="zh-CN" altLang="en-US" sz="2400" b="1" dirty="0">
              <a:solidFill>
                <a:srgbClr val="FF0000"/>
              </a:solidFill>
            </a:endParaRPr>
          </a:p>
        </p:txBody>
      </p:sp>
      <p:sp>
        <p:nvSpPr>
          <p:cNvPr id="5" name="文本框 4"/>
          <p:cNvSpPr txBox="1"/>
          <p:nvPr/>
        </p:nvSpPr>
        <p:spPr>
          <a:xfrm>
            <a:off x="1065230" y="1822168"/>
            <a:ext cx="848412" cy="400110"/>
          </a:xfrm>
          <a:prstGeom prst="rect">
            <a:avLst/>
          </a:prstGeom>
          <a:solidFill>
            <a:schemeClr val="bg1"/>
          </a:solidFill>
        </p:spPr>
        <p:txBody>
          <a:bodyPr wrap="square" rtlCol="0">
            <a:spAutoFit/>
          </a:bodyPr>
          <a:lstStyle/>
          <a:p>
            <a:r>
              <a:rPr lang="zh-CN" altLang="en-US" sz="2000" dirty="0">
                <a:solidFill>
                  <a:srgbClr val="FF0000"/>
                </a:solidFill>
              </a:rPr>
              <a:t>主语</a:t>
            </a:r>
            <a:endParaRPr lang="zh-CN" altLang="en-US" sz="2000" dirty="0">
              <a:solidFill>
                <a:srgbClr val="FF0000"/>
              </a:solidFill>
            </a:endParaRPr>
          </a:p>
        </p:txBody>
      </p:sp>
      <p:sp>
        <p:nvSpPr>
          <p:cNvPr id="6" name="文本框 5"/>
          <p:cNvSpPr txBox="1"/>
          <p:nvPr/>
        </p:nvSpPr>
        <p:spPr>
          <a:xfrm>
            <a:off x="3065285" y="1823738"/>
            <a:ext cx="848412" cy="400110"/>
          </a:xfrm>
          <a:prstGeom prst="rect">
            <a:avLst/>
          </a:prstGeom>
          <a:solidFill>
            <a:schemeClr val="bg1"/>
          </a:solidFill>
        </p:spPr>
        <p:txBody>
          <a:bodyPr wrap="square" rtlCol="0">
            <a:spAutoFit/>
          </a:bodyPr>
          <a:lstStyle/>
          <a:p>
            <a:r>
              <a:rPr lang="zh-CN" altLang="en-US" sz="2000" dirty="0">
                <a:solidFill>
                  <a:srgbClr val="FF0000"/>
                </a:solidFill>
              </a:rPr>
              <a:t>谓语</a:t>
            </a:r>
            <a:endParaRPr lang="zh-CN" altLang="en-US" sz="2000" dirty="0">
              <a:solidFill>
                <a:srgbClr val="FF0000"/>
              </a:solidFill>
            </a:endParaRPr>
          </a:p>
        </p:txBody>
      </p:sp>
      <p:sp>
        <p:nvSpPr>
          <p:cNvPr id="7" name="文本框 6"/>
          <p:cNvSpPr txBox="1"/>
          <p:nvPr/>
        </p:nvSpPr>
        <p:spPr>
          <a:xfrm>
            <a:off x="4782534" y="1797028"/>
            <a:ext cx="848412" cy="400110"/>
          </a:xfrm>
          <a:prstGeom prst="rect">
            <a:avLst/>
          </a:prstGeom>
          <a:solidFill>
            <a:schemeClr val="bg1"/>
          </a:solidFill>
        </p:spPr>
        <p:txBody>
          <a:bodyPr wrap="square" rtlCol="0">
            <a:spAutoFit/>
          </a:bodyPr>
          <a:lstStyle/>
          <a:p>
            <a:r>
              <a:rPr lang="zh-CN" altLang="en-US" sz="2000" dirty="0">
                <a:solidFill>
                  <a:srgbClr val="FF0000"/>
                </a:solidFill>
              </a:rPr>
              <a:t>宾语</a:t>
            </a:r>
            <a:r>
              <a:rPr lang="en-US" altLang="zh-CN" sz="2000" dirty="0">
                <a:solidFill>
                  <a:srgbClr val="FF0000"/>
                </a:solidFill>
              </a:rPr>
              <a:t>1</a:t>
            </a:r>
            <a:endParaRPr lang="zh-CN" altLang="en-US" sz="2000" dirty="0">
              <a:solidFill>
                <a:srgbClr val="FF0000"/>
              </a:solidFill>
            </a:endParaRPr>
          </a:p>
        </p:txBody>
      </p:sp>
      <p:sp>
        <p:nvSpPr>
          <p:cNvPr id="8" name="文本框 7"/>
          <p:cNvSpPr txBox="1"/>
          <p:nvPr/>
        </p:nvSpPr>
        <p:spPr>
          <a:xfrm>
            <a:off x="8460558" y="1845731"/>
            <a:ext cx="1952921" cy="400110"/>
          </a:xfrm>
          <a:prstGeom prst="rect">
            <a:avLst/>
          </a:prstGeom>
          <a:solidFill>
            <a:schemeClr val="bg1"/>
          </a:solidFill>
        </p:spPr>
        <p:txBody>
          <a:bodyPr wrap="square" rtlCol="0">
            <a:spAutoFit/>
          </a:bodyPr>
          <a:lstStyle/>
          <a:p>
            <a:r>
              <a:rPr lang="zh-CN" altLang="en-US" sz="2000" dirty="0">
                <a:solidFill>
                  <a:srgbClr val="FF0000"/>
                </a:solidFill>
              </a:rPr>
              <a:t>宾语</a:t>
            </a:r>
            <a:r>
              <a:rPr lang="en-US" altLang="zh-CN" sz="2000" dirty="0">
                <a:solidFill>
                  <a:srgbClr val="FF0000"/>
                </a:solidFill>
              </a:rPr>
              <a:t>1</a:t>
            </a:r>
            <a:r>
              <a:rPr lang="zh-CN" altLang="en-US" sz="2000" dirty="0">
                <a:solidFill>
                  <a:srgbClr val="FF0000"/>
                </a:solidFill>
              </a:rPr>
              <a:t>的同位语</a:t>
            </a:r>
            <a:endParaRPr lang="zh-CN" altLang="en-US" sz="2000" dirty="0">
              <a:solidFill>
                <a:srgbClr val="FF0000"/>
              </a:solidFill>
            </a:endParaRPr>
          </a:p>
        </p:txBody>
      </p:sp>
      <p:sp>
        <p:nvSpPr>
          <p:cNvPr id="9" name="文本框 8"/>
          <p:cNvSpPr txBox="1"/>
          <p:nvPr/>
        </p:nvSpPr>
        <p:spPr>
          <a:xfrm>
            <a:off x="3181549" y="2618732"/>
            <a:ext cx="848412" cy="400110"/>
          </a:xfrm>
          <a:prstGeom prst="rect">
            <a:avLst/>
          </a:prstGeom>
          <a:solidFill>
            <a:schemeClr val="bg1"/>
          </a:solidFill>
        </p:spPr>
        <p:txBody>
          <a:bodyPr wrap="square" rtlCol="0">
            <a:spAutoFit/>
          </a:bodyPr>
          <a:lstStyle/>
          <a:p>
            <a:r>
              <a:rPr lang="zh-CN" altLang="en-US" sz="2000" dirty="0">
                <a:solidFill>
                  <a:srgbClr val="FF0000"/>
                </a:solidFill>
              </a:rPr>
              <a:t>宾语</a:t>
            </a:r>
            <a:r>
              <a:rPr lang="en-US" altLang="zh-CN" sz="2000" dirty="0">
                <a:solidFill>
                  <a:srgbClr val="FF0000"/>
                </a:solidFill>
              </a:rPr>
              <a:t>2</a:t>
            </a:r>
            <a:endParaRPr lang="zh-CN" altLang="en-US" sz="2000" dirty="0">
              <a:solidFill>
                <a:srgbClr val="FF0000"/>
              </a:solidFill>
            </a:endParaRPr>
          </a:p>
        </p:txBody>
      </p:sp>
      <p:sp>
        <p:nvSpPr>
          <p:cNvPr id="10" name="文本框 9"/>
          <p:cNvSpPr txBox="1"/>
          <p:nvPr/>
        </p:nvSpPr>
        <p:spPr>
          <a:xfrm>
            <a:off x="6972694" y="2714570"/>
            <a:ext cx="2256148" cy="400110"/>
          </a:xfrm>
          <a:prstGeom prst="rect">
            <a:avLst/>
          </a:prstGeom>
          <a:solidFill>
            <a:schemeClr val="bg1"/>
          </a:solidFill>
        </p:spPr>
        <p:txBody>
          <a:bodyPr wrap="square" rtlCol="0">
            <a:spAutoFit/>
          </a:bodyPr>
          <a:lstStyle/>
          <a:p>
            <a:r>
              <a:rPr lang="zh-CN" altLang="en-US" sz="2000" dirty="0">
                <a:solidFill>
                  <a:srgbClr val="FF0000"/>
                </a:solidFill>
              </a:rPr>
              <a:t>宾语</a:t>
            </a:r>
            <a:r>
              <a:rPr lang="en-US" altLang="zh-CN" sz="2000" dirty="0">
                <a:solidFill>
                  <a:srgbClr val="FF0000"/>
                </a:solidFill>
              </a:rPr>
              <a:t>2</a:t>
            </a:r>
            <a:r>
              <a:rPr lang="zh-CN" altLang="en-US" sz="2000" dirty="0">
                <a:solidFill>
                  <a:srgbClr val="FF0000"/>
                </a:solidFill>
              </a:rPr>
              <a:t>的定语从句</a:t>
            </a:r>
            <a:endParaRPr lang="zh-CN" altLang="en-US" sz="2000" dirty="0">
              <a:solidFill>
                <a:srgbClr val="FF0000"/>
              </a:solidFill>
            </a:endParaRPr>
          </a:p>
        </p:txBody>
      </p:sp>
      <p:sp>
        <p:nvSpPr>
          <p:cNvPr id="11" name="文本框 10"/>
          <p:cNvSpPr txBox="1"/>
          <p:nvPr/>
        </p:nvSpPr>
        <p:spPr>
          <a:xfrm>
            <a:off x="8312877" y="3413725"/>
            <a:ext cx="2256148" cy="400110"/>
          </a:xfrm>
          <a:prstGeom prst="rect">
            <a:avLst/>
          </a:prstGeom>
          <a:solidFill>
            <a:schemeClr val="bg1"/>
          </a:solidFill>
        </p:spPr>
        <p:txBody>
          <a:bodyPr wrap="square" rtlCol="0">
            <a:spAutoFit/>
          </a:bodyPr>
          <a:lstStyle/>
          <a:p>
            <a:r>
              <a:rPr lang="zh-CN" altLang="en-US" sz="2000" dirty="0">
                <a:solidFill>
                  <a:srgbClr val="FF0000"/>
                </a:solidFill>
              </a:rPr>
              <a:t>宾语</a:t>
            </a:r>
            <a:r>
              <a:rPr lang="en-US" altLang="zh-CN" sz="2000" dirty="0">
                <a:solidFill>
                  <a:srgbClr val="FF0000"/>
                </a:solidFill>
              </a:rPr>
              <a:t>3</a:t>
            </a:r>
            <a:r>
              <a:rPr lang="zh-CN" altLang="en-US" sz="2000" dirty="0">
                <a:solidFill>
                  <a:srgbClr val="FF0000"/>
                </a:solidFill>
              </a:rPr>
              <a:t>的定语从句</a:t>
            </a:r>
            <a:endParaRPr lang="zh-CN" altLang="en-US" sz="2000" dirty="0">
              <a:solidFill>
                <a:srgbClr val="FF0000"/>
              </a:solidFill>
            </a:endParaRPr>
          </a:p>
        </p:txBody>
      </p:sp>
      <p:sp>
        <p:nvSpPr>
          <p:cNvPr id="12" name="文本框 11"/>
          <p:cNvSpPr txBox="1"/>
          <p:nvPr/>
        </p:nvSpPr>
        <p:spPr>
          <a:xfrm>
            <a:off x="4279766" y="3415294"/>
            <a:ext cx="966251" cy="400110"/>
          </a:xfrm>
          <a:prstGeom prst="rect">
            <a:avLst/>
          </a:prstGeom>
          <a:solidFill>
            <a:schemeClr val="bg1"/>
          </a:solidFill>
        </p:spPr>
        <p:txBody>
          <a:bodyPr wrap="square" rtlCol="0">
            <a:spAutoFit/>
          </a:bodyPr>
          <a:lstStyle/>
          <a:p>
            <a:r>
              <a:rPr lang="zh-CN" altLang="en-US" sz="2000" dirty="0">
                <a:solidFill>
                  <a:srgbClr val="FF0000"/>
                </a:solidFill>
              </a:rPr>
              <a:t>宾语</a:t>
            </a:r>
            <a:r>
              <a:rPr lang="en-US" altLang="zh-CN" sz="2000" dirty="0">
                <a:solidFill>
                  <a:srgbClr val="FF0000"/>
                </a:solidFill>
              </a:rPr>
              <a:t>3</a:t>
            </a:r>
            <a:endParaRPr lang="zh-CN" altLang="en-US" sz="2000" dirty="0">
              <a:solidFill>
                <a:srgbClr val="FF0000"/>
              </a:solidFill>
            </a:endParaRPr>
          </a:p>
        </p:txBody>
      </p:sp>
      <p:sp>
        <p:nvSpPr>
          <p:cNvPr id="13" name="文本框 12"/>
          <p:cNvSpPr txBox="1"/>
          <p:nvPr/>
        </p:nvSpPr>
        <p:spPr>
          <a:xfrm>
            <a:off x="7532018" y="4348558"/>
            <a:ext cx="933247" cy="400110"/>
          </a:xfrm>
          <a:prstGeom prst="rect">
            <a:avLst/>
          </a:prstGeom>
          <a:solidFill>
            <a:schemeClr val="bg1"/>
          </a:solidFill>
        </p:spPr>
        <p:txBody>
          <a:bodyPr wrap="square" rtlCol="0">
            <a:spAutoFit/>
          </a:bodyPr>
          <a:lstStyle/>
          <a:p>
            <a:r>
              <a:rPr lang="zh-CN" altLang="en-US" sz="2000" dirty="0">
                <a:solidFill>
                  <a:srgbClr val="FF0000"/>
                </a:solidFill>
              </a:rPr>
              <a:t>宾语</a:t>
            </a:r>
            <a:r>
              <a:rPr lang="en-US" altLang="zh-CN" sz="2000" dirty="0">
                <a:solidFill>
                  <a:srgbClr val="FF0000"/>
                </a:solidFill>
              </a:rPr>
              <a:t>4</a:t>
            </a:r>
            <a:endParaRPr lang="zh-CN" altLang="en-US" sz="2000" dirty="0">
              <a:solidFill>
                <a:srgbClr val="FF0000"/>
              </a:solidFill>
            </a:endParaRPr>
          </a:p>
        </p:txBody>
      </p:sp>
      <p:sp>
        <p:nvSpPr>
          <p:cNvPr id="14" name="文本框 13"/>
          <p:cNvSpPr txBox="1"/>
          <p:nvPr/>
        </p:nvSpPr>
        <p:spPr>
          <a:xfrm>
            <a:off x="10069449" y="4368980"/>
            <a:ext cx="1044773" cy="400110"/>
          </a:xfrm>
          <a:prstGeom prst="rect">
            <a:avLst/>
          </a:prstGeom>
          <a:solidFill>
            <a:schemeClr val="bg1"/>
          </a:solidFill>
        </p:spPr>
        <p:txBody>
          <a:bodyPr wrap="square" rtlCol="0">
            <a:spAutoFit/>
          </a:bodyPr>
          <a:lstStyle/>
          <a:p>
            <a:r>
              <a:rPr lang="zh-CN" altLang="en-US" sz="2000" dirty="0">
                <a:solidFill>
                  <a:srgbClr val="FF0000"/>
                </a:solidFill>
              </a:rPr>
              <a:t>宾语</a:t>
            </a:r>
            <a:r>
              <a:rPr lang="en-US" altLang="zh-CN" sz="2000" dirty="0">
                <a:solidFill>
                  <a:srgbClr val="FF0000"/>
                </a:solidFill>
              </a:rPr>
              <a:t>5</a:t>
            </a:r>
            <a:endParaRPr lang="zh-CN" altLang="en-US" sz="2000" dirty="0">
              <a:solidFill>
                <a:srgbClr val="FF0000"/>
              </a:solidFill>
            </a:endParaRPr>
          </a:p>
        </p:txBody>
      </p:sp>
      <p:sp>
        <p:nvSpPr>
          <p:cNvPr id="15" name="文本框 14"/>
          <p:cNvSpPr txBox="1"/>
          <p:nvPr/>
        </p:nvSpPr>
        <p:spPr>
          <a:xfrm>
            <a:off x="3181549" y="5142003"/>
            <a:ext cx="2113171" cy="400110"/>
          </a:xfrm>
          <a:prstGeom prst="rect">
            <a:avLst/>
          </a:prstGeom>
          <a:solidFill>
            <a:schemeClr val="bg1"/>
          </a:solidFill>
        </p:spPr>
        <p:txBody>
          <a:bodyPr wrap="square" rtlCol="0">
            <a:spAutoFit/>
          </a:bodyPr>
          <a:lstStyle/>
          <a:p>
            <a:r>
              <a:rPr lang="zh-CN" altLang="en-US" sz="2000" dirty="0">
                <a:solidFill>
                  <a:srgbClr val="FF0000"/>
                </a:solidFill>
              </a:rPr>
              <a:t>宾语</a:t>
            </a:r>
            <a:r>
              <a:rPr lang="en-US" altLang="zh-CN" sz="2000" dirty="0">
                <a:solidFill>
                  <a:srgbClr val="FF0000"/>
                </a:solidFill>
              </a:rPr>
              <a:t>5</a:t>
            </a:r>
            <a:r>
              <a:rPr lang="zh-CN" altLang="en-US" sz="2000" dirty="0">
                <a:solidFill>
                  <a:srgbClr val="FF0000"/>
                </a:solidFill>
              </a:rPr>
              <a:t>的同位语</a:t>
            </a:r>
            <a:endParaRPr lang="zh-CN" altLang="en-US" sz="2000" dirty="0">
              <a:solidFill>
                <a:srgbClr val="FF0000"/>
              </a:solidFill>
            </a:endParaRPr>
          </a:p>
        </p:txBody>
      </p:sp>
      <p:sp>
        <p:nvSpPr>
          <p:cNvPr id="16" name="文本框 15"/>
          <p:cNvSpPr txBox="1"/>
          <p:nvPr/>
        </p:nvSpPr>
        <p:spPr>
          <a:xfrm>
            <a:off x="51849" y="5986749"/>
            <a:ext cx="4152506" cy="646331"/>
          </a:xfrm>
          <a:prstGeom prst="rect">
            <a:avLst/>
          </a:prstGeom>
          <a:noFill/>
        </p:spPr>
        <p:txBody>
          <a:bodyPr wrap="square" rtlCol="0">
            <a:spAutoFit/>
          </a:bodyPr>
          <a:lstStyle/>
          <a:p>
            <a:r>
              <a:rPr lang="en-US" altLang="zh-CN" sz="3600" b="1" dirty="0">
                <a:solidFill>
                  <a:srgbClr val="FF0000"/>
                </a:solidFill>
              </a:rPr>
              <a:t> a cast of …</a:t>
            </a:r>
            <a:r>
              <a:rPr lang="zh-CN" altLang="en-US" sz="3600" b="1" dirty="0">
                <a:solidFill>
                  <a:srgbClr val="FF0000"/>
                </a:solidFill>
              </a:rPr>
              <a:t>一群</a:t>
            </a:r>
            <a:r>
              <a:rPr lang="en-US" altLang="zh-CN" sz="3600" b="1" dirty="0">
                <a:solidFill>
                  <a:srgbClr val="FF0000"/>
                </a:solidFill>
              </a:rPr>
              <a:t>…</a:t>
            </a:r>
            <a:endParaRPr lang="zh-CN" altLang="en-US" sz="3600" b="1" dirty="0">
              <a:solidFill>
                <a:srgbClr val="FF0000"/>
              </a:solidFill>
            </a:endParaRPr>
          </a:p>
        </p:txBody>
      </p:sp>
      <p:pic>
        <p:nvPicPr>
          <p:cNvPr id="5126" name="图片 1" descr="logo横版 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338084" y="3230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1402" y="711415"/>
            <a:ext cx="11553393" cy="5693866"/>
          </a:xfrm>
          <a:prstGeom prst="rect">
            <a:avLst/>
          </a:prstGeom>
          <a:solidFill>
            <a:schemeClr val="bg1"/>
          </a:solidFill>
          <a:ln>
            <a:solidFill>
              <a:srgbClr val="FF0000"/>
            </a:solidFill>
          </a:ln>
        </p:spPr>
        <p:txBody>
          <a:bodyPr wrap="square">
            <a:spAutoFit/>
          </a:bodyPr>
          <a:lstStyle/>
          <a:p>
            <a:pPr marL="514350" indent="-514350" algn="just">
              <a:buAutoNum type="arabicPeriod"/>
            </a:pPr>
            <a:r>
              <a:rPr lang="en-US" altLang="zh-CN" sz="2800" b="1" dirty="0">
                <a:latin typeface="Times New Roman" panose="02020603050405020304" pitchFamily="18" charset="0"/>
                <a:ea typeface="宋体" panose="02010600030101010101" pitchFamily="2" charset="-122"/>
              </a:rPr>
              <a:t>un</a:t>
            </a:r>
            <a:r>
              <a:rPr lang="en-US" altLang="zh-CN" sz="2800" b="1" dirty="0">
                <a:solidFill>
                  <a:srgbClr val="FF0000"/>
                </a:solidFill>
                <a:latin typeface="Times New Roman" panose="02020603050405020304" pitchFamily="18" charset="0"/>
                <a:ea typeface="宋体" panose="02010600030101010101" pitchFamily="2" charset="-122"/>
              </a:rPr>
              <a:t>predict</a:t>
            </a:r>
            <a:r>
              <a:rPr lang="en-US" altLang="zh-CN" sz="2800" b="1" dirty="0">
                <a:latin typeface="Times New Roman" panose="02020603050405020304" pitchFamily="18" charset="0"/>
                <a:ea typeface="宋体" panose="02010600030101010101" pitchFamily="2" charset="-122"/>
              </a:rPr>
              <a:t>able consequence  </a:t>
            </a:r>
            <a:r>
              <a:rPr lang="zh-CN" altLang="en-US" sz="2800" b="1" dirty="0">
                <a:solidFill>
                  <a:srgbClr val="C217CD"/>
                </a:solidFill>
                <a:latin typeface="Times New Roman" panose="02020603050405020304" pitchFamily="18" charset="0"/>
                <a:ea typeface="宋体" panose="02010600030101010101" pitchFamily="2" charset="-122"/>
              </a:rPr>
              <a:t>无法预料的</a:t>
            </a:r>
            <a:r>
              <a:rPr lang="zh-CN" altLang="en-US" sz="2800" b="1" dirty="0">
                <a:latin typeface="Times New Roman" panose="02020603050405020304" pitchFamily="18" charset="0"/>
                <a:ea typeface="宋体" panose="02010600030101010101" pitchFamily="2" charset="-122"/>
              </a:rPr>
              <a:t>后果</a:t>
            </a:r>
            <a:endParaRPr lang="en-US" altLang="zh-CN" sz="2800" b="1" dirty="0">
              <a:latin typeface="Times New Roman" panose="02020603050405020304" pitchFamily="18" charset="0"/>
              <a:ea typeface="宋体" panose="02010600030101010101" pitchFamily="2" charset="-122"/>
            </a:endParaRPr>
          </a:p>
          <a:p>
            <a:pPr marL="514350" indent="-514350" algn="just">
              <a:buAutoNum type="arabicPeriod"/>
            </a:pPr>
            <a:r>
              <a:rPr lang="en-US" altLang="zh-CN" sz="2800" b="1" dirty="0">
                <a:latin typeface="Times New Roman" panose="02020603050405020304" pitchFamily="18" charset="0"/>
                <a:ea typeface="宋体" panose="02010600030101010101" pitchFamily="2" charset="-122"/>
              </a:rPr>
              <a:t>fable   n. </a:t>
            </a:r>
            <a:r>
              <a:rPr lang="zh-CN" altLang="en-US" sz="2800" b="1" dirty="0">
                <a:solidFill>
                  <a:srgbClr val="C217CD"/>
                </a:solidFill>
                <a:latin typeface="Times New Roman" panose="02020603050405020304" pitchFamily="18" charset="0"/>
                <a:ea typeface="宋体" panose="02010600030101010101" pitchFamily="2" charset="-122"/>
              </a:rPr>
              <a:t>寓言、寓言故事</a:t>
            </a:r>
            <a:endParaRPr lang="en-US" altLang="zh-CN" sz="2800" b="1" dirty="0">
              <a:solidFill>
                <a:srgbClr val="C217CD"/>
              </a:solidFill>
              <a:latin typeface="Times New Roman" panose="02020603050405020304" pitchFamily="18" charset="0"/>
              <a:ea typeface="宋体" panose="02010600030101010101" pitchFamily="2" charset="-122"/>
            </a:endParaRPr>
          </a:p>
          <a:p>
            <a:pPr marL="514350" indent="-514350" algn="just">
              <a:buAutoNum type="arabicPeriod"/>
            </a:pPr>
            <a:r>
              <a:rPr lang="en-US" altLang="zh-CN" sz="2800" dirty="0">
                <a:solidFill>
                  <a:srgbClr val="FF0000"/>
                </a:solidFill>
                <a:latin typeface="Times New Roman" panose="02020603050405020304" pitchFamily="18" charset="0"/>
                <a:ea typeface="宋体" panose="02010600030101010101" pitchFamily="2" charset="-122"/>
              </a:rPr>
              <a:t>unlike </a:t>
            </a:r>
            <a:r>
              <a:rPr lang="en-US" altLang="zh-CN" sz="2800" dirty="0">
                <a:latin typeface="Times New Roman" panose="02020603050405020304" pitchFamily="18" charset="0"/>
                <a:ea typeface="宋体" panose="02010600030101010101" pitchFamily="2" charset="-122"/>
              </a:rPr>
              <a:t>the Greek originals   </a:t>
            </a:r>
            <a:r>
              <a:rPr lang="en-US" altLang="zh-CN" sz="2800" dirty="0">
                <a:solidFill>
                  <a:srgbClr val="FF0000"/>
                </a:solidFill>
                <a:latin typeface="Times New Roman" panose="02020603050405020304" pitchFamily="18" charset="0"/>
                <a:ea typeface="宋体" panose="02010600030101010101" pitchFamily="2" charset="-122"/>
              </a:rPr>
              <a:t>(</a:t>
            </a:r>
            <a:r>
              <a:rPr lang="zh-CN" altLang="en-US" sz="2800" dirty="0">
                <a:solidFill>
                  <a:srgbClr val="FF0000"/>
                </a:solidFill>
                <a:latin typeface="Times New Roman" panose="02020603050405020304" pitchFamily="18" charset="0"/>
                <a:ea typeface="宋体" panose="02010600030101010101" pitchFamily="2" charset="-122"/>
              </a:rPr>
              <a:t>不像</a:t>
            </a:r>
            <a:r>
              <a:rPr lang="en-US" altLang="zh-CN" sz="2800" dirty="0">
                <a:solidFill>
                  <a:srgbClr val="FF0000"/>
                </a:solidFill>
                <a:latin typeface="Times New Roman" panose="02020603050405020304" pitchFamily="18" charset="0"/>
                <a:ea typeface="宋体" panose="02010600030101010101" pitchFamily="2" charset="-122"/>
              </a:rPr>
              <a:t>…) </a:t>
            </a:r>
            <a:endParaRPr lang="en-US" altLang="zh-CN" sz="2800" dirty="0">
              <a:latin typeface="Times New Roman" panose="02020603050405020304" pitchFamily="18" charset="0"/>
              <a:ea typeface="宋体" panose="02010600030101010101" pitchFamily="2" charset="-122"/>
            </a:endParaRPr>
          </a:p>
          <a:p>
            <a:pPr marL="514350" indent="-514350" algn="just">
              <a:buAutoNum type="arabicPeriod"/>
            </a:pPr>
            <a:r>
              <a:rPr lang="en-US" altLang="zh-CN" sz="2800" dirty="0">
                <a:latin typeface="Times New Roman" panose="02020603050405020304" pitchFamily="18" charset="0"/>
                <a:ea typeface="宋体" panose="02010600030101010101" pitchFamily="2" charset="-122"/>
              </a:rPr>
              <a:t>The story </a:t>
            </a:r>
            <a:r>
              <a:rPr lang="en-US" altLang="zh-CN" sz="2800" dirty="0">
                <a:solidFill>
                  <a:srgbClr val="FF0000"/>
                </a:solidFill>
                <a:latin typeface="Times New Roman" panose="02020603050405020304" pitchFamily="18" charset="0"/>
                <a:ea typeface="宋体" panose="02010600030101010101" pitchFamily="2" charset="-122"/>
              </a:rPr>
              <a:t>plays out in </a:t>
            </a:r>
            <a:r>
              <a:rPr lang="en-US" altLang="zh-CN" sz="2800" dirty="0">
                <a:latin typeface="Times New Roman" panose="02020603050405020304" pitchFamily="18" charset="0"/>
                <a:ea typeface="宋体" panose="02010600030101010101" pitchFamily="2" charset="-122"/>
              </a:rPr>
              <a:t>… </a:t>
            </a:r>
            <a:r>
              <a:rPr lang="en-US" altLang="zh-CN" sz="2800" dirty="0">
                <a:solidFill>
                  <a:srgbClr val="C217CD"/>
                </a:solidFill>
                <a:latin typeface="Times New Roman" panose="02020603050405020304" pitchFamily="18" charset="0"/>
                <a:ea typeface="宋体" panose="02010600030101010101" pitchFamily="2" charset="-122"/>
              </a:rPr>
              <a:t>(</a:t>
            </a:r>
            <a:r>
              <a:rPr lang="zh-CN" altLang="en-US" sz="2800" dirty="0">
                <a:solidFill>
                  <a:srgbClr val="C217CD"/>
                </a:solidFill>
                <a:latin typeface="Times New Roman" panose="02020603050405020304" pitchFamily="18" charset="0"/>
                <a:ea typeface="宋体" panose="02010600030101010101" pitchFamily="2" charset="-122"/>
              </a:rPr>
              <a:t>在</a:t>
            </a:r>
            <a:r>
              <a:rPr lang="en-US" altLang="zh-CN" sz="2800" dirty="0">
                <a:solidFill>
                  <a:srgbClr val="C217CD"/>
                </a:solidFill>
                <a:latin typeface="Times New Roman" panose="02020603050405020304" pitchFamily="18" charset="0"/>
                <a:ea typeface="宋体" panose="02010600030101010101" pitchFamily="2" charset="-122"/>
              </a:rPr>
              <a:t>…</a:t>
            </a:r>
            <a:r>
              <a:rPr lang="zh-CN" altLang="en-US" sz="2800" dirty="0">
                <a:solidFill>
                  <a:srgbClr val="C217CD"/>
                </a:solidFill>
                <a:latin typeface="Times New Roman" panose="02020603050405020304" pitchFamily="18" charset="0"/>
                <a:ea typeface="宋体" panose="02010600030101010101" pitchFamily="2" charset="-122"/>
              </a:rPr>
              <a:t>上演） </a:t>
            </a:r>
            <a:endParaRPr lang="en-US" altLang="zh-CN" sz="2800" dirty="0">
              <a:solidFill>
                <a:srgbClr val="C217CD"/>
              </a:solidFill>
              <a:latin typeface="Times New Roman" panose="02020603050405020304" pitchFamily="18" charset="0"/>
              <a:ea typeface="宋体" panose="02010600030101010101" pitchFamily="2" charset="-122"/>
            </a:endParaRPr>
          </a:p>
          <a:p>
            <a:pPr marL="514350" indent="-514350" algn="just">
              <a:buAutoNum type="arabicPeriod"/>
            </a:pPr>
            <a:r>
              <a:rPr lang="en-US" altLang="zh-CN" sz="2800" dirty="0">
                <a:latin typeface="Times New Roman" panose="02020603050405020304" pitchFamily="18" charset="0"/>
                <a:ea typeface="宋体" panose="02010600030101010101" pitchFamily="2" charset="-122"/>
              </a:rPr>
              <a:t> </a:t>
            </a:r>
            <a:r>
              <a:rPr lang="en-US" altLang="zh-CN" sz="2800" dirty="0">
                <a:solidFill>
                  <a:srgbClr val="FF0000"/>
                </a:solidFill>
                <a:latin typeface="Times New Roman" panose="02020603050405020304" pitchFamily="18" charset="0"/>
                <a:ea typeface="宋体" panose="02010600030101010101" pitchFamily="2" charset="-122"/>
              </a:rPr>
              <a:t>set off a complicated chain of consequences (</a:t>
            </a:r>
            <a:r>
              <a:rPr lang="zh-CN" altLang="en-US" sz="2800" dirty="0">
                <a:solidFill>
                  <a:srgbClr val="FF0000"/>
                </a:solidFill>
                <a:latin typeface="Times New Roman" panose="02020603050405020304" pitchFamily="18" charset="0"/>
                <a:ea typeface="宋体" panose="02010600030101010101" pitchFamily="2" charset="-122"/>
              </a:rPr>
              <a:t>引发了一连串复杂的结果）</a:t>
            </a:r>
            <a:endParaRPr lang="en-US" altLang="zh-CN" sz="2800" dirty="0">
              <a:latin typeface="Times New Roman" panose="02020603050405020304" pitchFamily="18" charset="0"/>
              <a:ea typeface="宋体" panose="02010600030101010101" pitchFamily="2" charset="-122"/>
            </a:endParaRPr>
          </a:p>
          <a:p>
            <a:pPr marL="514350" indent="-514350" algn="just">
              <a:buAutoNum type="arabicPeriod"/>
            </a:pPr>
            <a:r>
              <a:rPr lang="en-US" altLang="zh-CN" sz="2800" dirty="0">
                <a:solidFill>
                  <a:srgbClr val="FF0000"/>
                </a:solidFill>
                <a:latin typeface="Times New Roman" panose="02020603050405020304" pitchFamily="18" charset="0"/>
                <a:ea typeface="宋体" panose="02010600030101010101" pitchFamily="2" charset="-122"/>
              </a:rPr>
              <a:t>at the expense of </a:t>
            </a:r>
            <a:r>
              <a:rPr lang="en-US" altLang="zh-CN" sz="2800" dirty="0">
                <a:latin typeface="Times New Roman" panose="02020603050405020304" pitchFamily="18" charset="0"/>
                <a:ea typeface="宋体" panose="02010600030101010101" pitchFamily="2" charset="-122"/>
              </a:rPr>
              <a:t>buffalo ( </a:t>
            </a:r>
            <a:r>
              <a:rPr lang="zh-CN" altLang="en-US" sz="2800" dirty="0">
                <a:latin typeface="Times New Roman" panose="02020603050405020304" pitchFamily="18" charset="0"/>
                <a:ea typeface="宋体" panose="02010600030101010101" pitchFamily="2" charset="-122"/>
              </a:rPr>
              <a:t>以牺牲水牛为代价）（</a:t>
            </a:r>
            <a:r>
              <a:rPr lang="en-US" altLang="zh-CN" sz="2800" dirty="0">
                <a:latin typeface="Times New Roman" panose="02020603050405020304" pitchFamily="18" charset="0"/>
                <a:ea typeface="宋体" panose="02010600030101010101" pitchFamily="2" charset="-122"/>
              </a:rPr>
              <a:t>at the cost of…) </a:t>
            </a:r>
            <a:endParaRPr lang="en-US" altLang="zh-CN" sz="2800" dirty="0">
              <a:latin typeface="Times New Roman" panose="02020603050405020304" pitchFamily="18" charset="0"/>
              <a:ea typeface="宋体" panose="02010600030101010101" pitchFamily="2" charset="-122"/>
            </a:endParaRPr>
          </a:p>
          <a:p>
            <a:pPr marL="514350" indent="-514350" algn="just">
              <a:buAutoNum type="arabicPeriod"/>
            </a:pPr>
            <a:r>
              <a:rPr lang="en-US" altLang="zh-CN" sz="2800" dirty="0">
                <a:latin typeface="Times New Roman" panose="02020603050405020304" pitchFamily="18" charset="0"/>
                <a:ea typeface="宋体" panose="02010600030101010101" pitchFamily="2" charset="-122"/>
              </a:rPr>
              <a:t>co-evolve with … (</a:t>
            </a:r>
            <a:r>
              <a:rPr lang="zh-CN" altLang="en-US" sz="2800" dirty="0">
                <a:latin typeface="Times New Roman" panose="02020603050405020304" pitchFamily="18" charset="0"/>
                <a:ea typeface="宋体" panose="02010600030101010101" pitchFamily="2" charset="-122"/>
              </a:rPr>
              <a:t>与</a:t>
            </a:r>
            <a:r>
              <a:rPr lang="en-US" altLang="zh-CN" sz="2800" dirty="0">
                <a:latin typeface="Times New Roman" panose="02020603050405020304" pitchFamily="18" charset="0"/>
                <a:ea typeface="宋体" panose="02010600030101010101" pitchFamily="2" charset="-122"/>
              </a:rPr>
              <a:t>…</a:t>
            </a:r>
            <a:r>
              <a:rPr lang="zh-CN" altLang="en-US" sz="2800" dirty="0">
                <a:latin typeface="Times New Roman" panose="02020603050405020304" pitchFamily="18" charset="0"/>
                <a:ea typeface="宋体" panose="02010600030101010101" pitchFamily="2" charset="-122"/>
              </a:rPr>
              <a:t>同步进化） </a:t>
            </a:r>
            <a:endParaRPr lang="en-US" altLang="zh-CN" sz="2800" dirty="0">
              <a:latin typeface="Times New Roman" panose="02020603050405020304" pitchFamily="18" charset="0"/>
              <a:ea typeface="宋体" panose="02010600030101010101" pitchFamily="2" charset="-122"/>
            </a:endParaRPr>
          </a:p>
          <a:p>
            <a:pPr marL="514350" indent="-514350" algn="just">
              <a:buAutoNum type="arabicPeriod"/>
            </a:pPr>
            <a:r>
              <a:rPr lang="en-US" altLang="zh-CN" sz="2800" dirty="0">
                <a:solidFill>
                  <a:srgbClr val="C217CD"/>
                </a:solidFill>
                <a:latin typeface="Times New Roman" panose="02020603050405020304" pitchFamily="18" charset="0"/>
                <a:ea typeface="宋体" panose="02010600030101010101" pitchFamily="2" charset="-122"/>
              </a:rPr>
              <a:t> in the form of …</a:t>
            </a:r>
            <a:r>
              <a:rPr lang="zh-CN" altLang="en-US" sz="2800" dirty="0">
                <a:solidFill>
                  <a:srgbClr val="C217CD"/>
                </a:solidFill>
                <a:latin typeface="Times New Roman" panose="02020603050405020304" pitchFamily="18" charset="0"/>
                <a:ea typeface="宋体" panose="02010600030101010101" pitchFamily="2" charset="-122"/>
              </a:rPr>
              <a:t>以</a:t>
            </a:r>
            <a:r>
              <a:rPr lang="en-US" altLang="zh-CN" sz="2800" dirty="0">
                <a:solidFill>
                  <a:srgbClr val="C217CD"/>
                </a:solidFill>
                <a:latin typeface="Times New Roman" panose="02020603050405020304" pitchFamily="18" charset="0"/>
                <a:ea typeface="宋体" panose="02010600030101010101" pitchFamily="2" charset="-122"/>
              </a:rPr>
              <a:t>…</a:t>
            </a:r>
            <a:r>
              <a:rPr lang="zh-CN" altLang="en-US" sz="2800" dirty="0">
                <a:solidFill>
                  <a:srgbClr val="C217CD"/>
                </a:solidFill>
                <a:latin typeface="Times New Roman" panose="02020603050405020304" pitchFamily="18" charset="0"/>
                <a:ea typeface="宋体" panose="02010600030101010101" pitchFamily="2" charset="-122"/>
              </a:rPr>
              <a:t>形式</a:t>
            </a:r>
            <a:endParaRPr lang="en-US" altLang="zh-CN" sz="2800" dirty="0">
              <a:solidFill>
                <a:srgbClr val="C217CD"/>
              </a:solidFill>
              <a:latin typeface="Times New Roman" panose="02020603050405020304" pitchFamily="18" charset="0"/>
              <a:ea typeface="宋体" panose="02010600030101010101" pitchFamily="2" charset="-122"/>
            </a:endParaRPr>
          </a:p>
          <a:p>
            <a:pPr marL="514350" indent="-514350" algn="just">
              <a:buAutoNum type="arabicPeriod"/>
            </a:pPr>
            <a:r>
              <a:rPr lang="en-US" altLang="zh-CN" sz="2800" dirty="0">
                <a:solidFill>
                  <a:srgbClr val="C217CD"/>
                </a:solidFill>
                <a:latin typeface="Times New Roman" panose="02020603050405020304" pitchFamily="18" charset="0"/>
                <a:ea typeface="宋体" panose="02010600030101010101" pitchFamily="2" charset="-122"/>
              </a:rPr>
              <a:t> keep… at bay   (</a:t>
            </a:r>
            <a:r>
              <a:rPr lang="zh-CN" altLang="en-US" sz="2800" dirty="0">
                <a:solidFill>
                  <a:srgbClr val="C217CD"/>
                </a:solidFill>
                <a:latin typeface="Times New Roman" panose="02020603050405020304" pitchFamily="18" charset="0"/>
                <a:ea typeface="宋体" panose="02010600030101010101" pitchFamily="2" charset="-122"/>
              </a:rPr>
              <a:t>使</a:t>
            </a:r>
            <a:r>
              <a:rPr lang="en-US" altLang="zh-CN" sz="2800" dirty="0">
                <a:solidFill>
                  <a:srgbClr val="C217CD"/>
                </a:solidFill>
                <a:latin typeface="Times New Roman" panose="02020603050405020304" pitchFamily="18" charset="0"/>
                <a:ea typeface="宋体" panose="02010600030101010101" pitchFamily="2" charset="-122"/>
              </a:rPr>
              <a:t>…</a:t>
            </a:r>
            <a:r>
              <a:rPr lang="zh-CN" altLang="en-US" sz="2800" dirty="0">
                <a:solidFill>
                  <a:srgbClr val="C217CD"/>
                </a:solidFill>
                <a:latin typeface="Times New Roman" panose="02020603050405020304" pitchFamily="18" charset="0"/>
                <a:ea typeface="宋体" panose="02010600030101010101" pitchFamily="2" charset="-122"/>
              </a:rPr>
              <a:t>无法接近） </a:t>
            </a:r>
            <a:endParaRPr lang="en-US" altLang="zh-CN" sz="2800" dirty="0">
              <a:solidFill>
                <a:srgbClr val="C217CD"/>
              </a:solidFill>
              <a:latin typeface="Times New Roman" panose="02020603050405020304" pitchFamily="18" charset="0"/>
              <a:ea typeface="宋体" panose="02010600030101010101" pitchFamily="2" charset="-122"/>
            </a:endParaRPr>
          </a:p>
          <a:p>
            <a:pPr marL="514350" indent="-514350" algn="just">
              <a:buAutoNum type="arabicPeriod"/>
            </a:pPr>
            <a:r>
              <a:rPr lang="en-US" altLang="zh-CN" sz="2800" dirty="0">
                <a:solidFill>
                  <a:srgbClr val="C217CD"/>
                </a:solidFill>
                <a:latin typeface="Times New Roman" panose="02020603050405020304" pitchFamily="18" charset="0"/>
                <a:ea typeface="宋体" panose="02010600030101010101" pitchFamily="2" charset="-122"/>
              </a:rPr>
              <a:t>  </a:t>
            </a:r>
            <a:r>
              <a:rPr lang="en-US" altLang="zh-CN" sz="2800" dirty="0">
                <a:solidFill>
                  <a:srgbClr val="FF0000"/>
                </a:solidFill>
                <a:latin typeface="Times New Roman" panose="02020603050405020304" pitchFamily="18" charset="0"/>
                <a:ea typeface="宋体" panose="02010600030101010101" pitchFamily="2" charset="-122"/>
              </a:rPr>
              <a:t>remove much of the area’s cover </a:t>
            </a:r>
            <a:r>
              <a:rPr lang="zh-CN" altLang="en-US" sz="2800" dirty="0">
                <a:solidFill>
                  <a:srgbClr val="C217CD"/>
                </a:solidFill>
                <a:latin typeface="Times New Roman" panose="02020603050405020304" pitchFamily="18" charset="0"/>
                <a:ea typeface="宋体" panose="02010600030101010101" pitchFamily="2" charset="-122"/>
              </a:rPr>
              <a:t>除去了该地区很多的覆盖物</a:t>
            </a:r>
            <a:r>
              <a:rPr lang="en-US" altLang="zh-CN" sz="2800" dirty="0">
                <a:solidFill>
                  <a:srgbClr val="C217CD"/>
                </a:solidFill>
                <a:latin typeface="Times New Roman" panose="02020603050405020304" pitchFamily="18" charset="0"/>
                <a:ea typeface="宋体" panose="02010600030101010101" pitchFamily="2" charset="-122"/>
              </a:rPr>
              <a:t>/</a:t>
            </a:r>
            <a:r>
              <a:rPr lang="zh-CN" altLang="en-US" sz="2800" dirty="0">
                <a:solidFill>
                  <a:srgbClr val="C217CD"/>
                </a:solidFill>
                <a:latin typeface="Times New Roman" panose="02020603050405020304" pitchFamily="18" charset="0"/>
                <a:ea typeface="宋体" panose="02010600030101010101" pitchFamily="2" charset="-122"/>
              </a:rPr>
              <a:t>遮蔽物</a:t>
            </a:r>
            <a:endParaRPr lang="en-US" altLang="zh-CN" sz="2800" dirty="0">
              <a:solidFill>
                <a:srgbClr val="C217CD"/>
              </a:solidFill>
              <a:latin typeface="Times New Roman" panose="02020603050405020304" pitchFamily="18" charset="0"/>
              <a:ea typeface="宋体" panose="02010600030101010101" pitchFamily="2" charset="-122"/>
            </a:endParaRPr>
          </a:p>
          <a:p>
            <a:pPr marL="514350" indent="-514350" algn="just">
              <a:buAutoNum type="arabicPeriod"/>
            </a:pPr>
            <a:r>
              <a:rPr lang="en-US" altLang="zh-CN" sz="2800" dirty="0">
                <a:solidFill>
                  <a:srgbClr val="C217CD"/>
                </a:solidFill>
                <a:latin typeface="Times New Roman" panose="02020603050405020304" pitchFamily="18" charset="0"/>
                <a:ea typeface="宋体" panose="02010600030101010101" pitchFamily="2" charset="-122"/>
              </a:rPr>
              <a:t> </a:t>
            </a:r>
            <a:r>
              <a:rPr lang="en-US" altLang="zh-CN" sz="2800" dirty="0">
                <a:solidFill>
                  <a:srgbClr val="FF0000"/>
                </a:solidFill>
                <a:latin typeface="Times New Roman" panose="02020603050405020304" pitchFamily="18" charset="0"/>
                <a:ea typeface="宋体" panose="02010600030101010101" pitchFamily="2" charset="-122"/>
              </a:rPr>
              <a:t>switch to </a:t>
            </a:r>
            <a:r>
              <a:rPr lang="en-US" altLang="zh-CN" sz="2800" dirty="0">
                <a:solidFill>
                  <a:srgbClr val="C217CD"/>
                </a:solidFill>
                <a:latin typeface="Times New Roman" panose="02020603050405020304" pitchFamily="18" charset="0"/>
                <a:ea typeface="宋体" panose="02010600030101010101" pitchFamily="2" charset="-122"/>
              </a:rPr>
              <a:t>hunting buffalo </a:t>
            </a:r>
            <a:r>
              <a:rPr lang="zh-CN" altLang="en-US" sz="2800" dirty="0">
                <a:solidFill>
                  <a:srgbClr val="C217CD"/>
                </a:solidFill>
                <a:latin typeface="Times New Roman" panose="02020603050405020304" pitchFamily="18" charset="0"/>
                <a:ea typeface="宋体" panose="02010600030101010101" pitchFamily="2" charset="-122"/>
              </a:rPr>
              <a:t>（ </a:t>
            </a:r>
            <a:r>
              <a:rPr lang="en-US" altLang="zh-CN" sz="2800" dirty="0">
                <a:solidFill>
                  <a:srgbClr val="C217CD"/>
                </a:solidFill>
                <a:latin typeface="Times New Roman" panose="02020603050405020304" pitchFamily="18" charset="0"/>
                <a:ea typeface="宋体" panose="02010600030101010101" pitchFamily="2" charset="-122"/>
              </a:rPr>
              <a:t>turn to doing </a:t>
            </a:r>
            <a:r>
              <a:rPr lang="en-US" altLang="zh-CN" sz="2800" dirty="0" err="1">
                <a:solidFill>
                  <a:srgbClr val="C217CD"/>
                </a:solidFill>
                <a:latin typeface="Times New Roman" panose="02020603050405020304" pitchFamily="18" charset="0"/>
                <a:ea typeface="宋体" panose="02010600030101010101" pitchFamily="2" charset="-122"/>
              </a:rPr>
              <a:t>sth</a:t>
            </a:r>
            <a:r>
              <a:rPr lang="en-US" altLang="zh-CN" sz="2800" dirty="0">
                <a:solidFill>
                  <a:srgbClr val="C217CD"/>
                </a:solidFill>
                <a:latin typeface="Times New Roman" panose="02020603050405020304" pitchFamily="18" charset="0"/>
                <a:ea typeface="宋体" panose="02010600030101010101" pitchFamily="2" charset="-122"/>
              </a:rPr>
              <a:t> :</a:t>
            </a:r>
            <a:r>
              <a:rPr lang="zh-CN" altLang="en-US" sz="2800" dirty="0">
                <a:solidFill>
                  <a:srgbClr val="C217CD"/>
                </a:solidFill>
                <a:latin typeface="Times New Roman" panose="02020603050405020304" pitchFamily="18" charset="0"/>
                <a:ea typeface="宋体" panose="02010600030101010101" pitchFamily="2" charset="-122"/>
              </a:rPr>
              <a:t>转向做</a:t>
            </a:r>
            <a:r>
              <a:rPr lang="en-US" altLang="zh-CN" sz="2800" dirty="0" err="1">
                <a:solidFill>
                  <a:srgbClr val="C217CD"/>
                </a:solidFill>
                <a:latin typeface="Times New Roman" panose="02020603050405020304" pitchFamily="18" charset="0"/>
                <a:ea typeface="宋体" panose="02010600030101010101" pitchFamily="2" charset="-122"/>
              </a:rPr>
              <a:t>sth</a:t>
            </a:r>
            <a:r>
              <a:rPr lang="en-US" altLang="zh-CN" sz="2800" dirty="0">
                <a:solidFill>
                  <a:srgbClr val="C217CD"/>
                </a:solidFill>
                <a:latin typeface="Times New Roman" panose="02020603050405020304" pitchFamily="18" charset="0"/>
                <a:ea typeface="宋体" panose="02010600030101010101" pitchFamily="2" charset="-122"/>
              </a:rPr>
              <a:t> ) </a:t>
            </a:r>
            <a:endParaRPr lang="en-US" altLang="zh-CN" sz="2800" dirty="0">
              <a:solidFill>
                <a:srgbClr val="C217CD"/>
              </a:solidFill>
              <a:latin typeface="Times New Roman" panose="02020603050405020304" pitchFamily="18" charset="0"/>
              <a:ea typeface="宋体" panose="02010600030101010101" pitchFamily="2" charset="-122"/>
            </a:endParaRPr>
          </a:p>
          <a:p>
            <a:pPr marL="514350" indent="-514350" algn="just">
              <a:buAutoNum type="arabicPeriod"/>
            </a:pPr>
            <a:r>
              <a:rPr lang="en-US" altLang="zh-CN" sz="2800" dirty="0">
                <a:solidFill>
                  <a:srgbClr val="C217CD"/>
                </a:solidFill>
                <a:latin typeface="Times New Roman" panose="02020603050405020304" pitchFamily="18" charset="0"/>
                <a:ea typeface="宋体" panose="02010600030101010101" pitchFamily="2" charset="-122"/>
              </a:rPr>
              <a:t> blame the ants for their misfortune  </a:t>
            </a:r>
            <a:r>
              <a:rPr lang="zh-CN" altLang="en-US" sz="2800" dirty="0">
                <a:solidFill>
                  <a:srgbClr val="C217CD"/>
                </a:solidFill>
                <a:latin typeface="Times New Roman" panose="02020603050405020304" pitchFamily="18" charset="0"/>
                <a:ea typeface="宋体" panose="02010600030101010101" pitchFamily="2" charset="-122"/>
              </a:rPr>
              <a:t>（ 把不幸归咎于蚂蚁） </a:t>
            </a:r>
            <a:endParaRPr lang="en-US" altLang="zh-CN" sz="2800" dirty="0">
              <a:solidFill>
                <a:srgbClr val="C217CD"/>
              </a:solidFill>
              <a:latin typeface="Times New Roman" panose="02020603050405020304" pitchFamily="18" charset="0"/>
              <a:ea typeface="宋体" panose="02010600030101010101" pitchFamily="2" charset="-122"/>
            </a:endParaRPr>
          </a:p>
          <a:p>
            <a:pPr marL="514350" indent="-514350" algn="just">
              <a:buAutoNum type="arabicPeriod"/>
            </a:pPr>
            <a:r>
              <a:rPr lang="en-US" altLang="zh-CN" sz="2800" dirty="0">
                <a:solidFill>
                  <a:srgbClr val="C217CD"/>
                </a:solidFill>
                <a:latin typeface="Times New Roman" panose="02020603050405020304" pitchFamily="18" charset="0"/>
                <a:ea typeface="宋体" panose="02010600030101010101" pitchFamily="2" charset="-122"/>
              </a:rPr>
              <a:t> visibility    n. </a:t>
            </a:r>
            <a:r>
              <a:rPr lang="zh-CN" altLang="en-US" sz="2800" dirty="0">
                <a:solidFill>
                  <a:srgbClr val="C217CD"/>
                </a:solidFill>
                <a:latin typeface="Times New Roman" panose="02020603050405020304" pitchFamily="18" charset="0"/>
                <a:ea typeface="宋体" panose="02010600030101010101" pitchFamily="2" charset="-122"/>
              </a:rPr>
              <a:t>可视性；能见度</a:t>
            </a:r>
            <a:endParaRPr lang="zh-CN" altLang="zh-CN" sz="2800" dirty="0">
              <a:solidFill>
                <a:srgbClr val="C217CD"/>
              </a:solidFill>
              <a:latin typeface="Times New Roman" panose="02020603050405020304" pitchFamily="18" charset="0"/>
              <a:ea typeface="宋体" panose="02010600030101010101" pitchFamily="2" charset="-122"/>
            </a:endParaRPr>
          </a:p>
        </p:txBody>
      </p:sp>
      <p:sp>
        <p:nvSpPr>
          <p:cNvPr id="3" name="矩形 2"/>
          <p:cNvSpPr/>
          <p:nvPr/>
        </p:nvSpPr>
        <p:spPr>
          <a:xfrm>
            <a:off x="1998482" y="-3450"/>
            <a:ext cx="2658359" cy="523220"/>
          </a:xfrm>
          <a:prstGeom prst="rect">
            <a:avLst/>
          </a:prstGeom>
          <a:ln>
            <a:solidFill>
              <a:srgbClr val="FF0000"/>
            </a:solidFill>
          </a:ln>
        </p:spPr>
        <p:txBody>
          <a:bodyPr wrap="square">
            <a:spAutoFit/>
          </a:bodyPr>
          <a:lstStyle/>
          <a:p>
            <a:pPr indent="304800" algn="just"/>
            <a:r>
              <a:rPr lang="en-US" altLang="zh-CN" sz="2800" dirty="0">
                <a:latin typeface="Times New Roman" panose="02020603050405020304" pitchFamily="18" charset="0"/>
                <a:ea typeface="宋体" panose="02010600030101010101" pitchFamily="2" charset="-122"/>
              </a:rPr>
              <a:t>C </a:t>
            </a:r>
            <a:r>
              <a:rPr lang="zh-CN" altLang="en-US" sz="2800" dirty="0">
                <a:latin typeface="Times New Roman" panose="02020603050405020304" pitchFamily="18" charset="0"/>
                <a:ea typeface="宋体" panose="02010600030101010101" pitchFamily="2" charset="-122"/>
              </a:rPr>
              <a:t>篇语料库</a:t>
            </a:r>
            <a:endParaRPr lang="zh-CN" altLang="zh-CN" sz="2800" dirty="0">
              <a:latin typeface="Times New Roman" panose="02020603050405020304" pitchFamily="18" charset="0"/>
              <a:ea typeface="宋体" panose="02010600030101010101" pitchFamily="2" charset="-122"/>
            </a:endParaRPr>
          </a:p>
        </p:txBody>
      </p:sp>
      <p:pic>
        <p:nvPicPr>
          <p:cNvPr id="5126" name="图片 1" descr="logo横版 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338084" y="3230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31857" y="4714712"/>
            <a:ext cx="2090758" cy="523220"/>
          </a:xfrm>
          <a:prstGeom prst="rect">
            <a:avLst/>
          </a:prstGeom>
          <a:noFill/>
        </p:spPr>
        <p:txBody>
          <a:bodyPr wrap="square">
            <a:spAutoFit/>
          </a:bodyPr>
          <a:lstStyle/>
          <a:p>
            <a:r>
              <a:rPr lang="en-US" altLang="zh-CN" sz="2800" b="0" i="0" dirty="0">
                <a:solidFill>
                  <a:srgbClr val="000000"/>
                </a:solidFill>
                <a:effectLst/>
                <a:latin typeface="宋体" panose="02010600030101010101" pitchFamily="2" charset="-122"/>
                <a:ea typeface="宋体" panose="02010600030101010101" pitchFamily="2" charset="-122"/>
              </a:rPr>
              <a:t>                     </a:t>
            </a:r>
            <a:endParaRPr lang="zh-CN" altLang="en-US" sz="2800" dirty="0"/>
          </a:p>
        </p:txBody>
      </p:sp>
      <p:sp>
        <p:nvSpPr>
          <p:cNvPr id="4" name="六边形 3"/>
          <p:cNvSpPr/>
          <p:nvPr/>
        </p:nvSpPr>
        <p:spPr>
          <a:xfrm>
            <a:off x="5505255" y="1018096"/>
            <a:ext cx="6561054" cy="5005632"/>
          </a:xfrm>
          <a:prstGeom prst="hexagon">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CN" sz="3200" dirty="0">
                <a:solidFill>
                  <a:srgbClr val="000000"/>
                </a:solidFill>
                <a:latin typeface="宋体" panose="02010600030101010101" pitchFamily="2" charset="-122"/>
                <a:ea typeface="宋体" panose="02010600030101010101" pitchFamily="2" charset="-122"/>
              </a:rPr>
              <a:t>       D </a:t>
            </a:r>
            <a:r>
              <a:rPr lang="zh-CN" altLang="en-US" sz="3200" dirty="0">
                <a:solidFill>
                  <a:srgbClr val="000000"/>
                </a:solidFill>
                <a:latin typeface="宋体" panose="02010600030101010101" pitchFamily="2" charset="-122"/>
                <a:ea typeface="宋体" panose="02010600030101010101" pitchFamily="2" charset="-122"/>
              </a:rPr>
              <a:t>篇 </a:t>
            </a:r>
            <a:endParaRPr lang="en-US" altLang="zh-CN" sz="3200" dirty="0">
              <a:solidFill>
                <a:srgbClr val="000000"/>
              </a:solidFill>
              <a:latin typeface="宋体" panose="02010600030101010101" pitchFamily="2" charset="-122"/>
              <a:ea typeface="宋体" panose="02010600030101010101" pitchFamily="2" charset="-122"/>
            </a:endParaRPr>
          </a:p>
          <a:p>
            <a:r>
              <a:rPr lang="zh-CN" altLang="en-US" sz="3200" dirty="0">
                <a:solidFill>
                  <a:srgbClr val="000000"/>
                </a:solidFill>
                <a:latin typeface="宋体" panose="02010600030101010101" pitchFamily="2" charset="-122"/>
                <a:ea typeface="宋体" panose="02010600030101010101" pitchFamily="2" charset="-122"/>
              </a:rPr>
              <a:t>   本文的语篇类型是说明文， 主题语境是“人与自然” ， 主要介绍了天文学家寻找类地行星的方法和目标。 他们使用望远镜、 多普勒技术和监测恒星光度变化等方法来寻找类地行星。</a:t>
            </a:r>
            <a:r>
              <a:rPr lang="zh-CN" altLang="en-US" sz="3200" dirty="0"/>
              <a:t> </a:t>
            </a:r>
            <a:br>
              <a:rPr lang="zh-CN" altLang="en-US" sz="3200" dirty="0"/>
            </a:br>
            <a:endParaRPr lang="zh-CN" altLang="en-US" sz="3200" dirty="0"/>
          </a:p>
          <a:p>
            <a:pPr algn="ctr"/>
            <a:endParaRPr lang="zh-CN" altLang="en-US" dirty="0"/>
          </a:p>
        </p:txBody>
      </p:sp>
      <p:pic>
        <p:nvPicPr>
          <p:cNvPr id="10242" name="Picture 2" descr="望远镜与类地行星 的图像结果"/>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6147" y="75414"/>
            <a:ext cx="4315023" cy="2731774"/>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近地小行星观测望远镜----上海天文台光学天文技术研究室"/>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0776" y="2808451"/>
            <a:ext cx="3544480" cy="4049549"/>
          </a:xfrm>
          <a:prstGeom prst="rect">
            <a:avLst/>
          </a:prstGeom>
          <a:noFill/>
          <a:extLst>
            <a:ext uri="{909E8E84-426E-40DD-AFC4-6F175D3DCCD1}">
              <a14:hiddenFill xmlns:a14="http://schemas.microsoft.com/office/drawing/2010/main">
                <a:solidFill>
                  <a:srgbClr val="FFFFFF"/>
                </a:solidFill>
              </a14:hiddenFill>
            </a:ext>
          </a:extLst>
        </p:spPr>
      </p:pic>
      <p:pic>
        <p:nvPicPr>
          <p:cNvPr id="5126" name="图片 1" descr="logo横版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38084" y="3230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flipV="1">
            <a:off x="174046" y="852877"/>
            <a:ext cx="10066196" cy="1"/>
          </a:xfrm>
          <a:prstGeom prst="line">
            <a:avLst/>
          </a:prstGeom>
          <a:ln w="76200">
            <a:solidFill>
              <a:srgbClr val="9B0000"/>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12206" y="352675"/>
            <a:ext cx="1474140" cy="733610"/>
          </a:xfrm>
          <a:prstGeom prst="rect">
            <a:avLst/>
          </a:prstGeom>
        </p:spPr>
      </p:pic>
      <p:sp>
        <p:nvSpPr>
          <p:cNvPr id="18" name="TextBox 237"/>
          <p:cNvSpPr txBox="1"/>
          <p:nvPr/>
        </p:nvSpPr>
        <p:spPr>
          <a:xfrm>
            <a:off x="2294890" y="241300"/>
            <a:ext cx="3744595" cy="583565"/>
          </a:xfrm>
          <a:prstGeom prst="rect">
            <a:avLst/>
          </a:prstGeom>
          <a:noFill/>
        </p:spPr>
        <p:txBody>
          <a:bodyPr wrap="square" rtlCol="0">
            <a:spAutoFit/>
          </a:bodyPr>
          <a:lstStyle/>
          <a:p>
            <a:r>
              <a:rPr lang="en-US" altLang="zh-CN"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D </a:t>
            </a:r>
            <a:r>
              <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篇：说明文</a:t>
            </a:r>
            <a:endPar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endParaRPr>
          </a:p>
        </p:txBody>
      </p:sp>
      <p:sp>
        <p:nvSpPr>
          <p:cNvPr id="19" name="文本框 18"/>
          <p:cNvSpPr txBox="1"/>
          <p:nvPr/>
        </p:nvSpPr>
        <p:spPr>
          <a:xfrm>
            <a:off x="4998085" y="118110"/>
            <a:ext cx="10095865" cy="829945"/>
          </a:xfrm>
          <a:prstGeom prst="rect">
            <a:avLst/>
          </a:prstGeom>
          <a:noFill/>
        </p:spPr>
        <p:txBody>
          <a:bodyPr wrap="square" rtlCol="0" anchor="t">
            <a:spAutoFit/>
          </a:bodyPr>
          <a:lstStyle/>
          <a:p>
            <a:pPr indent="609600" algn="just" fontAlgn="auto">
              <a:lnSpc>
                <a:spcPct val="150000"/>
              </a:lnSpc>
            </a:pPr>
            <a:r>
              <a:rPr lang="zh-CN" altLang="en-US" sz="3200" b="1" dirty="0">
                <a:latin typeface="宋体" panose="02010600030101010101" pitchFamily="2" charset="-122"/>
                <a:ea typeface="宋体" panose="02010600030101010101" pitchFamily="2" charset="-122"/>
              </a:rPr>
              <a:t>主题语境</a:t>
            </a:r>
            <a:r>
              <a:rPr lang="en-US" altLang="zh-CN" sz="3200" b="1" dirty="0">
                <a:latin typeface="宋体" panose="02010600030101010101" pitchFamily="2" charset="-122"/>
                <a:ea typeface="宋体" panose="02010600030101010101" pitchFamily="2" charset="-122"/>
              </a:rPr>
              <a:t>--</a:t>
            </a:r>
            <a:r>
              <a:rPr lang="zh-CN" altLang="en-US" sz="3200" b="1" dirty="0">
                <a:latin typeface="宋体" panose="02010600030101010101" pitchFamily="2" charset="-122"/>
                <a:ea typeface="宋体" panose="02010600030101010101" pitchFamily="2" charset="-122"/>
              </a:rPr>
              <a:t>人与自然</a:t>
            </a:r>
            <a:endParaRPr lang="zh-CN" altLang="en-US" sz="3200" b="1" dirty="0">
              <a:latin typeface="宋体" panose="02010600030101010101" pitchFamily="2" charset="-122"/>
              <a:ea typeface="宋体" panose="02010600030101010101" pitchFamily="2" charset="-122"/>
            </a:endParaRPr>
          </a:p>
        </p:txBody>
      </p:sp>
      <p:sp>
        <p:nvSpPr>
          <p:cNvPr id="100" name="文本框 99"/>
          <p:cNvSpPr txBox="1"/>
          <p:nvPr/>
        </p:nvSpPr>
        <p:spPr>
          <a:xfrm>
            <a:off x="215900" y="1029335"/>
            <a:ext cx="11802110" cy="3108543"/>
          </a:xfrm>
          <a:prstGeom prst="rect">
            <a:avLst/>
          </a:prstGeom>
          <a:noFill/>
          <a:ln w="9525">
            <a:noFill/>
          </a:ln>
        </p:spPr>
        <p:txBody>
          <a:bodyPr wrap="square">
            <a:spAutoFit/>
          </a:bodyPr>
          <a:lstStyle/>
          <a:p>
            <a:pPr indent="444500"/>
            <a:r>
              <a:rPr lang="en-US" sz="2800" dirty="0">
                <a:latin typeface="Times New Roman" panose="02020603050405020304" pitchFamily="18" charset="0"/>
                <a:cs typeface="Times New Roman" panose="02020603050405020304" pitchFamily="18" charset="0"/>
              </a:rPr>
              <a:t>(Para. 2) The most direct approach is to take a picture of it with a telescope. However, a more effective way is to use "the Doppler technique". </a:t>
            </a:r>
            <a:r>
              <a:rPr lang="en-US" sz="2800" dirty="0">
                <a:solidFill>
                  <a:srgbClr val="4F1CE2"/>
                </a:solidFill>
                <a:latin typeface="Times New Roman" panose="02020603050405020304" pitchFamily="18" charset="0"/>
                <a:cs typeface="Times New Roman" panose="02020603050405020304" pitchFamily="18" charset="0"/>
              </a:rPr>
              <a:t>This involves analyzing starlight for evidence that the star's movement is affected by the gravitational pull of a planet</a:t>
            </a:r>
            <a:r>
              <a:rPr lang="en-US" sz="2800" dirty="0">
                <a:latin typeface="Times New Roman" panose="02020603050405020304" pitchFamily="18" charset="0"/>
                <a:cs typeface="Times New Roman" panose="02020603050405020304" pitchFamily="18" charset="0"/>
              </a:rPr>
              <a:t>. Nowadays, astronomers can tell when a planet is pulling its star by only one meter a second-about human walking speed. That's enough to detect a giant planet in a big orbit, or a small planet if it's close to its star. </a:t>
            </a:r>
            <a:endParaRPr lang="en-US" sz="2800" dirty="0">
              <a:latin typeface="Times New Roman" panose="02020603050405020304" pitchFamily="18" charset="0"/>
              <a:cs typeface="Times New Roman" panose="02020603050405020304" pitchFamily="18" charset="0"/>
            </a:endParaRPr>
          </a:p>
        </p:txBody>
      </p:sp>
      <p:sp>
        <p:nvSpPr>
          <p:cNvPr id="13" name="矩形 12"/>
          <p:cNvSpPr/>
          <p:nvPr/>
        </p:nvSpPr>
        <p:spPr>
          <a:xfrm>
            <a:off x="257810" y="4162202"/>
            <a:ext cx="11718290" cy="2677656"/>
          </a:xfrm>
          <a:prstGeom prst="rect">
            <a:avLst/>
          </a:prstGeom>
          <a:ln>
            <a:solidFill>
              <a:srgbClr val="FF0000"/>
            </a:solidFill>
          </a:ln>
        </p:spPr>
        <p:txBody>
          <a:bodyPr wrap="square">
            <a:spAutoFit/>
          </a:bodyPr>
          <a:lstStyle/>
          <a:p>
            <a:r>
              <a:rPr lang="en-US" altLang="zh-CN" sz="2800" dirty="0">
                <a:latin typeface="Times New Roman" panose="02020603050405020304" pitchFamily="18" charset="0"/>
                <a:cs typeface="Times New Roman" panose="02020603050405020304" pitchFamily="18" charset="0"/>
              </a:rPr>
              <a:t>32. According to paragraph two, astronomers analyze starlight with the aim of finding ____.</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A. where we can detect a giant orbit</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B. why a small planet is close to its stars</a:t>
            </a:r>
            <a:endParaRPr lang="en-US" altLang="zh-CN" sz="2800" dirty="0">
              <a:latin typeface="Times New Roman" panose="02020603050405020304" pitchFamily="18" charset="0"/>
              <a:cs typeface="Times New Roman" panose="02020603050405020304" pitchFamily="18" charset="0"/>
            </a:endParaRPr>
          </a:p>
          <a:p>
            <a:r>
              <a:rPr lang="en-US" altLang="zh-CN" sz="2800" dirty="0">
                <a:solidFill>
                  <a:srgbClr val="FF0000"/>
                </a:solidFill>
                <a:latin typeface="Times New Roman" panose="02020603050405020304" pitchFamily="18" charset="0"/>
                <a:cs typeface="Times New Roman" panose="02020603050405020304" pitchFamily="18" charset="0"/>
              </a:rPr>
              <a:t>C. whether the motion of the stars is changed</a:t>
            </a:r>
            <a:endParaRPr lang="en-US" altLang="zh-CN" sz="2800" dirty="0">
              <a:solidFill>
                <a:srgbClr val="FF0000"/>
              </a:solidFill>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D. how strong the power of the gravitational pull is</a:t>
            </a:r>
            <a:endParaRPr lang="en-US" altLang="zh-CN" sz="2800" dirty="0">
              <a:latin typeface="Times New Roman" panose="02020603050405020304" pitchFamily="18" charset="0"/>
              <a:cs typeface="Times New Roman" panose="02020603050405020304" pitchFamily="18" charset="0"/>
            </a:endParaRPr>
          </a:p>
        </p:txBody>
      </p:sp>
      <p:cxnSp>
        <p:nvCxnSpPr>
          <p:cNvPr id="3" name="直接箭头连接符 2"/>
          <p:cNvCxnSpPr/>
          <p:nvPr/>
        </p:nvCxnSpPr>
        <p:spPr>
          <a:xfrm flipH="1">
            <a:off x="5207144" y="2392326"/>
            <a:ext cx="909811" cy="328770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02778" y="1931951"/>
            <a:ext cx="10879449" cy="460375"/>
          </a:xfrm>
          <a:prstGeom prst="rect">
            <a:avLst/>
          </a:prstGeom>
          <a:noFill/>
          <a:ln w="57150">
            <a:solidFill>
              <a:srgbClr val="FF0000"/>
            </a:solidFill>
          </a:ln>
        </p:spPr>
        <p:txBody>
          <a:bodyPr wrap="square" rtlCol="0">
            <a:spAutoFit/>
          </a:bodyPr>
          <a:lstStyle/>
          <a:p>
            <a:endParaRPr lang="zh-CN" altLang="en-US" sz="2400" dirty="0"/>
          </a:p>
        </p:txBody>
      </p:sp>
      <p:sp>
        <p:nvSpPr>
          <p:cNvPr id="5" name="矩形 4"/>
          <p:cNvSpPr/>
          <p:nvPr/>
        </p:nvSpPr>
        <p:spPr>
          <a:xfrm>
            <a:off x="8205718" y="4842707"/>
            <a:ext cx="2236510" cy="584775"/>
          </a:xfrm>
          <a:prstGeom prst="rect">
            <a:avLst/>
          </a:prstGeom>
          <a:solidFill>
            <a:schemeClr val="accent1">
              <a:lumMod val="20000"/>
              <a:lumOff val="80000"/>
            </a:schemeClr>
          </a:solidFill>
        </p:spPr>
        <p:txBody>
          <a:bodyPr wrap="none">
            <a:spAutoFit/>
          </a:bodyPr>
          <a:lstStyle/>
          <a:p>
            <a:pPr algn="l"/>
            <a:r>
              <a:rPr lang="zh-CN" altLang="en-US" sz="3200" b="1" kern="100" dirty="0">
                <a:solidFill>
                  <a:srgbClr val="C217CD"/>
                </a:solidFill>
                <a:latin typeface="微软雅黑" panose="020B0503020204020204" pitchFamily="34" charset="-122"/>
                <a:ea typeface="微软雅黑" panose="020B0503020204020204" pitchFamily="34" charset="-122"/>
                <a:cs typeface="Times New Roman" panose="02020603050405020304" pitchFamily="18" charset="0"/>
                <a:sym typeface="+mn-ea"/>
              </a:rPr>
              <a:t>细节</a:t>
            </a:r>
            <a:r>
              <a:rPr lang="zh-CN" altLang="zh-CN" sz="3200" b="1" kern="100" dirty="0">
                <a:solidFill>
                  <a:srgbClr val="C217CD"/>
                </a:solidFill>
                <a:latin typeface="微软雅黑" panose="020B0503020204020204" pitchFamily="34" charset="-122"/>
                <a:ea typeface="微软雅黑" panose="020B0503020204020204" pitchFamily="34" charset="-122"/>
                <a:cs typeface="Times New Roman" panose="02020603050405020304" pitchFamily="18" charset="0"/>
                <a:sym typeface="+mn-ea"/>
              </a:rPr>
              <a:t>判断题</a:t>
            </a:r>
            <a:endParaRPr lang="zh-CN" altLang="zh-CN" sz="3200" b="1" kern="100" dirty="0">
              <a:solidFill>
                <a:srgbClr val="C217CD"/>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11" name="文本框 10"/>
          <p:cNvSpPr txBox="1"/>
          <p:nvPr/>
        </p:nvSpPr>
        <p:spPr>
          <a:xfrm>
            <a:off x="105311" y="2369393"/>
            <a:ext cx="4379157" cy="398780"/>
          </a:xfrm>
          <a:prstGeom prst="rect">
            <a:avLst/>
          </a:prstGeom>
          <a:noFill/>
          <a:ln w="57150">
            <a:solidFill>
              <a:srgbClr val="FF0000"/>
            </a:solidFill>
          </a:ln>
        </p:spPr>
        <p:txBody>
          <a:bodyPr wrap="square" rtlCol="0">
            <a:spAutoFit/>
          </a:bodyPr>
          <a:lstStyle/>
          <a:p>
            <a:endParaRPr lang="zh-CN" altLang="en-US" sz="2000" dirty="0"/>
          </a:p>
        </p:txBody>
      </p:sp>
      <p:sp>
        <p:nvSpPr>
          <p:cNvPr id="2" name="文本框 1"/>
          <p:cNvSpPr txBox="1"/>
          <p:nvPr/>
        </p:nvSpPr>
        <p:spPr>
          <a:xfrm>
            <a:off x="9662475" y="1491527"/>
            <a:ext cx="2226294" cy="398780"/>
          </a:xfrm>
          <a:prstGeom prst="rect">
            <a:avLst/>
          </a:prstGeom>
          <a:noFill/>
          <a:ln w="57150">
            <a:solidFill>
              <a:srgbClr val="FF0000"/>
            </a:solidFill>
          </a:ln>
        </p:spPr>
        <p:txBody>
          <a:bodyPr wrap="square" rtlCol="0">
            <a:spAutoFit/>
          </a:bodyPr>
          <a:lstStyle/>
          <a:p>
            <a:endParaRPr lang="zh-CN" altLang="en-US" sz="2000" dirty="0"/>
          </a:p>
        </p:txBody>
      </p:sp>
      <p:pic>
        <p:nvPicPr>
          <p:cNvPr id="5126" name="图片 1" descr="logo横版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38084" y="3230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5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1000"/>
                                        <p:tgtEl>
                                          <p:spTgt spid="18"/>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up)">
                                      <p:cBhvr>
                                        <p:cTn id="14" dur="20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linds(horizont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linds(horizont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linds(horizontal)">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linds(horizontal)">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blinds(horizontal)">
                                      <p:cBhvr>
                                        <p:cTn id="3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8" grpId="0" bldLvl="0" animBg="1"/>
      <p:bldP spid="5" grpId="0" bldLvl="0" animBg="1"/>
      <p:bldP spid="11" grpId="0" bldLvl="0" animBg="1"/>
      <p:bldP spid="2"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flipV="1">
            <a:off x="174046" y="852877"/>
            <a:ext cx="10066196" cy="1"/>
          </a:xfrm>
          <a:prstGeom prst="line">
            <a:avLst/>
          </a:prstGeom>
          <a:ln w="76200">
            <a:solidFill>
              <a:srgbClr val="9B0000"/>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12206" y="352675"/>
            <a:ext cx="1474140" cy="733610"/>
          </a:xfrm>
          <a:prstGeom prst="rect">
            <a:avLst/>
          </a:prstGeom>
        </p:spPr>
      </p:pic>
      <p:sp>
        <p:nvSpPr>
          <p:cNvPr id="18" name="TextBox 237"/>
          <p:cNvSpPr txBox="1"/>
          <p:nvPr/>
        </p:nvSpPr>
        <p:spPr>
          <a:xfrm>
            <a:off x="2294890" y="241300"/>
            <a:ext cx="3744595" cy="583565"/>
          </a:xfrm>
          <a:prstGeom prst="rect">
            <a:avLst/>
          </a:prstGeom>
          <a:noFill/>
        </p:spPr>
        <p:txBody>
          <a:bodyPr wrap="square" rtlCol="0">
            <a:spAutoFit/>
          </a:bodyPr>
          <a:lstStyle/>
          <a:p>
            <a:r>
              <a:rPr lang="en-US" altLang="zh-CN"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D </a:t>
            </a:r>
            <a:r>
              <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篇：说明文</a:t>
            </a:r>
            <a:endPar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endParaRPr>
          </a:p>
        </p:txBody>
      </p:sp>
      <p:sp>
        <p:nvSpPr>
          <p:cNvPr id="19" name="文本框 18"/>
          <p:cNvSpPr txBox="1"/>
          <p:nvPr/>
        </p:nvSpPr>
        <p:spPr>
          <a:xfrm>
            <a:off x="4998085" y="118110"/>
            <a:ext cx="10095865" cy="829945"/>
          </a:xfrm>
          <a:prstGeom prst="rect">
            <a:avLst/>
          </a:prstGeom>
          <a:noFill/>
        </p:spPr>
        <p:txBody>
          <a:bodyPr wrap="square" rtlCol="0" anchor="t">
            <a:spAutoFit/>
          </a:bodyPr>
          <a:lstStyle/>
          <a:p>
            <a:pPr indent="609600" algn="just" fontAlgn="auto">
              <a:lnSpc>
                <a:spcPct val="150000"/>
              </a:lnSpc>
            </a:pPr>
            <a:r>
              <a:rPr lang="zh-CN" altLang="en-US" sz="3200" b="1" dirty="0">
                <a:latin typeface="宋体" panose="02010600030101010101" pitchFamily="2" charset="-122"/>
                <a:ea typeface="宋体" panose="02010600030101010101" pitchFamily="2" charset="-122"/>
              </a:rPr>
              <a:t>主题语境</a:t>
            </a:r>
            <a:r>
              <a:rPr lang="en-US" altLang="zh-CN" sz="3200" b="1" dirty="0">
                <a:latin typeface="宋体" panose="02010600030101010101" pitchFamily="2" charset="-122"/>
                <a:ea typeface="宋体" panose="02010600030101010101" pitchFamily="2" charset="-122"/>
              </a:rPr>
              <a:t>--</a:t>
            </a:r>
            <a:r>
              <a:rPr lang="zh-CN" altLang="en-US" sz="3200" b="1" dirty="0">
                <a:latin typeface="宋体" panose="02010600030101010101" pitchFamily="2" charset="-122"/>
                <a:ea typeface="宋体" panose="02010600030101010101" pitchFamily="2" charset="-122"/>
              </a:rPr>
              <a:t>人与自然</a:t>
            </a:r>
            <a:endParaRPr lang="zh-CN" altLang="en-US" sz="3200" b="1" dirty="0">
              <a:latin typeface="宋体" panose="02010600030101010101" pitchFamily="2" charset="-122"/>
              <a:ea typeface="宋体" panose="02010600030101010101" pitchFamily="2" charset="-122"/>
            </a:endParaRPr>
          </a:p>
        </p:txBody>
      </p:sp>
      <p:sp>
        <p:nvSpPr>
          <p:cNvPr id="100" name="文本框 99"/>
          <p:cNvSpPr txBox="1"/>
          <p:nvPr/>
        </p:nvSpPr>
        <p:spPr>
          <a:xfrm>
            <a:off x="215900" y="1029335"/>
            <a:ext cx="11577031" cy="2677656"/>
          </a:xfrm>
          <a:prstGeom prst="rect">
            <a:avLst/>
          </a:prstGeom>
          <a:noFill/>
          <a:ln w="9525">
            <a:noFill/>
          </a:ln>
        </p:spPr>
        <p:txBody>
          <a:bodyPr wrap="square">
            <a:spAutoFit/>
          </a:bodyPr>
          <a:lstStyle/>
          <a:p>
            <a:pPr indent="444500"/>
            <a:r>
              <a:rPr lang="en-US" sz="2800" dirty="0">
                <a:latin typeface="Times New Roman" panose="02020603050405020304" pitchFamily="18" charset="0"/>
                <a:cs typeface="Times New Roman" panose="02020603050405020304" pitchFamily="18" charset="0"/>
              </a:rPr>
              <a:t>(Para. 3)</a:t>
            </a:r>
            <a:r>
              <a:rPr lang="en-US" sz="2800" dirty="0">
                <a:solidFill>
                  <a:srgbClr val="4F1CE2"/>
                </a:solidFill>
                <a:latin typeface="Times New Roman" panose="02020603050405020304" pitchFamily="18" charset="0"/>
                <a:cs typeface="Times New Roman" panose="02020603050405020304" pitchFamily="18" charset="0"/>
              </a:rPr>
              <a:t> Another approach is to watch a star for a slight dip in its brightness. This occurs when an orbiting planet passes in front of the star and blocks part of its light. At most, a tenth of all planetary systems are oriented so that these mini-eclipses （</a:t>
            </a:r>
            <a:r>
              <a:rPr lang="en-US" sz="2800" dirty="0" err="1">
                <a:solidFill>
                  <a:srgbClr val="4F1CE2"/>
                </a:solidFill>
                <a:latin typeface="Times New Roman" panose="02020603050405020304" pitchFamily="18" charset="0"/>
                <a:cs typeface="Times New Roman" panose="02020603050405020304" pitchFamily="18" charset="0"/>
              </a:rPr>
              <a:t>日食</a:t>
            </a:r>
            <a:r>
              <a:rPr lang="en-US" sz="2800" dirty="0">
                <a:solidFill>
                  <a:srgbClr val="4F1CE2"/>
                </a:solidFill>
                <a:latin typeface="Times New Roman" panose="02020603050405020304" pitchFamily="18" charset="0"/>
                <a:cs typeface="Times New Roman" panose="02020603050405020304" pitchFamily="18" charset="0"/>
              </a:rPr>
              <a:t>, </a:t>
            </a:r>
            <a:r>
              <a:rPr lang="en-US" sz="2800" dirty="0" err="1">
                <a:solidFill>
                  <a:srgbClr val="4F1CE2"/>
                </a:solidFill>
                <a:latin typeface="Times New Roman" panose="02020603050405020304" pitchFamily="18" charset="0"/>
                <a:cs typeface="Times New Roman" panose="02020603050405020304" pitchFamily="18" charset="0"/>
              </a:rPr>
              <a:t>月食</a:t>
            </a:r>
            <a:r>
              <a:rPr lang="en-US" sz="2800" dirty="0">
                <a:solidFill>
                  <a:srgbClr val="4F1CE2"/>
                </a:solidFill>
                <a:latin typeface="Times New Roman" panose="02020603050405020304" pitchFamily="18" charset="0"/>
                <a:cs typeface="Times New Roman" panose="02020603050405020304" pitchFamily="18" charset="0"/>
              </a:rPr>
              <a:t>）—called transits （</a:t>
            </a:r>
            <a:r>
              <a:rPr lang="en-US" sz="2800" dirty="0" err="1">
                <a:solidFill>
                  <a:srgbClr val="4F1CE2"/>
                </a:solidFill>
                <a:latin typeface="Times New Roman" panose="02020603050405020304" pitchFamily="18" charset="0"/>
                <a:cs typeface="Times New Roman" panose="02020603050405020304" pitchFamily="18" charset="0"/>
              </a:rPr>
              <a:t>凌日</a:t>
            </a:r>
            <a:r>
              <a:rPr lang="en-US" sz="2800" dirty="0">
                <a:solidFill>
                  <a:srgbClr val="4F1CE2"/>
                </a:solidFill>
                <a:latin typeface="Times New Roman" panose="02020603050405020304" pitchFamily="18" charset="0"/>
                <a:cs typeface="Times New Roman" panose="02020603050405020304" pitchFamily="18" charset="0"/>
              </a:rPr>
              <a:t>）—are visible from Earth. So, astronomers have to monitor a lot of stars to capture just a few transits.</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3" name="矩形 12"/>
          <p:cNvSpPr/>
          <p:nvPr/>
        </p:nvSpPr>
        <p:spPr>
          <a:xfrm>
            <a:off x="257809" y="4567555"/>
            <a:ext cx="11535121" cy="2245360"/>
          </a:xfrm>
          <a:prstGeom prst="rect">
            <a:avLst/>
          </a:prstGeom>
          <a:ln>
            <a:solidFill>
              <a:srgbClr val="FF0000"/>
            </a:solidFill>
          </a:ln>
        </p:spPr>
        <p:txBody>
          <a:bodyPr wrap="square">
            <a:spAutoFit/>
          </a:bodyPr>
          <a:lstStyle/>
          <a:p>
            <a:r>
              <a:rPr lang="en-US" altLang="zh-CN" sz="2800" dirty="0">
                <a:latin typeface="Times New Roman" panose="02020603050405020304" pitchFamily="18" charset="0"/>
                <a:cs typeface="Times New Roman" panose="02020603050405020304" pitchFamily="18" charset="0"/>
              </a:rPr>
              <a:t>33. Why do astronomers have to monitor a lot of stars to capture transits?</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A. Transits last a very short period of time. </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B. Most planetary systems don't have transits. </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C. Transits only occur for a small number of stars. </a:t>
            </a:r>
            <a:endParaRPr lang="en-US" altLang="zh-CN" sz="2800" dirty="0">
              <a:latin typeface="Times New Roman" panose="02020603050405020304" pitchFamily="18" charset="0"/>
              <a:cs typeface="Times New Roman" panose="02020603050405020304" pitchFamily="18" charset="0"/>
            </a:endParaRPr>
          </a:p>
          <a:p>
            <a:r>
              <a:rPr lang="en-US" altLang="zh-CN" sz="2800" dirty="0">
                <a:solidFill>
                  <a:srgbClr val="FF0000"/>
                </a:solidFill>
                <a:latin typeface="Times New Roman" panose="02020603050405020304" pitchFamily="18" charset="0"/>
                <a:cs typeface="Times New Roman" panose="02020603050405020304" pitchFamily="18" charset="0"/>
              </a:rPr>
              <a:t>D. No more than 10% planetary systems have visible transits from Earth. </a:t>
            </a:r>
            <a:endParaRPr lang="en-US" altLang="zh-CN" sz="2800" dirty="0">
              <a:solidFill>
                <a:srgbClr val="FF0000"/>
              </a:solidFill>
              <a:latin typeface="Times New Roman" panose="02020603050405020304" pitchFamily="18" charset="0"/>
              <a:cs typeface="Times New Roman" panose="02020603050405020304" pitchFamily="18" charset="0"/>
            </a:endParaRPr>
          </a:p>
        </p:txBody>
      </p:sp>
      <p:cxnSp>
        <p:nvCxnSpPr>
          <p:cNvPr id="3" name="直接箭头连接符 2"/>
          <p:cNvCxnSpPr/>
          <p:nvPr/>
        </p:nvCxnSpPr>
        <p:spPr>
          <a:xfrm flipH="1">
            <a:off x="2180171" y="2359530"/>
            <a:ext cx="1987016" cy="411125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257810" y="1593358"/>
            <a:ext cx="11280598" cy="398780"/>
          </a:xfrm>
          <a:prstGeom prst="rect">
            <a:avLst/>
          </a:prstGeom>
          <a:noFill/>
          <a:ln w="57150">
            <a:solidFill>
              <a:srgbClr val="FF0000"/>
            </a:solidFill>
          </a:ln>
        </p:spPr>
        <p:txBody>
          <a:bodyPr wrap="square" rtlCol="0">
            <a:spAutoFit/>
          </a:bodyPr>
          <a:lstStyle/>
          <a:p>
            <a:endParaRPr lang="zh-CN" altLang="en-US" sz="2000" dirty="0"/>
          </a:p>
        </p:txBody>
      </p:sp>
      <p:sp>
        <p:nvSpPr>
          <p:cNvPr id="8" name="文本框 7"/>
          <p:cNvSpPr txBox="1"/>
          <p:nvPr/>
        </p:nvSpPr>
        <p:spPr>
          <a:xfrm>
            <a:off x="215900" y="2405380"/>
            <a:ext cx="11001997" cy="460375"/>
          </a:xfrm>
          <a:prstGeom prst="rect">
            <a:avLst/>
          </a:prstGeom>
          <a:noFill/>
          <a:ln w="57150">
            <a:solidFill>
              <a:srgbClr val="FF0000"/>
            </a:solidFill>
          </a:ln>
        </p:spPr>
        <p:txBody>
          <a:bodyPr wrap="square" rtlCol="0">
            <a:spAutoFit/>
          </a:bodyPr>
          <a:lstStyle/>
          <a:p>
            <a:endParaRPr lang="zh-CN" altLang="en-US" sz="2400" dirty="0"/>
          </a:p>
        </p:txBody>
      </p:sp>
      <p:sp>
        <p:nvSpPr>
          <p:cNvPr id="5" name="矩形 4"/>
          <p:cNvSpPr/>
          <p:nvPr/>
        </p:nvSpPr>
        <p:spPr>
          <a:xfrm>
            <a:off x="7564693" y="5512011"/>
            <a:ext cx="2214880" cy="583565"/>
          </a:xfrm>
          <a:prstGeom prst="rect">
            <a:avLst/>
          </a:prstGeom>
          <a:solidFill>
            <a:schemeClr val="accent1">
              <a:lumMod val="20000"/>
              <a:lumOff val="80000"/>
            </a:schemeClr>
          </a:solidFill>
        </p:spPr>
        <p:txBody>
          <a:bodyPr wrap="none">
            <a:spAutoFit/>
          </a:bodyPr>
          <a:lstStyle/>
          <a:p>
            <a:pPr algn="l"/>
            <a:r>
              <a:rPr lang="zh-CN" altLang="zh-CN" sz="32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细节理解题</a:t>
            </a:r>
            <a:endParaRPr lang="zh-CN" altLang="zh-CN" sz="32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6" name="文本框 5"/>
          <p:cNvSpPr txBox="1"/>
          <p:nvPr/>
        </p:nvSpPr>
        <p:spPr>
          <a:xfrm>
            <a:off x="257811" y="1945005"/>
            <a:ext cx="1627550" cy="460375"/>
          </a:xfrm>
          <a:prstGeom prst="rect">
            <a:avLst/>
          </a:prstGeom>
          <a:noFill/>
          <a:ln w="57150">
            <a:solidFill>
              <a:srgbClr val="FF0000"/>
            </a:solidFill>
          </a:ln>
        </p:spPr>
        <p:txBody>
          <a:bodyPr wrap="square" rtlCol="0">
            <a:spAutoFit/>
          </a:bodyPr>
          <a:lstStyle/>
          <a:p>
            <a:endParaRPr lang="zh-CN" altLang="en-US" sz="2400" dirty="0">
              <a:solidFill>
                <a:srgbClr val="FF0000"/>
              </a:solidFill>
            </a:endParaRPr>
          </a:p>
        </p:txBody>
      </p:sp>
      <p:sp>
        <p:nvSpPr>
          <p:cNvPr id="11" name="文本框 10"/>
          <p:cNvSpPr txBox="1"/>
          <p:nvPr/>
        </p:nvSpPr>
        <p:spPr>
          <a:xfrm>
            <a:off x="1885361" y="2037988"/>
            <a:ext cx="9653048" cy="398780"/>
          </a:xfrm>
          <a:prstGeom prst="rect">
            <a:avLst/>
          </a:prstGeom>
          <a:noFill/>
          <a:ln w="57150">
            <a:solidFill>
              <a:srgbClr val="FF0000"/>
            </a:solidFill>
          </a:ln>
        </p:spPr>
        <p:txBody>
          <a:bodyPr wrap="square" rtlCol="0">
            <a:spAutoFit/>
          </a:bodyPr>
          <a:lstStyle/>
          <a:p>
            <a:endParaRPr lang="zh-CN" altLang="en-US" sz="2000" dirty="0"/>
          </a:p>
        </p:txBody>
      </p:sp>
      <p:pic>
        <p:nvPicPr>
          <p:cNvPr id="5126" name="图片 1" descr="logo横版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38084" y="3230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1000"/>
                                        <p:tgtEl>
                                          <p:spTgt spid="18"/>
                                        </p:tgtEl>
                                      </p:cBhvr>
                                    </p:animEffect>
                                  </p:childTnLst>
                                </p:cTn>
                              </p:par>
                            </p:childTnLst>
                          </p:cTn>
                        </p:par>
                        <p:par>
                          <p:cTn id="16" fill="hold">
                            <p:stCondLst>
                              <p:cond delay="500"/>
                            </p:stCondLst>
                            <p:childTnLst>
                              <p:par>
                                <p:cTn id="17" presetID="22" presetClass="entr" presetSubtype="1"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up)">
                                      <p:cBhvr>
                                        <p:cTn id="19" dur="20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linds(horizont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linds(horizontal)">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linds(horizontal)">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blinds(horizontal)">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blinds(horizontal)">
                                      <p:cBhvr>
                                        <p:cTn id="4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4" grpId="0" bldLvl="0" animBg="1"/>
      <p:bldP spid="8" grpId="0" bldLvl="0" animBg="1"/>
      <p:bldP spid="5" grpId="0" bldLvl="0" animBg="1"/>
      <p:bldP spid="6" grpId="0" bldLvl="0" animBg="1"/>
      <p:bldP spid="11"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flipV="1">
            <a:off x="174046" y="852877"/>
            <a:ext cx="10066196" cy="1"/>
          </a:xfrm>
          <a:prstGeom prst="line">
            <a:avLst/>
          </a:prstGeom>
          <a:ln w="76200">
            <a:solidFill>
              <a:srgbClr val="9B0000"/>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12206" y="352675"/>
            <a:ext cx="1474140" cy="733610"/>
          </a:xfrm>
          <a:prstGeom prst="rect">
            <a:avLst/>
          </a:prstGeom>
        </p:spPr>
      </p:pic>
      <p:sp>
        <p:nvSpPr>
          <p:cNvPr id="18" name="TextBox 237"/>
          <p:cNvSpPr txBox="1"/>
          <p:nvPr/>
        </p:nvSpPr>
        <p:spPr>
          <a:xfrm>
            <a:off x="2294890" y="241300"/>
            <a:ext cx="3744595" cy="583565"/>
          </a:xfrm>
          <a:prstGeom prst="rect">
            <a:avLst/>
          </a:prstGeom>
          <a:noFill/>
        </p:spPr>
        <p:txBody>
          <a:bodyPr wrap="square" rtlCol="0">
            <a:spAutoFit/>
          </a:bodyPr>
          <a:lstStyle/>
          <a:p>
            <a:r>
              <a:rPr lang="en-US" altLang="zh-CN"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D </a:t>
            </a:r>
            <a:r>
              <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篇：说明文</a:t>
            </a:r>
            <a:endPar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endParaRPr>
          </a:p>
        </p:txBody>
      </p:sp>
      <p:sp>
        <p:nvSpPr>
          <p:cNvPr id="19" name="文本框 18"/>
          <p:cNvSpPr txBox="1"/>
          <p:nvPr/>
        </p:nvSpPr>
        <p:spPr>
          <a:xfrm>
            <a:off x="4998085" y="118110"/>
            <a:ext cx="10095865" cy="829945"/>
          </a:xfrm>
          <a:prstGeom prst="rect">
            <a:avLst/>
          </a:prstGeom>
          <a:noFill/>
        </p:spPr>
        <p:txBody>
          <a:bodyPr wrap="square" rtlCol="0" anchor="t">
            <a:spAutoFit/>
          </a:bodyPr>
          <a:lstStyle/>
          <a:p>
            <a:pPr indent="609600" algn="just" fontAlgn="auto">
              <a:lnSpc>
                <a:spcPct val="150000"/>
              </a:lnSpc>
            </a:pPr>
            <a:r>
              <a:rPr lang="zh-CN" altLang="en-US" sz="3200" b="1" dirty="0">
                <a:latin typeface="宋体" panose="02010600030101010101" pitchFamily="2" charset="-122"/>
                <a:ea typeface="宋体" panose="02010600030101010101" pitchFamily="2" charset="-122"/>
              </a:rPr>
              <a:t>主题语境</a:t>
            </a:r>
            <a:r>
              <a:rPr lang="en-US" altLang="zh-CN" sz="3200" b="1" dirty="0">
                <a:latin typeface="宋体" panose="02010600030101010101" pitchFamily="2" charset="-122"/>
                <a:ea typeface="宋体" panose="02010600030101010101" pitchFamily="2" charset="-122"/>
              </a:rPr>
              <a:t>--</a:t>
            </a:r>
            <a:r>
              <a:rPr lang="zh-CN" altLang="en-US" sz="3200" b="1" dirty="0">
                <a:latin typeface="宋体" panose="02010600030101010101" pitchFamily="2" charset="-122"/>
                <a:ea typeface="宋体" panose="02010600030101010101" pitchFamily="2" charset="-122"/>
              </a:rPr>
              <a:t>人与自然</a:t>
            </a:r>
            <a:endParaRPr lang="zh-CN" altLang="en-US" sz="3200" b="1" dirty="0">
              <a:latin typeface="宋体" panose="02010600030101010101" pitchFamily="2" charset="-122"/>
              <a:ea typeface="宋体" panose="02010600030101010101" pitchFamily="2" charset="-122"/>
            </a:endParaRPr>
          </a:p>
        </p:txBody>
      </p:sp>
      <p:sp>
        <p:nvSpPr>
          <p:cNvPr id="100" name="文本框 99"/>
          <p:cNvSpPr txBox="1"/>
          <p:nvPr/>
        </p:nvSpPr>
        <p:spPr>
          <a:xfrm>
            <a:off x="215900" y="1029335"/>
            <a:ext cx="11595885" cy="3108543"/>
          </a:xfrm>
          <a:prstGeom prst="rect">
            <a:avLst/>
          </a:prstGeom>
          <a:noFill/>
          <a:ln w="9525">
            <a:noFill/>
          </a:ln>
        </p:spPr>
        <p:txBody>
          <a:bodyPr wrap="square">
            <a:spAutoFit/>
          </a:bodyPr>
          <a:lstStyle/>
          <a:p>
            <a:pPr indent="444500"/>
            <a:r>
              <a:rPr lang="en-US" sz="2800" dirty="0">
                <a:latin typeface="Times New Roman" panose="02020603050405020304" pitchFamily="18" charset="0"/>
                <a:cs typeface="Times New Roman" panose="02020603050405020304" pitchFamily="18" charset="0"/>
              </a:rPr>
              <a:t>(Para. 5)</a:t>
            </a:r>
            <a:r>
              <a:rPr lang="en-US" sz="2800" dirty="0">
                <a:solidFill>
                  <a:srgbClr val="4F1CE2"/>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The best places to look may be dwarf stars. Smaller than the sun, dwarf stars are plentiful; seven of the ten stars nearest to Earth are dwarf stars. They also provide a steady supply of sunlight to any life-bearing planets within their habitable zone. Additionally, dwarf stars are dim, so the habitable zone lies closer in. If the planet is closer to the star, it's easier for astronomers to detect a transit observation. A close-in planet also has a stronger pull on its star. That makes it easier to detect with the Doppler method. </a:t>
            </a:r>
            <a:endParaRPr lang="en-US" sz="2800" dirty="0">
              <a:latin typeface="Times New Roman" panose="02020603050405020304" pitchFamily="18" charset="0"/>
              <a:cs typeface="Times New Roman" panose="02020603050405020304" pitchFamily="18" charset="0"/>
            </a:endParaRPr>
          </a:p>
        </p:txBody>
      </p:sp>
      <p:sp>
        <p:nvSpPr>
          <p:cNvPr id="13" name="矩形 12"/>
          <p:cNvSpPr/>
          <p:nvPr/>
        </p:nvSpPr>
        <p:spPr>
          <a:xfrm>
            <a:off x="257810" y="4506595"/>
            <a:ext cx="11718290" cy="2246769"/>
          </a:xfrm>
          <a:prstGeom prst="rect">
            <a:avLst/>
          </a:prstGeom>
          <a:ln>
            <a:solidFill>
              <a:srgbClr val="FF0000"/>
            </a:solidFill>
          </a:ln>
        </p:spPr>
        <p:txBody>
          <a:bodyPr wrap="square">
            <a:spAutoFit/>
          </a:bodyPr>
          <a:lstStyle/>
          <a:p>
            <a:r>
              <a:rPr lang="en-US" altLang="zh-CN" sz="2800" dirty="0">
                <a:latin typeface="Times New Roman" panose="02020603050405020304" pitchFamily="18" charset="0"/>
                <a:cs typeface="Times New Roman" panose="02020603050405020304" pitchFamily="18" charset="0"/>
              </a:rPr>
              <a:t>34. Dwarf stars may be good places to spot Earth-like planets because</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A. dwarf stars are limited in number</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B. their planets are close to the Earth</a:t>
            </a:r>
            <a:endParaRPr lang="en-US" altLang="zh-CN" sz="2800" dirty="0">
              <a:latin typeface="Times New Roman" panose="02020603050405020304" pitchFamily="18" charset="0"/>
              <a:cs typeface="Times New Roman" panose="02020603050405020304" pitchFamily="18" charset="0"/>
            </a:endParaRPr>
          </a:p>
          <a:p>
            <a:r>
              <a:rPr lang="en-US" altLang="zh-CN" sz="2800" dirty="0">
                <a:solidFill>
                  <a:srgbClr val="FF0000"/>
                </a:solidFill>
                <a:latin typeface="Times New Roman" panose="02020603050405020304" pitchFamily="18" charset="0"/>
                <a:cs typeface="Times New Roman" panose="02020603050405020304" pitchFamily="18" charset="0"/>
              </a:rPr>
              <a:t>C. the closeness of the habitable zone to dwarf stars aids detection</a:t>
            </a:r>
            <a:endParaRPr lang="en-US" altLang="zh-CN" sz="2800" dirty="0">
              <a:solidFill>
                <a:srgbClr val="FF0000"/>
              </a:solidFill>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D. the brightness of dwarf stars to Earth improves their visibility</a:t>
            </a:r>
            <a:endParaRPr lang="en-US" altLang="zh-CN" sz="2800" b="1" dirty="0">
              <a:solidFill>
                <a:srgbClr val="FF0000"/>
              </a:solidFill>
              <a:latin typeface="Times New Roman" panose="02020603050405020304" pitchFamily="18" charset="0"/>
              <a:cs typeface="Times New Roman" panose="02020603050405020304" pitchFamily="18" charset="0"/>
            </a:endParaRPr>
          </a:p>
        </p:txBody>
      </p:sp>
      <p:sp>
        <p:nvSpPr>
          <p:cNvPr id="12" name="文本框 11"/>
          <p:cNvSpPr txBox="1"/>
          <p:nvPr/>
        </p:nvSpPr>
        <p:spPr>
          <a:xfrm>
            <a:off x="215900" y="2830195"/>
            <a:ext cx="11492865" cy="460375"/>
          </a:xfrm>
          <a:prstGeom prst="rect">
            <a:avLst/>
          </a:prstGeom>
          <a:noFill/>
          <a:ln w="57150">
            <a:solidFill>
              <a:srgbClr val="FF0000"/>
            </a:solidFill>
          </a:ln>
        </p:spPr>
        <p:txBody>
          <a:bodyPr wrap="square" rtlCol="0">
            <a:spAutoFit/>
          </a:bodyPr>
          <a:lstStyle/>
          <a:p>
            <a:endParaRPr lang="zh-CN" altLang="en-US" sz="2400" dirty="0"/>
          </a:p>
        </p:txBody>
      </p:sp>
      <p:cxnSp>
        <p:nvCxnSpPr>
          <p:cNvPr id="3" name="直接箭头连接符 2"/>
          <p:cNvCxnSpPr/>
          <p:nvPr/>
        </p:nvCxnSpPr>
        <p:spPr>
          <a:xfrm>
            <a:off x="5275580" y="3290570"/>
            <a:ext cx="312420" cy="311467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8507668" y="4979377"/>
            <a:ext cx="2214880" cy="583565"/>
          </a:xfrm>
          <a:prstGeom prst="rect">
            <a:avLst/>
          </a:prstGeom>
          <a:solidFill>
            <a:schemeClr val="accent1">
              <a:lumMod val="20000"/>
              <a:lumOff val="80000"/>
            </a:schemeClr>
          </a:solidFill>
        </p:spPr>
        <p:txBody>
          <a:bodyPr wrap="none">
            <a:spAutoFit/>
          </a:bodyPr>
          <a:lstStyle/>
          <a:p>
            <a:pPr algn="l"/>
            <a:r>
              <a:rPr lang="zh-CN" altLang="zh-CN" sz="32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推理判断题</a:t>
            </a:r>
            <a:endParaRPr lang="zh-CN" altLang="zh-CN" sz="32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6" name="文本框 5"/>
          <p:cNvSpPr txBox="1"/>
          <p:nvPr/>
        </p:nvSpPr>
        <p:spPr>
          <a:xfrm>
            <a:off x="3280528" y="2369820"/>
            <a:ext cx="8428872" cy="460375"/>
          </a:xfrm>
          <a:prstGeom prst="rect">
            <a:avLst/>
          </a:prstGeom>
          <a:noFill/>
          <a:ln w="57150">
            <a:solidFill>
              <a:srgbClr val="FF0000"/>
            </a:solidFill>
          </a:ln>
        </p:spPr>
        <p:txBody>
          <a:bodyPr wrap="square" rtlCol="0">
            <a:spAutoFit/>
          </a:bodyPr>
          <a:lstStyle/>
          <a:p>
            <a:endParaRPr lang="zh-CN" altLang="en-US" sz="2400" dirty="0"/>
          </a:p>
        </p:txBody>
      </p:sp>
      <p:sp>
        <p:nvSpPr>
          <p:cNvPr id="11" name="文本框 10"/>
          <p:cNvSpPr txBox="1"/>
          <p:nvPr/>
        </p:nvSpPr>
        <p:spPr>
          <a:xfrm>
            <a:off x="257810" y="3290570"/>
            <a:ext cx="11186330" cy="368717"/>
          </a:xfrm>
          <a:prstGeom prst="rect">
            <a:avLst/>
          </a:prstGeom>
          <a:noFill/>
          <a:ln w="57150">
            <a:solidFill>
              <a:srgbClr val="FF0000"/>
            </a:solidFill>
          </a:ln>
        </p:spPr>
        <p:txBody>
          <a:bodyPr wrap="square" rtlCol="0">
            <a:spAutoFit/>
          </a:bodyPr>
          <a:lstStyle/>
          <a:p>
            <a:endParaRPr lang="zh-CN" altLang="en-US" sz="2400" dirty="0"/>
          </a:p>
        </p:txBody>
      </p:sp>
      <p:sp>
        <p:nvSpPr>
          <p:cNvPr id="2" name="文本框 1"/>
          <p:cNvSpPr txBox="1"/>
          <p:nvPr/>
        </p:nvSpPr>
        <p:spPr>
          <a:xfrm>
            <a:off x="257811" y="3659287"/>
            <a:ext cx="7434462" cy="552033"/>
          </a:xfrm>
          <a:prstGeom prst="rect">
            <a:avLst/>
          </a:prstGeom>
          <a:noFill/>
          <a:ln w="57150">
            <a:solidFill>
              <a:srgbClr val="FF0000"/>
            </a:solidFill>
          </a:ln>
        </p:spPr>
        <p:txBody>
          <a:bodyPr wrap="square" rtlCol="0">
            <a:spAutoFit/>
          </a:bodyPr>
          <a:lstStyle/>
          <a:p>
            <a:endParaRPr lang="zh-CN" altLang="en-US" sz="2400" dirty="0"/>
          </a:p>
        </p:txBody>
      </p:sp>
      <p:pic>
        <p:nvPicPr>
          <p:cNvPr id="5126" name="图片 1" descr="logo横版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38084" y="3230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5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1000"/>
                                        <p:tgtEl>
                                          <p:spTgt spid="18"/>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up)">
                                      <p:cBhvr>
                                        <p:cTn id="14" dur="20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linds(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linds(horizont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linds(horizontal)">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linds(horizontal)">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blinds(horizontal)">
                                      <p:cBhvr>
                                        <p:cTn id="39" dur="500"/>
                                        <p:tgtEl>
                                          <p:spTgt spid="2"/>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blinds(horizontal)">
                                      <p:cBhvr>
                                        <p:cTn id="4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12" grpId="0" bldLvl="0" animBg="1"/>
      <p:bldP spid="5" grpId="0" bldLvl="0" animBg="1"/>
      <p:bldP spid="6" grpId="0" bldLvl="0" animBg="1"/>
      <p:bldP spid="11" grpId="0" bldLvl="0" animBg="1"/>
      <p:bldP spid="2"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flipV="1">
            <a:off x="174046" y="852877"/>
            <a:ext cx="10066196" cy="1"/>
          </a:xfrm>
          <a:prstGeom prst="line">
            <a:avLst/>
          </a:prstGeom>
          <a:ln w="76200">
            <a:solidFill>
              <a:srgbClr val="9B0000"/>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12206" y="352675"/>
            <a:ext cx="1474140" cy="733610"/>
          </a:xfrm>
          <a:prstGeom prst="rect">
            <a:avLst/>
          </a:prstGeom>
        </p:spPr>
      </p:pic>
      <p:sp>
        <p:nvSpPr>
          <p:cNvPr id="18" name="TextBox 237"/>
          <p:cNvSpPr txBox="1"/>
          <p:nvPr/>
        </p:nvSpPr>
        <p:spPr>
          <a:xfrm>
            <a:off x="2294890" y="241300"/>
            <a:ext cx="3744595" cy="583565"/>
          </a:xfrm>
          <a:prstGeom prst="rect">
            <a:avLst/>
          </a:prstGeom>
          <a:noFill/>
        </p:spPr>
        <p:txBody>
          <a:bodyPr wrap="square" rtlCol="0">
            <a:spAutoFit/>
          </a:bodyPr>
          <a:lstStyle/>
          <a:p>
            <a:r>
              <a:rPr lang="en-US" altLang="zh-CN"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D </a:t>
            </a:r>
            <a:r>
              <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篇：说明文</a:t>
            </a:r>
            <a:endPar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endParaRPr>
          </a:p>
        </p:txBody>
      </p:sp>
      <p:sp>
        <p:nvSpPr>
          <p:cNvPr id="19" name="文本框 18"/>
          <p:cNvSpPr txBox="1"/>
          <p:nvPr/>
        </p:nvSpPr>
        <p:spPr>
          <a:xfrm>
            <a:off x="4998085" y="118110"/>
            <a:ext cx="10095865" cy="829945"/>
          </a:xfrm>
          <a:prstGeom prst="rect">
            <a:avLst/>
          </a:prstGeom>
          <a:noFill/>
        </p:spPr>
        <p:txBody>
          <a:bodyPr wrap="square" rtlCol="0" anchor="t">
            <a:spAutoFit/>
          </a:bodyPr>
          <a:lstStyle/>
          <a:p>
            <a:pPr indent="609600" algn="just" fontAlgn="auto">
              <a:lnSpc>
                <a:spcPct val="150000"/>
              </a:lnSpc>
            </a:pPr>
            <a:r>
              <a:rPr lang="zh-CN" altLang="en-US" sz="3200" b="1" dirty="0">
                <a:latin typeface="宋体" panose="02010600030101010101" pitchFamily="2" charset="-122"/>
                <a:ea typeface="宋体" panose="02010600030101010101" pitchFamily="2" charset="-122"/>
              </a:rPr>
              <a:t>主题语境</a:t>
            </a:r>
            <a:r>
              <a:rPr lang="en-US" altLang="zh-CN" sz="3200" b="1" dirty="0">
                <a:latin typeface="宋体" panose="02010600030101010101" pitchFamily="2" charset="-122"/>
                <a:ea typeface="宋体" panose="02010600030101010101" pitchFamily="2" charset="-122"/>
              </a:rPr>
              <a:t>--</a:t>
            </a:r>
            <a:r>
              <a:rPr lang="zh-CN" altLang="en-US" sz="3200" b="1" dirty="0">
                <a:latin typeface="宋体" panose="02010600030101010101" pitchFamily="2" charset="-122"/>
                <a:ea typeface="宋体" panose="02010600030101010101" pitchFamily="2" charset="-122"/>
              </a:rPr>
              <a:t>人与自然</a:t>
            </a:r>
            <a:endParaRPr lang="zh-CN" altLang="en-US" sz="3200" b="1" dirty="0">
              <a:latin typeface="宋体" panose="02010600030101010101" pitchFamily="2" charset="-122"/>
              <a:ea typeface="宋体" panose="02010600030101010101" pitchFamily="2" charset="-122"/>
            </a:endParaRPr>
          </a:p>
        </p:txBody>
      </p:sp>
      <p:sp>
        <p:nvSpPr>
          <p:cNvPr id="100" name="文本框 99"/>
          <p:cNvSpPr txBox="1"/>
          <p:nvPr/>
        </p:nvSpPr>
        <p:spPr>
          <a:xfrm>
            <a:off x="215901" y="1029335"/>
            <a:ext cx="11492864" cy="1815882"/>
          </a:xfrm>
          <a:prstGeom prst="rect">
            <a:avLst/>
          </a:prstGeom>
          <a:noFill/>
          <a:ln w="9525">
            <a:noFill/>
          </a:ln>
        </p:spPr>
        <p:txBody>
          <a:bodyPr wrap="square">
            <a:spAutoFit/>
          </a:bodyPr>
          <a:lstStyle/>
          <a:p>
            <a:pPr indent="444500"/>
            <a:r>
              <a:rPr lang="en-US" sz="2800" dirty="0">
                <a:latin typeface="Times New Roman" panose="02020603050405020304" pitchFamily="18" charset="0"/>
                <a:cs typeface="Times New Roman" panose="02020603050405020304" pitchFamily="18" charset="0"/>
              </a:rPr>
              <a:t>(Para. 1)</a:t>
            </a:r>
            <a:r>
              <a:rPr lang="en-US" sz="2800" dirty="0">
                <a:solidFill>
                  <a:srgbClr val="4F1CE2"/>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With the fast development of astronomy, astronomers are eager to find a hint of the familiar: planets that resemble Earth. By pushing technology to the limits, astronomers are rapidly approaching the day when they can find another Earth. </a:t>
            </a:r>
            <a:endParaRPr lang="en-US" sz="2800" dirty="0">
              <a:latin typeface="Times New Roman" panose="02020603050405020304" pitchFamily="18" charset="0"/>
              <a:cs typeface="Times New Roman" panose="02020603050405020304" pitchFamily="18" charset="0"/>
            </a:endParaRPr>
          </a:p>
        </p:txBody>
      </p:sp>
      <p:sp>
        <p:nvSpPr>
          <p:cNvPr id="13" name="矩形 12"/>
          <p:cNvSpPr/>
          <p:nvPr/>
        </p:nvSpPr>
        <p:spPr>
          <a:xfrm>
            <a:off x="257810" y="4761119"/>
            <a:ext cx="11092180" cy="1384995"/>
          </a:xfrm>
          <a:prstGeom prst="rect">
            <a:avLst/>
          </a:prstGeom>
          <a:ln>
            <a:solidFill>
              <a:srgbClr val="FF0000"/>
            </a:solidFill>
          </a:ln>
        </p:spPr>
        <p:txBody>
          <a:bodyPr wrap="square">
            <a:spAutoFit/>
          </a:bodyPr>
          <a:lstStyle/>
          <a:p>
            <a:r>
              <a:rPr lang="en-US" altLang="zh-CN" sz="2800" dirty="0">
                <a:latin typeface="Times New Roman" panose="02020603050405020304" pitchFamily="18" charset="0"/>
                <a:cs typeface="Times New Roman" panose="02020603050405020304" pitchFamily="18" charset="0"/>
              </a:rPr>
              <a:t>35. What is the author's attitude to the discovery of Earth-like planets?</a:t>
            </a:r>
            <a:endParaRPr lang="en-US" altLang="zh-CN" sz="2800" dirty="0">
              <a:latin typeface="Times New Roman" panose="02020603050405020304" pitchFamily="18" charset="0"/>
              <a:cs typeface="Times New Roman" panose="02020603050405020304" pitchFamily="18" charset="0"/>
            </a:endParaRPr>
          </a:p>
          <a:p>
            <a:pPr marL="514350" indent="-514350">
              <a:buAutoNum type="alphaUcPeriod"/>
            </a:pPr>
            <a:r>
              <a:rPr lang="en-US" altLang="zh-CN" sz="2800" dirty="0">
                <a:solidFill>
                  <a:srgbClr val="FF0000"/>
                </a:solidFill>
                <a:latin typeface="Times New Roman" panose="02020603050405020304" pitchFamily="18" charset="0"/>
                <a:cs typeface="Times New Roman" panose="02020603050405020304" pitchFamily="18" charset="0"/>
              </a:rPr>
              <a:t>Confident. </a:t>
            </a:r>
            <a:r>
              <a:rPr lang="en-US" altLang="zh-CN" sz="2800" dirty="0">
                <a:latin typeface="Times New Roman" panose="02020603050405020304" pitchFamily="18" charset="0"/>
                <a:cs typeface="Times New Roman" panose="02020603050405020304" pitchFamily="18" charset="0"/>
              </a:rPr>
              <a:t>		B. Suspicious. 		</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C. Ambiguous. 		D. Unconcerned. </a:t>
            </a:r>
            <a:endParaRPr lang="en-US" altLang="zh-CN" sz="2800" dirty="0">
              <a:latin typeface="Times New Roman" panose="02020603050405020304" pitchFamily="18" charset="0"/>
              <a:cs typeface="Times New Roman" panose="02020603050405020304" pitchFamily="18" charset="0"/>
            </a:endParaRPr>
          </a:p>
        </p:txBody>
      </p:sp>
      <p:sp>
        <p:nvSpPr>
          <p:cNvPr id="12" name="文本框 11"/>
          <p:cNvSpPr txBox="1"/>
          <p:nvPr/>
        </p:nvSpPr>
        <p:spPr>
          <a:xfrm>
            <a:off x="174046" y="1951317"/>
            <a:ext cx="11492865" cy="460375"/>
          </a:xfrm>
          <a:prstGeom prst="rect">
            <a:avLst/>
          </a:prstGeom>
          <a:noFill/>
          <a:ln w="57150">
            <a:solidFill>
              <a:srgbClr val="FF0000"/>
            </a:solidFill>
          </a:ln>
        </p:spPr>
        <p:txBody>
          <a:bodyPr wrap="square" rtlCol="0">
            <a:spAutoFit/>
          </a:bodyPr>
          <a:lstStyle/>
          <a:p>
            <a:endParaRPr lang="zh-CN" altLang="en-US" sz="2400" dirty="0"/>
          </a:p>
        </p:txBody>
      </p:sp>
      <p:cxnSp>
        <p:nvCxnSpPr>
          <p:cNvPr id="3" name="直接箭头连接符 2"/>
          <p:cNvCxnSpPr>
            <a:stCxn id="12" idx="2"/>
          </p:cNvCxnSpPr>
          <p:nvPr/>
        </p:nvCxnSpPr>
        <p:spPr>
          <a:xfrm flipH="1">
            <a:off x="1979629" y="2411692"/>
            <a:ext cx="3940850" cy="291445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080182" y="5505239"/>
            <a:ext cx="2236510" cy="584775"/>
          </a:xfrm>
          <a:prstGeom prst="rect">
            <a:avLst/>
          </a:prstGeom>
          <a:solidFill>
            <a:schemeClr val="accent1">
              <a:lumMod val="20000"/>
              <a:lumOff val="80000"/>
            </a:schemeClr>
          </a:solidFill>
        </p:spPr>
        <p:txBody>
          <a:bodyPr wrap="none">
            <a:spAutoFit/>
          </a:bodyPr>
          <a:lstStyle/>
          <a:p>
            <a:pPr algn="l"/>
            <a:r>
              <a:rPr lang="zh-CN" altLang="en-US" sz="32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推理判断题</a:t>
            </a:r>
            <a:endParaRPr lang="zh-CN" altLang="zh-CN" sz="32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11" name="文本框 10"/>
          <p:cNvSpPr txBox="1"/>
          <p:nvPr/>
        </p:nvSpPr>
        <p:spPr>
          <a:xfrm>
            <a:off x="78701" y="2411692"/>
            <a:ext cx="3307715" cy="460375"/>
          </a:xfrm>
          <a:prstGeom prst="rect">
            <a:avLst/>
          </a:prstGeom>
          <a:noFill/>
          <a:ln w="57150">
            <a:solidFill>
              <a:srgbClr val="FF0000"/>
            </a:solidFill>
          </a:ln>
        </p:spPr>
        <p:txBody>
          <a:bodyPr wrap="square" rtlCol="0">
            <a:spAutoFit/>
          </a:bodyPr>
          <a:lstStyle/>
          <a:p>
            <a:endParaRPr lang="zh-CN" altLang="en-US" sz="2400" dirty="0"/>
          </a:p>
        </p:txBody>
      </p:sp>
      <p:sp>
        <p:nvSpPr>
          <p:cNvPr id="2" name="文本框 1"/>
          <p:cNvSpPr txBox="1"/>
          <p:nvPr/>
        </p:nvSpPr>
        <p:spPr>
          <a:xfrm>
            <a:off x="8071224" y="1509453"/>
            <a:ext cx="3495466" cy="460375"/>
          </a:xfrm>
          <a:prstGeom prst="rect">
            <a:avLst/>
          </a:prstGeom>
          <a:noFill/>
          <a:ln w="57150">
            <a:solidFill>
              <a:srgbClr val="FF0000"/>
            </a:solidFill>
          </a:ln>
        </p:spPr>
        <p:txBody>
          <a:bodyPr wrap="square" rtlCol="0">
            <a:spAutoFit/>
          </a:bodyPr>
          <a:lstStyle/>
          <a:p>
            <a:endParaRPr lang="zh-CN" altLang="en-US" sz="2400" dirty="0"/>
          </a:p>
        </p:txBody>
      </p:sp>
      <p:pic>
        <p:nvPicPr>
          <p:cNvPr id="5126" name="图片 1" descr="logo横版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38084" y="3230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5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1000"/>
                                        <p:tgtEl>
                                          <p:spTgt spid="18"/>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up)">
                                      <p:cBhvr>
                                        <p:cTn id="14" dur="20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linds(horizont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linds(horizont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linds(horizontal)">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linds(horizontal)">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blinds(horizontal)">
                                      <p:cBhvr>
                                        <p:cTn id="3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12" grpId="0" bldLvl="0" animBg="1"/>
      <p:bldP spid="5" grpId="0" bldLvl="0" animBg="1"/>
      <p:bldP spid="11" grpId="0" bldLvl="0" animBg="1"/>
      <p:bldP spid="2"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1402" y="711415"/>
            <a:ext cx="11553393" cy="6124754"/>
          </a:xfrm>
          <a:prstGeom prst="rect">
            <a:avLst/>
          </a:prstGeom>
          <a:solidFill>
            <a:schemeClr val="bg1"/>
          </a:solidFill>
          <a:ln>
            <a:solidFill>
              <a:srgbClr val="FF0000"/>
            </a:solidFill>
          </a:ln>
        </p:spPr>
        <p:txBody>
          <a:bodyPr wrap="square">
            <a:spAutoFit/>
          </a:bodyPr>
          <a:lstStyle/>
          <a:p>
            <a:pPr marL="514350" indent="-514350" algn="just">
              <a:buAutoNum type="arabicPeriod"/>
            </a:pPr>
            <a:r>
              <a:rPr lang="en-US" altLang="zh-CN" sz="2800" b="1" dirty="0">
                <a:solidFill>
                  <a:srgbClr val="FF0000"/>
                </a:solidFill>
                <a:latin typeface="Times New Roman" panose="02020603050405020304" pitchFamily="18" charset="0"/>
                <a:ea typeface="宋体" panose="02010600030101010101" pitchFamily="2" charset="-122"/>
              </a:rPr>
              <a:t>resemble</a:t>
            </a:r>
            <a:r>
              <a:rPr lang="en-US" altLang="zh-CN" sz="2800" b="1" dirty="0">
                <a:latin typeface="Times New Roman" panose="02020603050405020304" pitchFamily="18" charset="0"/>
                <a:ea typeface="宋体" panose="02010600030101010101" pitchFamily="2" charset="-122"/>
              </a:rPr>
              <a:t> </a:t>
            </a:r>
            <a:r>
              <a:rPr lang="en-US" altLang="zh-CN" sz="2800" b="1" dirty="0" err="1">
                <a:latin typeface="Times New Roman" panose="02020603050405020304" pitchFamily="18" charset="0"/>
                <a:ea typeface="宋体" panose="02010600030101010101" pitchFamily="2" charset="-122"/>
              </a:rPr>
              <a:t>vt.</a:t>
            </a:r>
            <a:r>
              <a:rPr lang="en-US" altLang="zh-CN" sz="2800" b="1" dirty="0">
                <a:latin typeface="Times New Roman" panose="02020603050405020304" pitchFamily="18" charset="0"/>
                <a:ea typeface="宋体" panose="02010600030101010101" pitchFamily="2" charset="-122"/>
              </a:rPr>
              <a:t> </a:t>
            </a:r>
            <a:r>
              <a:rPr lang="en-US" altLang="zh-CN" sz="2800" b="1" dirty="0">
                <a:solidFill>
                  <a:srgbClr val="C217CD"/>
                </a:solidFill>
                <a:latin typeface="Times New Roman" panose="02020603050405020304" pitchFamily="18" charset="0"/>
                <a:ea typeface="宋体" panose="02010600030101010101" pitchFamily="2" charset="-122"/>
              </a:rPr>
              <a:t>look like  </a:t>
            </a:r>
            <a:r>
              <a:rPr lang="zh-CN" altLang="en-US" sz="2800" b="1" dirty="0">
                <a:latin typeface="Times New Roman" panose="02020603050405020304" pitchFamily="18" charset="0"/>
                <a:ea typeface="宋体" panose="02010600030101010101" pitchFamily="2" charset="-122"/>
              </a:rPr>
              <a:t>看起来像</a:t>
            </a:r>
            <a:r>
              <a:rPr lang="en-US" altLang="zh-CN" sz="2800" b="1" dirty="0">
                <a:latin typeface="Times New Roman" panose="02020603050405020304" pitchFamily="18" charset="0"/>
                <a:ea typeface="宋体" panose="02010600030101010101" pitchFamily="2" charset="-122"/>
              </a:rPr>
              <a:t>…</a:t>
            </a:r>
            <a:endParaRPr lang="en-US" altLang="zh-CN" sz="2800" b="1" dirty="0">
              <a:latin typeface="Times New Roman" panose="02020603050405020304" pitchFamily="18" charset="0"/>
              <a:ea typeface="宋体" panose="02010600030101010101" pitchFamily="2" charset="-122"/>
            </a:endParaRPr>
          </a:p>
          <a:p>
            <a:pPr marL="514350" indent="-514350" algn="just">
              <a:buAutoNum type="arabicPeriod"/>
            </a:pPr>
            <a:r>
              <a:rPr lang="en-US" altLang="zh-CN" sz="2800" b="1" dirty="0">
                <a:solidFill>
                  <a:srgbClr val="C217CD"/>
                </a:solidFill>
                <a:latin typeface="Times New Roman" panose="02020603050405020304" pitchFamily="18" charset="0"/>
                <a:ea typeface="宋体" panose="02010600030101010101" pitchFamily="2" charset="-122"/>
              </a:rPr>
              <a:t>involve </a:t>
            </a:r>
            <a:r>
              <a:rPr lang="en-US" altLang="zh-CN" sz="2800" b="1" dirty="0">
                <a:latin typeface="Times New Roman" panose="02020603050405020304" pitchFamily="18" charset="0"/>
                <a:ea typeface="宋体" panose="02010600030101010101" pitchFamily="2" charset="-122"/>
              </a:rPr>
              <a:t>analyzing starlight    </a:t>
            </a:r>
            <a:r>
              <a:rPr lang="zh-CN" altLang="en-US" sz="2800" b="1" dirty="0">
                <a:latin typeface="Times New Roman" panose="02020603050405020304" pitchFamily="18" charset="0"/>
                <a:ea typeface="宋体" panose="02010600030101010101" pitchFamily="2" charset="-122"/>
              </a:rPr>
              <a:t>（</a:t>
            </a:r>
            <a:r>
              <a:rPr lang="en-US" altLang="zh-CN" sz="2800" b="1" dirty="0" err="1">
                <a:latin typeface="Times New Roman" panose="02020603050405020304" pitchFamily="18" charset="0"/>
                <a:ea typeface="宋体" panose="02010600030101010101" pitchFamily="2" charset="-122"/>
              </a:rPr>
              <a:t>vt.</a:t>
            </a:r>
            <a:r>
              <a:rPr lang="en-US" altLang="zh-CN" sz="2800" b="1" dirty="0">
                <a:latin typeface="Times New Roman" panose="02020603050405020304" pitchFamily="18" charset="0"/>
                <a:ea typeface="宋体" panose="02010600030101010101" pitchFamily="2" charset="-122"/>
              </a:rPr>
              <a:t> </a:t>
            </a:r>
            <a:r>
              <a:rPr lang="zh-CN" altLang="en-US" sz="2800" b="1" dirty="0">
                <a:latin typeface="Times New Roman" panose="02020603050405020304" pitchFamily="18" charset="0"/>
                <a:ea typeface="宋体" panose="02010600030101010101" pitchFamily="2" charset="-122"/>
              </a:rPr>
              <a:t>涉及；需要）（需要分析星光） </a:t>
            </a:r>
            <a:endParaRPr lang="en-US" altLang="zh-CN" sz="2800" b="1" dirty="0">
              <a:solidFill>
                <a:srgbClr val="C217CD"/>
              </a:solidFill>
              <a:latin typeface="Times New Roman" panose="02020603050405020304" pitchFamily="18" charset="0"/>
              <a:ea typeface="宋体" panose="02010600030101010101" pitchFamily="2" charset="-122"/>
            </a:endParaRPr>
          </a:p>
          <a:p>
            <a:pPr marL="514350" indent="-514350" algn="just">
              <a:buAutoNum type="arabicPeriod"/>
            </a:pPr>
            <a:r>
              <a:rPr lang="en-US" altLang="zh-CN" sz="2800" dirty="0">
                <a:solidFill>
                  <a:srgbClr val="FF0000"/>
                </a:solidFill>
                <a:latin typeface="Times New Roman" panose="02020603050405020304" pitchFamily="18" charset="0"/>
                <a:ea typeface="宋体" panose="02010600030101010101" pitchFamily="2" charset="-122"/>
              </a:rPr>
              <a:t>gravitational pull of a planet  </a:t>
            </a:r>
            <a:r>
              <a:rPr lang="zh-CN" altLang="en-US" sz="2800" dirty="0">
                <a:solidFill>
                  <a:srgbClr val="FF0000"/>
                </a:solidFill>
                <a:latin typeface="Times New Roman" panose="02020603050405020304" pitchFamily="18" charset="0"/>
                <a:ea typeface="宋体" panose="02010600030101010101" pitchFamily="2" charset="-122"/>
              </a:rPr>
              <a:t>行星的重力</a:t>
            </a:r>
            <a:endParaRPr lang="en-US" altLang="zh-CN" sz="2800" dirty="0">
              <a:solidFill>
                <a:srgbClr val="FF0000"/>
              </a:solidFill>
              <a:latin typeface="Times New Roman" panose="02020603050405020304" pitchFamily="18" charset="0"/>
              <a:ea typeface="宋体" panose="02010600030101010101" pitchFamily="2" charset="-122"/>
            </a:endParaRPr>
          </a:p>
          <a:p>
            <a:pPr marL="514350" indent="-514350" algn="just">
              <a:buAutoNum type="arabicPeriod"/>
            </a:pPr>
            <a:r>
              <a:rPr lang="en-US" altLang="zh-CN" sz="2800" dirty="0">
                <a:solidFill>
                  <a:srgbClr val="C00000"/>
                </a:solidFill>
                <a:latin typeface="Times New Roman" panose="02020603050405020304" pitchFamily="18" charset="0"/>
                <a:ea typeface="宋体" panose="02010600030101010101" pitchFamily="2" charset="-122"/>
              </a:rPr>
              <a:t>detect </a:t>
            </a:r>
            <a:r>
              <a:rPr lang="en-US" altLang="zh-CN" sz="2800" dirty="0">
                <a:latin typeface="Times New Roman" panose="02020603050405020304" pitchFamily="18" charset="0"/>
                <a:ea typeface="宋体" panose="02010600030101010101" pitchFamily="2" charset="-122"/>
              </a:rPr>
              <a:t>a giant planet in a big </a:t>
            </a:r>
            <a:r>
              <a:rPr lang="en-US" altLang="zh-CN" sz="2800" dirty="0">
                <a:solidFill>
                  <a:srgbClr val="C217CD"/>
                </a:solidFill>
                <a:latin typeface="Times New Roman" panose="02020603050405020304" pitchFamily="18" charset="0"/>
                <a:ea typeface="宋体" panose="02010600030101010101" pitchFamily="2" charset="-122"/>
              </a:rPr>
              <a:t>orbit</a:t>
            </a:r>
            <a:r>
              <a:rPr lang="en-US" altLang="zh-CN" sz="2800" dirty="0">
                <a:latin typeface="Times New Roman" panose="02020603050405020304" pitchFamily="18" charset="0"/>
                <a:ea typeface="宋体" panose="02010600030101010101" pitchFamily="2" charset="-122"/>
              </a:rPr>
              <a:t>   </a:t>
            </a:r>
            <a:r>
              <a:rPr lang="zh-CN" altLang="en-US" sz="2800" dirty="0">
                <a:latin typeface="Times New Roman" panose="02020603050405020304" pitchFamily="18" charset="0"/>
                <a:ea typeface="宋体" panose="02010600030101010101" pitchFamily="2" charset="-122"/>
              </a:rPr>
              <a:t>在大轨道上探测一颗巨大的行星</a:t>
            </a:r>
            <a:endParaRPr lang="en-US" altLang="zh-CN" sz="2800" dirty="0">
              <a:latin typeface="Times New Roman" panose="02020603050405020304" pitchFamily="18" charset="0"/>
              <a:ea typeface="宋体" panose="02010600030101010101" pitchFamily="2" charset="-122"/>
            </a:endParaRPr>
          </a:p>
          <a:p>
            <a:pPr marL="514350" indent="-514350" algn="just">
              <a:buAutoNum type="arabicPeriod"/>
            </a:pPr>
            <a:r>
              <a:rPr lang="en-US" altLang="zh-CN" sz="2800" dirty="0">
                <a:solidFill>
                  <a:srgbClr val="FF0000"/>
                </a:solidFill>
                <a:latin typeface="Times New Roman" panose="02020603050405020304" pitchFamily="18" charset="0"/>
                <a:ea typeface="宋体" panose="02010600030101010101" pitchFamily="2" charset="-122"/>
              </a:rPr>
              <a:t> a slight dip  </a:t>
            </a:r>
            <a:r>
              <a:rPr lang="zh-CN" altLang="en-US" sz="2800" dirty="0">
                <a:solidFill>
                  <a:srgbClr val="FF0000"/>
                </a:solidFill>
                <a:latin typeface="Times New Roman" panose="02020603050405020304" pitchFamily="18" charset="0"/>
                <a:ea typeface="宋体" panose="02010600030101010101" pitchFamily="2" charset="-122"/>
              </a:rPr>
              <a:t>轻微下降  （ </a:t>
            </a:r>
            <a:r>
              <a:rPr lang="en-US" altLang="zh-CN" sz="2800" dirty="0">
                <a:solidFill>
                  <a:srgbClr val="FF0000"/>
                </a:solidFill>
                <a:latin typeface="Times New Roman" panose="02020603050405020304" pitchFamily="18" charset="0"/>
                <a:ea typeface="宋体" panose="02010600030101010101" pitchFamily="2" charset="-122"/>
              </a:rPr>
              <a:t>a light drop) </a:t>
            </a:r>
            <a:endParaRPr lang="en-US" altLang="zh-CN" sz="2800" dirty="0">
              <a:solidFill>
                <a:srgbClr val="FF0000"/>
              </a:solidFill>
              <a:latin typeface="Times New Roman" panose="02020603050405020304" pitchFamily="18" charset="0"/>
              <a:ea typeface="宋体" panose="02010600030101010101" pitchFamily="2" charset="-122"/>
            </a:endParaRPr>
          </a:p>
          <a:p>
            <a:pPr marL="514350" indent="-514350" algn="just">
              <a:buAutoNum type="arabicPeriod"/>
            </a:pPr>
            <a:r>
              <a:rPr lang="en-US" altLang="zh-CN" sz="2800" dirty="0">
                <a:solidFill>
                  <a:srgbClr val="FF0000"/>
                </a:solidFill>
                <a:latin typeface="Times New Roman" panose="02020603050405020304" pitchFamily="18" charset="0"/>
                <a:ea typeface="宋体" panose="02010600030101010101" pitchFamily="2" charset="-122"/>
              </a:rPr>
              <a:t> blocks </a:t>
            </a:r>
            <a:r>
              <a:rPr lang="en-US" altLang="zh-CN" sz="2800" dirty="0">
                <a:solidFill>
                  <a:srgbClr val="0000FF"/>
                </a:solidFill>
                <a:latin typeface="Times New Roman" panose="02020603050405020304" pitchFamily="18" charset="0"/>
                <a:ea typeface="宋体" panose="02010600030101010101" pitchFamily="2" charset="-122"/>
              </a:rPr>
              <a:t>part of its light  </a:t>
            </a:r>
            <a:r>
              <a:rPr lang="zh-CN" altLang="en-US" sz="2800" dirty="0">
                <a:solidFill>
                  <a:srgbClr val="FF0000"/>
                </a:solidFill>
                <a:latin typeface="Times New Roman" panose="02020603050405020304" pitchFamily="18" charset="0"/>
                <a:ea typeface="宋体" panose="02010600030101010101" pitchFamily="2" charset="-122"/>
              </a:rPr>
              <a:t>阻挡</a:t>
            </a:r>
            <a:r>
              <a:rPr lang="zh-CN" altLang="en-US" sz="2800" dirty="0">
                <a:solidFill>
                  <a:srgbClr val="0000FF"/>
                </a:solidFill>
                <a:latin typeface="Times New Roman" panose="02020603050405020304" pitchFamily="18" charset="0"/>
                <a:ea typeface="宋体" panose="02010600030101010101" pitchFamily="2" charset="-122"/>
              </a:rPr>
              <a:t>一部分的光</a:t>
            </a:r>
            <a:endParaRPr lang="en-US" altLang="zh-CN" sz="2800" dirty="0">
              <a:solidFill>
                <a:srgbClr val="0000FF"/>
              </a:solidFill>
              <a:latin typeface="Times New Roman" panose="02020603050405020304" pitchFamily="18" charset="0"/>
              <a:ea typeface="宋体" panose="02010600030101010101" pitchFamily="2" charset="-122"/>
            </a:endParaRPr>
          </a:p>
          <a:p>
            <a:pPr marL="514350" indent="-514350" algn="just">
              <a:buAutoNum type="arabicPeriod"/>
            </a:pPr>
            <a:r>
              <a:rPr lang="en-US" altLang="zh-CN" sz="2800" dirty="0">
                <a:solidFill>
                  <a:srgbClr val="C00000"/>
                </a:solidFill>
                <a:latin typeface="Times New Roman" panose="02020603050405020304" pitchFamily="18" charset="0"/>
                <a:ea typeface="宋体" panose="02010600030101010101" pitchFamily="2" charset="-122"/>
              </a:rPr>
              <a:t>monitor </a:t>
            </a:r>
            <a:r>
              <a:rPr lang="en-US" altLang="zh-CN" sz="2800" dirty="0">
                <a:latin typeface="Times New Roman" panose="02020603050405020304" pitchFamily="18" charset="0"/>
                <a:ea typeface="宋体" panose="02010600030101010101" pitchFamily="2" charset="-122"/>
              </a:rPr>
              <a:t>a lot of stars </a:t>
            </a:r>
            <a:r>
              <a:rPr lang="zh-CN" altLang="en-US" sz="2800" dirty="0">
                <a:latin typeface="Times New Roman" panose="02020603050405020304" pitchFamily="18" charset="0"/>
                <a:ea typeface="宋体" panose="02010600030101010101" pitchFamily="2" charset="-122"/>
              </a:rPr>
              <a:t>（监控；  ）</a:t>
            </a:r>
            <a:endParaRPr lang="en-US" altLang="zh-CN" sz="2800" dirty="0">
              <a:latin typeface="Times New Roman" panose="02020603050405020304" pitchFamily="18" charset="0"/>
              <a:ea typeface="宋体" panose="02010600030101010101" pitchFamily="2" charset="-122"/>
            </a:endParaRPr>
          </a:p>
          <a:p>
            <a:pPr marL="514350" indent="-514350" algn="just">
              <a:buAutoNum type="arabicPeriod"/>
            </a:pPr>
            <a:r>
              <a:rPr lang="en-US" altLang="zh-CN" sz="2800" dirty="0">
                <a:solidFill>
                  <a:srgbClr val="C00000"/>
                </a:solidFill>
                <a:latin typeface="Times New Roman" panose="02020603050405020304" pitchFamily="18" charset="0"/>
                <a:ea typeface="宋体" panose="02010600030101010101" pitchFamily="2" charset="-122"/>
              </a:rPr>
              <a:t>capture </a:t>
            </a:r>
            <a:r>
              <a:rPr lang="en-US" altLang="zh-CN" sz="2800" dirty="0">
                <a:latin typeface="Times New Roman" panose="02020603050405020304" pitchFamily="18" charset="0"/>
                <a:ea typeface="宋体" panose="02010600030101010101" pitchFamily="2" charset="-122"/>
              </a:rPr>
              <a:t>just a few transits. </a:t>
            </a:r>
            <a:r>
              <a:rPr lang="zh-CN" altLang="en-US" sz="2800" dirty="0">
                <a:latin typeface="Times New Roman" panose="02020603050405020304" pitchFamily="18" charset="0"/>
                <a:ea typeface="宋体" panose="02010600030101010101" pitchFamily="2" charset="-122"/>
              </a:rPr>
              <a:t>（捕捉） </a:t>
            </a:r>
            <a:endParaRPr lang="en-US" altLang="zh-CN" sz="2800" dirty="0">
              <a:solidFill>
                <a:srgbClr val="C217CD"/>
              </a:solidFill>
              <a:latin typeface="Times New Roman" panose="02020603050405020304" pitchFamily="18" charset="0"/>
              <a:ea typeface="宋体" panose="02010600030101010101" pitchFamily="2" charset="-122"/>
            </a:endParaRPr>
          </a:p>
          <a:p>
            <a:pPr marL="514350" indent="-514350" algn="just">
              <a:buAutoNum type="arabicPeriod"/>
            </a:pPr>
            <a:r>
              <a:rPr lang="en-US" altLang="zh-CN" sz="2800" dirty="0">
                <a:solidFill>
                  <a:srgbClr val="C217CD"/>
                </a:solidFill>
                <a:latin typeface="Times New Roman" panose="02020603050405020304" pitchFamily="18" charset="0"/>
                <a:ea typeface="宋体" panose="02010600030101010101" pitchFamily="2" charset="-122"/>
              </a:rPr>
              <a:t>a </a:t>
            </a:r>
            <a:r>
              <a:rPr lang="en-US" altLang="zh-CN" sz="2800" dirty="0">
                <a:solidFill>
                  <a:srgbClr val="C00000"/>
                </a:solidFill>
                <a:latin typeface="Times New Roman" panose="02020603050405020304" pitchFamily="18" charset="0"/>
                <a:ea typeface="宋体" panose="02010600030101010101" pitchFamily="2" charset="-122"/>
              </a:rPr>
              <a:t>promising residence</a:t>
            </a:r>
            <a:r>
              <a:rPr lang="en-US" altLang="zh-CN" sz="2800" dirty="0">
                <a:solidFill>
                  <a:srgbClr val="C217CD"/>
                </a:solidFill>
                <a:latin typeface="Times New Roman" panose="02020603050405020304" pitchFamily="18" charset="0"/>
                <a:ea typeface="宋体" panose="02010600030101010101" pitchFamily="2" charset="-122"/>
              </a:rPr>
              <a:t> for life  </a:t>
            </a:r>
            <a:r>
              <a:rPr lang="zh-CN" altLang="en-US" sz="2800" dirty="0">
                <a:solidFill>
                  <a:srgbClr val="C217CD"/>
                </a:solidFill>
                <a:latin typeface="Times New Roman" panose="02020603050405020304" pitchFamily="18" charset="0"/>
                <a:ea typeface="宋体" panose="02010600030101010101" pitchFamily="2" charset="-122"/>
              </a:rPr>
              <a:t>有</a:t>
            </a:r>
            <a:r>
              <a:rPr lang="zh-CN" altLang="en-US" sz="2800" dirty="0">
                <a:solidFill>
                  <a:srgbClr val="C00000"/>
                </a:solidFill>
                <a:latin typeface="Times New Roman" panose="02020603050405020304" pitchFamily="18" charset="0"/>
                <a:ea typeface="宋体" panose="02010600030101010101" pitchFamily="2" charset="-122"/>
              </a:rPr>
              <a:t>前景的</a:t>
            </a:r>
            <a:r>
              <a:rPr lang="zh-CN" altLang="en-US" sz="2800" dirty="0">
                <a:solidFill>
                  <a:srgbClr val="C217CD"/>
                </a:solidFill>
                <a:latin typeface="Times New Roman" panose="02020603050405020304" pitchFamily="18" charset="0"/>
                <a:ea typeface="宋体" panose="02010600030101010101" pitchFamily="2" charset="-122"/>
              </a:rPr>
              <a:t>终身</a:t>
            </a:r>
            <a:r>
              <a:rPr lang="zh-CN" altLang="en-US" sz="2800" dirty="0">
                <a:solidFill>
                  <a:srgbClr val="C00000"/>
                </a:solidFill>
                <a:latin typeface="Times New Roman" panose="02020603050405020304" pitchFamily="18" charset="0"/>
                <a:ea typeface="宋体" panose="02010600030101010101" pitchFamily="2" charset="-122"/>
              </a:rPr>
              <a:t>居所</a:t>
            </a:r>
            <a:endParaRPr lang="en-US" altLang="zh-CN" sz="2800" dirty="0">
              <a:solidFill>
                <a:srgbClr val="C00000"/>
              </a:solidFill>
              <a:latin typeface="Times New Roman" panose="02020603050405020304" pitchFamily="18" charset="0"/>
              <a:ea typeface="宋体" panose="02010600030101010101" pitchFamily="2" charset="-122"/>
            </a:endParaRPr>
          </a:p>
          <a:p>
            <a:pPr marL="514350" indent="-514350" algn="just">
              <a:buAutoNum type="arabicPeriod"/>
            </a:pPr>
            <a:r>
              <a:rPr lang="en-US" altLang="zh-CN" sz="2800" dirty="0">
                <a:solidFill>
                  <a:srgbClr val="FF0000"/>
                </a:solidFill>
                <a:latin typeface="Times New Roman" panose="02020603050405020304" pitchFamily="18" charset="0"/>
                <a:ea typeface="宋体" panose="02010600030101010101" pitchFamily="2" charset="-122"/>
              </a:rPr>
              <a:t>dwarf star  </a:t>
            </a:r>
            <a:r>
              <a:rPr lang="zh-CN" altLang="en-US" sz="2800" dirty="0">
                <a:latin typeface="Times New Roman" panose="02020603050405020304" pitchFamily="18" charset="0"/>
                <a:ea typeface="宋体" panose="02010600030101010101" pitchFamily="2" charset="-122"/>
              </a:rPr>
              <a:t>矮星</a:t>
            </a:r>
            <a:r>
              <a:rPr lang="zh-CN" altLang="en-US" sz="2800" dirty="0">
                <a:solidFill>
                  <a:srgbClr val="FF0000"/>
                </a:solidFill>
                <a:latin typeface="Times New Roman" panose="02020603050405020304" pitchFamily="18" charset="0"/>
                <a:ea typeface="宋体" panose="02010600030101010101" pitchFamily="2" charset="-122"/>
              </a:rPr>
              <a:t>：比普通恒星小的恒星，通常具有较低的亮度和温度。</a:t>
            </a:r>
            <a:endParaRPr lang="en-US" altLang="zh-CN" sz="2800" dirty="0">
              <a:solidFill>
                <a:srgbClr val="FF0000"/>
              </a:solidFill>
              <a:latin typeface="Times New Roman" panose="02020603050405020304" pitchFamily="18" charset="0"/>
              <a:ea typeface="宋体" panose="02010600030101010101" pitchFamily="2" charset="-122"/>
            </a:endParaRPr>
          </a:p>
          <a:p>
            <a:pPr marL="514350" indent="-514350" algn="just">
              <a:buAutoNum type="arabicPeriod"/>
            </a:pPr>
            <a:r>
              <a:rPr lang="en-US" altLang="zh-CN" sz="2800" dirty="0">
                <a:solidFill>
                  <a:srgbClr val="FF0000"/>
                </a:solidFill>
                <a:latin typeface="Times New Roman" panose="02020603050405020304" pitchFamily="18" charset="0"/>
                <a:ea typeface="宋体" panose="02010600030101010101" pitchFamily="2" charset="-122"/>
              </a:rPr>
              <a:t> life-bearing planets : </a:t>
            </a:r>
            <a:r>
              <a:rPr lang="zh-CN" altLang="en-US" sz="2800" dirty="0">
                <a:solidFill>
                  <a:srgbClr val="FF0000"/>
                </a:solidFill>
                <a:latin typeface="Times New Roman" panose="02020603050405020304" pitchFamily="18" charset="0"/>
                <a:ea typeface="宋体" panose="02010600030101010101" pitchFamily="2" charset="-122"/>
              </a:rPr>
              <a:t>能承载生命的行星</a:t>
            </a:r>
            <a:endParaRPr lang="en-US" altLang="zh-CN" sz="2800" dirty="0">
              <a:solidFill>
                <a:srgbClr val="FF0000"/>
              </a:solidFill>
              <a:latin typeface="Times New Roman" panose="02020603050405020304" pitchFamily="18" charset="0"/>
              <a:ea typeface="宋体" panose="02010600030101010101" pitchFamily="2" charset="-122"/>
            </a:endParaRPr>
          </a:p>
          <a:p>
            <a:pPr marL="514350" indent="-514350" algn="just">
              <a:buAutoNum type="arabicPeriod"/>
            </a:pPr>
            <a:r>
              <a:rPr lang="en-US" altLang="zh-CN" sz="2800" dirty="0">
                <a:solidFill>
                  <a:srgbClr val="FF0000"/>
                </a:solidFill>
                <a:latin typeface="Times New Roman" panose="02020603050405020304" pitchFamily="18" charset="0"/>
                <a:ea typeface="宋体" panose="02010600030101010101" pitchFamily="2" charset="-122"/>
              </a:rPr>
              <a:t> suspicious   adj. </a:t>
            </a:r>
            <a:r>
              <a:rPr lang="zh-CN" altLang="en-US" sz="2800" dirty="0">
                <a:solidFill>
                  <a:srgbClr val="FF0000"/>
                </a:solidFill>
                <a:latin typeface="Times New Roman" panose="02020603050405020304" pitchFamily="18" charset="0"/>
                <a:ea typeface="宋体" panose="02010600030101010101" pitchFamily="2" charset="-122"/>
              </a:rPr>
              <a:t>怀疑的   </a:t>
            </a:r>
            <a:r>
              <a:rPr lang="en-US" altLang="zh-CN" sz="2800" dirty="0">
                <a:solidFill>
                  <a:srgbClr val="FF0000"/>
                </a:solidFill>
                <a:latin typeface="Times New Roman" panose="02020603050405020304" pitchFamily="18" charset="0"/>
                <a:ea typeface="宋体" panose="02010600030101010101" pitchFamily="2" charset="-122"/>
              </a:rPr>
              <a:t>skeptical   </a:t>
            </a:r>
            <a:endParaRPr lang="en-US" altLang="zh-CN" sz="2800" dirty="0">
              <a:solidFill>
                <a:srgbClr val="FF0000"/>
              </a:solidFill>
              <a:latin typeface="Times New Roman" panose="02020603050405020304" pitchFamily="18" charset="0"/>
              <a:ea typeface="宋体" panose="02010600030101010101" pitchFamily="2" charset="-122"/>
            </a:endParaRPr>
          </a:p>
          <a:p>
            <a:pPr marL="514350" indent="-514350" algn="just">
              <a:buAutoNum type="arabicPeriod"/>
            </a:pPr>
            <a:r>
              <a:rPr lang="en-US" altLang="zh-CN" sz="2800" dirty="0">
                <a:solidFill>
                  <a:srgbClr val="FF0000"/>
                </a:solidFill>
                <a:latin typeface="Times New Roman" panose="02020603050405020304" pitchFamily="18" charset="0"/>
                <a:ea typeface="宋体" panose="02010600030101010101" pitchFamily="2" charset="-122"/>
              </a:rPr>
              <a:t> ambiguous   adj. </a:t>
            </a:r>
            <a:r>
              <a:rPr lang="zh-CN" altLang="en-US" sz="2800" dirty="0">
                <a:solidFill>
                  <a:srgbClr val="FF0000"/>
                </a:solidFill>
                <a:latin typeface="Times New Roman" panose="02020603050405020304" pitchFamily="18" charset="0"/>
                <a:ea typeface="宋体" panose="02010600030101010101" pitchFamily="2" charset="-122"/>
              </a:rPr>
              <a:t>模棱两可的；</a:t>
            </a:r>
            <a:endParaRPr lang="en-US" altLang="zh-CN" sz="2800" dirty="0">
              <a:solidFill>
                <a:srgbClr val="FF0000"/>
              </a:solidFill>
              <a:latin typeface="Times New Roman" panose="02020603050405020304" pitchFamily="18" charset="0"/>
              <a:ea typeface="宋体" panose="02010600030101010101" pitchFamily="2" charset="-122"/>
            </a:endParaRPr>
          </a:p>
          <a:p>
            <a:pPr marL="514350" indent="-514350" algn="just">
              <a:buAutoNum type="arabicPeriod"/>
            </a:pPr>
            <a:r>
              <a:rPr lang="en-US" altLang="zh-CN" sz="2800" dirty="0">
                <a:solidFill>
                  <a:srgbClr val="FF0000"/>
                </a:solidFill>
                <a:latin typeface="Times New Roman" panose="02020603050405020304" pitchFamily="18" charset="0"/>
                <a:ea typeface="宋体" panose="02010600030101010101" pitchFamily="2" charset="-122"/>
              </a:rPr>
              <a:t>unconcerned   adj.  </a:t>
            </a:r>
            <a:r>
              <a:rPr lang="zh-CN" altLang="en-US" sz="2800" dirty="0">
                <a:solidFill>
                  <a:srgbClr val="FF0000"/>
                </a:solidFill>
                <a:latin typeface="Times New Roman" panose="02020603050405020304" pitchFamily="18" charset="0"/>
                <a:ea typeface="宋体" panose="02010600030101010101" pitchFamily="2" charset="-122"/>
              </a:rPr>
              <a:t>不关心的； 不担忧的</a:t>
            </a:r>
            <a:endParaRPr lang="en-US" altLang="zh-CN" sz="2800" dirty="0">
              <a:solidFill>
                <a:srgbClr val="FF0000"/>
              </a:solidFill>
              <a:latin typeface="Times New Roman" panose="02020603050405020304" pitchFamily="18" charset="0"/>
              <a:ea typeface="宋体" panose="02010600030101010101" pitchFamily="2" charset="-122"/>
            </a:endParaRPr>
          </a:p>
        </p:txBody>
      </p:sp>
      <p:sp>
        <p:nvSpPr>
          <p:cNvPr id="3" name="矩形 2"/>
          <p:cNvSpPr/>
          <p:nvPr/>
        </p:nvSpPr>
        <p:spPr>
          <a:xfrm>
            <a:off x="1998482" y="-3450"/>
            <a:ext cx="2658359" cy="523220"/>
          </a:xfrm>
          <a:prstGeom prst="rect">
            <a:avLst/>
          </a:prstGeom>
          <a:ln>
            <a:solidFill>
              <a:srgbClr val="FF0000"/>
            </a:solidFill>
          </a:ln>
        </p:spPr>
        <p:txBody>
          <a:bodyPr wrap="square">
            <a:spAutoFit/>
          </a:bodyPr>
          <a:lstStyle/>
          <a:p>
            <a:pPr indent="304800" algn="just"/>
            <a:r>
              <a:rPr lang="en-US" altLang="zh-CN" sz="2800" dirty="0">
                <a:latin typeface="Times New Roman" panose="02020603050405020304" pitchFamily="18" charset="0"/>
                <a:ea typeface="宋体" panose="02010600030101010101" pitchFamily="2" charset="-122"/>
              </a:rPr>
              <a:t>D </a:t>
            </a:r>
            <a:r>
              <a:rPr lang="zh-CN" altLang="en-US" sz="2800" dirty="0">
                <a:latin typeface="Times New Roman" panose="02020603050405020304" pitchFamily="18" charset="0"/>
                <a:ea typeface="宋体" panose="02010600030101010101" pitchFamily="2" charset="-122"/>
              </a:rPr>
              <a:t>篇语料库</a:t>
            </a:r>
            <a:endParaRPr lang="zh-CN" altLang="zh-CN" sz="2800" dirty="0">
              <a:latin typeface="Times New Roman" panose="02020603050405020304" pitchFamily="18" charset="0"/>
              <a:ea typeface="宋体" panose="02010600030101010101" pitchFamily="2" charset="-122"/>
            </a:endParaRPr>
          </a:p>
        </p:txBody>
      </p:sp>
      <p:pic>
        <p:nvPicPr>
          <p:cNvPr id="5126" name="图片 1" descr="logo横版 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338084" y="3230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4963" y="333375"/>
            <a:ext cx="11522075" cy="6199547"/>
          </a:xfrm>
          <a:prstGeom prst="rect">
            <a:avLst/>
          </a:prstGeom>
          <a:noFill/>
          <a:ln w="38100">
            <a:solidFill>
              <a:srgbClr val="33335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 name="平行四边形 5"/>
          <p:cNvSpPr/>
          <p:nvPr/>
        </p:nvSpPr>
        <p:spPr>
          <a:xfrm rot="20756560">
            <a:off x="11286605" y="112799"/>
            <a:ext cx="982630" cy="436696"/>
          </a:xfrm>
          <a:prstGeom prst="parallelogram">
            <a:avLst/>
          </a:prstGeom>
          <a:solidFill>
            <a:srgbClr val="33335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9" name="平行四边形 8"/>
          <p:cNvSpPr/>
          <p:nvPr/>
        </p:nvSpPr>
        <p:spPr>
          <a:xfrm rot="20756560">
            <a:off x="10175377" y="691127"/>
            <a:ext cx="2110749" cy="436696"/>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12" name="组合 11"/>
          <p:cNvGrpSpPr/>
          <p:nvPr/>
        </p:nvGrpSpPr>
        <p:grpSpPr>
          <a:xfrm flipH="1" flipV="1">
            <a:off x="-93229" y="5734017"/>
            <a:ext cx="2110749" cy="1015024"/>
            <a:chOff x="1178522" y="5593172"/>
            <a:chExt cx="2110749" cy="1015024"/>
          </a:xfrm>
        </p:grpSpPr>
        <p:sp>
          <p:nvSpPr>
            <p:cNvPr id="10" name="平行四边形 9"/>
            <p:cNvSpPr/>
            <p:nvPr/>
          </p:nvSpPr>
          <p:spPr>
            <a:xfrm rot="20756560">
              <a:off x="2289750" y="5593172"/>
              <a:ext cx="982630" cy="436696"/>
            </a:xfrm>
            <a:prstGeom prst="parallelogram">
              <a:avLst/>
            </a:prstGeom>
            <a:solidFill>
              <a:srgbClr val="33335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1" name="平行四边形 10"/>
            <p:cNvSpPr/>
            <p:nvPr/>
          </p:nvSpPr>
          <p:spPr>
            <a:xfrm rot="20756560">
              <a:off x="1178522" y="6171500"/>
              <a:ext cx="2110749" cy="436696"/>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sp>
        <p:nvSpPr>
          <p:cNvPr id="17" name="平行四边形 16"/>
          <p:cNvSpPr/>
          <p:nvPr/>
        </p:nvSpPr>
        <p:spPr>
          <a:xfrm rot="20756560">
            <a:off x="10175377" y="3174139"/>
            <a:ext cx="2110749" cy="436696"/>
          </a:xfrm>
          <a:prstGeom prst="parallelogram">
            <a:avLst/>
          </a:prstGeom>
          <a:solidFill>
            <a:srgbClr val="E6EC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8" name="平行四边形 17"/>
          <p:cNvSpPr/>
          <p:nvPr/>
        </p:nvSpPr>
        <p:spPr>
          <a:xfrm rot="20756560">
            <a:off x="11139174" y="3493037"/>
            <a:ext cx="1132302" cy="436696"/>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9" name="平行四边形 18"/>
          <p:cNvSpPr/>
          <p:nvPr/>
        </p:nvSpPr>
        <p:spPr>
          <a:xfrm rot="20756560">
            <a:off x="-63870" y="2987931"/>
            <a:ext cx="570195" cy="377474"/>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cxnSp>
        <p:nvCxnSpPr>
          <p:cNvPr id="13" name="直接连接符 12"/>
          <p:cNvCxnSpPr/>
          <p:nvPr/>
        </p:nvCxnSpPr>
        <p:spPr>
          <a:xfrm flipV="1">
            <a:off x="-1" y="5219700"/>
            <a:ext cx="2305051" cy="596900"/>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11248283" y="3912934"/>
            <a:ext cx="948405" cy="245592"/>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10346635" y="977223"/>
            <a:ext cx="1832521" cy="474536"/>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4690" y="2722030"/>
            <a:ext cx="811052" cy="210024"/>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3198744" y="2863363"/>
            <a:ext cx="579451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3152789" y="2833776"/>
            <a:ext cx="5887691" cy="119888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7200" b="1" i="0" u="none" strike="noStrike" kern="1200" cap="none" spc="0" normalizeH="0" baseline="0" noProof="0" dirty="0">
                <a:ln>
                  <a:noFill/>
                </a:ln>
                <a:solidFill>
                  <a:schemeClr val="tx1">
                    <a:lumMod val="75000"/>
                    <a:lumOff val="25000"/>
                  </a:schemeClr>
                </a:solidFill>
                <a:effectLst/>
                <a:uLnTx/>
                <a:uFillTx/>
                <a:latin typeface="等线" panose="02010600030101010101" charset="-122"/>
                <a:ea typeface="等线" panose="02010600030101010101" charset="-122"/>
                <a:cs typeface="+mn-ea"/>
                <a:sym typeface="+mn-lt"/>
              </a:rPr>
              <a:t>阅读理解</a:t>
            </a:r>
            <a:endParaRPr kumimoji="0" lang="zh-CN" altLang="en-US" sz="7200" b="1" i="0" u="none" strike="noStrike" kern="1200" cap="none" spc="0" normalizeH="0" baseline="0" noProof="0" dirty="0">
              <a:ln>
                <a:noFill/>
              </a:ln>
              <a:solidFill>
                <a:schemeClr val="tx1">
                  <a:lumMod val="75000"/>
                  <a:lumOff val="25000"/>
                </a:schemeClr>
              </a:solidFill>
              <a:effectLst/>
              <a:uLnTx/>
              <a:uFillTx/>
              <a:latin typeface="等线" panose="02010600030101010101" charset="-122"/>
              <a:ea typeface="等线" panose="02010600030101010101" charset="-122"/>
              <a:cs typeface="+mn-ea"/>
              <a:sym typeface="+mn-lt"/>
            </a:endParaRPr>
          </a:p>
        </p:txBody>
      </p:sp>
      <p:cxnSp>
        <p:nvCxnSpPr>
          <p:cNvPr id="36" name="直接连接符 35"/>
          <p:cNvCxnSpPr/>
          <p:nvPr/>
        </p:nvCxnSpPr>
        <p:spPr>
          <a:xfrm>
            <a:off x="3198744" y="3986484"/>
            <a:ext cx="579451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4400194" y="1847700"/>
            <a:ext cx="3391612" cy="10147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000" b="1" i="0" u="none" strike="noStrike" kern="1200" cap="none" spc="0" normalizeH="0" baseline="0" noProof="0" dirty="0">
                <a:ln w="0"/>
                <a:solidFill>
                  <a:prstClr val="black">
                    <a:lumMod val="75000"/>
                    <a:lumOff val="25000"/>
                  </a:prstClr>
                </a:solidFill>
                <a:effectLst>
                  <a:outerShdw blurRad="38100" dist="19050" dir="2700000" algn="tl" rotWithShape="0">
                    <a:prstClr val="black">
                      <a:alpha val="40000"/>
                    </a:prstClr>
                  </a:outerShdw>
                </a:effectLst>
                <a:uLnTx/>
                <a:uFillTx/>
                <a:latin typeface="等线" panose="02010600030101010101" charset="-122"/>
                <a:ea typeface="等线" panose="02010600030101010101" charset="-122"/>
                <a:cs typeface="+mn-cs"/>
              </a:rPr>
              <a:t>PART 1</a:t>
            </a:r>
            <a:endParaRPr kumimoji="0" lang="en-US" altLang="zh-CN" sz="6000" b="1" i="0" u="none" strike="noStrike" kern="1200" cap="none" spc="0" normalizeH="0" baseline="0" noProof="0" dirty="0">
              <a:ln w="0"/>
              <a:solidFill>
                <a:prstClr val="black">
                  <a:lumMod val="75000"/>
                  <a:lumOff val="25000"/>
                </a:prstClr>
              </a:solidFill>
              <a:effectLst>
                <a:outerShdw blurRad="38100" dist="19050" dir="2700000" algn="tl" rotWithShape="0">
                  <a:prstClr val="black">
                    <a:alpha val="40000"/>
                  </a:prstClr>
                </a:outerShdw>
              </a:effectLst>
              <a:uLnTx/>
              <a:uFillTx/>
              <a:latin typeface="等线" panose="02010600030101010101" charset="-122"/>
              <a:ea typeface="等线" panose="02010600030101010101" charset="-122"/>
              <a:cs typeface="+mn-cs"/>
            </a:endParaRPr>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4963" y="333375"/>
            <a:ext cx="11522075" cy="6199547"/>
          </a:xfrm>
          <a:prstGeom prst="rect">
            <a:avLst/>
          </a:prstGeom>
          <a:noFill/>
          <a:ln w="38100">
            <a:solidFill>
              <a:srgbClr val="33335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 name="平行四边形 5"/>
          <p:cNvSpPr/>
          <p:nvPr/>
        </p:nvSpPr>
        <p:spPr>
          <a:xfrm rot="20756560">
            <a:off x="11286605" y="112799"/>
            <a:ext cx="982630" cy="436696"/>
          </a:xfrm>
          <a:prstGeom prst="parallelogram">
            <a:avLst/>
          </a:prstGeom>
          <a:solidFill>
            <a:srgbClr val="33335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9" name="平行四边形 8"/>
          <p:cNvSpPr/>
          <p:nvPr/>
        </p:nvSpPr>
        <p:spPr>
          <a:xfrm rot="20756560">
            <a:off x="10175377" y="691127"/>
            <a:ext cx="2110749" cy="436696"/>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12" name="组合 11"/>
          <p:cNvGrpSpPr/>
          <p:nvPr/>
        </p:nvGrpSpPr>
        <p:grpSpPr>
          <a:xfrm flipH="1" flipV="1">
            <a:off x="-93229" y="5734017"/>
            <a:ext cx="2110749" cy="1015024"/>
            <a:chOff x="1178522" y="5593172"/>
            <a:chExt cx="2110749" cy="1015024"/>
          </a:xfrm>
        </p:grpSpPr>
        <p:sp>
          <p:nvSpPr>
            <p:cNvPr id="10" name="平行四边形 9"/>
            <p:cNvSpPr/>
            <p:nvPr/>
          </p:nvSpPr>
          <p:spPr>
            <a:xfrm rot="20756560">
              <a:off x="2289750" y="5593172"/>
              <a:ext cx="982630" cy="436696"/>
            </a:xfrm>
            <a:prstGeom prst="parallelogram">
              <a:avLst/>
            </a:prstGeom>
            <a:solidFill>
              <a:srgbClr val="33335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1" name="平行四边形 10"/>
            <p:cNvSpPr/>
            <p:nvPr/>
          </p:nvSpPr>
          <p:spPr>
            <a:xfrm rot="20756560">
              <a:off x="1178522" y="6171500"/>
              <a:ext cx="2110749" cy="436696"/>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sp>
        <p:nvSpPr>
          <p:cNvPr id="17" name="平行四边形 16"/>
          <p:cNvSpPr/>
          <p:nvPr/>
        </p:nvSpPr>
        <p:spPr>
          <a:xfrm rot="20756560">
            <a:off x="10175377" y="3174139"/>
            <a:ext cx="2110749" cy="436696"/>
          </a:xfrm>
          <a:prstGeom prst="parallelogram">
            <a:avLst/>
          </a:prstGeom>
          <a:solidFill>
            <a:srgbClr val="E6EC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8" name="平行四边形 17"/>
          <p:cNvSpPr/>
          <p:nvPr/>
        </p:nvSpPr>
        <p:spPr>
          <a:xfrm rot="20756560">
            <a:off x="11139174" y="3493037"/>
            <a:ext cx="1132302" cy="436696"/>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9" name="平行四边形 18"/>
          <p:cNvSpPr/>
          <p:nvPr/>
        </p:nvSpPr>
        <p:spPr>
          <a:xfrm rot="20756560">
            <a:off x="-63870" y="2987931"/>
            <a:ext cx="570195" cy="377474"/>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cxnSp>
        <p:nvCxnSpPr>
          <p:cNvPr id="13" name="直接连接符 12"/>
          <p:cNvCxnSpPr/>
          <p:nvPr/>
        </p:nvCxnSpPr>
        <p:spPr>
          <a:xfrm flipV="1">
            <a:off x="-1" y="5219700"/>
            <a:ext cx="2305051" cy="596900"/>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11248283" y="3912934"/>
            <a:ext cx="948405" cy="245592"/>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10346635" y="977223"/>
            <a:ext cx="1832521" cy="474536"/>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4690" y="2722030"/>
            <a:ext cx="811052" cy="210024"/>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3198744" y="2863363"/>
            <a:ext cx="579451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3549650" y="2863215"/>
            <a:ext cx="5091430" cy="119888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7200" b="1" i="0" u="none" strike="noStrike" kern="1200" cap="none" spc="0" normalizeH="0" baseline="0" noProof="0" dirty="0">
                <a:ln>
                  <a:noFill/>
                </a:ln>
                <a:solidFill>
                  <a:srgbClr val="C217CD"/>
                </a:solidFill>
                <a:effectLst/>
                <a:uLnTx/>
                <a:uFillTx/>
                <a:latin typeface="等线" panose="02010600030101010101" charset="-122"/>
                <a:ea typeface="等线" panose="02010600030101010101" charset="-122"/>
                <a:cs typeface="+mn-ea"/>
                <a:sym typeface="+mn-lt"/>
              </a:rPr>
              <a:t>七选五</a:t>
            </a:r>
            <a:endParaRPr kumimoji="0" lang="zh-CN" altLang="en-US" sz="7200" b="1" i="0" u="none" strike="noStrike" kern="1200" cap="none" spc="0" normalizeH="0" baseline="0" noProof="0" dirty="0">
              <a:ln>
                <a:noFill/>
              </a:ln>
              <a:solidFill>
                <a:srgbClr val="C217CD"/>
              </a:solidFill>
              <a:effectLst/>
              <a:uLnTx/>
              <a:uFillTx/>
              <a:latin typeface="等线" panose="02010600030101010101" charset="-122"/>
              <a:ea typeface="等线" panose="02010600030101010101" charset="-122"/>
              <a:cs typeface="+mn-ea"/>
              <a:sym typeface="+mn-lt"/>
            </a:endParaRPr>
          </a:p>
        </p:txBody>
      </p:sp>
      <p:cxnSp>
        <p:nvCxnSpPr>
          <p:cNvPr id="36" name="直接连接符 35"/>
          <p:cNvCxnSpPr/>
          <p:nvPr/>
        </p:nvCxnSpPr>
        <p:spPr>
          <a:xfrm>
            <a:off x="3198744" y="3986484"/>
            <a:ext cx="579451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4400194" y="1847700"/>
            <a:ext cx="3391612" cy="10147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000" b="1"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等线" panose="02010600030101010101" charset="-122"/>
                <a:ea typeface="等线" panose="02010600030101010101" charset="-122"/>
                <a:cs typeface="+mn-cs"/>
              </a:rPr>
              <a:t>PART 2</a:t>
            </a:r>
            <a:endParaRPr kumimoji="0" lang="en-US" altLang="zh-CN" sz="6000" b="1"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等线" panose="02010600030101010101" charset="-122"/>
              <a:ea typeface="等线" panose="02010600030101010101" charset="-122"/>
              <a:cs typeface="+mn-cs"/>
            </a:endParaRPr>
          </a:p>
        </p:txBody>
      </p:sp>
      <p:sp>
        <p:nvSpPr>
          <p:cNvPr id="5" name="文本框 4"/>
          <p:cNvSpPr txBox="1"/>
          <p:nvPr/>
        </p:nvSpPr>
        <p:spPr>
          <a:xfrm>
            <a:off x="1800520" y="4330054"/>
            <a:ext cx="10056517" cy="2062103"/>
          </a:xfrm>
          <a:prstGeom prst="rect">
            <a:avLst/>
          </a:prstGeom>
          <a:noFill/>
        </p:spPr>
        <p:txBody>
          <a:bodyPr wrap="square">
            <a:spAutoFit/>
          </a:bodyPr>
          <a:lstStyle/>
          <a:p>
            <a:r>
              <a:rPr lang="zh-CN" altLang="en-US" sz="3200" b="1" i="0" dirty="0">
                <a:solidFill>
                  <a:srgbClr val="4F1CE2"/>
                </a:solidFill>
                <a:effectLst/>
                <a:latin typeface="宋体" panose="02010600030101010101" pitchFamily="2" charset="-122"/>
                <a:ea typeface="宋体" panose="02010600030101010101" pitchFamily="2" charset="-122"/>
              </a:rPr>
              <a:t>本文的语篇类型是说明文， 主题语境是“人与社会”。 介绍了在视频通话中如何给别人留下良好的第一印象的四个建议。</a:t>
            </a:r>
            <a:r>
              <a:rPr lang="zh-CN" altLang="en-US" sz="3200" b="1" dirty="0">
                <a:solidFill>
                  <a:srgbClr val="4F1CE2"/>
                </a:solidFill>
              </a:rPr>
              <a:t> </a:t>
            </a:r>
            <a:br>
              <a:rPr lang="zh-CN" altLang="en-US" sz="3200" b="1" dirty="0">
                <a:solidFill>
                  <a:srgbClr val="4F1CE2"/>
                </a:solidFill>
              </a:rPr>
            </a:br>
            <a:endParaRPr lang="zh-CN" altLang="en-US" sz="3200" b="1" dirty="0">
              <a:solidFill>
                <a:srgbClr val="4F1CE2"/>
              </a:solidFill>
            </a:endParaRPr>
          </a:p>
        </p:txBody>
      </p:sp>
      <p:pic>
        <p:nvPicPr>
          <p:cNvPr id="15362" name="Picture 2" descr="OPPO实现全球首次5G微信视频通话 多人连线超过17分钟_手机_科技快报_砍柴网"/>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28026" r="17610"/>
          <a:stretch>
            <a:fillRect/>
          </a:stretch>
        </p:blipFill>
        <p:spPr bwMode="auto">
          <a:xfrm>
            <a:off x="329604" y="518497"/>
            <a:ext cx="2792408" cy="34286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600" y="-36818"/>
            <a:ext cx="4762788" cy="718150"/>
          </a:xfrm>
        </p:spPr>
        <p:txBody>
          <a:bodyPr>
            <a:normAutofit/>
          </a:bodyPr>
          <a:lstStyle/>
          <a:p>
            <a:r>
              <a:rPr lang="zh-CN" altLang="en-US" sz="3200" b="1" dirty="0">
                <a:solidFill>
                  <a:srgbClr val="AC0000"/>
                </a:solidFill>
                <a:latin typeface="微软雅黑" panose="020B0503020204020204" pitchFamily="34" charset="-122"/>
                <a:ea typeface="微软雅黑" panose="020B0503020204020204" pitchFamily="34" charset="-122"/>
              </a:rPr>
              <a:t>首先观察选项设置的特点：</a:t>
            </a:r>
            <a:endParaRPr lang="zh-CN" altLang="en-US" sz="3200" b="1" dirty="0">
              <a:solidFill>
                <a:srgbClr val="AC0000"/>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0" y="573181"/>
            <a:ext cx="12180570" cy="3904552"/>
          </a:xfrm>
          <a:ln>
            <a:solidFill>
              <a:schemeClr val="accent6">
                <a:lumMod val="75000"/>
              </a:schemeClr>
            </a:solidFill>
          </a:ln>
        </p:spPr>
        <p:txBody>
          <a:bodyPr>
            <a:noAutofit/>
          </a:bodyPr>
          <a:lstStyle/>
          <a:p>
            <a:pPr fontAlgn="auto">
              <a:lnSpc>
                <a:spcPts val="3000"/>
              </a:lnSpc>
            </a:pPr>
            <a:r>
              <a:rPr lang="en-US" altLang="zh-CN" sz="3200" dirty="0">
                <a:latin typeface="Times New Roman" panose="02020603050405020304" pitchFamily="18" charset="0"/>
                <a:cs typeface="Times New Roman" panose="02020603050405020304" pitchFamily="18" charset="0"/>
              </a:rPr>
              <a:t>A. </a:t>
            </a:r>
            <a:r>
              <a:rPr lang="en-US" altLang="zh-CN" sz="3200" dirty="0">
                <a:solidFill>
                  <a:srgbClr val="C217CD"/>
                </a:solidFill>
                <a:latin typeface="Times New Roman" panose="02020603050405020304" pitchFamily="18" charset="0"/>
                <a:cs typeface="Times New Roman" panose="02020603050405020304" pitchFamily="18" charset="0"/>
              </a:rPr>
              <a:t>Lighting </a:t>
            </a:r>
            <a:r>
              <a:rPr lang="en-US" altLang="zh-CN" sz="3200" dirty="0">
                <a:latin typeface="Times New Roman" panose="02020603050405020304" pitchFamily="18" charset="0"/>
                <a:cs typeface="Times New Roman" panose="02020603050405020304" pitchFamily="18" charset="0"/>
              </a:rPr>
              <a:t>makes the difference. </a:t>
            </a:r>
            <a:endParaRPr lang="en-US" altLang="zh-CN" sz="3200" dirty="0">
              <a:latin typeface="Times New Roman" panose="02020603050405020304" pitchFamily="18" charset="0"/>
              <a:cs typeface="Times New Roman" panose="02020603050405020304" pitchFamily="18" charset="0"/>
            </a:endParaRPr>
          </a:p>
          <a:p>
            <a:pPr fontAlgn="auto">
              <a:lnSpc>
                <a:spcPts val="3000"/>
              </a:lnSpc>
            </a:pPr>
            <a:r>
              <a:rPr lang="en-US" altLang="zh-CN" sz="3200" dirty="0">
                <a:latin typeface="Times New Roman" panose="02020603050405020304" pitchFamily="18" charset="0"/>
                <a:cs typeface="Times New Roman" panose="02020603050405020304" pitchFamily="18" charset="0"/>
              </a:rPr>
              <a:t>B. Do put on </a:t>
            </a:r>
            <a:r>
              <a:rPr lang="en-US" altLang="zh-CN" sz="3200" dirty="0">
                <a:solidFill>
                  <a:srgbClr val="C217CD"/>
                </a:solidFill>
                <a:latin typeface="Times New Roman" panose="02020603050405020304" pitchFamily="18" charset="0"/>
                <a:cs typeface="Times New Roman" panose="02020603050405020304" pitchFamily="18" charset="0"/>
              </a:rPr>
              <a:t>make-up</a:t>
            </a:r>
            <a:r>
              <a:rPr lang="en-US" altLang="zh-CN" sz="3200" dirty="0">
                <a:latin typeface="Times New Roman" panose="02020603050405020304" pitchFamily="18" charset="0"/>
                <a:cs typeface="Times New Roman" panose="02020603050405020304" pitchFamily="18" charset="0"/>
              </a:rPr>
              <a:t> on your face. </a:t>
            </a:r>
            <a:endParaRPr lang="en-US" altLang="zh-CN" sz="3200" dirty="0">
              <a:latin typeface="Times New Roman" panose="02020603050405020304" pitchFamily="18" charset="0"/>
              <a:cs typeface="Times New Roman" panose="02020603050405020304" pitchFamily="18" charset="0"/>
            </a:endParaRPr>
          </a:p>
          <a:p>
            <a:pPr fontAlgn="auto">
              <a:lnSpc>
                <a:spcPts val="3000"/>
              </a:lnSpc>
            </a:pPr>
            <a:r>
              <a:rPr lang="en-US" altLang="zh-CN" sz="3200" dirty="0">
                <a:latin typeface="Times New Roman" panose="02020603050405020304" pitchFamily="18" charset="0"/>
                <a:cs typeface="Times New Roman" panose="02020603050405020304" pitchFamily="18" charset="0"/>
              </a:rPr>
              <a:t>C. </a:t>
            </a:r>
            <a:r>
              <a:rPr lang="en-US" altLang="zh-CN" sz="3200" b="1" dirty="0">
                <a:solidFill>
                  <a:srgbClr val="4F1CE2"/>
                </a:solidFill>
                <a:latin typeface="Times New Roman" panose="02020603050405020304" pitchFamily="18" charset="0"/>
                <a:cs typeface="Times New Roman" panose="02020603050405020304" pitchFamily="18" charset="0"/>
              </a:rPr>
              <a:t>Instead, </a:t>
            </a:r>
            <a:r>
              <a:rPr lang="en-US" altLang="zh-CN" sz="3200" dirty="0">
                <a:latin typeface="Times New Roman" panose="02020603050405020304" pitchFamily="18" charset="0"/>
                <a:cs typeface="Times New Roman" panose="02020603050405020304" pitchFamily="18" charset="0"/>
              </a:rPr>
              <a:t>obtain </a:t>
            </a:r>
            <a:r>
              <a:rPr lang="en-US" altLang="zh-CN" sz="3200" dirty="0">
                <a:solidFill>
                  <a:srgbClr val="C217CD"/>
                </a:solidFill>
                <a:latin typeface="Times New Roman" panose="02020603050405020304" pitchFamily="18" charset="0"/>
                <a:cs typeface="Times New Roman" panose="02020603050405020304" pitchFamily="18" charset="0"/>
              </a:rPr>
              <a:t>a phone stand </a:t>
            </a:r>
            <a:r>
              <a:rPr lang="en-US" altLang="zh-CN" sz="3200" dirty="0">
                <a:latin typeface="Times New Roman" panose="02020603050405020304" pitchFamily="18" charset="0"/>
                <a:cs typeface="Times New Roman" panose="02020603050405020304" pitchFamily="18" charset="0"/>
              </a:rPr>
              <a:t>to hold </a:t>
            </a:r>
            <a:r>
              <a:rPr lang="en-US" altLang="zh-CN" sz="3200" b="1" u="sng" dirty="0">
                <a:solidFill>
                  <a:srgbClr val="FF0000"/>
                </a:solidFill>
                <a:latin typeface="Times New Roman" panose="02020603050405020304" pitchFamily="18" charset="0"/>
                <a:cs typeface="Times New Roman" panose="02020603050405020304" pitchFamily="18" charset="0"/>
              </a:rPr>
              <a:t>it. </a:t>
            </a:r>
            <a:endParaRPr lang="en-US" altLang="zh-CN" sz="3200" b="1" u="sng" dirty="0">
              <a:solidFill>
                <a:srgbClr val="FF0000"/>
              </a:solidFill>
              <a:latin typeface="Times New Roman" panose="02020603050405020304" pitchFamily="18" charset="0"/>
              <a:cs typeface="Times New Roman" panose="02020603050405020304" pitchFamily="18" charset="0"/>
            </a:endParaRPr>
          </a:p>
          <a:p>
            <a:pPr fontAlgn="auto">
              <a:lnSpc>
                <a:spcPts val="3000"/>
              </a:lnSpc>
            </a:pPr>
            <a:r>
              <a:rPr lang="en-US" altLang="zh-CN" sz="3200" dirty="0">
                <a:latin typeface="Times New Roman" panose="02020603050405020304" pitchFamily="18" charset="0"/>
                <a:cs typeface="Times New Roman" panose="02020603050405020304" pitchFamily="18" charset="0"/>
              </a:rPr>
              <a:t>D. </a:t>
            </a:r>
            <a:r>
              <a:rPr lang="en-US" altLang="zh-CN" sz="3200" dirty="0">
                <a:solidFill>
                  <a:srgbClr val="C217CD"/>
                </a:solidFill>
                <a:latin typeface="Times New Roman" panose="02020603050405020304" pitchFamily="18" charset="0"/>
                <a:cs typeface="Times New Roman" panose="02020603050405020304" pitchFamily="18" charset="0"/>
              </a:rPr>
              <a:t>The ideal position </a:t>
            </a:r>
            <a:r>
              <a:rPr lang="en-US" altLang="zh-CN" sz="3200" dirty="0">
                <a:latin typeface="Times New Roman" panose="02020603050405020304" pitchFamily="18" charset="0"/>
                <a:cs typeface="Times New Roman" panose="02020603050405020304" pitchFamily="18" charset="0"/>
              </a:rPr>
              <a:t>for your </a:t>
            </a:r>
            <a:r>
              <a:rPr lang="en-US" altLang="zh-CN" sz="3200" dirty="0">
                <a:solidFill>
                  <a:srgbClr val="C217CD"/>
                </a:solidFill>
                <a:latin typeface="Times New Roman" panose="02020603050405020304" pitchFamily="18" charset="0"/>
                <a:cs typeface="Times New Roman" panose="02020603050405020304" pitchFamily="18" charset="0"/>
              </a:rPr>
              <a:t>camera </a:t>
            </a:r>
            <a:r>
              <a:rPr lang="en-US" altLang="zh-CN" sz="3200" dirty="0">
                <a:latin typeface="Times New Roman" panose="02020603050405020304" pitchFamily="18" charset="0"/>
                <a:cs typeface="Times New Roman" panose="02020603050405020304" pitchFamily="18" charset="0"/>
              </a:rPr>
              <a:t>is at your </a:t>
            </a:r>
            <a:r>
              <a:rPr lang="en-US" altLang="zh-CN" sz="3200" dirty="0">
                <a:solidFill>
                  <a:srgbClr val="C217CD"/>
                </a:solidFill>
                <a:latin typeface="Times New Roman" panose="02020603050405020304" pitchFamily="18" charset="0"/>
                <a:cs typeface="Times New Roman" panose="02020603050405020304" pitchFamily="18" charset="0"/>
              </a:rPr>
              <a:t>eye-level.</a:t>
            </a:r>
            <a:r>
              <a:rPr lang="en-US" altLang="zh-CN" sz="3200" dirty="0">
                <a:latin typeface="Times New Roman" panose="02020603050405020304" pitchFamily="18" charset="0"/>
                <a:cs typeface="Times New Roman" panose="02020603050405020304" pitchFamily="18" charset="0"/>
              </a:rPr>
              <a:t> </a:t>
            </a:r>
            <a:endParaRPr lang="en-US" altLang="zh-CN" sz="3200" dirty="0">
              <a:latin typeface="Times New Roman" panose="02020603050405020304" pitchFamily="18" charset="0"/>
              <a:cs typeface="Times New Roman" panose="02020603050405020304" pitchFamily="18" charset="0"/>
            </a:endParaRPr>
          </a:p>
          <a:p>
            <a:pPr fontAlgn="auto">
              <a:lnSpc>
                <a:spcPts val="3000"/>
              </a:lnSpc>
            </a:pPr>
            <a:r>
              <a:rPr lang="en-US" altLang="zh-CN" sz="3200" dirty="0">
                <a:latin typeface="Times New Roman" panose="02020603050405020304" pitchFamily="18" charset="0"/>
                <a:cs typeface="Times New Roman" panose="02020603050405020304" pitchFamily="18" charset="0"/>
              </a:rPr>
              <a:t>E. What can you do to ensure a </a:t>
            </a:r>
            <a:r>
              <a:rPr lang="en-US" altLang="zh-CN" sz="3200" u="sng" dirty="0">
                <a:solidFill>
                  <a:srgbClr val="C217CD"/>
                </a:solidFill>
                <a:latin typeface="Times New Roman" panose="02020603050405020304" pitchFamily="18" charset="0"/>
                <a:cs typeface="Times New Roman" panose="02020603050405020304" pitchFamily="18" charset="0"/>
              </a:rPr>
              <a:t>successful business meeting</a:t>
            </a:r>
            <a:r>
              <a:rPr lang="en-US" altLang="zh-CN" sz="3200" dirty="0">
                <a:latin typeface="Times New Roman" panose="02020603050405020304" pitchFamily="18" charset="0"/>
                <a:cs typeface="Times New Roman" panose="02020603050405020304" pitchFamily="18" charset="0"/>
              </a:rPr>
              <a:t>?</a:t>
            </a:r>
            <a:endParaRPr lang="en-US" altLang="zh-CN" sz="3200" dirty="0">
              <a:latin typeface="Times New Roman" panose="02020603050405020304" pitchFamily="18" charset="0"/>
              <a:cs typeface="Times New Roman" panose="02020603050405020304" pitchFamily="18" charset="0"/>
            </a:endParaRPr>
          </a:p>
          <a:p>
            <a:pPr fontAlgn="auto">
              <a:lnSpc>
                <a:spcPts val="3000"/>
              </a:lnSpc>
            </a:pPr>
            <a:r>
              <a:rPr lang="en-US" altLang="zh-CN" sz="3200" dirty="0">
                <a:latin typeface="Times New Roman" panose="02020603050405020304" pitchFamily="18" charset="0"/>
                <a:cs typeface="Times New Roman" panose="02020603050405020304" pitchFamily="18" charset="0"/>
              </a:rPr>
              <a:t>F. </a:t>
            </a:r>
            <a:r>
              <a:rPr lang="en-US" altLang="zh-CN" sz="3200" b="1" dirty="0">
                <a:solidFill>
                  <a:srgbClr val="4F1CE2"/>
                </a:solidFill>
                <a:latin typeface="Times New Roman" panose="02020603050405020304" pitchFamily="18" charset="0"/>
                <a:cs typeface="Times New Roman" panose="02020603050405020304" pitchFamily="18" charset="0"/>
              </a:rPr>
              <a:t>So </a:t>
            </a:r>
            <a:r>
              <a:rPr lang="en-US" altLang="zh-CN" sz="3200" u="sng" dirty="0">
                <a:latin typeface="Times New Roman" panose="02020603050405020304" pitchFamily="18" charset="0"/>
                <a:cs typeface="Times New Roman" panose="02020603050405020304" pitchFamily="18" charset="0"/>
              </a:rPr>
              <a:t>it</a:t>
            </a:r>
            <a:r>
              <a:rPr lang="en-US" altLang="zh-CN" sz="3200" dirty="0">
                <a:latin typeface="Times New Roman" panose="02020603050405020304" pitchFamily="18" charset="0"/>
                <a:cs typeface="Times New Roman" panose="02020603050405020304" pitchFamily="18" charset="0"/>
              </a:rPr>
              <a:t>'s worth </a:t>
            </a:r>
            <a:r>
              <a:rPr lang="en-US" altLang="zh-CN" sz="3200" u="sng" dirty="0">
                <a:latin typeface="Times New Roman" panose="02020603050405020304" pitchFamily="18" charset="0"/>
                <a:cs typeface="Times New Roman" panose="02020603050405020304" pitchFamily="18" charset="0"/>
              </a:rPr>
              <a:t>spending </a:t>
            </a:r>
            <a:r>
              <a:rPr lang="en-US" altLang="zh-CN" sz="3200" u="sng" dirty="0">
                <a:solidFill>
                  <a:srgbClr val="C217CD"/>
                </a:solidFill>
                <a:latin typeface="Times New Roman" panose="02020603050405020304" pitchFamily="18" charset="0"/>
                <a:cs typeface="Times New Roman" panose="02020603050405020304" pitchFamily="18" charset="0"/>
              </a:rPr>
              <a:t>the money </a:t>
            </a:r>
            <a:r>
              <a:rPr lang="en-US" altLang="zh-CN" sz="3200" u="sng" dirty="0">
                <a:latin typeface="Times New Roman" panose="02020603050405020304" pitchFamily="18" charset="0"/>
                <a:cs typeface="Times New Roman" panose="02020603050405020304" pitchFamily="18" charset="0"/>
              </a:rPr>
              <a:t>on a dedicated </a:t>
            </a:r>
            <a:r>
              <a:rPr lang="en-US" altLang="zh-CN" sz="3200" u="sng" dirty="0">
                <a:solidFill>
                  <a:srgbClr val="C217CD"/>
                </a:solidFill>
                <a:latin typeface="Times New Roman" panose="02020603050405020304" pitchFamily="18" charset="0"/>
                <a:cs typeface="Times New Roman" panose="02020603050405020304" pitchFamily="18" charset="0"/>
              </a:rPr>
              <a:t>external microphone</a:t>
            </a:r>
            <a:r>
              <a:rPr lang="en-US" altLang="zh-CN" sz="3200" dirty="0">
                <a:latin typeface="Times New Roman" panose="02020603050405020304" pitchFamily="18" charset="0"/>
                <a:cs typeface="Times New Roman" panose="02020603050405020304" pitchFamily="18" charset="0"/>
              </a:rPr>
              <a:t>. </a:t>
            </a:r>
            <a:endParaRPr lang="en-US" altLang="zh-CN" sz="3200" dirty="0">
              <a:latin typeface="Times New Roman" panose="02020603050405020304" pitchFamily="18" charset="0"/>
              <a:cs typeface="Times New Roman" panose="02020603050405020304" pitchFamily="18" charset="0"/>
            </a:endParaRPr>
          </a:p>
          <a:p>
            <a:pPr fontAlgn="auto">
              <a:lnSpc>
                <a:spcPts val="3000"/>
              </a:lnSpc>
            </a:pPr>
            <a:r>
              <a:rPr lang="en-US" altLang="zh-CN" sz="3200" dirty="0">
                <a:latin typeface="Times New Roman" panose="02020603050405020304" pitchFamily="18" charset="0"/>
                <a:cs typeface="Times New Roman" panose="02020603050405020304" pitchFamily="18" charset="0"/>
              </a:rPr>
              <a:t>G. </a:t>
            </a:r>
            <a:r>
              <a:rPr lang="en-US" altLang="zh-CN" sz="3200" b="1" dirty="0">
                <a:solidFill>
                  <a:srgbClr val="4F1CE2"/>
                </a:solidFill>
                <a:latin typeface="Times New Roman" panose="02020603050405020304" pitchFamily="18" charset="0"/>
                <a:cs typeface="Times New Roman" panose="02020603050405020304" pitchFamily="18" charset="0"/>
              </a:rPr>
              <a:t>So</a:t>
            </a:r>
            <a:r>
              <a:rPr lang="en-US" altLang="zh-CN" sz="3200" dirty="0">
                <a:latin typeface="Times New Roman" panose="02020603050405020304" pitchFamily="18" charset="0"/>
                <a:cs typeface="Times New Roman" panose="02020603050405020304" pitchFamily="18" charset="0"/>
              </a:rPr>
              <a:t> what can you do to make sure your </a:t>
            </a:r>
            <a:r>
              <a:rPr lang="en-US" altLang="zh-CN" sz="3200" dirty="0">
                <a:solidFill>
                  <a:srgbClr val="C217CD"/>
                </a:solidFill>
                <a:latin typeface="Times New Roman" panose="02020603050405020304" pitchFamily="18" charset="0"/>
                <a:cs typeface="Times New Roman" panose="02020603050405020304" pitchFamily="18" charset="0"/>
              </a:rPr>
              <a:t>video calls </a:t>
            </a:r>
            <a:r>
              <a:rPr lang="en-US" altLang="zh-CN" sz="3200" dirty="0">
                <a:latin typeface="Times New Roman" panose="02020603050405020304" pitchFamily="18" charset="0"/>
                <a:cs typeface="Times New Roman" panose="02020603050405020304" pitchFamily="18" charset="0"/>
              </a:rPr>
              <a:t>project </a:t>
            </a:r>
            <a:r>
              <a:rPr lang="en-US" altLang="zh-CN" sz="3200" dirty="0">
                <a:solidFill>
                  <a:srgbClr val="C217CD"/>
                </a:solidFill>
                <a:latin typeface="Times New Roman" panose="02020603050405020304" pitchFamily="18" charset="0"/>
                <a:cs typeface="Times New Roman" panose="02020603050405020304" pitchFamily="18" charset="0"/>
              </a:rPr>
              <a:t>the right image?</a:t>
            </a:r>
            <a:endParaRPr lang="en-US" altLang="zh-CN" sz="3200" dirty="0">
              <a:solidFill>
                <a:srgbClr val="C217CD"/>
              </a:solidFill>
              <a:latin typeface="Times New Roman" panose="02020603050405020304" pitchFamily="18" charset="0"/>
              <a:cs typeface="Times New Roman" panose="02020603050405020304" pitchFamily="18" charset="0"/>
            </a:endParaRPr>
          </a:p>
        </p:txBody>
      </p:sp>
      <p:sp>
        <p:nvSpPr>
          <p:cNvPr id="4" name="标题 1"/>
          <p:cNvSpPr txBox="1"/>
          <p:nvPr/>
        </p:nvSpPr>
        <p:spPr>
          <a:xfrm>
            <a:off x="168999" y="4053527"/>
            <a:ext cx="11906737" cy="244625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dirty="0">
                <a:latin typeface="微软雅黑" panose="020B0503020204020204" pitchFamily="34" charset="-122"/>
                <a:ea typeface="微软雅黑" panose="020B0503020204020204" pitchFamily="34" charset="-122"/>
              </a:rPr>
              <a:t>                                               选项特点：</a:t>
            </a:r>
            <a:endParaRPr lang="en-US" altLang="zh-CN" sz="2800" dirty="0">
              <a:latin typeface="微软雅黑" panose="020B0503020204020204" pitchFamily="34" charset="-122"/>
              <a:ea typeface="微软雅黑" panose="020B0503020204020204" pitchFamily="34" charset="-122"/>
            </a:endParaRPr>
          </a:p>
          <a:p>
            <a:r>
              <a:rPr lang="en-US" altLang="zh-CN" sz="2800" dirty="0">
                <a:solidFill>
                  <a:srgbClr val="AC0000"/>
                </a:solidFill>
                <a:latin typeface="微软雅黑" panose="020B0503020204020204" pitchFamily="34" charset="-122"/>
                <a:ea typeface="微软雅黑" panose="020B0503020204020204" pitchFamily="34" charset="-122"/>
              </a:rPr>
              <a:t>1. </a:t>
            </a:r>
            <a:r>
              <a:rPr lang="zh-CN" altLang="en-US" sz="2800" dirty="0">
                <a:solidFill>
                  <a:srgbClr val="AC0000"/>
                </a:solidFill>
                <a:latin typeface="微软雅黑" panose="020B0503020204020204" pitchFamily="34" charset="-122"/>
                <a:ea typeface="微软雅黑" panose="020B0503020204020204" pitchFamily="34" charset="-122"/>
              </a:rPr>
              <a:t>有逻辑副词的选项大概率是备选的正确的选项 如：</a:t>
            </a:r>
            <a:r>
              <a:rPr lang="en-US" altLang="zh-CN" sz="2800" dirty="0">
                <a:solidFill>
                  <a:srgbClr val="C217CD"/>
                </a:solidFill>
                <a:latin typeface="微软雅黑" panose="020B0503020204020204" pitchFamily="34" charset="-122"/>
                <a:ea typeface="微软雅黑" panose="020B0503020204020204" pitchFamily="34" charset="-122"/>
              </a:rPr>
              <a:t>CFG</a:t>
            </a:r>
            <a:endParaRPr lang="en-US" altLang="zh-CN" sz="2800" dirty="0">
              <a:solidFill>
                <a:srgbClr val="C217CD"/>
              </a:solidFill>
              <a:latin typeface="微软雅黑" panose="020B0503020204020204" pitchFamily="34" charset="-122"/>
              <a:ea typeface="微软雅黑" panose="020B0503020204020204" pitchFamily="34" charset="-122"/>
            </a:endParaRPr>
          </a:p>
          <a:p>
            <a:r>
              <a:rPr lang="en-US" altLang="zh-CN" sz="2800" dirty="0">
                <a:solidFill>
                  <a:srgbClr val="0000FF"/>
                </a:solidFill>
                <a:latin typeface="微软雅黑" panose="020B0503020204020204" pitchFamily="34" charset="-122"/>
                <a:ea typeface="微软雅黑" panose="020B0503020204020204" pitchFamily="34" charset="-122"/>
              </a:rPr>
              <a:t>2. </a:t>
            </a:r>
            <a:r>
              <a:rPr lang="zh-CN" altLang="en-US" sz="2800" dirty="0">
                <a:solidFill>
                  <a:srgbClr val="0000FF"/>
                </a:solidFill>
                <a:latin typeface="微软雅黑" panose="020B0503020204020204" pitchFamily="34" charset="-122"/>
                <a:ea typeface="微软雅黑" panose="020B0503020204020204" pitchFamily="34" charset="-122"/>
              </a:rPr>
              <a:t>疑问句 句式一致 </a:t>
            </a:r>
            <a:r>
              <a:rPr lang="zh-CN" altLang="en-US" sz="2800" dirty="0">
                <a:solidFill>
                  <a:srgbClr val="C217CD"/>
                </a:solidFill>
                <a:latin typeface="微软雅黑" panose="020B0503020204020204" pitchFamily="34" charset="-122"/>
                <a:ea typeface="微软雅黑" panose="020B0503020204020204" pitchFamily="34" charset="-122"/>
              </a:rPr>
              <a:t>如</a:t>
            </a:r>
            <a:r>
              <a:rPr lang="en-US" altLang="zh-CN" sz="2800" dirty="0">
                <a:solidFill>
                  <a:srgbClr val="C217CD"/>
                </a:solidFill>
                <a:latin typeface="微软雅黑" panose="020B0503020204020204" pitchFamily="34" charset="-122"/>
                <a:ea typeface="微软雅黑" panose="020B0503020204020204" pitchFamily="34" charset="-122"/>
              </a:rPr>
              <a:t>;  E  G </a:t>
            </a:r>
            <a:r>
              <a:rPr lang="zh-CN" altLang="en-US" sz="2800" dirty="0">
                <a:solidFill>
                  <a:srgbClr val="C217CD"/>
                </a:solidFill>
                <a:latin typeface="微软雅黑" panose="020B0503020204020204" pitchFamily="34" charset="-122"/>
                <a:ea typeface="微软雅黑" panose="020B0503020204020204" pitchFamily="34" charset="-122"/>
              </a:rPr>
              <a:t>可能二选一，注意甄别</a:t>
            </a:r>
            <a:endParaRPr lang="en-US" altLang="zh-CN" sz="2800" dirty="0">
              <a:solidFill>
                <a:srgbClr val="C217CD"/>
              </a:solidFill>
              <a:latin typeface="微软雅黑" panose="020B0503020204020204" pitchFamily="34" charset="-122"/>
              <a:ea typeface="微软雅黑" panose="020B0503020204020204" pitchFamily="34" charset="-122"/>
            </a:endParaRPr>
          </a:p>
          <a:p>
            <a:r>
              <a:rPr lang="en-US" altLang="zh-CN" sz="2800" dirty="0">
                <a:solidFill>
                  <a:srgbClr val="0070C0"/>
                </a:solidFill>
                <a:latin typeface="微软雅黑" panose="020B0503020204020204" pitchFamily="34" charset="-122"/>
                <a:ea typeface="微软雅黑" panose="020B0503020204020204" pitchFamily="34" charset="-122"/>
              </a:rPr>
              <a:t>3. </a:t>
            </a:r>
            <a:r>
              <a:rPr lang="zh-CN" altLang="en-US" sz="2800" dirty="0">
                <a:solidFill>
                  <a:srgbClr val="0070C0"/>
                </a:solidFill>
                <a:latin typeface="微软雅黑" panose="020B0503020204020204" pitchFamily="34" charset="-122"/>
                <a:ea typeface="微软雅黑" panose="020B0503020204020204" pitchFamily="34" charset="-122"/>
              </a:rPr>
              <a:t>注意选项中的名词</a:t>
            </a:r>
            <a:r>
              <a:rPr lang="zh-CN" altLang="en-US" sz="2800" dirty="0">
                <a:solidFill>
                  <a:srgbClr val="C217CD"/>
                </a:solidFill>
                <a:latin typeface="微软雅黑" panose="020B0503020204020204" pitchFamily="34" charset="-122"/>
                <a:ea typeface="微软雅黑" panose="020B0503020204020204" pitchFamily="34" charset="-122"/>
              </a:rPr>
              <a:t>，是否与原段落的信息关联</a:t>
            </a:r>
            <a:endParaRPr lang="en-US" altLang="zh-CN" sz="2800" dirty="0">
              <a:solidFill>
                <a:srgbClr val="C217CD"/>
              </a:solidFill>
              <a:latin typeface="微软雅黑" panose="020B0503020204020204" pitchFamily="34" charset="-122"/>
              <a:ea typeface="微软雅黑" panose="020B0503020204020204" pitchFamily="34" charset="-122"/>
            </a:endParaRPr>
          </a:p>
          <a:p>
            <a:r>
              <a:rPr lang="en-US" altLang="zh-CN" sz="2800" dirty="0">
                <a:solidFill>
                  <a:srgbClr val="0070C0"/>
                </a:solidFill>
                <a:latin typeface="微软雅黑" panose="020B0503020204020204" pitchFamily="34" charset="-122"/>
                <a:ea typeface="微软雅黑" panose="020B0503020204020204" pitchFamily="34" charset="-122"/>
              </a:rPr>
              <a:t>4. C</a:t>
            </a:r>
            <a:r>
              <a:rPr lang="zh-CN" altLang="en-US" sz="2800" dirty="0">
                <a:solidFill>
                  <a:srgbClr val="0070C0"/>
                </a:solidFill>
                <a:latin typeface="微软雅黑" panose="020B0503020204020204" pitchFamily="34" charset="-122"/>
                <a:ea typeface="微软雅黑" panose="020B0503020204020204" pitchFamily="34" charset="-122"/>
              </a:rPr>
              <a:t>选项末尾的</a:t>
            </a:r>
            <a:r>
              <a:rPr lang="en-US" altLang="zh-CN" sz="2800" dirty="0">
                <a:solidFill>
                  <a:srgbClr val="0070C0"/>
                </a:solidFill>
                <a:latin typeface="微软雅黑" panose="020B0503020204020204" pitchFamily="34" charset="-122"/>
                <a:ea typeface="微软雅黑" panose="020B0503020204020204" pitchFamily="34" charset="-122"/>
              </a:rPr>
              <a:t>it </a:t>
            </a:r>
            <a:r>
              <a:rPr lang="zh-CN" altLang="en-US" sz="2800" dirty="0">
                <a:solidFill>
                  <a:srgbClr val="0070C0"/>
                </a:solidFill>
                <a:latin typeface="微软雅黑" panose="020B0503020204020204" pitchFamily="34" charset="-122"/>
                <a:ea typeface="微软雅黑" panose="020B0503020204020204" pitchFamily="34" charset="-122"/>
              </a:rPr>
              <a:t>是代词</a:t>
            </a:r>
            <a:r>
              <a:rPr lang="zh-CN" altLang="en-US" sz="2800" dirty="0">
                <a:solidFill>
                  <a:srgbClr val="C217CD"/>
                </a:solidFill>
                <a:latin typeface="微软雅黑" panose="020B0503020204020204" pitchFamily="34" charset="-122"/>
                <a:ea typeface="微软雅黑" panose="020B0503020204020204" pitchFamily="34" charset="-122"/>
              </a:rPr>
              <a:t>；说明空格前有其指代的单数名词</a:t>
            </a:r>
            <a:endParaRPr lang="en-US" altLang="zh-CN" sz="2800" dirty="0">
              <a:solidFill>
                <a:srgbClr val="C217CD"/>
              </a:solidFill>
              <a:latin typeface="微软雅黑" panose="020B0503020204020204" pitchFamily="34" charset="-122"/>
              <a:ea typeface="微软雅黑" panose="020B0503020204020204" pitchFamily="34" charset="-122"/>
            </a:endParaRPr>
          </a:p>
          <a:p>
            <a:r>
              <a:rPr lang="zh-CN" altLang="en-US" sz="2800" dirty="0">
                <a:solidFill>
                  <a:srgbClr val="C217CD"/>
                </a:solidFill>
                <a:latin typeface="微软雅黑" panose="020B0503020204020204" pitchFamily="34" charset="-122"/>
                <a:ea typeface="微软雅黑" panose="020B0503020204020204" pitchFamily="34" charset="-122"/>
              </a:rPr>
              <a:t>    但</a:t>
            </a:r>
            <a:r>
              <a:rPr lang="en-US" altLang="zh-CN" sz="2800" dirty="0">
                <a:solidFill>
                  <a:srgbClr val="C217CD"/>
                </a:solidFill>
                <a:latin typeface="微软雅黑" panose="020B0503020204020204" pitchFamily="34" charset="-122"/>
                <a:ea typeface="微软雅黑" panose="020B0503020204020204" pitchFamily="34" charset="-122"/>
              </a:rPr>
              <a:t>F </a:t>
            </a:r>
            <a:r>
              <a:rPr lang="zh-CN" altLang="en-US" sz="2800" dirty="0">
                <a:solidFill>
                  <a:srgbClr val="C217CD"/>
                </a:solidFill>
                <a:latin typeface="微软雅黑" panose="020B0503020204020204" pitchFamily="34" charset="-122"/>
                <a:ea typeface="微软雅黑" panose="020B0503020204020204" pitchFamily="34" charset="-122"/>
              </a:rPr>
              <a:t>项中</a:t>
            </a:r>
            <a:r>
              <a:rPr lang="en-US" altLang="zh-CN" sz="2800" dirty="0">
                <a:solidFill>
                  <a:srgbClr val="C217CD"/>
                </a:solidFill>
                <a:latin typeface="微软雅黑" panose="020B0503020204020204" pitchFamily="34" charset="-122"/>
                <a:ea typeface="微软雅黑" panose="020B0503020204020204" pitchFamily="34" charset="-122"/>
              </a:rPr>
              <a:t>, </a:t>
            </a:r>
            <a:r>
              <a:rPr lang="en-US" altLang="zh-CN" sz="2800" dirty="0">
                <a:solidFill>
                  <a:srgbClr val="C00000"/>
                </a:solidFill>
                <a:latin typeface="微软雅黑" panose="020B0503020204020204" pitchFamily="34" charset="-122"/>
                <a:ea typeface="微软雅黑" panose="020B0503020204020204" pitchFamily="34" charset="-122"/>
              </a:rPr>
              <a:t>it </a:t>
            </a:r>
            <a:r>
              <a:rPr lang="zh-CN" altLang="en-US" sz="2800" dirty="0">
                <a:solidFill>
                  <a:srgbClr val="C00000"/>
                </a:solidFill>
                <a:latin typeface="微软雅黑" panose="020B0503020204020204" pitchFamily="34" charset="-122"/>
                <a:ea typeface="微软雅黑" panose="020B0503020204020204" pitchFamily="34" charset="-122"/>
              </a:rPr>
              <a:t>是形式主语</a:t>
            </a:r>
            <a:r>
              <a:rPr lang="zh-CN" altLang="en-US" sz="2800" dirty="0">
                <a:solidFill>
                  <a:srgbClr val="C217CD"/>
                </a:solidFill>
                <a:latin typeface="微软雅黑" panose="020B0503020204020204" pitchFamily="34" charset="-122"/>
                <a:ea typeface="微软雅黑" panose="020B0503020204020204" pitchFamily="34" charset="-122"/>
              </a:rPr>
              <a:t>，考生要注意辨别！</a:t>
            </a:r>
            <a:endParaRPr lang="zh-CN" altLang="en-US" sz="2800" dirty="0">
              <a:solidFill>
                <a:srgbClr val="C217CD"/>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2413262" y="1073084"/>
            <a:ext cx="1659117" cy="460375"/>
          </a:xfrm>
          <a:prstGeom prst="rect">
            <a:avLst/>
          </a:prstGeom>
          <a:noFill/>
          <a:ln w="57150">
            <a:solidFill>
              <a:srgbClr val="FF0000"/>
            </a:solidFill>
          </a:ln>
        </p:spPr>
        <p:txBody>
          <a:bodyPr wrap="square" rtlCol="0">
            <a:spAutoFit/>
          </a:bodyPr>
          <a:lstStyle/>
          <a:p>
            <a:endParaRPr lang="zh-CN" altLang="en-US" sz="2400" dirty="0"/>
          </a:p>
        </p:txBody>
      </p:sp>
      <p:cxnSp>
        <p:nvCxnSpPr>
          <p:cNvPr id="7" name="直接箭头连接符 6"/>
          <p:cNvCxnSpPr/>
          <p:nvPr/>
        </p:nvCxnSpPr>
        <p:spPr>
          <a:xfrm>
            <a:off x="4072379" y="1206631"/>
            <a:ext cx="4458879" cy="0"/>
          </a:xfrm>
          <a:prstGeom prst="straightConnector1">
            <a:avLst/>
          </a:prstGeom>
          <a:ln w="38100">
            <a:solidFill>
              <a:srgbClr val="C00000"/>
            </a:solidFill>
            <a:tailEnd type="arrow"/>
          </a:ln>
        </p:spPr>
        <p:style>
          <a:lnRef idx="2">
            <a:schemeClr val="accent1"/>
          </a:lnRef>
          <a:fillRef idx="0">
            <a:srgbClr val="FFFFFF"/>
          </a:fillRef>
          <a:effectRef idx="0">
            <a:srgbClr val="FFFFFF"/>
          </a:effectRef>
          <a:fontRef idx="minor">
            <a:schemeClr val="tx1"/>
          </a:fontRef>
        </p:style>
      </p:cxnSp>
      <p:sp>
        <p:nvSpPr>
          <p:cNvPr id="11" name="文本框 10"/>
          <p:cNvSpPr txBox="1"/>
          <p:nvPr/>
        </p:nvSpPr>
        <p:spPr>
          <a:xfrm>
            <a:off x="8627095" y="914397"/>
            <a:ext cx="1151643" cy="461665"/>
          </a:xfrm>
          <a:prstGeom prst="rect">
            <a:avLst/>
          </a:prstGeom>
          <a:noFill/>
          <a:ln w="57150">
            <a:solidFill>
              <a:srgbClr val="FF0000"/>
            </a:solidFill>
          </a:ln>
        </p:spPr>
        <p:txBody>
          <a:bodyPr wrap="square" rtlCol="0">
            <a:spAutoFit/>
          </a:bodyPr>
          <a:lstStyle/>
          <a:p>
            <a:r>
              <a:rPr lang="zh-CN" altLang="en-US" sz="2400" dirty="0">
                <a:solidFill>
                  <a:srgbClr val="FF0000"/>
                </a:solidFill>
              </a:rPr>
              <a:t>化妆品</a:t>
            </a:r>
            <a:endParaRPr lang="zh-CN" altLang="en-US" sz="2400" dirty="0">
              <a:solidFill>
                <a:srgbClr val="FF0000"/>
              </a:solidFill>
            </a:endParaRPr>
          </a:p>
        </p:txBody>
      </p:sp>
      <p:pic>
        <p:nvPicPr>
          <p:cNvPr id="5126" name="图片 1" descr="logo横版 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338084" y="3230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linds(horizontal)">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ldLvl="0" animBg="1"/>
      <p:bldP spid="11"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文本框 117"/>
          <p:cNvSpPr txBox="1"/>
          <p:nvPr/>
        </p:nvSpPr>
        <p:spPr>
          <a:xfrm>
            <a:off x="175902" y="142240"/>
            <a:ext cx="11694160" cy="1814830"/>
          </a:xfrm>
          <a:prstGeom prst="rect">
            <a:avLst/>
          </a:prstGeom>
          <a:solidFill>
            <a:schemeClr val="accent1">
              <a:lumMod val="20000"/>
              <a:lumOff val="80000"/>
            </a:schemeClr>
          </a:solidFill>
          <a:ln w="9525">
            <a:noFill/>
          </a:ln>
        </p:spPr>
        <p:txBody>
          <a:bodyPr wrap="square">
            <a:spAutoFit/>
          </a:bodyPr>
          <a:lstStyle/>
          <a:p>
            <a:pPr indent="292100"/>
            <a:r>
              <a:rPr lang="en-US" sz="2800" b="0" dirty="0">
                <a:solidFill>
                  <a:srgbClr val="000000"/>
                </a:solidFill>
                <a:latin typeface="Times New Roman" panose="02020603050405020304" pitchFamily="18" charset="0"/>
                <a:ea typeface="宋体" panose="02010600030101010101" pitchFamily="2" charset="-122"/>
              </a:rPr>
              <a:t>If you want to make a good first impression in that important business meeting, it is no longer about wearing the sharpest suit or the firmest handshake but about making sure that the little Zoom window </a:t>
            </a:r>
            <a:r>
              <a:rPr lang="en-US" sz="2800" b="0" i="1" dirty="0">
                <a:solidFill>
                  <a:srgbClr val="0000FF"/>
                </a:solidFill>
                <a:latin typeface="Times New Roman" panose="02020603050405020304" pitchFamily="18" charset="0"/>
                <a:ea typeface="宋体" panose="02010600030101010101" pitchFamily="2" charset="-122"/>
              </a:rPr>
              <a:t>with your face in it </a:t>
            </a:r>
            <a:r>
              <a:rPr lang="en-US" sz="2800" b="0" dirty="0">
                <a:solidFill>
                  <a:srgbClr val="000000"/>
                </a:solidFill>
                <a:latin typeface="Times New Roman" panose="02020603050405020304" pitchFamily="18" charset="0"/>
                <a:ea typeface="宋体" panose="02010600030101010101" pitchFamily="2" charset="-122"/>
              </a:rPr>
              <a:t>projects professionalism. But this isn't always easy. </a:t>
            </a:r>
            <a:r>
              <a:rPr lang="en-US" sz="2800" b="0" u="sng" dirty="0">
                <a:solidFill>
                  <a:srgbClr val="000000"/>
                </a:solidFill>
                <a:latin typeface="Times New Roman" panose="02020603050405020304" pitchFamily="18" charset="0"/>
                <a:ea typeface="宋体" panose="02010600030101010101" pitchFamily="2" charset="-122"/>
              </a:rPr>
              <a:t>   36    </a:t>
            </a:r>
            <a:r>
              <a:rPr lang="en-US" sz="2800" b="0" dirty="0">
                <a:solidFill>
                  <a:srgbClr val="000000"/>
                </a:solidFill>
                <a:latin typeface="Times New Roman" panose="02020603050405020304" pitchFamily="18" charset="0"/>
                <a:ea typeface="宋体" panose="02010600030101010101" pitchFamily="2" charset="-122"/>
              </a:rPr>
              <a:t>Here are some tips. </a:t>
            </a:r>
            <a:endParaRPr lang="en-US" altLang="en-US" sz="2800" b="0" dirty="0">
              <a:solidFill>
                <a:srgbClr val="000000"/>
              </a:solidFill>
              <a:latin typeface="Times New Roman" panose="02020603050405020304" pitchFamily="18" charset="0"/>
              <a:ea typeface="宋体" panose="02010600030101010101" pitchFamily="2" charset="-122"/>
            </a:endParaRPr>
          </a:p>
        </p:txBody>
      </p:sp>
      <p:sp>
        <p:nvSpPr>
          <p:cNvPr id="4" name="文本框 3"/>
          <p:cNvSpPr txBox="1"/>
          <p:nvPr/>
        </p:nvSpPr>
        <p:spPr>
          <a:xfrm>
            <a:off x="163195" y="2136775"/>
            <a:ext cx="11764010" cy="4524315"/>
          </a:xfrm>
          <a:prstGeom prst="rect">
            <a:avLst/>
          </a:prstGeom>
          <a:solidFill>
            <a:schemeClr val="accent2">
              <a:lumMod val="20000"/>
              <a:lumOff val="80000"/>
            </a:schemeClr>
          </a:solidFill>
          <a:ln w="9525">
            <a:noFill/>
          </a:ln>
        </p:spPr>
        <p:txBody>
          <a:bodyPr wrap="square">
            <a:spAutoFit/>
          </a:bodyPr>
          <a:lstStyle/>
          <a:p>
            <a:pPr indent="292100"/>
            <a:r>
              <a:rPr lang="en-US" sz="3200" b="0" dirty="0">
                <a:solidFill>
                  <a:srgbClr val="000000"/>
                </a:solidFill>
                <a:latin typeface="Times New Roman" panose="02020603050405020304" pitchFamily="18" charset="0"/>
                <a:ea typeface="宋体" panose="02010600030101010101" pitchFamily="2" charset="-122"/>
              </a:rPr>
              <a:t>A. Lighting makes the difference. </a:t>
            </a:r>
            <a:endParaRPr lang="en-US" sz="3200" b="0" dirty="0">
              <a:solidFill>
                <a:srgbClr val="000000"/>
              </a:solidFill>
              <a:latin typeface="Times New Roman" panose="02020603050405020304" pitchFamily="18" charset="0"/>
              <a:ea typeface="宋体" panose="02010600030101010101" pitchFamily="2" charset="-122"/>
            </a:endParaRPr>
          </a:p>
          <a:p>
            <a:pPr indent="292100"/>
            <a:r>
              <a:rPr lang="en-US" sz="3200" b="0" dirty="0">
                <a:solidFill>
                  <a:srgbClr val="000000"/>
                </a:solidFill>
                <a:latin typeface="Times New Roman" panose="02020603050405020304" pitchFamily="18" charset="0"/>
                <a:ea typeface="宋体" panose="02010600030101010101" pitchFamily="2" charset="-122"/>
              </a:rPr>
              <a:t>B. Do put on make-up on your face. </a:t>
            </a:r>
            <a:endParaRPr lang="en-US" sz="3200" b="0" dirty="0">
              <a:solidFill>
                <a:srgbClr val="000000"/>
              </a:solidFill>
              <a:latin typeface="Times New Roman" panose="02020603050405020304" pitchFamily="18" charset="0"/>
              <a:ea typeface="宋体" panose="02010600030101010101" pitchFamily="2" charset="-122"/>
            </a:endParaRPr>
          </a:p>
          <a:p>
            <a:pPr indent="292100"/>
            <a:r>
              <a:rPr lang="en-US" sz="3200" b="0" dirty="0">
                <a:solidFill>
                  <a:srgbClr val="000000"/>
                </a:solidFill>
                <a:latin typeface="Times New Roman" panose="02020603050405020304" pitchFamily="18" charset="0"/>
                <a:ea typeface="宋体" panose="02010600030101010101" pitchFamily="2" charset="-122"/>
              </a:rPr>
              <a:t>C. Instead, obtain a phone stand to hold it. </a:t>
            </a:r>
            <a:endParaRPr lang="en-US" sz="3200" b="0" dirty="0">
              <a:solidFill>
                <a:srgbClr val="000000"/>
              </a:solidFill>
              <a:latin typeface="Times New Roman" panose="02020603050405020304" pitchFamily="18" charset="0"/>
              <a:ea typeface="宋体" panose="02010600030101010101" pitchFamily="2" charset="-122"/>
            </a:endParaRPr>
          </a:p>
          <a:p>
            <a:pPr indent="292100"/>
            <a:r>
              <a:rPr lang="en-US" sz="3200" b="0" dirty="0">
                <a:solidFill>
                  <a:srgbClr val="000000"/>
                </a:solidFill>
                <a:latin typeface="Times New Roman" panose="02020603050405020304" pitchFamily="18" charset="0"/>
                <a:ea typeface="宋体" panose="02010600030101010101" pitchFamily="2" charset="-122"/>
              </a:rPr>
              <a:t>D. The ideal position for your camera is at your eye-level. </a:t>
            </a:r>
            <a:endParaRPr lang="en-US" sz="3200" b="0" dirty="0">
              <a:solidFill>
                <a:srgbClr val="000000"/>
              </a:solidFill>
              <a:latin typeface="Times New Roman" panose="02020603050405020304" pitchFamily="18" charset="0"/>
              <a:ea typeface="宋体" panose="02010600030101010101" pitchFamily="2" charset="-122"/>
            </a:endParaRPr>
          </a:p>
          <a:p>
            <a:pPr indent="292100"/>
            <a:r>
              <a:rPr lang="en-US" sz="3200" b="0" dirty="0">
                <a:solidFill>
                  <a:srgbClr val="000000"/>
                </a:solidFill>
                <a:latin typeface="Times New Roman" panose="02020603050405020304" pitchFamily="18" charset="0"/>
                <a:ea typeface="宋体" panose="02010600030101010101" pitchFamily="2" charset="-122"/>
              </a:rPr>
              <a:t>E. What can you do to ensure a successful business meeting?</a:t>
            </a:r>
            <a:endParaRPr lang="en-US" sz="3200" b="0" dirty="0">
              <a:solidFill>
                <a:srgbClr val="000000"/>
              </a:solidFill>
              <a:latin typeface="Times New Roman" panose="02020603050405020304" pitchFamily="18" charset="0"/>
              <a:ea typeface="宋体" panose="02010600030101010101" pitchFamily="2" charset="-122"/>
            </a:endParaRPr>
          </a:p>
          <a:p>
            <a:pPr indent="292100"/>
            <a:r>
              <a:rPr lang="en-US" sz="3200" b="0" dirty="0">
                <a:solidFill>
                  <a:srgbClr val="000000"/>
                </a:solidFill>
                <a:latin typeface="Times New Roman" panose="02020603050405020304" pitchFamily="18" charset="0"/>
                <a:ea typeface="宋体" panose="02010600030101010101" pitchFamily="2" charset="-122"/>
              </a:rPr>
              <a:t>F. So it's worth spending the money on a dedicated external microphone. </a:t>
            </a:r>
            <a:endParaRPr lang="en-US" sz="3200" b="0" dirty="0">
              <a:solidFill>
                <a:srgbClr val="000000"/>
              </a:solidFill>
              <a:latin typeface="Times New Roman" panose="02020603050405020304" pitchFamily="18" charset="0"/>
              <a:ea typeface="宋体" panose="02010600030101010101" pitchFamily="2" charset="-122"/>
            </a:endParaRPr>
          </a:p>
          <a:p>
            <a:pPr indent="292100"/>
            <a:r>
              <a:rPr lang="en-US" sz="3200" b="0" dirty="0">
                <a:solidFill>
                  <a:srgbClr val="000000"/>
                </a:solidFill>
                <a:latin typeface="Times New Roman" panose="02020603050405020304" pitchFamily="18" charset="0"/>
                <a:ea typeface="宋体" panose="02010600030101010101" pitchFamily="2" charset="-122"/>
              </a:rPr>
              <a:t>G. So what can you do to make sure your video calls </a:t>
            </a:r>
            <a:r>
              <a:rPr lang="en-US" sz="3200" b="0" dirty="0">
                <a:solidFill>
                  <a:srgbClr val="FF0000"/>
                </a:solidFill>
                <a:latin typeface="Times New Roman" panose="02020603050405020304" pitchFamily="18" charset="0"/>
                <a:ea typeface="宋体" panose="02010600030101010101" pitchFamily="2" charset="-122"/>
              </a:rPr>
              <a:t>project</a:t>
            </a:r>
            <a:r>
              <a:rPr lang="en-US" sz="3200" b="0" dirty="0">
                <a:solidFill>
                  <a:srgbClr val="000000"/>
                </a:solidFill>
                <a:latin typeface="Times New Roman" panose="02020603050405020304" pitchFamily="18" charset="0"/>
                <a:ea typeface="宋体" panose="02010600030101010101" pitchFamily="2" charset="-122"/>
              </a:rPr>
              <a:t> </a:t>
            </a:r>
            <a:r>
              <a:rPr lang="en-US" sz="3200" b="0" dirty="0">
                <a:solidFill>
                  <a:srgbClr val="C217CD"/>
                </a:solidFill>
                <a:latin typeface="Times New Roman" panose="02020603050405020304" pitchFamily="18" charset="0"/>
                <a:ea typeface="宋体" panose="02010600030101010101" pitchFamily="2" charset="-122"/>
              </a:rPr>
              <a:t>the right image</a:t>
            </a:r>
            <a:r>
              <a:rPr lang="en-US" sz="3200" b="0" dirty="0">
                <a:solidFill>
                  <a:srgbClr val="000000"/>
                </a:solidFill>
                <a:latin typeface="Times New Roman" panose="02020603050405020304" pitchFamily="18" charset="0"/>
                <a:ea typeface="宋体" panose="02010600030101010101" pitchFamily="2" charset="-122"/>
              </a:rPr>
              <a:t>? </a:t>
            </a:r>
            <a:endParaRPr lang="en-US" altLang="en-US" b="0" dirty="0">
              <a:solidFill>
                <a:srgbClr val="000000"/>
              </a:solidFill>
              <a:latin typeface="Times New Roman" panose="02020603050405020304" pitchFamily="18" charset="0"/>
              <a:ea typeface="宋体" panose="02010600030101010101" pitchFamily="2" charset="-122"/>
            </a:endParaRPr>
          </a:p>
        </p:txBody>
      </p:sp>
      <p:sp>
        <p:nvSpPr>
          <p:cNvPr id="5" name="文本框 4"/>
          <p:cNvSpPr txBox="1"/>
          <p:nvPr/>
        </p:nvSpPr>
        <p:spPr>
          <a:xfrm>
            <a:off x="1564849" y="2051340"/>
            <a:ext cx="10305213" cy="2849591"/>
          </a:xfrm>
          <a:prstGeom prst="rect">
            <a:avLst/>
          </a:prstGeom>
          <a:solidFill>
            <a:srgbClr val="1CD4DA"/>
          </a:solidFill>
        </p:spPr>
        <p:txBody>
          <a:bodyPr wrap="square" rtlCol="0">
            <a:noAutofit/>
          </a:bodyPr>
          <a:lstStyle/>
          <a:p>
            <a:r>
              <a:rPr lang="zh-CN" altLang="en-US" sz="3600" dirty="0"/>
              <a:t>解析：选 </a:t>
            </a:r>
            <a:r>
              <a:rPr lang="en-US" altLang="zh-CN" sz="3600" dirty="0"/>
              <a:t>G</a:t>
            </a:r>
            <a:r>
              <a:rPr lang="zh-CN" altLang="en-US" sz="3600" dirty="0"/>
              <a:t>。考查全文主旨。根据设空后 </a:t>
            </a:r>
            <a:r>
              <a:rPr lang="en-US" altLang="zh-CN" sz="3600" dirty="0"/>
              <a:t>Here are some tips </a:t>
            </a:r>
            <a:r>
              <a:rPr lang="zh-CN" altLang="en-US" sz="3600" dirty="0"/>
              <a:t>是对选项 </a:t>
            </a:r>
            <a:r>
              <a:rPr lang="en-US" altLang="zh-CN" sz="3600" dirty="0"/>
              <a:t>G. What can you do to make sure your video calls project the right image? </a:t>
            </a:r>
            <a:r>
              <a:rPr lang="zh-CN" altLang="en-US" sz="3600" dirty="0"/>
              <a:t>（ 你能做些什么来确保你的视频通话投射出正确的图像</a:t>
            </a:r>
            <a:r>
              <a:rPr lang="en-US" altLang="zh-CN" sz="3600" dirty="0"/>
              <a:t>?</a:t>
            </a:r>
            <a:r>
              <a:rPr lang="zh-CN" altLang="en-US" sz="3600" dirty="0"/>
              <a:t>） 的回答。且有</a:t>
            </a:r>
            <a:r>
              <a:rPr lang="zh-CN" altLang="en-US" sz="3600" dirty="0">
                <a:solidFill>
                  <a:srgbClr val="C217CD"/>
                </a:solidFill>
              </a:rPr>
              <a:t>多处关键词</a:t>
            </a:r>
            <a:r>
              <a:rPr lang="zh-CN" altLang="en-US" sz="3600" dirty="0"/>
              <a:t>加持。</a:t>
            </a:r>
            <a:endParaRPr lang="zh-CN" altLang="en-US" dirty="0"/>
          </a:p>
        </p:txBody>
      </p:sp>
      <p:sp>
        <p:nvSpPr>
          <p:cNvPr id="6" name="矩形 5"/>
          <p:cNvSpPr/>
          <p:nvPr/>
        </p:nvSpPr>
        <p:spPr>
          <a:xfrm>
            <a:off x="175902" y="1483995"/>
            <a:ext cx="2510737" cy="473075"/>
          </a:xfrm>
          <a:prstGeom prst="rect">
            <a:avLst/>
          </a:prstGeom>
          <a:noFill/>
          <a:ln w="38100">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箭头连接符 6"/>
          <p:cNvCxnSpPr/>
          <p:nvPr/>
        </p:nvCxnSpPr>
        <p:spPr>
          <a:xfrm>
            <a:off x="2602865" y="1936115"/>
            <a:ext cx="3109778" cy="3806190"/>
          </a:xfrm>
          <a:prstGeom prst="straightConnector1">
            <a:avLst/>
          </a:prstGeom>
          <a:ln w="38100">
            <a:solidFill>
              <a:srgbClr val="C00000"/>
            </a:solidFill>
            <a:tailEnd type="arrow"/>
          </a:ln>
        </p:spPr>
        <p:style>
          <a:lnRef idx="2">
            <a:schemeClr val="accent1"/>
          </a:lnRef>
          <a:fillRef idx="0">
            <a:srgbClr val="FFFFFF"/>
          </a:fillRef>
          <a:effectRef idx="0">
            <a:srgbClr val="FFFFFF"/>
          </a:effectRef>
          <a:fontRef idx="minor">
            <a:schemeClr val="tx1"/>
          </a:fontRef>
        </p:style>
      </p:cxnSp>
      <p:sp>
        <p:nvSpPr>
          <p:cNvPr id="8" name="矩形 7"/>
          <p:cNvSpPr/>
          <p:nvPr>
            <p:custDataLst>
              <p:tags r:id="rId1"/>
            </p:custDataLst>
          </p:nvPr>
        </p:nvSpPr>
        <p:spPr>
          <a:xfrm>
            <a:off x="4308049" y="5763260"/>
            <a:ext cx="7562011" cy="293804"/>
          </a:xfrm>
          <a:prstGeom prst="rect">
            <a:avLst/>
          </a:prstGeom>
          <a:noFill/>
          <a:ln w="38100">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7550869" y="948237"/>
            <a:ext cx="2780907" cy="535758"/>
          </a:xfrm>
          <a:prstGeom prst="rect">
            <a:avLst/>
          </a:prstGeom>
          <a:noFill/>
          <a:ln w="38100">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0331775" y="902676"/>
            <a:ext cx="1244339" cy="535758"/>
          </a:xfrm>
          <a:prstGeom prst="rect">
            <a:avLst/>
          </a:prstGeom>
          <a:noFill/>
          <a:ln w="38100">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custDataLst>
              <p:tags r:id="rId2"/>
            </p:custDataLst>
          </p:nvPr>
        </p:nvSpPr>
        <p:spPr>
          <a:xfrm>
            <a:off x="133548" y="6057064"/>
            <a:ext cx="1497289" cy="518636"/>
          </a:xfrm>
          <a:prstGeom prst="rect">
            <a:avLst/>
          </a:prstGeom>
          <a:noFill/>
          <a:ln w="38100">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箭头连接符 10"/>
          <p:cNvCxnSpPr/>
          <p:nvPr/>
        </p:nvCxnSpPr>
        <p:spPr>
          <a:xfrm flipH="1">
            <a:off x="1358527" y="1611984"/>
            <a:ext cx="6550562" cy="4703975"/>
          </a:xfrm>
          <a:prstGeom prst="straightConnector1">
            <a:avLst/>
          </a:prstGeom>
          <a:ln w="38100">
            <a:solidFill>
              <a:srgbClr val="C00000"/>
            </a:solidFill>
            <a:tailEnd type="arrow"/>
          </a:ln>
        </p:spPr>
        <p:style>
          <a:lnRef idx="2">
            <a:schemeClr val="accent1"/>
          </a:lnRef>
          <a:fillRef idx="0">
            <a:srgbClr val="FFFFFF"/>
          </a:fillRef>
          <a:effectRef idx="0">
            <a:srgbClr val="FFFFFF"/>
          </a:effectRef>
          <a:fontRef idx="minor">
            <a:schemeClr val="tx1"/>
          </a:fontRef>
        </p:style>
      </p:cxnSp>
      <p:cxnSp>
        <p:nvCxnSpPr>
          <p:cNvPr id="14" name="直接箭头连接符 13"/>
          <p:cNvCxnSpPr/>
          <p:nvPr/>
        </p:nvCxnSpPr>
        <p:spPr>
          <a:xfrm flipH="1">
            <a:off x="9750147" y="1460297"/>
            <a:ext cx="1220537" cy="4302963"/>
          </a:xfrm>
          <a:prstGeom prst="straightConnector1">
            <a:avLst/>
          </a:prstGeom>
          <a:ln w="38100">
            <a:solidFill>
              <a:srgbClr val="C00000"/>
            </a:solidFill>
            <a:tailEnd type="arrow"/>
          </a:ln>
        </p:spPr>
        <p:style>
          <a:lnRef idx="2">
            <a:schemeClr val="accent1"/>
          </a:lnRef>
          <a:fillRef idx="0">
            <a:srgbClr val="FFFFFF"/>
          </a:fillRef>
          <a:effectRef idx="0">
            <a:srgbClr val="FFFFFF"/>
          </a:effectRef>
          <a:fontRef idx="minor">
            <a:schemeClr val="tx1"/>
          </a:fontRef>
        </p:style>
      </p:cxnSp>
      <p:pic>
        <p:nvPicPr>
          <p:cNvPr id="5126" name="图片 1" descr="logo横版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38084" y="3230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4"/>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animBg="1"/>
      <p:bldP spid="8" grpId="0" bldLvl="0" animBg="1"/>
      <p:bldP spid="2" grpId="0" animBg="1"/>
      <p:bldP spid="3" grpId="0" animBg="1"/>
      <p:bldP spid="9"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文本框 117"/>
          <p:cNvSpPr txBox="1"/>
          <p:nvPr/>
        </p:nvSpPr>
        <p:spPr>
          <a:xfrm>
            <a:off x="175901" y="142240"/>
            <a:ext cx="12016099" cy="2246769"/>
          </a:xfrm>
          <a:prstGeom prst="rect">
            <a:avLst/>
          </a:prstGeom>
          <a:solidFill>
            <a:schemeClr val="accent1">
              <a:lumMod val="20000"/>
              <a:lumOff val="80000"/>
            </a:schemeClr>
          </a:solidFill>
          <a:ln w="9525">
            <a:noFill/>
          </a:ln>
        </p:spPr>
        <p:txBody>
          <a:bodyPr wrap="square">
            <a:spAutoFit/>
          </a:bodyPr>
          <a:lstStyle/>
          <a:p>
            <a:pPr indent="292100"/>
            <a:r>
              <a:rPr lang="en-US" sz="2800" b="0" dirty="0">
                <a:solidFill>
                  <a:srgbClr val="000000"/>
                </a:solidFill>
                <a:latin typeface="Times New Roman" panose="02020603050405020304" pitchFamily="18" charset="0"/>
                <a:ea typeface="宋体" panose="02010600030101010101" pitchFamily="2" charset="-122"/>
              </a:rPr>
              <a:t>• Don't hold your phone. </a:t>
            </a:r>
            <a:endParaRPr lang="en-US" sz="2800" b="0" dirty="0">
              <a:solidFill>
                <a:srgbClr val="000000"/>
              </a:solidFill>
              <a:latin typeface="Times New Roman" panose="02020603050405020304" pitchFamily="18" charset="0"/>
              <a:ea typeface="宋体" panose="02010600030101010101" pitchFamily="2" charset="-122"/>
            </a:endParaRPr>
          </a:p>
          <a:p>
            <a:pPr indent="292100"/>
            <a:r>
              <a:rPr lang="en-US" sz="2800" b="0" dirty="0">
                <a:solidFill>
                  <a:srgbClr val="000000"/>
                </a:solidFill>
                <a:latin typeface="Times New Roman" panose="02020603050405020304" pitchFamily="18" charset="0"/>
                <a:ea typeface="宋体" panose="02010600030101010101" pitchFamily="2" charset="-122"/>
              </a:rPr>
              <a:t>If you absolutely must join the meeting on </a:t>
            </a:r>
            <a:r>
              <a:rPr lang="en-US" sz="2800" b="1" dirty="0">
                <a:solidFill>
                  <a:srgbClr val="C217CD"/>
                </a:solidFill>
                <a:latin typeface="Times New Roman" panose="02020603050405020304" pitchFamily="18" charset="0"/>
                <a:ea typeface="宋体" panose="02010600030101010101" pitchFamily="2" charset="-122"/>
              </a:rPr>
              <a:t>your phone</a:t>
            </a:r>
            <a:r>
              <a:rPr lang="en-US" sz="2800" b="0" dirty="0">
                <a:solidFill>
                  <a:srgbClr val="000000"/>
                </a:solidFill>
                <a:latin typeface="Times New Roman" panose="02020603050405020304" pitchFamily="18" charset="0"/>
                <a:ea typeface="宋体" panose="02010600030101010101" pitchFamily="2" charset="-122"/>
              </a:rPr>
              <a:t>, then don't hold </a:t>
            </a:r>
            <a:r>
              <a:rPr lang="en-US" sz="2800" b="1" dirty="0">
                <a:solidFill>
                  <a:srgbClr val="C217CD"/>
                </a:solidFill>
                <a:latin typeface="Times New Roman" panose="02020603050405020304" pitchFamily="18" charset="0"/>
                <a:ea typeface="宋体" panose="02010600030101010101" pitchFamily="2" charset="-122"/>
              </a:rPr>
              <a:t>it</a:t>
            </a:r>
            <a:r>
              <a:rPr lang="en-US" sz="2800" b="0" dirty="0">
                <a:solidFill>
                  <a:srgbClr val="000000"/>
                </a:solidFill>
                <a:latin typeface="Times New Roman" panose="02020603050405020304" pitchFamily="18" charset="0"/>
                <a:ea typeface="宋体" panose="02010600030101010101" pitchFamily="2" charset="-122"/>
              </a:rPr>
              <a:t> in your hand</a:t>
            </a:r>
            <a:r>
              <a:rPr lang="en-US" sz="2800" b="0" u="sng" dirty="0">
                <a:solidFill>
                  <a:srgbClr val="000000"/>
                </a:solidFill>
                <a:latin typeface="Times New Roman" panose="02020603050405020304" pitchFamily="18" charset="0"/>
                <a:ea typeface="宋体" panose="02010600030101010101" pitchFamily="2" charset="-122"/>
              </a:rPr>
              <a:t>.    37    </a:t>
            </a:r>
            <a:r>
              <a:rPr lang="en-US" sz="2800" b="0" dirty="0">
                <a:solidFill>
                  <a:srgbClr val="000000"/>
                </a:solidFill>
                <a:latin typeface="Times New Roman" panose="02020603050405020304" pitchFamily="18" charset="0"/>
                <a:ea typeface="宋体" panose="02010600030101010101" pitchFamily="2" charset="-122"/>
              </a:rPr>
              <a:t>Your colleagues won't see your picture swinging about wildly. And the camera won't suddenly look up your nose when you naturally pull your phone closer to your face. </a:t>
            </a:r>
            <a:endParaRPr lang="en-US" sz="2800" b="0" dirty="0">
              <a:solidFill>
                <a:srgbClr val="000000"/>
              </a:solidFill>
              <a:latin typeface="Times New Roman" panose="02020603050405020304" pitchFamily="18" charset="0"/>
              <a:ea typeface="宋体" panose="02010600030101010101" pitchFamily="2" charset="-122"/>
            </a:endParaRPr>
          </a:p>
        </p:txBody>
      </p:sp>
      <p:sp>
        <p:nvSpPr>
          <p:cNvPr id="4" name="文本框 3"/>
          <p:cNvSpPr txBox="1"/>
          <p:nvPr/>
        </p:nvSpPr>
        <p:spPr>
          <a:xfrm>
            <a:off x="163195" y="2419580"/>
            <a:ext cx="11764010" cy="4524315"/>
          </a:xfrm>
          <a:prstGeom prst="rect">
            <a:avLst/>
          </a:prstGeom>
          <a:solidFill>
            <a:schemeClr val="accent2">
              <a:lumMod val="20000"/>
              <a:lumOff val="80000"/>
            </a:schemeClr>
          </a:solidFill>
          <a:ln w="9525">
            <a:noFill/>
          </a:ln>
        </p:spPr>
        <p:txBody>
          <a:bodyPr wrap="square">
            <a:spAutoFit/>
          </a:bodyPr>
          <a:lstStyle/>
          <a:p>
            <a:pPr indent="292100"/>
            <a:r>
              <a:rPr lang="en-US" sz="3200" b="0" dirty="0">
                <a:solidFill>
                  <a:srgbClr val="000000"/>
                </a:solidFill>
                <a:latin typeface="Times New Roman" panose="02020603050405020304" pitchFamily="18" charset="0"/>
                <a:ea typeface="宋体" panose="02010600030101010101" pitchFamily="2" charset="-122"/>
              </a:rPr>
              <a:t>A. Lighting makes the difference. </a:t>
            </a:r>
            <a:endParaRPr lang="en-US" sz="3200" b="0" dirty="0">
              <a:solidFill>
                <a:srgbClr val="000000"/>
              </a:solidFill>
              <a:latin typeface="Times New Roman" panose="02020603050405020304" pitchFamily="18" charset="0"/>
              <a:ea typeface="宋体" panose="02010600030101010101" pitchFamily="2" charset="-122"/>
            </a:endParaRPr>
          </a:p>
          <a:p>
            <a:pPr indent="292100"/>
            <a:r>
              <a:rPr lang="en-US" sz="3200" b="0" dirty="0">
                <a:solidFill>
                  <a:srgbClr val="000000"/>
                </a:solidFill>
                <a:latin typeface="Times New Roman" panose="02020603050405020304" pitchFamily="18" charset="0"/>
                <a:ea typeface="宋体" panose="02010600030101010101" pitchFamily="2" charset="-122"/>
              </a:rPr>
              <a:t>B. Do put on make-up on your face. </a:t>
            </a:r>
            <a:endParaRPr lang="en-US" sz="3200" b="0" dirty="0">
              <a:solidFill>
                <a:srgbClr val="000000"/>
              </a:solidFill>
              <a:latin typeface="Times New Roman" panose="02020603050405020304" pitchFamily="18" charset="0"/>
              <a:ea typeface="宋体" panose="02010600030101010101" pitchFamily="2" charset="-122"/>
            </a:endParaRPr>
          </a:p>
          <a:p>
            <a:pPr indent="292100"/>
            <a:r>
              <a:rPr lang="en-US" sz="3200" b="0" dirty="0">
                <a:solidFill>
                  <a:srgbClr val="000000"/>
                </a:solidFill>
                <a:latin typeface="Times New Roman" panose="02020603050405020304" pitchFamily="18" charset="0"/>
                <a:ea typeface="宋体" panose="02010600030101010101" pitchFamily="2" charset="-122"/>
              </a:rPr>
              <a:t>C. </a:t>
            </a:r>
            <a:r>
              <a:rPr lang="en-US" sz="3200" b="1" dirty="0">
                <a:solidFill>
                  <a:srgbClr val="0000FF"/>
                </a:solidFill>
                <a:latin typeface="Times New Roman" panose="02020603050405020304" pitchFamily="18" charset="0"/>
                <a:ea typeface="宋体" panose="02010600030101010101" pitchFamily="2" charset="-122"/>
              </a:rPr>
              <a:t>Instead, </a:t>
            </a:r>
            <a:r>
              <a:rPr lang="en-US" sz="3200" b="0" dirty="0">
                <a:solidFill>
                  <a:srgbClr val="000000"/>
                </a:solidFill>
                <a:latin typeface="Times New Roman" panose="02020603050405020304" pitchFamily="18" charset="0"/>
                <a:ea typeface="宋体" panose="02010600030101010101" pitchFamily="2" charset="-122"/>
              </a:rPr>
              <a:t>obtain a phone stand to hold it. </a:t>
            </a:r>
            <a:endParaRPr lang="en-US" sz="3200" b="0" dirty="0">
              <a:solidFill>
                <a:srgbClr val="000000"/>
              </a:solidFill>
              <a:latin typeface="Times New Roman" panose="02020603050405020304" pitchFamily="18" charset="0"/>
              <a:ea typeface="宋体" panose="02010600030101010101" pitchFamily="2" charset="-122"/>
            </a:endParaRPr>
          </a:p>
          <a:p>
            <a:pPr indent="292100"/>
            <a:r>
              <a:rPr lang="en-US" sz="3200" b="0" dirty="0">
                <a:solidFill>
                  <a:srgbClr val="000000"/>
                </a:solidFill>
                <a:latin typeface="Times New Roman" panose="02020603050405020304" pitchFamily="18" charset="0"/>
                <a:ea typeface="宋体" panose="02010600030101010101" pitchFamily="2" charset="-122"/>
              </a:rPr>
              <a:t>D. The ideal position for your camera is at your eye-level. </a:t>
            </a:r>
            <a:endParaRPr lang="en-US" sz="3200" b="0" dirty="0">
              <a:solidFill>
                <a:srgbClr val="000000"/>
              </a:solidFill>
              <a:latin typeface="Times New Roman" panose="02020603050405020304" pitchFamily="18" charset="0"/>
              <a:ea typeface="宋体" panose="02010600030101010101" pitchFamily="2" charset="-122"/>
            </a:endParaRPr>
          </a:p>
          <a:p>
            <a:pPr indent="292100"/>
            <a:r>
              <a:rPr lang="en-US" sz="3200" b="0" dirty="0">
                <a:solidFill>
                  <a:srgbClr val="000000"/>
                </a:solidFill>
                <a:latin typeface="Times New Roman" panose="02020603050405020304" pitchFamily="18" charset="0"/>
                <a:ea typeface="宋体" panose="02010600030101010101" pitchFamily="2" charset="-122"/>
              </a:rPr>
              <a:t>E. What can you do to ensure a successful business meeting?</a:t>
            </a:r>
            <a:endParaRPr lang="en-US" sz="3200" b="0" dirty="0">
              <a:solidFill>
                <a:srgbClr val="000000"/>
              </a:solidFill>
              <a:latin typeface="Times New Roman" panose="02020603050405020304" pitchFamily="18" charset="0"/>
              <a:ea typeface="宋体" panose="02010600030101010101" pitchFamily="2" charset="-122"/>
            </a:endParaRPr>
          </a:p>
          <a:p>
            <a:pPr indent="292100"/>
            <a:r>
              <a:rPr lang="en-US" sz="3200" b="0" dirty="0">
                <a:solidFill>
                  <a:srgbClr val="000000"/>
                </a:solidFill>
                <a:latin typeface="Times New Roman" panose="02020603050405020304" pitchFamily="18" charset="0"/>
                <a:ea typeface="宋体" panose="02010600030101010101" pitchFamily="2" charset="-122"/>
              </a:rPr>
              <a:t>F. So it's worth spending the money on a dedicated external microphone. </a:t>
            </a:r>
            <a:endParaRPr lang="en-US" sz="3200" b="0" dirty="0">
              <a:solidFill>
                <a:srgbClr val="000000"/>
              </a:solidFill>
              <a:latin typeface="Times New Roman" panose="02020603050405020304" pitchFamily="18" charset="0"/>
              <a:ea typeface="宋体" panose="02010600030101010101" pitchFamily="2" charset="-122"/>
            </a:endParaRPr>
          </a:p>
          <a:p>
            <a:pPr indent="292100"/>
            <a:r>
              <a:rPr lang="en-US" sz="3200" b="0" dirty="0">
                <a:solidFill>
                  <a:srgbClr val="000000"/>
                </a:solidFill>
                <a:latin typeface="Times New Roman" panose="02020603050405020304" pitchFamily="18" charset="0"/>
                <a:ea typeface="宋体" panose="02010600030101010101" pitchFamily="2" charset="-122"/>
              </a:rPr>
              <a:t>G. So what can you do to make sure your video calls </a:t>
            </a:r>
            <a:r>
              <a:rPr lang="en-US" sz="3200" b="0" dirty="0">
                <a:solidFill>
                  <a:srgbClr val="FF0000"/>
                </a:solidFill>
                <a:latin typeface="Times New Roman" panose="02020603050405020304" pitchFamily="18" charset="0"/>
                <a:ea typeface="宋体" panose="02010600030101010101" pitchFamily="2" charset="-122"/>
              </a:rPr>
              <a:t>project</a:t>
            </a:r>
            <a:r>
              <a:rPr lang="en-US" sz="3200" b="0" dirty="0">
                <a:solidFill>
                  <a:srgbClr val="000000"/>
                </a:solidFill>
                <a:latin typeface="Times New Roman" panose="02020603050405020304" pitchFamily="18" charset="0"/>
                <a:ea typeface="宋体" panose="02010600030101010101" pitchFamily="2" charset="-122"/>
              </a:rPr>
              <a:t> </a:t>
            </a:r>
            <a:r>
              <a:rPr lang="en-US" sz="3200" b="0" dirty="0">
                <a:solidFill>
                  <a:srgbClr val="C217CD"/>
                </a:solidFill>
                <a:latin typeface="Times New Roman" panose="02020603050405020304" pitchFamily="18" charset="0"/>
                <a:ea typeface="宋体" panose="02010600030101010101" pitchFamily="2" charset="-122"/>
              </a:rPr>
              <a:t>the right image</a:t>
            </a:r>
            <a:r>
              <a:rPr lang="en-US" sz="3200" b="0" dirty="0">
                <a:solidFill>
                  <a:srgbClr val="000000"/>
                </a:solidFill>
                <a:latin typeface="Times New Roman" panose="02020603050405020304" pitchFamily="18" charset="0"/>
                <a:ea typeface="宋体" panose="02010600030101010101" pitchFamily="2" charset="-122"/>
              </a:rPr>
              <a:t>? </a:t>
            </a:r>
            <a:endParaRPr lang="en-US" altLang="en-US" b="0" dirty="0">
              <a:solidFill>
                <a:srgbClr val="000000"/>
              </a:solidFill>
              <a:latin typeface="Times New Roman" panose="02020603050405020304" pitchFamily="18" charset="0"/>
              <a:ea typeface="宋体" panose="02010600030101010101" pitchFamily="2" charset="-122"/>
            </a:endParaRPr>
          </a:p>
        </p:txBody>
      </p:sp>
      <p:sp>
        <p:nvSpPr>
          <p:cNvPr id="5" name="文本框 4"/>
          <p:cNvSpPr txBox="1"/>
          <p:nvPr/>
        </p:nvSpPr>
        <p:spPr>
          <a:xfrm>
            <a:off x="1121791" y="4587151"/>
            <a:ext cx="10805414" cy="1926772"/>
          </a:xfrm>
          <a:prstGeom prst="rect">
            <a:avLst/>
          </a:prstGeom>
          <a:solidFill>
            <a:srgbClr val="1CD4DA"/>
          </a:solidFill>
        </p:spPr>
        <p:txBody>
          <a:bodyPr wrap="square" rtlCol="0">
            <a:noAutofit/>
          </a:bodyPr>
          <a:lstStyle/>
          <a:p>
            <a:r>
              <a:rPr lang="zh-CN" altLang="en-US" sz="3600" dirty="0"/>
              <a:t>解析：选 </a:t>
            </a:r>
            <a:r>
              <a:rPr lang="en-US" altLang="zh-CN" sz="3600" dirty="0"/>
              <a:t>C</a:t>
            </a:r>
            <a:r>
              <a:rPr lang="zh-CN" altLang="en-US" sz="3600" dirty="0"/>
              <a:t>。 考查句际转折关系。 根据上文 </a:t>
            </a:r>
            <a:r>
              <a:rPr lang="en-US" altLang="zh-CN" sz="3600" dirty="0"/>
              <a:t>don’t hold it in your hand</a:t>
            </a:r>
            <a:r>
              <a:rPr lang="zh-CN" altLang="en-US" sz="3600" dirty="0"/>
              <a:t>。 （相反， 买一个手机支架来固定它） 符合语境。</a:t>
            </a:r>
            <a:r>
              <a:rPr lang="en-US" altLang="zh-CN" sz="3600" b="1" dirty="0">
                <a:solidFill>
                  <a:srgbClr val="C217CD"/>
                </a:solidFill>
              </a:rPr>
              <a:t>Instead </a:t>
            </a:r>
            <a:r>
              <a:rPr lang="zh-CN" altLang="en-US" sz="3600" b="1" dirty="0">
                <a:solidFill>
                  <a:srgbClr val="C217CD"/>
                </a:solidFill>
              </a:rPr>
              <a:t>前面必然有一个否定句。</a:t>
            </a:r>
            <a:endParaRPr lang="zh-CN" altLang="en-US" b="1" dirty="0">
              <a:solidFill>
                <a:srgbClr val="C217CD"/>
              </a:solidFill>
            </a:endParaRPr>
          </a:p>
        </p:txBody>
      </p:sp>
      <p:sp>
        <p:nvSpPr>
          <p:cNvPr id="6" name="矩形 5"/>
          <p:cNvSpPr/>
          <p:nvPr/>
        </p:nvSpPr>
        <p:spPr>
          <a:xfrm>
            <a:off x="914400" y="3528710"/>
            <a:ext cx="1596337" cy="473075"/>
          </a:xfrm>
          <a:prstGeom prst="rect">
            <a:avLst/>
          </a:prstGeom>
          <a:noFill/>
          <a:ln w="38100">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箭头连接符 6"/>
          <p:cNvCxnSpPr/>
          <p:nvPr/>
        </p:nvCxnSpPr>
        <p:spPr>
          <a:xfrm flipH="1">
            <a:off x="1772239" y="1052056"/>
            <a:ext cx="7977908" cy="2559722"/>
          </a:xfrm>
          <a:prstGeom prst="straightConnector1">
            <a:avLst/>
          </a:prstGeom>
          <a:ln w="38100">
            <a:solidFill>
              <a:srgbClr val="C00000"/>
            </a:solidFill>
            <a:tailEnd type="arrow"/>
          </a:ln>
        </p:spPr>
        <p:style>
          <a:lnRef idx="2">
            <a:schemeClr val="accent1"/>
          </a:lnRef>
          <a:fillRef idx="0">
            <a:srgbClr val="FFFFFF"/>
          </a:fillRef>
          <a:effectRef idx="0">
            <a:srgbClr val="FFFFFF"/>
          </a:effectRef>
          <a:fontRef idx="minor">
            <a:schemeClr val="tx1"/>
          </a:fontRef>
        </p:style>
      </p:cxnSp>
      <p:sp>
        <p:nvSpPr>
          <p:cNvPr id="2" name="矩形 1"/>
          <p:cNvSpPr/>
          <p:nvPr/>
        </p:nvSpPr>
        <p:spPr>
          <a:xfrm>
            <a:off x="6702459" y="542041"/>
            <a:ext cx="1687397" cy="442007"/>
          </a:xfrm>
          <a:prstGeom prst="rect">
            <a:avLst/>
          </a:prstGeom>
          <a:noFill/>
          <a:ln w="38100">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custDataLst>
              <p:tags r:id="rId1"/>
            </p:custDataLst>
          </p:nvPr>
        </p:nvSpPr>
        <p:spPr>
          <a:xfrm>
            <a:off x="6280454" y="3482702"/>
            <a:ext cx="1497289" cy="518636"/>
          </a:xfrm>
          <a:prstGeom prst="rect">
            <a:avLst/>
          </a:prstGeom>
          <a:noFill/>
          <a:ln w="38100">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箭头连接符 10"/>
          <p:cNvCxnSpPr/>
          <p:nvPr/>
        </p:nvCxnSpPr>
        <p:spPr>
          <a:xfrm flipH="1">
            <a:off x="6652183" y="1094740"/>
            <a:ext cx="3528765" cy="2497679"/>
          </a:xfrm>
          <a:prstGeom prst="straightConnector1">
            <a:avLst/>
          </a:prstGeom>
          <a:ln w="38100">
            <a:solidFill>
              <a:srgbClr val="C00000"/>
            </a:solidFill>
            <a:tailEnd type="arrow"/>
          </a:ln>
        </p:spPr>
        <p:style>
          <a:lnRef idx="2">
            <a:schemeClr val="accent1"/>
          </a:lnRef>
          <a:fillRef idx="0">
            <a:srgbClr val="FFFFFF"/>
          </a:fillRef>
          <a:effectRef idx="0">
            <a:srgbClr val="FFFFFF"/>
          </a:effectRef>
          <a:fontRef idx="minor">
            <a:schemeClr val="tx1"/>
          </a:fontRef>
        </p:style>
      </p:cxnSp>
      <p:sp>
        <p:nvSpPr>
          <p:cNvPr id="10" name="矩形 9"/>
          <p:cNvSpPr/>
          <p:nvPr/>
        </p:nvSpPr>
        <p:spPr>
          <a:xfrm>
            <a:off x="9302543" y="662496"/>
            <a:ext cx="1755098" cy="442007"/>
          </a:xfrm>
          <a:prstGeom prst="rect">
            <a:avLst/>
          </a:prstGeom>
          <a:noFill/>
          <a:ln w="38100">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26" name="图片 1" descr="logo横版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38084" y="3230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3"/>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animBg="1"/>
      <p:bldP spid="2" grpId="0" animBg="1"/>
      <p:bldP spid="9" grpId="0" bldLvl="0" animBg="1"/>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文本框 117"/>
          <p:cNvSpPr txBox="1"/>
          <p:nvPr/>
        </p:nvSpPr>
        <p:spPr>
          <a:xfrm>
            <a:off x="175902" y="142240"/>
            <a:ext cx="11694160" cy="1814830"/>
          </a:xfrm>
          <a:prstGeom prst="rect">
            <a:avLst/>
          </a:prstGeom>
          <a:solidFill>
            <a:schemeClr val="accent1">
              <a:lumMod val="20000"/>
              <a:lumOff val="80000"/>
            </a:schemeClr>
          </a:solidFill>
          <a:ln w="9525">
            <a:noFill/>
          </a:ln>
        </p:spPr>
        <p:txBody>
          <a:bodyPr wrap="square">
            <a:spAutoFit/>
          </a:bodyPr>
          <a:lstStyle/>
          <a:p>
            <a:pPr indent="292100"/>
            <a:r>
              <a:rPr lang="en-US" sz="2800" b="0" u="sng" dirty="0">
                <a:solidFill>
                  <a:srgbClr val="000000"/>
                </a:solidFill>
                <a:latin typeface="Times New Roman" panose="02020603050405020304" pitchFamily="18" charset="0"/>
                <a:ea typeface="宋体" panose="02010600030101010101" pitchFamily="2" charset="-122"/>
              </a:rPr>
              <a:t>•    38   </a:t>
            </a:r>
            <a:endParaRPr lang="en-US" sz="2800" b="0" u="sng" dirty="0">
              <a:solidFill>
                <a:srgbClr val="000000"/>
              </a:solidFill>
              <a:latin typeface="Times New Roman" panose="02020603050405020304" pitchFamily="18" charset="0"/>
              <a:ea typeface="宋体" panose="02010600030101010101" pitchFamily="2" charset="-122"/>
            </a:endParaRPr>
          </a:p>
          <a:p>
            <a:pPr indent="292100"/>
            <a:r>
              <a:rPr lang="en-US" sz="2800" b="0" dirty="0">
                <a:solidFill>
                  <a:srgbClr val="000000"/>
                </a:solidFill>
                <a:latin typeface="Times New Roman" panose="02020603050405020304" pitchFamily="18" charset="0"/>
                <a:ea typeface="宋体" panose="02010600030101010101" pitchFamily="2" charset="-122"/>
              </a:rPr>
              <a:t>How </a:t>
            </a:r>
            <a:r>
              <a:rPr lang="en-US" sz="2800" b="0" dirty="0">
                <a:solidFill>
                  <a:srgbClr val="C217CD"/>
                </a:solidFill>
                <a:latin typeface="Times New Roman" panose="02020603050405020304" pitchFamily="18" charset="0"/>
                <a:ea typeface="宋体" panose="02010600030101010101" pitchFamily="2" charset="-122"/>
              </a:rPr>
              <a:t>the light </a:t>
            </a:r>
            <a:r>
              <a:rPr lang="en-US" sz="2800" b="0" dirty="0">
                <a:solidFill>
                  <a:srgbClr val="000000"/>
                </a:solidFill>
                <a:latin typeface="Times New Roman" panose="02020603050405020304" pitchFamily="18" charset="0"/>
                <a:ea typeface="宋体" panose="02010600030101010101" pitchFamily="2" charset="-122"/>
              </a:rPr>
              <a:t>falls on our faces </a:t>
            </a:r>
            <a:r>
              <a:rPr lang="en-US" sz="2800" b="1" dirty="0">
                <a:solidFill>
                  <a:srgbClr val="000000"/>
                </a:solidFill>
                <a:latin typeface="Times New Roman" panose="02020603050405020304" pitchFamily="18" charset="0"/>
                <a:ea typeface="宋体" panose="02010600030101010101" pitchFamily="2" charset="-122"/>
              </a:rPr>
              <a:t>counts. </a:t>
            </a:r>
            <a:r>
              <a:rPr lang="en-US" sz="2800" b="0" dirty="0">
                <a:solidFill>
                  <a:srgbClr val="000000"/>
                </a:solidFill>
                <a:latin typeface="Times New Roman" panose="02020603050405020304" pitchFamily="18" charset="0"/>
                <a:ea typeface="宋体" panose="02010600030101010101" pitchFamily="2" charset="-122"/>
              </a:rPr>
              <a:t>So make sure that you don't have a big, direct source of light behind you, because all it will do is make your face dark and hard to see-and that's the most important part!</a:t>
            </a:r>
            <a:endParaRPr lang="en-US" sz="2800" b="0" dirty="0">
              <a:solidFill>
                <a:srgbClr val="000000"/>
              </a:solidFill>
              <a:latin typeface="Times New Roman" panose="02020603050405020304" pitchFamily="18" charset="0"/>
              <a:ea typeface="宋体" panose="02010600030101010101" pitchFamily="2" charset="-122"/>
            </a:endParaRPr>
          </a:p>
        </p:txBody>
      </p:sp>
      <p:sp>
        <p:nvSpPr>
          <p:cNvPr id="4" name="文本框 3"/>
          <p:cNvSpPr txBox="1"/>
          <p:nvPr/>
        </p:nvSpPr>
        <p:spPr>
          <a:xfrm>
            <a:off x="163195" y="2136775"/>
            <a:ext cx="11764010" cy="4524315"/>
          </a:xfrm>
          <a:prstGeom prst="rect">
            <a:avLst/>
          </a:prstGeom>
          <a:solidFill>
            <a:schemeClr val="accent2">
              <a:lumMod val="20000"/>
              <a:lumOff val="80000"/>
            </a:schemeClr>
          </a:solidFill>
          <a:ln w="9525">
            <a:noFill/>
          </a:ln>
        </p:spPr>
        <p:txBody>
          <a:bodyPr wrap="square">
            <a:spAutoFit/>
          </a:bodyPr>
          <a:lstStyle/>
          <a:p>
            <a:pPr indent="292100"/>
            <a:r>
              <a:rPr lang="en-US" sz="3200" b="0" dirty="0">
                <a:solidFill>
                  <a:srgbClr val="000000"/>
                </a:solidFill>
                <a:latin typeface="Times New Roman" panose="02020603050405020304" pitchFamily="18" charset="0"/>
                <a:ea typeface="宋体" panose="02010600030101010101" pitchFamily="2" charset="-122"/>
              </a:rPr>
              <a:t>A. </a:t>
            </a:r>
            <a:r>
              <a:rPr lang="en-US" sz="3200" b="0" dirty="0">
                <a:solidFill>
                  <a:srgbClr val="C217CD"/>
                </a:solidFill>
                <a:latin typeface="Times New Roman" panose="02020603050405020304" pitchFamily="18" charset="0"/>
                <a:ea typeface="宋体" panose="02010600030101010101" pitchFamily="2" charset="-122"/>
              </a:rPr>
              <a:t>Lighting</a:t>
            </a:r>
            <a:r>
              <a:rPr lang="en-US" sz="3200" b="0" dirty="0">
                <a:solidFill>
                  <a:srgbClr val="000000"/>
                </a:solidFill>
                <a:latin typeface="Times New Roman" panose="02020603050405020304" pitchFamily="18" charset="0"/>
                <a:ea typeface="宋体" panose="02010600030101010101" pitchFamily="2" charset="-122"/>
              </a:rPr>
              <a:t> </a:t>
            </a:r>
            <a:r>
              <a:rPr lang="en-US" sz="3200" b="1" dirty="0">
                <a:solidFill>
                  <a:srgbClr val="000000"/>
                </a:solidFill>
                <a:latin typeface="Times New Roman" panose="02020603050405020304" pitchFamily="18" charset="0"/>
                <a:ea typeface="宋体" panose="02010600030101010101" pitchFamily="2" charset="-122"/>
              </a:rPr>
              <a:t>makes the difference</a:t>
            </a:r>
            <a:r>
              <a:rPr lang="en-US" sz="3200" b="0" dirty="0">
                <a:solidFill>
                  <a:srgbClr val="000000"/>
                </a:solidFill>
                <a:latin typeface="Times New Roman" panose="02020603050405020304" pitchFamily="18" charset="0"/>
                <a:ea typeface="宋体" panose="02010600030101010101" pitchFamily="2" charset="-122"/>
              </a:rPr>
              <a:t>. </a:t>
            </a:r>
            <a:endParaRPr lang="en-US" sz="3200" b="0" dirty="0">
              <a:solidFill>
                <a:srgbClr val="000000"/>
              </a:solidFill>
              <a:latin typeface="Times New Roman" panose="02020603050405020304" pitchFamily="18" charset="0"/>
              <a:ea typeface="宋体" panose="02010600030101010101" pitchFamily="2" charset="-122"/>
            </a:endParaRPr>
          </a:p>
          <a:p>
            <a:pPr indent="292100"/>
            <a:r>
              <a:rPr lang="en-US" sz="3200" b="0" dirty="0">
                <a:solidFill>
                  <a:srgbClr val="000000"/>
                </a:solidFill>
                <a:latin typeface="Times New Roman" panose="02020603050405020304" pitchFamily="18" charset="0"/>
                <a:ea typeface="宋体" panose="02010600030101010101" pitchFamily="2" charset="-122"/>
              </a:rPr>
              <a:t>B. Do put on make-up on your face. </a:t>
            </a:r>
            <a:endParaRPr lang="en-US" sz="3200" b="0" dirty="0">
              <a:solidFill>
                <a:srgbClr val="000000"/>
              </a:solidFill>
              <a:latin typeface="Times New Roman" panose="02020603050405020304" pitchFamily="18" charset="0"/>
              <a:ea typeface="宋体" panose="02010600030101010101" pitchFamily="2" charset="-122"/>
            </a:endParaRPr>
          </a:p>
          <a:p>
            <a:pPr indent="292100"/>
            <a:r>
              <a:rPr lang="en-US" sz="3200" b="0" dirty="0">
                <a:solidFill>
                  <a:srgbClr val="000000"/>
                </a:solidFill>
                <a:latin typeface="Times New Roman" panose="02020603050405020304" pitchFamily="18" charset="0"/>
                <a:ea typeface="宋体" panose="02010600030101010101" pitchFamily="2" charset="-122"/>
              </a:rPr>
              <a:t>C. Instead, obtain a phone stand to hold it. </a:t>
            </a:r>
            <a:endParaRPr lang="en-US" sz="3200" b="0" dirty="0">
              <a:solidFill>
                <a:srgbClr val="000000"/>
              </a:solidFill>
              <a:latin typeface="Times New Roman" panose="02020603050405020304" pitchFamily="18" charset="0"/>
              <a:ea typeface="宋体" panose="02010600030101010101" pitchFamily="2" charset="-122"/>
            </a:endParaRPr>
          </a:p>
          <a:p>
            <a:pPr indent="292100"/>
            <a:r>
              <a:rPr lang="en-US" sz="3200" b="0" dirty="0">
                <a:solidFill>
                  <a:srgbClr val="000000"/>
                </a:solidFill>
                <a:latin typeface="Times New Roman" panose="02020603050405020304" pitchFamily="18" charset="0"/>
                <a:ea typeface="宋体" panose="02010600030101010101" pitchFamily="2" charset="-122"/>
              </a:rPr>
              <a:t>D. The ideal position for your camera is at your eye-level. </a:t>
            </a:r>
            <a:endParaRPr lang="en-US" sz="3200" b="0" dirty="0">
              <a:solidFill>
                <a:srgbClr val="000000"/>
              </a:solidFill>
              <a:latin typeface="Times New Roman" panose="02020603050405020304" pitchFamily="18" charset="0"/>
              <a:ea typeface="宋体" panose="02010600030101010101" pitchFamily="2" charset="-122"/>
            </a:endParaRPr>
          </a:p>
          <a:p>
            <a:pPr indent="292100"/>
            <a:r>
              <a:rPr lang="en-US" sz="3200" b="0" dirty="0">
                <a:solidFill>
                  <a:srgbClr val="000000"/>
                </a:solidFill>
                <a:latin typeface="Times New Roman" panose="02020603050405020304" pitchFamily="18" charset="0"/>
                <a:ea typeface="宋体" panose="02010600030101010101" pitchFamily="2" charset="-122"/>
              </a:rPr>
              <a:t>E. What can you do to ensure a successful business meeting?</a:t>
            </a:r>
            <a:endParaRPr lang="en-US" sz="3200" b="0" dirty="0">
              <a:solidFill>
                <a:srgbClr val="000000"/>
              </a:solidFill>
              <a:latin typeface="Times New Roman" panose="02020603050405020304" pitchFamily="18" charset="0"/>
              <a:ea typeface="宋体" panose="02010600030101010101" pitchFamily="2" charset="-122"/>
            </a:endParaRPr>
          </a:p>
          <a:p>
            <a:pPr indent="292100"/>
            <a:r>
              <a:rPr lang="en-US" sz="3200" b="0" dirty="0">
                <a:solidFill>
                  <a:srgbClr val="000000"/>
                </a:solidFill>
                <a:latin typeface="Times New Roman" panose="02020603050405020304" pitchFamily="18" charset="0"/>
                <a:ea typeface="宋体" panose="02010600030101010101" pitchFamily="2" charset="-122"/>
              </a:rPr>
              <a:t>F. So it's worth spending the money on a dedicated external microphone. </a:t>
            </a:r>
            <a:endParaRPr lang="en-US" sz="3200" b="0" dirty="0">
              <a:solidFill>
                <a:srgbClr val="000000"/>
              </a:solidFill>
              <a:latin typeface="Times New Roman" panose="02020603050405020304" pitchFamily="18" charset="0"/>
              <a:ea typeface="宋体" panose="02010600030101010101" pitchFamily="2" charset="-122"/>
            </a:endParaRPr>
          </a:p>
          <a:p>
            <a:pPr indent="292100"/>
            <a:r>
              <a:rPr lang="en-US" sz="3200" b="0" dirty="0">
                <a:solidFill>
                  <a:srgbClr val="000000"/>
                </a:solidFill>
                <a:latin typeface="Times New Roman" panose="02020603050405020304" pitchFamily="18" charset="0"/>
                <a:ea typeface="宋体" panose="02010600030101010101" pitchFamily="2" charset="-122"/>
              </a:rPr>
              <a:t>G. So what can you do to make sure your video calls </a:t>
            </a:r>
            <a:r>
              <a:rPr lang="en-US" sz="3200" b="0" dirty="0">
                <a:solidFill>
                  <a:srgbClr val="FF0000"/>
                </a:solidFill>
                <a:latin typeface="Times New Roman" panose="02020603050405020304" pitchFamily="18" charset="0"/>
                <a:ea typeface="宋体" panose="02010600030101010101" pitchFamily="2" charset="-122"/>
              </a:rPr>
              <a:t>project</a:t>
            </a:r>
            <a:r>
              <a:rPr lang="en-US" sz="3200" b="0" dirty="0">
                <a:solidFill>
                  <a:srgbClr val="000000"/>
                </a:solidFill>
                <a:latin typeface="Times New Roman" panose="02020603050405020304" pitchFamily="18" charset="0"/>
                <a:ea typeface="宋体" panose="02010600030101010101" pitchFamily="2" charset="-122"/>
              </a:rPr>
              <a:t> </a:t>
            </a:r>
            <a:r>
              <a:rPr lang="en-US" sz="3200" b="0" dirty="0">
                <a:solidFill>
                  <a:srgbClr val="C217CD"/>
                </a:solidFill>
                <a:latin typeface="Times New Roman" panose="02020603050405020304" pitchFamily="18" charset="0"/>
                <a:ea typeface="宋体" panose="02010600030101010101" pitchFamily="2" charset="-122"/>
              </a:rPr>
              <a:t>the right image</a:t>
            </a:r>
            <a:r>
              <a:rPr lang="en-US" sz="3200" b="0" dirty="0">
                <a:solidFill>
                  <a:srgbClr val="000000"/>
                </a:solidFill>
                <a:latin typeface="Times New Roman" panose="02020603050405020304" pitchFamily="18" charset="0"/>
                <a:ea typeface="宋体" panose="02010600030101010101" pitchFamily="2" charset="-122"/>
              </a:rPr>
              <a:t>? </a:t>
            </a:r>
            <a:endParaRPr lang="en-US" altLang="en-US" b="0" dirty="0">
              <a:solidFill>
                <a:srgbClr val="000000"/>
              </a:solidFill>
              <a:latin typeface="Times New Roman" panose="02020603050405020304" pitchFamily="18" charset="0"/>
              <a:ea typeface="宋体" panose="02010600030101010101" pitchFamily="2" charset="-122"/>
            </a:endParaRPr>
          </a:p>
        </p:txBody>
      </p:sp>
      <p:sp>
        <p:nvSpPr>
          <p:cNvPr id="5" name="文本框 4"/>
          <p:cNvSpPr txBox="1"/>
          <p:nvPr/>
        </p:nvSpPr>
        <p:spPr>
          <a:xfrm>
            <a:off x="1564849" y="2739500"/>
            <a:ext cx="10305213" cy="2849591"/>
          </a:xfrm>
          <a:prstGeom prst="rect">
            <a:avLst/>
          </a:prstGeom>
          <a:solidFill>
            <a:srgbClr val="1CD4DA"/>
          </a:solidFill>
        </p:spPr>
        <p:txBody>
          <a:bodyPr wrap="square" rtlCol="0">
            <a:noAutofit/>
          </a:bodyPr>
          <a:lstStyle/>
          <a:p>
            <a:r>
              <a:rPr lang="zh-CN" altLang="en-US" sz="3600" dirty="0"/>
              <a:t>解析：选</a:t>
            </a:r>
            <a:r>
              <a:rPr lang="en-US" altLang="zh-CN" sz="3600" dirty="0"/>
              <a:t>A </a:t>
            </a:r>
            <a:r>
              <a:rPr lang="zh-CN" altLang="en-US" sz="3600" dirty="0"/>
              <a:t>，考查小标题。 根据小标题下面段落尤其是首句 </a:t>
            </a:r>
            <a:r>
              <a:rPr lang="en-US" altLang="zh-CN" sz="3600" dirty="0"/>
              <a:t>How the light falls on our faces</a:t>
            </a:r>
            <a:endParaRPr lang="en-US" altLang="zh-CN" sz="3600" dirty="0"/>
          </a:p>
          <a:p>
            <a:r>
              <a:rPr lang="en-US" altLang="zh-CN" sz="3600" dirty="0"/>
              <a:t>counts.</a:t>
            </a:r>
            <a:r>
              <a:rPr lang="zh-CN" altLang="en-US" sz="3600" dirty="0"/>
              <a:t>可知选项 </a:t>
            </a:r>
            <a:r>
              <a:rPr lang="en-US" altLang="zh-CN" sz="3600" dirty="0"/>
              <a:t>A. Lighting makes the difference </a:t>
            </a:r>
            <a:r>
              <a:rPr lang="zh-CN" altLang="en-US" sz="3600" dirty="0"/>
              <a:t>符合语境。 期中 </a:t>
            </a:r>
            <a:r>
              <a:rPr lang="en-US" altLang="zh-CN" sz="3600" dirty="0"/>
              <a:t>counts </a:t>
            </a:r>
            <a:r>
              <a:rPr lang="zh-CN" altLang="en-US" sz="3600" dirty="0"/>
              <a:t>和 </a:t>
            </a:r>
            <a:r>
              <a:rPr lang="en-US" altLang="zh-CN" sz="3600" dirty="0"/>
              <a:t>makes the</a:t>
            </a:r>
            <a:endParaRPr lang="en-US" altLang="zh-CN" sz="3600" dirty="0"/>
          </a:p>
          <a:p>
            <a:r>
              <a:rPr lang="en-US" altLang="zh-CN" sz="3600" dirty="0"/>
              <a:t>differences </a:t>
            </a:r>
            <a:r>
              <a:rPr lang="zh-CN" altLang="en-US" sz="3600" dirty="0"/>
              <a:t>意思一致</a:t>
            </a:r>
            <a:endParaRPr lang="zh-CN" altLang="en-US" dirty="0"/>
          </a:p>
        </p:txBody>
      </p:sp>
      <p:cxnSp>
        <p:nvCxnSpPr>
          <p:cNvPr id="7" name="直接箭头连接符 6"/>
          <p:cNvCxnSpPr/>
          <p:nvPr/>
        </p:nvCxnSpPr>
        <p:spPr>
          <a:xfrm>
            <a:off x="1564849" y="1049655"/>
            <a:ext cx="490194" cy="1111858"/>
          </a:xfrm>
          <a:prstGeom prst="straightConnector1">
            <a:avLst/>
          </a:prstGeom>
          <a:ln w="38100">
            <a:solidFill>
              <a:srgbClr val="C00000"/>
            </a:solidFill>
            <a:tailEnd type="arrow"/>
          </a:ln>
        </p:spPr>
        <p:style>
          <a:lnRef idx="2">
            <a:schemeClr val="accent1"/>
          </a:lnRef>
          <a:fillRef idx="0">
            <a:srgbClr val="FFFFFF"/>
          </a:fillRef>
          <a:effectRef idx="0">
            <a:srgbClr val="FFFFFF"/>
          </a:effectRef>
          <a:fontRef idx="minor">
            <a:schemeClr val="tx1"/>
          </a:fontRef>
        </p:style>
      </p:cxnSp>
      <p:sp>
        <p:nvSpPr>
          <p:cNvPr id="2" name="矩形 1"/>
          <p:cNvSpPr/>
          <p:nvPr/>
        </p:nvSpPr>
        <p:spPr>
          <a:xfrm>
            <a:off x="1310326" y="631595"/>
            <a:ext cx="1292539" cy="381057"/>
          </a:xfrm>
          <a:prstGeom prst="rect">
            <a:avLst/>
          </a:prstGeom>
          <a:noFill/>
          <a:ln w="38100">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custDataLst>
              <p:tags r:id="rId1"/>
            </p:custDataLst>
          </p:nvPr>
        </p:nvSpPr>
        <p:spPr>
          <a:xfrm>
            <a:off x="1018882" y="2233751"/>
            <a:ext cx="1497289" cy="518636"/>
          </a:xfrm>
          <a:prstGeom prst="rect">
            <a:avLst/>
          </a:prstGeom>
          <a:noFill/>
          <a:ln w="38100">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custDataLst>
              <p:tags r:id="rId2"/>
            </p:custDataLst>
          </p:nvPr>
        </p:nvSpPr>
        <p:spPr>
          <a:xfrm>
            <a:off x="4998566" y="576209"/>
            <a:ext cx="1292539" cy="436444"/>
          </a:xfrm>
          <a:prstGeom prst="rect">
            <a:avLst/>
          </a:prstGeom>
          <a:noFill/>
          <a:ln w="38100">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custDataLst>
              <p:tags r:id="rId3"/>
            </p:custDataLst>
          </p:nvPr>
        </p:nvSpPr>
        <p:spPr>
          <a:xfrm>
            <a:off x="2516170" y="2235321"/>
            <a:ext cx="3579829" cy="518636"/>
          </a:xfrm>
          <a:prstGeom prst="rect">
            <a:avLst/>
          </a:prstGeom>
          <a:noFill/>
          <a:ln w="38100">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26" name="图片 1" descr="logo横版 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38084" y="3230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5"/>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2" grpId="0" animBg="1"/>
      <p:bldP spid="9" grpId="0" bldLvl="0" animBg="1"/>
      <p:bldP spid="15" grpId="0" bldLvl="0" animBg="1"/>
      <p:bldP spid="16"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文本框 117"/>
          <p:cNvSpPr txBox="1"/>
          <p:nvPr/>
        </p:nvSpPr>
        <p:spPr>
          <a:xfrm>
            <a:off x="175902" y="142240"/>
            <a:ext cx="11694160" cy="1814830"/>
          </a:xfrm>
          <a:prstGeom prst="rect">
            <a:avLst/>
          </a:prstGeom>
          <a:solidFill>
            <a:schemeClr val="accent1">
              <a:lumMod val="20000"/>
              <a:lumOff val="80000"/>
            </a:schemeClr>
          </a:solidFill>
          <a:ln w="9525">
            <a:noFill/>
          </a:ln>
        </p:spPr>
        <p:txBody>
          <a:bodyPr wrap="square">
            <a:spAutoFit/>
          </a:bodyPr>
          <a:lstStyle/>
          <a:p>
            <a:pPr indent="292100"/>
            <a:r>
              <a:rPr lang="en-US" sz="2800" b="0" dirty="0">
                <a:solidFill>
                  <a:srgbClr val="000000"/>
                </a:solidFill>
                <a:latin typeface="Times New Roman" panose="02020603050405020304" pitchFamily="18" charset="0"/>
                <a:ea typeface="宋体" panose="02010600030101010101" pitchFamily="2" charset="-122"/>
              </a:rPr>
              <a:t>• </a:t>
            </a:r>
            <a:r>
              <a:rPr lang="en-US" sz="2800" b="1" dirty="0">
                <a:solidFill>
                  <a:srgbClr val="000000"/>
                </a:solidFill>
                <a:latin typeface="Times New Roman" panose="02020603050405020304" pitchFamily="18" charset="0"/>
                <a:ea typeface="宋体" panose="02010600030101010101" pitchFamily="2" charset="-122"/>
              </a:rPr>
              <a:t>A professional microphone makes up for bad video. </a:t>
            </a:r>
            <a:endParaRPr lang="en-US" sz="2800" b="1" dirty="0">
              <a:solidFill>
                <a:srgbClr val="000000"/>
              </a:solidFill>
              <a:latin typeface="Times New Roman" panose="02020603050405020304" pitchFamily="18" charset="0"/>
              <a:ea typeface="宋体" panose="02010600030101010101" pitchFamily="2" charset="-122"/>
            </a:endParaRPr>
          </a:p>
          <a:p>
            <a:pPr indent="292100"/>
            <a:r>
              <a:rPr lang="en-US" sz="2800" b="0" dirty="0">
                <a:solidFill>
                  <a:srgbClr val="000000"/>
                </a:solidFill>
                <a:latin typeface="Times New Roman" panose="02020603050405020304" pitchFamily="18" charset="0"/>
                <a:ea typeface="宋体" panose="02010600030101010101" pitchFamily="2" charset="-122"/>
              </a:rPr>
              <a:t>The built-in microphones inside our computers can be pretty good, </a:t>
            </a:r>
            <a:r>
              <a:rPr lang="en-US" sz="2800" b="1" dirty="0">
                <a:solidFill>
                  <a:srgbClr val="C217CD"/>
                </a:solidFill>
                <a:latin typeface="Times New Roman" panose="02020603050405020304" pitchFamily="18" charset="0"/>
                <a:ea typeface="宋体" panose="02010600030101010101" pitchFamily="2" charset="-122"/>
              </a:rPr>
              <a:t>but they're never truly great</a:t>
            </a:r>
            <a:r>
              <a:rPr lang="en-US" sz="2800" b="1" u="sng" dirty="0">
                <a:solidFill>
                  <a:srgbClr val="C217CD"/>
                </a:solidFill>
                <a:latin typeface="Times New Roman" panose="02020603050405020304" pitchFamily="18" charset="0"/>
                <a:ea typeface="宋体" panose="02010600030101010101" pitchFamily="2" charset="-122"/>
              </a:rPr>
              <a:t>.</a:t>
            </a:r>
            <a:r>
              <a:rPr lang="en-US" sz="2800" b="0" u="sng" dirty="0">
                <a:solidFill>
                  <a:srgbClr val="000000"/>
                </a:solidFill>
                <a:latin typeface="Times New Roman" panose="02020603050405020304" pitchFamily="18" charset="0"/>
                <a:ea typeface="宋体" panose="02010600030101010101" pitchFamily="2" charset="-122"/>
              </a:rPr>
              <a:t>    39    </a:t>
            </a:r>
            <a:r>
              <a:rPr lang="en-US" sz="2800" b="0" dirty="0">
                <a:solidFill>
                  <a:srgbClr val="000000"/>
                </a:solidFill>
                <a:latin typeface="Times New Roman" panose="02020603050405020304" pitchFamily="18" charset="0"/>
                <a:ea typeface="宋体" panose="02010600030101010101" pitchFamily="2" charset="-122"/>
              </a:rPr>
              <a:t>What matters is that people should be able to hear what you're saying. </a:t>
            </a:r>
            <a:endParaRPr lang="en-US" sz="2800" b="0" dirty="0">
              <a:solidFill>
                <a:srgbClr val="000000"/>
              </a:solidFill>
              <a:latin typeface="Times New Roman" panose="02020603050405020304" pitchFamily="18" charset="0"/>
              <a:ea typeface="宋体" panose="02010600030101010101" pitchFamily="2" charset="-122"/>
            </a:endParaRPr>
          </a:p>
        </p:txBody>
      </p:sp>
      <p:sp>
        <p:nvSpPr>
          <p:cNvPr id="4" name="文本框 3"/>
          <p:cNvSpPr txBox="1"/>
          <p:nvPr/>
        </p:nvSpPr>
        <p:spPr>
          <a:xfrm>
            <a:off x="163195" y="2136775"/>
            <a:ext cx="11764010" cy="4524315"/>
          </a:xfrm>
          <a:prstGeom prst="rect">
            <a:avLst/>
          </a:prstGeom>
          <a:solidFill>
            <a:schemeClr val="accent2">
              <a:lumMod val="20000"/>
              <a:lumOff val="80000"/>
            </a:schemeClr>
          </a:solidFill>
          <a:ln w="9525">
            <a:noFill/>
          </a:ln>
        </p:spPr>
        <p:txBody>
          <a:bodyPr wrap="square">
            <a:spAutoFit/>
          </a:bodyPr>
          <a:lstStyle/>
          <a:p>
            <a:pPr indent="292100"/>
            <a:r>
              <a:rPr lang="en-US" sz="3200" b="0" dirty="0">
                <a:solidFill>
                  <a:srgbClr val="000000"/>
                </a:solidFill>
                <a:latin typeface="Times New Roman" panose="02020603050405020304" pitchFamily="18" charset="0"/>
                <a:ea typeface="宋体" panose="02010600030101010101" pitchFamily="2" charset="-122"/>
              </a:rPr>
              <a:t>A. </a:t>
            </a:r>
            <a:r>
              <a:rPr lang="en-US" sz="3200" b="0" dirty="0">
                <a:solidFill>
                  <a:srgbClr val="C217CD"/>
                </a:solidFill>
                <a:latin typeface="Times New Roman" panose="02020603050405020304" pitchFamily="18" charset="0"/>
                <a:ea typeface="宋体" panose="02010600030101010101" pitchFamily="2" charset="-122"/>
              </a:rPr>
              <a:t>Lighting</a:t>
            </a:r>
            <a:r>
              <a:rPr lang="en-US" sz="3200" b="0" dirty="0">
                <a:solidFill>
                  <a:srgbClr val="000000"/>
                </a:solidFill>
                <a:latin typeface="Times New Roman" panose="02020603050405020304" pitchFamily="18" charset="0"/>
                <a:ea typeface="宋体" panose="02010600030101010101" pitchFamily="2" charset="-122"/>
              </a:rPr>
              <a:t> </a:t>
            </a:r>
            <a:r>
              <a:rPr lang="en-US" sz="3200" b="1" dirty="0">
                <a:solidFill>
                  <a:srgbClr val="000000"/>
                </a:solidFill>
                <a:latin typeface="Times New Roman" panose="02020603050405020304" pitchFamily="18" charset="0"/>
                <a:ea typeface="宋体" panose="02010600030101010101" pitchFamily="2" charset="-122"/>
              </a:rPr>
              <a:t>makes the difference</a:t>
            </a:r>
            <a:r>
              <a:rPr lang="en-US" sz="3200" b="0" dirty="0">
                <a:solidFill>
                  <a:srgbClr val="000000"/>
                </a:solidFill>
                <a:latin typeface="Times New Roman" panose="02020603050405020304" pitchFamily="18" charset="0"/>
                <a:ea typeface="宋体" panose="02010600030101010101" pitchFamily="2" charset="-122"/>
              </a:rPr>
              <a:t>. </a:t>
            </a:r>
            <a:endParaRPr lang="en-US" sz="3200" b="0" dirty="0">
              <a:solidFill>
                <a:srgbClr val="000000"/>
              </a:solidFill>
              <a:latin typeface="Times New Roman" panose="02020603050405020304" pitchFamily="18" charset="0"/>
              <a:ea typeface="宋体" panose="02010600030101010101" pitchFamily="2" charset="-122"/>
            </a:endParaRPr>
          </a:p>
          <a:p>
            <a:pPr indent="292100"/>
            <a:r>
              <a:rPr lang="en-US" sz="3200" b="0" dirty="0">
                <a:solidFill>
                  <a:srgbClr val="000000"/>
                </a:solidFill>
                <a:latin typeface="Times New Roman" panose="02020603050405020304" pitchFamily="18" charset="0"/>
                <a:ea typeface="宋体" panose="02010600030101010101" pitchFamily="2" charset="-122"/>
              </a:rPr>
              <a:t>B. Do put on make-up on your face. </a:t>
            </a:r>
            <a:endParaRPr lang="en-US" sz="3200" b="0" dirty="0">
              <a:solidFill>
                <a:srgbClr val="000000"/>
              </a:solidFill>
              <a:latin typeface="Times New Roman" panose="02020603050405020304" pitchFamily="18" charset="0"/>
              <a:ea typeface="宋体" panose="02010600030101010101" pitchFamily="2" charset="-122"/>
            </a:endParaRPr>
          </a:p>
          <a:p>
            <a:pPr indent="292100"/>
            <a:r>
              <a:rPr lang="en-US" sz="3200" b="0" dirty="0">
                <a:solidFill>
                  <a:srgbClr val="000000"/>
                </a:solidFill>
                <a:latin typeface="Times New Roman" panose="02020603050405020304" pitchFamily="18" charset="0"/>
                <a:ea typeface="宋体" panose="02010600030101010101" pitchFamily="2" charset="-122"/>
              </a:rPr>
              <a:t>C. Instead, obtain a phone stand to hold it. </a:t>
            </a:r>
            <a:endParaRPr lang="en-US" sz="3200" b="0" dirty="0">
              <a:solidFill>
                <a:srgbClr val="000000"/>
              </a:solidFill>
              <a:latin typeface="Times New Roman" panose="02020603050405020304" pitchFamily="18" charset="0"/>
              <a:ea typeface="宋体" panose="02010600030101010101" pitchFamily="2" charset="-122"/>
            </a:endParaRPr>
          </a:p>
          <a:p>
            <a:pPr indent="292100"/>
            <a:r>
              <a:rPr lang="en-US" sz="3200" b="0" dirty="0">
                <a:solidFill>
                  <a:srgbClr val="000000"/>
                </a:solidFill>
                <a:latin typeface="Times New Roman" panose="02020603050405020304" pitchFamily="18" charset="0"/>
                <a:ea typeface="宋体" panose="02010600030101010101" pitchFamily="2" charset="-122"/>
              </a:rPr>
              <a:t>D. The ideal position for your camera is at your eye-level. </a:t>
            </a:r>
            <a:endParaRPr lang="en-US" sz="3200" b="0" dirty="0">
              <a:solidFill>
                <a:srgbClr val="000000"/>
              </a:solidFill>
              <a:latin typeface="Times New Roman" panose="02020603050405020304" pitchFamily="18" charset="0"/>
              <a:ea typeface="宋体" panose="02010600030101010101" pitchFamily="2" charset="-122"/>
            </a:endParaRPr>
          </a:p>
          <a:p>
            <a:pPr indent="292100"/>
            <a:r>
              <a:rPr lang="en-US" sz="3200" b="0" dirty="0">
                <a:solidFill>
                  <a:srgbClr val="000000"/>
                </a:solidFill>
                <a:latin typeface="Times New Roman" panose="02020603050405020304" pitchFamily="18" charset="0"/>
                <a:ea typeface="宋体" panose="02010600030101010101" pitchFamily="2" charset="-122"/>
              </a:rPr>
              <a:t>E. What can you do to ensure a successful business meeting?</a:t>
            </a:r>
            <a:endParaRPr lang="en-US" sz="3200" b="0" dirty="0">
              <a:solidFill>
                <a:srgbClr val="000000"/>
              </a:solidFill>
              <a:latin typeface="Times New Roman" panose="02020603050405020304" pitchFamily="18" charset="0"/>
              <a:ea typeface="宋体" panose="02010600030101010101" pitchFamily="2" charset="-122"/>
            </a:endParaRPr>
          </a:p>
          <a:p>
            <a:pPr indent="292100"/>
            <a:r>
              <a:rPr lang="en-US" sz="3200" b="0" dirty="0">
                <a:solidFill>
                  <a:srgbClr val="000000"/>
                </a:solidFill>
                <a:latin typeface="Times New Roman" panose="02020603050405020304" pitchFamily="18" charset="0"/>
                <a:ea typeface="宋体" panose="02010600030101010101" pitchFamily="2" charset="-122"/>
              </a:rPr>
              <a:t>F. So it's worth spending the money on a dedicated external microphone. </a:t>
            </a:r>
            <a:endParaRPr lang="en-US" sz="3200" b="0" dirty="0">
              <a:solidFill>
                <a:srgbClr val="000000"/>
              </a:solidFill>
              <a:latin typeface="Times New Roman" panose="02020603050405020304" pitchFamily="18" charset="0"/>
              <a:ea typeface="宋体" panose="02010600030101010101" pitchFamily="2" charset="-122"/>
            </a:endParaRPr>
          </a:p>
          <a:p>
            <a:pPr indent="292100"/>
            <a:r>
              <a:rPr lang="en-US" sz="3200" b="0" dirty="0">
                <a:solidFill>
                  <a:srgbClr val="000000"/>
                </a:solidFill>
                <a:latin typeface="Times New Roman" panose="02020603050405020304" pitchFamily="18" charset="0"/>
                <a:ea typeface="宋体" panose="02010600030101010101" pitchFamily="2" charset="-122"/>
              </a:rPr>
              <a:t>G. So what can you do to make sure your video calls </a:t>
            </a:r>
            <a:r>
              <a:rPr lang="en-US" sz="3200" b="0" dirty="0">
                <a:solidFill>
                  <a:srgbClr val="FF0000"/>
                </a:solidFill>
                <a:latin typeface="Times New Roman" panose="02020603050405020304" pitchFamily="18" charset="0"/>
                <a:ea typeface="宋体" panose="02010600030101010101" pitchFamily="2" charset="-122"/>
              </a:rPr>
              <a:t>project</a:t>
            </a:r>
            <a:r>
              <a:rPr lang="en-US" sz="3200" b="0" dirty="0">
                <a:solidFill>
                  <a:srgbClr val="000000"/>
                </a:solidFill>
                <a:latin typeface="Times New Roman" panose="02020603050405020304" pitchFamily="18" charset="0"/>
                <a:ea typeface="宋体" panose="02010600030101010101" pitchFamily="2" charset="-122"/>
              </a:rPr>
              <a:t> </a:t>
            </a:r>
            <a:r>
              <a:rPr lang="en-US" sz="3200" b="0" dirty="0">
                <a:solidFill>
                  <a:srgbClr val="C217CD"/>
                </a:solidFill>
                <a:latin typeface="Times New Roman" panose="02020603050405020304" pitchFamily="18" charset="0"/>
                <a:ea typeface="宋体" panose="02010600030101010101" pitchFamily="2" charset="-122"/>
              </a:rPr>
              <a:t>the right image</a:t>
            </a:r>
            <a:r>
              <a:rPr lang="en-US" sz="3200" b="0" dirty="0">
                <a:solidFill>
                  <a:srgbClr val="000000"/>
                </a:solidFill>
                <a:latin typeface="Times New Roman" panose="02020603050405020304" pitchFamily="18" charset="0"/>
                <a:ea typeface="宋体" panose="02010600030101010101" pitchFamily="2" charset="-122"/>
              </a:rPr>
              <a:t>? </a:t>
            </a:r>
            <a:endParaRPr lang="en-US" altLang="en-US" b="0" dirty="0">
              <a:solidFill>
                <a:srgbClr val="000000"/>
              </a:solidFill>
              <a:latin typeface="Times New Roman" panose="02020603050405020304" pitchFamily="18" charset="0"/>
              <a:ea typeface="宋体" panose="02010600030101010101" pitchFamily="2" charset="-122"/>
            </a:endParaRPr>
          </a:p>
        </p:txBody>
      </p:sp>
      <p:sp>
        <p:nvSpPr>
          <p:cNvPr id="5" name="文本框 4"/>
          <p:cNvSpPr txBox="1"/>
          <p:nvPr/>
        </p:nvSpPr>
        <p:spPr>
          <a:xfrm>
            <a:off x="2818615" y="1513604"/>
            <a:ext cx="9051448" cy="3190371"/>
          </a:xfrm>
          <a:prstGeom prst="rect">
            <a:avLst/>
          </a:prstGeom>
          <a:solidFill>
            <a:srgbClr val="1CD4DA"/>
          </a:solidFill>
        </p:spPr>
        <p:txBody>
          <a:bodyPr wrap="square" rtlCol="0">
            <a:noAutofit/>
          </a:bodyPr>
          <a:lstStyle/>
          <a:p>
            <a:r>
              <a:rPr lang="zh-CN" altLang="en-US" sz="3600" dirty="0"/>
              <a:t>解析：选 </a:t>
            </a:r>
            <a:r>
              <a:rPr lang="en-US" altLang="zh-CN" sz="3600" dirty="0"/>
              <a:t>F</a:t>
            </a:r>
            <a:r>
              <a:rPr lang="zh-CN" altLang="en-US" sz="3600" dirty="0"/>
              <a:t>。考查句际因果关系。根据 </a:t>
            </a:r>
            <a:r>
              <a:rPr lang="en-US" altLang="zh-CN" sz="3600" dirty="0"/>
              <a:t>The built-in microphones inside our computers can be pretty good, but they’re never truly great.</a:t>
            </a:r>
            <a:r>
              <a:rPr lang="zh-CN" altLang="en-US" sz="3600" dirty="0"/>
              <a:t>可知“虽然内置的麦克风可能很好</a:t>
            </a:r>
            <a:r>
              <a:rPr lang="en-US" altLang="zh-CN" sz="3600" dirty="0"/>
              <a:t>…” </a:t>
            </a:r>
            <a:r>
              <a:rPr lang="zh-CN" altLang="en-US" sz="3600" dirty="0"/>
              <a:t>， 下文应继续谈论麦 克 风 的 问 题。</a:t>
            </a:r>
            <a:endParaRPr lang="zh-CN" altLang="en-US" dirty="0"/>
          </a:p>
        </p:txBody>
      </p:sp>
      <p:cxnSp>
        <p:nvCxnSpPr>
          <p:cNvPr id="7" name="直接箭头连接符 6"/>
          <p:cNvCxnSpPr/>
          <p:nvPr/>
        </p:nvCxnSpPr>
        <p:spPr>
          <a:xfrm flipH="1">
            <a:off x="1112363" y="1513604"/>
            <a:ext cx="377073" cy="3073151"/>
          </a:xfrm>
          <a:prstGeom prst="straightConnector1">
            <a:avLst/>
          </a:prstGeom>
          <a:ln w="38100">
            <a:solidFill>
              <a:srgbClr val="C00000"/>
            </a:solidFill>
            <a:tailEnd type="arrow"/>
          </a:ln>
        </p:spPr>
        <p:style>
          <a:lnRef idx="2">
            <a:schemeClr val="accent1"/>
          </a:lnRef>
          <a:fillRef idx="0">
            <a:srgbClr val="FFFFFF"/>
          </a:fillRef>
          <a:effectRef idx="0">
            <a:srgbClr val="FFFFFF"/>
          </a:effectRef>
          <a:fontRef idx="minor">
            <a:schemeClr val="tx1"/>
          </a:fontRef>
        </p:style>
      </p:cxnSp>
      <p:sp>
        <p:nvSpPr>
          <p:cNvPr id="2" name="矩形 1"/>
          <p:cNvSpPr/>
          <p:nvPr/>
        </p:nvSpPr>
        <p:spPr>
          <a:xfrm>
            <a:off x="772998" y="263951"/>
            <a:ext cx="3996965" cy="381057"/>
          </a:xfrm>
          <a:prstGeom prst="rect">
            <a:avLst/>
          </a:prstGeom>
          <a:noFill/>
          <a:ln w="38100">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custDataLst>
              <p:tags r:id="rId1"/>
            </p:custDataLst>
          </p:nvPr>
        </p:nvSpPr>
        <p:spPr>
          <a:xfrm>
            <a:off x="840558" y="4586755"/>
            <a:ext cx="648878" cy="518636"/>
          </a:xfrm>
          <a:prstGeom prst="rect">
            <a:avLst/>
          </a:prstGeom>
          <a:noFill/>
          <a:ln w="38100">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custDataLst>
              <p:tags r:id="rId2"/>
            </p:custDataLst>
          </p:nvPr>
        </p:nvSpPr>
        <p:spPr>
          <a:xfrm>
            <a:off x="265128" y="994968"/>
            <a:ext cx="3788398" cy="518636"/>
          </a:xfrm>
          <a:prstGeom prst="rect">
            <a:avLst/>
          </a:prstGeom>
          <a:noFill/>
          <a:ln w="38100">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custDataLst>
              <p:tags r:id="rId3"/>
            </p:custDataLst>
          </p:nvPr>
        </p:nvSpPr>
        <p:spPr>
          <a:xfrm>
            <a:off x="264795" y="5260156"/>
            <a:ext cx="2073051" cy="381233"/>
          </a:xfrm>
          <a:prstGeom prst="rect">
            <a:avLst/>
          </a:prstGeom>
          <a:noFill/>
          <a:ln w="38100">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直接箭头连接符 19"/>
          <p:cNvCxnSpPr/>
          <p:nvPr/>
        </p:nvCxnSpPr>
        <p:spPr>
          <a:xfrm flipH="1">
            <a:off x="1761241" y="645008"/>
            <a:ext cx="664656" cy="4615148"/>
          </a:xfrm>
          <a:prstGeom prst="straightConnector1">
            <a:avLst/>
          </a:prstGeom>
          <a:ln w="38100">
            <a:solidFill>
              <a:srgbClr val="C00000"/>
            </a:solidFill>
            <a:tailEnd type="arrow"/>
          </a:ln>
        </p:spPr>
        <p:style>
          <a:lnRef idx="2">
            <a:schemeClr val="accent1"/>
          </a:lnRef>
          <a:fillRef idx="0">
            <a:srgbClr val="FFFFFF"/>
          </a:fillRef>
          <a:effectRef idx="0">
            <a:srgbClr val="FFFFFF"/>
          </a:effectRef>
          <a:fontRef idx="minor">
            <a:schemeClr val="tx1"/>
          </a:fontRef>
        </p:style>
      </p:cxnSp>
      <p:pic>
        <p:nvPicPr>
          <p:cNvPr id="5126" name="图片 1" descr="logo横版 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38084" y="3230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5"/>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2" grpId="0" animBg="1"/>
      <p:bldP spid="9" grpId="0" bldLvl="0" animBg="1"/>
      <p:bldP spid="16" grpId="0" bldLvl="0" animBg="1"/>
      <p:bldP spid="17" grpId="0" bldLvl="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文本框 117"/>
          <p:cNvSpPr txBox="1"/>
          <p:nvPr/>
        </p:nvSpPr>
        <p:spPr>
          <a:xfrm>
            <a:off x="175902" y="142240"/>
            <a:ext cx="11694160" cy="2246769"/>
          </a:xfrm>
          <a:prstGeom prst="rect">
            <a:avLst/>
          </a:prstGeom>
          <a:solidFill>
            <a:schemeClr val="accent1">
              <a:lumMod val="20000"/>
              <a:lumOff val="80000"/>
            </a:schemeClr>
          </a:solidFill>
          <a:ln w="9525">
            <a:noFill/>
          </a:ln>
        </p:spPr>
        <p:txBody>
          <a:bodyPr wrap="square">
            <a:spAutoFit/>
          </a:bodyPr>
          <a:lstStyle/>
          <a:p>
            <a:pPr indent="292100"/>
            <a:r>
              <a:rPr lang="en-US" sz="2800" dirty="0">
                <a:solidFill>
                  <a:srgbClr val="000000"/>
                </a:solidFill>
                <a:latin typeface="Times New Roman" panose="02020603050405020304" pitchFamily="18" charset="0"/>
                <a:ea typeface="宋体" panose="02010600030101010101" pitchFamily="2" charset="-122"/>
              </a:rPr>
              <a:t>• </a:t>
            </a:r>
            <a:r>
              <a:rPr lang="en-US" sz="2800" b="1" dirty="0">
                <a:solidFill>
                  <a:srgbClr val="000000"/>
                </a:solidFill>
                <a:latin typeface="Times New Roman" panose="02020603050405020304" pitchFamily="18" charset="0"/>
                <a:ea typeface="宋体" panose="02010600030101010101" pitchFamily="2" charset="-122"/>
              </a:rPr>
              <a:t>Don't rely on the default（</a:t>
            </a:r>
            <a:r>
              <a:rPr lang="zh-CN" altLang="en-US" sz="2800" b="1" dirty="0">
                <a:solidFill>
                  <a:srgbClr val="000000"/>
                </a:solidFill>
                <a:latin typeface="Times New Roman" panose="02020603050405020304" pitchFamily="18" charset="0"/>
                <a:ea typeface="宋体" panose="02010600030101010101" pitchFamily="2" charset="-122"/>
              </a:rPr>
              <a:t>默认） </a:t>
            </a:r>
            <a:r>
              <a:rPr lang="en-US" sz="2800" b="1" dirty="0">
                <a:solidFill>
                  <a:srgbClr val="000000"/>
                </a:solidFill>
                <a:latin typeface="Times New Roman" panose="02020603050405020304" pitchFamily="18" charset="0"/>
                <a:ea typeface="宋体" panose="02010600030101010101" pitchFamily="2" charset="-122"/>
              </a:rPr>
              <a:t>camera. </a:t>
            </a:r>
            <a:endParaRPr lang="en-US" sz="2800" b="1" dirty="0">
              <a:solidFill>
                <a:srgbClr val="000000"/>
              </a:solidFill>
              <a:latin typeface="Times New Roman" panose="02020603050405020304" pitchFamily="18" charset="0"/>
              <a:ea typeface="宋体" panose="02010600030101010101" pitchFamily="2" charset="-122"/>
            </a:endParaRPr>
          </a:p>
          <a:p>
            <a:pPr indent="292100"/>
            <a:r>
              <a:rPr lang="en-US" sz="2800" u="sng" dirty="0">
                <a:solidFill>
                  <a:srgbClr val="000000"/>
                </a:solidFill>
                <a:latin typeface="Times New Roman" panose="02020603050405020304" pitchFamily="18" charset="0"/>
                <a:ea typeface="宋体" panose="02010600030101010101" pitchFamily="2" charset="-122"/>
              </a:rPr>
              <a:t>   40    </a:t>
            </a:r>
            <a:r>
              <a:rPr lang="en-US" sz="2800" b="1" u="sng" dirty="0">
                <a:solidFill>
                  <a:srgbClr val="C217CD"/>
                </a:solidFill>
                <a:latin typeface="Times New Roman" panose="02020603050405020304" pitchFamily="18" charset="0"/>
                <a:ea typeface="宋体" panose="02010600030101010101" pitchFamily="2" charset="-122"/>
              </a:rPr>
              <a:t>This</a:t>
            </a:r>
            <a:r>
              <a:rPr lang="en-US" sz="2800" dirty="0">
                <a:solidFill>
                  <a:srgbClr val="000000"/>
                </a:solidFill>
                <a:latin typeface="Times New Roman" panose="02020603050405020304" pitchFamily="18" charset="0"/>
                <a:ea typeface="宋体" panose="02010600030101010101" pitchFamily="2" charset="-122"/>
              </a:rPr>
              <a:t> could help create the illusion of eye contact. However, this isn't always easy, especially if you're using a laptop and are sitting at a desk, towering above it. It might be worth get-ting an external camera you can put on top of a monitor. </a:t>
            </a:r>
            <a:endParaRPr lang="en-US" sz="2800" dirty="0">
              <a:solidFill>
                <a:srgbClr val="000000"/>
              </a:solidFill>
              <a:latin typeface="Times New Roman" panose="02020603050405020304" pitchFamily="18" charset="0"/>
              <a:ea typeface="宋体" panose="02010600030101010101" pitchFamily="2" charset="-122"/>
            </a:endParaRPr>
          </a:p>
        </p:txBody>
      </p:sp>
      <p:sp>
        <p:nvSpPr>
          <p:cNvPr id="4" name="文本框 3"/>
          <p:cNvSpPr txBox="1"/>
          <p:nvPr/>
        </p:nvSpPr>
        <p:spPr>
          <a:xfrm>
            <a:off x="163194" y="2318994"/>
            <a:ext cx="11852903" cy="4524315"/>
          </a:xfrm>
          <a:prstGeom prst="rect">
            <a:avLst/>
          </a:prstGeom>
          <a:solidFill>
            <a:schemeClr val="accent2">
              <a:lumMod val="20000"/>
              <a:lumOff val="80000"/>
            </a:schemeClr>
          </a:solidFill>
          <a:ln w="9525">
            <a:noFill/>
          </a:ln>
        </p:spPr>
        <p:txBody>
          <a:bodyPr wrap="square">
            <a:spAutoFit/>
          </a:bodyPr>
          <a:lstStyle/>
          <a:p>
            <a:pPr indent="292100"/>
            <a:r>
              <a:rPr lang="en-US" sz="3200" b="0" dirty="0">
                <a:solidFill>
                  <a:srgbClr val="000000"/>
                </a:solidFill>
                <a:latin typeface="Times New Roman" panose="02020603050405020304" pitchFamily="18" charset="0"/>
                <a:ea typeface="宋体" panose="02010600030101010101" pitchFamily="2" charset="-122"/>
              </a:rPr>
              <a:t>A. </a:t>
            </a:r>
            <a:r>
              <a:rPr lang="en-US" sz="3200" b="0" dirty="0">
                <a:solidFill>
                  <a:srgbClr val="C217CD"/>
                </a:solidFill>
                <a:latin typeface="Times New Roman" panose="02020603050405020304" pitchFamily="18" charset="0"/>
                <a:ea typeface="宋体" panose="02010600030101010101" pitchFamily="2" charset="-122"/>
              </a:rPr>
              <a:t>Lighting</a:t>
            </a:r>
            <a:r>
              <a:rPr lang="en-US" sz="3200" b="0" dirty="0">
                <a:solidFill>
                  <a:srgbClr val="000000"/>
                </a:solidFill>
                <a:latin typeface="Times New Roman" panose="02020603050405020304" pitchFamily="18" charset="0"/>
                <a:ea typeface="宋体" panose="02010600030101010101" pitchFamily="2" charset="-122"/>
              </a:rPr>
              <a:t> </a:t>
            </a:r>
            <a:r>
              <a:rPr lang="en-US" sz="3200" b="1" dirty="0">
                <a:solidFill>
                  <a:srgbClr val="000000"/>
                </a:solidFill>
                <a:latin typeface="Times New Roman" panose="02020603050405020304" pitchFamily="18" charset="0"/>
                <a:ea typeface="宋体" panose="02010600030101010101" pitchFamily="2" charset="-122"/>
              </a:rPr>
              <a:t>makes the difference</a:t>
            </a:r>
            <a:r>
              <a:rPr lang="en-US" sz="3200" b="0" dirty="0">
                <a:solidFill>
                  <a:srgbClr val="000000"/>
                </a:solidFill>
                <a:latin typeface="Times New Roman" panose="02020603050405020304" pitchFamily="18" charset="0"/>
                <a:ea typeface="宋体" panose="02010600030101010101" pitchFamily="2" charset="-122"/>
              </a:rPr>
              <a:t>. </a:t>
            </a:r>
            <a:endParaRPr lang="en-US" sz="3200" b="0" dirty="0">
              <a:solidFill>
                <a:srgbClr val="000000"/>
              </a:solidFill>
              <a:latin typeface="Times New Roman" panose="02020603050405020304" pitchFamily="18" charset="0"/>
              <a:ea typeface="宋体" panose="02010600030101010101" pitchFamily="2" charset="-122"/>
            </a:endParaRPr>
          </a:p>
          <a:p>
            <a:pPr indent="292100"/>
            <a:r>
              <a:rPr lang="en-US" sz="3200" b="0" dirty="0">
                <a:solidFill>
                  <a:srgbClr val="000000"/>
                </a:solidFill>
                <a:latin typeface="Times New Roman" panose="02020603050405020304" pitchFamily="18" charset="0"/>
                <a:ea typeface="宋体" panose="02010600030101010101" pitchFamily="2" charset="-122"/>
              </a:rPr>
              <a:t>B. Do put on make-up on your face. </a:t>
            </a:r>
            <a:endParaRPr lang="en-US" sz="3200" b="0" dirty="0">
              <a:solidFill>
                <a:srgbClr val="000000"/>
              </a:solidFill>
              <a:latin typeface="Times New Roman" panose="02020603050405020304" pitchFamily="18" charset="0"/>
              <a:ea typeface="宋体" panose="02010600030101010101" pitchFamily="2" charset="-122"/>
            </a:endParaRPr>
          </a:p>
          <a:p>
            <a:pPr indent="292100"/>
            <a:r>
              <a:rPr lang="en-US" sz="3200" b="0" dirty="0">
                <a:solidFill>
                  <a:srgbClr val="000000"/>
                </a:solidFill>
                <a:latin typeface="Times New Roman" panose="02020603050405020304" pitchFamily="18" charset="0"/>
                <a:ea typeface="宋体" panose="02010600030101010101" pitchFamily="2" charset="-122"/>
              </a:rPr>
              <a:t>C. Instead, obtain a phone stand to hold it. </a:t>
            </a:r>
            <a:endParaRPr lang="en-US" sz="3200" b="0" dirty="0">
              <a:solidFill>
                <a:srgbClr val="000000"/>
              </a:solidFill>
              <a:latin typeface="Times New Roman" panose="02020603050405020304" pitchFamily="18" charset="0"/>
              <a:ea typeface="宋体" panose="02010600030101010101" pitchFamily="2" charset="-122"/>
            </a:endParaRPr>
          </a:p>
          <a:p>
            <a:pPr indent="292100"/>
            <a:r>
              <a:rPr lang="en-US" sz="3200" b="0" dirty="0">
                <a:solidFill>
                  <a:srgbClr val="000000"/>
                </a:solidFill>
                <a:latin typeface="Times New Roman" panose="02020603050405020304" pitchFamily="18" charset="0"/>
                <a:ea typeface="宋体" panose="02010600030101010101" pitchFamily="2" charset="-122"/>
              </a:rPr>
              <a:t>D. </a:t>
            </a:r>
            <a:r>
              <a:rPr lang="en-US" sz="3200" b="0" u="sng" dirty="0">
                <a:solidFill>
                  <a:srgbClr val="C217CD"/>
                </a:solidFill>
                <a:latin typeface="Times New Roman" panose="02020603050405020304" pitchFamily="18" charset="0"/>
                <a:ea typeface="宋体" panose="02010600030101010101" pitchFamily="2" charset="-122"/>
              </a:rPr>
              <a:t>The ideal position for your camera is at your eye-level. </a:t>
            </a:r>
            <a:endParaRPr lang="en-US" sz="3200" b="0" u="sng" dirty="0">
              <a:solidFill>
                <a:srgbClr val="C217CD"/>
              </a:solidFill>
              <a:latin typeface="Times New Roman" panose="02020603050405020304" pitchFamily="18" charset="0"/>
              <a:ea typeface="宋体" panose="02010600030101010101" pitchFamily="2" charset="-122"/>
            </a:endParaRPr>
          </a:p>
          <a:p>
            <a:pPr indent="292100"/>
            <a:r>
              <a:rPr lang="en-US" sz="3200" b="0" dirty="0">
                <a:solidFill>
                  <a:srgbClr val="000000"/>
                </a:solidFill>
                <a:latin typeface="Times New Roman" panose="02020603050405020304" pitchFamily="18" charset="0"/>
                <a:ea typeface="宋体" panose="02010600030101010101" pitchFamily="2" charset="-122"/>
              </a:rPr>
              <a:t>E. What can you do to ensure a successful business meeting?</a:t>
            </a:r>
            <a:endParaRPr lang="en-US" sz="3200" b="0" dirty="0">
              <a:solidFill>
                <a:srgbClr val="000000"/>
              </a:solidFill>
              <a:latin typeface="Times New Roman" panose="02020603050405020304" pitchFamily="18" charset="0"/>
              <a:ea typeface="宋体" panose="02010600030101010101" pitchFamily="2" charset="-122"/>
            </a:endParaRPr>
          </a:p>
          <a:p>
            <a:pPr indent="292100"/>
            <a:r>
              <a:rPr lang="en-US" sz="3200" b="0" dirty="0">
                <a:solidFill>
                  <a:srgbClr val="000000"/>
                </a:solidFill>
                <a:latin typeface="Times New Roman" panose="02020603050405020304" pitchFamily="18" charset="0"/>
                <a:ea typeface="宋体" panose="02010600030101010101" pitchFamily="2" charset="-122"/>
              </a:rPr>
              <a:t>F. So it's worth spending the money on a dedicated external microphone. </a:t>
            </a:r>
            <a:endParaRPr lang="en-US" sz="3200" b="0" dirty="0">
              <a:solidFill>
                <a:srgbClr val="000000"/>
              </a:solidFill>
              <a:latin typeface="Times New Roman" panose="02020603050405020304" pitchFamily="18" charset="0"/>
              <a:ea typeface="宋体" panose="02010600030101010101" pitchFamily="2" charset="-122"/>
            </a:endParaRPr>
          </a:p>
          <a:p>
            <a:pPr indent="292100"/>
            <a:r>
              <a:rPr lang="en-US" sz="3200" b="0" dirty="0">
                <a:solidFill>
                  <a:srgbClr val="000000"/>
                </a:solidFill>
                <a:latin typeface="Times New Roman" panose="02020603050405020304" pitchFamily="18" charset="0"/>
                <a:ea typeface="宋体" panose="02010600030101010101" pitchFamily="2" charset="-122"/>
              </a:rPr>
              <a:t>G. So what can you do to make sure your video calls </a:t>
            </a:r>
            <a:r>
              <a:rPr lang="en-US" sz="3200" b="0" dirty="0">
                <a:solidFill>
                  <a:srgbClr val="FF0000"/>
                </a:solidFill>
                <a:latin typeface="Times New Roman" panose="02020603050405020304" pitchFamily="18" charset="0"/>
                <a:ea typeface="宋体" panose="02010600030101010101" pitchFamily="2" charset="-122"/>
              </a:rPr>
              <a:t>project</a:t>
            </a:r>
            <a:r>
              <a:rPr lang="en-US" sz="3200" b="0" dirty="0">
                <a:solidFill>
                  <a:srgbClr val="000000"/>
                </a:solidFill>
                <a:latin typeface="Times New Roman" panose="02020603050405020304" pitchFamily="18" charset="0"/>
                <a:ea typeface="宋体" panose="02010600030101010101" pitchFamily="2" charset="-122"/>
              </a:rPr>
              <a:t> </a:t>
            </a:r>
            <a:r>
              <a:rPr lang="en-US" sz="3200" b="0" dirty="0">
                <a:solidFill>
                  <a:srgbClr val="C217CD"/>
                </a:solidFill>
                <a:latin typeface="Times New Roman" panose="02020603050405020304" pitchFamily="18" charset="0"/>
                <a:ea typeface="宋体" panose="02010600030101010101" pitchFamily="2" charset="-122"/>
              </a:rPr>
              <a:t>the right image</a:t>
            </a:r>
            <a:r>
              <a:rPr lang="en-US" sz="3200" b="0" dirty="0">
                <a:solidFill>
                  <a:srgbClr val="000000"/>
                </a:solidFill>
                <a:latin typeface="Times New Roman" panose="02020603050405020304" pitchFamily="18" charset="0"/>
                <a:ea typeface="宋体" panose="02010600030101010101" pitchFamily="2" charset="-122"/>
              </a:rPr>
              <a:t>? </a:t>
            </a:r>
            <a:endParaRPr lang="en-US" altLang="en-US" b="0" dirty="0">
              <a:solidFill>
                <a:srgbClr val="000000"/>
              </a:solidFill>
              <a:latin typeface="Times New Roman" panose="02020603050405020304" pitchFamily="18" charset="0"/>
              <a:ea typeface="宋体" panose="02010600030101010101" pitchFamily="2" charset="-122"/>
            </a:endParaRPr>
          </a:p>
        </p:txBody>
      </p:sp>
      <p:sp>
        <p:nvSpPr>
          <p:cNvPr id="5" name="文本框 4"/>
          <p:cNvSpPr txBox="1"/>
          <p:nvPr/>
        </p:nvSpPr>
        <p:spPr>
          <a:xfrm>
            <a:off x="622169" y="4544414"/>
            <a:ext cx="11569831" cy="1884669"/>
          </a:xfrm>
          <a:prstGeom prst="rect">
            <a:avLst/>
          </a:prstGeom>
          <a:solidFill>
            <a:srgbClr val="1CD4DA"/>
          </a:solidFill>
        </p:spPr>
        <p:txBody>
          <a:bodyPr wrap="square" rtlCol="0">
            <a:noAutofit/>
          </a:bodyPr>
          <a:lstStyle/>
          <a:p>
            <a:r>
              <a:rPr lang="zh-CN" altLang="en-US" sz="3600" dirty="0"/>
              <a:t>解析：选 </a:t>
            </a:r>
            <a:r>
              <a:rPr lang="en-US" altLang="zh-CN" sz="3600" dirty="0"/>
              <a:t>D</a:t>
            </a:r>
            <a:r>
              <a:rPr lang="zh-CN" altLang="en-US" sz="3600" dirty="0"/>
              <a:t>。 考查句际顺承关系。 根据后文 </a:t>
            </a:r>
            <a:r>
              <a:rPr lang="en-US" altLang="zh-CN" sz="3600" dirty="0"/>
              <a:t>This could help create the illusion of eye contact. </a:t>
            </a:r>
            <a:r>
              <a:rPr lang="zh-CN" altLang="en-US" sz="3600" dirty="0"/>
              <a:t>可知， “</a:t>
            </a:r>
            <a:r>
              <a:rPr lang="en-US" altLang="zh-CN" sz="3600" dirty="0"/>
              <a:t>this” </a:t>
            </a:r>
            <a:r>
              <a:rPr lang="zh-CN" altLang="en-US" sz="3600" dirty="0"/>
              <a:t>指代指代</a:t>
            </a:r>
            <a:r>
              <a:rPr lang="en-US" altLang="zh-CN" sz="3600" dirty="0"/>
              <a:t> D</a:t>
            </a:r>
            <a:r>
              <a:rPr lang="zh-CN" altLang="en-US" sz="3600" dirty="0"/>
              <a:t>选项整句话。</a:t>
            </a:r>
            <a:endParaRPr lang="zh-CN" altLang="en-US" dirty="0"/>
          </a:p>
        </p:txBody>
      </p:sp>
      <p:cxnSp>
        <p:nvCxnSpPr>
          <p:cNvPr id="7" name="直接箭头连接符 6"/>
          <p:cNvCxnSpPr/>
          <p:nvPr/>
        </p:nvCxnSpPr>
        <p:spPr>
          <a:xfrm>
            <a:off x="7396642" y="1265624"/>
            <a:ext cx="916572" cy="2532750"/>
          </a:xfrm>
          <a:prstGeom prst="straightConnector1">
            <a:avLst/>
          </a:prstGeom>
          <a:ln w="38100">
            <a:solidFill>
              <a:srgbClr val="C00000"/>
            </a:solidFill>
            <a:tailEnd type="arrow"/>
          </a:ln>
        </p:spPr>
        <p:style>
          <a:lnRef idx="2">
            <a:schemeClr val="accent1"/>
          </a:lnRef>
          <a:fillRef idx="0">
            <a:srgbClr val="FFFFFF"/>
          </a:fillRef>
          <a:effectRef idx="0">
            <a:srgbClr val="FFFFFF"/>
          </a:effectRef>
          <a:fontRef idx="minor">
            <a:schemeClr val="tx1"/>
          </a:fontRef>
        </p:style>
      </p:cxnSp>
      <p:sp>
        <p:nvSpPr>
          <p:cNvPr id="2" name="矩形 1"/>
          <p:cNvSpPr/>
          <p:nvPr/>
        </p:nvSpPr>
        <p:spPr>
          <a:xfrm>
            <a:off x="5835192" y="263951"/>
            <a:ext cx="1593130" cy="381057"/>
          </a:xfrm>
          <a:prstGeom prst="rect">
            <a:avLst/>
          </a:prstGeom>
          <a:noFill/>
          <a:ln w="38100">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custDataLst>
              <p:tags r:id="rId1"/>
            </p:custDataLst>
          </p:nvPr>
        </p:nvSpPr>
        <p:spPr>
          <a:xfrm>
            <a:off x="6747764" y="680323"/>
            <a:ext cx="648878" cy="518636"/>
          </a:xfrm>
          <a:prstGeom prst="rect">
            <a:avLst/>
          </a:prstGeom>
          <a:noFill/>
          <a:ln w="38100">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custDataLst>
              <p:tags r:id="rId2"/>
            </p:custDataLst>
          </p:nvPr>
        </p:nvSpPr>
        <p:spPr>
          <a:xfrm>
            <a:off x="8313214" y="3798374"/>
            <a:ext cx="782425" cy="518636"/>
          </a:xfrm>
          <a:prstGeom prst="rect">
            <a:avLst/>
          </a:prstGeom>
          <a:noFill/>
          <a:ln w="38100">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custDataLst>
              <p:tags r:id="rId3"/>
            </p:custDataLst>
          </p:nvPr>
        </p:nvSpPr>
        <p:spPr>
          <a:xfrm>
            <a:off x="4558706" y="3935777"/>
            <a:ext cx="2228593" cy="381233"/>
          </a:xfrm>
          <a:prstGeom prst="rect">
            <a:avLst/>
          </a:prstGeom>
          <a:noFill/>
          <a:ln w="38100">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直接箭头连接符 19"/>
          <p:cNvCxnSpPr/>
          <p:nvPr/>
        </p:nvCxnSpPr>
        <p:spPr>
          <a:xfrm flipH="1">
            <a:off x="5835192" y="680323"/>
            <a:ext cx="678730" cy="3255454"/>
          </a:xfrm>
          <a:prstGeom prst="straightConnector1">
            <a:avLst/>
          </a:prstGeom>
          <a:ln w="38100">
            <a:solidFill>
              <a:srgbClr val="C00000"/>
            </a:solidFill>
            <a:tailEnd type="arrow"/>
          </a:ln>
        </p:spPr>
        <p:style>
          <a:lnRef idx="2">
            <a:schemeClr val="accent1"/>
          </a:lnRef>
          <a:fillRef idx="0">
            <a:srgbClr val="FFFFFF"/>
          </a:fillRef>
          <a:effectRef idx="0">
            <a:srgbClr val="FFFFFF"/>
          </a:effectRef>
          <a:fontRef idx="minor">
            <a:schemeClr val="tx1"/>
          </a:fontRef>
        </p:style>
      </p:cxnSp>
      <p:cxnSp>
        <p:nvCxnSpPr>
          <p:cNvPr id="13" name="直接箭头连接符 12"/>
          <p:cNvCxnSpPr/>
          <p:nvPr/>
        </p:nvCxnSpPr>
        <p:spPr>
          <a:xfrm>
            <a:off x="2055043" y="1038220"/>
            <a:ext cx="1593130" cy="2897557"/>
          </a:xfrm>
          <a:prstGeom prst="straightConnector1">
            <a:avLst/>
          </a:prstGeom>
          <a:ln w="38100">
            <a:solidFill>
              <a:srgbClr val="C00000"/>
            </a:solidFill>
            <a:tailEnd type="arrow"/>
          </a:ln>
        </p:spPr>
        <p:style>
          <a:lnRef idx="2">
            <a:schemeClr val="accent1"/>
          </a:lnRef>
          <a:fillRef idx="0">
            <a:srgbClr val="FFFFFF"/>
          </a:fillRef>
          <a:effectRef idx="0">
            <a:srgbClr val="FFFFFF"/>
          </a:effectRef>
          <a:fontRef idx="minor">
            <a:schemeClr val="tx1"/>
          </a:fontRef>
        </p:style>
      </p:cxnSp>
      <p:pic>
        <p:nvPicPr>
          <p:cNvPr id="5126" name="图片 1" descr="logo横版 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38084" y="3230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5"/>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2" grpId="0" animBg="1"/>
      <p:bldP spid="9" grpId="0" bldLvl="0" animBg="1"/>
      <p:bldP spid="16" grpId="0" bldLvl="0" animBg="1"/>
      <p:bldP spid="17" grpId="0" bldLvl="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七选五语料积累：</a:t>
            </a:r>
            <a:endParaRPr lang="zh-CN" altLang="en-US" dirty="0"/>
          </a:p>
        </p:txBody>
      </p:sp>
      <p:sp>
        <p:nvSpPr>
          <p:cNvPr id="3" name="内容占位符 2"/>
          <p:cNvSpPr>
            <a:spLocks noGrp="1"/>
          </p:cNvSpPr>
          <p:nvPr>
            <p:ph idx="1"/>
          </p:nvPr>
        </p:nvSpPr>
        <p:spPr>
          <a:xfrm>
            <a:off x="103695" y="1791092"/>
            <a:ext cx="11934334" cy="4487159"/>
          </a:xfrm>
          <a:solidFill>
            <a:schemeClr val="bg1"/>
          </a:solidFill>
        </p:spPr>
        <p:txBody>
          <a:bodyPr>
            <a:noAutofit/>
          </a:bodyPr>
          <a:lstStyle/>
          <a:p>
            <a:r>
              <a:rPr lang="en-US" altLang="zh-CN" sz="3200" dirty="0">
                <a:solidFill>
                  <a:srgbClr val="C00000"/>
                </a:solidFill>
              </a:rPr>
              <a:t>1.</a:t>
            </a:r>
            <a:r>
              <a:rPr lang="zh-CN" altLang="en-US" sz="3200" dirty="0"/>
              <a:t>同义表达</a:t>
            </a:r>
            <a:r>
              <a:rPr lang="en-US" altLang="zh-CN" sz="3200" dirty="0">
                <a:solidFill>
                  <a:srgbClr val="C00000"/>
                </a:solidFill>
              </a:rPr>
              <a:t>count  --- make the difference ----(matter)     </a:t>
            </a:r>
            <a:r>
              <a:rPr lang="zh-CN" altLang="en-US" sz="3200" dirty="0"/>
              <a:t>很重要</a:t>
            </a:r>
            <a:endParaRPr lang="en-US" altLang="zh-CN" sz="3200" dirty="0"/>
          </a:p>
          <a:p>
            <a:r>
              <a:rPr lang="en-US" altLang="zh-CN" sz="3200" dirty="0">
                <a:solidFill>
                  <a:srgbClr val="C00000"/>
                </a:solidFill>
              </a:rPr>
              <a:t> 2. project professionalism   </a:t>
            </a:r>
            <a:r>
              <a:rPr lang="zh-CN" altLang="en-US" sz="3200" dirty="0"/>
              <a:t>投射专业的形象</a:t>
            </a:r>
            <a:endParaRPr lang="en-US" altLang="zh-CN" sz="3200" dirty="0"/>
          </a:p>
          <a:p>
            <a:r>
              <a:rPr lang="en-US" altLang="zh-CN" sz="3200" dirty="0">
                <a:solidFill>
                  <a:srgbClr val="C00000"/>
                </a:solidFill>
              </a:rPr>
              <a:t> 3. built-in microphone   </a:t>
            </a:r>
            <a:r>
              <a:rPr lang="zh-CN" altLang="en-US" sz="3200" dirty="0"/>
              <a:t>内置麦克风</a:t>
            </a:r>
            <a:endParaRPr lang="en-US" altLang="zh-CN" sz="3200" dirty="0"/>
          </a:p>
          <a:p>
            <a:r>
              <a:rPr lang="en-US" altLang="zh-CN" sz="3200" dirty="0">
                <a:solidFill>
                  <a:srgbClr val="C00000"/>
                </a:solidFill>
              </a:rPr>
              <a:t> 4. make up for   </a:t>
            </a:r>
            <a:r>
              <a:rPr lang="zh-CN" altLang="en-US" sz="3200" dirty="0">
                <a:solidFill>
                  <a:srgbClr val="C00000"/>
                </a:solidFill>
              </a:rPr>
              <a:t>弥补   </a:t>
            </a:r>
            <a:r>
              <a:rPr lang="en-US" altLang="zh-CN" sz="3200" dirty="0">
                <a:solidFill>
                  <a:srgbClr val="C00000"/>
                </a:solidFill>
              </a:rPr>
              <a:t>= </a:t>
            </a:r>
            <a:r>
              <a:rPr lang="en-US" altLang="zh-CN" sz="3200" dirty="0"/>
              <a:t>compensate   (C </a:t>
            </a:r>
            <a:r>
              <a:rPr lang="zh-CN" altLang="en-US" sz="3200" dirty="0"/>
              <a:t>篇倒数第二段最后一句</a:t>
            </a:r>
            <a:r>
              <a:rPr lang="zh-CN" altLang="en-US" sz="3200" dirty="0">
                <a:solidFill>
                  <a:srgbClr val="C00000"/>
                </a:solidFill>
              </a:rPr>
              <a:t>）</a:t>
            </a:r>
            <a:endParaRPr lang="en-US" altLang="zh-CN" sz="3200" dirty="0">
              <a:solidFill>
                <a:srgbClr val="C00000"/>
              </a:solidFill>
            </a:endParaRPr>
          </a:p>
          <a:p>
            <a:r>
              <a:rPr lang="en-US" altLang="zh-CN" sz="3200" dirty="0">
                <a:solidFill>
                  <a:srgbClr val="C00000"/>
                </a:solidFill>
              </a:rPr>
              <a:t> 5. illusion  </a:t>
            </a:r>
            <a:r>
              <a:rPr lang="en-US" altLang="zh-CN" sz="3200" dirty="0"/>
              <a:t>n. </a:t>
            </a:r>
            <a:r>
              <a:rPr lang="zh-CN" altLang="en-US" sz="3200" dirty="0"/>
              <a:t>错觉；幻觉</a:t>
            </a:r>
            <a:endParaRPr lang="en-US" altLang="zh-CN" sz="3200" dirty="0"/>
          </a:p>
          <a:p>
            <a:r>
              <a:rPr lang="en-US" altLang="zh-CN" sz="3200" dirty="0">
                <a:solidFill>
                  <a:srgbClr val="C00000"/>
                </a:solidFill>
              </a:rPr>
              <a:t> 6.  tower above the desk  </a:t>
            </a:r>
            <a:r>
              <a:rPr lang="zh-CN" altLang="en-US" sz="3200" dirty="0"/>
              <a:t>高耸于桌子上方</a:t>
            </a:r>
            <a:endParaRPr lang="zh-CN" altLang="en-US" sz="3200" dirty="0"/>
          </a:p>
        </p:txBody>
      </p:sp>
      <p:pic>
        <p:nvPicPr>
          <p:cNvPr id="5126" name="图片 1" descr="logo横版 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338084" y="3230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4963" y="333375"/>
            <a:ext cx="11522075" cy="6199547"/>
          </a:xfrm>
          <a:prstGeom prst="rect">
            <a:avLst/>
          </a:prstGeom>
          <a:noFill/>
          <a:ln w="38100">
            <a:solidFill>
              <a:srgbClr val="33335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 name="平行四边形 5"/>
          <p:cNvSpPr/>
          <p:nvPr/>
        </p:nvSpPr>
        <p:spPr>
          <a:xfrm rot="20756560">
            <a:off x="11286605" y="112799"/>
            <a:ext cx="982630" cy="436696"/>
          </a:xfrm>
          <a:prstGeom prst="parallelogram">
            <a:avLst/>
          </a:prstGeom>
          <a:solidFill>
            <a:srgbClr val="33335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9" name="平行四边形 8"/>
          <p:cNvSpPr/>
          <p:nvPr/>
        </p:nvSpPr>
        <p:spPr>
          <a:xfrm rot="20756560">
            <a:off x="10175377" y="691127"/>
            <a:ext cx="2110749" cy="436696"/>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12" name="组合 11"/>
          <p:cNvGrpSpPr/>
          <p:nvPr/>
        </p:nvGrpSpPr>
        <p:grpSpPr>
          <a:xfrm flipH="1" flipV="1">
            <a:off x="-93229" y="5734017"/>
            <a:ext cx="2110749" cy="1015024"/>
            <a:chOff x="1178522" y="5593172"/>
            <a:chExt cx="2110749" cy="1015024"/>
          </a:xfrm>
        </p:grpSpPr>
        <p:sp>
          <p:nvSpPr>
            <p:cNvPr id="10" name="平行四边形 9"/>
            <p:cNvSpPr/>
            <p:nvPr/>
          </p:nvSpPr>
          <p:spPr>
            <a:xfrm rot="20756560">
              <a:off x="2289750" y="5593172"/>
              <a:ext cx="982630" cy="436696"/>
            </a:xfrm>
            <a:prstGeom prst="parallelogram">
              <a:avLst/>
            </a:prstGeom>
            <a:solidFill>
              <a:srgbClr val="33335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1" name="平行四边形 10"/>
            <p:cNvSpPr/>
            <p:nvPr/>
          </p:nvSpPr>
          <p:spPr>
            <a:xfrm rot="20756560">
              <a:off x="1178522" y="6171500"/>
              <a:ext cx="2110749" cy="436696"/>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sp>
        <p:nvSpPr>
          <p:cNvPr id="17" name="平行四边形 16"/>
          <p:cNvSpPr/>
          <p:nvPr/>
        </p:nvSpPr>
        <p:spPr>
          <a:xfrm rot="20756560">
            <a:off x="10175377" y="3174139"/>
            <a:ext cx="2110749" cy="436696"/>
          </a:xfrm>
          <a:prstGeom prst="parallelogram">
            <a:avLst/>
          </a:prstGeom>
          <a:solidFill>
            <a:srgbClr val="E6EC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8" name="平行四边形 17"/>
          <p:cNvSpPr/>
          <p:nvPr/>
        </p:nvSpPr>
        <p:spPr>
          <a:xfrm rot="20756560">
            <a:off x="11139174" y="3493037"/>
            <a:ext cx="1132302" cy="436696"/>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9" name="平行四边形 18"/>
          <p:cNvSpPr/>
          <p:nvPr/>
        </p:nvSpPr>
        <p:spPr>
          <a:xfrm rot="20756560">
            <a:off x="-63870" y="2987931"/>
            <a:ext cx="570195" cy="377474"/>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cxnSp>
        <p:nvCxnSpPr>
          <p:cNvPr id="13" name="直接连接符 12"/>
          <p:cNvCxnSpPr/>
          <p:nvPr/>
        </p:nvCxnSpPr>
        <p:spPr>
          <a:xfrm flipV="1">
            <a:off x="-1" y="5219700"/>
            <a:ext cx="2305051" cy="596900"/>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11248283" y="3912934"/>
            <a:ext cx="948405" cy="245592"/>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10346635" y="977223"/>
            <a:ext cx="1832521" cy="474536"/>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4690" y="2722030"/>
            <a:ext cx="811052" cy="210024"/>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3198744" y="2863363"/>
            <a:ext cx="579451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3549650" y="2863215"/>
            <a:ext cx="5091430" cy="1198880"/>
          </a:xfrm>
          <a:prstGeom prst="rect">
            <a:avLst/>
          </a:prstGeom>
          <a:solidFill>
            <a:schemeClr val="accent1">
              <a:lumMod val="60000"/>
              <a:lumOff val="40000"/>
            </a:schemeClr>
          </a:solid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7200" b="1" i="0" u="none" strike="noStrike" kern="1200" cap="none" spc="0" normalizeH="0" baseline="0" noProof="0" dirty="0">
                <a:ln>
                  <a:noFill/>
                </a:ln>
                <a:solidFill>
                  <a:srgbClr val="C217CD"/>
                </a:solidFill>
                <a:effectLst/>
                <a:uLnTx/>
                <a:uFillTx/>
                <a:latin typeface="等线" panose="02010600030101010101" charset="-122"/>
                <a:ea typeface="等线" panose="02010600030101010101" charset="-122"/>
                <a:cs typeface="+mn-ea"/>
                <a:sym typeface="+mn-lt"/>
              </a:rPr>
              <a:t>完形填空</a:t>
            </a:r>
            <a:endParaRPr kumimoji="0" lang="zh-CN" altLang="en-US" sz="7200" b="1" i="0" u="none" strike="noStrike" kern="1200" cap="none" spc="0" normalizeH="0" baseline="0" noProof="0" dirty="0">
              <a:ln>
                <a:noFill/>
              </a:ln>
              <a:solidFill>
                <a:srgbClr val="C217CD"/>
              </a:solidFill>
              <a:effectLst/>
              <a:uLnTx/>
              <a:uFillTx/>
              <a:latin typeface="等线" panose="02010600030101010101" charset="-122"/>
              <a:ea typeface="等线" panose="02010600030101010101" charset="-122"/>
              <a:cs typeface="+mn-ea"/>
              <a:sym typeface="+mn-lt"/>
            </a:endParaRPr>
          </a:p>
        </p:txBody>
      </p:sp>
      <p:cxnSp>
        <p:nvCxnSpPr>
          <p:cNvPr id="36" name="直接连接符 35"/>
          <p:cNvCxnSpPr/>
          <p:nvPr/>
        </p:nvCxnSpPr>
        <p:spPr>
          <a:xfrm>
            <a:off x="3198744" y="3986484"/>
            <a:ext cx="579451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4400194" y="1847700"/>
            <a:ext cx="3391612" cy="1014730"/>
          </a:xfrm>
          <a:prstGeom prst="rect">
            <a:avLst/>
          </a:prstGeom>
          <a:solidFill>
            <a:schemeClr val="bg1"/>
          </a:solid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000" b="1" i="0" u="none" strike="noStrike" kern="1200" cap="none" spc="0" normalizeH="0" baseline="0" noProof="0" dirty="0">
                <a:ln w="0"/>
                <a:solidFill>
                  <a:prstClr val="black">
                    <a:lumMod val="75000"/>
                    <a:lumOff val="25000"/>
                  </a:prstClr>
                </a:solidFill>
                <a:effectLst>
                  <a:outerShdw blurRad="38100" dist="19050" dir="2700000" algn="tl" rotWithShape="0">
                    <a:prstClr val="black">
                      <a:alpha val="40000"/>
                    </a:prstClr>
                  </a:outerShdw>
                </a:effectLst>
                <a:uLnTx/>
                <a:uFillTx/>
                <a:latin typeface="等线" panose="02010600030101010101" charset="-122"/>
                <a:ea typeface="等线" panose="02010600030101010101" charset="-122"/>
                <a:cs typeface="+mn-cs"/>
              </a:rPr>
              <a:t>PART 3</a:t>
            </a:r>
            <a:endParaRPr kumimoji="0" lang="en-US" altLang="zh-CN" sz="6000" b="1" i="0" u="none" strike="noStrike" kern="1200" cap="none" spc="0" normalizeH="0" baseline="0" noProof="0" dirty="0">
              <a:ln w="0"/>
              <a:solidFill>
                <a:prstClr val="black">
                  <a:lumMod val="75000"/>
                  <a:lumOff val="25000"/>
                </a:prstClr>
              </a:solidFill>
              <a:effectLst>
                <a:outerShdw blurRad="38100" dist="19050" dir="2700000" algn="tl" rotWithShape="0">
                  <a:prstClr val="black">
                    <a:alpha val="40000"/>
                  </a:prstClr>
                </a:outerShdw>
              </a:effectLst>
              <a:uLnTx/>
              <a:uFillTx/>
              <a:latin typeface="等线" panose="02010600030101010101" charset="-122"/>
              <a:ea typeface="等线" panose="02010600030101010101" charset="-122"/>
              <a:cs typeface="+mn-cs"/>
            </a:endParaRPr>
          </a:p>
        </p:txBody>
      </p:sp>
      <p:pic>
        <p:nvPicPr>
          <p:cNvPr id="5126" name="图片 1" descr="logo横版 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338084" y="3230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nvSpPr>
        <p:spPr>
          <a:xfrm>
            <a:off x="0" y="94269"/>
            <a:ext cx="12006187" cy="2884601"/>
          </a:xfrm>
          <a:prstGeom prst="rect">
            <a:avLst/>
          </a:prstGeom>
          <a:solidFill>
            <a:schemeClr val="bg1"/>
          </a:solidFill>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altLang="zh-CN" sz="3600" b="1" dirty="0">
                <a:solidFill>
                  <a:srgbClr val="0000FF"/>
                </a:solidFill>
                <a:latin typeface="Times New Roman" panose="02020603050405020304" pitchFamily="18" charset="0"/>
                <a:cs typeface="Times New Roman" panose="02020603050405020304" pitchFamily="18" charset="0"/>
              </a:rPr>
              <a:t>  </a:t>
            </a:r>
            <a:r>
              <a:rPr lang="en-US" altLang="zh-CN" sz="3600" dirty="0">
                <a:solidFill>
                  <a:srgbClr val="0000FF"/>
                </a:solidFill>
                <a:latin typeface="Times New Roman" panose="02020603050405020304" pitchFamily="18" charset="0"/>
                <a:cs typeface="Times New Roman" panose="02020603050405020304" pitchFamily="18" charset="0"/>
              </a:rPr>
              <a:t>    Every Friday night the Chevron gas station food mart offers a discount on the leftover food. To ensure the best selection, my mother and I pile into our old car and   </a:t>
            </a:r>
            <a:r>
              <a:rPr lang="en-US" altLang="zh-CN" sz="3600" u="sng" dirty="0">
                <a:solidFill>
                  <a:srgbClr val="0000FF"/>
                </a:solidFill>
                <a:latin typeface="Times New Roman" panose="02020603050405020304" pitchFamily="18" charset="0"/>
                <a:cs typeface="Times New Roman" panose="02020603050405020304" pitchFamily="18" charset="0"/>
              </a:rPr>
              <a:t> 41    </a:t>
            </a:r>
            <a:r>
              <a:rPr lang="en-US" altLang="zh-CN" sz="3600" dirty="0">
                <a:solidFill>
                  <a:srgbClr val="0000FF"/>
                </a:solidFill>
                <a:latin typeface="Times New Roman" panose="02020603050405020304" pitchFamily="18" charset="0"/>
                <a:cs typeface="Times New Roman" panose="02020603050405020304" pitchFamily="18" charset="0"/>
              </a:rPr>
              <a:t>in front of the mart at five p. m. sharp, ready to get our    </a:t>
            </a:r>
            <a:r>
              <a:rPr lang="en-US" altLang="zh-CN" sz="3600" u="sng" dirty="0">
                <a:solidFill>
                  <a:srgbClr val="0000FF"/>
                </a:solidFill>
                <a:latin typeface="Times New Roman" panose="02020603050405020304" pitchFamily="18" charset="0"/>
                <a:cs typeface="Times New Roman" panose="02020603050405020304" pitchFamily="18" charset="0"/>
              </a:rPr>
              <a:t>42   . </a:t>
            </a:r>
            <a:endParaRPr lang="en-US" altLang="zh-CN" sz="3600" u="sng" dirty="0">
              <a:solidFill>
                <a:srgbClr val="0000FF"/>
              </a:solidFill>
              <a:latin typeface="Times New Roman" panose="02020603050405020304" pitchFamily="18" charset="0"/>
              <a:cs typeface="Times New Roman" panose="02020603050405020304" pitchFamily="18" charset="0"/>
            </a:endParaRPr>
          </a:p>
        </p:txBody>
      </p:sp>
      <p:sp>
        <p:nvSpPr>
          <p:cNvPr id="12" name="Oval 16"/>
          <p:cNvSpPr/>
          <p:nvPr/>
        </p:nvSpPr>
        <p:spPr>
          <a:xfrm>
            <a:off x="1452087" y="613734"/>
            <a:ext cx="6428360" cy="728592"/>
          </a:xfrm>
          <a:prstGeom prst="ellipse">
            <a:avLst/>
          </a:prstGeom>
          <a:noFill/>
          <a:ln w="38100" cap="flat" cmpd="sng">
            <a:solidFill>
              <a:srgbClr val="C00000"/>
            </a:solidFill>
            <a:prstDash val="solid"/>
            <a:round/>
            <a:headEnd type="none" w="med" len="med"/>
            <a:tailEnd type="none" w="med" len="me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p:txBody>
      </p:sp>
      <p:sp>
        <p:nvSpPr>
          <p:cNvPr id="5" name="Oval 16"/>
          <p:cNvSpPr/>
          <p:nvPr/>
        </p:nvSpPr>
        <p:spPr>
          <a:xfrm>
            <a:off x="7602356" y="1206962"/>
            <a:ext cx="2601798" cy="536997"/>
          </a:xfrm>
          <a:prstGeom prst="ellipse">
            <a:avLst/>
          </a:prstGeom>
          <a:noFill/>
          <a:ln w="38100" cap="flat" cmpd="sng">
            <a:solidFill>
              <a:srgbClr val="C00000"/>
            </a:solidFill>
            <a:prstDash val="solid"/>
            <a:round/>
            <a:headEnd type="none" w="med" len="med"/>
            <a:tailEnd type="none" w="med" len="me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p:txBody>
      </p:sp>
      <p:sp>
        <p:nvSpPr>
          <p:cNvPr id="23" name="直接连接符 22"/>
          <p:cNvSpPr/>
          <p:nvPr/>
        </p:nvSpPr>
        <p:spPr>
          <a:xfrm flipV="1">
            <a:off x="4355941" y="1705630"/>
            <a:ext cx="4195198" cy="1517494"/>
          </a:xfrm>
          <a:prstGeom prst="line">
            <a:avLst/>
          </a:prstGeom>
          <a:ln w="38100" cap="flat" cmpd="sng">
            <a:solidFill>
              <a:srgbClr val="6600FF"/>
            </a:solidFill>
            <a:prstDash val="solid"/>
            <a:round/>
            <a:headEnd type="none" w="med" len="med"/>
            <a:tailEnd type="triangle" w="med" len="med"/>
          </a:ln>
        </p:spPr>
        <p:txBody>
          <a:bodyPr/>
          <a:lstStyle/>
          <a:p>
            <a:endParaRPr lang="zh-CN" altLang="en-US"/>
          </a:p>
        </p:txBody>
      </p:sp>
      <p:sp>
        <p:nvSpPr>
          <p:cNvPr id="7" name="文本框 6"/>
          <p:cNvSpPr txBox="1"/>
          <p:nvPr/>
        </p:nvSpPr>
        <p:spPr>
          <a:xfrm>
            <a:off x="332106" y="3026251"/>
            <a:ext cx="11583374" cy="1077218"/>
          </a:xfrm>
          <a:prstGeom prst="rect">
            <a:avLst/>
          </a:prstGeom>
          <a:noFill/>
        </p:spPr>
        <p:txBody>
          <a:bodyPr wrap="square">
            <a:spAutoFit/>
          </a:bodyPr>
          <a:lstStyle/>
          <a:p>
            <a:pPr algn="just">
              <a:tabLst>
                <a:tab pos="399415" algn="l"/>
                <a:tab pos="1598295" algn="l"/>
                <a:tab pos="2933700" algn="l"/>
                <a:tab pos="4265930" algn="l"/>
              </a:tabLst>
            </a:pPr>
            <a:r>
              <a:rPr lang="en-US" altLang="zh-CN" sz="3200" dirty="0">
                <a:effectLst/>
                <a:latin typeface="Times New Roman" panose="02020603050405020304" pitchFamily="18" charset="0"/>
                <a:ea typeface="宋体" panose="02010600030101010101" pitchFamily="2" charset="-122"/>
              </a:rPr>
              <a:t>41.A. settle down	  </a:t>
            </a:r>
            <a:r>
              <a:rPr lang="en-US" altLang="zh-CN" sz="3200" dirty="0">
                <a:solidFill>
                  <a:srgbClr val="FF0000"/>
                </a:solidFill>
                <a:effectLst/>
                <a:latin typeface="Times New Roman" panose="02020603050405020304" pitchFamily="18" charset="0"/>
                <a:ea typeface="宋体" panose="02010600030101010101" pitchFamily="2" charset="-122"/>
              </a:rPr>
              <a:t>B. pull up</a:t>
            </a:r>
            <a:r>
              <a:rPr lang="en-US" altLang="zh-CN" sz="3200" dirty="0">
                <a:effectLst/>
                <a:latin typeface="Times New Roman" panose="02020603050405020304" pitchFamily="18" charset="0"/>
                <a:ea typeface="宋体" panose="02010600030101010101" pitchFamily="2" charset="-122"/>
              </a:rPr>
              <a:t>	C. hang about	D. show off</a:t>
            </a:r>
            <a:endParaRPr lang="zh-CN" altLang="zh-CN" sz="3200" dirty="0">
              <a:effectLst/>
              <a:latin typeface="Times New Roman" panose="02020603050405020304" pitchFamily="18" charset="0"/>
              <a:ea typeface="宋体" panose="02010600030101010101" pitchFamily="2" charset="-122"/>
            </a:endParaRPr>
          </a:p>
          <a:p>
            <a:pPr algn="just">
              <a:tabLst>
                <a:tab pos="399415" algn="l"/>
                <a:tab pos="1598295" algn="l"/>
                <a:tab pos="2933700" algn="l"/>
                <a:tab pos="4265930" algn="l"/>
              </a:tabLst>
            </a:pPr>
            <a:r>
              <a:rPr lang="en-US" altLang="zh-CN" sz="3200" dirty="0">
                <a:effectLst/>
                <a:latin typeface="Times New Roman" panose="02020603050405020304" pitchFamily="18" charset="0"/>
                <a:ea typeface="宋体" panose="02010600030101010101" pitchFamily="2" charset="-122"/>
              </a:rPr>
              <a:t>42.A. award	  </a:t>
            </a:r>
            <a:r>
              <a:rPr lang="en-US" altLang="zh-CN" sz="3200" dirty="0">
                <a:solidFill>
                  <a:srgbClr val="FF0000"/>
                </a:solidFill>
                <a:effectLst/>
                <a:latin typeface="Times New Roman" panose="02020603050405020304" pitchFamily="18" charset="0"/>
                <a:ea typeface="宋体" panose="02010600030101010101" pitchFamily="2" charset="-122"/>
              </a:rPr>
              <a:t>B. share	</a:t>
            </a:r>
            <a:r>
              <a:rPr lang="en-US" altLang="zh-CN" sz="3200" dirty="0">
                <a:effectLst/>
                <a:latin typeface="Times New Roman" panose="02020603050405020304" pitchFamily="18" charset="0"/>
                <a:ea typeface="宋体" panose="02010600030101010101" pitchFamily="2" charset="-122"/>
              </a:rPr>
              <a:t>         C. change	         D. credit</a:t>
            </a:r>
            <a:endParaRPr lang="zh-CN" altLang="zh-CN" sz="3200" dirty="0">
              <a:effectLst/>
              <a:latin typeface="Times New Roman" panose="02020603050405020304" pitchFamily="18" charset="0"/>
              <a:ea typeface="宋体" panose="02010600030101010101" pitchFamily="2" charset="-122"/>
            </a:endParaRPr>
          </a:p>
        </p:txBody>
      </p:sp>
      <p:sp>
        <p:nvSpPr>
          <p:cNvPr id="8" name="直接连接符 7"/>
          <p:cNvSpPr/>
          <p:nvPr/>
        </p:nvSpPr>
        <p:spPr>
          <a:xfrm flipH="1" flipV="1">
            <a:off x="4141564" y="977038"/>
            <a:ext cx="600117" cy="2730424"/>
          </a:xfrm>
          <a:prstGeom prst="line">
            <a:avLst/>
          </a:prstGeom>
          <a:ln w="38100" cap="flat" cmpd="sng">
            <a:solidFill>
              <a:srgbClr val="6600FF"/>
            </a:solidFill>
            <a:prstDash val="solid"/>
            <a:round/>
            <a:headEnd type="none" w="med" len="med"/>
            <a:tailEnd type="triangle" w="med" len="med"/>
          </a:ln>
        </p:spPr>
        <p:txBody>
          <a:bodyPr/>
          <a:lstStyle/>
          <a:p>
            <a:endParaRPr lang="zh-CN" altLang="en-US"/>
          </a:p>
        </p:txBody>
      </p:sp>
      <p:sp>
        <p:nvSpPr>
          <p:cNvPr id="10" name="文本框 9"/>
          <p:cNvSpPr txBox="1"/>
          <p:nvPr/>
        </p:nvSpPr>
        <p:spPr>
          <a:xfrm>
            <a:off x="94268" y="4390609"/>
            <a:ext cx="12006187" cy="2246769"/>
          </a:xfrm>
          <a:prstGeom prst="rect">
            <a:avLst/>
          </a:prstGeom>
          <a:solidFill>
            <a:schemeClr val="bg1"/>
          </a:solidFill>
        </p:spPr>
        <p:txBody>
          <a:bodyPr wrap="square">
            <a:spAutoFit/>
          </a:bodyPr>
          <a:lstStyle/>
          <a:p>
            <a:r>
              <a:rPr lang="en-US" altLang="zh-CN" sz="2800" b="0" i="0" dirty="0">
                <a:solidFill>
                  <a:srgbClr val="000000"/>
                </a:solidFill>
                <a:effectLst/>
                <a:latin typeface="TimesNewRomanPSMT"/>
              </a:rPr>
              <a:t>41 B. pull up </a:t>
            </a:r>
            <a:r>
              <a:rPr lang="zh-CN" altLang="en-US" sz="2800" b="0" i="0" dirty="0">
                <a:solidFill>
                  <a:srgbClr val="000000"/>
                </a:solidFill>
                <a:effectLst/>
                <a:latin typeface="宋体" panose="02010600030101010101" pitchFamily="2" charset="-122"/>
                <a:ea typeface="宋体" panose="02010600030101010101" pitchFamily="2" charset="-122"/>
              </a:rPr>
              <a:t>根据句意，周五晚上，我和妈妈驾驶着旧车， 准时在下午五点到达加油站的食品店前，准备购物。 </a:t>
            </a:r>
            <a:r>
              <a:rPr lang="en-US" altLang="zh-CN" sz="2800" b="0" i="0" dirty="0">
                <a:solidFill>
                  <a:srgbClr val="000000"/>
                </a:solidFill>
                <a:effectLst/>
                <a:latin typeface="TimesNewRomanPSMT"/>
              </a:rPr>
              <a:t>"pull up" </a:t>
            </a:r>
            <a:r>
              <a:rPr lang="zh-CN" altLang="en-US" sz="2800" b="0" i="0" dirty="0">
                <a:solidFill>
                  <a:srgbClr val="000000"/>
                </a:solidFill>
                <a:effectLst/>
                <a:latin typeface="宋体" panose="02010600030101010101" pitchFamily="2" charset="-122"/>
                <a:ea typeface="宋体" panose="02010600030101010101" pitchFamily="2" charset="-122"/>
              </a:rPr>
              <a:t>意为 </a:t>
            </a:r>
            <a:r>
              <a:rPr lang="en-US" altLang="zh-CN" sz="2800" b="0" i="0" dirty="0">
                <a:solidFill>
                  <a:srgbClr val="000000"/>
                </a:solidFill>
                <a:effectLst/>
                <a:latin typeface="TimesNewRomanPSMT"/>
              </a:rPr>
              <a:t>"</a:t>
            </a:r>
            <a:r>
              <a:rPr lang="zh-CN" altLang="en-US" sz="2800" b="0" i="0" dirty="0">
                <a:solidFill>
                  <a:srgbClr val="000000"/>
                </a:solidFill>
                <a:effectLst/>
                <a:latin typeface="宋体" panose="02010600030101010101" pitchFamily="2" charset="-122"/>
                <a:ea typeface="宋体" panose="02010600030101010101" pitchFamily="2" charset="-122"/>
              </a:rPr>
              <a:t>停车</a:t>
            </a:r>
            <a:r>
              <a:rPr lang="en-US" altLang="zh-CN" sz="2800" b="0" i="0" dirty="0">
                <a:solidFill>
                  <a:srgbClr val="000000"/>
                </a:solidFill>
                <a:effectLst/>
                <a:latin typeface="TimesNewRomanPSMT"/>
              </a:rPr>
              <a:t>"</a:t>
            </a:r>
            <a:r>
              <a:rPr lang="zh-CN" altLang="en-US" sz="2800" b="0" i="0" dirty="0">
                <a:solidFill>
                  <a:srgbClr val="000000"/>
                </a:solidFill>
                <a:effectLst/>
                <a:latin typeface="宋体" panose="02010600030101010101" pitchFamily="2" charset="-122"/>
                <a:ea typeface="宋体" panose="02010600030101010101" pitchFamily="2" charset="-122"/>
              </a:rPr>
              <a:t>， 与句意相符。</a:t>
            </a:r>
            <a:br>
              <a:rPr lang="zh-CN" altLang="en-US" sz="2800" b="0" i="0" dirty="0">
                <a:solidFill>
                  <a:srgbClr val="000000"/>
                </a:solidFill>
                <a:effectLst/>
                <a:latin typeface="宋体" panose="02010600030101010101" pitchFamily="2" charset="-122"/>
                <a:ea typeface="宋体" panose="02010600030101010101" pitchFamily="2" charset="-122"/>
              </a:rPr>
            </a:br>
            <a:r>
              <a:rPr lang="en-US" altLang="zh-CN" sz="2800" b="0" i="0" dirty="0">
                <a:solidFill>
                  <a:srgbClr val="000000"/>
                </a:solidFill>
                <a:effectLst/>
                <a:latin typeface="TimesNewRomanPSMT"/>
              </a:rPr>
              <a:t>42 B. share </a:t>
            </a:r>
            <a:r>
              <a:rPr lang="zh-CN" altLang="en-US" sz="2800" b="0" i="0" dirty="0">
                <a:solidFill>
                  <a:srgbClr val="000000"/>
                </a:solidFill>
                <a:effectLst/>
                <a:latin typeface="宋体" panose="02010600030101010101" pitchFamily="2" charset="-122"/>
                <a:ea typeface="宋体" panose="02010600030101010101" pitchFamily="2" charset="-122"/>
              </a:rPr>
              <a:t>根据上下文，</a:t>
            </a:r>
            <a:r>
              <a:rPr lang="zh-CN" altLang="en-US" sz="2800" b="0" i="0" dirty="0">
                <a:solidFill>
                  <a:srgbClr val="000000"/>
                </a:solidFill>
                <a:effectLst/>
                <a:latin typeface="TimesNewRomanPSMT"/>
              </a:rPr>
              <a:t>“</a:t>
            </a:r>
            <a:r>
              <a:rPr lang="en-US" altLang="zh-CN" sz="2800" b="0" i="0" dirty="0">
                <a:solidFill>
                  <a:srgbClr val="000000"/>
                </a:solidFill>
                <a:effectLst/>
                <a:latin typeface="TimesNewRomanPSMT"/>
              </a:rPr>
              <a:t>...ready to get our share.” </a:t>
            </a:r>
            <a:r>
              <a:rPr lang="zh-CN" altLang="en-US" sz="2800" b="0" i="0" dirty="0">
                <a:solidFill>
                  <a:srgbClr val="000000"/>
                </a:solidFill>
                <a:effectLst/>
                <a:latin typeface="宋体" panose="02010600030101010101" pitchFamily="2" charset="-122"/>
                <a:ea typeface="宋体" panose="02010600030101010101" pitchFamily="2" charset="-122"/>
              </a:rPr>
              <a:t>表示准备好去获取我们的份额，意思是他们准备购物， </a:t>
            </a:r>
            <a:r>
              <a:rPr lang="zh-CN" altLang="en-US" sz="2800" b="0" i="0" dirty="0">
                <a:solidFill>
                  <a:srgbClr val="000000"/>
                </a:solidFill>
                <a:effectLst/>
                <a:latin typeface="TimesNewRomanPSMT"/>
              </a:rPr>
              <a:t>“</a:t>
            </a:r>
            <a:r>
              <a:rPr lang="en-US" altLang="zh-CN" sz="2800" b="0" i="0" dirty="0">
                <a:solidFill>
                  <a:srgbClr val="000000"/>
                </a:solidFill>
                <a:effectLst/>
                <a:latin typeface="TimesNewRomanPSMT"/>
              </a:rPr>
              <a:t>share”</a:t>
            </a:r>
            <a:r>
              <a:rPr lang="zh-CN" altLang="en-US" sz="2800" b="0" i="0" dirty="0">
                <a:solidFill>
                  <a:srgbClr val="000000"/>
                </a:solidFill>
                <a:effectLst/>
                <a:latin typeface="宋体" panose="02010600030101010101" pitchFamily="2" charset="-122"/>
                <a:ea typeface="宋体" panose="02010600030101010101" pitchFamily="2" charset="-122"/>
              </a:rPr>
              <a:t>表示他们要去购物的份额。</a:t>
            </a:r>
            <a:br>
              <a:rPr lang="zh-CN" altLang="en-US" sz="2800" dirty="0"/>
            </a:br>
            <a:endParaRPr lang="zh-CN" altLang="en-US" sz="2800" dirty="0"/>
          </a:p>
        </p:txBody>
      </p:sp>
      <p:pic>
        <p:nvPicPr>
          <p:cNvPr id="5126" name="图片 1" descr="logo横版 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338084" y="3230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up)">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up)">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5"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2138" y="209517"/>
            <a:ext cx="2139449" cy="5632311"/>
          </a:xfrm>
          <a:prstGeom prst="rect">
            <a:avLst/>
          </a:prstGeom>
          <a:noFill/>
        </p:spPr>
        <p:txBody>
          <a:bodyPr wrap="square" rtlCol="0">
            <a:spAutoFit/>
          </a:bodyPr>
          <a:lstStyle/>
          <a:p>
            <a:r>
              <a:rPr lang="en-US" altLang="zh-CN" sz="4000" dirty="0"/>
              <a:t> </a:t>
            </a:r>
            <a:r>
              <a:rPr lang="en-US" altLang="zh-CN" sz="4000" b="1" dirty="0">
                <a:solidFill>
                  <a:srgbClr val="4F1CE2"/>
                </a:solidFill>
              </a:rPr>
              <a:t>A </a:t>
            </a:r>
            <a:r>
              <a:rPr lang="zh-CN" altLang="en-US" sz="4000" b="1" dirty="0">
                <a:solidFill>
                  <a:srgbClr val="4F1CE2"/>
                </a:solidFill>
              </a:rPr>
              <a:t>篇 </a:t>
            </a:r>
            <a:endParaRPr lang="en-US" altLang="zh-CN" sz="4000" b="1" dirty="0">
              <a:solidFill>
                <a:srgbClr val="4F1CE2"/>
              </a:solidFill>
            </a:endParaRPr>
          </a:p>
          <a:p>
            <a:endParaRPr lang="en-US" altLang="zh-CN" sz="4000" dirty="0"/>
          </a:p>
          <a:p>
            <a:endParaRPr lang="en-US" altLang="zh-CN" sz="4000" dirty="0"/>
          </a:p>
          <a:p>
            <a:r>
              <a:rPr lang="zh-CN" altLang="en-US" sz="4000" b="1" dirty="0">
                <a:solidFill>
                  <a:srgbClr val="C217CD"/>
                </a:solidFill>
              </a:rPr>
              <a:t>介绍大英博物馆</a:t>
            </a:r>
            <a:r>
              <a:rPr lang="en-US" altLang="zh-CN" sz="4000" b="1" dirty="0">
                <a:solidFill>
                  <a:srgbClr val="C217CD"/>
                </a:solidFill>
              </a:rPr>
              <a:t>2024</a:t>
            </a:r>
            <a:r>
              <a:rPr lang="zh-CN" altLang="en-US" sz="4000" b="1" dirty="0">
                <a:solidFill>
                  <a:srgbClr val="C217CD"/>
                </a:solidFill>
              </a:rPr>
              <a:t>年举办的四个展览</a:t>
            </a:r>
            <a:endParaRPr lang="zh-CN" altLang="en-US" sz="4000" b="1" dirty="0">
              <a:solidFill>
                <a:srgbClr val="C217CD"/>
              </a:solidFill>
            </a:endParaRPr>
          </a:p>
        </p:txBody>
      </p:sp>
      <p:pic>
        <p:nvPicPr>
          <p:cNvPr id="3074" name="Picture 2" descr="大英博物馆 的图像结果"/>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871019" y="0"/>
            <a:ext cx="4269434" cy="32480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大英博物馆 明春展出《女史箴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4412" y="3429000"/>
            <a:ext cx="5505450" cy="324802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世界军服百科：罗马鼎盛时期的武器和护甲|罗马|头盔|骑兵_新浪新闻"/>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4633" y="75855"/>
            <a:ext cx="3559278" cy="3172170"/>
          </a:xfrm>
          <a:prstGeom prst="rect">
            <a:avLst/>
          </a:prstGeom>
          <a:noFill/>
          <a:extLst>
            <a:ext uri="{909E8E84-426E-40DD-AFC4-6F175D3DCCD1}">
              <a14:hiddenFill xmlns:a14="http://schemas.microsoft.com/office/drawing/2010/main">
                <a:solidFill>
                  <a:srgbClr val="FFFFFF"/>
                </a:solidFill>
              </a14:hiddenFill>
            </a:ext>
          </a:extLst>
        </p:spPr>
      </p:pic>
      <p:pic>
        <p:nvPicPr>
          <p:cNvPr id="5126" name="图片 1" descr="logo横版 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38084" y="3230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nvSpPr>
        <p:spPr>
          <a:xfrm>
            <a:off x="113122" y="94269"/>
            <a:ext cx="11893065" cy="2724345"/>
          </a:xfrm>
          <a:prstGeom prst="rect">
            <a:avLst/>
          </a:prstGeom>
          <a:solidFill>
            <a:schemeClr val="bg1"/>
          </a:solidFill>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altLang="zh-CN" sz="3200" b="1" dirty="0">
                <a:solidFill>
                  <a:srgbClr val="0000FF"/>
                </a:solidFill>
                <a:latin typeface="Times New Roman" panose="02020603050405020304" pitchFamily="18" charset="0"/>
                <a:cs typeface="Times New Roman" panose="02020603050405020304" pitchFamily="18" charset="0"/>
              </a:rPr>
              <a:t>    Chevron shopping  </a:t>
            </a:r>
            <a:r>
              <a:rPr lang="en-US" altLang="zh-CN" sz="3200" b="1" u="sng" dirty="0">
                <a:solidFill>
                  <a:srgbClr val="0000FF"/>
                </a:solidFill>
                <a:latin typeface="Times New Roman" panose="02020603050405020304" pitchFamily="18" charset="0"/>
                <a:cs typeface="Times New Roman" panose="02020603050405020304" pitchFamily="18" charset="0"/>
              </a:rPr>
              <a:t>   43    </a:t>
            </a:r>
            <a:r>
              <a:rPr lang="en-US" altLang="zh-CN" sz="3200" b="1" dirty="0">
                <a:solidFill>
                  <a:srgbClr val="0000FF"/>
                </a:solidFill>
                <a:latin typeface="Times New Roman" panose="02020603050405020304" pitchFamily="18" charset="0"/>
                <a:cs typeface="Times New Roman" panose="02020603050405020304" pitchFamily="18" charset="0"/>
              </a:rPr>
              <a:t>like this: One day my mother suddenly realized that she had maxed out</a:t>
            </a:r>
            <a:r>
              <a:rPr lang="zh-CN" altLang="en-US" sz="3200" b="1" dirty="0">
                <a:solidFill>
                  <a:srgbClr val="0000FF"/>
                </a:solidFill>
                <a:latin typeface="Times New Roman" panose="02020603050405020304" pitchFamily="18" charset="0"/>
                <a:cs typeface="Times New Roman" panose="02020603050405020304" pitchFamily="18" charset="0"/>
              </a:rPr>
              <a:t>（透支） </a:t>
            </a:r>
            <a:r>
              <a:rPr lang="en-US" altLang="zh-CN" sz="3200" b="1" dirty="0">
                <a:solidFill>
                  <a:srgbClr val="0000FF"/>
                </a:solidFill>
                <a:latin typeface="Times New Roman" panose="02020603050405020304" pitchFamily="18" charset="0"/>
                <a:cs typeface="Times New Roman" panose="02020603050405020304" pitchFamily="18" charset="0"/>
              </a:rPr>
              <a:t>almost every credit card except the Chevron card and we needed groceries for the week. Since our first  </a:t>
            </a:r>
            <a:r>
              <a:rPr lang="en-US" altLang="zh-CN" sz="3200" b="1" u="sng" dirty="0">
                <a:solidFill>
                  <a:srgbClr val="0000FF"/>
                </a:solidFill>
                <a:latin typeface="Times New Roman" panose="02020603050405020304" pitchFamily="18" charset="0"/>
                <a:cs typeface="Times New Roman" panose="02020603050405020304" pitchFamily="18" charset="0"/>
              </a:rPr>
              <a:t>  44    </a:t>
            </a:r>
            <a:r>
              <a:rPr lang="en-US" altLang="zh-CN" sz="3200" b="1" dirty="0">
                <a:solidFill>
                  <a:srgbClr val="0000FF"/>
                </a:solidFill>
                <a:latin typeface="Times New Roman" panose="02020603050405020304" pitchFamily="18" charset="0"/>
                <a:cs typeface="Times New Roman" panose="02020603050405020304" pitchFamily="18" charset="0"/>
              </a:rPr>
              <a:t>there, I‘ve learned to believe in flexibility. …</a:t>
            </a:r>
            <a:endParaRPr lang="en-US" altLang="zh-CN" sz="3200" u="sng" dirty="0">
              <a:solidFill>
                <a:srgbClr val="0000FF"/>
              </a:solidFill>
              <a:latin typeface="Times New Roman" panose="02020603050405020304" pitchFamily="18" charset="0"/>
              <a:cs typeface="Times New Roman" panose="02020603050405020304" pitchFamily="18" charset="0"/>
            </a:endParaRPr>
          </a:p>
        </p:txBody>
      </p:sp>
      <p:sp>
        <p:nvSpPr>
          <p:cNvPr id="12" name="Oval 16"/>
          <p:cNvSpPr/>
          <p:nvPr/>
        </p:nvSpPr>
        <p:spPr>
          <a:xfrm>
            <a:off x="254525" y="1003956"/>
            <a:ext cx="8196244" cy="707010"/>
          </a:xfrm>
          <a:prstGeom prst="ellipse">
            <a:avLst/>
          </a:prstGeom>
          <a:noFill/>
          <a:ln w="38100" cap="flat" cmpd="sng">
            <a:solidFill>
              <a:srgbClr val="C00000"/>
            </a:solidFill>
            <a:prstDash val="solid"/>
            <a:round/>
            <a:headEnd type="none" w="med" len="med"/>
            <a:tailEnd type="none" w="med" len="me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p:txBody>
      </p:sp>
      <p:sp>
        <p:nvSpPr>
          <p:cNvPr id="5" name="Oval 16"/>
          <p:cNvSpPr/>
          <p:nvPr/>
        </p:nvSpPr>
        <p:spPr>
          <a:xfrm>
            <a:off x="8682087" y="1583042"/>
            <a:ext cx="1366886" cy="556844"/>
          </a:xfrm>
          <a:prstGeom prst="ellipse">
            <a:avLst/>
          </a:prstGeom>
          <a:noFill/>
          <a:ln w="38100" cap="flat" cmpd="sng">
            <a:solidFill>
              <a:srgbClr val="FF0000"/>
            </a:solidFill>
            <a:prstDash val="solid"/>
            <a:round/>
            <a:headEnd type="none" w="med" len="med"/>
            <a:tailEnd type="none" w="med" len="me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p:txBody>
      </p:sp>
      <p:sp>
        <p:nvSpPr>
          <p:cNvPr id="23" name="直接连接符 22"/>
          <p:cNvSpPr/>
          <p:nvPr/>
        </p:nvSpPr>
        <p:spPr>
          <a:xfrm flipV="1">
            <a:off x="9200561" y="1794435"/>
            <a:ext cx="329938" cy="1702907"/>
          </a:xfrm>
          <a:prstGeom prst="line">
            <a:avLst/>
          </a:prstGeom>
          <a:ln w="38100" cap="flat" cmpd="sng">
            <a:solidFill>
              <a:srgbClr val="6600FF"/>
            </a:solidFill>
            <a:prstDash val="solid"/>
            <a:round/>
            <a:headEnd type="none" w="med" len="med"/>
            <a:tailEnd type="triangle" w="med" len="med"/>
          </a:ln>
        </p:spPr>
        <p:txBody>
          <a:bodyPr/>
          <a:lstStyle/>
          <a:p>
            <a:endParaRPr lang="zh-CN" altLang="en-US"/>
          </a:p>
        </p:txBody>
      </p:sp>
      <p:sp>
        <p:nvSpPr>
          <p:cNvPr id="7" name="文本框 6"/>
          <p:cNvSpPr txBox="1"/>
          <p:nvPr/>
        </p:nvSpPr>
        <p:spPr>
          <a:xfrm>
            <a:off x="113122" y="2818614"/>
            <a:ext cx="11965756" cy="1077218"/>
          </a:xfrm>
          <a:prstGeom prst="rect">
            <a:avLst/>
          </a:prstGeom>
          <a:noFill/>
        </p:spPr>
        <p:txBody>
          <a:bodyPr wrap="square">
            <a:spAutoFit/>
          </a:bodyPr>
          <a:lstStyle/>
          <a:p>
            <a:pPr algn="just">
              <a:tabLst>
                <a:tab pos="399415" algn="l"/>
                <a:tab pos="1598295" algn="l"/>
                <a:tab pos="2933700" algn="l"/>
                <a:tab pos="4265930" algn="l"/>
              </a:tabLst>
            </a:pPr>
            <a:r>
              <a:rPr lang="en-US" altLang="zh-CN" sz="3200" dirty="0">
                <a:effectLst/>
                <a:latin typeface="Times New Roman" panose="02020603050405020304" pitchFamily="18" charset="0"/>
                <a:ea typeface="宋体" panose="02010600030101010101" pitchFamily="2" charset="-122"/>
              </a:rPr>
              <a:t>43.A. continued	</a:t>
            </a:r>
            <a:r>
              <a:rPr lang="en-US" altLang="zh-CN" sz="3200" dirty="0">
                <a:solidFill>
                  <a:srgbClr val="FF0000"/>
                </a:solidFill>
                <a:effectLst/>
                <a:latin typeface="Times New Roman" panose="02020603050405020304" pitchFamily="18" charset="0"/>
                <a:ea typeface="宋体" panose="02010600030101010101" pitchFamily="2" charset="-122"/>
              </a:rPr>
              <a:t>B. started	</a:t>
            </a:r>
            <a:r>
              <a:rPr lang="en-US" altLang="zh-CN" sz="3200" dirty="0">
                <a:effectLst/>
                <a:latin typeface="Times New Roman" panose="02020603050405020304" pitchFamily="18" charset="0"/>
                <a:ea typeface="宋体" panose="02010600030101010101" pitchFamily="2" charset="-122"/>
              </a:rPr>
              <a:t>         C. ran	         D. worked</a:t>
            </a:r>
            <a:endParaRPr lang="en-US" altLang="zh-CN" sz="3200" dirty="0">
              <a:effectLst/>
              <a:latin typeface="Times New Roman" panose="02020603050405020304" pitchFamily="18" charset="0"/>
              <a:ea typeface="宋体" panose="02010600030101010101" pitchFamily="2" charset="-122"/>
            </a:endParaRPr>
          </a:p>
          <a:p>
            <a:pPr algn="just">
              <a:tabLst>
                <a:tab pos="399415" algn="l"/>
                <a:tab pos="1598295" algn="l"/>
                <a:tab pos="2933700" algn="l"/>
                <a:tab pos="4265930" algn="l"/>
              </a:tabLst>
            </a:pPr>
            <a:r>
              <a:rPr lang="en-US" altLang="zh-CN" sz="3200" dirty="0">
                <a:effectLst/>
                <a:latin typeface="Times New Roman" panose="02020603050405020304" pitchFamily="18" charset="0"/>
                <a:ea typeface="宋体" panose="02010600030101010101" pitchFamily="2" charset="-122"/>
              </a:rPr>
              <a:t>44.A. encounter	B. match	         C. inspection	</a:t>
            </a:r>
            <a:r>
              <a:rPr lang="en-US" altLang="zh-CN" sz="3200" dirty="0">
                <a:solidFill>
                  <a:srgbClr val="FF0000"/>
                </a:solidFill>
                <a:effectLst/>
                <a:latin typeface="Times New Roman" panose="02020603050405020304" pitchFamily="18" charset="0"/>
                <a:ea typeface="宋体" panose="02010600030101010101" pitchFamily="2" charset="-122"/>
              </a:rPr>
              <a:t>D. visit</a:t>
            </a:r>
            <a:endParaRPr lang="en-US" altLang="zh-CN" sz="3200" dirty="0">
              <a:solidFill>
                <a:srgbClr val="FF0000"/>
              </a:solidFill>
              <a:effectLst/>
              <a:latin typeface="Times New Roman" panose="02020603050405020304" pitchFamily="18" charset="0"/>
              <a:ea typeface="宋体" panose="02010600030101010101" pitchFamily="2" charset="-122"/>
            </a:endParaRPr>
          </a:p>
        </p:txBody>
      </p:sp>
      <p:sp>
        <p:nvSpPr>
          <p:cNvPr id="8" name="直接连接符 7"/>
          <p:cNvSpPr/>
          <p:nvPr/>
        </p:nvSpPr>
        <p:spPr>
          <a:xfrm flipV="1">
            <a:off x="4260915" y="801278"/>
            <a:ext cx="405353" cy="2224725"/>
          </a:xfrm>
          <a:prstGeom prst="line">
            <a:avLst/>
          </a:prstGeom>
          <a:ln w="38100" cap="flat" cmpd="sng">
            <a:solidFill>
              <a:srgbClr val="6600FF"/>
            </a:solidFill>
            <a:prstDash val="solid"/>
            <a:round/>
            <a:headEnd type="none" w="med" len="med"/>
            <a:tailEnd type="triangle" w="med" len="med"/>
          </a:ln>
        </p:spPr>
        <p:txBody>
          <a:bodyPr/>
          <a:lstStyle/>
          <a:p>
            <a:endParaRPr lang="zh-CN" altLang="en-US"/>
          </a:p>
        </p:txBody>
      </p:sp>
      <p:sp>
        <p:nvSpPr>
          <p:cNvPr id="2" name="文本框 1"/>
          <p:cNvSpPr txBox="1"/>
          <p:nvPr/>
        </p:nvSpPr>
        <p:spPr>
          <a:xfrm>
            <a:off x="94268" y="4390609"/>
            <a:ext cx="12006187" cy="1815882"/>
          </a:xfrm>
          <a:prstGeom prst="rect">
            <a:avLst/>
          </a:prstGeom>
          <a:solidFill>
            <a:schemeClr val="bg1"/>
          </a:solidFill>
        </p:spPr>
        <p:txBody>
          <a:bodyPr wrap="square">
            <a:spAutoFit/>
          </a:bodyPr>
          <a:lstStyle/>
          <a:p>
            <a:r>
              <a:rPr lang="en-US" altLang="zh-CN" sz="2800" b="0" i="0" dirty="0">
                <a:solidFill>
                  <a:srgbClr val="000000"/>
                </a:solidFill>
                <a:effectLst/>
                <a:latin typeface="TimesNewRomanPSMT"/>
              </a:rPr>
              <a:t>43 B. started </a:t>
            </a:r>
            <a:r>
              <a:rPr lang="zh-CN" altLang="en-US" sz="2800" b="0" i="0" dirty="0">
                <a:solidFill>
                  <a:srgbClr val="000000"/>
                </a:solidFill>
                <a:effectLst/>
                <a:latin typeface="TimesNewRomanPSMT"/>
              </a:rPr>
              <a:t>根据上下文， 描述的是购物流程， 因此应该是加油站的购物开始的样子。</a:t>
            </a:r>
            <a:r>
              <a:rPr lang="en-US" altLang="zh-CN" sz="2800" b="0" i="0" dirty="0">
                <a:solidFill>
                  <a:srgbClr val="000000"/>
                </a:solidFill>
                <a:effectLst/>
                <a:latin typeface="TimesNewRomanPSMT"/>
              </a:rPr>
              <a:t>"started" </a:t>
            </a:r>
            <a:r>
              <a:rPr lang="zh-CN" altLang="en-US" sz="2800" b="0" i="0" dirty="0">
                <a:solidFill>
                  <a:srgbClr val="000000"/>
                </a:solidFill>
                <a:effectLst/>
                <a:latin typeface="TimesNewRomanPSMT"/>
              </a:rPr>
              <a:t>表示开始， 符合句意。</a:t>
            </a:r>
            <a:endParaRPr lang="zh-CN" altLang="en-US" sz="2800" b="0" i="0" dirty="0">
              <a:solidFill>
                <a:srgbClr val="000000"/>
              </a:solidFill>
              <a:effectLst/>
              <a:latin typeface="TimesNewRomanPSMT"/>
            </a:endParaRPr>
          </a:p>
          <a:p>
            <a:r>
              <a:rPr lang="en-US" altLang="zh-CN" sz="2800" b="0" i="0" dirty="0">
                <a:solidFill>
                  <a:srgbClr val="000000"/>
                </a:solidFill>
                <a:effectLst/>
                <a:latin typeface="TimesNewRomanPSMT"/>
              </a:rPr>
              <a:t>44 D. visit </a:t>
            </a:r>
            <a:r>
              <a:rPr lang="zh-CN" altLang="en-US" sz="2800" b="0" i="0" dirty="0">
                <a:solidFill>
                  <a:srgbClr val="000000"/>
                </a:solidFill>
                <a:effectLst/>
                <a:latin typeface="TimesNewRomanPSMT"/>
              </a:rPr>
              <a:t>根据句意， 描述的是第一次去加油站的购物经历。 </a:t>
            </a:r>
            <a:r>
              <a:rPr lang="en-US" altLang="zh-CN" sz="2800" b="0" i="0" dirty="0">
                <a:solidFill>
                  <a:srgbClr val="000000"/>
                </a:solidFill>
                <a:effectLst/>
                <a:latin typeface="TimesNewRomanPSMT"/>
              </a:rPr>
              <a:t>"visit" </a:t>
            </a:r>
            <a:r>
              <a:rPr lang="zh-CN" altLang="en-US" sz="2800" b="0" i="0" dirty="0">
                <a:solidFill>
                  <a:srgbClr val="000000"/>
                </a:solidFill>
                <a:effectLst/>
                <a:latin typeface="TimesNewRomanPSMT"/>
              </a:rPr>
              <a:t>意为访问， 符合句意。</a:t>
            </a:r>
            <a:endParaRPr lang="zh-CN" altLang="en-US" sz="2800" dirty="0"/>
          </a:p>
        </p:txBody>
      </p:sp>
      <p:sp>
        <p:nvSpPr>
          <p:cNvPr id="4" name="Oval 16"/>
          <p:cNvSpPr/>
          <p:nvPr/>
        </p:nvSpPr>
        <p:spPr>
          <a:xfrm>
            <a:off x="406924" y="565608"/>
            <a:ext cx="11008935" cy="509048"/>
          </a:xfrm>
          <a:prstGeom prst="ellipse">
            <a:avLst/>
          </a:prstGeom>
          <a:noFill/>
          <a:ln w="38100" cap="flat" cmpd="sng">
            <a:solidFill>
              <a:srgbClr val="C00000"/>
            </a:solidFill>
            <a:prstDash val="solid"/>
            <a:round/>
            <a:headEnd type="none" w="med" len="med"/>
            <a:tailEnd type="none" w="med" len="me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p:txBody>
      </p:sp>
      <p:pic>
        <p:nvPicPr>
          <p:cNvPr id="5126" name="图片 1" descr="logo横版 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338084" y="3230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up)">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5" grpId="0" bldLvl="0" animBg="1"/>
      <p:bldP spid="4" grpId="0" bldLvl="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nvSpPr>
        <p:spPr>
          <a:xfrm>
            <a:off x="177260" y="94269"/>
            <a:ext cx="11893065" cy="1889163"/>
          </a:xfrm>
          <a:prstGeom prst="rect">
            <a:avLst/>
          </a:prstGeom>
          <a:solidFill>
            <a:schemeClr val="bg1"/>
          </a:solidFill>
          <a:ln>
            <a:solidFill>
              <a:srgbClr val="FF0000"/>
            </a:solidFill>
          </a:ln>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altLang="zh-CN" sz="3200" b="1" dirty="0">
                <a:solidFill>
                  <a:srgbClr val="0000FF"/>
                </a:solidFill>
                <a:latin typeface="Times New Roman" panose="02020603050405020304" pitchFamily="18" charset="0"/>
                <a:cs typeface="Times New Roman" panose="02020603050405020304" pitchFamily="18" charset="0"/>
              </a:rPr>
              <a:t>….In my life, it has become necessary to</a:t>
            </a:r>
            <a:r>
              <a:rPr lang="en-US" altLang="zh-CN" sz="3200" b="1" u="sng" dirty="0">
                <a:solidFill>
                  <a:srgbClr val="0000FF"/>
                </a:solidFill>
                <a:latin typeface="Times New Roman" panose="02020603050405020304" pitchFamily="18" charset="0"/>
                <a:cs typeface="Times New Roman" panose="02020603050405020304" pitchFamily="18" charset="0"/>
              </a:rPr>
              <a:t>    45    </a:t>
            </a:r>
            <a:r>
              <a:rPr lang="en-US" altLang="zh-CN" sz="3200" b="1" dirty="0">
                <a:solidFill>
                  <a:srgbClr val="0000FF"/>
                </a:solidFill>
                <a:latin typeface="Times New Roman" panose="02020603050405020304" pitchFamily="18" charset="0"/>
                <a:cs typeface="Times New Roman" panose="02020603050405020304" pitchFamily="18" charset="0"/>
              </a:rPr>
              <a:t>the idea of grocery shopping. My mother and I can no longer shop at real grocery stores,  </a:t>
            </a:r>
            <a:r>
              <a:rPr lang="en-US" altLang="zh-CN" sz="3200" b="1" u="sng" dirty="0">
                <a:solidFill>
                  <a:srgbClr val="0000FF"/>
                </a:solidFill>
                <a:latin typeface="Times New Roman" panose="02020603050405020304" pitchFamily="18" charset="0"/>
                <a:cs typeface="Times New Roman" panose="02020603050405020304" pitchFamily="18" charset="0"/>
              </a:rPr>
              <a:t>  46    </a:t>
            </a:r>
            <a:r>
              <a:rPr lang="en-US" altLang="zh-CN" sz="3200" b="1" dirty="0">
                <a:solidFill>
                  <a:srgbClr val="FF0000"/>
                </a:solidFill>
                <a:latin typeface="Times New Roman" panose="02020603050405020304" pitchFamily="18" charset="0"/>
                <a:cs typeface="Times New Roman" panose="02020603050405020304" pitchFamily="18" charset="0"/>
              </a:rPr>
              <a:t>we still get the necessities. </a:t>
            </a:r>
            <a:endParaRPr lang="en-US" altLang="zh-CN" sz="3200" u="sng" dirty="0">
              <a:solidFill>
                <a:srgbClr val="FF0000"/>
              </a:solidFill>
              <a:latin typeface="Times New Roman" panose="02020603050405020304" pitchFamily="18" charset="0"/>
              <a:cs typeface="Times New Roman" panose="02020603050405020304" pitchFamily="18" charset="0"/>
            </a:endParaRPr>
          </a:p>
        </p:txBody>
      </p:sp>
      <p:sp>
        <p:nvSpPr>
          <p:cNvPr id="12" name="Oval 16"/>
          <p:cNvSpPr/>
          <p:nvPr/>
        </p:nvSpPr>
        <p:spPr>
          <a:xfrm>
            <a:off x="2696428" y="94269"/>
            <a:ext cx="574673" cy="565607"/>
          </a:xfrm>
          <a:prstGeom prst="ellipse">
            <a:avLst/>
          </a:prstGeom>
          <a:noFill/>
          <a:ln w="38100" cap="flat" cmpd="sng">
            <a:solidFill>
              <a:srgbClr val="FF0000"/>
            </a:solidFill>
            <a:prstDash val="solid"/>
            <a:round/>
            <a:headEnd type="none" w="med" len="med"/>
            <a:tailEnd type="none" w="med" len="me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p:txBody>
      </p:sp>
      <p:sp>
        <p:nvSpPr>
          <p:cNvPr id="5" name="Oval 16"/>
          <p:cNvSpPr/>
          <p:nvPr/>
        </p:nvSpPr>
        <p:spPr>
          <a:xfrm>
            <a:off x="5825765" y="1082965"/>
            <a:ext cx="1112363" cy="556844"/>
          </a:xfrm>
          <a:prstGeom prst="ellipse">
            <a:avLst/>
          </a:prstGeom>
          <a:noFill/>
          <a:ln w="38100" cap="flat" cmpd="sng">
            <a:solidFill>
              <a:srgbClr val="FF0000"/>
            </a:solidFill>
            <a:prstDash val="solid"/>
            <a:round/>
            <a:headEnd type="none" w="med" len="med"/>
            <a:tailEnd type="none" w="med" len="me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p:txBody>
      </p:sp>
      <p:sp>
        <p:nvSpPr>
          <p:cNvPr id="23" name="直接连接符 22"/>
          <p:cNvSpPr/>
          <p:nvPr/>
        </p:nvSpPr>
        <p:spPr>
          <a:xfrm flipV="1">
            <a:off x="6938127" y="377072"/>
            <a:ext cx="2248293" cy="2149312"/>
          </a:xfrm>
          <a:prstGeom prst="line">
            <a:avLst/>
          </a:prstGeom>
          <a:ln w="38100" cap="flat" cmpd="sng">
            <a:solidFill>
              <a:srgbClr val="6600FF"/>
            </a:solidFill>
            <a:prstDash val="solid"/>
            <a:round/>
            <a:headEnd type="none" w="med" len="med"/>
            <a:tailEnd type="triangle" w="med" len="med"/>
          </a:ln>
        </p:spPr>
        <p:txBody>
          <a:bodyPr/>
          <a:lstStyle/>
          <a:p>
            <a:endParaRPr lang="zh-CN" altLang="en-US"/>
          </a:p>
        </p:txBody>
      </p:sp>
      <p:sp>
        <p:nvSpPr>
          <p:cNvPr id="7" name="文本框 6"/>
          <p:cNvSpPr txBox="1"/>
          <p:nvPr/>
        </p:nvSpPr>
        <p:spPr>
          <a:xfrm>
            <a:off x="332106" y="2356948"/>
            <a:ext cx="11583374" cy="1077218"/>
          </a:xfrm>
          <a:prstGeom prst="rect">
            <a:avLst/>
          </a:prstGeom>
          <a:noFill/>
        </p:spPr>
        <p:txBody>
          <a:bodyPr wrap="square">
            <a:spAutoFit/>
          </a:bodyPr>
          <a:lstStyle/>
          <a:p>
            <a:pPr algn="just">
              <a:tabLst>
                <a:tab pos="399415" algn="l"/>
                <a:tab pos="1598295" algn="l"/>
                <a:tab pos="2933700" algn="l"/>
                <a:tab pos="4265930" algn="l"/>
              </a:tabLst>
            </a:pPr>
            <a:r>
              <a:rPr lang="en-US" altLang="zh-CN" sz="3200" dirty="0">
                <a:effectLst/>
                <a:latin typeface="Times New Roman" panose="02020603050405020304" pitchFamily="18" charset="0"/>
                <a:ea typeface="宋体" panose="02010600030101010101" pitchFamily="2" charset="-122"/>
              </a:rPr>
              <a:t>45.A. dismiss	B. develop	</a:t>
            </a:r>
            <a:r>
              <a:rPr lang="en-US" altLang="zh-CN" sz="3200" dirty="0">
                <a:solidFill>
                  <a:srgbClr val="FF0000"/>
                </a:solidFill>
                <a:effectLst/>
                <a:latin typeface="Times New Roman" panose="02020603050405020304" pitchFamily="18" charset="0"/>
                <a:ea typeface="宋体" panose="02010600030101010101" pitchFamily="2" charset="-122"/>
              </a:rPr>
              <a:t>C. bend</a:t>
            </a:r>
            <a:r>
              <a:rPr lang="en-US" altLang="zh-CN" sz="3200" dirty="0">
                <a:effectLst/>
                <a:latin typeface="Times New Roman" panose="02020603050405020304" pitchFamily="18" charset="0"/>
                <a:ea typeface="宋体" panose="02010600030101010101" pitchFamily="2" charset="-122"/>
              </a:rPr>
              <a:t>	         D. accept</a:t>
            </a:r>
            <a:endParaRPr lang="en-US" altLang="zh-CN" sz="3200" dirty="0">
              <a:effectLst/>
              <a:latin typeface="Times New Roman" panose="02020603050405020304" pitchFamily="18" charset="0"/>
              <a:ea typeface="宋体" panose="02010600030101010101" pitchFamily="2" charset="-122"/>
            </a:endParaRPr>
          </a:p>
          <a:p>
            <a:pPr algn="just">
              <a:tabLst>
                <a:tab pos="399415" algn="l"/>
                <a:tab pos="1598295" algn="l"/>
                <a:tab pos="2933700" algn="l"/>
                <a:tab pos="4265930" algn="l"/>
              </a:tabLst>
            </a:pPr>
            <a:r>
              <a:rPr lang="en-US" altLang="zh-CN" sz="3200" dirty="0">
                <a:effectLst/>
                <a:latin typeface="Times New Roman" panose="02020603050405020304" pitchFamily="18" charset="0"/>
                <a:ea typeface="宋体" panose="02010600030101010101" pitchFamily="2" charset="-122"/>
              </a:rPr>
              <a:t>46.</a:t>
            </a:r>
            <a:r>
              <a:rPr lang="en-US" altLang="zh-CN" sz="3200" dirty="0">
                <a:solidFill>
                  <a:srgbClr val="FF0000"/>
                </a:solidFill>
                <a:effectLst/>
                <a:latin typeface="Times New Roman" panose="02020603050405020304" pitchFamily="18" charset="0"/>
                <a:ea typeface="宋体" panose="02010600030101010101" pitchFamily="2" charset="-122"/>
              </a:rPr>
              <a:t>A. but	</a:t>
            </a:r>
            <a:r>
              <a:rPr lang="en-US" altLang="zh-CN" sz="3200" dirty="0">
                <a:effectLst/>
                <a:latin typeface="Times New Roman" panose="02020603050405020304" pitchFamily="18" charset="0"/>
                <a:ea typeface="宋体" panose="02010600030101010101" pitchFamily="2" charset="-122"/>
              </a:rPr>
              <a:t>             B. so	            C. when	         D. unless</a:t>
            </a:r>
            <a:endParaRPr lang="en-US" altLang="zh-CN" sz="3200" dirty="0">
              <a:effectLst/>
              <a:latin typeface="Times New Roman" panose="02020603050405020304" pitchFamily="18" charset="0"/>
              <a:ea typeface="宋体" panose="02010600030101010101" pitchFamily="2" charset="-122"/>
            </a:endParaRPr>
          </a:p>
        </p:txBody>
      </p:sp>
      <p:sp>
        <p:nvSpPr>
          <p:cNvPr id="8" name="直接连接符 7"/>
          <p:cNvSpPr/>
          <p:nvPr/>
        </p:nvSpPr>
        <p:spPr>
          <a:xfrm flipV="1">
            <a:off x="1668545" y="1561254"/>
            <a:ext cx="4659984" cy="1577872"/>
          </a:xfrm>
          <a:prstGeom prst="line">
            <a:avLst/>
          </a:prstGeom>
          <a:ln w="38100" cap="flat" cmpd="sng">
            <a:solidFill>
              <a:srgbClr val="6600FF"/>
            </a:solidFill>
            <a:prstDash val="solid"/>
            <a:round/>
            <a:headEnd type="none" w="med" len="med"/>
            <a:tailEnd type="triangle" w="med" len="med"/>
          </a:ln>
        </p:spPr>
        <p:txBody>
          <a:bodyPr/>
          <a:lstStyle/>
          <a:p>
            <a:endParaRPr lang="zh-CN" altLang="en-US"/>
          </a:p>
        </p:txBody>
      </p:sp>
      <p:sp>
        <p:nvSpPr>
          <p:cNvPr id="2" name="Oval 16"/>
          <p:cNvSpPr/>
          <p:nvPr/>
        </p:nvSpPr>
        <p:spPr>
          <a:xfrm>
            <a:off x="7409468" y="94269"/>
            <a:ext cx="4317476" cy="565607"/>
          </a:xfrm>
          <a:prstGeom prst="ellipse">
            <a:avLst/>
          </a:prstGeom>
          <a:noFill/>
          <a:ln w="38100" cap="flat" cmpd="sng">
            <a:solidFill>
              <a:srgbClr val="FF0000"/>
            </a:solidFill>
            <a:prstDash val="solid"/>
            <a:round/>
            <a:headEnd type="none" w="med" len="med"/>
            <a:tailEnd type="none" w="med" len="me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p:txBody>
      </p:sp>
      <p:sp>
        <p:nvSpPr>
          <p:cNvPr id="4" name="文本框 3"/>
          <p:cNvSpPr txBox="1"/>
          <p:nvPr/>
        </p:nvSpPr>
        <p:spPr>
          <a:xfrm>
            <a:off x="94268" y="3504488"/>
            <a:ext cx="12006187" cy="2677656"/>
          </a:xfrm>
          <a:prstGeom prst="rect">
            <a:avLst/>
          </a:prstGeom>
          <a:solidFill>
            <a:schemeClr val="bg1"/>
          </a:solidFill>
        </p:spPr>
        <p:txBody>
          <a:bodyPr wrap="square">
            <a:spAutoFit/>
          </a:bodyPr>
          <a:lstStyle/>
          <a:p>
            <a:r>
              <a:rPr lang="en-US" altLang="zh-CN" sz="2800" b="0" i="0" dirty="0">
                <a:solidFill>
                  <a:srgbClr val="000000"/>
                </a:solidFill>
                <a:effectLst/>
                <a:latin typeface="TimesNewRomanPSMT"/>
              </a:rPr>
              <a:t>45 C. bend </a:t>
            </a:r>
            <a:r>
              <a:rPr lang="zh-CN" altLang="en-US" sz="2800" b="0" i="0" dirty="0">
                <a:solidFill>
                  <a:srgbClr val="000000"/>
                </a:solidFill>
                <a:effectLst/>
                <a:latin typeface="TimesNewRomanPSMT"/>
              </a:rPr>
              <a:t>在这个上下文中， 主人公描述了他们的母亲意识到她必须接受在超市购物的观念， 因为他们无法再使用其他信用卡， 只能使用 </a:t>
            </a:r>
            <a:r>
              <a:rPr lang="en-US" altLang="zh-CN" sz="2800" b="0" i="0" dirty="0">
                <a:solidFill>
                  <a:srgbClr val="000000"/>
                </a:solidFill>
                <a:effectLst/>
                <a:latin typeface="TimesNewRomanPSMT"/>
              </a:rPr>
              <a:t>Chevron </a:t>
            </a:r>
            <a:r>
              <a:rPr lang="zh-CN" altLang="en-US" sz="2800" b="0" i="0" dirty="0">
                <a:solidFill>
                  <a:srgbClr val="000000"/>
                </a:solidFill>
                <a:effectLst/>
                <a:latin typeface="TimesNewRomanPSMT"/>
              </a:rPr>
              <a:t>卡购物。 因此， 他们不得不适应在超市购物的观念。 选项 </a:t>
            </a:r>
            <a:r>
              <a:rPr lang="en-US" altLang="zh-CN" sz="2800" b="0" i="0" dirty="0">
                <a:solidFill>
                  <a:srgbClr val="000000"/>
                </a:solidFill>
                <a:effectLst/>
                <a:latin typeface="TimesNewRomanPSMT"/>
              </a:rPr>
              <a:t>C. </a:t>
            </a:r>
            <a:r>
              <a:rPr lang="en-US" altLang="zh-CN" sz="2800" b="0" i="0" dirty="0">
                <a:solidFill>
                  <a:srgbClr val="FF0000"/>
                </a:solidFill>
                <a:effectLst/>
                <a:latin typeface="TimesNewRomanPSMT"/>
              </a:rPr>
              <a:t>bend </a:t>
            </a:r>
            <a:r>
              <a:rPr lang="zh-CN" altLang="en-US" sz="2800" b="0" i="0" dirty="0">
                <a:solidFill>
                  <a:srgbClr val="FF0000"/>
                </a:solidFill>
                <a:effectLst/>
                <a:latin typeface="TimesNewRomanPSMT"/>
              </a:rPr>
              <a:t>表示适应或屈从于新的情况或观念。</a:t>
            </a:r>
            <a:endParaRPr lang="zh-CN" altLang="en-US" sz="2800" b="0" i="0" dirty="0">
              <a:solidFill>
                <a:srgbClr val="FF0000"/>
              </a:solidFill>
              <a:effectLst/>
              <a:latin typeface="TimesNewRomanPSMT"/>
            </a:endParaRPr>
          </a:p>
          <a:p>
            <a:r>
              <a:rPr lang="en-US" altLang="zh-CN" sz="2800" b="0" i="0" dirty="0">
                <a:solidFill>
                  <a:srgbClr val="000000"/>
                </a:solidFill>
                <a:effectLst/>
                <a:latin typeface="TimesNewRomanPSMT"/>
              </a:rPr>
              <a:t>46 A. but </a:t>
            </a:r>
            <a:r>
              <a:rPr lang="zh-CN" altLang="en-US" sz="2800" b="0" i="0" dirty="0">
                <a:solidFill>
                  <a:srgbClr val="000000"/>
                </a:solidFill>
                <a:effectLst/>
                <a:latin typeface="TimesNewRomanPSMT"/>
              </a:rPr>
              <a:t>前后句子表达的是尽管不能在真正的杂货店购物， 但他们仍然能够得到必需品。</a:t>
            </a:r>
            <a:r>
              <a:rPr lang="en-US" altLang="zh-CN" sz="2800" b="0" i="0" dirty="0">
                <a:solidFill>
                  <a:srgbClr val="000000"/>
                </a:solidFill>
                <a:effectLst/>
                <a:latin typeface="TimesNewRomanPSMT"/>
              </a:rPr>
              <a:t>"but" </a:t>
            </a:r>
            <a:r>
              <a:rPr lang="zh-CN" altLang="en-US" sz="2800" b="0" i="0" dirty="0">
                <a:solidFill>
                  <a:srgbClr val="000000"/>
                </a:solidFill>
                <a:effectLst/>
                <a:latin typeface="TimesNewRomanPSMT"/>
              </a:rPr>
              <a:t>表示转折， 连接了两个相反的情况。</a:t>
            </a:r>
            <a:endParaRPr lang="zh-CN" altLang="en-US" sz="2800" dirty="0"/>
          </a:p>
        </p:txBody>
      </p:sp>
      <p:pic>
        <p:nvPicPr>
          <p:cNvPr id="5126" name="图片 1" descr="logo横版 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338084" y="3230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up)">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5" grpId="0" bldLvl="0" animBg="1"/>
      <p:bldP spid="2" grpId="0" bldLvl="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nvSpPr>
        <p:spPr>
          <a:xfrm>
            <a:off x="177260" y="94269"/>
            <a:ext cx="11893065" cy="2192357"/>
          </a:xfrm>
          <a:prstGeom prst="rect">
            <a:avLst/>
          </a:prstGeom>
          <a:solidFill>
            <a:schemeClr val="bg1"/>
          </a:solidFill>
          <a:ln>
            <a:solidFill>
              <a:srgbClr val="FF0000"/>
            </a:solidFill>
          </a:ln>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altLang="zh-CN" sz="3200" b="1" dirty="0">
                <a:solidFill>
                  <a:srgbClr val="0000FF"/>
                </a:solidFill>
                <a:latin typeface="Times New Roman" panose="02020603050405020304" pitchFamily="18" charset="0"/>
                <a:cs typeface="Times New Roman" panose="02020603050405020304" pitchFamily="18" charset="0"/>
              </a:rPr>
              <a:t>Grocery shopping at Chevron has its   </a:t>
            </a:r>
            <a:r>
              <a:rPr lang="en-US" altLang="zh-CN" sz="3200" b="1" u="sng" dirty="0">
                <a:solidFill>
                  <a:srgbClr val="0000FF"/>
                </a:solidFill>
                <a:latin typeface="Times New Roman" panose="02020603050405020304" pitchFamily="18" charset="0"/>
                <a:cs typeface="Times New Roman" panose="02020603050405020304" pitchFamily="18" charset="0"/>
              </a:rPr>
              <a:t>    47   </a:t>
            </a:r>
            <a:r>
              <a:rPr lang="en-US" altLang="zh-CN" sz="3200" b="1" dirty="0">
                <a:solidFill>
                  <a:srgbClr val="0000FF"/>
                </a:solidFill>
                <a:latin typeface="Times New Roman" panose="02020603050405020304" pitchFamily="18" charset="0"/>
                <a:cs typeface="Times New Roman" panose="02020603050405020304" pitchFamily="18" charset="0"/>
              </a:rPr>
              <a:t>. The worst is when we have so many items that it takes the cashier what seems like hours to ring up everything. A line of</a:t>
            </a:r>
            <a:r>
              <a:rPr lang="en-US" altLang="zh-CN" sz="3200" b="1" u="sng" dirty="0">
                <a:solidFill>
                  <a:srgbClr val="0000FF"/>
                </a:solidFill>
                <a:latin typeface="Times New Roman" panose="02020603050405020304" pitchFamily="18" charset="0"/>
                <a:cs typeface="Times New Roman" panose="02020603050405020304" pitchFamily="18" charset="0"/>
              </a:rPr>
              <a:t>    48    </a:t>
            </a:r>
            <a:r>
              <a:rPr lang="en-US" altLang="zh-CN" sz="3200" b="1" dirty="0">
                <a:solidFill>
                  <a:srgbClr val="0000FF"/>
                </a:solidFill>
                <a:latin typeface="Times New Roman" panose="02020603050405020304" pitchFamily="18" charset="0"/>
                <a:cs typeface="Times New Roman" panose="02020603050405020304" pitchFamily="18" charset="0"/>
              </a:rPr>
              <a:t>customers formed behind us. </a:t>
            </a:r>
            <a:endParaRPr lang="en-US" altLang="zh-CN" sz="3200" u="sng" dirty="0">
              <a:solidFill>
                <a:srgbClr val="FF0000"/>
              </a:solidFill>
              <a:latin typeface="Times New Roman" panose="02020603050405020304" pitchFamily="18" charset="0"/>
              <a:cs typeface="Times New Roman" panose="02020603050405020304" pitchFamily="18" charset="0"/>
            </a:endParaRPr>
          </a:p>
        </p:txBody>
      </p:sp>
      <p:sp>
        <p:nvSpPr>
          <p:cNvPr id="5" name="Oval 16"/>
          <p:cNvSpPr/>
          <p:nvPr/>
        </p:nvSpPr>
        <p:spPr>
          <a:xfrm>
            <a:off x="332106" y="1022025"/>
            <a:ext cx="7341313" cy="657517"/>
          </a:xfrm>
          <a:prstGeom prst="ellipse">
            <a:avLst/>
          </a:prstGeom>
          <a:noFill/>
          <a:ln w="38100" cap="flat" cmpd="sng">
            <a:solidFill>
              <a:srgbClr val="FF0000"/>
            </a:solidFill>
            <a:prstDash val="solid"/>
            <a:round/>
            <a:headEnd type="none" w="med" len="med"/>
            <a:tailEnd type="none" w="med" len="me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p:txBody>
      </p:sp>
      <p:sp>
        <p:nvSpPr>
          <p:cNvPr id="23" name="直接连接符 22"/>
          <p:cNvSpPr/>
          <p:nvPr/>
        </p:nvSpPr>
        <p:spPr>
          <a:xfrm flipV="1">
            <a:off x="5307291" y="377072"/>
            <a:ext cx="3879129" cy="2084649"/>
          </a:xfrm>
          <a:prstGeom prst="line">
            <a:avLst/>
          </a:prstGeom>
          <a:ln w="38100" cap="flat" cmpd="sng">
            <a:solidFill>
              <a:srgbClr val="6600FF"/>
            </a:solidFill>
            <a:prstDash val="solid"/>
            <a:round/>
            <a:headEnd type="none" w="med" len="med"/>
            <a:tailEnd type="triangle" w="med" len="med"/>
          </a:ln>
        </p:spPr>
        <p:txBody>
          <a:bodyPr/>
          <a:lstStyle/>
          <a:p>
            <a:endParaRPr lang="zh-CN" altLang="en-US"/>
          </a:p>
        </p:txBody>
      </p:sp>
      <p:sp>
        <p:nvSpPr>
          <p:cNvPr id="7" name="文本框 6"/>
          <p:cNvSpPr txBox="1"/>
          <p:nvPr/>
        </p:nvSpPr>
        <p:spPr>
          <a:xfrm>
            <a:off x="332106" y="2356948"/>
            <a:ext cx="11583374" cy="1077218"/>
          </a:xfrm>
          <a:prstGeom prst="rect">
            <a:avLst/>
          </a:prstGeom>
          <a:noFill/>
        </p:spPr>
        <p:txBody>
          <a:bodyPr wrap="square">
            <a:spAutoFit/>
          </a:bodyPr>
          <a:lstStyle/>
          <a:p>
            <a:pPr algn="just">
              <a:tabLst>
                <a:tab pos="399415" algn="l"/>
                <a:tab pos="1598295" algn="l"/>
                <a:tab pos="2933700" algn="l"/>
                <a:tab pos="4265930" algn="l"/>
              </a:tabLst>
            </a:pPr>
            <a:r>
              <a:rPr lang="en-US" altLang="zh-CN" sz="3200" dirty="0">
                <a:effectLst/>
                <a:latin typeface="Times New Roman" panose="02020603050405020304" pitchFamily="18" charset="0"/>
                <a:ea typeface="宋体" panose="02010600030101010101" pitchFamily="2" charset="-122"/>
              </a:rPr>
              <a:t>47.A. purposes	</a:t>
            </a:r>
            <a:r>
              <a:rPr lang="en-US" altLang="zh-CN" sz="3200" dirty="0">
                <a:solidFill>
                  <a:srgbClr val="FF0000"/>
                </a:solidFill>
                <a:effectLst/>
                <a:latin typeface="Times New Roman" panose="02020603050405020304" pitchFamily="18" charset="0"/>
                <a:ea typeface="宋体" panose="02010600030101010101" pitchFamily="2" charset="-122"/>
              </a:rPr>
              <a:t>B. drawbacks</a:t>
            </a:r>
            <a:r>
              <a:rPr lang="en-US" altLang="zh-CN" sz="3200" dirty="0">
                <a:effectLst/>
                <a:latin typeface="Times New Roman" panose="02020603050405020304" pitchFamily="18" charset="0"/>
                <a:ea typeface="宋体" panose="02010600030101010101" pitchFamily="2" charset="-122"/>
              </a:rPr>
              <a:t>	C. features	      D. grounds</a:t>
            </a:r>
            <a:endParaRPr lang="en-US" altLang="zh-CN" sz="3200" dirty="0">
              <a:effectLst/>
              <a:latin typeface="Times New Roman" panose="02020603050405020304" pitchFamily="18" charset="0"/>
              <a:ea typeface="宋体" panose="02010600030101010101" pitchFamily="2" charset="-122"/>
            </a:endParaRPr>
          </a:p>
          <a:p>
            <a:pPr algn="just">
              <a:tabLst>
                <a:tab pos="399415" algn="l"/>
                <a:tab pos="1598295" algn="l"/>
                <a:tab pos="2933700" algn="l"/>
                <a:tab pos="4265930" algn="l"/>
              </a:tabLst>
            </a:pPr>
            <a:r>
              <a:rPr lang="en-US" altLang="zh-CN" sz="3200" dirty="0">
                <a:effectLst/>
                <a:latin typeface="Times New Roman" panose="02020603050405020304" pitchFamily="18" charset="0"/>
                <a:ea typeface="宋体" panose="02010600030101010101" pitchFamily="2" charset="-122"/>
              </a:rPr>
              <a:t>48.A. excited	B. guilty	         C. grateful	      </a:t>
            </a:r>
            <a:r>
              <a:rPr lang="en-US" altLang="zh-CN" sz="3200" dirty="0">
                <a:solidFill>
                  <a:srgbClr val="FF0000"/>
                </a:solidFill>
                <a:effectLst/>
                <a:latin typeface="Times New Roman" panose="02020603050405020304" pitchFamily="18" charset="0"/>
                <a:ea typeface="宋体" panose="02010600030101010101" pitchFamily="2" charset="-122"/>
              </a:rPr>
              <a:t>D. anxious</a:t>
            </a:r>
            <a:endParaRPr lang="en-US" altLang="zh-CN" sz="3200" dirty="0">
              <a:solidFill>
                <a:srgbClr val="FF0000"/>
              </a:solidFill>
              <a:effectLst/>
              <a:latin typeface="Times New Roman" panose="02020603050405020304" pitchFamily="18" charset="0"/>
              <a:ea typeface="宋体" panose="02010600030101010101" pitchFamily="2" charset="-122"/>
            </a:endParaRPr>
          </a:p>
        </p:txBody>
      </p:sp>
      <p:sp>
        <p:nvSpPr>
          <p:cNvPr id="8" name="直接连接符 7"/>
          <p:cNvSpPr/>
          <p:nvPr/>
        </p:nvSpPr>
        <p:spPr>
          <a:xfrm flipH="1" flipV="1">
            <a:off x="6328529" y="1561254"/>
            <a:ext cx="2504386" cy="1545420"/>
          </a:xfrm>
          <a:prstGeom prst="line">
            <a:avLst/>
          </a:prstGeom>
          <a:ln w="38100" cap="flat" cmpd="sng">
            <a:solidFill>
              <a:srgbClr val="6600FF"/>
            </a:solidFill>
            <a:prstDash val="solid"/>
            <a:round/>
            <a:headEnd type="none" w="med" len="med"/>
            <a:tailEnd type="triangle" w="med" len="med"/>
          </a:ln>
        </p:spPr>
        <p:txBody>
          <a:bodyPr/>
          <a:lstStyle/>
          <a:p>
            <a:endParaRPr lang="zh-CN" altLang="en-US"/>
          </a:p>
        </p:txBody>
      </p:sp>
      <p:sp>
        <p:nvSpPr>
          <p:cNvPr id="2" name="Oval 16"/>
          <p:cNvSpPr/>
          <p:nvPr/>
        </p:nvSpPr>
        <p:spPr>
          <a:xfrm>
            <a:off x="8920900" y="94269"/>
            <a:ext cx="2806043" cy="565607"/>
          </a:xfrm>
          <a:prstGeom prst="ellipse">
            <a:avLst/>
          </a:prstGeom>
          <a:noFill/>
          <a:ln w="38100" cap="flat" cmpd="sng">
            <a:solidFill>
              <a:srgbClr val="FF0000"/>
            </a:solidFill>
            <a:prstDash val="solid"/>
            <a:round/>
            <a:headEnd type="none" w="med" len="med"/>
            <a:tailEnd type="none" w="med" len="me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p:txBody>
      </p:sp>
      <p:sp>
        <p:nvSpPr>
          <p:cNvPr id="4" name="文本框 3"/>
          <p:cNvSpPr txBox="1"/>
          <p:nvPr/>
        </p:nvSpPr>
        <p:spPr>
          <a:xfrm>
            <a:off x="94268" y="3504488"/>
            <a:ext cx="12006187" cy="1815882"/>
          </a:xfrm>
          <a:prstGeom prst="rect">
            <a:avLst/>
          </a:prstGeom>
          <a:solidFill>
            <a:schemeClr val="bg1"/>
          </a:solidFill>
        </p:spPr>
        <p:txBody>
          <a:bodyPr wrap="square">
            <a:spAutoFit/>
          </a:bodyPr>
          <a:lstStyle/>
          <a:p>
            <a:r>
              <a:rPr lang="en-US" altLang="zh-CN" sz="2800" b="0" i="0" dirty="0">
                <a:solidFill>
                  <a:srgbClr val="000000"/>
                </a:solidFill>
                <a:effectLst/>
                <a:latin typeface="TimesNewRomanPSMT"/>
              </a:rPr>
              <a:t>47 B. drawbacks </a:t>
            </a:r>
            <a:r>
              <a:rPr lang="zh-CN" altLang="en-US" sz="2800" b="0" i="0" dirty="0">
                <a:solidFill>
                  <a:srgbClr val="000000"/>
                </a:solidFill>
                <a:effectLst/>
                <a:latin typeface="TimesNewRomanPSMT"/>
              </a:rPr>
              <a:t>根据上下文 </a:t>
            </a:r>
            <a:r>
              <a:rPr lang="en-US" altLang="zh-CN" sz="2800" b="0" i="0" dirty="0">
                <a:solidFill>
                  <a:srgbClr val="000000"/>
                </a:solidFill>
                <a:effectLst/>
                <a:latin typeface="TimesNewRomanPSMT"/>
              </a:rPr>
              <a:t>the worst…</a:t>
            </a:r>
            <a:r>
              <a:rPr lang="zh-CN" altLang="en-US" sz="2800" b="0" i="0" dirty="0">
                <a:solidFill>
                  <a:srgbClr val="000000"/>
                </a:solidFill>
                <a:effectLst/>
                <a:latin typeface="TimesNewRomanPSMT"/>
              </a:rPr>
              <a:t>， 描述的是在加油站购物的不利之处。 </a:t>
            </a:r>
            <a:r>
              <a:rPr lang="en-US" altLang="zh-CN" sz="2800" b="0" i="0" dirty="0">
                <a:solidFill>
                  <a:srgbClr val="000000"/>
                </a:solidFill>
                <a:effectLst/>
                <a:latin typeface="TimesNewRomanPSMT"/>
              </a:rPr>
              <a:t>"drawbacks"</a:t>
            </a:r>
            <a:r>
              <a:rPr lang="zh-CN" altLang="en-US" sz="2800" b="0" i="0" dirty="0">
                <a:solidFill>
                  <a:srgbClr val="000000"/>
                </a:solidFill>
                <a:effectLst/>
                <a:latin typeface="TimesNewRomanPSMT"/>
              </a:rPr>
              <a:t>表示缺点， 符合句意。</a:t>
            </a:r>
            <a:endParaRPr lang="zh-CN" altLang="en-US" sz="2800" b="0" i="0" dirty="0">
              <a:solidFill>
                <a:srgbClr val="000000"/>
              </a:solidFill>
              <a:effectLst/>
              <a:latin typeface="TimesNewRomanPSMT"/>
            </a:endParaRPr>
          </a:p>
          <a:p>
            <a:r>
              <a:rPr lang="en-US" altLang="zh-CN" sz="2800" b="0" i="0" dirty="0">
                <a:solidFill>
                  <a:srgbClr val="000000"/>
                </a:solidFill>
                <a:effectLst/>
                <a:latin typeface="TimesNewRomanPSMT"/>
              </a:rPr>
              <a:t>48 D. anxious </a:t>
            </a:r>
            <a:r>
              <a:rPr lang="zh-CN" altLang="en-US" sz="2800" b="0" i="0" dirty="0">
                <a:solidFill>
                  <a:srgbClr val="000000"/>
                </a:solidFill>
                <a:effectLst/>
                <a:latin typeface="TimesNewRomanPSMT"/>
              </a:rPr>
              <a:t>根据句意， 描述的是当购物时间过长时， 排在他们后面的顾客显得很焦虑。</a:t>
            </a:r>
            <a:r>
              <a:rPr lang="en-US" altLang="zh-CN" sz="2800" b="0" i="0" dirty="0">
                <a:solidFill>
                  <a:srgbClr val="000000"/>
                </a:solidFill>
                <a:effectLst/>
                <a:latin typeface="TimesNewRomanPSMT"/>
              </a:rPr>
              <a:t>"anxious" </a:t>
            </a:r>
            <a:r>
              <a:rPr lang="zh-CN" altLang="en-US" sz="2800" b="0" i="0" dirty="0">
                <a:solidFill>
                  <a:srgbClr val="000000"/>
                </a:solidFill>
                <a:effectLst/>
                <a:latin typeface="TimesNewRomanPSMT"/>
              </a:rPr>
              <a:t>意为焦虑的， 符合句意。</a:t>
            </a:r>
            <a:endParaRPr lang="zh-CN" altLang="en-US" sz="2800" dirty="0"/>
          </a:p>
        </p:txBody>
      </p:sp>
      <p:pic>
        <p:nvPicPr>
          <p:cNvPr id="5126" name="图片 1" descr="logo横版 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338084" y="3230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up)">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up)">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2" grpId="0" bldLvl="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nvSpPr>
        <p:spPr>
          <a:xfrm>
            <a:off x="276520" y="143706"/>
            <a:ext cx="11893065" cy="2192357"/>
          </a:xfrm>
          <a:prstGeom prst="rect">
            <a:avLst/>
          </a:prstGeom>
          <a:solidFill>
            <a:schemeClr val="bg1"/>
          </a:solidFill>
          <a:ln>
            <a:solidFill>
              <a:srgbClr val="FF0000"/>
            </a:solidFill>
          </a:ln>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altLang="zh-CN" sz="3200" b="1" dirty="0">
                <a:solidFill>
                  <a:srgbClr val="0000FF"/>
                </a:solidFill>
                <a:latin typeface="Times New Roman" panose="02020603050405020304" pitchFamily="18" charset="0"/>
                <a:cs typeface="Times New Roman" panose="02020603050405020304" pitchFamily="18" charset="0"/>
              </a:rPr>
              <a:t>…</a:t>
            </a:r>
            <a:r>
              <a:rPr lang="en-US" altLang="zh-CN" sz="3200" b="1" dirty="0">
                <a:solidFill>
                  <a:srgbClr val="FF0000"/>
                </a:solidFill>
                <a:latin typeface="Times New Roman" panose="02020603050405020304" pitchFamily="18" charset="0"/>
                <a:cs typeface="Times New Roman" panose="02020603050405020304" pitchFamily="18" charset="0"/>
              </a:rPr>
              <a:t>It's</a:t>
            </a:r>
            <a:r>
              <a:rPr lang="en-US" altLang="zh-CN" sz="3200" b="1" dirty="0">
                <a:solidFill>
                  <a:srgbClr val="0000FF"/>
                </a:solidFill>
                <a:latin typeface="Times New Roman" panose="02020603050405020304" pitchFamily="18" charset="0"/>
                <a:cs typeface="Times New Roman" panose="02020603050405020304" pitchFamily="18" charset="0"/>
              </a:rPr>
              <a:t> </a:t>
            </a:r>
            <a:r>
              <a:rPr lang="en-US" altLang="zh-CN" sz="3200" b="1" dirty="0">
                <a:solidFill>
                  <a:srgbClr val="C217CD"/>
                </a:solidFill>
                <a:latin typeface="Times New Roman" panose="02020603050405020304" pitchFamily="18" charset="0"/>
                <a:cs typeface="Times New Roman" panose="02020603050405020304" pitchFamily="18" charset="0"/>
              </a:rPr>
              <a:t>that line </a:t>
            </a:r>
            <a:r>
              <a:rPr lang="en-US" altLang="zh-CN" sz="3200" b="1" dirty="0">
                <a:solidFill>
                  <a:srgbClr val="FF0000"/>
                </a:solidFill>
                <a:latin typeface="Times New Roman" panose="02020603050405020304" pitchFamily="18" charset="0"/>
                <a:cs typeface="Times New Roman" panose="02020603050405020304" pitchFamily="18" charset="0"/>
              </a:rPr>
              <a:t>that </a:t>
            </a:r>
            <a:r>
              <a:rPr lang="en-US" altLang="zh-CN" sz="3200" b="1" dirty="0">
                <a:solidFill>
                  <a:srgbClr val="0000FF"/>
                </a:solidFill>
                <a:latin typeface="Times New Roman" panose="02020603050405020304" pitchFamily="18" charset="0"/>
                <a:cs typeface="Times New Roman" panose="02020603050405020304" pitchFamily="18" charset="0"/>
              </a:rPr>
              <a:t>  </a:t>
            </a:r>
            <a:r>
              <a:rPr lang="en-US" altLang="zh-CN" sz="3200" b="1" u="sng" dirty="0">
                <a:solidFill>
                  <a:srgbClr val="0000FF"/>
                </a:solidFill>
                <a:latin typeface="Times New Roman" panose="02020603050405020304" pitchFamily="18" charset="0"/>
                <a:cs typeface="Times New Roman" panose="02020603050405020304" pitchFamily="18" charset="0"/>
              </a:rPr>
              <a:t>    49    </a:t>
            </a:r>
            <a:r>
              <a:rPr lang="en-US" altLang="zh-CN" sz="3200" b="1" dirty="0">
                <a:solidFill>
                  <a:srgbClr val="0000FF"/>
                </a:solidFill>
                <a:latin typeface="Times New Roman" panose="02020603050405020304" pitchFamily="18" charset="0"/>
                <a:cs typeface="Times New Roman" panose="02020603050405020304" pitchFamily="18" charset="0"/>
              </a:rPr>
              <a:t>the most---the way they look at us. My mother never notices---or maybe she</a:t>
            </a:r>
            <a:r>
              <a:rPr lang="en-US" altLang="zh-CN" sz="3200" b="1" u="sng" dirty="0">
                <a:solidFill>
                  <a:srgbClr val="0000FF"/>
                </a:solidFill>
                <a:latin typeface="Times New Roman" panose="02020603050405020304" pitchFamily="18" charset="0"/>
                <a:cs typeface="Times New Roman" panose="02020603050405020304" pitchFamily="18" charset="0"/>
              </a:rPr>
              <a:t>         50       </a:t>
            </a:r>
            <a:r>
              <a:rPr lang="en-US" altLang="zh-CN" sz="3200" b="1" dirty="0">
                <a:solidFill>
                  <a:srgbClr val="0000FF"/>
                </a:solidFill>
                <a:latin typeface="Times New Roman" panose="02020603050405020304" pitchFamily="18" charset="0"/>
                <a:cs typeface="Times New Roman" panose="02020603050405020304" pitchFamily="18" charset="0"/>
              </a:rPr>
              <a:t>not to. </a:t>
            </a:r>
            <a:endParaRPr lang="en-US" altLang="zh-CN" sz="3200" u="sng" dirty="0">
              <a:solidFill>
                <a:srgbClr val="FF0000"/>
              </a:solidFill>
              <a:latin typeface="Times New Roman" panose="02020603050405020304" pitchFamily="18" charset="0"/>
              <a:cs typeface="Times New Roman" panose="02020603050405020304" pitchFamily="18" charset="0"/>
            </a:endParaRPr>
          </a:p>
        </p:txBody>
      </p:sp>
      <p:sp>
        <p:nvSpPr>
          <p:cNvPr id="5" name="Oval 16"/>
          <p:cNvSpPr/>
          <p:nvPr/>
        </p:nvSpPr>
        <p:spPr>
          <a:xfrm>
            <a:off x="712509" y="646033"/>
            <a:ext cx="6684809" cy="565607"/>
          </a:xfrm>
          <a:prstGeom prst="ellipse">
            <a:avLst/>
          </a:prstGeom>
          <a:noFill/>
          <a:ln w="38100" cap="flat" cmpd="sng">
            <a:solidFill>
              <a:srgbClr val="FF0000"/>
            </a:solidFill>
            <a:prstDash val="solid"/>
            <a:round/>
            <a:headEnd type="none" w="med" len="med"/>
            <a:tailEnd type="none" w="med" len="me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p:txBody>
      </p:sp>
      <p:sp>
        <p:nvSpPr>
          <p:cNvPr id="23" name="直接连接符 22"/>
          <p:cNvSpPr/>
          <p:nvPr/>
        </p:nvSpPr>
        <p:spPr>
          <a:xfrm flipV="1">
            <a:off x="6193410" y="785974"/>
            <a:ext cx="3326876" cy="1843213"/>
          </a:xfrm>
          <a:prstGeom prst="line">
            <a:avLst/>
          </a:prstGeom>
          <a:ln w="38100" cap="flat" cmpd="sng">
            <a:solidFill>
              <a:srgbClr val="6600FF"/>
            </a:solidFill>
            <a:prstDash val="solid"/>
            <a:round/>
            <a:headEnd type="none" w="med" len="med"/>
            <a:tailEnd type="triangle" w="med" len="med"/>
          </a:ln>
        </p:spPr>
        <p:txBody>
          <a:bodyPr/>
          <a:lstStyle/>
          <a:p>
            <a:endParaRPr lang="zh-CN" altLang="en-US"/>
          </a:p>
        </p:txBody>
      </p:sp>
      <p:sp>
        <p:nvSpPr>
          <p:cNvPr id="7" name="文本框 6"/>
          <p:cNvSpPr txBox="1"/>
          <p:nvPr/>
        </p:nvSpPr>
        <p:spPr>
          <a:xfrm>
            <a:off x="332106" y="2356948"/>
            <a:ext cx="11583374" cy="1077218"/>
          </a:xfrm>
          <a:prstGeom prst="rect">
            <a:avLst/>
          </a:prstGeom>
          <a:noFill/>
        </p:spPr>
        <p:txBody>
          <a:bodyPr wrap="square">
            <a:spAutoFit/>
          </a:bodyPr>
          <a:lstStyle/>
          <a:p>
            <a:pPr algn="just">
              <a:tabLst>
                <a:tab pos="399415" algn="l"/>
                <a:tab pos="1598295" algn="l"/>
                <a:tab pos="2933700" algn="l"/>
                <a:tab pos="4265930" algn="l"/>
              </a:tabLst>
            </a:pPr>
            <a:r>
              <a:rPr lang="en-US" altLang="zh-CN" sz="3200" dirty="0">
                <a:effectLst/>
                <a:latin typeface="Times New Roman" panose="02020603050405020304" pitchFamily="18" charset="0"/>
                <a:ea typeface="宋体" panose="02010600030101010101" pitchFamily="2" charset="-122"/>
              </a:rPr>
              <a:t>49.A. declines	B. suffers	         </a:t>
            </a:r>
            <a:r>
              <a:rPr lang="en-US" altLang="zh-CN" sz="3200" dirty="0">
                <a:solidFill>
                  <a:srgbClr val="FF0000"/>
                </a:solidFill>
                <a:effectLst/>
                <a:latin typeface="Times New Roman" panose="02020603050405020304" pitchFamily="18" charset="0"/>
                <a:ea typeface="宋体" panose="02010600030101010101" pitchFamily="2" charset="-122"/>
              </a:rPr>
              <a:t>C. hurts</a:t>
            </a:r>
            <a:r>
              <a:rPr lang="en-US" altLang="zh-CN" sz="3200" dirty="0">
                <a:effectLst/>
                <a:latin typeface="Times New Roman" panose="02020603050405020304" pitchFamily="18" charset="0"/>
                <a:ea typeface="宋体" panose="02010600030101010101" pitchFamily="2" charset="-122"/>
              </a:rPr>
              <a:t>	D. struggles</a:t>
            </a:r>
            <a:endParaRPr lang="en-US" altLang="zh-CN" sz="3200" dirty="0">
              <a:effectLst/>
              <a:latin typeface="Times New Roman" panose="02020603050405020304" pitchFamily="18" charset="0"/>
              <a:ea typeface="宋体" panose="02010600030101010101" pitchFamily="2" charset="-122"/>
            </a:endParaRPr>
          </a:p>
          <a:p>
            <a:pPr algn="just">
              <a:tabLst>
                <a:tab pos="399415" algn="l"/>
                <a:tab pos="1598295" algn="l"/>
                <a:tab pos="2933700" algn="l"/>
                <a:tab pos="4265930" algn="l"/>
              </a:tabLst>
            </a:pPr>
            <a:r>
              <a:rPr lang="en-US" altLang="zh-CN" sz="3200" dirty="0">
                <a:effectLst/>
                <a:latin typeface="Times New Roman" panose="02020603050405020304" pitchFamily="18" charset="0"/>
                <a:ea typeface="宋体" panose="02010600030101010101" pitchFamily="2" charset="-122"/>
              </a:rPr>
              <a:t>50.A. threatens	B. promises	C. agrees	</a:t>
            </a:r>
            <a:r>
              <a:rPr lang="en-US" altLang="zh-CN" sz="3200" dirty="0">
                <a:solidFill>
                  <a:srgbClr val="FF0000"/>
                </a:solidFill>
                <a:effectLst/>
                <a:latin typeface="Times New Roman" panose="02020603050405020304" pitchFamily="18" charset="0"/>
                <a:ea typeface="宋体" panose="02010600030101010101" pitchFamily="2" charset="-122"/>
              </a:rPr>
              <a:t>D. pretends</a:t>
            </a:r>
            <a:endParaRPr lang="en-US" altLang="zh-CN" sz="3200" dirty="0">
              <a:solidFill>
                <a:srgbClr val="FF0000"/>
              </a:solidFill>
              <a:effectLst/>
              <a:latin typeface="Times New Roman" panose="02020603050405020304" pitchFamily="18" charset="0"/>
              <a:ea typeface="宋体" panose="02010600030101010101" pitchFamily="2" charset="-122"/>
            </a:endParaRPr>
          </a:p>
        </p:txBody>
      </p:sp>
      <p:sp>
        <p:nvSpPr>
          <p:cNvPr id="8" name="直接连接符 7"/>
          <p:cNvSpPr/>
          <p:nvPr/>
        </p:nvSpPr>
        <p:spPr>
          <a:xfrm flipH="1" flipV="1">
            <a:off x="6338164" y="1148042"/>
            <a:ext cx="2589019" cy="1943949"/>
          </a:xfrm>
          <a:prstGeom prst="line">
            <a:avLst/>
          </a:prstGeom>
          <a:ln w="38100" cap="flat" cmpd="sng">
            <a:solidFill>
              <a:srgbClr val="6600FF"/>
            </a:solidFill>
            <a:prstDash val="solid"/>
            <a:round/>
            <a:headEnd type="none" w="med" len="med"/>
            <a:tailEnd type="triangle" w="med" len="med"/>
          </a:ln>
        </p:spPr>
        <p:txBody>
          <a:bodyPr/>
          <a:lstStyle/>
          <a:p>
            <a:endParaRPr lang="zh-CN" altLang="en-US"/>
          </a:p>
        </p:txBody>
      </p:sp>
      <p:sp>
        <p:nvSpPr>
          <p:cNvPr id="2" name="Oval 16"/>
          <p:cNvSpPr/>
          <p:nvPr/>
        </p:nvSpPr>
        <p:spPr>
          <a:xfrm>
            <a:off x="7783398" y="94268"/>
            <a:ext cx="4000107" cy="565607"/>
          </a:xfrm>
          <a:prstGeom prst="ellipse">
            <a:avLst/>
          </a:prstGeom>
          <a:noFill/>
          <a:ln w="38100" cap="flat" cmpd="sng">
            <a:solidFill>
              <a:srgbClr val="FF0000"/>
            </a:solidFill>
            <a:prstDash val="solid"/>
            <a:round/>
            <a:headEnd type="none" w="med" len="med"/>
            <a:tailEnd type="none" w="med" len="me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p:txBody>
      </p:sp>
      <p:sp>
        <p:nvSpPr>
          <p:cNvPr id="4" name="文本框 3"/>
          <p:cNvSpPr txBox="1"/>
          <p:nvPr/>
        </p:nvSpPr>
        <p:spPr>
          <a:xfrm>
            <a:off x="94268" y="3504488"/>
            <a:ext cx="12006187" cy="1815882"/>
          </a:xfrm>
          <a:prstGeom prst="rect">
            <a:avLst/>
          </a:prstGeom>
          <a:solidFill>
            <a:schemeClr val="bg1"/>
          </a:solidFill>
        </p:spPr>
        <p:txBody>
          <a:bodyPr wrap="square">
            <a:spAutoFit/>
          </a:bodyPr>
          <a:lstStyle/>
          <a:p>
            <a:r>
              <a:rPr lang="en-US" altLang="zh-CN" sz="2800" b="0" i="0" dirty="0">
                <a:solidFill>
                  <a:srgbClr val="000000"/>
                </a:solidFill>
                <a:effectLst/>
                <a:latin typeface="TimesNewRomanPSMT"/>
              </a:rPr>
              <a:t>49 C. hurts </a:t>
            </a:r>
            <a:r>
              <a:rPr lang="zh-CN" altLang="en-US" sz="2800" b="0" i="0" dirty="0">
                <a:solidFill>
                  <a:srgbClr val="000000"/>
                </a:solidFill>
                <a:effectLst/>
                <a:latin typeface="TimesNewRomanPSMT"/>
              </a:rPr>
              <a:t>根据上下文， 排在后面的顾客对他们的态度让主人公感到最痛苦。 </a:t>
            </a:r>
            <a:r>
              <a:rPr lang="en-US" altLang="zh-CN" sz="2800" b="0" i="0" dirty="0">
                <a:solidFill>
                  <a:srgbClr val="000000"/>
                </a:solidFill>
                <a:effectLst/>
                <a:latin typeface="TimesNewRomanPSMT"/>
              </a:rPr>
              <a:t>"hurts" </a:t>
            </a:r>
            <a:r>
              <a:rPr lang="zh-CN" altLang="en-US" sz="2800" b="0" i="0" dirty="0">
                <a:solidFill>
                  <a:srgbClr val="000000"/>
                </a:solidFill>
                <a:effectLst/>
                <a:latin typeface="TimesNewRomanPSMT"/>
              </a:rPr>
              <a:t>表示伤害， 符合句意。</a:t>
            </a:r>
            <a:endParaRPr lang="zh-CN" altLang="en-US" sz="2800" b="0" i="0" dirty="0">
              <a:solidFill>
                <a:srgbClr val="000000"/>
              </a:solidFill>
              <a:effectLst/>
              <a:latin typeface="TimesNewRomanPSMT"/>
            </a:endParaRPr>
          </a:p>
          <a:p>
            <a:r>
              <a:rPr lang="en-US" altLang="zh-CN" sz="2800" b="0" i="0" dirty="0">
                <a:solidFill>
                  <a:srgbClr val="000000"/>
                </a:solidFill>
                <a:effectLst/>
                <a:latin typeface="TimesNewRomanPSMT"/>
              </a:rPr>
              <a:t>50 D. pretends </a:t>
            </a:r>
            <a:r>
              <a:rPr lang="zh-CN" altLang="en-US" sz="2800" b="0" i="0" dirty="0">
                <a:solidFill>
                  <a:srgbClr val="000000"/>
                </a:solidFill>
                <a:effectLst/>
                <a:latin typeface="TimesNewRomanPSMT"/>
              </a:rPr>
              <a:t>根据上下文， 母亲可能是故意不去注意排在后面顾客的态度。 </a:t>
            </a:r>
            <a:r>
              <a:rPr lang="en-US" altLang="zh-CN" sz="2800" b="0" i="0" dirty="0">
                <a:solidFill>
                  <a:srgbClr val="000000"/>
                </a:solidFill>
                <a:effectLst/>
                <a:latin typeface="TimesNewRomanPSMT"/>
              </a:rPr>
              <a:t>"pretends" </a:t>
            </a:r>
            <a:r>
              <a:rPr lang="zh-CN" altLang="en-US" sz="2800" b="0" i="0" dirty="0">
                <a:solidFill>
                  <a:srgbClr val="000000"/>
                </a:solidFill>
                <a:effectLst/>
                <a:latin typeface="TimesNewRomanPSMT"/>
              </a:rPr>
              <a:t>表示假装， 符合句意</a:t>
            </a:r>
            <a:endParaRPr lang="zh-CN" altLang="en-US" sz="2800" dirty="0"/>
          </a:p>
        </p:txBody>
      </p:sp>
      <p:pic>
        <p:nvPicPr>
          <p:cNvPr id="5126" name="图片 1" descr="logo横版 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338084" y="3230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up)">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up)">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2" grpId="0" bldLvl="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nvSpPr>
        <p:spPr>
          <a:xfrm>
            <a:off x="177260" y="94269"/>
            <a:ext cx="11893065" cy="2790333"/>
          </a:xfrm>
          <a:prstGeom prst="rect">
            <a:avLst/>
          </a:prstGeom>
          <a:solidFill>
            <a:schemeClr val="bg1"/>
          </a:solidFill>
          <a:ln>
            <a:solidFill>
              <a:srgbClr val="FF0000"/>
            </a:solidFill>
          </a:ln>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altLang="zh-CN" sz="3200" b="1" dirty="0">
                <a:solidFill>
                  <a:srgbClr val="0000FF"/>
                </a:solidFill>
                <a:latin typeface="Times New Roman" panose="02020603050405020304" pitchFamily="18" charset="0"/>
                <a:cs typeface="Times New Roman" panose="02020603050405020304" pitchFamily="18" charset="0"/>
              </a:rPr>
              <a:t>     I'm</a:t>
            </a:r>
            <a:r>
              <a:rPr lang="en-US" altLang="zh-CN" sz="3200" b="1" u="sng" dirty="0">
                <a:solidFill>
                  <a:srgbClr val="0000FF"/>
                </a:solidFill>
                <a:latin typeface="Times New Roman" panose="02020603050405020304" pitchFamily="18" charset="0"/>
                <a:cs typeface="Times New Roman" panose="02020603050405020304" pitchFamily="18" charset="0"/>
              </a:rPr>
              <a:t>    51    </a:t>
            </a:r>
            <a:r>
              <a:rPr lang="en-US" altLang="zh-CN" sz="3200" b="1" dirty="0">
                <a:solidFill>
                  <a:srgbClr val="0000FF"/>
                </a:solidFill>
                <a:latin typeface="Times New Roman" panose="02020603050405020304" pitchFamily="18" charset="0"/>
                <a:cs typeface="Times New Roman" panose="02020603050405020304" pitchFamily="18" charset="0"/>
              </a:rPr>
              <a:t>to shop there, and I'm afraid of running into someone I know. I once expressed my fear of being seen shopping at Chevron to my mother, and her eyes shone with disappointment. I know that I hurt her feelings when I try to    </a:t>
            </a:r>
            <a:r>
              <a:rPr lang="en-US" altLang="zh-CN" sz="3200" b="1" u="sng" dirty="0">
                <a:solidFill>
                  <a:srgbClr val="0000FF"/>
                </a:solidFill>
                <a:latin typeface="Times New Roman" panose="02020603050405020304" pitchFamily="18" charset="0"/>
                <a:cs typeface="Times New Roman" panose="02020603050405020304" pitchFamily="18" charset="0"/>
              </a:rPr>
              <a:t>52    </a:t>
            </a:r>
            <a:r>
              <a:rPr lang="en-US" altLang="zh-CN" sz="3200" b="1" dirty="0">
                <a:solidFill>
                  <a:srgbClr val="0000FF"/>
                </a:solidFill>
                <a:latin typeface="Times New Roman" panose="02020603050405020304" pitchFamily="18" charset="0"/>
                <a:cs typeface="Times New Roman" panose="02020603050405020304" pitchFamily="18" charset="0"/>
              </a:rPr>
              <a:t>our weekly shopping trips. </a:t>
            </a:r>
            <a:endParaRPr lang="en-US" altLang="zh-CN" sz="3200" u="sng" dirty="0">
              <a:solidFill>
                <a:srgbClr val="FF0000"/>
              </a:solidFill>
              <a:latin typeface="Times New Roman" panose="02020603050405020304" pitchFamily="18" charset="0"/>
              <a:cs typeface="Times New Roman" panose="02020603050405020304" pitchFamily="18" charset="0"/>
            </a:endParaRPr>
          </a:p>
        </p:txBody>
      </p:sp>
      <p:sp>
        <p:nvSpPr>
          <p:cNvPr id="5" name="Oval 16"/>
          <p:cNvSpPr/>
          <p:nvPr/>
        </p:nvSpPr>
        <p:spPr>
          <a:xfrm>
            <a:off x="3179000" y="1531437"/>
            <a:ext cx="6323219" cy="657517"/>
          </a:xfrm>
          <a:prstGeom prst="ellipse">
            <a:avLst/>
          </a:prstGeom>
          <a:noFill/>
          <a:ln w="38100" cap="flat" cmpd="sng">
            <a:solidFill>
              <a:srgbClr val="FF0000"/>
            </a:solidFill>
            <a:prstDash val="solid"/>
            <a:round/>
            <a:headEnd type="none" w="med" len="med"/>
            <a:tailEnd type="none" w="med" len="me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p:txBody>
      </p:sp>
      <p:sp>
        <p:nvSpPr>
          <p:cNvPr id="23" name="直接连接符 22"/>
          <p:cNvSpPr/>
          <p:nvPr/>
        </p:nvSpPr>
        <p:spPr>
          <a:xfrm flipH="1" flipV="1">
            <a:off x="3381516" y="369293"/>
            <a:ext cx="3914829" cy="2864100"/>
          </a:xfrm>
          <a:prstGeom prst="line">
            <a:avLst/>
          </a:prstGeom>
          <a:ln w="38100" cap="flat" cmpd="sng">
            <a:solidFill>
              <a:srgbClr val="6600FF"/>
            </a:solidFill>
            <a:prstDash val="solid"/>
            <a:round/>
            <a:headEnd type="none" w="med" len="med"/>
            <a:tailEnd type="triangle" w="med" len="med"/>
          </a:ln>
        </p:spPr>
        <p:txBody>
          <a:bodyPr/>
          <a:lstStyle/>
          <a:p>
            <a:endParaRPr lang="zh-CN" altLang="en-US"/>
          </a:p>
        </p:txBody>
      </p:sp>
      <p:sp>
        <p:nvSpPr>
          <p:cNvPr id="7" name="文本框 6"/>
          <p:cNvSpPr txBox="1"/>
          <p:nvPr/>
        </p:nvSpPr>
        <p:spPr>
          <a:xfrm>
            <a:off x="332106" y="3026252"/>
            <a:ext cx="11583374" cy="1077218"/>
          </a:xfrm>
          <a:prstGeom prst="rect">
            <a:avLst/>
          </a:prstGeom>
          <a:noFill/>
        </p:spPr>
        <p:txBody>
          <a:bodyPr wrap="square">
            <a:spAutoFit/>
          </a:bodyPr>
          <a:lstStyle/>
          <a:p>
            <a:pPr algn="just">
              <a:tabLst>
                <a:tab pos="399415" algn="l"/>
                <a:tab pos="1598295" algn="l"/>
                <a:tab pos="2933700" algn="l"/>
                <a:tab pos="4265930" algn="l"/>
              </a:tabLst>
            </a:pPr>
            <a:r>
              <a:rPr lang="en-US" altLang="zh-CN" sz="3200" dirty="0">
                <a:effectLst/>
                <a:latin typeface="Times New Roman" panose="02020603050405020304" pitchFamily="18" charset="0"/>
                <a:ea typeface="宋体" panose="02010600030101010101" pitchFamily="2" charset="-122"/>
              </a:rPr>
              <a:t>51.A. shocked	B. confused	</a:t>
            </a:r>
            <a:r>
              <a:rPr lang="en-US" altLang="zh-CN" sz="3200" dirty="0">
                <a:solidFill>
                  <a:srgbClr val="FF0000"/>
                </a:solidFill>
                <a:effectLst/>
                <a:latin typeface="Times New Roman" panose="02020603050405020304" pitchFamily="18" charset="0"/>
                <a:ea typeface="宋体" panose="02010600030101010101" pitchFamily="2" charset="-122"/>
              </a:rPr>
              <a:t>C. embarrassed</a:t>
            </a:r>
            <a:r>
              <a:rPr lang="en-US" altLang="zh-CN" sz="3200" dirty="0">
                <a:effectLst/>
                <a:latin typeface="Times New Roman" panose="02020603050405020304" pitchFamily="18" charset="0"/>
                <a:ea typeface="宋体" panose="02010600030101010101" pitchFamily="2" charset="-122"/>
              </a:rPr>
              <a:t>	D. bored</a:t>
            </a:r>
            <a:endParaRPr lang="en-US" altLang="zh-CN" sz="3200" dirty="0">
              <a:effectLst/>
              <a:latin typeface="Times New Roman" panose="02020603050405020304" pitchFamily="18" charset="0"/>
              <a:ea typeface="宋体" panose="02010600030101010101" pitchFamily="2" charset="-122"/>
            </a:endParaRPr>
          </a:p>
          <a:p>
            <a:pPr algn="just">
              <a:tabLst>
                <a:tab pos="399415" algn="l"/>
                <a:tab pos="1598295" algn="l"/>
                <a:tab pos="2933700" algn="l"/>
                <a:tab pos="4265930" algn="l"/>
              </a:tabLst>
            </a:pPr>
            <a:r>
              <a:rPr lang="en-US" altLang="zh-CN" sz="3200" dirty="0">
                <a:effectLst/>
                <a:latin typeface="Times New Roman" panose="02020603050405020304" pitchFamily="18" charset="0"/>
                <a:ea typeface="宋体" panose="02010600030101010101" pitchFamily="2" charset="-122"/>
              </a:rPr>
              <a:t>52.</a:t>
            </a:r>
            <a:r>
              <a:rPr lang="en-US" altLang="zh-CN" sz="3200" dirty="0">
                <a:solidFill>
                  <a:srgbClr val="FF0000"/>
                </a:solidFill>
                <a:effectLst/>
                <a:latin typeface="Times New Roman" panose="02020603050405020304" pitchFamily="18" charset="0"/>
                <a:ea typeface="宋体" panose="02010600030101010101" pitchFamily="2" charset="-122"/>
              </a:rPr>
              <a:t>A. avoid</a:t>
            </a:r>
            <a:r>
              <a:rPr lang="en-US" altLang="zh-CN" sz="3200" dirty="0">
                <a:effectLst/>
                <a:latin typeface="Times New Roman" panose="02020603050405020304" pitchFamily="18" charset="0"/>
                <a:ea typeface="宋体" panose="02010600030101010101" pitchFamily="2" charset="-122"/>
              </a:rPr>
              <a:t>	B. join	            C. arrange	         D. cancel</a:t>
            </a:r>
            <a:endParaRPr lang="en-US" altLang="zh-CN" sz="3200" dirty="0">
              <a:effectLst/>
              <a:latin typeface="Times New Roman" panose="02020603050405020304" pitchFamily="18" charset="0"/>
              <a:ea typeface="宋体" panose="02010600030101010101" pitchFamily="2" charset="-122"/>
            </a:endParaRPr>
          </a:p>
        </p:txBody>
      </p:sp>
      <p:sp>
        <p:nvSpPr>
          <p:cNvPr id="8" name="直接连接符 7"/>
          <p:cNvSpPr/>
          <p:nvPr/>
        </p:nvSpPr>
        <p:spPr>
          <a:xfrm flipV="1">
            <a:off x="2413701" y="2188954"/>
            <a:ext cx="3770284" cy="1513498"/>
          </a:xfrm>
          <a:prstGeom prst="line">
            <a:avLst/>
          </a:prstGeom>
          <a:ln w="38100" cap="flat" cmpd="sng">
            <a:solidFill>
              <a:srgbClr val="6600FF"/>
            </a:solidFill>
            <a:prstDash val="solid"/>
            <a:round/>
            <a:headEnd type="none" w="med" len="med"/>
            <a:tailEnd type="triangle" w="med" len="med"/>
          </a:ln>
        </p:spPr>
        <p:txBody>
          <a:bodyPr/>
          <a:lstStyle/>
          <a:p>
            <a:endParaRPr lang="zh-CN" altLang="en-US"/>
          </a:p>
        </p:txBody>
      </p:sp>
      <p:sp>
        <p:nvSpPr>
          <p:cNvPr id="2" name="Oval 16"/>
          <p:cNvSpPr/>
          <p:nvPr/>
        </p:nvSpPr>
        <p:spPr>
          <a:xfrm>
            <a:off x="6649040" y="32213"/>
            <a:ext cx="2014193" cy="565607"/>
          </a:xfrm>
          <a:prstGeom prst="ellipse">
            <a:avLst/>
          </a:prstGeom>
          <a:noFill/>
          <a:ln w="38100" cap="flat" cmpd="sng">
            <a:solidFill>
              <a:srgbClr val="FF0000"/>
            </a:solidFill>
            <a:prstDash val="solid"/>
            <a:round/>
            <a:headEnd type="none" w="med" len="med"/>
            <a:tailEnd type="none" w="med" len="me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p:txBody>
      </p:sp>
      <p:sp>
        <p:nvSpPr>
          <p:cNvPr id="4" name="文本框 3"/>
          <p:cNvSpPr txBox="1"/>
          <p:nvPr/>
        </p:nvSpPr>
        <p:spPr>
          <a:xfrm>
            <a:off x="94268" y="4051243"/>
            <a:ext cx="12006187" cy="1815882"/>
          </a:xfrm>
          <a:prstGeom prst="rect">
            <a:avLst/>
          </a:prstGeom>
          <a:solidFill>
            <a:schemeClr val="bg1"/>
          </a:solidFill>
        </p:spPr>
        <p:txBody>
          <a:bodyPr wrap="square">
            <a:spAutoFit/>
          </a:bodyPr>
          <a:lstStyle/>
          <a:p>
            <a:r>
              <a:rPr lang="en-US" altLang="zh-CN" sz="2800" b="0" i="0" dirty="0">
                <a:solidFill>
                  <a:srgbClr val="000000"/>
                </a:solidFill>
                <a:effectLst/>
                <a:latin typeface="TimesNewRomanPSMT"/>
              </a:rPr>
              <a:t>51 C. embarrassed </a:t>
            </a:r>
            <a:r>
              <a:rPr lang="zh-CN" altLang="en-US" sz="2800" b="0" i="0" dirty="0">
                <a:solidFill>
                  <a:srgbClr val="000000"/>
                </a:solidFill>
                <a:effectLst/>
                <a:latin typeface="TimesNewRomanPSMT"/>
              </a:rPr>
              <a:t>根据上下文， 主人公对在加油站购物感到尴尬。 </a:t>
            </a:r>
            <a:r>
              <a:rPr lang="en-US" altLang="zh-CN" sz="2800" b="0" i="0" dirty="0">
                <a:solidFill>
                  <a:srgbClr val="000000"/>
                </a:solidFill>
                <a:effectLst/>
                <a:latin typeface="TimesNewRomanPSMT"/>
              </a:rPr>
              <a:t>"embarrassed" </a:t>
            </a:r>
            <a:r>
              <a:rPr lang="zh-CN" altLang="en-US" sz="2800" b="0" i="0" dirty="0">
                <a:solidFill>
                  <a:srgbClr val="000000"/>
                </a:solidFill>
                <a:effectLst/>
                <a:latin typeface="TimesNewRomanPSMT"/>
              </a:rPr>
              <a:t>意为尴尬的， 符合句意。</a:t>
            </a:r>
            <a:endParaRPr lang="zh-CN" altLang="en-US" sz="2800" b="0" i="0" dirty="0">
              <a:solidFill>
                <a:srgbClr val="000000"/>
              </a:solidFill>
              <a:effectLst/>
              <a:latin typeface="TimesNewRomanPSMT"/>
            </a:endParaRPr>
          </a:p>
          <a:p>
            <a:r>
              <a:rPr lang="en-US" altLang="zh-CN" sz="2800" b="0" i="0" dirty="0">
                <a:solidFill>
                  <a:srgbClr val="000000"/>
                </a:solidFill>
                <a:effectLst/>
                <a:latin typeface="TimesNewRomanPSMT"/>
              </a:rPr>
              <a:t>52 A. avoid </a:t>
            </a:r>
            <a:r>
              <a:rPr lang="zh-CN" altLang="en-US" sz="2800" b="0" i="0" dirty="0">
                <a:solidFill>
                  <a:srgbClr val="000000"/>
                </a:solidFill>
                <a:effectLst/>
                <a:latin typeface="TimesNewRomanPSMT"/>
              </a:rPr>
              <a:t>根据上下文， 主人公曾试图避免每周的购物之旅。 </a:t>
            </a:r>
            <a:r>
              <a:rPr lang="en-US" altLang="zh-CN" sz="2800" b="0" i="0" dirty="0">
                <a:solidFill>
                  <a:srgbClr val="000000"/>
                </a:solidFill>
                <a:effectLst/>
                <a:latin typeface="TimesNewRomanPSMT"/>
              </a:rPr>
              <a:t>"avoid" </a:t>
            </a:r>
            <a:r>
              <a:rPr lang="zh-CN" altLang="en-US" sz="2800" b="0" i="0" dirty="0">
                <a:solidFill>
                  <a:srgbClr val="000000"/>
                </a:solidFill>
                <a:effectLst/>
                <a:latin typeface="TimesNewRomanPSMT"/>
              </a:rPr>
              <a:t>意为避免符合句意。</a:t>
            </a:r>
            <a:endParaRPr lang="en-US" altLang="zh-CN" sz="2800" b="0" i="0" dirty="0">
              <a:solidFill>
                <a:srgbClr val="000000"/>
              </a:solidFill>
              <a:effectLst/>
              <a:latin typeface="TimesNewRomanPSMT"/>
            </a:endParaRPr>
          </a:p>
        </p:txBody>
      </p:sp>
      <p:pic>
        <p:nvPicPr>
          <p:cNvPr id="5126" name="图片 1" descr="logo横版 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338084" y="3230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up)">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up)">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2" grpId="0" bldLvl="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nvSpPr>
        <p:spPr>
          <a:xfrm>
            <a:off x="177260" y="94270"/>
            <a:ext cx="11893065" cy="2462924"/>
          </a:xfrm>
          <a:prstGeom prst="rect">
            <a:avLst/>
          </a:prstGeom>
          <a:solidFill>
            <a:schemeClr val="bg1"/>
          </a:solidFill>
          <a:ln>
            <a:solidFill>
              <a:srgbClr val="FF0000"/>
            </a:solidFill>
          </a:ln>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altLang="zh-CN" sz="3200" b="1" dirty="0">
                <a:solidFill>
                  <a:srgbClr val="0000FF"/>
                </a:solidFill>
                <a:latin typeface="Times New Roman" panose="02020603050405020304" pitchFamily="18" charset="0"/>
                <a:cs typeface="Times New Roman" panose="02020603050405020304" pitchFamily="18" charset="0"/>
              </a:rPr>
              <a:t>    And that is why I </a:t>
            </a:r>
            <a:r>
              <a:rPr lang="en-US" altLang="zh-CN" sz="3200" b="1" dirty="0">
                <a:solidFill>
                  <a:srgbClr val="FF0000"/>
                </a:solidFill>
                <a:latin typeface="Times New Roman" panose="02020603050405020304" pitchFamily="18" charset="0"/>
                <a:cs typeface="Times New Roman" panose="02020603050405020304" pitchFamily="18" charset="0"/>
              </a:rPr>
              <a:t>hold on to </a:t>
            </a:r>
            <a:r>
              <a:rPr lang="en-US" altLang="zh-CN" sz="3200" b="1" dirty="0">
                <a:solidFill>
                  <a:srgbClr val="0000FF"/>
                </a:solidFill>
                <a:latin typeface="Times New Roman" panose="02020603050405020304" pitchFamily="18" charset="0"/>
                <a:cs typeface="Times New Roman" panose="02020603050405020304" pitchFamily="18" charset="0"/>
              </a:rPr>
              <a:t>the idea of </a:t>
            </a:r>
            <a:r>
              <a:rPr lang="en-US" altLang="zh-CN" sz="3200" b="1" u="sng" dirty="0">
                <a:solidFill>
                  <a:srgbClr val="0000FF"/>
                </a:solidFill>
                <a:latin typeface="Times New Roman" panose="02020603050405020304" pitchFamily="18" charset="0"/>
                <a:cs typeface="Times New Roman" panose="02020603050405020304" pitchFamily="18" charset="0"/>
              </a:rPr>
              <a:t>   53    </a:t>
            </a:r>
            <a:r>
              <a:rPr lang="en-US" altLang="zh-CN" sz="3200" b="1" dirty="0">
                <a:solidFill>
                  <a:srgbClr val="0000FF"/>
                </a:solidFill>
                <a:latin typeface="Times New Roman" panose="02020603050405020304" pitchFamily="18" charset="0"/>
                <a:cs typeface="Times New Roman" panose="02020603050405020304" pitchFamily="18" charset="0"/>
              </a:rPr>
              <a:t>so </a:t>
            </a:r>
            <a:r>
              <a:rPr lang="en-US" altLang="zh-CN" sz="3200" b="1" dirty="0">
                <a:solidFill>
                  <a:srgbClr val="FF0000"/>
                </a:solidFill>
                <a:latin typeface="Times New Roman" panose="02020603050405020304" pitchFamily="18" charset="0"/>
                <a:cs typeface="Times New Roman" panose="02020603050405020304" pitchFamily="18" charset="0"/>
              </a:rPr>
              <a:t>tightly.</a:t>
            </a:r>
            <a:r>
              <a:rPr lang="en-US" altLang="zh-CN" sz="3200" b="1" dirty="0">
                <a:solidFill>
                  <a:srgbClr val="0000FF"/>
                </a:solidFill>
                <a:latin typeface="Times New Roman" panose="02020603050405020304" pitchFamily="18" charset="0"/>
                <a:cs typeface="Times New Roman" panose="02020603050405020304" pitchFamily="18" charset="0"/>
              </a:rPr>
              <a:t> Whenever I feel the</a:t>
            </a:r>
            <a:r>
              <a:rPr lang="en-US" altLang="zh-CN" sz="3200" b="1" u="sng" dirty="0">
                <a:solidFill>
                  <a:srgbClr val="0000FF"/>
                </a:solidFill>
                <a:latin typeface="Times New Roman" panose="02020603050405020304" pitchFamily="18" charset="0"/>
                <a:cs typeface="Times New Roman" panose="02020603050405020304" pitchFamily="18" charset="0"/>
              </a:rPr>
              <a:t>    54    </a:t>
            </a:r>
            <a:r>
              <a:rPr lang="en-US" altLang="zh-CN" sz="3200" b="1" dirty="0">
                <a:solidFill>
                  <a:srgbClr val="0000FF"/>
                </a:solidFill>
                <a:latin typeface="Times New Roman" panose="02020603050405020304" pitchFamily="18" charset="0"/>
                <a:cs typeface="Times New Roman" panose="02020603050405020304" pitchFamily="18" charset="0"/>
              </a:rPr>
              <a:t>rise to my face, I remind myself at this point in my life I am struggling does not mean that I will always struggle. I know that whatever happens, we will always</a:t>
            </a:r>
            <a:r>
              <a:rPr lang="en-US" altLang="zh-CN" sz="3200" b="1" u="sng" dirty="0">
                <a:solidFill>
                  <a:srgbClr val="0000FF"/>
                </a:solidFill>
                <a:latin typeface="Times New Roman" panose="02020603050405020304" pitchFamily="18" charset="0"/>
                <a:cs typeface="Times New Roman" panose="02020603050405020304" pitchFamily="18" charset="0"/>
              </a:rPr>
              <a:t>    55    </a:t>
            </a:r>
            <a:r>
              <a:rPr lang="en-US" altLang="zh-CN" sz="3200" b="1" dirty="0">
                <a:solidFill>
                  <a:srgbClr val="0000FF"/>
                </a:solidFill>
                <a:latin typeface="Times New Roman" panose="02020603050405020304" pitchFamily="18" charset="0"/>
                <a:cs typeface="Times New Roman" panose="02020603050405020304" pitchFamily="18" charset="0"/>
              </a:rPr>
              <a:t>a way to survive. </a:t>
            </a:r>
            <a:endParaRPr lang="en-US" altLang="zh-CN" sz="3200" u="sng" dirty="0">
              <a:solidFill>
                <a:srgbClr val="FF0000"/>
              </a:solidFill>
              <a:latin typeface="Times New Roman" panose="02020603050405020304" pitchFamily="18" charset="0"/>
              <a:cs typeface="Times New Roman" panose="02020603050405020304" pitchFamily="18" charset="0"/>
            </a:endParaRPr>
          </a:p>
        </p:txBody>
      </p:sp>
      <p:sp>
        <p:nvSpPr>
          <p:cNvPr id="5" name="Oval 16"/>
          <p:cNvSpPr/>
          <p:nvPr/>
        </p:nvSpPr>
        <p:spPr>
          <a:xfrm>
            <a:off x="2327720" y="534998"/>
            <a:ext cx="6323219" cy="657517"/>
          </a:xfrm>
          <a:prstGeom prst="ellipse">
            <a:avLst/>
          </a:prstGeom>
          <a:noFill/>
          <a:ln w="38100" cap="flat" cmpd="sng">
            <a:solidFill>
              <a:srgbClr val="FF0000"/>
            </a:solidFill>
            <a:prstDash val="solid"/>
            <a:round/>
            <a:headEnd type="none" w="med" len="med"/>
            <a:tailEnd type="none" w="med" len="me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p:txBody>
      </p:sp>
      <p:sp>
        <p:nvSpPr>
          <p:cNvPr id="23" name="直接连接符 22"/>
          <p:cNvSpPr/>
          <p:nvPr/>
        </p:nvSpPr>
        <p:spPr>
          <a:xfrm flipH="1" flipV="1">
            <a:off x="5005632" y="996908"/>
            <a:ext cx="1611983" cy="2311898"/>
          </a:xfrm>
          <a:prstGeom prst="line">
            <a:avLst/>
          </a:prstGeom>
          <a:ln w="38100" cap="flat" cmpd="sng">
            <a:solidFill>
              <a:srgbClr val="6600FF"/>
            </a:solidFill>
            <a:prstDash val="solid"/>
            <a:round/>
            <a:headEnd type="none" w="med" len="med"/>
            <a:tailEnd type="triangle" w="med" len="med"/>
          </a:ln>
        </p:spPr>
        <p:txBody>
          <a:bodyPr/>
          <a:lstStyle/>
          <a:p>
            <a:endParaRPr lang="zh-CN" altLang="en-US"/>
          </a:p>
        </p:txBody>
      </p:sp>
      <p:sp>
        <p:nvSpPr>
          <p:cNvPr id="7" name="文本框 6"/>
          <p:cNvSpPr txBox="1"/>
          <p:nvPr/>
        </p:nvSpPr>
        <p:spPr>
          <a:xfrm>
            <a:off x="204667" y="2619252"/>
            <a:ext cx="11710813" cy="1569660"/>
          </a:xfrm>
          <a:prstGeom prst="rect">
            <a:avLst/>
          </a:prstGeom>
          <a:noFill/>
        </p:spPr>
        <p:txBody>
          <a:bodyPr wrap="square">
            <a:spAutoFit/>
          </a:bodyPr>
          <a:lstStyle/>
          <a:p>
            <a:pPr algn="just">
              <a:tabLst>
                <a:tab pos="399415" algn="l"/>
                <a:tab pos="1598295" algn="l"/>
                <a:tab pos="2933700" algn="l"/>
                <a:tab pos="4265930" algn="l"/>
              </a:tabLst>
            </a:pPr>
            <a:r>
              <a:rPr lang="en-US" altLang="zh-CN" sz="3200" dirty="0">
                <a:effectLst/>
                <a:latin typeface="Times New Roman" panose="02020603050405020304" pitchFamily="18" charset="0"/>
                <a:ea typeface="宋体" panose="02010600030101010101" pitchFamily="2" charset="-122"/>
              </a:rPr>
              <a:t>53.A. simplicity	B. generosity	C. integrity	</a:t>
            </a:r>
            <a:r>
              <a:rPr lang="en-US" altLang="zh-CN" sz="3200" dirty="0">
                <a:solidFill>
                  <a:srgbClr val="FF0000"/>
                </a:solidFill>
                <a:effectLst/>
                <a:latin typeface="Times New Roman" panose="02020603050405020304" pitchFamily="18" charset="0"/>
                <a:ea typeface="宋体" panose="02010600030101010101" pitchFamily="2" charset="-122"/>
              </a:rPr>
              <a:t>D. flexibility</a:t>
            </a:r>
            <a:endParaRPr lang="en-US" altLang="zh-CN" sz="3200" dirty="0">
              <a:solidFill>
                <a:srgbClr val="FF0000"/>
              </a:solidFill>
              <a:effectLst/>
              <a:latin typeface="Times New Roman" panose="02020603050405020304" pitchFamily="18" charset="0"/>
              <a:ea typeface="宋体" panose="02010600030101010101" pitchFamily="2" charset="-122"/>
            </a:endParaRPr>
          </a:p>
          <a:p>
            <a:pPr algn="just">
              <a:tabLst>
                <a:tab pos="399415" algn="l"/>
                <a:tab pos="1598295" algn="l"/>
                <a:tab pos="2933700" algn="l"/>
                <a:tab pos="4265930" algn="l"/>
              </a:tabLst>
            </a:pPr>
            <a:r>
              <a:rPr lang="en-US" altLang="zh-CN" sz="3200" dirty="0">
                <a:effectLst/>
                <a:latin typeface="Times New Roman" panose="02020603050405020304" pitchFamily="18" charset="0"/>
                <a:ea typeface="宋体" panose="02010600030101010101" pitchFamily="2" charset="-122"/>
              </a:rPr>
              <a:t>54.A. pride	B. bitterness	</a:t>
            </a:r>
            <a:r>
              <a:rPr lang="en-US" altLang="zh-CN" sz="3200" dirty="0">
                <a:solidFill>
                  <a:srgbClr val="FF0000"/>
                </a:solidFill>
                <a:effectLst/>
                <a:latin typeface="Times New Roman" panose="02020603050405020304" pitchFamily="18" charset="0"/>
                <a:ea typeface="宋体" panose="02010600030101010101" pitchFamily="2" charset="-122"/>
              </a:rPr>
              <a:t>C. heat</a:t>
            </a:r>
            <a:r>
              <a:rPr lang="en-US" altLang="zh-CN" sz="3200" dirty="0">
                <a:effectLst/>
                <a:latin typeface="Times New Roman" panose="02020603050405020304" pitchFamily="18" charset="0"/>
                <a:ea typeface="宋体" panose="02010600030101010101" pitchFamily="2" charset="-122"/>
              </a:rPr>
              <a:t>	         D. sweat</a:t>
            </a:r>
            <a:endParaRPr lang="en-US" altLang="zh-CN" sz="3200" dirty="0">
              <a:effectLst/>
              <a:latin typeface="Times New Roman" panose="02020603050405020304" pitchFamily="18" charset="0"/>
              <a:ea typeface="宋体" panose="02010600030101010101" pitchFamily="2" charset="-122"/>
            </a:endParaRPr>
          </a:p>
          <a:p>
            <a:pPr algn="just">
              <a:tabLst>
                <a:tab pos="399415" algn="l"/>
                <a:tab pos="1598295" algn="l"/>
                <a:tab pos="2933700" algn="l"/>
                <a:tab pos="4265930" algn="l"/>
              </a:tabLst>
            </a:pPr>
            <a:r>
              <a:rPr lang="en-US" altLang="zh-CN" sz="3200" dirty="0">
                <a:effectLst/>
                <a:latin typeface="Times New Roman" panose="02020603050405020304" pitchFamily="18" charset="0"/>
                <a:ea typeface="宋体" panose="02010600030101010101" pitchFamily="2" charset="-122"/>
              </a:rPr>
              <a:t>55.</a:t>
            </a:r>
            <a:r>
              <a:rPr lang="en-US" altLang="zh-CN" sz="3200" dirty="0">
                <a:solidFill>
                  <a:srgbClr val="FF0000"/>
                </a:solidFill>
                <a:effectLst/>
                <a:latin typeface="Times New Roman" panose="02020603050405020304" pitchFamily="18" charset="0"/>
                <a:ea typeface="宋体" panose="02010600030101010101" pitchFamily="2" charset="-122"/>
              </a:rPr>
              <a:t>A. figure out	</a:t>
            </a:r>
            <a:r>
              <a:rPr lang="en-US" altLang="zh-CN" sz="3200" dirty="0">
                <a:effectLst/>
                <a:latin typeface="Times New Roman" panose="02020603050405020304" pitchFamily="18" charset="0"/>
                <a:ea typeface="宋体" panose="02010600030101010101" pitchFamily="2" charset="-122"/>
              </a:rPr>
              <a:t>B. wait for	C. agree on	D. break off</a:t>
            </a:r>
            <a:endParaRPr lang="en-US" altLang="zh-CN" sz="3200" dirty="0">
              <a:effectLst/>
              <a:latin typeface="Times New Roman" panose="02020603050405020304" pitchFamily="18" charset="0"/>
              <a:ea typeface="宋体" panose="02010600030101010101" pitchFamily="2" charset="-122"/>
            </a:endParaRPr>
          </a:p>
        </p:txBody>
      </p:sp>
      <p:sp>
        <p:nvSpPr>
          <p:cNvPr id="8" name="直接连接符 7"/>
          <p:cNvSpPr/>
          <p:nvPr/>
        </p:nvSpPr>
        <p:spPr>
          <a:xfrm flipV="1">
            <a:off x="2413701" y="2619250"/>
            <a:ext cx="678291" cy="1083201"/>
          </a:xfrm>
          <a:prstGeom prst="line">
            <a:avLst/>
          </a:prstGeom>
          <a:ln w="38100" cap="flat" cmpd="sng">
            <a:solidFill>
              <a:srgbClr val="6600FF"/>
            </a:solidFill>
            <a:prstDash val="solid"/>
            <a:round/>
            <a:headEnd type="none" w="med" len="med"/>
            <a:tailEnd type="triangle" w="med" len="med"/>
          </a:ln>
        </p:spPr>
        <p:txBody>
          <a:bodyPr/>
          <a:lstStyle/>
          <a:p>
            <a:endParaRPr lang="zh-CN" altLang="en-US"/>
          </a:p>
        </p:txBody>
      </p:sp>
      <p:sp>
        <p:nvSpPr>
          <p:cNvPr id="2" name="Oval 16"/>
          <p:cNvSpPr/>
          <p:nvPr/>
        </p:nvSpPr>
        <p:spPr>
          <a:xfrm>
            <a:off x="6183986" y="32213"/>
            <a:ext cx="3412501" cy="565607"/>
          </a:xfrm>
          <a:prstGeom prst="ellipse">
            <a:avLst/>
          </a:prstGeom>
          <a:noFill/>
          <a:ln w="38100" cap="flat" cmpd="sng">
            <a:solidFill>
              <a:srgbClr val="FF0000"/>
            </a:solidFill>
            <a:prstDash val="solid"/>
            <a:round/>
            <a:headEnd type="none" w="med" len="med"/>
            <a:tailEnd type="none" w="med" len="me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p:txBody>
      </p:sp>
      <p:sp>
        <p:nvSpPr>
          <p:cNvPr id="4" name="文本框 3"/>
          <p:cNvSpPr txBox="1"/>
          <p:nvPr/>
        </p:nvSpPr>
        <p:spPr>
          <a:xfrm>
            <a:off x="94268" y="4154940"/>
            <a:ext cx="11893065" cy="2677656"/>
          </a:xfrm>
          <a:prstGeom prst="rect">
            <a:avLst/>
          </a:prstGeom>
          <a:solidFill>
            <a:schemeClr val="bg1"/>
          </a:solidFill>
        </p:spPr>
        <p:txBody>
          <a:bodyPr wrap="square">
            <a:spAutoFit/>
          </a:bodyPr>
          <a:lstStyle/>
          <a:p>
            <a:r>
              <a:rPr lang="en-US" altLang="zh-CN" sz="2400" b="0" i="0" dirty="0">
                <a:solidFill>
                  <a:srgbClr val="000000"/>
                </a:solidFill>
                <a:effectLst/>
                <a:latin typeface="TimesNewRomanPSMT"/>
              </a:rPr>
              <a:t>53 D. flexibility </a:t>
            </a:r>
            <a:r>
              <a:rPr lang="zh-CN" altLang="en-US" sz="2400" b="0" i="0" dirty="0">
                <a:solidFill>
                  <a:srgbClr val="000000"/>
                </a:solidFill>
                <a:effectLst/>
                <a:latin typeface="TimesNewRomanPSMT"/>
              </a:rPr>
              <a:t>根据上下文， 主人公认为保持灵活性的概念很重要。 </a:t>
            </a:r>
            <a:r>
              <a:rPr lang="en-US" altLang="zh-CN" sz="2400" b="0" i="0" dirty="0">
                <a:solidFill>
                  <a:srgbClr val="000000"/>
                </a:solidFill>
                <a:effectLst/>
                <a:latin typeface="TimesNewRomanPSMT"/>
              </a:rPr>
              <a:t>"flexibility" </a:t>
            </a:r>
            <a:r>
              <a:rPr lang="zh-CN" altLang="en-US" sz="2400" b="0" i="0" dirty="0">
                <a:solidFill>
                  <a:srgbClr val="000000"/>
                </a:solidFill>
                <a:effectLst/>
                <a:latin typeface="TimesNewRomanPSMT"/>
              </a:rPr>
              <a:t>意为灵活性， 符合句意。</a:t>
            </a:r>
            <a:endParaRPr lang="zh-CN" altLang="en-US" sz="2400" b="0" i="0" dirty="0">
              <a:solidFill>
                <a:srgbClr val="000000"/>
              </a:solidFill>
              <a:effectLst/>
              <a:latin typeface="TimesNewRomanPSMT"/>
            </a:endParaRPr>
          </a:p>
          <a:p>
            <a:r>
              <a:rPr lang="en-US" altLang="zh-CN" sz="2400" b="0" i="0" dirty="0">
                <a:solidFill>
                  <a:srgbClr val="000000"/>
                </a:solidFill>
                <a:effectLst/>
                <a:latin typeface="TimesNewRomanPSMT"/>
              </a:rPr>
              <a:t>54 C. heat “Whenever I feel the heat rise to my face” </a:t>
            </a:r>
            <a:r>
              <a:rPr lang="zh-CN" altLang="en-US" sz="2400" b="0" i="0" dirty="0">
                <a:solidFill>
                  <a:srgbClr val="000000"/>
                </a:solidFill>
                <a:effectLst/>
                <a:latin typeface="TimesNewRomanPSMT"/>
              </a:rPr>
              <a:t>表示当主人公感到尴尬时， 他感到脸上发热， 这是一个常见的表达方式， 意味着主人公感到尴尬或者不舒服。 因此， 正确的选项是 </a:t>
            </a:r>
            <a:r>
              <a:rPr lang="en-US" altLang="zh-CN" sz="2400" b="0" i="0" dirty="0">
                <a:solidFill>
                  <a:srgbClr val="000000"/>
                </a:solidFill>
                <a:effectLst/>
                <a:latin typeface="TimesNewRomanPSMT"/>
              </a:rPr>
              <a:t>C. heat</a:t>
            </a:r>
            <a:r>
              <a:rPr lang="zh-CN" altLang="en-US" sz="2400" b="0" i="0" dirty="0">
                <a:solidFill>
                  <a:srgbClr val="000000"/>
                </a:solidFill>
                <a:effectLst/>
                <a:latin typeface="TimesNewRomanPSMT"/>
              </a:rPr>
              <a:t>， 表示主人公感到尴尬时脸上的热度。</a:t>
            </a:r>
            <a:r>
              <a:rPr lang="en-US" altLang="zh-CN" sz="2400" b="0" i="0" dirty="0">
                <a:solidFill>
                  <a:srgbClr val="000000"/>
                </a:solidFill>
                <a:effectLst/>
                <a:latin typeface="TimesNewRomanPSMT"/>
              </a:rPr>
              <a:t>55 A. figure out </a:t>
            </a:r>
            <a:r>
              <a:rPr lang="zh-CN" altLang="en-US" sz="2400" b="0" i="0" dirty="0">
                <a:solidFill>
                  <a:srgbClr val="000000"/>
                </a:solidFill>
                <a:effectLst/>
                <a:latin typeface="TimesNewRomanPSMT"/>
              </a:rPr>
              <a:t>根据上下文， 主人公认为无论发生什么事情， 他们总会找到一种方法生存下去。 </a:t>
            </a:r>
            <a:r>
              <a:rPr lang="en-US" altLang="zh-CN" sz="2400" b="0" i="0" dirty="0">
                <a:solidFill>
                  <a:srgbClr val="000000"/>
                </a:solidFill>
                <a:effectLst/>
                <a:latin typeface="TimesNewRomanPSMT"/>
              </a:rPr>
              <a:t>"figure out" </a:t>
            </a:r>
            <a:r>
              <a:rPr lang="zh-CN" altLang="en-US" sz="2400" b="0" i="0" dirty="0">
                <a:solidFill>
                  <a:srgbClr val="000000"/>
                </a:solidFill>
                <a:effectLst/>
                <a:latin typeface="TimesNewRomanPSMT"/>
              </a:rPr>
              <a:t>意为找出解决办法， 符合句意。。</a:t>
            </a:r>
            <a:endParaRPr lang="en-US" altLang="zh-CN" sz="2400" b="0" i="0" dirty="0">
              <a:solidFill>
                <a:srgbClr val="000000"/>
              </a:solidFill>
              <a:effectLst/>
              <a:latin typeface="TimesNewRomanPSMT"/>
            </a:endParaRPr>
          </a:p>
        </p:txBody>
      </p:sp>
      <p:sp>
        <p:nvSpPr>
          <p:cNvPr id="6" name="直接连接符 5"/>
          <p:cNvSpPr/>
          <p:nvPr/>
        </p:nvSpPr>
        <p:spPr>
          <a:xfrm flipH="1" flipV="1">
            <a:off x="7505145" y="534998"/>
            <a:ext cx="2273154" cy="2311897"/>
          </a:xfrm>
          <a:prstGeom prst="line">
            <a:avLst/>
          </a:prstGeom>
          <a:ln w="38100" cap="flat" cmpd="sng">
            <a:solidFill>
              <a:srgbClr val="6600FF"/>
            </a:solidFill>
            <a:prstDash val="solid"/>
            <a:round/>
            <a:headEnd type="none" w="med" len="med"/>
            <a:tailEnd type="triangle" w="med" len="med"/>
          </a:ln>
        </p:spPr>
        <p:txBody>
          <a:bodyPr/>
          <a:lstStyle/>
          <a:p>
            <a:endParaRPr lang="zh-CN" altLang="en-US"/>
          </a:p>
        </p:txBody>
      </p:sp>
      <p:sp>
        <p:nvSpPr>
          <p:cNvPr id="9" name="Oval 16"/>
          <p:cNvSpPr/>
          <p:nvPr/>
        </p:nvSpPr>
        <p:spPr>
          <a:xfrm>
            <a:off x="2327721" y="2015961"/>
            <a:ext cx="4214482" cy="657517"/>
          </a:xfrm>
          <a:prstGeom prst="ellipse">
            <a:avLst/>
          </a:prstGeom>
          <a:noFill/>
          <a:ln w="38100" cap="flat" cmpd="sng">
            <a:solidFill>
              <a:srgbClr val="FF0000"/>
            </a:solidFill>
            <a:prstDash val="solid"/>
            <a:round/>
            <a:headEnd type="none" w="med" len="med"/>
            <a:tailEnd type="none" w="med" len="me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p:txBody>
      </p:sp>
      <p:pic>
        <p:nvPicPr>
          <p:cNvPr id="5126" name="图片 1" descr="logo横版 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338084" y="3230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up)">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up)">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2" grpId="0" bldLvl="0" animBg="1"/>
      <p:bldP spid="9" grpId="0" bldLvl="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70167"/>
            <a:ext cx="10515600" cy="1325563"/>
          </a:xfrm>
        </p:spPr>
        <p:txBody>
          <a:bodyPr/>
          <a:lstStyle/>
          <a:p>
            <a:r>
              <a:rPr lang="zh-CN" altLang="en-US" dirty="0"/>
              <a:t>完形填空语料积累：</a:t>
            </a:r>
            <a:endParaRPr lang="zh-CN" altLang="en-US" dirty="0"/>
          </a:p>
        </p:txBody>
      </p:sp>
      <p:sp>
        <p:nvSpPr>
          <p:cNvPr id="3" name="内容占位符 2"/>
          <p:cNvSpPr>
            <a:spLocks noGrp="1"/>
          </p:cNvSpPr>
          <p:nvPr>
            <p:ph idx="1"/>
          </p:nvPr>
        </p:nvSpPr>
        <p:spPr>
          <a:xfrm>
            <a:off x="103695" y="848409"/>
            <a:ext cx="11934334" cy="4807673"/>
          </a:xfrm>
          <a:solidFill>
            <a:schemeClr val="bg1"/>
          </a:solidFill>
        </p:spPr>
        <p:txBody>
          <a:bodyPr>
            <a:noAutofit/>
          </a:bodyPr>
          <a:lstStyle/>
          <a:p>
            <a:r>
              <a:rPr lang="en-US" altLang="zh-CN" sz="3200" dirty="0">
                <a:solidFill>
                  <a:srgbClr val="C00000"/>
                </a:solidFill>
              </a:rPr>
              <a:t>1. offer a discount on the leftover food </a:t>
            </a:r>
            <a:endParaRPr lang="en-US" altLang="zh-CN" sz="3200" dirty="0">
              <a:solidFill>
                <a:srgbClr val="C00000"/>
              </a:solidFill>
            </a:endParaRPr>
          </a:p>
          <a:p>
            <a:r>
              <a:rPr lang="en-US" altLang="zh-CN" sz="3200" dirty="0">
                <a:solidFill>
                  <a:srgbClr val="C00000"/>
                </a:solidFill>
              </a:rPr>
              <a:t>2. pull up  </a:t>
            </a:r>
            <a:endParaRPr lang="en-US" altLang="zh-CN" sz="3200" dirty="0">
              <a:solidFill>
                <a:srgbClr val="C00000"/>
              </a:solidFill>
            </a:endParaRPr>
          </a:p>
          <a:p>
            <a:r>
              <a:rPr lang="en-US" altLang="zh-CN" sz="3200" dirty="0">
                <a:solidFill>
                  <a:srgbClr val="C00000"/>
                </a:solidFill>
              </a:rPr>
              <a:t>3. need groceries </a:t>
            </a:r>
            <a:endParaRPr lang="en-US" altLang="zh-CN" sz="3200" dirty="0">
              <a:solidFill>
                <a:srgbClr val="C00000"/>
              </a:solidFill>
            </a:endParaRPr>
          </a:p>
          <a:p>
            <a:r>
              <a:rPr lang="en-US" altLang="zh-CN" sz="3200" dirty="0">
                <a:solidFill>
                  <a:srgbClr val="C00000"/>
                </a:solidFill>
              </a:rPr>
              <a:t>4. get necessities</a:t>
            </a:r>
            <a:endParaRPr lang="en-US" altLang="zh-CN" sz="3200" dirty="0">
              <a:solidFill>
                <a:srgbClr val="C00000"/>
              </a:solidFill>
            </a:endParaRPr>
          </a:p>
          <a:p>
            <a:r>
              <a:rPr lang="en-US" altLang="zh-CN" sz="3200" dirty="0">
                <a:solidFill>
                  <a:srgbClr val="C00000"/>
                </a:solidFill>
              </a:rPr>
              <a:t>5. cashier </a:t>
            </a:r>
            <a:endParaRPr lang="en-US" altLang="zh-CN" sz="3200" dirty="0">
              <a:solidFill>
                <a:srgbClr val="C00000"/>
              </a:solidFill>
            </a:endParaRPr>
          </a:p>
          <a:p>
            <a:r>
              <a:rPr lang="en-US" altLang="zh-CN" sz="3200" dirty="0">
                <a:solidFill>
                  <a:srgbClr val="C00000"/>
                </a:solidFill>
              </a:rPr>
              <a:t>6. ring up everything   </a:t>
            </a:r>
            <a:endParaRPr lang="en-US" altLang="zh-CN" sz="3200" dirty="0">
              <a:solidFill>
                <a:srgbClr val="C00000"/>
              </a:solidFill>
            </a:endParaRPr>
          </a:p>
          <a:p>
            <a:r>
              <a:rPr lang="en-US" altLang="zh-CN" sz="3200" dirty="0">
                <a:solidFill>
                  <a:srgbClr val="C00000"/>
                </a:solidFill>
              </a:rPr>
              <a:t>7. run into sb = come across sb = encounter sb </a:t>
            </a:r>
            <a:endParaRPr lang="en-US" altLang="zh-CN" sz="3200" dirty="0">
              <a:solidFill>
                <a:srgbClr val="C00000"/>
              </a:solidFill>
            </a:endParaRPr>
          </a:p>
          <a:p>
            <a:r>
              <a:rPr lang="en-US" altLang="zh-CN" sz="3200" dirty="0">
                <a:solidFill>
                  <a:srgbClr val="C00000"/>
                </a:solidFill>
              </a:rPr>
              <a:t>8. hold on to </a:t>
            </a:r>
            <a:r>
              <a:rPr lang="en-US" altLang="zh-CN" sz="3200" dirty="0" err="1">
                <a:solidFill>
                  <a:srgbClr val="C00000"/>
                </a:solidFill>
              </a:rPr>
              <a:t>sth</a:t>
            </a:r>
            <a:r>
              <a:rPr lang="en-US" altLang="zh-CN" sz="3200" dirty="0">
                <a:solidFill>
                  <a:srgbClr val="C00000"/>
                </a:solidFill>
              </a:rPr>
              <a:t> </a:t>
            </a:r>
            <a:endParaRPr lang="en-US" altLang="zh-CN" sz="3200" dirty="0">
              <a:solidFill>
                <a:srgbClr val="C00000"/>
              </a:solidFill>
            </a:endParaRPr>
          </a:p>
          <a:p>
            <a:endParaRPr lang="en-US" altLang="zh-CN" sz="3200" dirty="0"/>
          </a:p>
        </p:txBody>
      </p:sp>
      <p:pic>
        <p:nvPicPr>
          <p:cNvPr id="5126" name="图片 1" descr="logo横版 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338084" y="3230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4963" y="333375"/>
            <a:ext cx="11522075" cy="6199547"/>
          </a:xfrm>
          <a:prstGeom prst="rect">
            <a:avLst/>
          </a:prstGeom>
          <a:noFill/>
          <a:ln w="38100">
            <a:solidFill>
              <a:srgbClr val="33335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 name="平行四边形 5"/>
          <p:cNvSpPr/>
          <p:nvPr/>
        </p:nvSpPr>
        <p:spPr>
          <a:xfrm rot="20756560">
            <a:off x="11286605" y="112799"/>
            <a:ext cx="982630" cy="436696"/>
          </a:xfrm>
          <a:prstGeom prst="parallelogram">
            <a:avLst/>
          </a:prstGeom>
          <a:solidFill>
            <a:srgbClr val="33335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9" name="平行四边形 8"/>
          <p:cNvSpPr/>
          <p:nvPr/>
        </p:nvSpPr>
        <p:spPr>
          <a:xfrm rot="20756560">
            <a:off x="10175377" y="691127"/>
            <a:ext cx="2110749" cy="436696"/>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12" name="组合 11"/>
          <p:cNvGrpSpPr/>
          <p:nvPr/>
        </p:nvGrpSpPr>
        <p:grpSpPr>
          <a:xfrm flipH="1" flipV="1">
            <a:off x="-93229" y="5734017"/>
            <a:ext cx="2110749" cy="1015024"/>
            <a:chOff x="1178522" y="5593172"/>
            <a:chExt cx="2110749" cy="1015024"/>
          </a:xfrm>
        </p:grpSpPr>
        <p:sp>
          <p:nvSpPr>
            <p:cNvPr id="10" name="平行四边形 9"/>
            <p:cNvSpPr/>
            <p:nvPr/>
          </p:nvSpPr>
          <p:spPr>
            <a:xfrm rot="20756560">
              <a:off x="2289750" y="5593172"/>
              <a:ext cx="982630" cy="436696"/>
            </a:xfrm>
            <a:prstGeom prst="parallelogram">
              <a:avLst/>
            </a:prstGeom>
            <a:solidFill>
              <a:srgbClr val="33335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1" name="平行四边形 10"/>
            <p:cNvSpPr/>
            <p:nvPr/>
          </p:nvSpPr>
          <p:spPr>
            <a:xfrm rot="20756560">
              <a:off x="1178522" y="6171500"/>
              <a:ext cx="2110749" cy="436696"/>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sp>
        <p:nvSpPr>
          <p:cNvPr id="17" name="平行四边形 16"/>
          <p:cNvSpPr/>
          <p:nvPr/>
        </p:nvSpPr>
        <p:spPr>
          <a:xfrm rot="20756560">
            <a:off x="10175377" y="3174139"/>
            <a:ext cx="2110749" cy="436696"/>
          </a:xfrm>
          <a:prstGeom prst="parallelogram">
            <a:avLst/>
          </a:prstGeom>
          <a:solidFill>
            <a:srgbClr val="E6EC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8" name="平行四边形 17"/>
          <p:cNvSpPr/>
          <p:nvPr/>
        </p:nvSpPr>
        <p:spPr>
          <a:xfrm rot="20756560">
            <a:off x="11139174" y="3493037"/>
            <a:ext cx="1132302" cy="436696"/>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9" name="平行四边形 18"/>
          <p:cNvSpPr/>
          <p:nvPr/>
        </p:nvSpPr>
        <p:spPr>
          <a:xfrm rot="20756560">
            <a:off x="-63870" y="2987931"/>
            <a:ext cx="570195" cy="377474"/>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cxnSp>
        <p:nvCxnSpPr>
          <p:cNvPr id="13" name="直接连接符 12"/>
          <p:cNvCxnSpPr/>
          <p:nvPr/>
        </p:nvCxnSpPr>
        <p:spPr>
          <a:xfrm flipV="1">
            <a:off x="-1" y="5219700"/>
            <a:ext cx="2305051" cy="596900"/>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11248283" y="3912934"/>
            <a:ext cx="948405" cy="245592"/>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10346635" y="977223"/>
            <a:ext cx="1832521" cy="474536"/>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4690" y="2722030"/>
            <a:ext cx="811052" cy="210024"/>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3198744" y="2863363"/>
            <a:ext cx="579451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3549650" y="2863215"/>
            <a:ext cx="5091430" cy="1198880"/>
          </a:xfrm>
          <a:prstGeom prst="rect">
            <a:avLst/>
          </a:prstGeom>
          <a:solidFill>
            <a:schemeClr val="bg1"/>
          </a:solidFill>
          <a:ln>
            <a:solidFill>
              <a:srgbClr val="FF0000"/>
            </a:solidFill>
          </a:ln>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7200" b="1" i="0" u="none" strike="noStrike" kern="1200" cap="none" spc="0" normalizeH="0" baseline="0" noProof="0" dirty="0">
                <a:ln>
                  <a:noFill/>
                </a:ln>
                <a:solidFill>
                  <a:srgbClr val="FF0000"/>
                </a:solidFill>
                <a:effectLst/>
                <a:uLnTx/>
                <a:uFillTx/>
                <a:latin typeface="等线" panose="02010600030101010101" charset="-122"/>
                <a:ea typeface="等线" panose="02010600030101010101" charset="-122"/>
                <a:cs typeface="+mn-ea"/>
                <a:sym typeface="+mn-lt"/>
              </a:rPr>
              <a:t>语法填空</a:t>
            </a:r>
            <a:endParaRPr kumimoji="0" lang="zh-CN" altLang="en-US" sz="7200" b="1" i="0" u="none" strike="noStrike" kern="1200" cap="none" spc="0" normalizeH="0" baseline="0" noProof="0" dirty="0">
              <a:ln>
                <a:noFill/>
              </a:ln>
              <a:solidFill>
                <a:srgbClr val="FF0000"/>
              </a:solidFill>
              <a:effectLst/>
              <a:uLnTx/>
              <a:uFillTx/>
              <a:latin typeface="等线" panose="02010600030101010101" charset="-122"/>
              <a:ea typeface="等线" panose="02010600030101010101" charset="-122"/>
              <a:cs typeface="+mn-ea"/>
              <a:sym typeface="+mn-lt"/>
            </a:endParaRPr>
          </a:p>
        </p:txBody>
      </p:sp>
      <p:cxnSp>
        <p:nvCxnSpPr>
          <p:cNvPr id="36" name="直接连接符 35"/>
          <p:cNvCxnSpPr/>
          <p:nvPr/>
        </p:nvCxnSpPr>
        <p:spPr>
          <a:xfrm>
            <a:off x="3198744" y="3986484"/>
            <a:ext cx="579451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4400194" y="1847700"/>
            <a:ext cx="3391612" cy="1014730"/>
          </a:xfrm>
          <a:prstGeom prst="rect">
            <a:avLst/>
          </a:prstGeom>
          <a:solidFill>
            <a:schemeClr val="bg1"/>
          </a:solid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000" b="1" i="0" u="none" strike="noStrike" kern="1200" cap="none" spc="0" normalizeH="0" baseline="0" noProof="0" dirty="0">
                <a:ln w="0"/>
                <a:solidFill>
                  <a:prstClr val="black">
                    <a:lumMod val="75000"/>
                    <a:lumOff val="25000"/>
                  </a:prstClr>
                </a:solidFill>
                <a:effectLst>
                  <a:outerShdw blurRad="38100" dist="19050" dir="2700000" algn="tl" rotWithShape="0">
                    <a:prstClr val="black">
                      <a:alpha val="40000"/>
                    </a:prstClr>
                  </a:outerShdw>
                </a:effectLst>
                <a:uLnTx/>
                <a:uFillTx/>
                <a:latin typeface="等线" panose="02010600030101010101" charset="-122"/>
                <a:ea typeface="等线" panose="02010600030101010101" charset="-122"/>
                <a:cs typeface="+mn-cs"/>
              </a:rPr>
              <a:t>PART 4</a:t>
            </a:r>
            <a:endParaRPr kumimoji="0" lang="en-US" altLang="zh-CN" sz="6000" b="1" i="0" u="none" strike="noStrike" kern="1200" cap="none" spc="0" normalizeH="0" baseline="0" noProof="0" dirty="0">
              <a:ln w="0"/>
              <a:solidFill>
                <a:prstClr val="black">
                  <a:lumMod val="75000"/>
                  <a:lumOff val="25000"/>
                </a:prstClr>
              </a:solidFill>
              <a:effectLst>
                <a:outerShdw blurRad="38100" dist="19050" dir="2700000" algn="tl" rotWithShape="0">
                  <a:prstClr val="black">
                    <a:alpha val="40000"/>
                  </a:prstClr>
                </a:outerShdw>
              </a:effectLst>
              <a:uLnTx/>
              <a:uFillTx/>
              <a:latin typeface="等线" panose="02010600030101010101" charset="-122"/>
              <a:ea typeface="等线" panose="02010600030101010101" charset="-122"/>
              <a:cs typeface="+mn-cs"/>
            </a:endParaRPr>
          </a:p>
        </p:txBody>
      </p:sp>
    </p:spTree>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4963" y="333375"/>
            <a:ext cx="11522075" cy="6199547"/>
          </a:xfrm>
          <a:prstGeom prst="rect">
            <a:avLst/>
          </a:prstGeom>
          <a:noFill/>
          <a:ln w="38100">
            <a:solidFill>
              <a:srgbClr val="33335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 name="平行四边形 5"/>
          <p:cNvSpPr/>
          <p:nvPr/>
        </p:nvSpPr>
        <p:spPr>
          <a:xfrm rot="20756560">
            <a:off x="11286605" y="112799"/>
            <a:ext cx="982630" cy="436696"/>
          </a:xfrm>
          <a:prstGeom prst="parallelogram">
            <a:avLst/>
          </a:prstGeom>
          <a:solidFill>
            <a:srgbClr val="33335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9" name="平行四边形 8"/>
          <p:cNvSpPr/>
          <p:nvPr/>
        </p:nvSpPr>
        <p:spPr>
          <a:xfrm rot="20756560">
            <a:off x="10175377" y="691127"/>
            <a:ext cx="2110749" cy="436696"/>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12" name="组合 11"/>
          <p:cNvGrpSpPr/>
          <p:nvPr/>
        </p:nvGrpSpPr>
        <p:grpSpPr>
          <a:xfrm flipH="1" flipV="1">
            <a:off x="-93229" y="5734017"/>
            <a:ext cx="2110749" cy="1015024"/>
            <a:chOff x="1178522" y="5593172"/>
            <a:chExt cx="2110749" cy="1015024"/>
          </a:xfrm>
        </p:grpSpPr>
        <p:sp>
          <p:nvSpPr>
            <p:cNvPr id="10" name="平行四边形 9"/>
            <p:cNvSpPr/>
            <p:nvPr/>
          </p:nvSpPr>
          <p:spPr>
            <a:xfrm rot="20756560">
              <a:off x="2289750" y="5593172"/>
              <a:ext cx="982630" cy="436696"/>
            </a:xfrm>
            <a:prstGeom prst="parallelogram">
              <a:avLst/>
            </a:prstGeom>
            <a:solidFill>
              <a:srgbClr val="33335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1" name="平行四边形 10"/>
            <p:cNvSpPr/>
            <p:nvPr/>
          </p:nvSpPr>
          <p:spPr>
            <a:xfrm rot="20756560">
              <a:off x="1178522" y="6171500"/>
              <a:ext cx="2110749" cy="436696"/>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sp>
        <p:nvSpPr>
          <p:cNvPr id="17" name="平行四边形 16"/>
          <p:cNvSpPr/>
          <p:nvPr/>
        </p:nvSpPr>
        <p:spPr>
          <a:xfrm rot="20756560">
            <a:off x="10175377" y="3174139"/>
            <a:ext cx="2110749" cy="436696"/>
          </a:xfrm>
          <a:prstGeom prst="parallelogram">
            <a:avLst/>
          </a:prstGeom>
          <a:solidFill>
            <a:srgbClr val="E6EC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8" name="平行四边形 17"/>
          <p:cNvSpPr/>
          <p:nvPr/>
        </p:nvSpPr>
        <p:spPr>
          <a:xfrm rot="20756560">
            <a:off x="11139174" y="3493037"/>
            <a:ext cx="1132302" cy="436696"/>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9" name="平行四边形 18"/>
          <p:cNvSpPr/>
          <p:nvPr/>
        </p:nvSpPr>
        <p:spPr>
          <a:xfrm rot="20756560">
            <a:off x="-63870" y="2987931"/>
            <a:ext cx="570195" cy="377474"/>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cxnSp>
        <p:nvCxnSpPr>
          <p:cNvPr id="13" name="直接连接符 12"/>
          <p:cNvCxnSpPr/>
          <p:nvPr/>
        </p:nvCxnSpPr>
        <p:spPr>
          <a:xfrm flipV="1">
            <a:off x="-1" y="5219700"/>
            <a:ext cx="2305051" cy="596900"/>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11248283" y="3912934"/>
            <a:ext cx="948405" cy="245592"/>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10346635" y="977223"/>
            <a:ext cx="1832521" cy="474536"/>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4690" y="2722030"/>
            <a:ext cx="811052" cy="210024"/>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543631" y="1135380"/>
            <a:ext cx="10219811" cy="3170099"/>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4000" b="1" dirty="0">
                <a:sym typeface="+mn-ea"/>
              </a:rPr>
              <a:t>主题语境：</a:t>
            </a:r>
            <a:r>
              <a:rPr lang="zh-CN" altLang="en-US" sz="4000" b="1" dirty="0">
                <a:solidFill>
                  <a:srgbClr val="FF0000"/>
                </a:solidFill>
                <a:sym typeface="+mn-ea"/>
              </a:rPr>
              <a:t>人与自然</a:t>
            </a:r>
            <a:endParaRPr lang="zh-CN" altLang="en-US" sz="4000" b="1"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4000" b="1" dirty="0">
                <a:sym typeface="+mn-ea"/>
              </a:rPr>
              <a:t>主旨大意：</a:t>
            </a:r>
            <a:endParaRPr lang="en-US" altLang="zh-CN" sz="4000" b="1" dirty="0">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4000" b="1" dirty="0">
                <a:solidFill>
                  <a:srgbClr val="C217CD"/>
                </a:solidFill>
                <a:sym typeface="+mn-ea"/>
              </a:rPr>
              <a:t>China's Harbin International Ice and Snow Sculpture Festival</a:t>
            </a:r>
            <a:endParaRPr lang="en-US" altLang="zh-CN" sz="4000" b="1" dirty="0">
              <a:solidFill>
                <a:srgbClr val="C217CD"/>
              </a:solidFill>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4000" b="1" dirty="0">
                <a:sym typeface="+mn-ea"/>
              </a:rPr>
              <a:t>设空类型：</a:t>
            </a:r>
            <a:r>
              <a:rPr lang="zh-CN" altLang="en-US" sz="4000" b="1" dirty="0">
                <a:solidFill>
                  <a:srgbClr val="FF0000"/>
                </a:solidFill>
                <a:sym typeface="+mn-ea"/>
              </a:rPr>
              <a:t>有提示词</a:t>
            </a:r>
            <a:r>
              <a:rPr lang="en-US" altLang="zh-CN" sz="4000" b="1" dirty="0">
                <a:solidFill>
                  <a:srgbClr val="FF0000"/>
                </a:solidFill>
                <a:sym typeface="+mn-ea"/>
              </a:rPr>
              <a:t>7</a:t>
            </a:r>
            <a:r>
              <a:rPr lang="zh-CN" altLang="en-US" sz="4000" b="1" dirty="0">
                <a:solidFill>
                  <a:srgbClr val="FF0000"/>
                </a:solidFill>
                <a:sym typeface="+mn-ea"/>
              </a:rPr>
              <a:t>，无提示词</a:t>
            </a:r>
            <a:r>
              <a:rPr lang="en-US" altLang="zh-CN" sz="4000" b="1" dirty="0">
                <a:solidFill>
                  <a:srgbClr val="FF0000"/>
                </a:solidFill>
                <a:sym typeface="+mn-ea"/>
              </a:rPr>
              <a:t>3</a:t>
            </a:r>
            <a:endParaRPr kumimoji="0" lang="en-US" altLang="zh-CN" sz="4000" b="1"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等线" panose="02010600030101010101" charset="-122"/>
              <a:ea typeface="等线" panose="02010600030101010101" charset="-122"/>
              <a:cs typeface="+mn-cs"/>
              <a:sym typeface="+mn-ea"/>
            </a:endParaRPr>
          </a:p>
        </p:txBody>
      </p:sp>
      <p:pic>
        <p:nvPicPr>
          <p:cNvPr id="5126" name="图片 1" descr="logo横版 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338084" y="3230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004492"/>
            <a:ext cx="12077700" cy="3416320"/>
          </a:xfrm>
          <a:prstGeom prst="rect">
            <a:avLst/>
          </a:prstGeom>
          <a:solidFill>
            <a:schemeClr val="bg1"/>
          </a:solidFill>
        </p:spPr>
        <p:txBody>
          <a:bodyPr wrap="square">
            <a:spAutoFit/>
          </a:bodyPr>
          <a:lstStyle/>
          <a:p>
            <a:pPr indent="304800" algn="just" fontAlgn="auto">
              <a:lnSpc>
                <a:spcPct val="100000"/>
              </a:lnSpc>
              <a:spcAft>
                <a:spcPts val="0"/>
              </a:spcAft>
            </a:pPr>
            <a:r>
              <a:rPr lang="en-US" altLang="zh-CN" sz="3600" b="1" kern="100" dirty="0">
                <a:latin typeface="Times New Roman" panose="02020603050405020304" pitchFamily="18" charset="0"/>
                <a:ea typeface="宋体" panose="02010600030101010101" pitchFamily="2" charset="-122"/>
                <a:cs typeface="Times New Roman" panose="02020603050405020304" pitchFamily="18" charset="0"/>
              </a:rPr>
              <a:t>    </a:t>
            </a:r>
            <a:r>
              <a:rPr lang="en-US" sz="3600" b="1" kern="100" dirty="0">
                <a:latin typeface="Times New Roman" panose="02020603050405020304" pitchFamily="18" charset="0"/>
                <a:ea typeface="宋体" panose="02010600030101010101" pitchFamily="2" charset="-122"/>
                <a:cs typeface="Times New Roman" panose="02020603050405020304" pitchFamily="18" charset="0"/>
                <a:sym typeface="+mn-ea"/>
              </a:rPr>
              <a:t>Visitors </a:t>
            </a:r>
            <a:r>
              <a:rPr lang="en-US" sz="36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have flocked </a:t>
            </a:r>
            <a:r>
              <a:rPr lang="en-US" sz="3600" b="1" kern="100" dirty="0">
                <a:latin typeface="Times New Roman" panose="02020603050405020304" pitchFamily="18" charset="0"/>
                <a:ea typeface="宋体" panose="02010600030101010101" pitchFamily="2" charset="-122"/>
                <a:cs typeface="Times New Roman" panose="02020603050405020304" pitchFamily="18" charset="0"/>
                <a:sym typeface="+mn-ea"/>
              </a:rPr>
              <a:t>from far and wide</a:t>
            </a:r>
            <a:r>
              <a:rPr lang="en-US" sz="3600" b="1" u="sng" kern="100" dirty="0">
                <a:latin typeface="Times New Roman" panose="02020603050405020304" pitchFamily="18" charset="0"/>
                <a:ea typeface="宋体" panose="02010600030101010101" pitchFamily="2" charset="-122"/>
                <a:cs typeface="Times New Roman" panose="02020603050405020304" pitchFamily="18" charset="0"/>
                <a:sym typeface="+mn-ea"/>
              </a:rPr>
              <a:t>    56             </a:t>
            </a:r>
            <a:r>
              <a:rPr lang="en-US" sz="3600" b="1" kern="100" dirty="0">
                <a:latin typeface="Times New Roman" panose="02020603050405020304" pitchFamily="18" charset="0"/>
                <a:ea typeface="宋体" panose="02010600030101010101" pitchFamily="2" charset="-122"/>
                <a:cs typeface="Times New Roman" panose="02020603050405020304" pitchFamily="18" charset="0"/>
                <a:sym typeface="+mn-ea"/>
              </a:rPr>
              <a:t>（visit） the world's largest ice and snow festival dubbed （</a:t>
            </a:r>
            <a:r>
              <a:rPr lang="zh-CN" altLang="en-US" sz="3600" b="1" kern="100" dirty="0">
                <a:latin typeface="Times New Roman" panose="02020603050405020304" pitchFamily="18" charset="0"/>
                <a:ea typeface="宋体" panose="02010600030101010101" pitchFamily="2" charset="-122"/>
                <a:cs typeface="Times New Roman" panose="02020603050405020304" pitchFamily="18" charset="0"/>
                <a:sym typeface="+mn-ea"/>
              </a:rPr>
              <a:t>称为） </a:t>
            </a:r>
            <a:r>
              <a:rPr lang="en-US" altLang="zh-CN" sz="3600" b="1" kern="100" dirty="0">
                <a:latin typeface="Times New Roman" panose="02020603050405020304" pitchFamily="18" charset="0"/>
                <a:ea typeface="宋体" panose="02010600030101010101" pitchFamily="2" charset="-122"/>
                <a:cs typeface="Times New Roman" panose="02020603050405020304" pitchFamily="18" charset="0"/>
                <a:sym typeface="+mn-ea"/>
              </a:rPr>
              <a:t>"</a:t>
            </a:r>
            <a:r>
              <a:rPr lang="en-US" sz="3600" b="1" kern="100" dirty="0">
                <a:latin typeface="Times New Roman" panose="02020603050405020304" pitchFamily="18" charset="0"/>
                <a:ea typeface="宋体" panose="02010600030101010101" pitchFamily="2" charset="-122"/>
                <a:cs typeface="Times New Roman" panose="02020603050405020304" pitchFamily="18" charset="0"/>
                <a:sym typeface="+mn-ea"/>
              </a:rPr>
              <a:t>Disneyland on ice" recently. </a:t>
            </a:r>
            <a:r>
              <a:rPr lang="en-US" sz="3600" b="1" kern="100" dirty="0">
                <a:solidFill>
                  <a:srgbClr val="C217CD"/>
                </a:solidFill>
                <a:latin typeface="Times New Roman" panose="02020603050405020304" pitchFamily="18" charset="0"/>
                <a:ea typeface="宋体" panose="02010600030101010101" pitchFamily="2" charset="-122"/>
                <a:cs typeface="Times New Roman" panose="02020603050405020304" pitchFamily="18" charset="0"/>
                <a:sym typeface="+mn-ea"/>
              </a:rPr>
              <a:t>This </a:t>
            </a:r>
            <a:r>
              <a:rPr lang="en-US" sz="36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is </a:t>
            </a:r>
            <a:r>
              <a:rPr lang="en-US" sz="3600" b="1" kern="100" dirty="0">
                <a:solidFill>
                  <a:srgbClr val="C217CD"/>
                </a:solidFill>
                <a:latin typeface="Times New Roman" panose="02020603050405020304" pitchFamily="18" charset="0"/>
                <a:ea typeface="宋体" panose="02010600030101010101" pitchFamily="2" charset="-122"/>
                <a:cs typeface="Times New Roman" panose="02020603050405020304" pitchFamily="18" charset="0"/>
                <a:sym typeface="+mn-ea"/>
              </a:rPr>
              <a:t>China's Harbin International Ice and Snow Sculpture Festival </a:t>
            </a:r>
            <a:r>
              <a:rPr lang="en-US" sz="3600" b="1" kern="100" dirty="0">
                <a:latin typeface="Times New Roman" panose="02020603050405020304" pitchFamily="18" charset="0"/>
                <a:ea typeface="宋体" panose="02010600030101010101" pitchFamily="2" charset="-122"/>
                <a:cs typeface="Times New Roman" panose="02020603050405020304" pitchFamily="18" charset="0"/>
                <a:sym typeface="+mn-ea"/>
              </a:rPr>
              <a:t>- a family friendly, fun-filled dream land  </a:t>
            </a:r>
            <a:r>
              <a:rPr lang="en-US" sz="3600" b="1" u="sng" kern="100" dirty="0">
                <a:latin typeface="Times New Roman" panose="02020603050405020304" pitchFamily="18" charset="0"/>
                <a:ea typeface="宋体" panose="02010600030101010101" pitchFamily="2" charset="-122"/>
                <a:cs typeface="Times New Roman" panose="02020603050405020304" pitchFamily="18" charset="0"/>
                <a:sym typeface="+mn-ea"/>
              </a:rPr>
              <a:t>   57      </a:t>
            </a:r>
            <a:r>
              <a:rPr lang="en-US" sz="3600" b="1" kern="100" dirty="0">
                <a:latin typeface="Times New Roman" panose="02020603050405020304" pitchFamily="18" charset="0"/>
                <a:ea typeface="宋体" panose="02010600030101010101" pitchFamily="2" charset="-122"/>
                <a:cs typeface="Times New Roman" panose="02020603050405020304" pitchFamily="18" charset="0"/>
                <a:sym typeface="+mn-ea"/>
              </a:rPr>
              <a:t>（fill） with intricately designed ice sculptures.</a:t>
            </a:r>
            <a:endParaRPr sz="3600" b="1" kern="100" dirty="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3" name="文本框 2"/>
          <p:cNvSpPr txBox="1"/>
          <p:nvPr/>
        </p:nvSpPr>
        <p:spPr>
          <a:xfrm>
            <a:off x="9618107" y="1000761"/>
            <a:ext cx="2181860" cy="519566"/>
          </a:xfrm>
          <a:prstGeom prst="rect">
            <a:avLst/>
          </a:prstGeom>
          <a:noFill/>
          <a:extLst>
            <a:ext uri="{909E8E84-426E-40DD-AFC4-6F175D3DCCD1}">
              <a14:hiddenFill xmlns:a14="http://schemas.microsoft.com/office/drawing/2010/main">
                <a:solidFill>
                  <a:schemeClr val="accent2">
                    <a:lumMod val="75000"/>
                  </a:schemeClr>
                </a:solidFill>
              </a14:hiddenFill>
            </a:ext>
          </a:extLst>
        </p:spPr>
        <p:txBody>
          <a:bodyPr wrap="square" rtlCol="0">
            <a:spAutoFit/>
          </a:bodyPr>
          <a:lstStyle/>
          <a:p>
            <a:pPr>
              <a:lnSpc>
                <a:spcPts val="3300"/>
              </a:lnSpc>
            </a:pPr>
            <a:r>
              <a:rPr lang="en-US" sz="3600" b="1" dirty="0">
                <a:solidFill>
                  <a:srgbClr val="FF0000"/>
                </a:solidFill>
                <a:latin typeface="微软雅黑" panose="020B0503020204020204" pitchFamily="34" charset="-122"/>
                <a:ea typeface="微软雅黑" panose="020B0503020204020204" pitchFamily="34" charset="-122"/>
              </a:rPr>
              <a:t>to visit </a:t>
            </a:r>
            <a:endParaRPr lang="en-US" sz="3600" b="1" dirty="0">
              <a:solidFill>
                <a:srgbClr val="FF0000"/>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4007485" y="422226"/>
            <a:ext cx="5909513" cy="584775"/>
          </a:xfrm>
          <a:prstGeom prst="rect">
            <a:avLst/>
          </a:prstGeom>
          <a:solidFill>
            <a:srgbClr val="FFC000"/>
          </a:solidFill>
        </p:spPr>
        <p:txBody>
          <a:bodyPr wrap="square" rtlCol="0">
            <a:spAutoFit/>
          </a:bodyPr>
          <a:lstStyle/>
          <a:p>
            <a:r>
              <a:rPr lang="en-US" altLang="zh-CN" sz="3200" b="1" dirty="0">
                <a:solidFill>
                  <a:schemeClr val="tx1"/>
                </a:solidFill>
              </a:rPr>
              <a:t>56. </a:t>
            </a:r>
            <a:r>
              <a:rPr lang="zh-CN" altLang="en-US" sz="3200" b="1" dirty="0">
                <a:solidFill>
                  <a:schemeClr val="tx1"/>
                </a:solidFill>
              </a:rPr>
              <a:t>考查</a:t>
            </a:r>
            <a:r>
              <a:rPr lang="zh-CN" altLang="en-US" sz="3200" b="1" dirty="0"/>
              <a:t>非谓语 表目的</a:t>
            </a:r>
            <a:endParaRPr lang="zh-CN" altLang="en-US" sz="3200" b="1" dirty="0">
              <a:solidFill>
                <a:schemeClr val="tx1"/>
              </a:solidFill>
            </a:endParaRPr>
          </a:p>
        </p:txBody>
      </p:sp>
      <p:sp>
        <p:nvSpPr>
          <p:cNvPr id="7" name="文本框 6"/>
          <p:cNvSpPr txBox="1"/>
          <p:nvPr/>
        </p:nvSpPr>
        <p:spPr>
          <a:xfrm>
            <a:off x="3676016" y="5059591"/>
            <a:ext cx="7315638" cy="646331"/>
          </a:xfrm>
          <a:prstGeom prst="rect">
            <a:avLst/>
          </a:prstGeom>
          <a:solidFill>
            <a:srgbClr val="92D050"/>
          </a:solidFill>
        </p:spPr>
        <p:txBody>
          <a:bodyPr wrap="square" rtlCol="0">
            <a:spAutoFit/>
          </a:bodyPr>
          <a:lstStyle/>
          <a:p>
            <a:r>
              <a:rPr lang="en-US" altLang="zh-CN" sz="3600" b="1" dirty="0">
                <a:solidFill>
                  <a:schemeClr val="tx1"/>
                </a:solidFill>
              </a:rPr>
              <a:t>57.</a:t>
            </a:r>
            <a:r>
              <a:rPr lang="zh-CN" altLang="en-US" sz="3600" b="1" dirty="0">
                <a:solidFill>
                  <a:schemeClr val="tx1"/>
                </a:solidFill>
              </a:rPr>
              <a:t>考查非谓语作后置定语</a:t>
            </a:r>
            <a:endParaRPr lang="zh-CN" altLang="en-US" sz="3600" b="1" dirty="0">
              <a:solidFill>
                <a:schemeClr val="tx1"/>
              </a:solidFill>
            </a:endParaRPr>
          </a:p>
        </p:txBody>
      </p:sp>
      <p:sp>
        <p:nvSpPr>
          <p:cNvPr id="5" name="文本框 4"/>
          <p:cNvSpPr txBox="1"/>
          <p:nvPr/>
        </p:nvSpPr>
        <p:spPr>
          <a:xfrm>
            <a:off x="8098041" y="3197939"/>
            <a:ext cx="2181860" cy="519566"/>
          </a:xfrm>
          <a:prstGeom prst="rect">
            <a:avLst/>
          </a:prstGeom>
          <a:noFill/>
          <a:extLst>
            <a:ext uri="{909E8E84-426E-40DD-AFC4-6F175D3DCCD1}">
              <a14:hiddenFill xmlns:a14="http://schemas.microsoft.com/office/drawing/2010/main">
                <a:solidFill>
                  <a:schemeClr val="accent2">
                    <a:lumMod val="75000"/>
                  </a:schemeClr>
                </a:solidFill>
              </a14:hiddenFill>
            </a:ext>
          </a:extLst>
        </p:spPr>
        <p:txBody>
          <a:bodyPr wrap="square" rtlCol="0">
            <a:spAutoFit/>
          </a:bodyPr>
          <a:lstStyle/>
          <a:p>
            <a:pPr>
              <a:lnSpc>
                <a:spcPts val="3300"/>
              </a:lnSpc>
            </a:pPr>
            <a:r>
              <a:rPr lang="en-US" sz="3600" b="1" dirty="0">
                <a:solidFill>
                  <a:srgbClr val="FF0000"/>
                </a:solidFill>
                <a:latin typeface="微软雅黑" panose="020B0503020204020204" pitchFamily="34" charset="-122"/>
                <a:ea typeface="微软雅黑" panose="020B0503020204020204" pitchFamily="34" charset="-122"/>
              </a:rPr>
              <a:t>filled</a:t>
            </a:r>
            <a:endParaRPr lang="en-US" sz="3600" b="1" dirty="0">
              <a:solidFill>
                <a:srgbClr val="FF0000"/>
              </a:solidFill>
              <a:latin typeface="微软雅黑" panose="020B0503020204020204" pitchFamily="34" charset="-122"/>
              <a:ea typeface="微软雅黑" panose="020B0503020204020204" pitchFamily="34" charset="-122"/>
            </a:endParaRPr>
          </a:p>
        </p:txBody>
      </p:sp>
      <p:pic>
        <p:nvPicPr>
          <p:cNvPr id="5126" name="图片 1" descr="logo横版 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338084" y="3230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ox(in)">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20" grpId="0" bldLvl="0" animBg="1"/>
      <p:bldP spid="7" grpId="0" bldLvl="0" animBg="1"/>
      <p:bldP spid="5"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flipV="1">
            <a:off x="184206" y="1005277"/>
            <a:ext cx="10066196" cy="1"/>
          </a:xfrm>
          <a:prstGeom prst="line">
            <a:avLst/>
          </a:prstGeom>
          <a:ln w="76200">
            <a:solidFill>
              <a:srgbClr val="9B0000"/>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22366" y="505075"/>
            <a:ext cx="1474140" cy="733610"/>
          </a:xfrm>
          <a:prstGeom prst="rect">
            <a:avLst/>
          </a:prstGeom>
        </p:spPr>
      </p:pic>
      <p:sp>
        <p:nvSpPr>
          <p:cNvPr id="18" name="TextBox 237"/>
          <p:cNvSpPr txBox="1"/>
          <p:nvPr/>
        </p:nvSpPr>
        <p:spPr>
          <a:xfrm>
            <a:off x="2305050" y="393700"/>
            <a:ext cx="2933700" cy="583565"/>
          </a:xfrm>
          <a:prstGeom prst="rect">
            <a:avLst/>
          </a:prstGeom>
          <a:noFill/>
        </p:spPr>
        <p:txBody>
          <a:bodyPr wrap="square" rtlCol="0">
            <a:spAutoFit/>
          </a:bodyPr>
          <a:lstStyle/>
          <a:p>
            <a:r>
              <a:rPr lang="en-US" altLang="zh-CN"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A  </a:t>
            </a:r>
            <a:r>
              <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篇：应用文</a:t>
            </a:r>
            <a:endPar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endParaRPr>
          </a:p>
        </p:txBody>
      </p:sp>
      <p:sp>
        <p:nvSpPr>
          <p:cNvPr id="19" name="文本框 18"/>
          <p:cNvSpPr txBox="1"/>
          <p:nvPr/>
        </p:nvSpPr>
        <p:spPr>
          <a:xfrm>
            <a:off x="4579620" y="147320"/>
            <a:ext cx="10095865" cy="829945"/>
          </a:xfrm>
          <a:prstGeom prst="rect">
            <a:avLst/>
          </a:prstGeom>
          <a:noFill/>
        </p:spPr>
        <p:txBody>
          <a:bodyPr wrap="square" rtlCol="0" anchor="t">
            <a:spAutoFit/>
          </a:bodyPr>
          <a:lstStyle/>
          <a:p>
            <a:pPr indent="609600" algn="just" fontAlgn="auto">
              <a:lnSpc>
                <a:spcPct val="150000"/>
              </a:lnSpc>
            </a:pPr>
            <a:r>
              <a:rPr lang="zh-CN" altLang="en-US" sz="3200" b="1" dirty="0">
                <a:latin typeface="宋体" panose="02010600030101010101" pitchFamily="2" charset="-122"/>
                <a:ea typeface="宋体" panose="02010600030101010101" pitchFamily="2" charset="-122"/>
              </a:rPr>
              <a:t>主题语境</a:t>
            </a:r>
            <a:r>
              <a:rPr lang="en-US" altLang="zh-CN" sz="3200" b="1" dirty="0">
                <a:latin typeface="宋体" panose="02010600030101010101" pitchFamily="2" charset="-122"/>
                <a:ea typeface="宋体" panose="02010600030101010101" pitchFamily="2" charset="-122"/>
              </a:rPr>
              <a:t>--</a:t>
            </a:r>
            <a:r>
              <a:rPr lang="zh-CN" altLang="en-US" sz="3200" b="1" dirty="0">
                <a:latin typeface="宋体" panose="02010600030101010101" pitchFamily="2" charset="-122"/>
                <a:ea typeface="宋体" panose="02010600030101010101" pitchFamily="2" charset="-122"/>
              </a:rPr>
              <a:t>人与社会</a:t>
            </a:r>
            <a:endParaRPr lang="zh-CN" altLang="en-US" sz="3200" b="1" dirty="0">
              <a:latin typeface="宋体" panose="02010600030101010101" pitchFamily="2" charset="-122"/>
              <a:ea typeface="宋体" panose="02010600030101010101" pitchFamily="2" charset="-122"/>
            </a:endParaRPr>
          </a:p>
        </p:txBody>
      </p:sp>
      <p:sp>
        <p:nvSpPr>
          <p:cNvPr id="100" name="文本框 99"/>
          <p:cNvSpPr txBox="1"/>
          <p:nvPr/>
        </p:nvSpPr>
        <p:spPr>
          <a:xfrm>
            <a:off x="358775" y="1005205"/>
            <a:ext cx="11649019" cy="3323987"/>
          </a:xfrm>
          <a:prstGeom prst="rect">
            <a:avLst/>
          </a:prstGeom>
          <a:noFill/>
          <a:ln w="9525">
            <a:noFill/>
          </a:ln>
        </p:spPr>
        <p:txBody>
          <a:bodyPr wrap="square">
            <a:spAutoFit/>
          </a:bodyPr>
          <a:lstStyle/>
          <a:p>
            <a:pPr indent="306070" algn="just">
              <a:lnSpc>
                <a:spcPct val="150000"/>
              </a:lnSpc>
            </a:pPr>
            <a:r>
              <a:rPr lang="en-US" altLang="zh-CN" sz="2800" b="1" dirty="0">
                <a:solidFill>
                  <a:srgbClr val="000000"/>
                </a:solidFill>
                <a:cs typeface="Times New Roman" panose="02020603050405020304" pitchFamily="18" charset="0"/>
              </a:rPr>
              <a:t>  </a:t>
            </a:r>
            <a:r>
              <a:rPr lang="en-US" altLang="zh-CN" sz="2800" b="1" dirty="0">
                <a:effectLst/>
                <a:latin typeface="Times New Roman" panose="02020603050405020304" pitchFamily="18" charset="0"/>
                <a:ea typeface="宋体" panose="02010600030101010101" pitchFamily="2" charset="-122"/>
              </a:rPr>
              <a:t>Experience Rome's war machine through the people who knew it best. </a:t>
            </a:r>
            <a:endParaRPr lang="zh-CN" altLang="zh-CN" sz="2800" dirty="0">
              <a:effectLst/>
              <a:latin typeface="Times New Roman" panose="02020603050405020304" pitchFamily="18" charset="0"/>
              <a:ea typeface="宋体" panose="02010600030101010101" pitchFamily="2" charset="-122"/>
            </a:endParaRPr>
          </a:p>
          <a:p>
            <a:r>
              <a:rPr lang="en-US" altLang="zh-CN" sz="2800" dirty="0">
                <a:effectLst/>
                <a:latin typeface="Times New Roman" panose="02020603050405020304" pitchFamily="18" charset="0"/>
                <a:ea typeface="宋体" panose="02010600030101010101" pitchFamily="2" charset="-122"/>
              </a:rPr>
              <a:t>Expansive yet deeply personal, this exhibition transports you through the life and service of a real Roman soldier, Claudius </a:t>
            </a:r>
            <a:r>
              <a:rPr lang="en-US" altLang="zh-CN" sz="2800" dirty="0" err="1">
                <a:effectLst/>
                <a:latin typeface="Times New Roman" panose="02020603050405020304" pitchFamily="18" charset="0"/>
                <a:ea typeface="宋体" panose="02010600030101010101" pitchFamily="2" charset="-122"/>
              </a:rPr>
              <a:t>Terentianus</a:t>
            </a:r>
            <a:r>
              <a:rPr lang="en-US" altLang="zh-CN" sz="2800" dirty="0">
                <a:effectLst/>
                <a:latin typeface="Times New Roman" panose="02020603050405020304" pitchFamily="18" charset="0"/>
                <a:ea typeface="宋体" panose="02010600030101010101" pitchFamily="2" charset="-122"/>
              </a:rPr>
              <a:t>, from enlistment and campaigns to enforcing occupation then finally retirement. Objects include letters written on papyri and the </a:t>
            </a:r>
            <a:r>
              <a:rPr lang="en-US" altLang="zh-CN" sz="2800" dirty="0" err="1">
                <a:effectLst/>
                <a:latin typeface="Times New Roman" panose="02020603050405020304" pitchFamily="18" charset="0"/>
                <a:ea typeface="宋体" panose="02010600030101010101" pitchFamily="2" charset="-122"/>
              </a:rPr>
              <a:t>Vindolanda</a:t>
            </a:r>
            <a:r>
              <a:rPr lang="en-US" altLang="zh-CN" sz="2800" dirty="0">
                <a:effectLst/>
                <a:latin typeface="Times New Roman" panose="02020603050405020304" pitchFamily="18" charset="0"/>
                <a:ea typeface="宋体" panose="02010600030101010101" pitchFamily="2" charset="-122"/>
              </a:rPr>
              <a:t> tablets, revealing first-hand what daily life was like for soldiers and the women, children and enslaved people who accompanied them. </a:t>
            </a:r>
            <a:endParaRPr lang="en-US" altLang="en-US" sz="2800" b="0" dirty="0">
              <a:solidFill>
                <a:srgbClr val="000000"/>
              </a:solidFill>
              <a:latin typeface="Times New Roman" panose="02020603050405020304" pitchFamily="18" charset="0"/>
              <a:cs typeface="Times New Roman" panose="02020603050405020304" pitchFamily="18" charset="0"/>
            </a:endParaRPr>
          </a:p>
        </p:txBody>
      </p:sp>
      <p:sp>
        <p:nvSpPr>
          <p:cNvPr id="13" name="矩形 12"/>
          <p:cNvSpPr/>
          <p:nvPr/>
        </p:nvSpPr>
        <p:spPr>
          <a:xfrm>
            <a:off x="0" y="4328977"/>
            <a:ext cx="12056882" cy="2246769"/>
          </a:xfrm>
          <a:prstGeom prst="rect">
            <a:avLst/>
          </a:prstGeom>
          <a:ln>
            <a:solidFill>
              <a:srgbClr val="FF0000"/>
            </a:solidFill>
          </a:ln>
        </p:spPr>
        <p:txBody>
          <a:bodyPr wrap="square">
            <a:spAutoFit/>
          </a:bodyPr>
          <a:lstStyle/>
          <a:p>
            <a:pPr indent="304800" algn="just"/>
            <a:r>
              <a:rPr lang="en-US" altLang="zh-CN" sz="2800" dirty="0">
                <a:effectLst/>
                <a:latin typeface="Times New Roman" panose="02020603050405020304" pitchFamily="18" charset="0"/>
                <a:ea typeface="宋体" panose="02010600030101010101" pitchFamily="2" charset="-122"/>
              </a:rPr>
              <a:t>21. What can be learnt from </a:t>
            </a:r>
            <a:r>
              <a:rPr lang="en-US" altLang="zh-CN" sz="2800" b="1" dirty="0">
                <a:solidFill>
                  <a:srgbClr val="4F1CE2"/>
                </a:solidFill>
                <a:effectLst/>
                <a:latin typeface="Times New Roman" panose="02020603050405020304" pitchFamily="18" charset="0"/>
                <a:ea typeface="宋体" panose="02010600030101010101" pitchFamily="2" charset="-122"/>
              </a:rPr>
              <a:t>Legion life in the Roman army?</a:t>
            </a:r>
            <a:endParaRPr lang="zh-CN" altLang="zh-CN" sz="2800" b="1" dirty="0">
              <a:solidFill>
                <a:srgbClr val="4F1CE2"/>
              </a:solidFill>
              <a:effectLst/>
              <a:latin typeface="Times New Roman" panose="02020603050405020304" pitchFamily="18" charset="0"/>
              <a:ea typeface="宋体" panose="02010600030101010101" pitchFamily="2" charset="-122"/>
            </a:endParaRPr>
          </a:p>
          <a:p>
            <a:pPr algn="just"/>
            <a:r>
              <a:rPr lang="en-US" altLang="zh-CN" sz="2800" dirty="0">
                <a:effectLst/>
                <a:latin typeface="Times New Roman" panose="02020603050405020304" pitchFamily="18" charset="0"/>
                <a:ea typeface="宋体" panose="02010600030101010101" pitchFamily="2" charset="-122"/>
              </a:rPr>
              <a:t>        A</a:t>
            </a:r>
            <a:r>
              <a:rPr lang="en-US" altLang="zh-CN" sz="2800" dirty="0">
                <a:latin typeface="Times New Roman" panose="02020603050405020304" pitchFamily="18" charset="0"/>
                <a:ea typeface="宋体" panose="02010600030101010101" pitchFamily="2" charset="-122"/>
              </a:rPr>
              <a:t>.</a:t>
            </a:r>
            <a:r>
              <a:rPr lang="zh-CN" altLang="en-US" sz="2800" dirty="0">
                <a:latin typeface="Times New Roman" panose="02020603050405020304" pitchFamily="18" charset="0"/>
                <a:ea typeface="宋体" panose="02010600030101010101" pitchFamily="2" charset="-122"/>
              </a:rPr>
              <a:t> </a:t>
            </a:r>
            <a:r>
              <a:rPr lang="en-US" altLang="zh-CN" sz="2800" dirty="0">
                <a:effectLst/>
                <a:latin typeface="Times New Roman" panose="02020603050405020304" pitchFamily="18" charset="0"/>
                <a:ea typeface="宋体" panose="02010600030101010101" pitchFamily="2" charset="-122"/>
              </a:rPr>
              <a:t>The rise and fall of the Roman empire.       </a:t>
            </a:r>
            <a:endParaRPr lang="en-US" altLang="zh-CN" sz="2800" dirty="0">
              <a:effectLst/>
              <a:latin typeface="Times New Roman" panose="02020603050405020304" pitchFamily="18" charset="0"/>
              <a:ea typeface="宋体" panose="02010600030101010101" pitchFamily="2" charset="-122"/>
            </a:endParaRPr>
          </a:p>
          <a:p>
            <a:pPr algn="just"/>
            <a:r>
              <a:rPr lang="en-US" altLang="zh-CN" sz="2800" dirty="0">
                <a:effectLst/>
                <a:latin typeface="Times New Roman" panose="02020603050405020304" pitchFamily="18" charset="0"/>
                <a:ea typeface="宋体" panose="02010600030101010101" pitchFamily="2" charset="-122"/>
              </a:rPr>
              <a:t>        B. The function of machines in the war. </a:t>
            </a:r>
            <a:endParaRPr lang="zh-CN" altLang="zh-CN" sz="2800" dirty="0">
              <a:effectLst/>
              <a:latin typeface="Times New Roman" panose="02020603050405020304" pitchFamily="18" charset="0"/>
              <a:ea typeface="宋体" panose="02010600030101010101" pitchFamily="2" charset="-122"/>
            </a:endParaRPr>
          </a:p>
          <a:p>
            <a:pPr indent="304800" algn="just"/>
            <a:r>
              <a:rPr lang="en-US" altLang="zh-CN" sz="2800" dirty="0">
                <a:effectLst/>
                <a:latin typeface="Times New Roman" panose="02020603050405020304" pitchFamily="18" charset="0"/>
                <a:ea typeface="宋体" panose="02010600030101010101" pitchFamily="2" charset="-122"/>
              </a:rPr>
              <a:t>     C. Daily objects used by Roman civilians.      </a:t>
            </a:r>
            <a:endParaRPr lang="en-US" altLang="zh-CN" sz="2800" dirty="0">
              <a:effectLst/>
              <a:latin typeface="Times New Roman" panose="02020603050405020304" pitchFamily="18" charset="0"/>
              <a:ea typeface="宋体" panose="02010600030101010101" pitchFamily="2" charset="-122"/>
            </a:endParaRPr>
          </a:p>
          <a:p>
            <a:pPr indent="304800" algn="just"/>
            <a:r>
              <a:rPr lang="en-US" altLang="zh-CN" sz="2800" dirty="0">
                <a:solidFill>
                  <a:srgbClr val="FF0000"/>
                </a:solidFill>
                <a:latin typeface="Times New Roman" panose="02020603050405020304" pitchFamily="18" charset="0"/>
                <a:ea typeface="宋体" panose="02010600030101010101" pitchFamily="2" charset="-122"/>
              </a:rPr>
              <a:t>     </a:t>
            </a:r>
            <a:r>
              <a:rPr lang="en-US" altLang="zh-CN" sz="2800" dirty="0">
                <a:solidFill>
                  <a:srgbClr val="FF0000"/>
                </a:solidFill>
                <a:effectLst/>
                <a:latin typeface="Times New Roman" panose="02020603050405020304" pitchFamily="18" charset="0"/>
                <a:ea typeface="宋体" panose="02010600030101010101" pitchFamily="2" charset="-122"/>
              </a:rPr>
              <a:t>D. Life records of a retired Roman soldier. </a:t>
            </a:r>
            <a:endParaRPr lang="zh-CN" altLang="zh-CN" sz="2800" dirty="0">
              <a:solidFill>
                <a:srgbClr val="FF0000"/>
              </a:solidFill>
              <a:effectLst/>
              <a:latin typeface="Times New Roman" panose="02020603050405020304" pitchFamily="18" charset="0"/>
              <a:ea typeface="宋体" panose="02010600030101010101" pitchFamily="2" charset="-122"/>
            </a:endParaRPr>
          </a:p>
        </p:txBody>
      </p:sp>
      <p:sp>
        <p:nvSpPr>
          <p:cNvPr id="11" name="文本框 10"/>
          <p:cNvSpPr txBox="1"/>
          <p:nvPr/>
        </p:nvSpPr>
        <p:spPr>
          <a:xfrm>
            <a:off x="7026617" y="1689700"/>
            <a:ext cx="4600868" cy="521970"/>
          </a:xfrm>
          <a:prstGeom prst="rect">
            <a:avLst/>
          </a:prstGeom>
          <a:noFill/>
          <a:ln w="57150">
            <a:solidFill>
              <a:srgbClr val="FF0000"/>
            </a:solidFill>
          </a:ln>
        </p:spPr>
        <p:txBody>
          <a:bodyPr wrap="square" rtlCol="0">
            <a:spAutoFit/>
          </a:bodyPr>
          <a:lstStyle/>
          <a:p>
            <a:endParaRPr lang="zh-CN" altLang="en-US" sz="2800" dirty="0"/>
          </a:p>
        </p:txBody>
      </p:sp>
      <p:sp>
        <p:nvSpPr>
          <p:cNvPr id="12" name="文本框 11"/>
          <p:cNvSpPr txBox="1"/>
          <p:nvPr/>
        </p:nvSpPr>
        <p:spPr>
          <a:xfrm>
            <a:off x="433633" y="2157942"/>
            <a:ext cx="5194714" cy="521970"/>
          </a:xfrm>
          <a:prstGeom prst="rect">
            <a:avLst/>
          </a:prstGeom>
          <a:noFill/>
          <a:ln w="57150">
            <a:solidFill>
              <a:srgbClr val="FF0000"/>
            </a:solidFill>
          </a:ln>
        </p:spPr>
        <p:txBody>
          <a:bodyPr wrap="square" rtlCol="0">
            <a:spAutoFit/>
          </a:bodyPr>
          <a:lstStyle/>
          <a:p>
            <a:endParaRPr lang="zh-CN" altLang="en-US" sz="4000" dirty="0"/>
          </a:p>
        </p:txBody>
      </p:sp>
      <p:cxnSp>
        <p:nvCxnSpPr>
          <p:cNvPr id="14" name="直接箭头连接符 13"/>
          <p:cNvCxnSpPr/>
          <p:nvPr/>
        </p:nvCxnSpPr>
        <p:spPr>
          <a:xfrm flipV="1">
            <a:off x="5238750" y="2083324"/>
            <a:ext cx="5404112" cy="410066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152330" y="3904479"/>
            <a:ext cx="2236510" cy="584775"/>
          </a:xfrm>
          <a:prstGeom prst="rect">
            <a:avLst/>
          </a:prstGeom>
          <a:solidFill>
            <a:schemeClr val="bg1"/>
          </a:solidFill>
        </p:spPr>
        <p:txBody>
          <a:bodyPr wrap="none">
            <a:spAutoFit/>
          </a:bodyPr>
          <a:lstStyle/>
          <a:p>
            <a:r>
              <a:rPr lang="zh-CN" altLang="zh-CN" sz="3200" b="1" kern="100" dirty="0">
                <a:solidFill>
                  <a:srgbClr val="C217CD"/>
                </a:solidFill>
                <a:latin typeface="微软雅黑" panose="020B0503020204020204" pitchFamily="34" charset="-122"/>
                <a:ea typeface="微软雅黑" panose="020B0503020204020204" pitchFamily="34" charset="-122"/>
                <a:cs typeface="Times New Roman" panose="02020603050405020304" pitchFamily="18" charset="0"/>
              </a:rPr>
              <a:t>细节理解题</a:t>
            </a:r>
            <a:endParaRPr lang="zh-CN" altLang="en-US" sz="3200" b="1" dirty="0">
              <a:solidFill>
                <a:srgbClr val="C217CD"/>
              </a:solidFill>
              <a:latin typeface="微软雅黑" panose="020B0503020204020204" pitchFamily="34" charset="-122"/>
              <a:ea typeface="微软雅黑" panose="020B0503020204020204" pitchFamily="34" charset="-122"/>
            </a:endParaRPr>
          </a:p>
        </p:txBody>
      </p:sp>
      <p:pic>
        <p:nvPicPr>
          <p:cNvPr id="5126" name="图片 1" descr="logo横版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38084" y="3230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5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1000"/>
                                        <p:tgtEl>
                                          <p:spTgt spid="18"/>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up)">
                                      <p:cBhvr>
                                        <p:cTn id="14" dur="20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linds(horizont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linds(horizont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linds(horizontal)">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linds(horizontal)">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11" grpId="0" bldLvl="0" animBg="1"/>
      <p:bldP spid="12" grpId="0" bldLvl="0" animBg="1"/>
      <p:bldP spid="2" grpId="0" bldLvl="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4841" y="1456979"/>
            <a:ext cx="11992859" cy="2862322"/>
          </a:xfrm>
          <a:prstGeom prst="rect">
            <a:avLst/>
          </a:prstGeom>
          <a:solidFill>
            <a:schemeClr val="bg1"/>
          </a:solidFill>
        </p:spPr>
        <p:txBody>
          <a:bodyPr wrap="square">
            <a:spAutoFit/>
          </a:bodyPr>
          <a:lstStyle/>
          <a:p>
            <a:pPr indent="304800" algn="just" fontAlgn="auto">
              <a:lnSpc>
                <a:spcPct val="100000"/>
              </a:lnSpc>
              <a:spcAft>
                <a:spcPts val="0"/>
              </a:spcAft>
            </a:pPr>
            <a:r>
              <a:rPr lang="en-US" altLang="zh-CN" sz="3600" b="1" kern="100" dirty="0">
                <a:latin typeface="Times New Roman" panose="02020603050405020304" pitchFamily="18" charset="0"/>
                <a:ea typeface="宋体" panose="02010600030101010101" pitchFamily="2" charset="-122"/>
                <a:cs typeface="Times New Roman" panose="02020603050405020304" pitchFamily="18" charset="0"/>
              </a:rPr>
              <a:t>    </a:t>
            </a:r>
            <a:r>
              <a:rPr lang="en-US" sz="3600" b="1" kern="100" dirty="0">
                <a:latin typeface="Times New Roman" panose="02020603050405020304" pitchFamily="18" charset="0"/>
                <a:ea typeface="宋体" panose="02010600030101010101" pitchFamily="2" charset="-122"/>
                <a:cs typeface="Times New Roman" panose="02020603050405020304" pitchFamily="18" charset="0"/>
                <a:sym typeface="+mn-ea"/>
              </a:rPr>
              <a:t>Although visitors are treated</a:t>
            </a:r>
            <a:r>
              <a:rPr lang="en-US" sz="3600" b="1" u="sng" kern="100" dirty="0">
                <a:latin typeface="Times New Roman" panose="02020603050405020304" pitchFamily="18" charset="0"/>
                <a:ea typeface="宋体" panose="02010600030101010101" pitchFamily="2" charset="-122"/>
                <a:cs typeface="Times New Roman" panose="02020603050405020304" pitchFamily="18" charset="0"/>
                <a:sym typeface="+mn-ea"/>
              </a:rPr>
              <a:t>    58    </a:t>
            </a:r>
            <a:r>
              <a:rPr lang="en-US" sz="3600" b="1" kern="100" dirty="0">
                <a:latin typeface="Times New Roman" panose="02020603050405020304" pitchFamily="18" charset="0"/>
                <a:ea typeface="宋体" panose="02010600030101010101" pitchFamily="2" charset="-122"/>
                <a:cs typeface="Times New Roman" panose="02020603050405020304" pitchFamily="18" charset="0"/>
                <a:sym typeface="+mn-ea"/>
              </a:rPr>
              <a:t>masses of ice sculptures throughout Harbin City, Sun Island and Ice and Snow World, are the two main areas. Ice and Snow World area is largely open at night, </a:t>
            </a:r>
            <a:r>
              <a:rPr lang="en-US" sz="36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sym typeface="+mn-ea"/>
              </a:rPr>
              <a:t>and</a:t>
            </a:r>
            <a:r>
              <a:rPr lang="en-US" sz="3600" b="1" u="sng" kern="100" dirty="0">
                <a:latin typeface="Times New Roman" panose="02020603050405020304" pitchFamily="18" charset="0"/>
                <a:ea typeface="宋体" panose="02010600030101010101" pitchFamily="2" charset="-122"/>
                <a:cs typeface="Times New Roman" panose="02020603050405020304" pitchFamily="18" charset="0"/>
                <a:sym typeface="+mn-ea"/>
              </a:rPr>
              <a:t>         59   </a:t>
            </a:r>
            <a:r>
              <a:rPr lang="en-US" sz="3600" b="1" kern="100" dirty="0">
                <a:latin typeface="Times New Roman" panose="02020603050405020304" pitchFamily="18" charset="0"/>
                <a:ea typeface="宋体" panose="02010600030101010101" pitchFamily="2" charset="-122"/>
                <a:cs typeface="Times New Roman" panose="02020603050405020304" pitchFamily="18" charset="0"/>
                <a:sym typeface="+mn-ea"/>
              </a:rPr>
              <a:t>（</a:t>
            </a:r>
            <a:r>
              <a:rPr lang="en-US" sz="3600" b="1" kern="100" dirty="0" err="1">
                <a:latin typeface="Times New Roman" panose="02020603050405020304" pitchFamily="18" charset="0"/>
                <a:ea typeface="宋体" panose="02010600030101010101" pitchFamily="2" charset="-122"/>
                <a:cs typeface="Times New Roman" panose="02020603050405020304" pitchFamily="18" charset="0"/>
                <a:sym typeface="+mn-ea"/>
              </a:rPr>
              <a:t>feature）illuminated</a:t>
            </a:r>
            <a:r>
              <a:rPr lang="en-US" sz="3600" b="1" kern="100" dirty="0">
                <a:latin typeface="Times New Roman" panose="02020603050405020304" pitchFamily="18" charset="0"/>
                <a:ea typeface="宋体" panose="02010600030101010101" pitchFamily="2" charset="-122"/>
                <a:cs typeface="Times New Roman" panose="02020603050405020304" pitchFamily="18" charset="0"/>
                <a:sym typeface="+mn-ea"/>
              </a:rPr>
              <a:t> ice skyscrapers. </a:t>
            </a:r>
            <a:endParaRPr sz="3600" b="1" kern="100" dirty="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3" name="文本框 2"/>
          <p:cNvSpPr txBox="1"/>
          <p:nvPr/>
        </p:nvSpPr>
        <p:spPr>
          <a:xfrm>
            <a:off x="8373764" y="1406117"/>
            <a:ext cx="855077" cy="519566"/>
          </a:xfrm>
          <a:prstGeom prst="rect">
            <a:avLst/>
          </a:prstGeom>
          <a:noFill/>
          <a:extLst>
            <a:ext uri="{909E8E84-426E-40DD-AFC4-6F175D3DCCD1}">
              <a14:hiddenFill xmlns:a14="http://schemas.microsoft.com/office/drawing/2010/main">
                <a:solidFill>
                  <a:schemeClr val="accent2">
                    <a:lumMod val="75000"/>
                  </a:schemeClr>
                </a:solidFill>
              </a14:hiddenFill>
            </a:ext>
          </a:extLst>
        </p:spPr>
        <p:txBody>
          <a:bodyPr wrap="square" rtlCol="0">
            <a:spAutoFit/>
          </a:bodyPr>
          <a:lstStyle/>
          <a:p>
            <a:pPr>
              <a:lnSpc>
                <a:spcPts val="3300"/>
              </a:lnSpc>
            </a:pPr>
            <a:r>
              <a:rPr lang="en-US" sz="3600" b="1" dirty="0">
                <a:solidFill>
                  <a:srgbClr val="FF0000"/>
                </a:solidFill>
                <a:latin typeface="微软雅黑" panose="020B0503020204020204" pitchFamily="34" charset="-122"/>
                <a:ea typeface="微软雅黑" panose="020B0503020204020204" pitchFamily="34" charset="-122"/>
              </a:rPr>
              <a:t>to</a:t>
            </a:r>
            <a:endParaRPr lang="en-US" sz="3600" b="1" dirty="0">
              <a:solidFill>
                <a:srgbClr val="FF0000"/>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603315" y="73432"/>
            <a:ext cx="10407192" cy="1077218"/>
          </a:xfrm>
          <a:prstGeom prst="rect">
            <a:avLst/>
          </a:prstGeom>
          <a:solidFill>
            <a:srgbClr val="FFC000"/>
          </a:solidFill>
        </p:spPr>
        <p:txBody>
          <a:bodyPr wrap="square" rtlCol="0">
            <a:spAutoFit/>
          </a:bodyPr>
          <a:lstStyle/>
          <a:p>
            <a:r>
              <a:rPr lang="en-US" altLang="zh-CN" sz="3200" b="1" dirty="0">
                <a:solidFill>
                  <a:schemeClr val="tx1"/>
                </a:solidFill>
              </a:rPr>
              <a:t>58.</a:t>
            </a:r>
            <a:r>
              <a:rPr lang="zh-CN" altLang="en-US" sz="3200" b="1" dirty="0">
                <a:solidFill>
                  <a:schemeClr val="tx1"/>
                </a:solidFill>
              </a:rPr>
              <a:t>考查介词 </a:t>
            </a:r>
            <a:r>
              <a:rPr lang="en-US" altLang="zh-CN" sz="3200" b="1" dirty="0">
                <a:solidFill>
                  <a:srgbClr val="C217CD"/>
                </a:solidFill>
              </a:rPr>
              <a:t>treat sb to </a:t>
            </a:r>
            <a:r>
              <a:rPr lang="en-US" altLang="zh-CN" sz="3200" b="1" dirty="0" err="1">
                <a:solidFill>
                  <a:srgbClr val="C217CD"/>
                </a:solidFill>
              </a:rPr>
              <a:t>sth</a:t>
            </a:r>
            <a:r>
              <a:rPr lang="en-US" altLang="zh-CN" sz="3200" b="1" dirty="0">
                <a:solidFill>
                  <a:srgbClr val="C217CD"/>
                </a:solidFill>
              </a:rPr>
              <a:t> </a:t>
            </a:r>
            <a:r>
              <a:rPr lang="zh-CN" altLang="en-US" sz="3200" b="1" dirty="0">
                <a:solidFill>
                  <a:schemeClr val="tx1"/>
                </a:solidFill>
              </a:rPr>
              <a:t>的被动语态</a:t>
            </a:r>
            <a:r>
              <a:rPr lang="en-US" altLang="zh-CN" sz="3200" b="1" dirty="0">
                <a:solidFill>
                  <a:srgbClr val="C217CD"/>
                </a:solidFill>
              </a:rPr>
              <a:t>be treated to </a:t>
            </a:r>
            <a:r>
              <a:rPr lang="en-US" altLang="zh-CN" sz="3200" b="1" dirty="0" err="1">
                <a:solidFill>
                  <a:srgbClr val="C217CD"/>
                </a:solidFill>
              </a:rPr>
              <a:t>sth</a:t>
            </a:r>
            <a:r>
              <a:rPr lang="en-US" altLang="zh-CN" sz="3200" b="1" dirty="0">
                <a:solidFill>
                  <a:srgbClr val="C217CD"/>
                </a:solidFill>
              </a:rPr>
              <a:t> </a:t>
            </a:r>
            <a:r>
              <a:rPr lang="zh-CN" altLang="en-US" sz="3200" b="1" dirty="0">
                <a:solidFill>
                  <a:schemeClr val="tx1"/>
                </a:solidFill>
              </a:rPr>
              <a:t>，此处译为：游客可以欣赏</a:t>
            </a:r>
            <a:r>
              <a:rPr lang="en-US" altLang="zh-CN" sz="3200" b="1" dirty="0" err="1">
                <a:solidFill>
                  <a:schemeClr val="tx1"/>
                </a:solidFill>
              </a:rPr>
              <a:t>sth</a:t>
            </a:r>
            <a:r>
              <a:rPr lang="zh-CN" altLang="en-US" sz="3200" b="1" dirty="0">
                <a:solidFill>
                  <a:schemeClr val="tx1"/>
                </a:solidFill>
              </a:rPr>
              <a:t> </a:t>
            </a:r>
            <a:endParaRPr lang="zh-CN" altLang="en-US" sz="3200" b="1" dirty="0">
              <a:solidFill>
                <a:schemeClr val="tx1"/>
              </a:solidFill>
            </a:endParaRPr>
          </a:p>
        </p:txBody>
      </p:sp>
      <p:sp>
        <p:nvSpPr>
          <p:cNvPr id="7" name="文本框 6"/>
          <p:cNvSpPr txBox="1"/>
          <p:nvPr/>
        </p:nvSpPr>
        <p:spPr>
          <a:xfrm>
            <a:off x="386499" y="4324299"/>
            <a:ext cx="11691201" cy="1077218"/>
          </a:xfrm>
          <a:prstGeom prst="rect">
            <a:avLst/>
          </a:prstGeom>
          <a:solidFill>
            <a:srgbClr val="92D050"/>
          </a:solidFill>
        </p:spPr>
        <p:txBody>
          <a:bodyPr wrap="square" rtlCol="0">
            <a:spAutoFit/>
          </a:bodyPr>
          <a:lstStyle/>
          <a:p>
            <a:r>
              <a:rPr lang="en-US" altLang="zh-CN" sz="3200" b="1" dirty="0">
                <a:solidFill>
                  <a:schemeClr val="tx1"/>
                </a:solidFill>
              </a:rPr>
              <a:t>59.</a:t>
            </a:r>
            <a:r>
              <a:rPr lang="zh-CN" altLang="en-US" sz="3200" b="1" dirty="0">
                <a:solidFill>
                  <a:schemeClr val="tx1"/>
                </a:solidFill>
              </a:rPr>
              <a:t>考查谓语  </a:t>
            </a:r>
            <a:r>
              <a:rPr lang="en-US" altLang="zh-CN" sz="3200" b="1" dirty="0">
                <a:solidFill>
                  <a:schemeClr val="tx1"/>
                </a:solidFill>
              </a:rPr>
              <a:t>feature  </a:t>
            </a:r>
            <a:r>
              <a:rPr lang="zh-CN" altLang="en-US" sz="3200" b="1" dirty="0">
                <a:solidFill>
                  <a:schemeClr val="tx1"/>
                </a:solidFill>
              </a:rPr>
              <a:t>此处是动词，</a:t>
            </a:r>
            <a:r>
              <a:rPr lang="en-US" altLang="zh-CN" sz="3200" b="1" dirty="0">
                <a:solidFill>
                  <a:srgbClr val="C217CD"/>
                </a:solidFill>
              </a:rPr>
              <a:t>feature </a:t>
            </a:r>
            <a:r>
              <a:rPr lang="en-US" altLang="zh-CN" sz="3200" b="1" dirty="0" err="1">
                <a:solidFill>
                  <a:srgbClr val="C217CD"/>
                </a:solidFill>
              </a:rPr>
              <a:t>sth</a:t>
            </a:r>
            <a:r>
              <a:rPr lang="en-US" altLang="zh-CN" sz="3200" b="1" dirty="0">
                <a:solidFill>
                  <a:srgbClr val="C217CD"/>
                </a:solidFill>
              </a:rPr>
              <a:t> </a:t>
            </a:r>
            <a:r>
              <a:rPr lang="zh-CN" altLang="en-US" sz="3200" b="1" dirty="0">
                <a:solidFill>
                  <a:schemeClr val="tx1"/>
                </a:solidFill>
              </a:rPr>
              <a:t>意为：具有某种特点</a:t>
            </a:r>
            <a:endParaRPr lang="zh-CN" altLang="en-US" sz="3200" b="1" dirty="0">
              <a:solidFill>
                <a:schemeClr val="tx1"/>
              </a:solidFill>
            </a:endParaRPr>
          </a:p>
        </p:txBody>
      </p:sp>
      <p:sp>
        <p:nvSpPr>
          <p:cNvPr id="5" name="文本框 4"/>
          <p:cNvSpPr txBox="1"/>
          <p:nvPr/>
        </p:nvSpPr>
        <p:spPr>
          <a:xfrm>
            <a:off x="7136502" y="3188512"/>
            <a:ext cx="2181860" cy="519566"/>
          </a:xfrm>
          <a:prstGeom prst="rect">
            <a:avLst/>
          </a:prstGeom>
          <a:solidFill>
            <a:schemeClr val="bg1"/>
          </a:solidFill>
        </p:spPr>
        <p:txBody>
          <a:bodyPr wrap="square" rtlCol="0">
            <a:spAutoFit/>
          </a:bodyPr>
          <a:lstStyle/>
          <a:p>
            <a:pPr>
              <a:lnSpc>
                <a:spcPts val="3300"/>
              </a:lnSpc>
            </a:pPr>
            <a:r>
              <a:rPr lang="en-US" sz="3600" b="1" dirty="0">
                <a:solidFill>
                  <a:srgbClr val="FF0000"/>
                </a:solidFill>
                <a:latin typeface="微软雅黑" panose="020B0503020204020204" pitchFamily="34" charset="-122"/>
                <a:ea typeface="微软雅黑" panose="020B0503020204020204" pitchFamily="34" charset="-122"/>
              </a:rPr>
              <a:t>features</a:t>
            </a:r>
            <a:endParaRPr lang="en-US" sz="3600" b="1" dirty="0">
              <a:solidFill>
                <a:srgbClr val="FF0000"/>
              </a:solidFill>
              <a:latin typeface="微软雅黑" panose="020B0503020204020204" pitchFamily="34" charset="-122"/>
              <a:ea typeface="微软雅黑" panose="020B0503020204020204" pitchFamily="34" charset="-122"/>
            </a:endParaRPr>
          </a:p>
        </p:txBody>
      </p:sp>
      <p:pic>
        <p:nvPicPr>
          <p:cNvPr id="5126" name="图片 1" descr="logo横版 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338084" y="3230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ox(in)">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20" grpId="0" bldLvl="0" animBg="1"/>
      <p:bldP spid="7" grpId="0" bldLvl="0" animBg="1"/>
      <p:bldP spid="5" grpId="0" bldLvl="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4841" y="2060295"/>
            <a:ext cx="11992859" cy="3970318"/>
          </a:xfrm>
          <a:prstGeom prst="rect">
            <a:avLst/>
          </a:prstGeom>
          <a:solidFill>
            <a:schemeClr val="bg1"/>
          </a:solidFill>
        </p:spPr>
        <p:txBody>
          <a:bodyPr wrap="square">
            <a:spAutoFit/>
          </a:bodyPr>
          <a:lstStyle/>
          <a:p>
            <a:pPr indent="304800" algn="just" fontAlgn="auto">
              <a:lnSpc>
                <a:spcPct val="100000"/>
              </a:lnSpc>
              <a:spcAft>
                <a:spcPts val="0"/>
              </a:spcAft>
            </a:pPr>
            <a:r>
              <a:rPr lang="en-US" altLang="zh-CN" sz="3600" b="1" kern="100" dirty="0">
                <a:latin typeface="Times New Roman" panose="02020603050405020304" pitchFamily="18" charset="0"/>
                <a:ea typeface="宋体" panose="02010600030101010101" pitchFamily="2" charset="-122"/>
                <a:cs typeface="Times New Roman" panose="02020603050405020304" pitchFamily="18" charset="0"/>
              </a:rPr>
              <a:t>    </a:t>
            </a:r>
            <a:r>
              <a:rPr lang="en-US" sz="3600" b="1" kern="100" dirty="0">
                <a:latin typeface="Times New Roman" panose="02020603050405020304" pitchFamily="18" charset="0"/>
                <a:ea typeface="宋体" panose="02010600030101010101" pitchFamily="2" charset="-122"/>
                <a:cs typeface="Times New Roman" panose="02020603050405020304" pitchFamily="18" charset="0"/>
                <a:sym typeface="+mn-ea"/>
              </a:rPr>
              <a:t>This year, they‘ve also added </a:t>
            </a:r>
            <a:r>
              <a:rPr lang="en-US" sz="3600" b="1" kern="100" dirty="0">
                <a:solidFill>
                  <a:srgbClr val="C217CD"/>
                </a:solidFill>
                <a:latin typeface="Times New Roman" panose="02020603050405020304" pitchFamily="18" charset="0"/>
                <a:ea typeface="宋体" panose="02010600030101010101" pitchFamily="2" charset="-122"/>
                <a:cs typeface="Times New Roman" panose="02020603050405020304" pitchFamily="18" charset="0"/>
                <a:sym typeface="+mn-ea"/>
              </a:rPr>
              <a:t>such a towering snowflake Ferris wheel （</a:t>
            </a:r>
            <a:r>
              <a:rPr lang="zh-CN" altLang="en-US" sz="3600" b="1" kern="100" dirty="0">
                <a:solidFill>
                  <a:srgbClr val="C217CD"/>
                </a:solidFill>
                <a:latin typeface="Times New Roman" panose="02020603050405020304" pitchFamily="18" charset="0"/>
                <a:ea typeface="宋体" panose="02010600030101010101" pitchFamily="2" charset="-122"/>
                <a:cs typeface="Times New Roman" panose="02020603050405020304" pitchFamily="18" charset="0"/>
                <a:sym typeface="+mn-ea"/>
              </a:rPr>
              <a:t>摩天轮</a:t>
            </a:r>
            <a:r>
              <a:rPr lang="zh-CN" altLang="en-US" sz="3600" b="1" u="sng" kern="100" dirty="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3600" b="1" u="sng" kern="100" dirty="0">
                <a:latin typeface="Times New Roman" panose="02020603050405020304" pitchFamily="18" charset="0"/>
                <a:ea typeface="宋体" panose="02010600030101010101" pitchFamily="2" charset="-122"/>
                <a:cs typeface="Times New Roman" panose="02020603050405020304" pitchFamily="18" charset="0"/>
                <a:sym typeface="+mn-ea"/>
              </a:rPr>
              <a:t>60        </a:t>
            </a:r>
            <a:r>
              <a:rPr lang="en-US" sz="3600" b="1" i="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sym typeface="+mn-ea"/>
              </a:rPr>
              <a:t>visitors can take in the    </a:t>
            </a:r>
            <a:r>
              <a:rPr lang="en-US" sz="3600" b="1" i="1" u="sng"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sym typeface="+mn-ea"/>
              </a:rPr>
              <a:t>61             </a:t>
            </a:r>
            <a:r>
              <a:rPr lang="en-US" sz="3600" b="1" i="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3600" b="1" i="1" kern="100" dirty="0" err="1">
                <a:solidFill>
                  <a:srgbClr val="0000FF"/>
                </a:solidFill>
                <a:latin typeface="Times New Roman" panose="02020603050405020304" pitchFamily="18" charset="0"/>
                <a:ea typeface="宋体" panose="02010600030101010101" pitchFamily="2" charset="-122"/>
                <a:cs typeface="Times New Roman" panose="02020603050405020304" pitchFamily="18" charset="0"/>
                <a:sym typeface="+mn-ea"/>
              </a:rPr>
              <a:t>complete）of</a:t>
            </a:r>
            <a:r>
              <a:rPr lang="en-US" sz="3600" b="1" i="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sym typeface="+mn-ea"/>
              </a:rPr>
              <a:t> this impressive winter wonderland from the air.</a:t>
            </a:r>
            <a:r>
              <a:rPr lang="en-US" sz="3600" b="1" kern="100" dirty="0">
                <a:latin typeface="Times New Roman" panose="02020603050405020304" pitchFamily="18" charset="0"/>
                <a:ea typeface="宋体" panose="02010600030101010101" pitchFamily="2" charset="-122"/>
                <a:cs typeface="Times New Roman" panose="02020603050405020304" pitchFamily="18" charset="0"/>
                <a:sym typeface="+mn-ea"/>
              </a:rPr>
              <a:t>     The festival has established </a:t>
            </a:r>
            <a:endParaRPr lang="en-US" sz="3600" b="1" kern="1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indent="304800" algn="just" fontAlgn="auto">
              <a:lnSpc>
                <a:spcPct val="100000"/>
              </a:lnSpc>
              <a:spcAft>
                <a:spcPts val="0"/>
              </a:spcAft>
            </a:pPr>
            <a:r>
              <a:rPr lang="en-US" sz="3600" b="1" u="sng" kern="100" dirty="0">
                <a:latin typeface="Times New Roman" panose="02020603050405020304" pitchFamily="18" charset="0"/>
                <a:ea typeface="宋体" panose="02010600030101010101" pitchFamily="2" charset="-122"/>
                <a:cs typeface="Times New Roman" panose="02020603050405020304" pitchFamily="18" charset="0"/>
                <a:sym typeface="+mn-ea"/>
              </a:rPr>
              <a:t>   62          </a:t>
            </a:r>
            <a:r>
              <a:rPr lang="en-US" sz="3600" b="1" kern="100" dirty="0">
                <a:latin typeface="Times New Roman" panose="02020603050405020304" pitchFamily="18" charset="0"/>
                <a:ea typeface="宋体" panose="02010600030101010101" pitchFamily="2" charset="-122"/>
                <a:cs typeface="Times New Roman" panose="02020603050405020304" pitchFamily="18" charset="0"/>
                <a:sym typeface="+mn-ea"/>
              </a:rPr>
              <a:t>（</a:t>
            </a:r>
            <a:r>
              <a:rPr lang="en-US" sz="3600" b="1" kern="100" dirty="0" err="1">
                <a:latin typeface="Times New Roman" panose="02020603050405020304" pitchFamily="18" charset="0"/>
                <a:ea typeface="宋体" panose="02010600030101010101" pitchFamily="2" charset="-122"/>
                <a:cs typeface="Times New Roman" panose="02020603050405020304" pitchFamily="18" charset="0"/>
                <a:sym typeface="+mn-ea"/>
              </a:rPr>
              <a:t>it）as</a:t>
            </a:r>
            <a:r>
              <a:rPr lang="en-US" sz="3600" b="1" kern="100" dirty="0">
                <a:latin typeface="Times New Roman" panose="02020603050405020304" pitchFamily="18" charset="0"/>
                <a:ea typeface="宋体" panose="02010600030101010101" pitchFamily="2" charset="-122"/>
                <a:cs typeface="Times New Roman" panose="02020603050405020304" pitchFamily="18" charset="0"/>
                <a:sym typeface="+mn-ea"/>
              </a:rPr>
              <a:t> one of the best winter celebrations worldwide, and has been pulling in an estimated 28. 7 billion yuan （£ 3. 2 </a:t>
            </a:r>
            <a:r>
              <a:rPr lang="en-US" sz="3600" b="1" kern="100" dirty="0" err="1">
                <a:latin typeface="Times New Roman" panose="02020603050405020304" pitchFamily="18" charset="0"/>
                <a:ea typeface="宋体" panose="02010600030101010101" pitchFamily="2" charset="-122"/>
                <a:cs typeface="Times New Roman" panose="02020603050405020304" pitchFamily="18" charset="0"/>
                <a:sym typeface="+mn-ea"/>
              </a:rPr>
              <a:t>billion）per</a:t>
            </a:r>
            <a:r>
              <a:rPr lang="en-US" sz="3600" b="1" kern="100" dirty="0">
                <a:latin typeface="Times New Roman" panose="02020603050405020304" pitchFamily="18" charset="0"/>
                <a:ea typeface="宋体" panose="02010600030101010101" pitchFamily="2" charset="-122"/>
                <a:cs typeface="Times New Roman" panose="02020603050405020304" pitchFamily="18" charset="0"/>
                <a:sym typeface="+mn-ea"/>
              </a:rPr>
              <a:t> year. </a:t>
            </a:r>
            <a:endParaRPr sz="3600" b="1" kern="100" dirty="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3" name="文本框 2"/>
          <p:cNvSpPr txBox="1"/>
          <p:nvPr/>
        </p:nvSpPr>
        <p:spPr>
          <a:xfrm>
            <a:off x="4883084" y="2622175"/>
            <a:ext cx="1813091" cy="519566"/>
          </a:xfrm>
          <a:prstGeom prst="rect">
            <a:avLst/>
          </a:prstGeom>
          <a:solidFill>
            <a:schemeClr val="bg1"/>
          </a:solidFill>
        </p:spPr>
        <p:txBody>
          <a:bodyPr wrap="square" rtlCol="0">
            <a:spAutoFit/>
          </a:bodyPr>
          <a:lstStyle/>
          <a:p>
            <a:pPr>
              <a:lnSpc>
                <a:spcPts val="3300"/>
              </a:lnSpc>
            </a:pPr>
            <a:r>
              <a:rPr lang="en-US" sz="3600" b="1" dirty="0">
                <a:solidFill>
                  <a:srgbClr val="FF0000"/>
                </a:solidFill>
                <a:latin typeface="微软雅黑" panose="020B0503020204020204" pitchFamily="34" charset="-122"/>
                <a:ea typeface="微软雅黑" panose="020B0503020204020204" pitchFamily="34" charset="-122"/>
              </a:rPr>
              <a:t>where</a:t>
            </a:r>
            <a:endParaRPr lang="en-US" sz="3600" b="1" dirty="0">
              <a:solidFill>
                <a:srgbClr val="FF0000"/>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603315" y="73432"/>
            <a:ext cx="10407192" cy="584775"/>
          </a:xfrm>
          <a:prstGeom prst="rect">
            <a:avLst/>
          </a:prstGeom>
          <a:solidFill>
            <a:srgbClr val="FFC000"/>
          </a:solidFill>
        </p:spPr>
        <p:txBody>
          <a:bodyPr wrap="square" rtlCol="0">
            <a:spAutoFit/>
          </a:bodyPr>
          <a:lstStyle/>
          <a:p>
            <a:r>
              <a:rPr lang="en-US" altLang="zh-CN" sz="3200" b="1" dirty="0">
                <a:solidFill>
                  <a:schemeClr val="tx1"/>
                </a:solidFill>
              </a:rPr>
              <a:t>60.</a:t>
            </a:r>
            <a:r>
              <a:rPr lang="zh-CN" altLang="en-US" sz="3200" b="1" dirty="0">
                <a:solidFill>
                  <a:schemeClr val="tx1"/>
                </a:solidFill>
              </a:rPr>
              <a:t>考查</a:t>
            </a:r>
            <a:r>
              <a:rPr lang="zh-CN" altLang="en-US" sz="3200" b="1" dirty="0"/>
              <a:t>定语从句关系副词 ，修饰先行词</a:t>
            </a:r>
            <a:r>
              <a:rPr lang="en-US" altLang="zh-CN" sz="3200" b="1" dirty="0"/>
              <a:t>Ferris wheel </a:t>
            </a:r>
            <a:endParaRPr lang="zh-CN" altLang="en-US" sz="3200" b="1" dirty="0">
              <a:solidFill>
                <a:schemeClr val="tx1"/>
              </a:solidFill>
            </a:endParaRPr>
          </a:p>
        </p:txBody>
      </p:sp>
      <p:sp>
        <p:nvSpPr>
          <p:cNvPr id="7" name="文本框 6"/>
          <p:cNvSpPr txBox="1"/>
          <p:nvPr/>
        </p:nvSpPr>
        <p:spPr>
          <a:xfrm>
            <a:off x="386499" y="638417"/>
            <a:ext cx="11691201" cy="1569660"/>
          </a:xfrm>
          <a:prstGeom prst="rect">
            <a:avLst/>
          </a:prstGeom>
          <a:solidFill>
            <a:srgbClr val="92D050"/>
          </a:solidFill>
        </p:spPr>
        <p:txBody>
          <a:bodyPr wrap="square" rtlCol="0">
            <a:spAutoFit/>
          </a:bodyPr>
          <a:lstStyle/>
          <a:p>
            <a:r>
              <a:rPr lang="en-US" altLang="zh-CN" sz="3200" b="1" dirty="0">
                <a:solidFill>
                  <a:schemeClr val="tx1"/>
                </a:solidFill>
              </a:rPr>
              <a:t>61. </a:t>
            </a:r>
            <a:r>
              <a:rPr lang="zh-CN" altLang="en-US" sz="3200" b="1" dirty="0">
                <a:solidFill>
                  <a:schemeClr val="tx1"/>
                </a:solidFill>
              </a:rPr>
              <a:t>考查名词作宾语。</a:t>
            </a:r>
            <a:r>
              <a:rPr lang="zh-CN" altLang="en-US" sz="3200" b="1" dirty="0"/>
              <a:t>这里描述了游客可以从空中欣赏这个令人印象深刻的冬季仙境。 </a:t>
            </a:r>
            <a:r>
              <a:rPr lang="en-US" altLang="zh-CN" sz="3200" b="1" dirty="0"/>
              <a:t>"completeness"</a:t>
            </a:r>
            <a:r>
              <a:rPr lang="zh-CN" altLang="en-US" sz="3200" b="1" dirty="0"/>
              <a:t>是名词，用来描述这个仙境的完整性或完整程度</a:t>
            </a:r>
            <a:endParaRPr lang="zh-CN" altLang="en-US" sz="3200" b="1" dirty="0">
              <a:solidFill>
                <a:schemeClr val="tx1"/>
              </a:solidFill>
            </a:endParaRPr>
          </a:p>
        </p:txBody>
      </p:sp>
      <p:sp>
        <p:nvSpPr>
          <p:cNvPr id="5" name="文本框 4"/>
          <p:cNvSpPr txBox="1"/>
          <p:nvPr/>
        </p:nvSpPr>
        <p:spPr>
          <a:xfrm>
            <a:off x="1734532" y="3198304"/>
            <a:ext cx="3365369" cy="519566"/>
          </a:xfrm>
          <a:prstGeom prst="rect">
            <a:avLst/>
          </a:prstGeom>
          <a:solidFill>
            <a:schemeClr val="bg1"/>
          </a:solidFill>
        </p:spPr>
        <p:txBody>
          <a:bodyPr wrap="square" rtlCol="0">
            <a:spAutoFit/>
          </a:bodyPr>
          <a:lstStyle/>
          <a:p>
            <a:pPr>
              <a:lnSpc>
                <a:spcPts val="3300"/>
              </a:lnSpc>
            </a:pPr>
            <a:r>
              <a:rPr lang="en-US" sz="3600" b="1" dirty="0">
                <a:solidFill>
                  <a:srgbClr val="FF0000"/>
                </a:solidFill>
                <a:latin typeface="微软雅黑" panose="020B0503020204020204" pitchFamily="34" charset="-122"/>
                <a:ea typeface="微软雅黑" panose="020B0503020204020204" pitchFamily="34" charset="-122"/>
              </a:rPr>
              <a:t>completeness</a:t>
            </a:r>
            <a:endParaRPr lang="en-US" sz="3600" b="1" dirty="0">
              <a:solidFill>
                <a:srgbClr val="FF0000"/>
              </a:solidFill>
              <a:latin typeface="微软雅黑" panose="020B0503020204020204" pitchFamily="34" charset="-122"/>
              <a:ea typeface="微软雅黑" panose="020B0503020204020204" pitchFamily="34" charset="-122"/>
            </a:endParaRPr>
          </a:p>
        </p:txBody>
      </p:sp>
      <p:sp>
        <p:nvSpPr>
          <p:cNvPr id="4" name="矩形 3"/>
          <p:cNvSpPr/>
          <p:nvPr>
            <p:custDataLst>
              <p:tags r:id="rId1"/>
            </p:custDataLst>
          </p:nvPr>
        </p:nvSpPr>
        <p:spPr>
          <a:xfrm>
            <a:off x="10576875" y="2755709"/>
            <a:ext cx="1500826" cy="404887"/>
          </a:xfrm>
          <a:prstGeom prst="rect">
            <a:avLst/>
          </a:prstGeom>
          <a:noFill/>
          <a:ln w="38100">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1654216" y="4354870"/>
            <a:ext cx="1616885" cy="519566"/>
          </a:xfrm>
          <a:prstGeom prst="rect">
            <a:avLst/>
          </a:prstGeom>
          <a:solidFill>
            <a:schemeClr val="bg1"/>
          </a:solidFill>
        </p:spPr>
        <p:txBody>
          <a:bodyPr wrap="square" rtlCol="0">
            <a:spAutoFit/>
          </a:bodyPr>
          <a:lstStyle/>
          <a:p>
            <a:pPr>
              <a:lnSpc>
                <a:spcPts val="3300"/>
              </a:lnSpc>
            </a:pPr>
            <a:r>
              <a:rPr lang="en-US" altLang="zh-CN" sz="3600" b="1" dirty="0">
                <a:solidFill>
                  <a:srgbClr val="FF0000"/>
                </a:solidFill>
                <a:latin typeface="微软雅黑" panose="020B0503020204020204" pitchFamily="34" charset="-122"/>
                <a:ea typeface="微软雅黑" panose="020B0503020204020204" pitchFamily="34" charset="-122"/>
              </a:rPr>
              <a:t>itself</a:t>
            </a:r>
            <a:endParaRPr lang="en-US" sz="3600" b="1" dirty="0">
              <a:solidFill>
                <a:srgbClr val="FF0000"/>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538900" y="6079253"/>
            <a:ext cx="6157276" cy="584775"/>
          </a:xfrm>
          <a:prstGeom prst="rect">
            <a:avLst/>
          </a:prstGeom>
          <a:solidFill>
            <a:srgbClr val="92D050"/>
          </a:solidFill>
        </p:spPr>
        <p:txBody>
          <a:bodyPr wrap="square" rtlCol="0">
            <a:spAutoFit/>
          </a:bodyPr>
          <a:lstStyle/>
          <a:p>
            <a:r>
              <a:rPr lang="en-US" altLang="zh-CN" sz="3200" b="1" dirty="0">
                <a:solidFill>
                  <a:schemeClr val="tx1"/>
                </a:solidFill>
              </a:rPr>
              <a:t>62. </a:t>
            </a:r>
            <a:r>
              <a:rPr lang="zh-CN" altLang="en-US" sz="3200" b="1" dirty="0">
                <a:solidFill>
                  <a:schemeClr val="tx1"/>
                </a:solidFill>
              </a:rPr>
              <a:t>考查反身代词，指节日本身。</a:t>
            </a:r>
            <a:endParaRPr lang="zh-CN" altLang="en-US" sz="3200" b="1" dirty="0">
              <a:solidFill>
                <a:schemeClr val="tx1"/>
              </a:solidFill>
            </a:endParaRPr>
          </a:p>
        </p:txBody>
      </p:sp>
      <p:pic>
        <p:nvPicPr>
          <p:cNvPr id="5126" name="图片 1" descr="logo横版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38084" y="3230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ox(in)">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ox(in)">
                                      <p:cBhvr>
                                        <p:cTn id="31" dur="20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ox(in)">
                                      <p:cBhvr>
                                        <p:cTn id="3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20" grpId="0" bldLvl="0" animBg="1"/>
      <p:bldP spid="7" grpId="0" bldLvl="0" animBg="1"/>
      <p:bldP spid="5" grpId="0" bldLvl="0" animBg="1"/>
      <p:bldP spid="4" grpId="0" bldLvl="0" animBg="1"/>
      <p:bldP spid="6" grpId="0" bldLvl="0" animBg="1"/>
      <p:bldP spid="8" grpId="0" bldLvl="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4841" y="1805771"/>
            <a:ext cx="11992859" cy="3970318"/>
          </a:xfrm>
          <a:prstGeom prst="rect">
            <a:avLst/>
          </a:prstGeom>
          <a:solidFill>
            <a:schemeClr val="bg1"/>
          </a:solidFill>
        </p:spPr>
        <p:txBody>
          <a:bodyPr wrap="square">
            <a:spAutoFit/>
          </a:bodyPr>
          <a:lstStyle/>
          <a:p>
            <a:pPr indent="304800" algn="just" fontAlgn="auto">
              <a:lnSpc>
                <a:spcPct val="100000"/>
              </a:lnSpc>
              <a:spcAft>
                <a:spcPts val="0"/>
              </a:spcAft>
            </a:pPr>
            <a:r>
              <a:rPr lang="en-US" altLang="zh-CN" sz="3600" b="1" kern="100" dirty="0">
                <a:latin typeface="Times New Roman" panose="02020603050405020304" pitchFamily="18" charset="0"/>
                <a:ea typeface="宋体" panose="02010600030101010101" pitchFamily="2" charset="-122"/>
                <a:cs typeface="Times New Roman" panose="02020603050405020304" pitchFamily="18" charset="0"/>
              </a:rPr>
              <a:t>    </a:t>
            </a:r>
            <a:r>
              <a:rPr lang="en-US" sz="3600" b="1" kern="100" dirty="0">
                <a:latin typeface="Times New Roman" panose="02020603050405020304" pitchFamily="18" charset="0"/>
                <a:ea typeface="宋体" panose="02010600030101010101" pitchFamily="2" charset="-122"/>
                <a:cs typeface="Times New Roman" panose="02020603050405020304" pitchFamily="18" charset="0"/>
                <a:sym typeface="+mn-ea"/>
              </a:rPr>
              <a:t>One travel guide said: "I've always had</a:t>
            </a:r>
            <a:r>
              <a:rPr lang="en-US" sz="3600" b="1" u="sng" kern="100" dirty="0">
                <a:latin typeface="Times New Roman" panose="02020603050405020304" pitchFamily="18" charset="0"/>
                <a:ea typeface="宋体" panose="02010600030101010101" pitchFamily="2" charset="-122"/>
                <a:cs typeface="Times New Roman" panose="02020603050405020304" pitchFamily="18" charset="0"/>
                <a:sym typeface="+mn-ea"/>
              </a:rPr>
              <a:t>          63    </a:t>
            </a:r>
            <a:r>
              <a:rPr lang="en-US" sz="3600" b="1" kern="100" dirty="0">
                <a:latin typeface="Times New Roman" panose="02020603050405020304" pitchFamily="18" charset="0"/>
                <a:ea typeface="宋体" panose="02010600030101010101" pitchFamily="2" charset="-122"/>
                <a:cs typeface="Times New Roman" panose="02020603050405020304" pitchFamily="18" charset="0"/>
                <a:sym typeface="+mn-ea"/>
              </a:rPr>
              <a:t>difficult time with winter, or at least the idea of it. I've associated winter with misery,     irrespective    of    how     I</a:t>
            </a:r>
            <a:r>
              <a:rPr lang="en-US" sz="3600" b="1" u="sng" kern="100" dirty="0">
                <a:latin typeface="Times New Roman" panose="02020603050405020304" pitchFamily="18" charset="0"/>
                <a:ea typeface="宋体" panose="02010600030101010101" pitchFamily="2" charset="-122"/>
                <a:cs typeface="Times New Roman" panose="02020603050405020304" pitchFamily="18" charset="0"/>
                <a:sym typeface="+mn-ea"/>
              </a:rPr>
              <a:t>         64                          </a:t>
            </a:r>
            <a:r>
              <a:rPr lang="en-US" sz="3600" b="1" kern="100" dirty="0">
                <a:latin typeface="Times New Roman" panose="02020603050405020304" pitchFamily="18" charset="0"/>
                <a:ea typeface="宋体" panose="02010600030101010101" pitchFamily="2" charset="-122"/>
                <a:cs typeface="Times New Roman" panose="02020603050405020304" pitchFamily="18" charset="0"/>
                <a:sym typeface="+mn-ea"/>
              </a:rPr>
              <a:t>（</a:t>
            </a:r>
            <a:r>
              <a:rPr lang="en-US" sz="3600" b="1" kern="100" dirty="0" err="1">
                <a:latin typeface="Times New Roman" panose="02020603050405020304" pitchFamily="18" charset="0"/>
                <a:ea typeface="宋体" panose="02010600030101010101" pitchFamily="2" charset="-122"/>
                <a:cs typeface="Times New Roman" panose="02020603050405020304" pitchFamily="18" charset="0"/>
                <a:sym typeface="+mn-ea"/>
              </a:rPr>
              <a:t>physical）react</a:t>
            </a:r>
            <a:r>
              <a:rPr lang="en-US" sz="3600" b="1" kern="100" dirty="0">
                <a:latin typeface="Times New Roman" panose="02020603050405020304" pitchFamily="18" charset="0"/>
                <a:ea typeface="宋体" panose="02010600030101010101" pitchFamily="2" charset="-122"/>
                <a:cs typeface="Times New Roman" panose="02020603050405020304" pitchFamily="18" charset="0"/>
                <a:sym typeface="+mn-ea"/>
              </a:rPr>
              <a:t> to the cold, and have gone to great</a:t>
            </a:r>
            <a:r>
              <a:rPr lang="en-US" sz="3600" b="1" u="sng" kern="100" dirty="0">
                <a:latin typeface="Times New Roman" panose="02020603050405020304" pitchFamily="18" charset="0"/>
                <a:ea typeface="宋体" panose="02010600030101010101" pitchFamily="2" charset="-122"/>
                <a:cs typeface="Times New Roman" panose="02020603050405020304" pitchFamily="18" charset="0"/>
                <a:sym typeface="+mn-ea"/>
              </a:rPr>
              <a:t>            65    </a:t>
            </a:r>
            <a:r>
              <a:rPr lang="en-US" sz="3600" b="1" kern="100" dirty="0">
                <a:latin typeface="Times New Roman" panose="02020603050405020304" pitchFamily="18" charset="0"/>
                <a:ea typeface="宋体" panose="02010600030101010101" pitchFamily="2" charset="-122"/>
                <a:cs typeface="Times New Roman" panose="02020603050405020304" pitchFamily="18" charset="0"/>
                <a:sym typeface="+mn-ea"/>
              </a:rPr>
              <a:t>（</a:t>
            </a:r>
            <a:r>
              <a:rPr lang="en-US" sz="3600" b="1" kern="100" dirty="0" err="1">
                <a:latin typeface="Times New Roman" panose="02020603050405020304" pitchFamily="18" charset="0"/>
                <a:ea typeface="宋体" panose="02010600030101010101" pitchFamily="2" charset="-122"/>
                <a:cs typeface="Times New Roman" panose="02020603050405020304" pitchFamily="18" charset="0"/>
                <a:sym typeface="+mn-ea"/>
              </a:rPr>
              <a:t>length）to</a:t>
            </a:r>
            <a:r>
              <a:rPr lang="en-US" sz="3600" b="1" kern="100" dirty="0">
                <a:latin typeface="Times New Roman" panose="02020603050405020304" pitchFamily="18" charset="0"/>
                <a:ea typeface="宋体" panose="02010600030101010101" pitchFamily="2" charset="-122"/>
                <a:cs typeface="Times New Roman" panose="02020603050405020304" pitchFamily="18" charset="0"/>
                <a:sym typeface="+mn-ea"/>
              </a:rPr>
              <a:t> deny its very existence. Exploring China's Harbin Ice and Snow Festival brought me indescribable joy. "</a:t>
            </a:r>
            <a:endParaRPr lang="en-US" sz="3600" b="1" kern="100" dirty="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3" name="文本框 2"/>
          <p:cNvSpPr txBox="1"/>
          <p:nvPr/>
        </p:nvSpPr>
        <p:spPr>
          <a:xfrm>
            <a:off x="9803876" y="1754911"/>
            <a:ext cx="1206632" cy="519566"/>
          </a:xfrm>
          <a:prstGeom prst="rect">
            <a:avLst/>
          </a:prstGeom>
          <a:solidFill>
            <a:schemeClr val="bg1"/>
          </a:solidFill>
        </p:spPr>
        <p:txBody>
          <a:bodyPr wrap="square" rtlCol="0">
            <a:spAutoFit/>
          </a:bodyPr>
          <a:lstStyle/>
          <a:p>
            <a:pPr>
              <a:lnSpc>
                <a:spcPts val="3300"/>
              </a:lnSpc>
            </a:pPr>
            <a:r>
              <a:rPr lang="en-US" altLang="zh-CN" sz="3600" b="1" dirty="0">
                <a:solidFill>
                  <a:srgbClr val="FF0000"/>
                </a:solidFill>
                <a:latin typeface="微软雅黑" panose="020B0503020204020204" pitchFamily="34" charset="-122"/>
                <a:ea typeface="微软雅黑" panose="020B0503020204020204" pitchFamily="34" charset="-122"/>
              </a:rPr>
              <a:t>a</a:t>
            </a:r>
            <a:endParaRPr lang="en-US" sz="3600" b="1" dirty="0">
              <a:solidFill>
                <a:srgbClr val="FF0000"/>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603315" y="73432"/>
            <a:ext cx="10407192" cy="584775"/>
          </a:xfrm>
          <a:prstGeom prst="rect">
            <a:avLst/>
          </a:prstGeom>
          <a:solidFill>
            <a:schemeClr val="accent2">
              <a:lumMod val="20000"/>
              <a:lumOff val="80000"/>
            </a:schemeClr>
          </a:solidFill>
        </p:spPr>
        <p:txBody>
          <a:bodyPr wrap="square" rtlCol="0">
            <a:spAutoFit/>
          </a:bodyPr>
          <a:lstStyle/>
          <a:p>
            <a:r>
              <a:rPr lang="en-US" altLang="zh-CN" sz="3200" b="1" dirty="0">
                <a:solidFill>
                  <a:schemeClr val="tx1"/>
                </a:solidFill>
              </a:rPr>
              <a:t>63.</a:t>
            </a:r>
            <a:r>
              <a:rPr lang="zh-CN" altLang="en-US" sz="3200" b="1" dirty="0">
                <a:solidFill>
                  <a:schemeClr val="tx1"/>
                </a:solidFill>
              </a:rPr>
              <a:t>考查</a:t>
            </a:r>
            <a:r>
              <a:rPr lang="zh-CN" altLang="en-US" sz="3200" b="1" dirty="0"/>
              <a:t>冠词   </a:t>
            </a:r>
            <a:r>
              <a:rPr lang="en-US" altLang="zh-CN" sz="3200" b="1" dirty="0">
                <a:solidFill>
                  <a:srgbClr val="C217CD"/>
                </a:solidFill>
              </a:rPr>
              <a:t>have a difficult time with </a:t>
            </a:r>
            <a:r>
              <a:rPr lang="en-US" altLang="zh-CN" sz="3200" b="1" dirty="0" err="1">
                <a:solidFill>
                  <a:srgbClr val="C217CD"/>
                </a:solidFill>
              </a:rPr>
              <a:t>sth</a:t>
            </a:r>
            <a:r>
              <a:rPr lang="en-US" altLang="zh-CN" sz="3200" b="1" dirty="0">
                <a:solidFill>
                  <a:srgbClr val="C217CD"/>
                </a:solidFill>
              </a:rPr>
              <a:t> </a:t>
            </a:r>
            <a:endParaRPr lang="zh-CN" altLang="en-US" sz="3200" b="1" dirty="0">
              <a:solidFill>
                <a:srgbClr val="C217CD"/>
              </a:solidFill>
            </a:endParaRPr>
          </a:p>
        </p:txBody>
      </p:sp>
      <p:sp>
        <p:nvSpPr>
          <p:cNvPr id="7" name="文本框 6"/>
          <p:cNvSpPr txBox="1"/>
          <p:nvPr/>
        </p:nvSpPr>
        <p:spPr>
          <a:xfrm>
            <a:off x="386499" y="676124"/>
            <a:ext cx="11691201" cy="1077218"/>
          </a:xfrm>
          <a:prstGeom prst="rect">
            <a:avLst/>
          </a:prstGeom>
          <a:solidFill>
            <a:schemeClr val="bg1"/>
          </a:solidFill>
        </p:spPr>
        <p:txBody>
          <a:bodyPr wrap="square" rtlCol="0">
            <a:spAutoFit/>
          </a:bodyPr>
          <a:lstStyle/>
          <a:p>
            <a:r>
              <a:rPr lang="en-US" altLang="zh-CN" sz="3200" b="1" dirty="0">
                <a:solidFill>
                  <a:schemeClr val="tx1"/>
                </a:solidFill>
              </a:rPr>
              <a:t>64. </a:t>
            </a:r>
            <a:r>
              <a:rPr lang="zh-CN" altLang="en-US" sz="3200" b="1" dirty="0">
                <a:solidFill>
                  <a:schemeClr val="tx1"/>
                </a:solidFill>
              </a:rPr>
              <a:t>考查</a:t>
            </a:r>
            <a:r>
              <a:rPr lang="zh-CN" altLang="en-US" sz="3200" b="1" dirty="0"/>
              <a:t>副词</a:t>
            </a:r>
            <a:r>
              <a:rPr lang="en-US" altLang="zh-CN" sz="3200" b="1" dirty="0"/>
              <a:t>,</a:t>
            </a:r>
            <a:r>
              <a:rPr lang="zh-CN" altLang="en-US" sz="3200" b="1" dirty="0"/>
              <a:t>此处</a:t>
            </a:r>
            <a:r>
              <a:rPr lang="en-US" altLang="zh-CN" sz="3200" b="1" dirty="0">
                <a:solidFill>
                  <a:srgbClr val="FF0000"/>
                </a:solidFill>
              </a:rPr>
              <a:t>physically</a:t>
            </a:r>
            <a:r>
              <a:rPr lang="en-US" altLang="zh-CN" sz="3200" b="1" dirty="0"/>
              <a:t> </a:t>
            </a:r>
            <a:r>
              <a:rPr lang="zh-CN" altLang="en-US" sz="3200" b="1" dirty="0"/>
              <a:t>意为：身体方面；身体方面对寒冷作出反应</a:t>
            </a:r>
            <a:endParaRPr lang="zh-CN" altLang="en-US" sz="3200" b="1" dirty="0">
              <a:solidFill>
                <a:schemeClr val="tx1"/>
              </a:solidFill>
            </a:endParaRPr>
          </a:p>
        </p:txBody>
      </p:sp>
      <p:sp>
        <p:nvSpPr>
          <p:cNvPr id="5" name="文本框 4"/>
          <p:cNvSpPr txBox="1"/>
          <p:nvPr/>
        </p:nvSpPr>
        <p:spPr>
          <a:xfrm>
            <a:off x="735289" y="3415115"/>
            <a:ext cx="3365369" cy="519566"/>
          </a:xfrm>
          <a:prstGeom prst="rect">
            <a:avLst/>
          </a:prstGeom>
          <a:solidFill>
            <a:schemeClr val="bg1"/>
          </a:solidFill>
        </p:spPr>
        <p:txBody>
          <a:bodyPr wrap="square" rtlCol="0">
            <a:spAutoFit/>
          </a:bodyPr>
          <a:lstStyle/>
          <a:p>
            <a:pPr>
              <a:lnSpc>
                <a:spcPts val="3300"/>
              </a:lnSpc>
            </a:pPr>
            <a:r>
              <a:rPr lang="en-US" sz="3600" b="1" dirty="0">
                <a:solidFill>
                  <a:srgbClr val="FF0000"/>
                </a:solidFill>
                <a:latin typeface="微软雅黑" panose="020B0503020204020204" pitchFamily="34" charset="-122"/>
                <a:ea typeface="微软雅黑" panose="020B0503020204020204" pitchFamily="34" charset="-122"/>
              </a:rPr>
              <a:t>physically</a:t>
            </a:r>
            <a:endParaRPr lang="en-US" sz="3600" b="1" dirty="0">
              <a:solidFill>
                <a:srgbClr val="FF0000"/>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3313333" y="4034356"/>
            <a:ext cx="2003385" cy="519566"/>
          </a:xfrm>
          <a:prstGeom prst="rect">
            <a:avLst/>
          </a:prstGeom>
          <a:solidFill>
            <a:schemeClr val="bg1"/>
          </a:solidFill>
        </p:spPr>
        <p:txBody>
          <a:bodyPr wrap="square" rtlCol="0">
            <a:spAutoFit/>
          </a:bodyPr>
          <a:lstStyle/>
          <a:p>
            <a:pPr>
              <a:lnSpc>
                <a:spcPts val="3300"/>
              </a:lnSpc>
            </a:pPr>
            <a:r>
              <a:rPr lang="en-US" altLang="zh-CN" sz="3600" b="1" dirty="0">
                <a:solidFill>
                  <a:srgbClr val="FF0000"/>
                </a:solidFill>
                <a:latin typeface="微软雅黑" panose="020B0503020204020204" pitchFamily="34" charset="-122"/>
                <a:ea typeface="微软雅黑" panose="020B0503020204020204" pitchFamily="34" charset="-122"/>
              </a:rPr>
              <a:t>lengths</a:t>
            </a:r>
            <a:endParaRPr lang="en-US" sz="3600" b="1" dirty="0">
              <a:solidFill>
                <a:srgbClr val="FF0000"/>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179109" y="5664472"/>
            <a:ext cx="11898591" cy="1077218"/>
          </a:xfrm>
          <a:prstGeom prst="rect">
            <a:avLst/>
          </a:prstGeom>
          <a:solidFill>
            <a:srgbClr val="92D050"/>
          </a:solidFill>
        </p:spPr>
        <p:txBody>
          <a:bodyPr wrap="square" rtlCol="0">
            <a:spAutoFit/>
          </a:bodyPr>
          <a:lstStyle/>
          <a:p>
            <a:r>
              <a:rPr lang="en-US" altLang="zh-CN" sz="3200" b="1" dirty="0">
                <a:solidFill>
                  <a:schemeClr val="tx1"/>
                </a:solidFill>
              </a:rPr>
              <a:t>65. </a:t>
            </a:r>
            <a:r>
              <a:rPr lang="zh-CN" altLang="en-US" sz="3200" b="1" dirty="0">
                <a:solidFill>
                  <a:schemeClr val="tx1"/>
                </a:solidFill>
              </a:rPr>
              <a:t>考查</a:t>
            </a:r>
            <a:r>
              <a:rPr lang="zh-CN" altLang="en-US" sz="3200" b="1" dirty="0"/>
              <a:t>名词复数</a:t>
            </a:r>
            <a:r>
              <a:rPr lang="en-US" altLang="zh-CN" sz="3200" b="1" dirty="0"/>
              <a:t>+</a:t>
            </a:r>
            <a:r>
              <a:rPr lang="zh-CN" altLang="en-US" sz="3200" b="1" dirty="0"/>
              <a:t>词组：</a:t>
            </a:r>
            <a:r>
              <a:rPr lang="en-US" altLang="zh-CN" sz="3200" b="1" dirty="0">
                <a:solidFill>
                  <a:srgbClr val="C217CD"/>
                </a:solidFill>
              </a:rPr>
              <a:t>go to great lengths to do </a:t>
            </a:r>
            <a:r>
              <a:rPr lang="en-US" altLang="zh-CN" sz="3200" b="1" dirty="0" err="1">
                <a:solidFill>
                  <a:srgbClr val="C217CD"/>
                </a:solidFill>
              </a:rPr>
              <a:t>sth</a:t>
            </a:r>
            <a:r>
              <a:rPr lang="en-US" altLang="zh-CN" sz="3200" b="1" dirty="0">
                <a:solidFill>
                  <a:srgbClr val="C217CD"/>
                </a:solidFill>
              </a:rPr>
              <a:t> </a:t>
            </a:r>
            <a:r>
              <a:rPr lang="zh-CN" altLang="en-US" sz="3200" b="1" dirty="0"/>
              <a:t>不遗余力，竭尽全力去做某事</a:t>
            </a:r>
            <a:endParaRPr lang="zh-CN" altLang="en-US" sz="3200" b="1" dirty="0">
              <a:solidFill>
                <a:schemeClr val="tx1"/>
              </a:solidFill>
            </a:endParaRPr>
          </a:p>
        </p:txBody>
      </p:sp>
      <p:pic>
        <p:nvPicPr>
          <p:cNvPr id="5126" name="图片 1" descr="logo横版 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338084" y="3230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ox(in)">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ox(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ox(in)">
                                      <p:cBhvr>
                                        <p:cTn id="3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20" grpId="0" bldLvl="0" animBg="1"/>
      <p:bldP spid="7" grpId="0" bldLvl="0" animBg="1"/>
      <p:bldP spid="5" grpId="0" bldLvl="0" animBg="1"/>
      <p:bldP spid="6" grpId="0" bldLvl="0" animBg="1"/>
      <p:bldP spid="8" grpId="0" bldLvl="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79110" y="1102934"/>
            <a:ext cx="11915480" cy="1754326"/>
          </a:xfrm>
          <a:prstGeom prst="rect">
            <a:avLst/>
          </a:prstGeom>
          <a:solidFill>
            <a:schemeClr val="bg1"/>
          </a:solidFill>
        </p:spPr>
        <p:txBody>
          <a:bodyPr wrap="square">
            <a:spAutoFit/>
          </a:bodyPr>
          <a:lstStyle/>
          <a:p>
            <a:r>
              <a:rPr lang="en-US" altLang="zh-CN" sz="3600" b="1" kern="100" dirty="0">
                <a:solidFill>
                  <a:srgbClr val="C217CD"/>
                </a:solidFill>
                <a:latin typeface="Times New Roman" panose="02020603050405020304" pitchFamily="18" charset="0"/>
                <a:ea typeface="宋体" panose="02010600030101010101" pitchFamily="2" charset="-122"/>
                <a:cs typeface="Times New Roman" panose="02020603050405020304" pitchFamily="18" charset="0"/>
                <a:sym typeface="+mn-ea"/>
              </a:rPr>
              <a:t>This </a:t>
            </a:r>
            <a:r>
              <a:rPr lang="en-US" altLang="zh-CN" sz="36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is </a:t>
            </a:r>
            <a:r>
              <a:rPr lang="en-US" altLang="zh-CN" sz="3600" b="1" kern="100" dirty="0">
                <a:solidFill>
                  <a:srgbClr val="C217CD"/>
                </a:solidFill>
                <a:latin typeface="Times New Roman" panose="02020603050405020304" pitchFamily="18" charset="0"/>
                <a:ea typeface="宋体" panose="02010600030101010101" pitchFamily="2" charset="-122"/>
                <a:cs typeface="Times New Roman" panose="02020603050405020304" pitchFamily="18" charset="0"/>
                <a:sym typeface="+mn-ea"/>
              </a:rPr>
              <a:t>China's Harbin International Ice and Snow Sculpture Festival </a:t>
            </a:r>
            <a:r>
              <a:rPr lang="en-US" altLang="zh-CN" sz="3600" b="1" kern="100" dirty="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36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sym typeface="+mn-ea"/>
              </a:rPr>
              <a:t>a family friendly, fun-filled dream land </a:t>
            </a:r>
            <a:r>
              <a:rPr lang="en-US" altLang="zh-CN" sz="3600" b="1" kern="100" dirty="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3600" b="1" u="sng" kern="100" dirty="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3600" b="1" i="1" u="sng" kern="100" dirty="0">
                <a:latin typeface="Times New Roman" panose="02020603050405020304" pitchFamily="18" charset="0"/>
                <a:ea typeface="宋体" panose="02010600030101010101" pitchFamily="2" charset="-122"/>
                <a:cs typeface="Times New Roman" panose="02020603050405020304" pitchFamily="18" charset="0"/>
                <a:sym typeface="+mn-ea"/>
              </a:rPr>
              <a:t>57      </a:t>
            </a:r>
            <a:r>
              <a:rPr lang="en-US" altLang="zh-CN" sz="3600" b="1" i="1" kern="100" dirty="0">
                <a:latin typeface="Times New Roman" panose="02020603050405020304" pitchFamily="18" charset="0"/>
                <a:ea typeface="宋体" panose="02010600030101010101" pitchFamily="2" charset="-122"/>
                <a:cs typeface="Times New Roman" panose="02020603050405020304" pitchFamily="18" charset="0"/>
                <a:sym typeface="+mn-ea"/>
              </a:rPr>
              <a:t>（fill） with intricately designed ice sculptures.</a:t>
            </a:r>
            <a:endParaRPr lang="zh-CN" altLang="en-US" sz="3600" i="1" dirty="0"/>
          </a:p>
        </p:txBody>
      </p:sp>
      <p:sp>
        <p:nvSpPr>
          <p:cNvPr id="4" name="文本框 3"/>
          <p:cNvSpPr txBox="1"/>
          <p:nvPr/>
        </p:nvSpPr>
        <p:spPr>
          <a:xfrm>
            <a:off x="603315" y="73432"/>
            <a:ext cx="4600281" cy="584775"/>
          </a:xfrm>
          <a:prstGeom prst="rect">
            <a:avLst/>
          </a:prstGeom>
          <a:solidFill>
            <a:schemeClr val="accent2">
              <a:lumMod val="20000"/>
              <a:lumOff val="80000"/>
            </a:schemeClr>
          </a:solidFill>
        </p:spPr>
        <p:txBody>
          <a:bodyPr wrap="square" rtlCol="0">
            <a:spAutoFit/>
          </a:bodyPr>
          <a:lstStyle/>
          <a:p>
            <a:r>
              <a:rPr lang="zh-CN" altLang="en-US" sz="3200" b="1" dirty="0"/>
              <a:t>语法填空长难句解析</a:t>
            </a:r>
            <a:r>
              <a:rPr lang="en-US" altLang="zh-CN" sz="3200" b="1" dirty="0"/>
              <a:t>1.</a:t>
            </a:r>
            <a:endParaRPr lang="zh-CN" altLang="en-US" sz="3200" b="1" dirty="0">
              <a:solidFill>
                <a:srgbClr val="C217CD"/>
              </a:solidFill>
            </a:endParaRPr>
          </a:p>
        </p:txBody>
      </p:sp>
      <p:sp>
        <p:nvSpPr>
          <p:cNvPr id="5" name="文本框 4"/>
          <p:cNvSpPr txBox="1"/>
          <p:nvPr/>
        </p:nvSpPr>
        <p:spPr>
          <a:xfrm>
            <a:off x="84841" y="2980437"/>
            <a:ext cx="12162149" cy="3416320"/>
          </a:xfrm>
          <a:prstGeom prst="rect">
            <a:avLst/>
          </a:prstGeom>
          <a:solidFill>
            <a:schemeClr val="accent6">
              <a:lumMod val="60000"/>
              <a:lumOff val="40000"/>
            </a:schemeClr>
          </a:solidFill>
        </p:spPr>
        <p:txBody>
          <a:bodyPr wrap="square">
            <a:spAutoFit/>
          </a:bodyPr>
          <a:lstStyle/>
          <a:p>
            <a:r>
              <a:rPr lang="en-US" altLang="zh-CN" sz="3600" b="1" kern="100" dirty="0">
                <a:solidFill>
                  <a:srgbClr val="C217CD"/>
                </a:solidFill>
                <a:latin typeface="Times New Roman" panose="02020603050405020304" pitchFamily="18" charset="0"/>
                <a:ea typeface="宋体" panose="02010600030101010101" pitchFamily="2" charset="-122"/>
                <a:cs typeface="Times New Roman" panose="02020603050405020304" pitchFamily="18" charset="0"/>
                <a:sym typeface="+mn-ea"/>
              </a:rPr>
              <a:t>1.</a:t>
            </a:r>
            <a:r>
              <a:rPr lang="zh-CN" altLang="en-US" sz="3600" b="1" kern="100" dirty="0">
                <a:solidFill>
                  <a:srgbClr val="C217CD"/>
                </a:solidFill>
                <a:latin typeface="Times New Roman" panose="02020603050405020304" pitchFamily="18" charset="0"/>
                <a:ea typeface="宋体" panose="02010600030101010101" pitchFamily="2" charset="-122"/>
                <a:cs typeface="Times New Roman" panose="02020603050405020304" pitchFamily="18" charset="0"/>
                <a:sym typeface="+mn-ea"/>
              </a:rPr>
              <a:t>主语：</a:t>
            </a:r>
            <a:r>
              <a:rPr lang="en-US" altLang="zh-CN" sz="3600" b="1" kern="100" dirty="0">
                <a:solidFill>
                  <a:srgbClr val="C217CD"/>
                </a:solidFill>
                <a:latin typeface="Times New Roman" panose="02020603050405020304" pitchFamily="18" charset="0"/>
                <a:ea typeface="宋体" panose="02010600030101010101" pitchFamily="2" charset="-122"/>
                <a:cs typeface="Times New Roman" panose="02020603050405020304" pitchFamily="18" charset="0"/>
                <a:sym typeface="+mn-ea"/>
              </a:rPr>
              <a:t>This</a:t>
            </a:r>
            <a:endParaRPr lang="en-US" altLang="zh-CN" sz="3600" b="1" kern="100" dirty="0">
              <a:solidFill>
                <a:srgbClr val="C217CD"/>
              </a:solidFill>
              <a:latin typeface="Times New Roman" panose="02020603050405020304" pitchFamily="18" charset="0"/>
              <a:ea typeface="宋体" panose="02010600030101010101" pitchFamily="2" charset="-122"/>
              <a:cs typeface="Times New Roman" panose="02020603050405020304" pitchFamily="18" charset="0"/>
              <a:sym typeface="+mn-ea"/>
            </a:endParaRPr>
          </a:p>
          <a:p>
            <a:r>
              <a:rPr lang="en-US" altLang="zh-CN" sz="3600" b="1" kern="100" dirty="0">
                <a:solidFill>
                  <a:srgbClr val="C217CD"/>
                </a:solidFill>
                <a:latin typeface="Times New Roman" panose="02020603050405020304" pitchFamily="18" charset="0"/>
                <a:ea typeface="宋体" panose="02010600030101010101" pitchFamily="2" charset="-122"/>
                <a:cs typeface="Times New Roman" panose="02020603050405020304" pitchFamily="18" charset="0"/>
                <a:sym typeface="+mn-ea"/>
              </a:rPr>
              <a:t>2.</a:t>
            </a:r>
            <a:r>
              <a:rPr lang="zh-CN" altLang="en-US" sz="3600" b="1" kern="100" dirty="0">
                <a:solidFill>
                  <a:srgbClr val="C217CD"/>
                </a:solidFill>
                <a:latin typeface="Times New Roman" panose="02020603050405020304" pitchFamily="18" charset="0"/>
                <a:ea typeface="宋体" panose="02010600030101010101" pitchFamily="2" charset="-122"/>
                <a:cs typeface="Times New Roman" panose="02020603050405020304" pitchFamily="18" charset="0"/>
                <a:sym typeface="+mn-ea"/>
              </a:rPr>
              <a:t>系</a:t>
            </a:r>
            <a:r>
              <a:rPr lang="en-US" altLang="zh-CN" sz="3600" b="1" kern="100" dirty="0">
                <a:solidFill>
                  <a:srgbClr val="C217CD"/>
                </a:solidFill>
                <a:latin typeface="Times New Roman" panose="02020603050405020304" pitchFamily="18" charset="0"/>
                <a:ea typeface="宋体" panose="02010600030101010101" pitchFamily="2" charset="-122"/>
                <a:cs typeface="Times New Roman" panose="02020603050405020304" pitchFamily="18" charset="0"/>
                <a:sym typeface="+mn-ea"/>
              </a:rPr>
              <a:t>+</a:t>
            </a:r>
            <a:r>
              <a:rPr lang="zh-CN" altLang="en-US" sz="3600" b="1" kern="100" dirty="0">
                <a:solidFill>
                  <a:srgbClr val="C217CD"/>
                </a:solidFill>
                <a:latin typeface="Times New Roman" panose="02020603050405020304" pitchFamily="18" charset="0"/>
                <a:ea typeface="宋体" panose="02010600030101010101" pitchFamily="2" charset="-122"/>
                <a:cs typeface="Times New Roman" panose="02020603050405020304" pitchFamily="18" charset="0"/>
                <a:sym typeface="+mn-ea"/>
              </a:rPr>
              <a:t>表：</a:t>
            </a:r>
            <a:r>
              <a:rPr lang="en-US" altLang="zh-CN" sz="36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is </a:t>
            </a:r>
            <a:r>
              <a:rPr lang="en-US" altLang="zh-CN" sz="3600" b="1" kern="100" dirty="0">
                <a:solidFill>
                  <a:srgbClr val="C217CD"/>
                </a:solidFill>
                <a:latin typeface="Times New Roman" panose="02020603050405020304" pitchFamily="18" charset="0"/>
                <a:ea typeface="宋体" panose="02010600030101010101" pitchFamily="2" charset="-122"/>
                <a:cs typeface="Times New Roman" panose="02020603050405020304" pitchFamily="18" charset="0"/>
                <a:sym typeface="+mn-ea"/>
              </a:rPr>
              <a:t>China's Harbin International Ice and Snow Sculpture Festival </a:t>
            </a:r>
            <a:endParaRPr lang="en-US" altLang="zh-CN" sz="3600" b="1" kern="100" dirty="0">
              <a:solidFill>
                <a:srgbClr val="C217CD"/>
              </a:solidFill>
              <a:latin typeface="Times New Roman" panose="02020603050405020304" pitchFamily="18" charset="0"/>
              <a:ea typeface="宋体" panose="02010600030101010101" pitchFamily="2" charset="-122"/>
              <a:cs typeface="Times New Roman" panose="02020603050405020304" pitchFamily="18" charset="0"/>
              <a:sym typeface="+mn-ea"/>
            </a:endParaRPr>
          </a:p>
          <a:p>
            <a:r>
              <a:rPr lang="en-US" altLang="zh-CN" sz="3600" b="1" kern="100" dirty="0">
                <a:solidFill>
                  <a:srgbClr val="C217CD"/>
                </a:solidFill>
                <a:latin typeface="Times New Roman" panose="02020603050405020304" pitchFamily="18" charset="0"/>
                <a:ea typeface="宋体" panose="02010600030101010101" pitchFamily="2" charset="-122"/>
                <a:cs typeface="Times New Roman" panose="02020603050405020304" pitchFamily="18" charset="0"/>
                <a:sym typeface="+mn-ea"/>
              </a:rPr>
              <a:t>3. </a:t>
            </a:r>
            <a:r>
              <a:rPr lang="zh-CN" altLang="en-US" sz="3600" b="1" kern="100" dirty="0">
                <a:solidFill>
                  <a:srgbClr val="C217CD"/>
                </a:solidFill>
                <a:latin typeface="Times New Roman" panose="02020603050405020304" pitchFamily="18" charset="0"/>
                <a:ea typeface="宋体" panose="02010600030101010101" pitchFamily="2" charset="-122"/>
                <a:cs typeface="Times New Roman" panose="02020603050405020304" pitchFamily="18" charset="0"/>
                <a:sym typeface="+mn-ea"/>
              </a:rPr>
              <a:t>同位语</a:t>
            </a:r>
            <a:r>
              <a:rPr lang="en-US" altLang="zh-CN" sz="3600" b="1" kern="100" dirty="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36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sym typeface="+mn-ea"/>
              </a:rPr>
              <a:t>a family friendly, fun-filled dream land</a:t>
            </a:r>
            <a:endParaRPr lang="en-US" altLang="zh-CN" sz="36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sym typeface="+mn-ea"/>
            </a:endParaRPr>
          </a:p>
          <a:p>
            <a:r>
              <a:rPr lang="en-US" altLang="zh-CN" sz="36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sym typeface="+mn-ea"/>
              </a:rPr>
              <a:t>4.</a:t>
            </a:r>
            <a:r>
              <a:rPr lang="zh-CN" altLang="en-US" sz="36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sym typeface="+mn-ea"/>
              </a:rPr>
              <a:t>同位语的后置定语：</a:t>
            </a:r>
            <a:r>
              <a:rPr lang="en-US" altLang="zh-CN" sz="36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3600" b="1" kern="100" dirty="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3600" b="1" u="sng" kern="100" dirty="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3600" b="1" i="1" u="sng" kern="100" dirty="0">
                <a:latin typeface="Times New Roman" panose="02020603050405020304" pitchFamily="18" charset="0"/>
                <a:ea typeface="宋体" panose="02010600030101010101" pitchFamily="2" charset="-122"/>
                <a:cs typeface="Times New Roman" panose="02020603050405020304" pitchFamily="18" charset="0"/>
                <a:sym typeface="+mn-ea"/>
              </a:rPr>
              <a:t>filled    </a:t>
            </a:r>
            <a:r>
              <a:rPr lang="en-US" altLang="zh-CN" sz="3600" b="1" i="1" kern="100" dirty="0">
                <a:latin typeface="Times New Roman" panose="02020603050405020304" pitchFamily="18" charset="0"/>
                <a:ea typeface="宋体" panose="02010600030101010101" pitchFamily="2" charset="-122"/>
                <a:cs typeface="Times New Roman" panose="02020603050405020304" pitchFamily="18" charset="0"/>
                <a:sym typeface="+mn-ea"/>
              </a:rPr>
              <a:t>（fill） with intricately designed ice sculptures.</a:t>
            </a:r>
            <a:endParaRPr lang="zh-CN" altLang="en-US" sz="3600" i="1" dirty="0"/>
          </a:p>
        </p:txBody>
      </p:sp>
      <p:pic>
        <p:nvPicPr>
          <p:cNvPr id="5126" name="图片 1" descr="logo横版 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338084" y="3230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79110" y="1102934"/>
            <a:ext cx="11915480" cy="1754326"/>
          </a:xfrm>
          <a:prstGeom prst="rect">
            <a:avLst/>
          </a:prstGeom>
          <a:solidFill>
            <a:schemeClr val="bg1"/>
          </a:solidFill>
        </p:spPr>
        <p:txBody>
          <a:bodyPr wrap="square">
            <a:spAutoFit/>
          </a:bodyPr>
          <a:lstStyle/>
          <a:p>
            <a:pPr indent="304800" algn="just" fontAlgn="auto">
              <a:lnSpc>
                <a:spcPct val="100000"/>
              </a:lnSpc>
              <a:spcAft>
                <a:spcPts val="0"/>
              </a:spcAft>
            </a:pPr>
            <a:r>
              <a:rPr lang="en-US" altLang="zh-CN" sz="3600" b="1" kern="100" dirty="0">
                <a:latin typeface="Times New Roman" panose="02020603050405020304" pitchFamily="18" charset="0"/>
                <a:ea typeface="宋体" panose="02010600030101010101" pitchFamily="2" charset="-122"/>
                <a:cs typeface="Times New Roman" panose="02020603050405020304" pitchFamily="18" charset="0"/>
                <a:sym typeface="+mn-ea"/>
              </a:rPr>
              <a:t>The festival has established </a:t>
            </a:r>
            <a:r>
              <a:rPr lang="en-US" altLang="zh-CN" sz="3600" b="1" u="sng" kern="100" dirty="0">
                <a:latin typeface="Times New Roman" panose="02020603050405020304" pitchFamily="18" charset="0"/>
                <a:ea typeface="宋体" panose="02010600030101010101" pitchFamily="2" charset="-122"/>
                <a:cs typeface="Times New Roman" panose="02020603050405020304" pitchFamily="18" charset="0"/>
                <a:sym typeface="+mn-ea"/>
              </a:rPr>
              <a:t>   62          </a:t>
            </a:r>
            <a:r>
              <a:rPr lang="zh-CN" altLang="en-US" sz="3600" b="1" kern="100" dirty="0">
                <a:latin typeface="Times New Roman" panose="02020603050405020304" pitchFamily="18" charset="0"/>
                <a:ea typeface="宋体" panose="02010600030101010101" pitchFamily="2" charset="-122"/>
                <a:cs typeface="Times New Roman" panose="02020603050405020304" pitchFamily="18" charset="0"/>
                <a:sym typeface="+mn-ea"/>
              </a:rPr>
              <a:t>（</a:t>
            </a:r>
            <a:r>
              <a:rPr lang="en-US" altLang="zh-CN" sz="3600" b="1" kern="100" dirty="0">
                <a:latin typeface="Times New Roman" panose="02020603050405020304" pitchFamily="18" charset="0"/>
                <a:ea typeface="宋体" panose="02010600030101010101" pitchFamily="2" charset="-122"/>
                <a:cs typeface="Times New Roman" panose="02020603050405020304" pitchFamily="18" charset="0"/>
                <a:sym typeface="+mn-ea"/>
              </a:rPr>
              <a:t>it</a:t>
            </a:r>
            <a:r>
              <a:rPr lang="zh-CN" altLang="en-US" sz="3600" b="1" kern="100" dirty="0">
                <a:latin typeface="Times New Roman" panose="02020603050405020304" pitchFamily="18" charset="0"/>
                <a:ea typeface="宋体" panose="02010600030101010101" pitchFamily="2" charset="-122"/>
                <a:cs typeface="Times New Roman" panose="02020603050405020304" pitchFamily="18" charset="0"/>
                <a:sym typeface="+mn-ea"/>
              </a:rPr>
              <a:t>）</a:t>
            </a:r>
            <a:r>
              <a:rPr lang="en-US" altLang="zh-CN" sz="3600" b="1" kern="100" dirty="0">
                <a:latin typeface="Times New Roman" panose="02020603050405020304" pitchFamily="18" charset="0"/>
                <a:ea typeface="宋体" panose="02010600030101010101" pitchFamily="2" charset="-122"/>
                <a:cs typeface="Times New Roman" panose="02020603050405020304" pitchFamily="18" charset="0"/>
                <a:sym typeface="+mn-ea"/>
              </a:rPr>
              <a:t>as one of the best winter celebrations worldwide, </a:t>
            </a:r>
            <a:r>
              <a:rPr lang="en-US" altLang="zh-CN" sz="36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sym typeface="+mn-ea"/>
              </a:rPr>
              <a:t>and </a:t>
            </a:r>
            <a:r>
              <a:rPr lang="en-US" altLang="zh-CN" sz="3600" b="1" kern="100" dirty="0">
                <a:latin typeface="Times New Roman" panose="02020603050405020304" pitchFamily="18" charset="0"/>
                <a:ea typeface="宋体" panose="02010600030101010101" pitchFamily="2" charset="-122"/>
                <a:cs typeface="Times New Roman" panose="02020603050405020304" pitchFamily="18" charset="0"/>
                <a:sym typeface="+mn-ea"/>
              </a:rPr>
              <a:t>has been pulling in an estimated 28. 7 billion yuan </a:t>
            </a:r>
            <a:r>
              <a:rPr lang="zh-CN" altLang="en-US" sz="3600" b="1" kern="100" dirty="0">
                <a:latin typeface="Times New Roman" panose="02020603050405020304" pitchFamily="18" charset="0"/>
                <a:ea typeface="宋体" panose="02010600030101010101" pitchFamily="2" charset="-122"/>
                <a:cs typeface="Times New Roman" panose="02020603050405020304" pitchFamily="18" charset="0"/>
                <a:sym typeface="+mn-ea"/>
              </a:rPr>
              <a:t>（</a:t>
            </a:r>
            <a:r>
              <a:rPr lang="en-US" altLang="zh-CN" sz="3600" b="1" kern="100" dirty="0">
                <a:latin typeface="Times New Roman" panose="02020603050405020304" pitchFamily="18" charset="0"/>
                <a:ea typeface="宋体" panose="02010600030101010101" pitchFamily="2" charset="-122"/>
                <a:cs typeface="Times New Roman" panose="02020603050405020304" pitchFamily="18" charset="0"/>
                <a:sym typeface="+mn-ea"/>
              </a:rPr>
              <a:t>£ 3. 2 billion</a:t>
            </a:r>
            <a:r>
              <a:rPr lang="zh-CN" altLang="en-US" sz="3600" b="1" kern="100" dirty="0">
                <a:latin typeface="Times New Roman" panose="02020603050405020304" pitchFamily="18" charset="0"/>
                <a:ea typeface="宋体" panose="02010600030101010101" pitchFamily="2" charset="-122"/>
                <a:cs typeface="Times New Roman" panose="02020603050405020304" pitchFamily="18" charset="0"/>
                <a:sym typeface="+mn-ea"/>
              </a:rPr>
              <a:t>）</a:t>
            </a:r>
            <a:r>
              <a:rPr lang="en-US" altLang="zh-CN" sz="3600" b="1" kern="100" dirty="0">
                <a:latin typeface="Times New Roman" panose="02020603050405020304" pitchFamily="18" charset="0"/>
                <a:ea typeface="宋体" panose="02010600030101010101" pitchFamily="2" charset="-122"/>
                <a:cs typeface="Times New Roman" panose="02020603050405020304" pitchFamily="18" charset="0"/>
                <a:sym typeface="+mn-ea"/>
              </a:rPr>
              <a:t>per year. </a:t>
            </a:r>
            <a:endParaRPr lang="en-US" altLang="zh-CN" sz="3600" b="1" kern="100" dirty="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4" name="文本框 3"/>
          <p:cNvSpPr txBox="1"/>
          <p:nvPr/>
        </p:nvSpPr>
        <p:spPr>
          <a:xfrm>
            <a:off x="603315" y="73432"/>
            <a:ext cx="4600281" cy="584775"/>
          </a:xfrm>
          <a:prstGeom prst="rect">
            <a:avLst/>
          </a:prstGeom>
          <a:solidFill>
            <a:schemeClr val="accent2">
              <a:lumMod val="20000"/>
              <a:lumOff val="80000"/>
            </a:schemeClr>
          </a:solidFill>
        </p:spPr>
        <p:txBody>
          <a:bodyPr wrap="square" rtlCol="0">
            <a:spAutoFit/>
          </a:bodyPr>
          <a:lstStyle/>
          <a:p>
            <a:r>
              <a:rPr lang="zh-CN" altLang="en-US" sz="3200" b="1" dirty="0"/>
              <a:t>语法填空长难句解析</a:t>
            </a:r>
            <a:r>
              <a:rPr lang="en-US" altLang="zh-CN" sz="3200" b="1" dirty="0"/>
              <a:t>2.</a:t>
            </a:r>
            <a:endParaRPr lang="zh-CN" altLang="en-US" sz="3200" b="1" dirty="0">
              <a:solidFill>
                <a:srgbClr val="C217CD"/>
              </a:solidFill>
            </a:endParaRPr>
          </a:p>
        </p:txBody>
      </p:sp>
      <p:sp>
        <p:nvSpPr>
          <p:cNvPr id="5" name="文本框 4"/>
          <p:cNvSpPr txBox="1"/>
          <p:nvPr/>
        </p:nvSpPr>
        <p:spPr>
          <a:xfrm>
            <a:off x="84841" y="2980437"/>
            <a:ext cx="12162149" cy="1200329"/>
          </a:xfrm>
          <a:prstGeom prst="rect">
            <a:avLst/>
          </a:prstGeom>
          <a:solidFill>
            <a:schemeClr val="accent6">
              <a:lumMod val="60000"/>
              <a:lumOff val="40000"/>
            </a:schemeClr>
          </a:solidFill>
        </p:spPr>
        <p:txBody>
          <a:bodyPr wrap="square">
            <a:spAutoFit/>
          </a:bodyPr>
          <a:lstStyle/>
          <a:p>
            <a:r>
              <a:rPr lang="en-US" altLang="zh-CN" sz="3600" b="1" kern="100" dirty="0">
                <a:solidFill>
                  <a:srgbClr val="C217CD"/>
                </a:solidFill>
                <a:latin typeface="Times New Roman" panose="02020603050405020304" pitchFamily="18" charset="0"/>
                <a:ea typeface="宋体" panose="02010600030101010101" pitchFamily="2" charset="-122"/>
                <a:cs typeface="Times New Roman" panose="02020603050405020304" pitchFamily="18" charset="0"/>
                <a:sym typeface="+mn-ea"/>
              </a:rPr>
              <a:t>1.</a:t>
            </a:r>
            <a:r>
              <a:rPr lang="zh-CN" altLang="en-US" sz="3600" b="1" kern="100" dirty="0">
                <a:solidFill>
                  <a:srgbClr val="C217CD"/>
                </a:solidFill>
                <a:latin typeface="Times New Roman" panose="02020603050405020304" pitchFamily="18" charset="0"/>
                <a:ea typeface="宋体" panose="02010600030101010101" pitchFamily="2" charset="-122"/>
                <a:cs typeface="Times New Roman" panose="02020603050405020304" pitchFamily="18" charset="0"/>
                <a:sym typeface="+mn-ea"/>
              </a:rPr>
              <a:t>主语：</a:t>
            </a:r>
            <a:r>
              <a:rPr lang="en-US" altLang="zh-CN" sz="3600" b="1" kern="100" dirty="0">
                <a:solidFill>
                  <a:srgbClr val="C217CD"/>
                </a:solidFill>
                <a:latin typeface="Times New Roman" panose="02020603050405020304" pitchFamily="18" charset="0"/>
                <a:ea typeface="宋体" panose="02010600030101010101" pitchFamily="2" charset="-122"/>
                <a:cs typeface="Times New Roman" panose="02020603050405020304" pitchFamily="18" charset="0"/>
                <a:sym typeface="+mn-ea"/>
              </a:rPr>
              <a:t>The festival</a:t>
            </a:r>
            <a:endParaRPr lang="en-US" altLang="zh-CN" sz="3600" b="1" kern="100" dirty="0">
              <a:solidFill>
                <a:srgbClr val="C217CD"/>
              </a:solidFill>
              <a:latin typeface="Times New Roman" panose="02020603050405020304" pitchFamily="18" charset="0"/>
              <a:ea typeface="宋体" panose="02010600030101010101" pitchFamily="2" charset="-122"/>
              <a:cs typeface="Times New Roman" panose="02020603050405020304" pitchFamily="18" charset="0"/>
              <a:sym typeface="+mn-ea"/>
            </a:endParaRPr>
          </a:p>
          <a:p>
            <a:r>
              <a:rPr lang="en-US" altLang="zh-CN" sz="3600" b="1" kern="100" dirty="0">
                <a:solidFill>
                  <a:srgbClr val="C217CD"/>
                </a:solidFill>
                <a:latin typeface="Times New Roman" panose="02020603050405020304" pitchFamily="18" charset="0"/>
                <a:ea typeface="宋体" panose="02010600030101010101" pitchFamily="2" charset="-122"/>
                <a:cs typeface="Times New Roman" panose="02020603050405020304" pitchFamily="18" charset="0"/>
                <a:sym typeface="+mn-ea"/>
              </a:rPr>
              <a:t>2.</a:t>
            </a:r>
            <a:r>
              <a:rPr lang="zh-CN" altLang="en-US" sz="3600" b="1" kern="100" dirty="0">
                <a:solidFill>
                  <a:srgbClr val="C217CD"/>
                </a:solidFill>
                <a:latin typeface="Times New Roman" panose="02020603050405020304" pitchFamily="18" charset="0"/>
                <a:ea typeface="宋体" panose="02010600030101010101" pitchFamily="2" charset="-122"/>
                <a:cs typeface="Times New Roman" panose="02020603050405020304" pitchFamily="18" charset="0"/>
                <a:sym typeface="+mn-ea"/>
              </a:rPr>
              <a:t>谓语： </a:t>
            </a:r>
            <a:r>
              <a:rPr lang="en-US" altLang="zh-CN" sz="3600" b="1" kern="100" dirty="0">
                <a:solidFill>
                  <a:srgbClr val="C217CD"/>
                </a:solidFill>
                <a:latin typeface="Times New Roman" panose="02020603050405020304" pitchFamily="18" charset="0"/>
                <a:ea typeface="宋体" panose="02010600030101010101" pitchFamily="2" charset="-122"/>
                <a:cs typeface="Times New Roman" panose="02020603050405020304" pitchFamily="18" charset="0"/>
                <a:sym typeface="+mn-ea"/>
              </a:rPr>
              <a:t>and </a:t>
            </a:r>
            <a:r>
              <a:rPr lang="zh-CN" altLang="en-US" sz="3600" b="1" kern="100" dirty="0">
                <a:solidFill>
                  <a:srgbClr val="C217CD"/>
                </a:solidFill>
                <a:latin typeface="Times New Roman" panose="02020603050405020304" pitchFamily="18" charset="0"/>
                <a:ea typeface="宋体" panose="02010600030101010101" pitchFamily="2" charset="-122"/>
                <a:cs typeface="Times New Roman" panose="02020603050405020304" pitchFamily="18" charset="0"/>
                <a:sym typeface="+mn-ea"/>
              </a:rPr>
              <a:t>连结的两个并列谓语</a:t>
            </a:r>
            <a:endParaRPr lang="en-US" altLang="zh-CN" sz="3600" b="1" kern="100" dirty="0">
              <a:solidFill>
                <a:srgbClr val="C217CD"/>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pic>
        <p:nvPicPr>
          <p:cNvPr id="5126" name="图片 1" descr="logo横版 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338084" y="3230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79110" y="1102934"/>
            <a:ext cx="11915480" cy="1200329"/>
          </a:xfrm>
          <a:prstGeom prst="rect">
            <a:avLst/>
          </a:prstGeom>
          <a:solidFill>
            <a:schemeClr val="bg1"/>
          </a:solidFill>
        </p:spPr>
        <p:txBody>
          <a:bodyPr wrap="square">
            <a:spAutoFit/>
          </a:bodyPr>
          <a:lstStyle/>
          <a:p>
            <a:r>
              <a:rPr lang="en-US" altLang="zh-CN" sz="3600" b="1" kern="100" dirty="0">
                <a:latin typeface="Times New Roman" panose="02020603050405020304" pitchFamily="18" charset="0"/>
                <a:ea typeface="宋体" panose="02010600030101010101" pitchFamily="2" charset="-122"/>
                <a:cs typeface="Times New Roman" panose="02020603050405020304" pitchFamily="18" charset="0"/>
                <a:sym typeface="+mn-ea"/>
              </a:rPr>
              <a:t>Ice and Snow World area is largely open at night, </a:t>
            </a:r>
            <a:r>
              <a:rPr lang="en-US" altLang="zh-CN" sz="36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sym typeface="+mn-ea"/>
              </a:rPr>
              <a:t>and</a:t>
            </a:r>
            <a:r>
              <a:rPr lang="en-US" altLang="zh-CN" sz="3600" b="1" u="sng" kern="100" dirty="0">
                <a:latin typeface="Times New Roman" panose="02020603050405020304" pitchFamily="18" charset="0"/>
                <a:ea typeface="宋体" panose="02010600030101010101" pitchFamily="2" charset="-122"/>
                <a:cs typeface="Times New Roman" panose="02020603050405020304" pitchFamily="18" charset="0"/>
                <a:sym typeface="+mn-ea"/>
              </a:rPr>
              <a:t>         59          </a:t>
            </a:r>
            <a:r>
              <a:rPr lang="en-US" altLang="zh-CN" sz="3600" b="1" kern="100" dirty="0">
                <a:latin typeface="Times New Roman" panose="02020603050405020304" pitchFamily="18" charset="0"/>
                <a:ea typeface="宋体" panose="02010600030101010101" pitchFamily="2" charset="-122"/>
                <a:cs typeface="Times New Roman" panose="02020603050405020304" pitchFamily="18" charset="0"/>
                <a:sym typeface="+mn-ea"/>
              </a:rPr>
              <a:t>（</a:t>
            </a:r>
            <a:r>
              <a:rPr lang="en-US" altLang="zh-CN" sz="3600" b="1" kern="100" dirty="0" err="1">
                <a:latin typeface="Times New Roman" panose="02020603050405020304" pitchFamily="18" charset="0"/>
                <a:ea typeface="宋体" panose="02010600030101010101" pitchFamily="2" charset="-122"/>
                <a:cs typeface="Times New Roman" panose="02020603050405020304" pitchFamily="18" charset="0"/>
                <a:sym typeface="+mn-ea"/>
              </a:rPr>
              <a:t>feature）illuminated</a:t>
            </a:r>
            <a:r>
              <a:rPr lang="en-US" altLang="zh-CN" sz="3600" b="1" kern="100" dirty="0">
                <a:latin typeface="Times New Roman" panose="02020603050405020304" pitchFamily="18" charset="0"/>
                <a:ea typeface="宋体" panose="02010600030101010101" pitchFamily="2" charset="-122"/>
                <a:cs typeface="Times New Roman" panose="02020603050405020304" pitchFamily="18" charset="0"/>
                <a:sym typeface="+mn-ea"/>
              </a:rPr>
              <a:t> ice skyscrapers. </a:t>
            </a:r>
            <a:endParaRPr lang="zh-CN" altLang="en-US" sz="3600" dirty="0"/>
          </a:p>
        </p:txBody>
      </p:sp>
      <p:sp>
        <p:nvSpPr>
          <p:cNvPr id="4" name="文本框 3"/>
          <p:cNvSpPr txBox="1"/>
          <p:nvPr/>
        </p:nvSpPr>
        <p:spPr>
          <a:xfrm>
            <a:off x="603315" y="73432"/>
            <a:ext cx="4600281" cy="584775"/>
          </a:xfrm>
          <a:prstGeom prst="rect">
            <a:avLst/>
          </a:prstGeom>
          <a:solidFill>
            <a:schemeClr val="accent2">
              <a:lumMod val="20000"/>
              <a:lumOff val="80000"/>
            </a:schemeClr>
          </a:solidFill>
        </p:spPr>
        <p:txBody>
          <a:bodyPr wrap="square" rtlCol="0">
            <a:spAutoFit/>
          </a:bodyPr>
          <a:lstStyle/>
          <a:p>
            <a:r>
              <a:rPr lang="zh-CN" altLang="en-US" sz="3200" b="1" dirty="0"/>
              <a:t>语法填空长难句解析</a:t>
            </a:r>
            <a:r>
              <a:rPr lang="en-US" altLang="zh-CN" sz="3200" b="1" dirty="0"/>
              <a:t>3.</a:t>
            </a:r>
            <a:endParaRPr lang="zh-CN" altLang="en-US" sz="3200" b="1" dirty="0">
              <a:solidFill>
                <a:srgbClr val="C217CD"/>
              </a:solidFill>
            </a:endParaRPr>
          </a:p>
        </p:txBody>
      </p:sp>
      <p:sp>
        <p:nvSpPr>
          <p:cNvPr id="5" name="文本框 4"/>
          <p:cNvSpPr txBox="1"/>
          <p:nvPr/>
        </p:nvSpPr>
        <p:spPr>
          <a:xfrm>
            <a:off x="84841" y="2980437"/>
            <a:ext cx="12162149" cy="1200329"/>
          </a:xfrm>
          <a:prstGeom prst="rect">
            <a:avLst/>
          </a:prstGeom>
          <a:solidFill>
            <a:schemeClr val="accent6">
              <a:lumMod val="60000"/>
              <a:lumOff val="40000"/>
            </a:schemeClr>
          </a:solidFill>
        </p:spPr>
        <p:txBody>
          <a:bodyPr wrap="square">
            <a:spAutoFit/>
          </a:bodyPr>
          <a:lstStyle/>
          <a:p>
            <a:r>
              <a:rPr lang="en-US" altLang="zh-CN" sz="3600" b="1" kern="100" dirty="0">
                <a:solidFill>
                  <a:srgbClr val="C217CD"/>
                </a:solidFill>
                <a:latin typeface="Times New Roman" panose="02020603050405020304" pitchFamily="18" charset="0"/>
                <a:ea typeface="宋体" panose="02010600030101010101" pitchFamily="2" charset="-122"/>
                <a:cs typeface="Times New Roman" panose="02020603050405020304" pitchFamily="18" charset="0"/>
                <a:sym typeface="+mn-ea"/>
              </a:rPr>
              <a:t>1.</a:t>
            </a:r>
            <a:r>
              <a:rPr lang="zh-CN" altLang="en-US" sz="3600" b="1" kern="100" dirty="0">
                <a:solidFill>
                  <a:srgbClr val="C217CD"/>
                </a:solidFill>
                <a:latin typeface="Times New Roman" panose="02020603050405020304" pitchFamily="18" charset="0"/>
                <a:ea typeface="宋体" panose="02010600030101010101" pitchFamily="2" charset="-122"/>
                <a:cs typeface="Times New Roman" panose="02020603050405020304" pitchFamily="18" charset="0"/>
                <a:sym typeface="+mn-ea"/>
              </a:rPr>
              <a:t>主语：</a:t>
            </a:r>
            <a:r>
              <a:rPr lang="en-US" altLang="zh-CN" sz="3600" b="1" kern="100" dirty="0">
                <a:solidFill>
                  <a:srgbClr val="C217CD"/>
                </a:solidFill>
                <a:latin typeface="Times New Roman" panose="02020603050405020304" pitchFamily="18" charset="0"/>
                <a:ea typeface="宋体" panose="02010600030101010101" pitchFamily="2" charset="-122"/>
                <a:cs typeface="Times New Roman" panose="02020603050405020304" pitchFamily="18" charset="0"/>
                <a:sym typeface="+mn-ea"/>
              </a:rPr>
              <a:t>Ice and Snow World area </a:t>
            </a:r>
            <a:endParaRPr lang="en-US" altLang="zh-CN" sz="3600" b="1" kern="100" dirty="0">
              <a:solidFill>
                <a:srgbClr val="C217CD"/>
              </a:solidFill>
              <a:latin typeface="Times New Roman" panose="02020603050405020304" pitchFamily="18" charset="0"/>
              <a:ea typeface="宋体" panose="02010600030101010101" pitchFamily="2" charset="-122"/>
              <a:cs typeface="Times New Roman" panose="02020603050405020304" pitchFamily="18" charset="0"/>
              <a:sym typeface="+mn-ea"/>
            </a:endParaRPr>
          </a:p>
          <a:p>
            <a:r>
              <a:rPr lang="en-US" altLang="zh-CN" sz="3600" b="1" kern="100" dirty="0">
                <a:solidFill>
                  <a:srgbClr val="C217CD"/>
                </a:solidFill>
                <a:latin typeface="Times New Roman" panose="02020603050405020304" pitchFamily="18" charset="0"/>
                <a:ea typeface="宋体" panose="02010600030101010101" pitchFamily="2" charset="-122"/>
                <a:cs typeface="Times New Roman" panose="02020603050405020304" pitchFamily="18" charset="0"/>
                <a:sym typeface="+mn-ea"/>
              </a:rPr>
              <a:t>2.</a:t>
            </a:r>
            <a:r>
              <a:rPr lang="zh-CN" altLang="en-US" sz="3600" b="1" kern="100" dirty="0">
                <a:solidFill>
                  <a:srgbClr val="C217CD"/>
                </a:solidFill>
                <a:latin typeface="Times New Roman" panose="02020603050405020304" pitchFamily="18" charset="0"/>
                <a:ea typeface="宋体" panose="02010600030101010101" pitchFamily="2" charset="-122"/>
                <a:cs typeface="Times New Roman" panose="02020603050405020304" pitchFamily="18" charset="0"/>
                <a:sym typeface="+mn-ea"/>
              </a:rPr>
              <a:t>谓语： </a:t>
            </a:r>
            <a:r>
              <a:rPr lang="en-US" altLang="zh-CN" sz="36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sym typeface="+mn-ea"/>
              </a:rPr>
              <a:t>and</a:t>
            </a:r>
            <a:r>
              <a:rPr lang="en-US" altLang="zh-CN" sz="3600" b="1" kern="100" dirty="0">
                <a:solidFill>
                  <a:srgbClr val="C217CD"/>
                </a:solidFill>
                <a:latin typeface="Times New Roman" panose="02020603050405020304" pitchFamily="18" charset="0"/>
                <a:ea typeface="宋体" panose="02010600030101010101" pitchFamily="2" charset="-122"/>
                <a:cs typeface="Times New Roman" panose="02020603050405020304" pitchFamily="18" charset="0"/>
                <a:sym typeface="+mn-ea"/>
              </a:rPr>
              <a:t> </a:t>
            </a:r>
            <a:r>
              <a:rPr lang="zh-CN" altLang="en-US" sz="3600" b="1" kern="100" dirty="0">
                <a:solidFill>
                  <a:srgbClr val="C217CD"/>
                </a:solidFill>
                <a:latin typeface="Times New Roman" panose="02020603050405020304" pitchFamily="18" charset="0"/>
                <a:ea typeface="宋体" panose="02010600030101010101" pitchFamily="2" charset="-122"/>
                <a:cs typeface="Times New Roman" panose="02020603050405020304" pitchFamily="18" charset="0"/>
                <a:sym typeface="+mn-ea"/>
              </a:rPr>
              <a:t>连结的两个并列谓语</a:t>
            </a:r>
            <a:endParaRPr lang="en-US" altLang="zh-CN" sz="3600" b="1" kern="100" dirty="0">
              <a:solidFill>
                <a:srgbClr val="C217CD"/>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pic>
        <p:nvPicPr>
          <p:cNvPr id="5126" name="图片 1" descr="logo横版 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338084" y="3230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79110" y="1102934"/>
            <a:ext cx="11915480" cy="2308324"/>
          </a:xfrm>
          <a:prstGeom prst="rect">
            <a:avLst/>
          </a:prstGeom>
          <a:solidFill>
            <a:schemeClr val="bg1"/>
          </a:solidFill>
        </p:spPr>
        <p:txBody>
          <a:bodyPr wrap="square">
            <a:spAutoFit/>
          </a:bodyPr>
          <a:lstStyle/>
          <a:p>
            <a:r>
              <a:rPr lang="en-US" altLang="zh-CN" sz="36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I've associated </a:t>
            </a:r>
            <a:r>
              <a:rPr lang="en-US" altLang="zh-CN" sz="3600" b="1" kern="100" dirty="0">
                <a:latin typeface="Times New Roman" panose="02020603050405020304" pitchFamily="18" charset="0"/>
                <a:ea typeface="宋体" panose="02010600030101010101" pitchFamily="2" charset="-122"/>
                <a:cs typeface="Times New Roman" panose="02020603050405020304" pitchFamily="18" charset="0"/>
                <a:sym typeface="+mn-ea"/>
              </a:rPr>
              <a:t>winter with misery,     </a:t>
            </a:r>
            <a:r>
              <a:rPr lang="en-US" altLang="zh-CN" sz="3600" b="1" kern="100" dirty="0">
                <a:solidFill>
                  <a:srgbClr val="0070C0"/>
                </a:solidFill>
                <a:latin typeface="Times New Roman" panose="02020603050405020304" pitchFamily="18" charset="0"/>
                <a:ea typeface="宋体" panose="02010600030101010101" pitchFamily="2" charset="-122"/>
                <a:cs typeface="Times New Roman" panose="02020603050405020304" pitchFamily="18" charset="0"/>
                <a:sym typeface="+mn-ea"/>
              </a:rPr>
              <a:t>irrespective    of    how     I</a:t>
            </a:r>
            <a:r>
              <a:rPr lang="en-US" altLang="zh-CN" sz="3600" b="1" u="sng" kern="100" dirty="0">
                <a:solidFill>
                  <a:srgbClr val="0070C0"/>
                </a:solidFill>
                <a:latin typeface="Times New Roman" panose="02020603050405020304" pitchFamily="18" charset="0"/>
                <a:ea typeface="宋体" panose="02010600030101010101" pitchFamily="2" charset="-122"/>
                <a:cs typeface="Times New Roman" panose="02020603050405020304" pitchFamily="18" charset="0"/>
                <a:sym typeface="+mn-ea"/>
              </a:rPr>
              <a:t>         64                          </a:t>
            </a:r>
            <a:r>
              <a:rPr lang="en-US" altLang="zh-CN" sz="3600" b="1" kern="100" dirty="0">
                <a:solidFill>
                  <a:srgbClr val="0070C0"/>
                </a:solidFill>
                <a:latin typeface="Times New Roman" panose="02020603050405020304" pitchFamily="18" charset="0"/>
                <a:ea typeface="宋体" panose="02010600030101010101" pitchFamily="2" charset="-122"/>
                <a:cs typeface="Times New Roman" panose="02020603050405020304" pitchFamily="18" charset="0"/>
                <a:sym typeface="+mn-ea"/>
              </a:rPr>
              <a:t>（</a:t>
            </a:r>
            <a:r>
              <a:rPr lang="en-US" altLang="zh-CN" sz="3600" b="1" kern="100"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sym typeface="+mn-ea"/>
              </a:rPr>
              <a:t>physical）react</a:t>
            </a:r>
            <a:r>
              <a:rPr lang="en-US" altLang="zh-CN" sz="3600" b="1" kern="100" dirty="0">
                <a:solidFill>
                  <a:srgbClr val="0070C0"/>
                </a:solidFill>
                <a:latin typeface="Times New Roman" panose="02020603050405020304" pitchFamily="18" charset="0"/>
                <a:ea typeface="宋体" panose="02010600030101010101" pitchFamily="2" charset="-122"/>
                <a:cs typeface="Times New Roman" panose="02020603050405020304" pitchFamily="18" charset="0"/>
                <a:sym typeface="+mn-ea"/>
              </a:rPr>
              <a:t> to the cold</a:t>
            </a:r>
            <a:r>
              <a:rPr lang="en-US" altLang="zh-CN" sz="3600" b="1" kern="100" dirty="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36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sym typeface="+mn-ea"/>
              </a:rPr>
              <a:t>and </a:t>
            </a:r>
            <a:r>
              <a:rPr lang="en-US" altLang="zh-CN" sz="36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have gone to great</a:t>
            </a:r>
            <a:r>
              <a:rPr lang="en-US" altLang="zh-CN" sz="3600" b="1" u="sng"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            65    </a:t>
            </a:r>
            <a:r>
              <a:rPr lang="en-US" altLang="zh-CN" sz="36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a:t>
            </a:r>
            <a:r>
              <a:rPr lang="en-US" altLang="zh-CN" sz="3600" b="1" kern="100"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length）</a:t>
            </a:r>
            <a:r>
              <a:rPr lang="en-US" altLang="zh-CN" sz="3600" b="1" kern="100" dirty="0" err="1">
                <a:solidFill>
                  <a:srgbClr val="C217CD"/>
                </a:solidFill>
                <a:latin typeface="Times New Roman" panose="02020603050405020304" pitchFamily="18" charset="0"/>
                <a:ea typeface="宋体" panose="02010600030101010101" pitchFamily="2" charset="-122"/>
                <a:cs typeface="Times New Roman" panose="02020603050405020304" pitchFamily="18" charset="0"/>
                <a:sym typeface="+mn-ea"/>
              </a:rPr>
              <a:t>to</a:t>
            </a:r>
            <a:r>
              <a:rPr lang="en-US" altLang="zh-CN" sz="3600" b="1" kern="100" dirty="0">
                <a:solidFill>
                  <a:srgbClr val="C217CD"/>
                </a:solidFill>
                <a:latin typeface="Times New Roman" panose="02020603050405020304" pitchFamily="18" charset="0"/>
                <a:ea typeface="宋体" panose="02010600030101010101" pitchFamily="2" charset="-122"/>
                <a:cs typeface="Times New Roman" panose="02020603050405020304" pitchFamily="18" charset="0"/>
                <a:sym typeface="+mn-ea"/>
              </a:rPr>
              <a:t> deny its very existence. </a:t>
            </a:r>
            <a:endParaRPr lang="zh-CN" altLang="en-US" sz="3600" dirty="0"/>
          </a:p>
        </p:txBody>
      </p:sp>
      <p:sp>
        <p:nvSpPr>
          <p:cNvPr id="4" name="文本框 3"/>
          <p:cNvSpPr txBox="1"/>
          <p:nvPr/>
        </p:nvSpPr>
        <p:spPr>
          <a:xfrm>
            <a:off x="603315" y="73432"/>
            <a:ext cx="4600281" cy="584775"/>
          </a:xfrm>
          <a:prstGeom prst="rect">
            <a:avLst/>
          </a:prstGeom>
          <a:solidFill>
            <a:schemeClr val="accent2">
              <a:lumMod val="20000"/>
              <a:lumOff val="80000"/>
            </a:schemeClr>
          </a:solidFill>
        </p:spPr>
        <p:txBody>
          <a:bodyPr wrap="square" rtlCol="0">
            <a:spAutoFit/>
          </a:bodyPr>
          <a:lstStyle/>
          <a:p>
            <a:r>
              <a:rPr lang="zh-CN" altLang="en-US" sz="3200" b="1" dirty="0"/>
              <a:t>语法填空长难句解析</a:t>
            </a:r>
            <a:r>
              <a:rPr lang="en-US" altLang="zh-CN" sz="3200" b="1" dirty="0"/>
              <a:t>4.</a:t>
            </a:r>
            <a:endParaRPr lang="zh-CN" altLang="en-US" sz="3200" b="1" dirty="0">
              <a:solidFill>
                <a:srgbClr val="C217CD"/>
              </a:solidFill>
            </a:endParaRPr>
          </a:p>
        </p:txBody>
      </p:sp>
      <p:sp>
        <p:nvSpPr>
          <p:cNvPr id="5" name="文本框 4"/>
          <p:cNvSpPr txBox="1"/>
          <p:nvPr/>
        </p:nvSpPr>
        <p:spPr>
          <a:xfrm>
            <a:off x="55775" y="3446743"/>
            <a:ext cx="12162149" cy="2862322"/>
          </a:xfrm>
          <a:prstGeom prst="rect">
            <a:avLst/>
          </a:prstGeom>
          <a:solidFill>
            <a:schemeClr val="accent6">
              <a:lumMod val="60000"/>
              <a:lumOff val="40000"/>
            </a:schemeClr>
          </a:solidFill>
        </p:spPr>
        <p:txBody>
          <a:bodyPr wrap="square">
            <a:spAutoFit/>
          </a:bodyPr>
          <a:lstStyle/>
          <a:p>
            <a:r>
              <a:rPr lang="en-US" altLang="zh-CN" sz="3600" b="1" kern="100" dirty="0">
                <a:solidFill>
                  <a:srgbClr val="C217CD"/>
                </a:solidFill>
                <a:latin typeface="Times New Roman" panose="02020603050405020304" pitchFamily="18" charset="0"/>
                <a:ea typeface="宋体" panose="02010600030101010101" pitchFamily="2" charset="-122"/>
                <a:cs typeface="Times New Roman" panose="02020603050405020304" pitchFamily="18" charset="0"/>
                <a:sym typeface="+mn-ea"/>
              </a:rPr>
              <a:t>1.</a:t>
            </a:r>
            <a:r>
              <a:rPr lang="zh-CN" altLang="en-US" sz="3600" b="1" kern="100" dirty="0">
                <a:solidFill>
                  <a:srgbClr val="C217CD"/>
                </a:solidFill>
                <a:latin typeface="Times New Roman" panose="02020603050405020304" pitchFamily="18" charset="0"/>
                <a:ea typeface="宋体" panose="02010600030101010101" pitchFamily="2" charset="-122"/>
                <a:cs typeface="Times New Roman" panose="02020603050405020304" pitchFamily="18" charset="0"/>
                <a:sym typeface="+mn-ea"/>
              </a:rPr>
              <a:t>主语：</a:t>
            </a:r>
            <a:r>
              <a:rPr lang="en-US" altLang="zh-CN" sz="3600" b="1" kern="100" dirty="0">
                <a:solidFill>
                  <a:srgbClr val="C217CD"/>
                </a:solidFill>
                <a:latin typeface="Times New Roman" panose="02020603050405020304" pitchFamily="18" charset="0"/>
                <a:ea typeface="宋体" panose="02010600030101010101" pitchFamily="2" charset="-122"/>
                <a:cs typeface="Times New Roman" panose="02020603050405020304" pitchFamily="18" charset="0"/>
                <a:sym typeface="+mn-ea"/>
              </a:rPr>
              <a:t>I</a:t>
            </a:r>
            <a:endParaRPr lang="en-US" altLang="zh-CN" sz="3600" b="1" kern="100" dirty="0">
              <a:solidFill>
                <a:srgbClr val="C217CD"/>
              </a:solidFill>
              <a:latin typeface="Times New Roman" panose="02020603050405020304" pitchFamily="18" charset="0"/>
              <a:ea typeface="宋体" panose="02010600030101010101" pitchFamily="2" charset="-122"/>
              <a:cs typeface="Times New Roman" panose="02020603050405020304" pitchFamily="18" charset="0"/>
              <a:sym typeface="+mn-ea"/>
            </a:endParaRPr>
          </a:p>
          <a:p>
            <a:r>
              <a:rPr lang="en-US" altLang="zh-CN" sz="3600" b="1" kern="1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rPr>
              <a:t>2.</a:t>
            </a:r>
            <a:r>
              <a:rPr lang="zh-CN" altLang="en-US" sz="3600" b="1" kern="1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rPr>
              <a:t>谓语： </a:t>
            </a:r>
            <a:r>
              <a:rPr lang="en-US" altLang="zh-CN" sz="36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sym typeface="+mn-ea"/>
              </a:rPr>
              <a:t>and</a:t>
            </a:r>
            <a:r>
              <a:rPr lang="en-US" altLang="zh-CN" sz="3600" b="1" kern="100" dirty="0">
                <a:solidFill>
                  <a:srgbClr val="C217CD"/>
                </a:solidFill>
                <a:latin typeface="Times New Roman" panose="02020603050405020304" pitchFamily="18" charset="0"/>
                <a:ea typeface="宋体" panose="02010600030101010101" pitchFamily="2" charset="-122"/>
                <a:cs typeface="Times New Roman" panose="02020603050405020304" pitchFamily="18" charset="0"/>
                <a:sym typeface="+mn-ea"/>
              </a:rPr>
              <a:t> </a:t>
            </a:r>
            <a:r>
              <a:rPr lang="zh-CN" altLang="en-US" sz="3600" b="1" kern="100" dirty="0">
                <a:solidFill>
                  <a:srgbClr val="C217CD"/>
                </a:solidFill>
                <a:latin typeface="Times New Roman" panose="02020603050405020304" pitchFamily="18" charset="0"/>
                <a:ea typeface="宋体" panose="02010600030101010101" pitchFamily="2" charset="-122"/>
                <a:cs typeface="Times New Roman" panose="02020603050405020304" pitchFamily="18" charset="0"/>
                <a:sym typeface="+mn-ea"/>
              </a:rPr>
              <a:t>连结的两个并列谓语</a:t>
            </a:r>
            <a:endParaRPr lang="en-US" altLang="zh-CN" sz="3600" b="1" kern="100" dirty="0">
              <a:solidFill>
                <a:srgbClr val="C217CD"/>
              </a:solidFill>
              <a:latin typeface="Times New Roman" panose="02020603050405020304" pitchFamily="18" charset="0"/>
              <a:ea typeface="宋体" panose="02010600030101010101" pitchFamily="2" charset="-122"/>
              <a:cs typeface="Times New Roman" panose="02020603050405020304" pitchFamily="18" charset="0"/>
              <a:sym typeface="+mn-ea"/>
            </a:endParaRPr>
          </a:p>
          <a:p>
            <a:r>
              <a:rPr lang="en-US" altLang="zh-CN" sz="3600" b="1" kern="1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rPr>
              <a:t>3. </a:t>
            </a:r>
            <a:r>
              <a:rPr lang="zh-CN" altLang="en-US" sz="3600" b="1" kern="1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rPr>
              <a:t>形容词作伴随状语</a:t>
            </a:r>
            <a:r>
              <a:rPr lang="zh-CN" altLang="en-US" sz="3600" b="1" kern="100" dirty="0">
                <a:solidFill>
                  <a:srgbClr val="C217CD"/>
                </a:solidFill>
                <a:latin typeface="Times New Roman" panose="02020603050405020304" pitchFamily="18" charset="0"/>
                <a:ea typeface="宋体" panose="02010600030101010101" pitchFamily="2" charset="-122"/>
                <a:cs typeface="Times New Roman" panose="02020603050405020304" pitchFamily="18" charset="0"/>
                <a:sym typeface="+mn-ea"/>
              </a:rPr>
              <a:t>：</a:t>
            </a:r>
            <a:r>
              <a:rPr lang="en-US" altLang="zh-CN" sz="3600" b="1" kern="100" dirty="0">
                <a:solidFill>
                  <a:srgbClr val="C217CD"/>
                </a:solidFill>
                <a:latin typeface="Times New Roman" panose="02020603050405020304" pitchFamily="18" charset="0"/>
                <a:ea typeface="宋体" panose="02010600030101010101" pitchFamily="2" charset="-122"/>
                <a:cs typeface="Times New Roman" panose="02020603050405020304" pitchFamily="18" charset="0"/>
                <a:sym typeface="+mn-ea"/>
              </a:rPr>
              <a:t>irrespective    of  … </a:t>
            </a:r>
            <a:r>
              <a:rPr lang="zh-CN" altLang="en-US" sz="3600" b="1" kern="100" dirty="0">
                <a:solidFill>
                  <a:srgbClr val="C217CD"/>
                </a:solidFill>
                <a:latin typeface="Times New Roman" panose="02020603050405020304" pitchFamily="18" charset="0"/>
                <a:ea typeface="宋体" panose="02010600030101010101" pitchFamily="2" charset="-122"/>
                <a:cs typeface="Times New Roman" panose="02020603050405020304" pitchFamily="18" charset="0"/>
                <a:sym typeface="+mn-ea"/>
              </a:rPr>
              <a:t>（不管，不顾</a:t>
            </a:r>
            <a:r>
              <a:rPr lang="en-US" altLang="zh-CN" sz="3600" b="1" kern="100" dirty="0" err="1">
                <a:solidFill>
                  <a:srgbClr val="C217CD"/>
                </a:solidFill>
                <a:latin typeface="Times New Roman" panose="02020603050405020304" pitchFamily="18" charset="0"/>
                <a:ea typeface="宋体" panose="02010600030101010101" pitchFamily="2" charset="-122"/>
                <a:cs typeface="Times New Roman" panose="02020603050405020304" pitchFamily="18" charset="0"/>
                <a:sym typeface="+mn-ea"/>
              </a:rPr>
              <a:t>sth</a:t>
            </a:r>
            <a:r>
              <a:rPr lang="en-US" altLang="zh-CN" sz="3600" b="1" kern="100" dirty="0">
                <a:solidFill>
                  <a:srgbClr val="C217CD"/>
                </a:solidFill>
                <a:latin typeface="Times New Roman" panose="02020603050405020304" pitchFamily="18" charset="0"/>
                <a:ea typeface="宋体" panose="02010600030101010101" pitchFamily="2" charset="-122"/>
                <a:cs typeface="Times New Roman" panose="02020603050405020304" pitchFamily="18" charset="0"/>
                <a:sym typeface="+mn-ea"/>
              </a:rPr>
              <a:t>)</a:t>
            </a:r>
            <a:endParaRPr lang="en-US" altLang="zh-CN" sz="3600" b="1" kern="100" dirty="0">
              <a:solidFill>
                <a:srgbClr val="C217CD"/>
              </a:solidFill>
              <a:latin typeface="Times New Roman" panose="02020603050405020304" pitchFamily="18" charset="0"/>
              <a:ea typeface="宋体" panose="02010600030101010101" pitchFamily="2" charset="-122"/>
              <a:cs typeface="Times New Roman" panose="02020603050405020304" pitchFamily="18" charset="0"/>
              <a:sym typeface="+mn-ea"/>
            </a:endParaRPr>
          </a:p>
          <a:p>
            <a:r>
              <a:rPr lang="en-US" altLang="zh-CN" sz="3600" b="1" kern="100" dirty="0">
                <a:solidFill>
                  <a:srgbClr val="C217CD"/>
                </a:solidFill>
                <a:latin typeface="Times New Roman" panose="02020603050405020304" pitchFamily="18" charset="0"/>
                <a:ea typeface="宋体" panose="02010600030101010101" pitchFamily="2" charset="-122"/>
                <a:cs typeface="Times New Roman" panose="02020603050405020304" pitchFamily="18" charset="0"/>
                <a:sym typeface="+mn-ea"/>
              </a:rPr>
              <a:t>    of </a:t>
            </a:r>
            <a:r>
              <a:rPr lang="zh-CN" altLang="en-US" sz="3600" b="1" kern="100" dirty="0">
                <a:solidFill>
                  <a:srgbClr val="C217CD"/>
                </a:solidFill>
                <a:latin typeface="Times New Roman" panose="02020603050405020304" pitchFamily="18" charset="0"/>
                <a:ea typeface="宋体" panose="02010600030101010101" pitchFamily="2" charset="-122"/>
                <a:cs typeface="Times New Roman" panose="02020603050405020304" pitchFamily="18" charset="0"/>
                <a:sym typeface="+mn-ea"/>
              </a:rPr>
              <a:t>介词后面是</a:t>
            </a:r>
            <a:r>
              <a:rPr lang="en-US" altLang="zh-CN" sz="3600" b="1" kern="100" dirty="0">
                <a:solidFill>
                  <a:srgbClr val="C217CD"/>
                </a:solidFill>
                <a:latin typeface="Times New Roman" panose="02020603050405020304" pitchFamily="18" charset="0"/>
                <a:ea typeface="宋体" panose="02010600030101010101" pitchFamily="2" charset="-122"/>
                <a:cs typeface="Times New Roman" panose="02020603050405020304" pitchFamily="18" charset="0"/>
                <a:sym typeface="+mn-ea"/>
              </a:rPr>
              <a:t>how </a:t>
            </a:r>
            <a:r>
              <a:rPr lang="zh-CN" altLang="en-US" sz="3600" b="1" kern="100" dirty="0">
                <a:solidFill>
                  <a:srgbClr val="C217CD"/>
                </a:solidFill>
                <a:latin typeface="Times New Roman" panose="02020603050405020304" pitchFamily="18" charset="0"/>
                <a:ea typeface="宋体" panose="02010600030101010101" pitchFamily="2" charset="-122"/>
                <a:cs typeface="Times New Roman" panose="02020603050405020304" pitchFamily="18" charset="0"/>
                <a:sym typeface="+mn-ea"/>
              </a:rPr>
              <a:t>引导的宾语从句；</a:t>
            </a:r>
            <a:endParaRPr lang="en-US" altLang="zh-CN" sz="3600" b="1" kern="100" dirty="0">
              <a:solidFill>
                <a:srgbClr val="C217CD"/>
              </a:solidFill>
              <a:latin typeface="Times New Roman" panose="02020603050405020304" pitchFamily="18" charset="0"/>
              <a:ea typeface="宋体" panose="02010600030101010101" pitchFamily="2" charset="-122"/>
              <a:cs typeface="Times New Roman" panose="02020603050405020304" pitchFamily="18" charset="0"/>
              <a:sym typeface="+mn-ea"/>
            </a:endParaRPr>
          </a:p>
          <a:p>
            <a:r>
              <a:rPr lang="en-US" altLang="zh-CN" sz="36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sym typeface="+mn-ea"/>
              </a:rPr>
              <a:t>4. </a:t>
            </a:r>
            <a:r>
              <a:rPr lang="zh-CN" altLang="en-US" sz="36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sym typeface="+mn-ea"/>
              </a:rPr>
              <a:t>非谓语动词作状语表目的</a:t>
            </a:r>
            <a:r>
              <a:rPr lang="zh-CN" altLang="en-US" sz="3600" b="1" kern="100" dirty="0">
                <a:solidFill>
                  <a:srgbClr val="C217CD"/>
                </a:solidFill>
                <a:latin typeface="Times New Roman" panose="02020603050405020304" pitchFamily="18" charset="0"/>
                <a:ea typeface="宋体" panose="02010600030101010101" pitchFamily="2" charset="-122"/>
                <a:cs typeface="Times New Roman" panose="02020603050405020304" pitchFamily="18" charset="0"/>
                <a:sym typeface="+mn-ea"/>
              </a:rPr>
              <a:t>：</a:t>
            </a:r>
            <a:r>
              <a:rPr lang="en-US" altLang="zh-CN" sz="3600" b="1" kern="100" dirty="0">
                <a:solidFill>
                  <a:srgbClr val="C217CD"/>
                </a:solidFill>
                <a:latin typeface="Times New Roman" panose="02020603050405020304" pitchFamily="18" charset="0"/>
                <a:ea typeface="宋体" panose="02010600030101010101" pitchFamily="2" charset="-122"/>
                <a:cs typeface="Times New Roman" panose="02020603050405020304" pitchFamily="18" charset="0"/>
                <a:sym typeface="+mn-ea"/>
              </a:rPr>
              <a:t>to deny its very existence </a:t>
            </a:r>
            <a:endParaRPr lang="en-US" altLang="zh-CN" sz="3600" b="1" kern="100" dirty="0">
              <a:solidFill>
                <a:srgbClr val="C217CD"/>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pic>
        <p:nvPicPr>
          <p:cNvPr id="5126" name="图片 1" descr="logo横版 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338084" y="3230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50829" y="942679"/>
            <a:ext cx="12188858" cy="5632311"/>
          </a:xfrm>
          <a:prstGeom prst="rect">
            <a:avLst/>
          </a:prstGeom>
          <a:solidFill>
            <a:schemeClr val="bg1"/>
          </a:solidFill>
        </p:spPr>
        <p:txBody>
          <a:bodyPr wrap="square">
            <a:spAutoFit/>
          </a:bodyPr>
          <a:lstStyle/>
          <a:p>
            <a:r>
              <a:rPr lang="en-US" altLang="zh-CN" sz="40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1. fun-filled</a:t>
            </a:r>
            <a:r>
              <a:rPr lang="en-US" altLang="zh-CN" sz="40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sym typeface="+mn-ea"/>
              </a:rPr>
              <a:t> dream land  </a:t>
            </a:r>
            <a:r>
              <a:rPr lang="zh-CN" altLang="en-US" sz="40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sym typeface="+mn-ea"/>
              </a:rPr>
              <a:t>充满快乐的</a:t>
            </a:r>
            <a:endParaRPr lang="en-US" altLang="zh-CN" sz="40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sym typeface="+mn-ea"/>
            </a:endParaRPr>
          </a:p>
          <a:p>
            <a:r>
              <a:rPr lang="en-US" altLang="zh-CN" sz="40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sym typeface="+mn-ea"/>
              </a:rPr>
              <a:t>2. ir</a:t>
            </a:r>
            <a:r>
              <a:rPr lang="en-US" altLang="zh-CN" sz="40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respect</a:t>
            </a:r>
            <a:r>
              <a:rPr lang="en-US" altLang="zh-CN" sz="4000" b="1" kern="100" dirty="0">
                <a:latin typeface="Times New Roman" panose="02020603050405020304" pitchFamily="18" charset="0"/>
                <a:ea typeface="宋体" panose="02010600030101010101" pitchFamily="2" charset="-122"/>
                <a:cs typeface="Times New Roman" panose="02020603050405020304" pitchFamily="18" charset="0"/>
                <a:sym typeface="+mn-ea"/>
              </a:rPr>
              <a:t>ive of … </a:t>
            </a:r>
            <a:r>
              <a:rPr lang="zh-CN" altLang="en-US" sz="4000" b="1" kern="100" dirty="0">
                <a:latin typeface="Times New Roman" panose="02020603050405020304" pitchFamily="18" charset="0"/>
                <a:ea typeface="宋体" panose="02010600030101010101" pitchFamily="2" charset="-122"/>
                <a:cs typeface="Times New Roman" panose="02020603050405020304" pitchFamily="18" charset="0"/>
                <a:sym typeface="+mn-ea"/>
              </a:rPr>
              <a:t>不顾</a:t>
            </a:r>
            <a:r>
              <a:rPr lang="en-US" altLang="zh-CN" sz="4000" b="1" kern="100" dirty="0">
                <a:latin typeface="Times New Roman" panose="02020603050405020304" pitchFamily="18" charset="0"/>
                <a:ea typeface="宋体" panose="02010600030101010101" pitchFamily="2" charset="-122"/>
                <a:cs typeface="Times New Roman" panose="02020603050405020304" pitchFamily="18" charset="0"/>
                <a:sym typeface="+mn-ea"/>
              </a:rPr>
              <a:t>…</a:t>
            </a:r>
            <a:r>
              <a:rPr lang="zh-CN" altLang="en-US" sz="4000" b="1" kern="100" dirty="0">
                <a:latin typeface="Times New Roman" panose="02020603050405020304" pitchFamily="18" charset="0"/>
                <a:ea typeface="宋体" panose="02010600030101010101" pitchFamily="2" charset="-122"/>
                <a:cs typeface="Times New Roman" panose="02020603050405020304" pitchFamily="18" charset="0"/>
                <a:sym typeface="+mn-ea"/>
              </a:rPr>
              <a:t>  不考虑</a:t>
            </a:r>
            <a:r>
              <a:rPr lang="en-US" altLang="zh-CN" sz="4000" b="1" kern="100" dirty="0">
                <a:latin typeface="Times New Roman" panose="02020603050405020304" pitchFamily="18" charset="0"/>
                <a:ea typeface="宋体" panose="02010600030101010101" pitchFamily="2" charset="-122"/>
                <a:cs typeface="Times New Roman" panose="02020603050405020304" pitchFamily="18" charset="0"/>
                <a:sym typeface="+mn-ea"/>
              </a:rPr>
              <a:t>…</a:t>
            </a:r>
            <a:r>
              <a:rPr lang="zh-CN" altLang="en-US" sz="4000" b="1" kern="100" dirty="0">
                <a:latin typeface="Times New Roman" panose="02020603050405020304" pitchFamily="18" charset="0"/>
                <a:ea typeface="宋体" panose="02010600030101010101" pitchFamily="2" charset="-122"/>
                <a:cs typeface="Times New Roman" panose="02020603050405020304" pitchFamily="18" charset="0"/>
                <a:sym typeface="+mn-ea"/>
              </a:rPr>
              <a:t> </a:t>
            </a:r>
            <a:endParaRPr lang="en-US" altLang="zh-CN" sz="4000" b="1" kern="100" dirty="0">
              <a:latin typeface="Times New Roman" panose="02020603050405020304" pitchFamily="18" charset="0"/>
              <a:ea typeface="宋体" panose="02010600030101010101" pitchFamily="2" charset="-122"/>
              <a:cs typeface="Times New Roman" panose="02020603050405020304" pitchFamily="18" charset="0"/>
              <a:sym typeface="+mn-ea"/>
            </a:endParaRPr>
          </a:p>
          <a:p>
            <a:r>
              <a:rPr lang="en-US" altLang="zh-CN" sz="40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sym typeface="+mn-ea"/>
              </a:rPr>
              <a:t>3. in</a:t>
            </a:r>
            <a:r>
              <a:rPr lang="en-US" altLang="zh-CN" sz="40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describ</a:t>
            </a:r>
            <a:r>
              <a:rPr lang="en-US" altLang="zh-CN" sz="4000" b="1" kern="100" dirty="0">
                <a:solidFill>
                  <a:srgbClr val="C217CD"/>
                </a:solidFill>
                <a:latin typeface="Times New Roman" panose="02020603050405020304" pitchFamily="18" charset="0"/>
                <a:ea typeface="宋体" panose="02010600030101010101" pitchFamily="2" charset="-122"/>
                <a:cs typeface="Times New Roman" panose="02020603050405020304" pitchFamily="18" charset="0"/>
                <a:sym typeface="+mn-ea"/>
              </a:rPr>
              <a:t>able</a:t>
            </a:r>
            <a:r>
              <a:rPr lang="en-US" altLang="zh-CN" sz="4000" b="1" kern="100" dirty="0">
                <a:latin typeface="Times New Roman" panose="02020603050405020304" pitchFamily="18" charset="0"/>
                <a:ea typeface="宋体" panose="02010600030101010101" pitchFamily="2" charset="-122"/>
                <a:cs typeface="Times New Roman" panose="02020603050405020304" pitchFamily="18" charset="0"/>
                <a:sym typeface="+mn-ea"/>
              </a:rPr>
              <a:t> joy </a:t>
            </a:r>
            <a:r>
              <a:rPr lang="zh-CN" altLang="en-US" sz="4000" b="1" kern="100" dirty="0">
                <a:latin typeface="Times New Roman" panose="02020603050405020304" pitchFamily="18" charset="0"/>
                <a:ea typeface="宋体" panose="02010600030101010101" pitchFamily="2" charset="-122"/>
                <a:cs typeface="Times New Roman" panose="02020603050405020304" pitchFamily="18" charset="0"/>
                <a:sym typeface="+mn-ea"/>
              </a:rPr>
              <a:t>无法描述的快乐</a:t>
            </a:r>
            <a:endParaRPr lang="en-US" altLang="zh-CN" sz="4000" b="1" kern="100" dirty="0">
              <a:latin typeface="Times New Roman" panose="02020603050405020304" pitchFamily="18" charset="0"/>
              <a:ea typeface="宋体" panose="02010600030101010101" pitchFamily="2" charset="-122"/>
              <a:cs typeface="Times New Roman" panose="02020603050405020304" pitchFamily="18" charset="0"/>
              <a:sym typeface="+mn-ea"/>
            </a:endParaRPr>
          </a:p>
          <a:p>
            <a:r>
              <a:rPr lang="en-US" altLang="zh-CN" sz="4000" b="1" kern="100" dirty="0">
                <a:latin typeface="Times New Roman" panose="02020603050405020304" pitchFamily="18" charset="0"/>
                <a:ea typeface="宋体" panose="02010600030101010101" pitchFamily="2" charset="-122"/>
                <a:cs typeface="Times New Roman" panose="02020603050405020304" pitchFamily="18" charset="0"/>
                <a:sym typeface="+mn-ea"/>
              </a:rPr>
              <a:t>4. </a:t>
            </a:r>
            <a:r>
              <a:rPr lang="en-US" altLang="zh-CN" sz="40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associate</a:t>
            </a:r>
            <a:r>
              <a:rPr lang="en-US" altLang="zh-CN" sz="4000" b="1" kern="100" dirty="0">
                <a:latin typeface="Times New Roman" panose="02020603050405020304" pitchFamily="18" charset="0"/>
                <a:ea typeface="宋体" panose="02010600030101010101" pitchFamily="2" charset="-122"/>
                <a:cs typeface="Times New Roman" panose="02020603050405020304" pitchFamily="18" charset="0"/>
                <a:sym typeface="+mn-ea"/>
              </a:rPr>
              <a:t> winter </a:t>
            </a:r>
            <a:r>
              <a:rPr lang="en-US" altLang="zh-CN" sz="40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with</a:t>
            </a:r>
            <a:r>
              <a:rPr lang="en-US" altLang="zh-CN" sz="4000" b="1" kern="100" dirty="0">
                <a:latin typeface="Times New Roman" panose="02020603050405020304" pitchFamily="18" charset="0"/>
                <a:ea typeface="宋体" panose="02010600030101010101" pitchFamily="2" charset="-122"/>
                <a:cs typeface="Times New Roman" panose="02020603050405020304" pitchFamily="18" charset="0"/>
                <a:sym typeface="+mn-ea"/>
              </a:rPr>
              <a:t> misery </a:t>
            </a:r>
            <a:r>
              <a:rPr lang="zh-CN" altLang="en-US" sz="4000" b="1" kern="100" dirty="0">
                <a:latin typeface="Times New Roman" panose="02020603050405020304" pitchFamily="18" charset="0"/>
                <a:ea typeface="宋体" panose="02010600030101010101" pitchFamily="2" charset="-122"/>
                <a:cs typeface="Times New Roman" panose="02020603050405020304" pitchFamily="18" charset="0"/>
                <a:sym typeface="+mn-ea"/>
              </a:rPr>
              <a:t>把冬天和悲惨联系起来</a:t>
            </a:r>
            <a:endParaRPr lang="en-US" altLang="zh-CN" sz="4000" b="1" kern="100" dirty="0">
              <a:latin typeface="Times New Roman" panose="02020603050405020304" pitchFamily="18" charset="0"/>
              <a:ea typeface="宋体" panose="02010600030101010101" pitchFamily="2" charset="-122"/>
              <a:cs typeface="Times New Roman" panose="02020603050405020304" pitchFamily="18" charset="0"/>
              <a:sym typeface="+mn-ea"/>
            </a:endParaRPr>
          </a:p>
          <a:p>
            <a:r>
              <a:rPr lang="en-US" altLang="zh-CN" sz="4000" b="1" kern="100" dirty="0">
                <a:latin typeface="Times New Roman" panose="02020603050405020304" pitchFamily="18" charset="0"/>
                <a:ea typeface="宋体" panose="02010600030101010101" pitchFamily="2" charset="-122"/>
                <a:cs typeface="Times New Roman" panose="02020603050405020304" pitchFamily="18" charset="0"/>
                <a:sym typeface="+mn-ea"/>
              </a:rPr>
              <a:t>5. </a:t>
            </a:r>
            <a:r>
              <a:rPr lang="en-US" altLang="zh-CN" sz="40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be treated to </a:t>
            </a:r>
            <a:r>
              <a:rPr lang="en-US" altLang="zh-CN" sz="4000" b="1" kern="100"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sth</a:t>
            </a:r>
            <a:r>
              <a:rPr lang="en-US" altLang="zh-CN" sz="40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 </a:t>
            </a:r>
            <a:r>
              <a:rPr lang="zh-CN" altLang="en-US" sz="4000" b="1" kern="100" dirty="0">
                <a:latin typeface="Times New Roman" panose="02020603050405020304" pitchFamily="18" charset="0"/>
                <a:ea typeface="宋体" panose="02010600030101010101" pitchFamily="2" charset="-122"/>
                <a:cs typeface="Times New Roman" panose="02020603050405020304" pitchFamily="18" charset="0"/>
                <a:sym typeface="+mn-ea"/>
              </a:rPr>
              <a:t>享用</a:t>
            </a:r>
            <a:r>
              <a:rPr lang="en-US" altLang="zh-CN" sz="4000" b="1" kern="100" dirty="0" err="1">
                <a:latin typeface="Times New Roman" panose="02020603050405020304" pitchFamily="18" charset="0"/>
                <a:ea typeface="宋体" panose="02010600030101010101" pitchFamily="2" charset="-122"/>
                <a:cs typeface="Times New Roman" panose="02020603050405020304" pitchFamily="18" charset="0"/>
                <a:sym typeface="+mn-ea"/>
              </a:rPr>
              <a:t>sth</a:t>
            </a:r>
            <a:r>
              <a:rPr lang="zh-CN" altLang="en-US" sz="4000" b="1" kern="100" dirty="0">
                <a:latin typeface="Times New Roman" panose="02020603050405020304" pitchFamily="18" charset="0"/>
                <a:ea typeface="宋体" panose="02010600030101010101" pitchFamily="2" charset="-122"/>
                <a:cs typeface="Times New Roman" panose="02020603050405020304" pitchFamily="18" charset="0"/>
                <a:sym typeface="+mn-ea"/>
              </a:rPr>
              <a:t>；享受</a:t>
            </a:r>
            <a:r>
              <a:rPr lang="en-US" altLang="zh-CN" sz="4000" b="1" kern="100" dirty="0" err="1">
                <a:latin typeface="Times New Roman" panose="02020603050405020304" pitchFamily="18" charset="0"/>
                <a:ea typeface="宋体" panose="02010600030101010101" pitchFamily="2" charset="-122"/>
                <a:cs typeface="Times New Roman" panose="02020603050405020304" pitchFamily="18" charset="0"/>
                <a:sym typeface="+mn-ea"/>
              </a:rPr>
              <a:t>sth</a:t>
            </a:r>
            <a:r>
              <a:rPr lang="en-US" altLang="zh-CN" sz="4000" b="1" kern="100" dirty="0">
                <a:latin typeface="Times New Roman" panose="02020603050405020304" pitchFamily="18" charset="0"/>
                <a:ea typeface="宋体" panose="02010600030101010101" pitchFamily="2" charset="-122"/>
                <a:cs typeface="Times New Roman" panose="02020603050405020304" pitchFamily="18" charset="0"/>
                <a:sym typeface="+mn-ea"/>
              </a:rPr>
              <a:t>   </a:t>
            </a:r>
            <a:endParaRPr lang="en-US" altLang="zh-CN" sz="4000" b="1" kern="100" dirty="0">
              <a:latin typeface="Times New Roman" panose="02020603050405020304" pitchFamily="18" charset="0"/>
              <a:ea typeface="宋体" panose="02010600030101010101" pitchFamily="2" charset="-122"/>
              <a:cs typeface="Times New Roman" panose="02020603050405020304" pitchFamily="18" charset="0"/>
              <a:sym typeface="+mn-ea"/>
            </a:endParaRPr>
          </a:p>
          <a:p>
            <a:r>
              <a:rPr lang="en-US" altLang="zh-CN" sz="4000" b="1" kern="100" dirty="0">
                <a:latin typeface="Times New Roman" panose="02020603050405020304" pitchFamily="18" charset="0"/>
                <a:ea typeface="宋体" panose="02010600030101010101" pitchFamily="2" charset="-122"/>
                <a:cs typeface="Times New Roman" panose="02020603050405020304" pitchFamily="18" charset="0"/>
                <a:sym typeface="+mn-ea"/>
              </a:rPr>
              <a:t>6. </a:t>
            </a:r>
            <a:r>
              <a:rPr lang="en-US" altLang="zh-CN" sz="40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take in </a:t>
            </a:r>
            <a:r>
              <a:rPr lang="zh-CN" altLang="en-US" sz="4000" b="1" kern="100" dirty="0">
                <a:latin typeface="Times New Roman" panose="02020603050405020304" pitchFamily="18" charset="0"/>
                <a:ea typeface="宋体" panose="02010600030101010101" pitchFamily="2" charset="-122"/>
                <a:cs typeface="Times New Roman" panose="02020603050405020304" pitchFamily="18" charset="0"/>
                <a:sym typeface="+mn-ea"/>
              </a:rPr>
              <a:t>吸收；领略</a:t>
            </a:r>
            <a:endParaRPr lang="en-US" altLang="zh-CN" sz="4000" b="1" kern="100" dirty="0">
              <a:latin typeface="Times New Roman" panose="02020603050405020304" pitchFamily="18" charset="0"/>
              <a:ea typeface="宋体" panose="02010600030101010101" pitchFamily="2" charset="-122"/>
              <a:cs typeface="Times New Roman" panose="02020603050405020304" pitchFamily="18" charset="0"/>
              <a:sym typeface="+mn-ea"/>
            </a:endParaRPr>
          </a:p>
          <a:p>
            <a:r>
              <a:rPr lang="en-US" altLang="zh-CN" sz="4000" b="1" kern="100" dirty="0">
                <a:latin typeface="Times New Roman" panose="02020603050405020304" pitchFamily="18" charset="0"/>
                <a:ea typeface="宋体" panose="02010600030101010101" pitchFamily="2" charset="-122"/>
                <a:cs typeface="Times New Roman" panose="02020603050405020304" pitchFamily="18" charset="0"/>
                <a:sym typeface="+mn-ea"/>
              </a:rPr>
              <a:t>7. </a:t>
            </a:r>
            <a:r>
              <a:rPr lang="en-US" altLang="zh-CN" sz="40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pull in </a:t>
            </a:r>
            <a:r>
              <a:rPr lang="en-US" altLang="zh-CN" sz="4000" b="1" kern="100" dirty="0">
                <a:latin typeface="Times New Roman" panose="02020603050405020304" pitchFamily="18" charset="0"/>
                <a:ea typeface="宋体" panose="02010600030101010101" pitchFamily="2" charset="-122"/>
                <a:cs typeface="Times New Roman" panose="02020603050405020304" pitchFamily="18" charset="0"/>
                <a:sym typeface="+mn-ea"/>
              </a:rPr>
              <a:t>(money)= bring in (money) </a:t>
            </a:r>
            <a:endParaRPr lang="en-US" altLang="zh-CN" sz="4000" b="1" kern="100" dirty="0">
              <a:latin typeface="Times New Roman" panose="02020603050405020304" pitchFamily="18" charset="0"/>
              <a:ea typeface="宋体" panose="02010600030101010101" pitchFamily="2" charset="-122"/>
              <a:cs typeface="Times New Roman" panose="02020603050405020304" pitchFamily="18" charset="0"/>
              <a:sym typeface="+mn-ea"/>
            </a:endParaRPr>
          </a:p>
          <a:p>
            <a:r>
              <a:rPr lang="en-US" altLang="zh-CN" sz="4000" b="1" kern="100" dirty="0">
                <a:latin typeface="Times New Roman" panose="02020603050405020304" pitchFamily="18" charset="0"/>
                <a:ea typeface="宋体" panose="02010600030101010101" pitchFamily="2" charset="-122"/>
                <a:cs typeface="Times New Roman" panose="02020603050405020304" pitchFamily="18" charset="0"/>
                <a:sym typeface="+mn-ea"/>
              </a:rPr>
              <a:t>8. </a:t>
            </a:r>
            <a:r>
              <a:rPr lang="en-US" altLang="zh-CN" sz="40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go to great lengths </a:t>
            </a:r>
            <a:r>
              <a:rPr lang="en-US" altLang="zh-CN" sz="4000" b="1" kern="100" dirty="0">
                <a:latin typeface="Times New Roman" panose="02020603050405020304" pitchFamily="18" charset="0"/>
                <a:ea typeface="宋体" panose="02010600030101010101" pitchFamily="2" charset="-122"/>
                <a:cs typeface="Times New Roman" panose="02020603050405020304" pitchFamily="18" charset="0"/>
                <a:sym typeface="+mn-ea"/>
              </a:rPr>
              <a:t>to do </a:t>
            </a:r>
            <a:r>
              <a:rPr lang="en-US" altLang="zh-CN" sz="4000" b="1" kern="100" dirty="0" err="1">
                <a:latin typeface="Times New Roman" panose="02020603050405020304" pitchFamily="18" charset="0"/>
                <a:ea typeface="宋体" panose="02010600030101010101" pitchFamily="2" charset="-122"/>
                <a:cs typeface="Times New Roman" panose="02020603050405020304" pitchFamily="18" charset="0"/>
                <a:sym typeface="+mn-ea"/>
              </a:rPr>
              <a:t>sth</a:t>
            </a:r>
            <a:r>
              <a:rPr lang="en-US" altLang="zh-CN" sz="4000" b="1" kern="100" dirty="0">
                <a:latin typeface="Times New Roman" panose="02020603050405020304" pitchFamily="18" charset="0"/>
                <a:ea typeface="宋体" panose="02010600030101010101" pitchFamily="2" charset="-122"/>
                <a:cs typeface="Times New Roman" panose="02020603050405020304" pitchFamily="18" charset="0"/>
                <a:sym typeface="+mn-ea"/>
              </a:rPr>
              <a:t> </a:t>
            </a:r>
            <a:endParaRPr lang="en-US" altLang="zh-CN" sz="4000" b="1" kern="100" dirty="0">
              <a:latin typeface="Times New Roman" panose="02020603050405020304" pitchFamily="18" charset="0"/>
              <a:ea typeface="宋体" panose="02010600030101010101" pitchFamily="2" charset="-122"/>
              <a:cs typeface="Times New Roman" panose="02020603050405020304" pitchFamily="18" charset="0"/>
              <a:sym typeface="+mn-ea"/>
            </a:endParaRPr>
          </a:p>
          <a:p>
            <a:r>
              <a:rPr lang="en-US" altLang="zh-CN" sz="4000" b="1" kern="100" dirty="0">
                <a:latin typeface="Times New Roman" panose="02020603050405020304" pitchFamily="18" charset="0"/>
                <a:ea typeface="宋体" panose="02010600030101010101" pitchFamily="2" charset="-122"/>
                <a:cs typeface="Times New Roman" panose="02020603050405020304" pitchFamily="18" charset="0"/>
                <a:sym typeface="+mn-ea"/>
              </a:rPr>
              <a:t>9. </a:t>
            </a:r>
            <a:r>
              <a:rPr lang="en-US" altLang="zh-CN" sz="40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establish A as B </a:t>
            </a:r>
            <a:endParaRPr lang="zh-CN" altLang="en-US" sz="4000" dirty="0">
              <a:solidFill>
                <a:srgbClr val="FF0000"/>
              </a:solidFill>
            </a:endParaRPr>
          </a:p>
        </p:txBody>
      </p:sp>
      <p:sp>
        <p:nvSpPr>
          <p:cNvPr id="4" name="文本框 3"/>
          <p:cNvSpPr txBox="1"/>
          <p:nvPr/>
        </p:nvSpPr>
        <p:spPr>
          <a:xfrm>
            <a:off x="603315" y="73432"/>
            <a:ext cx="4986779" cy="584775"/>
          </a:xfrm>
          <a:prstGeom prst="rect">
            <a:avLst/>
          </a:prstGeom>
          <a:solidFill>
            <a:schemeClr val="accent2">
              <a:lumMod val="20000"/>
              <a:lumOff val="80000"/>
            </a:schemeClr>
          </a:solidFill>
        </p:spPr>
        <p:txBody>
          <a:bodyPr wrap="square" rtlCol="0">
            <a:spAutoFit/>
          </a:bodyPr>
          <a:lstStyle/>
          <a:p>
            <a:r>
              <a:rPr lang="zh-CN" altLang="en-US" sz="3200" b="1" dirty="0"/>
              <a:t>语法填空合成词、派生词</a:t>
            </a:r>
            <a:endParaRPr lang="zh-CN" altLang="en-US" sz="3200" b="1" dirty="0">
              <a:solidFill>
                <a:srgbClr val="C217CD"/>
              </a:solidFill>
            </a:endParaRPr>
          </a:p>
        </p:txBody>
      </p:sp>
      <p:pic>
        <p:nvPicPr>
          <p:cNvPr id="5126" name="图片 1" descr="logo横版 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338084" y="3230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大美黄山云海仙境 - 花粉随手拍风光 花粉俱乐部"/>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2843" y="0"/>
            <a:ext cx="1229471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334963" y="333375"/>
            <a:ext cx="11522075" cy="6199547"/>
          </a:xfrm>
          <a:prstGeom prst="rect">
            <a:avLst/>
          </a:prstGeom>
          <a:noFill/>
          <a:ln w="38100">
            <a:solidFill>
              <a:srgbClr val="33335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26" name="直接连接符 25"/>
          <p:cNvCxnSpPr/>
          <p:nvPr/>
        </p:nvCxnSpPr>
        <p:spPr>
          <a:xfrm flipV="1">
            <a:off x="11248283" y="3912934"/>
            <a:ext cx="948405" cy="245592"/>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10346635" y="977223"/>
            <a:ext cx="1832521" cy="474536"/>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4264343" y="2106295"/>
            <a:ext cx="4008755" cy="1014730"/>
          </a:xfrm>
          <a:prstGeom prst="rect">
            <a:avLst/>
          </a:prstGeom>
          <a:noFill/>
        </p:spPr>
        <p:txBody>
          <a:bodyPr wrap="none" rtlCol="0" anchor="t">
            <a:spAutoFit/>
          </a:bodyPr>
          <a:lstStyle/>
          <a:p>
            <a:pPr algn="dist"/>
            <a:r>
              <a:rPr lang="zh-CN" altLang="zh-CN" sz="6000" b="1" dirty="0">
                <a:solidFill>
                  <a:srgbClr val="FF0000"/>
                </a:solidFill>
                <a:cs typeface="+mn-ea"/>
                <a:sym typeface="+mn-lt"/>
              </a:rPr>
              <a:t>谢谢观看！</a:t>
            </a:r>
            <a:endParaRPr lang="zh-CN" altLang="zh-CN" sz="6000" b="1" dirty="0">
              <a:solidFill>
                <a:srgbClr val="FF0000"/>
              </a:solidFill>
              <a:cs typeface="+mn-ea"/>
              <a:sym typeface="+mn-lt"/>
            </a:endParaRPr>
          </a:p>
        </p:txBody>
      </p:sp>
      <p:sp>
        <p:nvSpPr>
          <p:cNvPr id="15" name="矩形 14"/>
          <p:cNvSpPr/>
          <p:nvPr/>
        </p:nvSpPr>
        <p:spPr>
          <a:xfrm>
            <a:off x="3260090" y="3775710"/>
            <a:ext cx="6893560" cy="707886"/>
          </a:xfrm>
          <a:prstGeom prst="rect">
            <a:avLst/>
          </a:prstGeom>
        </p:spPr>
        <p:txBody>
          <a:bodyPr wrap="square">
            <a:spAutoFit/>
          </a:bodyPr>
          <a:lstStyle/>
          <a:p>
            <a:r>
              <a:rPr lang="en-US" altLang="zh-CN" b="1" dirty="0">
                <a:solidFill>
                  <a:schemeClr val="tx1"/>
                </a:solidFill>
                <a:cs typeface="+mn-ea"/>
                <a:sym typeface="+mn-lt"/>
              </a:rPr>
              <a:t>    </a:t>
            </a:r>
            <a:r>
              <a:rPr lang="en-US" altLang="zh-CN" sz="4000" b="1" dirty="0">
                <a:solidFill>
                  <a:schemeClr val="tx1"/>
                </a:solidFill>
                <a:cs typeface="+mn-ea"/>
                <a:sym typeface="+mn-lt"/>
              </a:rPr>
              <a:t>PPT</a:t>
            </a:r>
            <a:r>
              <a:rPr lang="zh-CN" altLang="en-US" sz="4000" b="1" dirty="0">
                <a:solidFill>
                  <a:schemeClr val="tx1"/>
                </a:solidFill>
                <a:cs typeface="+mn-ea"/>
                <a:sym typeface="+mn-lt"/>
              </a:rPr>
              <a:t>作者：傅嘉 </a:t>
            </a:r>
            <a:r>
              <a:rPr lang="en-US" altLang="zh-CN" sz="4000" b="1" dirty="0">
                <a:solidFill>
                  <a:schemeClr val="tx1"/>
                </a:solidFill>
                <a:cs typeface="+mn-ea"/>
                <a:sym typeface="+mn-lt"/>
              </a:rPr>
              <a:t>    </a:t>
            </a:r>
            <a:endParaRPr lang="en-US" altLang="zh-CN" sz="4000" b="1" dirty="0">
              <a:solidFill>
                <a:schemeClr val="tx1"/>
              </a:solidFill>
              <a:cs typeface="+mn-ea"/>
              <a:sym typeface="+mn-lt"/>
            </a:endParaRPr>
          </a:p>
        </p:txBody>
      </p:sp>
    </p:spTree>
  </p:cSld>
  <p:clrMapOvr>
    <a:masterClrMapping/>
  </p:clrMapOvr>
  <p:transition>
    <p:push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84150" y="110258"/>
            <a:ext cx="11923010" cy="4524315"/>
          </a:xfrm>
          <a:prstGeom prst="rect">
            <a:avLst/>
          </a:prstGeom>
          <a:noFill/>
          <a:ln w="9525">
            <a:noFill/>
          </a:ln>
        </p:spPr>
        <p:txBody>
          <a:bodyPr wrap="square">
            <a:spAutoFit/>
          </a:bodyPr>
          <a:lstStyle/>
          <a:p>
            <a:pPr indent="306070" algn="just"/>
            <a:r>
              <a:rPr lang="en-US" altLang="zh-CN" sz="3200" b="1" dirty="0">
                <a:effectLst/>
              </a:rPr>
              <a:t>This masterpiece is considered a milestone in Chinese painting history. </a:t>
            </a:r>
            <a:endParaRPr lang="zh-CN" altLang="zh-CN" sz="3200" b="1" dirty="0">
              <a:effectLst/>
            </a:endParaRPr>
          </a:p>
          <a:p>
            <a:pPr indent="304800" algn="just"/>
            <a:r>
              <a:rPr lang="en-US" altLang="zh-CN" sz="3200" dirty="0">
                <a:effectLst/>
              </a:rPr>
              <a:t>Traditionally attributed to Gu </a:t>
            </a:r>
            <a:r>
              <a:rPr lang="en-US" altLang="zh-CN" sz="3200" dirty="0" err="1">
                <a:effectLst/>
              </a:rPr>
              <a:t>Kaizhi</a:t>
            </a:r>
            <a:r>
              <a:rPr lang="en-US" altLang="zh-CN" sz="3200" dirty="0">
                <a:effectLst/>
              </a:rPr>
              <a:t> （about AD345-406）, it probably dates to between AD 400 and700. Due to conservation precautions, it can only be displayed for six weeks a year. The Admonitions Scroll depicts a poetic text composed by an official Zhang </a:t>
            </a:r>
            <a:r>
              <a:rPr lang="en-US" altLang="zh-CN" sz="3200" dirty="0" err="1">
                <a:effectLst/>
              </a:rPr>
              <a:t>Hua（about</a:t>
            </a:r>
            <a:r>
              <a:rPr lang="en-US" altLang="zh-CN" sz="3200" dirty="0">
                <a:effectLst/>
              </a:rPr>
              <a:t> AD 232-300）aimed at correcting the </a:t>
            </a:r>
            <a:r>
              <a:rPr lang="en-US" altLang="zh-CN" sz="3200" dirty="0" err="1">
                <a:effectLst/>
              </a:rPr>
              <a:t>behaviour</a:t>
            </a:r>
            <a:r>
              <a:rPr lang="en-US" altLang="zh-CN" sz="3200" dirty="0">
                <a:effectLst/>
              </a:rPr>
              <a:t> of an empress. The Scroll carries </a:t>
            </a:r>
            <a:r>
              <a:rPr lang="en-US" altLang="zh-CN" sz="3200" dirty="0" err="1">
                <a:effectLst/>
              </a:rPr>
              <a:t>inscriptions（题</a:t>
            </a:r>
            <a:r>
              <a:rPr lang="zh-CN" altLang="zh-CN" sz="3200" dirty="0">
                <a:effectLst/>
              </a:rPr>
              <a:t>词</a:t>
            </a:r>
            <a:r>
              <a:rPr lang="en-US" altLang="zh-CN" sz="3200" dirty="0">
                <a:effectLst/>
              </a:rPr>
              <a:t>） by later collectors including the Qianlong emperor. </a:t>
            </a:r>
            <a:endParaRPr lang="zh-CN" altLang="zh-CN" sz="3200" dirty="0">
              <a:effectLst/>
              <a:latin typeface="Times New Roman" panose="02020603050405020304" pitchFamily="18" charset="0"/>
              <a:ea typeface="宋体" panose="02010600030101010101" pitchFamily="2" charset="-122"/>
            </a:endParaRPr>
          </a:p>
        </p:txBody>
      </p:sp>
      <p:sp>
        <p:nvSpPr>
          <p:cNvPr id="13" name="矩形 12"/>
          <p:cNvSpPr/>
          <p:nvPr/>
        </p:nvSpPr>
        <p:spPr>
          <a:xfrm>
            <a:off x="-94270" y="5017135"/>
            <a:ext cx="12192000" cy="1384995"/>
          </a:xfrm>
          <a:prstGeom prst="rect">
            <a:avLst/>
          </a:prstGeom>
          <a:ln>
            <a:solidFill>
              <a:srgbClr val="FF0000"/>
            </a:solidFill>
          </a:ln>
        </p:spPr>
        <p:txBody>
          <a:bodyPr wrap="square">
            <a:spAutoFit/>
          </a:bodyPr>
          <a:lstStyle/>
          <a:p>
            <a:pPr indent="304800" algn="just"/>
            <a:r>
              <a:rPr lang="en-US" altLang="zh-CN" sz="2800" dirty="0">
                <a:latin typeface="Times New Roman" panose="02020603050405020304" pitchFamily="18" charset="0"/>
                <a:cs typeface="Times New Roman" panose="02020603050405020304" pitchFamily="18" charset="0"/>
              </a:rPr>
              <a:t>22.</a:t>
            </a:r>
            <a:r>
              <a:rPr lang="en-US" altLang="zh-CN" sz="2800" dirty="0">
                <a:effectLst/>
                <a:latin typeface="Times New Roman" panose="02020603050405020304" pitchFamily="18" charset="0"/>
                <a:ea typeface="宋体" panose="02010600030101010101" pitchFamily="2" charset="-122"/>
              </a:rPr>
              <a:t> What can we know about </a:t>
            </a:r>
            <a:r>
              <a:rPr lang="en-US" altLang="zh-CN" sz="2800" b="1" dirty="0">
                <a:solidFill>
                  <a:srgbClr val="4F1CE2"/>
                </a:solidFill>
                <a:effectLst/>
                <a:latin typeface="Times New Roman" panose="02020603050405020304" pitchFamily="18" charset="0"/>
                <a:ea typeface="宋体" panose="02010600030101010101" pitchFamily="2" charset="-122"/>
              </a:rPr>
              <a:t>The Admonitions Scroll </a:t>
            </a:r>
            <a:r>
              <a:rPr lang="en-US" altLang="zh-CN" sz="2800" dirty="0">
                <a:effectLst/>
                <a:latin typeface="Times New Roman" panose="02020603050405020304" pitchFamily="18" charset="0"/>
                <a:ea typeface="宋体" panose="02010600030101010101" pitchFamily="2" charset="-122"/>
              </a:rPr>
              <a:t>from the passage?</a:t>
            </a:r>
            <a:endParaRPr lang="zh-CN" altLang="zh-CN" sz="2800" dirty="0">
              <a:effectLst/>
              <a:latin typeface="Times New Roman" panose="02020603050405020304" pitchFamily="18" charset="0"/>
              <a:ea typeface="宋体" panose="02010600030101010101" pitchFamily="2" charset="-122"/>
            </a:endParaRPr>
          </a:p>
          <a:p>
            <a:pPr indent="304800" algn="just"/>
            <a:r>
              <a:rPr lang="en-US" altLang="zh-CN" sz="2800" dirty="0">
                <a:effectLst/>
                <a:latin typeface="Times New Roman" panose="02020603050405020304" pitchFamily="18" charset="0"/>
                <a:ea typeface="宋体" panose="02010600030101010101" pitchFamily="2" charset="-122"/>
              </a:rPr>
              <a:t>A. It is on display every 6 weeks.            B. It changes the course of painting. </a:t>
            </a:r>
            <a:endParaRPr lang="zh-CN" altLang="zh-CN" sz="2800" dirty="0">
              <a:effectLst/>
              <a:latin typeface="Times New Roman" panose="02020603050405020304" pitchFamily="18" charset="0"/>
              <a:ea typeface="宋体" panose="02010600030101010101" pitchFamily="2" charset="-122"/>
            </a:endParaRPr>
          </a:p>
          <a:p>
            <a:pPr indent="304800" algn="just"/>
            <a:r>
              <a:rPr lang="en-US" altLang="zh-CN" sz="2800" dirty="0">
                <a:solidFill>
                  <a:srgbClr val="FF0000"/>
                </a:solidFill>
                <a:effectLst/>
                <a:latin typeface="Times New Roman" panose="02020603050405020304" pitchFamily="18" charset="0"/>
                <a:ea typeface="宋体" panose="02010600030101010101" pitchFamily="2" charset="-122"/>
              </a:rPr>
              <a:t>C. It bears Qianlong's handwriting on it. </a:t>
            </a:r>
            <a:r>
              <a:rPr lang="en-US" altLang="zh-CN" sz="2800" dirty="0">
                <a:effectLst/>
                <a:latin typeface="Times New Roman" panose="02020603050405020304" pitchFamily="18" charset="0"/>
                <a:ea typeface="宋体" panose="02010600030101010101" pitchFamily="2" charset="-122"/>
              </a:rPr>
              <a:t>D. It was created by official Zhang Hua. </a:t>
            </a:r>
            <a:endParaRPr lang="zh-CN" altLang="zh-CN" sz="2800" dirty="0">
              <a:effectLst/>
              <a:latin typeface="Times New Roman" panose="02020603050405020304" pitchFamily="18" charset="0"/>
              <a:ea typeface="宋体" panose="02010600030101010101" pitchFamily="2" charset="-122"/>
            </a:endParaRPr>
          </a:p>
        </p:txBody>
      </p:sp>
      <p:sp>
        <p:nvSpPr>
          <p:cNvPr id="11" name="文本框 10"/>
          <p:cNvSpPr txBox="1"/>
          <p:nvPr/>
        </p:nvSpPr>
        <p:spPr>
          <a:xfrm>
            <a:off x="4855666" y="3609725"/>
            <a:ext cx="7152183" cy="397230"/>
          </a:xfrm>
          <a:prstGeom prst="rect">
            <a:avLst/>
          </a:prstGeom>
          <a:noFill/>
          <a:ln w="57150">
            <a:solidFill>
              <a:srgbClr val="FF0000"/>
            </a:solidFill>
          </a:ln>
        </p:spPr>
        <p:txBody>
          <a:bodyPr wrap="square" rtlCol="0">
            <a:spAutoFit/>
          </a:bodyPr>
          <a:lstStyle/>
          <a:p>
            <a:endParaRPr lang="zh-CN" altLang="en-US" sz="3200" dirty="0"/>
          </a:p>
        </p:txBody>
      </p:sp>
      <p:cxnSp>
        <p:nvCxnSpPr>
          <p:cNvPr id="14" name="直接箭头连接符 13"/>
          <p:cNvCxnSpPr/>
          <p:nvPr/>
        </p:nvCxnSpPr>
        <p:spPr>
          <a:xfrm flipH="1">
            <a:off x="3252247" y="4672369"/>
            <a:ext cx="1734532" cy="137963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9592603" y="4357077"/>
            <a:ext cx="2236510" cy="584775"/>
          </a:xfrm>
          <a:prstGeom prst="rect">
            <a:avLst/>
          </a:prstGeom>
          <a:solidFill>
            <a:schemeClr val="bg1"/>
          </a:solidFill>
        </p:spPr>
        <p:txBody>
          <a:bodyPr wrap="none">
            <a:spAutoFit/>
          </a:bodyPr>
          <a:lstStyle/>
          <a:p>
            <a:r>
              <a:rPr lang="zh-CN" altLang="zh-CN" sz="3200" b="1" kern="100" dirty="0">
                <a:solidFill>
                  <a:srgbClr val="C217CD"/>
                </a:solidFill>
                <a:latin typeface="微软雅黑" panose="020B0503020204020204" pitchFamily="34" charset="-122"/>
                <a:ea typeface="微软雅黑" panose="020B0503020204020204" pitchFamily="34" charset="-122"/>
                <a:cs typeface="Times New Roman" panose="02020603050405020304" pitchFamily="18" charset="0"/>
              </a:rPr>
              <a:t>细节理解题</a:t>
            </a:r>
            <a:endParaRPr lang="zh-CN" altLang="en-US" sz="3200" b="1" dirty="0">
              <a:solidFill>
                <a:srgbClr val="C217CD"/>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84840" y="4088804"/>
            <a:ext cx="9219415" cy="583565"/>
          </a:xfrm>
          <a:prstGeom prst="rect">
            <a:avLst/>
          </a:prstGeom>
          <a:noFill/>
          <a:ln w="57150">
            <a:solidFill>
              <a:srgbClr val="FF0000"/>
            </a:solidFill>
          </a:ln>
        </p:spPr>
        <p:txBody>
          <a:bodyPr wrap="square" rtlCol="0">
            <a:spAutoFit/>
          </a:bodyPr>
          <a:lstStyle/>
          <a:p>
            <a:endParaRPr lang="zh-CN" altLang="en-US" sz="3200" dirty="0"/>
          </a:p>
        </p:txBody>
      </p:sp>
      <p:sp>
        <p:nvSpPr>
          <p:cNvPr id="8" name="文本框 7"/>
          <p:cNvSpPr txBox="1"/>
          <p:nvPr/>
        </p:nvSpPr>
        <p:spPr>
          <a:xfrm>
            <a:off x="184149" y="209517"/>
            <a:ext cx="11448527" cy="3416320"/>
          </a:xfrm>
          <a:prstGeom prst="rect">
            <a:avLst/>
          </a:prstGeom>
          <a:solidFill>
            <a:schemeClr val="bg1"/>
          </a:solidFill>
        </p:spPr>
        <p:txBody>
          <a:bodyPr wrap="square" rtlCol="0">
            <a:spAutoFit/>
          </a:bodyPr>
          <a:lstStyle/>
          <a:p>
            <a:r>
              <a:rPr lang="en-US" altLang="zh-CN" sz="2400" dirty="0"/>
              <a:t>Bear </a:t>
            </a:r>
            <a:r>
              <a:rPr lang="zh-CN" altLang="en-US" sz="2400" dirty="0"/>
              <a:t>多义性</a:t>
            </a:r>
            <a:r>
              <a:rPr lang="en-US" altLang="zh-CN" sz="2400" dirty="0"/>
              <a:t>( bear  bore born/ borne)   be born </a:t>
            </a:r>
            <a:r>
              <a:rPr lang="zh-CN" altLang="en-US" sz="2400" dirty="0"/>
              <a:t>诞生；出生</a:t>
            </a:r>
            <a:endParaRPr lang="en-US" altLang="zh-CN" sz="2400" dirty="0"/>
          </a:p>
          <a:p>
            <a:pPr marL="457200" indent="-457200">
              <a:buAutoNum type="arabicPeriod"/>
            </a:pPr>
            <a:r>
              <a:rPr lang="en-US" altLang="zh-CN" sz="2400" dirty="0"/>
              <a:t>The female bear is </a:t>
            </a:r>
            <a:r>
              <a:rPr lang="en-US" altLang="zh-CN" sz="2400" dirty="0">
                <a:solidFill>
                  <a:srgbClr val="C217CD"/>
                </a:solidFill>
              </a:rPr>
              <a:t>bearing a baby.  </a:t>
            </a:r>
            <a:r>
              <a:rPr lang="zh-CN" altLang="en-US" sz="2400" dirty="0"/>
              <a:t>（孕育）</a:t>
            </a:r>
            <a:endParaRPr lang="en-US" altLang="zh-CN" sz="2400" dirty="0"/>
          </a:p>
          <a:p>
            <a:pPr marL="457200" indent="-457200">
              <a:buAutoNum type="arabicPeriod"/>
            </a:pPr>
            <a:r>
              <a:rPr lang="en-US" altLang="zh-CN" sz="2400" dirty="0"/>
              <a:t>His wife can’t </a:t>
            </a:r>
            <a:r>
              <a:rPr lang="en-US" altLang="zh-CN" sz="2400" dirty="0">
                <a:solidFill>
                  <a:srgbClr val="C217CD"/>
                </a:solidFill>
              </a:rPr>
              <a:t>bear having cats</a:t>
            </a:r>
            <a:r>
              <a:rPr lang="en-US" altLang="zh-CN" sz="2400" dirty="0"/>
              <a:t> in the house. </a:t>
            </a:r>
            <a:r>
              <a:rPr lang="zh-CN" altLang="en-US" sz="2400" dirty="0"/>
              <a:t>（忍受）</a:t>
            </a:r>
            <a:endParaRPr lang="en-US" altLang="zh-CN" sz="2400" dirty="0"/>
          </a:p>
          <a:p>
            <a:r>
              <a:rPr lang="en-US" altLang="zh-CN" sz="2400" dirty="0"/>
              <a:t>3.   The ice is too thin to </a:t>
            </a:r>
            <a:r>
              <a:rPr lang="en-US" altLang="zh-CN" sz="2400" dirty="0">
                <a:solidFill>
                  <a:srgbClr val="C217CD"/>
                </a:solidFill>
              </a:rPr>
              <a:t>bear your weight</a:t>
            </a:r>
            <a:r>
              <a:rPr lang="en-US" altLang="zh-CN" sz="2400" dirty="0"/>
              <a:t>. </a:t>
            </a:r>
            <a:r>
              <a:rPr lang="zh-CN" altLang="en-US" sz="2400" dirty="0"/>
              <a:t>（承受）</a:t>
            </a:r>
            <a:endParaRPr lang="en-US" altLang="zh-CN" sz="2400" dirty="0"/>
          </a:p>
          <a:p>
            <a:r>
              <a:rPr lang="en-US" altLang="zh-CN" sz="2400" dirty="0"/>
              <a:t>4.   These mango trees will </a:t>
            </a:r>
            <a:r>
              <a:rPr lang="en-US" altLang="zh-CN" sz="2400" dirty="0">
                <a:solidFill>
                  <a:srgbClr val="C217CD"/>
                </a:solidFill>
              </a:rPr>
              <a:t>bear fruit </a:t>
            </a:r>
            <a:r>
              <a:rPr lang="en-US" altLang="zh-CN" sz="2400" dirty="0"/>
              <a:t>next year. </a:t>
            </a:r>
            <a:r>
              <a:rPr lang="zh-CN" altLang="en-US" sz="2400" dirty="0"/>
              <a:t>（结果子）</a:t>
            </a:r>
            <a:endParaRPr lang="en-US" altLang="zh-CN" sz="2400" dirty="0"/>
          </a:p>
          <a:p>
            <a:r>
              <a:rPr lang="en-US" altLang="zh-CN" sz="2400" dirty="0"/>
              <a:t>5.   Our hard work will </a:t>
            </a:r>
            <a:r>
              <a:rPr lang="en-US" altLang="zh-CN" sz="2400" dirty="0">
                <a:solidFill>
                  <a:srgbClr val="C217CD"/>
                </a:solidFill>
              </a:rPr>
              <a:t>bear fruit</a:t>
            </a:r>
            <a:r>
              <a:rPr lang="en-US" altLang="zh-CN" sz="2400" dirty="0"/>
              <a:t>. (</a:t>
            </a:r>
            <a:r>
              <a:rPr lang="zh-CN" altLang="en-US" sz="2400" dirty="0"/>
              <a:t>结果实</a:t>
            </a:r>
            <a:r>
              <a:rPr lang="en-US" altLang="zh-CN" sz="2400" dirty="0"/>
              <a:t>—</a:t>
            </a:r>
            <a:r>
              <a:rPr lang="zh-CN" altLang="en-US" sz="2400" dirty="0"/>
              <a:t>有成效）</a:t>
            </a:r>
            <a:endParaRPr lang="en-US" altLang="zh-CN" sz="2400" dirty="0"/>
          </a:p>
          <a:p>
            <a:r>
              <a:rPr lang="en-US" altLang="zh-CN" sz="2400" dirty="0"/>
              <a:t>6.   </a:t>
            </a:r>
            <a:r>
              <a:rPr lang="en-US" altLang="zh-CN" sz="2400" dirty="0">
                <a:solidFill>
                  <a:srgbClr val="C217CD"/>
                </a:solidFill>
              </a:rPr>
              <a:t>Bear in mind </a:t>
            </a:r>
            <a:r>
              <a:rPr lang="en-US" altLang="zh-CN" sz="2400" dirty="0"/>
              <a:t>that children need to be exposed to the sun. </a:t>
            </a:r>
            <a:r>
              <a:rPr lang="zh-CN" altLang="en-US" sz="2400" dirty="0"/>
              <a:t>（</a:t>
            </a:r>
            <a:r>
              <a:rPr lang="en-US" altLang="zh-CN" sz="2400" dirty="0"/>
              <a:t>bear…in mind </a:t>
            </a:r>
            <a:r>
              <a:rPr lang="zh-CN" altLang="en-US" sz="2400" dirty="0"/>
              <a:t>牢记</a:t>
            </a:r>
            <a:r>
              <a:rPr lang="en-US" altLang="zh-CN" sz="2400" dirty="0"/>
              <a:t>…</a:t>
            </a:r>
            <a:r>
              <a:rPr lang="zh-CN" altLang="en-US" sz="2400" dirty="0"/>
              <a:t>）</a:t>
            </a:r>
            <a:endParaRPr lang="en-US" altLang="zh-CN" sz="2400" dirty="0"/>
          </a:p>
          <a:p>
            <a:pPr marL="457200" indent="-457200">
              <a:buAutoNum type="arabicPeriod" startAt="7"/>
            </a:pPr>
            <a:r>
              <a:rPr lang="en-US" altLang="zh-CN" sz="2400" dirty="0"/>
              <a:t>He visited the new parents, </a:t>
            </a:r>
            <a:r>
              <a:rPr lang="en-US" altLang="zh-CN" sz="2400" dirty="0">
                <a:solidFill>
                  <a:srgbClr val="C217CD"/>
                </a:solidFill>
              </a:rPr>
              <a:t>bearing gifts </a:t>
            </a:r>
            <a:r>
              <a:rPr lang="en-US" altLang="zh-CN" sz="2400" dirty="0"/>
              <a:t>for the newly-born baby. </a:t>
            </a:r>
            <a:r>
              <a:rPr lang="zh-CN" altLang="en-US" sz="2400" dirty="0"/>
              <a:t>（携带）</a:t>
            </a:r>
            <a:endParaRPr lang="en-US" altLang="zh-CN" sz="2400" dirty="0"/>
          </a:p>
          <a:p>
            <a:pPr marL="457200" indent="-457200">
              <a:buAutoNum type="arabicPeriod" startAt="7"/>
            </a:pPr>
            <a:r>
              <a:rPr lang="en-US" altLang="zh-CN" sz="2400" dirty="0"/>
              <a:t>The houses </a:t>
            </a:r>
            <a:r>
              <a:rPr lang="en-US" altLang="zh-CN" sz="2400" dirty="0">
                <a:solidFill>
                  <a:srgbClr val="C217CD"/>
                </a:solidFill>
              </a:rPr>
              <a:t>bear the marks </a:t>
            </a:r>
            <a:r>
              <a:rPr lang="en-US" altLang="zh-CN" sz="2400" dirty="0"/>
              <a:t>of bullet holes.   (</a:t>
            </a:r>
            <a:r>
              <a:rPr lang="zh-CN" altLang="en-US" sz="2400" dirty="0"/>
              <a:t>带有（标记、印痕、字迹）</a:t>
            </a:r>
            <a:endParaRPr lang="en-US" altLang="zh-CN" sz="2400" dirty="0"/>
          </a:p>
        </p:txBody>
      </p:sp>
      <p:pic>
        <p:nvPicPr>
          <p:cNvPr id="5126" name="图片 1" descr="logo横版 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338084" y="3230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2" grpId="0" bldLvl="0" animBg="1"/>
      <p:bldP spid="5" grpId="0" bldLvl="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41402" y="4529272"/>
            <a:ext cx="11553393" cy="2246769"/>
          </a:xfrm>
          <a:prstGeom prst="rect">
            <a:avLst/>
          </a:prstGeom>
          <a:ln>
            <a:solidFill>
              <a:srgbClr val="FF0000"/>
            </a:solidFill>
          </a:ln>
        </p:spPr>
        <p:txBody>
          <a:bodyPr wrap="square">
            <a:spAutoFit/>
          </a:bodyPr>
          <a:lstStyle/>
          <a:p>
            <a:pPr indent="304800" algn="just"/>
            <a:r>
              <a:rPr lang="en-US" altLang="zh-CN" sz="2800" dirty="0">
                <a:latin typeface="Times New Roman" panose="02020603050405020304" pitchFamily="18" charset="0"/>
                <a:ea typeface="宋体" panose="02010600030101010101" pitchFamily="2" charset="-122"/>
              </a:rPr>
              <a:t>23. Which exhibition would a person interested in contemporary art choose?</a:t>
            </a:r>
            <a:endParaRPr lang="zh-CN" altLang="zh-CN" sz="2800" dirty="0">
              <a:latin typeface="Times New Roman" panose="02020603050405020304" pitchFamily="18" charset="0"/>
              <a:ea typeface="宋体" panose="02010600030101010101" pitchFamily="2" charset="-122"/>
            </a:endParaRPr>
          </a:p>
          <a:p>
            <a:pPr indent="304800" algn="just"/>
            <a:r>
              <a:rPr lang="en-US" altLang="zh-CN" sz="2800" dirty="0">
                <a:solidFill>
                  <a:srgbClr val="FF0000"/>
                </a:solidFill>
                <a:latin typeface="Times New Roman" panose="02020603050405020304" pitchFamily="18" charset="0"/>
                <a:ea typeface="宋体" panose="02010600030101010101" pitchFamily="2" charset="-122"/>
              </a:rPr>
              <a:t>A. Gesture and line. </a:t>
            </a:r>
            <a:endParaRPr lang="zh-CN" altLang="zh-CN" sz="2800" dirty="0">
              <a:solidFill>
                <a:srgbClr val="FF0000"/>
              </a:solidFill>
              <a:latin typeface="Times New Roman" panose="02020603050405020304" pitchFamily="18" charset="0"/>
              <a:ea typeface="宋体" panose="02010600030101010101" pitchFamily="2" charset="-122"/>
            </a:endParaRPr>
          </a:p>
          <a:p>
            <a:pPr indent="304800" algn="just"/>
            <a:r>
              <a:rPr lang="en-US" altLang="zh-CN" sz="2800" dirty="0">
                <a:latin typeface="Times New Roman" panose="02020603050405020304" pitchFamily="18" charset="0"/>
                <a:ea typeface="宋体" panose="02010600030101010101" pitchFamily="2" charset="-122"/>
              </a:rPr>
              <a:t>B. Around the world in 90. </a:t>
            </a:r>
            <a:endParaRPr lang="zh-CN" altLang="zh-CN" sz="2800" dirty="0">
              <a:latin typeface="Times New Roman" panose="02020603050405020304" pitchFamily="18" charset="0"/>
              <a:ea typeface="宋体" panose="02010600030101010101" pitchFamily="2" charset="-122"/>
            </a:endParaRPr>
          </a:p>
          <a:p>
            <a:pPr indent="304800" algn="just"/>
            <a:r>
              <a:rPr lang="en-US" altLang="zh-CN" sz="2800" dirty="0">
                <a:latin typeface="Times New Roman" panose="02020603050405020304" pitchFamily="18" charset="0"/>
                <a:ea typeface="宋体" panose="02010600030101010101" pitchFamily="2" charset="-122"/>
              </a:rPr>
              <a:t>C. Legion life in the Roman army. </a:t>
            </a:r>
            <a:endParaRPr lang="zh-CN" altLang="zh-CN" sz="2800" dirty="0">
              <a:latin typeface="Times New Roman" panose="02020603050405020304" pitchFamily="18" charset="0"/>
              <a:ea typeface="宋体" panose="02010600030101010101" pitchFamily="2" charset="-122"/>
            </a:endParaRPr>
          </a:p>
          <a:p>
            <a:pPr indent="304800" algn="just"/>
            <a:r>
              <a:rPr lang="en-US" altLang="zh-CN" sz="2800" dirty="0">
                <a:latin typeface="Times New Roman" panose="02020603050405020304" pitchFamily="18" charset="0"/>
                <a:ea typeface="宋体" panose="02010600030101010101" pitchFamily="2" charset="-122"/>
              </a:rPr>
              <a:t>D. Admonitions of the instructress to the court ladies. </a:t>
            </a:r>
            <a:endParaRPr lang="zh-CN" altLang="zh-CN" sz="2800" dirty="0">
              <a:latin typeface="Times New Roman" panose="02020603050405020304" pitchFamily="18" charset="0"/>
              <a:ea typeface="宋体" panose="02010600030101010101" pitchFamily="2" charset="-122"/>
            </a:endParaRPr>
          </a:p>
        </p:txBody>
      </p:sp>
      <p:sp>
        <p:nvSpPr>
          <p:cNvPr id="2" name="矩形 1"/>
          <p:cNvSpPr/>
          <p:nvPr/>
        </p:nvSpPr>
        <p:spPr>
          <a:xfrm>
            <a:off x="9096866" y="5214582"/>
            <a:ext cx="2548378" cy="584775"/>
          </a:xfrm>
          <a:prstGeom prst="rect">
            <a:avLst/>
          </a:prstGeom>
          <a:solidFill>
            <a:schemeClr val="bg1"/>
          </a:solidFill>
          <a:ln>
            <a:solidFill>
              <a:srgbClr val="FF0000"/>
            </a:solidFill>
          </a:ln>
        </p:spPr>
        <p:txBody>
          <a:bodyPr wrap="square">
            <a:spAutoFit/>
          </a:bodyPr>
          <a:lstStyle/>
          <a:p>
            <a:r>
              <a:rPr lang="zh-CN" altLang="zh-CN" sz="3200" b="1" kern="100" dirty="0">
                <a:solidFill>
                  <a:srgbClr val="C217CD"/>
                </a:solidFill>
                <a:latin typeface="微软雅黑" panose="020B0503020204020204" pitchFamily="34" charset="-122"/>
                <a:ea typeface="微软雅黑" panose="020B0503020204020204" pitchFamily="34" charset="-122"/>
                <a:cs typeface="Times New Roman" panose="02020603050405020304" pitchFamily="18" charset="0"/>
              </a:rPr>
              <a:t>细节理解题</a:t>
            </a:r>
            <a:endParaRPr lang="zh-CN" altLang="en-US" sz="3200" b="1" dirty="0">
              <a:solidFill>
                <a:srgbClr val="C217CD"/>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579630" y="2018739"/>
            <a:ext cx="11175595" cy="496702"/>
          </a:xfrm>
          <a:prstGeom prst="rect">
            <a:avLst/>
          </a:prstGeom>
          <a:noFill/>
          <a:ln w="57150">
            <a:solidFill>
              <a:srgbClr val="FF0000"/>
            </a:solidFill>
          </a:ln>
        </p:spPr>
        <p:txBody>
          <a:bodyPr wrap="square" rtlCol="0">
            <a:spAutoFit/>
          </a:bodyPr>
          <a:lstStyle/>
          <a:p>
            <a:endParaRPr lang="zh-CN" altLang="en-US" dirty="0"/>
          </a:p>
        </p:txBody>
      </p:sp>
      <p:cxnSp>
        <p:nvCxnSpPr>
          <p:cNvPr id="8" name="直接箭头连接符 7"/>
          <p:cNvCxnSpPr/>
          <p:nvPr/>
        </p:nvCxnSpPr>
        <p:spPr>
          <a:xfrm flipH="1">
            <a:off x="1766788" y="2991823"/>
            <a:ext cx="2475274" cy="214946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608485" y="1955553"/>
            <a:ext cx="11146740" cy="2062103"/>
          </a:xfrm>
          <a:prstGeom prst="rect">
            <a:avLst/>
          </a:prstGeom>
          <a:noFill/>
        </p:spPr>
        <p:txBody>
          <a:bodyPr wrap="square">
            <a:spAutoFit/>
          </a:bodyPr>
          <a:lstStyle/>
          <a:p>
            <a:pPr indent="304800" algn="just"/>
            <a:r>
              <a:rPr lang="en-US" altLang="zh-CN" sz="3200" dirty="0">
                <a:effectLst/>
                <a:latin typeface="Times New Roman" panose="02020603050405020304" pitchFamily="18" charset="0"/>
                <a:ea typeface="宋体" panose="02010600030101010101" pitchFamily="2" charset="-122"/>
              </a:rPr>
              <a:t>From the 1960s drawing assumed a prominent position among a rising generation of post-war artists in Germany and Austria. This exhibition examines works on paper by four of these artists, who are still comparatively little known in the UK. </a:t>
            </a:r>
            <a:endParaRPr lang="zh-CN" altLang="zh-CN" sz="3200" dirty="0">
              <a:effectLst/>
              <a:latin typeface="Times New Roman" panose="02020603050405020304" pitchFamily="18" charset="0"/>
              <a:ea typeface="宋体" panose="02010600030101010101" pitchFamily="2" charset="-122"/>
            </a:endParaRPr>
          </a:p>
        </p:txBody>
      </p:sp>
      <p:sp>
        <p:nvSpPr>
          <p:cNvPr id="20" name="文本框 19"/>
          <p:cNvSpPr txBox="1"/>
          <p:nvPr/>
        </p:nvSpPr>
        <p:spPr>
          <a:xfrm>
            <a:off x="434743" y="2550234"/>
            <a:ext cx="10553426" cy="496702"/>
          </a:xfrm>
          <a:prstGeom prst="rect">
            <a:avLst/>
          </a:prstGeom>
          <a:noFill/>
          <a:ln w="57150">
            <a:solidFill>
              <a:srgbClr val="FF0000"/>
            </a:solidFill>
          </a:ln>
        </p:spPr>
        <p:txBody>
          <a:bodyPr wrap="square" rtlCol="0">
            <a:spAutoFit/>
          </a:bodyPr>
          <a:lstStyle/>
          <a:p>
            <a:endParaRPr lang="zh-CN" altLang="en-US" dirty="0"/>
          </a:p>
        </p:txBody>
      </p:sp>
      <p:pic>
        <p:nvPicPr>
          <p:cNvPr id="2050" name="图片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6050" y="825500"/>
            <a:ext cx="274638" cy="222250"/>
          </a:xfrm>
          <a:prstGeom prst="rect">
            <a:avLst/>
          </a:prstGeom>
          <a:noFill/>
          <a:extLst>
            <a:ext uri="{909E8E84-426E-40DD-AFC4-6F175D3DCCD1}">
              <a14:hiddenFill xmlns:a14="http://schemas.microsoft.com/office/drawing/2010/main">
                <a:solidFill>
                  <a:srgbClr val="FFFFFF"/>
                </a:solidFill>
              </a14:hiddenFill>
            </a:ext>
          </a:extLst>
        </p:spPr>
      </p:pic>
      <p:pic>
        <p:nvPicPr>
          <p:cNvPr id="2049" name="图片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287" y="869950"/>
            <a:ext cx="261938" cy="201613"/>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3"/>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5" name="Rectangle 5"/>
          <p:cNvSpPr>
            <a:spLocks noChangeArrowheads="1"/>
          </p:cNvSpPr>
          <p:nvPr/>
        </p:nvSpPr>
        <p:spPr bwMode="auto">
          <a:xfrm>
            <a:off x="152399" y="113943"/>
            <a:ext cx="11785078"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indent="30670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306705" algn="l" defTabSz="914400" rtl="0" eaLnBrk="0" fontAlgn="base" latinLnBrk="0" hangingPunct="0">
              <a:lnSpc>
                <a:spcPct val="100000"/>
              </a:lnSpc>
              <a:spcBef>
                <a:spcPct val="0"/>
              </a:spcBef>
              <a:spcAft>
                <a:spcPct val="0"/>
              </a:spcAft>
              <a:buClrTx/>
              <a:buSzTx/>
              <a:buFontTx/>
              <a:buNone/>
            </a:pPr>
            <a:r>
              <a:rPr kumimoji="0" lang="en-US" altLang="zh-CN" sz="3200" b="1"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Gesture and line    </a:t>
            </a:r>
            <a:r>
              <a:rPr kumimoji="0" lang="en-US" altLang="zh-CN" sz="2800" b="1"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8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5 October 2023-1 April 2024</a:t>
            </a:r>
            <a:endParaRPr kumimoji="0" lang="en-US" altLang="zh-CN" sz="2800" b="0" i="0" u="none" strike="noStrike" cap="none" normalizeH="0" baseline="0" dirty="0">
              <a:ln>
                <a:noFill/>
              </a:ln>
              <a:solidFill>
                <a:schemeClr val="tx1"/>
              </a:solidFill>
              <a:effectLst/>
            </a:endParaRPr>
          </a:p>
          <a:p>
            <a:pPr marL="0" marR="0" lvl="0" indent="306705" algn="l"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Free</a:t>
            </a:r>
            <a:endParaRPr kumimoji="0" lang="en-US" altLang="zh-CN" sz="2800" b="0" i="0" u="none" strike="noStrike" cap="none" normalizeH="0" baseline="0" dirty="0">
              <a:ln>
                <a:noFill/>
              </a:ln>
              <a:solidFill>
                <a:schemeClr val="tx1"/>
              </a:solidFill>
              <a:effectLst/>
            </a:endParaRPr>
          </a:p>
          <a:p>
            <a:pPr marL="0" marR="0" lvl="0" indent="306705" algn="l"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Explore the work of four artists who spearheaded</a:t>
            </a:r>
            <a:r>
              <a:rPr kumimoji="0" lang="zh-CN" altLang="en-US" sz="28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（引领</a:t>
            </a:r>
            <a:r>
              <a:rPr kumimoji="0" lang="zh-CN" altLang="en-US" sz="28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a:t>
            </a:r>
            <a:r>
              <a:rPr kumimoji="0" lang="zh-CN" altLang="en-US" sz="28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8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the practice of drawing in the post-war years. </a:t>
            </a:r>
            <a:endParaRPr kumimoji="0" lang="en-US" altLang="zh-CN" sz="2800" b="0" i="0" u="none" strike="noStrike" cap="none" normalizeH="0" baseline="0" dirty="0">
              <a:ln>
                <a:noFill/>
              </a:ln>
              <a:solidFill>
                <a:schemeClr val="tx1"/>
              </a:solidFill>
              <a:effectLst/>
            </a:endParaRPr>
          </a:p>
        </p:txBody>
      </p:sp>
      <p:sp>
        <p:nvSpPr>
          <p:cNvPr id="26" name="文本框 25"/>
          <p:cNvSpPr txBox="1"/>
          <p:nvPr/>
        </p:nvSpPr>
        <p:spPr>
          <a:xfrm>
            <a:off x="5867448" y="4621574"/>
            <a:ext cx="4296653" cy="397230"/>
          </a:xfrm>
          <a:prstGeom prst="rect">
            <a:avLst/>
          </a:prstGeom>
          <a:noFill/>
          <a:ln w="57150">
            <a:solidFill>
              <a:srgbClr val="FF0000"/>
            </a:solidFill>
          </a:ln>
        </p:spPr>
        <p:txBody>
          <a:bodyPr wrap="square" rtlCol="0">
            <a:spAutoFit/>
          </a:bodyPr>
          <a:lstStyle/>
          <a:p>
            <a:endParaRPr lang="zh-CN" altLang="en-US" sz="3200" dirty="0"/>
          </a:p>
        </p:txBody>
      </p:sp>
      <p:sp>
        <p:nvSpPr>
          <p:cNvPr id="27" name="文本框 26"/>
          <p:cNvSpPr txBox="1"/>
          <p:nvPr/>
        </p:nvSpPr>
        <p:spPr>
          <a:xfrm>
            <a:off x="2487561" y="3982931"/>
            <a:ext cx="9449916" cy="523220"/>
          </a:xfrm>
          <a:prstGeom prst="rect">
            <a:avLst/>
          </a:prstGeom>
          <a:noFill/>
        </p:spPr>
        <p:txBody>
          <a:bodyPr wrap="square" rtlCol="0">
            <a:spAutoFit/>
          </a:bodyPr>
          <a:lstStyle/>
          <a:p>
            <a:r>
              <a:rPr lang="en-US" altLang="zh-CN" sz="2800" b="1" dirty="0">
                <a:solidFill>
                  <a:srgbClr val="C217CD"/>
                </a:solidFill>
              </a:rPr>
              <a:t>Tip</a:t>
            </a:r>
            <a:r>
              <a:rPr lang="zh-CN" altLang="en-US" sz="2800" b="1" dirty="0">
                <a:solidFill>
                  <a:srgbClr val="C217CD"/>
                </a:solidFill>
              </a:rPr>
              <a:t>： </a:t>
            </a:r>
            <a:r>
              <a:rPr lang="en-US" altLang="zh-CN" sz="2800" b="1" dirty="0">
                <a:solidFill>
                  <a:srgbClr val="C217CD"/>
                </a:solidFill>
              </a:rPr>
              <a:t>B </a:t>
            </a:r>
            <a:r>
              <a:rPr lang="zh-CN" altLang="en-US" sz="2800" b="1" dirty="0">
                <a:solidFill>
                  <a:srgbClr val="C217CD"/>
                </a:solidFill>
              </a:rPr>
              <a:t>、</a:t>
            </a:r>
            <a:r>
              <a:rPr lang="en-US" altLang="zh-CN" sz="2800" b="1" dirty="0">
                <a:solidFill>
                  <a:srgbClr val="C217CD"/>
                </a:solidFill>
              </a:rPr>
              <a:t>C</a:t>
            </a:r>
            <a:r>
              <a:rPr lang="zh-CN" altLang="en-US" sz="2800" b="1" dirty="0">
                <a:solidFill>
                  <a:srgbClr val="C217CD"/>
                </a:solidFill>
              </a:rPr>
              <a:t>、 </a:t>
            </a:r>
            <a:r>
              <a:rPr lang="en-US" altLang="zh-CN" sz="2800" b="1" dirty="0">
                <a:solidFill>
                  <a:srgbClr val="C217CD"/>
                </a:solidFill>
              </a:rPr>
              <a:t>D </a:t>
            </a:r>
            <a:r>
              <a:rPr lang="zh-CN" altLang="en-US" sz="2800" b="1" dirty="0">
                <a:solidFill>
                  <a:srgbClr val="C217CD"/>
                </a:solidFill>
              </a:rPr>
              <a:t>均与古代展览内容有关，排除法亦可解题</a:t>
            </a:r>
            <a:endParaRPr lang="zh-CN" altLang="en-US" sz="2800" b="1" dirty="0">
              <a:solidFill>
                <a:srgbClr val="C217CD"/>
              </a:solidFill>
            </a:endParaRPr>
          </a:p>
        </p:txBody>
      </p:sp>
      <p:pic>
        <p:nvPicPr>
          <p:cNvPr id="5126" name="图片 1" descr="logo横版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38084" y="3230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linds(horizont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20" grpId="0" animBg="1"/>
      <p:bldP spid="26" grpId="0" bldLvl="0" animBg="1"/>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41402" y="4529272"/>
            <a:ext cx="11553393" cy="2246769"/>
          </a:xfrm>
          <a:prstGeom prst="rect">
            <a:avLst/>
          </a:prstGeom>
          <a:ln>
            <a:solidFill>
              <a:srgbClr val="FF0000"/>
            </a:solidFill>
          </a:ln>
        </p:spPr>
        <p:txBody>
          <a:bodyPr wrap="square">
            <a:spAutoFit/>
          </a:bodyPr>
          <a:lstStyle/>
          <a:p>
            <a:pPr indent="304800" algn="just"/>
            <a:r>
              <a:rPr lang="en-US" altLang="zh-CN" sz="2800" dirty="0">
                <a:latin typeface="Times New Roman" panose="02020603050405020304" pitchFamily="18" charset="0"/>
                <a:ea typeface="宋体" panose="02010600030101010101" pitchFamily="2" charset="-122"/>
              </a:rPr>
              <a:t>23. Which exhibition would a person interested in contemporary art choose?</a:t>
            </a:r>
            <a:endParaRPr lang="zh-CN" altLang="zh-CN" sz="2800" dirty="0">
              <a:latin typeface="Times New Roman" panose="02020603050405020304" pitchFamily="18" charset="0"/>
              <a:ea typeface="宋体" panose="02010600030101010101" pitchFamily="2" charset="-122"/>
            </a:endParaRPr>
          </a:p>
          <a:p>
            <a:pPr indent="304800" algn="just"/>
            <a:r>
              <a:rPr lang="en-US" altLang="zh-CN" sz="2800" dirty="0">
                <a:solidFill>
                  <a:srgbClr val="FF0000"/>
                </a:solidFill>
                <a:latin typeface="Times New Roman" panose="02020603050405020304" pitchFamily="18" charset="0"/>
                <a:ea typeface="宋体" panose="02010600030101010101" pitchFamily="2" charset="-122"/>
              </a:rPr>
              <a:t>A. Gesture and line. </a:t>
            </a:r>
            <a:endParaRPr lang="zh-CN" altLang="zh-CN" sz="2800" dirty="0">
              <a:solidFill>
                <a:srgbClr val="FF0000"/>
              </a:solidFill>
              <a:latin typeface="Times New Roman" panose="02020603050405020304" pitchFamily="18" charset="0"/>
              <a:ea typeface="宋体" panose="02010600030101010101" pitchFamily="2" charset="-122"/>
            </a:endParaRPr>
          </a:p>
          <a:p>
            <a:pPr indent="304800" algn="just"/>
            <a:r>
              <a:rPr lang="en-US" altLang="zh-CN" sz="2800" dirty="0">
                <a:latin typeface="Times New Roman" panose="02020603050405020304" pitchFamily="18" charset="0"/>
                <a:ea typeface="宋体" panose="02010600030101010101" pitchFamily="2" charset="-122"/>
              </a:rPr>
              <a:t>B. Around the world in 90. </a:t>
            </a:r>
            <a:endParaRPr lang="zh-CN" altLang="zh-CN" sz="2800" dirty="0">
              <a:latin typeface="Times New Roman" panose="02020603050405020304" pitchFamily="18" charset="0"/>
              <a:ea typeface="宋体" panose="02010600030101010101" pitchFamily="2" charset="-122"/>
            </a:endParaRPr>
          </a:p>
          <a:p>
            <a:pPr indent="304800" algn="just"/>
            <a:r>
              <a:rPr lang="en-US" altLang="zh-CN" sz="2800" dirty="0">
                <a:latin typeface="Times New Roman" panose="02020603050405020304" pitchFamily="18" charset="0"/>
                <a:ea typeface="宋体" panose="02010600030101010101" pitchFamily="2" charset="-122"/>
              </a:rPr>
              <a:t>C. Legion life in the Roman army. </a:t>
            </a:r>
            <a:endParaRPr lang="zh-CN" altLang="zh-CN" sz="2800" dirty="0">
              <a:latin typeface="Times New Roman" panose="02020603050405020304" pitchFamily="18" charset="0"/>
              <a:ea typeface="宋体" panose="02010600030101010101" pitchFamily="2" charset="-122"/>
            </a:endParaRPr>
          </a:p>
          <a:p>
            <a:pPr indent="304800" algn="just"/>
            <a:r>
              <a:rPr lang="en-US" altLang="zh-CN" sz="2800" dirty="0">
                <a:latin typeface="Times New Roman" panose="02020603050405020304" pitchFamily="18" charset="0"/>
                <a:ea typeface="宋体" panose="02010600030101010101" pitchFamily="2" charset="-122"/>
              </a:rPr>
              <a:t>D. Admonitions of the instructress to the court ladies. </a:t>
            </a:r>
            <a:endParaRPr lang="zh-CN" altLang="zh-CN" sz="2800" dirty="0">
              <a:latin typeface="Times New Roman" panose="02020603050405020304" pitchFamily="18" charset="0"/>
              <a:ea typeface="宋体" panose="02010600030101010101" pitchFamily="2" charset="-122"/>
            </a:endParaRPr>
          </a:p>
        </p:txBody>
      </p:sp>
      <p:sp>
        <p:nvSpPr>
          <p:cNvPr id="2" name="矩形 1"/>
          <p:cNvSpPr/>
          <p:nvPr/>
        </p:nvSpPr>
        <p:spPr>
          <a:xfrm>
            <a:off x="9096866" y="5214582"/>
            <a:ext cx="2548378" cy="584775"/>
          </a:xfrm>
          <a:prstGeom prst="rect">
            <a:avLst/>
          </a:prstGeom>
          <a:solidFill>
            <a:schemeClr val="bg1"/>
          </a:solidFill>
          <a:ln>
            <a:solidFill>
              <a:srgbClr val="FF0000"/>
            </a:solidFill>
          </a:ln>
        </p:spPr>
        <p:txBody>
          <a:bodyPr wrap="square">
            <a:spAutoFit/>
          </a:bodyPr>
          <a:lstStyle/>
          <a:p>
            <a:r>
              <a:rPr lang="zh-CN" altLang="zh-CN" sz="3200" b="1" kern="100" dirty="0">
                <a:solidFill>
                  <a:srgbClr val="C217CD"/>
                </a:solidFill>
                <a:latin typeface="微软雅黑" panose="020B0503020204020204" pitchFamily="34" charset="-122"/>
                <a:ea typeface="微软雅黑" panose="020B0503020204020204" pitchFamily="34" charset="-122"/>
                <a:cs typeface="Times New Roman" panose="02020603050405020304" pitchFamily="18" charset="0"/>
              </a:rPr>
              <a:t>细节理解题</a:t>
            </a:r>
            <a:endParaRPr lang="zh-CN" altLang="en-US" sz="3200" b="1" dirty="0">
              <a:solidFill>
                <a:srgbClr val="C217CD"/>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579630" y="2018739"/>
            <a:ext cx="11175595" cy="496702"/>
          </a:xfrm>
          <a:prstGeom prst="rect">
            <a:avLst/>
          </a:prstGeom>
          <a:noFill/>
          <a:ln w="57150">
            <a:solidFill>
              <a:srgbClr val="FF0000"/>
            </a:solidFill>
          </a:ln>
        </p:spPr>
        <p:txBody>
          <a:bodyPr wrap="square" rtlCol="0">
            <a:spAutoFit/>
          </a:bodyPr>
          <a:lstStyle/>
          <a:p>
            <a:endParaRPr lang="zh-CN" altLang="en-US" dirty="0"/>
          </a:p>
        </p:txBody>
      </p:sp>
      <p:cxnSp>
        <p:nvCxnSpPr>
          <p:cNvPr id="8" name="直接箭头连接符 7"/>
          <p:cNvCxnSpPr/>
          <p:nvPr/>
        </p:nvCxnSpPr>
        <p:spPr>
          <a:xfrm flipH="1">
            <a:off x="1766788" y="2991823"/>
            <a:ext cx="2475274" cy="214946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608485" y="1955553"/>
            <a:ext cx="11146740" cy="2062103"/>
          </a:xfrm>
          <a:prstGeom prst="rect">
            <a:avLst/>
          </a:prstGeom>
          <a:noFill/>
        </p:spPr>
        <p:txBody>
          <a:bodyPr wrap="square">
            <a:spAutoFit/>
          </a:bodyPr>
          <a:lstStyle/>
          <a:p>
            <a:pPr indent="304800" algn="just"/>
            <a:r>
              <a:rPr lang="en-US" altLang="zh-CN" sz="3200" dirty="0">
                <a:effectLst/>
                <a:latin typeface="Times New Roman" panose="02020603050405020304" pitchFamily="18" charset="0"/>
                <a:ea typeface="宋体" panose="02010600030101010101" pitchFamily="2" charset="-122"/>
              </a:rPr>
              <a:t>From the 1960s drawing assumed a prominent position among a rising generation of post-war artists in Germany and Austria. This exhibition examines works on paper by four of these artists, who are still comparatively little known in the UK. </a:t>
            </a:r>
            <a:endParaRPr lang="zh-CN" altLang="zh-CN" sz="3200" dirty="0">
              <a:effectLst/>
              <a:latin typeface="Times New Roman" panose="02020603050405020304" pitchFamily="18" charset="0"/>
              <a:ea typeface="宋体" panose="02010600030101010101" pitchFamily="2" charset="-122"/>
            </a:endParaRPr>
          </a:p>
        </p:txBody>
      </p:sp>
      <p:sp>
        <p:nvSpPr>
          <p:cNvPr id="20" name="文本框 19"/>
          <p:cNvSpPr txBox="1"/>
          <p:nvPr/>
        </p:nvSpPr>
        <p:spPr>
          <a:xfrm>
            <a:off x="434743" y="2550234"/>
            <a:ext cx="10553426" cy="496702"/>
          </a:xfrm>
          <a:prstGeom prst="rect">
            <a:avLst/>
          </a:prstGeom>
          <a:noFill/>
          <a:ln w="57150">
            <a:solidFill>
              <a:srgbClr val="FF0000"/>
            </a:solidFill>
          </a:ln>
        </p:spPr>
        <p:txBody>
          <a:bodyPr wrap="square" rtlCol="0">
            <a:spAutoFit/>
          </a:bodyPr>
          <a:lstStyle/>
          <a:p>
            <a:endParaRPr lang="zh-CN" altLang="en-US" dirty="0"/>
          </a:p>
        </p:txBody>
      </p:sp>
      <p:pic>
        <p:nvPicPr>
          <p:cNvPr id="2050" name="图片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6050" y="825500"/>
            <a:ext cx="274638" cy="222250"/>
          </a:xfrm>
          <a:prstGeom prst="rect">
            <a:avLst/>
          </a:prstGeom>
          <a:noFill/>
          <a:extLst>
            <a:ext uri="{909E8E84-426E-40DD-AFC4-6F175D3DCCD1}">
              <a14:hiddenFill xmlns:a14="http://schemas.microsoft.com/office/drawing/2010/main">
                <a:solidFill>
                  <a:srgbClr val="FFFFFF"/>
                </a:solidFill>
              </a14:hiddenFill>
            </a:ext>
          </a:extLst>
        </p:spPr>
      </p:pic>
      <p:pic>
        <p:nvPicPr>
          <p:cNvPr id="2049" name="图片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287" y="869950"/>
            <a:ext cx="261938" cy="201613"/>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3"/>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5" name="Rectangle 5"/>
          <p:cNvSpPr>
            <a:spLocks noChangeArrowheads="1"/>
          </p:cNvSpPr>
          <p:nvPr/>
        </p:nvSpPr>
        <p:spPr bwMode="auto">
          <a:xfrm>
            <a:off x="152399" y="113943"/>
            <a:ext cx="11785078"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indent="30670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306705" algn="l" defTabSz="914400" rtl="0" eaLnBrk="0" fontAlgn="base" latinLnBrk="0" hangingPunct="0">
              <a:lnSpc>
                <a:spcPct val="100000"/>
              </a:lnSpc>
              <a:spcBef>
                <a:spcPct val="0"/>
              </a:spcBef>
              <a:spcAft>
                <a:spcPct val="0"/>
              </a:spcAft>
              <a:buClrTx/>
              <a:buSzTx/>
              <a:buFontTx/>
              <a:buNone/>
            </a:pPr>
            <a:r>
              <a:rPr kumimoji="0" lang="en-US" altLang="zh-CN" sz="3200" b="1"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Gesture and line    </a:t>
            </a:r>
            <a:r>
              <a:rPr kumimoji="0" lang="en-US" altLang="zh-CN" sz="2800" b="1"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8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5 October 2023-1 April 2024</a:t>
            </a:r>
            <a:endParaRPr kumimoji="0" lang="en-US" altLang="zh-CN" sz="2800" b="0" i="0" u="none" strike="noStrike" cap="none" normalizeH="0" baseline="0" dirty="0">
              <a:ln>
                <a:noFill/>
              </a:ln>
              <a:solidFill>
                <a:schemeClr val="tx1"/>
              </a:solidFill>
              <a:effectLst/>
            </a:endParaRPr>
          </a:p>
          <a:p>
            <a:pPr marL="0" marR="0" lvl="0" indent="306705" algn="l"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Free</a:t>
            </a:r>
            <a:endParaRPr kumimoji="0" lang="en-US" altLang="zh-CN" sz="2800" b="0" i="0" u="none" strike="noStrike" cap="none" normalizeH="0" baseline="0" dirty="0">
              <a:ln>
                <a:noFill/>
              </a:ln>
              <a:solidFill>
                <a:schemeClr val="tx1"/>
              </a:solidFill>
              <a:effectLst/>
            </a:endParaRPr>
          </a:p>
          <a:p>
            <a:pPr marL="0" marR="0" lvl="0" indent="306705" algn="l"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Explore the work of four artists who spearheaded</a:t>
            </a:r>
            <a:r>
              <a:rPr kumimoji="0" lang="zh-CN" altLang="en-US" sz="28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（引领</a:t>
            </a:r>
            <a:r>
              <a:rPr kumimoji="0" lang="zh-CN" altLang="en-US" sz="28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a:t>
            </a:r>
            <a:r>
              <a:rPr kumimoji="0" lang="zh-CN" altLang="en-US" sz="28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8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the practice of drawing in the post-war years. </a:t>
            </a:r>
            <a:endParaRPr kumimoji="0" lang="en-US" altLang="zh-CN" sz="2800" b="0" i="0" u="none" strike="noStrike" cap="none" normalizeH="0" baseline="0" dirty="0">
              <a:ln>
                <a:noFill/>
              </a:ln>
              <a:solidFill>
                <a:schemeClr val="tx1"/>
              </a:solidFill>
              <a:effectLst/>
            </a:endParaRPr>
          </a:p>
        </p:txBody>
      </p:sp>
      <p:sp>
        <p:nvSpPr>
          <p:cNvPr id="26" name="文本框 25"/>
          <p:cNvSpPr txBox="1"/>
          <p:nvPr/>
        </p:nvSpPr>
        <p:spPr>
          <a:xfrm>
            <a:off x="5867448" y="4621574"/>
            <a:ext cx="4296653" cy="397230"/>
          </a:xfrm>
          <a:prstGeom prst="rect">
            <a:avLst/>
          </a:prstGeom>
          <a:noFill/>
          <a:ln w="57150">
            <a:solidFill>
              <a:srgbClr val="FF0000"/>
            </a:solidFill>
          </a:ln>
        </p:spPr>
        <p:txBody>
          <a:bodyPr wrap="square" rtlCol="0">
            <a:spAutoFit/>
          </a:bodyPr>
          <a:lstStyle/>
          <a:p>
            <a:endParaRPr lang="zh-CN" altLang="en-US" sz="3200" dirty="0"/>
          </a:p>
        </p:txBody>
      </p:sp>
      <p:sp>
        <p:nvSpPr>
          <p:cNvPr id="27" name="文本框 26"/>
          <p:cNvSpPr txBox="1"/>
          <p:nvPr/>
        </p:nvSpPr>
        <p:spPr>
          <a:xfrm>
            <a:off x="2487561" y="3982931"/>
            <a:ext cx="9449916" cy="523220"/>
          </a:xfrm>
          <a:prstGeom prst="rect">
            <a:avLst/>
          </a:prstGeom>
          <a:noFill/>
        </p:spPr>
        <p:txBody>
          <a:bodyPr wrap="square" rtlCol="0">
            <a:spAutoFit/>
          </a:bodyPr>
          <a:lstStyle/>
          <a:p>
            <a:r>
              <a:rPr lang="en-US" altLang="zh-CN" sz="2800" b="1" dirty="0">
                <a:solidFill>
                  <a:srgbClr val="C217CD"/>
                </a:solidFill>
              </a:rPr>
              <a:t>Tip</a:t>
            </a:r>
            <a:r>
              <a:rPr lang="zh-CN" altLang="en-US" sz="2800" b="1" dirty="0">
                <a:solidFill>
                  <a:srgbClr val="C217CD"/>
                </a:solidFill>
              </a:rPr>
              <a:t>： </a:t>
            </a:r>
            <a:r>
              <a:rPr lang="en-US" altLang="zh-CN" sz="2800" b="1" dirty="0">
                <a:solidFill>
                  <a:srgbClr val="C217CD"/>
                </a:solidFill>
              </a:rPr>
              <a:t>B </a:t>
            </a:r>
            <a:r>
              <a:rPr lang="zh-CN" altLang="en-US" sz="2800" b="1" dirty="0">
                <a:solidFill>
                  <a:srgbClr val="C217CD"/>
                </a:solidFill>
              </a:rPr>
              <a:t>、</a:t>
            </a:r>
            <a:r>
              <a:rPr lang="en-US" altLang="zh-CN" sz="2800" b="1" dirty="0">
                <a:solidFill>
                  <a:srgbClr val="C217CD"/>
                </a:solidFill>
              </a:rPr>
              <a:t>C</a:t>
            </a:r>
            <a:r>
              <a:rPr lang="zh-CN" altLang="en-US" sz="2800" b="1" dirty="0">
                <a:solidFill>
                  <a:srgbClr val="C217CD"/>
                </a:solidFill>
              </a:rPr>
              <a:t>、 </a:t>
            </a:r>
            <a:r>
              <a:rPr lang="en-US" altLang="zh-CN" sz="2800" b="1" dirty="0">
                <a:solidFill>
                  <a:srgbClr val="C217CD"/>
                </a:solidFill>
              </a:rPr>
              <a:t>D </a:t>
            </a:r>
            <a:r>
              <a:rPr lang="zh-CN" altLang="en-US" sz="2800" b="1" dirty="0">
                <a:solidFill>
                  <a:srgbClr val="C217CD"/>
                </a:solidFill>
              </a:rPr>
              <a:t>均与古代展览内容有关，排除法亦可解题</a:t>
            </a:r>
            <a:endParaRPr lang="zh-CN" altLang="en-US" sz="2800" b="1" dirty="0">
              <a:solidFill>
                <a:srgbClr val="C217CD"/>
              </a:solidFill>
            </a:endParaRPr>
          </a:p>
        </p:txBody>
      </p:sp>
      <p:pic>
        <p:nvPicPr>
          <p:cNvPr id="5126" name="图片 1" descr="logo横版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38084" y="3230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linds(horizont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20" grpId="0" animBg="1"/>
      <p:bldP spid="26" grpId="0" bldLvl="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1402" y="1418427"/>
            <a:ext cx="11553393" cy="4832092"/>
          </a:xfrm>
          <a:prstGeom prst="rect">
            <a:avLst/>
          </a:prstGeom>
          <a:solidFill>
            <a:schemeClr val="bg1"/>
          </a:solidFill>
          <a:ln>
            <a:solidFill>
              <a:srgbClr val="FF0000"/>
            </a:solidFill>
          </a:ln>
        </p:spPr>
        <p:txBody>
          <a:bodyPr wrap="square">
            <a:spAutoFit/>
          </a:bodyPr>
          <a:lstStyle/>
          <a:p>
            <a:pPr marL="514350" indent="-514350" algn="just">
              <a:buAutoNum type="arabicPeriod"/>
            </a:pPr>
            <a:r>
              <a:rPr lang="en-US" altLang="zh-CN" sz="2800" dirty="0">
                <a:latin typeface="Times New Roman" panose="02020603050405020304" pitchFamily="18" charset="0"/>
                <a:ea typeface="宋体" panose="02010600030101010101" pitchFamily="2" charset="-122"/>
              </a:rPr>
              <a:t>first-hand  </a:t>
            </a:r>
            <a:r>
              <a:rPr lang="en-US" altLang="zh-CN" sz="2800" dirty="0" err="1">
                <a:latin typeface="Times New Roman" panose="02020603050405020304" pitchFamily="18" charset="0"/>
                <a:ea typeface="宋体" panose="02010600030101010101" pitchFamily="2" charset="-122"/>
              </a:rPr>
              <a:t>adj</a:t>
            </a:r>
            <a:r>
              <a:rPr lang="en-US" altLang="zh-CN" sz="2800" dirty="0">
                <a:latin typeface="Times New Roman" panose="02020603050405020304" pitchFamily="18" charset="0"/>
                <a:ea typeface="宋体" panose="02010600030101010101" pitchFamily="2" charset="-122"/>
              </a:rPr>
              <a:t>/ adv. </a:t>
            </a:r>
            <a:r>
              <a:rPr lang="zh-CN" altLang="en-US" sz="2800" dirty="0">
                <a:latin typeface="Times New Roman" panose="02020603050405020304" pitchFamily="18" charset="0"/>
                <a:ea typeface="宋体" panose="02010600030101010101" pitchFamily="2" charset="-122"/>
              </a:rPr>
              <a:t>第一手的；直接地</a:t>
            </a:r>
            <a:endParaRPr lang="en-US" altLang="zh-CN" sz="2800" dirty="0">
              <a:latin typeface="Times New Roman" panose="02020603050405020304" pitchFamily="18" charset="0"/>
              <a:ea typeface="宋体" panose="02010600030101010101" pitchFamily="2" charset="-122"/>
            </a:endParaRPr>
          </a:p>
          <a:p>
            <a:pPr marL="514350" indent="-514350" algn="just">
              <a:buAutoNum type="arabicPeriod"/>
            </a:pPr>
            <a:r>
              <a:rPr lang="en-US" altLang="zh-CN" sz="2800" dirty="0">
                <a:latin typeface="Times New Roman" panose="02020603050405020304" pitchFamily="18" charset="0"/>
                <a:ea typeface="宋体" panose="02010600030101010101" pitchFamily="2" charset="-122"/>
              </a:rPr>
              <a:t>en</a:t>
            </a:r>
            <a:r>
              <a:rPr lang="en-US" altLang="zh-CN" sz="2800" dirty="0">
                <a:solidFill>
                  <a:srgbClr val="C217CD"/>
                </a:solidFill>
                <a:latin typeface="Times New Roman" panose="02020603050405020304" pitchFamily="18" charset="0"/>
                <a:ea typeface="宋体" panose="02010600030101010101" pitchFamily="2" charset="-122"/>
              </a:rPr>
              <a:t>slave </a:t>
            </a:r>
            <a:r>
              <a:rPr lang="en-US" altLang="zh-CN" sz="2800" dirty="0" err="1">
                <a:latin typeface="Times New Roman" panose="02020603050405020304" pitchFamily="18" charset="0"/>
                <a:ea typeface="宋体" panose="02010600030101010101" pitchFamily="2" charset="-122"/>
              </a:rPr>
              <a:t>sb</a:t>
            </a:r>
            <a:r>
              <a:rPr lang="en-US" altLang="zh-CN" sz="2800" dirty="0">
                <a:latin typeface="Times New Roman" panose="02020603050405020304" pitchFamily="18" charset="0"/>
                <a:ea typeface="宋体" panose="02010600030101010101" pitchFamily="2" charset="-122"/>
              </a:rPr>
              <a:t> </a:t>
            </a:r>
            <a:r>
              <a:rPr lang="zh-CN" altLang="en-US" sz="2800" dirty="0">
                <a:latin typeface="Times New Roman" panose="02020603050405020304" pitchFamily="18" charset="0"/>
                <a:ea typeface="宋体" panose="02010600030101010101" pitchFamily="2" charset="-122"/>
              </a:rPr>
              <a:t>使</a:t>
            </a:r>
            <a:r>
              <a:rPr lang="en-US" altLang="zh-CN" sz="2800" dirty="0" err="1">
                <a:latin typeface="Times New Roman" panose="02020603050405020304" pitchFamily="18" charset="0"/>
                <a:ea typeface="宋体" panose="02010600030101010101" pitchFamily="2" charset="-122"/>
              </a:rPr>
              <a:t>sb</a:t>
            </a:r>
            <a:r>
              <a:rPr lang="en-US" altLang="zh-CN" sz="2800" dirty="0">
                <a:latin typeface="Times New Roman" panose="02020603050405020304" pitchFamily="18" charset="0"/>
                <a:ea typeface="宋体" panose="02010600030101010101" pitchFamily="2" charset="-122"/>
              </a:rPr>
              <a:t> </a:t>
            </a:r>
            <a:r>
              <a:rPr lang="zh-CN" altLang="en-US" sz="2800" dirty="0">
                <a:latin typeface="Times New Roman" panose="02020603050405020304" pitchFamily="18" charset="0"/>
                <a:ea typeface="宋体" panose="02010600030101010101" pitchFamily="2" charset="-122"/>
              </a:rPr>
              <a:t>成为奴隶；奴役</a:t>
            </a:r>
            <a:r>
              <a:rPr lang="en-US" altLang="zh-CN" sz="2800" dirty="0" err="1">
                <a:latin typeface="Times New Roman" panose="02020603050405020304" pitchFamily="18" charset="0"/>
                <a:ea typeface="宋体" panose="02010600030101010101" pitchFamily="2" charset="-122"/>
              </a:rPr>
              <a:t>sb</a:t>
            </a:r>
            <a:r>
              <a:rPr lang="en-US" altLang="zh-CN" sz="2800" dirty="0">
                <a:latin typeface="Times New Roman" panose="02020603050405020304" pitchFamily="18" charset="0"/>
                <a:ea typeface="宋体" panose="02010600030101010101" pitchFamily="2" charset="-122"/>
              </a:rPr>
              <a:t> </a:t>
            </a:r>
            <a:endParaRPr lang="en-US" altLang="zh-CN" sz="2800" dirty="0">
              <a:latin typeface="Times New Roman" panose="02020603050405020304" pitchFamily="18" charset="0"/>
              <a:ea typeface="宋体" panose="02010600030101010101" pitchFamily="2" charset="-122"/>
            </a:endParaRPr>
          </a:p>
          <a:p>
            <a:pPr marL="514350" indent="-514350" algn="just">
              <a:buAutoNum type="arabicPeriod"/>
            </a:pPr>
            <a:r>
              <a:rPr lang="en-US" altLang="zh-CN" sz="2800" dirty="0">
                <a:latin typeface="Times New Roman" panose="02020603050405020304" pitchFamily="18" charset="0"/>
                <a:ea typeface="宋体" panose="02010600030101010101" pitchFamily="2" charset="-122"/>
              </a:rPr>
              <a:t>en</a:t>
            </a:r>
            <a:r>
              <a:rPr lang="en-US" altLang="zh-CN" sz="2800" dirty="0">
                <a:solidFill>
                  <a:srgbClr val="C217CD"/>
                </a:solidFill>
                <a:latin typeface="Times New Roman" panose="02020603050405020304" pitchFamily="18" charset="0"/>
                <a:ea typeface="宋体" panose="02010600030101010101" pitchFamily="2" charset="-122"/>
              </a:rPr>
              <a:t>list</a:t>
            </a:r>
            <a:r>
              <a:rPr lang="en-US" altLang="zh-CN" sz="2800" dirty="0">
                <a:latin typeface="Times New Roman" panose="02020603050405020304" pitchFamily="18" charset="0"/>
                <a:ea typeface="宋体" panose="02010600030101010101" pitchFamily="2" charset="-122"/>
              </a:rPr>
              <a:t> </a:t>
            </a:r>
            <a:r>
              <a:rPr lang="en-US" altLang="zh-CN" sz="2800" dirty="0" err="1">
                <a:latin typeface="Times New Roman" panose="02020603050405020304" pitchFamily="18" charset="0"/>
                <a:ea typeface="宋体" panose="02010600030101010101" pitchFamily="2" charset="-122"/>
              </a:rPr>
              <a:t>sb</a:t>
            </a:r>
            <a:r>
              <a:rPr lang="en-US" altLang="zh-CN" sz="2800" dirty="0">
                <a:latin typeface="Times New Roman" panose="02020603050405020304" pitchFamily="18" charset="0"/>
                <a:ea typeface="宋体" panose="02010600030101010101" pitchFamily="2" charset="-122"/>
              </a:rPr>
              <a:t> </a:t>
            </a:r>
            <a:r>
              <a:rPr lang="zh-CN" altLang="en-US" sz="2800" dirty="0">
                <a:latin typeface="Times New Roman" panose="02020603050405020304" pitchFamily="18" charset="0"/>
                <a:ea typeface="宋体" panose="02010600030101010101" pitchFamily="2" charset="-122"/>
              </a:rPr>
              <a:t>使</a:t>
            </a:r>
            <a:r>
              <a:rPr lang="en-US" altLang="zh-CN" sz="2800" dirty="0" err="1">
                <a:latin typeface="Times New Roman" panose="02020603050405020304" pitchFamily="18" charset="0"/>
                <a:ea typeface="宋体" panose="02010600030101010101" pitchFamily="2" charset="-122"/>
              </a:rPr>
              <a:t>sb</a:t>
            </a:r>
            <a:r>
              <a:rPr lang="en-US" altLang="zh-CN" sz="2800" dirty="0">
                <a:latin typeface="Times New Roman" panose="02020603050405020304" pitchFamily="18" charset="0"/>
                <a:ea typeface="宋体" panose="02010600030101010101" pitchFamily="2" charset="-122"/>
              </a:rPr>
              <a:t> </a:t>
            </a:r>
            <a:r>
              <a:rPr lang="zh-CN" altLang="en-US" sz="2800" dirty="0">
                <a:latin typeface="Times New Roman" panose="02020603050405020304" pitchFamily="18" charset="0"/>
                <a:ea typeface="宋体" panose="02010600030101010101" pitchFamily="2" charset="-122"/>
              </a:rPr>
              <a:t>参军、入伍 </a:t>
            </a:r>
            <a:r>
              <a:rPr lang="en-US" altLang="zh-CN" sz="2800" dirty="0">
                <a:latin typeface="Times New Roman" panose="02020603050405020304" pitchFamily="18" charset="0"/>
                <a:ea typeface="宋体" panose="02010600030101010101" pitchFamily="2" charset="-122"/>
              </a:rPr>
              <a:t>// enlist </a:t>
            </a:r>
            <a:r>
              <a:rPr lang="en-US" altLang="zh-CN" sz="2800" dirty="0" err="1">
                <a:latin typeface="Times New Roman" panose="02020603050405020304" pitchFamily="18" charset="0"/>
                <a:ea typeface="宋体" panose="02010600030101010101" pitchFamily="2" charset="-122"/>
              </a:rPr>
              <a:t>sth</a:t>
            </a:r>
            <a:r>
              <a:rPr lang="en-US" altLang="zh-CN" sz="2800" dirty="0">
                <a:latin typeface="Times New Roman" panose="02020603050405020304" pitchFamily="18" charset="0"/>
                <a:ea typeface="宋体" panose="02010600030101010101" pitchFamily="2" charset="-122"/>
              </a:rPr>
              <a:t>  </a:t>
            </a:r>
            <a:r>
              <a:rPr lang="zh-CN" altLang="en-US" sz="2800" dirty="0">
                <a:latin typeface="Times New Roman" panose="02020603050405020304" pitchFamily="18" charset="0"/>
                <a:ea typeface="宋体" panose="02010600030101010101" pitchFamily="2" charset="-122"/>
              </a:rPr>
              <a:t>利用</a:t>
            </a:r>
            <a:r>
              <a:rPr lang="en-US" altLang="zh-CN" sz="2800" dirty="0" err="1">
                <a:latin typeface="Times New Roman" panose="02020603050405020304" pitchFamily="18" charset="0"/>
                <a:ea typeface="宋体" panose="02010600030101010101" pitchFamily="2" charset="-122"/>
              </a:rPr>
              <a:t>sth</a:t>
            </a:r>
            <a:r>
              <a:rPr lang="en-US" altLang="zh-CN" sz="2800" dirty="0">
                <a:latin typeface="Times New Roman" panose="02020603050405020304" pitchFamily="18" charset="0"/>
                <a:ea typeface="宋体" panose="02010600030101010101" pitchFamily="2" charset="-122"/>
              </a:rPr>
              <a:t>; </a:t>
            </a:r>
            <a:r>
              <a:rPr lang="zh-CN" altLang="en-US" sz="2800" dirty="0">
                <a:latin typeface="Times New Roman" panose="02020603050405020304" pitchFamily="18" charset="0"/>
                <a:ea typeface="宋体" panose="02010600030101010101" pitchFamily="2" charset="-122"/>
              </a:rPr>
              <a:t>谋求</a:t>
            </a:r>
            <a:r>
              <a:rPr lang="en-US" altLang="zh-CN" sz="2800" dirty="0" err="1">
                <a:latin typeface="Times New Roman" panose="02020603050405020304" pitchFamily="18" charset="0"/>
                <a:ea typeface="宋体" panose="02010600030101010101" pitchFamily="2" charset="-122"/>
              </a:rPr>
              <a:t>sth</a:t>
            </a:r>
            <a:r>
              <a:rPr lang="en-US" altLang="zh-CN" sz="2800" dirty="0">
                <a:latin typeface="Times New Roman" panose="02020603050405020304" pitchFamily="18" charset="0"/>
                <a:ea typeface="宋体" panose="02010600030101010101" pitchFamily="2" charset="-122"/>
              </a:rPr>
              <a:t> </a:t>
            </a:r>
            <a:endParaRPr lang="en-US" altLang="zh-CN" sz="2800" dirty="0">
              <a:latin typeface="Times New Roman" panose="02020603050405020304" pitchFamily="18" charset="0"/>
              <a:ea typeface="宋体" panose="02010600030101010101" pitchFamily="2" charset="-122"/>
            </a:endParaRPr>
          </a:p>
          <a:p>
            <a:pPr marL="514350" indent="-514350" algn="just">
              <a:buAutoNum type="arabicPeriod"/>
            </a:pPr>
            <a:r>
              <a:rPr lang="en-US" altLang="zh-CN" sz="2800" dirty="0">
                <a:latin typeface="Times New Roman" panose="02020603050405020304" pitchFamily="18" charset="0"/>
                <a:ea typeface="宋体" panose="02010600030101010101" pitchFamily="2" charset="-122"/>
              </a:rPr>
              <a:t>be at</a:t>
            </a:r>
            <a:r>
              <a:rPr lang="en-US" altLang="zh-CN" sz="2800" dirty="0">
                <a:solidFill>
                  <a:srgbClr val="C217CD"/>
                </a:solidFill>
                <a:latin typeface="Times New Roman" panose="02020603050405020304" pitchFamily="18" charset="0"/>
                <a:ea typeface="宋体" panose="02010600030101010101" pitchFamily="2" charset="-122"/>
              </a:rPr>
              <a:t>tribute</a:t>
            </a:r>
            <a:r>
              <a:rPr lang="en-US" altLang="zh-CN" sz="2800" dirty="0">
                <a:latin typeface="Times New Roman" panose="02020603050405020304" pitchFamily="18" charset="0"/>
                <a:ea typeface="宋体" panose="02010600030101010101" pitchFamily="2" charset="-122"/>
              </a:rPr>
              <a:t>d to … </a:t>
            </a:r>
            <a:r>
              <a:rPr lang="zh-CN" altLang="en-US" sz="2800" dirty="0">
                <a:latin typeface="Times New Roman" panose="02020603050405020304" pitchFamily="18" charset="0"/>
                <a:ea typeface="宋体" panose="02010600030101010101" pitchFamily="2" charset="-122"/>
              </a:rPr>
              <a:t>归因于</a:t>
            </a:r>
            <a:r>
              <a:rPr lang="en-US" altLang="zh-CN" sz="2800" dirty="0">
                <a:latin typeface="Times New Roman" panose="02020603050405020304" pitchFamily="18" charset="0"/>
                <a:ea typeface="宋体" panose="02010600030101010101" pitchFamily="2" charset="-122"/>
              </a:rPr>
              <a:t>…  </a:t>
            </a:r>
            <a:r>
              <a:rPr lang="zh-CN" altLang="en-US" sz="2800" dirty="0">
                <a:latin typeface="Times New Roman" panose="02020603050405020304" pitchFamily="18" charset="0"/>
                <a:ea typeface="宋体" panose="02010600030101010101" pitchFamily="2" charset="-122"/>
              </a:rPr>
              <a:t>（本文中指：女史箴图为顾恺之所作）</a:t>
            </a:r>
            <a:endParaRPr lang="en-US" altLang="zh-CN" sz="2800" dirty="0">
              <a:latin typeface="Times New Roman" panose="02020603050405020304" pitchFamily="18" charset="0"/>
              <a:ea typeface="宋体" panose="02010600030101010101" pitchFamily="2" charset="-122"/>
            </a:endParaRPr>
          </a:p>
          <a:p>
            <a:pPr marL="514350" indent="-514350" algn="just">
              <a:buAutoNum type="arabicPeriod"/>
            </a:pPr>
            <a:r>
              <a:rPr lang="en-US" altLang="zh-CN" sz="2800" dirty="0">
                <a:latin typeface="Times New Roman" panose="02020603050405020304" pitchFamily="18" charset="0"/>
                <a:ea typeface="宋体" panose="02010600030101010101" pitchFamily="2" charset="-122"/>
              </a:rPr>
              <a:t>de</a:t>
            </a:r>
            <a:r>
              <a:rPr lang="en-US" altLang="zh-CN" sz="2800" dirty="0">
                <a:solidFill>
                  <a:srgbClr val="C217CD"/>
                </a:solidFill>
                <a:latin typeface="Times New Roman" panose="02020603050405020304" pitchFamily="18" charset="0"/>
                <a:ea typeface="宋体" panose="02010600030101010101" pitchFamily="2" charset="-122"/>
              </a:rPr>
              <a:t>pict </a:t>
            </a:r>
            <a:r>
              <a:rPr lang="en-US" altLang="zh-CN" sz="2800" dirty="0">
                <a:latin typeface="Times New Roman" panose="02020603050405020304" pitchFamily="18" charset="0"/>
                <a:ea typeface="宋体" panose="02010600030101010101" pitchFamily="2" charset="-122"/>
              </a:rPr>
              <a:t>a poetic text  </a:t>
            </a:r>
            <a:r>
              <a:rPr lang="zh-CN" altLang="en-US" sz="2800" dirty="0">
                <a:latin typeface="Times New Roman" panose="02020603050405020304" pitchFamily="18" charset="0"/>
                <a:ea typeface="宋体" panose="02010600030101010101" pitchFamily="2" charset="-122"/>
              </a:rPr>
              <a:t>描绘了一首诗歌</a:t>
            </a:r>
            <a:endParaRPr lang="en-US" altLang="zh-CN" sz="2800" dirty="0">
              <a:latin typeface="Times New Roman" panose="02020603050405020304" pitchFamily="18" charset="0"/>
              <a:ea typeface="宋体" panose="02010600030101010101" pitchFamily="2" charset="-122"/>
            </a:endParaRPr>
          </a:p>
          <a:p>
            <a:pPr marL="514350" indent="-514350" algn="just">
              <a:buAutoNum type="arabicPeriod"/>
            </a:pPr>
            <a:r>
              <a:rPr lang="en-US" altLang="zh-CN" sz="2800" dirty="0">
                <a:solidFill>
                  <a:srgbClr val="C217CD"/>
                </a:solidFill>
                <a:latin typeface="Times New Roman" panose="02020603050405020304" pitchFamily="18" charset="0"/>
                <a:ea typeface="宋体" panose="02010600030101010101" pitchFamily="2" charset="-122"/>
              </a:rPr>
              <a:t>assume</a:t>
            </a:r>
            <a:r>
              <a:rPr lang="en-US" altLang="zh-CN" sz="2800" dirty="0">
                <a:latin typeface="Times New Roman" panose="02020603050405020304" pitchFamily="18" charset="0"/>
                <a:ea typeface="宋体" panose="02010600030101010101" pitchFamily="2" charset="-122"/>
              </a:rPr>
              <a:t> a prominent position  </a:t>
            </a:r>
            <a:r>
              <a:rPr lang="zh-CN" altLang="en-US" sz="2800" dirty="0">
                <a:latin typeface="Times New Roman" panose="02020603050405020304" pitchFamily="18" charset="0"/>
                <a:ea typeface="宋体" panose="02010600030101010101" pitchFamily="2" charset="-122"/>
              </a:rPr>
              <a:t>占据显著位置  </a:t>
            </a:r>
            <a:endParaRPr lang="en-US" altLang="zh-CN" sz="2800" dirty="0">
              <a:latin typeface="Times New Roman" panose="02020603050405020304" pitchFamily="18" charset="0"/>
              <a:ea typeface="宋体" panose="02010600030101010101" pitchFamily="2" charset="-122"/>
            </a:endParaRPr>
          </a:p>
          <a:p>
            <a:pPr algn="just"/>
            <a:r>
              <a:rPr lang="zh-CN" altLang="en-US" sz="2800" dirty="0">
                <a:latin typeface="Times New Roman" panose="02020603050405020304" pitchFamily="18" charset="0"/>
                <a:ea typeface="宋体" panose="02010600030101010101" pitchFamily="2" charset="-122"/>
              </a:rPr>
              <a:t>  （</a:t>
            </a:r>
            <a:r>
              <a:rPr lang="en-US" altLang="zh-CN" sz="2800" dirty="0">
                <a:solidFill>
                  <a:srgbClr val="C217CD"/>
                </a:solidFill>
                <a:latin typeface="Times New Roman" panose="02020603050405020304" pitchFamily="18" charset="0"/>
                <a:ea typeface="宋体" panose="02010600030101010101" pitchFamily="2" charset="-122"/>
              </a:rPr>
              <a:t>assume  </a:t>
            </a:r>
            <a:r>
              <a:rPr lang="en-US" altLang="zh-CN" sz="2800" dirty="0" err="1">
                <a:solidFill>
                  <a:srgbClr val="C217CD"/>
                </a:solidFill>
                <a:latin typeface="Times New Roman" panose="02020603050405020304" pitchFamily="18" charset="0"/>
                <a:ea typeface="宋体" panose="02010600030101010101" pitchFamily="2" charset="-122"/>
              </a:rPr>
              <a:t>vt.</a:t>
            </a:r>
            <a:r>
              <a:rPr lang="en-US" altLang="zh-CN" sz="2800" dirty="0">
                <a:solidFill>
                  <a:srgbClr val="C217CD"/>
                </a:solidFill>
                <a:latin typeface="Times New Roman" panose="02020603050405020304" pitchFamily="18" charset="0"/>
                <a:ea typeface="宋体" panose="02010600030101010101" pitchFamily="2" charset="-122"/>
              </a:rPr>
              <a:t> </a:t>
            </a:r>
            <a:r>
              <a:rPr lang="zh-CN" altLang="en-US" sz="2800" dirty="0">
                <a:solidFill>
                  <a:srgbClr val="C217CD"/>
                </a:solidFill>
                <a:latin typeface="Times New Roman" panose="02020603050405020304" pitchFamily="18" charset="0"/>
                <a:ea typeface="宋体" panose="02010600030101010101" pitchFamily="2" charset="-122"/>
              </a:rPr>
              <a:t>假定；假设；认为；</a:t>
            </a:r>
            <a:r>
              <a:rPr lang="en-US" altLang="zh-CN" sz="2800" dirty="0">
                <a:solidFill>
                  <a:srgbClr val="C217CD"/>
                </a:solidFill>
                <a:latin typeface="Times New Roman" panose="02020603050405020304" pitchFamily="18" charset="0"/>
                <a:ea typeface="宋体" panose="02010600030101010101" pitchFamily="2" charset="-122"/>
              </a:rPr>
              <a:t>//</a:t>
            </a:r>
            <a:r>
              <a:rPr lang="zh-CN" altLang="en-US" sz="2800" dirty="0">
                <a:solidFill>
                  <a:srgbClr val="C217CD"/>
                </a:solidFill>
                <a:latin typeface="Times New Roman" panose="02020603050405020304" pitchFamily="18" charset="0"/>
                <a:ea typeface="宋体" panose="02010600030101010101" pitchFamily="2" charset="-122"/>
              </a:rPr>
              <a:t>生义：呈现；具有）</a:t>
            </a:r>
            <a:endParaRPr lang="en-US" altLang="zh-CN" sz="2800" dirty="0">
              <a:solidFill>
                <a:srgbClr val="C217CD"/>
              </a:solidFill>
              <a:latin typeface="Times New Roman" panose="02020603050405020304" pitchFamily="18" charset="0"/>
              <a:ea typeface="宋体" panose="02010600030101010101" pitchFamily="2" charset="-122"/>
            </a:endParaRPr>
          </a:p>
          <a:p>
            <a:pPr marL="514350" indent="-514350" algn="just">
              <a:buAutoNum type="arabicPeriod" startAt="7"/>
            </a:pPr>
            <a:r>
              <a:rPr lang="en-US" altLang="zh-CN" sz="2800" dirty="0">
                <a:solidFill>
                  <a:srgbClr val="C217CD"/>
                </a:solidFill>
                <a:latin typeface="Times New Roman" panose="02020603050405020304" pitchFamily="18" charset="0"/>
                <a:ea typeface="宋体" panose="02010600030101010101" pitchFamily="2" charset="-122"/>
              </a:rPr>
              <a:t>comparatively  adv.  </a:t>
            </a:r>
            <a:r>
              <a:rPr lang="zh-CN" altLang="en-US" sz="2800" dirty="0">
                <a:solidFill>
                  <a:srgbClr val="C217CD"/>
                </a:solidFill>
                <a:latin typeface="Times New Roman" panose="02020603050405020304" pitchFamily="18" charset="0"/>
                <a:ea typeface="宋体" panose="02010600030101010101" pitchFamily="2" charset="-122"/>
              </a:rPr>
              <a:t>比较地；相对地   </a:t>
            </a:r>
            <a:r>
              <a:rPr lang="en-US" altLang="zh-CN" sz="2800" dirty="0">
                <a:solidFill>
                  <a:srgbClr val="C217CD"/>
                </a:solidFill>
                <a:latin typeface="Times New Roman" panose="02020603050405020304" pitchFamily="18" charset="0"/>
                <a:ea typeface="宋体" panose="02010600030101010101" pitchFamily="2" charset="-122"/>
              </a:rPr>
              <a:t>=</a:t>
            </a:r>
            <a:r>
              <a:rPr lang="zh-CN" altLang="en-US" sz="2800" dirty="0">
                <a:solidFill>
                  <a:srgbClr val="C217CD"/>
                </a:solidFill>
                <a:latin typeface="Times New Roman" panose="02020603050405020304" pitchFamily="18" charset="0"/>
                <a:ea typeface="宋体" panose="02010600030101010101" pitchFamily="2" charset="-122"/>
              </a:rPr>
              <a:t> </a:t>
            </a:r>
            <a:r>
              <a:rPr lang="en-US" altLang="zh-CN" sz="2800" dirty="0">
                <a:solidFill>
                  <a:srgbClr val="C217CD"/>
                </a:solidFill>
                <a:latin typeface="Times New Roman" panose="02020603050405020304" pitchFamily="18" charset="0"/>
                <a:ea typeface="宋体" panose="02010600030101010101" pitchFamily="2" charset="-122"/>
              </a:rPr>
              <a:t>relatively </a:t>
            </a:r>
            <a:endParaRPr lang="en-US" altLang="zh-CN" sz="2800" dirty="0">
              <a:solidFill>
                <a:srgbClr val="C217CD"/>
              </a:solidFill>
              <a:latin typeface="Times New Roman" panose="02020603050405020304" pitchFamily="18" charset="0"/>
              <a:ea typeface="宋体" panose="02010600030101010101" pitchFamily="2" charset="-122"/>
            </a:endParaRPr>
          </a:p>
          <a:p>
            <a:pPr marL="514350" indent="-514350" algn="just">
              <a:buAutoNum type="arabicPeriod" startAt="7"/>
            </a:pPr>
            <a:r>
              <a:rPr lang="en-US" altLang="zh-CN" sz="2800" dirty="0">
                <a:solidFill>
                  <a:srgbClr val="C217CD"/>
                </a:solidFill>
                <a:latin typeface="Times New Roman" panose="02020603050405020304" pitchFamily="18" charset="0"/>
                <a:ea typeface="宋体" panose="02010600030101010101" pitchFamily="2" charset="-122"/>
              </a:rPr>
              <a:t>knowledgeable      adj. </a:t>
            </a:r>
            <a:r>
              <a:rPr lang="zh-CN" altLang="en-US" sz="2800" dirty="0">
                <a:solidFill>
                  <a:srgbClr val="C217CD"/>
                </a:solidFill>
                <a:latin typeface="Times New Roman" panose="02020603050405020304" pitchFamily="18" charset="0"/>
                <a:ea typeface="宋体" panose="02010600030101010101" pitchFamily="2" charset="-122"/>
              </a:rPr>
              <a:t>知识渊博的</a:t>
            </a:r>
            <a:endParaRPr lang="en-US" altLang="zh-CN" sz="2800" dirty="0">
              <a:solidFill>
                <a:srgbClr val="C217CD"/>
              </a:solidFill>
              <a:latin typeface="Times New Roman" panose="02020603050405020304" pitchFamily="18" charset="0"/>
              <a:ea typeface="宋体" panose="02010600030101010101" pitchFamily="2" charset="-122"/>
            </a:endParaRPr>
          </a:p>
          <a:p>
            <a:pPr marL="514350" indent="-514350" algn="just">
              <a:buAutoNum type="arabicPeriod" startAt="7"/>
            </a:pPr>
            <a:r>
              <a:rPr lang="en-US" altLang="zh-CN" sz="2800" dirty="0">
                <a:solidFill>
                  <a:srgbClr val="C217CD"/>
                </a:solidFill>
                <a:latin typeface="Times New Roman" panose="02020603050405020304" pitchFamily="18" charset="0"/>
                <a:ea typeface="宋体" panose="02010600030101010101" pitchFamily="2" charset="-122"/>
              </a:rPr>
              <a:t> </a:t>
            </a:r>
            <a:r>
              <a:rPr lang="en-US" altLang="zh-CN" sz="2800" dirty="0">
                <a:solidFill>
                  <a:srgbClr val="FF0000"/>
                </a:solidFill>
                <a:latin typeface="Times New Roman" panose="02020603050405020304" pitchFamily="18" charset="0"/>
                <a:ea typeface="宋体" panose="02010600030101010101" pitchFamily="2" charset="-122"/>
              </a:rPr>
              <a:t>empr</a:t>
            </a:r>
            <a:r>
              <a:rPr lang="en-US" altLang="zh-CN" sz="2800" dirty="0">
                <a:solidFill>
                  <a:srgbClr val="0000FF"/>
                </a:solidFill>
                <a:latin typeface="Times New Roman" panose="02020603050405020304" pitchFamily="18" charset="0"/>
                <a:ea typeface="宋体" panose="02010600030101010101" pitchFamily="2" charset="-122"/>
              </a:rPr>
              <a:t>ess </a:t>
            </a:r>
            <a:r>
              <a:rPr lang="en-US" altLang="zh-CN" sz="2800" dirty="0">
                <a:solidFill>
                  <a:srgbClr val="C217CD"/>
                </a:solidFill>
                <a:latin typeface="Times New Roman" panose="02020603050405020304" pitchFamily="18" charset="0"/>
                <a:ea typeface="宋体" panose="02010600030101010101" pitchFamily="2" charset="-122"/>
              </a:rPr>
              <a:t>  n. </a:t>
            </a:r>
            <a:r>
              <a:rPr lang="zh-CN" altLang="en-US" sz="2800" dirty="0">
                <a:solidFill>
                  <a:srgbClr val="C217CD"/>
                </a:solidFill>
                <a:latin typeface="Times New Roman" panose="02020603050405020304" pitchFamily="18" charset="0"/>
                <a:ea typeface="宋体" panose="02010600030101010101" pitchFamily="2" charset="-122"/>
              </a:rPr>
              <a:t>女皇帝</a:t>
            </a:r>
            <a:endParaRPr lang="en-US" altLang="zh-CN" sz="2800" dirty="0">
              <a:solidFill>
                <a:srgbClr val="C217CD"/>
              </a:solidFill>
              <a:latin typeface="Times New Roman" panose="02020603050405020304" pitchFamily="18" charset="0"/>
              <a:ea typeface="宋体" panose="02010600030101010101" pitchFamily="2" charset="-122"/>
            </a:endParaRPr>
          </a:p>
          <a:p>
            <a:pPr marL="514350" indent="-514350" algn="just">
              <a:buAutoNum type="arabicPeriod" startAt="7"/>
            </a:pPr>
            <a:r>
              <a:rPr lang="en-US" altLang="zh-CN" sz="2800" dirty="0">
                <a:solidFill>
                  <a:srgbClr val="C217CD"/>
                </a:solidFill>
                <a:latin typeface="Times New Roman" panose="02020603050405020304" pitchFamily="18" charset="0"/>
                <a:ea typeface="宋体" panose="02010600030101010101" pitchFamily="2" charset="-122"/>
              </a:rPr>
              <a:t> </a:t>
            </a:r>
            <a:r>
              <a:rPr lang="en-US" altLang="zh-CN" sz="2800" dirty="0">
                <a:solidFill>
                  <a:srgbClr val="FF0000"/>
                </a:solidFill>
                <a:latin typeface="Times New Roman" panose="02020603050405020304" pitchFamily="18" charset="0"/>
                <a:ea typeface="宋体" panose="02010600030101010101" pitchFamily="2" charset="-122"/>
              </a:rPr>
              <a:t>instructr</a:t>
            </a:r>
            <a:r>
              <a:rPr lang="en-US" altLang="zh-CN" sz="2800" dirty="0">
                <a:solidFill>
                  <a:srgbClr val="0000FF"/>
                </a:solidFill>
                <a:latin typeface="Times New Roman" panose="02020603050405020304" pitchFamily="18" charset="0"/>
                <a:ea typeface="宋体" panose="02010600030101010101" pitchFamily="2" charset="-122"/>
              </a:rPr>
              <a:t>ess </a:t>
            </a:r>
            <a:r>
              <a:rPr lang="en-US" altLang="zh-CN" sz="2800" dirty="0">
                <a:solidFill>
                  <a:srgbClr val="C217CD"/>
                </a:solidFill>
                <a:latin typeface="Times New Roman" panose="02020603050405020304" pitchFamily="18" charset="0"/>
                <a:ea typeface="宋体" panose="02010600030101010101" pitchFamily="2" charset="-122"/>
              </a:rPr>
              <a:t>  n. </a:t>
            </a:r>
            <a:r>
              <a:rPr lang="zh-CN" altLang="en-US" sz="2800" dirty="0">
                <a:solidFill>
                  <a:srgbClr val="C217CD"/>
                </a:solidFill>
                <a:latin typeface="Times New Roman" panose="02020603050405020304" pitchFamily="18" charset="0"/>
                <a:ea typeface="宋体" panose="02010600030101010101" pitchFamily="2" charset="-122"/>
              </a:rPr>
              <a:t>女教员</a:t>
            </a:r>
            <a:endParaRPr lang="zh-CN" altLang="zh-CN" sz="2800" dirty="0">
              <a:solidFill>
                <a:srgbClr val="C217CD"/>
              </a:solidFill>
              <a:latin typeface="Times New Roman" panose="02020603050405020304" pitchFamily="18" charset="0"/>
              <a:ea typeface="宋体" panose="02010600030101010101" pitchFamily="2" charset="-122"/>
            </a:endParaRPr>
          </a:p>
        </p:txBody>
      </p:sp>
      <p:sp>
        <p:nvSpPr>
          <p:cNvPr id="3" name="矩形 2"/>
          <p:cNvSpPr/>
          <p:nvPr/>
        </p:nvSpPr>
        <p:spPr>
          <a:xfrm>
            <a:off x="1998482" y="288781"/>
            <a:ext cx="2658359" cy="523220"/>
          </a:xfrm>
          <a:prstGeom prst="rect">
            <a:avLst/>
          </a:prstGeom>
          <a:ln>
            <a:solidFill>
              <a:srgbClr val="FF0000"/>
            </a:solidFill>
          </a:ln>
        </p:spPr>
        <p:txBody>
          <a:bodyPr wrap="square">
            <a:spAutoFit/>
          </a:bodyPr>
          <a:lstStyle/>
          <a:p>
            <a:pPr indent="304800" algn="just"/>
            <a:r>
              <a:rPr lang="en-US" altLang="zh-CN" sz="2800" dirty="0">
                <a:latin typeface="Times New Roman" panose="02020603050405020304" pitchFamily="18" charset="0"/>
                <a:ea typeface="宋体" panose="02010600030101010101" pitchFamily="2" charset="-122"/>
              </a:rPr>
              <a:t>A </a:t>
            </a:r>
            <a:r>
              <a:rPr lang="zh-CN" altLang="en-US" sz="2800" dirty="0">
                <a:latin typeface="Times New Roman" panose="02020603050405020304" pitchFamily="18" charset="0"/>
                <a:ea typeface="宋体" panose="02010600030101010101" pitchFamily="2" charset="-122"/>
              </a:rPr>
              <a:t>篇语料库</a:t>
            </a:r>
            <a:endParaRPr lang="zh-CN" altLang="zh-CN" sz="2800" dirty="0">
              <a:latin typeface="Times New Roman" panose="02020603050405020304" pitchFamily="18" charset="0"/>
              <a:ea typeface="宋体" panose="02010600030101010101" pitchFamily="2" charset="-122"/>
            </a:endParaRPr>
          </a:p>
        </p:txBody>
      </p:sp>
      <p:pic>
        <p:nvPicPr>
          <p:cNvPr id="5126" name="图片 1" descr="logo横版 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338084" y="3230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wm#"/>
  <p:tag name="KSO_WM_TEMPLATE_CATEGORY" val="custom"/>
  <p:tag name="KSO_WM_TEMPLATE_INDEX" val="20205081"/>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wm#"/>
  <p:tag name="KSO_WM_TEMPLATE_CATEGORY" val="custom"/>
  <p:tag name="KSO_WM_TEMPLATE_INDEX" val="20205081"/>
</p:tagLst>
</file>

<file path=ppt/tags/tag18.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wm#"/>
  <p:tag name="KSO_WM_TEMPLATE_CATEGORY" val="custom"/>
  <p:tag name="KSO_WM_TEMPLATE_INDEX" val="20205081"/>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wm#"/>
  <p:tag name="KSO_WM_TEMPLATE_CATEGORY" val="custom"/>
  <p:tag name="KSO_WM_TEMPLATE_INDEX" val="2020508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26551</Words>
  <Application>WPS 演示</Application>
  <PresentationFormat>宽屏</PresentationFormat>
  <Paragraphs>630</Paragraphs>
  <Slides>58</Slides>
  <Notes>0</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58</vt:i4>
      </vt:variant>
    </vt:vector>
  </HeadingPairs>
  <TitlesOfParts>
    <vt:vector size="74" baseType="lpstr">
      <vt:lpstr>Arial</vt:lpstr>
      <vt:lpstr>宋体</vt:lpstr>
      <vt:lpstr>Wingdings</vt:lpstr>
      <vt:lpstr>等线</vt:lpstr>
      <vt:lpstr>Times New Roman</vt:lpstr>
      <vt:lpstr>黑体</vt:lpstr>
      <vt:lpstr>微软雅黑</vt:lpstr>
      <vt:lpstr>Arial Unicode MS</vt:lpstr>
      <vt:lpstr>等线 Light</vt:lpstr>
      <vt:lpstr>Calibri</vt:lpstr>
      <vt:lpstr>TimesNewRomanPSMT</vt:lpstr>
      <vt:lpstr>HelveticaNeue</vt:lpstr>
      <vt:lpstr>华文新魏</vt:lpstr>
      <vt:lpstr>Segoe Print</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首先观察选项设置的特点：</vt:lpstr>
      <vt:lpstr>PowerPoint 演示文稿</vt:lpstr>
      <vt:lpstr>PowerPoint 演示文稿</vt:lpstr>
      <vt:lpstr>PowerPoint 演示文稿</vt:lpstr>
      <vt:lpstr>PowerPoint 演示文稿</vt:lpstr>
      <vt:lpstr>PowerPoint 演示文稿</vt:lpstr>
      <vt:lpstr>七选五语料积累：</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完形填空语料积累：</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Epo ch</dc:creator>
  <cp:lastModifiedBy>Wiesen</cp:lastModifiedBy>
  <cp:revision>248</cp:revision>
  <dcterms:created xsi:type="dcterms:W3CDTF">2020-08-13T07:19:00Z</dcterms:created>
  <dcterms:modified xsi:type="dcterms:W3CDTF">2024-03-26T05:54:56Z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2052-10.8.2.6613</vt:lpwstr>
  </property>
</Properties>
</file>