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8"/>
  </p:notesMasterIdLst>
  <p:sldIdLst>
    <p:sldId id="366" r:id="rId4"/>
    <p:sldId id="268" r:id="rId5"/>
    <p:sldId id="323" r:id="rId6"/>
    <p:sldId id="321" r:id="rId7"/>
    <p:sldId id="324" r:id="rId9"/>
    <p:sldId id="334" r:id="rId10"/>
    <p:sldId id="257" r:id="rId11"/>
    <p:sldId id="325" r:id="rId12"/>
    <p:sldId id="327" r:id="rId13"/>
    <p:sldId id="332" r:id="rId14"/>
    <p:sldId id="328" r:id="rId15"/>
    <p:sldId id="333" r:id="rId16"/>
    <p:sldId id="335" r:id="rId17"/>
    <p:sldId id="336" r:id="rId18"/>
    <p:sldId id="337" r:id="rId19"/>
    <p:sldId id="350" r:id="rId20"/>
    <p:sldId id="351" r:id="rId21"/>
    <p:sldId id="352" r:id="rId22"/>
    <p:sldId id="355" r:id="rId23"/>
    <p:sldId id="356" r:id="rId24"/>
    <p:sldId id="353" r:id="rId25"/>
    <p:sldId id="354" r:id="rId26"/>
    <p:sldId id="343" r:id="rId27"/>
    <p:sldId id="347" r:id="rId28"/>
    <p:sldId id="346" r:id="rId29"/>
    <p:sldId id="348" r:id="rId30"/>
    <p:sldId id="342" r:id="rId31"/>
    <p:sldId id="338" r:id="rId32"/>
    <p:sldId id="279" r:id="rId33"/>
  </p:sldIdLst>
  <p:sldSz cx="9144000" cy="5143500" type="screen16x9"/>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52D1"/>
    <a:srgbClr val="009999"/>
    <a:srgbClr val="F2F1D6"/>
    <a:srgbClr val="F1F8DC"/>
    <a:srgbClr val="F6F8DC"/>
    <a:srgbClr val="E006BC"/>
    <a:srgbClr val="FF9933"/>
    <a:srgbClr val="FFDE75"/>
    <a:srgbClr val="FFC301"/>
    <a:srgbClr val="CB05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2552" autoAdjust="0"/>
  </p:normalViewPr>
  <p:slideViewPr>
    <p:cSldViewPr showGuides="1">
      <p:cViewPr>
        <p:scale>
          <a:sx n="80" d="100"/>
          <a:sy n="80" d="100"/>
        </p:scale>
        <p:origin x="-1512" y="-523"/>
      </p:cViewPr>
      <p:guideLst>
        <p:guide orient="horz" pos="1665"/>
        <p:guide pos="29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notesMaster" Target="notesMasters/notes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8668-846F-4650-8058-BE2196EDDA4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5F1514-DD6D-4722-B672-676CE6C8680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C5F1514-DD6D-4722-B672-676CE6C8680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Abstract</a:t>
            </a:r>
            <a:r>
              <a:rPr lang="en-US" altLang="zh-CN" baseline="0" dirty="0" smtClean="0"/>
              <a:t>   orientation   complicating action  evaluation   resolution   coda</a:t>
            </a:r>
            <a:endParaRPr lang="zh-CN" altLang="en-US" dirty="0"/>
          </a:p>
        </p:txBody>
      </p:sp>
      <p:sp>
        <p:nvSpPr>
          <p:cNvPr id="4" name="灯片编号占位符 3"/>
          <p:cNvSpPr>
            <a:spLocks noGrp="1"/>
          </p:cNvSpPr>
          <p:nvPr>
            <p:ph type="sldNum" sz="quarter" idx="10"/>
          </p:nvPr>
        </p:nvSpPr>
        <p:spPr/>
        <p:txBody>
          <a:bodyPr/>
          <a:lstStyle/>
          <a:p>
            <a:fld id="{AC5F1514-DD6D-4722-B672-676CE6C8680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C5F1514-DD6D-4722-B672-676CE6C86801}"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Enjoy their presence</a:t>
            </a:r>
            <a:r>
              <a:rPr lang="en-US" altLang="zh-CN" baseline="0" dirty="0" smtClean="0"/>
              <a:t>     I saw the first Hummingbird of spring on the 27th and was thrilled. </a:t>
            </a:r>
            <a:endParaRPr lang="en-US" altLang="zh-CN" baseline="0" dirty="0" smtClean="0"/>
          </a:p>
          <a:p>
            <a:r>
              <a:rPr lang="en-US" altLang="zh-CN" baseline="0" dirty="0" smtClean="0"/>
              <a:t>It is nice to have the little hummers.</a:t>
            </a:r>
            <a:endParaRPr lang="zh-CN" altLang="en-US" dirty="0"/>
          </a:p>
        </p:txBody>
      </p:sp>
      <p:sp>
        <p:nvSpPr>
          <p:cNvPr id="4" name="灯片编号占位符 3"/>
          <p:cNvSpPr>
            <a:spLocks noGrp="1"/>
          </p:cNvSpPr>
          <p:nvPr>
            <p:ph type="sldNum" sz="quarter" idx="10"/>
          </p:nvPr>
        </p:nvSpPr>
        <p:spPr/>
        <p:txBody>
          <a:bodyPr/>
          <a:lstStyle/>
          <a:p>
            <a:fld id="{AC5F1514-DD6D-4722-B672-676CE6C8680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C5F1514-DD6D-4722-B672-676CE6C8680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920"/>
            <a:ext cx="6858000" cy="1791013"/>
          </a:xfrm>
        </p:spPr>
        <p:txBody>
          <a:bodyPr anchor="b"/>
          <a:lstStyle>
            <a:lvl1pPr algn="ctr">
              <a:defRPr sz="337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2001"/>
            <a:ext cx="6858000"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15"/>
            <a:ext cx="2057400" cy="438941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015"/>
            <a:ext cx="6052930" cy="4389411"/>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920"/>
            <a:ext cx="6858000" cy="1791013"/>
          </a:xfrm>
        </p:spPr>
        <p:txBody>
          <a:bodyPr anchor="b"/>
          <a:lstStyle>
            <a:lvl1pPr algn="ctr">
              <a:defRPr sz="337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2001"/>
            <a:ext cx="6858000"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528"/>
            <a:ext cx="7886700" cy="2139927"/>
          </a:xfrm>
        </p:spPr>
        <p:txBody>
          <a:bodyPr anchor="b"/>
          <a:lstStyle>
            <a:lvl1pPr>
              <a:defRPr sz="337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699"/>
            <a:ext cx="7886700"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92"/>
            <a:ext cx="7886700" cy="99434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1999384"/>
            <a:ext cx="3655181"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1999384"/>
            <a:ext cx="3673182"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2949178" cy="1200360"/>
          </a:xfrm>
        </p:spPr>
        <p:txBody>
          <a:bodyPr anchor="b"/>
          <a:lstStyle>
            <a:lvl1pPr>
              <a:defRPr sz="18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698"/>
            <a:ext cx="4629150"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1543320"/>
            <a:ext cx="2949178"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3124012" cy="1200360"/>
          </a:xfrm>
        </p:spPr>
        <p:txBody>
          <a:bodyPr anchor="b"/>
          <a:lstStyle>
            <a:lvl1pPr>
              <a:defRPr sz="18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342961"/>
            <a:ext cx="4629150"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15"/>
            <a:ext cx="2057400" cy="438941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015"/>
            <a:ext cx="6052930" cy="4389411"/>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528"/>
            <a:ext cx="7886700" cy="2139927"/>
          </a:xfrm>
        </p:spPr>
        <p:txBody>
          <a:bodyPr anchor="b"/>
          <a:lstStyle>
            <a:lvl1pPr>
              <a:defRPr sz="337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699"/>
            <a:ext cx="7886700"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200360"/>
            <a:ext cx="4032504" cy="339506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92"/>
            <a:ext cx="7886700" cy="99434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1999384"/>
            <a:ext cx="3655181"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1999384"/>
            <a:ext cx="3673182"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2949178" cy="1200360"/>
          </a:xfrm>
        </p:spPr>
        <p:txBody>
          <a:bodyPr anchor="b"/>
          <a:lstStyle>
            <a:lvl1pPr>
              <a:defRPr sz="18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698"/>
            <a:ext cx="4629150"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1543320"/>
            <a:ext cx="2949178"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3124012" cy="1200360"/>
          </a:xfrm>
        </p:spPr>
        <p:txBody>
          <a:bodyPr anchor="b"/>
          <a:lstStyle>
            <a:lvl1pPr>
              <a:defRPr sz="18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342961"/>
            <a:ext cx="4629150"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06015"/>
            <a:ext cx="8229600" cy="857400"/>
          </a:xfrm>
          <a:prstGeom prst="rect">
            <a:avLst/>
          </a:prstGeom>
          <a:noFill/>
          <a:ln w="9525">
            <a:noFill/>
          </a:ln>
        </p:spPr>
        <p:txBody>
          <a:bodyPr anchor="ctr" anchorCtr="0"/>
          <a:lstStyle/>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200360"/>
            <a:ext cx="8229600" cy="3395066"/>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4684738"/>
            <a:ext cx="2133600" cy="357250"/>
          </a:xfrm>
          <a:prstGeom prst="rect">
            <a:avLst/>
          </a:prstGeom>
          <a:noFill/>
          <a:ln w="9525">
            <a:noFill/>
          </a:ln>
        </p:spPr>
        <p:txBody>
          <a:bodyPr/>
          <a:lstStyle>
            <a:lvl1pPr>
              <a:defRPr sz="105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4684738"/>
            <a:ext cx="2895600" cy="357250"/>
          </a:xfrm>
          <a:prstGeom prst="rect">
            <a:avLst/>
          </a:prstGeom>
          <a:noFill/>
          <a:ln w="9525">
            <a:noFill/>
          </a:ln>
        </p:spPr>
        <p:txBody>
          <a:bodyPr/>
          <a:lstStyle>
            <a:lvl1pPr algn="ctr">
              <a:defRPr sz="105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4684738"/>
            <a:ext cx="2133600" cy="357250"/>
          </a:xfrm>
          <a:prstGeom prst="rect">
            <a:avLst/>
          </a:prstGeom>
          <a:noFill/>
          <a:ln w="9525">
            <a:noFill/>
          </a:ln>
        </p:spPr>
        <p:txBody>
          <a:bodyPr/>
          <a:lstStyle>
            <a:lvl1pPr algn="r">
              <a:defRPr sz="105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389721" y="4762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68580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eaLnBrk="1" fontAlgn="base" latinLnBrk="0" hangingPunct="1">
        <a:lnSpc>
          <a:spcPct val="100000"/>
        </a:lnSpc>
        <a:spcBef>
          <a:spcPct val="0"/>
        </a:spcBef>
        <a:spcAft>
          <a:spcPct val="0"/>
        </a:spcAft>
        <a:buNone/>
        <a:defRPr sz="1350" b="0" i="0" u="none" kern="1200" baseline="0">
          <a:solidFill>
            <a:schemeClr val="tx1"/>
          </a:solidFill>
          <a:latin typeface="+mn-lt"/>
          <a:ea typeface="+mn-ea"/>
          <a:cs typeface="+mn-cs"/>
        </a:defRPr>
      </a:lvl1pPr>
      <a:lvl2pPr marL="3429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6858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0287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3716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7145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058035"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400935"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274383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06015"/>
            <a:ext cx="8229600" cy="857400"/>
          </a:xfrm>
          <a:prstGeom prst="rect">
            <a:avLst/>
          </a:prstGeom>
          <a:noFill/>
          <a:ln w="9525">
            <a:noFill/>
          </a:ln>
        </p:spPr>
        <p:txBody>
          <a:bodyPr anchor="ctr" anchorCtr="0"/>
          <a:lstStyle/>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200360"/>
            <a:ext cx="8229600" cy="3395066"/>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4684738"/>
            <a:ext cx="2133600" cy="357250"/>
          </a:xfrm>
          <a:prstGeom prst="rect">
            <a:avLst/>
          </a:prstGeom>
          <a:noFill/>
          <a:ln w="9525">
            <a:noFill/>
          </a:ln>
        </p:spPr>
        <p:txBody>
          <a:bodyPr/>
          <a:lstStyle>
            <a:lvl1pPr>
              <a:defRPr sz="105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4684738"/>
            <a:ext cx="2895600" cy="357250"/>
          </a:xfrm>
          <a:prstGeom prst="rect">
            <a:avLst/>
          </a:prstGeom>
          <a:noFill/>
          <a:ln w="9525">
            <a:noFill/>
          </a:ln>
        </p:spPr>
        <p:txBody>
          <a:bodyPr/>
          <a:lstStyle>
            <a:lvl1pPr algn="ctr">
              <a:defRPr sz="105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4684738"/>
            <a:ext cx="2133600" cy="357250"/>
          </a:xfrm>
          <a:prstGeom prst="rect">
            <a:avLst/>
          </a:prstGeom>
          <a:noFill/>
          <a:ln w="9525">
            <a:noFill/>
          </a:ln>
        </p:spPr>
        <p:txBody>
          <a:bodyPr/>
          <a:lstStyle>
            <a:lvl1pPr algn="r">
              <a:defRPr sz="105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389721" y="4762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68580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eaLnBrk="1" fontAlgn="base" latinLnBrk="0" hangingPunct="1">
        <a:lnSpc>
          <a:spcPct val="100000"/>
        </a:lnSpc>
        <a:spcBef>
          <a:spcPct val="0"/>
        </a:spcBef>
        <a:spcAft>
          <a:spcPct val="0"/>
        </a:spcAft>
        <a:buNone/>
        <a:defRPr sz="1350" b="0" i="0" u="none" kern="1200" baseline="0">
          <a:solidFill>
            <a:schemeClr val="tx1"/>
          </a:solidFill>
          <a:latin typeface="+mn-lt"/>
          <a:ea typeface="+mn-ea"/>
          <a:cs typeface="+mn-cs"/>
        </a:defRPr>
      </a:lvl1pPr>
      <a:lvl2pPr marL="3429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6858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0287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3716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7145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058035"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400935"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274383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tags" Target="../tags/tag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93487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170545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121253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4"/>
          <p:cNvSpPr txBox="1"/>
          <p:nvPr/>
        </p:nvSpPr>
        <p:spPr>
          <a:xfrm>
            <a:off x="107504" y="483518"/>
            <a:ext cx="8909050" cy="4461510"/>
          </a:xfrm>
          <a:prstGeom prst="rect">
            <a:avLst/>
          </a:prstGeom>
          <a:solidFill>
            <a:schemeClr val="accent2">
              <a:lumMod val="20000"/>
              <a:lumOff val="80000"/>
              <a:alpha val="25000"/>
            </a:schemeClr>
          </a:solidFill>
        </p:spPr>
        <p:txBody>
          <a:bodyPr wrap="square" rtlCol="0" anchor="t">
            <a:spAutoFit/>
          </a:bodyPr>
          <a:lstStyle/>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I was invited to a cookout on an old </a:t>
            </a:r>
            <a:r>
              <a:rPr lang="zh-CN" altLang="en-US" sz="1400" dirty="0" smtClean="0">
                <a:latin typeface="Times New Roman" panose="02020603050405020304" charset="0"/>
                <a:cs typeface="Times New Roman" panose="02020603050405020304" charset="0"/>
              </a:rPr>
              <a:t>friend</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 </a:t>
            </a:r>
            <a:r>
              <a:rPr lang="zh-CN" altLang="en-US" sz="1400" dirty="0">
                <a:latin typeface="Times New Roman" panose="02020603050405020304" charset="0"/>
                <a:cs typeface="Times New Roman" panose="02020603050405020304" charset="0"/>
              </a:rPr>
              <a:t>farm in western Washington. I parked my car outside the farm and walked past a milking house which had apparently not been used in many years. A noise at a window caught my attention, so I entered it. </a:t>
            </a:r>
            <a:r>
              <a:rPr lang="en-US" altLang="zh-CN" sz="1400" dirty="0">
                <a:latin typeface="Times New Roman" panose="02020603050405020304" charset="0"/>
                <a:cs typeface="Times New Roman" panose="02020603050405020304" charset="0"/>
              </a:rPr>
              <a:t>I</a:t>
            </a:r>
            <a:r>
              <a:rPr lang="zh-CN" altLang="en-US" sz="1400" dirty="0">
                <a:latin typeface="Times New Roman" panose="02020603050405020304" charset="0"/>
                <a:cs typeface="Times New Roman" panose="02020603050405020304" charset="0"/>
              </a:rPr>
              <a:t>t was a hummingbird (蜂鸟), desperately trying to escape. She was covered in spider-webs (蛛网) and was barely able to move her wings. She ceased her struggle the instant I picked her up.</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With the bird in my cupped hand, I looked around to see how she had gotten in. The broken window glass was the likely answer. I stuffed a piece of cloth into the hole and took her outside, closing the door securely behind me. </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When I opened my hand, the bird did not fly away; she sat looking at me with her bright eyes. I removed the sticky spider-webs that covered her head and wings. Still, she made no attempt to </a:t>
            </a:r>
            <a:r>
              <a:rPr lang="zh-CN" altLang="en-US" sz="1400" dirty="0" smtClean="0">
                <a:latin typeface="Times New Roman" panose="02020603050405020304" charset="0"/>
                <a:cs typeface="Times New Roman" panose="02020603050405020304" charset="0"/>
              </a:rPr>
              <a:t>fly</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 </a:t>
            </a:r>
            <a:r>
              <a:rPr lang="zh-CN" altLang="en-US" sz="1400" dirty="0">
                <a:latin typeface="Times New Roman" panose="02020603050405020304" charset="0"/>
                <a:cs typeface="Times New Roman" panose="02020603050405020304" charset="0"/>
              </a:rPr>
              <a:t>Perhaps she had been struggling against the window too long and was too tired? Or too thirsty?</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As I carried her up the blackberry-lined path toward my car where I kept a water bottle, she began to move. I stopped, and she soon took wing but did not immediately fly away. Hovering (悬停), she approached within six inches of my face. For a very long moment, this tiny creature looked into my eyes, turning her head from side to side. Then she flew quickly out of sight.</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During the cookout, I told my host the hummingbird incident. They promised to fix the window. As I was departing, my friends walked me to my cars. I was standing by the car when a hummingbird flew to the center of our group and began hovering. She turned from person to person until she came to me. She again looked directly into my eyes, then let out a squeaking call and was gone. For a moment, all were speechless. Then someone said, </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She </a:t>
            </a:r>
            <a:r>
              <a:rPr lang="zh-CN" altLang="en-US" sz="1400" dirty="0">
                <a:latin typeface="Times New Roman" panose="02020603050405020304" charset="0"/>
                <a:cs typeface="Times New Roman" panose="02020603050405020304" charset="0"/>
              </a:rPr>
              <a:t>must have come to say good-bye</a:t>
            </a:r>
            <a:r>
              <a:rPr lang="zh-CN" altLang="en-US" sz="1400" dirty="0" smtClean="0">
                <a:latin typeface="Times New Roman" panose="02020603050405020304" charset="0"/>
                <a:cs typeface="Times New Roman" panose="02020603050405020304" charset="0"/>
              </a:rPr>
              <a:t>.</a:t>
            </a:r>
            <a:r>
              <a:rPr lang="en-US" altLang="zh-CN" sz="1400" dirty="0" smtClean="0">
                <a:latin typeface="Times New Roman" panose="02020603050405020304" charset="0"/>
                <a:cs typeface="Times New Roman" panose="02020603050405020304" charset="0"/>
              </a:rPr>
              <a:t>”</a:t>
            </a:r>
            <a:endParaRPr lang="zh-CN" altLang="en-US" sz="1400" dirty="0">
              <a:latin typeface="Times New Roman" panose="02020603050405020304" charset="0"/>
              <a:cs typeface="Times New Roman" panose="02020603050405020304" charset="0"/>
            </a:endParaRPr>
          </a:p>
          <a:p>
            <a:pPr marL="179705">
              <a:buFont typeface="+mj-ea"/>
            </a:pPr>
            <a:r>
              <a:rPr lang="en-US" altLang="zh-CN" sz="1600" b="1" i="1" dirty="0">
                <a:solidFill>
                  <a:srgbClr val="401BC0"/>
                </a:solidFill>
                <a:latin typeface="Times New Roman" panose="02020603050405020304" charset="0"/>
                <a:cs typeface="Times New Roman" panose="02020603050405020304" charset="0"/>
              </a:rPr>
              <a:t>   Para.1  </a:t>
            </a:r>
            <a:r>
              <a:rPr sz="1600" b="1" i="1" dirty="0">
                <a:solidFill>
                  <a:srgbClr val="401BC0"/>
                </a:solidFill>
                <a:latin typeface="Times New Roman" panose="02020603050405020304" charset="0"/>
                <a:cs typeface="Times New Roman" panose="02020603050405020304" charset="0"/>
              </a:rPr>
              <a:t>A few weeks later, I went to the farm again.</a:t>
            </a:r>
            <a:endParaRPr sz="1600" b="1" i="1" dirty="0">
              <a:solidFill>
                <a:srgbClr val="401BC0"/>
              </a:solidFill>
              <a:latin typeface="Times New Roman" panose="02020603050405020304" charset="0"/>
              <a:cs typeface="Times New Roman" panose="02020603050405020304" charset="0"/>
            </a:endParaRPr>
          </a:p>
          <a:p>
            <a:pPr marL="179705">
              <a:buFont typeface="+mj-ea"/>
            </a:pPr>
            <a:r>
              <a:rPr lang="en-US" altLang="zh-CN" sz="1600" b="1" i="1" dirty="0">
                <a:solidFill>
                  <a:srgbClr val="401BC0"/>
                </a:solidFill>
                <a:latin typeface="Times New Roman" panose="02020603050405020304" charset="0"/>
                <a:cs typeface="Times New Roman" panose="02020603050405020304" charset="0"/>
                <a:sym typeface="+mn-ea"/>
              </a:rPr>
              <a:t>  Para.2  </a:t>
            </a:r>
            <a:r>
              <a:rPr sz="1600" b="1" i="1" dirty="0">
                <a:solidFill>
                  <a:srgbClr val="401BC0"/>
                </a:solidFill>
                <a:latin typeface="Times New Roman" panose="02020603050405020304" charset="0"/>
                <a:cs typeface="Times New Roman" panose="02020603050405020304" charset="0"/>
              </a:rPr>
              <a:t>I was just about to leave when the hummingbird appeared.</a:t>
            </a:r>
            <a:endParaRPr sz="1600" b="1" i="1" dirty="0">
              <a:solidFill>
                <a:srgbClr val="401BC0"/>
              </a:solidFill>
              <a:latin typeface="Times New Roman" panose="02020603050405020304" charset="0"/>
              <a:cs typeface="Times New Roman" panose="02020603050405020304" charset="0"/>
            </a:endParaRPr>
          </a:p>
        </p:txBody>
      </p:sp>
      <p:sp>
        <p:nvSpPr>
          <p:cNvPr id="11" name="矩形 10"/>
          <p:cNvSpPr/>
          <p:nvPr/>
        </p:nvSpPr>
        <p:spPr>
          <a:xfrm>
            <a:off x="0" y="0"/>
            <a:ext cx="9144000" cy="5143500"/>
          </a:xfrm>
          <a:prstGeom prst="rect">
            <a:avLst/>
          </a:prstGeom>
          <a:solidFill>
            <a:schemeClr val="tx1">
              <a:lumMod val="95000"/>
              <a:lumOff val="5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矩形 12"/>
          <p:cNvSpPr/>
          <p:nvPr/>
        </p:nvSpPr>
        <p:spPr>
          <a:xfrm>
            <a:off x="179512" y="1203598"/>
            <a:ext cx="9143999" cy="129614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1. Predict what would happen next?</a:t>
            </a:r>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2. Why did the author write this article? </a:t>
            </a:r>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pPr marL="914400" indent="-914400">
              <a:buAutoNum type="arabicPeriod"/>
            </a:pPr>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zh-CN" altLang="en-US" sz="4400" b="1" dirty="0">
              <a:effectLst>
                <a:outerShdw blurRad="38100" dist="38100" dir="2700000" algn="tl">
                  <a:srgbClr val="000000">
                    <a:alpha val="43137"/>
                  </a:srgbClr>
                </a:outerShdw>
              </a:effectLst>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animEffect transition="in" filter="barn(inVertical)">
                                      <p:cBhvr>
                                        <p:cTn id="7"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987574"/>
            <a:ext cx="8909050" cy="3970318"/>
          </a:xfrm>
          <a:prstGeom prst="rect">
            <a:avLst/>
          </a:prstGeom>
          <a:solidFill>
            <a:schemeClr val="accent2">
              <a:lumMod val="20000"/>
              <a:lumOff val="80000"/>
              <a:alpha val="25000"/>
            </a:schemeClr>
          </a:solidFill>
        </p:spPr>
        <p:txBody>
          <a:bodyPr wrap="square" rtlCol="0" anchor="t">
            <a:spAutoFit/>
          </a:bodyPr>
          <a:lstStyle/>
          <a:p>
            <a:pPr marL="179705" algn="just"/>
            <a:r>
              <a:rPr lang="zh-CN" altLang="en-US" sz="2800" dirty="0" smtClean="0">
                <a:latin typeface="Calibri" panose="020F0502020204030204"/>
                <a:cs typeface="Times New Roman" panose="02020603050405020304" charset="0"/>
              </a:rPr>
              <a:t>⑤ </a:t>
            </a:r>
            <a:r>
              <a:rPr lang="zh-CN" altLang="en-US" sz="2800" dirty="0">
                <a:latin typeface="Times New Roman" panose="02020603050405020304" charset="0"/>
                <a:cs typeface="Times New Roman" panose="02020603050405020304" charset="0"/>
              </a:rPr>
              <a:t>During the cookout, I told my host the hummingbird incident. They promised to fix the window. As I was departing, my friends walked me to my cars. I was standing by the car when a hummingbird flew to the center of our group and began hovering. She turned from person to person until she came to me. She again looked directly into my eyes, then let out a squeaking call and was gone. For a moment, all were speechless. Then someone said, </a:t>
            </a:r>
            <a:r>
              <a:rPr lang="en-US" altLang="zh-CN" sz="2800" dirty="0">
                <a:latin typeface="Times New Roman" panose="02020603050405020304" charset="0"/>
                <a:cs typeface="Times New Roman" panose="02020603050405020304" charset="0"/>
              </a:rPr>
              <a:t>“</a:t>
            </a:r>
            <a:r>
              <a:rPr lang="zh-CN" altLang="en-US" sz="2800" dirty="0">
                <a:latin typeface="Times New Roman" panose="02020603050405020304" charset="0"/>
                <a:cs typeface="Times New Roman" panose="02020603050405020304" charset="0"/>
              </a:rPr>
              <a:t>She must have come to say good-bye.</a:t>
            </a:r>
            <a:r>
              <a:rPr lang="en-US" altLang="zh-CN" sz="2800" dirty="0" smtClean="0">
                <a:latin typeface="Times New Roman" panose="02020603050405020304" charset="0"/>
                <a:cs typeface="Times New Roman" panose="02020603050405020304" charset="0"/>
              </a:rPr>
              <a:t>”</a:t>
            </a:r>
            <a:endParaRPr lang="zh-CN" altLang="en-US" sz="2800" dirty="0">
              <a:latin typeface="Times New Roman" panose="02020603050405020304" charset="0"/>
              <a:cs typeface="Times New Roman" panose="02020603050405020304" charset="0"/>
            </a:endParaRPr>
          </a:p>
        </p:txBody>
      </p:sp>
      <p:sp>
        <p:nvSpPr>
          <p:cNvPr id="11" name="文本框 5"/>
          <p:cNvSpPr txBox="1"/>
          <p:nvPr/>
        </p:nvSpPr>
        <p:spPr>
          <a:xfrm>
            <a:off x="107504" y="-1250"/>
            <a:ext cx="3672408" cy="523220"/>
          </a:xfrm>
          <a:prstGeom prst="rect">
            <a:avLst/>
          </a:prstGeom>
          <a:solidFill>
            <a:srgbClr val="FFDE75"/>
          </a:solidFill>
        </p:spPr>
        <p:txBody>
          <a:bodyPr wrap="square" rtlCol="0">
            <a:spAutoFit/>
          </a:bodyPr>
          <a:lstStyle/>
          <a:p>
            <a:r>
              <a:rPr lang="en-US" altLang="zh-CN" sz="2800" b="1" dirty="0" smtClean="0">
                <a:solidFill>
                  <a:schemeClr val="accent6">
                    <a:lumMod val="75000"/>
                  </a:schemeClr>
                </a:solidFill>
              </a:rPr>
              <a:t>Complicating Action</a:t>
            </a:r>
            <a:endParaRPr lang="zh-CN" altLang="en-US" sz="2800" b="1" dirty="0">
              <a:solidFill>
                <a:schemeClr val="accent6">
                  <a:lumMod val="75000"/>
                </a:schemeClr>
              </a:solidFill>
            </a:endParaRPr>
          </a:p>
        </p:txBody>
      </p:sp>
      <p:sp>
        <p:nvSpPr>
          <p:cNvPr id="26" name="文本框 5"/>
          <p:cNvSpPr txBox="1"/>
          <p:nvPr/>
        </p:nvSpPr>
        <p:spPr>
          <a:xfrm>
            <a:off x="127446" y="525093"/>
            <a:ext cx="8909050" cy="461665"/>
          </a:xfrm>
          <a:prstGeom prst="rect">
            <a:avLst/>
          </a:prstGeom>
          <a:noFill/>
        </p:spPr>
        <p:txBody>
          <a:bodyPr wrap="square" rtlCol="0">
            <a:spAutoFit/>
          </a:bodyPr>
          <a:lstStyle/>
          <a:p>
            <a:r>
              <a:rPr lang="en-US" altLang="zh-CN" sz="2400" b="1" dirty="0" smtClean="0">
                <a:solidFill>
                  <a:srgbClr val="002060"/>
                </a:solidFill>
              </a:rPr>
              <a:t>Highlight the vivid actions of the hummingbird. </a:t>
            </a:r>
            <a:endParaRPr lang="zh-CN" altLang="en-US" sz="2400" b="1" dirty="0">
              <a:solidFill>
                <a:srgbClr val="002060"/>
              </a:solidFill>
            </a:endParaRPr>
          </a:p>
        </p:txBody>
      </p:sp>
      <p:sp>
        <p:nvSpPr>
          <p:cNvPr id="28" name="矩形 27"/>
          <p:cNvSpPr/>
          <p:nvPr/>
        </p:nvSpPr>
        <p:spPr>
          <a:xfrm>
            <a:off x="5206004" y="2297786"/>
            <a:ext cx="3796482"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flew to the center of our</a:t>
            </a:r>
            <a:endParaRPr lang="zh-CN" altLang="en-US" sz="2800" dirty="0">
              <a:latin typeface="Times New Roman" panose="02020603050405020304" charset="0"/>
              <a:cs typeface="Times New Roman" panose="02020603050405020304" charset="0"/>
            </a:endParaRPr>
          </a:p>
        </p:txBody>
      </p:sp>
      <p:sp>
        <p:nvSpPr>
          <p:cNvPr id="29" name="矩形 28"/>
          <p:cNvSpPr/>
          <p:nvPr/>
        </p:nvSpPr>
        <p:spPr>
          <a:xfrm>
            <a:off x="127445" y="2736868"/>
            <a:ext cx="4434583"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group and began hovering.</a:t>
            </a:r>
            <a:endParaRPr lang="zh-CN" altLang="en-US" sz="2800" dirty="0">
              <a:latin typeface="Times New Roman" panose="02020603050405020304" charset="0"/>
              <a:cs typeface="Times New Roman" panose="02020603050405020304" charset="0"/>
            </a:endParaRPr>
          </a:p>
        </p:txBody>
      </p:sp>
      <p:sp>
        <p:nvSpPr>
          <p:cNvPr id="30" name="矩形 29"/>
          <p:cNvSpPr/>
          <p:nvPr/>
        </p:nvSpPr>
        <p:spPr>
          <a:xfrm>
            <a:off x="5354226" y="2715766"/>
            <a:ext cx="3652466"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turned from person to</a:t>
            </a:r>
            <a:endParaRPr lang="zh-CN" altLang="en-US" sz="2800" dirty="0">
              <a:latin typeface="Times New Roman" panose="02020603050405020304" charset="0"/>
              <a:cs typeface="Times New Roman" panose="02020603050405020304" charset="0"/>
            </a:endParaRPr>
          </a:p>
        </p:txBody>
      </p:sp>
      <p:sp>
        <p:nvSpPr>
          <p:cNvPr id="31" name="矩形 30"/>
          <p:cNvSpPr/>
          <p:nvPr/>
        </p:nvSpPr>
        <p:spPr>
          <a:xfrm>
            <a:off x="127446" y="3176898"/>
            <a:ext cx="4434583"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person until she came to me.</a:t>
            </a:r>
            <a:endParaRPr lang="zh-CN" altLang="en-US" sz="2800" dirty="0">
              <a:latin typeface="Times New Roman" panose="02020603050405020304" charset="0"/>
              <a:cs typeface="Times New Roman" panose="02020603050405020304" charset="0"/>
            </a:endParaRPr>
          </a:p>
        </p:txBody>
      </p:sp>
      <p:sp>
        <p:nvSpPr>
          <p:cNvPr id="32" name="矩形 31"/>
          <p:cNvSpPr/>
          <p:nvPr/>
        </p:nvSpPr>
        <p:spPr>
          <a:xfrm>
            <a:off x="5148064" y="3154848"/>
            <a:ext cx="3858628" cy="432048"/>
          </a:xfrm>
          <a:prstGeom prst="rect">
            <a:avLst/>
          </a:prstGeom>
          <a:solidFill>
            <a:srgbClr val="1552D1"/>
          </a:solidFill>
          <a:ln w="19050">
            <a:solidFill>
              <a:srgbClr val="1552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again looked directly into</a:t>
            </a:r>
            <a:endParaRPr lang="zh-CN" altLang="en-US" sz="2800" dirty="0">
              <a:latin typeface="Times New Roman" panose="02020603050405020304" charset="0"/>
              <a:cs typeface="Times New Roman" panose="02020603050405020304" charset="0"/>
            </a:endParaRPr>
          </a:p>
        </p:txBody>
      </p:sp>
      <p:sp>
        <p:nvSpPr>
          <p:cNvPr id="33" name="矩形 32"/>
          <p:cNvSpPr/>
          <p:nvPr/>
        </p:nvSpPr>
        <p:spPr>
          <a:xfrm>
            <a:off x="127446" y="3608946"/>
            <a:ext cx="1564234" cy="432048"/>
          </a:xfrm>
          <a:prstGeom prst="rect">
            <a:avLst/>
          </a:prstGeom>
          <a:solidFill>
            <a:srgbClr val="1552D1"/>
          </a:solidFill>
          <a:ln w="19050">
            <a:solidFill>
              <a:srgbClr val="1552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my eyes, </a:t>
            </a:r>
            <a:endParaRPr lang="zh-CN" altLang="en-US" sz="2800" dirty="0">
              <a:latin typeface="Times New Roman" panose="02020603050405020304" charset="0"/>
              <a:cs typeface="Times New Roman" panose="02020603050405020304" charset="0"/>
            </a:endParaRPr>
          </a:p>
        </p:txBody>
      </p:sp>
      <p:sp>
        <p:nvSpPr>
          <p:cNvPr id="34" name="文本框 5"/>
          <p:cNvSpPr txBox="1"/>
          <p:nvPr/>
        </p:nvSpPr>
        <p:spPr>
          <a:xfrm>
            <a:off x="3779912" y="-1250"/>
            <a:ext cx="1368152" cy="523220"/>
          </a:xfrm>
          <a:prstGeom prst="rect">
            <a:avLst/>
          </a:prstGeom>
          <a:solidFill>
            <a:srgbClr val="009999"/>
          </a:solidFill>
        </p:spPr>
        <p:txBody>
          <a:bodyPr wrap="square" rtlCol="0">
            <a:spAutoFit/>
          </a:bodyPr>
          <a:lstStyle/>
          <a:p>
            <a:pPr algn="ctr"/>
            <a:r>
              <a:rPr lang="en-US" altLang="zh-CN" sz="2800" b="1" dirty="0" smtClean="0">
                <a:solidFill>
                  <a:schemeClr val="bg1"/>
                </a:solidFill>
              </a:rPr>
              <a:t>MOVE</a:t>
            </a:r>
            <a:endParaRPr lang="zh-CN" altLang="en-US" sz="2800" b="1" dirty="0">
              <a:solidFill>
                <a:schemeClr val="bg1"/>
              </a:solidFill>
            </a:endParaRPr>
          </a:p>
        </p:txBody>
      </p:sp>
      <p:sp>
        <p:nvSpPr>
          <p:cNvPr id="35" name="文本框 5"/>
          <p:cNvSpPr txBox="1"/>
          <p:nvPr/>
        </p:nvSpPr>
        <p:spPr>
          <a:xfrm>
            <a:off x="5177157" y="1873"/>
            <a:ext cx="1368152" cy="523220"/>
          </a:xfrm>
          <a:prstGeom prst="rect">
            <a:avLst/>
          </a:prstGeom>
          <a:solidFill>
            <a:srgbClr val="1552D1"/>
          </a:solidFill>
        </p:spPr>
        <p:txBody>
          <a:bodyPr wrap="square" rtlCol="0">
            <a:spAutoFit/>
          </a:bodyPr>
          <a:lstStyle/>
          <a:p>
            <a:pPr algn="ctr"/>
            <a:r>
              <a:rPr lang="en-US" altLang="zh-CN" sz="2800" b="1" dirty="0" smtClean="0">
                <a:solidFill>
                  <a:schemeClr val="bg1"/>
                </a:solidFill>
              </a:rPr>
              <a:t>LOOK</a:t>
            </a:r>
            <a:endParaRPr lang="zh-CN" altLang="en-US" sz="2800" b="1" dirty="0">
              <a:solidFill>
                <a:schemeClr val="bg1"/>
              </a:solidFill>
            </a:endParaRPr>
          </a:p>
        </p:txBody>
      </p:sp>
      <p:sp>
        <p:nvSpPr>
          <p:cNvPr id="36" name="文本框 5"/>
          <p:cNvSpPr txBox="1"/>
          <p:nvPr/>
        </p:nvSpPr>
        <p:spPr>
          <a:xfrm>
            <a:off x="6588224" y="1981"/>
            <a:ext cx="1368152" cy="523220"/>
          </a:xfrm>
          <a:prstGeom prst="rect">
            <a:avLst/>
          </a:prstGeom>
          <a:solidFill>
            <a:srgbClr val="C00000"/>
          </a:solidFill>
        </p:spPr>
        <p:txBody>
          <a:bodyPr wrap="square" rtlCol="0">
            <a:spAutoFit/>
          </a:bodyPr>
          <a:lstStyle/>
          <a:p>
            <a:pPr algn="ctr"/>
            <a:r>
              <a:rPr lang="en-US" altLang="zh-CN" sz="2800" b="1" dirty="0" smtClean="0">
                <a:solidFill>
                  <a:schemeClr val="bg1"/>
                </a:solidFill>
              </a:rPr>
              <a:t>CALL</a:t>
            </a:r>
            <a:endParaRPr lang="zh-CN" altLang="en-US" sz="2800" b="1" dirty="0">
              <a:solidFill>
                <a:schemeClr val="bg1"/>
              </a:solidFill>
            </a:endParaRPr>
          </a:p>
        </p:txBody>
      </p:sp>
      <p:sp>
        <p:nvSpPr>
          <p:cNvPr id="37" name="矩形 36"/>
          <p:cNvSpPr/>
          <p:nvPr/>
        </p:nvSpPr>
        <p:spPr>
          <a:xfrm>
            <a:off x="1691680" y="3611573"/>
            <a:ext cx="4169553" cy="432048"/>
          </a:xfrm>
          <a:prstGeom prst="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then let out a squeaking call</a:t>
            </a:r>
            <a:endParaRPr lang="zh-CN" alt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1000"/>
                                        <p:tgtEl>
                                          <p:spTgt spid="26"/>
                                        </p:tgtEl>
                                      </p:cBhvr>
                                    </p:animEffect>
                                    <p:anim calcmode="lin" valueType="num">
                                      <p:cBhvr>
                                        <p:cTn id="13" dur="1000" fill="hold"/>
                                        <p:tgtEl>
                                          <p:spTgt spid="26"/>
                                        </p:tgtEl>
                                        <p:attrNameLst>
                                          <p:attrName>ppt_x</p:attrName>
                                        </p:attrNameLst>
                                      </p:cBhvr>
                                      <p:tavLst>
                                        <p:tav tm="0">
                                          <p:val>
                                            <p:strVal val="#ppt_x"/>
                                          </p:val>
                                        </p:tav>
                                        <p:tav tm="100000">
                                          <p:val>
                                            <p:strVal val="#ppt_x"/>
                                          </p:val>
                                        </p:tav>
                                      </p:tavLst>
                                    </p:anim>
                                    <p:anim calcmode="lin" valueType="num">
                                      <p:cBhvr>
                                        <p:cTn id="1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barn(inVertical)">
                                      <p:cBhvr>
                                        <p:cTn id="19" dur="500"/>
                                        <p:tgtEl>
                                          <p:spTgt spid="28"/>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barn(inVertical)">
                                      <p:cBhvr>
                                        <p:cTn id="24" dur="500"/>
                                        <p:tgtEl>
                                          <p:spTgt spid="29"/>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barn(inVertical)">
                                      <p:cBhvr>
                                        <p:cTn id="29" dur="500"/>
                                        <p:tgtEl>
                                          <p:spTgt spid="30"/>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barn(inVertical)">
                                      <p:cBhvr>
                                        <p:cTn id="34" dur="500"/>
                                        <p:tgtEl>
                                          <p:spTgt spid="31"/>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barn(inVertical)">
                                      <p:cBhvr>
                                        <p:cTn id="39" dur="500"/>
                                        <p:tgtEl>
                                          <p:spTgt spid="34"/>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barn(inVertical)">
                                      <p:cBhvr>
                                        <p:cTn id="44" dur="500"/>
                                        <p:tgtEl>
                                          <p:spTgt spid="32"/>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barn(inVertical)">
                                      <p:cBhvr>
                                        <p:cTn id="49" dur="500"/>
                                        <p:tgtEl>
                                          <p:spTgt spid="33"/>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barn(inVertical)">
                                      <p:cBhvr>
                                        <p:cTn id="54" dur="5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barn(inVertical)">
                                      <p:cBhvr>
                                        <p:cTn id="59" dur="500"/>
                                        <p:tgtEl>
                                          <p:spTgt spid="37"/>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barn(inVertical)">
                                      <p:cBhvr>
                                        <p:cTn id="6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6" grpId="0"/>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4"/>
          <p:cNvSpPr txBox="1"/>
          <p:nvPr/>
        </p:nvSpPr>
        <p:spPr>
          <a:xfrm>
            <a:off x="107504" y="195486"/>
            <a:ext cx="8909050" cy="4461510"/>
          </a:xfrm>
          <a:prstGeom prst="rect">
            <a:avLst/>
          </a:prstGeom>
          <a:solidFill>
            <a:schemeClr val="accent2">
              <a:lumMod val="20000"/>
              <a:lumOff val="80000"/>
              <a:alpha val="25000"/>
            </a:schemeClr>
          </a:solidFill>
        </p:spPr>
        <p:txBody>
          <a:bodyPr wrap="square" rtlCol="0" anchor="t">
            <a:spAutoFit/>
          </a:bodyPr>
          <a:lstStyle/>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I was invited to a cookout on an old </a:t>
            </a:r>
            <a:r>
              <a:rPr lang="zh-CN" altLang="en-US" sz="1400" dirty="0" smtClean="0">
                <a:latin typeface="Times New Roman" panose="02020603050405020304" charset="0"/>
                <a:cs typeface="Times New Roman" panose="02020603050405020304" charset="0"/>
              </a:rPr>
              <a:t>friend</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 </a:t>
            </a:r>
            <a:r>
              <a:rPr lang="zh-CN" altLang="en-US" sz="1400" dirty="0">
                <a:latin typeface="Times New Roman" panose="02020603050405020304" charset="0"/>
                <a:cs typeface="Times New Roman" panose="02020603050405020304" charset="0"/>
              </a:rPr>
              <a:t>farm in western Washington. I parked my car outside the farm and walked past a milking house which had apparently not been used in many years. A noise at a window caught my attention, so I entered it. </a:t>
            </a:r>
            <a:r>
              <a:rPr lang="en-US" altLang="zh-CN" sz="1400" dirty="0">
                <a:latin typeface="Times New Roman" panose="02020603050405020304" charset="0"/>
                <a:cs typeface="Times New Roman" panose="02020603050405020304" charset="0"/>
              </a:rPr>
              <a:t>I</a:t>
            </a:r>
            <a:r>
              <a:rPr lang="zh-CN" altLang="en-US" sz="1400" dirty="0">
                <a:latin typeface="Times New Roman" panose="02020603050405020304" charset="0"/>
                <a:cs typeface="Times New Roman" panose="02020603050405020304" charset="0"/>
              </a:rPr>
              <a:t>t was a hummingbird (蜂鸟), desperately trying to escape. She was covered in spider-webs (蛛网) and was barely able to move her wings. She ceased her struggle the instant I picked her up.</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With the bird in my cupped hand, I looked around to see how she had gotten in. The broken window glass was the likely answer. I stuffed a piece of cloth into the hole and took her outside, closing the door securely behind me. </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When I opened my hand, the bird did not fly away; she sat looking at me with her bright eyes. I removed the sticky spider-webs that covered her head and wings. Still, she made no attempt to </a:t>
            </a:r>
            <a:r>
              <a:rPr lang="zh-CN" altLang="en-US" sz="1400" dirty="0" smtClean="0">
                <a:latin typeface="Times New Roman" panose="02020603050405020304" charset="0"/>
                <a:cs typeface="Times New Roman" panose="02020603050405020304" charset="0"/>
              </a:rPr>
              <a:t>fly</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 </a:t>
            </a:r>
            <a:r>
              <a:rPr lang="zh-CN" altLang="en-US" sz="1400" dirty="0">
                <a:latin typeface="Times New Roman" panose="02020603050405020304" charset="0"/>
                <a:cs typeface="Times New Roman" panose="02020603050405020304" charset="0"/>
              </a:rPr>
              <a:t>Perhaps she had been struggling against the window too long and was too tired? Or too thirsty?</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As I carried her up the blackberry-lined path toward my car where I kept a water bottle, she began to move. I stopped, and she soon took wing but did not immediately fly away. Hovering (悬停), she approached within six inches of my face. For a very long moment, this tiny creature looked into my eyes, turning her head from side to side. Then she flew quickly out of sight.</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During the cookout, I told my host the hummingbird incident. They promised to fix the window. As I was departing, my friends walked me to my cars. I was standing by the car when a hummingbird flew to the center of our group and began hovering. She turned from person to person until she came to me. She again looked directly into my eyes, then let out a squeaking call and was gone. For a moment, all were speechless. Then someone said, </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She </a:t>
            </a:r>
            <a:r>
              <a:rPr lang="zh-CN" altLang="en-US" sz="1400" dirty="0">
                <a:latin typeface="Times New Roman" panose="02020603050405020304" charset="0"/>
                <a:cs typeface="Times New Roman" panose="02020603050405020304" charset="0"/>
              </a:rPr>
              <a:t>must have come to say good-bye</a:t>
            </a:r>
            <a:r>
              <a:rPr lang="zh-CN" altLang="en-US" sz="1400" dirty="0" smtClean="0">
                <a:latin typeface="Times New Roman" panose="02020603050405020304" charset="0"/>
                <a:cs typeface="Times New Roman" panose="02020603050405020304" charset="0"/>
              </a:rPr>
              <a:t>.</a:t>
            </a:r>
            <a:r>
              <a:rPr lang="en-US" altLang="zh-CN" sz="1400" dirty="0" smtClean="0">
                <a:latin typeface="Times New Roman" panose="02020603050405020304" charset="0"/>
                <a:cs typeface="Times New Roman" panose="02020603050405020304" charset="0"/>
              </a:rPr>
              <a:t>”</a:t>
            </a:r>
            <a:endParaRPr lang="zh-CN" altLang="en-US" sz="1400" dirty="0">
              <a:latin typeface="Times New Roman" panose="02020603050405020304" charset="0"/>
              <a:cs typeface="Times New Roman" panose="02020603050405020304" charset="0"/>
            </a:endParaRPr>
          </a:p>
          <a:p>
            <a:pPr marL="179705">
              <a:buFont typeface="+mj-ea"/>
            </a:pPr>
            <a:r>
              <a:rPr lang="en-US" altLang="zh-CN" sz="1600" b="1" i="1" dirty="0">
                <a:solidFill>
                  <a:srgbClr val="401BC0"/>
                </a:solidFill>
                <a:latin typeface="Times New Roman" panose="02020603050405020304" charset="0"/>
                <a:cs typeface="Times New Roman" panose="02020603050405020304" charset="0"/>
              </a:rPr>
              <a:t>   Para.1  </a:t>
            </a:r>
            <a:r>
              <a:rPr sz="1600" b="1" i="1" dirty="0">
                <a:solidFill>
                  <a:srgbClr val="401BC0"/>
                </a:solidFill>
                <a:latin typeface="Times New Roman" panose="02020603050405020304" charset="0"/>
                <a:cs typeface="Times New Roman" panose="02020603050405020304" charset="0"/>
              </a:rPr>
              <a:t>A few weeks later, I went to the farm again.</a:t>
            </a:r>
            <a:endParaRPr sz="1600" b="1" i="1" dirty="0">
              <a:solidFill>
                <a:srgbClr val="401BC0"/>
              </a:solidFill>
              <a:latin typeface="Times New Roman" panose="02020603050405020304" charset="0"/>
              <a:cs typeface="Times New Roman" panose="02020603050405020304" charset="0"/>
            </a:endParaRPr>
          </a:p>
          <a:p>
            <a:pPr marL="179705">
              <a:buFont typeface="+mj-ea"/>
            </a:pPr>
            <a:r>
              <a:rPr lang="en-US" altLang="zh-CN" sz="1600" b="1" i="1" dirty="0">
                <a:solidFill>
                  <a:srgbClr val="401BC0"/>
                </a:solidFill>
                <a:latin typeface="Times New Roman" panose="02020603050405020304" charset="0"/>
                <a:cs typeface="Times New Roman" panose="02020603050405020304" charset="0"/>
                <a:sym typeface="+mn-ea"/>
              </a:rPr>
              <a:t>  Para.2  </a:t>
            </a:r>
            <a:r>
              <a:rPr sz="1600" b="1" i="1" dirty="0">
                <a:solidFill>
                  <a:srgbClr val="401BC0"/>
                </a:solidFill>
                <a:latin typeface="Times New Roman" panose="02020603050405020304" charset="0"/>
                <a:cs typeface="Times New Roman" panose="02020603050405020304" charset="0"/>
              </a:rPr>
              <a:t>I was just about to leave when the hummingbird appeared.</a:t>
            </a:r>
            <a:endParaRPr sz="1600" b="1" i="1" dirty="0">
              <a:solidFill>
                <a:srgbClr val="401BC0"/>
              </a:solidFill>
              <a:latin typeface="Times New Roman" panose="02020603050405020304" charset="0"/>
              <a:cs typeface="Times New Roman" panose="02020603050405020304" charset="0"/>
            </a:endParaRPr>
          </a:p>
        </p:txBody>
      </p:sp>
      <p:sp>
        <p:nvSpPr>
          <p:cNvPr id="11" name="矩形 10"/>
          <p:cNvSpPr/>
          <p:nvPr/>
        </p:nvSpPr>
        <p:spPr>
          <a:xfrm>
            <a:off x="-9971" y="12388"/>
            <a:ext cx="9144000" cy="5143500"/>
          </a:xfrm>
          <a:prstGeom prst="rect">
            <a:avLst/>
          </a:prstGeom>
          <a:solidFill>
            <a:schemeClr val="tx1">
              <a:lumMod val="95000"/>
              <a:lumOff val="5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矩形 12"/>
          <p:cNvSpPr/>
          <p:nvPr/>
        </p:nvSpPr>
        <p:spPr>
          <a:xfrm>
            <a:off x="107505" y="2715766"/>
            <a:ext cx="8856984" cy="129614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1. Predict what would happen next?</a:t>
            </a: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en-US" altLang="zh-CN" sz="11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2. Why did the author write this article?</a:t>
            </a: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en-US" altLang="zh-CN" sz="1100" b="1" dirty="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3. </a:t>
            </a: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    How will you describe the hummingbird?</a:t>
            </a: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smtClean="0">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rPr>
              <a:t>    MOVE+LOOK+CALL</a:t>
            </a:r>
            <a:endParaRPr lang="en-US" altLang="zh-CN" sz="3200" b="1" dirty="0" smtClean="0">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    How to mention the hummingbird before it appeared?</a:t>
            </a: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smtClean="0">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rPr>
              <a:t>    Evaluation: my thoughts, feelings or views of the hummingbird.</a:t>
            </a:r>
            <a:endParaRPr lang="en-US" altLang="zh-CN" sz="3200" b="1" dirty="0" smtClean="0">
              <a:solidFill>
                <a:srgbClr val="FFFF00"/>
              </a:solidFill>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r>
              <a:rPr lang="en-US" altLang="zh-CN" sz="3200" b="1" dirty="0">
                <a:effectLst>
                  <a:outerShdw blurRad="38100" dist="38100" dir="2700000" algn="tl">
                    <a:srgbClr val="000000">
                      <a:alpha val="43137"/>
                    </a:srgbClr>
                  </a:outerShdw>
                </a:effectLst>
                <a:latin typeface="Times New Roman" panose="02020603050405020304" charset="0"/>
                <a:cs typeface="Times New Roman" panose="02020603050405020304" charset="0"/>
              </a:rPr>
              <a:t> </a:t>
            </a:r>
            <a:r>
              <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   </a:t>
            </a: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pPr marL="914400" indent="-914400">
              <a:buAutoNum type="arabicPeriod"/>
            </a:pPr>
            <a:endParaRPr lang="en-US" altLang="zh-CN" sz="32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zh-CN" altLang="en-US" sz="4000" b="1" dirty="0">
              <a:effectLst>
                <a:outerShdw blurRad="38100" dist="38100" dir="2700000" algn="tl">
                  <a:srgbClr val="000000">
                    <a:alpha val="43137"/>
                  </a:srgbClr>
                </a:outerShdw>
              </a:effectLst>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4" end="4"/>
                                            </p:txEl>
                                          </p:spTgt>
                                        </p:tgtEl>
                                        <p:attrNameLst>
                                          <p:attrName>style.visibility</p:attrName>
                                        </p:attrNameLst>
                                      </p:cBhvr>
                                      <p:to>
                                        <p:strVal val="visible"/>
                                      </p:to>
                                    </p:set>
                                    <p:anim calcmode="lin" valueType="num">
                                      <p:cBhvr additive="base">
                                        <p:cTn id="7"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5" end="5"/>
                                            </p:txEl>
                                          </p:spTgt>
                                        </p:tgtEl>
                                        <p:attrNameLst>
                                          <p:attrName>style.visibility</p:attrName>
                                        </p:attrNameLst>
                                      </p:cBhvr>
                                      <p:to>
                                        <p:strVal val="visible"/>
                                      </p:to>
                                    </p:set>
                                    <p:anim calcmode="lin" valueType="num">
                                      <p:cBhvr additive="base">
                                        <p:cTn id="13"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6" end="6"/>
                                            </p:txEl>
                                          </p:spTgt>
                                        </p:tgtEl>
                                        <p:attrNameLst>
                                          <p:attrName>style.visibility</p:attrName>
                                        </p:attrNameLst>
                                      </p:cBhvr>
                                      <p:to>
                                        <p:strVal val="visible"/>
                                      </p:to>
                                    </p:set>
                                    <p:anim calcmode="lin" valueType="num">
                                      <p:cBhvr additive="base">
                                        <p:cTn id="19"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7" end="7"/>
                                            </p:txEl>
                                          </p:spTgt>
                                        </p:tgtEl>
                                        <p:attrNameLst>
                                          <p:attrName>style.visibility</p:attrName>
                                        </p:attrNameLst>
                                      </p:cBhvr>
                                      <p:to>
                                        <p:strVal val="visible"/>
                                      </p:to>
                                    </p:set>
                                    <p:anim calcmode="lin" valueType="num">
                                      <p:cBhvr additive="base">
                                        <p:cTn id="25"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8" end="8"/>
                                            </p:txEl>
                                          </p:spTgt>
                                        </p:tgtEl>
                                        <p:attrNameLst>
                                          <p:attrName>style.visibility</p:attrName>
                                        </p:attrNameLst>
                                      </p:cBhvr>
                                      <p:to>
                                        <p:strVal val="visible"/>
                                      </p:to>
                                    </p:set>
                                    <p:anim calcmode="lin" valueType="num">
                                      <p:cBhvr additive="base">
                                        <p:cTn id="31"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9" end="9"/>
                                            </p:txEl>
                                          </p:spTgt>
                                        </p:tgtEl>
                                        <p:attrNameLst>
                                          <p:attrName>style.visibility</p:attrName>
                                        </p:attrNameLst>
                                      </p:cBhvr>
                                      <p:to>
                                        <p:strVal val="visible"/>
                                      </p:to>
                                    </p:set>
                                    <p:anim calcmode="lin" valueType="num">
                                      <p:cBhvr additive="base">
                                        <p:cTn id="37" dur="500" fill="hold"/>
                                        <p:tgtEl>
                                          <p:spTgt spid="1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123478"/>
            <a:ext cx="8909050" cy="5139869"/>
          </a:xfrm>
          <a:prstGeom prst="rect">
            <a:avLst/>
          </a:prstGeom>
          <a:solidFill>
            <a:schemeClr val="accent2">
              <a:lumMod val="20000"/>
              <a:lumOff val="80000"/>
              <a:alpha val="25000"/>
            </a:schemeClr>
          </a:solidFill>
        </p:spPr>
        <p:txBody>
          <a:bodyPr wrap="square" rtlCol="0" anchor="t">
            <a:spAutoFit/>
          </a:bodyPr>
          <a:lstStyle/>
          <a:p>
            <a:pPr marL="179705" algn="just"/>
            <a:r>
              <a:rPr lang="en-US" altLang="zh-CN" sz="2000" b="1" i="1" dirty="0" smtClean="0">
                <a:solidFill>
                  <a:srgbClr val="401BC0"/>
                </a:solidFill>
                <a:latin typeface="Times New Roman" panose="02020603050405020304" charset="0"/>
                <a:cs typeface="Times New Roman" panose="02020603050405020304" charset="0"/>
              </a:rPr>
              <a:t>Para.1  </a:t>
            </a:r>
            <a:r>
              <a:rPr sz="2000" b="1" i="1" dirty="0">
                <a:solidFill>
                  <a:srgbClr val="401BC0"/>
                </a:solidFill>
                <a:latin typeface="Times New Roman" panose="02020603050405020304" charset="0"/>
                <a:cs typeface="Times New Roman" panose="02020603050405020304" charset="0"/>
              </a:rPr>
              <a:t>A few weeks later, I went to the farm again</a:t>
            </a:r>
            <a:r>
              <a:rPr sz="2000" b="1" i="1" dirty="0" smtClean="0">
                <a:solidFill>
                  <a:srgbClr val="401BC0"/>
                </a:solidFill>
                <a:latin typeface="Times New Roman" panose="02020603050405020304" charset="0"/>
                <a:cs typeface="Times New Roman" panose="02020603050405020304" charset="0"/>
              </a:rPr>
              <a:t>.</a:t>
            </a:r>
            <a:r>
              <a:rPr lang="en-US" sz="2000" b="1" i="1" dirty="0" smtClean="0">
                <a:solidFill>
                  <a:srgbClr val="401BC0"/>
                </a:solidFill>
                <a:latin typeface="Times New Roman" panose="02020603050405020304" charset="0"/>
                <a:cs typeface="Times New Roman" panose="02020603050405020304" charset="0"/>
              </a:rPr>
              <a:t> </a:t>
            </a:r>
            <a:endParaRPr lang="en-US" sz="20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r>
              <a:rPr lang="en-US" altLang="zh-CN" sz="1600" b="1" i="1" dirty="0">
                <a:solidFill>
                  <a:srgbClr val="401BC0"/>
                </a:solidFill>
                <a:latin typeface="Times New Roman" panose="02020603050405020304" charset="0"/>
                <a:cs typeface="Times New Roman" panose="02020603050405020304" charset="0"/>
                <a:sym typeface="+mn-ea"/>
              </a:rPr>
              <a:t> </a:t>
            </a:r>
            <a:endParaRPr lang="en-US" altLang="zh-CN" sz="1600" b="1" i="1" dirty="0" smtClean="0">
              <a:solidFill>
                <a:srgbClr val="401BC0"/>
              </a:solidFill>
              <a:latin typeface="Times New Roman" panose="02020603050405020304" charset="0"/>
              <a:cs typeface="Times New Roman" panose="02020603050405020304" charset="0"/>
              <a:sym typeface="+mn-ea"/>
            </a:endParaRPr>
          </a:p>
          <a:p>
            <a:pPr marL="179705" algn="just"/>
            <a:r>
              <a:rPr lang="en-US" altLang="zh-CN" sz="2000" b="1" i="1" dirty="0" smtClean="0">
                <a:solidFill>
                  <a:srgbClr val="401BC0"/>
                </a:solidFill>
                <a:latin typeface="Times New Roman" panose="02020603050405020304" charset="0"/>
                <a:cs typeface="Times New Roman" panose="02020603050405020304" charset="0"/>
                <a:sym typeface="+mn-ea"/>
              </a:rPr>
              <a:t>Para.2  </a:t>
            </a:r>
            <a:r>
              <a:rPr sz="2000" b="1" i="1" dirty="0">
                <a:solidFill>
                  <a:srgbClr val="401BC0"/>
                </a:solidFill>
                <a:latin typeface="Times New Roman" panose="02020603050405020304" charset="0"/>
                <a:cs typeface="Times New Roman" panose="02020603050405020304" charset="0"/>
              </a:rPr>
              <a:t>I was just about to leave when the hummingbird appeared</a:t>
            </a:r>
            <a:r>
              <a:rPr sz="2000" b="1" i="1" dirty="0" smtClean="0">
                <a:solidFill>
                  <a:srgbClr val="401BC0"/>
                </a:solidFill>
                <a:latin typeface="Times New Roman" panose="02020603050405020304" charset="0"/>
                <a:cs typeface="Times New Roman" panose="02020603050405020304" charset="0"/>
              </a:rPr>
              <a:t>.</a:t>
            </a:r>
            <a:endParaRPr lang="en-US" sz="20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endParaRPr lang="en-US" sz="1600" b="1" i="1" dirty="0" smtClean="0">
              <a:solidFill>
                <a:srgbClr val="401BC0"/>
              </a:solidFill>
              <a:latin typeface="Times New Roman" panose="02020603050405020304" charset="0"/>
              <a:cs typeface="Times New Roman" panose="02020603050405020304" charset="0"/>
            </a:endParaRPr>
          </a:p>
          <a:p>
            <a:pPr marL="179705" algn="just"/>
            <a:endParaRPr lang="en-US" sz="1600" b="1" i="1" dirty="0">
              <a:solidFill>
                <a:srgbClr val="401BC0"/>
              </a:solidFill>
              <a:latin typeface="Times New Roman" panose="02020603050405020304" charset="0"/>
              <a:cs typeface="Times New Roman" panose="02020603050405020304" charset="0"/>
            </a:endParaRPr>
          </a:p>
          <a:p>
            <a:pPr marL="179705" algn="just"/>
            <a:r>
              <a:rPr lang="en-US" sz="1600" b="1" i="1" dirty="0" smtClean="0">
                <a:solidFill>
                  <a:srgbClr val="401BC0"/>
                </a:solidFill>
                <a:latin typeface="Times New Roman" panose="02020603050405020304" charset="0"/>
                <a:cs typeface="Times New Roman" panose="02020603050405020304" charset="0"/>
              </a:rPr>
              <a:t> </a:t>
            </a:r>
            <a:endParaRPr sz="1600" b="1" i="1" dirty="0">
              <a:solidFill>
                <a:srgbClr val="401BC0"/>
              </a:solidFill>
              <a:latin typeface="Times New Roman" panose="02020603050405020304" charset="0"/>
              <a:cs typeface="Times New Roman" panose="02020603050405020304" charset="0"/>
            </a:endParaRPr>
          </a:p>
        </p:txBody>
      </p:sp>
      <p:sp>
        <p:nvSpPr>
          <p:cNvPr id="7" name="文本框 4"/>
          <p:cNvSpPr txBox="1"/>
          <p:nvPr/>
        </p:nvSpPr>
        <p:spPr>
          <a:xfrm>
            <a:off x="114291" y="483518"/>
            <a:ext cx="8909050" cy="400110"/>
          </a:xfrm>
          <a:prstGeom prst="rect">
            <a:avLst/>
          </a:prstGeom>
          <a:solidFill>
            <a:schemeClr val="accent2">
              <a:lumMod val="20000"/>
              <a:lumOff val="80000"/>
              <a:alpha val="25000"/>
            </a:schemeClr>
          </a:solidFill>
        </p:spPr>
        <p:txBody>
          <a:bodyPr wrap="square" rtlCol="0" anchor="t">
            <a:spAutoFit/>
          </a:bodyPr>
          <a:lstStyle/>
          <a:p>
            <a:pPr marL="179705" algn="just"/>
            <a:r>
              <a:rPr lang="en-US" sz="2000" b="1" i="1" dirty="0" smtClean="0">
                <a:solidFill>
                  <a:srgbClr val="401BC0"/>
                </a:solidFill>
                <a:latin typeface="Calibri" panose="020F0502020204030204"/>
                <a:cs typeface="Times New Roman" panose="02020603050405020304" charset="0"/>
              </a:rPr>
              <a:t>① </a:t>
            </a:r>
            <a:r>
              <a:rPr lang="en-US" sz="2000" b="1" i="1" dirty="0" smtClean="0">
                <a:solidFill>
                  <a:srgbClr val="401BC0"/>
                </a:solidFill>
                <a:latin typeface="Times New Roman" panose="02020603050405020304" charset="0"/>
                <a:cs typeface="Times New Roman" panose="02020603050405020304" charset="0"/>
              </a:rPr>
              <a:t>Why did I go to the farm?</a:t>
            </a:r>
            <a:endParaRPr lang="en-US" sz="2000" b="1" i="1" dirty="0">
              <a:solidFill>
                <a:srgbClr val="401BC0"/>
              </a:solidFill>
              <a:latin typeface="Times New Roman" panose="02020603050405020304" charset="0"/>
              <a:cs typeface="Times New Roman" panose="02020603050405020304" charset="0"/>
            </a:endParaRPr>
          </a:p>
        </p:txBody>
      </p:sp>
      <p:sp>
        <p:nvSpPr>
          <p:cNvPr id="8" name="文本框 4"/>
          <p:cNvSpPr txBox="1"/>
          <p:nvPr/>
        </p:nvSpPr>
        <p:spPr>
          <a:xfrm>
            <a:off x="106902" y="987574"/>
            <a:ext cx="8909050" cy="400110"/>
          </a:xfrm>
          <a:prstGeom prst="rect">
            <a:avLst/>
          </a:prstGeom>
          <a:solidFill>
            <a:schemeClr val="accent2">
              <a:lumMod val="20000"/>
              <a:lumOff val="80000"/>
              <a:alpha val="25000"/>
            </a:schemeClr>
          </a:solidFill>
        </p:spPr>
        <p:txBody>
          <a:bodyPr wrap="square" rtlCol="0" anchor="t">
            <a:spAutoFit/>
          </a:bodyPr>
          <a:lstStyle/>
          <a:p>
            <a:pPr marL="179705" algn="just"/>
            <a:r>
              <a:rPr lang="en-US" sz="2000" b="1" i="1" dirty="0" smtClean="0">
                <a:solidFill>
                  <a:srgbClr val="401BC0"/>
                </a:solidFill>
                <a:latin typeface="Calibri" panose="020F0502020204030204"/>
                <a:cs typeface="Times New Roman" panose="02020603050405020304" charset="0"/>
              </a:rPr>
              <a:t>②  </a:t>
            </a:r>
            <a:r>
              <a:rPr lang="en-US" sz="2000" b="1" i="1" dirty="0" smtClean="0">
                <a:solidFill>
                  <a:srgbClr val="401BC0"/>
                </a:solidFill>
                <a:latin typeface="Times New Roman" panose="02020603050405020304" charset="0"/>
                <a:cs typeface="Times New Roman" panose="02020603050405020304" charset="0"/>
              </a:rPr>
              <a:t>What did I think of then?</a:t>
            </a:r>
            <a:endParaRPr lang="en-US" sz="2000" b="1" i="1" dirty="0">
              <a:solidFill>
                <a:srgbClr val="401BC0"/>
              </a:solidFill>
              <a:latin typeface="Times New Roman" panose="02020603050405020304" charset="0"/>
              <a:cs typeface="Times New Roman" panose="02020603050405020304" charset="0"/>
            </a:endParaRPr>
          </a:p>
        </p:txBody>
      </p:sp>
      <p:cxnSp>
        <p:nvCxnSpPr>
          <p:cNvPr id="3" name="直接箭头连接符 2"/>
          <p:cNvCxnSpPr/>
          <p:nvPr/>
        </p:nvCxnSpPr>
        <p:spPr>
          <a:xfrm flipV="1">
            <a:off x="4283968" y="1891740"/>
            <a:ext cx="0" cy="80167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文本框 4"/>
          <p:cNvSpPr txBox="1"/>
          <p:nvPr/>
        </p:nvSpPr>
        <p:spPr>
          <a:xfrm>
            <a:off x="114291" y="1491630"/>
            <a:ext cx="8909050" cy="707886"/>
          </a:xfrm>
          <a:prstGeom prst="rect">
            <a:avLst/>
          </a:prstGeom>
          <a:solidFill>
            <a:schemeClr val="accent2">
              <a:lumMod val="20000"/>
              <a:lumOff val="80000"/>
              <a:alpha val="25000"/>
            </a:schemeClr>
          </a:solidFill>
        </p:spPr>
        <p:txBody>
          <a:bodyPr wrap="square" rtlCol="0" anchor="t">
            <a:spAutoFit/>
          </a:bodyPr>
          <a:lstStyle/>
          <a:p>
            <a:pPr marL="179705" algn="just"/>
            <a:r>
              <a:rPr lang="en-US" altLang="zh-CN" sz="2000" b="1" i="1" dirty="0" smtClean="0">
                <a:solidFill>
                  <a:srgbClr val="401BC0"/>
                </a:solidFill>
                <a:latin typeface="Calibri" panose="020F0502020204030204"/>
                <a:cs typeface="Times New Roman" panose="02020603050405020304" charset="0"/>
              </a:rPr>
              <a:t>③  </a:t>
            </a:r>
            <a:r>
              <a:rPr lang="en-US" altLang="zh-CN" sz="2000" b="1" i="1" dirty="0" smtClean="0">
                <a:solidFill>
                  <a:srgbClr val="401BC0"/>
                </a:solidFill>
                <a:latin typeface="Times New Roman" panose="02020603050405020304" charset="0"/>
                <a:cs typeface="Times New Roman" panose="02020603050405020304" charset="0"/>
              </a:rPr>
              <a:t>I expected to meet the hummingbird but she was no where to be found, so I departed.</a:t>
            </a:r>
            <a:endParaRPr lang="en-US" sz="2000" b="1" i="1" dirty="0">
              <a:solidFill>
                <a:srgbClr val="401BC0"/>
              </a:solidFill>
              <a:latin typeface="Times New Roman" panose="02020603050405020304" charset="0"/>
              <a:cs typeface="Times New Roman" panose="02020603050405020304" charset="0"/>
            </a:endParaRPr>
          </a:p>
        </p:txBody>
      </p:sp>
      <p:sp>
        <p:nvSpPr>
          <p:cNvPr id="14" name="文本框 4"/>
          <p:cNvSpPr txBox="1"/>
          <p:nvPr/>
        </p:nvSpPr>
        <p:spPr>
          <a:xfrm>
            <a:off x="114291" y="3003798"/>
            <a:ext cx="8909050" cy="400110"/>
          </a:xfrm>
          <a:prstGeom prst="rect">
            <a:avLst/>
          </a:prstGeom>
          <a:solidFill>
            <a:schemeClr val="accent2">
              <a:lumMod val="20000"/>
              <a:lumOff val="80000"/>
              <a:alpha val="25000"/>
            </a:schemeClr>
          </a:solidFill>
        </p:spPr>
        <p:txBody>
          <a:bodyPr wrap="square" rtlCol="0" anchor="t">
            <a:spAutoFit/>
          </a:bodyPr>
          <a:lstStyle/>
          <a:p>
            <a:pPr marL="179705" algn="just"/>
            <a:r>
              <a:rPr lang="en-US" sz="2000" b="1" i="1" dirty="0" smtClean="0">
                <a:solidFill>
                  <a:srgbClr val="401BC0"/>
                </a:solidFill>
                <a:latin typeface="Calibri" panose="020F0502020204030204"/>
                <a:cs typeface="Times New Roman" panose="02020603050405020304" charset="0"/>
              </a:rPr>
              <a:t>① </a:t>
            </a:r>
            <a:r>
              <a:rPr lang="en-US" sz="2000" b="1" i="1" dirty="0" smtClean="0">
                <a:solidFill>
                  <a:srgbClr val="401BC0"/>
                </a:solidFill>
                <a:latin typeface="Times New Roman" panose="02020603050405020304" charset="0"/>
                <a:cs typeface="Times New Roman" panose="02020603050405020304" charset="0"/>
              </a:rPr>
              <a:t>What did the hummingbird do?</a:t>
            </a:r>
            <a:endParaRPr lang="en-US" sz="2000" b="1" i="1" dirty="0">
              <a:solidFill>
                <a:srgbClr val="401BC0"/>
              </a:solidFill>
              <a:latin typeface="Times New Roman" panose="02020603050405020304" charset="0"/>
              <a:cs typeface="Times New Roman" panose="02020603050405020304" charset="0"/>
            </a:endParaRPr>
          </a:p>
        </p:txBody>
      </p:sp>
      <p:sp>
        <p:nvSpPr>
          <p:cNvPr id="15" name="文本框 4"/>
          <p:cNvSpPr txBox="1"/>
          <p:nvPr/>
        </p:nvSpPr>
        <p:spPr>
          <a:xfrm>
            <a:off x="106902" y="3507854"/>
            <a:ext cx="8909050" cy="400110"/>
          </a:xfrm>
          <a:prstGeom prst="rect">
            <a:avLst/>
          </a:prstGeom>
          <a:solidFill>
            <a:schemeClr val="accent2">
              <a:lumMod val="20000"/>
              <a:lumOff val="80000"/>
              <a:alpha val="25000"/>
            </a:schemeClr>
          </a:solidFill>
        </p:spPr>
        <p:txBody>
          <a:bodyPr wrap="square" rtlCol="0" anchor="t">
            <a:spAutoFit/>
          </a:bodyPr>
          <a:lstStyle/>
          <a:p>
            <a:pPr marL="179705" algn="just"/>
            <a:r>
              <a:rPr lang="en-US" altLang="zh-CN" sz="2000" b="1" i="1" dirty="0" smtClean="0">
                <a:solidFill>
                  <a:srgbClr val="401BC0"/>
                </a:solidFill>
                <a:latin typeface="Calibri" panose="020F0502020204030204"/>
                <a:cs typeface="Times New Roman" panose="02020603050405020304" charset="0"/>
              </a:rPr>
              <a:t>② </a:t>
            </a:r>
            <a:r>
              <a:rPr lang="en-US" sz="2000" b="1" i="1" dirty="0" smtClean="0">
                <a:solidFill>
                  <a:srgbClr val="401BC0"/>
                </a:solidFill>
                <a:latin typeface="Times New Roman" panose="02020603050405020304" charset="0"/>
                <a:cs typeface="Times New Roman" panose="02020603050405020304" charset="0"/>
              </a:rPr>
              <a:t>How did I feel?</a:t>
            </a:r>
            <a:endParaRPr lang="en-US" sz="2000" b="1" i="1" dirty="0">
              <a:solidFill>
                <a:srgbClr val="401BC0"/>
              </a:solidFill>
              <a:latin typeface="Times New Roman" panose="02020603050405020304" charset="0"/>
              <a:cs typeface="Times New Roman" panose="02020603050405020304" charset="0"/>
            </a:endParaRPr>
          </a:p>
        </p:txBody>
      </p:sp>
      <p:sp>
        <p:nvSpPr>
          <p:cNvPr id="16" name="文本框 4"/>
          <p:cNvSpPr txBox="1"/>
          <p:nvPr/>
        </p:nvSpPr>
        <p:spPr>
          <a:xfrm>
            <a:off x="114291" y="4011910"/>
            <a:ext cx="8909050" cy="400110"/>
          </a:xfrm>
          <a:prstGeom prst="rect">
            <a:avLst/>
          </a:prstGeom>
          <a:solidFill>
            <a:schemeClr val="accent2">
              <a:lumMod val="20000"/>
              <a:lumOff val="80000"/>
              <a:alpha val="25000"/>
            </a:schemeClr>
          </a:solidFill>
        </p:spPr>
        <p:txBody>
          <a:bodyPr wrap="square" rtlCol="0" anchor="t">
            <a:spAutoFit/>
          </a:bodyPr>
          <a:lstStyle/>
          <a:p>
            <a:pPr marL="179705" algn="just"/>
            <a:r>
              <a:rPr lang="en-US" altLang="zh-CN" sz="2000" b="1" i="1" dirty="0" smtClean="0">
                <a:solidFill>
                  <a:srgbClr val="401BC0"/>
                </a:solidFill>
                <a:latin typeface="Calibri" panose="020F0502020204030204"/>
                <a:cs typeface="Times New Roman" panose="02020603050405020304" charset="0"/>
              </a:rPr>
              <a:t>③ </a:t>
            </a:r>
            <a:r>
              <a:rPr lang="en-US" altLang="zh-CN" sz="2000" b="1" i="1" dirty="0">
                <a:solidFill>
                  <a:srgbClr val="401BC0"/>
                </a:solidFill>
                <a:latin typeface="Times New Roman" panose="02020603050405020304" charset="0"/>
                <a:cs typeface="Times New Roman" panose="02020603050405020304" charset="0"/>
              </a:rPr>
              <a:t>W</a:t>
            </a:r>
            <a:r>
              <a:rPr lang="en-US" sz="2000" b="1" i="1" dirty="0" smtClean="0">
                <a:solidFill>
                  <a:srgbClr val="401BC0"/>
                </a:solidFill>
                <a:latin typeface="Times New Roman" panose="02020603050405020304" charset="0"/>
                <a:cs typeface="Times New Roman" panose="02020603050405020304" charset="0"/>
              </a:rPr>
              <a:t>hat did I do?</a:t>
            </a:r>
            <a:endParaRPr lang="en-US" sz="2000" b="1" i="1" dirty="0">
              <a:solidFill>
                <a:srgbClr val="401BC0"/>
              </a:solidFill>
              <a:latin typeface="Times New Roman" panose="02020603050405020304" charset="0"/>
              <a:cs typeface="Times New Roman" panose="02020603050405020304" charset="0"/>
            </a:endParaRPr>
          </a:p>
        </p:txBody>
      </p:sp>
      <p:sp>
        <p:nvSpPr>
          <p:cNvPr id="17" name="文本框 4"/>
          <p:cNvSpPr txBox="1"/>
          <p:nvPr/>
        </p:nvSpPr>
        <p:spPr>
          <a:xfrm>
            <a:off x="106902" y="4515966"/>
            <a:ext cx="8909050" cy="400110"/>
          </a:xfrm>
          <a:prstGeom prst="rect">
            <a:avLst/>
          </a:prstGeom>
          <a:solidFill>
            <a:schemeClr val="accent2">
              <a:lumMod val="20000"/>
              <a:lumOff val="80000"/>
              <a:alpha val="25000"/>
            </a:schemeClr>
          </a:solidFill>
        </p:spPr>
        <p:txBody>
          <a:bodyPr wrap="square" rtlCol="0" anchor="t">
            <a:spAutoFit/>
          </a:bodyPr>
          <a:lstStyle/>
          <a:p>
            <a:pPr marL="179705" algn="just"/>
            <a:r>
              <a:rPr lang="en-US" altLang="zh-CN" sz="2000" b="1" i="1" dirty="0" smtClean="0">
                <a:solidFill>
                  <a:srgbClr val="401BC0"/>
                </a:solidFill>
                <a:latin typeface="Calibri" panose="020F0502020204030204"/>
                <a:cs typeface="Times New Roman" panose="02020603050405020304" charset="0"/>
              </a:rPr>
              <a:t>④ </a:t>
            </a:r>
            <a:r>
              <a:rPr lang="en-US" sz="2000" b="1" i="1" dirty="0" smtClean="0">
                <a:solidFill>
                  <a:srgbClr val="401BC0"/>
                </a:solidFill>
                <a:latin typeface="Times New Roman" panose="02020603050405020304" charset="0"/>
                <a:cs typeface="Times New Roman" panose="02020603050405020304" charset="0"/>
              </a:rPr>
              <a:t>What did I realize?</a:t>
            </a:r>
            <a:endParaRPr lang="en-US" sz="2000" b="1" i="1" dirty="0">
              <a:solidFill>
                <a:srgbClr val="401BC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strVal val="#ppt_x"/>
                                          </p:val>
                                        </p:tav>
                                        <p:tav tm="100000">
                                          <p:val>
                                            <p:strVal val="#ppt_x"/>
                                          </p:val>
                                        </p:tav>
                                      </p:tavLst>
                                    </p:anim>
                                    <p:anim calcmode="lin" valueType="num">
                                      <p:cBhvr>
                                        <p:cTn id="5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4" grpId="0" animBg="1"/>
      <p:bldP spid="15" grpId="0" animBg="1"/>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2"/>
          <a:stretch>
            <a:fillRect/>
          </a:stretch>
        </p:blipFill>
        <p:spPr>
          <a:xfrm>
            <a:off x="7020272" y="4056603"/>
            <a:ext cx="2122840" cy="1087532"/>
          </a:xfrm>
          <a:prstGeom prst="rect">
            <a:avLst/>
          </a:prstGeom>
        </p:spPr>
      </p:pic>
      <p:sp>
        <p:nvSpPr>
          <p:cNvPr id="100" name="文本框 99"/>
          <p:cNvSpPr txBox="1"/>
          <p:nvPr/>
        </p:nvSpPr>
        <p:spPr>
          <a:xfrm>
            <a:off x="251460" y="339725"/>
            <a:ext cx="8340090" cy="4524315"/>
          </a:xfrm>
          <a:prstGeom prst="rect">
            <a:avLst/>
          </a:prstGeom>
          <a:noFill/>
          <a:ln w="9525">
            <a:noFill/>
          </a:ln>
        </p:spPr>
        <p:txBody>
          <a:bodyPr wrap="square">
            <a:spAutoFit/>
          </a:bodyPr>
          <a:lstStyle/>
          <a:p>
            <a:pPr algn="just"/>
            <a:r>
              <a:rPr lang="en-US" altLang="zh-CN" sz="2400" b="1" i="1" dirty="0">
                <a:solidFill>
                  <a:srgbClr val="401BC0"/>
                </a:solidFill>
                <a:latin typeface="Times New Roman" panose="02020603050405020304" charset="0"/>
                <a:cs typeface="Times New Roman" panose="02020603050405020304" charset="0"/>
              </a:rPr>
              <a:t>A few weeks later, I went to the farm again</a:t>
            </a:r>
            <a:r>
              <a:rPr lang="en-US" altLang="zh-CN" sz="2400" b="1" i="1" dirty="0" smtClean="0">
                <a:solidFill>
                  <a:srgbClr val="401BC0"/>
                </a:solidFill>
                <a:latin typeface="Times New Roman" panose="02020603050405020304" charset="0"/>
                <a:cs typeface="Times New Roman" panose="02020603050405020304" charset="0"/>
              </a:rPr>
              <a:t>. </a:t>
            </a:r>
            <a:r>
              <a:rPr lang="en-US" altLang="zh-CN" sz="2400" b="1" dirty="0" smtClean="0">
                <a:solidFill>
                  <a:srgbClr val="401BC0"/>
                </a:solidFill>
                <a:latin typeface="Times New Roman" panose="02020603050405020304" charset="0"/>
                <a:cs typeface="Times New Roman" panose="02020603050405020304" charset="0"/>
              </a:rPr>
              <a:t>When I</a:t>
            </a:r>
            <a:r>
              <a:rPr lang="zh-CN" altLang="en-US" sz="2400" b="1" dirty="0">
                <a:solidFill>
                  <a:srgbClr val="401BC0"/>
                </a:solidFill>
                <a:latin typeface="Times New Roman" panose="02020603050405020304" charset="0"/>
                <a:cs typeface="Times New Roman" panose="02020603050405020304" charset="0"/>
              </a:rPr>
              <a:t> </a:t>
            </a:r>
            <a:r>
              <a:rPr lang="en-US" altLang="zh-CN" sz="2400" b="1" dirty="0">
                <a:solidFill>
                  <a:srgbClr val="C00000"/>
                </a:solidFill>
                <a:latin typeface="Times New Roman" panose="02020603050405020304" charset="0"/>
                <a:cs typeface="Times New Roman" panose="02020603050405020304" charset="0"/>
              </a:rPr>
              <a:t>happened to </a:t>
            </a:r>
            <a:r>
              <a:rPr lang="en-US" altLang="zh-CN" sz="2400" b="1" dirty="0" smtClean="0">
                <a:solidFill>
                  <a:srgbClr val="401BC0"/>
                </a:solidFill>
                <a:latin typeface="Times New Roman" panose="02020603050405020304" charset="0"/>
                <a:cs typeface="Times New Roman" panose="02020603050405020304" charset="0"/>
              </a:rPr>
              <a:t>pass the milking house, I decided to check out the window there. </a:t>
            </a:r>
            <a:r>
              <a:rPr lang="en-US" altLang="zh-CN" sz="2400" b="1" dirty="0">
                <a:solidFill>
                  <a:srgbClr val="C00000"/>
                </a:solidFill>
                <a:latin typeface="Times New Roman" panose="02020603050405020304" charset="0"/>
                <a:cs typeface="Times New Roman" panose="02020603050405020304" charset="0"/>
              </a:rPr>
              <a:t>To my relief, the broken window had already been </a:t>
            </a:r>
            <a:r>
              <a:rPr lang="en-US" altLang="zh-CN" sz="2400" b="1" dirty="0" smtClean="0">
                <a:solidFill>
                  <a:srgbClr val="C00000"/>
                </a:solidFill>
                <a:latin typeface="Times New Roman" panose="02020603050405020304" charset="0"/>
                <a:cs typeface="Times New Roman" panose="02020603050405020304" charset="0"/>
              </a:rPr>
              <a:t>fixed</a:t>
            </a:r>
            <a:r>
              <a:rPr lang="en-US" altLang="zh-CN" sz="2400" b="1" dirty="0" smtClean="0">
                <a:solidFill>
                  <a:srgbClr val="401BC0"/>
                </a:solidFill>
                <a:latin typeface="Times New Roman" panose="02020603050405020304" charset="0"/>
                <a:cs typeface="Times New Roman" panose="02020603050405020304" charset="0"/>
              </a:rPr>
              <a:t>. Yet, the sight of the scene immediately reminded me of the hummingbird. Where was the hummingbird? Was she in good shape? Hoping she wouldn’t get herself into another sticky situation anymore! </a:t>
            </a:r>
            <a:r>
              <a:rPr lang="en-US" altLang="zh-CN" sz="2400" b="1" dirty="0">
                <a:solidFill>
                  <a:srgbClr val="C00000"/>
                </a:solidFill>
                <a:latin typeface="Times New Roman" panose="02020603050405020304" charset="0"/>
                <a:cs typeface="Times New Roman" panose="02020603050405020304" charset="0"/>
              </a:rPr>
              <a:t>Thoughts like these just kept flooding in on me. </a:t>
            </a:r>
            <a:r>
              <a:rPr lang="en-US" altLang="zh-CN" sz="2400" b="1" dirty="0" smtClean="0">
                <a:solidFill>
                  <a:srgbClr val="401BC0"/>
                </a:solidFill>
                <a:latin typeface="Times New Roman" panose="02020603050405020304" charset="0"/>
                <a:cs typeface="Times New Roman" panose="02020603050405020304" charset="0"/>
              </a:rPr>
              <a:t>To be honest, I was so eager to meet her again, </a:t>
            </a:r>
            <a:r>
              <a:rPr lang="en-US" altLang="zh-CN" sz="2400" b="1" dirty="0">
                <a:solidFill>
                  <a:srgbClr val="C00000"/>
                </a:solidFill>
                <a:latin typeface="Times New Roman" panose="02020603050405020304" charset="0"/>
                <a:cs typeface="Times New Roman" panose="02020603050405020304" charset="0"/>
              </a:rPr>
              <a:t>even </a:t>
            </a:r>
            <a:r>
              <a:rPr lang="en-US" altLang="zh-CN" sz="2400" b="1" dirty="0" smtClean="0">
                <a:solidFill>
                  <a:srgbClr val="C00000"/>
                </a:solidFill>
                <a:latin typeface="Times New Roman" panose="02020603050405020304" charset="0"/>
                <a:cs typeface="Times New Roman" panose="02020603050405020304" charset="0"/>
              </a:rPr>
              <a:t>though </a:t>
            </a:r>
            <a:r>
              <a:rPr lang="en-US" altLang="zh-CN" sz="2400" b="1" dirty="0" smtClean="0">
                <a:solidFill>
                  <a:srgbClr val="401BC0"/>
                </a:solidFill>
                <a:latin typeface="Times New Roman" panose="02020603050405020304" charset="0"/>
                <a:cs typeface="Times New Roman" panose="02020603050405020304" charset="0"/>
              </a:rPr>
              <a:t>I knew it was like a mission impossible to find such a tiny hummingbird in such a big world. With a mixture of relief and </a:t>
            </a:r>
            <a:r>
              <a:rPr lang="en-US" altLang="zh-CN" sz="2400" b="1" dirty="0" smtClean="0">
                <a:solidFill>
                  <a:srgbClr val="C00000"/>
                </a:solidFill>
                <a:latin typeface="Times New Roman" panose="02020603050405020304" charset="0"/>
                <a:cs typeface="Times New Roman" panose="02020603050405020304" charset="0"/>
              </a:rPr>
              <a:t>disillusionment</a:t>
            </a:r>
            <a:r>
              <a:rPr lang="en-US" altLang="zh-CN" sz="2400" b="1" dirty="0" smtClean="0">
                <a:solidFill>
                  <a:srgbClr val="401BC0"/>
                </a:solidFill>
                <a:latin typeface="Times New Roman" panose="02020603050405020304" charset="0"/>
                <a:cs typeface="Times New Roman" panose="02020603050405020304" charset="0"/>
              </a:rPr>
              <a:t>, I paced my way towards my car for departure.</a:t>
            </a:r>
            <a:endParaRPr lang="en-US" altLang="zh-CN" sz="2400" b="1" dirty="0" smtClean="0">
              <a:solidFill>
                <a:srgbClr val="22222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2"/>
          <a:stretch>
            <a:fillRect/>
          </a:stretch>
        </p:blipFill>
        <p:spPr>
          <a:xfrm>
            <a:off x="7496153" y="4299307"/>
            <a:ext cx="1647847" cy="844193"/>
          </a:xfrm>
          <a:prstGeom prst="rect">
            <a:avLst/>
          </a:prstGeom>
        </p:spPr>
      </p:pic>
      <p:sp>
        <p:nvSpPr>
          <p:cNvPr id="100" name="文本框 99"/>
          <p:cNvSpPr txBox="1"/>
          <p:nvPr/>
        </p:nvSpPr>
        <p:spPr>
          <a:xfrm>
            <a:off x="251460" y="123478"/>
            <a:ext cx="8641020" cy="5262979"/>
          </a:xfrm>
          <a:prstGeom prst="rect">
            <a:avLst/>
          </a:prstGeom>
          <a:noFill/>
          <a:ln w="9525">
            <a:noFill/>
          </a:ln>
        </p:spPr>
        <p:txBody>
          <a:bodyPr wrap="square">
            <a:spAutoFit/>
          </a:bodyPr>
          <a:lstStyle/>
          <a:p>
            <a:pPr algn="just"/>
            <a:r>
              <a:rPr lang="en-US" altLang="zh-CN" sz="2400" b="1" i="1" dirty="0" smtClean="0">
                <a:solidFill>
                  <a:srgbClr val="401BC0"/>
                </a:solidFill>
                <a:latin typeface="Times New Roman" panose="02020603050405020304" charset="0"/>
                <a:cs typeface="Times New Roman" panose="02020603050405020304" charset="0"/>
              </a:rPr>
              <a:t>I was just about to leave when the hummingbird appeared. </a:t>
            </a:r>
            <a:r>
              <a:rPr lang="en-US" altLang="zh-CN" sz="2400" b="1" dirty="0" smtClean="0">
                <a:solidFill>
                  <a:srgbClr val="401BC0"/>
                </a:solidFill>
                <a:latin typeface="Times New Roman" panose="02020603050405020304" charset="0"/>
                <a:cs typeface="Times New Roman" panose="02020603050405020304" charset="0"/>
              </a:rPr>
              <a:t>She </a:t>
            </a:r>
            <a:r>
              <a:rPr lang="en-US" altLang="zh-CN" sz="2400" b="1" dirty="0" smtClean="0">
                <a:solidFill>
                  <a:srgbClr val="C00000"/>
                </a:solidFill>
                <a:latin typeface="Times New Roman" panose="02020603050405020304" charset="0"/>
                <a:cs typeface="Times New Roman" panose="02020603050405020304" charset="0"/>
              </a:rPr>
              <a:t>swooped down </a:t>
            </a:r>
            <a:r>
              <a:rPr lang="en-US" altLang="zh-CN" sz="2400" b="1" dirty="0">
                <a:solidFill>
                  <a:srgbClr val="401BC0"/>
                </a:solidFill>
                <a:latin typeface="Times New Roman" panose="02020603050405020304" charset="0"/>
                <a:cs typeface="Times New Roman" panose="02020603050405020304" charset="0"/>
              </a:rPr>
              <a:t>to my eye level</a:t>
            </a:r>
            <a:r>
              <a:rPr lang="en-US" altLang="zh-CN" sz="2400" b="1" dirty="0" smtClean="0">
                <a:solidFill>
                  <a:srgbClr val="401BC0"/>
                </a:solidFill>
                <a:latin typeface="Times New Roman" panose="02020603050405020304" charset="0"/>
                <a:cs typeface="Times New Roman" panose="02020603050405020304" charset="0"/>
              </a:rPr>
              <a:t>, </a:t>
            </a:r>
            <a:r>
              <a:rPr lang="en-US" altLang="zh-CN" sz="2400" b="1" dirty="0" smtClean="0">
                <a:solidFill>
                  <a:srgbClr val="C00000"/>
                </a:solidFill>
                <a:latin typeface="Times New Roman" panose="02020603050405020304" charset="0"/>
                <a:cs typeface="Times New Roman" panose="02020603050405020304" charset="0"/>
              </a:rPr>
              <a:t>hovering </a:t>
            </a:r>
            <a:r>
              <a:rPr lang="en-US" altLang="zh-CN" sz="2400" b="1" dirty="0">
                <a:solidFill>
                  <a:srgbClr val="401BC0"/>
                </a:solidFill>
                <a:latin typeface="Times New Roman" panose="02020603050405020304" charset="0"/>
                <a:cs typeface="Times New Roman" panose="02020603050405020304" charset="0"/>
              </a:rPr>
              <a:t>real close to me</a:t>
            </a:r>
            <a:r>
              <a:rPr lang="en-US" altLang="zh-CN" sz="2400" b="1" dirty="0" smtClean="0">
                <a:latin typeface="Times New Roman" panose="02020603050405020304" charset="0"/>
                <a:cs typeface="Times New Roman" panose="02020603050405020304" charset="0"/>
              </a:rPr>
              <a:t>,</a:t>
            </a:r>
            <a:r>
              <a:rPr lang="en-US" altLang="zh-CN" sz="2400" b="1" dirty="0" smtClean="0">
                <a:solidFill>
                  <a:srgbClr val="401BC0"/>
                </a:solidFill>
                <a:latin typeface="Times New Roman" panose="02020603050405020304" charset="0"/>
                <a:cs typeface="Times New Roman" panose="02020603050405020304" charset="0"/>
              </a:rPr>
              <a:t> gazing at </a:t>
            </a:r>
            <a:r>
              <a:rPr lang="en-US" altLang="zh-CN" sz="2400" b="1" dirty="0">
                <a:solidFill>
                  <a:srgbClr val="401BC0"/>
                </a:solidFill>
                <a:latin typeface="Times New Roman" panose="02020603050405020304" charset="0"/>
                <a:cs typeface="Times New Roman" panose="02020603050405020304" charset="0"/>
              </a:rPr>
              <a:t>me with her sparkling eyes. </a:t>
            </a:r>
            <a:r>
              <a:rPr lang="en-US" altLang="zh-CN" sz="2400" b="1" dirty="0" smtClean="0">
                <a:solidFill>
                  <a:srgbClr val="401BC0"/>
                </a:solidFill>
                <a:latin typeface="Times New Roman" panose="02020603050405020304" charset="0"/>
                <a:cs typeface="Times New Roman" panose="02020603050405020304" charset="0"/>
              </a:rPr>
              <a:t>Then she </a:t>
            </a:r>
            <a:r>
              <a:rPr lang="en-US" altLang="zh-CN" sz="2400" b="1" dirty="0">
                <a:solidFill>
                  <a:srgbClr val="C00000"/>
                </a:solidFill>
                <a:latin typeface="Times New Roman" panose="02020603050405020304" charset="0"/>
                <a:cs typeface="Times New Roman" panose="02020603050405020304" charset="0"/>
              </a:rPr>
              <a:t>emitted a squeaky sound as if she had realized that it was I who had rescued her from the sticky spider-webs. </a:t>
            </a:r>
            <a:r>
              <a:rPr lang="en-US" altLang="zh-CN" sz="2400" b="1" dirty="0" smtClean="0">
                <a:solidFill>
                  <a:srgbClr val="401BC0"/>
                </a:solidFill>
                <a:latin typeface="Times New Roman" panose="02020603050405020304" charset="0"/>
                <a:cs typeface="Times New Roman" panose="02020603050405020304" charset="0"/>
              </a:rPr>
              <a:t>“Hey! Little hummer, it’s you!” </a:t>
            </a:r>
            <a:r>
              <a:rPr lang="en-US" altLang="zh-CN" sz="2400" b="1" dirty="0">
                <a:solidFill>
                  <a:srgbClr val="C00000"/>
                </a:solidFill>
                <a:latin typeface="Times New Roman" panose="02020603050405020304" charset="0"/>
                <a:cs typeface="Times New Roman" panose="02020603050405020304" charset="0"/>
              </a:rPr>
              <a:t>So exhilarated was I that I couldn’t help exclaiming. </a:t>
            </a:r>
            <a:r>
              <a:rPr lang="en-US" altLang="zh-CN" sz="2400" b="1" dirty="0" smtClean="0">
                <a:solidFill>
                  <a:srgbClr val="401BC0"/>
                </a:solidFill>
                <a:latin typeface="Times New Roman" panose="02020603050405020304" charset="0"/>
                <a:cs typeface="Times New Roman" panose="02020603050405020304" charset="0"/>
              </a:rPr>
              <a:t>Watching her flapping wings rapidly and making the humming sound, I couldn’t help but reach out my hand, unexpectedly, this time, she stopped hovering but </a:t>
            </a:r>
            <a:r>
              <a:rPr lang="en-US" altLang="zh-CN" sz="2400" b="1" dirty="0">
                <a:solidFill>
                  <a:srgbClr val="C00000"/>
                </a:solidFill>
                <a:latin typeface="Times New Roman" panose="02020603050405020304" charset="0"/>
                <a:cs typeface="Times New Roman" panose="02020603050405020304" charset="0"/>
              </a:rPr>
              <a:t>perched </a:t>
            </a:r>
            <a:r>
              <a:rPr lang="en-US" altLang="zh-CN" sz="2400" b="1" dirty="0" smtClean="0">
                <a:solidFill>
                  <a:srgbClr val="401BC0"/>
                </a:solidFill>
                <a:latin typeface="Times New Roman" panose="02020603050405020304" charset="0"/>
                <a:cs typeface="Times New Roman" panose="02020603050405020304" charset="0"/>
              </a:rPr>
              <a:t>on my cupped hand, with no caution at all. My heart lurched, then </a:t>
            </a:r>
            <a:r>
              <a:rPr lang="en-US" altLang="zh-CN" sz="2400" b="1" dirty="0">
                <a:solidFill>
                  <a:srgbClr val="C00000"/>
                </a:solidFill>
                <a:latin typeface="Times New Roman" panose="02020603050405020304" charset="0"/>
                <a:cs typeface="Times New Roman" panose="02020603050405020304" charset="0"/>
              </a:rPr>
              <a:t>a surge of warm current flooded into my heart</a:t>
            </a:r>
            <a:r>
              <a:rPr lang="en-US" altLang="zh-CN" sz="2400" b="1" dirty="0" smtClean="0">
                <a:solidFill>
                  <a:srgbClr val="401BC0"/>
                </a:solidFill>
                <a:latin typeface="Times New Roman" panose="02020603050405020304" charset="0"/>
                <a:cs typeface="Times New Roman" panose="02020603050405020304" charset="0"/>
              </a:rPr>
              <a:t>. For the first time in my life, I started to believe there really existed a spiritual bond between we human beings and other animals in the world. </a:t>
            </a:r>
            <a:endParaRPr lang="en-US" altLang="zh-CN" sz="2400" b="1" dirty="0" smtClean="0">
              <a:solidFill>
                <a:srgbClr val="401BC0"/>
              </a:solidFill>
              <a:latin typeface="Times New Roman" panose="02020603050405020304" charset="0"/>
              <a:cs typeface="Times New Roman" panose="02020603050405020304" charset="0"/>
            </a:endParaRPr>
          </a:p>
          <a:p>
            <a:pPr algn="just"/>
            <a:endParaRPr lang="en-US" altLang="zh-CN" sz="2400" b="1" dirty="0" smtClean="0">
              <a:solidFill>
                <a:srgbClr val="401BC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51470"/>
            <a:ext cx="8568952" cy="3395066"/>
          </a:xfrm>
        </p:spPr>
        <p:txBody>
          <a:bodyPr/>
          <a:lstStyle/>
          <a:p>
            <a:pPr marL="0" indent="0" algn="just">
              <a:buNone/>
            </a:pPr>
            <a:r>
              <a:rPr lang="en-US" altLang="zh-CN" b="1" dirty="0" smtClean="0"/>
              <a:t>(</a:t>
            </a:r>
            <a:r>
              <a:rPr lang="zh-CN" altLang="en-US" b="1" dirty="0" smtClean="0"/>
              <a:t>相似续写</a:t>
            </a:r>
            <a:r>
              <a:rPr lang="en-US" altLang="zh-CN" b="1" dirty="0"/>
              <a:t>1</a:t>
            </a:r>
            <a:r>
              <a:rPr lang="en-US" altLang="zh-CN" b="1" dirty="0" smtClean="0"/>
              <a:t>) </a:t>
            </a:r>
            <a:endParaRPr lang="en-US" altLang="zh-CN" b="1" dirty="0" smtClean="0"/>
          </a:p>
          <a:p>
            <a:pPr marL="0" indent="0" algn="just" fontAlgn="ctr">
              <a:buNone/>
            </a:pPr>
            <a:r>
              <a:rPr lang="en-US" altLang="zh-CN" dirty="0" smtClean="0"/>
              <a:t>    In </a:t>
            </a:r>
            <a:r>
              <a:rPr lang="en-US" altLang="zh-CN" dirty="0"/>
              <a:t>2000, when I was around seven years old, all my family were coming back from a T-ball game, which was our usual weekend adventure, but unlike every other weekend, a surprise was waiting for us in our driveway—two adult geese and a small goose. Obviously startled by our return, the adults flew away in panic, with their baby, too young to fly, left in place, tiny and delicate. </a:t>
            </a:r>
            <a:endParaRPr lang="zh-CN" altLang="zh-CN" dirty="0"/>
          </a:p>
          <a:p>
            <a:pPr marL="0" indent="0" algn="just" fontAlgn="ctr">
              <a:buNone/>
            </a:pPr>
            <a:r>
              <a:rPr lang="en-US" altLang="zh-CN" dirty="0" smtClean="0"/>
              <a:t>    Hours </a:t>
            </a:r>
            <a:r>
              <a:rPr lang="en-US" altLang="zh-CN" dirty="0"/>
              <a:t>passed one after another, and night eventually fell. However, with it also came a deep chill and a fear of watchful animals. It was apparent that the gosling needed protection, warmth, and food to make it to the morning, so we had to help it, and we brought him onto our back yard.</a:t>
            </a:r>
            <a:endParaRPr lang="zh-CN" altLang="zh-CN" dirty="0"/>
          </a:p>
          <a:p>
            <a:pPr marL="0" indent="0" algn="just">
              <a:buNone/>
            </a:pP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207675"/>
            <a:ext cx="8496944" cy="4154984"/>
          </a:xfrm>
          <a:prstGeom prst="rect">
            <a:avLst/>
          </a:prstGeom>
        </p:spPr>
        <p:txBody>
          <a:bodyPr wrap="square">
            <a:spAutoFit/>
          </a:bodyPr>
          <a:lstStyle/>
          <a:p>
            <a:pPr algn="just" fontAlgn="ctr"/>
            <a:r>
              <a:rPr lang="en-US" altLang="zh-CN" sz="2400" dirty="0" smtClean="0"/>
              <a:t>    We </a:t>
            </a:r>
            <a:r>
              <a:rPr lang="en-US" altLang="zh-CN" sz="2400" dirty="0"/>
              <a:t>all pretty much slept with one eye open till morning came. And then another morning. And still another. Each morning, we would try to drive the goose away to his parents, who kept coming back to our yard. He wouldn’t go to them, though, and neither would they come close enough to claim him. We kept this up for five days, but no luck. Realizing the young goose had clearly decided we were his family by then, we had to give him a name, calling the little guy Peeper, because he would often follow us around the yard making a peeping(</a:t>
            </a:r>
            <a:r>
              <a:rPr lang="zh-CN" altLang="zh-CN" sz="2400" dirty="0"/>
              <a:t>唧唧叫</a:t>
            </a:r>
            <a:r>
              <a:rPr lang="en-US" altLang="zh-CN" sz="2400" dirty="0"/>
              <a:t>) noise, nonstop. Besides, we decided that Peeper was a boy. I don’t know why; it just felt right.</a:t>
            </a:r>
            <a:endParaRPr lang="zh-CN" altLang="zh-CN"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267494"/>
            <a:ext cx="8496944" cy="3046988"/>
          </a:xfrm>
          <a:prstGeom prst="rect">
            <a:avLst/>
          </a:prstGeom>
        </p:spPr>
        <p:txBody>
          <a:bodyPr wrap="square">
            <a:spAutoFit/>
          </a:bodyPr>
          <a:lstStyle/>
          <a:p>
            <a:pPr algn="just" fontAlgn="ctr"/>
            <a:r>
              <a:rPr lang="en-US" altLang="zh-CN" sz="2400" dirty="0" smtClean="0"/>
              <a:t>    A </a:t>
            </a:r>
            <a:r>
              <a:rPr lang="en-US" altLang="zh-CN" sz="2400" dirty="0"/>
              <a:t>year passed and we settled into a routine. Peeper slept on our back yard each night and, in typical goose fashion, used it as a latrine(</a:t>
            </a:r>
            <a:r>
              <a:rPr lang="zh-CN" altLang="zh-CN" sz="2400" dirty="0"/>
              <a:t>公共厕所</a:t>
            </a:r>
            <a:r>
              <a:rPr lang="en-US" altLang="zh-CN" sz="2400" dirty="0"/>
              <a:t>). My dad would spray off all the goose droppings daily. Part of this ceremony included Dad throwing Peeper up into the air so he could flap its wings and flew a loop(</a:t>
            </a:r>
            <a:r>
              <a:rPr lang="zh-CN" altLang="zh-CN" sz="2400" dirty="0"/>
              <a:t>圈</a:t>
            </a:r>
            <a:r>
              <a:rPr lang="en-US" altLang="zh-CN" sz="2400" dirty="0"/>
              <a:t>) around the house, and then came back again once the porch was clean.</a:t>
            </a:r>
            <a:endParaRPr lang="zh-CN" altLang="zh-CN" sz="2400" dirty="0"/>
          </a:p>
          <a:p>
            <a:pPr algn="just" fontAlgn="ctr"/>
            <a:r>
              <a:rPr lang="en-US" altLang="zh-CN" sz="2400" dirty="0" smtClean="0"/>
              <a:t>    Days </a:t>
            </a:r>
            <a:r>
              <a:rPr lang="en-US" altLang="zh-CN" sz="2400" dirty="0"/>
              <a:t>turned into weeks, and weeks turned into months. </a:t>
            </a:r>
            <a:endParaRPr lang="zh-CN" altLang="zh-CN"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123478"/>
            <a:ext cx="8496944" cy="5016758"/>
          </a:xfrm>
          <a:prstGeom prst="rect">
            <a:avLst/>
          </a:prstGeom>
        </p:spPr>
        <p:txBody>
          <a:bodyPr wrap="square">
            <a:spAutoFit/>
          </a:bodyPr>
          <a:lstStyle/>
          <a:p>
            <a:r>
              <a:rPr lang="en-US" altLang="zh-CN" sz="2000" b="1" dirty="0">
                <a:solidFill>
                  <a:srgbClr val="002060"/>
                </a:solidFill>
              </a:rPr>
              <a:t>Before we knew it, the little thing had grown into a big bird with two powerful wings. </a:t>
            </a:r>
            <a:r>
              <a:rPr lang="en-US" altLang="zh-CN" sz="2000" b="1" dirty="0" smtClean="0">
                <a:solidFill>
                  <a:srgbClr val="002060"/>
                </a:solidFill>
              </a:rPr>
              <a:t>__________________________________________________________</a:t>
            </a:r>
            <a:endParaRPr lang="en-US" altLang="zh-CN" sz="2000" b="1" dirty="0" smtClean="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endParaRPr lang="en-US" altLang="zh-CN" sz="2000" b="1" dirty="0" smtClean="0">
              <a:solidFill>
                <a:srgbClr val="002060"/>
              </a:solidFill>
            </a:endParaRPr>
          </a:p>
          <a:p>
            <a:pPr algn="just"/>
            <a:r>
              <a:rPr lang="en-US" altLang="zh-CN" sz="2000" b="1" dirty="0" smtClean="0">
                <a:solidFill>
                  <a:srgbClr val="002060"/>
                </a:solidFill>
              </a:rPr>
              <a:t>It </a:t>
            </a:r>
            <a:r>
              <a:rPr lang="en-US" altLang="zh-CN" sz="2000" b="1" dirty="0">
                <a:solidFill>
                  <a:srgbClr val="002060"/>
                </a:solidFill>
              </a:rPr>
              <a:t>came as a total surprise to me when, in 2019, an adult goose made his way back to my family home.</a:t>
            </a:r>
            <a:endParaRPr lang="en-US" altLang="zh-CN" sz="2000" b="1" dirty="0" smtClean="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endParaRPr lang="zh-CN" altLang="zh-CN" sz="20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54305" y="0"/>
            <a:ext cx="8078135" cy="5143500"/>
          </a:xfrm>
          <a:prstGeom prst="rect">
            <a:avLst/>
          </a:prstGeom>
        </p:spPr>
      </p:pic>
      <p:sp>
        <p:nvSpPr>
          <p:cNvPr id="5" name="矩形 4"/>
          <p:cNvSpPr/>
          <p:nvPr/>
        </p:nvSpPr>
        <p:spPr>
          <a:xfrm>
            <a:off x="0" y="0"/>
            <a:ext cx="9144000" cy="5143500"/>
          </a:xfrm>
          <a:prstGeom prst="rect">
            <a:avLst/>
          </a:prstGeom>
          <a:gradFill flip="none" rotWithShape="1">
            <a:gsLst>
              <a:gs pos="56000">
                <a:schemeClr val="accent3">
                  <a:alpha val="0"/>
                </a:schemeClr>
              </a:gs>
              <a:gs pos="15000">
                <a:srgbClr val="FFDE75">
                  <a:lumMod val="82000"/>
                  <a:lumOff val="18000"/>
                </a:srgbClr>
              </a:gs>
              <a:gs pos="15000">
                <a:srgbClr val="FFDE75"/>
              </a:gs>
              <a:gs pos="94000">
                <a:schemeClr val="accent6">
                  <a:lumMod val="24000"/>
                  <a:lumOff val="76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 name="标题 1"/>
          <p:cNvSpPr>
            <a:spLocks noGrp="1"/>
          </p:cNvSpPr>
          <p:nvPr>
            <p:ph type="ctrTitle"/>
          </p:nvPr>
        </p:nvSpPr>
        <p:spPr>
          <a:xfrm>
            <a:off x="4355976" y="1419622"/>
            <a:ext cx="5400600" cy="1358652"/>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en-US" sz="2800" b="1" spc="50" dirty="0" smtClean="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黑体" panose="02010609060101010101" pitchFamily="49" charset="-122"/>
                <a:ea typeface="黑体" panose="02010609060101010101" pitchFamily="49" charset="-122"/>
                <a:sym typeface="+mn-ea"/>
              </a:rPr>
              <a:t>2023</a:t>
            </a:r>
            <a:r>
              <a:rPr lang="zh-CN" altLang="en-US" sz="2800" b="1" spc="50" dirty="0" smtClean="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黑体" panose="02010609060101010101" pitchFamily="49" charset="-122"/>
                <a:ea typeface="黑体" panose="02010609060101010101" pitchFamily="49" charset="-122"/>
                <a:sym typeface="+mn-ea"/>
              </a:rPr>
              <a:t>年</a:t>
            </a:r>
            <a:r>
              <a:rPr lang="en-US" altLang="zh-CN" sz="2800" b="1" spc="50" dirty="0" smtClean="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黑体" panose="02010609060101010101" pitchFamily="49" charset="-122"/>
                <a:ea typeface="黑体" panose="02010609060101010101" pitchFamily="49" charset="-122"/>
                <a:sym typeface="+mn-ea"/>
              </a:rPr>
              <a:t>1</a:t>
            </a:r>
            <a:r>
              <a:rPr lang="zh-CN" altLang="en-US" sz="2800" b="1" spc="50" dirty="0" smtClean="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黑体" panose="02010609060101010101" pitchFamily="49" charset="-122"/>
                <a:ea typeface="黑体" panose="02010609060101010101" pitchFamily="49" charset="-122"/>
                <a:sym typeface="+mn-ea"/>
              </a:rPr>
              <a:t>月浙江</a:t>
            </a:r>
            <a:br>
              <a:rPr lang="en-US" altLang="zh-CN" sz="2800" b="1" spc="50" dirty="0" smtClean="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黑体" panose="02010609060101010101" pitchFamily="49" charset="-122"/>
                <a:ea typeface="黑体" panose="02010609060101010101" pitchFamily="49" charset="-122"/>
                <a:sym typeface="+mn-ea"/>
              </a:rPr>
            </a:br>
            <a:r>
              <a:rPr lang="zh-CN" altLang="en-US" sz="2800" b="1" spc="50" dirty="0" smtClean="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黑体" panose="02010609060101010101" pitchFamily="49" charset="-122"/>
                <a:ea typeface="黑体" panose="02010609060101010101" pitchFamily="49" charset="-122"/>
                <a:sym typeface="+mn-ea"/>
              </a:rPr>
              <a:t>首考读后续写</a:t>
            </a:r>
            <a:endParaRPr lang="zh-CN" altLang="en-US" sz="2800" b="1" spc="50" dirty="0">
              <a:ln w="11430"/>
              <a:gradFill>
                <a:gsLst>
                  <a:gs pos="25000">
                    <a:schemeClr val="accent2">
                      <a:satMod val="155000"/>
                    </a:schemeClr>
                  </a:gs>
                  <a:gs pos="100000">
                    <a:schemeClr val="accent2">
                      <a:shade val="45000"/>
                      <a:satMod val="165000"/>
                    </a:schemeClr>
                  </a:gs>
                </a:gsLst>
                <a:lin ang="5400000"/>
              </a:gradFill>
              <a:effectLst>
                <a:glow rad="63500">
                  <a:schemeClr val="accent2">
                    <a:satMod val="175000"/>
                    <a:alpha val="40000"/>
                  </a:schemeClr>
                </a:glow>
                <a:outerShdw blurRad="76200" dist="50800" dir="5400000" algn="tl" rotWithShape="0">
                  <a:srgbClr val="000000">
                    <a:alpha val="65000"/>
                  </a:srgbClr>
                </a:outerShdw>
              </a:effectLst>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23478"/>
            <a:ext cx="9145016" cy="3395066"/>
          </a:xfrm>
        </p:spPr>
        <p:txBody>
          <a:bodyPr/>
          <a:lstStyle/>
          <a:p>
            <a:pPr marL="0" indent="0">
              <a:buNone/>
            </a:pPr>
            <a:r>
              <a:rPr lang="zh-CN" altLang="en-US" sz="1600" b="1" dirty="0" smtClean="0">
                <a:solidFill>
                  <a:srgbClr val="C00000"/>
                </a:solidFill>
                <a:effectLst>
                  <a:outerShdw blurRad="38100" dist="38100" dir="2700000" algn="tl">
                    <a:srgbClr val="000000">
                      <a:alpha val="43137"/>
                    </a:srgbClr>
                  </a:outerShdw>
                </a:effectLst>
              </a:rPr>
              <a:t>细节描写</a:t>
            </a:r>
            <a:endParaRPr lang="en-US" altLang="zh-CN" sz="1600" b="1" dirty="0" smtClean="0">
              <a:solidFill>
                <a:srgbClr val="C00000"/>
              </a:solidFill>
              <a:effectLst>
                <a:outerShdw blurRad="38100" dist="38100" dir="2700000" algn="tl">
                  <a:srgbClr val="000000">
                    <a:alpha val="43137"/>
                  </a:srgbClr>
                </a:outerShdw>
              </a:effectLst>
            </a:endParaRPr>
          </a:p>
          <a:p>
            <a:pPr marL="342900" indent="-342900">
              <a:buAutoNum type="arabicPeriod"/>
            </a:pPr>
            <a:r>
              <a:rPr lang="en-US" altLang="zh-CN" sz="1600" b="1" dirty="0" smtClean="0">
                <a:solidFill>
                  <a:srgbClr val="1552D1"/>
                </a:solidFill>
              </a:rPr>
              <a:t>“</a:t>
            </a:r>
            <a:r>
              <a:rPr lang="en-US" altLang="zh-CN" sz="1600" b="1" dirty="0">
                <a:solidFill>
                  <a:srgbClr val="1552D1"/>
                </a:solidFill>
              </a:rPr>
              <a:t>It must be YOU!” So thrilled was I that I couldn’t help exclaiming. </a:t>
            </a:r>
            <a:endParaRPr lang="en-US" altLang="zh-CN" sz="1600" b="1" dirty="0" smtClean="0">
              <a:solidFill>
                <a:srgbClr val="1552D1"/>
              </a:solidFill>
            </a:endParaRPr>
          </a:p>
          <a:p>
            <a:pPr marL="0" indent="0">
              <a:buNone/>
            </a:pPr>
            <a:r>
              <a:rPr lang="zh-CN" altLang="zh-CN" sz="1600" b="1" dirty="0" smtClean="0"/>
              <a:t>“</a:t>
            </a:r>
            <a:r>
              <a:rPr lang="zh-CN" altLang="zh-CN" sz="1600" b="1" dirty="0"/>
              <a:t>肯定是你！”我是如此激动，情不自禁地大喊</a:t>
            </a:r>
            <a:r>
              <a:rPr lang="zh-CN" altLang="zh-CN" sz="1600" b="1" dirty="0" smtClean="0"/>
              <a:t>。</a:t>
            </a:r>
            <a:r>
              <a:rPr lang="en-US" altLang="zh-CN" sz="1600" b="1" dirty="0">
                <a:solidFill>
                  <a:srgbClr val="1552D1"/>
                </a:solidFill>
              </a:rPr>
              <a:t>[</a:t>
            </a:r>
            <a:r>
              <a:rPr lang="zh-CN" altLang="zh-CN" sz="1600" b="1" dirty="0">
                <a:solidFill>
                  <a:srgbClr val="1552D1"/>
                </a:solidFill>
              </a:rPr>
              <a:t>激动情绪</a:t>
            </a:r>
            <a:r>
              <a:rPr lang="en-US" altLang="zh-CN" sz="1600" b="1" dirty="0">
                <a:solidFill>
                  <a:srgbClr val="1552D1"/>
                </a:solidFill>
              </a:rPr>
              <a:t>/</a:t>
            </a:r>
            <a:r>
              <a:rPr lang="zh-CN" altLang="zh-CN" sz="1600" b="1" dirty="0">
                <a:solidFill>
                  <a:srgbClr val="1552D1"/>
                </a:solidFill>
              </a:rPr>
              <a:t>倒装句</a:t>
            </a:r>
            <a:r>
              <a:rPr lang="en-US" altLang="zh-CN" sz="1600" b="1" dirty="0" smtClean="0">
                <a:solidFill>
                  <a:srgbClr val="1552D1"/>
                </a:solidFill>
              </a:rPr>
              <a:t>]</a:t>
            </a:r>
            <a:endParaRPr lang="zh-CN" altLang="zh-CN" sz="1600" b="1" dirty="0"/>
          </a:p>
          <a:p>
            <a:pPr marL="0" indent="0">
              <a:buNone/>
            </a:pPr>
            <a:r>
              <a:rPr lang="en-US" altLang="zh-CN" sz="1600" b="1" dirty="0">
                <a:solidFill>
                  <a:srgbClr val="1552D1"/>
                </a:solidFill>
              </a:rPr>
              <a:t>2. Never in my wildest dream did I imagine the adorable creature could come back 20 years </a:t>
            </a:r>
            <a:r>
              <a:rPr lang="en-US" altLang="zh-CN" sz="1600" b="1" dirty="0" smtClean="0">
                <a:solidFill>
                  <a:srgbClr val="1552D1"/>
                </a:solidFill>
              </a:rPr>
              <a:t>later</a:t>
            </a:r>
            <a:r>
              <a:rPr lang="en-US" altLang="zh-CN" sz="1600" b="1" dirty="0">
                <a:solidFill>
                  <a:srgbClr val="1552D1"/>
                </a:solidFill>
              </a:rPr>
              <a:t>.</a:t>
            </a:r>
            <a:endParaRPr lang="en-US" altLang="zh-CN" sz="1600" b="1" dirty="0" smtClean="0">
              <a:solidFill>
                <a:srgbClr val="1552D1"/>
              </a:solidFill>
            </a:endParaRPr>
          </a:p>
          <a:p>
            <a:pPr marL="0" indent="0">
              <a:buNone/>
            </a:pPr>
            <a:r>
              <a:rPr lang="zh-CN" altLang="zh-CN" sz="1600" b="1" dirty="0" smtClean="0"/>
              <a:t>我</a:t>
            </a:r>
            <a:r>
              <a:rPr lang="zh-CN" altLang="zh-CN" sz="1600" b="1" dirty="0"/>
              <a:t>做梦都不敢想这只可爱的生物</a:t>
            </a:r>
            <a:r>
              <a:rPr lang="en-US" altLang="zh-CN" sz="1600" b="1" dirty="0"/>
              <a:t>20</a:t>
            </a:r>
            <a:r>
              <a:rPr lang="zh-CN" altLang="zh-CN" sz="1600" b="1" dirty="0"/>
              <a:t>年后会再回来</a:t>
            </a:r>
            <a:r>
              <a:rPr lang="zh-CN" altLang="zh-CN" sz="1600" b="1" dirty="0" smtClean="0"/>
              <a:t>。</a:t>
            </a:r>
            <a:r>
              <a:rPr lang="en-US" altLang="zh-CN" sz="1600" b="1" dirty="0" smtClean="0">
                <a:solidFill>
                  <a:srgbClr val="1552D1"/>
                </a:solidFill>
              </a:rPr>
              <a:t> [</a:t>
            </a:r>
            <a:r>
              <a:rPr lang="zh-CN" altLang="zh-CN" sz="1600" b="1" dirty="0">
                <a:solidFill>
                  <a:srgbClr val="1552D1"/>
                </a:solidFill>
              </a:rPr>
              <a:t>倒装句</a:t>
            </a:r>
            <a:r>
              <a:rPr lang="en-US" altLang="zh-CN" sz="1600" b="1" dirty="0" smtClean="0">
                <a:solidFill>
                  <a:srgbClr val="1552D1"/>
                </a:solidFill>
              </a:rPr>
              <a:t>]</a:t>
            </a:r>
            <a:endParaRPr lang="zh-CN" altLang="zh-CN" sz="1600" b="1" dirty="0"/>
          </a:p>
          <a:p>
            <a:pPr marL="0" indent="0">
              <a:buNone/>
            </a:pPr>
            <a:r>
              <a:rPr lang="en-US" altLang="zh-CN" sz="1600" b="1" dirty="0">
                <a:solidFill>
                  <a:srgbClr val="1552D1"/>
                </a:solidFill>
              </a:rPr>
              <a:t>3. I watched her flying gracefully high in the sky and smiled with relief.</a:t>
            </a:r>
            <a:endParaRPr lang="zh-CN" altLang="zh-CN" sz="1600" b="1" dirty="0">
              <a:solidFill>
                <a:srgbClr val="1552D1"/>
              </a:solidFill>
            </a:endParaRPr>
          </a:p>
          <a:p>
            <a:pPr marL="0" indent="0">
              <a:buNone/>
            </a:pPr>
            <a:r>
              <a:rPr lang="zh-CN" altLang="zh-CN" sz="1600" b="1" dirty="0"/>
              <a:t>我看着她优雅地在空中飞翔，欣慰地笑了笑</a:t>
            </a:r>
            <a:r>
              <a:rPr lang="en-US" altLang="zh-CN" sz="1600" b="1" dirty="0"/>
              <a:t>.</a:t>
            </a:r>
            <a:endParaRPr lang="zh-CN" altLang="zh-CN" sz="1600" b="1" dirty="0"/>
          </a:p>
          <a:p>
            <a:pPr marL="0" indent="0">
              <a:buNone/>
            </a:pPr>
            <a:r>
              <a:rPr lang="en-US" altLang="zh-CN" sz="1600" b="1" dirty="0">
                <a:solidFill>
                  <a:srgbClr val="1552D1"/>
                </a:solidFill>
              </a:rPr>
              <a:t>4. live in harmony with</a:t>
            </a:r>
            <a:r>
              <a:rPr lang="en-US" altLang="zh-CN" sz="1600" b="1" dirty="0" smtClean="0">
                <a:solidFill>
                  <a:srgbClr val="1552D1"/>
                </a:solidFill>
              </a:rPr>
              <a:t>. </a:t>
            </a:r>
            <a:endParaRPr lang="en-US" altLang="zh-CN" sz="1600" b="1" dirty="0" smtClean="0">
              <a:solidFill>
                <a:srgbClr val="1552D1"/>
              </a:solidFill>
            </a:endParaRPr>
          </a:p>
          <a:p>
            <a:pPr marL="0" indent="0">
              <a:buNone/>
            </a:pPr>
            <a:r>
              <a:rPr lang="zh-CN" altLang="zh-CN" sz="1600" b="1" dirty="0" smtClean="0"/>
              <a:t>和</a:t>
            </a:r>
            <a:r>
              <a:rPr lang="zh-CN" altLang="zh-CN" sz="1600" b="1" dirty="0"/>
              <a:t>……和谐</a:t>
            </a:r>
            <a:r>
              <a:rPr lang="zh-CN" altLang="zh-CN" sz="1600" b="1" dirty="0" smtClean="0"/>
              <a:t>共处</a:t>
            </a:r>
            <a:r>
              <a:rPr lang="en-US" altLang="zh-CN" sz="1600" b="1" dirty="0">
                <a:solidFill>
                  <a:srgbClr val="1552D1"/>
                </a:solidFill>
              </a:rPr>
              <a:t>[</a:t>
            </a:r>
            <a:r>
              <a:rPr lang="zh-CN" altLang="zh-CN" sz="1600" b="1" dirty="0">
                <a:solidFill>
                  <a:srgbClr val="1552D1"/>
                </a:solidFill>
              </a:rPr>
              <a:t>结尾感悟</a:t>
            </a:r>
            <a:r>
              <a:rPr lang="en-US" altLang="zh-CN" sz="1600" b="1" dirty="0">
                <a:solidFill>
                  <a:srgbClr val="1552D1"/>
                </a:solidFill>
              </a:rPr>
              <a:t>] </a:t>
            </a:r>
            <a:endParaRPr lang="zh-CN" altLang="zh-CN" sz="1600" b="1" dirty="0">
              <a:solidFill>
                <a:srgbClr val="1552D1"/>
              </a:solidFill>
            </a:endParaRPr>
          </a:p>
          <a:p>
            <a:pPr marL="0" indent="0">
              <a:buNone/>
            </a:pPr>
            <a:r>
              <a:rPr lang="en-US" altLang="zh-CN" sz="1600" b="1" dirty="0">
                <a:solidFill>
                  <a:srgbClr val="1552D1"/>
                </a:solidFill>
              </a:rPr>
              <a:t>5. It was a truly heart-warming moment and one that would never </a:t>
            </a:r>
            <a:r>
              <a:rPr lang="en-US" altLang="zh-CN" sz="1600" b="1" dirty="0" smtClean="0">
                <a:solidFill>
                  <a:srgbClr val="1552D1"/>
                </a:solidFill>
              </a:rPr>
              <a:t>vanish</a:t>
            </a:r>
            <a:r>
              <a:rPr lang="en-US" altLang="zh-CN" sz="1600" b="1" dirty="0">
                <a:solidFill>
                  <a:srgbClr val="1552D1"/>
                </a:solidFill>
              </a:rPr>
              <a:t> . </a:t>
            </a:r>
            <a:endParaRPr lang="en-US" altLang="zh-CN" sz="1600" b="1" dirty="0" smtClean="0">
              <a:solidFill>
                <a:srgbClr val="1552D1"/>
              </a:solidFill>
            </a:endParaRPr>
          </a:p>
          <a:p>
            <a:pPr marL="0" indent="0">
              <a:buNone/>
            </a:pPr>
            <a:r>
              <a:rPr lang="zh-CN" altLang="zh-CN" sz="1600" b="1" dirty="0" smtClean="0"/>
              <a:t>这</a:t>
            </a:r>
            <a:r>
              <a:rPr lang="zh-CN" altLang="zh-CN" sz="1600" b="1" dirty="0"/>
              <a:t>是一个真正温暖且永恒的时刻</a:t>
            </a:r>
            <a:r>
              <a:rPr lang="zh-CN" altLang="zh-CN" sz="1600" b="1" dirty="0" smtClean="0"/>
              <a:t>。</a:t>
            </a:r>
            <a:r>
              <a:rPr lang="en-US" altLang="zh-CN" sz="1600" b="1" dirty="0" smtClean="0">
                <a:solidFill>
                  <a:srgbClr val="1552D1"/>
                </a:solidFill>
              </a:rPr>
              <a:t> [</a:t>
            </a:r>
            <a:r>
              <a:rPr lang="zh-CN" altLang="zh-CN" sz="1600" b="1" dirty="0">
                <a:solidFill>
                  <a:srgbClr val="1552D1"/>
                </a:solidFill>
              </a:rPr>
              <a:t>结尾感叹</a:t>
            </a:r>
            <a:r>
              <a:rPr lang="en-US" altLang="zh-CN" sz="1600" b="1" dirty="0" smtClean="0">
                <a:solidFill>
                  <a:srgbClr val="1552D1"/>
                </a:solidFill>
              </a:rPr>
              <a:t>]</a:t>
            </a:r>
            <a:endParaRPr lang="zh-CN" altLang="zh-CN" sz="1600" b="1" dirty="0"/>
          </a:p>
          <a:p>
            <a:pPr marL="0" indent="0">
              <a:buNone/>
            </a:pPr>
            <a:r>
              <a:rPr lang="en-US" altLang="zh-CN" sz="1600" b="1" dirty="0">
                <a:solidFill>
                  <a:srgbClr val="1552D1"/>
                </a:solidFill>
              </a:rPr>
              <a:t>6. The days with him is a unique gift that needs to be appreciated and treasured. </a:t>
            </a:r>
            <a:endParaRPr lang="en-US" altLang="zh-CN" sz="1600" b="1" dirty="0" smtClean="0">
              <a:solidFill>
                <a:srgbClr val="1552D1"/>
              </a:solidFill>
            </a:endParaRPr>
          </a:p>
          <a:p>
            <a:pPr marL="0" indent="0">
              <a:buNone/>
            </a:pPr>
            <a:r>
              <a:rPr lang="zh-CN" altLang="zh-CN" sz="1600" b="1" dirty="0" smtClean="0"/>
              <a:t>跟</a:t>
            </a:r>
            <a:r>
              <a:rPr lang="zh-CN" altLang="zh-CN" sz="1600" b="1" dirty="0"/>
              <a:t>他在一起的日子是一份独特的礼物，需要欣赏和珍惜</a:t>
            </a:r>
            <a:r>
              <a:rPr lang="zh-CN" altLang="zh-CN" sz="1600" b="1" dirty="0" smtClean="0"/>
              <a:t>。</a:t>
            </a:r>
            <a:r>
              <a:rPr lang="en-US" altLang="zh-CN" sz="1600" b="1" dirty="0">
                <a:solidFill>
                  <a:srgbClr val="1552D1"/>
                </a:solidFill>
              </a:rPr>
              <a:t>[</a:t>
            </a:r>
            <a:r>
              <a:rPr lang="zh-CN" altLang="zh-CN" sz="1600" b="1" dirty="0">
                <a:solidFill>
                  <a:srgbClr val="1552D1"/>
                </a:solidFill>
              </a:rPr>
              <a:t>结尾</a:t>
            </a:r>
            <a:r>
              <a:rPr lang="zh-CN" altLang="zh-CN" sz="1600" b="1" dirty="0" smtClean="0">
                <a:solidFill>
                  <a:srgbClr val="1552D1"/>
                </a:solidFill>
              </a:rPr>
              <a:t>感叹</a:t>
            </a:r>
            <a:r>
              <a:rPr lang="en-US" altLang="zh-CN" sz="1600" b="1" dirty="0" smtClean="0">
                <a:solidFill>
                  <a:srgbClr val="1552D1"/>
                </a:solidFill>
              </a:rPr>
              <a:t>]</a:t>
            </a:r>
            <a:endParaRPr lang="zh-CN" altLang="zh-CN" sz="1600" b="1" dirty="0"/>
          </a:p>
          <a:p>
            <a:pPr marL="0" indent="0">
              <a:buNone/>
            </a:pPr>
            <a:r>
              <a:rPr lang="en-US" altLang="zh-CN" sz="1600" b="1" dirty="0">
                <a:solidFill>
                  <a:srgbClr val="1552D1"/>
                </a:solidFill>
              </a:rPr>
              <a:t>7. At that </a:t>
            </a:r>
            <a:r>
              <a:rPr lang="en-US" altLang="zh-CN" sz="1600" b="1" dirty="0" smtClean="0">
                <a:solidFill>
                  <a:srgbClr val="1552D1"/>
                </a:solidFill>
              </a:rPr>
              <a:t>moment, </a:t>
            </a:r>
            <a:r>
              <a:rPr lang="en-US" altLang="zh-CN" sz="1600" b="1" dirty="0">
                <a:solidFill>
                  <a:srgbClr val="1552D1"/>
                </a:solidFill>
              </a:rPr>
              <a:t>merriness and touch mingled, welling up into my heart, tears rolling down my cheeks. </a:t>
            </a:r>
            <a:endParaRPr lang="en-US" altLang="zh-CN" sz="1600" b="1" dirty="0" smtClean="0">
              <a:solidFill>
                <a:srgbClr val="1552D1"/>
              </a:solidFill>
            </a:endParaRPr>
          </a:p>
          <a:p>
            <a:pPr marL="0" indent="0">
              <a:buNone/>
            </a:pPr>
            <a:r>
              <a:rPr lang="zh-CN" altLang="zh-CN" sz="1600" b="1" dirty="0" smtClean="0"/>
              <a:t>在</a:t>
            </a:r>
            <a:r>
              <a:rPr lang="zh-CN" altLang="zh-CN" sz="1600" b="1" dirty="0"/>
              <a:t>那个时候，愉快和感动交织，涌入我的内心，我的眼泪从我脸颊滑落</a:t>
            </a:r>
            <a:r>
              <a:rPr lang="zh-CN" altLang="zh-CN" sz="1600" b="1" dirty="0" smtClean="0"/>
              <a:t>。</a:t>
            </a:r>
            <a:r>
              <a:rPr lang="en-US" altLang="zh-CN" sz="1600" b="1" dirty="0">
                <a:solidFill>
                  <a:srgbClr val="1552D1"/>
                </a:solidFill>
              </a:rPr>
              <a:t>[</a:t>
            </a:r>
            <a:r>
              <a:rPr lang="zh-CN" altLang="zh-CN" sz="1600" b="1" dirty="0">
                <a:solidFill>
                  <a:srgbClr val="1552D1"/>
                </a:solidFill>
              </a:rPr>
              <a:t>结尾</a:t>
            </a:r>
            <a:r>
              <a:rPr lang="en-US" altLang="zh-CN" sz="1600" b="1" dirty="0">
                <a:solidFill>
                  <a:srgbClr val="1552D1"/>
                </a:solidFill>
              </a:rPr>
              <a:t>/</a:t>
            </a:r>
            <a:r>
              <a:rPr lang="zh-CN" altLang="zh-CN" sz="1600" b="1" dirty="0">
                <a:solidFill>
                  <a:srgbClr val="1552D1"/>
                </a:solidFill>
              </a:rPr>
              <a:t>情绪渲染</a:t>
            </a:r>
            <a:r>
              <a:rPr lang="en-US" altLang="zh-CN" sz="1600" b="1" dirty="0">
                <a:solidFill>
                  <a:srgbClr val="1552D1"/>
                </a:solidFill>
              </a:rPr>
              <a:t>/</a:t>
            </a:r>
            <a:r>
              <a:rPr lang="zh-CN" altLang="zh-CN" sz="1600" b="1" dirty="0">
                <a:solidFill>
                  <a:srgbClr val="1552D1"/>
                </a:solidFill>
              </a:rPr>
              <a:t>画面定格</a:t>
            </a:r>
            <a:r>
              <a:rPr lang="en-US" altLang="zh-CN" sz="1600" b="1" dirty="0">
                <a:solidFill>
                  <a:srgbClr val="1552D1"/>
                </a:solidFill>
              </a:rPr>
              <a:t>]</a:t>
            </a:r>
            <a:endParaRPr lang="zh-CN" altLang="zh-CN" sz="1600" b="1" dirty="0">
              <a:solidFill>
                <a:srgbClr val="1552D1"/>
              </a:solidFill>
            </a:endParaRPr>
          </a:p>
          <a:p>
            <a:pPr marL="0" indent="0">
              <a:buNone/>
            </a:pPr>
            <a:endParaRPr lang="zh-CN" altLang="zh-CN" sz="1600" b="1" dirty="0"/>
          </a:p>
          <a:p>
            <a:pPr marL="0" indent="0">
              <a:buNone/>
            </a:pPr>
            <a:endParaRPr lang="zh-CN" alt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1000"/>
                                        <p:tgtEl>
                                          <p:spTgt spid="3">
                                            <p:txEl>
                                              <p:pRg st="5" end="5"/>
                                            </p:txEl>
                                          </p:spTgt>
                                        </p:tgtEl>
                                      </p:cBhvr>
                                    </p:animEffect>
                                    <p:anim calcmode="lin" valueType="num">
                                      <p:cBhvr>
                                        <p:cTn id="2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anim calcmode="lin" valueType="num">
                                      <p:cBhvr>
                                        <p:cTn id="2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1000"/>
                                        <p:tgtEl>
                                          <p:spTgt spid="3">
                                            <p:txEl>
                                              <p:pRg st="9" end="9"/>
                                            </p:txEl>
                                          </p:spTgt>
                                        </p:tgtEl>
                                      </p:cBhvr>
                                    </p:animEffect>
                                    <p:anim calcmode="lin" valueType="num">
                                      <p:cBhvr>
                                        <p:cTn id="3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1000"/>
                                        <p:tgtEl>
                                          <p:spTgt spid="3">
                                            <p:txEl>
                                              <p:pRg st="11" end="11"/>
                                            </p:txEl>
                                          </p:spTgt>
                                        </p:tgtEl>
                                      </p:cBhvr>
                                    </p:animEffect>
                                    <p:anim calcmode="lin" valueType="num">
                                      <p:cBhvr>
                                        <p:cTn id="4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fade">
                                      <p:cBhvr>
                                        <p:cTn id="48" dur="1000"/>
                                        <p:tgtEl>
                                          <p:spTgt spid="3">
                                            <p:txEl>
                                              <p:pRg st="13" end="13"/>
                                            </p:txEl>
                                          </p:spTgt>
                                        </p:tgtEl>
                                      </p:cBhvr>
                                    </p:animEffect>
                                    <p:anim calcmode="lin" valueType="num">
                                      <p:cBhvr>
                                        <p:cTn id="4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123478"/>
            <a:ext cx="8640960" cy="4524315"/>
          </a:xfrm>
          <a:prstGeom prst="rect">
            <a:avLst/>
          </a:prstGeom>
        </p:spPr>
        <p:txBody>
          <a:bodyPr wrap="square">
            <a:spAutoFit/>
          </a:bodyPr>
          <a:lstStyle/>
          <a:p>
            <a:pPr algn="just" fontAlgn="ctr"/>
            <a:r>
              <a:rPr lang="en-US" altLang="zh-CN" sz="2400" b="1" i="1" dirty="0" smtClean="0"/>
              <a:t>Before </a:t>
            </a:r>
            <a:r>
              <a:rPr lang="en-US" altLang="zh-CN" sz="2400" b="1" i="1" dirty="0"/>
              <a:t>we knew it, the little thing had grown into a big bird with two powerful wings. </a:t>
            </a:r>
            <a:r>
              <a:rPr lang="en-US" altLang="zh-CN" sz="2400" dirty="0"/>
              <a:t>One day, when Dad threw Peeper into the air, he just flew away and didn’t come back. With night falling, all of us became increasingly nervous. We searched everywhere for him, called his name and even peeped like him, </a:t>
            </a:r>
            <a:r>
              <a:rPr lang="en-US" altLang="zh-CN" sz="2400" b="1" dirty="0">
                <a:solidFill>
                  <a:srgbClr val="1552D1"/>
                </a:solidFill>
              </a:rPr>
              <a:t>anxiously expecting his return</a:t>
            </a:r>
            <a:r>
              <a:rPr lang="en-US" altLang="zh-CN" sz="2400" dirty="0"/>
              <a:t>. But the special buddy never appeared again. Suddenly losing the special companion, </a:t>
            </a:r>
            <a:r>
              <a:rPr lang="en-US" altLang="zh-CN" sz="2400" b="1" dirty="0">
                <a:solidFill>
                  <a:srgbClr val="1552D1"/>
                </a:solidFill>
              </a:rPr>
              <a:t>everyone felt like drifting in the ocean of sadness</a:t>
            </a:r>
            <a:r>
              <a:rPr lang="en-US" altLang="zh-CN" sz="2400" dirty="0"/>
              <a:t>. </a:t>
            </a:r>
            <a:r>
              <a:rPr lang="en-US" altLang="zh-CN" sz="2400" b="1" dirty="0">
                <a:solidFill>
                  <a:srgbClr val="1552D1"/>
                </a:solidFill>
              </a:rPr>
              <a:t>It took quite a long time before we accepted the fact that he was thoroughly missing</a:t>
            </a:r>
            <a:r>
              <a:rPr lang="en-US" altLang="zh-CN" sz="2400" dirty="0"/>
              <a:t>. Meanwhile, we could only pray he found his parents and </a:t>
            </a:r>
            <a:r>
              <a:rPr lang="en-US" altLang="zh-CN" sz="2400" b="1" dirty="0">
                <a:solidFill>
                  <a:srgbClr val="1552D1"/>
                </a:solidFill>
              </a:rPr>
              <a:t>went off on his natural way</a:t>
            </a:r>
            <a:r>
              <a:rPr lang="en-US" altLang="zh-CN" sz="2400" dirty="0"/>
              <a:t>. Twenty years passed, and Peeper turned into </a:t>
            </a:r>
            <a:r>
              <a:rPr lang="en-US" altLang="zh-CN" sz="2400" b="1" dirty="0">
                <a:solidFill>
                  <a:srgbClr val="1552D1"/>
                </a:solidFill>
              </a:rPr>
              <a:t>a fond memory </a:t>
            </a:r>
            <a:r>
              <a:rPr lang="en-US" altLang="zh-CN" sz="2400" dirty="0"/>
              <a:t>for my family. </a:t>
            </a:r>
            <a:endParaRPr lang="zh-CN" altLang="zh-CN"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123478"/>
            <a:ext cx="8640960" cy="5262979"/>
          </a:xfrm>
          <a:prstGeom prst="rect">
            <a:avLst/>
          </a:prstGeom>
        </p:spPr>
        <p:txBody>
          <a:bodyPr wrap="square">
            <a:spAutoFit/>
          </a:bodyPr>
          <a:lstStyle/>
          <a:p>
            <a:pPr algn="just"/>
            <a:r>
              <a:rPr lang="en-US" altLang="zh-CN" sz="2400" b="1" i="1" dirty="0" smtClean="0"/>
              <a:t>It </a:t>
            </a:r>
            <a:r>
              <a:rPr lang="en-US" altLang="zh-CN" sz="2400" b="1" i="1" dirty="0"/>
              <a:t>came as a total surprise to me when, in 2019, an adult goose made his way back to my family home. </a:t>
            </a:r>
            <a:r>
              <a:rPr lang="en-US" altLang="zh-CN" sz="2400" dirty="0"/>
              <a:t>He did all of the same things Peeper used to do in Peeper’s old ways, and </a:t>
            </a:r>
            <a:r>
              <a:rPr lang="en-US" altLang="zh-CN" sz="2400" b="1" dirty="0">
                <a:solidFill>
                  <a:srgbClr val="1552D1"/>
                </a:solidFill>
              </a:rPr>
              <a:t>much to my astonishment</a:t>
            </a:r>
            <a:r>
              <a:rPr lang="en-US" altLang="zh-CN" sz="2400" dirty="0"/>
              <a:t>, he even </a:t>
            </a:r>
            <a:r>
              <a:rPr lang="en-US" altLang="zh-CN" sz="2400" b="1" dirty="0">
                <a:solidFill>
                  <a:srgbClr val="1552D1"/>
                </a:solidFill>
              </a:rPr>
              <a:t>responded to </a:t>
            </a:r>
            <a:r>
              <a:rPr lang="en-US" altLang="zh-CN" sz="2400" dirty="0"/>
              <a:t>the name Peeper. “It must be YOU!” </a:t>
            </a:r>
            <a:r>
              <a:rPr lang="en-US" altLang="zh-CN" sz="2400" b="1" dirty="0">
                <a:solidFill>
                  <a:srgbClr val="1552D1"/>
                </a:solidFill>
              </a:rPr>
              <a:t>So thrilled was I that I couldn’t help exclaiming</a:t>
            </a:r>
            <a:r>
              <a:rPr lang="en-US" altLang="zh-CN" sz="2400" dirty="0"/>
              <a:t>. </a:t>
            </a:r>
            <a:r>
              <a:rPr lang="en-US" altLang="zh-CN" sz="2400" b="1" dirty="0">
                <a:solidFill>
                  <a:srgbClr val="1552D1"/>
                </a:solidFill>
              </a:rPr>
              <a:t>Never in my wildest dream did I imagine the adorable creature could come back 20 years later. </a:t>
            </a:r>
            <a:r>
              <a:rPr lang="en-US" altLang="zh-CN" sz="2400" dirty="0"/>
              <a:t>This experience has been much more meaningful to me than numerous things in my life. </a:t>
            </a:r>
            <a:r>
              <a:rPr lang="en-US" altLang="zh-CN" sz="2400" b="1" dirty="0">
                <a:solidFill>
                  <a:srgbClr val="1552D1"/>
                </a:solidFill>
              </a:rPr>
              <a:t>Beyond our reach high in the sky</a:t>
            </a:r>
            <a:r>
              <a:rPr lang="en-US" altLang="zh-CN" sz="2400" dirty="0"/>
              <a:t>, birds also have feelings like our human beings, so do many other living things. </a:t>
            </a:r>
            <a:r>
              <a:rPr lang="en-US" altLang="zh-CN" sz="2400" b="1" dirty="0">
                <a:solidFill>
                  <a:srgbClr val="1552D1"/>
                </a:solidFill>
              </a:rPr>
              <a:t>We human beings should learn to get along well with them. We need each other’s care and protection.</a:t>
            </a:r>
            <a:endParaRPr lang="zh-CN" altLang="zh-CN" sz="2400" b="1" dirty="0">
              <a:solidFill>
                <a:srgbClr val="1552D1"/>
              </a:solidFill>
            </a:endParaRPr>
          </a:p>
          <a:p>
            <a:pPr algn="just" fontAlgn="ctr"/>
            <a:endParaRPr lang="zh-CN" altLang="zh-CN"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195486"/>
            <a:ext cx="8229600" cy="3395066"/>
          </a:xfrm>
        </p:spPr>
        <p:txBody>
          <a:bodyPr/>
          <a:lstStyle/>
          <a:p>
            <a:pPr marL="0" indent="0">
              <a:buNone/>
            </a:pPr>
            <a:r>
              <a:rPr lang="en-US" altLang="zh-CN" b="1" dirty="0" smtClean="0"/>
              <a:t>(</a:t>
            </a:r>
            <a:r>
              <a:rPr lang="zh-CN" altLang="en-US" b="1" dirty="0" smtClean="0"/>
              <a:t>相似续写</a:t>
            </a:r>
            <a:r>
              <a:rPr lang="en-US" altLang="zh-CN" b="1" dirty="0" smtClean="0"/>
              <a:t>2) </a:t>
            </a:r>
            <a:endParaRPr lang="en-US" altLang="zh-CN" b="1" dirty="0" smtClean="0"/>
          </a:p>
          <a:p>
            <a:pPr marL="0" indent="0" algn="just">
              <a:buNone/>
            </a:pPr>
            <a:r>
              <a:rPr lang="en-US" altLang="zh-CN" b="1" dirty="0"/>
              <a:t> </a:t>
            </a:r>
            <a:r>
              <a:rPr lang="en-US" altLang="zh-CN" b="1" dirty="0" smtClean="0"/>
              <a:t>   In </a:t>
            </a:r>
            <a:r>
              <a:rPr lang="en-US" altLang="zh-CN" b="1" dirty="0"/>
              <a:t>late December, the cow path near our house in Tennessee was still covered with leaves, but I knew snow would be falling soon enough. My younger brother, Buddy Earl, and I were on an important mission: Go to Uncle Tommie’s place and get a goose(</a:t>
            </a:r>
            <a:r>
              <a:rPr lang="zh-CN" altLang="zh-CN" b="1" dirty="0"/>
              <a:t>鹅</a:t>
            </a:r>
            <a:r>
              <a:rPr lang="en-US" altLang="zh-CN" b="1" dirty="0"/>
              <a:t>). The hiking over Little Mountain and getting there would be worth it. Uncle Tommie raised the best geese around, and he’d offered to give us one for Christmas dinner.</a:t>
            </a:r>
            <a:endParaRPr lang="zh-CN" altLang="zh-CN" b="1" dirty="0"/>
          </a:p>
          <a:p>
            <a:pPr marL="0" indent="0" algn="just">
              <a:buNone/>
            </a:pPr>
            <a:endParaRPr lang="zh-CN" alt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95486"/>
            <a:ext cx="8928992" cy="3395066"/>
          </a:xfrm>
        </p:spPr>
        <p:txBody>
          <a:bodyPr/>
          <a:lstStyle/>
          <a:p>
            <a:pPr marL="0" indent="0" algn="just">
              <a:buNone/>
            </a:pPr>
            <a:r>
              <a:rPr lang="en-US" altLang="zh-CN" b="1" dirty="0" smtClean="0"/>
              <a:t>    Uncle </a:t>
            </a:r>
            <a:r>
              <a:rPr lang="en-US" altLang="zh-CN" b="1" dirty="0"/>
              <a:t>Tommie met us at the door. “I’m not rushing you boys,” he said, “but as light snow started, you’d better get the goose and head home.” It didn’t take me long to pick up a goose from his yard. Buddy and I said a quick thank you and goodbye. The snow came down harder, wind blowing every way.</a:t>
            </a:r>
            <a:endParaRPr lang="zh-CN" altLang="zh-CN" b="1" dirty="0"/>
          </a:p>
          <a:p>
            <a:pPr marL="0" indent="0" algn="just">
              <a:buNone/>
            </a:pPr>
            <a:r>
              <a:rPr lang="en-US" altLang="zh-CN" b="1" dirty="0" smtClean="0"/>
              <a:t>    “</a:t>
            </a:r>
            <a:r>
              <a:rPr lang="en-US" altLang="zh-CN" b="1" dirty="0"/>
              <a:t>I’m as cold as ice. How about you?” asked Buddy.</a:t>
            </a:r>
            <a:endParaRPr lang="zh-CN" altLang="zh-CN" b="1" dirty="0"/>
          </a:p>
          <a:p>
            <a:pPr marL="0" indent="0" algn="just">
              <a:buNone/>
            </a:pPr>
            <a:r>
              <a:rPr lang="en-US" altLang="zh-CN" b="1" dirty="0" smtClean="0"/>
              <a:t>    I </a:t>
            </a:r>
            <a:r>
              <a:rPr lang="en-US" altLang="zh-CN" b="1" dirty="0"/>
              <a:t>tapped the goose’s head. “I wish we had feathers to keep us warm like you,” I said. “Or heavier coats.”</a:t>
            </a:r>
            <a:endParaRPr lang="zh-CN" altLang="zh-CN" b="1" dirty="0"/>
          </a:p>
          <a:p>
            <a:pPr marL="0" indent="0" algn="just">
              <a:buNone/>
            </a:pPr>
            <a:r>
              <a:rPr lang="en-US" altLang="zh-CN" b="1" dirty="0" smtClean="0"/>
              <a:t>    </a:t>
            </a:r>
            <a:endParaRPr lang="zh-CN" altLang="en-US"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23478"/>
            <a:ext cx="8928992" cy="3395066"/>
          </a:xfrm>
        </p:spPr>
        <p:txBody>
          <a:bodyPr/>
          <a:lstStyle/>
          <a:p>
            <a:pPr marL="0" indent="0" algn="just">
              <a:buNone/>
            </a:pPr>
            <a:r>
              <a:rPr lang="en-US" altLang="zh-CN" b="1" dirty="0" smtClean="0"/>
              <a:t>    “</a:t>
            </a:r>
            <a:r>
              <a:rPr lang="en-US" altLang="zh-CN" b="1" dirty="0"/>
              <a:t>Doug, I’m freezing,” Buddy said. I could hardly hear him over the wind and my own chattering teeth. “I think we should go back.” The idea was attractive, but we were closer to home than to Uncle Tommie’s house. We had to push on.</a:t>
            </a:r>
            <a:endParaRPr lang="zh-CN" altLang="zh-CN" b="1" dirty="0"/>
          </a:p>
          <a:p>
            <a:pPr marL="0" indent="0" algn="just">
              <a:buNone/>
            </a:pPr>
            <a:r>
              <a:rPr lang="en-US" altLang="zh-CN" b="1" dirty="0" smtClean="0"/>
              <a:t>    I </a:t>
            </a:r>
            <a:r>
              <a:rPr lang="en-US" altLang="zh-CN" b="1" dirty="0"/>
              <a:t>held the goose closer to my chest. The bird was the only warm thing about me. I stepped in front of my brother. “Buddy, open your coat!” “Are you crazy?” He asked. “I’ll lose the little warmth I have.” When he saw I was serious, he slowly unzipped (</a:t>
            </a:r>
            <a:r>
              <a:rPr lang="zh-CN" altLang="zh-CN" b="1" dirty="0"/>
              <a:t>拉开</a:t>
            </a:r>
            <a:r>
              <a:rPr lang="en-US" altLang="zh-CN" b="1" dirty="0"/>
              <a:t>……</a:t>
            </a:r>
            <a:r>
              <a:rPr lang="zh-CN" altLang="zh-CN" b="1" dirty="0"/>
              <a:t>的拉链</a:t>
            </a:r>
            <a:r>
              <a:rPr lang="en-US" altLang="zh-CN" b="1" dirty="0"/>
              <a:t>) his coat and opened it. I placed the warm goose inside his coat and zipped it back up. “Make sure you keep the goose’s head out so it can breathe.” Buddy sighed happily. My plan was working.</a:t>
            </a:r>
            <a:endParaRPr lang="zh-CN" altLang="zh-CN" b="1" dirty="0"/>
          </a:p>
          <a:p>
            <a:pPr marL="0" indent="0" algn="just">
              <a:buNone/>
            </a:pPr>
            <a:endParaRPr lang="zh-CN" alt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123478"/>
            <a:ext cx="8496944" cy="4708981"/>
          </a:xfrm>
          <a:prstGeom prst="rect">
            <a:avLst/>
          </a:prstGeom>
        </p:spPr>
        <p:txBody>
          <a:bodyPr wrap="square">
            <a:spAutoFit/>
          </a:bodyPr>
          <a:lstStyle/>
          <a:p>
            <a:pPr algn="just"/>
            <a:r>
              <a:rPr lang="en-US" altLang="zh-CN" sz="2000" b="1" dirty="0" smtClean="0">
                <a:solidFill>
                  <a:srgbClr val="002060"/>
                </a:solidFill>
              </a:rPr>
              <a:t>“</a:t>
            </a:r>
            <a:r>
              <a:rPr lang="en-US" altLang="zh-CN" sz="2000" b="1" dirty="0">
                <a:solidFill>
                  <a:srgbClr val="002060"/>
                </a:solidFill>
              </a:rPr>
              <a:t>Doug, it is time for you to open your coat. ” </a:t>
            </a:r>
            <a:endParaRPr lang="en-US" altLang="zh-CN" sz="2000" b="1" dirty="0" smtClean="0">
              <a:solidFill>
                <a:srgbClr val="002060"/>
              </a:solidFill>
            </a:endParaRPr>
          </a:p>
          <a:p>
            <a:pPr algn="just"/>
            <a:r>
              <a:rPr lang="en-US" altLang="zh-CN" sz="2000" b="1" dirty="0" smtClean="0">
                <a:solidFill>
                  <a:srgbClr val="002060"/>
                </a:solidFill>
              </a:rPr>
              <a:t>__________________________________________________________</a:t>
            </a:r>
            <a:endParaRPr lang="en-US" altLang="zh-CN" sz="2000" b="1" dirty="0" smtClean="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endParaRPr lang="en-US" altLang="zh-CN" sz="2000" b="1" dirty="0" smtClean="0">
              <a:solidFill>
                <a:srgbClr val="002060"/>
              </a:solidFill>
            </a:endParaRPr>
          </a:p>
          <a:p>
            <a:pPr algn="just"/>
            <a:r>
              <a:rPr lang="en-US" altLang="zh-CN" sz="2000" b="1" dirty="0" smtClean="0">
                <a:solidFill>
                  <a:srgbClr val="002060"/>
                </a:solidFill>
              </a:rPr>
              <a:t>Hearing </a:t>
            </a:r>
            <a:r>
              <a:rPr lang="en-US" altLang="zh-CN" sz="2000" b="1" dirty="0">
                <a:solidFill>
                  <a:srgbClr val="002060"/>
                </a:solidFill>
              </a:rPr>
              <a:t>our surviving experience, my parents hesitated about what to do with the goose. </a:t>
            </a:r>
            <a:endParaRPr lang="en-US" altLang="zh-CN" sz="2000" b="1" dirty="0" smtClean="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r>
              <a:rPr lang="en-US" altLang="zh-CN" sz="2000" b="1" dirty="0">
                <a:solidFill>
                  <a:srgbClr val="002060"/>
                </a:solidFill>
              </a:rPr>
              <a:t>__________________________________________________________</a:t>
            </a:r>
            <a:endParaRPr lang="en-US" altLang="zh-CN" sz="2000" b="1" dirty="0">
              <a:solidFill>
                <a:srgbClr val="002060"/>
              </a:solidFill>
            </a:endParaRPr>
          </a:p>
          <a:p>
            <a:pPr algn="just"/>
            <a:endParaRPr lang="zh-CN" altLang="zh-CN" sz="2000" b="1" dirty="0">
              <a:solidFill>
                <a:srgbClr val="00206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123478"/>
            <a:ext cx="8280920" cy="5355312"/>
          </a:xfrm>
          <a:prstGeom prst="rect">
            <a:avLst/>
          </a:prstGeom>
        </p:spPr>
        <p:txBody>
          <a:bodyPr wrap="square">
            <a:spAutoFit/>
          </a:bodyPr>
          <a:lstStyle/>
          <a:p>
            <a:r>
              <a:rPr lang="zh-CN" altLang="en-US" b="1" dirty="0" smtClean="0">
                <a:solidFill>
                  <a:srgbClr val="C00000"/>
                </a:solidFill>
                <a:effectLst>
                  <a:outerShdw blurRad="38100" dist="38100" dir="2700000" algn="tl">
                    <a:srgbClr val="000000">
                      <a:alpha val="43137"/>
                    </a:srgbClr>
                  </a:outerShdw>
                </a:effectLst>
              </a:rPr>
              <a:t>细节</a:t>
            </a:r>
            <a:r>
              <a:rPr lang="zh-CN" altLang="en-US" b="1" dirty="0">
                <a:solidFill>
                  <a:srgbClr val="C00000"/>
                </a:solidFill>
                <a:effectLst>
                  <a:outerShdw blurRad="38100" dist="38100" dir="2700000" algn="tl">
                    <a:srgbClr val="000000">
                      <a:alpha val="43137"/>
                    </a:srgbClr>
                  </a:outerShdw>
                </a:effectLst>
              </a:rPr>
              <a:t>描写</a:t>
            </a:r>
            <a:endParaRPr lang="en-US" altLang="zh-CN" b="1" dirty="0" smtClean="0">
              <a:solidFill>
                <a:srgbClr val="C00000"/>
              </a:solidFill>
              <a:effectLst>
                <a:outerShdw blurRad="38100" dist="38100" dir="2700000" algn="tl">
                  <a:srgbClr val="000000">
                    <a:alpha val="43137"/>
                  </a:srgbClr>
                </a:outerShdw>
              </a:effectLst>
            </a:endParaRPr>
          </a:p>
          <a:p>
            <a:pPr marL="342900" indent="-342900">
              <a:buAutoNum type="arabicPeriod"/>
            </a:pPr>
            <a:r>
              <a:rPr lang="en-US" altLang="zh-CN" b="1" dirty="0" smtClean="0">
                <a:solidFill>
                  <a:srgbClr val="1552D1"/>
                </a:solidFill>
              </a:rPr>
              <a:t>Buddy’s </a:t>
            </a:r>
            <a:r>
              <a:rPr lang="en-US" altLang="zh-CN" b="1" dirty="0">
                <a:solidFill>
                  <a:srgbClr val="1552D1"/>
                </a:solidFill>
              </a:rPr>
              <a:t>words floated into my ears. </a:t>
            </a:r>
            <a:endParaRPr lang="en-US" altLang="zh-CN" b="1" dirty="0" smtClean="0">
              <a:solidFill>
                <a:srgbClr val="1552D1"/>
              </a:solidFill>
            </a:endParaRPr>
          </a:p>
          <a:p>
            <a:r>
              <a:rPr lang="en-US" altLang="zh-CN" b="1" dirty="0" smtClean="0"/>
              <a:t>Buddy</a:t>
            </a:r>
            <a:r>
              <a:rPr lang="zh-CN" altLang="zh-CN" b="1" dirty="0"/>
              <a:t>的话飘进我的耳朵。</a:t>
            </a:r>
            <a:r>
              <a:rPr lang="en-US" altLang="zh-CN" b="1" dirty="0"/>
              <a:t>[</a:t>
            </a:r>
            <a:r>
              <a:rPr lang="zh-CN" altLang="zh-CN" b="1" dirty="0"/>
              <a:t>无灵；听觉</a:t>
            </a:r>
            <a:r>
              <a:rPr lang="en-US" altLang="zh-CN" b="1" dirty="0"/>
              <a:t>]</a:t>
            </a:r>
            <a:endParaRPr lang="zh-CN" altLang="zh-CN" b="1" dirty="0"/>
          </a:p>
          <a:p>
            <a:r>
              <a:rPr lang="en-US" altLang="zh-CN" b="1" dirty="0">
                <a:solidFill>
                  <a:srgbClr val="1552D1"/>
                </a:solidFill>
              </a:rPr>
              <a:t>2. A warm current of energy permeated my heart. </a:t>
            </a:r>
            <a:endParaRPr lang="en-US" altLang="zh-CN" b="1" dirty="0">
              <a:solidFill>
                <a:srgbClr val="1552D1"/>
              </a:solidFill>
            </a:endParaRPr>
          </a:p>
          <a:p>
            <a:r>
              <a:rPr lang="zh-CN" altLang="zh-CN" b="1" dirty="0" smtClean="0"/>
              <a:t>一</a:t>
            </a:r>
            <a:r>
              <a:rPr lang="zh-CN" altLang="zh-CN" b="1" dirty="0"/>
              <a:t>股暖流洋溢心房。</a:t>
            </a:r>
            <a:r>
              <a:rPr lang="en-US" altLang="zh-CN" b="1" dirty="0"/>
              <a:t>[</a:t>
            </a:r>
            <a:r>
              <a:rPr lang="zh-CN" altLang="zh-CN" b="1" dirty="0"/>
              <a:t>无灵；身体内部</a:t>
            </a:r>
            <a:r>
              <a:rPr lang="en-US" altLang="zh-CN" b="1" dirty="0"/>
              <a:t>]</a:t>
            </a:r>
            <a:endParaRPr lang="zh-CN" altLang="zh-CN" b="1" dirty="0"/>
          </a:p>
          <a:p>
            <a:r>
              <a:rPr lang="en-US" altLang="zh-CN" b="1" dirty="0">
                <a:solidFill>
                  <a:srgbClr val="1552D1"/>
                </a:solidFill>
              </a:rPr>
              <a:t>3. Fierce wind was blowing.  </a:t>
            </a:r>
            <a:endParaRPr lang="en-US" altLang="zh-CN" b="1" dirty="0" smtClean="0">
              <a:solidFill>
                <a:srgbClr val="1552D1"/>
              </a:solidFill>
            </a:endParaRPr>
          </a:p>
          <a:p>
            <a:r>
              <a:rPr lang="zh-CN" altLang="zh-CN" b="1" dirty="0" smtClean="0"/>
              <a:t>猛烈</a:t>
            </a:r>
            <a:r>
              <a:rPr lang="zh-CN" altLang="zh-CN" b="1" dirty="0"/>
              <a:t>的风吹着。</a:t>
            </a:r>
            <a:r>
              <a:rPr lang="en-US" altLang="zh-CN" b="1" dirty="0"/>
              <a:t>[</a:t>
            </a:r>
            <a:r>
              <a:rPr lang="zh-CN" altLang="zh-CN" b="1" dirty="0"/>
              <a:t>环境</a:t>
            </a:r>
            <a:r>
              <a:rPr lang="en-US" altLang="zh-CN" b="1" dirty="0"/>
              <a:t>]</a:t>
            </a:r>
            <a:endParaRPr lang="zh-CN" altLang="zh-CN" b="1" dirty="0"/>
          </a:p>
          <a:p>
            <a:r>
              <a:rPr lang="en-US" altLang="zh-CN" b="1" dirty="0">
                <a:solidFill>
                  <a:srgbClr val="1552D1"/>
                </a:solidFill>
              </a:rPr>
              <a:t>4. gently stroke(d) its fine white feathers  </a:t>
            </a:r>
            <a:endParaRPr lang="en-US" altLang="zh-CN" b="1" dirty="0" smtClean="0">
              <a:solidFill>
                <a:srgbClr val="1552D1"/>
              </a:solidFill>
            </a:endParaRPr>
          </a:p>
          <a:p>
            <a:r>
              <a:rPr lang="zh-CN" altLang="zh-CN" b="1" dirty="0" smtClean="0"/>
              <a:t>轻轻地</a:t>
            </a:r>
            <a:r>
              <a:rPr lang="zh-CN" altLang="zh-CN" b="1" dirty="0"/>
              <a:t>抚摸它上好的白色羽毛</a:t>
            </a:r>
            <a:r>
              <a:rPr lang="en-US" altLang="zh-CN" b="1" dirty="0"/>
              <a:t> [</a:t>
            </a:r>
            <a:r>
              <a:rPr lang="zh-CN" altLang="zh-CN" b="1" dirty="0"/>
              <a:t>动作；动物</a:t>
            </a:r>
            <a:r>
              <a:rPr lang="en-US" altLang="zh-CN" b="1" dirty="0"/>
              <a:t>]</a:t>
            </a:r>
            <a:endParaRPr lang="zh-CN" altLang="zh-CN" b="1" dirty="0"/>
          </a:p>
          <a:p>
            <a:r>
              <a:rPr lang="en-US" altLang="zh-CN" b="1" dirty="0">
                <a:solidFill>
                  <a:srgbClr val="1552D1"/>
                </a:solidFill>
              </a:rPr>
              <a:t>5. The goose, as if knowing what had happened, lifted its head proudly, letting out a long, loud and emotional cackle. </a:t>
            </a:r>
            <a:endParaRPr lang="en-US" altLang="zh-CN" b="1" dirty="0" smtClean="0">
              <a:solidFill>
                <a:srgbClr val="1552D1"/>
              </a:solidFill>
            </a:endParaRPr>
          </a:p>
          <a:p>
            <a:r>
              <a:rPr lang="zh-CN" altLang="zh-CN" b="1" dirty="0" smtClean="0"/>
              <a:t>这</a:t>
            </a:r>
            <a:r>
              <a:rPr lang="zh-CN" altLang="zh-CN" b="1" dirty="0"/>
              <a:t>只鹅好像知道发生了什么一般，骄傲地抬起头，发出一长串响亮而情绪激动的咯咯叫。</a:t>
            </a:r>
            <a:r>
              <a:rPr lang="en-US" altLang="zh-CN" b="1" dirty="0"/>
              <a:t>[</a:t>
            </a:r>
            <a:r>
              <a:rPr lang="zh-CN" altLang="zh-CN" b="1" dirty="0"/>
              <a:t>比喻；动物动作</a:t>
            </a:r>
            <a:r>
              <a:rPr lang="en-US" altLang="zh-CN" b="1" dirty="0"/>
              <a:t>]</a:t>
            </a:r>
            <a:endParaRPr lang="zh-CN" altLang="zh-CN" b="1" dirty="0"/>
          </a:p>
          <a:p>
            <a:r>
              <a:rPr lang="en-US" altLang="zh-CN" b="1" dirty="0">
                <a:solidFill>
                  <a:srgbClr val="1552D1"/>
                </a:solidFill>
              </a:rPr>
              <a:t>6. The goose narrowly escaped being delicious food on the table. </a:t>
            </a:r>
            <a:endParaRPr lang="zh-CN" altLang="zh-CN" b="1" dirty="0">
              <a:solidFill>
                <a:srgbClr val="1552D1"/>
              </a:solidFill>
            </a:endParaRPr>
          </a:p>
          <a:p>
            <a:r>
              <a:rPr lang="zh-CN" altLang="zh-CN" b="1" dirty="0"/>
              <a:t>这只鹅侥幸逃过一劫，没有变成餐桌美食。</a:t>
            </a:r>
            <a:r>
              <a:rPr lang="en-US" altLang="zh-CN" b="1" dirty="0"/>
              <a:t>[What a narrow escape! </a:t>
            </a:r>
            <a:r>
              <a:rPr lang="zh-CN" altLang="zh-CN" b="1" dirty="0"/>
              <a:t>好险啊！</a:t>
            </a:r>
            <a:r>
              <a:rPr lang="en-US" altLang="zh-CN" b="1" dirty="0"/>
              <a:t>]</a:t>
            </a:r>
            <a:endParaRPr lang="zh-CN" altLang="zh-CN" b="1" dirty="0"/>
          </a:p>
          <a:p>
            <a:r>
              <a:rPr lang="en-US" altLang="zh-CN" b="1" dirty="0">
                <a:solidFill>
                  <a:srgbClr val="1552D1"/>
                </a:solidFill>
              </a:rPr>
              <a:t>7. Laughter and chat were echoing in our home while snowflakes was dancing out of the window. </a:t>
            </a:r>
            <a:endParaRPr lang="en-US" altLang="zh-CN" b="1" dirty="0" smtClean="0">
              <a:solidFill>
                <a:srgbClr val="1552D1"/>
              </a:solidFill>
            </a:endParaRPr>
          </a:p>
          <a:p>
            <a:r>
              <a:rPr lang="zh-CN" altLang="en-US" b="1" dirty="0"/>
              <a:t>欢笑</a:t>
            </a:r>
            <a:r>
              <a:rPr lang="zh-CN" altLang="en-US" b="1" dirty="0" smtClean="0"/>
              <a:t>和闲聊在家里回荡而雪花在窗外飞舞。</a:t>
            </a:r>
            <a:r>
              <a:rPr lang="en-US" altLang="zh-CN" b="1" dirty="0" smtClean="0"/>
              <a:t>[</a:t>
            </a:r>
            <a:r>
              <a:rPr lang="zh-CN" altLang="zh-CN" b="1" dirty="0"/>
              <a:t>环境；画面定格</a:t>
            </a:r>
            <a:r>
              <a:rPr lang="en-US" altLang="zh-CN" b="1" dirty="0" smtClean="0"/>
              <a:t>]</a:t>
            </a:r>
            <a:endParaRPr lang="en-US" altLang="zh-CN" b="1" dirty="0" smtClean="0"/>
          </a:p>
          <a:p>
            <a:endParaRPr lang="zh-CN" altLang="zh-CN"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 calcmode="lin" valueType="num">
                                      <p:cBhvr additive="base">
                                        <p:cTn id="2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fade">
                                      <p:cBhvr>
                                        <p:cTn id="33" dur="1000"/>
                                        <p:tgtEl>
                                          <p:spTgt spid="2">
                                            <p:txEl>
                                              <p:pRg st="9" end="9"/>
                                            </p:txEl>
                                          </p:spTgt>
                                        </p:tgtEl>
                                      </p:cBhvr>
                                    </p:animEffect>
                                    <p:anim calcmode="lin" valueType="num">
                                      <p:cBhvr>
                                        <p:cTn id="34"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fade">
                                      <p:cBhvr>
                                        <p:cTn id="40" dur="1000"/>
                                        <p:tgtEl>
                                          <p:spTgt spid="2">
                                            <p:txEl>
                                              <p:pRg st="11" end="11"/>
                                            </p:txEl>
                                          </p:spTgt>
                                        </p:tgtEl>
                                      </p:cBhvr>
                                    </p:animEffect>
                                    <p:anim calcmode="lin" valueType="num">
                                      <p:cBhvr>
                                        <p:cTn id="41"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Effect transition="in" filter="fade">
                                      <p:cBhvr>
                                        <p:cTn id="47" dur="1000"/>
                                        <p:tgtEl>
                                          <p:spTgt spid="2">
                                            <p:txEl>
                                              <p:pRg st="13" end="13"/>
                                            </p:txEl>
                                          </p:spTgt>
                                        </p:tgtEl>
                                      </p:cBhvr>
                                    </p:animEffect>
                                    <p:anim calcmode="lin" valueType="num">
                                      <p:cBhvr>
                                        <p:cTn id="4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123478"/>
            <a:ext cx="8496944" cy="4708981"/>
          </a:xfrm>
          <a:prstGeom prst="rect">
            <a:avLst/>
          </a:prstGeom>
        </p:spPr>
        <p:txBody>
          <a:bodyPr wrap="square">
            <a:spAutoFit/>
          </a:bodyPr>
          <a:lstStyle/>
          <a:p>
            <a:pPr algn="just"/>
            <a:r>
              <a:rPr lang="en-US" altLang="zh-CN" sz="2000" b="1" i="1" dirty="0" smtClean="0">
                <a:solidFill>
                  <a:srgbClr val="002060"/>
                </a:solidFill>
              </a:rPr>
              <a:t>“</a:t>
            </a:r>
            <a:r>
              <a:rPr lang="en-US" altLang="zh-CN" sz="2000" b="1" i="1" dirty="0">
                <a:solidFill>
                  <a:srgbClr val="002060"/>
                </a:solidFill>
              </a:rPr>
              <a:t>Doug, it is time for you to open your coat. ” </a:t>
            </a:r>
            <a:r>
              <a:rPr lang="en-US" altLang="zh-CN" sz="2000" dirty="0">
                <a:solidFill>
                  <a:srgbClr val="002060"/>
                </a:solidFill>
              </a:rPr>
              <a:t>Buddy</a:t>
            </a:r>
            <a:r>
              <a:rPr lang="en-US" altLang="zh-CN" sz="2000" b="1" dirty="0">
                <a:solidFill>
                  <a:srgbClr val="002060"/>
                </a:solidFill>
              </a:rPr>
              <a:t> </a:t>
            </a:r>
            <a:r>
              <a:rPr lang="en-US" altLang="zh-CN" sz="2000" b="1" dirty="0">
                <a:solidFill>
                  <a:srgbClr val="C00000"/>
                </a:solidFill>
              </a:rPr>
              <a:t>hand</a:t>
            </a:r>
            <a:r>
              <a:rPr lang="en-US" altLang="zh-CN" sz="2000" dirty="0">
                <a:solidFill>
                  <a:srgbClr val="002060"/>
                </a:solidFill>
              </a:rPr>
              <a:t>ed the goose </a:t>
            </a:r>
            <a:r>
              <a:rPr lang="en-US" altLang="zh-CN" sz="2000" b="1" dirty="0">
                <a:solidFill>
                  <a:srgbClr val="C00000"/>
                </a:solidFill>
              </a:rPr>
              <a:t>to </a:t>
            </a:r>
            <a:r>
              <a:rPr lang="en-US" altLang="zh-CN" sz="2000" dirty="0">
                <a:solidFill>
                  <a:srgbClr val="002060"/>
                </a:solidFill>
              </a:rPr>
              <a:t>me. </a:t>
            </a:r>
            <a:r>
              <a:rPr lang="en-US" altLang="zh-CN" sz="2000" b="1" dirty="0">
                <a:solidFill>
                  <a:srgbClr val="C00000"/>
                </a:solidFill>
              </a:rPr>
              <a:t>Its feathered body was as warm as angel feathers </a:t>
            </a:r>
            <a:r>
              <a:rPr lang="en-US" altLang="zh-CN" sz="2000" dirty="0">
                <a:solidFill>
                  <a:srgbClr val="002060"/>
                </a:solidFill>
              </a:rPr>
              <a:t>inside my coat. Putting my freezing hands on its body, </a:t>
            </a:r>
            <a:r>
              <a:rPr lang="en-US" altLang="zh-CN" sz="2000" b="1" dirty="0">
                <a:solidFill>
                  <a:srgbClr val="C00000"/>
                </a:solidFill>
              </a:rPr>
              <a:t>I felt a rush of warmth sweeping over me</a:t>
            </a:r>
            <a:r>
              <a:rPr lang="en-US" altLang="zh-CN" sz="2000" dirty="0">
                <a:solidFill>
                  <a:srgbClr val="002060"/>
                </a:solidFill>
              </a:rPr>
              <a:t>. We </a:t>
            </a:r>
            <a:r>
              <a:rPr lang="en-US" altLang="zh-CN" sz="2000" b="1" dirty="0">
                <a:solidFill>
                  <a:srgbClr val="C00000"/>
                </a:solidFill>
              </a:rPr>
              <a:t>passed</a:t>
            </a:r>
            <a:r>
              <a:rPr lang="en-US" altLang="zh-CN" sz="2000" dirty="0">
                <a:solidFill>
                  <a:srgbClr val="002060"/>
                </a:solidFill>
              </a:rPr>
              <a:t> the goose </a:t>
            </a:r>
            <a:r>
              <a:rPr lang="en-US" altLang="zh-CN" sz="2000" b="1" dirty="0">
                <a:solidFill>
                  <a:srgbClr val="C00000"/>
                </a:solidFill>
              </a:rPr>
              <a:t>back and forth between us </a:t>
            </a:r>
            <a:r>
              <a:rPr lang="en-US" altLang="zh-CN" sz="2000" dirty="0">
                <a:solidFill>
                  <a:srgbClr val="002060"/>
                </a:solidFill>
              </a:rPr>
              <a:t>all the way home, </a:t>
            </a:r>
            <a:r>
              <a:rPr lang="en-US" altLang="zh-CN" sz="2000" b="1" dirty="0">
                <a:solidFill>
                  <a:srgbClr val="C00000"/>
                </a:solidFill>
              </a:rPr>
              <a:t>battling biting cold. After what seemed like ages</a:t>
            </a:r>
            <a:r>
              <a:rPr lang="en-US" altLang="zh-CN" sz="2000" dirty="0">
                <a:solidFill>
                  <a:srgbClr val="002060"/>
                </a:solidFill>
              </a:rPr>
              <a:t>, we got home. </a:t>
            </a:r>
            <a:r>
              <a:rPr lang="en-US" altLang="zh-CN" sz="2000" b="1" dirty="0">
                <a:solidFill>
                  <a:srgbClr val="C00000"/>
                </a:solidFill>
              </a:rPr>
              <a:t>Upon arrival</a:t>
            </a:r>
            <a:r>
              <a:rPr lang="en-US" altLang="zh-CN" sz="2000" dirty="0">
                <a:solidFill>
                  <a:srgbClr val="002060"/>
                </a:solidFill>
              </a:rPr>
              <a:t>, we </a:t>
            </a:r>
            <a:r>
              <a:rPr lang="en-US" altLang="zh-CN" sz="2000" b="1" dirty="0">
                <a:solidFill>
                  <a:srgbClr val="C00000"/>
                </a:solidFill>
              </a:rPr>
              <a:t>couldn’t wait to explain to our parents </a:t>
            </a:r>
            <a:r>
              <a:rPr lang="en-US" altLang="zh-CN" sz="2000" dirty="0">
                <a:solidFill>
                  <a:srgbClr val="002060"/>
                </a:solidFill>
              </a:rPr>
              <a:t>how the goose had kept us from freezing. </a:t>
            </a:r>
            <a:endParaRPr lang="en-US" altLang="zh-CN" sz="2000" dirty="0" smtClean="0">
              <a:solidFill>
                <a:srgbClr val="002060"/>
              </a:solidFill>
            </a:endParaRPr>
          </a:p>
          <a:p>
            <a:pPr algn="just"/>
            <a:r>
              <a:rPr lang="en-US" altLang="zh-CN" sz="2000" b="1" i="1" dirty="0" smtClean="0">
                <a:solidFill>
                  <a:srgbClr val="002060"/>
                </a:solidFill>
              </a:rPr>
              <a:t>Hearing </a:t>
            </a:r>
            <a:r>
              <a:rPr lang="en-US" altLang="zh-CN" sz="2000" b="1" i="1" dirty="0">
                <a:solidFill>
                  <a:srgbClr val="002060"/>
                </a:solidFill>
              </a:rPr>
              <a:t>our surviving experience, my parents hesitated about what to do with the goose. </a:t>
            </a:r>
            <a:r>
              <a:rPr lang="en-US" altLang="zh-CN" sz="2000" dirty="0">
                <a:solidFill>
                  <a:srgbClr val="002060"/>
                </a:solidFill>
              </a:rPr>
              <a:t>“What should we have for Christmas dinner?” They looked at us </a:t>
            </a:r>
            <a:r>
              <a:rPr lang="en-US" altLang="zh-CN" sz="2000" b="1" dirty="0">
                <a:solidFill>
                  <a:srgbClr val="C00000"/>
                </a:solidFill>
              </a:rPr>
              <a:t>with a concerned look</a:t>
            </a:r>
            <a:r>
              <a:rPr lang="en-US" altLang="zh-CN" sz="2000" dirty="0">
                <a:solidFill>
                  <a:srgbClr val="002060"/>
                </a:solidFill>
              </a:rPr>
              <a:t>. “Anything but the goose. He has saved our lives.” Buddy and I </a:t>
            </a:r>
            <a:r>
              <a:rPr lang="en-US" altLang="zh-CN" sz="2000" b="1" dirty="0">
                <a:solidFill>
                  <a:srgbClr val="C00000"/>
                </a:solidFill>
              </a:rPr>
              <a:t>exclaimed</a:t>
            </a:r>
            <a:r>
              <a:rPr lang="en-US" altLang="zh-CN" sz="2000" dirty="0">
                <a:solidFill>
                  <a:srgbClr val="002060"/>
                </a:solidFill>
              </a:rPr>
              <a:t>. </a:t>
            </a:r>
            <a:r>
              <a:rPr lang="en-US" altLang="zh-CN" sz="2000" b="1" dirty="0">
                <a:solidFill>
                  <a:srgbClr val="C00000"/>
                </a:solidFill>
              </a:rPr>
              <a:t>Shifting gazes between us and the goose which was honking as if he were pleading too</a:t>
            </a:r>
            <a:r>
              <a:rPr lang="en-US" altLang="zh-CN" sz="2000" dirty="0">
                <a:solidFill>
                  <a:srgbClr val="002060"/>
                </a:solidFill>
              </a:rPr>
              <a:t>. “Fine. Then we’ll do without it,” my parents </a:t>
            </a:r>
            <a:r>
              <a:rPr lang="en-US" altLang="zh-CN" sz="2000" b="1" dirty="0">
                <a:solidFill>
                  <a:srgbClr val="C00000"/>
                </a:solidFill>
              </a:rPr>
              <a:t>announced</a:t>
            </a:r>
            <a:r>
              <a:rPr lang="en-US" altLang="zh-CN" sz="2000" dirty="0">
                <a:solidFill>
                  <a:srgbClr val="002060"/>
                </a:solidFill>
              </a:rPr>
              <a:t>. </a:t>
            </a:r>
            <a:r>
              <a:rPr lang="en-US" altLang="zh-CN" sz="2000" b="1" dirty="0">
                <a:solidFill>
                  <a:srgbClr val="C00000"/>
                </a:solidFill>
              </a:rPr>
              <a:t>“Hooray!” we sprang to our feet</a:t>
            </a:r>
            <a:r>
              <a:rPr lang="en-US" altLang="zh-CN" sz="2000" dirty="0">
                <a:solidFill>
                  <a:srgbClr val="002060"/>
                </a:solidFill>
              </a:rPr>
              <a:t>. That Christmas, we didn</a:t>
            </a:r>
            <a:r>
              <a:rPr lang="en-US" altLang="zh-CN" sz="2000" b="1" dirty="0">
                <a:solidFill>
                  <a:srgbClr val="C00000"/>
                </a:solidFill>
              </a:rPr>
              <a:t>’t</a:t>
            </a:r>
            <a:r>
              <a:rPr lang="en-US" altLang="zh-CN" sz="2000" dirty="0">
                <a:solidFill>
                  <a:srgbClr val="002060"/>
                </a:solidFill>
              </a:rPr>
              <a:t> have </a:t>
            </a:r>
            <a:r>
              <a:rPr lang="en-US" altLang="zh-CN" sz="2000" b="1" dirty="0">
                <a:solidFill>
                  <a:srgbClr val="C00000"/>
                </a:solidFill>
              </a:rPr>
              <a:t>a grand feast, but </a:t>
            </a:r>
            <a:r>
              <a:rPr lang="en-US" altLang="zh-CN" sz="2000" dirty="0">
                <a:solidFill>
                  <a:srgbClr val="002060"/>
                </a:solidFill>
              </a:rPr>
              <a:t>came </a:t>
            </a:r>
            <a:r>
              <a:rPr lang="en-US" altLang="zh-CN" sz="2000" dirty="0"/>
              <a:t>upon</a:t>
            </a:r>
            <a:r>
              <a:rPr lang="en-US" altLang="zh-CN" sz="2000" b="1" dirty="0">
                <a:solidFill>
                  <a:srgbClr val="C00000"/>
                </a:solidFill>
              </a:rPr>
              <a:t> a hero </a:t>
            </a:r>
            <a:r>
              <a:rPr lang="en-US" altLang="zh-CN" sz="2000" dirty="0">
                <a:solidFill>
                  <a:srgbClr val="002060"/>
                </a:solidFill>
              </a:rPr>
              <a:t>in our life. </a:t>
            </a:r>
            <a:endParaRPr lang="zh-CN" altLang="zh-CN" sz="2000" dirty="0">
              <a:solidFill>
                <a:srgbClr val="00206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11560" y="9978"/>
            <a:ext cx="7729782" cy="5155703"/>
          </a:xfrm>
          <a:prstGeom prst="rect">
            <a:avLst/>
          </a:prstGeom>
        </p:spPr>
      </p:pic>
      <p:sp>
        <p:nvSpPr>
          <p:cNvPr id="6" name="标题 1"/>
          <p:cNvSpPr txBox="1"/>
          <p:nvPr/>
        </p:nvSpPr>
        <p:spPr>
          <a:xfrm>
            <a:off x="518864" y="555526"/>
            <a:ext cx="8229600" cy="857400"/>
          </a:xfrm>
          <a:prstGeom prst="rect">
            <a:avLst/>
          </a:prstGeom>
          <a:noFill/>
          <a:ln w="9525">
            <a:noFill/>
          </a:ln>
        </p:spPr>
        <p:txBody>
          <a:bodyPr anchor="ctr" anchorCtr="0"/>
          <a:lstStyle>
            <a:lvl1pPr marL="0" lvl="0" indent="0" algn="ctr" defTabSz="68580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a:lstStyle>
          <a:p>
            <a:r>
              <a:rPr lang="en-US" altLang="zh-CN" sz="6000" b="1" dirty="0" smtClean="0">
                <a:solidFill>
                  <a:schemeClr val="bg1"/>
                </a:solidFill>
                <a:effectLst>
                  <a:outerShdw blurRad="38100" dist="38100" dir="2700000" algn="tl">
                    <a:srgbClr val="000000">
                      <a:alpha val="43137"/>
                    </a:srgbClr>
                  </a:outerShdw>
                </a:effectLst>
              </a:rPr>
              <a:t>Thanks!</a:t>
            </a:r>
            <a:endParaRPr lang="en-US" altLang="zh-CN" sz="6000" b="1" dirty="0">
              <a:solidFill>
                <a:schemeClr val="bg1"/>
              </a:solidFill>
              <a:effectLst>
                <a:outerShdw blurRad="38100" dist="38100" dir="2700000" algn="tl">
                  <a:srgbClr val="000000">
                    <a:alpha val="43137"/>
                  </a:srgbClr>
                </a:outerShdw>
              </a:effectLst>
            </a:endParaRPr>
          </a:p>
        </p:txBody>
      </p:sp>
      <p:sp>
        <p:nvSpPr>
          <p:cNvPr id="7" name="矩形 6"/>
          <p:cNvSpPr/>
          <p:nvPr/>
        </p:nvSpPr>
        <p:spPr>
          <a:xfrm>
            <a:off x="0" y="9978"/>
            <a:ext cx="9144000" cy="5143500"/>
          </a:xfrm>
          <a:prstGeom prst="rect">
            <a:avLst/>
          </a:prstGeom>
          <a:gradFill flip="none" rotWithShape="1">
            <a:gsLst>
              <a:gs pos="56000">
                <a:schemeClr val="accent3">
                  <a:alpha val="0"/>
                </a:schemeClr>
              </a:gs>
              <a:gs pos="10000">
                <a:schemeClr val="accent5">
                  <a:lumMod val="90000"/>
                </a:schemeClr>
              </a:gs>
              <a:gs pos="92000">
                <a:schemeClr val="accent1"/>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8181" y="8709"/>
            <a:ext cx="9144000" cy="5143500"/>
          </a:xfrm>
          <a:prstGeom prst="rect">
            <a:avLst/>
          </a:prstGeom>
          <a:gradFill flip="none" rotWithShape="1">
            <a:gsLst>
              <a:gs pos="50000">
                <a:schemeClr val="accent3">
                  <a:alpha val="0"/>
                </a:schemeClr>
              </a:gs>
              <a:gs pos="0">
                <a:srgbClr val="FFDE75">
                  <a:lumMod val="82000"/>
                  <a:lumOff val="18000"/>
                </a:srgbClr>
              </a:gs>
              <a:gs pos="0">
                <a:srgbClr val="00B050">
                  <a:alpha val="15000"/>
                </a:srgbClr>
              </a:gs>
              <a:gs pos="100000">
                <a:srgbClr val="0070C0">
                  <a:alpha val="18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流程图: 决策 8"/>
          <p:cNvSpPr/>
          <p:nvPr/>
        </p:nvSpPr>
        <p:spPr>
          <a:xfrm>
            <a:off x="983579" y="1266314"/>
            <a:ext cx="3240360" cy="3041754"/>
          </a:xfrm>
          <a:prstGeom prst="flowChartDecision">
            <a:avLst/>
          </a:prstGeom>
          <a:solidFill>
            <a:srgbClr val="F6F8DC"/>
          </a:solidFill>
          <a:ln w="285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flipV="1">
            <a:off x="2603759" y="4371950"/>
            <a:ext cx="0" cy="432048"/>
          </a:xfrm>
          <a:prstGeom prst="straightConnector1">
            <a:avLst/>
          </a:prstGeom>
          <a:ln w="38100">
            <a:solidFill>
              <a:schemeClr val="accent6">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flipV="1">
            <a:off x="1307615" y="3354546"/>
            <a:ext cx="743919" cy="706816"/>
          </a:xfrm>
          <a:prstGeom prst="straightConnector1">
            <a:avLst/>
          </a:prstGeom>
          <a:ln w="38100">
            <a:solidFill>
              <a:schemeClr val="accent6">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1379623" y="1410330"/>
            <a:ext cx="684076" cy="648072"/>
          </a:xfrm>
          <a:prstGeom prst="straightConnector1">
            <a:avLst/>
          </a:prstGeom>
          <a:ln w="38100">
            <a:solidFill>
              <a:schemeClr val="accent6">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3170053" y="1450483"/>
            <a:ext cx="733915" cy="706816"/>
          </a:xfrm>
          <a:prstGeom prst="straightConnector1">
            <a:avLst/>
          </a:prstGeom>
          <a:ln w="38100">
            <a:solidFill>
              <a:schemeClr val="accent6">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flipH="1">
            <a:off x="3170053" y="3354546"/>
            <a:ext cx="733915" cy="706816"/>
          </a:xfrm>
          <a:prstGeom prst="straightConnector1">
            <a:avLst/>
          </a:prstGeom>
          <a:ln w="38100">
            <a:solidFill>
              <a:schemeClr val="accent6">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2603759" y="1266314"/>
            <a:ext cx="0" cy="360040"/>
          </a:xfrm>
          <a:prstGeom prst="straightConnector1">
            <a:avLst/>
          </a:prstGeom>
          <a:ln w="38100">
            <a:solidFill>
              <a:schemeClr val="accent6">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a:off x="2351731" y="762258"/>
            <a:ext cx="504056" cy="479947"/>
          </a:xfrm>
          <a:prstGeom prst="ellipse">
            <a:avLst/>
          </a:prstGeom>
          <a:solidFill>
            <a:srgbClr val="F2F1D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2315371" y="1548267"/>
            <a:ext cx="576420" cy="82903"/>
          </a:xfrm>
          <a:custGeom>
            <a:avLst/>
            <a:gdLst>
              <a:gd name="connsiteX0" fmla="*/ 0 w 527539"/>
              <a:gd name="connsiteY0" fmla="*/ 28135 h 140940"/>
              <a:gd name="connsiteX1" fmla="*/ 288388 w 527539"/>
              <a:gd name="connsiteY1" fmla="*/ 140677 h 140940"/>
              <a:gd name="connsiteX2" fmla="*/ 527539 w 527539"/>
              <a:gd name="connsiteY2" fmla="*/ 0 h 140940"/>
              <a:gd name="connsiteX3" fmla="*/ 527539 w 527539"/>
              <a:gd name="connsiteY3" fmla="*/ 0 h 140940"/>
            </a:gdLst>
            <a:ahLst/>
            <a:cxnLst>
              <a:cxn ang="0">
                <a:pos x="connsiteX0" y="connsiteY0"/>
              </a:cxn>
              <a:cxn ang="0">
                <a:pos x="connsiteX1" y="connsiteY1"/>
              </a:cxn>
              <a:cxn ang="0">
                <a:pos x="connsiteX2" y="connsiteY2"/>
              </a:cxn>
              <a:cxn ang="0">
                <a:pos x="connsiteX3" y="connsiteY3"/>
              </a:cxn>
            </a:cxnLst>
            <a:rect l="l" t="t" r="r" b="b"/>
            <a:pathLst>
              <a:path w="527539" h="140940">
                <a:moveTo>
                  <a:pt x="0" y="28135"/>
                </a:moveTo>
                <a:cubicBezTo>
                  <a:pt x="100232" y="86750"/>
                  <a:pt x="200465" y="145366"/>
                  <a:pt x="288388" y="140677"/>
                </a:cubicBezTo>
                <a:cubicBezTo>
                  <a:pt x="376311" y="135988"/>
                  <a:pt x="527539" y="0"/>
                  <a:pt x="527539" y="0"/>
                </a:cubicBezTo>
                <a:lnTo>
                  <a:pt x="527539" y="0"/>
                </a:lnTo>
              </a:path>
            </a:pathLst>
          </a:custGeom>
          <a:noFill/>
          <a:ln w="28575">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a:off x="2109480" y="1712430"/>
            <a:ext cx="952197" cy="117963"/>
          </a:xfrm>
          <a:custGeom>
            <a:avLst/>
            <a:gdLst>
              <a:gd name="connsiteX0" fmla="*/ 0 w 527539"/>
              <a:gd name="connsiteY0" fmla="*/ 28135 h 140940"/>
              <a:gd name="connsiteX1" fmla="*/ 288388 w 527539"/>
              <a:gd name="connsiteY1" fmla="*/ 140677 h 140940"/>
              <a:gd name="connsiteX2" fmla="*/ 527539 w 527539"/>
              <a:gd name="connsiteY2" fmla="*/ 0 h 140940"/>
              <a:gd name="connsiteX3" fmla="*/ 527539 w 527539"/>
              <a:gd name="connsiteY3" fmla="*/ 0 h 140940"/>
            </a:gdLst>
            <a:ahLst/>
            <a:cxnLst>
              <a:cxn ang="0">
                <a:pos x="connsiteX0" y="connsiteY0"/>
              </a:cxn>
              <a:cxn ang="0">
                <a:pos x="connsiteX1" y="connsiteY1"/>
              </a:cxn>
              <a:cxn ang="0">
                <a:pos x="connsiteX2" y="connsiteY2"/>
              </a:cxn>
              <a:cxn ang="0">
                <a:pos x="connsiteX3" y="connsiteY3"/>
              </a:cxn>
            </a:cxnLst>
            <a:rect l="l" t="t" r="r" b="b"/>
            <a:pathLst>
              <a:path w="527539" h="140940">
                <a:moveTo>
                  <a:pt x="0" y="28135"/>
                </a:moveTo>
                <a:cubicBezTo>
                  <a:pt x="100232" y="86750"/>
                  <a:pt x="200465" y="145366"/>
                  <a:pt x="288388" y="140677"/>
                </a:cubicBezTo>
                <a:cubicBezTo>
                  <a:pt x="376311" y="135988"/>
                  <a:pt x="527539" y="0"/>
                  <a:pt x="527539" y="0"/>
                </a:cubicBezTo>
                <a:lnTo>
                  <a:pt x="527539" y="0"/>
                </a:lnTo>
              </a:path>
            </a:pathLst>
          </a:custGeom>
          <a:noFill/>
          <a:ln w="28575">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1955687" y="1898496"/>
            <a:ext cx="1296144" cy="159906"/>
          </a:xfrm>
          <a:custGeom>
            <a:avLst/>
            <a:gdLst>
              <a:gd name="connsiteX0" fmla="*/ 0 w 527539"/>
              <a:gd name="connsiteY0" fmla="*/ 28135 h 140940"/>
              <a:gd name="connsiteX1" fmla="*/ 288388 w 527539"/>
              <a:gd name="connsiteY1" fmla="*/ 140677 h 140940"/>
              <a:gd name="connsiteX2" fmla="*/ 527539 w 527539"/>
              <a:gd name="connsiteY2" fmla="*/ 0 h 140940"/>
              <a:gd name="connsiteX3" fmla="*/ 527539 w 527539"/>
              <a:gd name="connsiteY3" fmla="*/ 0 h 140940"/>
            </a:gdLst>
            <a:ahLst/>
            <a:cxnLst>
              <a:cxn ang="0">
                <a:pos x="connsiteX0" y="connsiteY0"/>
              </a:cxn>
              <a:cxn ang="0">
                <a:pos x="connsiteX1" y="connsiteY1"/>
              </a:cxn>
              <a:cxn ang="0">
                <a:pos x="connsiteX2" y="connsiteY2"/>
              </a:cxn>
              <a:cxn ang="0">
                <a:pos x="connsiteX3" y="connsiteY3"/>
              </a:cxn>
            </a:cxnLst>
            <a:rect l="l" t="t" r="r" b="b"/>
            <a:pathLst>
              <a:path w="527539" h="140940">
                <a:moveTo>
                  <a:pt x="0" y="28135"/>
                </a:moveTo>
                <a:cubicBezTo>
                  <a:pt x="100232" y="86750"/>
                  <a:pt x="200465" y="145366"/>
                  <a:pt x="288388" y="140677"/>
                </a:cubicBezTo>
                <a:cubicBezTo>
                  <a:pt x="376311" y="135988"/>
                  <a:pt x="527539" y="0"/>
                  <a:pt x="527539" y="0"/>
                </a:cubicBezTo>
                <a:lnTo>
                  <a:pt x="527539" y="0"/>
                </a:lnTo>
              </a:path>
            </a:pathLst>
          </a:custGeom>
          <a:noFill/>
          <a:ln w="28575">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1772673" y="411510"/>
            <a:ext cx="1739579" cy="461665"/>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2400" b="1" cap="none" spc="0" dirty="0" smtClean="0">
                <a:ln>
                  <a:prstDash val="solid"/>
                </a:ln>
                <a:solidFill>
                  <a:srgbClr val="CB05AA"/>
                </a:solidFill>
                <a:effectLst>
                  <a:outerShdw blurRad="88000" dist="50800" dir="5040000" algn="tl">
                    <a:schemeClr val="accent4">
                      <a:tint val="80000"/>
                      <a:satMod val="250000"/>
                      <a:alpha val="45000"/>
                    </a:schemeClr>
                  </a:outerShdw>
                </a:effectLst>
              </a:rPr>
              <a:t>Evaluation</a:t>
            </a:r>
            <a:endParaRPr lang="zh-CN" altLang="en-US" sz="2400" b="1" cap="none" spc="0" dirty="0">
              <a:ln>
                <a:prstDash val="solid"/>
              </a:ln>
              <a:solidFill>
                <a:srgbClr val="CB05AA"/>
              </a:solidFill>
              <a:effectLst>
                <a:outerShdw blurRad="88000" dist="50800" dir="5040000" algn="tl">
                  <a:schemeClr val="accent4">
                    <a:tint val="80000"/>
                    <a:satMod val="250000"/>
                    <a:alpha val="45000"/>
                  </a:schemeClr>
                </a:outerShdw>
              </a:effectLst>
            </a:endParaRPr>
          </a:p>
        </p:txBody>
      </p:sp>
      <p:sp>
        <p:nvSpPr>
          <p:cNvPr id="42" name="矩形 41"/>
          <p:cNvSpPr/>
          <p:nvPr/>
        </p:nvSpPr>
        <p:spPr>
          <a:xfrm rot="19004156">
            <a:off x="173223" y="1603219"/>
            <a:ext cx="2390399" cy="369332"/>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b="1" cap="none" spc="0" dirty="0" smtClean="0">
                <a:ln>
                  <a:prstDash val="solid"/>
                </a:ln>
                <a:solidFill>
                  <a:srgbClr val="1552D1"/>
                </a:solidFill>
                <a:effectLst>
                  <a:outerShdw blurRad="88000" dist="50800" dir="5040000" algn="tl">
                    <a:schemeClr val="accent4">
                      <a:tint val="80000"/>
                      <a:satMod val="250000"/>
                      <a:alpha val="45000"/>
                    </a:schemeClr>
                  </a:outerShdw>
                </a:effectLst>
              </a:rPr>
              <a:t>Complicating action</a:t>
            </a:r>
            <a:endParaRPr lang="zh-CN" altLang="en-US" b="1" cap="none" spc="0" dirty="0">
              <a:ln>
                <a:prstDash val="solid"/>
              </a:ln>
              <a:solidFill>
                <a:srgbClr val="1552D1"/>
              </a:solidFill>
              <a:effectLst>
                <a:outerShdw blurRad="88000" dist="50800" dir="5040000" algn="tl">
                  <a:schemeClr val="accent4">
                    <a:tint val="80000"/>
                    <a:satMod val="250000"/>
                    <a:alpha val="45000"/>
                  </a:schemeClr>
                </a:outerShdw>
              </a:effectLst>
            </a:endParaRPr>
          </a:p>
        </p:txBody>
      </p:sp>
      <p:sp>
        <p:nvSpPr>
          <p:cNvPr id="43" name="矩形 42"/>
          <p:cNvSpPr/>
          <p:nvPr/>
        </p:nvSpPr>
        <p:spPr>
          <a:xfrm rot="2629853">
            <a:off x="849090" y="3637294"/>
            <a:ext cx="1415772" cy="369332"/>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b="1" dirty="0" smtClean="0">
                <a:ln>
                  <a:prstDash val="solid"/>
                </a:ln>
                <a:solidFill>
                  <a:srgbClr val="C00000"/>
                </a:solidFill>
                <a:effectLst>
                  <a:outerShdw blurRad="88000" dist="50800" dir="5040000" algn="tl">
                    <a:schemeClr val="accent4">
                      <a:tint val="80000"/>
                      <a:satMod val="250000"/>
                      <a:alpha val="45000"/>
                    </a:schemeClr>
                  </a:outerShdw>
                </a:effectLst>
              </a:rPr>
              <a:t>Orientation</a:t>
            </a:r>
            <a:endParaRPr lang="zh-CN" altLang="en-US" b="1" cap="none" spc="0" dirty="0">
              <a:ln>
                <a:prstDash val="solid"/>
              </a:ln>
              <a:solidFill>
                <a:srgbClr val="C00000"/>
              </a:solidFill>
              <a:effectLst>
                <a:outerShdw blurRad="88000" dist="50800" dir="5040000" algn="tl">
                  <a:schemeClr val="accent4">
                    <a:tint val="80000"/>
                    <a:satMod val="250000"/>
                    <a:alpha val="45000"/>
                  </a:schemeClr>
                </a:outerShdw>
              </a:effectLst>
            </a:endParaRPr>
          </a:p>
        </p:txBody>
      </p:sp>
      <p:sp>
        <p:nvSpPr>
          <p:cNvPr id="44" name="矩形 43"/>
          <p:cNvSpPr/>
          <p:nvPr/>
        </p:nvSpPr>
        <p:spPr>
          <a:xfrm rot="2652650">
            <a:off x="2629379" y="1636980"/>
            <a:ext cx="2364751" cy="369332"/>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b="1" cap="none" spc="0" dirty="0" smtClean="0">
                <a:ln>
                  <a:prstDash val="solid"/>
                </a:ln>
                <a:solidFill>
                  <a:srgbClr val="00B050"/>
                </a:solidFill>
                <a:effectLst>
                  <a:outerShdw blurRad="50800" dist="38100" dir="2700000" algn="tl" rotWithShape="0">
                    <a:prstClr val="black">
                      <a:alpha val="40000"/>
                    </a:prstClr>
                  </a:outerShdw>
                </a:effectLst>
              </a:rPr>
              <a:t>Result or resolution</a:t>
            </a:r>
            <a:endParaRPr lang="zh-CN" altLang="en-US" b="1" cap="none" spc="0" dirty="0">
              <a:ln>
                <a:prstDash val="solid"/>
              </a:ln>
              <a:solidFill>
                <a:srgbClr val="00B050"/>
              </a:solidFill>
              <a:effectLst>
                <a:outerShdw blurRad="50800" dist="38100" dir="2700000" algn="tl" rotWithShape="0">
                  <a:prstClr val="black">
                    <a:alpha val="40000"/>
                  </a:prstClr>
                </a:outerShdw>
              </a:effectLst>
            </a:endParaRPr>
          </a:p>
        </p:txBody>
      </p:sp>
      <p:sp>
        <p:nvSpPr>
          <p:cNvPr id="46" name="矩形 45"/>
          <p:cNvSpPr/>
          <p:nvPr/>
        </p:nvSpPr>
        <p:spPr>
          <a:xfrm rot="18933887">
            <a:off x="3306114" y="3637293"/>
            <a:ext cx="761747" cy="369332"/>
          </a:xfrm>
          <a:prstGeom prst="rect">
            <a:avLst/>
          </a:prstGeom>
          <a:noFill/>
        </p:spPr>
        <p:txBody>
          <a:bodyPr wrap="none" lIns="91440" tIns="45720" rIns="91440" bIns="45720">
            <a:spAutoFit/>
          </a:bodyPr>
          <a:lstStyle/>
          <a:p>
            <a:pPr algn="ctr"/>
            <a:r>
              <a:rPr lang="en-US" altLang="zh-CN" dirty="0">
                <a:ln w="10160">
                  <a:solidFill>
                    <a:schemeClr val="accent1"/>
                  </a:solidFill>
                  <a:prstDash val="solid"/>
                </a:ln>
                <a:solidFill>
                  <a:srgbClr val="FFC000"/>
                </a:solidFill>
                <a:effectLst>
                  <a:outerShdw blurRad="50800" dist="38100" dir="2700000" algn="tl" rotWithShape="0">
                    <a:prstClr val="black">
                      <a:alpha val="40000"/>
                    </a:prstClr>
                  </a:outerShdw>
                </a:effectLst>
              </a:rPr>
              <a:t>C</a:t>
            </a:r>
            <a:r>
              <a:rPr lang="en-US" altLang="zh-CN" dirty="0" smtClean="0">
                <a:ln w="10160">
                  <a:solidFill>
                    <a:schemeClr val="accent1"/>
                  </a:solidFill>
                  <a:prstDash val="solid"/>
                </a:ln>
                <a:solidFill>
                  <a:srgbClr val="FFC000"/>
                </a:solidFill>
                <a:effectLst>
                  <a:outerShdw blurRad="50800" dist="38100" dir="2700000" algn="tl" rotWithShape="0">
                    <a:prstClr val="black">
                      <a:alpha val="40000"/>
                    </a:prstClr>
                  </a:outerShdw>
                </a:effectLst>
              </a:rPr>
              <a:t>oda</a:t>
            </a:r>
            <a:endParaRPr lang="zh-CN" altLang="en-US" dirty="0">
              <a:ln w="10160">
                <a:solidFill>
                  <a:schemeClr val="accent1"/>
                </a:solidFill>
                <a:prstDash val="solid"/>
              </a:ln>
              <a:solidFill>
                <a:srgbClr val="FFC000"/>
              </a:solidFill>
              <a:effectLst>
                <a:outerShdw blurRad="50800" dist="38100" dir="2700000" algn="tl" rotWithShape="0">
                  <a:prstClr val="black">
                    <a:alpha val="40000"/>
                  </a:prstClr>
                </a:outerShdw>
              </a:effectLst>
            </a:endParaRPr>
          </a:p>
        </p:txBody>
      </p:sp>
      <p:graphicFrame>
        <p:nvGraphicFramePr>
          <p:cNvPr id="2" name="表格 1"/>
          <p:cNvGraphicFramePr>
            <a:graphicFrameLocks noGrp="1"/>
          </p:cNvGraphicFramePr>
          <p:nvPr/>
        </p:nvGraphicFramePr>
        <p:xfrm>
          <a:off x="4716014" y="762258"/>
          <a:ext cx="4320481" cy="3124200"/>
        </p:xfrm>
        <a:graphic>
          <a:graphicData uri="http://schemas.openxmlformats.org/drawingml/2006/table">
            <a:tbl>
              <a:tblPr firstRow="1" bandRow="1">
                <a:tableStyleId>{5C22544A-7EE6-4342-B048-85BDC9FD1C3A}</a:tableStyleId>
              </a:tblPr>
              <a:tblGrid>
                <a:gridCol w="1743352"/>
                <a:gridCol w="2577129"/>
              </a:tblGrid>
              <a:tr h="370840">
                <a:tc>
                  <a:txBody>
                    <a:bodyPr/>
                    <a:lstStyle/>
                    <a:p>
                      <a:r>
                        <a:rPr lang="en-US" altLang="zh-CN" b="1" dirty="0" smtClean="0">
                          <a:solidFill>
                            <a:srgbClr val="1552D1"/>
                          </a:solidFill>
                        </a:rPr>
                        <a:t>six</a:t>
                      </a:r>
                      <a:r>
                        <a:rPr lang="en-US" altLang="zh-CN" b="1" baseline="0" dirty="0" smtClean="0">
                          <a:solidFill>
                            <a:srgbClr val="1552D1"/>
                          </a:solidFill>
                        </a:rPr>
                        <a:t> elements of</a:t>
                      </a:r>
                      <a:endParaRPr lang="en-US" altLang="zh-CN" b="1" baseline="0" dirty="0" smtClean="0">
                        <a:solidFill>
                          <a:srgbClr val="1552D1"/>
                        </a:solidFill>
                      </a:endParaRPr>
                    </a:p>
                    <a:p>
                      <a:r>
                        <a:rPr lang="en-US" altLang="zh-CN" b="1" baseline="0" dirty="0" smtClean="0">
                          <a:solidFill>
                            <a:srgbClr val="1552D1"/>
                          </a:solidFill>
                        </a:rPr>
                        <a:t>the narrative</a:t>
                      </a:r>
                      <a:endParaRPr lang="zh-CN" altLang="en-US" b="1" dirty="0">
                        <a:solidFill>
                          <a:srgbClr val="1552D1"/>
                        </a:solidFill>
                      </a:endParaRPr>
                    </a:p>
                  </a:txBody>
                  <a:tcPr/>
                </a:tc>
                <a:tc>
                  <a:txBody>
                    <a:bodyPr/>
                    <a:lstStyle/>
                    <a:p>
                      <a:r>
                        <a:rPr lang="en-US" altLang="zh-CN" b="1" dirty="0" smtClean="0">
                          <a:solidFill>
                            <a:srgbClr val="1552D1"/>
                          </a:solidFill>
                        </a:rPr>
                        <a:t>meaning</a:t>
                      </a:r>
                      <a:endParaRPr lang="zh-CN" altLang="en-US" b="1" dirty="0">
                        <a:solidFill>
                          <a:srgbClr val="1552D1"/>
                        </a:solidFill>
                      </a:endParaRPr>
                    </a:p>
                  </a:txBody>
                  <a:tcPr/>
                </a:tc>
              </a:tr>
              <a:tr h="370840">
                <a:tc>
                  <a:txBody>
                    <a:bodyPr/>
                    <a:lstStyle/>
                    <a:p>
                      <a:r>
                        <a:rPr lang="en-US" altLang="zh-CN" b="1" dirty="0" smtClean="0"/>
                        <a:t>abstract</a:t>
                      </a:r>
                      <a:endParaRPr lang="zh-CN" altLang="en-US" b="1" dirty="0"/>
                    </a:p>
                  </a:txBody>
                  <a:tcPr/>
                </a:tc>
                <a:tc>
                  <a:txBody>
                    <a:bodyPr/>
                    <a:lstStyle/>
                    <a:p>
                      <a:r>
                        <a:rPr lang="en-US" altLang="zh-CN" b="1" dirty="0" smtClean="0"/>
                        <a:t>What was this </a:t>
                      </a:r>
                      <a:r>
                        <a:rPr lang="en-US" altLang="zh-CN" b="1" baseline="0" dirty="0" smtClean="0"/>
                        <a:t>story about?</a:t>
                      </a:r>
                      <a:endParaRPr lang="zh-CN" altLang="en-US" b="1" dirty="0"/>
                    </a:p>
                  </a:txBody>
                  <a:tcPr/>
                </a:tc>
              </a:tr>
              <a:tr h="370840">
                <a:tc>
                  <a:txBody>
                    <a:bodyPr/>
                    <a:lstStyle/>
                    <a:p>
                      <a:r>
                        <a:rPr lang="en-US" altLang="zh-CN" b="1" dirty="0" smtClean="0"/>
                        <a:t>orientation</a:t>
                      </a:r>
                      <a:endParaRPr lang="zh-CN" altLang="en-US" b="1" dirty="0"/>
                    </a:p>
                  </a:txBody>
                  <a:tcPr/>
                </a:tc>
                <a:tc>
                  <a:txBody>
                    <a:bodyPr/>
                    <a:lstStyle/>
                    <a:p>
                      <a:r>
                        <a:rPr lang="en-US" altLang="zh-CN" b="1" dirty="0" smtClean="0"/>
                        <a:t>Who, when,</a:t>
                      </a:r>
                      <a:r>
                        <a:rPr lang="en-US" altLang="zh-CN" b="1" baseline="0" dirty="0" smtClean="0"/>
                        <a:t> where, what?</a:t>
                      </a:r>
                      <a:endParaRPr lang="zh-CN" altLang="en-US" b="1" dirty="0"/>
                    </a:p>
                  </a:txBody>
                  <a:tcPr/>
                </a:tc>
              </a:tr>
              <a:tr h="370840">
                <a:tc>
                  <a:txBody>
                    <a:bodyPr/>
                    <a:lstStyle/>
                    <a:p>
                      <a:r>
                        <a:rPr lang="en-US" altLang="zh-CN" b="1" dirty="0" smtClean="0"/>
                        <a:t>complicating action</a:t>
                      </a:r>
                      <a:endParaRPr lang="zh-CN" altLang="en-US" b="1" dirty="0"/>
                    </a:p>
                  </a:txBody>
                  <a:tcPr/>
                </a:tc>
                <a:tc>
                  <a:txBody>
                    <a:bodyPr/>
                    <a:lstStyle/>
                    <a:p>
                      <a:r>
                        <a:rPr lang="en-US" altLang="zh-CN" b="1" dirty="0" smtClean="0"/>
                        <a:t>Then,</a:t>
                      </a:r>
                      <a:r>
                        <a:rPr lang="en-US" altLang="zh-CN" b="1" baseline="0" dirty="0" smtClean="0"/>
                        <a:t> what happened?</a:t>
                      </a:r>
                      <a:endParaRPr lang="zh-CN" altLang="en-US" b="1" dirty="0"/>
                    </a:p>
                  </a:txBody>
                  <a:tcPr/>
                </a:tc>
              </a:tr>
              <a:tr h="370840">
                <a:tc>
                  <a:txBody>
                    <a:bodyPr/>
                    <a:lstStyle/>
                    <a:p>
                      <a:r>
                        <a:rPr lang="en-US" altLang="zh-CN" b="1" dirty="0" smtClean="0"/>
                        <a:t>evaluation</a:t>
                      </a:r>
                      <a:endParaRPr lang="zh-CN" altLang="en-US" b="1" dirty="0"/>
                    </a:p>
                  </a:txBody>
                  <a:tcPr/>
                </a:tc>
                <a:tc>
                  <a:txBody>
                    <a:bodyPr/>
                    <a:lstStyle/>
                    <a:p>
                      <a:r>
                        <a:rPr lang="en-US" altLang="zh-CN" b="1" dirty="0" smtClean="0"/>
                        <a:t>Character’s thoughts,</a:t>
                      </a:r>
                      <a:r>
                        <a:rPr lang="en-US" altLang="zh-CN" b="1" baseline="0" dirty="0" smtClean="0"/>
                        <a:t> feelings or views.</a:t>
                      </a:r>
                      <a:endParaRPr lang="zh-CN" altLang="en-US" b="1" dirty="0"/>
                    </a:p>
                  </a:txBody>
                  <a:tcPr/>
                </a:tc>
              </a:tr>
              <a:tr h="370840">
                <a:tc>
                  <a:txBody>
                    <a:bodyPr/>
                    <a:lstStyle/>
                    <a:p>
                      <a:r>
                        <a:rPr lang="en-US" altLang="zh-CN" b="1" dirty="0" smtClean="0"/>
                        <a:t>result or resolution</a:t>
                      </a:r>
                      <a:endParaRPr lang="zh-CN" altLang="en-US" b="1" dirty="0"/>
                    </a:p>
                  </a:txBody>
                  <a:tcPr/>
                </a:tc>
                <a:tc>
                  <a:txBody>
                    <a:bodyPr/>
                    <a:lstStyle/>
                    <a:p>
                      <a:r>
                        <a:rPr lang="en-US" altLang="zh-CN" b="1" dirty="0" smtClean="0"/>
                        <a:t>What finally</a:t>
                      </a:r>
                      <a:r>
                        <a:rPr lang="en-US" altLang="zh-CN" b="1" baseline="0" dirty="0" smtClean="0"/>
                        <a:t> happened?</a:t>
                      </a:r>
                      <a:endParaRPr lang="zh-CN" altLang="en-US" b="1" dirty="0"/>
                    </a:p>
                  </a:txBody>
                  <a:tcPr/>
                </a:tc>
              </a:tr>
              <a:tr h="370840">
                <a:tc>
                  <a:txBody>
                    <a:bodyPr/>
                    <a:lstStyle/>
                    <a:p>
                      <a:r>
                        <a:rPr lang="en-US" altLang="zh-CN" b="1" dirty="0" smtClean="0"/>
                        <a:t>coda</a:t>
                      </a:r>
                      <a:endParaRPr lang="zh-CN" altLang="en-US" b="1" dirty="0"/>
                    </a:p>
                  </a:txBody>
                  <a:tcPr/>
                </a:tc>
                <a:tc>
                  <a:txBody>
                    <a:bodyPr/>
                    <a:lstStyle/>
                    <a:p>
                      <a:r>
                        <a:rPr lang="en-US" altLang="zh-CN" b="1" dirty="0" smtClean="0"/>
                        <a:t>Memory, wish, theme…</a:t>
                      </a:r>
                      <a:endParaRPr lang="zh-CN" altLang="en-US" b="1" dirty="0"/>
                    </a:p>
                  </a:txBody>
                  <a:tcPr/>
                </a:tc>
              </a:tr>
            </a:tbl>
          </a:graphicData>
        </a:graphic>
      </p:graphicFrame>
      <p:sp>
        <p:nvSpPr>
          <p:cNvPr id="20" name="矩形 19"/>
          <p:cNvSpPr/>
          <p:nvPr/>
        </p:nvSpPr>
        <p:spPr>
          <a:xfrm>
            <a:off x="2051534" y="4731990"/>
            <a:ext cx="1172117" cy="369332"/>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b="1" dirty="0">
                <a:ln>
                  <a:prstDash val="solid"/>
                </a:ln>
                <a:solidFill>
                  <a:srgbClr val="7030A0"/>
                </a:solidFill>
                <a:effectLst>
                  <a:outerShdw blurRad="88000" dist="50800" dir="5040000" algn="tl">
                    <a:schemeClr val="accent4">
                      <a:tint val="80000"/>
                      <a:satMod val="250000"/>
                      <a:alpha val="45000"/>
                    </a:schemeClr>
                  </a:outerShdw>
                </a:effectLst>
              </a:rPr>
              <a:t>a</a:t>
            </a:r>
            <a:r>
              <a:rPr lang="en-US" altLang="zh-CN" b="1" cap="none" spc="0" dirty="0" smtClean="0">
                <a:ln>
                  <a:prstDash val="solid"/>
                </a:ln>
                <a:solidFill>
                  <a:srgbClr val="7030A0"/>
                </a:solidFill>
                <a:effectLst>
                  <a:outerShdw blurRad="88000" dist="50800" dir="5040000" algn="tl">
                    <a:schemeClr val="accent4">
                      <a:tint val="80000"/>
                      <a:satMod val="250000"/>
                      <a:alpha val="45000"/>
                    </a:schemeClr>
                  </a:outerShdw>
                </a:effectLst>
              </a:rPr>
              <a:t>bstract*</a:t>
            </a:r>
            <a:endParaRPr lang="zh-CN" altLang="en-US" b="1" cap="none" spc="0" dirty="0">
              <a:ln>
                <a:prstDash val="solid"/>
              </a:ln>
              <a:solidFill>
                <a:srgbClr val="7030A0"/>
              </a:solidFill>
              <a:effectLst>
                <a:outerShdw blurRad="88000" dist="50800" dir="5040000" algn="tl">
                  <a:schemeClr val="accent4">
                    <a:tint val="80000"/>
                    <a:satMod val="250000"/>
                    <a:alpha val="45000"/>
                  </a:schemeClr>
                </a:outerShdw>
              </a:effectLst>
            </a:endParaRPr>
          </a:p>
        </p:txBody>
      </p:sp>
      <p:sp>
        <p:nvSpPr>
          <p:cNvPr id="21" name="文本框 5"/>
          <p:cNvSpPr txBox="1"/>
          <p:nvPr/>
        </p:nvSpPr>
        <p:spPr>
          <a:xfrm>
            <a:off x="0" y="-20784"/>
            <a:ext cx="9036496" cy="523220"/>
          </a:xfrm>
          <a:prstGeom prst="rect">
            <a:avLst/>
          </a:prstGeom>
          <a:solidFill>
            <a:srgbClr val="FFDE75"/>
          </a:solidFill>
        </p:spPr>
        <p:txBody>
          <a:bodyPr wrap="square" rtlCol="0">
            <a:spAutoFit/>
          </a:bodyPr>
          <a:lstStyle/>
          <a:p>
            <a:r>
              <a:rPr lang="en-US" altLang="zh-CN" sz="2800" b="1" dirty="0" err="1" smtClean="0">
                <a:solidFill>
                  <a:schemeClr val="accent6">
                    <a:lumMod val="75000"/>
                  </a:schemeClr>
                </a:solidFill>
              </a:rPr>
              <a:t>Labov’s</a:t>
            </a:r>
            <a:r>
              <a:rPr lang="en-US" altLang="zh-CN" sz="2800" b="1" dirty="0" smtClean="0">
                <a:solidFill>
                  <a:schemeClr val="accent6">
                    <a:lumMod val="75000"/>
                  </a:schemeClr>
                </a:solidFill>
              </a:rPr>
              <a:t> overall structure of narrative</a:t>
            </a:r>
            <a:endParaRPr lang="zh-CN" altLang="en-US" sz="2800" b="1"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486504"/>
            <a:ext cx="8909050" cy="4462760"/>
          </a:xfrm>
          <a:prstGeom prst="rect">
            <a:avLst/>
          </a:prstGeom>
          <a:solidFill>
            <a:schemeClr val="accent2">
              <a:lumMod val="20000"/>
              <a:lumOff val="80000"/>
              <a:alpha val="25000"/>
            </a:schemeClr>
          </a:solidFill>
        </p:spPr>
        <p:txBody>
          <a:bodyPr wrap="square" rtlCol="0" anchor="t">
            <a:spAutoFit/>
          </a:bodyPr>
          <a:lstStyle/>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I was invited to a cookout on an old </a:t>
            </a:r>
            <a:r>
              <a:rPr lang="zh-CN" altLang="en-US" sz="1400" dirty="0" smtClean="0">
                <a:latin typeface="Times New Roman" panose="02020603050405020304" charset="0"/>
                <a:cs typeface="Times New Roman" panose="02020603050405020304" charset="0"/>
              </a:rPr>
              <a:t>friend</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 </a:t>
            </a:r>
            <a:r>
              <a:rPr lang="zh-CN" altLang="en-US" sz="1400" dirty="0">
                <a:latin typeface="Times New Roman" panose="02020603050405020304" charset="0"/>
                <a:cs typeface="Times New Roman" panose="02020603050405020304" charset="0"/>
              </a:rPr>
              <a:t>farm in western Washington</a:t>
            </a:r>
            <a:r>
              <a:rPr lang="zh-CN" altLang="en-US" sz="1400" dirty="0" smtClean="0">
                <a:latin typeface="Times New Roman" panose="02020603050405020304" charset="0"/>
                <a:cs typeface="Times New Roman" panose="02020603050405020304" charset="0"/>
              </a:rPr>
              <a:t>. </a:t>
            </a:r>
            <a:r>
              <a:rPr lang="zh-CN" altLang="en-US" sz="1400" dirty="0">
                <a:latin typeface="Times New Roman" panose="02020603050405020304" charset="0"/>
                <a:cs typeface="Times New Roman" panose="02020603050405020304" charset="0"/>
              </a:rPr>
              <a:t>I parked my car outside the farm and walked past a milking house which had apparently not been used in many years. A noise at a window caught my attention, so I entered it. </a:t>
            </a:r>
            <a:r>
              <a:rPr lang="en-US" altLang="zh-CN" sz="1400" dirty="0">
                <a:latin typeface="Times New Roman" panose="02020603050405020304" charset="0"/>
                <a:cs typeface="Times New Roman" panose="02020603050405020304" charset="0"/>
              </a:rPr>
              <a:t>I</a:t>
            </a:r>
            <a:r>
              <a:rPr lang="zh-CN" altLang="en-US" sz="1400" dirty="0">
                <a:latin typeface="Times New Roman" panose="02020603050405020304" charset="0"/>
                <a:cs typeface="Times New Roman" panose="02020603050405020304" charset="0"/>
              </a:rPr>
              <a:t>t was a hummingbird (蜂鸟), desperately trying to escape. She was covered in spider-webs (蛛网) and was barely able to move her wings</a:t>
            </a:r>
            <a:r>
              <a:rPr lang="zh-CN" altLang="en-US" sz="1400" dirty="0" smtClean="0">
                <a:latin typeface="Times New Roman" panose="02020603050405020304" charset="0"/>
                <a:cs typeface="Times New Roman" panose="02020603050405020304" charset="0"/>
              </a:rPr>
              <a:t>. She </a:t>
            </a:r>
            <a:r>
              <a:rPr lang="zh-CN" altLang="en-US" sz="1400" dirty="0">
                <a:latin typeface="Times New Roman" panose="02020603050405020304" charset="0"/>
                <a:cs typeface="Times New Roman" panose="02020603050405020304" charset="0"/>
              </a:rPr>
              <a:t>ceased her struggle the instant I picked her up.</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With the bird in my cupped hand, I looked around to see how she had gotten in. </a:t>
            </a:r>
            <a:r>
              <a:rPr lang="zh-CN" altLang="en-US" sz="1400" dirty="0" smtClean="0">
                <a:latin typeface="Times New Roman" panose="02020603050405020304" charset="0"/>
                <a:cs typeface="Times New Roman" panose="02020603050405020304" charset="0"/>
              </a:rPr>
              <a:t>The </a:t>
            </a:r>
            <a:r>
              <a:rPr lang="zh-CN" altLang="en-US" sz="1400" dirty="0">
                <a:latin typeface="Times New Roman" panose="02020603050405020304" charset="0"/>
                <a:cs typeface="Times New Roman" panose="02020603050405020304" charset="0"/>
              </a:rPr>
              <a:t>broken window glass was the likely answer</a:t>
            </a:r>
            <a:r>
              <a:rPr lang="zh-CN" altLang="en-US" sz="1400" dirty="0" smtClean="0">
                <a:latin typeface="Times New Roman" panose="02020603050405020304" charset="0"/>
                <a:cs typeface="Times New Roman" panose="02020603050405020304" charset="0"/>
              </a:rPr>
              <a:t>.</a:t>
            </a:r>
            <a:r>
              <a:rPr lang="en-US" altLang="zh-CN" sz="1400" dirty="0" smtClean="0">
                <a:latin typeface="Times New Roman" panose="02020603050405020304" charset="0"/>
                <a:cs typeface="Times New Roman" panose="02020603050405020304" charset="0"/>
              </a:rPr>
              <a:t> </a:t>
            </a:r>
            <a:r>
              <a:rPr lang="zh-CN" altLang="en-US" sz="1400" dirty="0" smtClean="0">
                <a:latin typeface="Times New Roman" panose="02020603050405020304" charset="0"/>
                <a:cs typeface="Times New Roman" panose="02020603050405020304" charset="0"/>
              </a:rPr>
              <a:t>I </a:t>
            </a:r>
            <a:r>
              <a:rPr lang="zh-CN" altLang="en-US" sz="1400" dirty="0">
                <a:latin typeface="Times New Roman" panose="02020603050405020304" charset="0"/>
                <a:cs typeface="Times New Roman" panose="02020603050405020304" charset="0"/>
              </a:rPr>
              <a:t>stuffed a piece of cloth into the hole and took her outside, closing the door securely behind me. </a:t>
            </a:r>
            <a:endParaRPr lang="en-US" altLang="zh-CN" sz="1400" dirty="0" smtClean="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smtClean="0">
                <a:latin typeface="Times New Roman" panose="02020603050405020304" charset="0"/>
                <a:cs typeface="Times New Roman" panose="02020603050405020304" charset="0"/>
              </a:rPr>
              <a:t>When I opened my hand, the bird did not fly away; she sat looking at me with her bright eyes. I removed the sticky spider-webs that covered her head and wings. Still, she made no attempt to fly</a:t>
            </a:r>
            <a:r>
              <a:rPr lang="en-US" altLang="zh-CN" sz="1400" dirty="0" smtClean="0">
                <a:latin typeface="Times New Roman" panose="02020603050405020304" charset="0"/>
                <a:cs typeface="Times New Roman" panose="02020603050405020304" charset="0"/>
              </a:rPr>
              <a:t>. </a:t>
            </a:r>
            <a:r>
              <a:rPr lang="zh-CN" altLang="en-US" sz="1400" dirty="0" smtClean="0">
                <a:latin typeface="Times New Roman" panose="02020603050405020304" charset="0"/>
                <a:cs typeface="Times New Roman" panose="02020603050405020304" charset="0"/>
              </a:rPr>
              <a:t>Perhaps she had been struggling against the window too long and was too tired? Or too thirsty?</a:t>
            </a:r>
            <a:endParaRPr lang="zh-CN" altLang="en-US" sz="1400" dirty="0" smtClean="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smtClean="0">
                <a:latin typeface="Times New Roman" panose="02020603050405020304" charset="0"/>
                <a:cs typeface="Times New Roman" panose="02020603050405020304" charset="0"/>
              </a:rPr>
              <a:t>As </a:t>
            </a:r>
            <a:r>
              <a:rPr lang="zh-CN" altLang="en-US" sz="1400" dirty="0">
                <a:latin typeface="Times New Roman" panose="02020603050405020304" charset="0"/>
                <a:cs typeface="Times New Roman" panose="02020603050405020304" charset="0"/>
              </a:rPr>
              <a:t>I carried her up the blackberry-lined path toward my car where I kept a water bottle, she began to move. I stopped, and she soon took wing but did not immediately fly away. Hovering (悬停), she approached within six inches of my face. For a very long moment, this tiny creature looked into my eyes, turning her head from side to side. Then she flew quickly out of sight</a:t>
            </a:r>
            <a:r>
              <a:rPr lang="zh-CN" altLang="en-US" sz="1400" dirty="0" smtClean="0">
                <a:latin typeface="Times New Roman" panose="02020603050405020304" charset="0"/>
                <a:cs typeface="Times New Roman" panose="02020603050405020304" charset="0"/>
              </a:rPr>
              <a:t>.</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During the cookout, I told my host the hummingbird incident. They promised to fix the window. As I was departing, my friends walked me to my cars. I was standing by the car when a hummingbird flew to the center of our group and began hovering. She turned from person to person until she came to me. She again looked directly into my eyes, then let out a squeaking call and was gone. For a moment, all were speechless. Then someone said, </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She </a:t>
            </a:r>
            <a:r>
              <a:rPr lang="zh-CN" altLang="en-US" sz="1400" dirty="0">
                <a:latin typeface="Times New Roman" panose="02020603050405020304" charset="0"/>
                <a:cs typeface="Times New Roman" panose="02020603050405020304" charset="0"/>
              </a:rPr>
              <a:t>must have come to say good-bye</a:t>
            </a:r>
            <a:r>
              <a:rPr lang="zh-CN" altLang="en-US" sz="1400" dirty="0" smtClean="0">
                <a:latin typeface="Times New Roman" panose="02020603050405020304" charset="0"/>
                <a:cs typeface="Times New Roman" panose="02020603050405020304" charset="0"/>
              </a:rPr>
              <a:t>.</a:t>
            </a:r>
            <a:r>
              <a:rPr lang="en-US" altLang="zh-CN" sz="1400" dirty="0" smtClean="0">
                <a:latin typeface="Times New Roman" panose="02020603050405020304" charset="0"/>
                <a:cs typeface="Times New Roman" panose="02020603050405020304" charset="0"/>
              </a:rPr>
              <a:t>”</a:t>
            </a:r>
            <a:endParaRPr lang="en-US" altLang="zh-CN" sz="1400" dirty="0" smtClean="0">
              <a:latin typeface="Times New Roman" panose="02020603050405020304" charset="0"/>
              <a:cs typeface="Times New Roman" panose="02020603050405020304" charset="0"/>
            </a:endParaRPr>
          </a:p>
          <a:p>
            <a:pPr marL="179705" algn="just"/>
            <a:r>
              <a:rPr lang="en-US" altLang="zh-CN" sz="1400" b="1" i="1" dirty="0">
                <a:solidFill>
                  <a:srgbClr val="401BC0"/>
                </a:solidFill>
                <a:latin typeface="Times New Roman" panose="02020603050405020304" charset="0"/>
                <a:cs typeface="Times New Roman" panose="02020603050405020304" charset="0"/>
              </a:rPr>
              <a:t> </a:t>
            </a:r>
            <a:r>
              <a:rPr lang="en-US" altLang="zh-CN" sz="1400" b="1" i="1" dirty="0" smtClean="0">
                <a:solidFill>
                  <a:srgbClr val="401BC0"/>
                </a:solidFill>
                <a:latin typeface="Times New Roman" panose="02020603050405020304" charset="0"/>
                <a:cs typeface="Times New Roman" panose="02020603050405020304" charset="0"/>
              </a:rPr>
              <a:t> </a:t>
            </a:r>
            <a:r>
              <a:rPr lang="en-US" altLang="zh-CN" sz="1600" b="1" i="1" dirty="0" smtClean="0">
                <a:solidFill>
                  <a:srgbClr val="401BC0"/>
                </a:solidFill>
                <a:latin typeface="Times New Roman" panose="02020603050405020304" charset="0"/>
                <a:cs typeface="Times New Roman" panose="02020603050405020304" charset="0"/>
              </a:rPr>
              <a:t>Para.1  </a:t>
            </a:r>
            <a:r>
              <a:rPr sz="1600" b="1" i="1" dirty="0">
                <a:solidFill>
                  <a:srgbClr val="401BC0"/>
                </a:solidFill>
                <a:latin typeface="Times New Roman" panose="02020603050405020304" charset="0"/>
                <a:cs typeface="Times New Roman" panose="02020603050405020304" charset="0"/>
              </a:rPr>
              <a:t>A few weeks later, I went to the farm again</a:t>
            </a:r>
            <a:r>
              <a:rPr sz="1600" b="1" i="1" dirty="0" smtClean="0">
                <a:solidFill>
                  <a:srgbClr val="401BC0"/>
                </a:solidFill>
                <a:latin typeface="Times New Roman" panose="02020603050405020304" charset="0"/>
                <a:cs typeface="Times New Roman" panose="02020603050405020304" charset="0"/>
              </a:rPr>
              <a:t>.</a:t>
            </a:r>
            <a:r>
              <a:rPr lang="en-US" sz="1600" b="1" i="1" dirty="0" smtClean="0">
                <a:solidFill>
                  <a:srgbClr val="401BC0"/>
                </a:solidFill>
                <a:latin typeface="Times New Roman" panose="02020603050405020304" charset="0"/>
                <a:cs typeface="Times New Roman" panose="02020603050405020304" charset="0"/>
              </a:rPr>
              <a:t> </a:t>
            </a:r>
            <a:endParaRPr lang="en-US" sz="1600" b="1" i="1" dirty="0" smtClean="0">
              <a:solidFill>
                <a:srgbClr val="401BC0"/>
              </a:solidFill>
              <a:latin typeface="Times New Roman" panose="02020603050405020304" charset="0"/>
              <a:cs typeface="Times New Roman" panose="02020603050405020304" charset="0"/>
            </a:endParaRPr>
          </a:p>
          <a:p>
            <a:pPr marL="179705" algn="just"/>
            <a:r>
              <a:rPr lang="en-US" altLang="zh-CN" sz="1600" b="1" i="1" dirty="0">
                <a:solidFill>
                  <a:srgbClr val="401BC0"/>
                </a:solidFill>
                <a:latin typeface="Times New Roman" panose="02020603050405020304" charset="0"/>
                <a:cs typeface="Times New Roman" panose="02020603050405020304" charset="0"/>
                <a:sym typeface="+mn-ea"/>
              </a:rPr>
              <a:t> </a:t>
            </a:r>
            <a:r>
              <a:rPr lang="en-US" altLang="zh-CN" sz="1600" b="1" i="1" dirty="0" smtClean="0">
                <a:solidFill>
                  <a:srgbClr val="401BC0"/>
                </a:solidFill>
                <a:latin typeface="Times New Roman" panose="02020603050405020304" charset="0"/>
                <a:cs typeface="Times New Roman" panose="02020603050405020304" charset="0"/>
                <a:sym typeface="+mn-ea"/>
              </a:rPr>
              <a:t> Para.2  </a:t>
            </a:r>
            <a:r>
              <a:rPr sz="1600" b="1" i="1" dirty="0">
                <a:solidFill>
                  <a:srgbClr val="401BC0"/>
                </a:solidFill>
                <a:latin typeface="Times New Roman" panose="02020603050405020304" charset="0"/>
                <a:cs typeface="Times New Roman" panose="02020603050405020304" charset="0"/>
              </a:rPr>
              <a:t>I was just about to leave when the hummingbird appeared</a:t>
            </a:r>
            <a:r>
              <a:rPr sz="1600" b="1" i="1" dirty="0" smtClean="0">
                <a:solidFill>
                  <a:srgbClr val="401BC0"/>
                </a:solidFill>
                <a:latin typeface="Times New Roman" panose="02020603050405020304" charset="0"/>
                <a:cs typeface="Times New Roman" panose="02020603050405020304" charset="0"/>
              </a:rPr>
              <a:t>.</a:t>
            </a:r>
            <a:r>
              <a:rPr lang="en-US" sz="1600" b="1" i="1" dirty="0" smtClean="0">
                <a:solidFill>
                  <a:srgbClr val="401BC0"/>
                </a:solidFill>
                <a:latin typeface="Times New Roman" panose="02020603050405020304" charset="0"/>
                <a:cs typeface="Times New Roman" panose="02020603050405020304" charset="0"/>
              </a:rPr>
              <a:t> </a:t>
            </a:r>
            <a:endParaRPr sz="1600" b="1" i="1" dirty="0">
              <a:solidFill>
                <a:srgbClr val="401BC0"/>
              </a:solidFill>
              <a:latin typeface="Times New Roman" panose="02020603050405020304" charset="0"/>
              <a:cs typeface="Times New Roman" panose="02020603050405020304" charset="0"/>
            </a:endParaRPr>
          </a:p>
        </p:txBody>
      </p:sp>
      <p:sp>
        <p:nvSpPr>
          <p:cNvPr id="6" name="文本框 5"/>
          <p:cNvSpPr txBox="1"/>
          <p:nvPr/>
        </p:nvSpPr>
        <p:spPr>
          <a:xfrm>
            <a:off x="-180975" y="0"/>
            <a:ext cx="7090410" cy="521970"/>
          </a:xfrm>
          <a:prstGeom prst="rect">
            <a:avLst/>
          </a:prstGeom>
          <a:noFill/>
        </p:spPr>
        <p:txBody>
          <a:bodyPr wrap="square" rtlCol="0">
            <a:spAutoFit/>
          </a:bodyPr>
          <a:lstStyle/>
          <a:p>
            <a:r>
              <a:rPr lang="en-US" altLang="zh-CN" sz="2400" b="1" dirty="0"/>
              <a:t>    </a:t>
            </a:r>
            <a:r>
              <a:rPr lang="zh-CN" altLang="en-US" sz="2800" b="1" dirty="0">
                <a:solidFill>
                  <a:srgbClr val="401BC0"/>
                </a:solidFill>
              </a:rPr>
              <a:t>2023年1月浙江首</a:t>
            </a:r>
            <a:r>
              <a:rPr lang="zh-CN" altLang="en-US" sz="2800" b="1" dirty="0" smtClean="0">
                <a:solidFill>
                  <a:srgbClr val="401BC0"/>
                </a:solidFill>
              </a:rPr>
              <a:t>考</a:t>
            </a:r>
            <a:r>
              <a:rPr lang="zh-CN" altLang="en-US" sz="2800" b="1" dirty="0">
                <a:solidFill>
                  <a:srgbClr val="401BC0"/>
                </a:solidFill>
                <a:sym typeface="+mn-ea"/>
              </a:rPr>
              <a:t>读后续</a:t>
            </a:r>
            <a:r>
              <a:rPr lang="zh-CN" altLang="en-US" sz="2800" b="1" dirty="0" smtClean="0">
                <a:solidFill>
                  <a:srgbClr val="401BC0"/>
                </a:solidFill>
                <a:sym typeface="+mn-ea"/>
              </a:rPr>
              <a:t>写原文</a:t>
            </a:r>
            <a:endParaRPr lang="zh-CN" altLang="en-US" sz="2800" b="1" dirty="0">
              <a:solidFill>
                <a:srgbClr val="401BC0"/>
              </a:solidFill>
            </a:endParaRPr>
          </a:p>
        </p:txBody>
      </p:sp>
      <p:sp>
        <p:nvSpPr>
          <p:cNvPr id="4" name="文本框 5"/>
          <p:cNvSpPr txBox="1"/>
          <p:nvPr/>
        </p:nvSpPr>
        <p:spPr>
          <a:xfrm>
            <a:off x="105834" y="0"/>
            <a:ext cx="9036496" cy="523220"/>
          </a:xfrm>
          <a:prstGeom prst="rect">
            <a:avLst/>
          </a:prstGeom>
          <a:solidFill>
            <a:srgbClr val="FFDE75"/>
          </a:solidFill>
        </p:spPr>
        <p:txBody>
          <a:bodyPr wrap="square" rtlCol="0">
            <a:spAutoFit/>
          </a:bodyPr>
          <a:lstStyle/>
          <a:p>
            <a:r>
              <a:rPr lang="en-US" altLang="zh-CN" sz="2800" b="1" dirty="0" smtClean="0">
                <a:solidFill>
                  <a:schemeClr val="accent6">
                    <a:lumMod val="75000"/>
                  </a:schemeClr>
                </a:solidFill>
              </a:rPr>
              <a:t>Application of </a:t>
            </a:r>
            <a:r>
              <a:rPr lang="en-US" altLang="zh-CN" sz="2800" b="1" dirty="0" err="1" smtClean="0">
                <a:solidFill>
                  <a:schemeClr val="accent6">
                    <a:lumMod val="75000"/>
                  </a:schemeClr>
                </a:solidFill>
              </a:rPr>
              <a:t>Labov’s</a:t>
            </a:r>
            <a:r>
              <a:rPr lang="en-US" altLang="zh-CN" sz="2800" b="1" dirty="0" smtClean="0">
                <a:solidFill>
                  <a:schemeClr val="accent6">
                    <a:lumMod val="75000"/>
                  </a:schemeClr>
                </a:solidFill>
              </a:rPr>
              <a:t> overall structure of narrative</a:t>
            </a:r>
            <a:endParaRPr lang="zh-CN" altLang="en-US" sz="2800" b="1"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486504"/>
            <a:ext cx="8909050" cy="3539430"/>
          </a:xfrm>
          <a:prstGeom prst="rect">
            <a:avLst/>
          </a:prstGeom>
          <a:solidFill>
            <a:schemeClr val="accent2">
              <a:lumMod val="20000"/>
              <a:lumOff val="80000"/>
              <a:alpha val="25000"/>
            </a:schemeClr>
          </a:solidFill>
        </p:spPr>
        <p:txBody>
          <a:bodyPr wrap="square" rtlCol="0" anchor="t">
            <a:spAutoFit/>
          </a:bodyPr>
          <a:lstStyle/>
          <a:p>
            <a:pPr marL="179705" indent="355600" algn="just">
              <a:buFont typeface="+mj-ea"/>
              <a:buAutoNum type="circleNumDbPlain"/>
            </a:pPr>
            <a:r>
              <a:rPr lang="zh-CN" altLang="en-US" sz="2800" dirty="0" smtClean="0">
                <a:latin typeface="Times New Roman" panose="02020603050405020304" charset="0"/>
                <a:cs typeface="Times New Roman" panose="02020603050405020304" charset="0"/>
              </a:rPr>
              <a:t>  I </a:t>
            </a:r>
            <a:r>
              <a:rPr lang="zh-CN" altLang="en-US" sz="2800" dirty="0">
                <a:latin typeface="Times New Roman" panose="02020603050405020304" charset="0"/>
                <a:cs typeface="Times New Roman" panose="02020603050405020304" charset="0"/>
              </a:rPr>
              <a:t>was invited to a cookout on an old </a:t>
            </a:r>
            <a:r>
              <a:rPr lang="zh-CN" altLang="en-US" sz="2800" dirty="0" smtClean="0">
                <a:latin typeface="Times New Roman" panose="02020603050405020304" charset="0"/>
                <a:cs typeface="Times New Roman" panose="02020603050405020304" charset="0"/>
              </a:rPr>
              <a:t>friend</a:t>
            </a:r>
            <a:r>
              <a:rPr lang="en-US" altLang="zh-CN" sz="2800" dirty="0" smtClean="0">
                <a:latin typeface="Times New Roman" panose="02020603050405020304" charset="0"/>
                <a:cs typeface="Times New Roman" panose="02020603050405020304" charset="0"/>
              </a:rPr>
              <a:t>’</a:t>
            </a:r>
            <a:r>
              <a:rPr lang="zh-CN" altLang="en-US" sz="2800" dirty="0" smtClean="0">
                <a:latin typeface="Times New Roman" panose="02020603050405020304" charset="0"/>
                <a:cs typeface="Times New Roman" panose="02020603050405020304" charset="0"/>
              </a:rPr>
              <a:t>s </a:t>
            </a:r>
            <a:r>
              <a:rPr lang="zh-CN" altLang="en-US" sz="2800" dirty="0">
                <a:latin typeface="Times New Roman" panose="02020603050405020304" charset="0"/>
                <a:cs typeface="Times New Roman" panose="02020603050405020304" charset="0"/>
              </a:rPr>
              <a:t>farm in western Washington</a:t>
            </a:r>
            <a:r>
              <a:rPr lang="zh-CN" altLang="en-US" sz="2800" dirty="0" smtClean="0">
                <a:latin typeface="Times New Roman" panose="02020603050405020304" charset="0"/>
                <a:cs typeface="Times New Roman" panose="02020603050405020304" charset="0"/>
              </a:rPr>
              <a:t>. I </a:t>
            </a:r>
            <a:r>
              <a:rPr lang="zh-CN" altLang="en-US" sz="2800" dirty="0">
                <a:latin typeface="Times New Roman" panose="02020603050405020304" charset="0"/>
                <a:cs typeface="Times New Roman" panose="02020603050405020304" charset="0"/>
              </a:rPr>
              <a:t>parked my car outside the farm and walked past a milking house which had apparently not been used in many years. A noise at a window caught my attention, so I entered it. </a:t>
            </a:r>
            <a:r>
              <a:rPr lang="en-US" altLang="zh-CN" sz="2800" dirty="0">
                <a:latin typeface="Times New Roman" panose="02020603050405020304" charset="0"/>
                <a:cs typeface="Times New Roman" panose="02020603050405020304" charset="0"/>
              </a:rPr>
              <a:t>I</a:t>
            </a:r>
            <a:r>
              <a:rPr lang="zh-CN" altLang="en-US" sz="2800" dirty="0">
                <a:latin typeface="Times New Roman" panose="02020603050405020304" charset="0"/>
                <a:cs typeface="Times New Roman" panose="02020603050405020304" charset="0"/>
              </a:rPr>
              <a:t>t was a hummingbird (蜂鸟), desperately trying to escape. She was covered in spider-webs (蛛网) and was barely able to move her wings</a:t>
            </a:r>
            <a:r>
              <a:rPr lang="zh-CN" altLang="en-US" sz="2800" dirty="0" smtClean="0">
                <a:latin typeface="Times New Roman" panose="02020603050405020304" charset="0"/>
                <a:cs typeface="Times New Roman" panose="02020603050405020304" charset="0"/>
              </a:rPr>
              <a:t>. She </a:t>
            </a:r>
            <a:r>
              <a:rPr lang="zh-CN" altLang="en-US" sz="2800" dirty="0">
                <a:latin typeface="Times New Roman" panose="02020603050405020304" charset="0"/>
                <a:cs typeface="Times New Roman" panose="02020603050405020304" charset="0"/>
              </a:rPr>
              <a:t>ceased her struggle the instant I picked her up</a:t>
            </a:r>
            <a:r>
              <a:rPr lang="zh-CN" altLang="en-US" sz="2800" dirty="0" smtClean="0">
                <a:latin typeface="Times New Roman" panose="02020603050405020304" charset="0"/>
                <a:cs typeface="Times New Roman" panose="02020603050405020304" charset="0"/>
              </a:rPr>
              <a:t>.</a:t>
            </a:r>
            <a:endParaRPr lang="zh-CN" altLang="en-US" sz="2800" dirty="0">
              <a:latin typeface="Times New Roman" panose="02020603050405020304" charset="0"/>
              <a:cs typeface="Times New Roman" panose="02020603050405020304" charset="0"/>
            </a:endParaRPr>
          </a:p>
        </p:txBody>
      </p:sp>
      <p:sp>
        <p:nvSpPr>
          <p:cNvPr id="4" name="文本框 5"/>
          <p:cNvSpPr txBox="1"/>
          <p:nvPr/>
        </p:nvSpPr>
        <p:spPr>
          <a:xfrm>
            <a:off x="-6941" y="9749"/>
            <a:ext cx="9036496" cy="523220"/>
          </a:xfrm>
          <a:prstGeom prst="rect">
            <a:avLst/>
          </a:prstGeom>
          <a:solidFill>
            <a:srgbClr val="FFDE75"/>
          </a:solidFill>
        </p:spPr>
        <p:txBody>
          <a:bodyPr wrap="square" rtlCol="0">
            <a:spAutoFit/>
          </a:bodyPr>
          <a:lstStyle/>
          <a:p>
            <a:r>
              <a:rPr lang="en-US" altLang="zh-CN" sz="2800" b="1" dirty="0" smtClean="0">
                <a:solidFill>
                  <a:schemeClr val="accent6">
                    <a:lumMod val="75000"/>
                  </a:schemeClr>
                </a:solidFill>
              </a:rPr>
              <a:t>Orientation: Who, when, where, what</a:t>
            </a:r>
            <a:endParaRPr lang="zh-CN" altLang="en-US" sz="2800" b="1" dirty="0">
              <a:solidFill>
                <a:schemeClr val="accent6">
                  <a:lumMod val="75000"/>
                </a:schemeClr>
              </a:solidFill>
            </a:endParaRPr>
          </a:p>
        </p:txBody>
      </p:sp>
      <p:sp>
        <p:nvSpPr>
          <p:cNvPr id="7" name="矩形 6"/>
          <p:cNvSpPr/>
          <p:nvPr/>
        </p:nvSpPr>
        <p:spPr>
          <a:xfrm>
            <a:off x="827584" y="532969"/>
            <a:ext cx="288032" cy="432048"/>
          </a:xfrm>
          <a:prstGeom prst="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I</a:t>
            </a:r>
            <a:endParaRPr lang="zh-CN" altLang="en-US" sz="2800" dirty="0">
              <a:latin typeface="Times New Roman" panose="02020603050405020304" charset="0"/>
              <a:cs typeface="Times New Roman" panose="02020603050405020304" charset="0"/>
            </a:endParaRPr>
          </a:p>
        </p:txBody>
      </p:sp>
      <p:sp>
        <p:nvSpPr>
          <p:cNvPr id="8" name="矩形 7"/>
          <p:cNvSpPr/>
          <p:nvPr/>
        </p:nvSpPr>
        <p:spPr>
          <a:xfrm>
            <a:off x="5364088" y="2256565"/>
            <a:ext cx="2448272" cy="432048"/>
          </a:xfrm>
          <a:prstGeom prst="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a hummingbird</a:t>
            </a:r>
            <a:endParaRPr lang="zh-CN" altLang="en-US" sz="2800" dirty="0">
              <a:latin typeface="Times New Roman" panose="02020603050405020304" charset="0"/>
              <a:cs typeface="Times New Roman" panose="02020603050405020304" charset="0"/>
            </a:endParaRPr>
          </a:p>
        </p:txBody>
      </p:sp>
      <p:sp>
        <p:nvSpPr>
          <p:cNvPr id="9" name="矩形 8"/>
          <p:cNvSpPr/>
          <p:nvPr/>
        </p:nvSpPr>
        <p:spPr>
          <a:xfrm>
            <a:off x="5508104" y="534424"/>
            <a:ext cx="3024336" cy="432048"/>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an old friend’s farm</a:t>
            </a:r>
            <a:endParaRPr lang="zh-CN" altLang="en-US" sz="2800" dirty="0">
              <a:latin typeface="Times New Roman" panose="02020603050405020304" charset="0"/>
              <a:cs typeface="Times New Roman" panose="02020603050405020304" charset="0"/>
            </a:endParaRPr>
          </a:p>
        </p:txBody>
      </p:sp>
      <p:sp>
        <p:nvSpPr>
          <p:cNvPr id="10" name="矩形 9"/>
          <p:cNvSpPr/>
          <p:nvPr/>
        </p:nvSpPr>
        <p:spPr>
          <a:xfrm>
            <a:off x="2072822" y="1384452"/>
            <a:ext cx="2469374" cy="432048"/>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a milking house</a:t>
            </a:r>
            <a:endParaRPr lang="zh-CN" altLang="en-US" sz="2800" dirty="0">
              <a:latin typeface="Times New Roman" panose="02020603050405020304" charset="0"/>
              <a:cs typeface="Times New Roman" panose="02020603050405020304" charset="0"/>
            </a:endParaRPr>
          </a:p>
        </p:txBody>
      </p:sp>
      <p:sp>
        <p:nvSpPr>
          <p:cNvPr id="11" name="矩形 10"/>
          <p:cNvSpPr/>
          <p:nvPr/>
        </p:nvSpPr>
        <p:spPr>
          <a:xfrm>
            <a:off x="1115616" y="534424"/>
            <a:ext cx="3888432" cy="432048"/>
          </a:xfrm>
          <a:prstGeom prst="rect">
            <a:avLst/>
          </a:prstGeom>
          <a:solidFill>
            <a:srgbClr val="00B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was invited to a cookout</a:t>
            </a:r>
            <a:endParaRPr lang="zh-CN" altLang="en-US" sz="2800" dirty="0">
              <a:latin typeface="Times New Roman" panose="02020603050405020304" charset="0"/>
              <a:cs typeface="Times New Roman" panose="02020603050405020304" charset="0"/>
            </a:endParaRPr>
          </a:p>
        </p:txBody>
      </p:sp>
      <p:sp>
        <p:nvSpPr>
          <p:cNvPr id="12" name="矩形 11"/>
          <p:cNvSpPr/>
          <p:nvPr/>
        </p:nvSpPr>
        <p:spPr>
          <a:xfrm>
            <a:off x="4788024" y="2688613"/>
            <a:ext cx="4228530" cy="432048"/>
          </a:xfrm>
          <a:prstGeom prst="rect">
            <a:avLst/>
          </a:prstGeom>
          <a:solidFill>
            <a:srgbClr val="7030A0"/>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She was covered in spider-</a:t>
            </a:r>
            <a:endParaRPr lang="zh-CN" altLang="en-US" sz="2800" dirty="0">
              <a:latin typeface="Times New Roman" panose="02020603050405020304" charset="0"/>
              <a:cs typeface="Times New Roman" panose="02020603050405020304" charset="0"/>
            </a:endParaRPr>
          </a:p>
        </p:txBody>
      </p:sp>
      <p:sp>
        <p:nvSpPr>
          <p:cNvPr id="13" name="矩形 12"/>
          <p:cNvSpPr/>
          <p:nvPr/>
        </p:nvSpPr>
        <p:spPr>
          <a:xfrm>
            <a:off x="343901" y="3118010"/>
            <a:ext cx="8672653" cy="432048"/>
          </a:xfrm>
          <a:prstGeom prst="rect">
            <a:avLst/>
          </a:prstGeom>
          <a:solidFill>
            <a:srgbClr val="7030A0"/>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webs (</a:t>
            </a:r>
            <a:r>
              <a:rPr lang="zh-CN" altLang="en-US" sz="2800" dirty="0" smtClean="0">
                <a:latin typeface="Times New Roman" panose="02020603050405020304" charset="0"/>
                <a:cs typeface="Times New Roman" panose="02020603050405020304" charset="0"/>
              </a:rPr>
              <a:t>蛛网</a:t>
            </a:r>
            <a:r>
              <a:rPr lang="en-US" altLang="zh-CN" sz="2800" dirty="0" smtClean="0">
                <a:latin typeface="Times New Roman" panose="02020603050405020304" charset="0"/>
                <a:cs typeface="Times New Roman" panose="02020603050405020304" charset="0"/>
              </a:rPr>
              <a:t>) and was barely able to move her wings. She</a:t>
            </a:r>
            <a:endParaRPr lang="zh-CN" altLang="en-US" sz="2800" dirty="0">
              <a:latin typeface="Times New Roman" panose="02020603050405020304" charset="0"/>
              <a:cs typeface="Times New Roman" panose="02020603050405020304" charset="0"/>
            </a:endParaRPr>
          </a:p>
        </p:txBody>
      </p:sp>
      <p:sp>
        <p:nvSpPr>
          <p:cNvPr id="14" name="矩形 13"/>
          <p:cNvSpPr/>
          <p:nvPr/>
        </p:nvSpPr>
        <p:spPr>
          <a:xfrm>
            <a:off x="343901" y="3563004"/>
            <a:ext cx="6820387" cy="432048"/>
          </a:xfrm>
          <a:prstGeom prst="rect">
            <a:avLst/>
          </a:prstGeom>
          <a:solidFill>
            <a:srgbClr val="7030A0"/>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ceased her struggle the instant I picked her up.</a:t>
            </a:r>
            <a:endParaRPr lang="zh-CN" alt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up)">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up)">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4"/>
          <p:cNvSpPr txBox="1"/>
          <p:nvPr/>
        </p:nvSpPr>
        <p:spPr>
          <a:xfrm>
            <a:off x="107504" y="483518"/>
            <a:ext cx="8909050" cy="4461510"/>
          </a:xfrm>
          <a:prstGeom prst="rect">
            <a:avLst/>
          </a:prstGeom>
          <a:solidFill>
            <a:schemeClr val="accent2">
              <a:lumMod val="20000"/>
              <a:lumOff val="80000"/>
              <a:alpha val="25000"/>
            </a:schemeClr>
          </a:solidFill>
        </p:spPr>
        <p:txBody>
          <a:bodyPr wrap="square" rtlCol="0" anchor="t">
            <a:spAutoFit/>
          </a:bodyPr>
          <a:lstStyle/>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I was invited to a cookout on an old </a:t>
            </a:r>
            <a:r>
              <a:rPr lang="zh-CN" altLang="en-US" sz="1400" dirty="0" smtClean="0">
                <a:latin typeface="Times New Roman" panose="02020603050405020304" charset="0"/>
                <a:cs typeface="Times New Roman" panose="02020603050405020304" charset="0"/>
              </a:rPr>
              <a:t>friend</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 </a:t>
            </a:r>
            <a:r>
              <a:rPr lang="zh-CN" altLang="en-US" sz="1400" dirty="0">
                <a:latin typeface="Times New Roman" panose="02020603050405020304" charset="0"/>
                <a:cs typeface="Times New Roman" panose="02020603050405020304" charset="0"/>
              </a:rPr>
              <a:t>farm in western Washington. I parked my car outside the farm and walked past a milking house which had apparently not been used in many years. A noise at a window caught my attention, so I entered it. </a:t>
            </a:r>
            <a:r>
              <a:rPr lang="en-US" altLang="zh-CN" sz="1400" dirty="0">
                <a:latin typeface="Times New Roman" panose="02020603050405020304" charset="0"/>
                <a:cs typeface="Times New Roman" panose="02020603050405020304" charset="0"/>
              </a:rPr>
              <a:t>I</a:t>
            </a:r>
            <a:r>
              <a:rPr lang="zh-CN" altLang="en-US" sz="1400" dirty="0">
                <a:latin typeface="Times New Roman" panose="02020603050405020304" charset="0"/>
                <a:cs typeface="Times New Roman" panose="02020603050405020304" charset="0"/>
              </a:rPr>
              <a:t>t was a hummingbird (蜂鸟), desperately trying to escape. She was covered in spider-webs (蛛网) and was barely able to move her wings. She ceased her struggle the instant I picked her up.</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With the bird in my cupped hand, I looked around to see how she had gotten in. The broken window glass was the likely answer. I stuffed a piece of cloth into the hole and took her outside, closing the door securely behind me. </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When I opened my hand, the bird did not fly away; she sat looking at me with her bright eyes. I removed the sticky spider-webs that covered her head and wings. Still, she made no attempt to </a:t>
            </a:r>
            <a:r>
              <a:rPr lang="zh-CN" altLang="en-US" sz="1400" dirty="0" smtClean="0">
                <a:latin typeface="Times New Roman" panose="02020603050405020304" charset="0"/>
                <a:cs typeface="Times New Roman" panose="02020603050405020304" charset="0"/>
              </a:rPr>
              <a:t>fly</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 </a:t>
            </a:r>
            <a:r>
              <a:rPr lang="zh-CN" altLang="en-US" sz="1400" dirty="0">
                <a:latin typeface="Times New Roman" panose="02020603050405020304" charset="0"/>
                <a:cs typeface="Times New Roman" panose="02020603050405020304" charset="0"/>
              </a:rPr>
              <a:t>Perhaps she had been struggling against the window too long and was too tired? Or too thirsty?</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As I carried her up the blackberry-lined path toward my car where I kept a water bottle, she began to move. I stopped, and she soon took wing but did not immediately fly away. Hovering (悬停), she approached within six inches of my face. For a very long moment, this tiny creature looked into my eyes, turning her head from side to side. Then she flew quickly out of sight.</a:t>
            </a:r>
            <a:endParaRPr lang="zh-CN" altLang="en-US" sz="1400" dirty="0">
              <a:latin typeface="Times New Roman" panose="02020603050405020304" charset="0"/>
              <a:cs typeface="Times New Roman" panose="02020603050405020304" charset="0"/>
            </a:endParaRPr>
          </a:p>
          <a:p>
            <a:pPr marL="179705" indent="355600" algn="just">
              <a:buFont typeface="+mj-ea"/>
              <a:buAutoNum type="circleNumDbPlain"/>
              <a:extLst>
                <a:ext uri="{35155182-B16C-46BC-9424-99874614C6A1}">
                  <wpsdc:indentchars xmlns:wpsdc="http://www.wps.cn/officeDocument/2017/drawingmlCustomData" val="200" checksum="3837665281"/>
                </a:ext>
              </a:extLst>
            </a:pPr>
            <a:r>
              <a:rPr lang="zh-CN" altLang="en-US" sz="1400" dirty="0">
                <a:latin typeface="Times New Roman" panose="02020603050405020304" charset="0"/>
                <a:cs typeface="Times New Roman" panose="02020603050405020304" charset="0"/>
              </a:rPr>
              <a:t>During the cookout, I told my host the hummingbird incident. They promised to fix the window. As I was departing, my friends walked me to my cars. I was standing by the car when a hummingbird flew to the center of our group and began hovering. She turned from person to person until she came to me. She again looked directly into my eyes, then let out a squeaking call and was gone. For a moment, all were speechless. Then someone said, </a:t>
            </a:r>
            <a:r>
              <a:rPr lang="en-US" altLang="zh-CN" sz="1400" dirty="0" smtClean="0">
                <a:latin typeface="Times New Roman" panose="02020603050405020304" charset="0"/>
                <a:cs typeface="Times New Roman" panose="02020603050405020304" charset="0"/>
              </a:rPr>
              <a:t>“</a:t>
            </a:r>
            <a:r>
              <a:rPr lang="zh-CN" altLang="en-US" sz="1400" dirty="0" smtClean="0">
                <a:latin typeface="Times New Roman" panose="02020603050405020304" charset="0"/>
                <a:cs typeface="Times New Roman" panose="02020603050405020304" charset="0"/>
              </a:rPr>
              <a:t>She </a:t>
            </a:r>
            <a:r>
              <a:rPr lang="zh-CN" altLang="en-US" sz="1400" dirty="0">
                <a:latin typeface="Times New Roman" panose="02020603050405020304" charset="0"/>
                <a:cs typeface="Times New Roman" panose="02020603050405020304" charset="0"/>
              </a:rPr>
              <a:t>must have come to say good-bye</a:t>
            </a:r>
            <a:r>
              <a:rPr lang="zh-CN" altLang="en-US" sz="1400" dirty="0" smtClean="0">
                <a:latin typeface="Times New Roman" panose="02020603050405020304" charset="0"/>
                <a:cs typeface="Times New Roman" panose="02020603050405020304" charset="0"/>
              </a:rPr>
              <a:t>.</a:t>
            </a:r>
            <a:r>
              <a:rPr lang="en-US" altLang="zh-CN" sz="1400" dirty="0" smtClean="0">
                <a:latin typeface="Times New Roman" panose="02020603050405020304" charset="0"/>
                <a:cs typeface="Times New Roman" panose="02020603050405020304" charset="0"/>
              </a:rPr>
              <a:t>”</a:t>
            </a:r>
            <a:endParaRPr lang="zh-CN" altLang="en-US" sz="1400" dirty="0">
              <a:latin typeface="Times New Roman" panose="02020603050405020304" charset="0"/>
              <a:cs typeface="Times New Roman" panose="02020603050405020304" charset="0"/>
            </a:endParaRPr>
          </a:p>
          <a:p>
            <a:pPr marL="179705">
              <a:buFont typeface="+mj-ea"/>
            </a:pPr>
            <a:r>
              <a:rPr lang="en-US" altLang="zh-CN" sz="1600" b="1" i="1" dirty="0">
                <a:solidFill>
                  <a:srgbClr val="401BC0"/>
                </a:solidFill>
                <a:latin typeface="Times New Roman" panose="02020603050405020304" charset="0"/>
                <a:cs typeface="Times New Roman" panose="02020603050405020304" charset="0"/>
              </a:rPr>
              <a:t>   Para.1  </a:t>
            </a:r>
            <a:r>
              <a:rPr sz="1600" b="1" i="1" dirty="0">
                <a:solidFill>
                  <a:srgbClr val="401BC0"/>
                </a:solidFill>
                <a:latin typeface="Times New Roman" panose="02020603050405020304" charset="0"/>
                <a:cs typeface="Times New Roman" panose="02020603050405020304" charset="0"/>
              </a:rPr>
              <a:t>A few weeks later, I went to the farm again.</a:t>
            </a:r>
            <a:endParaRPr sz="1600" b="1" i="1" dirty="0">
              <a:solidFill>
                <a:srgbClr val="401BC0"/>
              </a:solidFill>
              <a:latin typeface="Times New Roman" panose="02020603050405020304" charset="0"/>
              <a:cs typeface="Times New Roman" panose="02020603050405020304" charset="0"/>
            </a:endParaRPr>
          </a:p>
          <a:p>
            <a:pPr marL="179705">
              <a:buFont typeface="+mj-ea"/>
            </a:pPr>
            <a:r>
              <a:rPr lang="en-US" altLang="zh-CN" sz="1600" b="1" i="1" dirty="0">
                <a:solidFill>
                  <a:srgbClr val="401BC0"/>
                </a:solidFill>
                <a:latin typeface="Times New Roman" panose="02020603050405020304" charset="0"/>
                <a:cs typeface="Times New Roman" panose="02020603050405020304" charset="0"/>
                <a:sym typeface="+mn-ea"/>
              </a:rPr>
              <a:t>  Para.2  </a:t>
            </a:r>
            <a:r>
              <a:rPr sz="1600" b="1" i="1" dirty="0">
                <a:solidFill>
                  <a:srgbClr val="401BC0"/>
                </a:solidFill>
                <a:latin typeface="Times New Roman" panose="02020603050405020304" charset="0"/>
                <a:cs typeface="Times New Roman" panose="02020603050405020304" charset="0"/>
              </a:rPr>
              <a:t>I was just about to leave when the hummingbird appeared.</a:t>
            </a:r>
            <a:endParaRPr sz="1600" b="1" i="1" dirty="0">
              <a:solidFill>
                <a:srgbClr val="401BC0"/>
              </a:solidFill>
              <a:latin typeface="Times New Roman" panose="02020603050405020304" charset="0"/>
              <a:cs typeface="Times New Roman" panose="02020603050405020304" charset="0"/>
            </a:endParaRPr>
          </a:p>
        </p:txBody>
      </p:sp>
      <p:sp>
        <p:nvSpPr>
          <p:cNvPr id="11" name="矩形 10"/>
          <p:cNvSpPr/>
          <p:nvPr/>
        </p:nvSpPr>
        <p:spPr>
          <a:xfrm>
            <a:off x="0" y="0"/>
            <a:ext cx="9144000" cy="5143500"/>
          </a:xfrm>
          <a:prstGeom prst="rect">
            <a:avLst/>
          </a:prstGeom>
          <a:solidFill>
            <a:schemeClr val="tx1">
              <a:lumMod val="95000"/>
              <a:lumOff val="5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矩形 12"/>
          <p:cNvSpPr/>
          <p:nvPr/>
        </p:nvSpPr>
        <p:spPr>
          <a:xfrm>
            <a:off x="179512" y="987574"/>
            <a:ext cx="9143999" cy="129614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rPr>
              <a:t>1. Predict what would happen next?</a:t>
            </a:r>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en-US" altLang="zh-CN" sz="3600" b="1" dirty="0" smtClean="0">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endParaRPr lang="zh-CN" altLang="en-US" sz="4400" b="1" dirty="0">
              <a:effectLst>
                <a:outerShdw blurRad="38100" dist="38100" dir="2700000" algn="tl">
                  <a:srgbClr val="000000">
                    <a:alpha val="43137"/>
                  </a:srgbClr>
                </a:outerShdw>
              </a:effectLst>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521970"/>
            <a:ext cx="8909050" cy="2246769"/>
          </a:xfrm>
          <a:prstGeom prst="rect">
            <a:avLst/>
          </a:prstGeom>
          <a:solidFill>
            <a:schemeClr val="accent2">
              <a:lumMod val="20000"/>
              <a:lumOff val="80000"/>
              <a:alpha val="25000"/>
            </a:schemeClr>
          </a:solidFill>
        </p:spPr>
        <p:txBody>
          <a:bodyPr wrap="square" rtlCol="0" anchor="t">
            <a:spAutoFit/>
          </a:bodyPr>
          <a:lstStyle/>
          <a:p>
            <a:pPr marL="179705" algn="just"/>
            <a:r>
              <a:rPr lang="zh-CN" altLang="en-US" sz="2800" dirty="0" smtClean="0">
                <a:latin typeface="Calibri" panose="020F0502020204030204"/>
                <a:cs typeface="Times New Roman" panose="02020603050405020304" charset="0"/>
              </a:rPr>
              <a:t>②   </a:t>
            </a:r>
            <a:r>
              <a:rPr lang="zh-CN" altLang="en-US" sz="2800" dirty="0" smtClean="0">
                <a:latin typeface="Times New Roman" panose="02020603050405020304" charset="0"/>
                <a:cs typeface="Times New Roman" panose="02020603050405020304" charset="0"/>
              </a:rPr>
              <a:t>With </a:t>
            </a:r>
            <a:r>
              <a:rPr lang="zh-CN" altLang="en-US" sz="2800" dirty="0">
                <a:latin typeface="Times New Roman" panose="02020603050405020304" charset="0"/>
                <a:cs typeface="Times New Roman" panose="02020603050405020304" charset="0"/>
              </a:rPr>
              <a:t>the bird in my cupped hand, I looked around to see how she had gotten in. </a:t>
            </a:r>
            <a:r>
              <a:rPr lang="en-US" altLang="zh-CN" sz="2800" dirty="0" smtClean="0">
                <a:latin typeface="Times New Roman" panose="02020603050405020304" charset="0"/>
                <a:cs typeface="Times New Roman" panose="02020603050405020304" charset="0"/>
              </a:rPr>
              <a:t>(                 )</a:t>
            </a:r>
            <a:r>
              <a:rPr lang="zh-CN" altLang="en-US" sz="2800" dirty="0" smtClean="0">
                <a:latin typeface="Times New Roman" panose="02020603050405020304" charset="0"/>
                <a:cs typeface="Times New Roman" panose="02020603050405020304" charset="0"/>
              </a:rPr>
              <a:t>The </a:t>
            </a:r>
            <a:r>
              <a:rPr lang="zh-CN" altLang="en-US" sz="2800" dirty="0">
                <a:latin typeface="Times New Roman" panose="02020603050405020304" charset="0"/>
                <a:cs typeface="Times New Roman" panose="02020603050405020304" charset="0"/>
              </a:rPr>
              <a:t>broken window glass was the likely answer</a:t>
            </a:r>
            <a:r>
              <a:rPr lang="zh-CN" altLang="en-US" sz="2800" dirty="0" smtClean="0">
                <a:latin typeface="Times New Roman" panose="02020603050405020304" charset="0"/>
                <a:cs typeface="Times New Roman" panose="02020603050405020304" charset="0"/>
              </a:rPr>
              <a:t>.</a:t>
            </a:r>
            <a:r>
              <a:rPr lang="en-US" altLang="zh-CN" sz="2800" dirty="0">
                <a:latin typeface="Times New Roman" panose="02020603050405020304" charset="0"/>
                <a:cs typeface="Times New Roman" panose="02020603050405020304" charset="0"/>
              </a:rPr>
              <a:t> (                 )</a:t>
            </a:r>
            <a:r>
              <a:rPr lang="zh-CN" altLang="en-US" sz="2800" dirty="0" smtClean="0">
                <a:latin typeface="Times New Roman" panose="02020603050405020304" charset="0"/>
                <a:cs typeface="Times New Roman" panose="02020603050405020304" charset="0"/>
              </a:rPr>
              <a:t> </a:t>
            </a:r>
            <a:r>
              <a:rPr lang="zh-CN" altLang="en-US" sz="2800" dirty="0">
                <a:latin typeface="Times New Roman" panose="02020603050405020304" charset="0"/>
                <a:cs typeface="Times New Roman" panose="02020603050405020304" charset="0"/>
              </a:rPr>
              <a:t>I stuffed </a:t>
            </a:r>
            <a:r>
              <a:rPr lang="zh-CN" altLang="en-US" sz="2800" dirty="0" smtClean="0">
                <a:latin typeface="Times New Roman" panose="02020603050405020304" charset="0"/>
                <a:cs typeface="Times New Roman" panose="02020603050405020304" charset="0"/>
              </a:rPr>
              <a:t>a </a:t>
            </a:r>
            <a:r>
              <a:rPr lang="zh-CN" altLang="en-US" sz="2800" dirty="0">
                <a:latin typeface="Times New Roman" panose="02020603050405020304" charset="0"/>
                <a:cs typeface="Times New Roman" panose="02020603050405020304" charset="0"/>
              </a:rPr>
              <a:t>piece of cloth into the hole and took her outside, closing the door securely behind </a:t>
            </a:r>
            <a:r>
              <a:rPr lang="zh-CN" altLang="en-US" sz="2800" dirty="0" smtClean="0">
                <a:latin typeface="Times New Roman" panose="02020603050405020304" charset="0"/>
                <a:cs typeface="Times New Roman" panose="02020603050405020304" charset="0"/>
              </a:rPr>
              <a:t>me</a:t>
            </a:r>
            <a:r>
              <a:rPr lang="en-US" altLang="zh-CN" sz="2800" dirty="0">
                <a:latin typeface="Times New Roman" panose="02020603050405020304" charset="0"/>
                <a:cs typeface="Times New Roman" panose="02020603050405020304" charset="0"/>
              </a:rPr>
              <a:t> (                 )</a:t>
            </a:r>
            <a:r>
              <a:rPr lang="zh-CN" altLang="en-US" sz="2800" dirty="0" smtClean="0">
                <a:latin typeface="Times New Roman" panose="02020603050405020304" charset="0"/>
                <a:cs typeface="Times New Roman" panose="02020603050405020304" charset="0"/>
              </a:rPr>
              <a:t>. </a:t>
            </a:r>
            <a:endParaRPr lang="en-US" altLang="zh-CN" sz="2800" dirty="0" smtClean="0">
              <a:latin typeface="Times New Roman" panose="02020603050405020304" charset="0"/>
              <a:cs typeface="Times New Roman" panose="02020603050405020304" charset="0"/>
            </a:endParaRPr>
          </a:p>
        </p:txBody>
      </p:sp>
      <p:sp>
        <p:nvSpPr>
          <p:cNvPr id="4" name="文本框 5"/>
          <p:cNvSpPr txBox="1"/>
          <p:nvPr/>
        </p:nvSpPr>
        <p:spPr>
          <a:xfrm>
            <a:off x="107504" y="0"/>
            <a:ext cx="6120680" cy="523220"/>
          </a:xfrm>
          <a:prstGeom prst="rect">
            <a:avLst/>
          </a:prstGeom>
          <a:solidFill>
            <a:srgbClr val="FFDE75"/>
          </a:solidFill>
        </p:spPr>
        <p:txBody>
          <a:bodyPr wrap="square" rtlCol="0">
            <a:spAutoFit/>
          </a:bodyPr>
          <a:lstStyle/>
          <a:p>
            <a:r>
              <a:rPr lang="en-US" altLang="zh-CN" sz="2800" b="1" dirty="0" smtClean="0">
                <a:solidFill>
                  <a:schemeClr val="accent6">
                    <a:lumMod val="75000"/>
                  </a:schemeClr>
                </a:solidFill>
              </a:rPr>
              <a:t>Complicating Action &amp; Evaluation</a:t>
            </a:r>
            <a:endParaRPr lang="zh-CN" altLang="en-US" sz="2800" b="1" dirty="0">
              <a:solidFill>
                <a:schemeClr val="accent6">
                  <a:lumMod val="75000"/>
                </a:schemeClr>
              </a:solidFill>
            </a:endParaRPr>
          </a:p>
        </p:txBody>
      </p:sp>
      <p:sp>
        <p:nvSpPr>
          <p:cNvPr id="13" name="文本框 5"/>
          <p:cNvSpPr txBox="1"/>
          <p:nvPr/>
        </p:nvSpPr>
        <p:spPr>
          <a:xfrm>
            <a:off x="4427984" y="983376"/>
            <a:ext cx="1440160" cy="461665"/>
          </a:xfrm>
          <a:prstGeom prst="rect">
            <a:avLst/>
          </a:prstGeom>
          <a:noFill/>
        </p:spPr>
        <p:txBody>
          <a:bodyPr wrap="square" rtlCol="0">
            <a:spAutoFit/>
          </a:bodyPr>
          <a:lstStyle/>
          <a:p>
            <a:pPr algn="ctr"/>
            <a:r>
              <a:rPr lang="en-US" altLang="zh-CN" sz="2400" b="1" dirty="0" smtClean="0">
                <a:solidFill>
                  <a:srgbClr val="C00000"/>
                </a:solidFill>
              </a:rPr>
              <a:t>Action</a:t>
            </a:r>
            <a:endParaRPr lang="zh-CN" altLang="en-US" sz="2400" b="1" dirty="0">
              <a:solidFill>
                <a:srgbClr val="C00000"/>
              </a:solidFill>
            </a:endParaRPr>
          </a:p>
        </p:txBody>
      </p:sp>
      <p:sp>
        <p:nvSpPr>
          <p:cNvPr id="14" name="文本框 5"/>
          <p:cNvSpPr txBox="1"/>
          <p:nvPr/>
        </p:nvSpPr>
        <p:spPr>
          <a:xfrm>
            <a:off x="4427984" y="1462013"/>
            <a:ext cx="1800200" cy="461665"/>
          </a:xfrm>
          <a:prstGeom prst="rect">
            <a:avLst/>
          </a:prstGeom>
          <a:noFill/>
        </p:spPr>
        <p:txBody>
          <a:bodyPr wrap="square" rtlCol="0">
            <a:spAutoFit/>
          </a:bodyPr>
          <a:lstStyle/>
          <a:p>
            <a:pPr algn="ctr"/>
            <a:r>
              <a:rPr lang="en-US" altLang="zh-CN" sz="2400" b="1" dirty="0" smtClean="0">
                <a:solidFill>
                  <a:srgbClr val="C00000"/>
                </a:solidFill>
              </a:rPr>
              <a:t>Evaluation</a:t>
            </a:r>
            <a:endParaRPr lang="zh-CN" altLang="en-US" sz="2400" b="1" dirty="0">
              <a:solidFill>
                <a:srgbClr val="C00000"/>
              </a:solidFill>
            </a:endParaRPr>
          </a:p>
        </p:txBody>
      </p:sp>
      <p:sp>
        <p:nvSpPr>
          <p:cNvPr id="15" name="文本框 5"/>
          <p:cNvSpPr txBox="1"/>
          <p:nvPr/>
        </p:nvSpPr>
        <p:spPr>
          <a:xfrm>
            <a:off x="3364230" y="2283718"/>
            <a:ext cx="1440160" cy="461665"/>
          </a:xfrm>
          <a:prstGeom prst="rect">
            <a:avLst/>
          </a:prstGeom>
          <a:noFill/>
        </p:spPr>
        <p:txBody>
          <a:bodyPr wrap="square" rtlCol="0">
            <a:spAutoFit/>
          </a:bodyPr>
          <a:lstStyle/>
          <a:p>
            <a:pPr algn="ctr"/>
            <a:r>
              <a:rPr lang="en-US" altLang="zh-CN" sz="2400" b="1" dirty="0" smtClean="0">
                <a:solidFill>
                  <a:srgbClr val="C00000"/>
                </a:solidFill>
              </a:rPr>
              <a:t>Action</a:t>
            </a:r>
            <a:endParaRPr lang="zh-CN" altLang="en-US" sz="2400" b="1" dirty="0">
              <a:solidFill>
                <a:srgbClr val="C00000"/>
              </a:solidFill>
            </a:endParaRPr>
          </a:p>
        </p:txBody>
      </p:sp>
      <p:sp>
        <p:nvSpPr>
          <p:cNvPr id="16" name="矩形 15"/>
          <p:cNvSpPr/>
          <p:nvPr/>
        </p:nvSpPr>
        <p:spPr>
          <a:xfrm>
            <a:off x="4057721" y="551328"/>
            <a:ext cx="1234360"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Times New Roman" panose="02020603050405020304" charset="0"/>
                <a:cs typeface="Times New Roman" panose="02020603050405020304" charset="0"/>
              </a:rPr>
              <a:t>cupped</a:t>
            </a:r>
            <a:endParaRPr lang="zh-CN" altLang="en-US" sz="2800" dirty="0">
              <a:latin typeface="Times New Roman" panose="02020603050405020304" charset="0"/>
              <a:cs typeface="Times New Roman" panose="02020603050405020304" charset="0"/>
            </a:endParaRPr>
          </a:p>
        </p:txBody>
      </p:sp>
      <p:sp>
        <p:nvSpPr>
          <p:cNvPr id="17" name="矩形 16"/>
          <p:cNvSpPr/>
          <p:nvPr/>
        </p:nvSpPr>
        <p:spPr>
          <a:xfrm>
            <a:off x="6372200" y="551328"/>
            <a:ext cx="2232248"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Times New Roman" panose="02020603050405020304" charset="0"/>
                <a:cs typeface="Times New Roman" panose="02020603050405020304" charset="0"/>
              </a:rPr>
              <a:t>l</a:t>
            </a:r>
            <a:r>
              <a:rPr lang="en-US" altLang="zh-CN" sz="2800" dirty="0" smtClean="0">
                <a:latin typeface="Times New Roman" panose="02020603050405020304" charset="0"/>
                <a:cs typeface="Times New Roman" panose="02020603050405020304" charset="0"/>
              </a:rPr>
              <a:t>ooked around</a:t>
            </a:r>
            <a:endParaRPr lang="zh-CN" altLang="en-US" sz="2800" dirty="0">
              <a:latin typeface="Times New Roman" panose="02020603050405020304" charset="0"/>
              <a:cs typeface="Times New Roman" panose="02020603050405020304" charset="0"/>
            </a:endParaRPr>
          </a:p>
        </p:txBody>
      </p:sp>
      <p:sp>
        <p:nvSpPr>
          <p:cNvPr id="18" name="矩形 17"/>
          <p:cNvSpPr/>
          <p:nvPr/>
        </p:nvSpPr>
        <p:spPr>
          <a:xfrm>
            <a:off x="6399515" y="1429330"/>
            <a:ext cx="2644354"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Times New Roman" panose="02020603050405020304" charset="0"/>
                <a:cs typeface="Times New Roman" panose="02020603050405020304" charset="0"/>
              </a:rPr>
              <a:t>s</a:t>
            </a:r>
            <a:r>
              <a:rPr lang="en-US" altLang="zh-CN" sz="2800" dirty="0" smtClean="0">
                <a:latin typeface="Times New Roman" panose="02020603050405020304" charset="0"/>
                <a:cs typeface="Times New Roman" panose="02020603050405020304" charset="0"/>
              </a:rPr>
              <a:t>tuffed a piece of</a:t>
            </a:r>
            <a:endParaRPr lang="zh-CN" altLang="en-US" sz="2800" dirty="0">
              <a:latin typeface="Times New Roman" panose="02020603050405020304" charset="0"/>
              <a:cs typeface="Times New Roman" panose="02020603050405020304" charset="0"/>
            </a:endParaRPr>
          </a:p>
        </p:txBody>
      </p:sp>
      <p:sp>
        <p:nvSpPr>
          <p:cNvPr id="19" name="矩形 18"/>
          <p:cNvSpPr/>
          <p:nvPr/>
        </p:nvSpPr>
        <p:spPr>
          <a:xfrm>
            <a:off x="179512" y="1861378"/>
            <a:ext cx="8864357"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cloth into the hole and took her outside, closing the door</a:t>
            </a:r>
            <a:endParaRPr lang="zh-CN" altLang="en-US" sz="2800" dirty="0">
              <a:latin typeface="Times New Roman" panose="02020603050405020304" charset="0"/>
              <a:cs typeface="Times New Roman" panose="02020603050405020304" charset="0"/>
            </a:endParaRPr>
          </a:p>
        </p:txBody>
      </p:sp>
      <p:sp>
        <p:nvSpPr>
          <p:cNvPr id="20" name="矩形 19"/>
          <p:cNvSpPr/>
          <p:nvPr/>
        </p:nvSpPr>
        <p:spPr>
          <a:xfrm>
            <a:off x="179512" y="2324639"/>
            <a:ext cx="3024337"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Times New Roman" panose="02020603050405020304" charset="0"/>
                <a:cs typeface="Times New Roman" panose="02020603050405020304" charset="0"/>
              </a:rPr>
              <a:t>s</a:t>
            </a:r>
            <a:r>
              <a:rPr lang="en-US" altLang="zh-CN" sz="2800" dirty="0" smtClean="0">
                <a:latin typeface="Times New Roman" panose="02020603050405020304" charset="0"/>
                <a:cs typeface="Times New Roman" panose="02020603050405020304" charset="0"/>
              </a:rPr>
              <a:t>ecurely behind me</a:t>
            </a:r>
            <a:endParaRPr lang="zh-CN" altLang="en-US" sz="2800" dirty="0">
              <a:latin typeface="Times New Roman" panose="02020603050405020304" charset="0"/>
              <a:cs typeface="Times New Roman" panose="02020603050405020304" charset="0"/>
            </a:endParaRPr>
          </a:p>
        </p:txBody>
      </p:sp>
      <p:sp>
        <p:nvSpPr>
          <p:cNvPr id="21" name="文本框 5"/>
          <p:cNvSpPr txBox="1"/>
          <p:nvPr/>
        </p:nvSpPr>
        <p:spPr>
          <a:xfrm>
            <a:off x="107504" y="2775773"/>
            <a:ext cx="8909050" cy="461665"/>
          </a:xfrm>
          <a:prstGeom prst="rect">
            <a:avLst/>
          </a:prstGeom>
          <a:noFill/>
        </p:spPr>
        <p:txBody>
          <a:bodyPr wrap="square" rtlCol="0">
            <a:spAutoFit/>
          </a:bodyPr>
          <a:lstStyle/>
          <a:p>
            <a:r>
              <a:rPr lang="en-US" altLang="zh-CN" sz="2400" b="1" dirty="0" smtClean="0">
                <a:solidFill>
                  <a:schemeClr val="accent6">
                    <a:lumMod val="75000"/>
                  </a:schemeClr>
                </a:solidFill>
              </a:rPr>
              <a:t>What kind of person was I according to my action?</a:t>
            </a:r>
            <a:endParaRPr lang="zh-CN" altLang="en-US" sz="2400" b="1" dirty="0">
              <a:solidFill>
                <a:schemeClr val="accent6">
                  <a:lumMod val="75000"/>
                </a:schemeClr>
              </a:solidFill>
            </a:endParaRPr>
          </a:p>
        </p:txBody>
      </p:sp>
      <p:sp>
        <p:nvSpPr>
          <p:cNvPr id="22" name="文本框 5"/>
          <p:cNvSpPr txBox="1"/>
          <p:nvPr/>
        </p:nvSpPr>
        <p:spPr>
          <a:xfrm>
            <a:off x="107504" y="3237438"/>
            <a:ext cx="8909050" cy="461665"/>
          </a:xfrm>
          <a:prstGeom prst="rect">
            <a:avLst/>
          </a:prstGeom>
          <a:noFill/>
        </p:spPr>
        <p:txBody>
          <a:bodyPr wrap="square" rtlCol="0">
            <a:spAutoFit/>
          </a:bodyPr>
          <a:lstStyle/>
          <a:p>
            <a:r>
              <a:rPr lang="en-US" altLang="zh-CN" sz="2400" b="1" dirty="0" smtClean="0"/>
              <a:t>I was a kind-hearted nature lover.</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up)">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up)">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up)">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14" grpId="0"/>
      <p:bldP spid="15" grpId="0"/>
      <p:bldP spid="16" grpId="0" animBg="1"/>
      <p:bldP spid="17" grpId="0" animBg="1"/>
      <p:bldP spid="18" grpId="0" animBg="1"/>
      <p:bldP spid="19" grpId="0" animBg="1"/>
      <p:bldP spid="20" grpId="0" animBg="1"/>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521970"/>
            <a:ext cx="8909050" cy="3108543"/>
          </a:xfrm>
          <a:prstGeom prst="rect">
            <a:avLst/>
          </a:prstGeom>
          <a:solidFill>
            <a:schemeClr val="accent2">
              <a:lumMod val="20000"/>
              <a:lumOff val="80000"/>
              <a:alpha val="25000"/>
            </a:schemeClr>
          </a:solidFill>
        </p:spPr>
        <p:txBody>
          <a:bodyPr wrap="square" rtlCol="0" anchor="t">
            <a:spAutoFit/>
          </a:bodyPr>
          <a:lstStyle/>
          <a:p>
            <a:pPr marL="179705" algn="just"/>
            <a:r>
              <a:rPr lang="zh-CN" altLang="en-US" sz="2800" dirty="0" smtClean="0">
                <a:latin typeface="Calibri" panose="020F0502020204030204"/>
                <a:cs typeface="Times New Roman" panose="02020603050405020304" charset="0"/>
              </a:rPr>
              <a:t>③   </a:t>
            </a:r>
            <a:r>
              <a:rPr lang="zh-CN" altLang="en-US" sz="2800" dirty="0" smtClean="0">
                <a:latin typeface="Times New Roman" panose="02020603050405020304" charset="0"/>
                <a:cs typeface="Times New Roman" panose="02020603050405020304" charset="0"/>
              </a:rPr>
              <a:t>When </a:t>
            </a:r>
            <a:r>
              <a:rPr lang="zh-CN" altLang="en-US" sz="2800" dirty="0">
                <a:latin typeface="Times New Roman" panose="02020603050405020304" charset="0"/>
                <a:cs typeface="Times New Roman" panose="02020603050405020304" charset="0"/>
              </a:rPr>
              <a:t>I opened my hand, the bird did not fly away; she sat looking at me with her bright eyes</a:t>
            </a:r>
            <a:r>
              <a:rPr lang="zh-CN" altLang="en-US" sz="2800" dirty="0" smtClean="0">
                <a:latin typeface="Times New Roman" panose="02020603050405020304" charset="0"/>
                <a:cs typeface="Times New Roman" panose="02020603050405020304" charset="0"/>
              </a:rPr>
              <a:t>.</a:t>
            </a:r>
            <a:r>
              <a:rPr lang="en-US" altLang="zh-CN" sz="2800" dirty="0">
                <a:latin typeface="Times New Roman" panose="02020603050405020304" charset="0"/>
                <a:cs typeface="Times New Roman" panose="02020603050405020304" charset="0"/>
              </a:rPr>
              <a:t> (    </a:t>
            </a:r>
            <a:r>
              <a:rPr lang="en-US" altLang="zh-CN" sz="2800" dirty="0" smtClean="0">
                <a:latin typeface="Times New Roman" panose="02020603050405020304" charset="0"/>
                <a:cs typeface="Times New Roman" panose="02020603050405020304" charset="0"/>
              </a:rPr>
              <a:t>          )</a:t>
            </a:r>
            <a:r>
              <a:rPr lang="zh-CN" altLang="en-US" sz="2800" dirty="0" smtClean="0">
                <a:latin typeface="Times New Roman" panose="02020603050405020304" charset="0"/>
                <a:cs typeface="Times New Roman" panose="02020603050405020304" charset="0"/>
              </a:rPr>
              <a:t> </a:t>
            </a:r>
            <a:r>
              <a:rPr lang="zh-CN" altLang="en-US" sz="2800" dirty="0">
                <a:latin typeface="Times New Roman" panose="02020603050405020304" charset="0"/>
                <a:cs typeface="Times New Roman" panose="02020603050405020304" charset="0"/>
              </a:rPr>
              <a:t>I removed the sticky spider-webs that covered her head and wings</a:t>
            </a:r>
            <a:r>
              <a:rPr lang="zh-CN" altLang="en-US" sz="2800" dirty="0" smtClean="0">
                <a:latin typeface="Times New Roman" panose="02020603050405020304" charset="0"/>
                <a:cs typeface="Times New Roman" panose="02020603050405020304" charset="0"/>
              </a:rPr>
              <a:t>.</a:t>
            </a:r>
            <a:r>
              <a:rPr lang="en-US" altLang="zh-CN" sz="2800" dirty="0">
                <a:latin typeface="Times New Roman" panose="02020603050405020304" charset="0"/>
                <a:cs typeface="Times New Roman" panose="02020603050405020304" charset="0"/>
              </a:rPr>
              <a:t> (          </a:t>
            </a:r>
            <a:r>
              <a:rPr lang="en-US" altLang="zh-CN" sz="2800" dirty="0" smtClean="0">
                <a:latin typeface="Times New Roman" panose="02020603050405020304" charset="0"/>
                <a:cs typeface="Times New Roman" panose="02020603050405020304" charset="0"/>
              </a:rPr>
              <a:t>)</a:t>
            </a:r>
            <a:r>
              <a:rPr lang="zh-CN" altLang="en-US" sz="2800" dirty="0" smtClean="0">
                <a:latin typeface="Times New Roman" panose="02020603050405020304" charset="0"/>
                <a:cs typeface="Times New Roman" panose="02020603050405020304" charset="0"/>
              </a:rPr>
              <a:t> </a:t>
            </a:r>
            <a:r>
              <a:rPr lang="zh-CN" altLang="en-US" sz="2800" dirty="0">
                <a:latin typeface="Times New Roman" panose="02020603050405020304" charset="0"/>
                <a:cs typeface="Times New Roman" panose="02020603050405020304" charset="0"/>
              </a:rPr>
              <a:t>Still, she made no attempt to </a:t>
            </a:r>
            <a:r>
              <a:rPr lang="zh-CN" altLang="en-US" sz="2800" dirty="0" smtClean="0">
                <a:latin typeface="Times New Roman" panose="02020603050405020304" charset="0"/>
                <a:cs typeface="Times New Roman" panose="02020603050405020304" charset="0"/>
              </a:rPr>
              <a:t>fly</a:t>
            </a:r>
            <a:r>
              <a:rPr lang="en-US" altLang="zh-CN" sz="2800" dirty="0" smtClean="0">
                <a:latin typeface="Times New Roman" panose="02020603050405020304" charset="0"/>
                <a:cs typeface="Times New Roman" panose="02020603050405020304" charset="0"/>
              </a:rPr>
              <a:t>.</a:t>
            </a:r>
            <a:r>
              <a:rPr lang="zh-CN" altLang="en-US" sz="2800" dirty="0" smtClean="0">
                <a:latin typeface="Times New Roman" panose="02020603050405020304" charset="0"/>
                <a:cs typeface="Times New Roman" panose="02020603050405020304" charset="0"/>
              </a:rPr>
              <a:t> </a:t>
            </a:r>
            <a:r>
              <a:rPr lang="en-US" altLang="zh-CN" sz="2800" dirty="0">
                <a:latin typeface="Times New Roman" panose="02020603050405020304" charset="0"/>
                <a:cs typeface="Times New Roman" panose="02020603050405020304" charset="0"/>
              </a:rPr>
              <a:t>(              </a:t>
            </a:r>
            <a:r>
              <a:rPr lang="en-US" altLang="zh-CN" sz="2800" dirty="0" smtClean="0">
                <a:latin typeface="Times New Roman" panose="02020603050405020304" charset="0"/>
                <a:cs typeface="Times New Roman" panose="02020603050405020304" charset="0"/>
              </a:rPr>
              <a:t>   ) </a:t>
            </a:r>
            <a:r>
              <a:rPr lang="zh-CN" altLang="en-US" sz="2800" dirty="0" smtClean="0">
                <a:latin typeface="Times New Roman" panose="02020603050405020304" charset="0"/>
                <a:cs typeface="Times New Roman" panose="02020603050405020304" charset="0"/>
              </a:rPr>
              <a:t>Perhaps </a:t>
            </a:r>
            <a:r>
              <a:rPr lang="zh-CN" altLang="en-US" sz="2800" dirty="0">
                <a:latin typeface="Times New Roman" panose="02020603050405020304" charset="0"/>
                <a:cs typeface="Times New Roman" panose="02020603050405020304" charset="0"/>
              </a:rPr>
              <a:t>she had been struggling against the window too long and was too tired? Or too thirsty</a:t>
            </a:r>
            <a:r>
              <a:rPr lang="zh-CN" altLang="en-US" sz="2800" dirty="0" smtClean="0">
                <a:latin typeface="Times New Roman" panose="02020603050405020304" charset="0"/>
                <a:cs typeface="Times New Roman" panose="02020603050405020304" charset="0"/>
              </a:rPr>
              <a:t>?</a:t>
            </a:r>
            <a:r>
              <a:rPr lang="en-US" altLang="zh-CN" sz="2800" dirty="0">
                <a:latin typeface="Times New Roman" panose="02020603050405020304" charset="0"/>
                <a:cs typeface="Times New Roman" panose="02020603050405020304" charset="0"/>
              </a:rPr>
              <a:t> (                 )</a:t>
            </a:r>
            <a:endParaRPr lang="zh-CN" altLang="en-US" sz="2800" dirty="0">
              <a:latin typeface="Times New Roman" panose="02020603050405020304" charset="0"/>
              <a:cs typeface="Times New Roman" panose="02020603050405020304" charset="0"/>
            </a:endParaRPr>
          </a:p>
        </p:txBody>
      </p:sp>
      <p:sp>
        <p:nvSpPr>
          <p:cNvPr id="7" name="文本框 5"/>
          <p:cNvSpPr txBox="1"/>
          <p:nvPr/>
        </p:nvSpPr>
        <p:spPr>
          <a:xfrm>
            <a:off x="6804248" y="987573"/>
            <a:ext cx="1440160" cy="461665"/>
          </a:xfrm>
          <a:prstGeom prst="rect">
            <a:avLst/>
          </a:prstGeom>
          <a:noFill/>
        </p:spPr>
        <p:txBody>
          <a:bodyPr wrap="square" rtlCol="0">
            <a:spAutoFit/>
          </a:bodyPr>
          <a:lstStyle/>
          <a:p>
            <a:pPr algn="ctr"/>
            <a:r>
              <a:rPr lang="en-US" altLang="zh-CN" sz="2400" b="1" dirty="0" smtClean="0">
                <a:solidFill>
                  <a:srgbClr val="C00000"/>
                </a:solidFill>
              </a:rPr>
              <a:t>Action</a:t>
            </a:r>
            <a:endParaRPr lang="zh-CN" altLang="en-US" sz="2400" b="1" dirty="0">
              <a:solidFill>
                <a:srgbClr val="C00000"/>
              </a:solidFill>
            </a:endParaRPr>
          </a:p>
        </p:txBody>
      </p:sp>
      <p:sp>
        <p:nvSpPr>
          <p:cNvPr id="8" name="文本框 5"/>
          <p:cNvSpPr txBox="1"/>
          <p:nvPr/>
        </p:nvSpPr>
        <p:spPr>
          <a:xfrm>
            <a:off x="1835696" y="1845408"/>
            <a:ext cx="1440160" cy="461665"/>
          </a:xfrm>
          <a:prstGeom prst="rect">
            <a:avLst/>
          </a:prstGeom>
          <a:noFill/>
        </p:spPr>
        <p:txBody>
          <a:bodyPr wrap="square" rtlCol="0">
            <a:spAutoFit/>
          </a:bodyPr>
          <a:lstStyle/>
          <a:p>
            <a:pPr algn="ctr"/>
            <a:r>
              <a:rPr lang="en-US" altLang="zh-CN" sz="2400" b="1" dirty="0" smtClean="0">
                <a:solidFill>
                  <a:srgbClr val="C00000"/>
                </a:solidFill>
              </a:rPr>
              <a:t>Action</a:t>
            </a:r>
            <a:endParaRPr lang="zh-CN" altLang="en-US" sz="2400" b="1" dirty="0">
              <a:solidFill>
                <a:srgbClr val="C00000"/>
              </a:solidFill>
            </a:endParaRPr>
          </a:p>
        </p:txBody>
      </p:sp>
      <p:sp>
        <p:nvSpPr>
          <p:cNvPr id="9" name="文本框 5"/>
          <p:cNvSpPr txBox="1"/>
          <p:nvPr/>
        </p:nvSpPr>
        <p:spPr>
          <a:xfrm>
            <a:off x="755576" y="2307073"/>
            <a:ext cx="1440160" cy="461665"/>
          </a:xfrm>
          <a:prstGeom prst="rect">
            <a:avLst/>
          </a:prstGeom>
          <a:noFill/>
        </p:spPr>
        <p:txBody>
          <a:bodyPr wrap="square" rtlCol="0">
            <a:spAutoFit/>
          </a:bodyPr>
          <a:lstStyle/>
          <a:p>
            <a:pPr algn="ctr"/>
            <a:r>
              <a:rPr lang="en-US" altLang="zh-CN" sz="2400" b="1" dirty="0" smtClean="0">
                <a:solidFill>
                  <a:srgbClr val="C00000"/>
                </a:solidFill>
              </a:rPr>
              <a:t>Action</a:t>
            </a:r>
            <a:endParaRPr lang="zh-CN" altLang="en-US" sz="2400" b="1" dirty="0">
              <a:solidFill>
                <a:srgbClr val="C00000"/>
              </a:solidFill>
            </a:endParaRPr>
          </a:p>
        </p:txBody>
      </p:sp>
      <p:sp>
        <p:nvSpPr>
          <p:cNvPr id="10" name="文本框 5"/>
          <p:cNvSpPr txBox="1"/>
          <p:nvPr/>
        </p:nvSpPr>
        <p:spPr>
          <a:xfrm>
            <a:off x="323528" y="3168848"/>
            <a:ext cx="1823878" cy="461665"/>
          </a:xfrm>
          <a:prstGeom prst="rect">
            <a:avLst/>
          </a:prstGeom>
          <a:noFill/>
        </p:spPr>
        <p:txBody>
          <a:bodyPr wrap="square" rtlCol="0">
            <a:spAutoFit/>
          </a:bodyPr>
          <a:lstStyle/>
          <a:p>
            <a:pPr algn="ctr"/>
            <a:r>
              <a:rPr lang="en-US" altLang="zh-CN" sz="2400" b="1" dirty="0" smtClean="0">
                <a:solidFill>
                  <a:srgbClr val="C00000"/>
                </a:solidFill>
              </a:rPr>
              <a:t>Evaluation</a:t>
            </a:r>
            <a:endParaRPr lang="zh-CN" altLang="en-US" sz="2400" b="1" dirty="0">
              <a:solidFill>
                <a:srgbClr val="C00000"/>
              </a:solidFill>
            </a:endParaRPr>
          </a:p>
        </p:txBody>
      </p:sp>
      <p:sp>
        <p:nvSpPr>
          <p:cNvPr id="11" name="文本框 5"/>
          <p:cNvSpPr txBox="1"/>
          <p:nvPr/>
        </p:nvSpPr>
        <p:spPr>
          <a:xfrm>
            <a:off x="107504" y="0"/>
            <a:ext cx="6120680" cy="523220"/>
          </a:xfrm>
          <a:prstGeom prst="rect">
            <a:avLst/>
          </a:prstGeom>
          <a:solidFill>
            <a:srgbClr val="FFDE75"/>
          </a:solidFill>
        </p:spPr>
        <p:txBody>
          <a:bodyPr wrap="square" rtlCol="0">
            <a:spAutoFit/>
          </a:bodyPr>
          <a:lstStyle/>
          <a:p>
            <a:r>
              <a:rPr lang="en-US" altLang="zh-CN" sz="2800" b="1" dirty="0" smtClean="0">
                <a:solidFill>
                  <a:schemeClr val="accent6">
                    <a:lumMod val="75000"/>
                  </a:schemeClr>
                </a:solidFill>
              </a:rPr>
              <a:t>Complicating Action &amp; Evaluation</a:t>
            </a:r>
            <a:endParaRPr lang="zh-CN" altLang="en-US" sz="2800" b="1" dirty="0">
              <a:solidFill>
                <a:schemeClr val="accent6">
                  <a:lumMod val="75000"/>
                </a:schemeClr>
              </a:solidFill>
            </a:endParaRPr>
          </a:p>
        </p:txBody>
      </p:sp>
      <p:sp>
        <p:nvSpPr>
          <p:cNvPr id="13" name="文本框 5"/>
          <p:cNvSpPr txBox="1"/>
          <p:nvPr/>
        </p:nvSpPr>
        <p:spPr>
          <a:xfrm>
            <a:off x="107504" y="3630513"/>
            <a:ext cx="8909050" cy="461665"/>
          </a:xfrm>
          <a:prstGeom prst="rect">
            <a:avLst/>
          </a:prstGeom>
          <a:noFill/>
        </p:spPr>
        <p:txBody>
          <a:bodyPr wrap="square" rtlCol="0">
            <a:spAutoFit/>
          </a:bodyPr>
          <a:lstStyle/>
          <a:p>
            <a:r>
              <a:rPr lang="en-US" altLang="zh-CN" sz="2400" b="1" dirty="0" smtClean="0">
                <a:solidFill>
                  <a:schemeClr val="accent6">
                    <a:lumMod val="75000"/>
                  </a:schemeClr>
                </a:solidFill>
              </a:rPr>
              <a:t>What kind of person was I according to my evaluation?</a:t>
            </a:r>
            <a:endParaRPr lang="zh-CN" altLang="en-US" sz="2400" b="1" dirty="0">
              <a:solidFill>
                <a:schemeClr val="accent6">
                  <a:lumMod val="75000"/>
                </a:schemeClr>
              </a:solidFill>
            </a:endParaRPr>
          </a:p>
        </p:txBody>
      </p:sp>
      <p:sp>
        <p:nvSpPr>
          <p:cNvPr id="14" name="文本框 5"/>
          <p:cNvSpPr txBox="1"/>
          <p:nvPr/>
        </p:nvSpPr>
        <p:spPr>
          <a:xfrm>
            <a:off x="107504" y="4011910"/>
            <a:ext cx="8909050" cy="461665"/>
          </a:xfrm>
          <a:prstGeom prst="rect">
            <a:avLst/>
          </a:prstGeom>
          <a:noFill/>
        </p:spPr>
        <p:txBody>
          <a:bodyPr wrap="square" rtlCol="0">
            <a:spAutoFit/>
          </a:bodyPr>
          <a:lstStyle/>
          <a:p>
            <a:r>
              <a:rPr lang="en-US" altLang="zh-CN" sz="2400" b="1" dirty="0" smtClean="0"/>
              <a:t>I was a considerate and empathetic person.</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animBg="1"/>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7504" y="521970"/>
            <a:ext cx="8909050" cy="3108543"/>
          </a:xfrm>
          <a:prstGeom prst="rect">
            <a:avLst/>
          </a:prstGeom>
          <a:solidFill>
            <a:schemeClr val="accent2">
              <a:lumMod val="20000"/>
              <a:lumOff val="80000"/>
              <a:alpha val="25000"/>
            </a:schemeClr>
          </a:solidFill>
        </p:spPr>
        <p:txBody>
          <a:bodyPr wrap="square" rtlCol="0" anchor="t">
            <a:spAutoFit/>
          </a:bodyPr>
          <a:lstStyle/>
          <a:p>
            <a:pPr marL="179705" algn="just"/>
            <a:r>
              <a:rPr lang="zh-CN" altLang="en-US" sz="2800" dirty="0" smtClean="0">
                <a:latin typeface="Calibri" panose="020F0502020204030204"/>
                <a:cs typeface="Times New Roman" panose="02020603050405020304" charset="0"/>
              </a:rPr>
              <a:t>④ </a:t>
            </a:r>
            <a:r>
              <a:rPr lang="zh-CN" altLang="en-US" sz="2800" dirty="0" smtClean="0">
                <a:latin typeface="Times New Roman" panose="02020603050405020304" charset="0"/>
                <a:cs typeface="Times New Roman" panose="02020603050405020304" charset="0"/>
              </a:rPr>
              <a:t>As </a:t>
            </a:r>
            <a:r>
              <a:rPr lang="zh-CN" altLang="en-US" sz="2800" dirty="0">
                <a:latin typeface="Times New Roman" panose="02020603050405020304" charset="0"/>
                <a:cs typeface="Times New Roman" panose="02020603050405020304" charset="0"/>
              </a:rPr>
              <a:t>I carried her up the blackberry-lined path toward my car where I kept a water bottle, she began to move. I stopped, and she soon took wing but did not immediately fly away. Hovering (悬停), she approached within six inches of my face. For a very long moment, this tiny creature looked into my eyes, turning her head from side to side. Then she flew quickly out of sight</a:t>
            </a:r>
            <a:r>
              <a:rPr lang="zh-CN" altLang="en-US" sz="2800" dirty="0" smtClean="0">
                <a:latin typeface="Times New Roman" panose="02020603050405020304" charset="0"/>
                <a:cs typeface="Times New Roman" panose="02020603050405020304" charset="0"/>
              </a:rPr>
              <a:t>.</a:t>
            </a:r>
            <a:endParaRPr lang="zh-CN" altLang="en-US" sz="2800" dirty="0">
              <a:latin typeface="Times New Roman" panose="02020603050405020304" charset="0"/>
              <a:cs typeface="Times New Roman" panose="02020603050405020304" charset="0"/>
            </a:endParaRPr>
          </a:p>
        </p:txBody>
      </p:sp>
      <p:sp>
        <p:nvSpPr>
          <p:cNvPr id="11" name="文本框 5"/>
          <p:cNvSpPr txBox="1"/>
          <p:nvPr/>
        </p:nvSpPr>
        <p:spPr>
          <a:xfrm>
            <a:off x="107504" y="-1250"/>
            <a:ext cx="3672408" cy="523220"/>
          </a:xfrm>
          <a:prstGeom prst="rect">
            <a:avLst/>
          </a:prstGeom>
          <a:solidFill>
            <a:srgbClr val="FFDE75"/>
          </a:solidFill>
        </p:spPr>
        <p:txBody>
          <a:bodyPr wrap="square" rtlCol="0">
            <a:spAutoFit/>
          </a:bodyPr>
          <a:lstStyle/>
          <a:p>
            <a:r>
              <a:rPr lang="en-US" altLang="zh-CN" sz="2800" b="1" dirty="0" smtClean="0">
                <a:solidFill>
                  <a:schemeClr val="accent6">
                    <a:lumMod val="75000"/>
                  </a:schemeClr>
                </a:solidFill>
              </a:rPr>
              <a:t>Complicating Action</a:t>
            </a:r>
            <a:endParaRPr lang="zh-CN" altLang="en-US" sz="2800" b="1" dirty="0">
              <a:solidFill>
                <a:schemeClr val="accent6">
                  <a:lumMod val="75000"/>
                </a:schemeClr>
              </a:solidFill>
            </a:endParaRPr>
          </a:p>
        </p:txBody>
      </p:sp>
      <p:sp>
        <p:nvSpPr>
          <p:cNvPr id="14" name="文本框 5"/>
          <p:cNvSpPr txBox="1"/>
          <p:nvPr/>
        </p:nvSpPr>
        <p:spPr>
          <a:xfrm>
            <a:off x="107504" y="3640165"/>
            <a:ext cx="8909050" cy="461665"/>
          </a:xfrm>
          <a:prstGeom prst="rect">
            <a:avLst/>
          </a:prstGeom>
          <a:noFill/>
        </p:spPr>
        <p:txBody>
          <a:bodyPr wrap="square" rtlCol="0">
            <a:spAutoFit/>
          </a:bodyPr>
          <a:lstStyle/>
          <a:p>
            <a:r>
              <a:rPr lang="en-US" altLang="zh-CN" sz="2400" b="1" dirty="0" smtClean="0">
                <a:solidFill>
                  <a:srgbClr val="002060"/>
                </a:solidFill>
              </a:rPr>
              <a:t>Highlight the vivid actions of the hummingbird.</a:t>
            </a:r>
            <a:endParaRPr lang="en-US" altLang="zh-CN" sz="2400" b="1" dirty="0" smtClean="0">
              <a:solidFill>
                <a:srgbClr val="002060"/>
              </a:solidFill>
            </a:endParaRPr>
          </a:p>
        </p:txBody>
      </p:sp>
      <p:sp>
        <p:nvSpPr>
          <p:cNvPr id="12" name="矩形 11"/>
          <p:cNvSpPr/>
          <p:nvPr/>
        </p:nvSpPr>
        <p:spPr>
          <a:xfrm>
            <a:off x="3635896" y="1419622"/>
            <a:ext cx="1728192"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a:latin typeface="Times New Roman" panose="02020603050405020304" charset="0"/>
                <a:cs typeface="Times New Roman" panose="02020603050405020304" charset="0"/>
              </a:rPr>
              <a:t>t</a:t>
            </a:r>
            <a:r>
              <a:rPr lang="en-US" altLang="zh-CN" sz="2800" dirty="0" smtClean="0">
                <a:latin typeface="Times New Roman" panose="02020603050405020304" charset="0"/>
                <a:cs typeface="Times New Roman" panose="02020603050405020304" charset="0"/>
              </a:rPr>
              <a:t>ook wing</a:t>
            </a:r>
            <a:endParaRPr lang="zh-CN" altLang="en-US" sz="2800" dirty="0">
              <a:latin typeface="Times New Roman" panose="02020603050405020304" charset="0"/>
              <a:cs typeface="Times New Roman" panose="02020603050405020304" charset="0"/>
            </a:endParaRPr>
          </a:p>
        </p:txBody>
      </p:sp>
      <p:sp>
        <p:nvSpPr>
          <p:cNvPr id="15" name="矩形 14"/>
          <p:cNvSpPr/>
          <p:nvPr/>
        </p:nvSpPr>
        <p:spPr>
          <a:xfrm>
            <a:off x="5940152" y="1419622"/>
            <a:ext cx="3076402"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a:latin typeface="Times New Roman" panose="02020603050405020304" charset="0"/>
                <a:cs typeface="Times New Roman" panose="02020603050405020304" charset="0"/>
              </a:rPr>
              <a:t>d</a:t>
            </a:r>
            <a:r>
              <a:rPr lang="en-US" altLang="zh-CN" sz="2800" dirty="0" smtClean="0">
                <a:latin typeface="Times New Roman" panose="02020603050405020304" charset="0"/>
                <a:cs typeface="Times New Roman" panose="02020603050405020304" charset="0"/>
              </a:rPr>
              <a:t>id not immediately</a:t>
            </a:r>
            <a:endParaRPr lang="zh-CN" altLang="en-US" sz="2800" dirty="0">
              <a:latin typeface="Times New Roman" panose="02020603050405020304" charset="0"/>
              <a:cs typeface="Times New Roman" panose="02020603050405020304" charset="0"/>
            </a:endParaRPr>
          </a:p>
        </p:txBody>
      </p:sp>
      <p:sp>
        <p:nvSpPr>
          <p:cNvPr id="16" name="矩形 15"/>
          <p:cNvSpPr/>
          <p:nvPr/>
        </p:nvSpPr>
        <p:spPr>
          <a:xfrm>
            <a:off x="118261" y="1860217"/>
            <a:ext cx="1825447"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fly away.</a:t>
            </a:r>
            <a:endParaRPr lang="zh-CN" altLang="en-US" sz="2800" dirty="0">
              <a:latin typeface="Times New Roman" panose="02020603050405020304" charset="0"/>
              <a:cs typeface="Times New Roman" panose="02020603050405020304" charset="0"/>
            </a:endParaRPr>
          </a:p>
        </p:txBody>
      </p:sp>
      <p:sp>
        <p:nvSpPr>
          <p:cNvPr id="17" name="矩形 16"/>
          <p:cNvSpPr/>
          <p:nvPr/>
        </p:nvSpPr>
        <p:spPr>
          <a:xfrm>
            <a:off x="1954465" y="1858704"/>
            <a:ext cx="1609423"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Hovering</a:t>
            </a:r>
            <a:endParaRPr lang="zh-CN" altLang="en-US" sz="2800" dirty="0">
              <a:latin typeface="Times New Roman" panose="02020603050405020304" charset="0"/>
              <a:cs typeface="Times New Roman" panose="02020603050405020304" charset="0"/>
            </a:endParaRPr>
          </a:p>
        </p:txBody>
      </p:sp>
      <p:sp>
        <p:nvSpPr>
          <p:cNvPr id="18" name="矩形 17"/>
          <p:cNvSpPr/>
          <p:nvPr/>
        </p:nvSpPr>
        <p:spPr>
          <a:xfrm>
            <a:off x="5436096" y="1860217"/>
            <a:ext cx="3580458" cy="432048"/>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a:latin typeface="Times New Roman" panose="02020603050405020304" charset="0"/>
                <a:cs typeface="Times New Roman" panose="02020603050405020304" charset="0"/>
              </a:rPr>
              <a:t>a</a:t>
            </a:r>
            <a:r>
              <a:rPr lang="en-US" altLang="zh-CN" sz="2800" dirty="0" smtClean="0">
                <a:latin typeface="Times New Roman" panose="02020603050405020304" charset="0"/>
                <a:cs typeface="Times New Roman" panose="02020603050405020304" charset="0"/>
              </a:rPr>
              <a:t>pproached within six</a:t>
            </a:r>
            <a:endParaRPr lang="zh-CN" altLang="en-US" sz="2800" dirty="0">
              <a:latin typeface="Times New Roman" panose="02020603050405020304" charset="0"/>
              <a:cs typeface="Times New Roman" panose="02020603050405020304" charset="0"/>
            </a:endParaRPr>
          </a:p>
        </p:txBody>
      </p:sp>
      <p:sp>
        <p:nvSpPr>
          <p:cNvPr id="19" name="矩形 18"/>
          <p:cNvSpPr/>
          <p:nvPr/>
        </p:nvSpPr>
        <p:spPr>
          <a:xfrm>
            <a:off x="118261" y="2292265"/>
            <a:ext cx="3229603" cy="432048"/>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a:latin typeface="Times New Roman" panose="02020603050405020304" charset="0"/>
                <a:cs typeface="Times New Roman" panose="02020603050405020304" charset="0"/>
              </a:rPr>
              <a:t>i</a:t>
            </a:r>
            <a:r>
              <a:rPr lang="en-US" altLang="zh-CN" sz="2800" dirty="0" smtClean="0">
                <a:latin typeface="Times New Roman" panose="02020603050405020304" charset="0"/>
                <a:cs typeface="Times New Roman" panose="02020603050405020304" charset="0"/>
              </a:rPr>
              <a:t>nches of my face.</a:t>
            </a:r>
            <a:endParaRPr lang="zh-CN" altLang="en-US" sz="2800" dirty="0">
              <a:latin typeface="Times New Roman" panose="02020603050405020304" charset="0"/>
              <a:cs typeface="Times New Roman" panose="02020603050405020304" charset="0"/>
            </a:endParaRPr>
          </a:p>
        </p:txBody>
      </p:sp>
      <p:sp>
        <p:nvSpPr>
          <p:cNvPr id="20" name="矩形 19"/>
          <p:cNvSpPr/>
          <p:nvPr/>
        </p:nvSpPr>
        <p:spPr>
          <a:xfrm>
            <a:off x="1546504" y="2732445"/>
            <a:ext cx="7468890" cy="432048"/>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a:latin typeface="Times New Roman" panose="02020603050405020304" charset="0"/>
                <a:cs typeface="Times New Roman" panose="02020603050405020304" charset="0"/>
              </a:rPr>
              <a:t>l</a:t>
            </a:r>
            <a:r>
              <a:rPr lang="en-US" altLang="zh-CN" sz="2800" dirty="0" smtClean="0">
                <a:latin typeface="Times New Roman" panose="02020603050405020304" charset="0"/>
                <a:cs typeface="Times New Roman" panose="02020603050405020304" charset="0"/>
              </a:rPr>
              <a:t>ooked into my eyes, turning her head from side to </a:t>
            </a:r>
            <a:endParaRPr lang="zh-CN" altLang="en-US" sz="2800" dirty="0">
              <a:latin typeface="Times New Roman" panose="02020603050405020304" charset="0"/>
              <a:cs typeface="Times New Roman" panose="02020603050405020304" charset="0"/>
            </a:endParaRPr>
          </a:p>
        </p:txBody>
      </p:sp>
      <p:sp>
        <p:nvSpPr>
          <p:cNvPr id="21" name="矩形 20"/>
          <p:cNvSpPr/>
          <p:nvPr/>
        </p:nvSpPr>
        <p:spPr>
          <a:xfrm>
            <a:off x="118261" y="3158427"/>
            <a:ext cx="853339" cy="432048"/>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side.</a:t>
            </a:r>
            <a:endParaRPr lang="zh-CN" altLang="en-US" sz="2800" dirty="0">
              <a:latin typeface="Times New Roman" panose="02020603050405020304" charset="0"/>
              <a:cs typeface="Times New Roman" panose="02020603050405020304" charset="0"/>
            </a:endParaRPr>
          </a:p>
        </p:txBody>
      </p:sp>
      <p:sp>
        <p:nvSpPr>
          <p:cNvPr id="22" name="矩形 21"/>
          <p:cNvSpPr/>
          <p:nvPr/>
        </p:nvSpPr>
        <p:spPr>
          <a:xfrm>
            <a:off x="2483768" y="3164493"/>
            <a:ext cx="3816424" cy="432048"/>
          </a:xfrm>
          <a:prstGeom prst="rect">
            <a:avLst/>
          </a:prstGeom>
          <a:solidFill>
            <a:srgbClr val="009999"/>
          </a:solidFill>
          <a:ln w="1905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CN" sz="2800" dirty="0" smtClean="0">
                <a:latin typeface="Times New Roman" panose="02020603050405020304" charset="0"/>
                <a:cs typeface="Times New Roman" panose="02020603050405020304" charset="0"/>
              </a:rPr>
              <a:t>flew quickly out of sight.</a:t>
            </a:r>
            <a:endParaRPr lang="zh-CN" altLang="en-US" sz="2800" dirty="0">
              <a:latin typeface="Times New Roman" panose="02020603050405020304" charset="0"/>
              <a:cs typeface="Times New Roman" panose="02020603050405020304" charset="0"/>
            </a:endParaRPr>
          </a:p>
        </p:txBody>
      </p:sp>
      <p:sp>
        <p:nvSpPr>
          <p:cNvPr id="23" name="文本框 5"/>
          <p:cNvSpPr txBox="1"/>
          <p:nvPr/>
        </p:nvSpPr>
        <p:spPr>
          <a:xfrm>
            <a:off x="118261" y="4011910"/>
            <a:ext cx="8909050" cy="461665"/>
          </a:xfrm>
          <a:prstGeom prst="rect">
            <a:avLst/>
          </a:prstGeom>
          <a:noFill/>
        </p:spPr>
        <p:txBody>
          <a:bodyPr wrap="square" rtlCol="0">
            <a:spAutoFit/>
          </a:bodyPr>
          <a:lstStyle/>
          <a:p>
            <a:r>
              <a:rPr lang="en-US" altLang="zh-CN" sz="2400" b="1" dirty="0" smtClean="0">
                <a:solidFill>
                  <a:srgbClr val="002060"/>
                </a:solidFill>
              </a:rPr>
              <a:t>What’s the meaning of these actions?</a:t>
            </a:r>
            <a:endParaRPr lang="en-US" altLang="zh-CN" sz="2400" b="1" dirty="0" smtClean="0">
              <a:solidFill>
                <a:srgbClr val="002060"/>
              </a:solidFill>
            </a:endParaRPr>
          </a:p>
        </p:txBody>
      </p:sp>
      <p:cxnSp>
        <p:nvCxnSpPr>
          <p:cNvPr id="3" name="直接箭头连接符 2"/>
          <p:cNvCxnSpPr/>
          <p:nvPr/>
        </p:nvCxnSpPr>
        <p:spPr>
          <a:xfrm flipH="1">
            <a:off x="5280949" y="2290752"/>
            <a:ext cx="2387395" cy="186517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flipH="1">
            <a:off x="5280949" y="3183204"/>
            <a:ext cx="2531411" cy="972722"/>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文本框 5"/>
          <p:cNvSpPr txBox="1"/>
          <p:nvPr/>
        </p:nvSpPr>
        <p:spPr>
          <a:xfrm>
            <a:off x="118261" y="4371950"/>
            <a:ext cx="8909050" cy="830997"/>
          </a:xfrm>
          <a:prstGeom prst="rect">
            <a:avLst/>
          </a:prstGeom>
          <a:noFill/>
        </p:spPr>
        <p:txBody>
          <a:bodyPr wrap="square" rtlCol="0">
            <a:spAutoFit/>
          </a:bodyPr>
          <a:lstStyle/>
          <a:p>
            <a:r>
              <a:rPr lang="en-US" altLang="zh-CN" sz="2400" b="1" dirty="0" smtClean="0"/>
              <a:t>To show that the hummingbird was grateful to me so that she tried to bear in mind my features.</a:t>
            </a:r>
            <a:endParaRPr lang="zh-CN" altLang="en-US" sz="2400" b="1" dirty="0"/>
          </a:p>
        </p:txBody>
      </p:sp>
      <p:sp>
        <p:nvSpPr>
          <p:cNvPr id="25" name="流程图: 过程 24"/>
          <p:cNvSpPr/>
          <p:nvPr/>
        </p:nvSpPr>
        <p:spPr>
          <a:xfrm>
            <a:off x="35496" y="524185"/>
            <a:ext cx="9073008" cy="3849980"/>
          </a:xfrm>
          <a:prstGeom prst="flowChartProcess">
            <a:avLst/>
          </a:prstGeom>
          <a:solidFill>
            <a:srgbClr val="F2F1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ltLang="zh-CN" sz="2000" b="1" dirty="0" smtClean="0">
              <a:solidFill>
                <a:srgbClr val="002060"/>
              </a:solidFill>
            </a:endParaRPr>
          </a:p>
          <a:p>
            <a:pPr algn="ctr"/>
            <a:r>
              <a:rPr lang="en-US" altLang="zh-CN" sz="2000" b="1" dirty="0" smtClean="0">
                <a:solidFill>
                  <a:srgbClr val="002060"/>
                </a:solidFill>
              </a:rPr>
              <a:t>Background Information </a:t>
            </a:r>
            <a:r>
              <a:rPr lang="en-US" altLang="zh-CN" sz="2000" b="1" dirty="0">
                <a:solidFill>
                  <a:srgbClr val="002060"/>
                </a:solidFill>
              </a:rPr>
              <a:t>A</a:t>
            </a:r>
            <a:r>
              <a:rPr lang="en-US" altLang="zh-CN" sz="2000" b="1" dirty="0" smtClean="0">
                <a:solidFill>
                  <a:srgbClr val="002060"/>
                </a:solidFill>
              </a:rPr>
              <a:t>bout the Hummingbird</a:t>
            </a:r>
            <a:endParaRPr lang="en-US" altLang="zh-CN" sz="2000" b="1" dirty="0">
              <a:solidFill>
                <a:srgbClr val="002060"/>
              </a:solidFill>
            </a:endParaRPr>
          </a:p>
          <a:p>
            <a:pPr algn="just"/>
            <a:r>
              <a:rPr lang="en-US" altLang="zh-CN" sz="2000" b="1" dirty="0">
                <a:solidFill>
                  <a:srgbClr val="002060"/>
                </a:solidFill>
              </a:rPr>
              <a:t>     When it comes to having a good memory, elephants tend to top the tables, with goldfish always coming last. But what most people don’t realize is that hummingbirds also </a:t>
            </a:r>
            <a:r>
              <a:rPr lang="en-US" altLang="zh-CN" sz="2000" b="1" dirty="0">
                <a:solidFill>
                  <a:srgbClr val="C00000"/>
                </a:solidFill>
              </a:rPr>
              <a:t>have </a:t>
            </a:r>
            <a:r>
              <a:rPr lang="en-US" altLang="zh-CN" sz="2000" b="1" dirty="0" smtClean="0">
                <a:solidFill>
                  <a:srgbClr val="C00000"/>
                </a:solidFill>
              </a:rPr>
              <a:t>stellar(</a:t>
            </a:r>
            <a:r>
              <a:rPr lang="zh-CN" altLang="en-US" sz="2000" b="1" dirty="0" smtClean="0">
                <a:solidFill>
                  <a:srgbClr val="C00000"/>
                </a:solidFill>
              </a:rPr>
              <a:t>优秀的</a:t>
            </a:r>
            <a:r>
              <a:rPr lang="en-US" altLang="zh-CN" sz="2000" b="1" dirty="0" smtClean="0">
                <a:solidFill>
                  <a:srgbClr val="C00000"/>
                </a:solidFill>
              </a:rPr>
              <a:t>) memories</a:t>
            </a:r>
            <a:r>
              <a:rPr lang="en-US" altLang="zh-CN" sz="2000" b="1" dirty="0">
                <a:solidFill>
                  <a:srgbClr val="002060"/>
                </a:solidFill>
              </a:rPr>
              <a:t>.</a:t>
            </a:r>
            <a:endParaRPr lang="en-US" altLang="zh-CN" sz="2000" b="1" dirty="0">
              <a:solidFill>
                <a:srgbClr val="002060"/>
              </a:solidFill>
            </a:endParaRPr>
          </a:p>
          <a:p>
            <a:pPr algn="just"/>
            <a:r>
              <a:rPr lang="en-US" altLang="zh-CN" sz="2000" b="1" dirty="0">
                <a:solidFill>
                  <a:srgbClr val="002060"/>
                </a:solidFill>
              </a:rPr>
              <a:t>    Now, the latest research suggests the tiny birds may have what might be called </a:t>
            </a:r>
            <a:r>
              <a:rPr lang="en-US" altLang="zh-CN" sz="2000" b="1" dirty="0">
                <a:solidFill>
                  <a:srgbClr val="C00000"/>
                </a:solidFill>
              </a:rPr>
              <a:t>an episodic </a:t>
            </a:r>
            <a:r>
              <a:rPr lang="en-US" altLang="zh-CN" sz="2000" b="1" dirty="0" smtClean="0">
                <a:solidFill>
                  <a:srgbClr val="C00000"/>
                </a:solidFill>
              </a:rPr>
              <a:t>memory(</a:t>
            </a:r>
            <a:r>
              <a:rPr lang="zh-CN" altLang="en-US" sz="2000" b="1" dirty="0" smtClean="0">
                <a:solidFill>
                  <a:srgbClr val="C00000"/>
                </a:solidFill>
              </a:rPr>
              <a:t>情景记忆</a:t>
            </a:r>
            <a:r>
              <a:rPr lang="en-US" altLang="zh-CN" sz="2000" b="1" dirty="0" smtClean="0">
                <a:solidFill>
                  <a:srgbClr val="C00000"/>
                </a:solidFill>
              </a:rPr>
              <a:t>) </a:t>
            </a:r>
            <a:r>
              <a:rPr lang="en-US" altLang="zh-CN" sz="2000" b="1" dirty="0">
                <a:solidFill>
                  <a:srgbClr val="002060"/>
                </a:solidFill>
              </a:rPr>
              <a:t>– a trait previously thought unique to humans.</a:t>
            </a:r>
            <a:endParaRPr lang="en-US" altLang="zh-CN" sz="2000" b="1" dirty="0">
              <a:solidFill>
                <a:srgbClr val="002060"/>
              </a:solidFill>
            </a:endParaRPr>
          </a:p>
          <a:p>
            <a:pPr algn="just"/>
            <a:r>
              <a:rPr lang="en-US" altLang="zh-CN" sz="2000" b="1" dirty="0">
                <a:solidFill>
                  <a:srgbClr val="002060"/>
                </a:solidFill>
              </a:rPr>
              <a:t>    Episodic memory is a type of memory for </a:t>
            </a:r>
            <a:r>
              <a:rPr lang="en-US" altLang="zh-CN" sz="2000" b="1" dirty="0">
                <a:solidFill>
                  <a:srgbClr val="C00000"/>
                </a:solidFill>
              </a:rPr>
              <a:t>specific events and experiences</a:t>
            </a:r>
            <a:r>
              <a:rPr lang="en-US" altLang="zh-CN" sz="2000" b="1" dirty="0">
                <a:solidFill>
                  <a:srgbClr val="002060"/>
                </a:solidFill>
              </a:rPr>
              <a:t>. So, as well as </a:t>
            </a:r>
            <a:r>
              <a:rPr lang="en-US" altLang="zh-CN" sz="2000" b="1" dirty="0">
                <a:solidFill>
                  <a:srgbClr val="C00000"/>
                </a:solidFill>
              </a:rPr>
              <a:t>your overall recall of what happened</a:t>
            </a:r>
            <a:r>
              <a:rPr lang="en-US" altLang="zh-CN" sz="2000" b="1" dirty="0">
                <a:solidFill>
                  <a:srgbClr val="002060"/>
                </a:solidFill>
              </a:rPr>
              <a:t>, episodic memory also involves remembering </a:t>
            </a:r>
            <a:r>
              <a:rPr lang="en-US" altLang="zh-CN" sz="2000" b="1" dirty="0">
                <a:solidFill>
                  <a:srgbClr val="C00000"/>
                </a:solidFill>
              </a:rPr>
              <a:t>where</a:t>
            </a:r>
            <a:r>
              <a:rPr lang="en-US" altLang="zh-CN" sz="2000" b="1" dirty="0">
                <a:solidFill>
                  <a:srgbClr val="002060"/>
                </a:solidFill>
              </a:rPr>
              <a:t> and </a:t>
            </a:r>
            <a:r>
              <a:rPr lang="en-US" altLang="zh-CN" sz="2000" b="1" dirty="0">
                <a:solidFill>
                  <a:srgbClr val="C00000"/>
                </a:solidFill>
              </a:rPr>
              <a:t>when</a:t>
            </a:r>
            <a:r>
              <a:rPr lang="en-US" altLang="zh-CN" sz="2000" b="1" dirty="0">
                <a:solidFill>
                  <a:srgbClr val="002060"/>
                </a:solidFill>
              </a:rPr>
              <a:t>. This means </a:t>
            </a:r>
            <a:r>
              <a:rPr lang="en-US" altLang="zh-CN" sz="2000" b="1" dirty="0">
                <a:solidFill>
                  <a:srgbClr val="C00000"/>
                </a:solidFill>
              </a:rPr>
              <a:t>you remember events in their original context</a:t>
            </a:r>
            <a:r>
              <a:rPr lang="en-US" altLang="zh-CN" sz="2000" b="1" dirty="0">
                <a:solidFill>
                  <a:srgbClr val="002060"/>
                </a:solidFill>
              </a:rPr>
              <a:t>.</a:t>
            </a:r>
            <a:endParaRPr lang="en-US" altLang="zh-CN" sz="2000" b="1" dirty="0">
              <a:solidFill>
                <a:srgbClr val="002060"/>
              </a:solidFill>
            </a:endParaRPr>
          </a:p>
          <a:p>
            <a:endParaRPr lang="zh-CN" altLang="en-US" sz="2000" dirty="0"/>
          </a:p>
          <a:p>
            <a:pPr algn="ctr"/>
            <a:endParaRPr lang="zh-CN" altLang="en-US" sz="2000" dirty="0"/>
          </a:p>
        </p:txBody>
      </p:sp>
      <p:pic>
        <p:nvPicPr>
          <p:cNvPr id="27" name="图片 2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81585" y="3708723"/>
            <a:ext cx="926919" cy="66322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arn(inVertical)">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barn(inVertical)">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arn(inVertic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barn(inVertical)">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barn(inVertical)">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barn(inVertical)">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barn(inVertical)">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barn(inVertical)">
                                      <p:cBhvr>
                                        <p:cTn id="59" dur="500"/>
                                        <p:tgtEl>
                                          <p:spTgt spid="22"/>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1000"/>
                                        <p:tgtEl>
                                          <p:spTgt spid="23"/>
                                        </p:tgtEl>
                                      </p:cBhvr>
                                    </p:animEffect>
                                    <p:anim calcmode="lin" valueType="num">
                                      <p:cBhvr>
                                        <p:cTn id="65" dur="1000" fill="hold"/>
                                        <p:tgtEl>
                                          <p:spTgt spid="23"/>
                                        </p:tgtEl>
                                        <p:attrNameLst>
                                          <p:attrName>ppt_x</p:attrName>
                                        </p:attrNameLst>
                                      </p:cBhvr>
                                      <p:tavLst>
                                        <p:tav tm="0">
                                          <p:val>
                                            <p:strVal val="#ppt_x"/>
                                          </p:val>
                                        </p:tav>
                                        <p:tav tm="100000">
                                          <p:val>
                                            <p:strVal val="#ppt_x"/>
                                          </p:val>
                                        </p:tav>
                                      </p:tavLst>
                                    </p:anim>
                                    <p:anim calcmode="lin" valueType="num">
                                      <p:cBhvr>
                                        <p:cTn id="66" dur="1000" fill="hold"/>
                                        <p:tgtEl>
                                          <p:spTgt spid="23"/>
                                        </p:tgtEl>
                                        <p:attrNameLst>
                                          <p:attrName>ppt_y</p:attrName>
                                        </p:attrNameLst>
                                      </p:cBhvr>
                                      <p:tavLst>
                                        <p:tav tm="0">
                                          <p:val>
                                            <p:strVal val="#ppt_y+.1"/>
                                          </p:val>
                                        </p:tav>
                                        <p:tav tm="100000">
                                          <p:val>
                                            <p:strVal val="#ppt_y"/>
                                          </p:val>
                                        </p:tav>
                                      </p:tavLst>
                                    </p:anim>
                                  </p:childTnLst>
                                </p:cTn>
                              </p:par>
                              <p:par>
                                <p:cTn id="67" presetID="22" presetClass="entr" presetSubtype="4" fill="hold" nodeType="withEffect">
                                  <p:stCondLst>
                                    <p:cond delay="0"/>
                                  </p:stCondLst>
                                  <p:childTnLst>
                                    <p:set>
                                      <p:cBhvr>
                                        <p:cTn id="68" dur="1" fill="hold">
                                          <p:stCondLst>
                                            <p:cond delay="0"/>
                                          </p:stCondLst>
                                        </p:cTn>
                                        <p:tgtEl>
                                          <p:spTgt spid="3"/>
                                        </p:tgtEl>
                                        <p:attrNameLst>
                                          <p:attrName>style.visibility</p:attrName>
                                        </p:attrNameLst>
                                      </p:cBhvr>
                                      <p:to>
                                        <p:strVal val="visible"/>
                                      </p:to>
                                    </p:set>
                                    <p:animEffect transition="in" filter="wipe(down)">
                                      <p:cBhvr>
                                        <p:cTn id="69" dur="500"/>
                                        <p:tgtEl>
                                          <p:spTgt spid="3"/>
                                        </p:tgtEl>
                                      </p:cBhvr>
                                    </p:animEffect>
                                  </p:childTnLst>
                                </p:cTn>
                              </p:par>
                              <p:par>
                                <p:cTn id="70" presetID="22" presetClass="entr" presetSubtype="4" fill="hold"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down)">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barn(inVertical)">
                                      <p:cBhvr>
                                        <p:cTn id="84" dur="500"/>
                                        <p:tgtEl>
                                          <p:spTgt spid="25"/>
                                        </p:tgtEl>
                                      </p:cBhvr>
                                    </p:animEffect>
                                  </p:childTnLst>
                                </p:cTn>
                              </p:par>
                              <p:par>
                                <p:cTn id="85" presetID="21" presetClass="entr" presetSubtype="1" fill="hold" nodeType="with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wheel(1)">
                                      <p:cBhvr>
                                        <p:cTn id="87"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p:bldP spid="12" grpId="0" animBg="1"/>
      <p:bldP spid="15" grpId="0" animBg="1"/>
      <p:bldP spid="16" grpId="0" animBg="1"/>
      <p:bldP spid="17" grpId="0" animBg="1"/>
      <p:bldP spid="18" grpId="0" animBg="1"/>
      <p:bldP spid="19" grpId="0" animBg="1"/>
      <p:bldP spid="20" grpId="0" animBg="1"/>
      <p:bldP spid="21" grpId="0" animBg="1"/>
      <p:bldP spid="22" grpId="0" animBg="1"/>
      <p:bldP spid="23" grpId="0"/>
      <p:bldP spid="26" grpId="0"/>
      <p:bldP spid="25" grpId="0" animBg="1"/>
    </p:bldLst>
  </p:timing>
</p:sld>
</file>

<file path=ppt/tags/tag1.xml><?xml version="1.0" encoding="utf-8"?>
<p:tagLst xmlns:p="http://schemas.openxmlformats.org/presentationml/2006/main">
  <p:tag name="KSO_WM_UNIT_PLACING_PICTURE_USER_VIEWPORT" val="{&quot;height&quot;:4550,&quot;width&quot;:7480}"/>
</p:tagLst>
</file>

<file path=ppt/tags/tag2.xml><?xml version="1.0" encoding="utf-8"?>
<p:tagLst xmlns:p="http://schemas.openxmlformats.org/presentationml/2006/main">
  <p:tag name="KSO_WM_UNIT_PLACING_PICTURE_USER_VIEWPORT" val="{&quot;height&quot;:4550,&quot;width&quot;:7480}"/>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22735</Words>
  <Application>WPS 演示</Application>
  <PresentationFormat>全屏显示(16:9)</PresentationFormat>
  <Paragraphs>370</Paragraphs>
  <Slides>29</Slides>
  <Notes>5</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29</vt:i4>
      </vt:variant>
    </vt:vector>
  </HeadingPairs>
  <TitlesOfParts>
    <vt:vector size="43" baseType="lpstr">
      <vt:lpstr>Arial</vt:lpstr>
      <vt:lpstr>宋体</vt:lpstr>
      <vt:lpstr>Wingdings</vt:lpstr>
      <vt:lpstr>黑体</vt:lpstr>
      <vt:lpstr>隶书</vt:lpstr>
      <vt:lpstr>Times New Roman</vt:lpstr>
      <vt:lpstr>Calibri</vt:lpstr>
      <vt:lpstr>微软雅黑</vt:lpstr>
      <vt:lpstr>Arial Unicode MS</vt:lpstr>
      <vt:lpstr>HelveticaNeue</vt:lpstr>
      <vt:lpstr>Corbel</vt:lpstr>
      <vt:lpstr>华文新魏</vt:lpstr>
      <vt:lpstr>默认设计模板</vt:lpstr>
      <vt:lpstr>1_默认设计模板</vt:lpstr>
      <vt:lpstr>PowerPoint 演示文稿</vt:lpstr>
      <vt:lpstr>2023年1月浙江 首考读后续写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202212 嘉兴市一模读后续写 52134  首考冲刺 尴尬的大书包——友情</dc:title>
  <dc:creator>chen</dc:creator>
  <cp:lastModifiedBy>24147</cp:lastModifiedBy>
  <cp:revision>111</cp:revision>
  <dcterms:created xsi:type="dcterms:W3CDTF">2022-12-10T04:03:00Z</dcterms:created>
  <dcterms:modified xsi:type="dcterms:W3CDTF">2023-02-26T11:57:52Z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3155919AEECA4D4FA7C66B3BA181A06A</vt:lpwstr>
  </property>
</Properties>
</file>