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63" r:id="rId3"/>
    <p:sldId id="332" r:id="rId4"/>
    <p:sldId id="310" r:id="rId6"/>
    <p:sldId id="316" r:id="rId7"/>
    <p:sldId id="321" r:id="rId8"/>
    <p:sldId id="333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3" r:id="rId17"/>
    <p:sldId id="352" r:id="rId18"/>
    <p:sldId id="351" r:id="rId19"/>
    <p:sldId id="342" r:id="rId20"/>
    <p:sldId id="344" r:id="rId21"/>
    <p:sldId id="345" r:id="rId22"/>
    <p:sldId id="347" r:id="rId23"/>
    <p:sldId id="346" r:id="rId24"/>
    <p:sldId id="349" r:id="rId25"/>
    <p:sldId id="348" r:id="rId26"/>
    <p:sldId id="334" r:id="rId27"/>
    <p:sldId id="326" r:id="rId28"/>
  </p:sldIdLst>
  <p:sldSz cx="12192000" cy="6858000"/>
  <p:notesSz cx="6858000" cy="9144000"/>
  <p:embeddedFontLst>
    <p:embeddedFont>
      <p:font typeface="思源黑体 CN Heavy" panose="020B0A00000000000000" pitchFamily="34" charset="-122"/>
      <p:bold r:id="rId32"/>
    </p:embeddedFont>
    <p:embeddedFont>
      <p:font typeface="思源黑体 CN Normal" panose="020B0400000000000000" pitchFamily="34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F5A"/>
    <a:srgbClr val="2BC0AD"/>
    <a:srgbClr val="191919"/>
    <a:srgbClr val="915C30"/>
    <a:srgbClr val="060606"/>
    <a:srgbClr val="056ED5"/>
    <a:srgbClr val="F6F6F6"/>
    <a:srgbClr val="665042"/>
    <a:srgbClr val="68B01C"/>
    <a:srgbClr val="5B49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00" autoAdjust="0"/>
    <p:restoredTop sz="94390" autoAdjust="0"/>
  </p:normalViewPr>
  <p:slideViewPr>
    <p:cSldViewPr showGuides="1">
      <p:cViewPr varScale="1">
        <p:scale>
          <a:sx n="70" d="100"/>
          <a:sy n="70" d="100"/>
        </p:scale>
        <p:origin x="104" y="52"/>
      </p:cViewPr>
      <p:guideLst>
        <p:guide orient="horz" pos="2160"/>
        <p:guide pos="2570"/>
        <p:guide pos="5087"/>
        <p:guide pos="3840"/>
        <p:guide orient="horz" pos="1461"/>
        <p:guide orient="horz" pos="2874"/>
        <p:guide pos="348"/>
        <p:guide pos="7352"/>
        <p:guide orient="horz" pos="3929"/>
        <p:guide orient="horz" pos="3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9601" cy="39601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C5324F8C-544A-4CD3-AE75-C1991B97C7B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可以总结和</a:t>
            </a:r>
            <a:r>
              <a:rPr lang="en-US" altLang="zh-CN" dirty="0"/>
              <a:t>feeling</a:t>
            </a:r>
            <a:r>
              <a:rPr lang="zh-CN" altLang="en-US" dirty="0"/>
              <a:t>有关的表达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此处可以再追问 </a:t>
            </a:r>
            <a:r>
              <a:rPr lang="en-US" altLang="zh-CN" dirty="0"/>
              <a:t>the theme of the story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F940A-C96F-41CA-852F-A088DD64EEC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6485D-EDFC-4524-ABEE-C2DA8D4F8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56CC-C099-412F-9655-23477CD235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EDA47-F104-48B3-BCA2-B9F3698A51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98504-51FB-409E-891F-4D2F7AAD08DD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Heavy" panose="020B0A00000000000000" pitchFamily="34" charset="-122"/>
          <a:ea typeface="思源黑体 CN Heavy" panose="020B0A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0" Type="http://schemas.openxmlformats.org/officeDocument/2006/relationships/notesSlide" Target="../notesSlides/notesSlide5.xml"/><Relationship Id="rId2" Type="http://schemas.openxmlformats.org/officeDocument/2006/relationships/tags" Target="../tags/tag3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2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670560" y="1488440"/>
            <a:ext cx="5557520" cy="186309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How did his grandad look like ?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2993390"/>
            <a:ext cx="3863975" cy="3248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495" y="379730"/>
            <a:ext cx="5139690" cy="4799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45405" y="5171440"/>
            <a:ext cx="636397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had a shave </a:t>
            </a:r>
            <a:r>
              <a:rPr lang="zh-CN" altLang="en-US" sz="2400"/>
              <a:t>刮了脸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smart adj. </a:t>
            </a:r>
            <a:r>
              <a:rPr lang="zh-CN" altLang="en-US" sz="2400"/>
              <a:t>整洁的，光鲜的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scruffy old jumper</a:t>
            </a:r>
            <a:r>
              <a:rPr lang="zh-CN" altLang="en-US" sz="2400"/>
              <a:t>脏兮兮的旧毛衣</a:t>
            </a:r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3022600"/>
            <a:ext cx="8183245" cy="134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2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670560" y="1488440"/>
            <a:ext cx="5557520" cy="186309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How did his grandad look like ?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2993390"/>
            <a:ext cx="3863975" cy="3248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21020" y="3072765"/>
            <a:ext cx="636397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feeble   adj.</a:t>
            </a:r>
            <a:r>
              <a:rPr lang="zh-CN" altLang="en-US" sz="2400"/>
              <a:t>虚弱的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grumpy  adj. </a:t>
            </a:r>
            <a:r>
              <a:rPr lang="zh-CN" altLang="en-US" sz="2400"/>
              <a:t>脾气坏的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135" y="696595"/>
            <a:ext cx="6102350" cy="2325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660" y="3953510"/>
            <a:ext cx="6483985" cy="2623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2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670560" y="1488440"/>
            <a:ext cx="7933690" cy="186309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What did Danny tell to his grandad? How did he feel about it</a:t>
            </a:r>
            <a:r>
              <a:rPr lang="zh-CN" altLang="en-US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？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1780" y="5092065"/>
            <a:ext cx="636397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scrunched up </a:t>
            </a:r>
            <a:r>
              <a:rPr lang="zh-CN" altLang="en-US" sz="2400"/>
              <a:t>搅成一团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2914015"/>
            <a:ext cx="6598920" cy="123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文本框 25"/>
          <p:cNvSpPr txBox="1"/>
          <p:nvPr/>
        </p:nvSpPr>
        <p:spPr>
          <a:xfrm>
            <a:off x="511810" y="1528445"/>
            <a:ext cx="6260465" cy="82994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The Falcon’s Nest</a:t>
            </a:r>
            <a:endParaRPr lang="en-US" sz="40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833495" y="1003935"/>
            <a:ext cx="7843520" cy="52165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2450" y="543560"/>
            <a:ext cx="738060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Make a prediction 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631190" y="3270250"/>
            <a:ext cx="4909185" cy="82994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In the Quarry</a:t>
            </a:r>
            <a:endParaRPr lang="en-US" sz="40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3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670560" y="1488440"/>
            <a:ext cx="7933690" cy="127254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Find all sentences with ‘but’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2319655"/>
            <a:ext cx="5841365" cy="878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935" y="3507740"/>
            <a:ext cx="5979795" cy="1055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35" y="4735830"/>
            <a:ext cx="595058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100" y="498475"/>
            <a:ext cx="4918710" cy="1476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8475" y="4102100"/>
            <a:ext cx="4915535" cy="2135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9105" y="2201545"/>
            <a:ext cx="4862195" cy="17792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51125" y="2795270"/>
            <a:ext cx="6568440" cy="146050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noAutofit/>
          </a:bodyPr>
          <a:p>
            <a:pPr algn="ctr"/>
            <a:r>
              <a:rPr lang="en-US" sz="32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all mental activities</a:t>
            </a:r>
            <a:endParaRPr lang="en-US" sz="32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endParaRPr lang="en-US" sz="24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sz="28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elevate Danny’s fury/anger to its climax  </a:t>
            </a:r>
            <a:endParaRPr lang="en-US" sz="28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endParaRPr lang="en-US" sz="28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12445" y="2319655"/>
            <a:ext cx="5507355" cy="286512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noAutofit/>
          </a:bodyPr>
          <a:p>
            <a:r>
              <a:rPr lang="en-US" altLang="zh-CN" sz="32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I bet they did! I can feel myself getting really </a:t>
            </a:r>
            <a:r>
              <a:rPr lang="en-US" altLang="zh-CN" sz="32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angry.</a:t>
            </a:r>
            <a:r>
              <a:rPr lang="en-US" altLang="zh-CN" sz="32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2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My fists are all bunched up, in tight white knots.</a:t>
            </a:r>
            <a:r>
              <a:rPr lang="en-US" altLang="zh-CN" sz="32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8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我攥紧了拳头，露出紧绷的白皙关节。</a:t>
            </a:r>
            <a:endParaRPr lang="zh-CN" altLang="en-US" sz="2800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4120" y="260985"/>
            <a:ext cx="5275580" cy="607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4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353695" y="1250950"/>
            <a:ext cx="5816600" cy="363474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How much angry was Danny? Why did he behave like that?</a:t>
            </a: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725" y="379730"/>
            <a:ext cx="5479415" cy="152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970" y="2042795"/>
            <a:ext cx="5462270" cy="852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305" y="2995930"/>
            <a:ext cx="5453380" cy="13633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0530" y="2557780"/>
            <a:ext cx="574294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leave...behind </a:t>
            </a:r>
            <a:r>
              <a:rPr lang="zh-CN" altLang="en-US" sz="2400"/>
              <a:t>把</a:t>
            </a:r>
            <a:r>
              <a:rPr lang="en-US" altLang="zh-CN" sz="2400"/>
              <a:t>...</a:t>
            </a:r>
            <a:r>
              <a:rPr lang="zh-CN" altLang="en-US" sz="2400"/>
              <a:t>抛之脑后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mistake  n.</a:t>
            </a:r>
            <a:r>
              <a:rPr lang="zh-CN" altLang="en-US" sz="2400"/>
              <a:t>错误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dizzy  adj.</a:t>
            </a:r>
            <a:r>
              <a:rPr lang="zh-CN" altLang="en-US" sz="2400"/>
              <a:t>晕的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jam my hand into a gap </a:t>
            </a:r>
            <a:r>
              <a:rPr lang="zh-CN" altLang="en-US" sz="2400"/>
              <a:t>把手塞进缝隙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12445" y="4577080"/>
            <a:ext cx="6261100" cy="1938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feelings :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angry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My chest is burning.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My eyes are all blurry with tears.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gasping for breath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(My voice) sounds like a growling, anger bear.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5224780" y="4656455"/>
            <a:ext cx="1433830" cy="124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4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353695" y="1250950"/>
            <a:ext cx="5816600" cy="245364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Have Danny pull down the Falcon’s nest? </a:t>
            </a: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What did he do next?</a:t>
            </a:r>
            <a:endParaRPr lang="en-US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8730" y="4350385"/>
            <a:ext cx="5650230" cy="21634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615" y="325120"/>
            <a:ext cx="5424170" cy="43059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3700" y="4102100"/>
            <a:ext cx="574294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leave...behind </a:t>
            </a:r>
            <a:r>
              <a:rPr lang="zh-CN" altLang="en-US" sz="2400"/>
              <a:t>把</a:t>
            </a:r>
            <a:r>
              <a:rPr lang="en-US" altLang="zh-CN" sz="2400"/>
              <a:t>...</a:t>
            </a:r>
            <a:r>
              <a:rPr lang="zh-CN" altLang="en-US" sz="2400"/>
              <a:t>抛之脑后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mistake  n.</a:t>
            </a:r>
            <a:r>
              <a:rPr lang="zh-CN" altLang="en-US" sz="2400"/>
              <a:t>错误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dizzy  adj.</a:t>
            </a:r>
            <a:r>
              <a:rPr lang="zh-CN" altLang="en-US" sz="2400"/>
              <a:t>晕的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jam my hand into a gap </a:t>
            </a:r>
            <a:r>
              <a:rPr lang="zh-CN" altLang="en-US" sz="2400"/>
              <a:t>把手塞进缝隙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4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353695" y="1250950"/>
            <a:ext cx="6031230" cy="407670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What did Danny find during climbing up?</a:t>
            </a:r>
            <a:endParaRPr lang="en-US" sz="36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en-US" sz="36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What did he do next?</a:t>
            </a:r>
            <a:endParaRPr lang="en-US" sz="36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6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6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algn="l">
              <a:lnSpc>
                <a:spcPct val="120000"/>
              </a:lnSpc>
            </a:pPr>
            <a:endParaRPr lang="en-US" sz="36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0" y="300355"/>
            <a:ext cx="4862195" cy="63677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5600" y="3388995"/>
            <a:ext cx="581977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feathery bundle </a:t>
            </a:r>
            <a:r>
              <a:rPr lang="zh-CN" altLang="en-US" sz="2400"/>
              <a:t>毛茸茸的一团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squeeze into </a:t>
            </a:r>
            <a:r>
              <a:rPr lang="zh-CN" altLang="en-US" sz="2400"/>
              <a:t>挤进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straight away </a:t>
            </a:r>
            <a:r>
              <a:rPr lang="zh-CN" altLang="en-US" sz="2400"/>
              <a:t>立刻，马上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57860" y="4735830"/>
            <a:ext cx="43294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forget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grab</a:t>
            </a:r>
            <a:r>
              <a:rPr lang="zh-CN" altLang="en-US" sz="2800">
                <a:solidFill>
                  <a:srgbClr val="FF0000"/>
                </a:solidFill>
              </a:rPr>
              <a:t>（抓）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stuff </a:t>
            </a:r>
            <a:r>
              <a:rPr lang="zh-CN" altLang="en-US" sz="2800">
                <a:solidFill>
                  <a:srgbClr val="FF0000"/>
                </a:solidFill>
              </a:rPr>
              <a:t>（塞）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haul...up</a:t>
            </a:r>
            <a:r>
              <a:rPr lang="zh-CN" altLang="en-US" sz="2800">
                <a:solidFill>
                  <a:srgbClr val="FF0000"/>
                </a:solidFill>
              </a:rPr>
              <a:t>（费劲地爬上）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925"/>
          <a:stretch>
            <a:fillRect/>
          </a:stretch>
        </p:blipFill>
        <p:spPr>
          <a:xfrm>
            <a:off x="353695" y="220980"/>
            <a:ext cx="8409305" cy="62877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822055" y="735965"/>
            <a:ext cx="333121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lie  v.</a:t>
            </a:r>
            <a:r>
              <a:rPr lang="zh-CN" altLang="en-US" sz="2400"/>
              <a:t>躺</a:t>
            </a:r>
            <a:r>
              <a:rPr lang="en-US" altLang="zh-CN" sz="2400"/>
              <a:t> </a:t>
            </a:r>
            <a:r>
              <a:rPr lang="zh-CN" altLang="en-US" sz="2400"/>
              <a:t>（</a:t>
            </a:r>
            <a:r>
              <a:rPr lang="en-US" altLang="zh-CN" sz="2400"/>
              <a:t>lay</a:t>
            </a:r>
            <a:r>
              <a:rPr lang="zh-CN" altLang="en-US" sz="2400"/>
              <a:t>，</a:t>
            </a:r>
            <a:r>
              <a:rPr lang="en-US" altLang="zh-CN" sz="2400"/>
              <a:t>lain</a:t>
            </a:r>
            <a:r>
              <a:rPr lang="zh-CN" altLang="en-US" sz="2400"/>
              <a:t>）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with +O+OC</a:t>
            </a:r>
            <a:endParaRPr lang="en-US" altLang="zh-CN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glide down </a:t>
            </a:r>
            <a:r>
              <a:rPr lang="zh-CN" altLang="en-US" sz="2400"/>
              <a:t>滑下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spread out </a:t>
            </a:r>
            <a:r>
              <a:rPr lang="zh-CN" altLang="en-US" sz="2400"/>
              <a:t>展开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take...off </a:t>
            </a:r>
            <a:r>
              <a:rPr lang="zh-CN" altLang="en-US" sz="2400"/>
              <a:t>把</a:t>
            </a:r>
            <a:r>
              <a:rPr lang="en-US" altLang="zh-CN" sz="2400"/>
              <a:t>...</a:t>
            </a:r>
            <a:r>
              <a:rPr lang="zh-CN" altLang="en-US" sz="2400"/>
              <a:t>移开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peek v.</a:t>
            </a:r>
            <a:r>
              <a:rPr lang="zh-CN" altLang="en-US" sz="2400"/>
              <a:t>偷偷看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a scrap of shivering feathers </a:t>
            </a:r>
            <a:r>
              <a:rPr lang="zh-CN" altLang="en-US" sz="2400"/>
              <a:t>一团颤抖着的羽毛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dull adj.</a:t>
            </a:r>
            <a:r>
              <a:rPr lang="zh-CN" altLang="en-US" sz="2400"/>
              <a:t>黯淡无光</a:t>
            </a:r>
            <a:endParaRPr lang="zh-CN" alt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/>
              <a:t>sparkle  n. </a:t>
            </a:r>
            <a:r>
              <a:rPr lang="zh-CN" altLang="en-US" sz="2400"/>
              <a:t>闪耀，闪光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" r="22951" b="13715"/>
          <a:stretch>
            <a:fillRect/>
          </a:stretch>
        </p:blipFill>
        <p:spPr>
          <a:xfrm>
            <a:off x="-6637" y="0"/>
            <a:ext cx="9403999" cy="6858000"/>
          </a:xfrm>
          <a:custGeom>
            <a:avLst/>
            <a:gdLst>
              <a:gd name="connsiteX0" fmla="*/ 0 w 9403999"/>
              <a:gd name="connsiteY0" fmla="*/ 0 h 6858000"/>
              <a:gd name="connsiteX1" fmla="*/ 9403999 w 9403999"/>
              <a:gd name="connsiteY1" fmla="*/ 0 h 6858000"/>
              <a:gd name="connsiteX2" fmla="*/ 6604290 w 9403999"/>
              <a:gd name="connsiteY2" fmla="*/ 6858000 h 6858000"/>
              <a:gd name="connsiteX3" fmla="*/ 0 w 9403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3999" h="6858000">
                <a:moveTo>
                  <a:pt x="0" y="0"/>
                </a:moveTo>
                <a:lnTo>
                  <a:pt x="9403999" y="0"/>
                </a:lnTo>
                <a:lnTo>
                  <a:pt x="660429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/>
          <p:cNvSpPr/>
          <p:nvPr/>
        </p:nvSpPr>
        <p:spPr>
          <a:xfrm>
            <a:off x="1" y="0"/>
            <a:ext cx="9397361" cy="6858000"/>
          </a:xfrm>
          <a:custGeom>
            <a:avLst/>
            <a:gdLst>
              <a:gd name="connsiteX0" fmla="*/ 0 w 9397361"/>
              <a:gd name="connsiteY0" fmla="*/ 0 h 6858000"/>
              <a:gd name="connsiteX1" fmla="*/ 9397361 w 9397361"/>
              <a:gd name="connsiteY1" fmla="*/ 0 h 6858000"/>
              <a:gd name="connsiteX2" fmla="*/ 6597653 w 9397361"/>
              <a:gd name="connsiteY2" fmla="*/ 6858000 h 6858000"/>
              <a:gd name="connsiteX3" fmla="*/ 0 w 93973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97361" h="6858000">
                <a:moveTo>
                  <a:pt x="0" y="0"/>
                </a:moveTo>
                <a:lnTo>
                  <a:pt x="9397361" y="0"/>
                </a:lnTo>
                <a:lnTo>
                  <a:pt x="659765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rgbClr val="00DF5A">
                  <a:alpha val="49000"/>
                </a:srgbClr>
              </a:gs>
              <a:gs pos="0">
                <a:srgbClr val="2BC0AD">
                  <a:alpha val="7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4" name="组合 183"/>
          <p:cNvGrpSpPr/>
          <p:nvPr/>
        </p:nvGrpSpPr>
        <p:grpSpPr>
          <a:xfrm>
            <a:off x="6263566" y="-17259"/>
            <a:ext cx="2822240" cy="6875259"/>
            <a:chOff x="6402239" y="-17259"/>
            <a:chExt cx="2822240" cy="6875259"/>
          </a:xfrm>
        </p:grpSpPr>
        <p:cxnSp>
          <p:nvCxnSpPr>
            <p:cNvPr id="169" name="直接连接符 168"/>
            <p:cNvCxnSpPr/>
            <p:nvPr/>
          </p:nvCxnSpPr>
          <p:spPr>
            <a:xfrm flipH="1">
              <a:off x="6402239" y="-17259"/>
              <a:ext cx="2822240" cy="6875259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9" name="组合 178"/>
            <p:cNvGrpSpPr/>
            <p:nvPr/>
          </p:nvGrpSpPr>
          <p:grpSpPr>
            <a:xfrm rot="1370662">
              <a:off x="6800360" y="5537567"/>
              <a:ext cx="96539" cy="451582"/>
              <a:chOff x="6796482" y="5527852"/>
              <a:chExt cx="96539" cy="451582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6796482" y="5882895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6796482" y="5705374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6796482" y="5527852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 rot="1370662">
              <a:off x="8635133" y="1068635"/>
              <a:ext cx="96540" cy="451582"/>
              <a:chOff x="6796481" y="5527852"/>
              <a:chExt cx="96540" cy="451582"/>
            </a:xfrm>
          </p:grpSpPr>
          <p:sp>
            <p:nvSpPr>
              <p:cNvPr id="181" name="椭圆 180"/>
              <p:cNvSpPr/>
              <p:nvPr/>
            </p:nvSpPr>
            <p:spPr>
              <a:xfrm>
                <a:off x="6796482" y="5882895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6796482" y="5705374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6796481" y="5527852"/>
                <a:ext cx="96539" cy="9653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8" name="文本框 77"/>
          <p:cNvSpPr txBox="1"/>
          <p:nvPr/>
        </p:nvSpPr>
        <p:spPr>
          <a:xfrm>
            <a:off x="707773" y="4533007"/>
            <a:ext cx="31958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30" dirty="0">
                <a:solidFill>
                  <a:schemeClr val="bg1"/>
                </a:solidFill>
                <a:latin typeface="+mn-ea"/>
                <a:cs typeface="有爱魔兽锐方 CN ExtraLight" panose="020B0302040504020204" pitchFamily="34" charset="-122"/>
              </a:rPr>
              <a:t>《典范英语</a:t>
            </a:r>
            <a:r>
              <a:rPr lang="en-US" altLang="zh-CN" sz="2800" spc="130" dirty="0">
                <a:solidFill>
                  <a:schemeClr val="bg1"/>
                </a:solidFill>
                <a:latin typeface="+mn-ea"/>
                <a:cs typeface="有爱魔兽锐方 CN ExtraLight" panose="020B0302040504020204" pitchFamily="34" charset="-122"/>
              </a:rPr>
              <a:t>9</a:t>
            </a:r>
            <a:r>
              <a:rPr lang="zh-CN" altLang="en-US" sz="2800" spc="130" dirty="0">
                <a:solidFill>
                  <a:schemeClr val="bg1"/>
                </a:solidFill>
                <a:latin typeface="+mn-ea"/>
                <a:cs typeface="有爱魔兽锐方 CN ExtraLight" panose="020B0302040504020204" pitchFamily="34" charset="-122"/>
              </a:rPr>
              <a:t>》</a:t>
            </a:r>
            <a:endParaRPr lang="zh-CN" altLang="en-US" sz="2800" spc="130" dirty="0">
              <a:solidFill>
                <a:schemeClr val="bg1"/>
              </a:solidFill>
              <a:latin typeface="+mn-ea"/>
              <a:cs typeface="有爱魔兽锐方 CN ExtraLight" panose="020B0302040504020204" pitchFamily="34" charset="-122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3942234" y="2609411"/>
            <a:ext cx="442831" cy="4428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594323" y="1521246"/>
            <a:ext cx="5932224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8000" b="0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Waiting for Goldie</a:t>
            </a:r>
            <a:endParaRPr lang="en-US" altLang="zh-CN" sz="8000" b="0" dirty="0">
              <a:solidFill>
                <a:schemeClr val="bg1"/>
              </a:solidFill>
              <a:effectLst>
                <a:outerShdw blurRad="63500" sx="102000" sy="102000" algn="ctr" rotWithShape="0">
                  <a:schemeClr val="accent6">
                    <a:lumMod val="50000"/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720493" y="377381"/>
            <a:ext cx="323005" cy="323005"/>
          </a:xfrm>
          <a:prstGeom prst="ellipse">
            <a:avLst/>
          </a:prstGeom>
          <a:solidFill>
            <a:schemeClr val="accent2">
              <a:alpha val="3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94" descr="3b32313533393433313bcfacc5a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707" y="455595"/>
            <a:ext cx="166576" cy="166576"/>
          </a:xfrm>
          <a:prstGeom prst="rect">
            <a:avLst/>
          </a:prstGeom>
        </p:spPr>
      </p:pic>
      <p:sp>
        <p:nvSpPr>
          <p:cNvPr id="117" name="椭圆 116"/>
          <p:cNvSpPr/>
          <p:nvPr/>
        </p:nvSpPr>
        <p:spPr>
          <a:xfrm>
            <a:off x="1135731" y="375940"/>
            <a:ext cx="323005" cy="323005"/>
          </a:xfrm>
          <a:prstGeom prst="ellipse">
            <a:avLst/>
          </a:prstGeom>
          <a:solidFill>
            <a:schemeClr val="accent2">
              <a:alpha val="3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9" name="图片 105" descr="3b32313533393432333bb4f3cff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33" y="454642"/>
            <a:ext cx="165600" cy="165600"/>
          </a:xfrm>
          <a:prstGeom prst="rect">
            <a:avLst/>
          </a:prstGeom>
        </p:spPr>
      </p:pic>
      <p:sp>
        <p:nvSpPr>
          <p:cNvPr id="118" name="椭圆 117"/>
          <p:cNvSpPr/>
          <p:nvPr/>
        </p:nvSpPr>
        <p:spPr>
          <a:xfrm>
            <a:off x="1550969" y="375940"/>
            <a:ext cx="323005" cy="323005"/>
          </a:xfrm>
          <a:prstGeom prst="ellipse">
            <a:avLst/>
          </a:prstGeom>
          <a:solidFill>
            <a:schemeClr val="accent2">
              <a:alpha val="3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" name="图片 100" descr="3b32313533393432363bbad3c2ed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9671" y="454642"/>
            <a:ext cx="165600" cy="165600"/>
          </a:xfrm>
          <a:prstGeom prst="rect">
            <a:avLst/>
          </a:prstGeom>
        </p:spPr>
      </p:pic>
      <p:sp>
        <p:nvSpPr>
          <p:cNvPr id="165" name="椭圆 164"/>
          <p:cNvSpPr/>
          <p:nvPr/>
        </p:nvSpPr>
        <p:spPr>
          <a:xfrm>
            <a:off x="1966208" y="376660"/>
            <a:ext cx="323005" cy="323005"/>
          </a:xfrm>
          <a:prstGeom prst="ellipse">
            <a:avLst/>
          </a:prstGeom>
          <a:solidFill>
            <a:schemeClr val="accent2">
              <a:alpha val="3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4" name="图片 86" descr="3b32313533393434323bd3a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4910" y="455362"/>
            <a:ext cx="165600" cy="165600"/>
          </a:xfrm>
          <a:prstGeom prst="rect">
            <a:avLst/>
          </a:prstGeom>
        </p:spPr>
      </p:pic>
      <p:grpSp>
        <p:nvGrpSpPr>
          <p:cNvPr id="151" name="组合 150"/>
          <p:cNvGrpSpPr/>
          <p:nvPr/>
        </p:nvGrpSpPr>
        <p:grpSpPr>
          <a:xfrm>
            <a:off x="11012091" y="6161649"/>
            <a:ext cx="548083" cy="148831"/>
            <a:chOff x="10008643" y="6066179"/>
            <a:chExt cx="899664" cy="244302"/>
          </a:xfrm>
          <a:gradFill>
            <a:gsLst>
              <a:gs pos="100000">
                <a:srgbClr val="00DF5A"/>
              </a:gs>
              <a:gs pos="0">
                <a:srgbClr val="2BC0AD"/>
              </a:gs>
            </a:gsLst>
            <a:lin ang="2700000" scaled="0"/>
          </a:gradFill>
        </p:grpSpPr>
        <p:sp>
          <p:nvSpPr>
            <p:cNvPr id="148" name="椭圆 147"/>
            <p:cNvSpPr/>
            <p:nvPr/>
          </p:nvSpPr>
          <p:spPr>
            <a:xfrm>
              <a:off x="10008643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0336324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0664005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/>
          <p:nvPr/>
        </p:nvPicPr>
        <p:blipFill>
          <a:blip r:embed="rId7"/>
          <a:srcRect l="4044" t="43855"/>
          <a:stretch>
            <a:fillRect/>
          </a:stretch>
        </p:blipFill>
        <p:spPr>
          <a:xfrm>
            <a:off x="5389245" y="-154305"/>
            <a:ext cx="6803390" cy="71672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文本框 25"/>
          <p:cNvSpPr txBox="1"/>
          <p:nvPr/>
        </p:nvSpPr>
        <p:spPr>
          <a:xfrm>
            <a:off x="1066800" y="1488440"/>
            <a:ext cx="9782810" cy="82994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The touch and go </a:t>
            </a:r>
            <a:r>
              <a:rPr lang="zh-CN" altLang="en-US" sz="40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（吉凶未卜，生死未卜）</a:t>
            </a:r>
            <a:endParaRPr lang="zh-CN" altLang="en-US" sz="40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450" y="543560"/>
            <a:ext cx="738060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Make a prediction 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72440" y="2914015"/>
            <a:ext cx="5119370" cy="3185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03520" y="3072130"/>
            <a:ext cx="623379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600" b="0" i="0">
                <a:solidFill>
                  <a:srgbClr val="FFFF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What is the final fate of Goldie? </a:t>
            </a:r>
            <a:endParaRPr lang="en-US" altLang="zh-CN" sz="3600" b="0" i="0">
              <a:solidFill>
                <a:srgbClr val="FFFF00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  <p:pic>
        <p:nvPicPr>
          <p:cNvPr id="7" name="9_01_Waiting_for_Goldi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224699.000000" end="757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935" y="5448935"/>
            <a:ext cx="854075" cy="71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Charpter 5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cxnSp>
        <p:nvCxnSpPr>
          <p:cNvPr id="2" name="曲线连接符 1"/>
          <p:cNvCxnSpPr/>
          <p:nvPr/>
        </p:nvCxnSpPr>
        <p:spPr>
          <a:xfrm flipV="1">
            <a:off x="1224915" y="2750820"/>
            <a:ext cx="3966845" cy="2380615"/>
          </a:xfrm>
          <a:prstGeom prst="curvedConnector3">
            <a:avLst>
              <a:gd name="adj1" fmla="val 50008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曲线连接符 2"/>
          <p:cNvCxnSpPr/>
          <p:nvPr/>
        </p:nvCxnSpPr>
        <p:spPr>
          <a:xfrm flipV="1">
            <a:off x="5066030" y="1567815"/>
            <a:ext cx="5267325" cy="1183005"/>
          </a:xfrm>
          <a:prstGeom prst="curvedConnector3">
            <a:avLst>
              <a:gd name="adj1" fmla="val 50006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74320" y="3429000"/>
            <a:ext cx="339153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feelings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：</a:t>
            </a:r>
            <a:r>
              <a:rPr lang="en-US" altLang="zh-CN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scared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how much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‘my hand is shaking’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reasons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59200" y="2957830"/>
            <a:ext cx="5488940" cy="1761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feelings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much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endParaRPr lang="zh-CN" altLang="en-US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‘toss and turn(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辗转反侧</a:t>
            </a:r>
            <a:r>
              <a:rPr lang="en-US" altLang="zh-CN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)’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reasons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2895" y="1329690"/>
            <a:ext cx="5488940" cy="1761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feelings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en-US" altLang="zh-CN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pleased but worried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much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reasons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07780" y="2122170"/>
            <a:ext cx="5488940" cy="1761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feelings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much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reasons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zh-CN" alt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？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>
              <a:solidFill>
                <a:srgbClr val="FFFF00"/>
              </a:solidFill>
            </a:endParaRPr>
          </a:p>
        </p:txBody>
      </p:sp>
      <p:sp useBgFill="1">
        <p:nvSpPr>
          <p:cNvPr id="26" name="文本框 25"/>
          <p:cNvSpPr txBox="1"/>
          <p:nvPr/>
        </p:nvSpPr>
        <p:spPr>
          <a:xfrm>
            <a:off x="3205480" y="498475"/>
            <a:ext cx="7676515" cy="603885"/>
          </a:xfrm>
          <a:prstGeom prst="rect">
            <a:avLst/>
          </a:prstGeom>
          <a:effectLst/>
        </p:spPr>
        <p:txBody>
          <a:bodyPr wrap="square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The changes of Danny’s  feelings</a:t>
            </a:r>
            <a:endParaRPr lang="en-US" sz="28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5052695"/>
            <a:ext cx="1723390" cy="11576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0" y="4577080"/>
            <a:ext cx="2080895" cy="1155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950" y="1211580"/>
            <a:ext cx="1379855" cy="16783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8405" y="3388360"/>
            <a:ext cx="2552700" cy="2387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76250" y="1527810"/>
            <a:ext cx="4968875" cy="2306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feelings: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scared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make ... shudder(p25)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dizzy(p37)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shivering...(p41)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(hands) are shaking(p43)</a:t>
            </a:r>
            <a:endParaRPr lang="en-US" altLang="zh-CN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116070" y="1449070"/>
            <a:ext cx="1360805" cy="1249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6250" y="4022725"/>
            <a:ext cx="4968875" cy="1938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feelings: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worried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There are two red spots buring on his cheeks (p14)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toss and turn (p44)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5995" y="1449070"/>
            <a:ext cx="5827395" cy="2676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feelings: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nervous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Thump, thump, thump. It’s my heart pounding.(p6)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like a washing machine on fast spin(p14)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cat gets tongue (p14)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My stomach’s all scrunched up. (p18)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My stomach’s doing back flips.(p49)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50" y="543560"/>
            <a:ext cx="10794365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Go over the whole book and find all expressions descrbing different feelings 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7880" y="4220845"/>
            <a:ext cx="6261100" cy="2306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feelings :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angry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My chest is burning.(p29)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gasping for breath(p29)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My eyes are all blurry with tears.</a:t>
            </a: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(p32)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(My voice) sounds like a growling, anger bear.(P33)</a:t>
            </a: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1148060" y="4418965"/>
            <a:ext cx="895985" cy="84772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0927080" y="1210945"/>
            <a:ext cx="1149985" cy="112585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432300" y="4815205"/>
            <a:ext cx="939800" cy="83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0465" y="1607185"/>
            <a:ext cx="6544945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>
              <a:lnSpc>
                <a:spcPct val="120000"/>
              </a:lnSpc>
              <a:buClrTx/>
              <a:buSzTx/>
              <a:buFontTx/>
            </a:pPr>
            <a:r>
              <a:rPr lang="en-US" sz="2800" b="0" i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The title is "Waiting for Goldie". In the end, what do you think Danny was </a:t>
            </a:r>
            <a:r>
              <a:rPr lang="en-US" sz="28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really</a:t>
            </a:r>
            <a:r>
              <a:rPr lang="en-US" sz="2800" b="0" i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 waiting for? </a:t>
            </a:r>
            <a:endParaRPr lang="en-US" sz="2800" b="0" i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0" algn="l">
              <a:lnSpc>
                <a:spcPct val="120000"/>
              </a:lnSpc>
              <a:buClrTx/>
              <a:buSzTx/>
              <a:buFontTx/>
            </a:pPr>
            <a:r>
              <a:rPr lang="en-US" sz="2800" b="0" i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Did he get it? </a:t>
            </a:r>
            <a:endParaRPr lang="en-US" sz="2800" b="0" i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3" name="图片 2"/>
          <p:cNvPicPr/>
          <p:nvPr>
            <p:custDataLst>
              <p:tags r:id="rId1"/>
            </p:custDataLst>
          </p:nvPr>
        </p:nvPicPr>
        <p:blipFill>
          <a:blip r:embed="rId2"/>
          <a:srcRect l="1512" t="355"/>
          <a:stretch>
            <a:fillRect/>
          </a:stretch>
        </p:blipFill>
        <p:spPr>
          <a:xfrm>
            <a:off x="709930" y="1131570"/>
            <a:ext cx="4136390" cy="5006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Critical thinking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Homework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3150" y="1290955"/>
          <a:ext cx="9853295" cy="522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540"/>
                <a:gridCol w="5786755"/>
              </a:tblGrid>
              <a:tr h="720090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title of the book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书名）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cPr/>
                </a:tc>
              </a:tr>
              <a:tr h="7188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date 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（日期）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798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summary of the book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（书本大意）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102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My favorite character/part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（我最爱的角色或部分）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words/phrases/sentences I have learnt/admired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（我学到</a:t>
                      </a: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欣赏的新词或短语或句子）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27985" y="617220"/>
            <a:ext cx="8555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对于这本书写一篇读书报告（</a:t>
            </a:r>
            <a:r>
              <a:rPr lang="en-US" altLang="zh-CN" sz="3200">
                <a:solidFill>
                  <a:schemeClr val="bg1"/>
                </a:solidFill>
              </a:rPr>
              <a:t>book report</a:t>
            </a:r>
            <a:r>
              <a:rPr lang="zh-CN" altLang="en-US" sz="3200">
                <a:solidFill>
                  <a:schemeClr val="bg1"/>
                </a:solidFill>
              </a:rPr>
              <a:t>）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6637" y="0"/>
            <a:ext cx="12205275" cy="2042965"/>
          </a:xfrm>
          <a:prstGeom prst="rect">
            <a:avLst/>
          </a:prstGeom>
          <a:gradFill>
            <a:gsLst>
              <a:gs pos="100000">
                <a:srgbClr val="00DF5A">
                  <a:alpha val="49000"/>
                </a:srgbClr>
              </a:gs>
              <a:gs pos="0">
                <a:srgbClr val="2BC0AD">
                  <a:alpha val="7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zh-CN" altLang="en-US" dirty="0"/>
          </a:p>
        </p:txBody>
      </p:sp>
      <p:sp>
        <p:nvSpPr>
          <p:cNvPr id="95" name="文本框 94"/>
          <p:cNvSpPr txBox="1"/>
          <p:nvPr/>
        </p:nvSpPr>
        <p:spPr>
          <a:xfrm>
            <a:off x="2381032" y="404012"/>
            <a:ext cx="2138418" cy="285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https://www.docer.com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28" name="直接连接符 127" hidden="1"/>
          <p:cNvCxnSpPr/>
          <p:nvPr/>
        </p:nvCxnSpPr>
        <p:spPr>
          <a:xfrm flipH="1">
            <a:off x="6337949" y="-17259"/>
            <a:ext cx="2807328" cy="6858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8404709" y="1035638"/>
            <a:ext cx="3195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THANK YOU </a:t>
            </a:r>
            <a:endParaRPr lang="zh-CN" altLang="en-US" sz="4000" dirty="0">
              <a:solidFill>
                <a:schemeClr val="bg1"/>
              </a:solidFill>
              <a:effectLst>
                <a:outerShdw blurRad="63500" sx="102000" sy="102000" algn="ctr" rotWithShape="0">
                  <a:schemeClr val="accent6">
                    <a:lumMod val="50000"/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720493" y="377381"/>
            <a:ext cx="323005" cy="323005"/>
            <a:chOff x="10208307" y="4192122"/>
            <a:chExt cx="460636" cy="460636"/>
          </a:xfrm>
        </p:grpSpPr>
        <p:sp>
          <p:nvSpPr>
            <p:cNvPr id="115" name="椭圆 114"/>
            <p:cNvSpPr/>
            <p:nvPr/>
          </p:nvSpPr>
          <p:spPr>
            <a:xfrm>
              <a:off x="10208307" y="4192122"/>
              <a:ext cx="460636" cy="460636"/>
            </a:xfrm>
            <a:prstGeom prst="ellipse">
              <a:avLst/>
            </a:prstGeom>
            <a:solidFill>
              <a:schemeClr val="accent2">
                <a:alpha val="38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1" name="图片 94" descr="3b32313533393433313bcfacc5a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19848" y="4303663"/>
              <a:ext cx="237554" cy="237554"/>
            </a:xfrm>
            <a:prstGeom prst="rect">
              <a:avLst/>
            </a:prstGeom>
          </p:spPr>
        </p:pic>
      </p:grpSp>
      <p:grpSp>
        <p:nvGrpSpPr>
          <p:cNvPr id="119" name="组合 118"/>
          <p:cNvGrpSpPr/>
          <p:nvPr/>
        </p:nvGrpSpPr>
        <p:grpSpPr>
          <a:xfrm>
            <a:off x="1135731" y="375940"/>
            <a:ext cx="323005" cy="323005"/>
            <a:chOff x="10801626" y="5888612"/>
            <a:chExt cx="323005" cy="323005"/>
          </a:xfrm>
        </p:grpSpPr>
        <p:sp>
          <p:nvSpPr>
            <p:cNvPr id="117" name="椭圆 116"/>
            <p:cNvSpPr/>
            <p:nvPr/>
          </p:nvSpPr>
          <p:spPr>
            <a:xfrm>
              <a:off x="10801626" y="5888612"/>
              <a:ext cx="323005" cy="323005"/>
            </a:xfrm>
            <a:prstGeom prst="ellipse">
              <a:avLst/>
            </a:prstGeom>
            <a:solidFill>
              <a:schemeClr val="accent2">
                <a:alpha val="38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105" descr="3b32313533393432333bb4f3cff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80328" y="5967314"/>
              <a:ext cx="165600" cy="165600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1550969" y="375940"/>
            <a:ext cx="323005" cy="323005"/>
            <a:chOff x="11175396" y="5710973"/>
            <a:chExt cx="323005" cy="323005"/>
          </a:xfrm>
        </p:grpSpPr>
        <p:sp>
          <p:nvSpPr>
            <p:cNvPr id="118" name="椭圆 117"/>
            <p:cNvSpPr/>
            <p:nvPr/>
          </p:nvSpPr>
          <p:spPr>
            <a:xfrm>
              <a:off x="11175396" y="5710973"/>
              <a:ext cx="323005" cy="323005"/>
            </a:xfrm>
            <a:prstGeom prst="ellipse">
              <a:avLst/>
            </a:prstGeom>
            <a:solidFill>
              <a:schemeClr val="accent2">
                <a:alpha val="38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0" name="图片 100" descr="3b32313533393432363bbad3c2e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54098" y="5789675"/>
              <a:ext cx="165600" cy="165600"/>
            </a:xfrm>
            <a:prstGeom prst="rect">
              <a:avLst/>
            </a:prstGeom>
          </p:spPr>
        </p:pic>
      </p:grpSp>
      <p:grpSp>
        <p:nvGrpSpPr>
          <p:cNvPr id="166" name="组合 165"/>
          <p:cNvGrpSpPr/>
          <p:nvPr/>
        </p:nvGrpSpPr>
        <p:grpSpPr>
          <a:xfrm>
            <a:off x="1966208" y="376660"/>
            <a:ext cx="323005" cy="323005"/>
            <a:chOff x="1966208" y="376660"/>
            <a:chExt cx="323005" cy="323005"/>
          </a:xfrm>
        </p:grpSpPr>
        <p:sp>
          <p:nvSpPr>
            <p:cNvPr id="165" name="椭圆 164"/>
            <p:cNvSpPr/>
            <p:nvPr/>
          </p:nvSpPr>
          <p:spPr>
            <a:xfrm>
              <a:off x="1966208" y="376660"/>
              <a:ext cx="323005" cy="323005"/>
            </a:xfrm>
            <a:prstGeom prst="ellipse">
              <a:avLst/>
            </a:prstGeom>
            <a:solidFill>
              <a:schemeClr val="accent2">
                <a:alpha val="38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4" name="图片 86" descr="3b32313533393434323bd3a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44910" y="455362"/>
              <a:ext cx="165600" cy="165600"/>
            </a:xfrm>
            <a:prstGeom prst="rect">
              <a:avLst/>
            </a:prstGeom>
          </p:spPr>
        </p:pic>
      </p:grpSp>
      <p:pic>
        <p:nvPicPr>
          <p:cNvPr id="2" name="图片 1"/>
          <p:cNvPicPr/>
          <p:nvPr/>
        </p:nvPicPr>
        <p:blipFill>
          <a:blip r:embed="rId5"/>
          <a:srcRect t="14666"/>
          <a:stretch>
            <a:fillRect/>
          </a:stretch>
        </p:blipFill>
        <p:spPr>
          <a:xfrm>
            <a:off x="-47625" y="2036445"/>
            <a:ext cx="12204700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矩形: 圆角 200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00DF5A">
                  <a:alpha val="43000"/>
                </a:srgbClr>
              </a:gs>
              <a:gs pos="0">
                <a:srgbClr val="2BC0AD">
                  <a:alpha val="7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512445" y="379730"/>
            <a:ext cx="655574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63500" sx="102000" sy="102000" algn="ctr" rotWithShape="0">
                    <a:schemeClr val="accent6">
                      <a:lumMod val="50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  <a:sym typeface="+mn-ea"/>
              </a:rPr>
              <a:t>Waiting for Goldie</a:t>
            </a:r>
            <a:endParaRPr lang="zh-CN" altLang="en-US" sz="4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sp>
        <p:nvSpPr>
          <p:cNvPr id="200" name="椭圆 199"/>
          <p:cNvSpPr/>
          <p:nvPr/>
        </p:nvSpPr>
        <p:spPr>
          <a:xfrm flipV="1">
            <a:off x="2046159" y="1966971"/>
            <a:ext cx="950424" cy="9504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/>
          <p:nvPr>
            <p:custDataLst>
              <p:tags r:id="rId1"/>
            </p:custDataLst>
          </p:nvPr>
        </p:nvPicPr>
        <p:blipFill>
          <a:blip r:embed="rId2"/>
          <a:srcRect l="4044" t="43855"/>
          <a:stretch>
            <a:fillRect/>
          </a:stretch>
        </p:blipFill>
        <p:spPr>
          <a:xfrm>
            <a:off x="353695" y="1376045"/>
            <a:ext cx="5074920" cy="52520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58510" y="1409065"/>
            <a:ext cx="6142990" cy="4960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10000"/>
              </a:lnSpc>
              <a:buClrTx/>
              <a:buSzTx/>
              <a:buFontTx/>
            </a:pPr>
            <a:r>
              <a:rPr lang="en-US" altLang="zh-CN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What can you see on the cover?</a:t>
            </a:r>
            <a:endParaRPr lang="en-US" altLang="zh-CN" sz="3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endParaRPr lang="en-US" altLang="zh-CN" sz="3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endParaRPr lang="en-US" altLang="zh-CN" sz="3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lang="en-US" altLang="zh-CN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What does the title  suggest?</a:t>
            </a:r>
            <a:endParaRPr lang="en-US" altLang="zh-CN" sz="3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311400" y="812800"/>
            <a:ext cx="702056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Who is Goldie</a:t>
            </a:r>
            <a:r>
              <a:rPr lang="zh-CN" altLang="en-US" sz="40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？</a:t>
            </a:r>
            <a:endParaRPr lang="zh-CN" altLang="en-US" sz="400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5871084" y="6030269"/>
            <a:ext cx="449832" cy="122151"/>
            <a:chOff x="10008643" y="6066179"/>
            <a:chExt cx="899664" cy="244302"/>
          </a:xfrm>
          <a:gradFill>
            <a:gsLst>
              <a:gs pos="0">
                <a:srgbClr val="2BC0AD"/>
              </a:gs>
              <a:gs pos="100000">
                <a:srgbClr val="00DF5A"/>
              </a:gs>
            </a:gsLst>
            <a:lin ang="0" scaled="0"/>
          </a:gradFill>
        </p:grpSpPr>
        <p:sp>
          <p:nvSpPr>
            <p:cNvPr id="26" name="椭圆 25"/>
            <p:cNvSpPr/>
            <p:nvPr/>
          </p:nvSpPr>
          <p:spPr>
            <a:xfrm>
              <a:off x="10008643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336324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0664005" y="6066179"/>
              <a:ext cx="244302" cy="244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 rot="21180000">
            <a:off x="5115560" y="1560195"/>
            <a:ext cx="6447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</a:rPr>
              <a:t>Goldeneye </a:t>
            </a:r>
            <a:endParaRPr lang="en-US" altLang="zh-CN" sz="3600">
              <a:solidFill>
                <a:schemeClr val="bg1"/>
              </a:solidFill>
            </a:endParaRPr>
          </a:p>
          <a:p>
            <a:pPr algn="ctr"/>
            <a:r>
              <a:rPr lang="zh-CN" altLang="en-US" sz="3600">
                <a:solidFill>
                  <a:schemeClr val="bg1"/>
                </a:solidFill>
              </a:rPr>
              <a:t>（</a:t>
            </a:r>
            <a:r>
              <a:rPr lang="en-US" altLang="zh-CN" sz="3600">
                <a:solidFill>
                  <a:schemeClr val="bg1"/>
                </a:solidFill>
              </a:rPr>
              <a:t>proper name</a:t>
            </a:r>
            <a:r>
              <a:rPr lang="zh-CN" altLang="en-US" sz="3600">
                <a:solidFill>
                  <a:schemeClr val="bg1"/>
                </a:solidFill>
              </a:rPr>
              <a:t>）</a:t>
            </a:r>
            <a:r>
              <a:rPr lang="zh-CN" altLang="en-US" sz="3600">
                <a:solidFill>
                  <a:schemeClr val="bg1"/>
                </a:solidFill>
                <a:sym typeface="+mn-ea"/>
              </a:rPr>
              <a:t>真名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21300000">
            <a:off x="3105150" y="2969895"/>
            <a:ext cx="95288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</a:rPr>
              <a:t>grandad’s </a:t>
            </a:r>
            <a:endParaRPr lang="en-US" sz="3600">
              <a:solidFill>
                <a:schemeClr val="bg1"/>
              </a:solidFill>
            </a:endParaRPr>
          </a:p>
          <a:p>
            <a:pPr algn="ctr"/>
            <a:r>
              <a:rPr lang="en-US" sz="3600">
                <a:solidFill>
                  <a:schemeClr val="bg1"/>
                </a:solidFill>
              </a:rPr>
              <a:t>champion racing pigeon</a:t>
            </a:r>
            <a:endParaRPr lang="en-US" sz="3600">
              <a:solidFill>
                <a:schemeClr val="bg1"/>
              </a:solidFill>
            </a:endParaRPr>
          </a:p>
          <a:p>
            <a:pPr algn="ctr"/>
            <a:r>
              <a:rPr lang="en-US" sz="3600">
                <a:solidFill>
                  <a:schemeClr val="bg1"/>
                </a:solidFill>
              </a:rPr>
              <a:t>won loads of cups</a:t>
            </a:r>
            <a:endParaRPr lang="en-US" sz="36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-160655" y="1844675"/>
            <a:ext cx="5815330" cy="3952240"/>
          </a:xfrm>
          <a:prstGeom prst="rect">
            <a:avLst/>
          </a:prstGeom>
        </p:spPr>
      </p:pic>
      <p:pic>
        <p:nvPicPr>
          <p:cNvPr id="7" name="9_01_Waiting_for_Goldi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7000.000000" end="1266004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9935" y="5448935"/>
            <a:ext cx="854075" cy="7124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360000">
            <a:off x="3205480" y="4893945"/>
            <a:ext cx="9528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</a:rPr>
              <a:t>rare</a:t>
            </a:r>
            <a:endParaRPr lang="en-US" sz="3600">
              <a:solidFill>
                <a:schemeClr val="bg1"/>
              </a:solidFill>
            </a:endParaRPr>
          </a:p>
          <a:p>
            <a:pPr algn="ctr"/>
            <a:r>
              <a:rPr lang="en-US" sz="3600">
                <a:solidFill>
                  <a:schemeClr val="bg1"/>
                </a:solidFill>
              </a:rPr>
              <a:t>one in a million</a:t>
            </a:r>
            <a:endParaRPr 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73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720725" y="1360805"/>
            <a:ext cx="3263900" cy="2423795"/>
          </a:xfrm>
          <a:prstGeom prst="roundRect">
            <a:avLst>
              <a:gd name="adj" fmla="val 8522"/>
            </a:avLst>
          </a:prstGeom>
          <a:noFill/>
          <a:ln w="3175">
            <a:gradFill>
              <a:gsLst>
                <a:gs pos="100000">
                  <a:srgbClr val="00DF5A"/>
                </a:gs>
                <a:gs pos="0">
                  <a:srgbClr val="2BC0AD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1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5875" y="1092541"/>
            <a:ext cx="2172335" cy="2453640"/>
            <a:chOff x="1145875" y="1092541"/>
            <a:chExt cx="2172335" cy="2453640"/>
          </a:xfrm>
        </p:grpSpPr>
        <p:sp useBgFill="1">
          <p:nvSpPr>
            <p:cNvPr id="7" name="矩形 6"/>
            <p:cNvSpPr/>
            <p:nvPr/>
          </p:nvSpPr>
          <p:spPr>
            <a:xfrm>
              <a:off x="1145875" y="1092541"/>
              <a:ext cx="1861248" cy="5148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文本框 9"/>
            <p:cNvSpPr txBox="1"/>
            <p:nvPr/>
          </p:nvSpPr>
          <p:spPr>
            <a:xfrm>
              <a:off x="1739600" y="1092541"/>
              <a:ext cx="1578610" cy="2453640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Who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When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Where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25077" y="1213438"/>
              <a:ext cx="425754" cy="332831"/>
              <a:chOff x="1376620" y="1976323"/>
              <a:chExt cx="425754" cy="33283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423082" y="1976323"/>
                <a:ext cx="332831" cy="33283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376620" y="1988849"/>
                <a:ext cx="42575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0" dirty="0">
                    <a:solidFill>
                      <a:schemeClr val="bg1"/>
                    </a:solidFill>
                    <a:latin typeface="+mn-ea"/>
                    <a:cs typeface="有爱魔兽锐方 CN ExtraLight" panose="020B0302040504020204" pitchFamily="34" charset="-122"/>
                  </a:rPr>
                  <a:t>01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 useBgFill="1">
        <p:nvSpPr>
          <p:cNvPr id="26" name="文本框 25"/>
          <p:cNvSpPr txBox="1"/>
          <p:nvPr/>
        </p:nvSpPr>
        <p:spPr>
          <a:xfrm>
            <a:off x="4630420" y="1360805"/>
            <a:ext cx="3966210" cy="363474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Who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 I (Danny)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grandad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Goldie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rPr>
              <a:t>other pigeons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5930" y="498475"/>
            <a:ext cx="3206750" cy="30861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5930" y="3784600"/>
            <a:ext cx="326136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>
            <p:custDataLst>
              <p:tags r:id="rId1"/>
            </p:custDataLst>
          </p:nvPr>
        </p:nvSpPr>
        <p:spPr>
          <a:xfrm>
            <a:off x="720725" y="1360805"/>
            <a:ext cx="5341620" cy="2620010"/>
          </a:xfrm>
          <a:prstGeom prst="roundRect">
            <a:avLst>
              <a:gd name="adj" fmla="val 8522"/>
            </a:avLst>
          </a:prstGeom>
          <a:noFill/>
          <a:ln w="3175">
            <a:gradFill>
              <a:gsLst>
                <a:gs pos="100000">
                  <a:srgbClr val="00DF5A"/>
                </a:gs>
                <a:gs pos="0">
                  <a:srgbClr val="2BC0AD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450" y="543560"/>
            <a:ext cx="3526790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有爱魔兽锐方 CN ExtraLight" panose="020B0302040504020204" pitchFamily="34" charset="-122"/>
              </a:rPr>
              <a:t>Read the charpter 1</a:t>
            </a:r>
            <a:endParaRPr lang="zh-CN" altLang="en-US" sz="2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有爱魔兽锐方 CN ExtraLight" panose="020B0302040504020204" pitchFamily="3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145875" y="1092541"/>
            <a:ext cx="4573905" cy="2852420"/>
            <a:chOff x="1145875" y="1092541"/>
            <a:chExt cx="4573905" cy="2852420"/>
          </a:xfrm>
        </p:grpSpPr>
        <p:sp useBgFill="1"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1145875" y="1092541"/>
              <a:ext cx="1861248" cy="5148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文本框 9"/>
            <p:cNvSpPr txBox="1"/>
            <p:nvPr>
              <p:custDataLst>
                <p:tags r:id="rId4"/>
              </p:custDataLst>
            </p:nvPr>
          </p:nvSpPr>
          <p:spPr>
            <a:xfrm>
              <a:off x="1554180" y="1092541"/>
              <a:ext cx="4165600" cy="2852420"/>
            </a:xfrm>
            <a:prstGeom prst="rect">
              <a:avLst/>
            </a:prstGeom>
            <a:effectLst/>
          </p:spPr>
          <p:txBody>
            <a:bodyPr wrap="square" rtlCol="0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Group 1: </a:t>
              </a:r>
              <a:r>
                <a:rPr lang="zh-CN" altLang="en-US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环境侦探</a:t>
              </a: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 (Setting Detectives)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457200" indent="-4572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Where is Danny?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457200" indent="-4572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 time of year is it?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Find adjectives that describe the weather and the place.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25077" y="1213438"/>
              <a:ext cx="425754" cy="332831"/>
              <a:chOff x="1376620" y="1976323"/>
              <a:chExt cx="425754" cy="332831"/>
            </a:xfrm>
          </p:grpSpPr>
          <p:sp>
            <p:nvSpPr>
              <p:cNvPr id="43" name="椭圆 42"/>
              <p:cNvSpPr/>
              <p:nvPr>
                <p:custDataLst>
                  <p:tags r:id="rId5"/>
                </p:custDataLst>
              </p:nvPr>
            </p:nvSpPr>
            <p:spPr>
              <a:xfrm>
                <a:off x="1423082" y="1976323"/>
                <a:ext cx="332831" cy="33283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376620" y="1988849"/>
                <a:ext cx="42575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0" dirty="0">
                    <a:solidFill>
                      <a:schemeClr val="bg1"/>
                    </a:solidFill>
                    <a:latin typeface="+mn-ea"/>
                    <a:cs typeface="有爱魔兽锐方 CN ExtraLight" panose="020B0302040504020204" pitchFamily="34" charset="-122"/>
                  </a:rPr>
                  <a:t>01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: 圆角 5"/>
          <p:cNvSpPr/>
          <p:nvPr>
            <p:custDataLst>
              <p:tags r:id="rId7"/>
            </p:custDataLst>
          </p:nvPr>
        </p:nvSpPr>
        <p:spPr>
          <a:xfrm>
            <a:off x="6429375" y="1290320"/>
            <a:ext cx="5496560" cy="2713990"/>
          </a:xfrm>
          <a:prstGeom prst="roundRect">
            <a:avLst>
              <a:gd name="adj" fmla="val 8522"/>
            </a:avLst>
          </a:prstGeom>
          <a:noFill/>
          <a:ln w="3175">
            <a:gradFill>
              <a:gsLst>
                <a:gs pos="100000">
                  <a:srgbClr val="00DF5A"/>
                </a:gs>
                <a:gs pos="0">
                  <a:srgbClr val="2BC0AD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758640" y="1022056"/>
            <a:ext cx="4907280" cy="2922905"/>
            <a:chOff x="1145875" y="1092541"/>
            <a:chExt cx="4907280" cy="2922905"/>
          </a:xfrm>
        </p:grpSpPr>
        <p:sp useBgFill="1"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1145875" y="1092541"/>
              <a:ext cx="1861248" cy="5148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文本框 11"/>
            <p:cNvSpPr txBox="1"/>
            <p:nvPr>
              <p:custDataLst>
                <p:tags r:id="rId10"/>
              </p:custDataLst>
            </p:nvPr>
          </p:nvSpPr>
          <p:spPr>
            <a:xfrm>
              <a:off x="1739600" y="1092541"/>
              <a:ext cx="4313555" cy="2922905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Group 2: </a:t>
              </a:r>
              <a:r>
                <a:rPr lang="zh-CN" altLang="en-US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人物侦探</a:t>
              </a: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 (Character Detectives)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457200" indent="-4572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 do we know about </a:t>
              </a:r>
              <a:r>
                <a:rPr lang="en-US" altLang="zh-CN" sz="240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  <a:sym typeface="+mn-ea"/>
                </a:rPr>
                <a:t>Danny</a:t>
              </a: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457200" indent="-4572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 does he do?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457200" indent="-4572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How does he feel?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Find evidence!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225077" y="1213438"/>
              <a:ext cx="425754" cy="332831"/>
              <a:chOff x="1376620" y="1976323"/>
              <a:chExt cx="425754" cy="332831"/>
            </a:xfrm>
          </p:grpSpPr>
          <p:sp>
            <p:nvSpPr>
              <p:cNvPr id="14" name="椭圆 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23082" y="1976323"/>
                <a:ext cx="332831" cy="33283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376620" y="1988849"/>
                <a:ext cx="425754" cy="306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0" dirty="0">
                    <a:solidFill>
                      <a:schemeClr val="bg1"/>
                    </a:solidFill>
                    <a:latin typeface="+mn-ea"/>
                    <a:cs typeface="有爱魔兽锐方 CN ExtraLight" panose="020B0302040504020204" pitchFamily="34" charset="-122"/>
                  </a:rPr>
                  <a:t>02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6" name="矩形: 圆角 5"/>
          <p:cNvSpPr/>
          <p:nvPr>
            <p:custDataLst>
              <p:tags r:id="rId13"/>
            </p:custDataLst>
          </p:nvPr>
        </p:nvSpPr>
        <p:spPr>
          <a:xfrm>
            <a:off x="3561080" y="4181475"/>
            <a:ext cx="6798310" cy="2312035"/>
          </a:xfrm>
          <a:prstGeom prst="roundRect">
            <a:avLst>
              <a:gd name="adj" fmla="val 8522"/>
            </a:avLst>
          </a:prstGeom>
          <a:noFill/>
          <a:ln w="3175">
            <a:gradFill>
              <a:gsLst>
                <a:gs pos="100000">
                  <a:srgbClr val="00DF5A"/>
                </a:gs>
                <a:gs pos="0">
                  <a:srgbClr val="2BC0AD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14"/>
            </p:custDataLst>
          </p:nvPr>
        </p:nvGrpSpPr>
        <p:grpSpPr>
          <a:xfrm>
            <a:off x="3601085" y="4147820"/>
            <a:ext cx="6452236" cy="2183765"/>
            <a:chOff x="1145875" y="1092541"/>
            <a:chExt cx="4867879" cy="2183765"/>
          </a:xfrm>
        </p:grpSpPr>
        <p:sp useBgFill="1">
          <p:nvSpPr>
            <p:cNvPr id="18" name="矩形 17"/>
            <p:cNvSpPr/>
            <p:nvPr>
              <p:custDataLst>
                <p:tags r:id="rId15"/>
              </p:custDataLst>
            </p:nvPr>
          </p:nvSpPr>
          <p:spPr>
            <a:xfrm>
              <a:off x="1145875" y="1092541"/>
              <a:ext cx="1861248" cy="5148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" name="文本框 18"/>
            <p:cNvSpPr txBox="1"/>
            <p:nvPr>
              <p:custDataLst>
                <p:tags r:id="rId16"/>
              </p:custDataLst>
            </p:nvPr>
          </p:nvSpPr>
          <p:spPr>
            <a:xfrm>
              <a:off x="1554047" y="1092541"/>
              <a:ext cx="4459707" cy="2183765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Group 3/4: </a:t>
              </a:r>
              <a:r>
                <a:rPr lang="zh-CN" altLang="en-US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情节与悬念侦探</a:t>
              </a:r>
              <a:r>
                <a:rPr lang="en-US" altLang="zh-CN" sz="32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 (Plot &amp; Mystery Detectives)</a:t>
              </a:r>
              <a:endParaRPr lang="en-US" altLang="zh-CN" sz="32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342900" indent="-3429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 is </a:t>
              </a:r>
              <a:r>
                <a:rPr lang="en-US" altLang="zh-CN" sz="240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  <a:sym typeface="+mn-ea"/>
                </a:rPr>
                <a:t>Danny</a:t>
              </a: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 waiting for?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342900" indent="-3429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Why is this year ‘different'? 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  <a:p>
              <a:pPr marL="342900" indent="-34290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altLang="zh-CN" sz="2400" b="0" dirty="0">
                  <a:gradFill>
                    <a:gsLst>
                      <a:gs pos="0">
                        <a:srgbClr val="2BC0AD"/>
                      </a:gs>
                      <a:gs pos="100000">
                        <a:srgbClr val="00DF5A"/>
                      </a:gs>
                    </a:gsLst>
                    <a:lin ang="2700000" scaled="0"/>
                  </a:gradFill>
                  <a:latin typeface="+mn-ea"/>
                  <a:cs typeface="有爱魔兽锐方 CN ExtraLight" panose="020B0302040504020204" pitchFamily="34" charset="-122"/>
                </a:rPr>
                <a:t>What is the ‘promise'?</a:t>
              </a:r>
              <a:endParaRPr lang="en-US" altLang="zh-CN" sz="2400" b="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25077" y="1213438"/>
              <a:ext cx="425754" cy="332831"/>
              <a:chOff x="1376620" y="1976323"/>
              <a:chExt cx="425754" cy="332831"/>
            </a:xfrm>
          </p:grpSpPr>
          <p:sp>
            <p:nvSpPr>
              <p:cNvPr id="21" name="椭圆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1423082" y="1976323"/>
                <a:ext cx="332831" cy="33283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376620" y="1988849"/>
                <a:ext cx="425754" cy="306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0" dirty="0">
                    <a:solidFill>
                      <a:schemeClr val="bg1"/>
                    </a:solidFill>
                    <a:latin typeface="+mn-ea"/>
                    <a:cs typeface="有爱魔兽锐方 CN ExtraLight" panose="020B0302040504020204" pitchFamily="34" charset="-122"/>
                  </a:rPr>
                  <a:t>03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070" y="181610"/>
            <a:ext cx="1011428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Group 1: </a:t>
            </a:r>
            <a:r>
              <a:rPr lang="zh-CN" altLang="en-US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环境侦探</a:t>
            </a: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 (Setting Detectives)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Where is Danny?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What time of year is it?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Find adjectives that describe the weather and the place.</a:t>
            </a:r>
            <a:endParaRPr lang="en-US" altLang="zh-CN" sz="240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" y="1924050"/>
            <a:ext cx="7279640" cy="172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" y="3903980"/>
            <a:ext cx="5551805" cy="1651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2370" y="3785235"/>
            <a:ext cx="2910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release v.</a:t>
            </a:r>
            <a:r>
              <a:rPr lang="zh-CN" altLang="en-US" sz="2400">
                <a:solidFill>
                  <a:schemeClr val="bg1"/>
                </a:solidFill>
              </a:rPr>
              <a:t>释放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370" y="4339590"/>
            <a:ext cx="5295265" cy="1629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565" y="5686425"/>
            <a:ext cx="5360035" cy="599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7185" y="2715895"/>
            <a:ext cx="4157980" cy="92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070" y="141605"/>
            <a:ext cx="100863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Group 2: </a:t>
            </a:r>
            <a:r>
              <a:rPr lang="zh-CN" altLang="en-US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人物侦探</a:t>
            </a: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 (Character Detectives)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What do we know about Danny?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What does he do?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How does he feel?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Find evidence! </a:t>
            </a:r>
            <a:endParaRPr lang="en-US" altLang="zh-CN" sz="240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" y="2200910"/>
            <a:ext cx="6488430" cy="1685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6595" y="815340"/>
            <a:ext cx="4858385" cy="545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95" y="4022725"/>
            <a:ext cx="6626860" cy="2096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1815" y="141605"/>
            <a:ext cx="1095629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Group 3/4: </a:t>
            </a:r>
            <a:r>
              <a:rPr lang="zh-CN" altLang="en-US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情节与悬念侦探</a:t>
            </a:r>
            <a:r>
              <a:rPr lang="en-US" altLang="zh-CN" sz="32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 (Plot &amp; Mystery Detectives)</a:t>
            </a:r>
            <a:endParaRPr lang="en-US" altLang="zh-CN" sz="32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What is Danny waiting for?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Why is this year ‘different'? </a:t>
            </a:r>
            <a:endParaRPr lang="en-US" altLang="zh-CN" sz="2400" b="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gradFill>
                  <a:gsLst>
                    <a:gs pos="0">
                      <a:srgbClr val="2BC0AD"/>
                    </a:gs>
                    <a:gs pos="100000">
                      <a:srgbClr val="00DF5A"/>
                    </a:gs>
                  </a:gsLst>
                  <a:lin ang="2700000" scaled="0"/>
                </a:gradFill>
                <a:latin typeface="+mn-ea"/>
                <a:cs typeface="有爱魔兽锐方 CN ExtraLight" panose="020B0302040504020204" pitchFamily="34" charset="-122"/>
                <a:sym typeface="+mn-ea"/>
              </a:rPr>
              <a:t>What is the ‘promise'?</a:t>
            </a:r>
            <a:endParaRPr lang="en-US" altLang="zh-CN" sz="2400" dirty="0">
              <a:gradFill>
                <a:gsLst>
                  <a:gs pos="0">
                    <a:srgbClr val="2BC0AD"/>
                  </a:gs>
                  <a:gs pos="100000">
                    <a:srgbClr val="00DF5A"/>
                  </a:gs>
                </a:gsLst>
                <a:lin ang="2700000" scaled="0"/>
              </a:gradFill>
              <a:latin typeface="+mn-ea"/>
              <a:cs typeface="有爱魔兽锐方 CN ExtraLight" panose="020B03020405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1924050"/>
            <a:ext cx="7520305" cy="2501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9305" y="4815205"/>
            <a:ext cx="10598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If you were Danny, what would you tell your grandad?</a:t>
            </a:r>
            <a:endParaRPr 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658.7506299212598,&quot;left&quot;:13.7,&quot;top&quot;:-4.400629921259843,&quot;width&quot;:950.3}"/>
</p:tagLst>
</file>

<file path=ppt/tags/tag10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1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2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3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4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5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6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7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8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19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2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20.xml><?xml version="1.0" encoding="utf-8"?>
<p:tagLst xmlns:p="http://schemas.openxmlformats.org/presentationml/2006/main">
  <p:tag name="KSO_WM_DIAGRAM_VIRTUALLY_FRAME" val="{&quot;height&quot;:658.7506299212598,&quot;left&quot;:13.7,&quot;top&quot;:-4.400629921259843,&quot;width&quot;:950.3}"/>
</p:tagLst>
</file>

<file path=ppt/tags/tag21.xml><?xml version="1.0" encoding="utf-8"?>
<p:tagLst xmlns:p="http://schemas.openxmlformats.org/presentationml/2006/main">
  <p:tag name="TABLE_ENDDRAG_ORIGIN_RECT" val="775*414"/>
  <p:tag name="TABLE_ENDDRAG_RECT" val="81*127*775*414"/>
</p:tagLst>
</file>

<file path=ppt/tags/tag3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4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5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6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7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8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ags/tag9.xml><?xml version="1.0" encoding="utf-8"?>
<p:tagLst xmlns:p="http://schemas.openxmlformats.org/presentationml/2006/main">
  <p:tag name="KSO_WM_DIAGRAM_VIRTUALLY_FRAME" val="{&quot;height&quot;:430.8231496062992,&quot;left&quot;:56.75,&quot;top&quot;:80.47685039370079,&quot;width&quot;:882.3}"/>
</p:tagLst>
</file>

<file path=ppt/theme/theme1.xml><?xml version="1.0" encoding="utf-8"?>
<a:theme xmlns:a="http://schemas.openxmlformats.org/drawingml/2006/main" name="Office 主题​​">
  <a:themeElements>
    <a:clrScheme name="洋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C2749"/>
      </a:accent1>
      <a:accent2>
        <a:srgbClr val="000000"/>
      </a:accent2>
      <a:accent3>
        <a:srgbClr val="FFFFFF"/>
      </a:accent3>
      <a:accent4>
        <a:srgbClr val="FFFFF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3805</Words>
  <Application>WPS 演示</Application>
  <PresentationFormat>宽屏</PresentationFormat>
  <Paragraphs>276</Paragraphs>
  <Slides>25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思源黑体 CN Heavy</vt:lpstr>
      <vt:lpstr>思源黑体 CN Normal</vt:lpstr>
      <vt:lpstr>有爱魔兽锐方 CN ExtraLight</vt:lpstr>
      <vt:lpstr>微软雅黑</vt:lpstr>
      <vt:lpstr>Arial Unicode MS</vt:lpstr>
      <vt:lpstr>Times New Roman</vt:lpstr>
      <vt:lpstr>quote-cjk-patch</vt:lpstr>
      <vt:lpstr>HelveticaNeue</vt:lpstr>
      <vt:lpstr>华文新魏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yao</dc:creator>
  <cp:lastModifiedBy>Administrator</cp:lastModifiedBy>
  <cp:revision>118</cp:revision>
  <dcterms:created xsi:type="dcterms:W3CDTF">2022-03-25T02:14:00Z</dcterms:created>
  <dcterms:modified xsi:type="dcterms:W3CDTF">2025-09-11T03:28:54Z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A0EAA27438714F928AA49E38E35C4303_12</vt:lpwstr>
  </property>
  <property fmtid="{D5CDD505-2E9C-101B-9397-08002B2CF9AE}" pid="3" name="KSOProductBuildVer">
    <vt:lpwstr>2052-11.8.2.7978</vt:lpwstr>
  </property>
  <property fmtid="{D5CDD505-2E9C-101B-9397-08002B2CF9AE}" pid="4" name="KSOTemplateUUID">
    <vt:lpwstr>v1.0_mb_a9xe6F5lAzlEK73/jhf6pg==</vt:lpwstr>
  </property>
</Properties>
</file>