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6"/>
  </p:notesMasterIdLst>
  <p:sldIdLst>
    <p:sldId id="3416" r:id="rId4"/>
    <p:sldId id="3381" r:id="rId5"/>
    <p:sldId id="3389" r:id="rId7"/>
    <p:sldId id="3346" r:id="rId8"/>
    <p:sldId id="3348" r:id="rId9"/>
    <p:sldId id="3398" r:id="rId10"/>
    <p:sldId id="3399" r:id="rId11"/>
    <p:sldId id="3400" r:id="rId12"/>
    <p:sldId id="3401" r:id="rId13"/>
    <p:sldId id="3402" r:id="rId14"/>
    <p:sldId id="3349" r:id="rId15"/>
    <p:sldId id="3403" r:id="rId16"/>
    <p:sldId id="3404" r:id="rId17"/>
    <p:sldId id="263" r:id="rId18"/>
    <p:sldId id="3394" r:id="rId19"/>
    <p:sldId id="3395" r:id="rId20"/>
    <p:sldId id="3396" r:id="rId21"/>
    <p:sldId id="258" r:id="rId22"/>
    <p:sldId id="260" r:id="rId23"/>
    <p:sldId id="3386" r:id="rId24"/>
    <p:sldId id="3387" r:id="rId25"/>
    <p:sldId id="3388" r:id="rId26"/>
    <p:sldId id="3397"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66" y="32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0" Type="http://schemas.openxmlformats.org/officeDocument/2006/relationships/tableStyles" Target="tableStyles.xml"/><Relationship Id="rId3" Type="http://schemas.openxmlformats.org/officeDocument/2006/relationships/slideMaster" Target="slideMasters/slideMaster2.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8FBA02-9E67-4146-8737-B683680161C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6D552B-B645-4053-A9C3-AFE05E6B6F5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AC2B37E-1D83-40CE-A99F-8EE5EBA35938}"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2B91CC63-2AC7-4C2C-8ABF-6C62419C264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21B22AC-9980-4368-B03E-58F6CCF628DA}"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2B91CC63-2AC7-4C2C-8ABF-6C62419C264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21B22AC-9980-4368-B03E-58F6CCF628DA}"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2B91CC63-2AC7-4C2C-8ABF-6C62419C264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21B22AC-9980-4368-B03E-58F6CCF628DA}"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7" name="文本框 37"/>
          <p:cNvSpPr txBox="1"/>
          <p:nvPr userDrawn="1"/>
        </p:nvSpPr>
        <p:spPr>
          <a:xfrm>
            <a:off x="432355" y="261627"/>
            <a:ext cx="3337354" cy="498997"/>
          </a:xfrm>
          <a:prstGeom prst="rect">
            <a:avLst/>
          </a:prstGeom>
          <a:noFill/>
        </p:spPr>
        <p:txBody>
          <a:bodyPr wrap="none" lIns="128539" tIns="64269" rIns="128539" bIns="64269" rtlCol="0">
            <a:spAutoFit/>
          </a:bodyPr>
          <a:lstStyle/>
          <a:p>
            <a:pPr defTabSz="1285240"/>
            <a:r>
              <a:rPr lang="zh-CN" altLang="en-US" sz="24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4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8" name="文本框 38"/>
          <p:cNvSpPr txBox="1"/>
          <p:nvPr userDrawn="1"/>
        </p:nvSpPr>
        <p:spPr>
          <a:xfrm>
            <a:off x="432354" y="651816"/>
            <a:ext cx="3130887" cy="375886"/>
          </a:xfrm>
          <a:prstGeom prst="rect">
            <a:avLst/>
          </a:prstGeom>
          <a:noFill/>
        </p:spPr>
        <p:txBody>
          <a:bodyPr wrap="none" lIns="128539" tIns="64269" rIns="128539" bIns="64269" rtlCol="0">
            <a:spAutoFit/>
          </a:bodyPr>
          <a:lstStyle/>
          <a:p>
            <a:pPr defTabSz="1285240"/>
            <a:r>
              <a:rPr lang="en-US" altLang="zh-CN" sz="1600" dirty="0">
                <a:solidFill>
                  <a:schemeClr val="tx1">
                    <a:lumMod val="50000"/>
                    <a:lumOff val="50000"/>
                  </a:schemeClr>
                </a:solidFill>
                <a:cs typeface="+mn-ea"/>
                <a:sym typeface="+mn-lt"/>
              </a:rPr>
              <a:t>ADD RELATED TITLE WORDS</a:t>
            </a:r>
            <a:endParaRPr lang="zh-CN" altLang="en-US" sz="1600" dirty="0">
              <a:solidFill>
                <a:schemeClr val="tx1">
                  <a:lumMod val="50000"/>
                  <a:lumOff val="50000"/>
                </a:schemeClr>
              </a:solidFill>
              <a:cs typeface="+mn-ea"/>
              <a:sym typeface="+mn-lt"/>
            </a:endParaRPr>
          </a:p>
        </p:txBody>
      </p:sp>
    </p:spTree>
  </p:cSld>
  <p:clrMapOvr>
    <a:masterClrMapping/>
  </p:clrMapOvr>
  <p:transition spd="med" advClick="0" advTm="5000">
    <p:pull dir="l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文本框 32"/>
          <p:cNvSpPr txBox="1"/>
          <p:nvPr userDrawn="1"/>
        </p:nvSpPr>
        <p:spPr>
          <a:xfrm>
            <a:off x="353485" y="357607"/>
            <a:ext cx="1140009" cy="379441"/>
          </a:xfrm>
          <a:prstGeom prst="rect">
            <a:avLst/>
          </a:prstGeom>
          <a:noFill/>
        </p:spPr>
        <p:txBody>
          <a:bodyPr wrap="none" lIns="91417" tIns="45709" rIns="91417" bIns="45709">
            <a:spAutoFit/>
          </a:bodyPr>
          <a:lstStyle/>
          <a:p>
            <a:r>
              <a:rPr lang="zh-CN" altLang="en-US" sz="186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教学分析</a:t>
            </a:r>
            <a:endParaRPr lang="en-US" altLang="zh-CN" sz="186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矩形 4"/>
          <p:cNvSpPr/>
          <p:nvPr userDrawn="1"/>
        </p:nvSpPr>
        <p:spPr>
          <a:xfrm>
            <a:off x="0" y="261627"/>
            <a:ext cx="213784" cy="556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anchor="ctr"/>
          <a:lstStyle/>
          <a:p>
            <a:pPr algn="ctr" defTabSz="914400">
              <a:defRPr/>
            </a:pPr>
            <a:endParaRPr lang="zh-CN" altLang="en-US" sz="1865" dirty="0">
              <a:solidFill>
                <a:srgbClr val="E7E6E6">
                  <a:lumMod val="50000"/>
                </a:srgbClr>
              </a:solidFill>
              <a:cs typeface="+mn-ea"/>
              <a:sym typeface="+mn-lt"/>
            </a:endParaRPr>
          </a:p>
        </p:txBody>
      </p:sp>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fld>
            <a:endParaRPr lang="zh-CN" altLang="en-US"/>
          </a:p>
        </p:txBody>
      </p:sp>
    </p:spTree>
  </p:cSld>
  <p:clrMapOvr>
    <a:masterClrMapping/>
  </p:clrMapOvr>
  <p:transition spd="med" advClick="0" advTm="5000">
    <p:pull dir="l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仅标题">
    <p:spTree>
      <p:nvGrpSpPr>
        <p:cNvPr id="1" name=""/>
        <p:cNvGrpSpPr/>
        <p:nvPr/>
      </p:nvGrpSpPr>
      <p:grpSpPr>
        <a:xfrm>
          <a:off x="0" y="0"/>
          <a:ext cx="0" cy="0"/>
          <a:chOff x="0" y="0"/>
          <a:chExt cx="0" cy="0"/>
        </a:xfrm>
      </p:grpSpPr>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fld>
            <a:endParaRPr lang="zh-CN" altLang="en-US"/>
          </a:p>
        </p:txBody>
      </p:sp>
      <p:sp>
        <p:nvSpPr>
          <p:cNvPr id="9" name="文本框 32"/>
          <p:cNvSpPr txBox="1"/>
          <p:nvPr userDrawn="1"/>
        </p:nvSpPr>
        <p:spPr>
          <a:xfrm>
            <a:off x="353485" y="357607"/>
            <a:ext cx="1140009" cy="379441"/>
          </a:xfrm>
          <a:prstGeom prst="rect">
            <a:avLst/>
          </a:prstGeom>
          <a:noFill/>
        </p:spPr>
        <p:txBody>
          <a:bodyPr wrap="none" lIns="91417" tIns="45709" rIns="91417" bIns="45709">
            <a:spAutoFit/>
          </a:bodyPr>
          <a:lstStyle/>
          <a:p>
            <a:r>
              <a:rPr lang="zh-CN" altLang="en-US" sz="186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教学方案</a:t>
            </a:r>
            <a:endParaRPr lang="en-US" altLang="zh-CN" sz="186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矩形 9"/>
          <p:cNvSpPr/>
          <p:nvPr userDrawn="1"/>
        </p:nvSpPr>
        <p:spPr>
          <a:xfrm>
            <a:off x="0" y="261627"/>
            <a:ext cx="213784" cy="556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anchor="ctr"/>
          <a:lstStyle/>
          <a:p>
            <a:pPr algn="ctr" defTabSz="914400">
              <a:defRPr/>
            </a:pPr>
            <a:endParaRPr lang="zh-CN" altLang="en-US" sz="1865" dirty="0">
              <a:solidFill>
                <a:srgbClr val="E7E6E6">
                  <a:lumMod val="50000"/>
                </a:srgbClr>
              </a:solidFill>
              <a:cs typeface="+mn-ea"/>
              <a:sym typeface="+mn-lt"/>
            </a:endParaRPr>
          </a:p>
        </p:txBody>
      </p:sp>
    </p:spTree>
  </p:cSld>
  <p:clrMapOvr>
    <a:masterClrMapping/>
  </p:clrMapOvr>
  <p:transition spd="med" advClick="0" advTm="5000">
    <p:pull dir="l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仅标题">
    <p:spTree>
      <p:nvGrpSpPr>
        <p:cNvPr id="1" name=""/>
        <p:cNvGrpSpPr/>
        <p:nvPr/>
      </p:nvGrpSpPr>
      <p:grpSpPr>
        <a:xfrm>
          <a:off x="0" y="0"/>
          <a:ext cx="0" cy="0"/>
          <a:chOff x="0" y="0"/>
          <a:chExt cx="0" cy="0"/>
        </a:xfrm>
      </p:grpSpPr>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fld>
            <a:endParaRPr lang="zh-CN" altLang="en-US"/>
          </a:p>
        </p:txBody>
      </p:sp>
      <p:sp>
        <p:nvSpPr>
          <p:cNvPr id="9" name="文本框 32"/>
          <p:cNvSpPr txBox="1"/>
          <p:nvPr userDrawn="1"/>
        </p:nvSpPr>
        <p:spPr>
          <a:xfrm>
            <a:off x="353485" y="357607"/>
            <a:ext cx="1140009" cy="379441"/>
          </a:xfrm>
          <a:prstGeom prst="rect">
            <a:avLst/>
          </a:prstGeom>
          <a:noFill/>
        </p:spPr>
        <p:txBody>
          <a:bodyPr wrap="none" lIns="91417" tIns="45709" rIns="91417" bIns="45709">
            <a:spAutoFit/>
          </a:bodyPr>
          <a:lstStyle/>
          <a:p>
            <a:r>
              <a:rPr lang="zh-CN" altLang="en-US" sz="186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教学内容</a:t>
            </a:r>
            <a:endParaRPr lang="en-US" altLang="zh-CN" sz="186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矩形 9"/>
          <p:cNvSpPr/>
          <p:nvPr userDrawn="1"/>
        </p:nvSpPr>
        <p:spPr>
          <a:xfrm>
            <a:off x="0" y="261627"/>
            <a:ext cx="213784" cy="556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anchor="ctr"/>
          <a:lstStyle/>
          <a:p>
            <a:pPr algn="ctr" defTabSz="914400">
              <a:defRPr/>
            </a:pPr>
            <a:endParaRPr lang="zh-CN" altLang="en-US" sz="1865" dirty="0">
              <a:solidFill>
                <a:srgbClr val="E7E6E6">
                  <a:lumMod val="50000"/>
                </a:srgbClr>
              </a:solidFill>
              <a:cs typeface="+mn-ea"/>
              <a:sym typeface="+mn-lt"/>
            </a:endParaRPr>
          </a:p>
        </p:txBody>
      </p:sp>
    </p:spTree>
  </p:cSld>
  <p:clrMapOvr>
    <a:masterClrMapping/>
  </p:clrMapOvr>
  <p:transition spd="med" advClick="0" advTm="5000">
    <p:pull dir="l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仅标题">
    <p:spTree>
      <p:nvGrpSpPr>
        <p:cNvPr id="1" name=""/>
        <p:cNvGrpSpPr/>
        <p:nvPr/>
      </p:nvGrpSpPr>
      <p:grpSpPr>
        <a:xfrm>
          <a:off x="0" y="0"/>
          <a:ext cx="0" cy="0"/>
          <a:chOff x="0" y="0"/>
          <a:chExt cx="0" cy="0"/>
        </a:xfrm>
      </p:grpSpPr>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fld>
            <a:endParaRPr lang="zh-CN" altLang="en-US"/>
          </a:p>
        </p:txBody>
      </p:sp>
      <p:sp>
        <p:nvSpPr>
          <p:cNvPr id="9" name="文本框 32"/>
          <p:cNvSpPr txBox="1"/>
          <p:nvPr userDrawn="1"/>
        </p:nvSpPr>
        <p:spPr>
          <a:xfrm>
            <a:off x="353485" y="357607"/>
            <a:ext cx="1140009" cy="379441"/>
          </a:xfrm>
          <a:prstGeom prst="rect">
            <a:avLst/>
          </a:prstGeom>
          <a:noFill/>
        </p:spPr>
        <p:txBody>
          <a:bodyPr wrap="none" lIns="91417" tIns="45709" rIns="91417" bIns="45709">
            <a:spAutoFit/>
          </a:bodyPr>
          <a:lstStyle/>
          <a:p>
            <a:r>
              <a:rPr lang="zh-CN" altLang="en-US" sz="186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教学总结</a:t>
            </a:r>
            <a:endParaRPr lang="en-US" altLang="zh-CN" sz="186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矩形 9"/>
          <p:cNvSpPr/>
          <p:nvPr userDrawn="1"/>
        </p:nvSpPr>
        <p:spPr>
          <a:xfrm>
            <a:off x="0" y="261627"/>
            <a:ext cx="213784" cy="556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anchor="ctr"/>
          <a:lstStyle/>
          <a:p>
            <a:pPr algn="ctr" defTabSz="914400">
              <a:defRPr/>
            </a:pPr>
            <a:endParaRPr lang="zh-CN" altLang="en-US" sz="1865" dirty="0">
              <a:solidFill>
                <a:srgbClr val="E7E6E6">
                  <a:lumMod val="50000"/>
                </a:srgbClr>
              </a:solidFill>
              <a:cs typeface="+mn-ea"/>
              <a:sym typeface="+mn-lt"/>
            </a:endParaRPr>
          </a:p>
        </p:txBody>
      </p:sp>
    </p:spTree>
  </p:cSld>
  <p:clrMapOvr>
    <a:masterClrMapping/>
  </p:clrMapOvr>
  <p:transition spd="med" advClick="0" advTm="5000">
    <p:pull dir="l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203" y="274160"/>
            <a:ext cx="10973597"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609203" y="1600604"/>
            <a:ext cx="10973597" cy="4525636"/>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spd="med" advClick="0" advTm="5000">
    <p:pull dir="l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fld>
            <a:endParaRPr lang="zh-CN" altLang="en-US"/>
          </a:p>
        </p:txBody>
      </p:sp>
    </p:spTree>
  </p:cSld>
  <p:clrMapOvr>
    <a:masterClrMapping/>
  </p:clrMapOvr>
  <p:transition spd="med" advClick="0" advTm="5000">
    <p:pull dir="l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7C25B2B0-692A-46A2-956F-D87A1A3CFB5B}"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CCE584FB-8213-408C-973A-0BFE315A5B2C}" type="slidenum">
              <a:rPr lang="zh-CN" altLang="en-US"/>
            </a:fld>
            <a:endParaRPr lang="zh-CN" altLang="en-US"/>
          </a:p>
        </p:txBody>
      </p:sp>
    </p:spTree>
  </p:cSld>
  <p:clrMapOvr>
    <a:masterClrMapping/>
  </p:clrMapOvr>
  <p:transition spd="med" advClick="0" advTm="5000">
    <p:pull dir="l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2B91CC63-2AC7-4C2C-8ABF-6C62419C264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21B22AC-9980-4368-B03E-58F6CCF628DA}"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 y="0"/>
            <a:ext cx="12191332" cy="6858000"/>
          </a:xfrm>
          <a:prstGeom prst="rect">
            <a:avLst/>
          </a:prstGeom>
        </p:spPr>
      </p:pic>
      <p:grpSp>
        <p:nvGrpSpPr>
          <p:cNvPr id="2" name="组合 3"/>
          <p:cNvGrpSpPr/>
          <p:nvPr userDrawn="1"/>
        </p:nvGrpSpPr>
        <p:grpSpPr bwMode="auto">
          <a:xfrm flipH="1">
            <a:off x="-1" y="330691"/>
            <a:ext cx="2396221" cy="676275"/>
            <a:chOff x="2370576" y="533400"/>
            <a:chExt cx="2417494" cy="675969"/>
          </a:xfrm>
          <a:solidFill>
            <a:srgbClr val="EE1C39"/>
          </a:solidFill>
        </p:grpSpPr>
        <p:sp>
          <p:nvSpPr>
            <p:cNvPr id="3" name="矩形 2"/>
            <p:cNvSpPr/>
            <p:nvPr/>
          </p:nvSpPr>
          <p:spPr>
            <a:xfrm>
              <a:off x="2738030" y="533400"/>
              <a:ext cx="2050040" cy="6759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900">
                <a:cs typeface="+mn-ea"/>
                <a:sym typeface="+mn-lt"/>
              </a:endParaRPr>
            </a:p>
          </p:txBody>
        </p:sp>
        <p:sp>
          <p:nvSpPr>
            <p:cNvPr id="4" name="椭圆 3"/>
            <p:cNvSpPr/>
            <p:nvPr/>
          </p:nvSpPr>
          <p:spPr>
            <a:xfrm>
              <a:off x="2370576" y="533400"/>
              <a:ext cx="623734" cy="6759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900">
                <a:cs typeface="+mn-ea"/>
                <a:sym typeface="+mn-lt"/>
              </a:endParaRPr>
            </a:p>
          </p:txBody>
        </p:sp>
      </p:grpSp>
      <p:sp>
        <p:nvSpPr>
          <p:cNvPr id="6" name="文本框 12"/>
          <p:cNvSpPr txBox="1">
            <a:spLocks noChangeArrowheads="1"/>
          </p:cNvSpPr>
          <p:nvPr userDrawn="1"/>
        </p:nvSpPr>
        <p:spPr bwMode="auto">
          <a:xfrm>
            <a:off x="-1" y="493728"/>
            <a:ext cx="2394787" cy="830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2400"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400" dirty="0">
              <a:solidFill>
                <a:schemeClr val="bg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spd="med" advClick="0" advTm="5000">
    <p:pull dir="l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5_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CC48DD4-A9AD-4113-82BD-DB389D9CB60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9BEA383-4DC3-49F8-8A34-8517224E5316}" type="slidenum">
              <a:rPr lang="zh-CN" altLang="en-US" smtClean="0"/>
            </a:fld>
            <a:endParaRPr lang="zh-CN" altLang="en-US"/>
          </a:p>
        </p:txBody>
      </p:sp>
    </p:spTree>
  </p:cSld>
  <p:clrMapOvr>
    <a:masterClrMapping/>
  </p:clrMapOvr>
  <p:transition spd="med" advClick="0" advTm="5000">
    <p:pull dir="l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p:transition spd="med" advClick="0" advTm="5000">
    <p:pull dir="l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cSld>
  <p:clrMapOvr>
    <a:masterClrMapping/>
  </p:clrMapOvr>
  <p:transition spd="med" advClick="0" advTm="5000">
    <p:pull dir="l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cSld>
  <p:clrMapOvr>
    <a:masterClrMapping/>
  </p:clrMapOvr>
  <p:transition spd="med" advClick="0" advTm="5000">
    <p:pull dir="l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Tree>
  </p:cSld>
  <p:clrMapOvr>
    <a:masterClrMapping/>
  </p:clrMapOvr>
  <p:transition spd="med" advClick="0" advTm="5000">
    <p:pull dir="l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Tree>
  </p:cSld>
  <p:clrMapOvr>
    <a:masterClrMapping/>
  </p:clrMapOvr>
  <p:transition spd="med" advClick="0" advTm="5000">
    <p:pull dir="l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spTree>
  </p:cSld>
  <p:clrMapOvr>
    <a:masterClrMapping/>
  </p:clrMapOvr>
  <p:transition spd="med" advClick="0" advTm="5000">
    <p:pull dir="l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2B91CC63-2AC7-4C2C-8ABF-6C62419C264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21B22AC-9980-4368-B03E-58F6CCF628DA}"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2B91CC63-2AC7-4C2C-8ABF-6C62419C264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21B22AC-9980-4368-B03E-58F6CCF628DA}"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2B91CC63-2AC7-4C2C-8ABF-6C62419C264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21B22AC-9980-4368-B03E-58F6CCF628DA}"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B91CC63-2AC7-4C2C-8ABF-6C62419C264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21B22AC-9980-4368-B03E-58F6CCF628DA}"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B91CC63-2AC7-4C2C-8ABF-6C62419C264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21B22AC-9980-4368-B03E-58F6CCF628DA}"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B91CC63-2AC7-4C2C-8ABF-6C62419C264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21B22AC-9980-4368-B03E-58F6CCF628DA}"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B91CC63-2AC7-4C2C-8ABF-6C62419C264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21B22AC-9980-4368-B03E-58F6CCF628DA}"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9" Type="http://schemas.openxmlformats.org/officeDocument/2006/relationships/theme" Target="../theme/theme2.xml"/><Relationship Id="rId18" Type="http://schemas.openxmlformats.org/officeDocument/2006/relationships/image" Target="../media/image1.jpeg"/><Relationship Id="rId17" Type="http://schemas.openxmlformats.org/officeDocument/2006/relationships/image" Target="../media/image3.jpeg"/><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91CC63-2AC7-4C2C-8ABF-6C62419C264D}"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1B22AC-9980-4368-B03E-58F6CCF628DA}" type="slidenum">
              <a:rPr lang="zh-CN" altLang="en-US" smtClean="0"/>
            </a:fld>
            <a:endParaRPr lang="zh-CN" altLang="en-US"/>
          </a:p>
        </p:txBody>
      </p:sp>
      <p:pic>
        <p:nvPicPr>
          <p:cNvPr id="5124" name="图片 6" descr="logo横版 png"/>
          <p:cNvPicPr>
            <a:picLocks noChangeAspect="1"/>
          </p:cNvPicPr>
          <p:nvPr userDrawn="1"/>
        </p:nvPicPr>
        <p:blipFill>
          <a:blip r:embed="rId12"/>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90" y="365781"/>
            <a:ext cx="10515223" cy="1324635"/>
          </a:xfrm>
          <a:prstGeom prst="rect">
            <a:avLst/>
          </a:prstGeom>
        </p:spPr>
        <p:txBody>
          <a:bodyPr vert="horz" lIns="65032" tIns="32516" rIns="65032" bIns="32516"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390" y="1825891"/>
            <a:ext cx="10515223" cy="4351728"/>
          </a:xfrm>
          <a:prstGeom prst="rect">
            <a:avLst/>
          </a:prstGeom>
        </p:spPr>
        <p:txBody>
          <a:bodyPr vert="horz" lIns="65032" tIns="32516" rIns="65032" bIns="32516"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390" y="6356747"/>
            <a:ext cx="2742448" cy="364274"/>
          </a:xfrm>
          <a:prstGeom prst="rect">
            <a:avLst/>
          </a:prstGeom>
        </p:spPr>
        <p:txBody>
          <a:bodyPr vert="horz" lIns="65032" tIns="32516" rIns="65032" bIns="32516" rtlCol="0" anchor="ctr"/>
          <a:lstStyle>
            <a:lvl1pPr algn="l">
              <a:defRPr sz="1200">
                <a:solidFill>
                  <a:schemeClr val="tx1">
                    <a:tint val="75000"/>
                  </a:schemeClr>
                </a:solidFill>
              </a:defRPr>
            </a:lvl1pPr>
          </a:lstStyle>
          <a:p>
            <a:fld id="{43A93E93-166D-47F5-9EF1-ACEABE24AEEA}" type="datetimeFigureOut">
              <a:rPr lang="zh-CN" altLang="en-US" smtClean="0"/>
            </a:fld>
            <a:endParaRPr lang="zh-CN" altLang="en-US"/>
          </a:p>
        </p:txBody>
      </p:sp>
      <p:sp>
        <p:nvSpPr>
          <p:cNvPr id="5" name="页脚占位符 4"/>
          <p:cNvSpPr>
            <a:spLocks noGrp="1"/>
          </p:cNvSpPr>
          <p:nvPr>
            <p:ph type="ftr" sz="quarter" idx="3"/>
          </p:nvPr>
        </p:nvSpPr>
        <p:spPr>
          <a:xfrm>
            <a:off x="4038413" y="6356747"/>
            <a:ext cx="4115176" cy="364274"/>
          </a:xfrm>
          <a:prstGeom prst="rect">
            <a:avLst/>
          </a:prstGeom>
        </p:spPr>
        <p:txBody>
          <a:bodyPr vert="horz" lIns="65032" tIns="32516" rIns="65032" bIns="32516"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1166" y="6356747"/>
            <a:ext cx="2742448" cy="364274"/>
          </a:xfrm>
          <a:prstGeom prst="rect">
            <a:avLst/>
          </a:prstGeom>
        </p:spPr>
        <p:txBody>
          <a:bodyPr vert="horz" lIns="65032" tIns="32516" rIns="65032" bIns="32516" rtlCol="0" anchor="ctr"/>
          <a:lstStyle>
            <a:lvl1pPr algn="r">
              <a:defRPr sz="1200">
                <a:solidFill>
                  <a:schemeClr val="tx1">
                    <a:tint val="75000"/>
                  </a:schemeClr>
                </a:solidFill>
              </a:defRPr>
            </a:lvl1pPr>
          </a:lstStyle>
          <a:p>
            <a:fld id="{118D5ACA-62CA-46DB-AD6B-12EDD6D51A23}" type="slidenum">
              <a:rPr lang="zh-CN" altLang="en-US" smtClean="0"/>
            </a:fld>
            <a:endParaRPr lang="zh-CN" altLang="en-US"/>
          </a:p>
        </p:txBody>
      </p:sp>
      <p:pic>
        <p:nvPicPr>
          <p:cNvPr id="2050" name="Picture 2" descr="C:\Users\Administrator\Desktop\新建文件夹 (3)\875869dd1e15439本.jpg"/>
          <p:cNvPicPr>
            <a:picLocks noChangeAspect="1" noChangeArrowheads="1"/>
          </p:cNvPicPr>
          <p:nvPr userDrawn="1"/>
        </p:nvPicPr>
        <p:blipFill>
          <a:blip r:embed="rId17" cstate="print"/>
          <a:srcRect/>
          <a:stretch>
            <a:fillRect/>
          </a:stretch>
        </p:blipFill>
        <p:spPr bwMode="auto">
          <a:xfrm>
            <a:off x="2117" y="1"/>
            <a:ext cx="12189883" cy="6862232"/>
          </a:xfrm>
          <a:prstGeom prst="rect">
            <a:avLst/>
          </a:prstGeom>
          <a:noFill/>
        </p:spPr>
      </p:pic>
      <p:pic>
        <p:nvPicPr>
          <p:cNvPr id="5124" name="图片 6" descr="logo横版 png"/>
          <p:cNvPicPr>
            <a:picLocks noChangeAspect="1"/>
          </p:cNvPicPr>
          <p:nvPr userDrawn="1"/>
        </p:nvPicPr>
        <p:blipFill>
          <a:blip r:embed="rId18"/>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ransition spd="med" advClick="0" advTm="5000">
    <p:pull dir="ld"/>
  </p:transition>
  <p:txStyles>
    <p:titleStyle>
      <a:lvl1pPr algn="l" defTabSz="866775" rtl="0" eaLnBrk="1" latinLnBrk="0" hangingPunct="1">
        <a:lnSpc>
          <a:spcPct val="90000"/>
        </a:lnSpc>
        <a:spcBef>
          <a:spcPct val="0"/>
        </a:spcBef>
        <a:buNone/>
        <a:defRPr sz="4130" kern="1200">
          <a:solidFill>
            <a:schemeClr val="tx1"/>
          </a:solidFill>
          <a:latin typeface="+mj-lt"/>
          <a:ea typeface="+mj-ea"/>
          <a:cs typeface="+mj-cs"/>
        </a:defRPr>
      </a:lvl1pPr>
    </p:titleStyle>
    <p:bodyStyle>
      <a:lvl1pPr marL="216535" indent="-216535" algn="l" defTabSz="866775" rtl="0" eaLnBrk="1" latinLnBrk="0" hangingPunct="1">
        <a:lnSpc>
          <a:spcPct val="90000"/>
        </a:lnSpc>
        <a:spcBef>
          <a:spcPts val="950"/>
        </a:spcBef>
        <a:buFont typeface="Arial" panose="020B0604020202020204" pitchFamily="34" charset="0"/>
        <a:buChar char="•"/>
        <a:defRPr sz="2665" kern="1200">
          <a:solidFill>
            <a:schemeClr val="tx1"/>
          </a:solidFill>
          <a:latin typeface="+mn-lt"/>
          <a:ea typeface="+mn-ea"/>
          <a:cs typeface="+mn-cs"/>
        </a:defRPr>
      </a:lvl1pPr>
      <a:lvl2pPr marL="650240" indent="-216535" algn="l" defTabSz="866775" rtl="0" eaLnBrk="1" latinLnBrk="0" hangingPunct="1">
        <a:lnSpc>
          <a:spcPct val="90000"/>
        </a:lnSpc>
        <a:spcBef>
          <a:spcPts val="475"/>
        </a:spcBef>
        <a:buFont typeface="Arial" panose="020B0604020202020204" pitchFamily="34" charset="0"/>
        <a:buChar char="•"/>
        <a:defRPr sz="2265" kern="1200">
          <a:solidFill>
            <a:schemeClr val="tx1"/>
          </a:solidFill>
          <a:latin typeface="+mn-lt"/>
          <a:ea typeface="+mn-ea"/>
          <a:cs typeface="+mn-cs"/>
        </a:defRPr>
      </a:lvl2pPr>
      <a:lvl3pPr marL="1083310" indent="-216535" algn="l" defTabSz="866775" rtl="0" eaLnBrk="1" latinLnBrk="0" hangingPunct="1">
        <a:lnSpc>
          <a:spcPct val="90000"/>
        </a:lnSpc>
        <a:spcBef>
          <a:spcPts val="475"/>
        </a:spcBef>
        <a:buFont typeface="Arial" panose="020B0604020202020204" pitchFamily="34" charset="0"/>
        <a:buChar char="•"/>
        <a:defRPr sz="1865" kern="1200">
          <a:solidFill>
            <a:schemeClr val="tx1"/>
          </a:solidFill>
          <a:latin typeface="+mn-lt"/>
          <a:ea typeface="+mn-ea"/>
          <a:cs typeface="+mn-cs"/>
        </a:defRPr>
      </a:lvl3pPr>
      <a:lvl4pPr marL="1517015" indent="-216535" algn="l" defTabSz="866775" rtl="0" eaLnBrk="1" latinLnBrk="0" hangingPunct="1">
        <a:lnSpc>
          <a:spcPct val="90000"/>
        </a:lnSpc>
        <a:spcBef>
          <a:spcPts val="475"/>
        </a:spcBef>
        <a:buFont typeface="Arial" panose="020B0604020202020204" pitchFamily="34" charset="0"/>
        <a:buChar char="•"/>
        <a:defRPr sz="1735" kern="1200">
          <a:solidFill>
            <a:schemeClr val="tx1"/>
          </a:solidFill>
          <a:latin typeface="+mn-lt"/>
          <a:ea typeface="+mn-ea"/>
          <a:cs typeface="+mn-cs"/>
        </a:defRPr>
      </a:lvl4pPr>
      <a:lvl5pPr marL="1950085" indent="-216535" algn="l" defTabSz="866775" rtl="0" eaLnBrk="1" latinLnBrk="0" hangingPunct="1">
        <a:lnSpc>
          <a:spcPct val="90000"/>
        </a:lnSpc>
        <a:spcBef>
          <a:spcPts val="475"/>
        </a:spcBef>
        <a:buFont typeface="Arial" panose="020B0604020202020204" pitchFamily="34" charset="0"/>
        <a:buChar char="•"/>
        <a:defRPr sz="1735" kern="1200">
          <a:solidFill>
            <a:schemeClr val="tx1"/>
          </a:solidFill>
          <a:latin typeface="+mn-lt"/>
          <a:ea typeface="+mn-ea"/>
          <a:cs typeface="+mn-cs"/>
        </a:defRPr>
      </a:lvl5pPr>
      <a:lvl6pPr marL="2383790" indent="-216535" algn="l" defTabSz="866775" rtl="0" eaLnBrk="1" latinLnBrk="0" hangingPunct="1">
        <a:lnSpc>
          <a:spcPct val="90000"/>
        </a:lnSpc>
        <a:spcBef>
          <a:spcPts val="475"/>
        </a:spcBef>
        <a:buFont typeface="Arial" panose="020B0604020202020204" pitchFamily="34" charset="0"/>
        <a:buChar char="•"/>
        <a:defRPr sz="1735" kern="1200">
          <a:solidFill>
            <a:schemeClr val="tx1"/>
          </a:solidFill>
          <a:latin typeface="+mn-lt"/>
          <a:ea typeface="+mn-ea"/>
          <a:cs typeface="+mn-cs"/>
        </a:defRPr>
      </a:lvl6pPr>
      <a:lvl7pPr marL="2816860" indent="-216535" algn="l" defTabSz="866775" rtl="0" eaLnBrk="1" latinLnBrk="0" hangingPunct="1">
        <a:lnSpc>
          <a:spcPct val="90000"/>
        </a:lnSpc>
        <a:spcBef>
          <a:spcPts val="475"/>
        </a:spcBef>
        <a:buFont typeface="Arial" panose="020B0604020202020204" pitchFamily="34" charset="0"/>
        <a:buChar char="•"/>
        <a:defRPr sz="1735" kern="1200">
          <a:solidFill>
            <a:schemeClr val="tx1"/>
          </a:solidFill>
          <a:latin typeface="+mn-lt"/>
          <a:ea typeface="+mn-ea"/>
          <a:cs typeface="+mn-cs"/>
        </a:defRPr>
      </a:lvl7pPr>
      <a:lvl8pPr marL="3250565" indent="-216535" algn="l" defTabSz="866775" rtl="0" eaLnBrk="1" latinLnBrk="0" hangingPunct="1">
        <a:lnSpc>
          <a:spcPct val="90000"/>
        </a:lnSpc>
        <a:spcBef>
          <a:spcPts val="475"/>
        </a:spcBef>
        <a:buFont typeface="Arial" panose="020B0604020202020204" pitchFamily="34" charset="0"/>
        <a:buChar char="•"/>
        <a:defRPr sz="1735" kern="1200">
          <a:solidFill>
            <a:schemeClr val="tx1"/>
          </a:solidFill>
          <a:latin typeface="+mn-lt"/>
          <a:ea typeface="+mn-ea"/>
          <a:cs typeface="+mn-cs"/>
        </a:defRPr>
      </a:lvl8pPr>
      <a:lvl9pPr marL="3684270" indent="-216535" algn="l" defTabSz="866775" rtl="0" eaLnBrk="1" latinLnBrk="0" hangingPunct="1">
        <a:lnSpc>
          <a:spcPct val="90000"/>
        </a:lnSpc>
        <a:spcBef>
          <a:spcPts val="475"/>
        </a:spcBef>
        <a:buFont typeface="Arial" panose="020B0604020202020204" pitchFamily="34" charset="0"/>
        <a:buChar char="•"/>
        <a:defRPr sz="1735" kern="1200">
          <a:solidFill>
            <a:schemeClr val="tx1"/>
          </a:solidFill>
          <a:latin typeface="+mn-lt"/>
          <a:ea typeface="+mn-ea"/>
          <a:cs typeface="+mn-cs"/>
        </a:defRPr>
      </a:lvl9pPr>
    </p:bodyStyle>
    <p:otherStyle>
      <a:defPPr>
        <a:defRPr lang="zh-CN"/>
      </a:defPPr>
      <a:lvl1pPr marL="0" algn="l" defTabSz="866775" rtl="0" eaLnBrk="1" latinLnBrk="0" hangingPunct="1">
        <a:defRPr sz="1735" kern="1200">
          <a:solidFill>
            <a:schemeClr val="tx1"/>
          </a:solidFill>
          <a:latin typeface="+mn-lt"/>
          <a:ea typeface="+mn-ea"/>
          <a:cs typeface="+mn-cs"/>
        </a:defRPr>
      </a:lvl1pPr>
      <a:lvl2pPr marL="433705" algn="l" defTabSz="866775" rtl="0" eaLnBrk="1" latinLnBrk="0" hangingPunct="1">
        <a:defRPr sz="1735" kern="1200">
          <a:solidFill>
            <a:schemeClr val="tx1"/>
          </a:solidFill>
          <a:latin typeface="+mn-lt"/>
          <a:ea typeface="+mn-ea"/>
          <a:cs typeface="+mn-cs"/>
        </a:defRPr>
      </a:lvl2pPr>
      <a:lvl3pPr marL="866775" algn="l" defTabSz="866775" rtl="0" eaLnBrk="1" latinLnBrk="0" hangingPunct="1">
        <a:defRPr sz="1735" kern="1200">
          <a:solidFill>
            <a:schemeClr val="tx1"/>
          </a:solidFill>
          <a:latin typeface="+mn-lt"/>
          <a:ea typeface="+mn-ea"/>
          <a:cs typeface="+mn-cs"/>
        </a:defRPr>
      </a:lvl3pPr>
      <a:lvl4pPr marL="1300480" algn="l" defTabSz="866775" rtl="0" eaLnBrk="1" latinLnBrk="0" hangingPunct="1">
        <a:defRPr sz="1735" kern="1200">
          <a:solidFill>
            <a:schemeClr val="tx1"/>
          </a:solidFill>
          <a:latin typeface="+mn-lt"/>
          <a:ea typeface="+mn-ea"/>
          <a:cs typeface="+mn-cs"/>
        </a:defRPr>
      </a:lvl4pPr>
      <a:lvl5pPr marL="1733550" algn="l" defTabSz="866775" rtl="0" eaLnBrk="1" latinLnBrk="0" hangingPunct="1">
        <a:defRPr sz="1735" kern="1200">
          <a:solidFill>
            <a:schemeClr val="tx1"/>
          </a:solidFill>
          <a:latin typeface="+mn-lt"/>
          <a:ea typeface="+mn-ea"/>
          <a:cs typeface="+mn-cs"/>
        </a:defRPr>
      </a:lvl5pPr>
      <a:lvl6pPr marL="2167255" algn="l" defTabSz="866775" rtl="0" eaLnBrk="1" latinLnBrk="0" hangingPunct="1">
        <a:defRPr sz="1735" kern="1200">
          <a:solidFill>
            <a:schemeClr val="tx1"/>
          </a:solidFill>
          <a:latin typeface="+mn-lt"/>
          <a:ea typeface="+mn-ea"/>
          <a:cs typeface="+mn-cs"/>
        </a:defRPr>
      </a:lvl6pPr>
      <a:lvl7pPr marL="2600325" algn="l" defTabSz="866775" rtl="0" eaLnBrk="1" latinLnBrk="0" hangingPunct="1">
        <a:defRPr sz="1735" kern="1200">
          <a:solidFill>
            <a:schemeClr val="tx1"/>
          </a:solidFill>
          <a:latin typeface="+mn-lt"/>
          <a:ea typeface="+mn-ea"/>
          <a:cs typeface="+mn-cs"/>
        </a:defRPr>
      </a:lvl7pPr>
      <a:lvl8pPr marL="3034030" algn="l" defTabSz="866775" rtl="0" eaLnBrk="1" latinLnBrk="0" hangingPunct="1">
        <a:defRPr sz="1735" kern="1200">
          <a:solidFill>
            <a:schemeClr val="tx1"/>
          </a:solidFill>
          <a:latin typeface="+mn-lt"/>
          <a:ea typeface="+mn-ea"/>
          <a:cs typeface="+mn-cs"/>
        </a:defRPr>
      </a:lvl8pPr>
      <a:lvl9pPr marL="3467100" algn="l" defTabSz="866775" rtl="0" eaLnBrk="1" latinLnBrk="0" hangingPunct="1">
        <a:defRPr sz="173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5.jpeg"/><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microsoft.com/office/2007/relationships/media" Target="file:///E:\&#21315;&#22270;&#32593;\&#12304;&#38899;&#20048;&#32032;&#26448;&#24211;&#12305;\&#32431;&#38899;&#20048;%20-%20&#29233;&#30340;&#21327;&#22863;&#26354;%20-%20concerto%20pour%20unr%20j.mp3" TargetMode="External"/><Relationship Id="rId2" Type="http://schemas.openxmlformats.org/officeDocument/2006/relationships/audio" Target="file:///E:\&#21315;&#22270;&#32593;\&#12304;&#38899;&#20048;&#32032;&#26448;&#24211;&#12305;\&#32431;&#38899;&#20048;%20-%20&#29233;&#30340;&#21327;&#22863;&#26354;%20-%20concerto%20pour%20unr%20j.mp3" TargetMode="External"/><Relationship Id="rId1"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Sld>
  <p:clrMapOvr>
    <a:masterClrMapping/>
  </p:clrMapOvr>
  <p:transition spd="med" advClick="0" advTm="5000">
    <p:pull dir="l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83283" y="815842"/>
            <a:ext cx="11503917" cy="5699943"/>
          </a:xfrm>
          <a:solidFill>
            <a:schemeClr val="accent3">
              <a:lumMod val="20000"/>
              <a:lumOff val="80000"/>
            </a:schemeClr>
          </a:solidFill>
        </p:spPr>
        <p:txBody>
          <a:bodyPr>
            <a:normAutofit/>
          </a:bodyPr>
          <a:lstStyle/>
          <a:p>
            <a:r>
              <a:rPr lang="en-US" altLang="zh-CN" b="1" dirty="0">
                <a:solidFill>
                  <a:srgbClr val="404040"/>
                </a:solidFill>
                <a:highlight>
                  <a:srgbClr val="FFFF00"/>
                </a:highlight>
                <a:latin typeface="Inter"/>
              </a:rPr>
              <a:t>3 </a:t>
            </a:r>
            <a:r>
              <a:rPr lang="zh-CN" altLang="en-US" b="1" dirty="0">
                <a:solidFill>
                  <a:srgbClr val="404040"/>
                </a:solidFill>
                <a:highlight>
                  <a:srgbClr val="FFFF00"/>
                </a:highlight>
                <a:latin typeface="Inter"/>
              </a:rPr>
              <a:t>突破点（微小进展）：</a:t>
            </a:r>
            <a:endParaRPr lang="zh-CN" altLang="en-US" b="1" dirty="0">
              <a:solidFill>
                <a:srgbClr val="404040"/>
              </a:solidFill>
              <a:highlight>
                <a:srgbClr val="FFFF00"/>
              </a:highlight>
              <a:latin typeface="Inter"/>
            </a:endParaRPr>
          </a:p>
          <a:p>
            <a:r>
              <a:rPr lang="zh-CN" altLang="en-US" b="1" dirty="0">
                <a:solidFill>
                  <a:srgbClr val="404040"/>
                </a:solidFill>
                <a:latin typeface="Inter"/>
              </a:rPr>
              <a:t>词汇：</a:t>
            </a:r>
            <a:r>
              <a:rPr lang="en-US" altLang="zh-CN" b="1" dirty="0">
                <a:solidFill>
                  <a:srgbClr val="404040"/>
                </a:solidFill>
                <a:latin typeface="Inter"/>
              </a:rPr>
              <a:t>Take a small bite</a:t>
            </a:r>
            <a:r>
              <a:rPr lang="zh-CN" altLang="en-US" b="1" dirty="0">
                <a:solidFill>
                  <a:srgbClr val="404040"/>
                </a:solidFill>
                <a:latin typeface="Inter"/>
              </a:rPr>
              <a:t>（咬一小口） → </a:t>
            </a:r>
            <a:r>
              <a:rPr lang="en-US" altLang="zh-CN" b="1" dirty="0">
                <a:solidFill>
                  <a:srgbClr val="404040"/>
                </a:solidFill>
                <a:latin typeface="Inter"/>
              </a:rPr>
              <a:t>Stop trembling</a:t>
            </a:r>
            <a:r>
              <a:rPr lang="zh-CN" altLang="en-US" b="1" dirty="0">
                <a:solidFill>
                  <a:srgbClr val="404040"/>
                </a:solidFill>
                <a:latin typeface="Inter"/>
              </a:rPr>
              <a:t>（停止颤抖） → </a:t>
            </a:r>
            <a:r>
              <a:rPr lang="en-US" altLang="zh-CN" b="1" dirty="0">
                <a:solidFill>
                  <a:srgbClr val="404040"/>
                </a:solidFill>
                <a:latin typeface="Inter"/>
              </a:rPr>
              <a:t>Lean closer</a:t>
            </a:r>
            <a:r>
              <a:rPr lang="zh-CN" altLang="en-US" b="1" dirty="0">
                <a:solidFill>
                  <a:srgbClr val="404040"/>
                </a:solidFill>
                <a:latin typeface="Inter"/>
              </a:rPr>
              <a:t>（靠近）</a:t>
            </a:r>
            <a:endParaRPr lang="zh-CN" altLang="en-US" b="1" dirty="0">
              <a:solidFill>
                <a:srgbClr val="404040"/>
              </a:solidFill>
              <a:latin typeface="Inter"/>
            </a:endParaRPr>
          </a:p>
          <a:p>
            <a:r>
              <a:rPr lang="en-US" altLang="zh-CN" b="1" dirty="0">
                <a:solidFill>
                  <a:srgbClr val="404040"/>
                </a:solidFill>
                <a:latin typeface="Inter"/>
              </a:rPr>
              <a:t>Finally, it pecked at a grain slowly.</a:t>
            </a:r>
            <a:r>
              <a:rPr lang="zh-CN" altLang="en-US" b="1" dirty="0">
                <a:solidFill>
                  <a:srgbClr val="404040"/>
                </a:solidFill>
                <a:latin typeface="Inter"/>
              </a:rPr>
              <a:t>（终于，它慢慢啄了一粒谷物）</a:t>
            </a:r>
            <a:endParaRPr lang="zh-CN" altLang="en-US" b="1" dirty="0">
              <a:solidFill>
                <a:srgbClr val="404040"/>
              </a:solidFill>
              <a:latin typeface="Inter"/>
            </a:endParaRPr>
          </a:p>
          <a:p>
            <a:r>
              <a:rPr lang="en-US" altLang="zh-CN" b="1" dirty="0">
                <a:solidFill>
                  <a:srgbClr val="404040"/>
                </a:solidFill>
                <a:latin typeface="Inter"/>
              </a:rPr>
              <a:t>Its feathers became less puffy.</a:t>
            </a:r>
            <a:r>
              <a:rPr lang="zh-CN" altLang="en-US" b="1" dirty="0">
                <a:solidFill>
                  <a:srgbClr val="404040"/>
                </a:solidFill>
                <a:latin typeface="Inter"/>
              </a:rPr>
              <a:t>（羽毛不再蓬松炸开）</a:t>
            </a:r>
            <a:endParaRPr lang="zh-CN" altLang="en-US" b="1" dirty="0">
              <a:solidFill>
                <a:srgbClr val="404040"/>
              </a:solidFill>
              <a:latin typeface="Inter"/>
            </a:endParaRPr>
          </a:p>
          <a:p>
            <a:r>
              <a:rPr lang="en-US" altLang="zh-CN" b="1" dirty="0">
                <a:solidFill>
                  <a:srgbClr val="404040"/>
                </a:solidFill>
                <a:highlight>
                  <a:srgbClr val="FFFF00"/>
                </a:highlight>
                <a:latin typeface="Inter"/>
              </a:rPr>
              <a:t>4 </a:t>
            </a:r>
            <a:r>
              <a:rPr lang="zh-CN" altLang="en-US" b="1" dirty="0">
                <a:solidFill>
                  <a:srgbClr val="404040"/>
                </a:solidFill>
                <a:highlight>
                  <a:srgbClr val="FFFF00"/>
                </a:highlight>
                <a:latin typeface="Inter"/>
              </a:rPr>
              <a:t>情感变化（主人公感受）：</a:t>
            </a:r>
            <a:endParaRPr lang="zh-CN" altLang="en-US" b="1" dirty="0">
              <a:solidFill>
                <a:srgbClr val="404040"/>
              </a:solidFill>
              <a:highlight>
                <a:srgbClr val="FFFF00"/>
              </a:highlight>
              <a:latin typeface="Inter"/>
            </a:endParaRPr>
          </a:p>
          <a:p>
            <a:r>
              <a:rPr lang="zh-CN" altLang="en-US" b="1" dirty="0">
                <a:solidFill>
                  <a:srgbClr val="404040"/>
                </a:solidFill>
                <a:latin typeface="Inter"/>
              </a:rPr>
              <a:t>词汇：</a:t>
            </a:r>
            <a:r>
              <a:rPr lang="en-US" altLang="zh-CN" b="1" dirty="0">
                <a:solidFill>
                  <a:srgbClr val="404040"/>
                </a:solidFill>
                <a:latin typeface="Inter"/>
              </a:rPr>
              <a:t>Feel hopeful</a:t>
            </a:r>
            <a:r>
              <a:rPr lang="zh-CN" altLang="en-US" b="1" dirty="0">
                <a:solidFill>
                  <a:srgbClr val="404040"/>
                </a:solidFill>
                <a:latin typeface="Inter"/>
              </a:rPr>
              <a:t>（感到希望） → </a:t>
            </a:r>
            <a:r>
              <a:rPr lang="en-US" altLang="zh-CN" b="1" dirty="0">
                <a:solidFill>
                  <a:srgbClr val="404040"/>
                </a:solidFill>
                <a:latin typeface="Inter"/>
              </a:rPr>
              <a:t>Smile with relief</a:t>
            </a:r>
            <a:r>
              <a:rPr lang="zh-CN" altLang="en-US" b="1" dirty="0">
                <a:solidFill>
                  <a:srgbClr val="404040"/>
                </a:solidFill>
                <a:latin typeface="Inter"/>
              </a:rPr>
              <a:t>（欣慰微笑） → </a:t>
            </a:r>
            <a:r>
              <a:rPr lang="en-US" altLang="zh-CN" b="1" dirty="0">
                <a:solidFill>
                  <a:srgbClr val="404040"/>
                </a:solidFill>
                <a:latin typeface="Inter"/>
              </a:rPr>
              <a:t>Worry again</a:t>
            </a:r>
            <a:r>
              <a:rPr lang="zh-CN" altLang="en-US" b="1" dirty="0">
                <a:solidFill>
                  <a:srgbClr val="404040"/>
                </a:solidFill>
                <a:latin typeface="Inter"/>
              </a:rPr>
              <a:t>（再次担忧）</a:t>
            </a:r>
            <a:endParaRPr lang="zh-CN" altLang="en-US" b="1" dirty="0">
              <a:solidFill>
                <a:srgbClr val="404040"/>
              </a:solidFill>
              <a:latin typeface="Inter"/>
            </a:endParaRPr>
          </a:p>
          <a:p>
            <a:r>
              <a:rPr lang="zh-CN" altLang="en-US" b="1" dirty="0">
                <a:solidFill>
                  <a:srgbClr val="404040"/>
                </a:solidFill>
                <a:latin typeface="Inter"/>
              </a:rPr>
              <a:t>   </a:t>
            </a:r>
            <a:r>
              <a:rPr lang="en-US" altLang="zh-CN" b="1" dirty="0">
                <a:solidFill>
                  <a:srgbClr val="404040"/>
                </a:solidFill>
                <a:latin typeface="Inter"/>
              </a:rPr>
              <a:t>A tiny hope grew in my heart.</a:t>
            </a:r>
            <a:r>
              <a:rPr lang="zh-CN" altLang="en-US" b="1" dirty="0">
                <a:solidFill>
                  <a:srgbClr val="404040"/>
                </a:solidFill>
                <a:latin typeface="Inter"/>
              </a:rPr>
              <a:t>（心中燃起一丝希望）</a:t>
            </a:r>
            <a:endParaRPr lang="zh-CN" altLang="en-US" b="1" dirty="0">
              <a:solidFill>
                <a:srgbClr val="404040"/>
              </a:solidFill>
              <a:latin typeface="Inter"/>
            </a:endParaRPr>
          </a:p>
          <a:p>
            <a:r>
              <a:rPr lang="zh-CN" altLang="en-US" b="1" dirty="0">
                <a:solidFill>
                  <a:srgbClr val="404040"/>
                </a:solidFill>
                <a:latin typeface="Inter"/>
              </a:rPr>
              <a:t>“</a:t>
            </a:r>
            <a:r>
              <a:rPr lang="en-US" altLang="zh-CN" b="1" dirty="0">
                <a:solidFill>
                  <a:srgbClr val="404040"/>
                </a:solidFill>
                <a:latin typeface="Inter"/>
              </a:rPr>
              <a:t>Maybe it will survive,” I whispered.</a:t>
            </a:r>
            <a:r>
              <a:rPr lang="zh-CN" altLang="en-US" b="1" dirty="0">
                <a:solidFill>
                  <a:srgbClr val="404040"/>
                </a:solidFill>
                <a:latin typeface="Inter"/>
              </a:rPr>
              <a:t>（“也许它能活下来，”我低语）</a:t>
            </a:r>
            <a:endParaRPr lang="zh-CN" altLang="en-US" b="1" dirty="0">
              <a:solidFill>
                <a:srgbClr val="404040"/>
              </a:solidFill>
              <a:latin typeface="Inter"/>
            </a:endParaRPr>
          </a:p>
          <a:p>
            <a:endParaRPr lang="zh-CN" altLang="en-US" dirty="0"/>
          </a:p>
        </p:txBody>
      </p:sp>
      <p:sp>
        <p:nvSpPr>
          <p:cNvPr id="5" name="标题 1"/>
          <p:cNvSpPr txBox="1"/>
          <p:nvPr/>
        </p:nvSpPr>
        <p:spPr>
          <a:xfrm>
            <a:off x="1379813" y="5848712"/>
            <a:ext cx="6877164" cy="523779"/>
          </a:xfrm>
          <a:prstGeom prst="rect">
            <a:avLst/>
          </a:prstGeom>
          <a:solidFill>
            <a:schemeClr val="accent2">
              <a:lumMod val="20000"/>
              <a:lumOff val="80000"/>
            </a:schemeClr>
          </a:solidFill>
        </p:spPr>
        <p:txBody>
          <a:bodyPr>
            <a:noAutofit/>
          </a:bodyPr>
          <a:lstStyle>
            <a:lvl1pPr algn="l" defTabSz="866775" rtl="0" eaLnBrk="1" latinLnBrk="0" hangingPunct="1">
              <a:lnSpc>
                <a:spcPct val="90000"/>
              </a:lnSpc>
              <a:spcBef>
                <a:spcPct val="0"/>
              </a:spcBef>
              <a:buNone/>
              <a:defRPr sz="4130" kern="1200">
                <a:solidFill>
                  <a:schemeClr val="tx1"/>
                </a:solidFill>
                <a:latin typeface="+mj-lt"/>
                <a:ea typeface="+mj-ea"/>
                <a:cs typeface="+mj-cs"/>
              </a:defRPr>
            </a:lvl1pPr>
          </a:lstStyle>
          <a:p>
            <a:pPr marL="0" marR="0" lvl="0" indent="0" algn="l" defTabSz="866775" rtl="0" eaLnBrk="1" fontAlgn="auto" latinLnBrk="0" hangingPunct="1">
              <a:lnSpc>
                <a:spcPct val="90000"/>
              </a:lnSpc>
              <a:spcBef>
                <a:spcPct val="0"/>
              </a:spcBef>
              <a:spcAft>
                <a:spcPts val="0"/>
              </a:spcAft>
              <a:buClrTx/>
              <a:buSzTx/>
              <a:buFontTx/>
              <a:buNone/>
              <a:defRPr/>
            </a:pPr>
            <a:r>
              <a:rPr kumimoji="0" lang="zh-CN" altLang="en-US" sz="3600" b="1" i="0" u="none" strike="noStrike" kern="1200" cap="none" spc="0" normalizeH="0" baseline="0" noProof="0" dirty="0">
                <a:ln>
                  <a:noFill/>
                </a:ln>
                <a:solidFill>
                  <a:srgbClr val="002060"/>
                </a:solidFill>
                <a:effectLst/>
                <a:uLnTx/>
                <a:uFillTx/>
                <a:latin typeface="Arial" panose="020B0604020202020204"/>
                <a:ea typeface="微软雅黑" panose="020B0503020204020204" pitchFamily="34" charset="-122"/>
                <a:cs typeface="+mj-cs"/>
              </a:rPr>
              <a:t>关注：如何设计</a:t>
            </a:r>
            <a:r>
              <a:rPr kumimoji="0" lang="zh-CN" altLang="en-US" sz="3600" b="1" i="0" u="none" strike="noStrike" kern="1200" cap="none" spc="0" normalizeH="0" baseline="0" noProof="0" dirty="0">
                <a:ln>
                  <a:noFill/>
                </a:ln>
                <a:solidFill>
                  <a:srgbClr val="002060"/>
                </a:solidFill>
                <a:effectLst/>
                <a:highlight>
                  <a:srgbClr val="00FF00"/>
                </a:highlight>
                <a:uLnTx/>
                <a:uFillTx/>
                <a:latin typeface="Arial" panose="020B0604020202020204"/>
                <a:ea typeface="微软雅黑" panose="020B0503020204020204" pitchFamily="34" charset="-122"/>
                <a:cs typeface="+mj-cs"/>
              </a:rPr>
              <a:t>人与动物互动</a:t>
            </a:r>
            <a:endParaRPr kumimoji="0" lang="zh-CN" altLang="en-US" sz="3600" b="1" i="0" u="none" strike="noStrike" kern="1200" cap="none" spc="0" normalizeH="0" baseline="0" noProof="0" dirty="0">
              <a:ln>
                <a:noFill/>
              </a:ln>
              <a:solidFill>
                <a:srgbClr val="002060"/>
              </a:solidFill>
              <a:effectLst/>
              <a:highlight>
                <a:srgbClr val="00FF00"/>
              </a:highlight>
              <a:uLnTx/>
              <a:uFillTx/>
              <a:latin typeface="Arial" panose="020B0604020202020204"/>
              <a:ea typeface="微软雅黑" panose="020B0503020204020204" pitchFamily="34" charset="-122"/>
              <a:cs typeface="+mj-cs"/>
            </a:endParaRPr>
          </a:p>
        </p:txBody>
      </p:sp>
      <p:sp>
        <p:nvSpPr>
          <p:cNvPr id="6" name="标题 1"/>
          <p:cNvSpPr>
            <a:spLocks noGrp="1"/>
          </p:cNvSpPr>
          <p:nvPr>
            <p:ph type="title"/>
          </p:nvPr>
        </p:nvSpPr>
        <p:spPr>
          <a:xfrm>
            <a:off x="383283" y="184435"/>
            <a:ext cx="10515600" cy="494521"/>
          </a:xfrm>
          <a:solidFill>
            <a:schemeClr val="accent2">
              <a:lumMod val="20000"/>
              <a:lumOff val="80000"/>
            </a:schemeClr>
          </a:solidFill>
        </p:spPr>
        <p:txBody>
          <a:bodyPr>
            <a:noAutofit/>
          </a:bodyPr>
          <a:lstStyle/>
          <a:p>
            <a:r>
              <a:rPr lang="zh-CN" altLang="en-US" sz="2800" b="1" dirty="0">
                <a:solidFill>
                  <a:srgbClr val="FF0000"/>
                </a:solidFill>
              </a:rPr>
              <a:t>将互动拆解为 “尝试帮助→遇到困难→突破点→情感变化” 四步</a:t>
            </a:r>
            <a:endParaRPr lang="zh-CN" altLang="en-US"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4232" y="841472"/>
            <a:ext cx="8738548" cy="5508840"/>
          </a:xfrm>
          <a:solidFill>
            <a:schemeClr val="accent6">
              <a:lumMod val="20000"/>
              <a:lumOff val="80000"/>
            </a:schemeClr>
          </a:solidFill>
        </p:spPr>
        <p:txBody>
          <a:bodyPr/>
          <a:lstStyle/>
          <a:p>
            <a:r>
              <a:rPr lang="en-US" altLang="zh-CN" b="1" i="1" dirty="0"/>
              <a:t>P2</a:t>
            </a:r>
            <a:r>
              <a:rPr lang="zh-CN" altLang="en-US" b="1" i="1" dirty="0"/>
              <a:t>：</a:t>
            </a:r>
            <a:r>
              <a:rPr lang="en-US" altLang="zh-CN" b="1" i="1" dirty="0"/>
              <a:t>The next morning, both my parents and I were woken up by the merry chirping of the pigeon.</a:t>
            </a:r>
            <a:endParaRPr lang="en-US" altLang="zh-CN" b="1" i="1" dirty="0"/>
          </a:p>
          <a:p>
            <a:r>
              <a:rPr lang="en-US" altLang="zh-CN" dirty="0"/>
              <a:t>1 Why is the pigeon chirping merrily? Has its condition improved, or has its attitude toward me changed?</a:t>
            </a:r>
            <a:endParaRPr lang="en-US" altLang="zh-CN" dirty="0"/>
          </a:p>
          <a:p>
            <a:r>
              <a:rPr lang="en-US" altLang="zh-CN" dirty="0"/>
              <a:t>2 What is my first reaction to the cheerful chirping? Am I surprised, happy, or confused?</a:t>
            </a:r>
            <a:endParaRPr lang="en-US" altLang="zh-CN" dirty="0"/>
          </a:p>
          <a:p>
            <a:r>
              <a:rPr lang="en-US" altLang="zh-CN" dirty="0"/>
              <a:t>3 Given my original plan to release the pigeon, might its cheerful behavior change my decision? If so, how?</a:t>
            </a:r>
            <a:endParaRPr lang="en-US" altLang="zh-CN" dirty="0"/>
          </a:p>
        </p:txBody>
      </p:sp>
      <p:sp>
        <p:nvSpPr>
          <p:cNvPr id="4" name="标题 1"/>
          <p:cNvSpPr txBox="1"/>
          <p:nvPr/>
        </p:nvSpPr>
        <p:spPr>
          <a:xfrm>
            <a:off x="394232" y="229968"/>
            <a:ext cx="10959568" cy="451069"/>
          </a:xfrm>
          <a:prstGeom prst="rect">
            <a:avLst/>
          </a:prstGeom>
          <a:solidFill>
            <a:srgbClr val="F6C3FF"/>
          </a:solidFill>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altLang="en-US" sz="4400" b="0" i="0" u="none" strike="noStrike" kern="1200" cap="none" spc="0" normalizeH="0" baseline="0" noProof="0" dirty="0">
                <a:ln>
                  <a:noFill/>
                </a:ln>
                <a:solidFill>
                  <a:prstClr val="black"/>
                </a:solidFill>
                <a:effectLst/>
                <a:uLnTx/>
                <a:uFillTx/>
                <a:latin typeface="等线 Light" panose="02010600030101010101" charset="-122"/>
                <a:ea typeface="等线 Light" panose="02010600030101010101" charset="-122"/>
                <a:cs typeface="+mj-cs"/>
              </a:rPr>
              <a:t>情节搭建</a:t>
            </a:r>
            <a:endParaRPr kumimoji="0" lang="zh-CN" altLang="en-US" sz="4400" b="0" i="0" u="none" strike="noStrike" kern="1200" cap="none" spc="0" normalizeH="0" baseline="0" noProof="0" dirty="0">
              <a:ln>
                <a:noFill/>
              </a:ln>
              <a:solidFill>
                <a:prstClr val="black"/>
              </a:solidFill>
              <a:effectLst/>
              <a:uLnTx/>
              <a:uFillTx/>
              <a:latin typeface="等线 Light" panose="02010600030101010101" charset="-122"/>
              <a:ea typeface="等线 Light" panose="02010600030101010101" charset="-122"/>
              <a:cs typeface="+mj-cs"/>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rcRect t="8487" b="8487"/>
          <a:stretch>
            <a:fillRect/>
          </a:stretch>
        </p:blipFill>
        <p:spPr>
          <a:xfrm>
            <a:off x="9289316" y="4179886"/>
            <a:ext cx="2721939" cy="2259914"/>
          </a:xfrm>
          <a:prstGeom prst="rect">
            <a:avLst/>
          </a:prstGeom>
        </p:spPr>
      </p:pic>
      <p:sp>
        <p:nvSpPr>
          <p:cNvPr id="2" name="矩形: 圆角 1"/>
          <p:cNvSpPr/>
          <p:nvPr/>
        </p:nvSpPr>
        <p:spPr>
          <a:xfrm>
            <a:off x="629341" y="3632309"/>
            <a:ext cx="8397895" cy="781990"/>
          </a:xfrm>
          <a:prstGeom prst="roundRect">
            <a:avLst/>
          </a:pr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 name="文本框 5"/>
          <p:cNvSpPr txBox="1"/>
          <p:nvPr/>
        </p:nvSpPr>
        <p:spPr>
          <a:xfrm>
            <a:off x="2810519" y="4494516"/>
            <a:ext cx="4752690" cy="584775"/>
          </a:xfrm>
          <a:prstGeom prst="rect">
            <a:avLst/>
          </a:prstGeom>
          <a:solidFill>
            <a:srgbClr val="F6C3FF"/>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（结尾设计：创新点）</a:t>
            </a:r>
            <a:endParaRPr kumimoji="0" lang="zh-CN" altLang="en-US" sz="32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表格 20"/>
          <p:cNvGraphicFramePr>
            <a:graphicFrameLocks noGrp="1"/>
          </p:cNvGraphicFramePr>
          <p:nvPr/>
        </p:nvGraphicFramePr>
        <p:xfrm>
          <a:off x="448074" y="1763095"/>
          <a:ext cx="11295851" cy="3677776"/>
        </p:xfrm>
        <a:graphic>
          <a:graphicData uri="http://schemas.openxmlformats.org/drawingml/2006/table">
            <a:tbl>
              <a:tblPr firstRow="1" bandRow="1">
                <a:tableStyleId>{5C22544A-7EE6-4342-B048-85BDC9FD1C3A}</a:tableStyleId>
              </a:tblPr>
              <a:tblGrid>
                <a:gridCol w="3573862"/>
                <a:gridCol w="4416929"/>
                <a:gridCol w="3305060"/>
              </a:tblGrid>
              <a:tr h="760314">
                <a:tc>
                  <a:txBody>
                    <a:bodyPr/>
                    <a:lstStyle/>
                    <a:p>
                      <a:r>
                        <a:rPr lang="zh-CN" altLang="en-US" sz="2800" dirty="0"/>
                        <a:t>动物行为	         	</a:t>
                      </a:r>
                      <a:endParaRPr lang="zh-CN" altLang="en-US" sz="2800" dirty="0"/>
                    </a:p>
                  </a:txBody>
                  <a:tcPr/>
                </a:tc>
                <a:tc>
                  <a:txBody>
                    <a:bodyPr/>
                    <a:lstStyle/>
                    <a:p>
                      <a:r>
                        <a:rPr lang="zh-CN" altLang="en-US" sz="2800" dirty="0"/>
                        <a:t>象征意义</a:t>
                      </a:r>
                      <a:endParaRPr lang="zh-CN" altLang="en-US" sz="2800" dirty="0"/>
                    </a:p>
                  </a:txBody>
                  <a:tcPr/>
                </a:tc>
                <a:tc>
                  <a:txBody>
                    <a:bodyPr/>
                    <a:lstStyle/>
                    <a:p>
                      <a:r>
                        <a:rPr lang="zh-CN" altLang="en-US" sz="2800" dirty="0"/>
                        <a:t>适用主题</a:t>
                      </a:r>
                      <a:endParaRPr lang="zh-CN" altLang="en-US" sz="2800" dirty="0"/>
                    </a:p>
                  </a:txBody>
                  <a:tcPr/>
                </a:tc>
              </a:tr>
              <a:tr h="923120">
                <a:tc>
                  <a:txBody>
                    <a:bodyPr/>
                    <a:lstStyle/>
                    <a:p>
                      <a:r>
                        <a:rPr lang="zh-CN" altLang="en-US" sz="2800" dirty="0"/>
                        <a:t>啄食一粒谷物	</a:t>
                      </a:r>
                      <a:endParaRPr lang="zh-CN" altLang="en-US" sz="2800" dirty="0"/>
                    </a:p>
                  </a:txBody>
                  <a:tcPr/>
                </a:tc>
                <a:tc>
                  <a:txBody>
                    <a:bodyPr/>
                    <a:lstStyle/>
                    <a:p>
                      <a:r>
                        <a:rPr lang="zh-CN" altLang="en-US" sz="2800" dirty="0"/>
                        <a:t>初步信任	 	    	</a:t>
                      </a:r>
                      <a:endParaRPr lang="zh-CN" altLang="en-US" sz="2800" dirty="0"/>
                    </a:p>
                  </a:txBody>
                  <a:tcPr/>
                </a:tc>
                <a:tc>
                  <a:txBody>
                    <a:bodyPr/>
                    <a:lstStyle/>
                    <a:p>
                      <a:r>
                        <a:rPr lang="zh-CN" altLang="en-US" sz="2800" dirty="0"/>
                        <a:t>善意与耐心</a:t>
                      </a:r>
                      <a:endParaRPr lang="zh-CN" altLang="en-US" sz="2800" dirty="0"/>
                    </a:p>
                  </a:txBody>
                  <a:tcPr/>
                </a:tc>
              </a:tr>
              <a:tr h="997171">
                <a:tc>
                  <a:txBody>
                    <a:bodyPr/>
                    <a:lstStyle/>
                    <a:p>
                      <a:r>
                        <a:rPr lang="zh-CN" altLang="en-US" sz="2800" dirty="0"/>
                        <a:t>展翅尝试飞行	</a:t>
                      </a:r>
                      <a:endParaRPr lang="zh-CN" altLang="en-US" sz="2800" dirty="0"/>
                    </a:p>
                  </a:txBody>
                  <a:tcPr/>
                </a:tc>
                <a:tc>
                  <a:txBody>
                    <a:bodyPr/>
                    <a:lstStyle/>
                    <a:p>
                      <a:r>
                        <a:rPr lang="zh-CN" altLang="en-US" sz="2800" dirty="0"/>
                        <a:t>重获勇气		    	</a:t>
                      </a:r>
                      <a:endParaRPr lang="zh-CN" altLang="en-US" sz="2800" dirty="0"/>
                    </a:p>
                  </a:txBody>
                  <a:tcPr/>
                </a:tc>
                <a:tc>
                  <a:txBody>
                    <a:bodyPr/>
                    <a:lstStyle/>
                    <a:p>
                      <a:r>
                        <a:rPr lang="zh-CN" altLang="en-US" sz="2800" dirty="0"/>
                        <a:t>逆境成长</a:t>
                      </a:r>
                      <a:endParaRPr lang="zh-CN" altLang="en-US" sz="2800" dirty="0"/>
                    </a:p>
                    <a:p>
                      <a:endParaRPr lang="zh-CN" altLang="en-US" sz="2800" dirty="0"/>
                    </a:p>
                  </a:txBody>
                  <a:tcPr/>
                </a:tc>
              </a:tr>
              <a:tr h="997171">
                <a:tc>
                  <a:txBody>
                    <a:bodyPr/>
                    <a:lstStyle/>
                    <a:p>
                      <a:r>
                        <a:rPr lang="zh-CN" altLang="en-US" sz="2800" dirty="0"/>
                        <a:t>离开前回望	</a:t>
                      </a:r>
                      <a:endParaRPr lang="zh-CN" altLang="en-US" sz="2800" dirty="0"/>
                    </a:p>
                    <a:p>
                      <a:endParaRPr lang="zh-CN" altLang="en-US" sz="2800" dirty="0"/>
                    </a:p>
                  </a:txBody>
                  <a:tcPr/>
                </a:tc>
                <a:tc>
                  <a:txBody>
                    <a:bodyPr/>
                    <a:lstStyle/>
                    <a:p>
                      <a:r>
                        <a:rPr lang="zh-CN" altLang="en-US" sz="2800" dirty="0"/>
                        <a:t>感恩与羁绊	</a:t>
                      </a:r>
                      <a:endParaRPr lang="zh-CN" altLang="en-US" sz="2800" dirty="0"/>
                    </a:p>
                  </a:txBody>
                  <a:tcPr/>
                </a:tc>
                <a:tc>
                  <a:txBody>
                    <a:bodyPr/>
                    <a:lstStyle/>
                    <a:p>
                      <a:r>
                        <a:rPr lang="zh-CN" altLang="en-US" sz="2800" dirty="0"/>
                        <a:t>尊重自然</a:t>
                      </a:r>
                      <a:endParaRPr lang="zh-CN" altLang="en-US" sz="2800" dirty="0"/>
                    </a:p>
                  </a:txBody>
                  <a:tcPr/>
                </a:tc>
              </a:tr>
            </a:tbl>
          </a:graphicData>
        </a:graphic>
      </p:graphicFrame>
      <p:sp>
        <p:nvSpPr>
          <p:cNvPr id="5" name="标题 1"/>
          <p:cNvSpPr>
            <a:spLocks noGrp="1"/>
          </p:cNvSpPr>
          <p:nvPr>
            <p:ph type="title"/>
          </p:nvPr>
        </p:nvSpPr>
        <p:spPr>
          <a:xfrm>
            <a:off x="569447" y="194378"/>
            <a:ext cx="10515600" cy="494521"/>
          </a:xfrm>
          <a:solidFill>
            <a:schemeClr val="accent2">
              <a:lumMod val="20000"/>
              <a:lumOff val="80000"/>
            </a:schemeClr>
          </a:solidFill>
        </p:spPr>
        <p:txBody>
          <a:bodyPr>
            <a:noAutofit/>
          </a:bodyPr>
          <a:lstStyle/>
          <a:p>
            <a:br>
              <a:rPr lang="en-US" altLang="zh-CN" sz="2800" b="1" i="0" dirty="0">
                <a:solidFill>
                  <a:srgbClr val="404040"/>
                </a:solidFill>
                <a:effectLst/>
                <a:latin typeface="Inter"/>
              </a:rPr>
            </a:br>
            <a:br>
              <a:rPr lang="en-US" altLang="zh-CN" sz="2800" b="1" i="0" dirty="0">
                <a:solidFill>
                  <a:srgbClr val="404040"/>
                </a:solidFill>
                <a:effectLst/>
                <a:latin typeface="Inter"/>
              </a:rPr>
            </a:br>
            <a:br>
              <a:rPr lang="en-US" altLang="zh-CN" sz="2800" b="1" i="0" dirty="0">
                <a:solidFill>
                  <a:srgbClr val="404040"/>
                </a:solidFill>
                <a:effectLst/>
                <a:latin typeface="Inter"/>
              </a:rPr>
            </a:br>
            <a:r>
              <a:rPr lang="zh-CN" altLang="en-US" sz="4000" b="1" i="0" dirty="0">
                <a:solidFill>
                  <a:srgbClr val="7030A0"/>
                </a:solidFill>
                <a:effectLst/>
                <a:highlight>
                  <a:srgbClr val="FFFF00"/>
                </a:highlight>
                <a:latin typeface="Inter"/>
              </a:rPr>
              <a:t>思维指导（</a:t>
            </a:r>
            <a:r>
              <a:rPr lang="zh-CN" altLang="en-US" sz="4000" b="1" i="0" dirty="0">
                <a:solidFill>
                  <a:srgbClr val="FF0000"/>
                </a:solidFill>
                <a:effectLst/>
                <a:highlight>
                  <a:srgbClr val="FFFF00"/>
                </a:highlight>
                <a:latin typeface="Inter"/>
              </a:rPr>
              <a:t>象征思维</a:t>
            </a:r>
            <a:r>
              <a:rPr lang="zh-CN" altLang="en-US" sz="4000" b="1" i="0" dirty="0">
                <a:solidFill>
                  <a:srgbClr val="7030A0"/>
                </a:solidFill>
                <a:effectLst/>
                <a:highlight>
                  <a:srgbClr val="FFFF00"/>
                </a:highlight>
                <a:latin typeface="Inter"/>
              </a:rPr>
              <a:t>）</a:t>
            </a:r>
            <a:r>
              <a:rPr lang="zh-CN" altLang="en-US" sz="2800" b="1" i="0" dirty="0">
                <a:solidFill>
                  <a:srgbClr val="FF0000"/>
                </a:solidFill>
                <a:effectLst/>
                <a:latin typeface="Inter"/>
              </a:rPr>
              <a:t>用动物行为暗示主题</a:t>
            </a:r>
            <a:br>
              <a:rPr lang="zh-CN" altLang="en-US" sz="2800" b="1" i="0" dirty="0">
                <a:solidFill>
                  <a:srgbClr val="FF0000"/>
                </a:solidFill>
                <a:effectLst/>
                <a:latin typeface="Inter"/>
              </a:rPr>
            </a:br>
            <a:br>
              <a:rPr lang="zh-CN" altLang="en-US" sz="2800" b="1" i="0" dirty="0">
                <a:solidFill>
                  <a:srgbClr val="404040"/>
                </a:solidFill>
                <a:effectLst/>
                <a:latin typeface="Inter"/>
              </a:rPr>
            </a:br>
            <a:r>
              <a:rPr lang="zh-CN" altLang="en-US" sz="2800" b="1" i="0" dirty="0">
                <a:solidFill>
                  <a:srgbClr val="7030A0"/>
                </a:solidFill>
                <a:effectLst/>
                <a:latin typeface="Inter"/>
              </a:rPr>
              <a:t>将动物反应与主题（信任</a:t>
            </a:r>
            <a:r>
              <a:rPr lang="en-US" altLang="zh-CN" sz="2800" b="1" i="0" dirty="0">
                <a:solidFill>
                  <a:srgbClr val="7030A0"/>
                </a:solidFill>
                <a:effectLst/>
                <a:latin typeface="Inter"/>
              </a:rPr>
              <a:t>/</a:t>
            </a:r>
            <a:r>
              <a:rPr lang="zh-CN" altLang="en-US" sz="2800" b="1" i="0" dirty="0">
                <a:solidFill>
                  <a:srgbClr val="7030A0"/>
                </a:solidFill>
                <a:effectLst/>
                <a:latin typeface="Inter"/>
              </a:rPr>
              <a:t>希望</a:t>
            </a:r>
            <a:r>
              <a:rPr lang="en-US" altLang="zh-CN" sz="2800" b="1" i="0" dirty="0">
                <a:solidFill>
                  <a:srgbClr val="7030A0"/>
                </a:solidFill>
                <a:effectLst/>
                <a:latin typeface="Inter"/>
              </a:rPr>
              <a:t>/</a:t>
            </a:r>
            <a:r>
              <a:rPr lang="zh-CN" altLang="en-US" sz="2800" b="1" i="0" dirty="0">
                <a:solidFill>
                  <a:srgbClr val="7030A0"/>
                </a:solidFill>
                <a:effectLst/>
                <a:latin typeface="Inter"/>
              </a:rPr>
              <a:t>自由）挂钩，提升立意</a:t>
            </a:r>
            <a:br>
              <a:rPr lang="zh-CN" altLang="en-US" sz="2800" b="1" i="0" dirty="0">
                <a:solidFill>
                  <a:srgbClr val="404040"/>
                </a:solidFill>
                <a:effectLst/>
                <a:latin typeface="Inter"/>
              </a:rPr>
            </a:br>
            <a:endParaRPr lang="zh-CN" altLang="en-US" sz="2800" b="1" dirty="0">
              <a:solidFill>
                <a:srgbClr val="FF0000"/>
              </a:solidFill>
            </a:endParaRPr>
          </a:p>
        </p:txBody>
      </p:sp>
      <p:pic>
        <p:nvPicPr>
          <p:cNvPr id="8" name="图片 7"/>
          <p:cNvPicPr>
            <a:picLocks noChangeAspect="1"/>
          </p:cNvPicPr>
          <p:nvPr/>
        </p:nvPicPr>
        <p:blipFill>
          <a:blip r:embed="rId1"/>
          <a:stretch>
            <a:fillRect/>
          </a:stretch>
        </p:blipFill>
        <p:spPr>
          <a:xfrm>
            <a:off x="1279494" y="5700371"/>
            <a:ext cx="6950042" cy="96325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83283" y="772038"/>
            <a:ext cx="11503917" cy="5699943"/>
          </a:xfrm>
          <a:solidFill>
            <a:schemeClr val="accent3">
              <a:lumMod val="20000"/>
              <a:lumOff val="80000"/>
            </a:schemeClr>
          </a:solidFill>
        </p:spPr>
        <p:txBody>
          <a:bodyPr>
            <a:normAutofit lnSpcReduction="10000"/>
          </a:bodyPr>
          <a:lstStyle/>
          <a:p>
            <a:r>
              <a:rPr lang="zh-CN" altLang="en-US" dirty="0"/>
              <a:t>动作</a:t>
            </a:r>
            <a:endParaRPr lang="zh-CN" altLang="en-US" dirty="0"/>
          </a:p>
          <a:p>
            <a:r>
              <a:rPr lang="zh-CN" altLang="en-US" dirty="0"/>
              <a:t>喂食：</a:t>
            </a:r>
            <a:r>
              <a:rPr lang="en-US" altLang="zh-CN" dirty="0"/>
              <a:t>feed → offer food → give water</a:t>
            </a:r>
            <a:endParaRPr lang="en-US" altLang="zh-CN" dirty="0"/>
          </a:p>
          <a:p>
            <a:r>
              <a:rPr lang="zh-CN" altLang="en-US" dirty="0"/>
              <a:t>抚摸：</a:t>
            </a:r>
            <a:r>
              <a:rPr lang="en-US" altLang="zh-CN" dirty="0"/>
              <a:t>stroke → touch gently → pat softly</a:t>
            </a:r>
            <a:endParaRPr lang="en-US" altLang="zh-CN" dirty="0"/>
          </a:p>
          <a:p>
            <a:r>
              <a:rPr lang="zh-CN" altLang="en-US" dirty="0"/>
              <a:t>观察：</a:t>
            </a:r>
            <a:r>
              <a:rPr lang="en-US" altLang="zh-CN" dirty="0"/>
              <a:t>watch → look closely → check carefully</a:t>
            </a:r>
            <a:endParaRPr lang="en-US" altLang="zh-CN" dirty="0"/>
          </a:p>
          <a:p>
            <a:r>
              <a:rPr lang="zh-CN" altLang="en-US" dirty="0"/>
              <a:t>鸽子状态</a:t>
            </a:r>
            <a:endParaRPr lang="zh-CN" altLang="en-US" dirty="0"/>
          </a:p>
          <a:p>
            <a:r>
              <a:rPr lang="zh-CN" altLang="en-US" dirty="0"/>
              <a:t>害怕：</a:t>
            </a:r>
            <a:r>
              <a:rPr lang="en-US" altLang="zh-CN" dirty="0"/>
              <a:t>scared → frightened → nervous</a:t>
            </a:r>
            <a:endParaRPr lang="en-US" altLang="zh-CN" dirty="0"/>
          </a:p>
          <a:p>
            <a:r>
              <a:rPr lang="zh-CN" altLang="en-US" dirty="0"/>
              <a:t>虚弱：</a:t>
            </a:r>
            <a:r>
              <a:rPr lang="en-US" altLang="zh-CN" dirty="0"/>
              <a:t>weak → tired → fragile</a:t>
            </a:r>
            <a:endParaRPr lang="en-US" altLang="zh-CN" dirty="0"/>
          </a:p>
          <a:p>
            <a:r>
              <a:rPr lang="zh-CN" altLang="en-US" dirty="0"/>
              <a:t>恢复：</a:t>
            </a:r>
            <a:r>
              <a:rPr lang="en-US" altLang="zh-CN" dirty="0"/>
              <a:t>recover → get better → become active</a:t>
            </a:r>
            <a:endParaRPr lang="en-US" altLang="zh-CN" dirty="0"/>
          </a:p>
          <a:p>
            <a:r>
              <a:rPr lang="zh-CN" altLang="en-US" dirty="0"/>
              <a:t>情感描写</a:t>
            </a:r>
            <a:endParaRPr lang="zh-CN" altLang="en-US" dirty="0"/>
          </a:p>
          <a:p>
            <a:r>
              <a:rPr lang="zh-CN" altLang="en-US" dirty="0"/>
              <a:t>担心：</a:t>
            </a:r>
            <a:r>
              <a:rPr lang="en-US" altLang="zh-CN" dirty="0"/>
              <a:t>worry → feel anxious → be concerned</a:t>
            </a:r>
            <a:endParaRPr lang="en-US" altLang="zh-CN" dirty="0"/>
          </a:p>
          <a:p>
            <a:r>
              <a:rPr lang="zh-CN" altLang="en-US" dirty="0"/>
              <a:t>开心：</a:t>
            </a:r>
            <a:r>
              <a:rPr lang="en-US" altLang="zh-CN" dirty="0"/>
              <a:t>happy → joyful → relieved</a:t>
            </a:r>
            <a:endParaRPr lang="en-US" altLang="zh-CN" dirty="0"/>
          </a:p>
          <a:p>
            <a:r>
              <a:rPr lang="zh-CN" altLang="en-US" dirty="0"/>
              <a:t>惊讶：</a:t>
            </a:r>
            <a:r>
              <a:rPr lang="en-US" altLang="zh-CN" dirty="0"/>
              <a:t>surprised → shocked → amazed</a:t>
            </a:r>
            <a:endParaRPr lang="en-US" altLang="zh-CN" dirty="0"/>
          </a:p>
          <a:p>
            <a:endParaRPr lang="zh-CN" altLang="en-US" dirty="0"/>
          </a:p>
        </p:txBody>
      </p:sp>
      <p:sp>
        <p:nvSpPr>
          <p:cNvPr id="7" name="标题 1"/>
          <p:cNvSpPr>
            <a:spLocks noGrp="1"/>
          </p:cNvSpPr>
          <p:nvPr>
            <p:ph type="title"/>
          </p:nvPr>
        </p:nvSpPr>
        <p:spPr>
          <a:xfrm>
            <a:off x="312100" y="0"/>
            <a:ext cx="11098735" cy="665268"/>
          </a:xfrm>
          <a:solidFill>
            <a:schemeClr val="accent2">
              <a:lumMod val="20000"/>
              <a:lumOff val="80000"/>
            </a:schemeClr>
          </a:solidFill>
        </p:spPr>
        <p:txBody>
          <a:bodyPr>
            <a:noAutofit/>
          </a:bodyPr>
          <a:lstStyle/>
          <a:p>
            <a:r>
              <a:rPr lang="zh-CN" altLang="en-US" sz="2800" b="1" dirty="0">
                <a:solidFill>
                  <a:srgbClr val="7030A0"/>
                </a:solidFill>
                <a:highlight>
                  <a:srgbClr val="00FFFF"/>
                </a:highlight>
              </a:rPr>
              <a:t>语言提升</a:t>
            </a:r>
            <a:r>
              <a:rPr lang="zh-CN" altLang="en-US" sz="2800" b="1" dirty="0">
                <a:solidFill>
                  <a:srgbClr val="7030A0"/>
                </a:solidFill>
              </a:rPr>
              <a:t>：替换词表</a:t>
            </a:r>
            <a:endParaRPr lang="zh-CN" altLang="en-US"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72787" y="113255"/>
            <a:ext cx="10515600" cy="494521"/>
          </a:xfrm>
          <a:solidFill>
            <a:schemeClr val="accent1">
              <a:lumMod val="20000"/>
              <a:lumOff val="80000"/>
            </a:schemeClr>
          </a:solidFill>
        </p:spPr>
        <p:txBody>
          <a:bodyPr>
            <a:noAutofit/>
          </a:bodyPr>
          <a:lstStyle/>
          <a:p>
            <a:r>
              <a:rPr lang="en-US" altLang="zh-CN" sz="2800" b="1" dirty="0">
                <a:solidFill>
                  <a:srgbClr val="FF0000"/>
                </a:solidFill>
              </a:rPr>
              <a:t>P1</a:t>
            </a:r>
            <a:r>
              <a:rPr lang="zh-CN" altLang="en-US" sz="2800" b="1" dirty="0">
                <a:solidFill>
                  <a:srgbClr val="FF0000"/>
                </a:solidFill>
              </a:rPr>
              <a:t>：低词汇量版</a:t>
            </a:r>
            <a:endParaRPr lang="zh-CN" altLang="en-US" sz="2800" b="1" dirty="0">
              <a:solidFill>
                <a:srgbClr val="FF0000"/>
              </a:solidFill>
            </a:endParaRPr>
          </a:p>
        </p:txBody>
      </p:sp>
      <p:sp>
        <p:nvSpPr>
          <p:cNvPr id="3" name="内容占位符 2"/>
          <p:cNvSpPr>
            <a:spLocks noGrp="1"/>
          </p:cNvSpPr>
          <p:nvPr>
            <p:ph idx="1"/>
          </p:nvPr>
        </p:nvSpPr>
        <p:spPr>
          <a:xfrm>
            <a:off x="328527" y="750136"/>
            <a:ext cx="8180321" cy="5349513"/>
          </a:xfrm>
          <a:solidFill>
            <a:schemeClr val="accent4">
              <a:lumMod val="20000"/>
              <a:lumOff val="80000"/>
            </a:schemeClr>
          </a:solidFill>
        </p:spPr>
        <p:txBody>
          <a:bodyPr>
            <a:normAutofit/>
          </a:bodyPr>
          <a:lstStyle/>
          <a:p>
            <a:pPr marL="0" indent="0" algn="l">
              <a:spcBef>
                <a:spcPts val="300"/>
              </a:spcBef>
              <a:spcAft>
                <a:spcPts val="300"/>
              </a:spcAft>
              <a:buNone/>
            </a:pPr>
            <a:r>
              <a:rPr lang="en-US" altLang="zh-CN" sz="3200" b="1" i="0" dirty="0">
                <a:solidFill>
                  <a:srgbClr val="404040"/>
                </a:solidFill>
                <a:effectLst/>
                <a:latin typeface="Times New Roman" panose="02020603050405020304" pitchFamily="18" charset="0"/>
              </a:rPr>
              <a:t>So, giving up on this pigeon didn’t feel right.</a:t>
            </a:r>
            <a:r>
              <a:rPr lang="en-US" altLang="zh-CN" sz="3200" b="0" i="0" dirty="0">
                <a:solidFill>
                  <a:srgbClr val="404040"/>
                </a:solidFill>
                <a:effectLst/>
                <a:latin typeface="Times New Roman" panose="02020603050405020304" pitchFamily="18" charset="0"/>
              </a:rPr>
              <a:t> I found a small box and put soft cloth inside. Carefully, I placed the pigeon in it. Then, I brought some bread crumbs and water. The pigeon looked at me with scared eyes and didn’t eat. “Don’t be afraid,” I said quietly. I sat beside the box and waited. Minutes later, it pecked a crumb! My heart jumped. I smiled and gently touched its back. It didn’t move away. Maybe it was starting to trust me.</a:t>
            </a:r>
            <a:endParaRPr lang="en-US" altLang="zh-CN" sz="3200" dirty="0">
              <a:solidFill>
                <a:srgbClr val="404040"/>
              </a:solidFill>
              <a:latin typeface="Times New Roman" panose="02020603050405020304" pitchFamily="18" charset="0"/>
            </a:endParaRPr>
          </a:p>
          <a:p>
            <a:pPr marL="914400" lvl="2" indent="0" algn="l">
              <a:spcBef>
                <a:spcPts val="300"/>
              </a:spcBef>
              <a:buNone/>
            </a:pPr>
            <a:endParaRPr lang="zh-CN" altLang="en-US" b="0" i="0" dirty="0">
              <a:solidFill>
                <a:srgbClr val="404040"/>
              </a:solidFill>
              <a:effectLst/>
              <a:latin typeface="Inter"/>
            </a:endParaRPr>
          </a:p>
          <a:p>
            <a:endParaRPr lang="zh-CN" altLang="en-US" dirty="0"/>
          </a:p>
        </p:txBody>
      </p:sp>
      <p:pic>
        <p:nvPicPr>
          <p:cNvPr id="6" name="图片 5"/>
          <p:cNvPicPr>
            <a:picLocks noChangeAspect="1"/>
          </p:cNvPicPr>
          <p:nvPr/>
        </p:nvPicPr>
        <p:blipFill>
          <a:blip r:embed="rId1"/>
          <a:stretch>
            <a:fillRect/>
          </a:stretch>
        </p:blipFill>
        <p:spPr>
          <a:xfrm>
            <a:off x="9248244" y="4179221"/>
            <a:ext cx="2719052" cy="225571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34459" y="397979"/>
            <a:ext cx="10515600" cy="494521"/>
          </a:xfrm>
          <a:solidFill>
            <a:schemeClr val="accent1">
              <a:lumMod val="20000"/>
              <a:lumOff val="80000"/>
            </a:schemeClr>
          </a:solidFill>
        </p:spPr>
        <p:txBody>
          <a:bodyPr>
            <a:noAutofit/>
          </a:bodyPr>
          <a:lstStyle/>
          <a:p>
            <a:r>
              <a:rPr lang="en-US" altLang="zh-CN" sz="2800" b="1" dirty="0">
                <a:solidFill>
                  <a:srgbClr val="FF0000"/>
                </a:solidFill>
              </a:rPr>
              <a:t>P1</a:t>
            </a:r>
            <a:r>
              <a:rPr lang="zh-CN" altLang="en-US" sz="2800" b="1" dirty="0">
                <a:solidFill>
                  <a:srgbClr val="FF0000"/>
                </a:solidFill>
              </a:rPr>
              <a:t>：语言进阶版</a:t>
            </a:r>
            <a:r>
              <a:rPr lang="en-US" altLang="zh-CN" sz="2800" b="1" dirty="0">
                <a:solidFill>
                  <a:srgbClr val="FF0000"/>
                </a:solidFill>
              </a:rPr>
              <a:t>+</a:t>
            </a:r>
            <a:r>
              <a:rPr lang="zh-CN" altLang="en-US" sz="2800" b="1" dirty="0">
                <a:solidFill>
                  <a:schemeClr val="accent1"/>
                </a:solidFill>
              </a:rPr>
              <a:t>前文取材</a:t>
            </a:r>
            <a:endParaRPr lang="zh-CN" altLang="en-US" sz="2800" b="1" dirty="0">
              <a:solidFill>
                <a:schemeClr val="accent1"/>
              </a:solidFill>
            </a:endParaRPr>
          </a:p>
        </p:txBody>
      </p:sp>
      <p:sp>
        <p:nvSpPr>
          <p:cNvPr id="5" name="文本框 4"/>
          <p:cNvSpPr txBox="1"/>
          <p:nvPr/>
        </p:nvSpPr>
        <p:spPr>
          <a:xfrm>
            <a:off x="334459" y="1085508"/>
            <a:ext cx="9938625" cy="4832092"/>
          </a:xfrm>
          <a:prstGeom prst="rect">
            <a:avLst/>
          </a:prstGeom>
          <a:solidFill>
            <a:schemeClr val="accent4">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rgbClr val="404040"/>
                </a:solidFill>
                <a:effectLst/>
                <a:uLnTx/>
                <a:uFillTx/>
                <a:latin typeface="Times New Roman" panose="02020603050405020304" pitchFamily="18" charset="0"/>
                <a:ea typeface="等线" panose="02010600030101010101" charset="-122"/>
                <a:cs typeface="+mn-cs"/>
              </a:rPr>
              <a:t>I found a soft cardboard box and lined it with a warm towel, just like the tiny glass home I once built for my ant colony. Carefully, I placed the trembling bird inside, noticing how its wings shivered</a:t>
            </a:r>
            <a:r>
              <a:rPr kumimoji="0" lang="en-US" altLang="zh-CN" sz="2800" b="0" i="0" u="none" strike="noStrike" kern="1200" cap="none" spc="0" normalizeH="0" baseline="0" noProof="0" dirty="0">
                <a:ln>
                  <a:noFill/>
                </a:ln>
                <a:solidFill>
                  <a:schemeClr val="accent1"/>
                </a:solidFill>
                <a:effectLst/>
                <a:uLnTx/>
                <a:uFillTx/>
                <a:latin typeface="Times New Roman" panose="02020603050405020304" pitchFamily="18" charset="0"/>
                <a:ea typeface="等线" panose="02010600030101010101" charset="-122"/>
                <a:cs typeface="+mn-cs"/>
              </a:rPr>
              <a:t>. </a:t>
            </a:r>
            <a:r>
              <a:rPr kumimoji="0" lang="en-US" altLang="zh-CN" sz="2800" b="0" i="0" u="none" strike="noStrike" kern="1200" cap="none" spc="0" normalizeH="0" baseline="0" noProof="0" dirty="0">
                <a:ln>
                  <a:noFill/>
                </a:ln>
                <a:solidFill>
                  <a:srgbClr val="404040"/>
                </a:solidFill>
                <a:effectLst/>
                <a:uLnTx/>
                <a:uFillTx/>
                <a:latin typeface="Times New Roman" panose="02020603050405020304" pitchFamily="18" charset="0"/>
                <a:ea typeface="等线" panose="02010600030101010101" charset="-122"/>
                <a:cs typeface="+mn-cs"/>
              </a:rPr>
              <a:t>I brought some wet breadcrumbs and a small water dish, arranging them gently </a:t>
            </a:r>
            <a:r>
              <a:rPr kumimoji="0" lang="en-US" altLang="zh-CN" sz="2800" b="0" i="0" u="none" strike="noStrike" kern="1200" cap="none" spc="0" normalizeH="0" baseline="0" noProof="0" dirty="0">
                <a:ln>
                  <a:noFill/>
                </a:ln>
                <a:solidFill>
                  <a:schemeClr val="accent1"/>
                </a:solidFill>
                <a:effectLst/>
                <a:uLnTx/>
                <a:uFillTx/>
                <a:latin typeface="Times New Roman" panose="02020603050405020304" pitchFamily="18" charset="0"/>
                <a:ea typeface="等线" panose="02010600030101010101" charset="-122"/>
                <a:cs typeface="+mn-cs"/>
              </a:rPr>
              <a:t>like I used to place sugar crystals for the ants</a:t>
            </a:r>
            <a:r>
              <a:rPr kumimoji="0" lang="en-US" altLang="zh-CN" sz="2800" b="0" i="0" u="none" strike="noStrike" kern="1200" cap="none" spc="0" normalizeH="0" baseline="0" noProof="0" dirty="0">
                <a:ln>
                  <a:noFill/>
                </a:ln>
                <a:solidFill>
                  <a:srgbClr val="404040"/>
                </a:solidFill>
                <a:effectLst/>
                <a:uLnTx/>
                <a:uFillTx/>
                <a:latin typeface="Times New Roman" panose="02020603050405020304" pitchFamily="18" charset="0"/>
                <a:ea typeface="等线" panose="02010600030101010101" charset="-122"/>
                <a:cs typeface="+mn-cs"/>
              </a:rPr>
              <a:t>. “Don’t be afraid,” I whispered, sitting cross-legged beside the box. The pigeon’s golden eyes locked onto mine, wide and pleading. Minutes ticked by. Then, like the ants finally trusting my hand, it tilted its head and pecked a crumb. My breath caught. When I reached to smooth its messy feathers, it stayed still—just like those ants once paused on my fingertip, testing the bond between us.</a:t>
            </a:r>
            <a:endParaRPr kumimoji="0" lang="zh-CN" altLang="en-US" sz="2800" b="0" i="0" u="none" strike="noStrike" kern="1200" cap="none" spc="0" normalizeH="0" baseline="0" noProof="0" dirty="0">
              <a:ln>
                <a:noFill/>
              </a:ln>
              <a:solidFill>
                <a:srgbClr val="404040"/>
              </a:solidFill>
              <a:effectLst/>
              <a:uLnTx/>
              <a:uFillTx/>
              <a:latin typeface="Times New Roman" panose="02020603050405020304" pitchFamily="18" charset="0"/>
              <a:ea typeface="等线" panose="02010600030101010101" charset="-122"/>
              <a:cs typeface="+mn-cs"/>
            </a:endParaRPr>
          </a:p>
        </p:txBody>
      </p:sp>
      <p:pic>
        <p:nvPicPr>
          <p:cNvPr id="7" name="图片 6"/>
          <p:cNvPicPr>
            <a:picLocks noChangeAspect="1"/>
          </p:cNvPicPr>
          <p:nvPr/>
        </p:nvPicPr>
        <p:blipFill>
          <a:blip r:embed="rId1"/>
          <a:stretch>
            <a:fillRect/>
          </a:stretch>
        </p:blipFill>
        <p:spPr>
          <a:xfrm>
            <a:off x="10232977" y="4850383"/>
            <a:ext cx="1959023" cy="162519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72787" y="113255"/>
            <a:ext cx="10515600" cy="494521"/>
          </a:xfrm>
          <a:solidFill>
            <a:schemeClr val="accent1">
              <a:lumMod val="20000"/>
              <a:lumOff val="80000"/>
            </a:schemeClr>
          </a:solidFill>
        </p:spPr>
        <p:txBody>
          <a:bodyPr>
            <a:noAutofit/>
          </a:bodyPr>
          <a:lstStyle/>
          <a:p>
            <a:r>
              <a:rPr lang="en-US" altLang="zh-CN" sz="2800" b="1" dirty="0">
                <a:solidFill>
                  <a:srgbClr val="FF0000"/>
                </a:solidFill>
              </a:rPr>
              <a:t>P2</a:t>
            </a:r>
            <a:r>
              <a:rPr lang="zh-CN" altLang="en-US" sz="2800" b="1" dirty="0">
                <a:solidFill>
                  <a:srgbClr val="FF0000"/>
                </a:solidFill>
              </a:rPr>
              <a:t>：低词汇量版</a:t>
            </a:r>
            <a:endParaRPr lang="zh-CN" altLang="en-US" sz="2800" b="1" dirty="0">
              <a:solidFill>
                <a:srgbClr val="FF0000"/>
              </a:solidFill>
            </a:endParaRPr>
          </a:p>
        </p:txBody>
      </p:sp>
      <p:sp>
        <p:nvSpPr>
          <p:cNvPr id="3" name="内容占位符 2"/>
          <p:cNvSpPr>
            <a:spLocks noGrp="1"/>
          </p:cNvSpPr>
          <p:nvPr>
            <p:ph idx="1"/>
          </p:nvPr>
        </p:nvSpPr>
        <p:spPr>
          <a:xfrm>
            <a:off x="328527" y="750136"/>
            <a:ext cx="8180321" cy="5349513"/>
          </a:xfrm>
          <a:solidFill>
            <a:schemeClr val="accent4">
              <a:lumMod val="20000"/>
              <a:lumOff val="80000"/>
            </a:schemeClr>
          </a:solidFill>
        </p:spPr>
        <p:txBody>
          <a:bodyPr>
            <a:normAutofit fontScale="92500" lnSpcReduction="10000"/>
          </a:bodyPr>
          <a:lstStyle/>
          <a:p>
            <a:pPr marL="914400" lvl="2" indent="0" algn="l">
              <a:spcBef>
                <a:spcPts val="300"/>
              </a:spcBef>
              <a:buNone/>
            </a:pPr>
            <a:endParaRPr lang="zh-CN" altLang="en-US" b="0" i="0" dirty="0">
              <a:solidFill>
                <a:srgbClr val="404040"/>
              </a:solidFill>
              <a:effectLst/>
              <a:latin typeface="Inter"/>
            </a:endParaRPr>
          </a:p>
          <a:p>
            <a:r>
              <a:rPr lang="en-US" altLang="zh-CN" sz="3500" dirty="0">
                <a:solidFill>
                  <a:srgbClr val="404040"/>
                </a:solidFill>
                <a:latin typeface="Times New Roman" panose="02020603050405020304" pitchFamily="18" charset="0"/>
              </a:rPr>
              <a:t>I jumped out of bed and ran to the box. The pigeon was flapping its wings happily, grains scattered around it. “It ate!” I shouted. My mom smiled and opened the window. The pigeon hopped onto my hand, its tiny feet tickling my skin. For a moment, we looked at each other—I didn’t want to let go, but I knew what to do. With a shaky breath, I lifted my hand. The pigeon paused, then flew out the window into the sunny sky. My heart felt heavy but warm. Maybe it wasn’t our pet, but it was free. And that was the best kind of ending.</a:t>
            </a:r>
            <a:endParaRPr lang="zh-CN" altLang="en-US" sz="3500" dirty="0">
              <a:solidFill>
                <a:srgbClr val="404040"/>
              </a:solidFill>
              <a:latin typeface="Times New Roman" panose="02020603050405020304" pitchFamily="18" charset="0"/>
            </a:endParaRPr>
          </a:p>
        </p:txBody>
      </p:sp>
      <p:pic>
        <p:nvPicPr>
          <p:cNvPr id="6" name="图片 5"/>
          <p:cNvPicPr>
            <a:picLocks noChangeAspect="1"/>
          </p:cNvPicPr>
          <p:nvPr/>
        </p:nvPicPr>
        <p:blipFill>
          <a:blip r:embed="rId1"/>
          <a:stretch>
            <a:fillRect/>
          </a:stretch>
        </p:blipFill>
        <p:spPr>
          <a:xfrm>
            <a:off x="9248244" y="4179221"/>
            <a:ext cx="2719052" cy="225571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34459" y="397979"/>
            <a:ext cx="10515600" cy="494521"/>
          </a:xfrm>
          <a:solidFill>
            <a:schemeClr val="accent1">
              <a:lumMod val="20000"/>
              <a:lumOff val="80000"/>
            </a:schemeClr>
          </a:solidFill>
        </p:spPr>
        <p:txBody>
          <a:bodyPr>
            <a:noAutofit/>
          </a:bodyPr>
          <a:lstStyle/>
          <a:p>
            <a:r>
              <a:rPr lang="en-US" altLang="zh-CN" sz="2800" b="1" dirty="0">
                <a:solidFill>
                  <a:srgbClr val="FF0000"/>
                </a:solidFill>
              </a:rPr>
              <a:t>P2</a:t>
            </a:r>
            <a:r>
              <a:rPr lang="zh-CN" altLang="en-US" sz="2800" b="1" dirty="0">
                <a:solidFill>
                  <a:srgbClr val="FF0000"/>
                </a:solidFill>
              </a:rPr>
              <a:t>：语言进阶版</a:t>
            </a:r>
            <a:endParaRPr lang="zh-CN" altLang="en-US" sz="2800" b="1" dirty="0">
              <a:solidFill>
                <a:srgbClr val="FF0000"/>
              </a:solidFill>
            </a:endParaRPr>
          </a:p>
        </p:txBody>
      </p:sp>
      <p:sp>
        <p:nvSpPr>
          <p:cNvPr id="5" name="文本框 4"/>
          <p:cNvSpPr txBox="1"/>
          <p:nvPr/>
        </p:nvSpPr>
        <p:spPr>
          <a:xfrm>
            <a:off x="399919" y="1348329"/>
            <a:ext cx="9308948" cy="4832092"/>
          </a:xfrm>
          <a:prstGeom prst="rect">
            <a:avLst/>
          </a:prstGeom>
          <a:solidFill>
            <a:schemeClr val="accent4">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rgbClr val="404040"/>
                </a:solidFill>
                <a:effectLst/>
                <a:uLnTx/>
                <a:uFillTx/>
                <a:latin typeface="Times New Roman" panose="02020603050405020304" pitchFamily="18" charset="0"/>
                <a:ea typeface="等线" panose="02010600030101010101" charset="-122"/>
                <a:cs typeface="+mn-cs"/>
              </a:rPr>
              <a:t>Leaping from my bed, I rushed to the box. The pigeon, full of new life, flapped its shiny wings, scattering grains around. "It ate!" I cried, excited. Mom opened the window with a smile, and the morning sun shone in. The pigeon jumped onto my hand, its claws pricking me, reminding me it was wild. Our eyes met - mine sad to let go, its eyes showing something I couldn't read. With a shaky breath, I lifted my hand up. The pigeon paused, then flew into the bright sun. My heart ached a bit, but I also felt light. I knew it wasn't a pet, but a great memory. I understood that sometimes, the best way to keep a connection is to set something free, so it can live as it should.</a:t>
            </a:r>
            <a:endParaRPr kumimoji="0" lang="en-US" altLang="zh-CN" sz="2800" b="0" i="0" u="none" strike="noStrike" kern="1200" cap="none" spc="0" normalizeH="0" baseline="0" noProof="0" dirty="0">
              <a:ln>
                <a:noFill/>
              </a:ln>
              <a:solidFill>
                <a:srgbClr val="404040"/>
              </a:solidFill>
              <a:effectLst/>
              <a:uLnTx/>
              <a:uFillTx/>
              <a:latin typeface="Times New Roman" panose="02020603050405020304" pitchFamily="18" charset="0"/>
              <a:ea typeface="等线" panose="02010600030101010101" charset="-122"/>
              <a:cs typeface="+mn-cs"/>
            </a:endParaRPr>
          </a:p>
        </p:txBody>
      </p:sp>
      <p:pic>
        <p:nvPicPr>
          <p:cNvPr id="7" name="图片 6"/>
          <p:cNvPicPr>
            <a:picLocks noChangeAspect="1"/>
          </p:cNvPicPr>
          <p:nvPr/>
        </p:nvPicPr>
        <p:blipFill>
          <a:blip r:embed="rId1"/>
          <a:stretch>
            <a:fillRect/>
          </a:stretch>
        </p:blipFill>
        <p:spPr>
          <a:xfrm>
            <a:off x="9833058" y="4834821"/>
            <a:ext cx="1959023" cy="162519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3051" y="744661"/>
            <a:ext cx="11607953" cy="6027460"/>
          </a:xfrm>
          <a:solidFill>
            <a:schemeClr val="accent2">
              <a:lumMod val="40000"/>
              <a:lumOff val="60000"/>
            </a:schemeClr>
          </a:solidFill>
        </p:spPr>
        <p:txBody>
          <a:bodyPr>
            <a:normAutofit fontScale="92500" lnSpcReduction="20000"/>
          </a:bodyPr>
          <a:lstStyle/>
          <a:p>
            <a:r>
              <a:rPr lang="en-US" altLang="zh-CN" i="1" dirty="0"/>
              <a:t>So, giving up on this pigeon didn't feel right. </a:t>
            </a:r>
            <a:r>
              <a:rPr lang="en-US" altLang="zh-CN" dirty="0"/>
              <a:t>After all, I’ve always had a special place in my heart for animals. I prepared a warm and cozy corner in my room for it. Soft rags were carefully lined there, creating a comfortable nest. I talked to it softly, sharing stories of my other pets and the adventures we had together. I even played some gentle music, thinking it might soothe the </a:t>
            </a:r>
            <a:r>
              <a:rPr lang="en-US" altLang="zh-CN" dirty="0" err="1"/>
              <a:t>bird.Gradually</a:t>
            </a:r>
            <a:r>
              <a:rPr lang="en-US" altLang="zh-CN" dirty="0"/>
              <a:t>, the pigeon began to relax a bit, starting to peck at the grains and take small bites. It was a small step, but it gave me hope that it was beginning to trust me. As night fell and deepened, I took one last peek at the pigeon before drifting off to sleep.</a:t>
            </a:r>
            <a:endParaRPr lang="en-US" altLang="zh-CN" dirty="0"/>
          </a:p>
          <a:p>
            <a:r>
              <a:rPr lang="en-US" altLang="zh-CN" i="1" dirty="0"/>
              <a:t>The next morning, both my parents and I were woken up by the merry chirping of the pigeon. </a:t>
            </a:r>
            <a:r>
              <a:rPr lang="en-US" altLang="zh-CN" dirty="0"/>
              <a:t>The sound was a delightful surprise, a sign that the bird was feeling more at ease. As we gathered in my room, the pigeon slightly spread its wings as if testing the air. It seemed to have regained some of its energy overnight. I placed a few more grains on the floor, and this time, the pigeon approached the food directly, suggesting that it was slowly regaining its trust in the world around it. Seeing this, my parents and I exchanged smiles with each other. By the afternoon, the pigeon had made its way to the window. With a sudden burst of energy, the pigeon spread its wings and flew away, leaving us with a heartwarming memory.</a:t>
            </a:r>
            <a:endParaRPr lang="zh-CN" altLang="en-US" dirty="0"/>
          </a:p>
        </p:txBody>
      </p:sp>
      <p:sp>
        <p:nvSpPr>
          <p:cNvPr id="4" name="标题 1"/>
          <p:cNvSpPr>
            <a:spLocks noGrp="1"/>
          </p:cNvSpPr>
          <p:nvPr>
            <p:ph type="title"/>
          </p:nvPr>
        </p:nvSpPr>
        <p:spPr>
          <a:xfrm>
            <a:off x="348603" y="85879"/>
            <a:ext cx="10515600" cy="494521"/>
          </a:xfrm>
          <a:solidFill>
            <a:schemeClr val="accent1">
              <a:lumMod val="20000"/>
              <a:lumOff val="80000"/>
            </a:schemeClr>
          </a:solidFill>
        </p:spPr>
        <p:txBody>
          <a:bodyPr>
            <a:noAutofit/>
          </a:bodyPr>
          <a:lstStyle/>
          <a:p>
            <a:r>
              <a:rPr lang="zh-CN" altLang="en-US" sz="2800" b="1" dirty="0">
                <a:solidFill>
                  <a:srgbClr val="FF0000"/>
                </a:solidFill>
              </a:rPr>
              <a:t>参考范文：</a:t>
            </a:r>
            <a:endParaRPr lang="zh-CN" altLang="en-US" sz="2800" b="1" dirty="0">
              <a:solidFill>
                <a:srgbClr val="FF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80691" y="782989"/>
            <a:ext cx="11865298" cy="5935386"/>
          </a:xfrm>
          <a:solidFill>
            <a:schemeClr val="bg2"/>
          </a:solidFill>
        </p:spPr>
        <p:txBody>
          <a:bodyPr>
            <a:normAutofit fontScale="92500" lnSpcReduction="10000"/>
          </a:bodyPr>
          <a:lstStyle/>
          <a:p>
            <a:r>
              <a:rPr lang="en-US" altLang="zh-CN" sz="2000" dirty="0">
                <a:latin typeface="Times New Roman" panose="02020603050405020304" pitchFamily="18" charset="0"/>
              </a:rPr>
              <a:t>I was invited to a cookout on an old friend's farm in western </a:t>
            </a:r>
            <a:r>
              <a:rPr lang="en-US" altLang="zh-CN" sz="2000" dirty="0" err="1">
                <a:latin typeface="Times New Roman" panose="02020603050405020304" pitchFamily="18" charset="0"/>
              </a:rPr>
              <a:t>Washington.I</a:t>
            </a:r>
            <a:r>
              <a:rPr lang="en-US" altLang="zh-CN" sz="2000" dirty="0">
                <a:latin typeface="Times New Roman" panose="02020603050405020304" pitchFamily="18" charset="0"/>
              </a:rPr>
              <a:t> parked my car outside the farm and walked past a milking house which had apparently not been used in many years. A noise at a window caught my attention, so </a:t>
            </a:r>
            <a:r>
              <a:rPr lang="en-US" altLang="zh-CN" sz="2000" dirty="0" err="1">
                <a:latin typeface="Times New Roman" panose="02020603050405020304" pitchFamily="18" charset="0"/>
              </a:rPr>
              <a:t>Ientered</a:t>
            </a:r>
            <a:r>
              <a:rPr lang="en-US" altLang="zh-CN" sz="2000" dirty="0">
                <a:latin typeface="Times New Roman" panose="02020603050405020304" pitchFamily="18" charset="0"/>
              </a:rPr>
              <a:t> it. It was a hummingbird(</a:t>
            </a:r>
            <a:r>
              <a:rPr lang="zh-CN" altLang="en-US" sz="2000" dirty="0">
                <a:latin typeface="Times New Roman" panose="02020603050405020304" pitchFamily="18" charset="0"/>
              </a:rPr>
              <a:t>蜂鸟</a:t>
            </a:r>
            <a:r>
              <a:rPr lang="en-US" altLang="zh-CN" sz="2000" dirty="0">
                <a:latin typeface="Times New Roman" panose="02020603050405020304" pitchFamily="18" charset="0"/>
              </a:rPr>
              <a:t>), desperately trying to escape. She was covered in spider-webs(</a:t>
            </a:r>
            <a:r>
              <a:rPr lang="zh-CN" altLang="en-US" sz="2000" dirty="0">
                <a:latin typeface="Times New Roman" panose="02020603050405020304" pitchFamily="18" charset="0"/>
              </a:rPr>
              <a:t>蛛网</a:t>
            </a:r>
            <a:r>
              <a:rPr lang="en-US" altLang="zh-CN" sz="2000" dirty="0">
                <a:latin typeface="Times New Roman" panose="02020603050405020304" pitchFamily="18" charset="0"/>
              </a:rPr>
              <a:t>)and was barely able to move her wings. She ceased her struggle the instant I picked her up.</a:t>
            </a:r>
            <a:endParaRPr lang="en-US" altLang="zh-CN" sz="2000" dirty="0">
              <a:latin typeface="Times New Roman" panose="02020603050405020304" pitchFamily="18" charset="0"/>
            </a:endParaRPr>
          </a:p>
          <a:p>
            <a:r>
              <a:rPr lang="en-US" altLang="zh-CN" sz="2000" dirty="0">
                <a:latin typeface="Times New Roman" panose="02020603050405020304" pitchFamily="18" charset="0"/>
              </a:rPr>
              <a:t>With the bird in my cupped hand, I looked around to see how she had gotten in. The broken window glass was the likely answer. I stuffed a piece of cloth into the hole and took her outside, closing the door securely behind me.</a:t>
            </a:r>
            <a:endParaRPr lang="en-US" altLang="zh-CN" sz="2000" dirty="0">
              <a:latin typeface="Times New Roman" panose="02020603050405020304" pitchFamily="18" charset="0"/>
            </a:endParaRPr>
          </a:p>
          <a:p>
            <a:r>
              <a:rPr lang="en-US" altLang="zh-CN" sz="2000" dirty="0">
                <a:latin typeface="Times New Roman" panose="02020603050405020304" pitchFamily="18" charset="0"/>
              </a:rPr>
              <a:t>When </a:t>
            </a:r>
            <a:r>
              <a:rPr lang="en-US" altLang="zh-CN" sz="2000" dirty="0" err="1">
                <a:latin typeface="Times New Roman" panose="02020603050405020304" pitchFamily="18" charset="0"/>
              </a:rPr>
              <a:t>Iopened</a:t>
            </a:r>
            <a:r>
              <a:rPr lang="en-US" altLang="zh-CN" sz="2000" dirty="0">
                <a:latin typeface="Times New Roman" panose="02020603050405020304" pitchFamily="18" charset="0"/>
              </a:rPr>
              <a:t> my hand, the bird did not fly away; she sat looking at me with her bright eyes. I removed the sticky spider-webs that covered her head and wings. Still, she made no attempt to fly. Perhaps she had been struggling against the window too long and was too tired? Or too thirsty?</a:t>
            </a:r>
            <a:endParaRPr lang="en-US" altLang="zh-CN" sz="2000" dirty="0">
              <a:latin typeface="Times New Roman" panose="02020603050405020304" pitchFamily="18" charset="0"/>
            </a:endParaRPr>
          </a:p>
          <a:p>
            <a:r>
              <a:rPr lang="en-US" altLang="zh-CN" sz="2000" dirty="0">
                <a:latin typeface="Times New Roman" panose="02020603050405020304" pitchFamily="18" charset="0"/>
              </a:rPr>
              <a:t>As I carried her up the blackberry-lined path toward my car where I kept a water bottle, she began to move. I stopped, and she soon took wing but did not immediately fly away.</a:t>
            </a:r>
            <a:endParaRPr lang="en-US" altLang="zh-CN" sz="2000" dirty="0">
              <a:latin typeface="Times New Roman" panose="02020603050405020304" pitchFamily="18" charset="0"/>
            </a:endParaRPr>
          </a:p>
          <a:p>
            <a:r>
              <a:rPr lang="en-US" altLang="zh-CN" sz="2000" dirty="0">
                <a:latin typeface="Times New Roman" panose="02020603050405020304" pitchFamily="18" charset="0"/>
              </a:rPr>
              <a:t>Hovering(</a:t>
            </a:r>
            <a:r>
              <a:rPr lang="zh-CN" altLang="en-US" sz="2000" dirty="0">
                <a:latin typeface="Times New Roman" panose="02020603050405020304" pitchFamily="18" charset="0"/>
              </a:rPr>
              <a:t>悬停</a:t>
            </a:r>
            <a:r>
              <a:rPr lang="en-US" altLang="zh-CN" sz="2000" dirty="0">
                <a:latin typeface="Times New Roman" panose="02020603050405020304" pitchFamily="18" charset="0"/>
              </a:rPr>
              <a:t>),she approached within six inches of my face .For a very long moment, this tiny creature looked into my eyes, turning her head from side to side. Then she flew quickly out of sight.</a:t>
            </a:r>
            <a:endParaRPr lang="en-US" altLang="zh-CN" sz="2000" dirty="0">
              <a:latin typeface="Times New Roman" panose="02020603050405020304" pitchFamily="18" charset="0"/>
            </a:endParaRPr>
          </a:p>
          <a:p>
            <a:r>
              <a:rPr lang="en-US" altLang="zh-CN" sz="2000" dirty="0">
                <a:latin typeface="Times New Roman" panose="02020603050405020304" pitchFamily="18" charset="0"/>
              </a:rPr>
              <a:t>During the cookout, I told my hosts about the hummingbird incident. They promised to fix the </a:t>
            </a:r>
            <a:r>
              <a:rPr lang="en-US" altLang="zh-CN" sz="2000" dirty="0" err="1">
                <a:latin typeface="Times New Roman" panose="02020603050405020304" pitchFamily="18" charset="0"/>
              </a:rPr>
              <a:t>window.As</a:t>
            </a:r>
            <a:r>
              <a:rPr lang="en-US" altLang="zh-CN" sz="2000" dirty="0">
                <a:latin typeface="Times New Roman" panose="02020603050405020304" pitchFamily="18" charset="0"/>
              </a:rPr>
              <a:t> I was departing, my friends walked me to my car. I was standing by the car when a hummingbird flew to the center of our group and began hovering. She turned from person to person until she came to me. She again looked directly into my eyes, then let out a squeaking call and was gone. For a moment, all were speechless. Then someone </a:t>
            </a:r>
            <a:r>
              <a:rPr lang="en-US" altLang="zh-CN" sz="2000" dirty="0" err="1">
                <a:latin typeface="Times New Roman" panose="02020603050405020304" pitchFamily="18" charset="0"/>
              </a:rPr>
              <a:t>said,“She</a:t>
            </a:r>
            <a:r>
              <a:rPr lang="en-US" altLang="zh-CN" sz="2000" dirty="0">
                <a:latin typeface="Times New Roman" panose="02020603050405020304" pitchFamily="18" charset="0"/>
              </a:rPr>
              <a:t> must have come to say good-bye.”</a:t>
            </a:r>
            <a:endParaRPr lang="en-US" altLang="zh-CN" sz="2000" dirty="0">
              <a:latin typeface="Times New Roman" panose="02020603050405020304" pitchFamily="18" charset="0"/>
            </a:endParaRPr>
          </a:p>
          <a:p>
            <a:r>
              <a:rPr lang="en-US" altLang="zh-CN" sz="2000" dirty="0">
                <a:latin typeface="Times New Roman" panose="02020603050405020304" pitchFamily="18" charset="0"/>
              </a:rPr>
              <a:t>A few weeks later, I went to the farm again.</a:t>
            </a:r>
            <a:endParaRPr lang="en-US" altLang="zh-CN" sz="2000" dirty="0">
              <a:latin typeface="Times New Roman" panose="02020603050405020304" pitchFamily="18" charset="0"/>
            </a:endParaRPr>
          </a:p>
          <a:p>
            <a:r>
              <a:rPr lang="en-US" altLang="zh-CN" sz="2000" dirty="0">
                <a:latin typeface="Times New Roman" panose="02020603050405020304" pitchFamily="18" charset="0"/>
              </a:rPr>
              <a:t>I was just about to leave when the hummingbird appeared.</a:t>
            </a:r>
            <a:endParaRPr lang="en-US" altLang="zh-CN" sz="2000" dirty="0">
              <a:latin typeface="Times New Roman" panose="02020603050405020304" pitchFamily="18" charset="0"/>
            </a:endParaRPr>
          </a:p>
        </p:txBody>
      </p:sp>
      <p:sp>
        <p:nvSpPr>
          <p:cNvPr id="5" name="文本框 4"/>
          <p:cNvSpPr txBox="1"/>
          <p:nvPr/>
        </p:nvSpPr>
        <p:spPr>
          <a:xfrm>
            <a:off x="288829" y="221180"/>
            <a:ext cx="6243381" cy="400110"/>
          </a:xfrm>
          <a:prstGeom prst="rect">
            <a:avLst/>
          </a:prstGeom>
          <a:solidFill>
            <a:schemeClr val="accent1">
              <a:lumMod val="20000"/>
              <a:lumOff val="80000"/>
            </a:schemeClr>
          </a:solidFill>
        </p:spPr>
        <p:txBody>
          <a:bodyPr wrap="square">
            <a:spAutoFit/>
          </a:bodyPr>
          <a:lstStyle/>
          <a:p>
            <a:pPr lvl="1">
              <a:spcBef>
                <a:spcPts val="780"/>
              </a:spcBef>
              <a:spcAft>
                <a:spcPts val="780"/>
              </a:spcAft>
            </a:pPr>
            <a:r>
              <a:rPr lang="zh-CN" altLang="en-US" sz="2000" kern="100" dirty="0">
                <a:solidFill>
                  <a:schemeClr val="accent6">
                    <a:lumMod val="50000"/>
                  </a:schemeClr>
                </a:solidFill>
                <a:effectLst/>
                <a:latin typeface="Arial" panose="020B0604020202020204" pitchFamily="34" charset="0"/>
                <a:ea typeface="新宋体" panose="02010609030101010101" pitchFamily="49" charset="-122"/>
                <a:cs typeface="Times New Roman" panose="02020603050405020304" pitchFamily="18" charset="0"/>
              </a:rPr>
              <a:t>高考链接：</a:t>
            </a:r>
            <a:r>
              <a:rPr lang="en-US" altLang="zh-CN" sz="2000" kern="100" dirty="0">
                <a:solidFill>
                  <a:schemeClr val="accent6">
                    <a:lumMod val="50000"/>
                  </a:schemeClr>
                </a:solidFill>
                <a:effectLst/>
                <a:latin typeface="Arial" panose="020B0604020202020204" pitchFamily="34" charset="0"/>
                <a:ea typeface="新宋体" panose="02010609030101010101" pitchFamily="49" charset="-122"/>
                <a:cs typeface="Times New Roman" panose="02020603050405020304" pitchFamily="18" charset="0"/>
              </a:rPr>
              <a:t>2023</a:t>
            </a:r>
            <a:r>
              <a:rPr lang="zh-CN" altLang="zh-CN" sz="2000" kern="100" dirty="0">
                <a:solidFill>
                  <a:schemeClr val="accent6">
                    <a:lumMod val="50000"/>
                  </a:schemeClr>
                </a:solidFill>
                <a:effectLst/>
                <a:latin typeface="Arial" panose="020B0604020202020204" pitchFamily="34" charset="0"/>
                <a:ea typeface="新宋体" panose="02010609030101010101" pitchFamily="49" charset="-122"/>
                <a:cs typeface="Times New Roman" panose="02020603050405020304" pitchFamily="18" charset="0"/>
              </a:rPr>
              <a:t>年浙江</a:t>
            </a:r>
            <a:r>
              <a:rPr lang="en-US" altLang="zh-CN" sz="2000" kern="100" dirty="0">
                <a:solidFill>
                  <a:schemeClr val="accent6">
                    <a:lumMod val="50000"/>
                  </a:schemeClr>
                </a:solidFill>
                <a:effectLst/>
                <a:latin typeface="Arial" panose="020B0604020202020204" pitchFamily="34" charset="0"/>
                <a:ea typeface="新宋体" panose="02010609030101010101" pitchFamily="49" charset="-122"/>
                <a:cs typeface="Times New Roman" panose="02020603050405020304" pitchFamily="18" charset="0"/>
              </a:rPr>
              <a:t>1</a:t>
            </a:r>
            <a:r>
              <a:rPr lang="zh-CN" altLang="zh-CN" sz="2000" kern="100" dirty="0">
                <a:solidFill>
                  <a:schemeClr val="accent6">
                    <a:lumMod val="50000"/>
                  </a:schemeClr>
                </a:solidFill>
                <a:effectLst/>
                <a:latin typeface="Arial" panose="020B0604020202020204" pitchFamily="34" charset="0"/>
                <a:ea typeface="新宋体" panose="02010609030101010101" pitchFamily="49" charset="-122"/>
                <a:cs typeface="Times New Roman" panose="02020603050405020304" pitchFamily="18" charset="0"/>
              </a:rPr>
              <a:t>月续写</a:t>
            </a:r>
            <a:endParaRPr lang="zh-CN" altLang="zh-CN" sz="2000" kern="100" dirty="0">
              <a:solidFill>
                <a:schemeClr val="accent6">
                  <a:lumMod val="50000"/>
                </a:schemeClr>
              </a:solidFill>
              <a:effectLst/>
              <a:latin typeface="Arial" panose="020B0604020202020204" pitchFamily="34" charset="0"/>
              <a:ea typeface="新宋体" panose="02010609030101010101" pitchFamily="49" charset="-122"/>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新建文件夹 (3)\875869dd1e15439副本.jpg"/>
          <p:cNvPicPr>
            <a:picLocks noChangeAspect="1" noChangeArrowheads="1"/>
          </p:cNvPicPr>
          <p:nvPr/>
        </p:nvPicPr>
        <p:blipFill>
          <a:blip r:embed="rId1" cstate="print"/>
          <a:srcRect/>
          <a:stretch>
            <a:fillRect/>
          </a:stretch>
        </p:blipFill>
        <p:spPr bwMode="auto">
          <a:xfrm>
            <a:off x="3762" y="-864649"/>
            <a:ext cx="12188238" cy="6862231"/>
          </a:xfrm>
          <a:prstGeom prst="rect">
            <a:avLst/>
          </a:prstGeom>
          <a:noFill/>
        </p:spPr>
      </p:pic>
      <p:sp>
        <p:nvSpPr>
          <p:cNvPr id="11" name="TextBox 26"/>
          <p:cNvSpPr txBox="1"/>
          <p:nvPr/>
        </p:nvSpPr>
        <p:spPr>
          <a:xfrm>
            <a:off x="3649110" y="1340539"/>
            <a:ext cx="8030022" cy="1732782"/>
          </a:xfrm>
          <a:prstGeom prst="rect">
            <a:avLst/>
          </a:prstGeom>
          <a:solidFill>
            <a:schemeClr val="accent3">
              <a:lumMod val="20000"/>
              <a:lumOff val="80000"/>
            </a:schemeClr>
          </a:solidFill>
        </p:spPr>
        <p:txBody>
          <a:bodyPr wrap="square" rtlCol="0">
            <a:spAutoFit/>
          </a:bodyPr>
          <a:lstStyle/>
          <a:p>
            <a:pPr marL="0" marR="0" lvl="0" indent="0" algn="l" defTabSz="1218565" rtl="0" eaLnBrk="1" fontAlgn="base" latinLnBrk="0" hangingPunct="1">
              <a:lnSpc>
                <a:spcPct val="100000"/>
              </a:lnSpc>
              <a:spcBef>
                <a:spcPct val="0"/>
              </a:spcBef>
              <a:spcAft>
                <a:spcPct val="0"/>
              </a:spcAft>
              <a:buClrTx/>
              <a:buSzTx/>
              <a:buFontTx/>
              <a:buNone/>
              <a:defRPr/>
            </a:pPr>
            <a:r>
              <a:rPr kumimoji="0" lang="zh-CN" altLang="en-US" sz="5330" b="1"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ea"/>
                <a:sym typeface="+mn-lt"/>
              </a:rPr>
              <a:t>高二名校协作体续写指导</a:t>
            </a:r>
            <a:endParaRPr kumimoji="0" lang="en-US" altLang="zh-CN" sz="5330" b="1"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ea"/>
              <a:sym typeface="+mn-lt"/>
            </a:endParaRPr>
          </a:p>
          <a:p>
            <a:pPr marL="0" marR="0" lvl="0" indent="0" algn="l" defTabSz="1218565" rtl="0" eaLnBrk="1" fontAlgn="base" latinLnBrk="0" hangingPunct="1">
              <a:lnSpc>
                <a:spcPct val="100000"/>
              </a:lnSpc>
              <a:spcBef>
                <a:spcPct val="0"/>
              </a:spcBef>
              <a:spcAft>
                <a:spcPct val="0"/>
              </a:spcAft>
              <a:buClrTx/>
              <a:buSzTx/>
              <a:buFontTx/>
              <a:buNone/>
              <a:defRPr/>
            </a:pPr>
            <a:r>
              <a:rPr lang="en-US" altLang="zh-CN" sz="5330" b="1" dirty="0">
                <a:solidFill>
                  <a:prstClr val="black">
                    <a:lumMod val="65000"/>
                    <a:lumOff val="35000"/>
                  </a:prstClr>
                </a:solidFill>
                <a:latin typeface="Arial" panose="020B0604020202020204"/>
                <a:ea typeface="微软雅黑" panose="020B0503020204020204" pitchFamily="34" charset="-122"/>
                <a:cs typeface="+mn-ea"/>
                <a:sym typeface="+mn-lt"/>
              </a:rPr>
              <a:t>                     </a:t>
            </a:r>
            <a:r>
              <a:rPr lang="zh-CN" altLang="en-US" sz="5330" b="1" dirty="0">
                <a:solidFill>
                  <a:srgbClr val="7030A0"/>
                </a:solidFill>
                <a:highlight>
                  <a:srgbClr val="FFFF00"/>
                </a:highlight>
                <a:latin typeface="Arial" panose="020B0604020202020204"/>
                <a:ea typeface="微软雅黑" panose="020B0503020204020204" pitchFamily="34" charset="-122"/>
                <a:cs typeface="+mn-ea"/>
                <a:sym typeface="+mn-lt"/>
              </a:rPr>
              <a:t>受伤的鸽子</a:t>
            </a:r>
            <a:endParaRPr kumimoji="0" lang="en-US" altLang="zh-CN" sz="5330" b="1" i="0" u="none" strike="noStrike" kern="1200" cap="none" spc="0" normalizeH="0" baseline="0" noProof="0" dirty="0">
              <a:ln>
                <a:noFill/>
              </a:ln>
              <a:solidFill>
                <a:srgbClr val="7030A0"/>
              </a:solidFill>
              <a:effectLst/>
              <a:highlight>
                <a:srgbClr val="FFFF00"/>
              </a:highlight>
              <a:uLnTx/>
              <a:uFillTx/>
              <a:latin typeface="Arial" panose="020B0604020202020204"/>
              <a:ea typeface="微软雅黑" panose="020B0503020204020204" pitchFamily="34" charset="-122"/>
              <a:cs typeface="+mn-ea"/>
              <a:sym typeface="+mn-lt"/>
            </a:endParaRPr>
          </a:p>
        </p:txBody>
      </p:sp>
      <p:pic>
        <p:nvPicPr>
          <p:cNvPr id="15" name="纯音乐 - 爱的协奏曲 - concerto pour unr j.mp3">
            <a:hlinkClick r:id="" action="ppaction://media"/>
          </p:cNvPr>
          <p:cNvPicPr>
            <a:picLocks noRot="1" noChangeAspect="1"/>
          </p:cNvPicPr>
          <p:nvPr>
            <a:audioFile r:link="rId2"/>
            <p:extLst>
              <p:ext uri="{DAA4B4D4-6D71-4841-9C94-3DE7FCFB9230}">
                <p14:media xmlns:p14="http://schemas.microsoft.com/office/powerpoint/2010/main" r:link="rId3"/>
              </p:ext>
            </p:extLst>
          </p:nvPr>
        </p:nvPicPr>
        <p:blipFill>
          <a:blip r:embed="rId4" cstate="print"/>
          <a:stretch>
            <a:fillRect/>
          </a:stretch>
        </p:blipFill>
        <p:spPr>
          <a:xfrm>
            <a:off x="-405452" y="165644"/>
            <a:ext cx="406275" cy="406275"/>
          </a:xfrm>
          <a:prstGeom prst="rect">
            <a:avLst/>
          </a:prstGeom>
        </p:spPr>
      </p:pic>
      <p:sp>
        <p:nvSpPr>
          <p:cNvPr id="3" name="TextBox 12"/>
          <p:cNvSpPr txBox="1"/>
          <p:nvPr/>
        </p:nvSpPr>
        <p:spPr>
          <a:xfrm>
            <a:off x="3289009" y="0"/>
            <a:ext cx="2717411" cy="1569212"/>
          </a:xfrm>
          <a:prstGeom prst="rect">
            <a:avLst/>
          </a:prstGeom>
          <a:noFill/>
        </p:spPr>
        <p:txBody>
          <a:bodyPr wrap="none" rtlCol="0">
            <a:spAutoFit/>
          </a:bodyPr>
          <a:lstStyle/>
          <a:p>
            <a:pPr marL="0" marR="0" lvl="0" indent="0" algn="l" defTabSz="1218565" rtl="0" eaLnBrk="1" fontAlgn="base" latinLnBrk="0" hangingPunct="1">
              <a:lnSpc>
                <a:spcPct val="100000"/>
              </a:lnSpc>
              <a:spcBef>
                <a:spcPct val="0"/>
              </a:spcBef>
              <a:spcAft>
                <a:spcPct val="0"/>
              </a:spcAft>
              <a:buClrTx/>
              <a:buSzTx/>
              <a:buFontTx/>
              <a:buNone/>
              <a:defRPr/>
            </a:pPr>
            <a:r>
              <a:rPr kumimoji="0" lang="en-US" altLang="zh-CN" sz="9595" b="0" i="0" u="none" strike="noStrike" kern="1200" cap="none" spc="-40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ea"/>
                <a:sym typeface="+mn-lt"/>
              </a:rPr>
              <a:t>2025</a:t>
            </a:r>
            <a:endParaRPr kumimoji="0" lang="zh-CN" altLang="en-US" sz="9595" b="0" i="0" u="none" strike="noStrike" kern="1200" cap="none" spc="-40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ea"/>
              <a:sym typeface="+mn-lt"/>
            </a:endParaRPr>
          </a:p>
        </p:txBody>
      </p:sp>
      <p:sp>
        <p:nvSpPr>
          <p:cNvPr id="4" name="标题 1"/>
          <p:cNvSpPr txBox="1"/>
          <p:nvPr/>
        </p:nvSpPr>
        <p:spPr>
          <a:xfrm>
            <a:off x="5085750" y="3645497"/>
            <a:ext cx="6764525" cy="646232"/>
          </a:xfrm>
          <a:prstGeom prst="rect">
            <a:avLst/>
          </a:prstGeom>
          <a:solidFill>
            <a:schemeClr val="accent2">
              <a:lumMod val="20000"/>
              <a:lumOff val="80000"/>
            </a:schemeClr>
          </a:solidFill>
        </p:spPr>
        <p:txBody>
          <a:bodyPr>
            <a:noAutofit/>
          </a:bodyPr>
          <a:lstStyle>
            <a:lvl1pPr algn="l" defTabSz="866775" rtl="0" eaLnBrk="1" latinLnBrk="0" hangingPunct="1">
              <a:lnSpc>
                <a:spcPct val="90000"/>
              </a:lnSpc>
              <a:spcBef>
                <a:spcPct val="0"/>
              </a:spcBef>
              <a:buNone/>
              <a:defRPr sz="4130" kern="1200">
                <a:solidFill>
                  <a:schemeClr val="tx1"/>
                </a:solidFill>
                <a:latin typeface="+mj-lt"/>
                <a:ea typeface="+mj-ea"/>
                <a:cs typeface="+mj-cs"/>
              </a:defRPr>
            </a:lvl1pPr>
          </a:lstStyle>
          <a:p>
            <a:pPr marL="0" marR="0" lvl="0" indent="0" algn="l" defTabSz="866775" rtl="0" eaLnBrk="1" fontAlgn="auto" latinLnBrk="0" hangingPunct="1">
              <a:lnSpc>
                <a:spcPct val="90000"/>
              </a:lnSpc>
              <a:spcBef>
                <a:spcPct val="0"/>
              </a:spcBef>
              <a:spcAft>
                <a:spcPts val="0"/>
              </a:spcAft>
              <a:buClrTx/>
              <a:buSzTx/>
              <a:buFontTx/>
              <a:buNone/>
              <a:defRPr/>
            </a:pPr>
            <a:r>
              <a:rPr kumimoji="0" lang="zh-CN" altLang="en-US" sz="3600" b="1" i="0" u="none" strike="noStrike" kern="1200" cap="none" spc="0" normalizeH="0" baseline="0" noProof="0" dirty="0">
                <a:ln>
                  <a:noFill/>
                </a:ln>
                <a:solidFill>
                  <a:srgbClr val="002060"/>
                </a:solidFill>
                <a:effectLst/>
                <a:uLnTx/>
                <a:uFillTx/>
                <a:latin typeface="Arial" panose="020B0604020202020204"/>
                <a:ea typeface="微软雅黑" panose="020B0503020204020204" pitchFamily="34" charset="-122"/>
                <a:cs typeface="+mj-cs"/>
              </a:rPr>
              <a:t>关注：如何设计</a:t>
            </a:r>
            <a:r>
              <a:rPr kumimoji="0" lang="zh-CN" altLang="en-US" sz="3600" b="1" i="0" u="none" strike="noStrike" kern="1200" cap="none" spc="0" normalizeH="0" baseline="0" noProof="0" dirty="0">
                <a:ln>
                  <a:noFill/>
                </a:ln>
                <a:solidFill>
                  <a:srgbClr val="002060"/>
                </a:solidFill>
                <a:effectLst/>
                <a:highlight>
                  <a:srgbClr val="00FF00"/>
                </a:highlight>
                <a:uLnTx/>
                <a:uFillTx/>
                <a:latin typeface="Arial" panose="020B0604020202020204"/>
                <a:ea typeface="微软雅黑" panose="020B0503020204020204" pitchFamily="34" charset="-122"/>
                <a:cs typeface="+mj-cs"/>
              </a:rPr>
              <a:t>人与动物互动</a:t>
            </a:r>
            <a:endParaRPr kumimoji="0" lang="zh-CN" altLang="en-US" sz="3600" b="1" i="0" u="none" strike="noStrike" kern="1200" cap="none" spc="0" normalizeH="0" baseline="0" noProof="0" dirty="0">
              <a:ln>
                <a:noFill/>
              </a:ln>
              <a:solidFill>
                <a:srgbClr val="002060"/>
              </a:solidFill>
              <a:effectLst/>
              <a:highlight>
                <a:srgbClr val="00FF00"/>
              </a:highlight>
              <a:uLnTx/>
              <a:uFillTx/>
              <a:latin typeface="Arial" panose="020B0604020202020204"/>
              <a:ea typeface="微软雅黑" panose="020B0503020204020204" pitchFamily="34" charset="-122"/>
              <a:cs typeface="+mj-cs"/>
            </a:endParaRPr>
          </a:p>
        </p:txBody>
      </p:sp>
      <p:pic>
        <p:nvPicPr>
          <p:cNvPr id="5" name="图片 4"/>
          <p:cNvPicPr>
            <a:picLocks noChangeAspect="1"/>
          </p:cNvPicPr>
          <p:nvPr/>
        </p:nvPicPr>
        <p:blipFill>
          <a:blip r:embed="rId5"/>
          <a:stretch>
            <a:fillRect/>
          </a:stretch>
        </p:blipFill>
        <p:spPr>
          <a:xfrm>
            <a:off x="10460817" y="4740227"/>
            <a:ext cx="1286367" cy="646232"/>
          </a:xfrm>
          <a:prstGeom prst="rect">
            <a:avLst/>
          </a:prstGeom>
        </p:spPr>
      </p:pic>
      <p:pic>
        <p:nvPicPr>
          <p:cNvPr id="7" name="图片 6"/>
          <p:cNvPicPr>
            <a:picLocks noChangeAspect="1"/>
          </p:cNvPicPr>
          <p:nvPr/>
        </p:nvPicPr>
        <p:blipFill>
          <a:blip r:embed="rId6">
            <a:extLst>
              <a:ext uri="{28A0092B-C50C-407E-A947-70E740481C1C}">
                <a14:useLocalDpi xmlns:a14="http://schemas.microsoft.com/office/drawing/2010/main" val="0"/>
              </a:ext>
            </a:extLst>
          </a:blip>
          <a:srcRect l="-1579" t="-1074" r="1579" b="11008"/>
          <a:stretch>
            <a:fillRect/>
          </a:stretch>
        </p:blipFill>
        <p:spPr>
          <a:xfrm>
            <a:off x="384586" y="2842928"/>
            <a:ext cx="3814207" cy="3435266"/>
          </a:xfrm>
          <a:prstGeom prst="rect">
            <a:avLst/>
          </a:prstGeom>
        </p:spPr>
      </p:pic>
    </p:spTree>
  </p:cSld>
  <p:clrMapOvr>
    <a:masterClrMapping/>
  </p:clrMapOvr>
  <p:transition spd="med" advClick="0" advTm="5000">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par>
                    <p:cTn id="7" fill="hold">
                      <p:stCondLst>
                        <p:cond delay="indefinite"/>
                      </p:stCondLst>
                      <p:childTnLst>
                        <p:par>
                          <p:cTn id="8" fill="hold">
                            <p:stCondLst>
                              <p:cond delay="0"/>
                            </p:stCondLst>
                            <p:childTnLst>
                              <p:par>
                                <p:cTn id="9" presetID="50" presetClass="entr" presetSubtype="0" decel="10000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p:cTn id="11" dur="1000" fill="hold"/>
                                        <p:tgtEl>
                                          <p:spTgt spid="1026"/>
                                        </p:tgtEl>
                                        <p:attrNameLst>
                                          <p:attrName>ppt_w</p:attrName>
                                        </p:attrNameLst>
                                      </p:cBhvr>
                                      <p:tavLst>
                                        <p:tav tm="0">
                                          <p:val>
                                            <p:strVal val="#ppt_w+.3"/>
                                          </p:val>
                                        </p:tav>
                                        <p:tav tm="100000">
                                          <p:val>
                                            <p:strVal val="#ppt_w"/>
                                          </p:val>
                                        </p:tav>
                                      </p:tavLst>
                                    </p:anim>
                                    <p:anim calcmode="lin" valueType="num">
                                      <p:cBhvr>
                                        <p:cTn id="12" dur="1000" fill="hold"/>
                                        <p:tgtEl>
                                          <p:spTgt spid="1026"/>
                                        </p:tgtEl>
                                        <p:attrNameLst>
                                          <p:attrName>ppt_h</p:attrName>
                                        </p:attrNameLst>
                                      </p:cBhvr>
                                      <p:tavLst>
                                        <p:tav tm="0">
                                          <p:val>
                                            <p:strVal val="#ppt_h"/>
                                          </p:val>
                                        </p:tav>
                                        <p:tav tm="100000">
                                          <p:val>
                                            <p:strVal val="#ppt_h"/>
                                          </p:val>
                                        </p:tav>
                                      </p:tavLst>
                                    </p:anim>
                                    <p:animEffect transition="in" filter="fade">
                                      <p:cBhvr>
                                        <p:cTn id="13" dur="1000"/>
                                        <p:tgtEl>
                                          <p:spTgt spid="1026"/>
                                        </p:tgtEl>
                                      </p:cBhvr>
                                    </p:animEffect>
                                  </p:childTnLst>
                                </p:cTn>
                              </p:par>
                            </p:childTnLst>
                          </p:cTn>
                        </p:par>
                        <p:par>
                          <p:cTn id="14" fill="hold">
                            <p:stCondLst>
                              <p:cond delay="1000"/>
                            </p:stCondLst>
                            <p:childTnLst>
                              <p:par>
                                <p:cTn id="15" presetID="45" presetClass="entr" presetSubtype="0" fill="hold" grpId="0" nodeType="afterEffect">
                                  <p:stCondLst>
                                    <p:cond delay="0"/>
                                  </p:stCondLst>
                                  <p:iterate type="lt">
                                    <p:tmPct val="10000"/>
                                  </p:iterate>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ppt_w</p:attrName>
                                        </p:attrNameLst>
                                      </p:cBhvr>
                                      <p:tavLst>
                                        <p:tav tm="0" fmla="#ppt_w*sin(2.5*pi*$)">
                                          <p:val>
                                            <p:fltVal val="0"/>
                                          </p:val>
                                        </p:tav>
                                        <p:tav tm="100000">
                                          <p:val>
                                            <p:fltVal val="1"/>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20" repeatCount="indefinite" fill="hold" display="0">
                  <p:stCondLst>
                    <p:cond delay="indefinite"/>
                  </p:stCondLst>
                  <p:endCondLst>
                    <p:cond evt="onPrev" delay="0">
                      <p:tgtEl>
                        <p:sldTgt/>
                      </p:tgtEl>
                    </p:cond>
                    <p:cond evt="onStopAudio" delay="0">
                      <p:tgtEl>
                        <p:sldTgt/>
                      </p:tgtEl>
                    </p:cond>
                  </p:endCondLst>
                </p:cTn>
                <p:tgtEl>
                  <p:spTgt spid="15"/>
                </p:tgtEl>
              </p:cMediaNode>
            </p:audio>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内容占位符 6"/>
          <p:cNvGraphicFramePr>
            <a:graphicFrameLocks noGrp="1"/>
          </p:cNvGraphicFramePr>
          <p:nvPr>
            <p:ph idx="1"/>
          </p:nvPr>
        </p:nvGraphicFramePr>
        <p:xfrm>
          <a:off x="563970" y="1111516"/>
          <a:ext cx="10923522" cy="5417711"/>
        </p:xfrm>
        <a:graphic>
          <a:graphicData uri="http://schemas.openxmlformats.org/drawingml/2006/table">
            <a:tbl>
              <a:tblPr/>
              <a:tblGrid>
                <a:gridCol w="1544078"/>
                <a:gridCol w="4522721"/>
                <a:gridCol w="4856723"/>
              </a:tblGrid>
              <a:tr h="646904">
                <a:tc>
                  <a:txBody>
                    <a:bodyPr/>
                    <a:lstStyle/>
                    <a:p>
                      <a:pPr algn="l"/>
                      <a:r>
                        <a:rPr lang="zh-CN" altLang="en-US" sz="2400" b="1" dirty="0">
                          <a:effectLst/>
                        </a:rPr>
                        <a:t>阶段</a:t>
                      </a:r>
                      <a:endParaRPr lang="zh-CN" altLang="en-US" sz="2400" b="1" dirty="0">
                        <a:effectLst/>
                      </a:endParaRPr>
                    </a:p>
                  </a:txBody>
                  <a:tcPr anchor="ctr">
                    <a:lnL>
                      <a:noFill/>
                    </a:lnL>
                    <a:lnR>
                      <a:noFill/>
                    </a:lnR>
                    <a:lnT>
                      <a:noFill/>
                    </a:lnT>
                    <a:lnB>
                      <a:noFill/>
                    </a:lnB>
                    <a:solidFill>
                      <a:schemeClr val="bg2"/>
                    </a:solidFill>
                  </a:tcPr>
                </a:tc>
                <a:tc>
                  <a:txBody>
                    <a:bodyPr/>
                    <a:lstStyle/>
                    <a:p>
                      <a:pPr algn="l"/>
                      <a:r>
                        <a:rPr lang="zh-CN" altLang="en-US" sz="2400" b="1" dirty="0">
                          <a:effectLst/>
                        </a:rPr>
                        <a:t>原文内容</a:t>
                      </a:r>
                      <a:endParaRPr lang="zh-CN" altLang="en-US" sz="2400" b="1" dirty="0">
                        <a:effectLst/>
                      </a:endParaRPr>
                    </a:p>
                  </a:txBody>
                  <a:tcPr anchor="ctr">
                    <a:lnL>
                      <a:noFill/>
                    </a:lnL>
                    <a:lnR>
                      <a:noFill/>
                    </a:lnR>
                    <a:lnT>
                      <a:noFill/>
                    </a:lnT>
                    <a:lnB>
                      <a:noFill/>
                    </a:lnB>
                    <a:solidFill>
                      <a:schemeClr val="accent2">
                        <a:lumMod val="20000"/>
                        <a:lumOff val="80000"/>
                      </a:schemeClr>
                    </a:solidFill>
                  </a:tcPr>
                </a:tc>
                <a:tc>
                  <a:txBody>
                    <a:bodyPr/>
                    <a:lstStyle/>
                    <a:p>
                      <a:pPr algn="l"/>
                      <a:r>
                        <a:rPr lang="zh-CN" altLang="en-US" sz="2400" b="1" dirty="0">
                          <a:effectLst/>
                        </a:rPr>
                        <a:t>技巧分析</a:t>
                      </a:r>
                      <a:endParaRPr lang="zh-CN" altLang="en-US" sz="2400" b="1" dirty="0">
                        <a:effectLst/>
                      </a:endParaRPr>
                    </a:p>
                  </a:txBody>
                  <a:tcPr anchor="ctr">
                    <a:lnL>
                      <a:noFill/>
                    </a:lnL>
                    <a:lnR>
                      <a:noFill/>
                    </a:lnR>
                    <a:lnT>
                      <a:noFill/>
                    </a:lnT>
                    <a:lnB>
                      <a:noFill/>
                    </a:lnB>
                    <a:solidFill>
                      <a:schemeClr val="accent4">
                        <a:lumMod val="20000"/>
                        <a:lumOff val="80000"/>
                      </a:schemeClr>
                    </a:solidFill>
                  </a:tcPr>
                </a:tc>
              </a:tr>
              <a:tr h="1564659">
                <a:tc>
                  <a:txBody>
                    <a:bodyPr/>
                    <a:lstStyle/>
                    <a:p>
                      <a:r>
                        <a:rPr lang="zh-CN" altLang="en-US" sz="2400" b="1" dirty="0">
                          <a:effectLst/>
                        </a:rPr>
                        <a:t>问题</a:t>
                      </a:r>
                      <a:endParaRPr lang="zh-CN" altLang="en-US" sz="2400" dirty="0">
                        <a:effectLst/>
                      </a:endParaRPr>
                    </a:p>
                  </a:txBody>
                  <a:tcPr anchor="ctr">
                    <a:lnL>
                      <a:noFill/>
                    </a:lnL>
                    <a:lnR>
                      <a:noFill/>
                    </a:lnR>
                    <a:lnT>
                      <a:noFill/>
                    </a:lnT>
                    <a:lnB>
                      <a:noFill/>
                    </a:lnB>
                    <a:solidFill>
                      <a:schemeClr val="bg2"/>
                    </a:solidFill>
                  </a:tcPr>
                </a:tc>
                <a:tc>
                  <a:txBody>
                    <a:bodyPr/>
                    <a:lstStyle/>
                    <a:p>
                      <a:r>
                        <a:rPr lang="zh-CN" altLang="en-US" sz="2400" dirty="0">
                          <a:effectLst/>
                        </a:rPr>
                        <a:t>蜂鸟被困蛛网，无法逃脱（“</a:t>
                      </a:r>
                      <a:r>
                        <a:rPr lang="en-US" sz="2400" dirty="0">
                          <a:effectLst/>
                        </a:rPr>
                        <a:t>covered in spider-webs... barely able to move”）</a:t>
                      </a:r>
                      <a:endParaRPr lang="en-US" sz="2400" dirty="0">
                        <a:effectLst/>
                      </a:endParaRPr>
                    </a:p>
                  </a:txBody>
                  <a:tcPr anchor="ctr">
                    <a:lnL>
                      <a:noFill/>
                    </a:lnL>
                    <a:lnR>
                      <a:noFill/>
                    </a:lnR>
                    <a:lnT>
                      <a:noFill/>
                    </a:lnT>
                    <a:lnB>
                      <a:noFill/>
                    </a:lnB>
                    <a:solidFill>
                      <a:schemeClr val="accent2">
                        <a:lumMod val="20000"/>
                        <a:lumOff val="80000"/>
                      </a:schemeClr>
                    </a:solidFill>
                  </a:tcPr>
                </a:tc>
                <a:tc>
                  <a:txBody>
                    <a:bodyPr/>
                    <a:lstStyle/>
                    <a:p>
                      <a:r>
                        <a:rPr lang="zh-CN" altLang="en-US" sz="2400" dirty="0">
                          <a:effectLst/>
                        </a:rPr>
                        <a:t>明确困境，制造紧张感。</a:t>
                      </a:r>
                      <a:endParaRPr lang="zh-CN" altLang="en-US" sz="2400" dirty="0">
                        <a:effectLst/>
                      </a:endParaRPr>
                    </a:p>
                  </a:txBody>
                  <a:tcPr anchor="ctr">
                    <a:lnL>
                      <a:noFill/>
                    </a:lnL>
                    <a:lnR>
                      <a:noFill/>
                    </a:lnR>
                    <a:lnT>
                      <a:noFill/>
                    </a:lnT>
                    <a:lnB>
                      <a:noFill/>
                    </a:lnB>
                    <a:solidFill>
                      <a:schemeClr val="accent4">
                        <a:lumMod val="20000"/>
                        <a:lumOff val="80000"/>
                      </a:schemeClr>
                    </a:solidFill>
                  </a:tcPr>
                </a:tc>
              </a:tr>
              <a:tr h="980525">
                <a:tc>
                  <a:txBody>
                    <a:bodyPr/>
                    <a:lstStyle/>
                    <a:p>
                      <a:r>
                        <a:rPr lang="zh-CN" altLang="en-US" sz="2400" b="1">
                          <a:effectLst/>
                        </a:rPr>
                        <a:t>行动</a:t>
                      </a:r>
                      <a:endParaRPr lang="zh-CN" altLang="en-US" sz="2400">
                        <a:effectLst/>
                      </a:endParaRPr>
                    </a:p>
                  </a:txBody>
                  <a:tcPr anchor="ctr">
                    <a:lnL>
                      <a:noFill/>
                    </a:lnL>
                    <a:lnR>
                      <a:noFill/>
                    </a:lnR>
                    <a:lnT>
                      <a:noFill/>
                    </a:lnT>
                    <a:lnB>
                      <a:noFill/>
                    </a:lnB>
                    <a:solidFill>
                      <a:schemeClr val="bg2"/>
                    </a:solidFill>
                  </a:tcPr>
                </a:tc>
                <a:tc>
                  <a:txBody>
                    <a:bodyPr/>
                    <a:lstStyle/>
                    <a:p>
                      <a:r>
                        <a:rPr lang="en-US" altLang="zh-CN" sz="2400" dirty="0">
                          <a:effectLst/>
                        </a:rPr>
                        <a:t>1. </a:t>
                      </a:r>
                      <a:r>
                        <a:rPr lang="zh-CN" altLang="en-US" sz="2400" dirty="0">
                          <a:effectLst/>
                        </a:rPr>
                        <a:t>清理蛛网；</a:t>
                      </a:r>
                      <a:r>
                        <a:rPr lang="en-US" altLang="zh-CN" sz="2400" dirty="0">
                          <a:effectLst/>
                        </a:rPr>
                        <a:t>2. </a:t>
                      </a:r>
                      <a:r>
                        <a:rPr lang="zh-CN" altLang="en-US" sz="2400" dirty="0">
                          <a:effectLst/>
                        </a:rPr>
                        <a:t>堵住破窗；</a:t>
                      </a:r>
                      <a:r>
                        <a:rPr lang="en-US" altLang="zh-CN" sz="2400" dirty="0">
                          <a:effectLst/>
                        </a:rPr>
                        <a:t>3. </a:t>
                      </a:r>
                      <a:r>
                        <a:rPr lang="zh-CN" altLang="en-US" sz="2400" dirty="0">
                          <a:effectLst/>
                        </a:rPr>
                        <a:t>提供水；</a:t>
                      </a:r>
                      <a:r>
                        <a:rPr lang="en-US" altLang="zh-CN" sz="2400" dirty="0">
                          <a:effectLst/>
                        </a:rPr>
                        <a:t>4. </a:t>
                      </a:r>
                      <a:r>
                        <a:rPr lang="zh-CN" altLang="en-US" sz="2400" dirty="0">
                          <a:effectLst/>
                        </a:rPr>
                        <a:t>送行告别</a:t>
                      </a:r>
                      <a:endParaRPr lang="zh-CN" altLang="en-US" sz="2400" dirty="0">
                        <a:effectLst/>
                      </a:endParaRPr>
                    </a:p>
                  </a:txBody>
                  <a:tcPr anchor="ctr">
                    <a:lnL>
                      <a:noFill/>
                    </a:lnL>
                    <a:lnR>
                      <a:noFill/>
                    </a:lnR>
                    <a:lnT>
                      <a:noFill/>
                    </a:lnT>
                    <a:lnB>
                      <a:noFill/>
                    </a:lnB>
                    <a:solidFill>
                      <a:schemeClr val="accent2">
                        <a:lumMod val="20000"/>
                        <a:lumOff val="80000"/>
                      </a:schemeClr>
                    </a:solidFill>
                  </a:tcPr>
                </a:tc>
                <a:tc>
                  <a:txBody>
                    <a:bodyPr/>
                    <a:lstStyle/>
                    <a:p>
                      <a:r>
                        <a:rPr lang="zh-CN" altLang="en-US" sz="2400" dirty="0">
                          <a:effectLst/>
                        </a:rPr>
                        <a:t>分步骤行动，体现耐心与细致。</a:t>
                      </a:r>
                      <a:endParaRPr lang="zh-CN" altLang="en-US" sz="2400" dirty="0">
                        <a:effectLst/>
                      </a:endParaRPr>
                    </a:p>
                  </a:txBody>
                  <a:tcPr anchor="ctr">
                    <a:lnL>
                      <a:noFill/>
                    </a:lnL>
                    <a:lnR>
                      <a:noFill/>
                    </a:lnR>
                    <a:lnT>
                      <a:noFill/>
                    </a:lnT>
                    <a:lnB>
                      <a:noFill/>
                    </a:lnB>
                    <a:solidFill>
                      <a:schemeClr val="accent4">
                        <a:lumMod val="20000"/>
                        <a:lumOff val="80000"/>
                      </a:schemeClr>
                    </a:solidFill>
                  </a:tcPr>
                </a:tc>
              </a:tr>
              <a:tr h="2225623">
                <a:tc>
                  <a:txBody>
                    <a:bodyPr/>
                    <a:lstStyle/>
                    <a:p>
                      <a:r>
                        <a:rPr lang="zh-CN" altLang="en-US" sz="2400" b="1" dirty="0">
                          <a:effectLst/>
                        </a:rPr>
                        <a:t>变化</a:t>
                      </a:r>
                      <a:endParaRPr lang="zh-CN" altLang="en-US" sz="2400" dirty="0">
                        <a:effectLst/>
                      </a:endParaRPr>
                    </a:p>
                  </a:txBody>
                  <a:tcPr anchor="ctr">
                    <a:lnL>
                      <a:noFill/>
                    </a:lnL>
                    <a:lnR>
                      <a:noFill/>
                    </a:lnR>
                    <a:lnT>
                      <a:noFill/>
                    </a:lnT>
                    <a:lnB>
                      <a:noFill/>
                    </a:lnB>
                    <a:solidFill>
                      <a:schemeClr val="bg2"/>
                    </a:solidFill>
                  </a:tcPr>
                </a:tc>
                <a:tc>
                  <a:txBody>
                    <a:bodyPr/>
                    <a:lstStyle/>
                    <a:p>
                      <a:r>
                        <a:rPr lang="zh-CN" altLang="en-US" sz="2400" dirty="0">
                          <a:effectLst/>
                        </a:rPr>
                        <a:t>蜂鸟从挣扎→信任→感恩（“</a:t>
                      </a:r>
                      <a:r>
                        <a:rPr lang="en-US" sz="2400" dirty="0">
                          <a:effectLst/>
                        </a:rPr>
                        <a:t>looked into my eyes... flew to say goodbye”）</a:t>
                      </a:r>
                      <a:endParaRPr lang="en-US" sz="2400" dirty="0">
                        <a:effectLst/>
                      </a:endParaRPr>
                    </a:p>
                  </a:txBody>
                  <a:tcPr anchor="ctr">
                    <a:lnL>
                      <a:noFill/>
                    </a:lnL>
                    <a:lnR>
                      <a:noFill/>
                    </a:lnR>
                    <a:lnT>
                      <a:noFill/>
                    </a:lnT>
                    <a:lnB>
                      <a:noFill/>
                    </a:lnB>
                    <a:solidFill>
                      <a:schemeClr val="accent2">
                        <a:lumMod val="20000"/>
                        <a:lumOff val="80000"/>
                      </a:schemeClr>
                    </a:solidFill>
                  </a:tcPr>
                </a:tc>
                <a:tc>
                  <a:txBody>
                    <a:bodyPr/>
                    <a:lstStyle/>
                    <a:p>
                      <a:r>
                        <a:rPr lang="zh-CN" altLang="en-US" sz="2400" dirty="0">
                          <a:effectLst/>
                        </a:rPr>
                        <a:t>通过动物行为传递情感升华。</a:t>
                      </a:r>
                      <a:endParaRPr lang="zh-CN" altLang="en-US" sz="2400" dirty="0">
                        <a:effectLst/>
                      </a:endParaRPr>
                    </a:p>
                  </a:txBody>
                  <a:tcPr anchor="ctr">
                    <a:lnL>
                      <a:noFill/>
                    </a:lnL>
                    <a:lnR>
                      <a:noFill/>
                    </a:lnR>
                    <a:lnT>
                      <a:noFill/>
                    </a:lnT>
                    <a:lnB>
                      <a:noFill/>
                    </a:lnB>
                    <a:solidFill>
                      <a:schemeClr val="accent4">
                        <a:lumMod val="20000"/>
                        <a:lumOff val="80000"/>
                      </a:schemeClr>
                    </a:solidFill>
                  </a:tcPr>
                </a:tc>
              </a:tr>
            </a:tbl>
          </a:graphicData>
        </a:graphic>
      </p:graphicFrame>
      <p:sp>
        <p:nvSpPr>
          <p:cNvPr id="9" name="文本框 8"/>
          <p:cNvSpPr txBox="1"/>
          <p:nvPr/>
        </p:nvSpPr>
        <p:spPr>
          <a:xfrm>
            <a:off x="644734" y="328773"/>
            <a:ext cx="6096912" cy="461665"/>
          </a:xfrm>
          <a:prstGeom prst="rect">
            <a:avLst/>
          </a:prstGeom>
          <a:solidFill>
            <a:schemeClr val="accent6">
              <a:lumMod val="20000"/>
              <a:lumOff val="80000"/>
            </a:schemeClr>
          </a:solidFill>
        </p:spPr>
        <p:txBody>
          <a:bodyPr wrap="square">
            <a:spAutoFit/>
          </a:bodyPr>
          <a:lstStyle/>
          <a:p>
            <a:pPr algn="l"/>
            <a:r>
              <a:rPr lang="zh-CN" altLang="en-US" sz="2400" b="1" i="0" dirty="0">
                <a:solidFill>
                  <a:srgbClr val="C00000"/>
                </a:solidFill>
                <a:effectLst/>
                <a:latin typeface="Inter"/>
              </a:rPr>
              <a:t>一、互动情节拆解（问题→行动→变化）</a:t>
            </a:r>
            <a:endParaRPr lang="zh-CN" altLang="en-US" sz="2400" b="1" i="0" dirty="0">
              <a:solidFill>
                <a:srgbClr val="C00000"/>
              </a:solidFill>
              <a:effectLst/>
              <a:latin typeface="Inte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格 11"/>
          <p:cNvGraphicFramePr>
            <a:graphicFrameLocks noGrp="1"/>
          </p:cNvGraphicFramePr>
          <p:nvPr/>
        </p:nvGraphicFramePr>
        <p:xfrm>
          <a:off x="487772" y="1138896"/>
          <a:ext cx="10515600" cy="4298057"/>
        </p:xfrm>
        <a:graphic>
          <a:graphicData uri="http://schemas.openxmlformats.org/drawingml/2006/table">
            <a:tbl>
              <a:tblPr/>
              <a:tblGrid>
                <a:gridCol w="1187716"/>
                <a:gridCol w="5822684"/>
                <a:gridCol w="3505200"/>
              </a:tblGrid>
              <a:tr h="537257">
                <a:tc>
                  <a:txBody>
                    <a:bodyPr/>
                    <a:lstStyle/>
                    <a:p>
                      <a:pPr algn="l"/>
                      <a:r>
                        <a:rPr lang="zh-CN" altLang="en-US" b="1" dirty="0">
                          <a:effectLst/>
                        </a:rPr>
                        <a:t>感官</a:t>
                      </a:r>
                      <a:endParaRPr lang="zh-CN" altLang="en-US" b="1" dirty="0">
                        <a:effectLst/>
                      </a:endParaRPr>
                    </a:p>
                  </a:txBody>
                  <a:tcPr anchor="ctr">
                    <a:lnL>
                      <a:noFill/>
                    </a:lnL>
                    <a:lnR>
                      <a:noFill/>
                    </a:lnR>
                    <a:lnT>
                      <a:noFill/>
                    </a:lnT>
                    <a:lnB>
                      <a:noFill/>
                    </a:lnB>
                    <a:noFill/>
                  </a:tcPr>
                </a:tc>
                <a:tc>
                  <a:txBody>
                    <a:bodyPr/>
                    <a:lstStyle/>
                    <a:p>
                      <a:pPr algn="l"/>
                      <a:r>
                        <a:rPr lang="zh-CN" altLang="en-US" b="1" dirty="0">
                          <a:effectLst/>
                        </a:rPr>
                        <a:t>原文例句</a:t>
                      </a:r>
                      <a:endParaRPr lang="zh-CN" altLang="en-US" b="1" dirty="0">
                        <a:effectLst/>
                      </a:endParaRPr>
                    </a:p>
                  </a:txBody>
                  <a:tcPr anchor="ctr">
                    <a:lnL>
                      <a:noFill/>
                    </a:lnL>
                    <a:lnR>
                      <a:noFill/>
                    </a:lnR>
                    <a:lnT>
                      <a:noFill/>
                    </a:lnT>
                    <a:lnB>
                      <a:noFill/>
                    </a:lnB>
                    <a:noFill/>
                  </a:tcPr>
                </a:tc>
                <a:tc>
                  <a:txBody>
                    <a:bodyPr/>
                    <a:lstStyle/>
                    <a:p>
                      <a:pPr algn="l"/>
                      <a:r>
                        <a:rPr lang="zh-CN" altLang="en-US" b="1">
                          <a:effectLst/>
                        </a:rPr>
                        <a:t>作用</a:t>
                      </a:r>
                      <a:endParaRPr lang="zh-CN" altLang="en-US" b="1">
                        <a:effectLst/>
                      </a:endParaRPr>
                    </a:p>
                  </a:txBody>
                  <a:tcPr anchor="ctr">
                    <a:lnL>
                      <a:noFill/>
                    </a:lnL>
                    <a:lnR>
                      <a:noFill/>
                    </a:lnR>
                    <a:lnT>
                      <a:noFill/>
                    </a:lnT>
                    <a:lnB>
                      <a:noFill/>
                    </a:lnB>
                    <a:noFill/>
                  </a:tcPr>
                </a:tc>
              </a:tr>
              <a:tr h="940200">
                <a:tc>
                  <a:txBody>
                    <a:bodyPr/>
                    <a:lstStyle/>
                    <a:p>
                      <a:r>
                        <a:rPr lang="zh-CN" altLang="en-US" sz="2400" b="1">
                          <a:effectLst/>
                        </a:rPr>
                        <a:t>视觉</a:t>
                      </a:r>
                      <a:endParaRPr lang="zh-CN" altLang="en-US" sz="2400">
                        <a:effectLst/>
                      </a:endParaRPr>
                    </a:p>
                  </a:txBody>
                  <a:tcPr anchor="ctr">
                    <a:lnL>
                      <a:noFill/>
                    </a:lnL>
                    <a:lnR>
                      <a:noFill/>
                    </a:lnR>
                    <a:lnT>
                      <a:noFill/>
                    </a:lnT>
                    <a:lnB>
                      <a:noFill/>
                    </a:lnB>
                    <a:solidFill>
                      <a:schemeClr val="accent4">
                        <a:lumMod val="20000"/>
                        <a:lumOff val="80000"/>
                      </a:schemeClr>
                    </a:solidFill>
                  </a:tcPr>
                </a:tc>
                <a:tc>
                  <a:txBody>
                    <a:bodyPr/>
                    <a:lstStyle/>
                    <a:p>
                      <a:r>
                        <a:rPr lang="en-US" sz="2400" dirty="0">
                          <a:effectLst/>
                        </a:rPr>
                        <a:t>“bright </a:t>
                      </a:r>
                      <a:r>
                        <a:rPr lang="en-US" sz="2400" dirty="0" err="1">
                          <a:effectLst/>
                        </a:rPr>
                        <a:t>eyes”“hovering</a:t>
                      </a:r>
                      <a:r>
                        <a:rPr lang="en-US" sz="2400" dirty="0">
                          <a:effectLst/>
                        </a:rPr>
                        <a:t>... within six inches of my face”</a:t>
                      </a:r>
                      <a:endParaRPr lang="en-US" sz="2400" dirty="0">
                        <a:effectLst/>
                      </a:endParaRPr>
                    </a:p>
                  </a:txBody>
                  <a:tcPr anchor="ctr">
                    <a:lnL>
                      <a:noFill/>
                    </a:lnL>
                    <a:lnR>
                      <a:noFill/>
                    </a:lnR>
                    <a:lnT>
                      <a:noFill/>
                    </a:lnT>
                    <a:lnB>
                      <a:noFill/>
                    </a:lnB>
                    <a:solidFill>
                      <a:schemeClr val="accent4">
                        <a:lumMod val="20000"/>
                        <a:lumOff val="80000"/>
                      </a:schemeClr>
                    </a:solidFill>
                  </a:tcPr>
                </a:tc>
                <a:tc>
                  <a:txBody>
                    <a:bodyPr/>
                    <a:lstStyle/>
                    <a:p>
                      <a:r>
                        <a:rPr lang="zh-CN" altLang="en-US" sz="2400" dirty="0">
                          <a:effectLst/>
                        </a:rPr>
                        <a:t>突出蜂鸟的灵动与互动时的专注。</a:t>
                      </a:r>
                      <a:endParaRPr lang="zh-CN" altLang="en-US" sz="2400" dirty="0">
                        <a:effectLst/>
                      </a:endParaRPr>
                    </a:p>
                  </a:txBody>
                  <a:tcPr anchor="ctr">
                    <a:lnL>
                      <a:noFill/>
                    </a:lnL>
                    <a:lnR>
                      <a:noFill/>
                    </a:lnR>
                    <a:lnT>
                      <a:noFill/>
                    </a:lnT>
                    <a:lnB>
                      <a:noFill/>
                    </a:lnB>
                    <a:solidFill>
                      <a:schemeClr val="accent4">
                        <a:lumMod val="20000"/>
                        <a:lumOff val="80000"/>
                      </a:schemeClr>
                    </a:solidFill>
                  </a:tcPr>
                </a:tc>
              </a:tr>
              <a:tr h="940200">
                <a:tc>
                  <a:txBody>
                    <a:bodyPr/>
                    <a:lstStyle/>
                    <a:p>
                      <a:r>
                        <a:rPr lang="zh-CN" altLang="en-US" sz="2400" b="1" dirty="0">
                          <a:effectLst/>
                        </a:rPr>
                        <a:t>触觉</a:t>
                      </a:r>
                      <a:endParaRPr lang="zh-CN" altLang="en-US" sz="2400" dirty="0">
                        <a:effectLst/>
                      </a:endParaRPr>
                    </a:p>
                  </a:txBody>
                  <a:tcPr anchor="ctr">
                    <a:lnL>
                      <a:noFill/>
                    </a:lnL>
                    <a:lnR>
                      <a:noFill/>
                    </a:lnR>
                    <a:lnT>
                      <a:noFill/>
                    </a:lnT>
                    <a:lnB>
                      <a:noFill/>
                    </a:lnB>
                    <a:solidFill>
                      <a:schemeClr val="accent5">
                        <a:lumMod val="20000"/>
                        <a:lumOff val="80000"/>
                      </a:schemeClr>
                    </a:solidFill>
                  </a:tcPr>
                </a:tc>
                <a:tc>
                  <a:txBody>
                    <a:bodyPr/>
                    <a:lstStyle/>
                    <a:p>
                      <a:r>
                        <a:rPr lang="en-US" sz="2400" dirty="0">
                          <a:effectLst/>
                        </a:rPr>
                        <a:t>“in my cupped </a:t>
                      </a:r>
                      <a:r>
                        <a:rPr lang="en-US" sz="2400" dirty="0" err="1">
                          <a:effectLst/>
                        </a:rPr>
                        <a:t>hand”“soft</a:t>
                      </a:r>
                      <a:r>
                        <a:rPr lang="en-US" sz="2400" dirty="0">
                          <a:effectLst/>
                        </a:rPr>
                        <a:t> wings”（</a:t>
                      </a:r>
                      <a:r>
                        <a:rPr lang="zh-CN" altLang="en-US" sz="2400" dirty="0">
                          <a:effectLst/>
                        </a:rPr>
                        <a:t>需补充想象）</a:t>
                      </a:r>
                      <a:endParaRPr lang="zh-CN" altLang="en-US" sz="2400" dirty="0">
                        <a:effectLst/>
                      </a:endParaRPr>
                    </a:p>
                  </a:txBody>
                  <a:tcPr anchor="ctr">
                    <a:lnL>
                      <a:noFill/>
                    </a:lnL>
                    <a:lnR>
                      <a:noFill/>
                    </a:lnR>
                    <a:lnT>
                      <a:noFill/>
                    </a:lnT>
                    <a:lnB>
                      <a:noFill/>
                    </a:lnB>
                    <a:solidFill>
                      <a:schemeClr val="accent5">
                        <a:lumMod val="20000"/>
                        <a:lumOff val="80000"/>
                      </a:schemeClr>
                    </a:solidFill>
                  </a:tcPr>
                </a:tc>
                <a:tc>
                  <a:txBody>
                    <a:bodyPr/>
                    <a:lstStyle/>
                    <a:p>
                      <a:r>
                        <a:rPr lang="zh-CN" altLang="en-US" sz="2400" dirty="0">
                          <a:effectLst/>
                        </a:rPr>
                        <a:t>增强真实感，拉近读者距离。</a:t>
                      </a:r>
                      <a:endParaRPr lang="zh-CN" altLang="en-US" sz="2400" dirty="0">
                        <a:effectLst/>
                      </a:endParaRPr>
                    </a:p>
                  </a:txBody>
                  <a:tcPr anchor="ctr">
                    <a:lnL>
                      <a:noFill/>
                    </a:lnL>
                    <a:lnR>
                      <a:noFill/>
                    </a:lnR>
                    <a:lnT>
                      <a:noFill/>
                    </a:lnT>
                    <a:lnB>
                      <a:noFill/>
                    </a:lnB>
                    <a:solidFill>
                      <a:schemeClr val="accent5">
                        <a:lumMod val="20000"/>
                        <a:lumOff val="80000"/>
                      </a:schemeClr>
                    </a:solidFill>
                  </a:tcPr>
                </a:tc>
              </a:tr>
              <a:tr h="940200">
                <a:tc>
                  <a:txBody>
                    <a:bodyPr/>
                    <a:lstStyle/>
                    <a:p>
                      <a:r>
                        <a:rPr lang="zh-CN" altLang="en-US" sz="2400" b="1">
                          <a:effectLst/>
                        </a:rPr>
                        <a:t>听觉</a:t>
                      </a:r>
                      <a:endParaRPr lang="zh-CN" altLang="en-US" sz="2400">
                        <a:effectLst/>
                      </a:endParaRPr>
                    </a:p>
                  </a:txBody>
                  <a:tcPr anchor="ctr">
                    <a:lnL>
                      <a:noFill/>
                    </a:lnL>
                    <a:lnR>
                      <a:noFill/>
                    </a:lnR>
                    <a:lnT>
                      <a:noFill/>
                    </a:lnT>
                    <a:lnB>
                      <a:noFill/>
                    </a:lnB>
                    <a:solidFill>
                      <a:schemeClr val="accent2">
                        <a:lumMod val="40000"/>
                        <a:lumOff val="60000"/>
                      </a:schemeClr>
                    </a:solidFill>
                  </a:tcPr>
                </a:tc>
                <a:tc>
                  <a:txBody>
                    <a:bodyPr/>
                    <a:lstStyle/>
                    <a:p>
                      <a:r>
                        <a:rPr lang="en-US" sz="2400">
                          <a:effectLst/>
                        </a:rPr>
                        <a:t>“let out a squeaking call”</a:t>
                      </a:r>
                      <a:endParaRPr lang="en-US" sz="2400">
                        <a:effectLst/>
                      </a:endParaRPr>
                    </a:p>
                  </a:txBody>
                  <a:tcPr anchor="ctr">
                    <a:lnL>
                      <a:noFill/>
                    </a:lnL>
                    <a:lnR>
                      <a:noFill/>
                    </a:lnR>
                    <a:lnT>
                      <a:noFill/>
                    </a:lnT>
                    <a:lnB>
                      <a:noFill/>
                    </a:lnB>
                    <a:solidFill>
                      <a:schemeClr val="accent2">
                        <a:lumMod val="40000"/>
                        <a:lumOff val="60000"/>
                      </a:schemeClr>
                    </a:solidFill>
                  </a:tcPr>
                </a:tc>
                <a:tc>
                  <a:txBody>
                    <a:bodyPr/>
                    <a:lstStyle/>
                    <a:p>
                      <a:r>
                        <a:rPr lang="zh-CN" altLang="en-US" sz="2400" dirty="0">
                          <a:effectLst/>
                        </a:rPr>
                        <a:t>用声音标记情感高潮（告别场景）。</a:t>
                      </a:r>
                      <a:endParaRPr lang="zh-CN" altLang="en-US" sz="2400" dirty="0">
                        <a:effectLst/>
                      </a:endParaRPr>
                    </a:p>
                  </a:txBody>
                  <a:tcPr anchor="ctr">
                    <a:lnL>
                      <a:noFill/>
                    </a:lnL>
                    <a:lnR>
                      <a:noFill/>
                    </a:lnR>
                    <a:lnT>
                      <a:noFill/>
                    </a:lnT>
                    <a:lnB>
                      <a:noFill/>
                    </a:lnB>
                    <a:solidFill>
                      <a:schemeClr val="accent2">
                        <a:lumMod val="40000"/>
                        <a:lumOff val="60000"/>
                      </a:schemeClr>
                    </a:solidFill>
                  </a:tcPr>
                </a:tc>
              </a:tr>
              <a:tr h="940200">
                <a:tc>
                  <a:txBody>
                    <a:bodyPr/>
                    <a:lstStyle/>
                    <a:p>
                      <a:r>
                        <a:rPr lang="zh-CN" altLang="en-US" sz="2400" b="1" dirty="0">
                          <a:effectLst/>
                        </a:rPr>
                        <a:t>隐喻</a:t>
                      </a:r>
                      <a:endParaRPr lang="zh-CN" altLang="en-US" sz="2400" dirty="0">
                        <a:effectLst/>
                      </a:endParaRPr>
                    </a:p>
                  </a:txBody>
                  <a:tcPr anchor="ctr">
                    <a:lnL>
                      <a:noFill/>
                    </a:lnL>
                    <a:lnR>
                      <a:noFill/>
                    </a:lnR>
                    <a:lnT>
                      <a:noFill/>
                    </a:lnT>
                    <a:lnB>
                      <a:noFill/>
                    </a:lnB>
                    <a:solidFill>
                      <a:schemeClr val="accent4">
                        <a:lumMod val="60000"/>
                        <a:lumOff val="40000"/>
                      </a:schemeClr>
                    </a:solidFill>
                  </a:tcPr>
                </a:tc>
                <a:tc>
                  <a:txBody>
                    <a:bodyPr/>
                    <a:lstStyle/>
                    <a:p>
                      <a:r>
                        <a:rPr lang="en-US" sz="2400" dirty="0">
                          <a:effectLst/>
                        </a:rPr>
                        <a:t>“blackberry-lined </a:t>
                      </a:r>
                      <a:r>
                        <a:rPr lang="en-US" sz="2400" dirty="0" err="1">
                          <a:effectLst/>
                        </a:rPr>
                        <a:t>path”“spider</a:t>
                      </a:r>
                      <a:r>
                        <a:rPr lang="en-US" sz="2400" dirty="0">
                          <a:effectLst/>
                        </a:rPr>
                        <a:t>-webs”</a:t>
                      </a:r>
                      <a:endParaRPr lang="en-US" sz="2400" dirty="0">
                        <a:effectLst/>
                      </a:endParaRPr>
                    </a:p>
                  </a:txBody>
                  <a:tcPr anchor="ctr">
                    <a:lnL>
                      <a:noFill/>
                    </a:lnL>
                    <a:lnR>
                      <a:noFill/>
                    </a:lnR>
                    <a:lnT>
                      <a:noFill/>
                    </a:lnT>
                    <a:lnB>
                      <a:noFill/>
                    </a:lnB>
                    <a:solidFill>
                      <a:schemeClr val="accent4">
                        <a:lumMod val="60000"/>
                        <a:lumOff val="40000"/>
                      </a:schemeClr>
                    </a:solidFill>
                  </a:tcPr>
                </a:tc>
                <a:tc>
                  <a:txBody>
                    <a:bodyPr/>
                    <a:lstStyle/>
                    <a:p>
                      <a:r>
                        <a:rPr lang="zh-CN" altLang="en-US" sz="2400" dirty="0">
                          <a:effectLst/>
                        </a:rPr>
                        <a:t>环境细节暗示危险与救助的艰难。</a:t>
                      </a:r>
                      <a:endParaRPr lang="zh-CN" altLang="en-US" sz="2400" dirty="0">
                        <a:effectLst/>
                      </a:endParaRPr>
                    </a:p>
                  </a:txBody>
                  <a:tcPr anchor="ctr">
                    <a:lnL>
                      <a:noFill/>
                    </a:lnL>
                    <a:lnR>
                      <a:noFill/>
                    </a:lnR>
                    <a:lnT>
                      <a:noFill/>
                    </a:lnT>
                    <a:lnB>
                      <a:noFill/>
                    </a:lnB>
                    <a:solidFill>
                      <a:schemeClr val="accent4">
                        <a:lumMod val="60000"/>
                        <a:lumOff val="40000"/>
                      </a:schemeClr>
                    </a:solidFill>
                  </a:tcPr>
                </a:tc>
              </a:tr>
            </a:tbl>
          </a:graphicData>
        </a:graphic>
      </p:graphicFrame>
      <p:sp>
        <p:nvSpPr>
          <p:cNvPr id="13" name="Rectangle 4"/>
          <p:cNvSpPr>
            <a:spLocks noChangeArrowheads="1"/>
          </p:cNvSpPr>
          <p:nvPr/>
        </p:nvSpPr>
        <p:spPr bwMode="auto">
          <a:xfrm>
            <a:off x="838200" y="25384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br>
              <a:rPr kumimoji="0" lang="zh-CN" altLang="zh-CN" sz="1800" b="0" i="0" u="none" strike="noStrike" cap="none" normalizeH="0" baseline="0">
                <a:ln>
                  <a:noFill/>
                </a:ln>
                <a:solidFill>
                  <a:schemeClr val="tx1"/>
                </a:solidFill>
                <a:effectLst/>
                <a:latin typeface="Arial" panose="020B0604020202020204" pitchFamily="34" charset="0"/>
              </a:rPr>
            </a:b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15" name="文本框 14"/>
          <p:cNvSpPr txBox="1"/>
          <p:nvPr/>
        </p:nvSpPr>
        <p:spPr>
          <a:xfrm>
            <a:off x="726866" y="295537"/>
            <a:ext cx="6096912" cy="461665"/>
          </a:xfrm>
          <a:prstGeom prst="rect">
            <a:avLst/>
          </a:prstGeom>
          <a:solidFill>
            <a:schemeClr val="accent6">
              <a:lumMod val="20000"/>
              <a:lumOff val="80000"/>
            </a:schemeClr>
          </a:solidFill>
        </p:spPr>
        <p:txBody>
          <a:bodyPr wrap="square">
            <a:spAutoFit/>
          </a:bodyPr>
          <a:lstStyle/>
          <a:p>
            <a:pPr algn="l"/>
            <a:r>
              <a:rPr lang="zh-CN" altLang="en-US" sz="2400" b="1" i="0" dirty="0">
                <a:solidFill>
                  <a:srgbClr val="C00000"/>
                </a:solidFill>
                <a:effectLst/>
                <a:latin typeface="Inter"/>
              </a:rPr>
              <a:t>二 感官细节运用（五感观察法）</a:t>
            </a:r>
            <a:endParaRPr lang="zh-CN" altLang="en-US" sz="2400" b="1" i="0" dirty="0">
              <a:solidFill>
                <a:srgbClr val="C00000"/>
              </a:solidFill>
              <a:effectLst/>
              <a:latin typeface="Inte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509217" y="1171747"/>
          <a:ext cx="10844583" cy="4738857"/>
        </p:xfrm>
        <a:graphic>
          <a:graphicData uri="http://schemas.openxmlformats.org/drawingml/2006/table">
            <a:tbl>
              <a:tblPr/>
              <a:tblGrid>
                <a:gridCol w="1343456"/>
                <a:gridCol w="5886266"/>
                <a:gridCol w="3614861"/>
              </a:tblGrid>
              <a:tr h="817748">
                <a:tc>
                  <a:txBody>
                    <a:bodyPr/>
                    <a:lstStyle/>
                    <a:p>
                      <a:pPr algn="l"/>
                      <a:r>
                        <a:rPr lang="zh-CN" altLang="en-US" sz="2400" b="1" dirty="0">
                          <a:effectLst/>
                        </a:rPr>
                        <a:t>阶段</a:t>
                      </a:r>
                      <a:endParaRPr lang="zh-CN" altLang="en-US" sz="2400" b="1" dirty="0">
                        <a:effectLst/>
                      </a:endParaRPr>
                    </a:p>
                  </a:txBody>
                  <a:tcPr anchor="ctr">
                    <a:lnL>
                      <a:noFill/>
                    </a:lnL>
                    <a:lnR>
                      <a:noFill/>
                    </a:lnR>
                    <a:lnT>
                      <a:noFill/>
                    </a:lnT>
                    <a:lnB>
                      <a:noFill/>
                    </a:lnB>
                    <a:noFill/>
                  </a:tcPr>
                </a:tc>
                <a:tc>
                  <a:txBody>
                    <a:bodyPr/>
                    <a:lstStyle/>
                    <a:p>
                      <a:pPr algn="l"/>
                      <a:r>
                        <a:rPr lang="zh-CN" altLang="en-US" sz="2400" b="1">
                          <a:effectLst/>
                        </a:rPr>
                        <a:t>原文线索</a:t>
                      </a:r>
                      <a:endParaRPr lang="zh-CN" altLang="en-US" sz="2400" b="1">
                        <a:effectLst/>
                      </a:endParaRPr>
                    </a:p>
                  </a:txBody>
                  <a:tcPr anchor="ctr">
                    <a:lnL>
                      <a:noFill/>
                    </a:lnL>
                    <a:lnR>
                      <a:noFill/>
                    </a:lnR>
                    <a:lnT>
                      <a:noFill/>
                    </a:lnT>
                    <a:lnB>
                      <a:noFill/>
                    </a:lnB>
                    <a:noFill/>
                  </a:tcPr>
                </a:tc>
                <a:tc>
                  <a:txBody>
                    <a:bodyPr/>
                    <a:lstStyle/>
                    <a:p>
                      <a:pPr algn="l"/>
                      <a:r>
                        <a:rPr lang="zh-CN" altLang="en-US" sz="2400" b="1">
                          <a:effectLst/>
                        </a:rPr>
                        <a:t>情感变化</a:t>
                      </a:r>
                      <a:endParaRPr lang="zh-CN" altLang="en-US" sz="2400" b="1">
                        <a:effectLst/>
                      </a:endParaRPr>
                    </a:p>
                  </a:txBody>
                  <a:tcPr anchor="ctr">
                    <a:lnL>
                      <a:noFill/>
                    </a:lnL>
                    <a:lnR>
                      <a:noFill/>
                    </a:lnR>
                    <a:lnT>
                      <a:noFill/>
                    </a:lnT>
                    <a:lnB>
                      <a:noFill/>
                    </a:lnB>
                    <a:noFill/>
                  </a:tcPr>
                </a:tc>
              </a:tr>
              <a:tr h="817748">
                <a:tc>
                  <a:txBody>
                    <a:bodyPr/>
                    <a:lstStyle/>
                    <a:p>
                      <a:r>
                        <a:rPr lang="zh-CN" altLang="en-US" sz="2400" b="1" dirty="0">
                          <a:effectLst/>
                        </a:rPr>
                        <a:t>初始</a:t>
                      </a:r>
                      <a:endParaRPr lang="zh-CN" altLang="en-US" sz="2400" dirty="0">
                        <a:effectLst/>
                      </a:endParaRPr>
                    </a:p>
                  </a:txBody>
                  <a:tcPr anchor="ctr">
                    <a:lnL>
                      <a:noFill/>
                    </a:lnL>
                    <a:lnR>
                      <a:noFill/>
                    </a:lnR>
                    <a:lnT>
                      <a:noFill/>
                    </a:lnT>
                    <a:lnB>
                      <a:noFill/>
                    </a:lnB>
                    <a:solidFill>
                      <a:schemeClr val="accent3">
                        <a:lumMod val="20000"/>
                        <a:lumOff val="80000"/>
                      </a:schemeClr>
                    </a:solidFill>
                  </a:tcPr>
                </a:tc>
                <a:tc>
                  <a:txBody>
                    <a:bodyPr/>
                    <a:lstStyle/>
                    <a:p>
                      <a:r>
                        <a:rPr lang="zh-CN" altLang="en-US" sz="2400" dirty="0">
                          <a:effectLst/>
                        </a:rPr>
                        <a:t>蜂鸟“</a:t>
                      </a:r>
                      <a:r>
                        <a:rPr lang="en-US" sz="2400" dirty="0">
                          <a:effectLst/>
                        </a:rPr>
                        <a:t>desperately trying to escape”→</a:t>
                      </a:r>
                      <a:r>
                        <a:rPr lang="zh-CN" altLang="en-US" sz="2400" dirty="0">
                          <a:effectLst/>
                        </a:rPr>
                        <a:t>绝望</a:t>
                      </a:r>
                      <a:endParaRPr lang="zh-CN" altLang="en-US" sz="2400" dirty="0">
                        <a:effectLst/>
                      </a:endParaRPr>
                    </a:p>
                  </a:txBody>
                  <a:tcPr anchor="ctr">
                    <a:lnL>
                      <a:noFill/>
                    </a:lnL>
                    <a:lnR>
                      <a:noFill/>
                    </a:lnR>
                    <a:lnT>
                      <a:noFill/>
                    </a:lnT>
                    <a:lnB>
                      <a:noFill/>
                    </a:lnB>
                    <a:solidFill>
                      <a:schemeClr val="accent3">
                        <a:lumMod val="20000"/>
                        <a:lumOff val="80000"/>
                      </a:schemeClr>
                    </a:solidFill>
                  </a:tcPr>
                </a:tc>
                <a:tc>
                  <a:txBody>
                    <a:bodyPr/>
                    <a:lstStyle/>
                    <a:p>
                      <a:r>
                        <a:rPr lang="zh-CN" altLang="en-US" sz="2400" dirty="0">
                          <a:effectLst/>
                        </a:rPr>
                        <a:t>紧张、担忧</a:t>
                      </a:r>
                      <a:endParaRPr lang="zh-CN" altLang="en-US" sz="2400" dirty="0">
                        <a:effectLst/>
                      </a:endParaRPr>
                    </a:p>
                  </a:txBody>
                  <a:tcPr anchor="ctr">
                    <a:lnL>
                      <a:noFill/>
                    </a:lnL>
                    <a:lnR>
                      <a:noFill/>
                    </a:lnR>
                    <a:lnT>
                      <a:noFill/>
                    </a:lnT>
                    <a:lnB>
                      <a:noFill/>
                    </a:lnB>
                    <a:solidFill>
                      <a:schemeClr val="accent3">
                        <a:lumMod val="20000"/>
                        <a:lumOff val="80000"/>
                      </a:schemeClr>
                    </a:solidFill>
                  </a:tcPr>
                </a:tc>
              </a:tr>
              <a:tr h="854556">
                <a:tc>
                  <a:txBody>
                    <a:bodyPr/>
                    <a:lstStyle/>
                    <a:p>
                      <a:r>
                        <a:rPr lang="zh-CN" altLang="en-US" sz="2400" b="1">
                          <a:effectLst/>
                        </a:rPr>
                        <a:t>转折</a:t>
                      </a:r>
                      <a:r>
                        <a:rPr lang="en-US" altLang="zh-CN" sz="2400" b="1">
                          <a:effectLst/>
                        </a:rPr>
                        <a:t>1</a:t>
                      </a:r>
                      <a:endParaRPr lang="zh-CN" altLang="en-US" sz="2400">
                        <a:effectLst/>
                      </a:endParaRPr>
                    </a:p>
                  </a:txBody>
                  <a:tcPr anchor="ctr">
                    <a:lnL>
                      <a:noFill/>
                    </a:lnL>
                    <a:lnR>
                      <a:noFill/>
                    </a:lnR>
                    <a:lnT>
                      <a:noFill/>
                    </a:lnT>
                    <a:lnB>
                      <a:noFill/>
                    </a:lnB>
                    <a:solidFill>
                      <a:schemeClr val="accent2">
                        <a:lumMod val="20000"/>
                        <a:lumOff val="80000"/>
                      </a:schemeClr>
                    </a:solidFill>
                  </a:tcPr>
                </a:tc>
                <a:tc>
                  <a:txBody>
                    <a:bodyPr/>
                    <a:lstStyle/>
                    <a:p>
                      <a:r>
                        <a:rPr lang="en-US" sz="2400" dirty="0">
                          <a:effectLst/>
                        </a:rPr>
                        <a:t>“ceased her struggle when picked up”→</a:t>
                      </a:r>
                      <a:r>
                        <a:rPr lang="en-US" sz="2400" dirty="0" err="1">
                          <a:effectLst/>
                        </a:rPr>
                        <a:t>初步信任</a:t>
                      </a:r>
                      <a:endParaRPr lang="en-US" sz="2400" dirty="0">
                        <a:effectLst/>
                      </a:endParaRPr>
                    </a:p>
                  </a:txBody>
                  <a:tcPr anchor="ctr">
                    <a:lnL>
                      <a:noFill/>
                    </a:lnL>
                    <a:lnR>
                      <a:noFill/>
                    </a:lnR>
                    <a:lnT>
                      <a:noFill/>
                    </a:lnT>
                    <a:lnB>
                      <a:noFill/>
                    </a:lnB>
                    <a:solidFill>
                      <a:schemeClr val="accent2">
                        <a:lumMod val="20000"/>
                        <a:lumOff val="80000"/>
                      </a:schemeClr>
                    </a:solidFill>
                  </a:tcPr>
                </a:tc>
                <a:tc>
                  <a:txBody>
                    <a:bodyPr/>
                    <a:lstStyle/>
                    <a:p>
                      <a:r>
                        <a:rPr lang="zh-CN" altLang="en-US" sz="2400" dirty="0">
                          <a:effectLst/>
                        </a:rPr>
                        <a:t>希望萌芽</a:t>
                      </a:r>
                      <a:endParaRPr lang="zh-CN" altLang="en-US" sz="2400" dirty="0">
                        <a:effectLst/>
                      </a:endParaRPr>
                    </a:p>
                  </a:txBody>
                  <a:tcPr anchor="ctr">
                    <a:lnL>
                      <a:noFill/>
                    </a:lnL>
                    <a:lnR>
                      <a:noFill/>
                    </a:lnR>
                    <a:lnT>
                      <a:noFill/>
                    </a:lnT>
                    <a:lnB>
                      <a:noFill/>
                    </a:lnB>
                    <a:solidFill>
                      <a:schemeClr val="accent2">
                        <a:lumMod val="20000"/>
                        <a:lumOff val="80000"/>
                      </a:schemeClr>
                    </a:solidFill>
                  </a:tcPr>
                </a:tc>
              </a:tr>
              <a:tr h="1431057">
                <a:tc>
                  <a:txBody>
                    <a:bodyPr/>
                    <a:lstStyle/>
                    <a:p>
                      <a:r>
                        <a:rPr lang="zh-CN" altLang="en-US" sz="2400" b="1">
                          <a:effectLst/>
                        </a:rPr>
                        <a:t>转折</a:t>
                      </a:r>
                      <a:r>
                        <a:rPr lang="en-US" altLang="zh-CN" sz="2400" b="1">
                          <a:effectLst/>
                        </a:rPr>
                        <a:t>2</a:t>
                      </a:r>
                      <a:endParaRPr lang="zh-CN" altLang="en-US" sz="2400">
                        <a:effectLst/>
                      </a:endParaRPr>
                    </a:p>
                  </a:txBody>
                  <a:tcPr anchor="ctr">
                    <a:lnL>
                      <a:noFill/>
                    </a:lnL>
                    <a:lnR>
                      <a:noFill/>
                    </a:lnR>
                    <a:lnT>
                      <a:noFill/>
                    </a:lnT>
                    <a:lnB>
                      <a:noFill/>
                    </a:lnB>
                    <a:solidFill>
                      <a:schemeClr val="accent5">
                        <a:lumMod val="20000"/>
                        <a:lumOff val="80000"/>
                      </a:schemeClr>
                    </a:solidFill>
                  </a:tcPr>
                </a:tc>
                <a:tc>
                  <a:txBody>
                    <a:bodyPr/>
                    <a:lstStyle/>
                    <a:p>
                      <a:r>
                        <a:rPr lang="en-US" sz="2400" dirty="0">
                          <a:effectLst/>
                        </a:rPr>
                        <a:t>“hovered before my face... looked into my eyes”→</a:t>
                      </a:r>
                      <a:r>
                        <a:rPr lang="zh-CN" altLang="en-US" sz="2400" dirty="0">
                          <a:effectLst/>
                        </a:rPr>
                        <a:t>建立联系</a:t>
                      </a:r>
                      <a:endParaRPr lang="zh-CN" altLang="en-US" sz="2400" dirty="0">
                        <a:effectLst/>
                      </a:endParaRPr>
                    </a:p>
                  </a:txBody>
                  <a:tcPr anchor="ctr">
                    <a:lnL>
                      <a:noFill/>
                    </a:lnL>
                    <a:lnR>
                      <a:noFill/>
                    </a:lnR>
                    <a:lnT>
                      <a:noFill/>
                    </a:lnT>
                    <a:lnB>
                      <a:noFill/>
                    </a:lnB>
                    <a:solidFill>
                      <a:schemeClr val="accent5">
                        <a:lumMod val="20000"/>
                        <a:lumOff val="80000"/>
                      </a:schemeClr>
                    </a:solidFill>
                  </a:tcPr>
                </a:tc>
                <a:tc>
                  <a:txBody>
                    <a:bodyPr/>
                    <a:lstStyle/>
                    <a:p>
                      <a:r>
                        <a:rPr lang="zh-CN" altLang="en-US" sz="2400" dirty="0">
                          <a:effectLst/>
                        </a:rPr>
                        <a:t>感动、惊喜</a:t>
                      </a:r>
                      <a:endParaRPr lang="zh-CN" altLang="en-US" sz="2400" dirty="0">
                        <a:effectLst/>
                      </a:endParaRPr>
                    </a:p>
                  </a:txBody>
                  <a:tcPr anchor="ctr">
                    <a:lnL>
                      <a:noFill/>
                    </a:lnL>
                    <a:lnR>
                      <a:noFill/>
                    </a:lnR>
                    <a:lnT>
                      <a:noFill/>
                    </a:lnT>
                    <a:lnB>
                      <a:noFill/>
                    </a:lnB>
                    <a:solidFill>
                      <a:schemeClr val="accent5">
                        <a:lumMod val="20000"/>
                        <a:lumOff val="80000"/>
                      </a:schemeClr>
                    </a:solidFill>
                  </a:tcPr>
                </a:tc>
              </a:tr>
              <a:tr h="817748">
                <a:tc>
                  <a:txBody>
                    <a:bodyPr/>
                    <a:lstStyle/>
                    <a:p>
                      <a:r>
                        <a:rPr lang="zh-CN" altLang="en-US" sz="2400" b="1">
                          <a:effectLst/>
                        </a:rPr>
                        <a:t>高潮</a:t>
                      </a:r>
                      <a:endParaRPr lang="zh-CN" altLang="en-US" sz="2400">
                        <a:effectLst/>
                      </a:endParaRPr>
                    </a:p>
                  </a:txBody>
                  <a:tcPr anchor="ctr">
                    <a:lnL>
                      <a:noFill/>
                    </a:lnL>
                    <a:lnR>
                      <a:noFill/>
                    </a:lnR>
                    <a:lnT>
                      <a:noFill/>
                    </a:lnT>
                    <a:lnB>
                      <a:noFill/>
                    </a:lnB>
                    <a:solidFill>
                      <a:schemeClr val="accent4">
                        <a:lumMod val="60000"/>
                        <a:lumOff val="40000"/>
                      </a:schemeClr>
                    </a:solidFill>
                  </a:tcPr>
                </a:tc>
                <a:tc>
                  <a:txBody>
                    <a:bodyPr/>
                    <a:lstStyle/>
                    <a:p>
                      <a:r>
                        <a:rPr lang="zh-CN" altLang="en-US" sz="2400" dirty="0">
                          <a:effectLst/>
                        </a:rPr>
                        <a:t>蜂鸟归来“</a:t>
                      </a:r>
                      <a:r>
                        <a:rPr lang="en-US" sz="2400" dirty="0">
                          <a:effectLst/>
                        </a:rPr>
                        <a:t>say goodbye”→</a:t>
                      </a:r>
                      <a:r>
                        <a:rPr lang="zh-CN" altLang="en-US" sz="2400" dirty="0">
                          <a:effectLst/>
                        </a:rPr>
                        <a:t>感恩与羁绊</a:t>
                      </a:r>
                      <a:endParaRPr lang="zh-CN" altLang="en-US" sz="2400" dirty="0">
                        <a:effectLst/>
                      </a:endParaRPr>
                    </a:p>
                  </a:txBody>
                  <a:tcPr anchor="ctr">
                    <a:lnL>
                      <a:noFill/>
                    </a:lnL>
                    <a:lnR>
                      <a:noFill/>
                    </a:lnR>
                    <a:lnT>
                      <a:noFill/>
                    </a:lnT>
                    <a:lnB>
                      <a:noFill/>
                    </a:lnB>
                    <a:solidFill>
                      <a:schemeClr val="accent4">
                        <a:lumMod val="60000"/>
                        <a:lumOff val="40000"/>
                      </a:schemeClr>
                    </a:solidFill>
                  </a:tcPr>
                </a:tc>
                <a:tc>
                  <a:txBody>
                    <a:bodyPr/>
                    <a:lstStyle/>
                    <a:p>
                      <a:r>
                        <a:rPr lang="zh-CN" altLang="en-US" sz="2400" dirty="0">
                          <a:effectLst/>
                        </a:rPr>
                        <a:t>震撼、温暖</a:t>
                      </a:r>
                      <a:endParaRPr lang="zh-CN" altLang="en-US" sz="2400" dirty="0">
                        <a:effectLst/>
                      </a:endParaRPr>
                    </a:p>
                  </a:txBody>
                  <a:tcPr anchor="ctr">
                    <a:lnL>
                      <a:noFill/>
                    </a:lnL>
                    <a:lnR>
                      <a:noFill/>
                    </a:lnR>
                    <a:lnT>
                      <a:noFill/>
                    </a:lnT>
                    <a:lnB>
                      <a:noFill/>
                    </a:lnB>
                    <a:solidFill>
                      <a:schemeClr val="accent4">
                        <a:lumMod val="60000"/>
                        <a:lumOff val="40000"/>
                      </a:schemeClr>
                    </a:solidFill>
                  </a:tcPr>
                </a:tc>
              </a:tr>
            </a:tbl>
          </a:graphicData>
        </a:graphic>
      </p:graphicFrame>
      <p:sp>
        <p:nvSpPr>
          <p:cNvPr id="6" name="文本框 5"/>
          <p:cNvSpPr txBox="1"/>
          <p:nvPr/>
        </p:nvSpPr>
        <p:spPr>
          <a:xfrm>
            <a:off x="770669" y="376568"/>
            <a:ext cx="6096912" cy="461665"/>
          </a:xfrm>
          <a:prstGeom prst="rect">
            <a:avLst/>
          </a:prstGeom>
          <a:noFill/>
        </p:spPr>
        <p:txBody>
          <a:bodyPr wrap="square">
            <a:spAutoFit/>
          </a:bodyPr>
          <a:lstStyle/>
          <a:p>
            <a:pPr algn="l"/>
            <a:r>
              <a:rPr lang="zh-CN" altLang="en-US" sz="2400" b="1" i="0" dirty="0">
                <a:solidFill>
                  <a:srgbClr val="C00000"/>
                </a:solidFill>
                <a:effectLst/>
                <a:latin typeface="Inter"/>
              </a:rPr>
              <a:t>情感递进与转折点</a:t>
            </a:r>
            <a:endParaRPr lang="zh-CN" altLang="en-US" sz="2400" b="1" i="0" dirty="0">
              <a:solidFill>
                <a:srgbClr val="C00000"/>
              </a:solidFill>
              <a:effectLst/>
              <a:latin typeface="Inte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48603" y="748471"/>
            <a:ext cx="11377984" cy="6023650"/>
          </a:xfrm>
          <a:solidFill>
            <a:schemeClr val="accent2">
              <a:lumMod val="40000"/>
              <a:lumOff val="60000"/>
            </a:schemeClr>
          </a:solidFill>
        </p:spPr>
        <p:txBody>
          <a:bodyPr>
            <a:normAutofit lnSpcReduction="10000"/>
          </a:bodyPr>
          <a:lstStyle/>
          <a:p>
            <a:r>
              <a:rPr lang="en-US" altLang="zh-CN" dirty="0">
                <a:latin typeface="Times New Roman" panose="02020603050405020304" pitchFamily="18" charset="0"/>
              </a:rPr>
              <a:t>A few weeks later, I went to the farm again. On arrival, I approached the milking house and notice that the broken window had been completely fixed, with no sign of the danger that had once threatened the small bird. I was relieved and grateful that my friends had taken my warning to heart and taken action to protect the hummingbird. I spent the afternoon exploring the farm and chatting with my friends, hoping to catch a glimpse of the little bird. However, a ripple of sadness surged through me when not seeing the lovely creature the whole day. The night screen was to hang down.</a:t>
            </a:r>
            <a:endParaRPr lang="en-US" altLang="zh-CN" dirty="0">
              <a:latin typeface="Times New Roman" panose="02020603050405020304" pitchFamily="18" charset="0"/>
            </a:endParaRPr>
          </a:p>
          <a:p>
            <a:r>
              <a:rPr lang="en-US" altLang="zh-CN" dirty="0">
                <a:latin typeface="Times New Roman" panose="02020603050405020304" pitchFamily="18" charset="0"/>
              </a:rPr>
              <a:t>I was just about to leave when the hummingbird appeared. She was flying around me and hovering just a few inches in front of my face. I was amazed and touched by this unexpected visit. The tiny bird seemed to be thanking me for rescuing her and making sure she was safe. I stood there, entranced by her beauty and grace as she flew circles around me. After a few moments, she let out a squeaking call as if bidding me farewell and flew off into the distance. As I said goodbye to the hummingbird and climbed into my car, I knew that I would always treasure the memory of that special encounter.</a:t>
            </a:r>
            <a:endParaRPr lang="en-US" altLang="zh-CN" dirty="0">
              <a:latin typeface="Times New Roman" panose="02020603050405020304" pitchFamily="18" charset="0"/>
            </a:endParaRPr>
          </a:p>
          <a:p>
            <a:endParaRPr lang="zh-CN" altLang="en-US" dirty="0"/>
          </a:p>
        </p:txBody>
      </p:sp>
      <p:sp>
        <p:nvSpPr>
          <p:cNvPr id="4" name="标题 1"/>
          <p:cNvSpPr>
            <a:spLocks noGrp="1"/>
          </p:cNvSpPr>
          <p:nvPr>
            <p:ph type="title"/>
          </p:nvPr>
        </p:nvSpPr>
        <p:spPr>
          <a:xfrm>
            <a:off x="348603" y="85879"/>
            <a:ext cx="10515600" cy="494521"/>
          </a:xfrm>
          <a:solidFill>
            <a:schemeClr val="accent1">
              <a:lumMod val="20000"/>
              <a:lumOff val="80000"/>
            </a:schemeClr>
          </a:solidFill>
        </p:spPr>
        <p:txBody>
          <a:bodyPr>
            <a:noAutofit/>
          </a:bodyPr>
          <a:lstStyle/>
          <a:p>
            <a:r>
              <a:rPr lang="zh-CN" altLang="en-US" sz="2800" b="1" dirty="0">
                <a:solidFill>
                  <a:srgbClr val="FF0000"/>
                </a:solidFill>
              </a:rPr>
              <a:t>参考范文：</a:t>
            </a:r>
            <a:endParaRPr lang="zh-CN" altLang="en-US" sz="2800" b="1" dirty="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39322" y="684122"/>
            <a:ext cx="11713355" cy="5909310"/>
          </a:xfrm>
          <a:prstGeom prst="rect">
            <a:avLst/>
          </a:prstGeom>
          <a:solidFill>
            <a:schemeClr val="accent6">
              <a:lumMod val="20000"/>
              <a:lumOff val="80000"/>
            </a:schemeClr>
          </a:solidFill>
        </p:spPr>
        <p:txBody>
          <a:bodyPr wrap="square">
            <a:spAutoFit/>
          </a:bodyPr>
          <a:lstStyle/>
          <a:p>
            <a:r>
              <a:rPr lang="en-US" altLang="zh-CN" dirty="0"/>
              <a:t>It wouldn't fly. It wouldn't eat. What was wrong with it? I thought to myself as I glanced at the pigeon.</a:t>
            </a:r>
            <a:endParaRPr lang="en-US" altLang="zh-CN" dirty="0"/>
          </a:p>
          <a:p>
            <a:r>
              <a:rPr lang="en-US" altLang="zh-CN" dirty="0"/>
              <a:t>The bird was trembling, leaning against a small tub I had placed it in. It rested on a sheet of newspaper with some grains scattered on it, but the poor thing didn't even seem to take note of it. Just as our eyes met—mine, dark brown; its fiery orange—the pigeon froze, and it puffed itself up in self-defense.</a:t>
            </a:r>
            <a:endParaRPr lang="en-US" altLang="zh-CN" dirty="0"/>
          </a:p>
          <a:p>
            <a:r>
              <a:rPr lang="en-US" altLang="zh-CN" dirty="0"/>
              <a:t>“I'm not going to hurt you,” I said softly, stroking the bird, but it kept its guard up. Its survival instincts (</a:t>
            </a:r>
            <a:r>
              <a:rPr lang="zh-CN" altLang="en-US" dirty="0"/>
              <a:t>本能</a:t>
            </a:r>
            <a:r>
              <a:rPr lang="en-US" altLang="zh-CN" dirty="0"/>
              <a:t>) were strong, no doubt, shaped by the world it had seen and the way people often treat animals.</a:t>
            </a:r>
            <a:endParaRPr lang="en-US" altLang="zh-CN" dirty="0"/>
          </a:p>
          <a:p>
            <a:r>
              <a:rPr lang="en-US" altLang="zh-CN" dirty="0"/>
              <a:t>“I have a lot of bird - friends,” I added and smiled at the bird, but it did nothing as well.</a:t>
            </a:r>
            <a:endParaRPr lang="en-US" altLang="zh-CN" dirty="0"/>
          </a:p>
          <a:p>
            <a:r>
              <a:rPr lang="en-US" altLang="zh-CN" dirty="0"/>
              <a:t>The pigeon was shaking. I found it earlier in the parking lot, seeking shelter under a motorcycle, trying to find comfort by the tire. It seemed healthy, had perfect wings, but didn't fly for some reason. Was it exhausted? Heartbroken? Abandoned? It had a look in its eye that felt like it had given up. I thought to give it an opportunity to change its mind.</a:t>
            </a:r>
            <a:endParaRPr lang="en-US" altLang="zh-CN" dirty="0"/>
          </a:p>
          <a:p>
            <a:r>
              <a:rPr lang="en-US" altLang="zh-CN" dirty="0"/>
              <a:t>I convinced my parents to let me keep the bird at our place as I thought that was its only chance to survive the night. The plan after that was to release it in the morning, though I hoped if we could become friends and end up adopting it.</a:t>
            </a:r>
            <a:endParaRPr lang="en-US" altLang="zh-CN" dirty="0"/>
          </a:p>
          <a:p>
            <a:r>
              <a:rPr lang="en-US" altLang="zh-CN" dirty="0"/>
              <a:t>I have a soft spot for animals in my heart. When I was younger and my parents didn't let me have a dog, I had all sorts of pets. I had a colony of ants once, and if you ask me, we had a unique bond. We had so much trust that I let them crawl over me. I was fine with spiders too and cared for jumping spiders, watching them hunt with fascination.</a:t>
            </a:r>
            <a:endParaRPr lang="en-US" altLang="zh-CN" dirty="0"/>
          </a:p>
          <a:p>
            <a:r>
              <a:rPr lang="en-US" altLang="zh-CN" dirty="0"/>
              <a:t>P1</a:t>
            </a:r>
            <a:r>
              <a:rPr lang="zh-CN" altLang="en-US" dirty="0"/>
              <a:t>：</a:t>
            </a:r>
            <a:r>
              <a:rPr lang="en-US" altLang="zh-CN" dirty="0"/>
              <a:t> So, giving up on this pigeon didn't feel right.</a:t>
            </a:r>
            <a:endParaRPr lang="en-US" altLang="zh-CN" dirty="0"/>
          </a:p>
          <a:p>
            <a:r>
              <a:rPr lang="en-US" altLang="zh-CN" dirty="0"/>
              <a:t>P2</a:t>
            </a:r>
            <a:r>
              <a:rPr lang="zh-CN" altLang="en-US" dirty="0"/>
              <a:t>：</a:t>
            </a:r>
            <a:r>
              <a:rPr lang="en-US" altLang="zh-CN" dirty="0"/>
              <a:t>The next morning, both my parents and I were woken up by the merry chirping of the pigeon.</a:t>
            </a:r>
            <a:endParaRPr lang="en-US" altLang="zh-CN" dirty="0"/>
          </a:p>
          <a:p>
            <a:endParaRPr lang="en-US" altLang="zh-CN" dirty="0"/>
          </a:p>
        </p:txBody>
      </p:sp>
      <p:sp>
        <p:nvSpPr>
          <p:cNvPr id="5" name="文本框 4"/>
          <p:cNvSpPr txBox="1"/>
          <p:nvPr/>
        </p:nvSpPr>
        <p:spPr>
          <a:xfrm>
            <a:off x="403814" y="135649"/>
            <a:ext cx="6096912" cy="461665"/>
          </a:xfrm>
          <a:prstGeom prst="rect">
            <a:avLst/>
          </a:prstGeom>
          <a:noFill/>
        </p:spPr>
        <p:txBody>
          <a:bodyPr wrap="square">
            <a:spAutoFit/>
          </a:bodyPr>
          <a:lstStyle/>
          <a:p>
            <a:r>
              <a:rPr lang="zh-CN" altLang="en-US" sz="2400" b="1" dirty="0">
                <a:solidFill>
                  <a:srgbClr val="C00000"/>
                </a:solidFill>
              </a:rPr>
              <a:t>高二名校协作体续写</a:t>
            </a:r>
            <a:endParaRPr lang="zh-CN" altLang="en-US" sz="2400" b="1" dirty="0">
              <a:solidFill>
                <a:srgbClr val="C00000"/>
              </a:solidFill>
            </a:endParaRPr>
          </a:p>
        </p:txBody>
      </p:sp>
    </p:spTree>
  </p:cSld>
  <p:clrMapOvr>
    <a:masterClrMapping/>
  </p:clrMapOvr>
  <p:transition spd="med" advClick="0" advTm="5000">
    <p:pull dir="l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nvPr>
        </p:nvGraphicFramePr>
        <p:xfrm>
          <a:off x="317576" y="497371"/>
          <a:ext cx="11530355" cy="6093363"/>
        </p:xfrm>
        <a:graphic>
          <a:graphicData uri="http://schemas.openxmlformats.org/drawingml/2006/table">
            <a:tbl>
              <a:tblPr firstRow="1" bandRow="1">
                <a:tableStyleId>{5C22544A-7EE6-4342-B048-85BDC9FD1C3A}</a:tableStyleId>
              </a:tblPr>
              <a:tblGrid>
                <a:gridCol w="1784996"/>
                <a:gridCol w="9745359"/>
              </a:tblGrid>
              <a:tr h="698403">
                <a:tc>
                  <a:txBody>
                    <a:bodyPr/>
                    <a:lstStyle/>
                    <a:p>
                      <a:r>
                        <a:rPr lang="en-US" altLang="zh-CN" sz="2400" dirty="0"/>
                        <a:t>Time</a:t>
                      </a:r>
                      <a:endParaRPr lang="en-US" altLang="zh-CN" sz="2400" dirty="0"/>
                    </a:p>
                    <a:p>
                      <a:endParaRPr lang="zh-CN" altLang="en-US" sz="2400" dirty="0"/>
                    </a:p>
                  </a:txBody>
                  <a:tcPr/>
                </a:tc>
                <a:tc>
                  <a:txBody>
                    <a:bodyPr/>
                    <a:lstStyle/>
                    <a:p>
                      <a:r>
                        <a:rPr lang="en-US" altLang="zh-CN" sz="2400" dirty="0"/>
                        <a:t>from the evening when the pigeon is found to the next morning.</a:t>
                      </a:r>
                      <a:endParaRPr lang="zh-CN" altLang="en-US" sz="2400" dirty="0"/>
                    </a:p>
                  </a:txBody>
                  <a:tcPr/>
                </a:tc>
              </a:tr>
              <a:tr h="698403">
                <a:tc>
                  <a:txBody>
                    <a:bodyPr/>
                    <a:lstStyle/>
                    <a:p>
                      <a:r>
                        <a:rPr lang="en-US" altLang="zh-CN" sz="2400" dirty="0"/>
                        <a:t>Place</a:t>
                      </a:r>
                      <a:endParaRPr lang="zh-CN" altLang="en-US" sz="2400" dirty="0"/>
                    </a:p>
                  </a:txBody>
                  <a:tcPr/>
                </a:tc>
                <a:tc>
                  <a:txBody>
                    <a:bodyPr/>
                    <a:lstStyle/>
                    <a:p>
                      <a:r>
                        <a:rPr lang="en-US" altLang="zh-CN" sz="2400" dirty="0"/>
                        <a:t>Home, cinema</a:t>
                      </a:r>
                      <a:endParaRPr lang="en-US" altLang="zh-CN" sz="2400" dirty="0"/>
                    </a:p>
                  </a:txBody>
                  <a:tcPr/>
                </a:tc>
              </a:tr>
              <a:tr h="460895">
                <a:tc>
                  <a:txBody>
                    <a:bodyPr/>
                    <a:lstStyle/>
                    <a:p>
                      <a:r>
                        <a:rPr lang="en-US" altLang="zh-CN" sz="2400" dirty="0"/>
                        <a:t>Characters</a:t>
                      </a:r>
                      <a:endParaRPr lang="zh-CN" altLang="en-US" sz="2400" dirty="0"/>
                    </a:p>
                  </a:txBody>
                  <a:tcPr/>
                </a:tc>
                <a:tc>
                  <a:txBody>
                    <a:bodyPr/>
                    <a:lstStyle/>
                    <a:p>
                      <a:r>
                        <a:rPr lang="en-US" altLang="zh-CN" sz="2400" dirty="0"/>
                        <a:t> The main character is “I”. In the story, “I” am the one who discovers the pigeon, observes its conditions, and tries to help it. “I” show great concern and efforts in taking care of the pigeon. There are also “my parents” who agree to let “me” keep the pigeon at home for the night.</a:t>
                      </a:r>
                      <a:endParaRPr lang="zh-CN" altLang="en-US" sz="2400" dirty="0"/>
                    </a:p>
                  </a:txBody>
                  <a:tcPr/>
                </a:tc>
              </a:tr>
              <a:tr h="1008805">
                <a:tc>
                  <a:txBody>
                    <a:bodyPr/>
                    <a:lstStyle/>
                    <a:p>
                      <a:r>
                        <a:rPr lang="en-US" altLang="zh-CN" sz="2400" dirty="0"/>
                        <a:t>Main Conflict</a:t>
                      </a:r>
                      <a:endParaRPr lang="zh-CN" altLang="en-US" sz="2400" dirty="0"/>
                    </a:p>
                  </a:txBody>
                  <a:tcPr/>
                </a:tc>
                <a:tc>
                  <a:txBody>
                    <a:bodyPr/>
                    <a:lstStyle/>
                    <a:p>
                      <a:r>
                        <a:rPr lang="en-US" altLang="zh-CN" sz="2400" dirty="0"/>
                        <a:t>The main conflict centers around the pigeon. The pigeon refuses to fly and eat, showing abnormal behavior. “I” am unsure about what has happened to it, whether it is exhausted, heart - broken, or abandoned. “I” want to help it, become its friend, and even adopt it, but the pigeon is on high alert against “me”, making it difficult for “me” to rescue and get close to it. Additionally, “I” am in a dilemma about whether to release the pigeon as originally planned the next morning, as “I” am not certain if the pigeon wants to stay and if it is truly beneficial for the pigeon.</a:t>
                      </a:r>
                      <a:endParaRPr lang="zh-CN" altLang="en-US" sz="2400" dirty="0"/>
                    </a:p>
                  </a:txBody>
                  <a:tcPr/>
                </a:tc>
              </a:tr>
            </a:tbl>
          </a:graphicData>
        </a:graphic>
      </p:graphicFrame>
      <p:sp>
        <p:nvSpPr>
          <p:cNvPr id="6" name="文本框 5"/>
          <p:cNvSpPr txBox="1"/>
          <p:nvPr/>
        </p:nvSpPr>
        <p:spPr>
          <a:xfrm>
            <a:off x="202853" y="59629"/>
            <a:ext cx="6095064" cy="369332"/>
          </a:xfrm>
          <a:prstGeom prst="rect">
            <a:avLst/>
          </a:prstGeom>
          <a:solidFill>
            <a:schemeClr val="accent2">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记叙文要素</a:t>
            </a:r>
            <a:endParaRPr kumimoji="0" lang="zh-CN" altLang="en-US" sz="1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5" name="文本框 4"/>
          <p:cNvSpPr txBox="1"/>
          <p:nvPr/>
        </p:nvSpPr>
        <p:spPr>
          <a:xfrm>
            <a:off x="1148475" y="3092049"/>
            <a:ext cx="9813374" cy="2677656"/>
          </a:xfrm>
          <a:prstGeom prst="rect">
            <a:avLst/>
          </a:prstGeom>
          <a:solidFill>
            <a:schemeClr val="accent2">
              <a:lumMod val="20000"/>
              <a:lumOff val="80000"/>
            </a:schemeClr>
          </a:solidFill>
        </p:spPr>
        <p:txBody>
          <a:bodyPr wrap="square">
            <a:spAutoFit/>
          </a:bodyPr>
          <a:lstStyle/>
          <a:p>
            <a:r>
              <a:rPr lang="en-US" altLang="zh-CN" sz="2400" dirty="0"/>
              <a:t>The story implies the importance of compassion and care towards animals. It shows that every creature may face difficulties and have moments of giving up. By offering a helping hand and showing kindness, we can potentially change their situation and build a connection with them. Also, it reflects that our past experiences with animals can shape our empathy, and we should always respect and protect these vulnerable lives.</a:t>
            </a:r>
            <a:endParaRPr lang="zh-CN"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图片"/>
          <p:cNvSpPr>
            <a:spLocks noGrp="1" noChangeAspect="1" noChangeArrowheads="1"/>
          </p:cNvSpPr>
          <p:nvPr>
            <p:ph idx="1"/>
          </p:nvPr>
        </p:nvSpPr>
        <p:spPr bwMode="auto">
          <a:xfrm>
            <a:off x="516104" y="725674"/>
            <a:ext cx="8167892" cy="5720560"/>
          </a:xfrm>
          <a:prstGeom prst="rect">
            <a:avLst/>
          </a:prstGeom>
          <a:solidFill>
            <a:schemeClr val="accent6">
              <a:lumMod val="20000"/>
              <a:lumOff val="80000"/>
            </a:schemeClr>
          </a:solidFill>
        </p:spPr>
        <p:txBody>
          <a:bodyPr vert="horz" wrap="square" lIns="91440" tIns="45720" rIns="91440" bIns="45720" numCol="1" anchor="t" anchorCtr="0" compatLnSpc="1">
            <a:normAutofit/>
          </a:bodyPr>
          <a:lstStyle/>
          <a:p>
            <a:pPr marL="0" indent="0">
              <a:buNone/>
            </a:pPr>
            <a:r>
              <a:rPr lang="en-US" altLang="zh-CN" b="1" i="1" dirty="0"/>
              <a:t>P1</a:t>
            </a:r>
            <a:r>
              <a:rPr lang="zh-CN" altLang="en-US" b="1" i="1" dirty="0"/>
              <a:t>： </a:t>
            </a:r>
            <a:r>
              <a:rPr lang="en-US" altLang="zh-CN" b="1" i="1" dirty="0"/>
              <a:t>So, giving up on this pigeon didn't feel right.</a:t>
            </a:r>
            <a:endParaRPr lang="en-US" altLang="zh-CN" b="1" i="1" dirty="0"/>
          </a:p>
          <a:p>
            <a:pPr marL="0" indent="0">
              <a:buNone/>
            </a:pPr>
            <a:r>
              <a:rPr lang="en-US" altLang="zh-CN" dirty="0"/>
              <a:t>1 What actions might I take during the night to show I’m not giving up on the pigeon? For example, will I try different types of food or create a more comfortable environment?</a:t>
            </a:r>
            <a:endParaRPr lang="en-US" altLang="zh-CN" dirty="0"/>
          </a:p>
          <a:p>
            <a:pPr marL="0" indent="0">
              <a:buNone/>
            </a:pPr>
            <a:r>
              <a:rPr lang="en-US" altLang="zh-CN" dirty="0"/>
              <a:t>2 How could I build trust with the pigeon, given its guarded behavior? Might I use gentle sounds or slow movements?</a:t>
            </a:r>
            <a:endParaRPr lang="en-US" altLang="zh-CN" dirty="0"/>
          </a:p>
          <a:p>
            <a:pPr marL="0" indent="0">
              <a:buNone/>
            </a:pPr>
            <a:r>
              <a:rPr lang="en-US" altLang="zh-CN" dirty="0"/>
              <a:t>3 If the pigeon still refuses to eat or fly by morning, what will my next move be? Would I consider taking it to a vet?</a:t>
            </a:r>
            <a:endParaRPr lang="en-US" altLang="zh-CN" dirty="0"/>
          </a:p>
        </p:txBody>
      </p:sp>
      <p:sp>
        <p:nvSpPr>
          <p:cNvPr id="5" name="标题 1"/>
          <p:cNvSpPr txBox="1"/>
          <p:nvPr/>
        </p:nvSpPr>
        <p:spPr>
          <a:xfrm>
            <a:off x="344488" y="48085"/>
            <a:ext cx="10959568" cy="451069"/>
          </a:xfrm>
          <a:prstGeom prst="rect">
            <a:avLst/>
          </a:prstGeom>
          <a:solidFill>
            <a:srgbClr val="F6C3FF"/>
          </a:solidFill>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altLang="en-US" sz="4400" b="0" i="0" u="none" strike="noStrike" kern="1200" cap="none" spc="0" normalizeH="0" baseline="0" noProof="0" dirty="0">
                <a:ln>
                  <a:noFill/>
                </a:ln>
                <a:solidFill>
                  <a:prstClr val="black"/>
                </a:solidFill>
                <a:effectLst/>
                <a:uLnTx/>
                <a:uFillTx/>
                <a:latin typeface="等线 Light" panose="02010600030101010101" charset="-122"/>
                <a:ea typeface="等线 Light" panose="02010600030101010101" charset="-122"/>
                <a:cs typeface="+mj-cs"/>
              </a:rPr>
              <a:t>情节搭建</a:t>
            </a:r>
            <a:endParaRPr kumimoji="0" lang="zh-CN" altLang="en-US" sz="4400" b="0" i="0" u="none" strike="noStrike" kern="1200" cap="none" spc="0" normalizeH="0" baseline="0" noProof="0" dirty="0">
              <a:ln>
                <a:noFill/>
              </a:ln>
              <a:solidFill>
                <a:prstClr val="black"/>
              </a:solidFill>
              <a:effectLst/>
              <a:uLnTx/>
              <a:uFillTx/>
              <a:latin typeface="等线 Light" panose="02010600030101010101" charset="-122"/>
              <a:ea typeface="等线 Light" panose="02010600030101010101" charset="-122"/>
              <a:cs typeface="+mj-cs"/>
            </a:endParaRPr>
          </a:p>
        </p:txBody>
      </p:sp>
      <p:pic>
        <p:nvPicPr>
          <p:cNvPr id="7" name="图片 6"/>
          <p:cNvPicPr>
            <a:picLocks noChangeAspect="1"/>
          </p:cNvPicPr>
          <p:nvPr/>
        </p:nvPicPr>
        <p:blipFill>
          <a:blip r:embed="rId1">
            <a:extLst>
              <a:ext uri="{28A0092B-C50C-407E-A947-70E740481C1C}">
                <a14:useLocalDpi xmlns:a14="http://schemas.microsoft.com/office/drawing/2010/main" val="0"/>
              </a:ext>
            </a:extLst>
          </a:blip>
          <a:srcRect t="8855" b="8855"/>
          <a:stretch>
            <a:fillRect/>
          </a:stretch>
        </p:blipFill>
        <p:spPr>
          <a:xfrm>
            <a:off x="9351314" y="4559343"/>
            <a:ext cx="2176390" cy="1790969"/>
          </a:xfrm>
          <a:prstGeom prst="rect">
            <a:avLst/>
          </a:prstGeom>
        </p:spPr>
      </p:pic>
      <p:sp>
        <p:nvSpPr>
          <p:cNvPr id="3" name="文本框 2"/>
          <p:cNvSpPr txBox="1"/>
          <p:nvPr/>
        </p:nvSpPr>
        <p:spPr>
          <a:xfrm>
            <a:off x="4021968" y="1701447"/>
            <a:ext cx="3018081" cy="584775"/>
          </a:xfrm>
          <a:prstGeom prst="rect">
            <a:avLst/>
          </a:prstGeom>
          <a:solidFill>
            <a:srgbClr val="F6C3FF"/>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（思维发散点</a:t>
            </a:r>
            <a:r>
              <a:rPr kumimoji="0" lang="en-US" altLang="zh-CN" sz="32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1</a:t>
            </a:r>
            <a:r>
              <a:rPr kumimoji="0" lang="zh-CN" altLang="en-US" sz="32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a:t>
            </a:r>
            <a:endParaRPr kumimoji="0" lang="zh-CN" altLang="en-US" sz="32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6" name="矩形: 圆角 5"/>
          <p:cNvSpPr/>
          <p:nvPr/>
        </p:nvSpPr>
        <p:spPr>
          <a:xfrm>
            <a:off x="1626209" y="1656646"/>
            <a:ext cx="1598831" cy="444125"/>
          </a:xfrm>
          <a:prstGeom prst="roundRect">
            <a:avLst/>
          </a:pr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8" name="矩形: 圆角 7"/>
          <p:cNvSpPr/>
          <p:nvPr/>
        </p:nvSpPr>
        <p:spPr>
          <a:xfrm>
            <a:off x="2695426" y="3303064"/>
            <a:ext cx="1832770" cy="444125"/>
          </a:xfrm>
          <a:prstGeom prst="roundRect">
            <a:avLst/>
          </a:pr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9" name="文本框 8"/>
          <p:cNvSpPr txBox="1"/>
          <p:nvPr/>
        </p:nvSpPr>
        <p:spPr>
          <a:xfrm>
            <a:off x="4779302" y="3989288"/>
            <a:ext cx="3284245" cy="584775"/>
          </a:xfrm>
          <a:prstGeom prst="rect">
            <a:avLst/>
          </a:prstGeom>
          <a:solidFill>
            <a:srgbClr val="F6C3FF"/>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（思维发散点</a:t>
            </a:r>
            <a:r>
              <a:rPr kumimoji="0" lang="en-US" altLang="zh-CN" sz="32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2</a:t>
            </a:r>
            <a:r>
              <a:rPr kumimoji="0" lang="zh-CN" altLang="en-US" sz="32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a:t>
            </a:r>
            <a:endParaRPr kumimoji="0" lang="zh-CN" altLang="en-US" sz="32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2" name="标题 1"/>
          <p:cNvSpPr txBox="1"/>
          <p:nvPr/>
        </p:nvSpPr>
        <p:spPr>
          <a:xfrm>
            <a:off x="5239063" y="2782768"/>
            <a:ext cx="6764525" cy="646232"/>
          </a:xfrm>
          <a:prstGeom prst="rect">
            <a:avLst/>
          </a:prstGeom>
          <a:solidFill>
            <a:schemeClr val="accent2">
              <a:lumMod val="20000"/>
              <a:lumOff val="80000"/>
            </a:schemeClr>
          </a:solidFill>
        </p:spPr>
        <p:txBody>
          <a:bodyPr>
            <a:noAutofit/>
          </a:bodyPr>
          <a:lstStyle>
            <a:lvl1pPr algn="l" defTabSz="866775" rtl="0" eaLnBrk="1" latinLnBrk="0" hangingPunct="1">
              <a:lnSpc>
                <a:spcPct val="90000"/>
              </a:lnSpc>
              <a:spcBef>
                <a:spcPct val="0"/>
              </a:spcBef>
              <a:buNone/>
              <a:defRPr sz="4130" kern="1200">
                <a:solidFill>
                  <a:schemeClr val="tx1"/>
                </a:solidFill>
                <a:latin typeface="+mj-lt"/>
                <a:ea typeface="+mj-ea"/>
                <a:cs typeface="+mj-cs"/>
              </a:defRPr>
            </a:lvl1pPr>
          </a:lstStyle>
          <a:p>
            <a:pPr marL="0" marR="0" lvl="0" indent="0" algn="l" defTabSz="866775" rtl="0" eaLnBrk="1" fontAlgn="auto" latinLnBrk="0" hangingPunct="1">
              <a:lnSpc>
                <a:spcPct val="90000"/>
              </a:lnSpc>
              <a:spcBef>
                <a:spcPct val="0"/>
              </a:spcBef>
              <a:spcAft>
                <a:spcPts val="0"/>
              </a:spcAft>
              <a:buClrTx/>
              <a:buSzTx/>
              <a:buFontTx/>
              <a:buNone/>
              <a:defRPr/>
            </a:pPr>
            <a:r>
              <a:rPr kumimoji="0" lang="zh-CN" altLang="en-US" sz="3600" b="1" i="0" u="none" strike="noStrike" kern="1200" cap="none" spc="0" normalizeH="0" baseline="0" noProof="0" dirty="0">
                <a:ln>
                  <a:noFill/>
                </a:ln>
                <a:solidFill>
                  <a:srgbClr val="002060"/>
                </a:solidFill>
                <a:effectLst/>
                <a:uLnTx/>
                <a:uFillTx/>
                <a:latin typeface="Arial" panose="020B0604020202020204"/>
                <a:ea typeface="微软雅黑" panose="020B0503020204020204" pitchFamily="34" charset="-122"/>
                <a:cs typeface="+mj-cs"/>
              </a:rPr>
              <a:t>关注：如何设计</a:t>
            </a:r>
            <a:r>
              <a:rPr kumimoji="0" lang="zh-CN" altLang="en-US" sz="3600" b="1" i="0" u="none" strike="noStrike" kern="1200" cap="none" spc="0" normalizeH="0" baseline="0" noProof="0" dirty="0">
                <a:ln>
                  <a:noFill/>
                </a:ln>
                <a:solidFill>
                  <a:srgbClr val="002060"/>
                </a:solidFill>
                <a:effectLst/>
                <a:highlight>
                  <a:srgbClr val="00FF00"/>
                </a:highlight>
                <a:uLnTx/>
                <a:uFillTx/>
                <a:latin typeface="Arial" panose="020B0604020202020204"/>
                <a:ea typeface="微软雅黑" panose="020B0503020204020204" pitchFamily="34" charset="-122"/>
                <a:cs typeface="+mj-cs"/>
              </a:rPr>
              <a:t>人与动物互动</a:t>
            </a:r>
            <a:endParaRPr kumimoji="0" lang="zh-CN" altLang="en-US" sz="3600" b="1" i="0" u="none" strike="noStrike" kern="1200" cap="none" spc="0" normalizeH="0" baseline="0" noProof="0" dirty="0">
              <a:ln>
                <a:noFill/>
              </a:ln>
              <a:solidFill>
                <a:srgbClr val="002060"/>
              </a:solidFill>
              <a:effectLst/>
              <a:highlight>
                <a:srgbClr val="00FF00"/>
              </a:highlight>
              <a:uLnTx/>
              <a:uFillTx/>
              <a:latin typeface="Arial" panose="020B0604020202020204"/>
              <a:ea typeface="微软雅黑" panose="020B0503020204020204" pitchFamily="34" charset="-122"/>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build="p"/>
      <p:bldP spid="3" grpId="0" animBg="1"/>
      <p:bldP spid="6"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83283" y="772038"/>
            <a:ext cx="11503917" cy="5699943"/>
          </a:xfrm>
          <a:solidFill>
            <a:schemeClr val="accent3">
              <a:lumMod val="20000"/>
              <a:lumOff val="80000"/>
            </a:schemeClr>
          </a:solidFill>
        </p:spPr>
        <p:txBody>
          <a:bodyPr>
            <a:normAutofit lnSpcReduction="10000"/>
          </a:bodyPr>
          <a:lstStyle/>
          <a:p>
            <a:r>
              <a:rPr lang="zh-CN" altLang="en-US" dirty="0"/>
              <a:t>用 “</a:t>
            </a:r>
            <a:r>
              <a:rPr lang="zh-CN" altLang="en-US" dirty="0">
                <a:highlight>
                  <a:srgbClr val="FFFF00"/>
                </a:highlight>
              </a:rPr>
              <a:t>问题→行动→变化</a:t>
            </a:r>
            <a:r>
              <a:rPr lang="zh-CN" altLang="en-US" dirty="0"/>
              <a:t>” 的简单链条展开，避免情节混乱：</a:t>
            </a:r>
            <a:endParaRPr lang="zh-CN" altLang="en-US" dirty="0"/>
          </a:p>
          <a:p>
            <a:r>
              <a:rPr lang="zh-CN" altLang="en-US" b="1" dirty="0">
                <a:solidFill>
                  <a:srgbClr val="404040"/>
                </a:solidFill>
                <a:highlight>
                  <a:srgbClr val="00FFFF"/>
                </a:highlight>
                <a:latin typeface="Inter"/>
                <a:ea typeface="等线" panose="02010600030101010101" charset="-122"/>
              </a:rPr>
              <a:t>问题（</a:t>
            </a:r>
            <a:r>
              <a:rPr lang="en-US" altLang="zh-CN" b="1" dirty="0">
                <a:solidFill>
                  <a:srgbClr val="404040"/>
                </a:solidFill>
                <a:highlight>
                  <a:srgbClr val="00FFFF"/>
                </a:highlight>
                <a:latin typeface="Inter"/>
                <a:ea typeface="等线" panose="02010600030101010101" charset="-122"/>
              </a:rPr>
              <a:t>Problem</a:t>
            </a:r>
            <a:r>
              <a:rPr lang="zh-CN" altLang="en-US" b="1" dirty="0">
                <a:solidFill>
                  <a:srgbClr val="404040"/>
                </a:solidFill>
                <a:highlight>
                  <a:srgbClr val="00FFFF"/>
                </a:highlight>
                <a:latin typeface="Inter"/>
                <a:ea typeface="等线" panose="02010600030101010101" charset="-122"/>
              </a:rPr>
              <a:t>）</a:t>
            </a:r>
            <a:r>
              <a:rPr lang="en-US" altLang="zh-CN" dirty="0"/>
              <a:t>:</a:t>
            </a:r>
            <a:endParaRPr lang="en-US" altLang="zh-CN" dirty="0"/>
          </a:p>
          <a:p>
            <a:r>
              <a:rPr lang="zh-CN" altLang="en-US" dirty="0"/>
              <a:t>动物遇到什么困难？（受伤</a:t>
            </a:r>
            <a:r>
              <a:rPr lang="en-US" altLang="zh-CN" dirty="0"/>
              <a:t>/</a:t>
            </a:r>
            <a:r>
              <a:rPr lang="zh-CN" altLang="en-US" dirty="0"/>
              <a:t>害怕</a:t>
            </a:r>
            <a:r>
              <a:rPr lang="en-US" altLang="zh-CN" dirty="0"/>
              <a:t>/</a:t>
            </a:r>
            <a:r>
              <a:rPr lang="zh-CN" altLang="en-US" dirty="0"/>
              <a:t>饥饿）</a:t>
            </a:r>
            <a:endParaRPr lang="zh-CN" altLang="en-US" dirty="0"/>
          </a:p>
          <a:p>
            <a:r>
              <a:rPr lang="en-US" altLang="zh-CN" dirty="0"/>
              <a:t>The pigeon refused to eat and kept shaking.</a:t>
            </a:r>
            <a:endParaRPr lang="en-US" altLang="zh-CN" dirty="0"/>
          </a:p>
          <a:p>
            <a:r>
              <a:rPr lang="zh-CN" altLang="en-US" b="1" dirty="0">
                <a:solidFill>
                  <a:srgbClr val="404040"/>
                </a:solidFill>
                <a:highlight>
                  <a:srgbClr val="00FFFF"/>
                </a:highlight>
                <a:latin typeface="Inter"/>
                <a:ea typeface="等线" panose="02010600030101010101" charset="-122"/>
              </a:rPr>
              <a:t>行动（</a:t>
            </a:r>
            <a:r>
              <a:rPr lang="en-US" altLang="zh-CN" b="1" dirty="0">
                <a:solidFill>
                  <a:srgbClr val="404040"/>
                </a:solidFill>
                <a:highlight>
                  <a:srgbClr val="00FFFF"/>
                </a:highlight>
                <a:latin typeface="Inter"/>
                <a:ea typeface="等线" panose="02010600030101010101" charset="-122"/>
              </a:rPr>
              <a:t>Action</a:t>
            </a:r>
            <a:r>
              <a:rPr lang="zh-CN" altLang="en-US" b="1" dirty="0">
                <a:solidFill>
                  <a:srgbClr val="404040"/>
                </a:solidFill>
                <a:highlight>
                  <a:srgbClr val="00FFFF"/>
                </a:highlight>
                <a:latin typeface="Inter"/>
                <a:ea typeface="等线" panose="02010600030101010101" charset="-122"/>
              </a:rPr>
              <a:t>）</a:t>
            </a:r>
            <a:r>
              <a:rPr lang="en-US" altLang="zh-CN" dirty="0"/>
              <a:t>:</a:t>
            </a:r>
            <a:endParaRPr lang="en-US" altLang="zh-CN" dirty="0"/>
          </a:p>
          <a:p>
            <a:r>
              <a:rPr lang="zh-CN" altLang="en-US" dirty="0"/>
              <a:t>主人公尝试哪些具体帮助？（分步骤写，每次只做</a:t>
            </a:r>
            <a:r>
              <a:rPr lang="en-US" altLang="zh-CN" dirty="0"/>
              <a:t>1</a:t>
            </a:r>
            <a:r>
              <a:rPr lang="zh-CN" altLang="en-US" dirty="0"/>
              <a:t>件事）</a:t>
            </a:r>
            <a:endParaRPr lang="zh-CN" altLang="en-US" dirty="0"/>
          </a:p>
          <a:p>
            <a:r>
              <a:rPr lang="en-US" altLang="zh-CN" dirty="0"/>
              <a:t>First, I put water near it. Then, I sang a soft song.</a:t>
            </a:r>
            <a:endParaRPr lang="en-US" altLang="zh-CN" dirty="0"/>
          </a:p>
          <a:p>
            <a:r>
              <a:rPr lang="zh-CN" altLang="en-US" b="1" dirty="0">
                <a:solidFill>
                  <a:srgbClr val="404040"/>
                </a:solidFill>
                <a:highlight>
                  <a:srgbClr val="00FFFF"/>
                </a:highlight>
                <a:latin typeface="Inter"/>
                <a:ea typeface="等线" panose="02010600030101010101" charset="-122"/>
              </a:rPr>
              <a:t>变化（</a:t>
            </a:r>
            <a:r>
              <a:rPr lang="en-US" altLang="zh-CN" b="1" dirty="0">
                <a:solidFill>
                  <a:srgbClr val="404040"/>
                </a:solidFill>
                <a:highlight>
                  <a:srgbClr val="00FFFF"/>
                </a:highlight>
                <a:latin typeface="Inter"/>
                <a:ea typeface="等线" panose="02010600030101010101" charset="-122"/>
              </a:rPr>
              <a:t>Change</a:t>
            </a:r>
            <a:r>
              <a:rPr lang="zh-CN" altLang="en-US" b="1" dirty="0">
                <a:solidFill>
                  <a:srgbClr val="404040"/>
                </a:solidFill>
                <a:highlight>
                  <a:srgbClr val="00FFFF"/>
                </a:highlight>
                <a:latin typeface="Inter"/>
                <a:ea typeface="等线" panose="02010600030101010101" charset="-122"/>
              </a:rPr>
              <a:t>）</a:t>
            </a:r>
            <a:r>
              <a:rPr lang="en-US" altLang="zh-CN" dirty="0"/>
              <a:t>:</a:t>
            </a:r>
            <a:endParaRPr lang="en-US" altLang="zh-CN" dirty="0"/>
          </a:p>
          <a:p>
            <a:r>
              <a:rPr lang="zh-CN" altLang="en-US" dirty="0"/>
              <a:t>动物反应如何？情感如何变化？</a:t>
            </a:r>
            <a:endParaRPr lang="zh-CN" altLang="en-US" dirty="0"/>
          </a:p>
          <a:p>
            <a:r>
              <a:rPr lang="en-US" altLang="zh-CN" dirty="0"/>
              <a:t>Slowly, it stopped trembling and looked at me.</a:t>
            </a:r>
            <a:endParaRPr lang="en-US" altLang="zh-CN" dirty="0"/>
          </a:p>
          <a:p>
            <a:r>
              <a:rPr lang="en-US" altLang="zh-CN" dirty="0"/>
              <a:t> a crumb! My heart jumped. I smiled and gently touched its back. It didn’t move away. Maybe it was starting to trust me.</a:t>
            </a:r>
            <a:endParaRPr lang="en-US" altLang="zh-CN" dirty="0"/>
          </a:p>
          <a:p>
            <a:endParaRPr lang="zh-CN" altLang="en-US" dirty="0"/>
          </a:p>
        </p:txBody>
      </p:sp>
      <p:sp>
        <p:nvSpPr>
          <p:cNvPr id="4" name="标题 1"/>
          <p:cNvSpPr>
            <a:spLocks noGrp="1"/>
          </p:cNvSpPr>
          <p:nvPr>
            <p:ph type="title"/>
          </p:nvPr>
        </p:nvSpPr>
        <p:spPr>
          <a:xfrm>
            <a:off x="383283" y="150575"/>
            <a:ext cx="10515600" cy="494521"/>
          </a:xfrm>
          <a:solidFill>
            <a:schemeClr val="accent2">
              <a:lumMod val="60000"/>
              <a:lumOff val="40000"/>
            </a:schemeClr>
          </a:solidFill>
        </p:spPr>
        <p:txBody>
          <a:bodyPr>
            <a:noAutofit/>
          </a:bodyPr>
          <a:lstStyle/>
          <a:p>
            <a:br>
              <a:rPr lang="en-US" altLang="zh-CN" sz="2800" b="1" i="0" dirty="0">
                <a:solidFill>
                  <a:srgbClr val="404040"/>
                </a:solidFill>
                <a:effectLst/>
                <a:latin typeface="Inter"/>
              </a:rPr>
            </a:br>
            <a:r>
              <a:rPr lang="zh-CN" altLang="en-US" sz="4000" b="1" i="0" dirty="0">
                <a:solidFill>
                  <a:srgbClr val="7030A0"/>
                </a:solidFill>
                <a:effectLst/>
                <a:highlight>
                  <a:srgbClr val="FFFF00"/>
                </a:highlight>
                <a:latin typeface="Inter"/>
              </a:rPr>
              <a:t>思维指导</a:t>
            </a:r>
            <a:r>
              <a:rPr lang="zh-CN" altLang="en-US" sz="2800" b="1" i="0" dirty="0">
                <a:solidFill>
                  <a:srgbClr val="FF0000"/>
                </a:solidFill>
                <a:effectLst/>
                <a:latin typeface="Inter"/>
              </a:rPr>
              <a:t>：</a:t>
            </a:r>
            <a:r>
              <a:rPr lang="en-US" altLang="zh-CN" sz="2800" b="1" i="0" dirty="0">
                <a:solidFill>
                  <a:srgbClr val="FF0000"/>
                </a:solidFill>
                <a:effectLst/>
                <a:highlight>
                  <a:srgbClr val="00FF00"/>
                </a:highlight>
                <a:latin typeface="Inter"/>
              </a:rPr>
              <a:t>3</a:t>
            </a:r>
            <a:r>
              <a:rPr lang="zh-CN" altLang="en-US" sz="2800" b="1" i="0" dirty="0">
                <a:solidFill>
                  <a:srgbClr val="FF0000"/>
                </a:solidFill>
                <a:effectLst/>
                <a:highlight>
                  <a:srgbClr val="00FF00"/>
                </a:highlight>
                <a:latin typeface="Inter"/>
              </a:rPr>
              <a:t>步构建互动逻辑</a:t>
            </a:r>
            <a:br>
              <a:rPr lang="zh-CN" altLang="en-US" sz="2800" b="1" i="0" dirty="0">
                <a:solidFill>
                  <a:srgbClr val="404040"/>
                </a:solidFill>
                <a:effectLst/>
                <a:latin typeface="Inter"/>
              </a:rPr>
            </a:br>
            <a:endParaRPr lang="zh-CN" altLang="en-US" sz="2800" b="1" dirty="0">
              <a:solidFill>
                <a:srgbClr val="FF0000"/>
              </a:solidFill>
            </a:endParaRPr>
          </a:p>
        </p:txBody>
      </p:sp>
      <p:sp>
        <p:nvSpPr>
          <p:cNvPr id="5" name="标题 1"/>
          <p:cNvSpPr txBox="1"/>
          <p:nvPr/>
        </p:nvSpPr>
        <p:spPr>
          <a:xfrm>
            <a:off x="1357911" y="6210091"/>
            <a:ext cx="6877164" cy="523779"/>
          </a:xfrm>
          <a:prstGeom prst="rect">
            <a:avLst/>
          </a:prstGeom>
          <a:solidFill>
            <a:schemeClr val="accent2">
              <a:lumMod val="20000"/>
              <a:lumOff val="80000"/>
            </a:schemeClr>
          </a:solidFill>
        </p:spPr>
        <p:txBody>
          <a:bodyPr>
            <a:noAutofit/>
          </a:bodyPr>
          <a:lstStyle>
            <a:lvl1pPr algn="l" defTabSz="866775" rtl="0" eaLnBrk="1" latinLnBrk="0" hangingPunct="1">
              <a:lnSpc>
                <a:spcPct val="90000"/>
              </a:lnSpc>
              <a:spcBef>
                <a:spcPct val="0"/>
              </a:spcBef>
              <a:buNone/>
              <a:defRPr sz="4130" kern="1200">
                <a:solidFill>
                  <a:schemeClr val="tx1"/>
                </a:solidFill>
                <a:latin typeface="+mj-lt"/>
                <a:ea typeface="+mj-ea"/>
                <a:cs typeface="+mj-cs"/>
              </a:defRPr>
            </a:lvl1pPr>
          </a:lstStyle>
          <a:p>
            <a:pPr marL="0" marR="0" lvl="0" indent="0" algn="l" defTabSz="866775" rtl="0" eaLnBrk="1" fontAlgn="auto" latinLnBrk="0" hangingPunct="1">
              <a:lnSpc>
                <a:spcPct val="90000"/>
              </a:lnSpc>
              <a:spcBef>
                <a:spcPct val="0"/>
              </a:spcBef>
              <a:spcAft>
                <a:spcPts val="0"/>
              </a:spcAft>
              <a:buClrTx/>
              <a:buSzTx/>
              <a:buFontTx/>
              <a:buNone/>
              <a:defRPr/>
            </a:pPr>
            <a:r>
              <a:rPr kumimoji="0" lang="zh-CN" altLang="en-US" sz="3600" b="1" i="0" u="none" strike="noStrike" kern="1200" cap="none" spc="0" normalizeH="0" baseline="0" noProof="0" dirty="0">
                <a:ln>
                  <a:noFill/>
                </a:ln>
                <a:solidFill>
                  <a:srgbClr val="002060"/>
                </a:solidFill>
                <a:effectLst/>
                <a:uLnTx/>
                <a:uFillTx/>
                <a:latin typeface="Arial" panose="020B0604020202020204"/>
                <a:ea typeface="微软雅黑" panose="020B0503020204020204" pitchFamily="34" charset="-122"/>
                <a:cs typeface="+mj-cs"/>
              </a:rPr>
              <a:t>关注：如何设计</a:t>
            </a:r>
            <a:r>
              <a:rPr kumimoji="0" lang="zh-CN" altLang="en-US" sz="3600" b="1" i="0" u="none" strike="noStrike" kern="1200" cap="none" spc="0" normalizeH="0" baseline="0" noProof="0" dirty="0">
                <a:ln>
                  <a:noFill/>
                </a:ln>
                <a:solidFill>
                  <a:srgbClr val="002060"/>
                </a:solidFill>
                <a:effectLst/>
                <a:highlight>
                  <a:srgbClr val="00FF00"/>
                </a:highlight>
                <a:uLnTx/>
                <a:uFillTx/>
                <a:latin typeface="Arial" panose="020B0604020202020204"/>
                <a:ea typeface="微软雅黑" panose="020B0503020204020204" pitchFamily="34" charset="-122"/>
                <a:cs typeface="+mj-cs"/>
              </a:rPr>
              <a:t>人与动物互动</a:t>
            </a:r>
            <a:endParaRPr kumimoji="0" lang="zh-CN" altLang="en-US" sz="3600" b="1" i="0" u="none" strike="noStrike" kern="1200" cap="none" spc="0" normalizeH="0" baseline="0" noProof="0" dirty="0">
              <a:ln>
                <a:noFill/>
              </a:ln>
              <a:solidFill>
                <a:srgbClr val="002060"/>
              </a:solidFill>
              <a:effectLst/>
              <a:highlight>
                <a:srgbClr val="00FF00"/>
              </a:highlight>
              <a:uLnTx/>
              <a:uFillTx/>
              <a:latin typeface="Arial" panose="020B0604020202020204"/>
              <a:ea typeface="微软雅黑" panose="020B0503020204020204" pitchFamily="34" charset="-122"/>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12101" y="991056"/>
            <a:ext cx="11575099" cy="5480925"/>
          </a:xfrm>
          <a:solidFill>
            <a:schemeClr val="accent3">
              <a:lumMod val="20000"/>
              <a:lumOff val="80000"/>
            </a:schemeClr>
          </a:solidFill>
        </p:spPr>
        <p:txBody>
          <a:bodyPr>
            <a:normAutofit/>
          </a:bodyPr>
          <a:lstStyle/>
          <a:p>
            <a:r>
              <a:rPr lang="zh-CN" altLang="en-US" dirty="0"/>
              <a:t>用“</a:t>
            </a:r>
            <a:r>
              <a:rPr lang="zh-CN" altLang="en-US" dirty="0">
                <a:highlight>
                  <a:srgbClr val="FFFF00"/>
                </a:highlight>
              </a:rPr>
              <a:t>五感观察法</a:t>
            </a:r>
            <a:r>
              <a:rPr lang="zh-CN" altLang="en-US" dirty="0"/>
              <a:t>”补足词汇量：</a:t>
            </a:r>
            <a:endParaRPr lang="zh-CN" altLang="en-US" dirty="0"/>
          </a:p>
          <a:p>
            <a:r>
              <a:rPr lang="zh-CN" altLang="en-US" dirty="0">
                <a:highlight>
                  <a:srgbClr val="00FFFF"/>
                </a:highlight>
              </a:rPr>
              <a:t>视觉（</a:t>
            </a:r>
            <a:r>
              <a:rPr lang="en-US" altLang="zh-CN" dirty="0">
                <a:highlight>
                  <a:srgbClr val="00FFFF"/>
                </a:highlight>
              </a:rPr>
              <a:t>Sight</a:t>
            </a:r>
            <a:r>
              <a:rPr lang="zh-CN" altLang="en-US" dirty="0">
                <a:highlight>
                  <a:srgbClr val="00FFFF"/>
                </a:highlight>
              </a:rPr>
              <a:t>）</a:t>
            </a:r>
            <a:r>
              <a:rPr lang="zh-CN" altLang="en-US" dirty="0"/>
              <a:t>：羽毛颜色（</a:t>
            </a:r>
            <a:r>
              <a:rPr lang="en-US" altLang="zh-CN" dirty="0"/>
              <a:t>gray feathers</a:t>
            </a:r>
            <a:r>
              <a:rPr lang="zh-CN" altLang="en-US" dirty="0"/>
              <a:t>）、动作（</a:t>
            </a:r>
            <a:r>
              <a:rPr lang="en-US" altLang="zh-CN" dirty="0"/>
              <a:t>nodded its head</a:t>
            </a:r>
            <a:r>
              <a:rPr lang="zh-CN" altLang="en-US" dirty="0"/>
              <a:t>）</a:t>
            </a:r>
            <a:endParaRPr lang="zh-CN" altLang="en-US" dirty="0"/>
          </a:p>
          <a:p>
            <a:r>
              <a:rPr lang="zh-CN" altLang="en-US" dirty="0">
                <a:highlight>
                  <a:srgbClr val="00FFFF"/>
                </a:highlight>
              </a:rPr>
              <a:t>听觉（</a:t>
            </a:r>
            <a:r>
              <a:rPr lang="en-US" altLang="zh-CN" dirty="0">
                <a:highlight>
                  <a:srgbClr val="00FFFF"/>
                </a:highlight>
              </a:rPr>
              <a:t>Hearing</a:t>
            </a:r>
            <a:r>
              <a:rPr lang="zh-CN" altLang="en-US" dirty="0"/>
              <a:t>）：叫声（</a:t>
            </a:r>
            <a:r>
              <a:rPr lang="en-US" altLang="zh-CN" dirty="0"/>
              <a:t>chirped softly</a:t>
            </a:r>
            <a:r>
              <a:rPr lang="zh-CN" altLang="en-US" dirty="0"/>
              <a:t>）、环境音（</a:t>
            </a:r>
            <a:r>
              <a:rPr lang="en-US" altLang="zh-CN" dirty="0"/>
              <a:t>rain tapping the window</a:t>
            </a:r>
            <a:r>
              <a:rPr lang="zh-CN" altLang="en-US" dirty="0"/>
              <a:t>）</a:t>
            </a:r>
            <a:endParaRPr lang="zh-CN" altLang="en-US" dirty="0"/>
          </a:p>
          <a:p>
            <a:r>
              <a:rPr lang="zh-CN" altLang="en-US" dirty="0">
                <a:highlight>
                  <a:srgbClr val="00FFFF"/>
                </a:highlight>
              </a:rPr>
              <a:t>触觉（</a:t>
            </a:r>
            <a:r>
              <a:rPr lang="en-US" altLang="zh-CN" dirty="0">
                <a:highlight>
                  <a:srgbClr val="00FFFF"/>
                </a:highlight>
              </a:rPr>
              <a:t>Touch</a:t>
            </a:r>
            <a:r>
              <a:rPr lang="zh-CN" altLang="en-US" dirty="0"/>
              <a:t>）：温度（</a:t>
            </a:r>
            <a:r>
              <a:rPr lang="en-US" altLang="zh-CN" dirty="0"/>
              <a:t>cold/warm</a:t>
            </a:r>
            <a:r>
              <a:rPr lang="zh-CN" altLang="en-US" dirty="0"/>
              <a:t>）、质感（</a:t>
            </a:r>
            <a:r>
              <a:rPr lang="en-US" altLang="zh-CN" dirty="0"/>
              <a:t>soft feathers</a:t>
            </a:r>
            <a:r>
              <a:rPr lang="zh-CN" altLang="en-US" dirty="0"/>
              <a:t>）</a:t>
            </a:r>
            <a:endParaRPr lang="zh-CN" altLang="en-US" dirty="0"/>
          </a:p>
          <a:p>
            <a:r>
              <a:rPr lang="zh-CN" altLang="en-US" dirty="0">
                <a:highlight>
                  <a:srgbClr val="00FFFF"/>
                </a:highlight>
              </a:rPr>
              <a:t>嗅觉（</a:t>
            </a:r>
            <a:r>
              <a:rPr lang="en-US" altLang="zh-CN" dirty="0">
                <a:highlight>
                  <a:srgbClr val="00FFFF"/>
                </a:highlight>
              </a:rPr>
              <a:t>Smell</a:t>
            </a:r>
            <a:r>
              <a:rPr lang="zh-CN" altLang="en-US" dirty="0">
                <a:highlight>
                  <a:srgbClr val="00FFFF"/>
                </a:highlight>
              </a:rPr>
              <a:t>）</a:t>
            </a:r>
            <a:r>
              <a:rPr lang="zh-CN" altLang="en-US" dirty="0"/>
              <a:t>：食物香（</a:t>
            </a:r>
            <a:r>
              <a:rPr lang="en-US" altLang="zh-CN" dirty="0"/>
              <a:t>bread smell</a:t>
            </a:r>
            <a:r>
              <a:rPr lang="zh-CN" altLang="en-US" dirty="0"/>
              <a:t>）、环境气味（</a:t>
            </a:r>
            <a:r>
              <a:rPr lang="en-US" altLang="zh-CN" dirty="0"/>
              <a:t>fresh grass</a:t>
            </a:r>
            <a:r>
              <a:rPr lang="zh-CN" altLang="en-US" dirty="0"/>
              <a:t>）</a:t>
            </a:r>
            <a:endParaRPr lang="zh-CN" altLang="en-US" dirty="0"/>
          </a:p>
          <a:p>
            <a:endParaRPr lang="zh-CN" altLang="en-US" dirty="0"/>
          </a:p>
          <a:p>
            <a:r>
              <a:rPr lang="zh-CN" altLang="en-US" dirty="0">
                <a:highlight>
                  <a:srgbClr val="00FFFF"/>
                </a:highlight>
              </a:rPr>
              <a:t>视觉</a:t>
            </a:r>
            <a:r>
              <a:rPr lang="en-US" altLang="zh-CN" dirty="0">
                <a:highlight>
                  <a:srgbClr val="00FFFF"/>
                </a:highlight>
              </a:rPr>
              <a:t>+</a:t>
            </a:r>
            <a:r>
              <a:rPr lang="zh-CN" altLang="en-US" dirty="0">
                <a:highlight>
                  <a:srgbClr val="00FFFF"/>
                </a:highlight>
              </a:rPr>
              <a:t>触觉：</a:t>
            </a:r>
            <a:r>
              <a:rPr lang="en-US" altLang="zh-CN" dirty="0"/>
              <a:t>Its feathers felt rough, but when I touched its head gently, it closed its eyes.</a:t>
            </a:r>
            <a:endParaRPr lang="en-US" altLang="zh-CN" dirty="0"/>
          </a:p>
          <a:p>
            <a:r>
              <a:rPr lang="zh-CN" altLang="en-US" dirty="0">
                <a:highlight>
                  <a:srgbClr val="00FFFF"/>
                </a:highlight>
              </a:rPr>
              <a:t>听觉</a:t>
            </a:r>
            <a:r>
              <a:rPr lang="en-US" altLang="zh-CN" dirty="0">
                <a:highlight>
                  <a:srgbClr val="00FFFF"/>
                </a:highlight>
              </a:rPr>
              <a:t>+</a:t>
            </a:r>
            <a:r>
              <a:rPr lang="zh-CN" altLang="en-US" dirty="0">
                <a:highlight>
                  <a:srgbClr val="00FFFF"/>
                </a:highlight>
              </a:rPr>
              <a:t>情感</a:t>
            </a:r>
            <a:r>
              <a:rPr lang="zh-CN" altLang="en-US" dirty="0"/>
              <a:t>：</a:t>
            </a:r>
            <a:r>
              <a:rPr lang="en-US" altLang="zh-CN" dirty="0"/>
              <a:t>Hearing its weak chirp, I knew I couldn’t leave it alone.</a:t>
            </a:r>
            <a:endParaRPr lang="en-US" altLang="zh-CN" dirty="0"/>
          </a:p>
          <a:p>
            <a:endParaRPr lang="en-US" altLang="zh-CN" dirty="0"/>
          </a:p>
          <a:p>
            <a:endParaRPr lang="zh-CN" altLang="en-US" dirty="0"/>
          </a:p>
        </p:txBody>
      </p:sp>
      <p:sp>
        <p:nvSpPr>
          <p:cNvPr id="5" name="标题 1"/>
          <p:cNvSpPr txBox="1"/>
          <p:nvPr/>
        </p:nvSpPr>
        <p:spPr>
          <a:xfrm>
            <a:off x="1089614" y="6012974"/>
            <a:ext cx="6877164" cy="523779"/>
          </a:xfrm>
          <a:prstGeom prst="rect">
            <a:avLst/>
          </a:prstGeom>
          <a:solidFill>
            <a:schemeClr val="accent2">
              <a:lumMod val="20000"/>
              <a:lumOff val="80000"/>
            </a:schemeClr>
          </a:solidFill>
        </p:spPr>
        <p:txBody>
          <a:bodyPr>
            <a:noAutofit/>
          </a:bodyPr>
          <a:lstStyle>
            <a:lvl1pPr algn="l" defTabSz="866775" rtl="0" eaLnBrk="1" latinLnBrk="0" hangingPunct="1">
              <a:lnSpc>
                <a:spcPct val="90000"/>
              </a:lnSpc>
              <a:spcBef>
                <a:spcPct val="0"/>
              </a:spcBef>
              <a:buNone/>
              <a:defRPr sz="4130" kern="1200">
                <a:solidFill>
                  <a:schemeClr val="tx1"/>
                </a:solidFill>
                <a:latin typeface="+mj-lt"/>
                <a:ea typeface="+mj-ea"/>
                <a:cs typeface="+mj-cs"/>
              </a:defRPr>
            </a:lvl1pPr>
          </a:lstStyle>
          <a:p>
            <a:pPr marL="0" marR="0" lvl="0" indent="0" algn="l" defTabSz="866775" rtl="0" eaLnBrk="1" fontAlgn="auto" latinLnBrk="0" hangingPunct="1">
              <a:lnSpc>
                <a:spcPct val="90000"/>
              </a:lnSpc>
              <a:spcBef>
                <a:spcPct val="0"/>
              </a:spcBef>
              <a:spcAft>
                <a:spcPts val="0"/>
              </a:spcAft>
              <a:buClrTx/>
              <a:buSzTx/>
              <a:buFontTx/>
              <a:buNone/>
              <a:defRPr/>
            </a:pPr>
            <a:r>
              <a:rPr kumimoji="0" lang="zh-CN" altLang="en-US" sz="3600" b="1" i="0" u="none" strike="noStrike" kern="1200" cap="none" spc="0" normalizeH="0" baseline="0" noProof="0" dirty="0">
                <a:ln>
                  <a:noFill/>
                </a:ln>
                <a:solidFill>
                  <a:srgbClr val="002060"/>
                </a:solidFill>
                <a:effectLst/>
                <a:uLnTx/>
                <a:uFillTx/>
                <a:latin typeface="Arial" panose="020B0604020202020204"/>
                <a:ea typeface="微软雅黑" panose="020B0503020204020204" pitchFamily="34" charset="-122"/>
                <a:cs typeface="+mj-cs"/>
              </a:rPr>
              <a:t>关注：如何设计</a:t>
            </a:r>
            <a:r>
              <a:rPr kumimoji="0" lang="zh-CN" altLang="en-US" sz="3600" b="1" i="0" u="none" strike="noStrike" kern="1200" cap="none" spc="0" normalizeH="0" baseline="0" noProof="0" dirty="0">
                <a:ln>
                  <a:noFill/>
                </a:ln>
                <a:solidFill>
                  <a:srgbClr val="002060"/>
                </a:solidFill>
                <a:effectLst/>
                <a:highlight>
                  <a:srgbClr val="00FF00"/>
                </a:highlight>
                <a:uLnTx/>
                <a:uFillTx/>
                <a:latin typeface="Arial" panose="020B0604020202020204"/>
                <a:ea typeface="微软雅黑" panose="020B0503020204020204" pitchFamily="34" charset="-122"/>
                <a:cs typeface="+mj-cs"/>
              </a:rPr>
              <a:t>人与动物互动</a:t>
            </a:r>
            <a:endParaRPr kumimoji="0" lang="zh-CN" altLang="en-US" sz="3600" b="1" i="0" u="none" strike="noStrike" kern="1200" cap="none" spc="0" normalizeH="0" baseline="0" noProof="0" dirty="0">
              <a:ln>
                <a:noFill/>
              </a:ln>
              <a:solidFill>
                <a:srgbClr val="002060"/>
              </a:solidFill>
              <a:effectLst/>
              <a:highlight>
                <a:srgbClr val="00FF00"/>
              </a:highlight>
              <a:uLnTx/>
              <a:uFillTx/>
              <a:latin typeface="Arial" panose="020B0604020202020204"/>
              <a:ea typeface="微软雅黑" panose="020B0503020204020204" pitchFamily="34" charset="-122"/>
              <a:cs typeface="+mj-cs"/>
            </a:endParaRPr>
          </a:p>
        </p:txBody>
      </p:sp>
      <p:sp>
        <p:nvSpPr>
          <p:cNvPr id="11" name="标题 1"/>
          <p:cNvSpPr>
            <a:spLocks noGrp="1"/>
          </p:cNvSpPr>
          <p:nvPr>
            <p:ph type="title"/>
          </p:nvPr>
        </p:nvSpPr>
        <p:spPr>
          <a:xfrm>
            <a:off x="383283" y="79394"/>
            <a:ext cx="10515600" cy="494521"/>
          </a:xfrm>
          <a:solidFill>
            <a:schemeClr val="accent2">
              <a:lumMod val="60000"/>
              <a:lumOff val="40000"/>
            </a:schemeClr>
          </a:solidFill>
        </p:spPr>
        <p:txBody>
          <a:bodyPr>
            <a:noAutofit/>
          </a:bodyPr>
          <a:lstStyle/>
          <a:p>
            <a:br>
              <a:rPr lang="en-US" altLang="zh-CN" sz="2800" b="1" i="0" dirty="0">
                <a:solidFill>
                  <a:srgbClr val="404040"/>
                </a:solidFill>
                <a:effectLst/>
                <a:latin typeface="Inter"/>
              </a:rPr>
            </a:br>
            <a:br>
              <a:rPr lang="en-US" altLang="zh-CN" sz="2800" b="1" i="0" dirty="0">
                <a:solidFill>
                  <a:srgbClr val="FF0000"/>
                </a:solidFill>
                <a:effectLst/>
                <a:latin typeface="Inter"/>
              </a:rPr>
            </a:br>
            <a:r>
              <a:rPr lang="zh-CN" altLang="en-US" sz="2800" b="1" i="0" dirty="0">
                <a:solidFill>
                  <a:srgbClr val="FF0000"/>
                </a:solidFill>
                <a:effectLst/>
                <a:latin typeface="Inter"/>
              </a:rPr>
              <a:t>二、</a:t>
            </a:r>
            <a:r>
              <a:rPr lang="zh-CN" altLang="en-US" sz="2800" b="1" i="0" dirty="0">
                <a:solidFill>
                  <a:srgbClr val="FF0000"/>
                </a:solidFill>
                <a:effectLst/>
                <a:highlight>
                  <a:srgbClr val="00FF00"/>
                </a:highlight>
                <a:latin typeface="Inter"/>
              </a:rPr>
              <a:t>万能互动公式</a:t>
            </a:r>
            <a:r>
              <a:rPr lang="zh-CN" altLang="en-US" sz="2800" b="1" i="0" dirty="0">
                <a:solidFill>
                  <a:srgbClr val="FF0000"/>
                </a:solidFill>
                <a:effectLst/>
                <a:latin typeface="Inter"/>
              </a:rPr>
              <a:t>：感官细节替代复杂词汇</a:t>
            </a:r>
            <a:br>
              <a:rPr lang="zh-CN" altLang="en-US" sz="2800" b="1" i="0" dirty="0">
                <a:solidFill>
                  <a:srgbClr val="404040"/>
                </a:solidFill>
                <a:effectLst/>
                <a:latin typeface="Inter"/>
              </a:rPr>
            </a:br>
            <a:br>
              <a:rPr lang="zh-CN" altLang="en-US" sz="2800" b="1" i="0" dirty="0">
                <a:solidFill>
                  <a:srgbClr val="404040"/>
                </a:solidFill>
                <a:effectLst/>
                <a:latin typeface="Inter"/>
              </a:rPr>
            </a:br>
            <a:endParaRPr lang="zh-CN" altLang="en-US"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219018" y="170746"/>
            <a:ext cx="10515600" cy="494521"/>
          </a:xfrm>
          <a:solidFill>
            <a:schemeClr val="accent2">
              <a:lumMod val="60000"/>
              <a:lumOff val="40000"/>
            </a:schemeClr>
          </a:solidFill>
        </p:spPr>
        <p:txBody>
          <a:bodyPr>
            <a:noAutofit/>
          </a:bodyPr>
          <a:lstStyle/>
          <a:p>
            <a:br>
              <a:rPr lang="en-US" altLang="zh-CN" sz="2800" b="1" i="0" dirty="0">
                <a:solidFill>
                  <a:srgbClr val="404040"/>
                </a:solidFill>
                <a:effectLst/>
                <a:latin typeface="Inter"/>
              </a:rPr>
            </a:br>
            <a:br>
              <a:rPr lang="en-US" altLang="zh-CN" sz="2800" b="1" i="0" dirty="0">
                <a:solidFill>
                  <a:srgbClr val="404040"/>
                </a:solidFill>
                <a:effectLst/>
                <a:latin typeface="Inter"/>
              </a:rPr>
            </a:br>
            <a:r>
              <a:rPr lang="zh-CN" altLang="en-US" sz="2800" b="1" i="0" dirty="0">
                <a:solidFill>
                  <a:srgbClr val="FF0000"/>
                </a:solidFill>
                <a:effectLst/>
                <a:latin typeface="Inter"/>
              </a:rPr>
              <a:t>三、</a:t>
            </a:r>
            <a:r>
              <a:rPr lang="zh-CN" altLang="en-US" sz="2800" b="1" i="0" dirty="0">
                <a:solidFill>
                  <a:srgbClr val="FF0000"/>
                </a:solidFill>
                <a:effectLst/>
                <a:highlight>
                  <a:srgbClr val="00FFFF"/>
                </a:highlight>
                <a:latin typeface="Inter"/>
              </a:rPr>
              <a:t>情感递进法</a:t>
            </a:r>
            <a:r>
              <a:rPr lang="zh-CN" altLang="en-US" sz="2800" b="1" i="0" dirty="0">
                <a:solidFill>
                  <a:srgbClr val="FF0000"/>
                </a:solidFill>
                <a:effectLst/>
                <a:latin typeface="Inter"/>
              </a:rPr>
              <a:t>：设计“</a:t>
            </a:r>
            <a:r>
              <a:rPr lang="zh-CN" altLang="en-US" sz="2800" b="1" i="0" dirty="0">
                <a:solidFill>
                  <a:srgbClr val="FF0000"/>
                </a:solidFill>
                <a:effectLst/>
                <a:highlight>
                  <a:srgbClr val="00FF00"/>
                </a:highlight>
                <a:latin typeface="Inter"/>
              </a:rPr>
              <a:t>微小转折点</a:t>
            </a:r>
            <a:r>
              <a:rPr lang="zh-CN" altLang="en-US" sz="2800" b="1" i="0" dirty="0">
                <a:solidFill>
                  <a:srgbClr val="FF0000"/>
                </a:solidFill>
                <a:effectLst/>
                <a:latin typeface="Inter"/>
              </a:rPr>
              <a:t>”</a:t>
            </a:r>
            <a:br>
              <a:rPr lang="zh-CN" altLang="en-US" sz="2800" b="1" i="0" dirty="0">
                <a:solidFill>
                  <a:srgbClr val="404040"/>
                </a:solidFill>
                <a:effectLst/>
                <a:latin typeface="Inter"/>
              </a:rPr>
            </a:br>
            <a:br>
              <a:rPr lang="zh-CN" altLang="en-US" sz="2800" b="1" i="0" dirty="0">
                <a:solidFill>
                  <a:srgbClr val="404040"/>
                </a:solidFill>
                <a:effectLst/>
                <a:latin typeface="Inter"/>
              </a:rPr>
            </a:br>
            <a:endParaRPr lang="zh-CN" altLang="en-US" sz="2800" b="1" dirty="0">
              <a:solidFill>
                <a:srgbClr val="FF0000"/>
              </a:solidFill>
            </a:endParaRPr>
          </a:p>
        </p:txBody>
      </p:sp>
      <p:sp>
        <p:nvSpPr>
          <p:cNvPr id="20" name="文本框 19"/>
          <p:cNvSpPr txBox="1"/>
          <p:nvPr/>
        </p:nvSpPr>
        <p:spPr>
          <a:xfrm>
            <a:off x="509217" y="665872"/>
            <a:ext cx="9072819" cy="523220"/>
          </a:xfrm>
          <a:prstGeom prst="rect">
            <a:avLst/>
          </a:prstGeom>
          <a:noFill/>
        </p:spPr>
        <p:txBody>
          <a:bodyPr wrap="square">
            <a:spAutoFit/>
          </a:bodyPr>
          <a:lstStyle/>
          <a:p>
            <a:r>
              <a:rPr lang="zh-CN" altLang="en-US" sz="2800" b="1" dirty="0">
                <a:solidFill>
                  <a:srgbClr val="7030A0"/>
                </a:solidFill>
              </a:rPr>
              <a:t>用“三次尝试”制造波折，避免平铺直叙</a:t>
            </a:r>
            <a:r>
              <a:rPr lang="zh-CN" altLang="en-US" dirty="0"/>
              <a:t>：</a:t>
            </a:r>
            <a:endParaRPr lang="zh-CN" altLang="en-US" dirty="0"/>
          </a:p>
        </p:txBody>
      </p:sp>
      <p:graphicFrame>
        <p:nvGraphicFramePr>
          <p:cNvPr id="21" name="表格 20"/>
          <p:cNvGraphicFramePr>
            <a:graphicFrameLocks noGrp="1"/>
          </p:cNvGraphicFramePr>
          <p:nvPr/>
        </p:nvGraphicFramePr>
        <p:xfrm>
          <a:off x="388757" y="1189092"/>
          <a:ext cx="10939948" cy="3612877"/>
        </p:xfrm>
        <a:graphic>
          <a:graphicData uri="http://schemas.openxmlformats.org/drawingml/2006/table">
            <a:tbl>
              <a:tblPr firstRow="1" bandRow="1">
                <a:tableStyleId>{5C22544A-7EE6-4342-B048-85BDC9FD1C3A}</a:tableStyleId>
              </a:tblPr>
              <a:tblGrid>
                <a:gridCol w="1823324"/>
                <a:gridCol w="3509763"/>
                <a:gridCol w="2940316"/>
                <a:gridCol w="2666545"/>
              </a:tblGrid>
              <a:tr h="778237">
                <a:tc>
                  <a:txBody>
                    <a:bodyPr/>
                    <a:lstStyle/>
                    <a:p>
                      <a:r>
                        <a:rPr lang="zh-CN" altLang="en-US" sz="2800" dirty="0"/>
                        <a:t>尝试次数</a:t>
                      </a:r>
                      <a:endParaRPr lang="zh-CN" altLang="en-US" sz="2800" dirty="0"/>
                    </a:p>
                  </a:txBody>
                  <a:tcPr/>
                </a:tc>
                <a:tc>
                  <a:txBody>
                    <a:bodyPr/>
                    <a:lstStyle/>
                    <a:p>
                      <a:r>
                        <a:rPr lang="zh-CN" altLang="en-US" sz="2800" dirty="0"/>
                        <a:t>动作</a:t>
                      </a:r>
                      <a:endParaRPr lang="zh-CN" altLang="en-US" sz="2800" dirty="0"/>
                    </a:p>
                  </a:txBody>
                  <a:tcPr/>
                </a:tc>
                <a:tc>
                  <a:txBody>
                    <a:bodyPr/>
                    <a:lstStyle/>
                    <a:p>
                      <a:r>
                        <a:rPr lang="zh-CN" altLang="en-US" sz="2800" dirty="0"/>
                        <a:t>动物反应</a:t>
                      </a:r>
                      <a:endParaRPr lang="zh-CN" altLang="en-US" sz="2800" dirty="0"/>
                    </a:p>
                  </a:txBody>
                  <a:tcPr/>
                </a:tc>
                <a:tc>
                  <a:txBody>
                    <a:bodyPr/>
                    <a:lstStyle/>
                    <a:p>
                      <a:r>
                        <a:rPr lang="zh-CN" altLang="en-US" sz="2800" dirty="0"/>
                        <a:t>主人公情感</a:t>
                      </a:r>
                      <a:endParaRPr lang="zh-CN" altLang="en-US" sz="2800" dirty="0"/>
                    </a:p>
                  </a:txBody>
                  <a:tcPr/>
                </a:tc>
              </a:tr>
              <a:tr h="324696">
                <a:tc>
                  <a:txBody>
                    <a:bodyPr/>
                    <a:lstStyle/>
                    <a:p>
                      <a:r>
                        <a:rPr lang="en-US" altLang="zh-CN" sz="2800" dirty="0"/>
                        <a:t>1</a:t>
                      </a:r>
                      <a:endParaRPr lang="zh-CN" altLang="en-US" sz="2800" dirty="0"/>
                    </a:p>
                  </a:txBody>
                  <a:tcPr/>
                </a:tc>
                <a:tc>
                  <a:txBody>
                    <a:bodyPr/>
                    <a:lstStyle/>
                    <a:p>
                      <a:r>
                        <a:rPr lang="zh-CN" altLang="en-US" sz="2800" dirty="0"/>
                        <a:t>放食物在旁边	    	</a:t>
                      </a:r>
                      <a:endParaRPr lang="zh-CN" altLang="en-US" sz="2800" dirty="0"/>
                    </a:p>
                  </a:txBody>
                  <a:tcPr/>
                </a:tc>
                <a:tc>
                  <a:txBody>
                    <a:bodyPr/>
                    <a:lstStyle/>
                    <a:p>
                      <a:r>
                        <a:rPr lang="zh-CN" altLang="en-US" sz="2800" dirty="0"/>
                        <a:t>退缩</a:t>
                      </a:r>
                      <a:r>
                        <a:rPr lang="en-US" altLang="zh-CN" sz="2800" dirty="0"/>
                        <a:t>/</a:t>
                      </a:r>
                      <a:r>
                        <a:rPr lang="zh-CN" altLang="en-US" sz="2800" dirty="0"/>
                        <a:t>拒绝</a:t>
                      </a:r>
                      <a:endParaRPr lang="zh-CN" altLang="en-US" sz="2800" dirty="0"/>
                    </a:p>
                  </a:txBody>
                  <a:tcPr/>
                </a:tc>
                <a:tc>
                  <a:txBody>
                    <a:bodyPr/>
                    <a:lstStyle/>
                    <a:p>
                      <a:r>
                        <a:rPr lang="zh-CN" altLang="en-US" sz="2800" dirty="0"/>
                        <a:t>失望但坚持</a:t>
                      </a:r>
                      <a:endParaRPr lang="zh-CN" altLang="en-US" sz="2800" dirty="0"/>
                    </a:p>
                  </a:txBody>
                  <a:tcPr/>
                </a:tc>
              </a:tr>
              <a:tr h="0">
                <a:tc>
                  <a:txBody>
                    <a:bodyPr/>
                    <a:lstStyle/>
                    <a:p>
                      <a:r>
                        <a:rPr lang="en-US" altLang="zh-CN" sz="2800" dirty="0"/>
                        <a:t>2</a:t>
                      </a:r>
                      <a:endParaRPr lang="zh-CN" altLang="en-US" sz="2800" dirty="0"/>
                    </a:p>
                  </a:txBody>
                  <a:tcPr/>
                </a:tc>
                <a:tc>
                  <a:txBody>
                    <a:bodyPr/>
                    <a:lstStyle/>
                    <a:p>
                      <a:r>
                        <a:rPr lang="zh-CN" altLang="en-US" sz="2800" dirty="0"/>
                        <a:t>轻声说话</a:t>
                      </a:r>
                      <a:r>
                        <a:rPr lang="en-US" altLang="zh-CN" sz="2800" dirty="0"/>
                        <a:t>/</a:t>
                      </a:r>
                      <a:r>
                        <a:rPr lang="zh-CN" altLang="en-US" sz="2800" dirty="0"/>
                        <a:t>哼歌	    	</a:t>
                      </a:r>
                      <a:endParaRPr lang="zh-CN" altLang="en-US" sz="2800" dirty="0"/>
                    </a:p>
                  </a:txBody>
                  <a:tcPr/>
                </a:tc>
                <a:tc>
                  <a:txBody>
                    <a:bodyPr/>
                    <a:lstStyle/>
                    <a:p>
                      <a:r>
                        <a:rPr lang="zh-CN" altLang="en-US" sz="2800" dirty="0"/>
                        <a:t>停止颤抖</a:t>
                      </a:r>
                      <a:r>
                        <a:rPr lang="en-US" altLang="zh-CN" sz="2800" dirty="0"/>
                        <a:t>/</a:t>
                      </a:r>
                      <a:r>
                        <a:rPr lang="zh-CN" altLang="en-US" sz="2800" dirty="0"/>
                        <a:t>抬头</a:t>
                      </a:r>
                      <a:endParaRPr lang="zh-CN" altLang="en-US" sz="2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800" dirty="0"/>
                        <a:t>看到希望</a:t>
                      </a:r>
                      <a:endParaRPr lang="zh-CN" altLang="en-US" sz="2800" dirty="0"/>
                    </a:p>
                    <a:p>
                      <a:endParaRPr lang="zh-CN" altLang="en-US" sz="2800" dirty="0"/>
                    </a:p>
                  </a:txBody>
                  <a:tcPr/>
                </a:tc>
              </a:tr>
              <a:tr h="604796">
                <a:tc>
                  <a:txBody>
                    <a:bodyPr/>
                    <a:lstStyle/>
                    <a:p>
                      <a:r>
                        <a:rPr lang="en-US" altLang="zh-CN" sz="2800" dirty="0"/>
                        <a:t>3</a:t>
                      </a:r>
                      <a:endParaRPr lang="zh-CN" altLang="en-US" sz="2800" dirty="0"/>
                    </a:p>
                  </a:txBody>
                  <a:tcPr/>
                </a:tc>
                <a:tc>
                  <a:txBody>
                    <a:bodyPr/>
                    <a:lstStyle/>
                    <a:p>
                      <a:r>
                        <a:rPr lang="zh-CN" altLang="en-US" sz="2800" dirty="0"/>
                        <a:t>轻抚背部</a:t>
                      </a:r>
                      <a:r>
                        <a:rPr lang="en-US" altLang="zh-CN" sz="2800" dirty="0"/>
                        <a:t>/</a:t>
                      </a:r>
                      <a:r>
                        <a:rPr lang="zh-CN" altLang="en-US" sz="2800" dirty="0"/>
                        <a:t>喂水成功	</a:t>
                      </a:r>
                      <a:endParaRPr lang="zh-CN" altLang="en-US" sz="2800" dirty="0"/>
                    </a:p>
                  </a:txBody>
                  <a:tcPr/>
                </a:tc>
                <a:tc>
                  <a:txBody>
                    <a:bodyPr/>
                    <a:lstStyle/>
                    <a:p>
                      <a:r>
                        <a:rPr lang="zh-CN" altLang="en-US" sz="2800" dirty="0"/>
                        <a:t>接受帮助</a:t>
                      </a:r>
                      <a:r>
                        <a:rPr lang="en-US" altLang="zh-CN" sz="2800" dirty="0"/>
                        <a:t>/</a:t>
                      </a:r>
                      <a:r>
                        <a:rPr lang="zh-CN" altLang="en-US" sz="2800" dirty="0"/>
                        <a:t>互动 </a:t>
                      </a:r>
                      <a:endParaRPr lang="zh-CN" altLang="en-US" sz="2800" dirty="0"/>
                    </a:p>
                  </a:txBody>
                  <a:tcPr/>
                </a:tc>
                <a:tc>
                  <a:txBody>
                    <a:bodyPr/>
                    <a:lstStyle/>
                    <a:p>
                      <a:r>
                        <a:rPr lang="zh-CN" altLang="en-US" sz="2800" dirty="0"/>
                        <a:t>感动</a:t>
                      </a:r>
                      <a:r>
                        <a:rPr lang="en-US" altLang="zh-CN" sz="2800" dirty="0"/>
                        <a:t>/</a:t>
                      </a:r>
                      <a:r>
                        <a:rPr lang="zh-CN" altLang="en-US" sz="2800" dirty="0"/>
                        <a:t>欣慰</a:t>
                      </a:r>
                      <a:endParaRPr lang="zh-CN" altLang="en-US" sz="2800" dirty="0"/>
                    </a:p>
                  </a:txBody>
                  <a:tcPr/>
                </a:tc>
              </a:tr>
            </a:tbl>
          </a:graphicData>
        </a:graphic>
      </p:graphicFrame>
      <p:sp>
        <p:nvSpPr>
          <p:cNvPr id="22" name="内容占位符 2"/>
          <p:cNvSpPr>
            <a:spLocks noGrp="1"/>
          </p:cNvSpPr>
          <p:nvPr>
            <p:ph idx="1"/>
          </p:nvPr>
        </p:nvSpPr>
        <p:spPr>
          <a:xfrm>
            <a:off x="295675" y="4924765"/>
            <a:ext cx="11361557" cy="1856177"/>
          </a:xfrm>
          <a:solidFill>
            <a:schemeClr val="accent2">
              <a:lumMod val="40000"/>
              <a:lumOff val="60000"/>
            </a:schemeClr>
          </a:solidFill>
          <a:ln>
            <a:solidFill>
              <a:schemeClr val="accent2">
                <a:lumMod val="40000"/>
                <a:lumOff val="60000"/>
              </a:schemeClr>
            </a:solidFill>
          </a:ln>
        </p:spPr>
        <p:txBody>
          <a:bodyPr>
            <a:normAutofit lnSpcReduction="10000"/>
          </a:bodyPr>
          <a:lstStyle/>
          <a:p>
            <a:r>
              <a:rPr lang="en-US" altLang="zh-CN" dirty="0"/>
              <a:t>First, I placed seeds near the pigeon. It turned away. </a:t>
            </a:r>
            <a:r>
              <a:rPr lang="zh-CN" altLang="en-US" dirty="0"/>
              <a:t>（失望）</a:t>
            </a:r>
            <a:endParaRPr lang="zh-CN" altLang="en-US" dirty="0"/>
          </a:p>
          <a:p>
            <a:r>
              <a:rPr lang="en-US" altLang="zh-CN" dirty="0"/>
              <a:t>Next, I hummed a lullaby. It stopped shaking. </a:t>
            </a:r>
            <a:r>
              <a:rPr lang="zh-CN" altLang="en-US" dirty="0"/>
              <a:t>（希望）</a:t>
            </a:r>
            <a:endParaRPr lang="zh-CN" altLang="en-US" dirty="0"/>
          </a:p>
          <a:p>
            <a:r>
              <a:rPr lang="en-US" altLang="zh-CN" dirty="0"/>
              <a:t>Finally, when I touched its wing, it didn’t move. My eyes filled with tears. </a:t>
            </a:r>
            <a:r>
              <a:rPr lang="zh-CN" altLang="en-US" dirty="0"/>
              <a:t>（感动）</a:t>
            </a:r>
            <a:endParaRPr lang="zh-CN" altLang="en-US" dirty="0"/>
          </a:p>
          <a:p>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83283" y="772038"/>
            <a:ext cx="11503917" cy="5699943"/>
          </a:xfrm>
          <a:solidFill>
            <a:schemeClr val="accent3">
              <a:lumMod val="20000"/>
              <a:lumOff val="80000"/>
            </a:schemeClr>
          </a:solidFill>
        </p:spPr>
        <p:txBody>
          <a:bodyPr>
            <a:normAutofit/>
          </a:bodyPr>
          <a:lstStyle/>
          <a:p>
            <a:r>
              <a:rPr lang="zh-CN" altLang="en-US" b="1" dirty="0">
                <a:solidFill>
                  <a:srgbClr val="404040"/>
                </a:solidFill>
                <a:highlight>
                  <a:srgbClr val="FFFF00"/>
                </a:highlight>
                <a:latin typeface="Inter"/>
              </a:rPr>
              <a:t>尝试帮助（基础动作）</a:t>
            </a:r>
            <a:r>
              <a:rPr lang="zh-CN" altLang="en-US" dirty="0">
                <a:highlight>
                  <a:srgbClr val="FFFF00"/>
                </a:highlight>
              </a:rPr>
              <a:t>：</a:t>
            </a:r>
            <a:endParaRPr lang="zh-CN" altLang="en-US" dirty="0">
              <a:highlight>
                <a:srgbClr val="FFFF00"/>
              </a:highlight>
            </a:endParaRPr>
          </a:p>
          <a:p>
            <a:r>
              <a:rPr lang="zh-CN" altLang="en-US" dirty="0"/>
              <a:t>动作：</a:t>
            </a:r>
            <a:r>
              <a:rPr lang="en-US" altLang="zh-CN" dirty="0"/>
              <a:t>Offer food/water</a:t>
            </a:r>
            <a:r>
              <a:rPr lang="zh-CN" altLang="en-US" dirty="0"/>
              <a:t>（提供食物</a:t>
            </a:r>
            <a:r>
              <a:rPr lang="en-US" altLang="zh-CN" dirty="0"/>
              <a:t>/</a:t>
            </a:r>
            <a:r>
              <a:rPr lang="zh-CN" altLang="en-US" dirty="0"/>
              <a:t>水） → </a:t>
            </a:r>
            <a:r>
              <a:rPr lang="en-US" altLang="zh-CN" dirty="0"/>
              <a:t>Touch gently</a:t>
            </a:r>
            <a:r>
              <a:rPr lang="zh-CN" altLang="en-US" dirty="0"/>
              <a:t>（轻抚） → </a:t>
            </a:r>
            <a:r>
              <a:rPr lang="en-US" altLang="zh-CN" dirty="0"/>
              <a:t>Speak softly</a:t>
            </a:r>
            <a:r>
              <a:rPr lang="zh-CN" altLang="en-US" dirty="0"/>
              <a:t>（轻声说话）</a:t>
            </a:r>
            <a:endParaRPr lang="zh-CN" altLang="en-US" dirty="0"/>
          </a:p>
          <a:p>
            <a:r>
              <a:rPr lang="en-US" altLang="zh-CN" dirty="0"/>
              <a:t>I put some grains near its beak.</a:t>
            </a:r>
            <a:r>
              <a:rPr lang="zh-CN" altLang="en-US" dirty="0"/>
              <a:t>（将谷物放在喙边）</a:t>
            </a:r>
            <a:endParaRPr lang="zh-CN" altLang="en-US" dirty="0"/>
          </a:p>
          <a:p>
            <a:r>
              <a:rPr lang="en-US" altLang="zh-CN" dirty="0"/>
              <a:t>I covered the tub with a towel to keep it warm.</a:t>
            </a:r>
            <a:r>
              <a:rPr lang="zh-CN" altLang="en-US" dirty="0"/>
              <a:t>（用毛巾盖住箱子保暖）</a:t>
            </a:r>
            <a:endParaRPr lang="zh-CN" altLang="en-US" dirty="0"/>
          </a:p>
          <a:p>
            <a:r>
              <a:rPr lang="zh-CN" altLang="en-US" b="1" dirty="0">
                <a:solidFill>
                  <a:srgbClr val="404040"/>
                </a:solidFill>
                <a:highlight>
                  <a:srgbClr val="FFFF00"/>
                </a:highlight>
                <a:latin typeface="Inter"/>
              </a:rPr>
              <a:t>遇到困难（鸽子反应）</a:t>
            </a:r>
            <a:r>
              <a:rPr lang="zh-CN" altLang="en-US" dirty="0">
                <a:highlight>
                  <a:srgbClr val="FFFF00"/>
                </a:highlight>
              </a:rPr>
              <a:t>：</a:t>
            </a:r>
            <a:endParaRPr lang="zh-CN" altLang="en-US" dirty="0">
              <a:highlight>
                <a:srgbClr val="FFFF00"/>
              </a:highlight>
            </a:endParaRPr>
          </a:p>
          <a:p>
            <a:r>
              <a:rPr lang="zh-CN" altLang="en-US" dirty="0"/>
              <a:t>词汇：</a:t>
            </a:r>
            <a:r>
              <a:rPr lang="en-US" altLang="zh-CN" dirty="0"/>
              <a:t>Shrink back</a:t>
            </a:r>
            <a:r>
              <a:rPr lang="zh-CN" altLang="en-US" dirty="0"/>
              <a:t>（退缩）</a:t>
            </a:r>
            <a:r>
              <a:rPr lang="en-US" altLang="zh-CN" dirty="0"/>
              <a:t>/ Flutter wings</a:t>
            </a:r>
            <a:r>
              <a:rPr lang="zh-CN" altLang="en-US" dirty="0"/>
              <a:t>（扑腾翅膀）</a:t>
            </a:r>
            <a:r>
              <a:rPr lang="en-US" altLang="zh-CN" dirty="0"/>
              <a:t>/ Refuse to eat</a:t>
            </a:r>
            <a:r>
              <a:rPr lang="zh-CN" altLang="en-US" dirty="0"/>
              <a:t>（拒绝进食）</a:t>
            </a:r>
            <a:endParaRPr lang="zh-CN" altLang="en-US" dirty="0"/>
          </a:p>
          <a:p>
            <a:r>
              <a:rPr lang="en-US" altLang="zh-CN" dirty="0"/>
              <a:t>The pigeon turned its head away.</a:t>
            </a:r>
            <a:r>
              <a:rPr lang="zh-CN" altLang="en-US" dirty="0"/>
              <a:t>（鸽子扭头避开）</a:t>
            </a:r>
            <a:endParaRPr lang="zh-CN" altLang="en-US" dirty="0"/>
          </a:p>
          <a:p>
            <a:r>
              <a:rPr lang="en-US" altLang="zh-CN" dirty="0"/>
              <a:t>It flapped its wings but couldn’t fly.</a:t>
            </a:r>
            <a:r>
              <a:rPr lang="zh-CN" altLang="en-US" dirty="0"/>
              <a:t>（扑腾翅膀却飞不起来）</a:t>
            </a:r>
            <a:endParaRPr lang="zh-CN" altLang="en-US" dirty="0"/>
          </a:p>
          <a:p>
            <a:endParaRPr lang="zh-CN" altLang="en-US" dirty="0"/>
          </a:p>
        </p:txBody>
      </p:sp>
      <p:sp>
        <p:nvSpPr>
          <p:cNvPr id="5" name="标题 1"/>
          <p:cNvSpPr txBox="1"/>
          <p:nvPr/>
        </p:nvSpPr>
        <p:spPr>
          <a:xfrm>
            <a:off x="1357911" y="6210091"/>
            <a:ext cx="6877164" cy="523779"/>
          </a:xfrm>
          <a:prstGeom prst="rect">
            <a:avLst/>
          </a:prstGeom>
          <a:solidFill>
            <a:schemeClr val="accent2">
              <a:lumMod val="20000"/>
              <a:lumOff val="80000"/>
            </a:schemeClr>
          </a:solidFill>
        </p:spPr>
        <p:txBody>
          <a:bodyPr>
            <a:noAutofit/>
          </a:bodyPr>
          <a:lstStyle>
            <a:lvl1pPr algn="l" defTabSz="866775" rtl="0" eaLnBrk="1" latinLnBrk="0" hangingPunct="1">
              <a:lnSpc>
                <a:spcPct val="90000"/>
              </a:lnSpc>
              <a:spcBef>
                <a:spcPct val="0"/>
              </a:spcBef>
              <a:buNone/>
              <a:defRPr sz="4130" kern="1200">
                <a:solidFill>
                  <a:schemeClr val="tx1"/>
                </a:solidFill>
                <a:latin typeface="+mj-lt"/>
                <a:ea typeface="+mj-ea"/>
                <a:cs typeface="+mj-cs"/>
              </a:defRPr>
            </a:lvl1pPr>
          </a:lstStyle>
          <a:p>
            <a:pPr marL="0" marR="0" lvl="0" indent="0" algn="l" defTabSz="866775" rtl="0" eaLnBrk="1" fontAlgn="auto" latinLnBrk="0" hangingPunct="1">
              <a:lnSpc>
                <a:spcPct val="90000"/>
              </a:lnSpc>
              <a:spcBef>
                <a:spcPct val="0"/>
              </a:spcBef>
              <a:spcAft>
                <a:spcPts val="0"/>
              </a:spcAft>
              <a:buClrTx/>
              <a:buSzTx/>
              <a:buFontTx/>
              <a:buNone/>
              <a:defRPr/>
            </a:pPr>
            <a:r>
              <a:rPr kumimoji="0" lang="zh-CN" altLang="en-US" sz="3600" b="1" i="0" u="none" strike="noStrike" kern="1200" cap="none" spc="0" normalizeH="0" baseline="0" noProof="0" dirty="0">
                <a:ln>
                  <a:noFill/>
                </a:ln>
                <a:solidFill>
                  <a:srgbClr val="002060"/>
                </a:solidFill>
                <a:effectLst/>
                <a:uLnTx/>
                <a:uFillTx/>
                <a:latin typeface="Arial" panose="020B0604020202020204"/>
                <a:ea typeface="微软雅黑" panose="020B0503020204020204" pitchFamily="34" charset="-122"/>
                <a:cs typeface="+mj-cs"/>
              </a:rPr>
              <a:t>关注：如何设计</a:t>
            </a:r>
            <a:r>
              <a:rPr kumimoji="0" lang="zh-CN" altLang="en-US" sz="3600" b="1" i="0" u="none" strike="noStrike" kern="1200" cap="none" spc="0" normalizeH="0" baseline="0" noProof="0" dirty="0">
                <a:ln>
                  <a:noFill/>
                </a:ln>
                <a:solidFill>
                  <a:srgbClr val="002060"/>
                </a:solidFill>
                <a:effectLst/>
                <a:highlight>
                  <a:srgbClr val="00FF00"/>
                </a:highlight>
                <a:uLnTx/>
                <a:uFillTx/>
                <a:latin typeface="Arial" panose="020B0604020202020204"/>
                <a:ea typeface="微软雅黑" panose="020B0503020204020204" pitchFamily="34" charset="-122"/>
                <a:cs typeface="+mj-cs"/>
              </a:rPr>
              <a:t>人与动物互动</a:t>
            </a:r>
            <a:endParaRPr kumimoji="0" lang="zh-CN" altLang="en-US" sz="3600" b="1" i="0" u="none" strike="noStrike" kern="1200" cap="none" spc="0" normalizeH="0" baseline="0" noProof="0" dirty="0">
              <a:ln>
                <a:noFill/>
              </a:ln>
              <a:solidFill>
                <a:srgbClr val="002060"/>
              </a:solidFill>
              <a:effectLst/>
              <a:highlight>
                <a:srgbClr val="00FF00"/>
              </a:highlight>
              <a:uLnTx/>
              <a:uFillTx/>
              <a:latin typeface="Arial" panose="020B0604020202020204"/>
              <a:ea typeface="微软雅黑" panose="020B0503020204020204" pitchFamily="34" charset="-122"/>
              <a:cs typeface="+mj-cs"/>
            </a:endParaRPr>
          </a:p>
        </p:txBody>
      </p:sp>
      <p:sp>
        <p:nvSpPr>
          <p:cNvPr id="7" name="标题 1"/>
          <p:cNvSpPr>
            <a:spLocks noGrp="1"/>
          </p:cNvSpPr>
          <p:nvPr>
            <p:ph type="title"/>
          </p:nvPr>
        </p:nvSpPr>
        <p:spPr>
          <a:xfrm>
            <a:off x="312100" y="0"/>
            <a:ext cx="11098735" cy="665268"/>
          </a:xfrm>
          <a:solidFill>
            <a:schemeClr val="accent2">
              <a:lumMod val="20000"/>
              <a:lumOff val="80000"/>
            </a:schemeClr>
          </a:solidFill>
        </p:spPr>
        <p:txBody>
          <a:bodyPr>
            <a:noAutofit/>
          </a:bodyPr>
          <a:lstStyle/>
          <a:p>
            <a:r>
              <a:rPr lang="zh-CN" altLang="en-US" sz="2800" b="1" dirty="0">
                <a:solidFill>
                  <a:srgbClr val="7030A0"/>
                </a:solidFill>
                <a:highlight>
                  <a:srgbClr val="FFFF00"/>
                </a:highlight>
              </a:rPr>
              <a:t>实战：</a:t>
            </a:r>
            <a:r>
              <a:rPr lang="zh-CN" altLang="en-US" sz="2800" b="1" dirty="0">
                <a:solidFill>
                  <a:srgbClr val="FF0000"/>
                </a:solidFill>
              </a:rPr>
              <a:t>将互动拆解为 “尝试帮助→遇到困难→突破点→情感变化” 四步</a:t>
            </a:r>
            <a:endParaRPr lang="zh-CN" altLang="en-US"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自定义 1203">
      <a:dk1>
        <a:sysClr val="windowText" lastClr="000000"/>
      </a:dk1>
      <a:lt1>
        <a:sysClr val="window" lastClr="FFFFFF"/>
      </a:lt1>
      <a:dk2>
        <a:srgbClr val="5A6378"/>
      </a:dk2>
      <a:lt2>
        <a:srgbClr val="7F7F7F"/>
      </a:lt2>
      <a:accent1>
        <a:srgbClr val="60B5CC"/>
      </a:accent1>
      <a:accent2>
        <a:srgbClr val="F0AD00"/>
      </a:accent2>
      <a:accent3>
        <a:srgbClr val="60B5CC"/>
      </a:accent3>
      <a:accent4>
        <a:srgbClr val="F0AD00"/>
      </a:accent4>
      <a:accent5>
        <a:srgbClr val="60B5CC"/>
      </a:accent5>
      <a:accent6>
        <a:srgbClr val="F0AD00"/>
      </a:accent6>
      <a:hlink>
        <a:srgbClr val="168BBA"/>
      </a:hlink>
      <a:folHlink>
        <a:srgbClr val="680000"/>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14144</Words>
  <Application>WPS 演示</Application>
  <PresentationFormat>宽屏</PresentationFormat>
  <Paragraphs>348</Paragraphs>
  <Slides>23</Slides>
  <Notes>2</Notes>
  <HiddenSlides>0</HiddenSlides>
  <MMClips>1</MMClips>
  <ScaleCrop>false</ScaleCrop>
  <HeadingPairs>
    <vt:vector size="6" baseType="variant">
      <vt:variant>
        <vt:lpstr>已用的字体</vt:lpstr>
      </vt:variant>
      <vt:variant>
        <vt:i4>18</vt:i4>
      </vt:variant>
      <vt:variant>
        <vt:lpstr>主题</vt:lpstr>
      </vt:variant>
      <vt:variant>
        <vt:i4>2</vt:i4>
      </vt:variant>
      <vt:variant>
        <vt:lpstr>幻灯片标题</vt:lpstr>
      </vt:variant>
      <vt:variant>
        <vt:i4>23</vt:i4>
      </vt:variant>
    </vt:vector>
  </HeadingPairs>
  <TitlesOfParts>
    <vt:vector size="43" baseType="lpstr">
      <vt:lpstr>Arial</vt:lpstr>
      <vt:lpstr>宋体</vt:lpstr>
      <vt:lpstr>Wingdings</vt:lpstr>
      <vt:lpstr>微软雅黑</vt:lpstr>
      <vt:lpstr>Open Sans</vt:lpstr>
      <vt:lpstr>冬青黑体简体中文 W3</vt:lpstr>
      <vt:lpstr>Arial</vt:lpstr>
      <vt:lpstr>Calibri</vt:lpstr>
      <vt:lpstr>等线</vt:lpstr>
      <vt:lpstr>等线 Light</vt:lpstr>
      <vt:lpstr>Inter</vt:lpstr>
      <vt:lpstr>Arial Unicode MS</vt:lpstr>
      <vt:lpstr>Times New Roman</vt:lpstr>
      <vt:lpstr>新宋体</vt:lpstr>
      <vt:lpstr>Segoe Print</vt:lpstr>
      <vt:lpstr>HelveticaNeue</vt:lpstr>
      <vt:lpstr>华文新魏</vt:lpstr>
      <vt:lpstr>黑体</vt:lpstr>
      <vt:lpstr>Office 主题​​</vt:lpstr>
      <vt:lpstr>1_自定义设计方案</vt:lpstr>
      <vt:lpstr>PowerPoint 演示文稿</vt:lpstr>
      <vt:lpstr>PowerPoint 演示文稿</vt:lpstr>
      <vt:lpstr>PowerPoint 演示文稿</vt:lpstr>
      <vt:lpstr>PowerPoint 演示文稿</vt:lpstr>
      <vt:lpstr>PowerPoint 演示文稿</vt:lpstr>
      <vt:lpstr> 思维指导：3步构建互动逻辑 </vt:lpstr>
      <vt:lpstr>  二、万能互动公式：感官细节替代复杂词汇  </vt:lpstr>
      <vt:lpstr>  三、情感递进法：设计“微小转折点”  </vt:lpstr>
      <vt:lpstr>实战：将互动拆解为 “尝试帮助→遇到困难→突破点→情感变化” 四步</vt:lpstr>
      <vt:lpstr>将互动拆解为 “尝试帮助→遇到困难→突破点→情感变化” 四步</vt:lpstr>
      <vt:lpstr>PowerPoint 演示文稿</vt:lpstr>
      <vt:lpstr>   思维指导（象征思维）用动物行为暗示主题  将动物反应与主题（信任/希望/自由）挂钩，提升立意 </vt:lpstr>
      <vt:lpstr>语言提升：替换词表</vt:lpstr>
      <vt:lpstr>P1：低词汇量版</vt:lpstr>
      <vt:lpstr>P1：语言进阶版+前文取材</vt:lpstr>
      <vt:lpstr>P2：低词汇量版</vt:lpstr>
      <vt:lpstr>P2：语言进阶版</vt:lpstr>
      <vt:lpstr>参考范文：</vt:lpstr>
      <vt:lpstr>PowerPoint 演示文稿</vt:lpstr>
      <vt:lpstr>PowerPoint 演示文稿</vt:lpstr>
      <vt:lpstr>PowerPoint 演示文稿</vt:lpstr>
      <vt:lpstr>PowerPoint 演示文稿</vt:lpstr>
      <vt:lpstr>参考范文：</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艳 刘</dc:creator>
  <cp:lastModifiedBy>Administrator</cp:lastModifiedBy>
  <cp:revision>17</cp:revision>
  <dcterms:created xsi:type="dcterms:W3CDTF">2025-03-05T07:51:00Z</dcterms:created>
  <dcterms:modified xsi:type="dcterms:W3CDTF">2025-03-10T07:45:03Z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ies>
</file>