
<file path=[Content_Types].xml><?xml version="1.0" encoding="utf-8"?>
<Types xmlns="http://schemas.openxmlformats.org/package/2006/content-types">
  <Default Extension="jpeg" ContentType="image/jpeg"/>
  <Default Extension="png" ContentType="image/png"/>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fonts/font1.fntdata" ContentType="application/x-fontdata"/>
  <Override PartName="/ppt/fonts/font10.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8"/>
  </p:notesMasterIdLst>
  <p:sldIdLst>
    <p:sldId id="551" r:id="rId3"/>
    <p:sldId id="270" r:id="rId4"/>
    <p:sldId id="529" r:id="rId5"/>
    <p:sldId id="530" r:id="rId6"/>
    <p:sldId id="531" r:id="rId7"/>
    <p:sldId id="532" r:id="rId9"/>
    <p:sldId id="510" r:id="rId10"/>
    <p:sldId id="511" r:id="rId11"/>
    <p:sldId id="513" r:id="rId12"/>
    <p:sldId id="514" r:id="rId13"/>
    <p:sldId id="495" r:id="rId14"/>
    <p:sldId id="496" r:id="rId15"/>
    <p:sldId id="498" r:id="rId16"/>
    <p:sldId id="497" r:id="rId17"/>
    <p:sldId id="499" r:id="rId18"/>
    <p:sldId id="416" r:id="rId19"/>
    <p:sldId id="417" r:id="rId20"/>
    <p:sldId id="488" r:id="rId21"/>
    <p:sldId id="441" r:id="rId22"/>
    <p:sldId id="468" r:id="rId23"/>
    <p:sldId id="454" r:id="rId24"/>
    <p:sldId id="277" r:id="rId25"/>
    <p:sldId id="439" r:id="rId26"/>
    <p:sldId id="399" r:id="rId27"/>
  </p:sldIdLst>
  <p:sldSz cx="12192000" cy="6858000"/>
  <p:notesSz cx="6858000" cy="9144000"/>
  <p:embeddedFontLst>
    <p:embeddedFont>
      <p:font typeface="Trebuchet MS" panose="020B0603020202020204"/>
      <p:regular r:id="rId32"/>
      <p:bold r:id="rId33"/>
      <p:italic r:id="rId34"/>
      <p:boldItalic r:id="rId35"/>
    </p:embeddedFont>
    <p:embeddedFont>
      <p:font typeface="微软雅黑" panose="020B0503020204020204" charset="-122"/>
      <p:regular r:id="rId36"/>
    </p:embeddedFont>
    <p:embeddedFont>
      <p:font typeface="华文中宋" panose="02010600040101010101" charset="-122"/>
      <p:regular r:id="rId37"/>
    </p:embeddedFont>
    <p:embeddedFont>
      <p:font typeface="Calibri" panose="020F0502020204030204" charset="0"/>
      <p:regular r:id="rId38"/>
      <p:bold r:id="rId39"/>
      <p:italic r:id="rId40"/>
      <p:boldItalic r:id="rId41"/>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istrator" initials="A"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D9D9D9"/>
    <a:srgbClr val="FFFFFF"/>
    <a:srgbClr val="DCDCDC"/>
    <a:srgbClr val="F0F0F0"/>
    <a:srgbClr val="E6E6E6"/>
    <a:srgbClr val="C8C8C8"/>
    <a:srgbClr val="FAFAFA"/>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99" d="100"/>
          <a:sy n="99" d="100"/>
        </p:scale>
        <p:origin x="84" y="582"/>
      </p:cViewPr>
      <p:guideLst>
        <p:guide orient="horz" pos="2126"/>
        <p:guide pos="3804"/>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notesMaster" Target="notesMasters/notesMaster1.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1" Type="http://schemas.openxmlformats.org/officeDocument/2006/relationships/font" Target="fonts/font10.fntdata"/><Relationship Id="rId40" Type="http://schemas.openxmlformats.org/officeDocument/2006/relationships/font" Target="fonts/font9.fntdata"/><Relationship Id="rId4" Type="http://schemas.openxmlformats.org/officeDocument/2006/relationships/slide" Target="slides/slide2.xml"/><Relationship Id="rId39" Type="http://schemas.openxmlformats.org/officeDocument/2006/relationships/font" Target="fonts/font8.fntdata"/><Relationship Id="rId38" Type="http://schemas.openxmlformats.org/officeDocument/2006/relationships/font" Target="fonts/font7.fntdata"/><Relationship Id="rId37" Type="http://schemas.openxmlformats.org/officeDocument/2006/relationships/font" Target="fonts/font6.fntdata"/><Relationship Id="rId36" Type="http://schemas.openxmlformats.org/officeDocument/2006/relationships/font" Target="fonts/font5.fntdata"/><Relationship Id="rId35" Type="http://schemas.openxmlformats.org/officeDocument/2006/relationships/font" Target="fonts/font4.fntdata"/><Relationship Id="rId34" Type="http://schemas.openxmlformats.org/officeDocument/2006/relationships/font" Target="fonts/font3.fntdata"/><Relationship Id="rId33" Type="http://schemas.openxmlformats.org/officeDocument/2006/relationships/font" Target="fonts/font2.fntdata"/><Relationship Id="rId32" Type="http://schemas.openxmlformats.org/officeDocument/2006/relationships/font" Target="fonts/font1.fntdata"/><Relationship Id="rId31" Type="http://schemas.openxmlformats.org/officeDocument/2006/relationships/commentAuthors" Target="commentAuthors.xml"/><Relationship Id="rId30" Type="http://schemas.openxmlformats.org/officeDocument/2006/relationships/tableStyles" Target="tableStyles.xml"/><Relationship Id="rId3" Type="http://schemas.openxmlformats.org/officeDocument/2006/relationships/slide" Target="slides/slide1.xml"/><Relationship Id="rId29" Type="http://schemas.openxmlformats.org/officeDocument/2006/relationships/viewProps" Target="viewProps.xml"/><Relationship Id="rId28" Type="http://schemas.openxmlformats.org/officeDocument/2006/relationships/presProps" Target="presProps.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 </a:t>
            </a:r>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 </a:t>
            </a:r>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p:nvPr>
        </p:nvSpPr>
        <p:spPr/>
      </p:sp>
      <p:sp>
        <p:nvSpPr>
          <p:cNvPr id="3" name="文本占位符 2"/>
          <p:cNvSpPr/>
          <p:nvPr>
            <p:ph type="body" idx="1"/>
          </p:nvPr>
        </p:nvSpPr>
        <p:spPr/>
        <p:txBody>
          <a:bodyPr/>
          <a:p>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jpe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pic>
        <p:nvPicPr>
          <p:cNvPr id="5125" name="图片 6" descr="logo横版 png"/>
          <p:cNvPicPr>
            <a:picLocks noChangeAspect="1"/>
          </p:cNvPicPr>
          <p:nvPr userDrawn="1"/>
        </p:nvPicPr>
        <p:blipFill>
          <a:blip r:embed="rId12"/>
          <a:stretch>
            <a:fillRect/>
          </a:stretch>
        </p:blipFill>
        <p:spPr>
          <a:xfrm>
            <a:off x="11477625" y="82550"/>
            <a:ext cx="608013" cy="642938"/>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11.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14.xml"/><Relationship Id="rId2" Type="http://schemas.openxmlformats.org/officeDocument/2006/relationships/image" Target="../media/image8.png"/><Relationship Id="rId1" Type="http://schemas.openxmlformats.org/officeDocument/2006/relationships/tags" Target="../tags/tag13.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6.xml"/><Relationship Id="rId1" Type="http://schemas.openxmlformats.org/officeDocument/2006/relationships/tags" Target="../tags/tag15.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image" Target="../media/image9.jpeg"/></Relationships>
</file>

<file path=ppt/slides/_rels/slide14.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2.xml"/><Relationship Id="rId2" Type="http://schemas.openxmlformats.org/officeDocument/2006/relationships/tags" Target="../tags/tag18.xml"/><Relationship Id="rId1" Type="http://schemas.openxmlformats.org/officeDocument/2006/relationships/tags" Target="../tags/tag17.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9.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0.png"/><Relationship Id="rId1" Type="http://schemas.openxmlformats.org/officeDocument/2006/relationships/tags" Target="../tags/tag20.xml"/></Relationships>
</file>

<file path=ppt/slides/_rels/slide17.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4" Type="http://schemas.openxmlformats.org/officeDocument/2006/relationships/notesSlide" Target="../notesSlides/notesSlide5.xml"/><Relationship Id="rId13" Type="http://schemas.openxmlformats.org/officeDocument/2006/relationships/slideLayout" Target="../slideLayouts/slideLayout2.xml"/><Relationship Id="rId12" Type="http://schemas.openxmlformats.org/officeDocument/2006/relationships/tags" Target="../tags/tag32.xml"/><Relationship Id="rId11" Type="http://schemas.openxmlformats.org/officeDocument/2006/relationships/tags" Target="../tags/tag31.xml"/><Relationship Id="rId10" Type="http://schemas.openxmlformats.org/officeDocument/2006/relationships/tags" Target="../tags/tag30.xml"/><Relationship Id="rId1" Type="http://schemas.openxmlformats.org/officeDocument/2006/relationships/tags" Target="../tags/tag21.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image" Target="../media/image11.png"/></Relationships>
</file>

<file path=ppt/slides/_rels/slide19.xml.rels><?xml version="1.0" encoding="UTF-8" standalone="yes"?>
<Relationships xmlns="http://schemas.openxmlformats.org/package/2006/relationships"><Relationship Id="rId6" Type="http://schemas.openxmlformats.org/officeDocument/2006/relationships/notesSlide" Target="../notesSlides/notesSlide7.xml"/><Relationship Id="rId5" Type="http://schemas.openxmlformats.org/officeDocument/2006/relationships/slideLayout" Target="../slideLayouts/slideLayout2.xml"/><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tags" Target="../tags/tag33.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8.xml"/><Relationship Id="rId1" Type="http://schemas.openxmlformats.org/officeDocument/2006/relationships/tags" Target="../tags/tag37.xml"/></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2.jpeg"/></Relationships>
</file>

<file path=ppt/slides/_rels/slide22.xml.rels><?xml version="1.0" encoding="UTF-8" standalone="yes"?>
<Relationships xmlns="http://schemas.openxmlformats.org/package/2006/relationships"><Relationship Id="rId9" Type="http://schemas.openxmlformats.org/officeDocument/2006/relationships/tags" Target="../tags/tag44.xml"/><Relationship Id="rId8" Type="http://schemas.openxmlformats.org/officeDocument/2006/relationships/tags" Target="../tags/tag43.xml"/><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image" Target="../media/image13.png"/><Relationship Id="rId2" Type="http://schemas.microsoft.com/office/2007/relationships/media" Target="../media/media1.mp3"/><Relationship Id="rId17" Type="http://schemas.openxmlformats.org/officeDocument/2006/relationships/notesSlide" Target="../notesSlides/notesSlide8.xml"/><Relationship Id="rId16" Type="http://schemas.openxmlformats.org/officeDocument/2006/relationships/slideLayout" Target="../slideLayouts/slideLayout2.xml"/><Relationship Id="rId15" Type="http://schemas.microsoft.com/office/2007/relationships/media" Target="../media/media2.mp3"/><Relationship Id="rId14" Type="http://schemas.openxmlformats.org/officeDocument/2006/relationships/audio" Target="../media/media2.mp3"/><Relationship Id="rId13" Type="http://schemas.openxmlformats.org/officeDocument/2006/relationships/tags" Target="../tags/tag48.xml"/><Relationship Id="rId12" Type="http://schemas.openxmlformats.org/officeDocument/2006/relationships/tags" Target="../tags/tag47.xml"/><Relationship Id="rId11" Type="http://schemas.openxmlformats.org/officeDocument/2006/relationships/tags" Target="../tags/tag46.xml"/><Relationship Id="rId10" Type="http://schemas.openxmlformats.org/officeDocument/2006/relationships/tags" Target="../tags/tag45.xml"/><Relationship Id="rId1" Type="http://schemas.openxmlformats.org/officeDocument/2006/relationships/audio" Target="../media/media1.mp3"/></Relationships>
</file>

<file path=ppt/slides/_rels/slide23.xml.rels><?xml version="1.0" encoding="UTF-8" standalone="yes"?>
<Relationships xmlns="http://schemas.openxmlformats.org/package/2006/relationships"><Relationship Id="rId6" Type="http://schemas.openxmlformats.org/officeDocument/2006/relationships/notesSlide" Target="../notesSlides/notesSlide9.xml"/><Relationship Id="rId5" Type="http://schemas.openxmlformats.org/officeDocument/2006/relationships/slideLayout" Target="../slideLayouts/slideLayout2.xml"/><Relationship Id="rId4" Type="http://schemas.openxmlformats.org/officeDocument/2006/relationships/tags" Target="../tags/tag52.xml"/><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tags" Target="../tags/tag49.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4.xml"/><Relationship Id="rId1" Type="http://schemas.openxmlformats.org/officeDocument/2006/relationships/tags" Target="../tags/tag53.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5.png"/><Relationship Id="rId1" Type="http://schemas.openxmlformats.org/officeDocument/2006/relationships/tags" Target="../tags/tag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3.xml"/><Relationship Id="rId1" Type="http://schemas.openxmlformats.org/officeDocument/2006/relationships/tags" Target="../tags/tag2.xml"/></Relationships>
</file>

<file path=ppt/slides/_rels/slide5.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2.xml"/><Relationship Id="rId2" Type="http://schemas.openxmlformats.org/officeDocument/2006/relationships/tags" Target="../tags/tag5.xml"/><Relationship Id="rId1" Type="http://schemas.openxmlformats.org/officeDocument/2006/relationships/tags" Target="../tags/tag4.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7.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tags" Target="../tags/tag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9.xml"/><Relationship Id="rId1" Type="http://schemas.openxmlformats.org/officeDocument/2006/relationships/tags" Target="../tags/tag8.xml"/></Relationships>
</file>

<file path=ppt/slides/_rels/slide9.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2.xml"/><Relationship Id="rId2" Type="http://schemas.openxmlformats.org/officeDocument/2006/relationships/tags" Target="../tags/tag11.xml"/><Relationship Id="rId1" Type="http://schemas.openxmlformats.org/officeDocument/2006/relationships/tags" Target="../tags/tag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sp>
        <p:nvSpPr>
          <p:cNvPr id="3" name="内容占位符 2"/>
          <p:cNvSpPr>
            <a:spLocks noGrp="1"/>
          </p:cNvSpPr>
          <p:nvPr>
            <p:ph idx="1"/>
          </p:nvPr>
        </p:nvSpPr>
        <p:spPr/>
        <p:txBody>
          <a:bodyPr/>
          <a:p>
            <a:endParaRPr lang="zh-CN" altLang="en-US"/>
          </a:p>
        </p:txBody>
      </p:sp>
      <p:sp>
        <p:nvSpPr>
          <p:cNvPr id="5121" name="矩形 1"/>
          <p:cNvSpPr/>
          <p:nvPr/>
        </p:nvSpPr>
        <p:spPr>
          <a:xfrm>
            <a:off x="762000" y="1246188"/>
            <a:ext cx="6538913" cy="5016500"/>
          </a:xfrm>
          <a:prstGeom prst="rect">
            <a:avLst/>
          </a:prstGeom>
          <a:noFill/>
          <a:ln w="9525">
            <a:noFill/>
          </a:ln>
        </p:spPr>
        <p:txBody>
          <a:bodyPr wrap="square" anchor="t">
            <a:spAutoFit/>
          </a:bodyPr>
          <a:p>
            <a:r>
              <a:rPr lang="zh-CN" altLang="en-US" sz="4000" b="1">
                <a:solidFill>
                  <a:srgbClr val="FF0000"/>
                </a:solidFill>
                <a:latin typeface="HelveticaNeue" pitchFamily="2" charset="0"/>
                <a:ea typeface="宋体" panose="02010600030101010101" pitchFamily="2" charset="-122"/>
              </a:rPr>
              <a:t>感恩遇见，相互成就，本课件资料仅供您个人参考、教学使用，严禁自行在网络传播，违者依知识产权法追究法律责任。</a:t>
            </a:r>
            <a:endParaRPr lang="en-US" altLang="zh-CN" sz="4000" b="1">
              <a:solidFill>
                <a:srgbClr val="FF0000"/>
              </a:solidFill>
              <a:latin typeface="HelveticaNeue" pitchFamily="2" charset="0"/>
              <a:ea typeface="宋体" panose="02010600030101010101" pitchFamily="2" charset="-122"/>
            </a:endParaRPr>
          </a:p>
          <a:p>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更多教学资源请关注</a:t>
            </a:r>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公众号：溯恩高中英语</a:t>
            </a:r>
            <a:endParaRPr lang="zh-CN" altLang="en-US" sz="4000" b="1">
              <a:solidFill>
                <a:srgbClr val="FF0000"/>
              </a:solidFill>
              <a:latin typeface="HelveticaNeue" pitchFamily="2" charset="0"/>
              <a:ea typeface="宋体" panose="02010600030101010101" pitchFamily="2" charset="-122"/>
            </a:endParaRPr>
          </a:p>
        </p:txBody>
      </p:sp>
      <p:pic>
        <p:nvPicPr>
          <p:cNvPr id="5122" name="图片 2"/>
          <p:cNvPicPr>
            <a:picLocks noChangeAspect="1"/>
          </p:cNvPicPr>
          <p:nvPr/>
        </p:nvPicPr>
        <p:blipFill>
          <a:blip r:embed="rId1"/>
          <a:stretch>
            <a:fillRect/>
          </a:stretch>
        </p:blipFill>
        <p:spPr>
          <a:xfrm>
            <a:off x="7270750" y="2273300"/>
            <a:ext cx="3359150" cy="3359150"/>
          </a:xfrm>
          <a:prstGeom prst="rect">
            <a:avLst/>
          </a:prstGeom>
          <a:noFill/>
          <a:ln w="9525">
            <a:noFill/>
          </a:ln>
        </p:spPr>
      </p:pic>
      <p:sp>
        <p:nvSpPr>
          <p:cNvPr id="5123" name="矩形 3"/>
          <p:cNvSpPr/>
          <p:nvPr/>
        </p:nvSpPr>
        <p:spPr>
          <a:xfrm>
            <a:off x="7312025" y="1616075"/>
            <a:ext cx="3603625" cy="708025"/>
          </a:xfrm>
          <a:prstGeom prst="rect">
            <a:avLst/>
          </a:prstGeom>
          <a:noFill/>
          <a:ln w="9525">
            <a:noFill/>
          </a:ln>
        </p:spPr>
        <p:txBody>
          <a:bodyPr wrap="square" anchor="t">
            <a:spAutoFit/>
          </a:bodyPr>
          <a:p>
            <a:r>
              <a:rPr lang="zh-CN" altLang="en-US" sz="4000" b="1">
                <a:latin typeface="华文新魏" pitchFamily="2" charset="-122"/>
                <a:ea typeface="宋体" panose="02010600030101010101" pitchFamily="2" charset="-122"/>
              </a:rPr>
              <a:t>知识产权声明</a:t>
            </a:r>
            <a:endParaRPr lang="zh-CN" altLang="en-US" sz="4000" b="1">
              <a:latin typeface="华文新魏" pitchFamily="2" charset="-122"/>
              <a:ea typeface="宋体" panose="02010600030101010101" pitchFamily="2" charset="-122"/>
            </a:endParaRPr>
          </a:p>
        </p:txBody>
      </p:sp>
      <p:pic>
        <p:nvPicPr>
          <p:cNvPr id="5124" name="图片 11" descr="水印"/>
          <p:cNvPicPr>
            <a:picLocks noChangeAspect="1"/>
          </p:cNvPicPr>
          <p:nvPr/>
        </p:nvPicPr>
        <p:blipFill>
          <a:blip r:embed="rId2"/>
          <a:stretch>
            <a:fillRect/>
          </a:stretch>
        </p:blipFill>
        <p:spPr>
          <a:xfrm>
            <a:off x="7186613" y="63500"/>
            <a:ext cx="4902200" cy="1587500"/>
          </a:xfrm>
          <a:prstGeom prst="rect">
            <a:avLst/>
          </a:prstGeom>
          <a:noFill/>
          <a:ln w="9525">
            <a:noFill/>
          </a:ln>
        </p:spPr>
      </p:pic>
      <p:pic>
        <p:nvPicPr>
          <p:cNvPr id="5125" name="图片 6" descr="logo横版 png"/>
          <p:cNvPicPr>
            <a:picLocks noChangeAspect="1"/>
          </p:cNvPicPr>
          <p:nvPr/>
        </p:nvPicPr>
        <p:blipFill>
          <a:blip r:embed="rId3"/>
          <a:stretch>
            <a:fillRect/>
          </a:stretch>
        </p:blipFill>
        <p:spPr>
          <a:xfrm>
            <a:off x="11477625" y="82550"/>
            <a:ext cx="608013" cy="642938"/>
          </a:xfrm>
          <a:prstGeom prst="rect">
            <a:avLst/>
          </a:prstGeom>
          <a:noFill/>
          <a:ln w="9525">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nvSpPr>
        <p:spPr>
          <a:xfrm>
            <a:off x="245745" y="833755"/>
            <a:ext cx="11597640" cy="2256790"/>
          </a:xfrm>
          <a:prstGeom prst="roundRect">
            <a:avLst>
              <a:gd name="adj" fmla="val 16667"/>
            </a:avLst>
          </a:prstGeom>
          <a:noFill/>
          <a:ln w="63500" cap="flat" cmpd="sng">
            <a:solidFill>
              <a:schemeClr val="accent2"/>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 name="文本框 8"/>
          <p:cNvSpPr txBox="1"/>
          <p:nvPr/>
        </p:nvSpPr>
        <p:spPr>
          <a:xfrm>
            <a:off x="342900" y="894715"/>
            <a:ext cx="11558270" cy="1787525"/>
          </a:xfrm>
          <a:prstGeom prst="rect">
            <a:avLst/>
          </a:prstGeom>
          <a:noFill/>
        </p:spPr>
        <p:txBody>
          <a:bodyPr wrap="square">
            <a:noAutofit/>
          </a:bodyPr>
          <a:lstStyle/>
          <a:p>
            <a:pPr algn="l"/>
            <a:r>
              <a:rPr lang="en-US" altLang="zh-CN" sz="2600">
                <a:latin typeface="Times New Roman" panose="02020603050405020304" charset="0"/>
                <a:cs typeface="Times New Roman" panose="02020603050405020304" charset="0"/>
                <a:sym typeface="+mn-ea"/>
              </a:rPr>
              <a:t>As permafrost melts, microbes feed on the carbon trapped in the ice, releasing carbon dioxide and methane, a more potent greenhouse gas, into the atmosphere.</a:t>
            </a:r>
            <a:endParaRPr lang="en-US" altLang="zh-CN" sz="2600">
              <a:latin typeface="Times New Roman" panose="02020603050405020304" charset="0"/>
              <a:cs typeface="Times New Roman" panose="02020603050405020304" charset="0"/>
              <a:sym typeface="+mn-ea"/>
            </a:endParaRPr>
          </a:p>
        </p:txBody>
      </p:sp>
      <p:sp>
        <p:nvSpPr>
          <p:cNvPr id="10" name="文本框 9"/>
          <p:cNvSpPr txBox="1"/>
          <p:nvPr/>
        </p:nvSpPr>
        <p:spPr>
          <a:xfrm>
            <a:off x="342900" y="1852295"/>
            <a:ext cx="11289665" cy="829945"/>
          </a:xfrm>
          <a:prstGeom prst="rect">
            <a:avLst/>
          </a:prstGeom>
          <a:noFill/>
        </p:spPr>
        <p:txBody>
          <a:bodyPr wrap="square" rtlCol="0">
            <a:spAutoFit/>
          </a:bodyPr>
          <a:lstStyle/>
          <a:p>
            <a:pPr algn="l">
              <a:buClrTx/>
              <a:buSzTx/>
              <a:buFontTx/>
            </a:pPr>
            <a:r>
              <a:rPr sz="2400">
                <a:latin typeface="Times New Roman" panose="02020603050405020304" charset="0"/>
                <a:ea typeface="华文中宋" panose="02010600040101010101" charset="-122"/>
                <a:cs typeface="Times New Roman" panose="02020603050405020304" charset="0"/>
              </a:rPr>
              <a:t>随着永久冻土融化，微生物以冰中的碳为食，将二氧化碳和甲烷(一种更强的温室气体)释放到大气中。 </a:t>
            </a:r>
            <a:endParaRPr sz="2400">
              <a:latin typeface="Times New Roman" panose="02020603050405020304" charset="0"/>
              <a:ea typeface="华文中宋" panose="02010600040101010101" charset="-122"/>
              <a:cs typeface="Times New Roman" panose="02020603050405020304" charset="0"/>
            </a:endParaRPr>
          </a:p>
        </p:txBody>
      </p:sp>
      <p:sp>
        <p:nvSpPr>
          <p:cNvPr id="1048610" name="文本框 16"/>
          <p:cNvSpPr txBox="1"/>
          <p:nvPr/>
        </p:nvSpPr>
        <p:spPr>
          <a:xfrm>
            <a:off x="0" y="0"/>
            <a:ext cx="2097405" cy="521970"/>
          </a:xfrm>
          <a:prstGeom prst="rect">
            <a:avLst/>
          </a:prstGeom>
          <a:solidFill>
            <a:schemeClr val="accent6"/>
          </a:solidFill>
        </p:spPr>
        <p:txBody>
          <a:bodyPr wrap="square" rtlCol="0">
            <a:spAutoFit/>
          </a:bodyPr>
          <a:lstStyle/>
          <a:p>
            <a:pPr algn="ctr"/>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
        <p:nvSpPr>
          <p:cNvPr id="5" name="圆角矩形 4"/>
          <p:cNvSpPr/>
          <p:nvPr/>
        </p:nvSpPr>
        <p:spPr>
          <a:xfrm>
            <a:off x="245745" y="3740785"/>
            <a:ext cx="11588115" cy="2613660"/>
          </a:xfrm>
          <a:prstGeom prst="roundRect">
            <a:avLst>
              <a:gd name="adj" fmla="val 16667"/>
            </a:avLst>
          </a:prstGeom>
          <a:noFill/>
          <a:ln w="63500" cap="flat" cmpd="sng">
            <a:solidFill>
              <a:schemeClr val="accent6"/>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 name="文本框 5"/>
          <p:cNvSpPr txBox="1"/>
          <p:nvPr/>
        </p:nvSpPr>
        <p:spPr>
          <a:xfrm>
            <a:off x="468630" y="3973830"/>
            <a:ext cx="11291570" cy="1291590"/>
          </a:xfrm>
          <a:prstGeom prst="rect">
            <a:avLst/>
          </a:prstGeom>
          <a:noFill/>
        </p:spPr>
        <p:txBody>
          <a:bodyPr wrap="square">
            <a:spAutoFit/>
          </a:bodyPr>
          <a:lstStyle/>
          <a:p>
            <a:pPr algn="l"/>
            <a:r>
              <a:rPr sz="2600">
                <a:latin typeface="Times New Roman" panose="02020603050405020304" charset="0"/>
                <a:cs typeface="Times New Roman" panose="02020603050405020304" charset="0"/>
                <a:sym typeface="+mn-ea"/>
              </a:rPr>
              <a:t>“The main criticism of our project is that it’s too much of a task, and there is just not enough time,” he said. “Maybe yes, it is too hard of task. But that doesn’t mean we shouldn’t be trying.”</a:t>
            </a:r>
            <a:endParaRPr sz="2600">
              <a:latin typeface="Times New Roman" panose="02020603050405020304" charset="0"/>
              <a:cs typeface="Times New Roman" panose="02020603050405020304" charset="0"/>
              <a:sym typeface="+mn-ea"/>
            </a:endParaRPr>
          </a:p>
        </p:txBody>
      </p:sp>
      <p:sp>
        <p:nvSpPr>
          <p:cNvPr id="14" name="文本框 13"/>
          <p:cNvSpPr txBox="1"/>
          <p:nvPr/>
        </p:nvSpPr>
        <p:spPr>
          <a:xfrm>
            <a:off x="435610" y="5265420"/>
            <a:ext cx="11356975" cy="829945"/>
          </a:xfrm>
          <a:prstGeom prst="rect">
            <a:avLst/>
          </a:prstGeom>
          <a:noFill/>
        </p:spPr>
        <p:txBody>
          <a:bodyPr wrap="square" rtlCol="0">
            <a:spAutoFit/>
          </a:bodyPr>
          <a:lstStyle/>
          <a:p>
            <a:pPr algn="l">
              <a:buClrTx/>
              <a:buSzTx/>
              <a:buFontTx/>
            </a:pPr>
            <a:r>
              <a:rPr sz="2400">
                <a:latin typeface="Times New Roman" panose="02020603050405020304" charset="0"/>
                <a:ea typeface="华文中宋" panose="02010600040101010101" charset="-122"/>
                <a:cs typeface="Times New Roman" panose="02020603050405020304" charset="0"/>
              </a:rPr>
              <a:t>他说:“对我们这个项目的主要批评是任务太多，而且时间不够。”“也许是的，这任务太难了。但这并不意味着我们不应该尝试。”</a:t>
            </a:r>
            <a:endParaRPr sz="2400">
              <a:latin typeface="Times New Roman" panose="02020603050405020304" charset="0"/>
              <a:ea typeface="华文中宋" panose="02010600040101010101" charset="-122"/>
              <a:cs typeface="Times New Roman" panose="02020603050405020304"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p:cNvPicPr>
            <a:picLocks noChangeAspect="1"/>
          </p:cNvPicPr>
          <p:nvPr>
            <p:custDataLst>
              <p:tags r:id="rId1"/>
            </p:custDataLst>
          </p:nvPr>
        </p:nvPicPr>
        <p:blipFill>
          <a:blip r:embed="rId2"/>
          <a:stretch>
            <a:fillRect/>
          </a:stretch>
        </p:blipFill>
        <p:spPr>
          <a:xfrm>
            <a:off x="2059940" y="1579880"/>
            <a:ext cx="7684000" cy="4320000"/>
          </a:xfrm>
          <a:prstGeom prst="rect">
            <a:avLst/>
          </a:prstGeom>
        </p:spPr>
      </p:pic>
      <p:sp>
        <p:nvSpPr>
          <p:cNvPr id="6" name="文本框 5"/>
          <p:cNvSpPr txBox="1"/>
          <p:nvPr>
            <p:custDataLst>
              <p:tags r:id="rId3"/>
            </p:custDataLst>
          </p:nvPr>
        </p:nvSpPr>
        <p:spPr>
          <a:xfrm>
            <a:off x="322580" y="279400"/>
            <a:ext cx="11633200" cy="1014730"/>
          </a:xfrm>
          <a:prstGeom prst="rect">
            <a:avLst/>
          </a:prstGeom>
          <a:noFill/>
        </p:spPr>
        <p:txBody>
          <a:bodyPr wrap="square" rtlCol="0" anchor="t">
            <a:spAutoFit/>
          </a:bodyPr>
          <a:p>
            <a:pPr algn="ctr">
              <a:buClrTx/>
              <a:buSzTx/>
              <a:buFontTx/>
            </a:pPr>
            <a:r>
              <a:rPr lang="en-US" altLang="zh-CN" sz="3200" b="1">
                <a:sym typeface="+mn-ea"/>
              </a:rPr>
              <a:t>3. Ticketek spam tactics prove costly </a:t>
            </a:r>
            <a:endParaRPr lang="en-US" altLang="zh-CN" sz="3200" b="1">
              <a:sym typeface="+mn-ea"/>
            </a:endParaRPr>
          </a:p>
          <a:p>
            <a:pPr algn="ctr">
              <a:buClrTx/>
              <a:buSzTx/>
              <a:buFontTx/>
            </a:pPr>
            <a:r>
              <a:rPr sz="2800" b="1" kern="0">
                <a:solidFill>
                  <a:srgbClr val="ED7D31"/>
                </a:solidFill>
                <a:latin typeface="微软雅黑" panose="020B0503020204020204" charset="-122"/>
                <a:ea typeface="微软雅黑" panose="020B0503020204020204" charset="-122"/>
                <a:cs typeface="Arial" panose="020B0604020202020204" pitchFamily="34" charset="0"/>
                <a:sym typeface="+mn-ea"/>
              </a:rPr>
              <a:t>Ticketek垃圾邮件策略代价高昂</a:t>
            </a:r>
            <a:endParaRPr sz="2800" b="1" kern="0">
              <a:solidFill>
                <a:srgbClr val="ED7D31"/>
              </a:solidFill>
              <a:latin typeface="微软雅黑" panose="020B0503020204020204" charset="-122"/>
              <a:ea typeface="微软雅黑" panose="020B0503020204020204" charset="-122"/>
              <a:cs typeface="Arial" panose="020B0604020202020204" pitchFamily="34" charset="0"/>
              <a:sym typeface="+mn-ea"/>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0" y="698500"/>
            <a:ext cx="12192635" cy="6092825"/>
          </a:xfrm>
          <a:prstGeom prst="rect">
            <a:avLst/>
          </a:prstGeom>
          <a:noFill/>
        </p:spPr>
        <p:txBody>
          <a:bodyPr wrap="square" rtlCol="0" anchor="t">
            <a:spAutoFit/>
          </a:bodyPr>
          <a:p>
            <a:r>
              <a:rPr lang="en-US" altLang="zh-CN" sz="2600">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In 2019, the ACMA </a:t>
            </a:r>
            <a:r>
              <a:rPr lang="zh-CN" altLang="en-US" sz="2600">
                <a:solidFill>
                  <a:schemeClr val="tx1"/>
                </a:solidFill>
                <a:latin typeface="Times New Roman" panose="02020603050405020304" charset="0"/>
                <a:cs typeface="Times New Roman" panose="02020603050405020304" charset="0"/>
              </a:rPr>
              <a:t>issued</a:t>
            </a:r>
            <a:r>
              <a:rPr lang="zh-CN" altLang="en-US" sz="2600">
                <a:solidFill>
                  <a:srgbClr val="FF0000"/>
                </a:solidFill>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a formal warning to Ticketek </a:t>
            </a:r>
            <a:r>
              <a:rPr lang="en-US" altLang="zh-CN" sz="2600">
                <a:latin typeface="Times New Roman" panose="02020603050405020304" charset="0"/>
                <a:cs typeface="Times New Roman" panose="02020603050405020304" charset="0"/>
              </a:rPr>
              <a:t>________ (cease)</a:t>
            </a:r>
            <a:r>
              <a:rPr lang="zh-CN" altLang="en-US" sz="2600">
                <a:latin typeface="Times New Roman" panose="02020603050405020304" charset="0"/>
                <a:cs typeface="Times New Roman" panose="02020603050405020304" charset="0"/>
              </a:rPr>
              <a:t> and desist </a:t>
            </a:r>
            <a:r>
              <a:rPr lang="zh-CN" altLang="en-US" sz="2600" u="sng">
                <a:latin typeface="Times New Roman" panose="02020603050405020304" charset="0"/>
                <a:cs typeface="Times New Roman" panose="02020603050405020304" charset="0"/>
              </a:rPr>
              <a:t>breaching </a:t>
            </a:r>
            <a:r>
              <a:rPr lang="zh-CN" altLang="en-US" sz="2600">
                <a:latin typeface="Times New Roman" panose="02020603050405020304" charset="0"/>
                <a:cs typeface="Times New Roman" panose="02020603050405020304" charset="0"/>
              </a:rPr>
              <a:t>the Spam Act. But it seems the market-dominating ticketing business didn</a:t>
            </a:r>
            <a:r>
              <a:rPr lang="en-US" altLang="zh-CN" sz="2600">
                <a:latin typeface="Times New Roman" panose="02020603050405020304" charset="0"/>
                <a:cs typeface="Times New Roman" panose="02020603050405020304" charset="0"/>
              </a:rPr>
              <a:t>’</a:t>
            </a:r>
            <a:r>
              <a:rPr lang="zh-CN" altLang="en-US" sz="2600">
                <a:latin typeface="Times New Roman" panose="02020603050405020304" charset="0"/>
                <a:cs typeface="Times New Roman" panose="02020603050405020304" charset="0"/>
              </a:rPr>
              <a:t>t take the warning to heart. In October this year, Ticketek paid </a:t>
            </a:r>
            <a:r>
              <a:rPr lang="en-US" altLang="zh-CN" sz="2600">
                <a:latin typeface="Times New Roman" panose="02020603050405020304" charset="0"/>
                <a:cs typeface="Times New Roman" panose="02020603050405020304" charset="0"/>
              </a:rPr>
              <a:t>__</a:t>
            </a:r>
            <a:r>
              <a:rPr lang="zh-CN" altLang="en-US" sz="2600">
                <a:latin typeface="Times New Roman" panose="02020603050405020304" charset="0"/>
                <a:cs typeface="Times New Roman" panose="02020603050405020304" charset="0"/>
              </a:rPr>
              <a:t> $515,040 fine to the ACMA after the regulator found it </a:t>
            </a:r>
            <a:r>
              <a:rPr lang="en-US" altLang="zh-CN" sz="2600">
                <a:latin typeface="Times New Roman" panose="02020603050405020304" charset="0"/>
                <a:cs typeface="Times New Roman" panose="02020603050405020304" charset="0"/>
              </a:rPr>
              <a:t>________ (send) </a:t>
            </a:r>
            <a:r>
              <a:rPr lang="zh-CN" altLang="en-US" sz="2600">
                <a:latin typeface="Times New Roman" panose="02020603050405020304" charset="0"/>
                <a:cs typeface="Times New Roman" panose="02020603050405020304" charset="0"/>
              </a:rPr>
              <a:t>around 41,000 marketing texts and emails without the </a:t>
            </a:r>
            <a:r>
              <a:rPr lang="zh-CN" altLang="en-US" sz="2600">
                <a:solidFill>
                  <a:srgbClr val="0000FF"/>
                </a:solidFill>
                <a:latin typeface="Times New Roman" panose="02020603050405020304" charset="0"/>
                <a:cs typeface="Times New Roman" panose="02020603050405020304" charset="0"/>
              </a:rPr>
              <a:t>consent </a:t>
            </a:r>
            <a:r>
              <a:rPr lang="zh-CN" altLang="en-US" sz="2600">
                <a:latin typeface="Times New Roman" panose="02020603050405020304" charset="0"/>
                <a:cs typeface="Times New Roman" panose="02020603050405020304" charset="0"/>
              </a:rPr>
              <a:t>of </a:t>
            </a:r>
            <a:r>
              <a:rPr lang="zh-CN" altLang="en-US" sz="2600">
                <a:solidFill>
                  <a:schemeClr val="tx1"/>
                </a:solidFill>
                <a:latin typeface="Times New Roman" panose="02020603050405020304" charset="0"/>
                <a:cs typeface="Times New Roman" panose="02020603050405020304" charset="0"/>
              </a:rPr>
              <a:t>recipients</a:t>
            </a:r>
            <a:r>
              <a:rPr lang="zh-CN" altLang="en-US" sz="2600">
                <a:latin typeface="Times New Roman" panose="02020603050405020304" charset="0"/>
                <a:cs typeface="Times New Roman" panose="02020603050405020304" charset="0"/>
              </a:rPr>
              <a:t>, and around 57,000 texts and emails to people </a:t>
            </a:r>
            <a:r>
              <a:rPr lang="en-US" altLang="zh-CN" sz="2600">
                <a:latin typeface="Times New Roman" panose="02020603050405020304" charset="0"/>
                <a:cs typeface="Times New Roman" panose="02020603050405020304" charset="0"/>
              </a:rPr>
              <a:t>________ </a:t>
            </a:r>
            <a:r>
              <a:rPr lang="zh-CN" altLang="en-US" sz="2600">
                <a:latin typeface="Times New Roman" panose="02020603050405020304" charset="0"/>
                <a:cs typeface="Times New Roman" panose="02020603050405020304" charset="0"/>
              </a:rPr>
              <a:t>had previously unsubscribed.</a:t>
            </a:r>
            <a:endParaRPr lang="zh-CN" altLang="en-US" sz="2600">
              <a:latin typeface="Times New Roman" panose="02020603050405020304" charset="0"/>
              <a:cs typeface="Times New Roman" panose="02020603050405020304" charset="0"/>
            </a:endParaRPr>
          </a:p>
          <a:p>
            <a:r>
              <a:rPr lang="en-US" altLang="zh-CN" sz="2600">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Ticketek claimed that some of the emails were </a:t>
            </a:r>
            <a:r>
              <a:rPr lang="zh-CN" altLang="en-US" sz="2600">
                <a:solidFill>
                  <a:srgbClr val="0000FF"/>
                </a:solidFill>
                <a:latin typeface="Times New Roman" panose="02020603050405020304" charset="0"/>
                <a:cs typeface="Times New Roman" panose="02020603050405020304" charset="0"/>
              </a:rPr>
              <a:t>exempt</a:t>
            </a:r>
            <a:r>
              <a:rPr lang="zh-CN" altLang="en-US" sz="2600">
                <a:latin typeface="Times New Roman" panose="02020603050405020304" charset="0"/>
                <a:cs typeface="Times New Roman" panose="02020603050405020304" charset="0"/>
              </a:rPr>
              <a:t> from the Spam Act </a:t>
            </a:r>
            <a:r>
              <a:rPr lang="en-US" altLang="zh-CN" sz="2600">
                <a:latin typeface="Times New Roman" panose="02020603050405020304" charset="0"/>
                <a:cs typeface="Times New Roman" panose="02020603050405020304" charset="0"/>
              </a:rPr>
              <a:t>________</a:t>
            </a:r>
            <a:r>
              <a:rPr lang="zh-CN" altLang="en-US" sz="2600">
                <a:solidFill>
                  <a:srgbClr val="FF0000"/>
                </a:solidFill>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they contained event information for ticket holders, but the ACMA</a:t>
            </a:r>
            <a:r>
              <a:rPr lang="en-US" altLang="zh-CN" sz="2600">
                <a:latin typeface="Times New Roman" panose="02020603050405020304" charset="0"/>
                <a:cs typeface="Times New Roman" panose="02020603050405020304" charset="0"/>
              </a:rPr>
              <a:t>’</a:t>
            </a:r>
            <a:r>
              <a:rPr lang="zh-CN" altLang="en-US" sz="2600">
                <a:latin typeface="Times New Roman" panose="02020603050405020304" charset="0"/>
                <a:cs typeface="Times New Roman" panose="02020603050405020304" charset="0"/>
              </a:rPr>
              <a:t>s </a:t>
            </a:r>
            <a:r>
              <a:rPr lang="en-US" altLang="zh-CN" sz="2600">
                <a:latin typeface="Times New Roman" panose="02020603050405020304" charset="0"/>
                <a:cs typeface="Times New Roman" panose="02020603050405020304" charset="0"/>
              </a:rPr>
              <a:t>___________ (investigate) </a:t>
            </a:r>
            <a:r>
              <a:rPr lang="zh-CN" altLang="en-US" sz="2600">
                <a:latin typeface="Times New Roman" panose="02020603050405020304" charset="0"/>
                <a:cs typeface="Times New Roman" panose="02020603050405020304" charset="0"/>
              </a:rPr>
              <a:t>found they also contained advertising and </a:t>
            </a:r>
            <a:r>
              <a:rPr lang="en-US" altLang="zh-CN" sz="2600">
                <a:latin typeface="Times New Roman" panose="02020603050405020304" charset="0"/>
                <a:cs typeface="Times New Roman" panose="02020603050405020304" charset="0"/>
              </a:rPr>
              <a:t>___________ (promotion) </a:t>
            </a:r>
            <a:r>
              <a:rPr lang="zh-CN" altLang="en-US" sz="2600">
                <a:latin typeface="Times New Roman" panose="02020603050405020304" charset="0"/>
                <a:cs typeface="Times New Roman" panose="02020603050405020304" charset="0"/>
              </a:rPr>
              <a:t>material for upcoming events, </a:t>
            </a:r>
            <a:r>
              <a:rPr lang="en-US" altLang="zh-CN" sz="2600">
                <a:latin typeface="Times New Roman" panose="02020603050405020304" charset="0"/>
                <a:cs typeface="Times New Roman" panose="02020603050405020304" charset="0"/>
              </a:rPr>
              <a:t>________ (mean) </a:t>
            </a:r>
            <a:r>
              <a:rPr lang="zh-CN" altLang="en-US" sz="2600">
                <a:latin typeface="Times New Roman" panose="02020603050405020304" charset="0"/>
                <a:cs typeface="Times New Roman" panose="02020603050405020304" charset="0"/>
              </a:rPr>
              <a:t>the Spam Act applied.</a:t>
            </a:r>
            <a:endParaRPr lang="zh-CN" altLang="en-US" sz="2600">
              <a:latin typeface="Times New Roman" panose="02020603050405020304" charset="0"/>
              <a:cs typeface="Times New Roman" panose="02020603050405020304" charset="0"/>
            </a:endParaRPr>
          </a:p>
          <a:p>
            <a:r>
              <a:rPr lang="en-US" altLang="zh-CN" sz="2600">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Australians are fed up with these types of intrusions </a:t>
            </a:r>
            <a:r>
              <a:rPr lang="en-US" altLang="zh-CN" sz="2600">
                <a:latin typeface="Times New Roman" panose="02020603050405020304" charset="0"/>
                <a:cs typeface="Times New Roman" panose="02020603050405020304" charset="0"/>
              </a:rPr>
              <a:t>___ </a:t>
            </a:r>
            <a:r>
              <a:rPr lang="zh-CN" altLang="en-US" sz="2600">
                <a:latin typeface="Times New Roman" panose="02020603050405020304" charset="0"/>
                <a:cs typeface="Times New Roman" panose="02020603050405020304" charset="0"/>
              </a:rPr>
              <a:t>their privacy and Ticketek has no excuses given it was on notice after our previous action,</a:t>
            </a:r>
            <a:r>
              <a:rPr lang="en-US" altLang="zh-CN" sz="2600">
                <a:latin typeface="Times New Roman" panose="02020603050405020304" charset="0"/>
                <a:cs typeface="Times New Roman" panose="02020603050405020304" charset="0"/>
              </a:rPr>
              <a:t>”</a:t>
            </a:r>
            <a:r>
              <a:rPr lang="zh-CN" altLang="en-US" sz="2600">
                <a:latin typeface="Times New Roman" panose="02020603050405020304" charset="0"/>
                <a:cs typeface="Times New Roman" panose="02020603050405020304" charset="0"/>
              </a:rPr>
              <a:t> says the ACMA Chair Nerida O</a:t>
            </a:r>
            <a:r>
              <a:rPr lang="en-US" altLang="zh-CN" sz="2600">
                <a:latin typeface="Times New Roman" panose="02020603050405020304" charset="0"/>
                <a:cs typeface="Times New Roman" panose="02020603050405020304" charset="0"/>
              </a:rPr>
              <a:t>’</a:t>
            </a:r>
            <a:r>
              <a:rPr lang="zh-CN" altLang="en-US" sz="2600">
                <a:latin typeface="Times New Roman" panose="02020603050405020304" charset="0"/>
                <a:cs typeface="Times New Roman" panose="02020603050405020304" charset="0"/>
              </a:rPr>
              <a:t>Loughlin. </a:t>
            </a:r>
            <a:r>
              <a:rPr lang="en-US" altLang="zh-CN" sz="2600">
                <a:latin typeface="Times New Roman" panose="02020603050405020304" charset="0"/>
                <a:cs typeface="Times New Roman" panose="02020603050405020304" charset="0"/>
              </a:rPr>
              <a:t>“</a:t>
            </a:r>
            <a:r>
              <a:rPr lang="zh-CN" altLang="en-US" sz="2600">
                <a:latin typeface="Times New Roman" panose="02020603050405020304" charset="0"/>
                <a:cs typeface="Times New Roman" panose="02020603050405020304" charset="0"/>
              </a:rPr>
              <a:t>It is also </a:t>
            </a:r>
            <a:r>
              <a:rPr lang="en-US" altLang="zh-CN" sz="2600">
                <a:latin typeface="Times New Roman" panose="02020603050405020304" charset="0"/>
                <a:cs typeface="Times New Roman" panose="02020603050405020304" charset="0"/>
              </a:rPr>
              <a:t>_________ (incredible) </a:t>
            </a:r>
            <a:r>
              <a:rPr lang="zh-CN" altLang="en-US" sz="2600">
                <a:latin typeface="Times New Roman" panose="02020603050405020304" charset="0"/>
                <a:cs typeface="Times New Roman" panose="02020603050405020304" charset="0"/>
              </a:rPr>
              <a:t>frustrating for people to take the time to unsubscribe only for those requests to not be actioned. Businesses must have working systems in place to comply with consumer choice and consent.</a:t>
            </a:r>
            <a:r>
              <a:rPr lang="en-US" altLang="zh-CN" sz="2600">
                <a:latin typeface="Times New Roman" panose="02020603050405020304" charset="0"/>
                <a:cs typeface="Times New Roman" panose="02020603050405020304" charset="0"/>
              </a:rPr>
              <a:t>”</a:t>
            </a:r>
            <a:endParaRPr lang="en-US" altLang="zh-CN" sz="2600">
              <a:latin typeface="Times New Roman" panose="02020603050405020304" charset="0"/>
              <a:cs typeface="Times New Roman" panose="02020603050405020304" charset="0"/>
            </a:endParaRPr>
          </a:p>
        </p:txBody>
      </p:sp>
      <p:sp>
        <p:nvSpPr>
          <p:cNvPr id="10" name="文本框 16"/>
          <p:cNvSpPr txBox="1"/>
          <p:nvPr>
            <p:custDataLst>
              <p:tags r:id="rId1"/>
            </p:custDataLst>
          </p:nvPr>
        </p:nvSpPr>
        <p:spPr>
          <a:xfrm>
            <a:off x="-19050" y="0"/>
            <a:ext cx="2268220" cy="445135"/>
          </a:xfrm>
          <a:prstGeom prst="rect">
            <a:avLst/>
          </a:prstGeom>
          <a:solidFill>
            <a:srgbClr val="70AD47"/>
          </a:solidFill>
        </p:spPr>
        <p:txBody>
          <a:bodyPr wrap="square" rtlCol="0">
            <a:spAutoFit/>
          </a:bodyPr>
          <a:p>
            <a:pPr lvl="0" algn="l">
              <a:buClrTx/>
              <a:buSzTx/>
              <a:buFontTx/>
            </a:pPr>
            <a:r>
              <a:rPr kumimoji="1" lang="en-US" altLang="zh-CN" sz="2300" b="1" dirty="0">
                <a:solidFill>
                  <a:sysClr val="window" lastClr="FFFFFF"/>
                </a:solidFill>
                <a:latin typeface="Times New Roman" panose="02020603050405020304" charset="0"/>
                <a:cs typeface="Times New Roman" panose="02020603050405020304" charset="0"/>
                <a:sym typeface="微软雅黑" panose="020B0503020204020204" charset="-122"/>
              </a:rPr>
              <a:t>Text Completion</a:t>
            </a:r>
            <a:endParaRPr kumimoji="1" lang="en-US" altLang="zh-CN" sz="2300" b="1" dirty="0">
              <a:solidFill>
                <a:sysClr val="window" lastClr="FFFFFF"/>
              </a:solidFill>
              <a:latin typeface="Times New Roman" panose="02020603050405020304" charset="0"/>
              <a:cs typeface="Times New Roman" panose="02020603050405020304" charset="0"/>
              <a:sym typeface="微软雅黑" panose="020B0503020204020204" charset="-122"/>
            </a:endParaRPr>
          </a:p>
        </p:txBody>
      </p:sp>
      <p:sp>
        <p:nvSpPr>
          <p:cNvPr id="14" name="文本框 13"/>
          <p:cNvSpPr txBox="1"/>
          <p:nvPr>
            <p:custDataLst>
              <p:tags r:id="rId2"/>
            </p:custDataLst>
          </p:nvPr>
        </p:nvSpPr>
        <p:spPr>
          <a:xfrm>
            <a:off x="2466340" y="0"/>
            <a:ext cx="7781925" cy="445135"/>
          </a:xfrm>
          <a:prstGeom prst="rect">
            <a:avLst/>
          </a:prstGeom>
          <a:noFill/>
        </p:spPr>
        <p:txBody>
          <a:bodyPr wrap="square" rtlCol="0" anchor="t">
            <a:spAutoFit/>
          </a:bodyPr>
          <a:p>
            <a:pPr algn="l">
              <a:buClrTx/>
              <a:buSzTx/>
              <a:buFontTx/>
            </a:pPr>
            <a:r>
              <a:rPr sz="2300" b="1" i="1">
                <a:solidFill>
                  <a:srgbClr val="ED7D31"/>
                </a:solidFill>
                <a:latin typeface="微软雅黑" panose="020B0503020204020204" charset="-122"/>
                <a:ea typeface="微软雅黑" panose="020B0503020204020204" charset="-122"/>
                <a:cs typeface="微软雅黑" panose="020B0503020204020204" charset="-122"/>
                <a:sym typeface="+mn-ea"/>
              </a:rPr>
              <a:t>Choice</a:t>
            </a:r>
            <a:r>
              <a:rPr sz="2300" b="1">
                <a:solidFill>
                  <a:srgbClr val="ED7D31"/>
                </a:solidFill>
                <a:latin typeface="微软雅黑" panose="020B0503020204020204" charset="-122"/>
                <a:ea typeface="微软雅黑" panose="020B0503020204020204" charset="-122"/>
                <a:cs typeface="微软雅黑" panose="020B0503020204020204" charset="-122"/>
                <a:sym typeface="+mn-ea"/>
              </a:rPr>
              <a:t> ( December 2023–January 2024 Page 6)</a:t>
            </a:r>
            <a:endParaRPr sz="2300" b="1">
              <a:solidFill>
                <a:srgbClr val="ED7D31"/>
              </a:solidFill>
              <a:latin typeface="微软雅黑" panose="020B0503020204020204" charset="-122"/>
              <a:ea typeface="微软雅黑" panose="020B0503020204020204" charset="-122"/>
              <a:cs typeface="微软雅黑" panose="020B0503020204020204" charset="-122"/>
              <a:sym typeface="+mn-ea"/>
            </a:endParaRPr>
          </a:p>
        </p:txBody>
      </p:sp>
      <p:sp>
        <p:nvSpPr>
          <p:cNvPr id="2" name="文本框 1"/>
          <p:cNvSpPr txBox="1"/>
          <p:nvPr/>
        </p:nvSpPr>
        <p:spPr>
          <a:xfrm>
            <a:off x="7970520" y="698500"/>
            <a:ext cx="1298575" cy="491490"/>
          </a:xfrm>
          <a:prstGeom prst="rect">
            <a:avLst/>
          </a:prstGeom>
          <a:noFill/>
        </p:spPr>
        <p:txBody>
          <a:bodyPr wrap="square" rtlCol="0" anchor="t">
            <a:spAutoFit/>
          </a:bodyPr>
          <a:p>
            <a:r>
              <a:rPr lang="zh-CN" altLang="en-US" sz="2600">
                <a:solidFill>
                  <a:srgbClr val="FF0000"/>
                </a:solidFill>
                <a:latin typeface="Times New Roman" panose="02020603050405020304" charset="0"/>
                <a:cs typeface="Times New Roman" panose="02020603050405020304" charset="0"/>
                <a:sym typeface="+mn-ea"/>
              </a:rPr>
              <a:t>to cease</a:t>
            </a:r>
            <a:endParaRPr lang="zh-CN" altLang="en-US" sz="2600">
              <a:solidFill>
                <a:srgbClr val="FF0000"/>
              </a:solidFill>
              <a:latin typeface="Times New Roman" panose="02020603050405020304" charset="0"/>
              <a:cs typeface="Times New Roman" panose="02020603050405020304" charset="0"/>
              <a:sym typeface="+mn-ea"/>
            </a:endParaRPr>
          </a:p>
        </p:txBody>
      </p:sp>
      <p:sp>
        <p:nvSpPr>
          <p:cNvPr id="3" name="文本框 2"/>
          <p:cNvSpPr txBox="1"/>
          <p:nvPr/>
        </p:nvSpPr>
        <p:spPr>
          <a:xfrm>
            <a:off x="7574280" y="1468120"/>
            <a:ext cx="310515" cy="491490"/>
          </a:xfrm>
          <a:prstGeom prst="rect">
            <a:avLst/>
          </a:prstGeom>
          <a:noFill/>
        </p:spPr>
        <p:txBody>
          <a:bodyPr wrap="square" rtlCol="0" anchor="t">
            <a:spAutoFit/>
          </a:bodyPr>
          <a:p>
            <a:r>
              <a:rPr lang="zh-CN" altLang="en-US" sz="2600">
                <a:solidFill>
                  <a:srgbClr val="FF0000"/>
                </a:solidFill>
                <a:latin typeface="Times New Roman" panose="02020603050405020304" charset="0"/>
                <a:cs typeface="Times New Roman" panose="02020603050405020304" charset="0"/>
                <a:sym typeface="+mn-ea"/>
              </a:rPr>
              <a:t>a</a:t>
            </a:r>
            <a:endParaRPr lang="zh-CN" altLang="en-US" sz="2600">
              <a:solidFill>
                <a:srgbClr val="FF0000"/>
              </a:solidFill>
              <a:latin typeface="Times New Roman" panose="02020603050405020304" charset="0"/>
              <a:cs typeface="Times New Roman" panose="02020603050405020304" charset="0"/>
              <a:sym typeface="+mn-ea"/>
            </a:endParaRPr>
          </a:p>
        </p:txBody>
      </p:sp>
      <p:sp>
        <p:nvSpPr>
          <p:cNvPr id="4" name="文本框 3"/>
          <p:cNvSpPr txBox="1"/>
          <p:nvPr/>
        </p:nvSpPr>
        <p:spPr>
          <a:xfrm>
            <a:off x="3648710" y="1875155"/>
            <a:ext cx="1299210" cy="491490"/>
          </a:xfrm>
          <a:prstGeom prst="rect">
            <a:avLst/>
          </a:prstGeom>
          <a:noFill/>
        </p:spPr>
        <p:txBody>
          <a:bodyPr wrap="square" rtlCol="0" anchor="t">
            <a:spAutoFit/>
          </a:bodyPr>
          <a:p>
            <a:r>
              <a:rPr lang="zh-CN" altLang="en-US" sz="2600">
                <a:solidFill>
                  <a:srgbClr val="FF0000"/>
                </a:solidFill>
                <a:latin typeface="Times New Roman" panose="02020603050405020304" charset="0"/>
                <a:cs typeface="Times New Roman" panose="02020603050405020304" charset="0"/>
                <a:sym typeface="+mn-ea"/>
              </a:rPr>
              <a:t>had sent</a:t>
            </a:r>
            <a:r>
              <a:rPr lang="zh-CN" altLang="en-US" sz="2600">
                <a:latin typeface="Times New Roman" panose="02020603050405020304" charset="0"/>
                <a:cs typeface="Times New Roman" panose="02020603050405020304" charset="0"/>
                <a:sym typeface="+mn-ea"/>
              </a:rPr>
              <a:t> </a:t>
            </a:r>
            <a:endParaRPr lang="zh-CN" altLang="en-US" sz="2600">
              <a:latin typeface="Times New Roman" panose="02020603050405020304" charset="0"/>
              <a:cs typeface="Times New Roman" panose="02020603050405020304" charset="0"/>
              <a:sym typeface="+mn-ea"/>
            </a:endParaRPr>
          </a:p>
        </p:txBody>
      </p:sp>
      <p:sp>
        <p:nvSpPr>
          <p:cNvPr id="6" name="文本框 5"/>
          <p:cNvSpPr txBox="1"/>
          <p:nvPr/>
        </p:nvSpPr>
        <p:spPr>
          <a:xfrm>
            <a:off x="10521950" y="2252980"/>
            <a:ext cx="1676400" cy="491490"/>
          </a:xfrm>
          <a:prstGeom prst="rect">
            <a:avLst/>
          </a:prstGeom>
          <a:noFill/>
        </p:spPr>
        <p:txBody>
          <a:bodyPr wrap="square" rtlCol="0" anchor="t">
            <a:spAutoFit/>
          </a:bodyPr>
          <a:p>
            <a:r>
              <a:rPr lang="zh-CN" altLang="en-US" sz="2600">
                <a:solidFill>
                  <a:srgbClr val="FF0000"/>
                </a:solidFill>
                <a:latin typeface="Times New Roman" panose="02020603050405020304" charset="0"/>
                <a:cs typeface="Times New Roman" panose="02020603050405020304" charset="0"/>
                <a:sym typeface="+mn-ea"/>
              </a:rPr>
              <a:t>who </a:t>
            </a:r>
            <a:r>
              <a:rPr lang="en-US" altLang="zh-CN" sz="2600">
                <a:solidFill>
                  <a:srgbClr val="FF0000"/>
                </a:solidFill>
                <a:latin typeface="Times New Roman" panose="02020603050405020304" charset="0"/>
                <a:cs typeface="Times New Roman" panose="02020603050405020304" charset="0"/>
                <a:sym typeface="+mn-ea"/>
              </a:rPr>
              <a:t>/ that</a:t>
            </a:r>
            <a:endParaRPr lang="en-US" altLang="zh-CN" sz="2600">
              <a:solidFill>
                <a:srgbClr val="FF0000"/>
              </a:solidFill>
              <a:latin typeface="Times New Roman" panose="02020603050405020304" charset="0"/>
              <a:cs typeface="Times New Roman" panose="02020603050405020304" charset="0"/>
              <a:sym typeface="+mn-ea"/>
            </a:endParaRPr>
          </a:p>
        </p:txBody>
      </p:sp>
      <p:sp>
        <p:nvSpPr>
          <p:cNvPr id="7" name="文本框 6"/>
          <p:cNvSpPr txBox="1"/>
          <p:nvPr/>
        </p:nvSpPr>
        <p:spPr>
          <a:xfrm>
            <a:off x="10327005" y="3056890"/>
            <a:ext cx="1250950" cy="491490"/>
          </a:xfrm>
          <a:prstGeom prst="rect">
            <a:avLst/>
          </a:prstGeom>
          <a:noFill/>
        </p:spPr>
        <p:txBody>
          <a:bodyPr wrap="square" rtlCol="0" anchor="t">
            <a:spAutoFit/>
          </a:bodyPr>
          <a:p>
            <a:r>
              <a:rPr lang="zh-CN" altLang="en-US" sz="2600">
                <a:solidFill>
                  <a:srgbClr val="FF0000"/>
                </a:solidFill>
                <a:latin typeface="Times New Roman" panose="02020603050405020304" charset="0"/>
                <a:cs typeface="Times New Roman" panose="02020603050405020304" charset="0"/>
                <a:sym typeface="+mn-ea"/>
              </a:rPr>
              <a:t>because</a:t>
            </a:r>
            <a:endParaRPr lang="zh-CN" altLang="en-US" sz="2600">
              <a:solidFill>
                <a:srgbClr val="FF0000"/>
              </a:solidFill>
              <a:latin typeface="Times New Roman" panose="02020603050405020304" charset="0"/>
              <a:cs typeface="Times New Roman" panose="02020603050405020304" charset="0"/>
              <a:sym typeface="+mn-ea"/>
            </a:endParaRPr>
          </a:p>
        </p:txBody>
      </p:sp>
      <p:sp>
        <p:nvSpPr>
          <p:cNvPr id="8" name="文本框 7"/>
          <p:cNvSpPr txBox="1"/>
          <p:nvPr/>
        </p:nvSpPr>
        <p:spPr>
          <a:xfrm>
            <a:off x="7429500" y="3881120"/>
            <a:ext cx="1841500" cy="491490"/>
          </a:xfrm>
          <a:prstGeom prst="rect">
            <a:avLst/>
          </a:prstGeom>
          <a:noFill/>
        </p:spPr>
        <p:txBody>
          <a:bodyPr wrap="square" rtlCol="0" anchor="t">
            <a:spAutoFit/>
          </a:bodyPr>
          <a:p>
            <a:r>
              <a:rPr lang="zh-CN" altLang="en-US" sz="2600">
                <a:solidFill>
                  <a:srgbClr val="FF0000"/>
                </a:solidFill>
                <a:latin typeface="Times New Roman" panose="02020603050405020304" charset="0"/>
                <a:cs typeface="Times New Roman" panose="02020603050405020304" charset="0"/>
                <a:sym typeface="+mn-ea"/>
              </a:rPr>
              <a:t>promotional </a:t>
            </a:r>
            <a:endParaRPr lang="zh-CN" altLang="en-US" sz="2600">
              <a:solidFill>
                <a:srgbClr val="FF0000"/>
              </a:solidFill>
              <a:latin typeface="Times New Roman" panose="02020603050405020304" charset="0"/>
              <a:cs typeface="Times New Roman" panose="02020603050405020304" charset="0"/>
              <a:sym typeface="+mn-ea"/>
            </a:endParaRPr>
          </a:p>
        </p:txBody>
      </p:sp>
      <p:sp>
        <p:nvSpPr>
          <p:cNvPr id="9" name="文本框 8"/>
          <p:cNvSpPr txBox="1"/>
          <p:nvPr/>
        </p:nvSpPr>
        <p:spPr>
          <a:xfrm>
            <a:off x="2960370" y="4247515"/>
            <a:ext cx="1492250" cy="491490"/>
          </a:xfrm>
          <a:prstGeom prst="rect">
            <a:avLst/>
          </a:prstGeom>
          <a:noFill/>
        </p:spPr>
        <p:txBody>
          <a:bodyPr wrap="square" rtlCol="0" anchor="t">
            <a:spAutoFit/>
          </a:bodyPr>
          <a:p>
            <a:r>
              <a:rPr lang="zh-CN" altLang="en-US" sz="2600">
                <a:solidFill>
                  <a:srgbClr val="FF0000"/>
                </a:solidFill>
                <a:latin typeface="Times New Roman" panose="02020603050405020304" charset="0"/>
                <a:cs typeface="Times New Roman" panose="02020603050405020304" charset="0"/>
                <a:sym typeface="+mn-ea"/>
              </a:rPr>
              <a:t>meaning </a:t>
            </a:r>
            <a:endParaRPr lang="zh-CN" altLang="en-US" sz="2600">
              <a:solidFill>
                <a:srgbClr val="FF0000"/>
              </a:solidFill>
              <a:latin typeface="Times New Roman" panose="02020603050405020304" charset="0"/>
              <a:cs typeface="Times New Roman" panose="02020603050405020304" charset="0"/>
              <a:sym typeface="+mn-ea"/>
            </a:endParaRPr>
          </a:p>
        </p:txBody>
      </p:sp>
      <p:sp>
        <p:nvSpPr>
          <p:cNvPr id="11" name="文本框 10"/>
          <p:cNvSpPr txBox="1"/>
          <p:nvPr/>
        </p:nvSpPr>
        <p:spPr>
          <a:xfrm>
            <a:off x="7429500" y="4671060"/>
            <a:ext cx="600710" cy="491490"/>
          </a:xfrm>
          <a:prstGeom prst="rect">
            <a:avLst/>
          </a:prstGeom>
          <a:noFill/>
        </p:spPr>
        <p:txBody>
          <a:bodyPr wrap="square" rtlCol="0" anchor="t">
            <a:spAutoFit/>
          </a:bodyPr>
          <a:p>
            <a:r>
              <a:rPr lang="zh-CN" altLang="en-US" sz="2600">
                <a:solidFill>
                  <a:srgbClr val="FF0000"/>
                </a:solidFill>
                <a:latin typeface="Times New Roman" panose="02020603050405020304" charset="0"/>
                <a:cs typeface="Times New Roman" panose="02020603050405020304" charset="0"/>
                <a:sym typeface="+mn-ea"/>
              </a:rPr>
              <a:t>on </a:t>
            </a:r>
            <a:endParaRPr lang="zh-CN" altLang="en-US" sz="2600">
              <a:solidFill>
                <a:srgbClr val="FF0000"/>
              </a:solidFill>
              <a:latin typeface="Times New Roman" panose="02020603050405020304" charset="0"/>
              <a:cs typeface="Times New Roman" panose="02020603050405020304" charset="0"/>
              <a:sym typeface="+mn-ea"/>
            </a:endParaRPr>
          </a:p>
        </p:txBody>
      </p:sp>
      <p:sp>
        <p:nvSpPr>
          <p:cNvPr id="12" name="文本框 11"/>
          <p:cNvSpPr txBox="1"/>
          <p:nvPr/>
        </p:nvSpPr>
        <p:spPr>
          <a:xfrm>
            <a:off x="3173730" y="5451475"/>
            <a:ext cx="1599565" cy="491490"/>
          </a:xfrm>
          <a:prstGeom prst="rect">
            <a:avLst/>
          </a:prstGeom>
          <a:noFill/>
        </p:spPr>
        <p:txBody>
          <a:bodyPr wrap="square" rtlCol="0" anchor="t">
            <a:spAutoFit/>
          </a:bodyPr>
          <a:p>
            <a:r>
              <a:rPr lang="zh-CN" altLang="en-US" sz="2600">
                <a:solidFill>
                  <a:srgbClr val="FF0000"/>
                </a:solidFill>
                <a:latin typeface="Times New Roman" panose="02020603050405020304" charset="0"/>
                <a:cs typeface="Times New Roman" panose="02020603050405020304" charset="0"/>
                <a:sym typeface="+mn-ea"/>
              </a:rPr>
              <a:t>incredibly </a:t>
            </a:r>
            <a:endParaRPr lang="zh-CN" altLang="en-US" sz="2600">
              <a:solidFill>
                <a:srgbClr val="FF0000"/>
              </a:solidFill>
              <a:latin typeface="Times New Roman" panose="02020603050405020304" charset="0"/>
              <a:cs typeface="Times New Roman" panose="02020603050405020304" charset="0"/>
              <a:sym typeface="+mn-ea"/>
            </a:endParaRPr>
          </a:p>
        </p:txBody>
      </p:sp>
      <p:sp>
        <p:nvSpPr>
          <p:cNvPr id="13" name="文本框 12"/>
          <p:cNvSpPr txBox="1"/>
          <p:nvPr/>
        </p:nvSpPr>
        <p:spPr>
          <a:xfrm>
            <a:off x="9206865" y="3462655"/>
            <a:ext cx="1938655" cy="491490"/>
          </a:xfrm>
          <a:prstGeom prst="rect">
            <a:avLst/>
          </a:prstGeom>
          <a:noFill/>
        </p:spPr>
        <p:txBody>
          <a:bodyPr wrap="square" rtlCol="0" anchor="t">
            <a:spAutoFit/>
          </a:bodyPr>
          <a:p>
            <a:r>
              <a:rPr lang="zh-CN" altLang="en-US" sz="2600">
                <a:solidFill>
                  <a:srgbClr val="FF0000"/>
                </a:solidFill>
                <a:latin typeface="Times New Roman" panose="02020603050405020304" charset="0"/>
                <a:cs typeface="Times New Roman" panose="02020603050405020304" charset="0"/>
                <a:sym typeface="+mn-ea"/>
              </a:rPr>
              <a:t>investigation </a:t>
            </a:r>
            <a:endParaRPr lang="zh-CN" altLang="en-US" sz="2600">
              <a:solidFill>
                <a:srgbClr val="FF0000"/>
              </a:solidFill>
              <a:latin typeface="Times New Roman" panose="02020603050405020304" charset="0"/>
              <a:cs typeface="Times New Roman" panose="02020603050405020304" charset="0"/>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linds(horizont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linds(horizont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linds(horizont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linds(horizontal)">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blinds(horizontal)">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blinds(horizontal)">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blinds(horizontal)">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blinds(horizontal)">
                                      <p:cBhvr>
                                        <p:cTn id="5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7" grpId="0"/>
      <p:bldP spid="8" grpId="0"/>
      <p:bldP spid="9" grpId="0"/>
      <p:bldP spid="11" grpId="0"/>
      <p:bldP spid="12" grpId="0"/>
      <p:bldP spid="2" grpId="1"/>
      <p:bldP spid="3" grpId="1"/>
      <p:bldP spid="4" grpId="1"/>
      <p:bldP spid="7" grpId="1"/>
      <p:bldP spid="8" grpId="1"/>
      <p:bldP spid="9" grpId="1"/>
      <p:bldP spid="11" grpId="1"/>
      <p:bldP spid="12" grpId="1"/>
      <p:bldP spid="6" grpId="0"/>
      <p:bldP spid="6" grpId="1"/>
      <p:bldP spid="13" grpId="0"/>
      <p:bldP spid="13"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 name="矩形 10"/>
          <p:cNvSpPr/>
          <p:nvPr/>
        </p:nvSpPr>
        <p:spPr>
          <a:xfrm>
            <a:off x="280035" y="1446530"/>
            <a:ext cx="11314430" cy="1822450"/>
          </a:xfrm>
          <a:prstGeom prst="rect">
            <a:avLst/>
          </a:prstGeom>
          <a:solidFill>
            <a:schemeClr val="accent6">
              <a:lumMod val="20000"/>
              <a:lumOff val="80000"/>
            </a:schemeClr>
          </a:solidFill>
          <a:ln w="34925" cmpd="sng">
            <a:noFill/>
            <a:prstDash val="sysDash"/>
          </a:ln>
        </p:spPr>
        <p:txBody>
          <a:bodyPr wrap="square">
            <a:spAutoFit/>
          </a:bodyPr>
          <a:p>
            <a:pPr lvl="0" algn="just">
              <a:lnSpc>
                <a:spcPct val="150000"/>
              </a:lnSpc>
              <a:buClrTx/>
              <a:buSzTx/>
              <a:buFontTx/>
            </a:pPr>
            <a:r>
              <a:rPr lang="en-US" sz="2500" smtClean="0">
                <a:latin typeface="Times New Roman" panose="02020603050405020304" charset="0"/>
                <a:ea typeface="华文中宋" panose="02010600040101010101" charset="-122"/>
                <a:cs typeface="Times New Roman" panose="02020603050405020304" charset="0"/>
                <a:sym typeface="+mn-ea"/>
              </a:rPr>
              <a:t>Which of the following can replace the underlined word “breaching” in Paragraph 1? </a:t>
            </a:r>
            <a:endParaRPr lang="en-US" sz="2500" smtClean="0">
              <a:latin typeface="Times New Roman" panose="02020603050405020304" charset="0"/>
              <a:ea typeface="华文中宋" panose="02010600040101010101" charset="-122"/>
              <a:cs typeface="Times New Roman" panose="02020603050405020304" charset="0"/>
              <a:sym typeface="+mn-ea"/>
            </a:endParaRPr>
          </a:p>
          <a:p>
            <a:pPr lvl="0" algn="just">
              <a:lnSpc>
                <a:spcPct val="150000"/>
              </a:lnSpc>
              <a:buClrTx/>
              <a:buSzTx/>
              <a:buFontTx/>
            </a:pPr>
            <a:r>
              <a:rPr lang="en-US" sz="2500" smtClean="0">
                <a:latin typeface="Times New Roman" panose="02020603050405020304" charset="0"/>
                <a:ea typeface="华文中宋" panose="02010600040101010101" charset="-122"/>
                <a:cs typeface="Times New Roman" panose="02020603050405020304" charset="0"/>
                <a:sym typeface="+mn-ea"/>
              </a:rPr>
              <a:t>A. breaking      			B.obeying</a:t>
            </a:r>
            <a:endParaRPr lang="en-US" sz="2500" smtClean="0">
              <a:latin typeface="Times New Roman" panose="02020603050405020304" charset="0"/>
              <a:ea typeface="华文中宋" panose="02010600040101010101" charset="-122"/>
              <a:cs typeface="Times New Roman" panose="02020603050405020304" charset="0"/>
              <a:sym typeface="+mn-ea"/>
            </a:endParaRPr>
          </a:p>
          <a:p>
            <a:pPr lvl="0" algn="just">
              <a:lnSpc>
                <a:spcPct val="150000"/>
              </a:lnSpc>
              <a:buClrTx/>
              <a:buSzTx/>
              <a:buFontTx/>
            </a:pPr>
            <a:r>
              <a:rPr lang="en-US" sz="2500" smtClean="0">
                <a:latin typeface="Times New Roman" panose="02020603050405020304" charset="0"/>
                <a:ea typeface="华文中宋" panose="02010600040101010101" charset="-122"/>
                <a:cs typeface="Times New Roman" panose="02020603050405020304" charset="0"/>
                <a:sym typeface="+mn-ea"/>
              </a:rPr>
              <a:t>C. establishing    			D.abolishing</a:t>
            </a:r>
            <a:endParaRPr lang="en-US" sz="2500" smtClean="0">
              <a:latin typeface="Times New Roman" panose="02020603050405020304" charset="0"/>
              <a:ea typeface="华文中宋" panose="02010600040101010101" charset="-122"/>
              <a:cs typeface="Times New Roman" panose="02020603050405020304" charset="0"/>
              <a:sym typeface="+mn-ea"/>
            </a:endParaRPr>
          </a:p>
        </p:txBody>
      </p:sp>
      <p:sp>
        <p:nvSpPr>
          <p:cNvPr id="2" name="文本框 16"/>
          <p:cNvSpPr txBox="1"/>
          <p:nvPr/>
        </p:nvSpPr>
        <p:spPr>
          <a:xfrm>
            <a:off x="0" y="0"/>
            <a:ext cx="3340100" cy="445135"/>
          </a:xfrm>
          <a:prstGeom prst="rect">
            <a:avLst/>
          </a:prstGeom>
          <a:solidFill>
            <a:schemeClr val="accent6"/>
          </a:solidFill>
        </p:spPr>
        <p:txBody>
          <a:bodyPr wrap="square" rtlCol="0">
            <a:spAutoFit/>
          </a:bodyPr>
          <a:p>
            <a:pPr>
              <a:buClrTx/>
              <a:buSzTx/>
              <a:buFontTx/>
            </a:pPr>
            <a:r>
              <a:rPr kumimoji="1" lang="en-US" altLang="zh-CN" sz="2300" b="1" dirty="0">
                <a:solidFill>
                  <a:schemeClr val="lt1"/>
                </a:solidFill>
                <a:latin typeface="Times New Roman" panose="02020603050405020304" charset="0"/>
                <a:cs typeface="Times New Roman" panose="02020603050405020304" charset="0"/>
                <a:sym typeface="+mn-ea"/>
              </a:rPr>
              <a:t>Reading Comprehension</a:t>
            </a:r>
            <a:endParaRPr kumimoji="1" lang="en-US" altLang="zh-CN" sz="2300" b="1" dirty="0">
              <a:solidFill>
                <a:schemeClr val="lt1"/>
              </a:solidFill>
              <a:latin typeface="Times New Roman" panose="02020603050405020304" charset="0"/>
              <a:cs typeface="Times New Roman" panose="02020603050405020304" charset="0"/>
              <a:sym typeface="+mn-ea"/>
            </a:endParaRPr>
          </a:p>
        </p:txBody>
      </p:sp>
      <p:pic>
        <p:nvPicPr>
          <p:cNvPr id="100" name="图片 99"/>
          <p:cNvPicPr>
            <a:picLocks noChangeAspect="1"/>
          </p:cNvPicPr>
          <p:nvPr/>
        </p:nvPicPr>
        <p:blipFill>
          <a:blip r:embed="rId1"/>
          <a:srcRect l="16167" t="19519" r="13741" b="17194"/>
          <a:stretch>
            <a:fillRect/>
          </a:stretch>
        </p:blipFill>
        <p:spPr>
          <a:xfrm>
            <a:off x="280035" y="2234565"/>
            <a:ext cx="438584" cy="396000"/>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0"/>
                                        </p:tgtEl>
                                        <p:attrNameLst>
                                          <p:attrName>style.visibility</p:attrName>
                                        </p:attrNameLst>
                                      </p:cBhvr>
                                      <p:to>
                                        <p:strVal val="visible"/>
                                      </p:to>
                                    </p:set>
                                    <p:animEffect transition="in" filter="wipe(down)">
                                      <p:cBhvr>
                                        <p:cTn id="7" dur="5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93345" y="760730"/>
            <a:ext cx="11904980" cy="4513580"/>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zh-CN" altLang="en-US" sz="2800">
                <a:latin typeface="Times New Roman" panose="02020603050405020304" charset="0"/>
                <a:ea typeface="华文中宋" panose="02010600040101010101" charset="-122"/>
                <a:cs typeface="Times New Roman" panose="02020603050405020304" charset="0"/>
                <a:sym typeface="+mn-ea"/>
              </a:rPr>
              <a:t>1. </a:t>
            </a:r>
            <a:r>
              <a:rPr lang="en-US" sz="2800">
                <a:solidFill>
                  <a:srgbClr val="0000FF"/>
                </a:solidFill>
                <a:latin typeface="Times New Roman" panose="02020603050405020304" charset="0"/>
                <a:cs typeface="Times New Roman" panose="02020603050405020304" charset="0"/>
                <a:sym typeface="+mn-ea"/>
              </a:rPr>
              <a:t>consent</a:t>
            </a:r>
            <a:r>
              <a:rPr lang="en-US" altLang="zh-CN" sz="2800">
                <a:latin typeface="Times New Roman" panose="02020603050405020304" charset="0"/>
                <a:ea typeface="华文中宋" panose="02010600040101010101" charset="-122"/>
                <a:cs typeface="Times New Roman" panose="02020603050405020304" charset="0"/>
                <a:sym typeface="+mn-ea"/>
              </a:rPr>
              <a:t>: </a:t>
            </a:r>
            <a:r>
              <a:rPr sz="2800">
                <a:latin typeface="Times New Roman" panose="02020603050405020304" charset="0"/>
                <a:ea typeface="华文中宋" panose="02010600040101010101" charset="-122"/>
                <a:cs typeface="Times New Roman" panose="02020603050405020304" charset="0"/>
                <a:sym typeface="+mn-ea"/>
              </a:rPr>
              <a:t>permission to do sth, especially given by sb in authority同意；准许</a:t>
            </a:r>
            <a:endParaRPr lang="en-US" altLang="zh-CN" sz="2800">
              <a:latin typeface="Times New Roman" panose="02020603050405020304" charset="0"/>
              <a:ea typeface="华文中宋" panose="02010600040101010101" charset="-122"/>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rPr>
              <a:t>Children under 16 cannot give consent to medical treatment.                                  16岁以下的儿童不得自行同意接受治疗</a:t>
            </a:r>
            <a:r>
              <a:rPr lang="zh-CN" altLang="zh-CN" sz="2800">
                <a:latin typeface="Times New Roman" panose="02020603050405020304" charset="0"/>
                <a:ea typeface="华文中宋" panose="02010600040101010101" charset="-122"/>
                <a:cs typeface="Times New Roman" panose="02020603050405020304" charset="0"/>
              </a:rPr>
              <a:t>。</a:t>
            </a:r>
            <a:r>
              <a:rPr lang="en-US" altLang="zh-CN" sz="2800">
                <a:latin typeface="Times New Roman" panose="02020603050405020304" charset="0"/>
                <a:ea typeface="华文中宋" panose="02010600040101010101" charset="-122"/>
                <a:cs typeface="Times New Roman" panose="02020603050405020304" charset="0"/>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3200">
                <a:latin typeface="Times New Roman" panose="02020603050405020304" charset="0"/>
                <a:cs typeface="Times New Roman" panose="02020603050405020304" charset="0"/>
              </a:rPr>
              <a:t> </a:t>
            </a: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cs typeface="Times New Roman" panose="02020603050405020304" charset="0"/>
              </a:rPr>
              <a:t>2</a:t>
            </a:r>
            <a:r>
              <a:rPr lang="en-US" altLang="zh-CN" sz="3200">
                <a:latin typeface="Times New Roman" panose="02020603050405020304" charset="0"/>
                <a:cs typeface="Times New Roman" panose="02020603050405020304" charset="0"/>
              </a:rPr>
              <a:t>. </a:t>
            </a:r>
            <a:r>
              <a:rPr sz="2800">
                <a:solidFill>
                  <a:srgbClr val="0000FF"/>
                </a:solidFill>
                <a:latin typeface="Times New Roman" panose="02020603050405020304" charset="0"/>
                <a:cs typeface="Times New Roman" panose="02020603050405020304" charset="0"/>
                <a:sym typeface="+mn-ea"/>
              </a:rPr>
              <a:t>exempt</a:t>
            </a:r>
            <a:r>
              <a:rPr lang="en-US" altLang="zh-CN" sz="2800"/>
              <a:t>: </a:t>
            </a:r>
            <a:r>
              <a:rPr sz="2800">
                <a:latin typeface="Times New Roman" panose="02020603050405020304" charset="0"/>
                <a:ea typeface="华文中宋" panose="02010600040101010101" charset="-122"/>
                <a:cs typeface="Times New Roman" panose="02020603050405020304" charset="0"/>
              </a:rPr>
              <a:t>~ (from sth)</a:t>
            </a:r>
            <a:r>
              <a:rPr lang="en-US" sz="2800">
                <a:latin typeface="Times New Roman" panose="02020603050405020304" charset="0"/>
                <a:ea typeface="华文中宋" panose="02010600040101010101" charset="-122"/>
                <a:cs typeface="Times New Roman" panose="02020603050405020304" charset="0"/>
              </a:rPr>
              <a:t> </a:t>
            </a:r>
            <a:r>
              <a:rPr sz="2800">
                <a:latin typeface="Times New Roman" panose="02020603050405020304" charset="0"/>
                <a:ea typeface="华文中宋" panose="02010600040101010101" charset="-122"/>
                <a:cs typeface="Times New Roman" panose="02020603050405020304" charset="0"/>
              </a:rPr>
              <a:t>if sb/sth is exempt from sth, they are not affected by it, do not have to do it, pay it, etc.免除（责任、付款等）；获豁免</a:t>
            </a:r>
            <a:endParaRPr sz="2800">
              <a:latin typeface="Times New Roman" panose="02020603050405020304" charset="0"/>
              <a:ea typeface="华文中宋" panose="02010600040101010101" charset="-122"/>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r>
              <a:rPr sz="2800">
                <a:latin typeface="Times New Roman" panose="02020603050405020304" charset="0"/>
                <a:cs typeface="Times New Roman" panose="02020603050405020304" charset="0"/>
              </a:rPr>
              <a:t>The interest on the money is exempt from tax.</a:t>
            </a:r>
            <a:r>
              <a:rPr sz="2800">
                <a:latin typeface="Times New Roman" panose="02020603050405020304" charset="0"/>
                <a:ea typeface="华文中宋" panose="02010600040101010101" charset="-122"/>
                <a:cs typeface="Times New Roman" panose="02020603050405020304" charset="0"/>
              </a:rPr>
              <a:t>这笔钱的利息免税</a:t>
            </a:r>
            <a:r>
              <a:rPr sz="2800">
                <a:latin typeface="Times New Roman" panose="02020603050405020304" charset="0"/>
                <a:cs typeface="Times New Roman" panose="02020603050405020304" charset="0"/>
              </a:rPr>
              <a:t>。</a:t>
            </a:r>
            <a:r>
              <a:rPr lang="en-US" altLang="zh-CN" sz="2800">
                <a:latin typeface="Times New Roman" panose="02020603050405020304" charset="0"/>
                <a:cs typeface="Times New Roman" panose="02020603050405020304" charset="0"/>
              </a:rPr>
              <a:t>                                                </a:t>
            </a:r>
            <a:r>
              <a:rPr sz="2800">
                <a:latin typeface="Times New Roman" panose="02020603050405020304" charset="0"/>
                <a:ea typeface="华文中宋" panose="02010600040101010101" charset="-122"/>
                <a:cs typeface="Times New Roman" panose="02020603050405020304" charset="0"/>
              </a:rPr>
              <a:t> </a:t>
            </a:r>
            <a:r>
              <a:rPr lang="en-US" altLang="zh-CN" sz="28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p:txBody>
      </p:sp>
      <p:sp>
        <p:nvSpPr>
          <p:cNvPr id="1048604" name="文本框 1"/>
          <p:cNvSpPr txBox="1"/>
          <p:nvPr/>
        </p:nvSpPr>
        <p:spPr>
          <a:xfrm>
            <a:off x="185420" y="2228215"/>
            <a:ext cx="1957070" cy="521970"/>
          </a:xfrm>
          <a:prstGeom prst="rect">
            <a:avLst/>
          </a:prstGeom>
          <a:solidFill>
            <a:srgbClr val="0070C0"/>
          </a:solidFill>
        </p:spPr>
        <p:txBody>
          <a:bodyPr wrap="square" rtlCol="0">
            <a:spAutoFit/>
          </a:bodyPr>
          <a:lstStyle/>
          <a:p>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
        <p:nvSpPr>
          <p:cNvPr id="1048605" name="文本框 2"/>
          <p:cNvSpPr txBox="1"/>
          <p:nvPr/>
        </p:nvSpPr>
        <p:spPr>
          <a:xfrm>
            <a:off x="259715" y="2731135"/>
            <a:ext cx="10251440" cy="521970"/>
          </a:xfrm>
          <a:prstGeom prst="rect">
            <a:avLst/>
          </a:prstGeom>
          <a:noFill/>
        </p:spPr>
        <p:txBody>
          <a:bodyPr wrap="square" rtlCol="0">
            <a:spAutoFit/>
          </a:bodyPr>
          <a:lstStyle/>
          <a:p>
            <a:r>
              <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rPr>
              <a:t>He is charged with taking a car without the owner’s consent .</a:t>
            </a:r>
            <a:endPar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endParaRPr>
          </a:p>
        </p:txBody>
      </p:sp>
      <p:sp>
        <p:nvSpPr>
          <p:cNvPr id="1048607" name="文本框 5"/>
          <p:cNvSpPr txBox="1"/>
          <p:nvPr/>
        </p:nvSpPr>
        <p:spPr>
          <a:xfrm>
            <a:off x="269240" y="5902325"/>
            <a:ext cx="10351135" cy="521970"/>
          </a:xfrm>
          <a:prstGeom prst="rect">
            <a:avLst/>
          </a:prstGeom>
          <a:noFill/>
        </p:spPr>
        <p:txBody>
          <a:bodyPr wrap="square" rtlCol="0">
            <a:spAutoFit/>
          </a:bodyPr>
          <a:lstStyle/>
          <a:p>
            <a:r>
              <a:rPr sz="2800">
                <a:solidFill>
                  <a:srgbClr val="FF0000"/>
                </a:solidFill>
                <a:latin typeface="Times New Roman" panose="02020603050405020304" charset="0"/>
                <a:cs typeface="Times New Roman" panose="02020603050405020304" charset="0"/>
              </a:rPr>
              <a:t>Some students are exempt from certain exams.</a:t>
            </a:r>
            <a:endParaRPr sz="2800">
              <a:solidFill>
                <a:srgbClr val="FF0000"/>
              </a:solidFill>
              <a:latin typeface="Times New Roman" panose="02020603050405020304" charset="0"/>
              <a:cs typeface="Times New Roman" panose="02020603050405020304" charset="0"/>
            </a:endParaRPr>
          </a:p>
        </p:txBody>
      </p:sp>
      <p:sp>
        <p:nvSpPr>
          <p:cNvPr id="1048608" name="文本框 7"/>
          <p:cNvSpPr txBox="1"/>
          <p:nvPr/>
        </p:nvSpPr>
        <p:spPr>
          <a:xfrm>
            <a:off x="2395855" y="2211705"/>
            <a:ext cx="7722870" cy="521970"/>
          </a:xfrm>
          <a:prstGeom prst="rect">
            <a:avLst/>
          </a:prstGeom>
          <a:noFill/>
        </p:spPr>
        <p:txBody>
          <a:bodyPr wrap="square" rtlCol="0" anchor="t">
            <a:spAutoFit/>
          </a:bodyPr>
          <a:lstStyle/>
          <a:p>
            <a:r>
              <a:rPr lang="zh-CN" altLang="en-US" sz="2800">
                <a:ea typeface="华文中宋" panose="02010600040101010101" charset="-122"/>
              </a:rPr>
              <a:t>他因未征得车主的同意自行开走车而受到指控。</a:t>
            </a:r>
            <a:endParaRPr lang="zh-CN" altLang="en-US" sz="2800">
              <a:ea typeface="华文中宋" panose="02010600040101010101" charset="-122"/>
            </a:endParaRPr>
          </a:p>
        </p:txBody>
      </p:sp>
      <p:cxnSp>
        <p:nvCxnSpPr>
          <p:cNvPr id="3145728" name="直接连接符 8"/>
          <p:cNvCxnSpPr/>
          <p:nvPr/>
        </p:nvCxnSpPr>
        <p:spPr>
          <a:xfrm>
            <a:off x="311150" y="3220085"/>
            <a:ext cx="8701405" cy="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nvCxnSpPr>
        <p:spPr>
          <a:xfrm flipV="1">
            <a:off x="320675" y="6369685"/>
            <a:ext cx="6850380" cy="32385"/>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0" y="0"/>
            <a:ext cx="1955800" cy="521970"/>
          </a:xfrm>
          <a:prstGeom prst="rect">
            <a:avLst/>
          </a:prstGeom>
          <a:solidFill>
            <a:schemeClr val="accent6"/>
          </a:solidFill>
        </p:spPr>
        <p:txBody>
          <a:bodyPr wrap="square" rtlCol="0">
            <a:spAutoFit/>
          </a:bodyPr>
          <a:p>
            <a:pPr lvl="0" algn="l">
              <a:buClrTx/>
              <a:buSzTx/>
              <a:buFontTx/>
            </a:pPr>
            <a:r>
              <a:rPr kumimoji="1" lang="en-US" altLang="zh-CN" sz="2800" b="1" dirty="0">
                <a:solidFill>
                  <a:schemeClr val="lt1"/>
                </a:solidFill>
                <a:latin typeface="Times New Roman" panose="02020603050405020304" charset="0"/>
                <a:cs typeface="Times New Roman" panose="02020603050405020304" charset="0"/>
                <a:sym typeface="+mn-ea"/>
              </a:rPr>
              <a:t>Vocabulary</a:t>
            </a:r>
            <a:endParaRPr kumimoji="1" lang="en-US" altLang="zh-CN" sz="2800" b="1" dirty="0">
              <a:solidFill>
                <a:schemeClr val="lt1"/>
              </a:solidFill>
              <a:latin typeface="Times New Roman" panose="02020603050405020304" charset="0"/>
              <a:cs typeface="Times New Roman" panose="02020603050405020304" charset="0"/>
              <a:sym typeface="+mn-ea"/>
            </a:endParaRPr>
          </a:p>
        </p:txBody>
      </p:sp>
      <p:sp>
        <p:nvSpPr>
          <p:cNvPr id="3" name="文本框 6"/>
          <p:cNvSpPr txBox="1"/>
          <p:nvPr/>
        </p:nvSpPr>
        <p:spPr>
          <a:xfrm>
            <a:off x="2528570" y="5380990"/>
            <a:ext cx="7524115" cy="521970"/>
          </a:xfrm>
          <a:prstGeom prst="rect">
            <a:avLst/>
          </a:prstGeom>
          <a:noFill/>
        </p:spPr>
        <p:txBody>
          <a:bodyPr wrap="square" rtlCol="0" anchor="t">
            <a:spAutoFit/>
          </a:bodyPr>
          <a:p>
            <a:r>
              <a:rPr lang="zh-CN" altLang="en-US" sz="2800">
                <a:ea typeface="华文中宋" panose="02010600040101010101" charset="-122"/>
              </a:rPr>
              <a:t>有的学生可免除某些考试。</a:t>
            </a:r>
            <a:endParaRPr lang="zh-CN" altLang="en-US" sz="2800">
              <a:ea typeface="华文中宋" panose="02010600040101010101" charset="-122"/>
            </a:endParaRPr>
          </a:p>
        </p:txBody>
      </p:sp>
      <p:sp>
        <p:nvSpPr>
          <p:cNvPr id="2" name="文本框 1"/>
          <p:cNvSpPr txBox="1"/>
          <p:nvPr>
            <p:custDataLst>
              <p:tags r:id="rId1"/>
            </p:custDataLst>
          </p:nvPr>
        </p:nvSpPr>
        <p:spPr>
          <a:xfrm>
            <a:off x="269875" y="5358130"/>
            <a:ext cx="2035175" cy="521970"/>
          </a:xfrm>
          <a:prstGeom prst="rect">
            <a:avLst/>
          </a:prstGeom>
          <a:solidFill>
            <a:srgbClr val="0070C0"/>
          </a:solidFill>
        </p:spPr>
        <p:txBody>
          <a:bodyPr wrap="square" rtlCol="0">
            <a:spAutoFit/>
          </a:bodyPr>
          <a:p>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48602">
                                            <p:txEl>
                                              <p:pRg st="1" end="1"/>
                                            </p:txEl>
                                          </p:spTgt>
                                        </p:tgtEl>
                                        <p:attrNameLst>
                                          <p:attrName>style.visibility</p:attrName>
                                        </p:attrNameLst>
                                      </p:cBhvr>
                                      <p:to>
                                        <p:strVal val="visible"/>
                                      </p:to>
                                    </p:set>
                                    <p:animEffect transition="in" filter="blinds(horizontal)">
                                      <p:cBhvr>
                                        <p:cTn id="7" dur="500"/>
                                        <p:tgtEl>
                                          <p:spTgt spid="104860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48604"/>
                                        </p:tgtEl>
                                        <p:attrNameLst>
                                          <p:attrName>style.visibility</p:attrName>
                                        </p:attrNameLst>
                                      </p:cBhvr>
                                      <p:to>
                                        <p:strVal val="visible"/>
                                      </p:to>
                                    </p:set>
                                    <p:animEffect transition="in" filter="blinds(horizontal)">
                                      <p:cBhvr>
                                        <p:cTn id="12" dur="500"/>
                                        <p:tgtEl>
                                          <p:spTgt spid="1048604"/>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1048608"/>
                                        </p:tgtEl>
                                        <p:attrNameLst>
                                          <p:attrName>style.visibility</p:attrName>
                                        </p:attrNameLst>
                                      </p:cBhvr>
                                      <p:to>
                                        <p:strVal val="visible"/>
                                      </p:to>
                                    </p:set>
                                    <p:animEffect transition="in" filter="blinds(horizontal)">
                                      <p:cBhvr>
                                        <p:cTn id="15" dur="500"/>
                                        <p:tgtEl>
                                          <p:spTgt spid="1048608"/>
                                        </p:tgtEl>
                                      </p:cBhvr>
                                    </p:animEffect>
                                  </p:childTnLst>
                                </p:cTn>
                              </p:par>
                              <p:par>
                                <p:cTn id="16" presetID="3" presetClass="entr" presetSubtype="10" fill="hold" nodeType="withEffect">
                                  <p:stCondLst>
                                    <p:cond delay="0"/>
                                  </p:stCondLst>
                                  <p:childTnLst>
                                    <p:set>
                                      <p:cBhvr>
                                        <p:cTn id="17" dur="1" fill="hold">
                                          <p:stCondLst>
                                            <p:cond delay="0"/>
                                          </p:stCondLst>
                                        </p:cTn>
                                        <p:tgtEl>
                                          <p:spTgt spid="3145728"/>
                                        </p:tgtEl>
                                        <p:attrNameLst>
                                          <p:attrName>style.visibility</p:attrName>
                                        </p:attrNameLst>
                                      </p:cBhvr>
                                      <p:to>
                                        <p:strVal val="visible"/>
                                      </p:to>
                                    </p:set>
                                    <p:animEffect transition="in" filter="blinds(horizontal)">
                                      <p:cBhvr>
                                        <p:cTn id="18" dur="500"/>
                                        <p:tgtEl>
                                          <p:spTgt spid="3145728"/>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1048605"/>
                                        </p:tgtEl>
                                        <p:attrNameLst>
                                          <p:attrName>style.visibility</p:attrName>
                                        </p:attrNameLst>
                                      </p:cBhvr>
                                      <p:to>
                                        <p:strVal val="visible"/>
                                      </p:to>
                                    </p:set>
                                    <p:animEffect transition="in" filter="blinds(horizontal)">
                                      <p:cBhvr>
                                        <p:cTn id="23" dur="500"/>
                                        <p:tgtEl>
                                          <p:spTgt spid="104860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048602">
                                            <p:txEl>
                                              <p:pRg st="6" end="6"/>
                                            </p:txEl>
                                          </p:spTgt>
                                        </p:tgtEl>
                                        <p:attrNameLst>
                                          <p:attrName>style.visibility</p:attrName>
                                        </p:attrNameLst>
                                      </p:cBhvr>
                                      <p:to>
                                        <p:strVal val="visible"/>
                                      </p:to>
                                    </p:set>
                                    <p:animEffect transition="in" filter="wipe(down)">
                                      <p:cBhvr>
                                        <p:cTn id="28" dur="500"/>
                                        <p:tgtEl>
                                          <p:spTgt spid="1048602">
                                            <p:txEl>
                                              <p:pRg st="6" end="6"/>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blinds(horizontal)">
                                      <p:cBhvr>
                                        <p:cTn id="33" dur="500"/>
                                        <p:tgtEl>
                                          <p:spTgt spid="2"/>
                                        </p:tgtEl>
                                      </p:cBhvr>
                                    </p:animEffect>
                                  </p:childTnLst>
                                </p:cTn>
                              </p:par>
                              <p:par>
                                <p:cTn id="34" presetID="22" presetClass="entr" presetSubtype="4" fill="hold" nodeType="withEffect">
                                  <p:stCondLst>
                                    <p:cond delay="0"/>
                                  </p:stCondLst>
                                  <p:childTnLst>
                                    <p:set>
                                      <p:cBhvr>
                                        <p:cTn id="35" dur="1" fill="hold">
                                          <p:stCondLst>
                                            <p:cond delay="0"/>
                                          </p:stCondLst>
                                        </p:cTn>
                                        <p:tgtEl>
                                          <p:spTgt spid="3145729"/>
                                        </p:tgtEl>
                                        <p:attrNameLst>
                                          <p:attrName>style.visibility</p:attrName>
                                        </p:attrNameLst>
                                      </p:cBhvr>
                                      <p:to>
                                        <p:strVal val="visible"/>
                                      </p:to>
                                    </p:set>
                                    <p:animEffect transition="in" filter="wipe(down)">
                                      <p:cBhvr>
                                        <p:cTn id="36" dur="500"/>
                                        <p:tgtEl>
                                          <p:spTgt spid="3145729"/>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blinds(horizontal)">
                                      <p:cBhvr>
                                        <p:cTn id="39" dur="500"/>
                                        <p:tgtEl>
                                          <p:spTgt spid="3"/>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grpId="0" nodeType="clickEffect">
                                  <p:stCondLst>
                                    <p:cond delay="0"/>
                                  </p:stCondLst>
                                  <p:childTnLst>
                                    <p:set>
                                      <p:cBhvr>
                                        <p:cTn id="43" dur="1" fill="hold">
                                          <p:stCondLst>
                                            <p:cond delay="0"/>
                                          </p:stCondLst>
                                        </p:cTn>
                                        <p:tgtEl>
                                          <p:spTgt spid="1048607"/>
                                        </p:tgtEl>
                                        <p:attrNameLst>
                                          <p:attrName>style.visibility</p:attrName>
                                        </p:attrNameLst>
                                      </p:cBhvr>
                                      <p:to>
                                        <p:strVal val="visible"/>
                                      </p:to>
                                    </p:set>
                                    <p:animEffect transition="in" filter="blinds(horizontal)">
                                      <p:cBhvr>
                                        <p:cTn id="44"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4" grpId="0" bldLvl="0" animBg="1"/>
      <p:bldP spid="1048605" grpId="0"/>
      <p:bldP spid="1048605" grpId="1"/>
      <p:bldP spid="1048607" grpId="0"/>
      <p:bldP spid="1048607" grpId="1"/>
      <p:bldP spid="1048608" grpId="0"/>
      <p:bldP spid="3" grpId="0"/>
      <p:bldP spid="2"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nvSpPr>
        <p:spPr>
          <a:xfrm>
            <a:off x="245745" y="833755"/>
            <a:ext cx="11597640" cy="2256790"/>
          </a:xfrm>
          <a:prstGeom prst="roundRect">
            <a:avLst>
              <a:gd name="adj" fmla="val 16667"/>
            </a:avLst>
          </a:prstGeom>
          <a:noFill/>
          <a:ln w="63500" cap="flat" cmpd="sng">
            <a:solidFill>
              <a:schemeClr val="accent2"/>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 name="文本框 8"/>
          <p:cNvSpPr txBox="1"/>
          <p:nvPr/>
        </p:nvSpPr>
        <p:spPr>
          <a:xfrm>
            <a:off x="342900" y="894715"/>
            <a:ext cx="11558270" cy="1787525"/>
          </a:xfrm>
          <a:prstGeom prst="rect">
            <a:avLst/>
          </a:prstGeom>
          <a:noFill/>
        </p:spPr>
        <p:txBody>
          <a:bodyPr wrap="square">
            <a:noAutofit/>
          </a:bodyPr>
          <a:lstStyle/>
          <a:p>
            <a:pPr algn="l"/>
            <a:r>
              <a:rPr lang="en-US" altLang="zh-CN" sz="2600">
                <a:latin typeface="Times New Roman" panose="02020603050405020304" charset="0"/>
                <a:cs typeface="Times New Roman" panose="02020603050405020304" charset="0"/>
                <a:sym typeface="+mn-ea"/>
              </a:rPr>
              <a:t>In 2019, the ACMA issued a formal warning to Ticketek to cease and desist breaching the Spam Act. But it seems the market-dominating ticketing business didn’t take the warning to heart.</a:t>
            </a:r>
            <a:endParaRPr lang="en-US" altLang="zh-CN" sz="2600">
              <a:latin typeface="Times New Roman" panose="02020603050405020304" charset="0"/>
              <a:cs typeface="Times New Roman" panose="02020603050405020304" charset="0"/>
              <a:sym typeface="+mn-ea"/>
            </a:endParaRPr>
          </a:p>
        </p:txBody>
      </p:sp>
      <p:sp>
        <p:nvSpPr>
          <p:cNvPr id="10" name="文本框 9"/>
          <p:cNvSpPr txBox="1"/>
          <p:nvPr/>
        </p:nvSpPr>
        <p:spPr>
          <a:xfrm>
            <a:off x="363220" y="2138045"/>
            <a:ext cx="11289665" cy="829945"/>
          </a:xfrm>
          <a:prstGeom prst="rect">
            <a:avLst/>
          </a:prstGeom>
          <a:noFill/>
        </p:spPr>
        <p:txBody>
          <a:bodyPr wrap="square" rtlCol="0">
            <a:spAutoFit/>
          </a:bodyPr>
          <a:lstStyle/>
          <a:p>
            <a:pPr algn="l">
              <a:buClrTx/>
              <a:buSzTx/>
              <a:buFontTx/>
            </a:pPr>
            <a:r>
              <a:rPr sz="2400">
                <a:latin typeface="Times New Roman" panose="02020603050405020304" charset="0"/>
                <a:ea typeface="华文中宋" panose="02010600040101010101" charset="-122"/>
                <a:cs typeface="Times New Roman" panose="02020603050405020304" charset="0"/>
              </a:rPr>
              <a:t>2019年，ACMA向Ticketek发出正式警告，要求其停止违反《垃圾邮件法》。 但</a:t>
            </a:r>
            <a:r>
              <a:rPr lang="zh-CN" sz="2400">
                <a:latin typeface="Times New Roman" panose="02020603050405020304" charset="0"/>
                <a:ea typeface="华文中宋" panose="02010600040101010101" charset="-122"/>
                <a:cs typeface="Times New Roman" panose="02020603050405020304" charset="0"/>
              </a:rPr>
              <a:t>这个</a:t>
            </a:r>
            <a:r>
              <a:rPr sz="2400">
                <a:latin typeface="Times New Roman" panose="02020603050405020304" charset="0"/>
                <a:ea typeface="华文中宋" panose="02010600040101010101" charset="-122"/>
                <a:cs typeface="Times New Roman" panose="02020603050405020304" charset="0"/>
              </a:rPr>
              <a:t>占据市场主导地位的票务行业似乎并没有把这一警告放在心上。 </a:t>
            </a:r>
            <a:endParaRPr sz="2400">
              <a:latin typeface="Times New Roman" panose="02020603050405020304" charset="0"/>
              <a:ea typeface="华文中宋" panose="02010600040101010101" charset="-122"/>
              <a:cs typeface="Times New Roman" panose="02020603050405020304" charset="0"/>
            </a:endParaRPr>
          </a:p>
        </p:txBody>
      </p:sp>
      <p:sp>
        <p:nvSpPr>
          <p:cNvPr id="1048610" name="文本框 16"/>
          <p:cNvSpPr txBox="1"/>
          <p:nvPr/>
        </p:nvSpPr>
        <p:spPr>
          <a:xfrm>
            <a:off x="0" y="0"/>
            <a:ext cx="2097405" cy="521970"/>
          </a:xfrm>
          <a:prstGeom prst="rect">
            <a:avLst/>
          </a:prstGeom>
          <a:solidFill>
            <a:schemeClr val="accent6"/>
          </a:solidFill>
        </p:spPr>
        <p:txBody>
          <a:bodyPr wrap="square" rtlCol="0">
            <a:spAutoFit/>
          </a:bodyPr>
          <a:lstStyle/>
          <a:p>
            <a:pPr algn="ctr"/>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
        <p:nvSpPr>
          <p:cNvPr id="5" name="圆角矩形 4"/>
          <p:cNvSpPr/>
          <p:nvPr/>
        </p:nvSpPr>
        <p:spPr>
          <a:xfrm>
            <a:off x="245745" y="3416935"/>
            <a:ext cx="11588115" cy="2937510"/>
          </a:xfrm>
          <a:prstGeom prst="roundRect">
            <a:avLst>
              <a:gd name="adj" fmla="val 16667"/>
            </a:avLst>
          </a:prstGeom>
          <a:noFill/>
          <a:ln w="63500" cap="flat" cmpd="sng">
            <a:solidFill>
              <a:schemeClr val="accent6"/>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 name="文本框 5"/>
          <p:cNvSpPr txBox="1"/>
          <p:nvPr/>
        </p:nvSpPr>
        <p:spPr>
          <a:xfrm>
            <a:off x="435610" y="3486785"/>
            <a:ext cx="11291570" cy="1691640"/>
          </a:xfrm>
          <a:prstGeom prst="rect">
            <a:avLst/>
          </a:prstGeom>
          <a:noFill/>
        </p:spPr>
        <p:txBody>
          <a:bodyPr wrap="square">
            <a:spAutoFit/>
          </a:bodyPr>
          <a:lstStyle/>
          <a:p>
            <a:pPr algn="l"/>
            <a:r>
              <a:rPr sz="2600">
                <a:latin typeface="Times New Roman" panose="02020603050405020304" charset="0"/>
                <a:cs typeface="Times New Roman" panose="02020603050405020304" charset="0"/>
                <a:sym typeface="+mn-ea"/>
              </a:rPr>
              <a:t>Ticketek claimed that some of the emails were exempt from the Spam Act because they contained event information for ticket holders, but the ACMA’s investigation found they also contained advertising and promotional material for upcoming events, meaning the Spam Act applied.</a:t>
            </a:r>
            <a:endParaRPr sz="2600">
              <a:latin typeface="Times New Roman" panose="02020603050405020304" charset="0"/>
              <a:cs typeface="Times New Roman" panose="02020603050405020304" charset="0"/>
              <a:sym typeface="+mn-ea"/>
            </a:endParaRPr>
          </a:p>
        </p:txBody>
      </p:sp>
      <p:sp>
        <p:nvSpPr>
          <p:cNvPr id="14" name="文本框 13"/>
          <p:cNvSpPr txBox="1"/>
          <p:nvPr/>
        </p:nvSpPr>
        <p:spPr>
          <a:xfrm>
            <a:off x="435610" y="5122545"/>
            <a:ext cx="11356975" cy="1198880"/>
          </a:xfrm>
          <a:prstGeom prst="rect">
            <a:avLst/>
          </a:prstGeom>
          <a:noFill/>
        </p:spPr>
        <p:txBody>
          <a:bodyPr wrap="square" rtlCol="0">
            <a:spAutoFit/>
          </a:bodyPr>
          <a:lstStyle/>
          <a:p>
            <a:pPr algn="l">
              <a:buClrTx/>
              <a:buSzTx/>
              <a:buFontTx/>
            </a:pPr>
            <a:r>
              <a:rPr sz="2400">
                <a:latin typeface="Times New Roman" panose="02020603050405020304" charset="0"/>
                <a:ea typeface="华文中宋" panose="02010600040101010101" charset="-122"/>
                <a:cs typeface="Times New Roman" panose="02020603050405020304" charset="0"/>
              </a:rPr>
              <a:t>Ticketek声称，其中一些电子邮件不受垃圾邮件法的约束，因为它们包含门票持有者的活动信息，但ACMA的调查发现，它们还包含即将举行的活动的广告和宣传材料，这意味着垃圾邮件法</a:t>
            </a:r>
            <a:r>
              <a:rPr lang="zh-CN" sz="2400">
                <a:latin typeface="Times New Roman" panose="02020603050405020304" charset="0"/>
                <a:ea typeface="华文中宋" panose="02010600040101010101" charset="-122"/>
                <a:cs typeface="Times New Roman" panose="02020603050405020304" charset="0"/>
              </a:rPr>
              <a:t>可以</a:t>
            </a:r>
            <a:r>
              <a:rPr sz="2400">
                <a:latin typeface="Times New Roman" panose="02020603050405020304" charset="0"/>
                <a:ea typeface="华文中宋" panose="02010600040101010101" charset="-122"/>
                <a:cs typeface="Times New Roman" panose="02020603050405020304" charset="0"/>
              </a:rPr>
              <a:t>适用。 </a:t>
            </a:r>
            <a:endParaRPr sz="2400">
              <a:latin typeface="Times New Roman" panose="02020603050405020304" charset="0"/>
              <a:ea typeface="华文中宋" panose="02010600040101010101" charset="-122"/>
              <a:cs typeface="Times New Roman" panose="02020603050405020304"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文本框 7"/>
          <p:cNvSpPr txBox="1"/>
          <p:nvPr/>
        </p:nvSpPr>
        <p:spPr>
          <a:xfrm>
            <a:off x="163195" y="0"/>
            <a:ext cx="11864975" cy="645160"/>
          </a:xfrm>
          <a:prstGeom prst="rect">
            <a:avLst/>
          </a:prstGeom>
          <a:noFill/>
        </p:spPr>
        <p:txBody>
          <a:bodyPr wrap="square" rtlCol="0" anchor="t">
            <a:spAutoFit/>
          </a:bodyPr>
          <a:p>
            <a:pPr algn="ctr"/>
            <a:r>
              <a:rPr lang="en-US" altLang="zh-CN" sz="3000" b="1">
                <a:latin typeface="Times New Roman" panose="02020603050405020304" charset="0"/>
                <a:cs typeface="Times New Roman" panose="02020603050405020304" charset="0"/>
              </a:rPr>
              <a:t>4. On the Coat Tales</a:t>
            </a:r>
            <a:r>
              <a:rPr lang="en-US" sz="3000" b="1">
                <a:latin typeface="Times New Roman" panose="02020603050405020304" charset="0"/>
                <a:cs typeface="Times New Roman" panose="02020603050405020304" charset="0"/>
              </a:rPr>
              <a:t> </a:t>
            </a:r>
            <a:r>
              <a:rPr lang="en-US" sz="3600" b="1"/>
              <a:t>  </a:t>
            </a:r>
            <a:r>
              <a:rPr lang="zh-CN" sz="3000" b="1">
                <a:solidFill>
                  <a:srgbClr val="ED7D31"/>
                </a:solidFill>
                <a:latin typeface="微软雅黑" panose="020B0503020204020204" charset="-122"/>
                <a:ea typeface="微软雅黑" panose="020B0503020204020204" charset="-122"/>
                <a:cs typeface="微软雅黑" panose="020B0503020204020204" charset="-122"/>
              </a:rPr>
              <a:t>没有斑点的长颈鹿</a:t>
            </a:r>
            <a:endParaRPr lang="zh-CN" sz="3000" b="1">
              <a:solidFill>
                <a:srgbClr val="ED7D31"/>
              </a:solidFill>
              <a:latin typeface="微软雅黑" panose="020B0503020204020204" charset="-122"/>
              <a:ea typeface="微软雅黑" panose="020B0503020204020204" charset="-122"/>
              <a:cs typeface="微软雅黑" panose="020B0503020204020204" charset="-122"/>
            </a:endParaRPr>
          </a:p>
        </p:txBody>
      </p:sp>
      <p:pic>
        <p:nvPicPr>
          <p:cNvPr id="3" name="图片 2"/>
          <p:cNvPicPr>
            <a:picLocks noChangeAspect="1"/>
          </p:cNvPicPr>
          <p:nvPr>
            <p:custDataLst>
              <p:tags r:id="rId1"/>
            </p:custDataLst>
          </p:nvPr>
        </p:nvPicPr>
        <p:blipFill>
          <a:blip r:embed="rId2"/>
          <a:stretch>
            <a:fillRect/>
          </a:stretch>
        </p:blipFill>
        <p:spPr>
          <a:xfrm>
            <a:off x="2571750" y="644525"/>
            <a:ext cx="7049135" cy="6213475"/>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0" y="609600"/>
            <a:ext cx="12029440" cy="6054725"/>
          </a:xfrm>
          <a:prstGeom prst="rect">
            <a:avLst/>
          </a:prstGeom>
          <a:noFill/>
        </p:spPr>
        <p:txBody>
          <a:bodyPr wrap="square" rtlCol="0" anchor="t">
            <a:spAutoFit/>
          </a:bodyPr>
          <a:p>
            <a:pPr indent="0" fontAlgn="auto">
              <a:lnSpc>
                <a:spcPts val="3100"/>
              </a:lnSpc>
            </a:pPr>
            <a:r>
              <a:rPr lang="en-US" sz="3000">
                <a:latin typeface="Times New Roman" panose="02020603050405020304" charset="0"/>
                <a:cs typeface="Times New Roman" panose="02020603050405020304" charset="0"/>
              </a:rPr>
              <a:t>      </a:t>
            </a:r>
            <a:r>
              <a:rPr sz="3000">
                <a:latin typeface="Times New Roman" panose="02020603050405020304" charset="0"/>
                <a:cs typeface="Times New Roman" panose="02020603050405020304" charset="0"/>
              </a:rPr>
              <a:t>We all know the characteristic </a:t>
            </a:r>
            <a:r>
              <a:rPr lang="en-US" sz="3000">
                <a:latin typeface="Times New Roman" panose="02020603050405020304" charset="0"/>
                <a:cs typeface="Times New Roman" panose="02020603050405020304" charset="0"/>
              </a:rPr>
              <a:t>_______ (feature) </a:t>
            </a:r>
            <a:r>
              <a:rPr sz="3000">
                <a:latin typeface="Times New Roman" panose="02020603050405020304" charset="0"/>
                <a:cs typeface="Times New Roman" panose="02020603050405020304" charset="0"/>
              </a:rPr>
              <a:t>of a giraffe: long neck, hornlike head protuberances, spotted coat. Well, not always. A giraffe </a:t>
            </a:r>
            <a:r>
              <a:rPr lang="en-US" sz="3000">
                <a:latin typeface="Times New Roman" panose="02020603050405020304" charset="0"/>
                <a:cs typeface="Times New Roman" panose="02020603050405020304" charset="0"/>
              </a:rPr>
              <a:t>_______ (miss) </a:t>
            </a:r>
            <a:r>
              <a:rPr sz="3000">
                <a:latin typeface="Times New Roman" panose="02020603050405020304" charset="0"/>
                <a:cs typeface="Times New Roman" panose="02020603050405020304" charset="0"/>
              </a:rPr>
              <a:t>spots was recently photographed </a:t>
            </a:r>
            <a:r>
              <a:rPr lang="en-US" sz="3000">
                <a:latin typeface="Times New Roman" panose="02020603050405020304" charset="0"/>
                <a:cs typeface="Times New Roman" panose="02020603050405020304" charset="0"/>
              </a:rPr>
              <a:t>___ </a:t>
            </a:r>
            <a:r>
              <a:rPr sz="3000">
                <a:latin typeface="Times New Roman" panose="02020603050405020304" charset="0"/>
                <a:cs typeface="Times New Roman" panose="02020603050405020304" charset="0"/>
              </a:rPr>
              <a:t>the first time in the wild. The </a:t>
            </a:r>
            <a:r>
              <a:rPr lang="en-US" altLang="zh-CN" sz="3000">
                <a:solidFill>
                  <a:srgbClr val="0000FF"/>
                </a:solidFill>
                <a:latin typeface="Times New Roman" panose="02020603050405020304" charset="0"/>
                <a:cs typeface="Times New Roman" panose="02020603050405020304" charset="0"/>
              </a:rPr>
              <a:t>unprecedented</a:t>
            </a:r>
            <a:r>
              <a:rPr sz="3000">
                <a:latin typeface="Times New Roman" panose="02020603050405020304" charset="0"/>
                <a:cs typeface="Times New Roman" panose="02020603050405020304" charset="0"/>
              </a:rPr>
              <a:t> sighting, at a private game reserve in Namibia, </a:t>
            </a:r>
            <a:r>
              <a:rPr lang="en-US" sz="3000">
                <a:latin typeface="Times New Roman" panose="02020603050405020304" charset="0"/>
                <a:cs typeface="Times New Roman" panose="02020603050405020304" charset="0"/>
              </a:rPr>
              <a:t>_______ (occur) </a:t>
            </a:r>
            <a:r>
              <a:rPr sz="3000">
                <a:latin typeface="Times New Roman" panose="02020603050405020304" charset="0"/>
                <a:cs typeface="Times New Roman" panose="02020603050405020304" charset="0"/>
              </a:rPr>
              <a:t>just weeks after another animal with similar coloring was born at a Tennessee zoo. No data suggest that a solid-brown coat is appearing more </a:t>
            </a:r>
            <a:r>
              <a:rPr lang="en-US" sz="3000">
                <a:latin typeface="Times New Roman" panose="02020603050405020304" charset="0"/>
                <a:cs typeface="Times New Roman" panose="02020603050405020304" charset="0"/>
              </a:rPr>
              <a:t>________ (frequent) </a:t>
            </a:r>
            <a:r>
              <a:rPr sz="3000">
                <a:latin typeface="Times New Roman" panose="02020603050405020304" charset="0"/>
                <a:cs typeface="Times New Roman" panose="02020603050405020304" charset="0"/>
              </a:rPr>
              <a:t>than in the past, but it’s a surprising coincidence, says Sara Ferguson, a wildlife veterinarian and </a:t>
            </a:r>
            <a:r>
              <a:rPr lang="en-US" sz="3000">
                <a:latin typeface="Times New Roman" panose="02020603050405020304" charset="0"/>
                <a:cs typeface="Times New Roman" panose="02020603050405020304" charset="0"/>
              </a:rPr>
              <a:t>__________ (conserve) </a:t>
            </a:r>
            <a:r>
              <a:rPr sz="3000">
                <a:latin typeface="Times New Roman" panose="02020603050405020304" charset="0"/>
                <a:cs typeface="Times New Roman" panose="02020603050405020304" charset="0"/>
              </a:rPr>
              <a:t>health coordinator at the Giraffe Conservation Foundation. The last </a:t>
            </a:r>
            <a:r>
              <a:rPr lang="en-US" sz="3000">
                <a:latin typeface="Times New Roman" panose="02020603050405020304" charset="0"/>
                <a:cs typeface="Times New Roman" panose="02020603050405020304" charset="0"/>
              </a:rPr>
              <a:t>_______ (report) </a:t>
            </a:r>
            <a:r>
              <a:rPr sz="3000">
                <a:latin typeface="Times New Roman" panose="02020603050405020304" charset="0"/>
                <a:cs typeface="Times New Roman" panose="02020603050405020304" charset="0"/>
              </a:rPr>
              <a:t>all-brown giraffe sighting was in 1972, at a Tokyo zoo. Genetic </a:t>
            </a:r>
            <a:r>
              <a:rPr lang="en-US" altLang="zh-CN" sz="3000">
                <a:solidFill>
                  <a:srgbClr val="0000FF"/>
                </a:solidFill>
                <a:latin typeface="Times New Roman" panose="02020603050405020304" charset="0"/>
                <a:cs typeface="Times New Roman" panose="02020603050405020304" charset="0"/>
              </a:rPr>
              <a:t>mutation</a:t>
            </a:r>
            <a:r>
              <a:rPr sz="3000">
                <a:latin typeface="Times New Roman" panose="02020603050405020304" charset="0"/>
                <a:cs typeface="Times New Roman" panose="02020603050405020304" charset="0"/>
              </a:rPr>
              <a:t>s are the likely cause, </a:t>
            </a:r>
            <a:r>
              <a:rPr lang="en-US" sz="3000">
                <a:latin typeface="Times New Roman" panose="02020603050405020304" charset="0"/>
                <a:cs typeface="Times New Roman" panose="02020603050405020304" charset="0"/>
              </a:rPr>
              <a:t>___ </a:t>
            </a:r>
            <a:r>
              <a:rPr sz="3000">
                <a:latin typeface="Times New Roman" panose="02020603050405020304" charset="0"/>
                <a:cs typeface="Times New Roman" panose="02020603050405020304" charset="0"/>
              </a:rPr>
              <a:t>the animals don’t seem to be at a disadvantage, says Derek Lee, </a:t>
            </a:r>
            <a:r>
              <a:rPr lang="en-US" sz="3000">
                <a:latin typeface="Times New Roman" panose="02020603050405020304" charset="0"/>
                <a:cs typeface="Times New Roman" panose="02020603050405020304" charset="0"/>
              </a:rPr>
              <a:t>__ </a:t>
            </a:r>
            <a:r>
              <a:rPr sz="3000">
                <a:latin typeface="Times New Roman" panose="02020603050405020304" charset="0"/>
                <a:cs typeface="Times New Roman" panose="02020603050405020304" charset="0"/>
              </a:rPr>
              <a:t>biologist at Penn State University who co-authored a 2018 study </a:t>
            </a:r>
            <a:r>
              <a:rPr lang="en-US" sz="3000">
                <a:latin typeface="Times New Roman" panose="02020603050405020304" charset="0"/>
                <a:cs typeface="Times New Roman" panose="02020603050405020304" charset="0"/>
              </a:rPr>
              <a:t>__________ </a:t>
            </a:r>
            <a:r>
              <a:rPr sz="3000">
                <a:latin typeface="Times New Roman" panose="02020603050405020304" charset="0"/>
                <a:cs typeface="Times New Roman" panose="02020603050405020304" charset="0"/>
              </a:rPr>
              <a:t>found some aspects of giraffe markings are passed down from mother to calf. Are the all-brown giraffes truly spotless? Technically, Lee says, they’re “one-spot</a:t>
            </a:r>
            <a:r>
              <a:rPr lang="en-US" sz="3000">
                <a:latin typeface="Times New Roman" panose="02020603050405020304" charset="0"/>
                <a:cs typeface="Times New Roman" panose="02020603050405020304" charset="0"/>
              </a:rPr>
              <a:t>-</a:t>
            </a:r>
            <a:r>
              <a:rPr sz="3000">
                <a:latin typeface="Times New Roman" panose="02020603050405020304" charset="0"/>
                <a:cs typeface="Times New Roman" panose="02020603050405020304" charset="0"/>
              </a:rPr>
              <a:t>all-over giraffes.”</a:t>
            </a:r>
            <a:endParaRPr sz="3000">
              <a:latin typeface="Times New Roman" panose="02020603050405020304" charset="0"/>
              <a:cs typeface="Times New Roman" panose="02020603050405020304" charset="0"/>
            </a:endParaRPr>
          </a:p>
        </p:txBody>
      </p:sp>
      <p:sp>
        <p:nvSpPr>
          <p:cNvPr id="2" name="文本框 4"/>
          <p:cNvSpPr txBox="1"/>
          <p:nvPr>
            <p:custDataLst>
              <p:tags r:id="rId1"/>
            </p:custDataLst>
          </p:nvPr>
        </p:nvSpPr>
        <p:spPr>
          <a:xfrm>
            <a:off x="2457450" y="24765"/>
            <a:ext cx="9386570" cy="460375"/>
          </a:xfrm>
          <a:prstGeom prst="rect">
            <a:avLst/>
          </a:prstGeom>
          <a:noFill/>
        </p:spPr>
        <p:txBody>
          <a:bodyPr wrap="square" rtlCol="0">
            <a:spAutoFit/>
          </a:bodyPr>
          <a:p>
            <a:pPr algn="l">
              <a:buClrTx/>
              <a:buSzTx/>
              <a:buFontTx/>
            </a:pPr>
            <a:r>
              <a:rPr lang="en-US" sz="2400" b="1" i="1">
                <a:solidFill>
                  <a:srgbClr val="ED7D31"/>
                </a:solidFill>
                <a:latin typeface="微软雅黑" panose="020B0503020204020204" charset="-122"/>
                <a:ea typeface="微软雅黑" panose="020B0503020204020204" charset="-122"/>
                <a:cs typeface="微软雅黑" panose="020B0503020204020204" charset="-122"/>
              </a:rPr>
              <a:t>National Geographic</a:t>
            </a:r>
            <a:r>
              <a:rPr lang="en-US" sz="2400" b="1">
                <a:solidFill>
                  <a:srgbClr val="ED7D31"/>
                </a:solidFill>
                <a:latin typeface="微软雅黑" panose="020B0503020204020204" charset="-122"/>
                <a:ea typeface="微软雅黑" panose="020B0503020204020204" charset="-122"/>
                <a:cs typeface="微软雅黑" panose="020B0503020204020204" charset="-122"/>
              </a:rPr>
              <a:t> (January 2024 </a:t>
            </a:r>
            <a:r>
              <a:rPr sz="2400" b="1">
                <a:solidFill>
                  <a:srgbClr val="ED7D31"/>
                </a:solidFill>
                <a:latin typeface="微软雅黑" panose="020B0503020204020204" charset="-122"/>
                <a:ea typeface="微软雅黑" panose="020B0503020204020204" charset="-122"/>
                <a:cs typeface="微软雅黑" panose="020B0503020204020204" charset="-122"/>
                <a:sym typeface="+mn-ea"/>
              </a:rPr>
              <a:t>BREAKTHROUGHS</a:t>
            </a:r>
            <a:r>
              <a:rPr lang="en-US" sz="2400" b="1">
                <a:solidFill>
                  <a:srgbClr val="ED7D31"/>
                </a:solidFill>
                <a:latin typeface="微软雅黑" panose="020B0503020204020204" charset="-122"/>
                <a:ea typeface="微软雅黑" panose="020B0503020204020204" charset="-122"/>
                <a:cs typeface="微软雅黑" panose="020B0503020204020204" charset="-122"/>
                <a:sym typeface="+mn-ea"/>
              </a:rPr>
              <a:t>)</a:t>
            </a:r>
            <a:endParaRPr lang="en-US" sz="2400" b="1">
              <a:solidFill>
                <a:srgbClr val="ED7D31"/>
              </a:solidFill>
              <a:latin typeface="微软雅黑" panose="020B0503020204020204" charset="-122"/>
              <a:ea typeface="微软雅黑" panose="020B0503020204020204" charset="-122"/>
              <a:cs typeface="微软雅黑" panose="020B0503020204020204" charset="-122"/>
              <a:sym typeface="+mn-ea"/>
            </a:endParaRPr>
          </a:p>
        </p:txBody>
      </p:sp>
      <p:sp>
        <p:nvSpPr>
          <p:cNvPr id="13" name="文本框 16"/>
          <p:cNvSpPr txBox="1"/>
          <p:nvPr>
            <p:custDataLst>
              <p:tags r:id="rId2"/>
            </p:custDataLst>
          </p:nvPr>
        </p:nvSpPr>
        <p:spPr>
          <a:xfrm>
            <a:off x="-10795" y="0"/>
            <a:ext cx="2268220" cy="445135"/>
          </a:xfrm>
          <a:prstGeom prst="rect">
            <a:avLst/>
          </a:prstGeom>
          <a:solidFill>
            <a:srgbClr val="70AD47"/>
          </a:solidFill>
        </p:spPr>
        <p:txBody>
          <a:bodyPr wrap="square" rtlCol="0">
            <a:spAutoFit/>
          </a:bodyPr>
          <a:p>
            <a:pPr lvl="0" algn="l">
              <a:buClrTx/>
              <a:buSzTx/>
              <a:buFontTx/>
            </a:pPr>
            <a:r>
              <a:rPr kumimoji="1" lang="en-US" altLang="zh-CN" sz="2300" b="1" dirty="0">
                <a:solidFill>
                  <a:sysClr val="window" lastClr="FFFFFF"/>
                </a:solidFill>
                <a:latin typeface="Times New Roman" panose="02020603050405020304" charset="0"/>
                <a:cs typeface="Times New Roman" panose="02020603050405020304" charset="0"/>
                <a:sym typeface="微软雅黑" panose="020B0503020204020204" charset="-122"/>
              </a:rPr>
              <a:t>Text Completion</a:t>
            </a:r>
            <a:endParaRPr kumimoji="1" lang="en-US" altLang="zh-CN" sz="2300" b="1" dirty="0">
              <a:solidFill>
                <a:sysClr val="window" lastClr="FFFFFF"/>
              </a:solidFill>
              <a:latin typeface="Times New Roman" panose="02020603050405020304" charset="0"/>
              <a:cs typeface="Times New Roman" panose="02020603050405020304" charset="0"/>
              <a:sym typeface="微软雅黑" panose="020B0503020204020204" charset="-122"/>
            </a:endParaRPr>
          </a:p>
        </p:txBody>
      </p:sp>
      <p:sp>
        <p:nvSpPr>
          <p:cNvPr id="15" name="文本框 14"/>
          <p:cNvSpPr txBox="1"/>
          <p:nvPr>
            <p:custDataLst>
              <p:tags r:id="rId3"/>
            </p:custDataLst>
          </p:nvPr>
        </p:nvSpPr>
        <p:spPr>
          <a:xfrm>
            <a:off x="5447665" y="645795"/>
            <a:ext cx="2597150" cy="43053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800">
                <a:solidFill>
                  <a:srgbClr val="FF0000"/>
                </a:solidFill>
                <a:latin typeface="Times New Roman" panose="02020603050405020304" charset="0"/>
                <a:cs typeface="Times New Roman" panose="02020603050405020304" charset="0"/>
                <a:sym typeface="+mn-ea"/>
              </a:rPr>
              <a:t>features </a:t>
            </a:r>
            <a:endParaRPr sz="2800">
              <a:solidFill>
                <a:srgbClr val="FF0000"/>
              </a:solidFill>
              <a:latin typeface="Times New Roman" panose="02020603050405020304" charset="0"/>
              <a:cs typeface="Times New Roman" panose="02020603050405020304" charset="0"/>
              <a:sym typeface="+mn-ea"/>
            </a:endParaRPr>
          </a:p>
        </p:txBody>
      </p:sp>
      <p:sp>
        <p:nvSpPr>
          <p:cNvPr id="3" name="文本框 2"/>
          <p:cNvSpPr txBox="1"/>
          <p:nvPr>
            <p:custDataLst>
              <p:tags r:id="rId4"/>
            </p:custDataLst>
          </p:nvPr>
        </p:nvSpPr>
        <p:spPr>
          <a:xfrm>
            <a:off x="204470" y="1437005"/>
            <a:ext cx="2597150" cy="43053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800">
                <a:solidFill>
                  <a:srgbClr val="FF0000"/>
                </a:solidFill>
                <a:latin typeface="Times New Roman" panose="02020603050405020304" charset="0"/>
                <a:cs typeface="Times New Roman" panose="02020603050405020304" charset="0"/>
                <a:sym typeface="+mn-ea"/>
              </a:rPr>
              <a:t>missing </a:t>
            </a:r>
            <a:endParaRPr sz="2800">
              <a:solidFill>
                <a:srgbClr val="FF0000"/>
              </a:solidFill>
              <a:latin typeface="Times New Roman" panose="02020603050405020304" charset="0"/>
              <a:cs typeface="Times New Roman" panose="02020603050405020304" charset="0"/>
              <a:sym typeface="+mn-ea"/>
            </a:endParaRPr>
          </a:p>
        </p:txBody>
      </p:sp>
      <p:sp>
        <p:nvSpPr>
          <p:cNvPr id="4" name="文本框 3"/>
          <p:cNvSpPr txBox="1"/>
          <p:nvPr>
            <p:custDataLst>
              <p:tags r:id="rId5"/>
            </p:custDataLst>
          </p:nvPr>
        </p:nvSpPr>
        <p:spPr>
          <a:xfrm>
            <a:off x="7712075" y="1443990"/>
            <a:ext cx="2597150" cy="43053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800">
                <a:solidFill>
                  <a:srgbClr val="FF0000"/>
                </a:solidFill>
                <a:latin typeface="Times New Roman" panose="02020603050405020304" charset="0"/>
                <a:cs typeface="Times New Roman" panose="02020603050405020304" charset="0"/>
                <a:sym typeface="+mn-ea"/>
              </a:rPr>
              <a:t>for </a:t>
            </a:r>
            <a:endParaRPr sz="2800">
              <a:solidFill>
                <a:srgbClr val="FF0000"/>
              </a:solidFill>
              <a:latin typeface="Times New Roman" panose="02020603050405020304" charset="0"/>
              <a:cs typeface="Times New Roman" panose="02020603050405020304" charset="0"/>
              <a:sym typeface="+mn-ea"/>
            </a:endParaRPr>
          </a:p>
        </p:txBody>
      </p:sp>
      <p:sp>
        <p:nvSpPr>
          <p:cNvPr id="6" name="文本框 5"/>
          <p:cNvSpPr txBox="1"/>
          <p:nvPr>
            <p:custDataLst>
              <p:tags r:id="rId6"/>
            </p:custDataLst>
          </p:nvPr>
        </p:nvSpPr>
        <p:spPr>
          <a:xfrm>
            <a:off x="128905" y="2214245"/>
            <a:ext cx="2597150" cy="43053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800">
                <a:solidFill>
                  <a:srgbClr val="FF0000"/>
                </a:solidFill>
                <a:latin typeface="Times New Roman" panose="02020603050405020304" charset="0"/>
                <a:cs typeface="Times New Roman" panose="02020603050405020304" charset="0"/>
                <a:sym typeface="+mn-ea"/>
              </a:rPr>
              <a:t>occurred </a:t>
            </a:r>
            <a:endParaRPr sz="2800">
              <a:solidFill>
                <a:srgbClr val="FF0000"/>
              </a:solidFill>
              <a:latin typeface="Times New Roman" panose="02020603050405020304" charset="0"/>
              <a:cs typeface="Times New Roman" panose="02020603050405020304" charset="0"/>
              <a:sym typeface="+mn-ea"/>
            </a:endParaRPr>
          </a:p>
        </p:txBody>
      </p:sp>
      <p:sp>
        <p:nvSpPr>
          <p:cNvPr id="7" name="文本框 6"/>
          <p:cNvSpPr txBox="1"/>
          <p:nvPr>
            <p:custDataLst>
              <p:tags r:id="rId7"/>
            </p:custDataLst>
          </p:nvPr>
        </p:nvSpPr>
        <p:spPr>
          <a:xfrm>
            <a:off x="1008380" y="2999740"/>
            <a:ext cx="2597150" cy="43053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800">
                <a:solidFill>
                  <a:srgbClr val="FF0000"/>
                </a:solidFill>
                <a:latin typeface="Times New Roman" panose="02020603050405020304" charset="0"/>
                <a:cs typeface="Times New Roman" panose="02020603050405020304" charset="0"/>
                <a:sym typeface="+mn-ea"/>
              </a:rPr>
              <a:t>frequently </a:t>
            </a:r>
            <a:endParaRPr sz="2800">
              <a:solidFill>
                <a:srgbClr val="FF0000"/>
              </a:solidFill>
              <a:latin typeface="Times New Roman" panose="02020603050405020304" charset="0"/>
              <a:cs typeface="Times New Roman" panose="02020603050405020304" charset="0"/>
              <a:sym typeface="+mn-ea"/>
            </a:endParaRPr>
          </a:p>
        </p:txBody>
      </p:sp>
      <p:sp>
        <p:nvSpPr>
          <p:cNvPr id="8" name="文本框 7"/>
          <p:cNvSpPr txBox="1"/>
          <p:nvPr>
            <p:custDataLst>
              <p:tags r:id="rId8"/>
            </p:custDataLst>
          </p:nvPr>
        </p:nvSpPr>
        <p:spPr>
          <a:xfrm>
            <a:off x="7345045" y="3397885"/>
            <a:ext cx="2597150" cy="43053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lang="en-US" sz="2800">
                <a:solidFill>
                  <a:srgbClr val="FF0000"/>
                </a:solidFill>
                <a:latin typeface="Times New Roman" panose="02020603050405020304" charset="0"/>
                <a:cs typeface="Times New Roman" panose="02020603050405020304" charset="0"/>
                <a:sym typeface="+mn-ea"/>
              </a:rPr>
              <a:t>conservation</a:t>
            </a:r>
            <a:endParaRPr lang="en-US" sz="2800">
              <a:solidFill>
                <a:srgbClr val="FF0000"/>
              </a:solidFill>
              <a:latin typeface="Times New Roman" panose="02020603050405020304" charset="0"/>
              <a:cs typeface="Times New Roman" panose="02020603050405020304" charset="0"/>
              <a:sym typeface="+mn-ea"/>
            </a:endParaRPr>
          </a:p>
        </p:txBody>
      </p:sp>
      <p:sp>
        <p:nvSpPr>
          <p:cNvPr id="9" name="文本框 8"/>
          <p:cNvSpPr txBox="1"/>
          <p:nvPr>
            <p:custDataLst>
              <p:tags r:id="rId9"/>
            </p:custDataLst>
          </p:nvPr>
        </p:nvSpPr>
        <p:spPr>
          <a:xfrm>
            <a:off x="10507980" y="3795395"/>
            <a:ext cx="1241425" cy="43053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800">
                <a:solidFill>
                  <a:srgbClr val="FF0000"/>
                </a:solidFill>
                <a:latin typeface="Times New Roman" panose="02020603050405020304" charset="0"/>
                <a:cs typeface="Times New Roman" panose="02020603050405020304" charset="0"/>
                <a:sym typeface="+mn-ea"/>
              </a:rPr>
              <a:t>reported </a:t>
            </a:r>
            <a:endParaRPr sz="2800">
              <a:solidFill>
                <a:srgbClr val="FF0000"/>
              </a:solidFill>
              <a:latin typeface="Times New Roman" panose="02020603050405020304" charset="0"/>
              <a:cs typeface="Times New Roman" panose="02020603050405020304" charset="0"/>
              <a:sym typeface="+mn-ea"/>
            </a:endParaRPr>
          </a:p>
        </p:txBody>
      </p:sp>
      <p:sp>
        <p:nvSpPr>
          <p:cNvPr id="10" name="文本框 9"/>
          <p:cNvSpPr txBox="1"/>
          <p:nvPr>
            <p:custDataLst>
              <p:tags r:id="rId10"/>
            </p:custDataLst>
          </p:nvPr>
        </p:nvSpPr>
        <p:spPr>
          <a:xfrm>
            <a:off x="4937125" y="5000625"/>
            <a:ext cx="316865" cy="43053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800">
                <a:solidFill>
                  <a:srgbClr val="FF0000"/>
                </a:solidFill>
                <a:latin typeface="Times New Roman" panose="02020603050405020304" charset="0"/>
                <a:cs typeface="Times New Roman" panose="02020603050405020304" charset="0"/>
                <a:sym typeface="+mn-ea"/>
              </a:rPr>
              <a:t>a</a:t>
            </a:r>
            <a:r>
              <a:rPr sz="2800">
                <a:latin typeface="Times New Roman" panose="02020603050405020304" charset="0"/>
                <a:cs typeface="Times New Roman" panose="02020603050405020304" charset="0"/>
                <a:sym typeface="+mn-ea"/>
              </a:rPr>
              <a:t> </a:t>
            </a:r>
            <a:endParaRPr sz="2800">
              <a:solidFill>
                <a:srgbClr val="FF0000"/>
              </a:solidFill>
              <a:latin typeface="Times New Roman" panose="02020603050405020304" charset="0"/>
              <a:cs typeface="Times New Roman" panose="02020603050405020304" charset="0"/>
              <a:sym typeface="+mn-ea"/>
            </a:endParaRPr>
          </a:p>
        </p:txBody>
      </p:sp>
      <p:sp>
        <p:nvSpPr>
          <p:cNvPr id="11" name="文本框 10"/>
          <p:cNvSpPr txBox="1"/>
          <p:nvPr>
            <p:custDataLst>
              <p:tags r:id="rId11"/>
            </p:custDataLst>
          </p:nvPr>
        </p:nvSpPr>
        <p:spPr>
          <a:xfrm>
            <a:off x="4852035" y="4594860"/>
            <a:ext cx="2597150" cy="43053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800">
                <a:solidFill>
                  <a:srgbClr val="FF0000"/>
                </a:solidFill>
                <a:latin typeface="Times New Roman" panose="02020603050405020304" charset="0"/>
                <a:cs typeface="Times New Roman" panose="02020603050405020304" charset="0"/>
                <a:sym typeface="+mn-ea"/>
              </a:rPr>
              <a:t>but </a:t>
            </a:r>
            <a:endParaRPr sz="2800">
              <a:solidFill>
                <a:srgbClr val="FF0000"/>
              </a:solidFill>
              <a:latin typeface="Times New Roman" panose="02020603050405020304" charset="0"/>
              <a:cs typeface="Times New Roman" panose="02020603050405020304" charset="0"/>
              <a:sym typeface="+mn-ea"/>
            </a:endParaRPr>
          </a:p>
        </p:txBody>
      </p:sp>
      <p:sp>
        <p:nvSpPr>
          <p:cNvPr id="12" name="文本框 11"/>
          <p:cNvSpPr txBox="1"/>
          <p:nvPr>
            <p:custDataLst>
              <p:tags r:id="rId12"/>
            </p:custDataLst>
          </p:nvPr>
        </p:nvSpPr>
        <p:spPr>
          <a:xfrm>
            <a:off x="3638550" y="5364480"/>
            <a:ext cx="2597150" cy="43053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800">
                <a:solidFill>
                  <a:srgbClr val="FF0000"/>
                </a:solidFill>
                <a:latin typeface="Times New Roman" panose="02020603050405020304" charset="0"/>
                <a:cs typeface="Times New Roman" panose="02020603050405020304" charset="0"/>
                <a:sym typeface="+mn-ea"/>
              </a:rPr>
              <a:t>that</a:t>
            </a:r>
            <a:r>
              <a:rPr lang="en-US" sz="2800">
                <a:solidFill>
                  <a:srgbClr val="FF0000"/>
                </a:solidFill>
                <a:latin typeface="Times New Roman" panose="02020603050405020304" charset="0"/>
                <a:cs typeface="Times New Roman" panose="02020603050405020304" charset="0"/>
                <a:sym typeface="+mn-ea"/>
              </a:rPr>
              <a:t> / which</a:t>
            </a:r>
            <a:r>
              <a:rPr sz="2800">
                <a:solidFill>
                  <a:srgbClr val="FF0000"/>
                </a:solidFill>
                <a:latin typeface="Times New Roman" panose="02020603050405020304" charset="0"/>
                <a:cs typeface="Times New Roman" panose="02020603050405020304" charset="0"/>
                <a:sym typeface="+mn-ea"/>
              </a:rPr>
              <a:t> </a:t>
            </a:r>
            <a:endParaRPr sz="2800">
              <a:solidFill>
                <a:srgbClr val="FF0000"/>
              </a:solidFill>
              <a:latin typeface="Times New Roman" panose="02020603050405020304" charset="0"/>
              <a:cs typeface="Times New Roman" panose="02020603050405020304" charset="0"/>
              <a:sym typeface="+mn-ea"/>
            </a:endParaRPr>
          </a:p>
        </p:txBody>
      </p:sp>
    </p:spTree>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down)">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down)">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ipe(down)">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wipe(down)">
                                      <p:cBhvr>
                                        <p:cTn id="47" dur="5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wipe(down)">
                                      <p:cBhvr>
                                        <p:cTn id="5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p:bldP spid="15" grpId="0" bldLvl="0" animBg="1"/>
      <p:bldP spid="3" grpId="0" bldLvl="0" animBg="1"/>
      <p:bldP spid="4" grpId="0" bldLvl="0" animBg="1"/>
      <p:bldP spid="6" grpId="0" bldLvl="0" animBg="1"/>
      <p:bldP spid="7" grpId="0" bldLvl="0" animBg="1"/>
      <p:bldP spid="8" grpId="0" bldLvl="0" animBg="1"/>
      <p:bldP spid="9" grpId="0" bldLvl="0" animBg="1"/>
      <p:bldP spid="10" grpId="0" bldLvl="0" animBg="1"/>
      <p:bldP spid="11" grpId="0" bldLvl="0" animBg="1"/>
      <p:bldP spid="12" grpId="0" bldLvl="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 name="矩形 10"/>
          <p:cNvSpPr/>
          <p:nvPr/>
        </p:nvSpPr>
        <p:spPr>
          <a:xfrm>
            <a:off x="280035" y="1446530"/>
            <a:ext cx="11207750" cy="2976880"/>
          </a:xfrm>
          <a:prstGeom prst="rect">
            <a:avLst/>
          </a:prstGeom>
          <a:solidFill>
            <a:schemeClr val="accent6">
              <a:lumMod val="20000"/>
              <a:lumOff val="80000"/>
            </a:schemeClr>
          </a:solidFill>
          <a:ln w="34925" cmpd="sng">
            <a:noFill/>
            <a:prstDash val="sysDash"/>
          </a:ln>
        </p:spPr>
        <p:txBody>
          <a:bodyPr wrap="square">
            <a:spAutoFit/>
          </a:bodyPr>
          <a:p>
            <a:pPr lvl="0" algn="just">
              <a:lnSpc>
                <a:spcPct val="150000"/>
              </a:lnSpc>
              <a:buClrTx/>
              <a:buSzTx/>
              <a:buFontTx/>
            </a:pPr>
            <a:r>
              <a:rPr lang="en-US" sz="2500" smtClean="0">
                <a:latin typeface="Times New Roman" panose="02020603050405020304" charset="0"/>
                <a:ea typeface="华文中宋" panose="02010600040101010101" charset="-122"/>
                <a:cs typeface="Times New Roman" panose="02020603050405020304" charset="0"/>
                <a:sym typeface="+mn-ea"/>
              </a:rPr>
              <a:t>Which of the following statements is correct? </a:t>
            </a:r>
            <a:endParaRPr lang="en-US" sz="2500" smtClean="0">
              <a:latin typeface="Times New Roman" panose="02020603050405020304" charset="0"/>
              <a:ea typeface="华文中宋" panose="02010600040101010101" charset="-122"/>
              <a:cs typeface="Times New Roman" panose="02020603050405020304" charset="0"/>
              <a:sym typeface="+mn-ea"/>
            </a:endParaRPr>
          </a:p>
          <a:p>
            <a:pPr lvl="0" algn="just">
              <a:lnSpc>
                <a:spcPct val="150000"/>
              </a:lnSpc>
              <a:buClrTx/>
              <a:buSzTx/>
              <a:buFontTx/>
            </a:pPr>
            <a:r>
              <a:rPr lang="en-US" sz="2500" smtClean="0">
                <a:latin typeface="Times New Roman" panose="02020603050405020304" charset="0"/>
                <a:ea typeface="华文中宋" panose="02010600040101010101" charset="-122"/>
                <a:cs typeface="Times New Roman" panose="02020603050405020304" charset="0"/>
                <a:sym typeface="+mn-ea"/>
              </a:rPr>
              <a:t>A. Giraffes missing spots are rare both in the wild and at zoos.   	</a:t>
            </a:r>
            <a:endParaRPr lang="en-US" sz="2500" smtClean="0">
              <a:latin typeface="Times New Roman" panose="02020603050405020304" charset="0"/>
              <a:ea typeface="华文中宋" panose="02010600040101010101" charset="-122"/>
              <a:cs typeface="Times New Roman" panose="02020603050405020304" charset="0"/>
              <a:sym typeface="+mn-ea"/>
            </a:endParaRPr>
          </a:p>
          <a:p>
            <a:pPr lvl="0" algn="just">
              <a:lnSpc>
                <a:spcPct val="150000"/>
              </a:lnSpc>
              <a:buClrTx/>
              <a:buSzTx/>
              <a:buFontTx/>
            </a:pPr>
            <a:r>
              <a:rPr lang="en-US" sz="2500" smtClean="0">
                <a:latin typeface="Times New Roman" panose="02020603050405020304" charset="0"/>
                <a:ea typeface="华文中宋" panose="02010600040101010101" charset="-122"/>
                <a:cs typeface="Times New Roman" panose="02020603050405020304" charset="0"/>
                <a:sym typeface="+mn-ea"/>
              </a:rPr>
              <a:t>B. There has been a sharp rise in the number of spotless giraffes.     	</a:t>
            </a:r>
            <a:endParaRPr lang="en-US" sz="2500" smtClean="0">
              <a:latin typeface="Times New Roman" panose="02020603050405020304" charset="0"/>
              <a:ea typeface="华文中宋" panose="02010600040101010101" charset="-122"/>
              <a:cs typeface="Times New Roman" panose="02020603050405020304" charset="0"/>
              <a:sym typeface="+mn-ea"/>
            </a:endParaRPr>
          </a:p>
          <a:p>
            <a:pPr lvl="0" algn="just">
              <a:lnSpc>
                <a:spcPct val="150000"/>
              </a:lnSpc>
              <a:buClrTx/>
              <a:buSzTx/>
              <a:buFontTx/>
            </a:pPr>
            <a:r>
              <a:rPr lang="en-US" sz="2500" smtClean="0">
                <a:latin typeface="Times New Roman" panose="02020603050405020304" charset="0"/>
                <a:ea typeface="华文中宋" panose="02010600040101010101" charset="-122"/>
                <a:cs typeface="Times New Roman" panose="02020603050405020304" charset="0"/>
                <a:sym typeface="+mn-ea"/>
              </a:rPr>
              <a:t>C. The first ever spotless </a:t>
            </a:r>
            <a:r>
              <a:rPr sz="2500">
                <a:latin typeface="Times New Roman" panose="02020603050405020304" charset="0"/>
                <a:cs typeface="Times New Roman" panose="02020603050405020304" charset="0"/>
                <a:sym typeface="+mn-ea"/>
              </a:rPr>
              <a:t>giraffe</a:t>
            </a:r>
            <a:r>
              <a:rPr lang="en-US" sz="2500">
                <a:latin typeface="Times New Roman" panose="02020603050405020304" charset="0"/>
                <a:cs typeface="Times New Roman" panose="02020603050405020304" charset="0"/>
                <a:sym typeface="+mn-ea"/>
              </a:rPr>
              <a:t> was discovered in 1972</a:t>
            </a:r>
            <a:r>
              <a:rPr lang="en-US" sz="2500" smtClean="0">
                <a:latin typeface="Times New Roman" panose="02020603050405020304" charset="0"/>
                <a:ea typeface="华文中宋" panose="02010600040101010101" charset="-122"/>
                <a:cs typeface="Times New Roman" panose="02020603050405020304" charset="0"/>
                <a:sym typeface="+mn-ea"/>
              </a:rPr>
              <a:t>.</a:t>
            </a:r>
            <a:endParaRPr lang="en-US" sz="2500" smtClean="0">
              <a:latin typeface="Times New Roman" panose="02020603050405020304" charset="0"/>
              <a:ea typeface="华文中宋" panose="02010600040101010101" charset="-122"/>
              <a:cs typeface="Times New Roman" panose="02020603050405020304" charset="0"/>
              <a:sym typeface="+mn-ea"/>
            </a:endParaRPr>
          </a:p>
          <a:p>
            <a:pPr lvl="0" algn="just">
              <a:lnSpc>
                <a:spcPct val="150000"/>
              </a:lnSpc>
              <a:buClrTx/>
              <a:buSzTx/>
              <a:buFontTx/>
            </a:pPr>
            <a:r>
              <a:rPr lang="en-US" sz="2500" smtClean="0">
                <a:latin typeface="Times New Roman" panose="02020603050405020304" charset="0"/>
                <a:ea typeface="华文中宋" panose="02010600040101010101" charset="-122"/>
                <a:cs typeface="Times New Roman" panose="02020603050405020304" charset="0"/>
                <a:sym typeface="+mn-ea"/>
              </a:rPr>
              <a:t>D. The </a:t>
            </a:r>
            <a:r>
              <a:rPr sz="2500">
                <a:latin typeface="Times New Roman" panose="02020603050405020304" charset="0"/>
                <a:cs typeface="Times New Roman" panose="02020603050405020304" charset="0"/>
                <a:sym typeface="+mn-ea"/>
              </a:rPr>
              <a:t>all-brown</a:t>
            </a:r>
            <a:r>
              <a:rPr lang="en-US" sz="2500">
                <a:latin typeface="Times New Roman" panose="02020603050405020304" charset="0"/>
                <a:cs typeface="Times New Roman" panose="02020603050405020304" charset="0"/>
                <a:sym typeface="+mn-ea"/>
              </a:rPr>
              <a:t> feature is an unfavorable one for giraffes</a:t>
            </a:r>
            <a:r>
              <a:rPr lang="en-US" sz="2500" smtClean="0">
                <a:latin typeface="Times New Roman" panose="02020603050405020304" charset="0"/>
                <a:ea typeface="华文中宋" panose="02010600040101010101" charset="-122"/>
                <a:cs typeface="Times New Roman" panose="02020603050405020304" charset="0"/>
                <a:sym typeface="+mn-ea"/>
              </a:rPr>
              <a:t>.</a:t>
            </a:r>
            <a:endParaRPr lang="en-US" sz="2500" smtClean="0">
              <a:latin typeface="Times New Roman" panose="02020603050405020304" charset="0"/>
              <a:ea typeface="华文中宋" panose="02010600040101010101" charset="-122"/>
              <a:cs typeface="Times New Roman" panose="02020603050405020304" charset="0"/>
              <a:sym typeface="+mn-ea"/>
            </a:endParaRPr>
          </a:p>
        </p:txBody>
      </p:sp>
      <p:sp>
        <p:nvSpPr>
          <p:cNvPr id="2" name="文本框 16"/>
          <p:cNvSpPr txBox="1"/>
          <p:nvPr/>
        </p:nvSpPr>
        <p:spPr>
          <a:xfrm>
            <a:off x="0" y="0"/>
            <a:ext cx="3340100" cy="445135"/>
          </a:xfrm>
          <a:prstGeom prst="rect">
            <a:avLst/>
          </a:prstGeom>
          <a:solidFill>
            <a:schemeClr val="accent6"/>
          </a:solidFill>
        </p:spPr>
        <p:txBody>
          <a:bodyPr wrap="square" rtlCol="0">
            <a:spAutoFit/>
          </a:bodyPr>
          <a:p>
            <a:pPr>
              <a:buClrTx/>
              <a:buSzTx/>
              <a:buFontTx/>
            </a:pPr>
            <a:r>
              <a:rPr kumimoji="1" lang="en-US" altLang="zh-CN" sz="2300" b="1" dirty="0">
                <a:solidFill>
                  <a:schemeClr val="lt1"/>
                </a:solidFill>
                <a:latin typeface="Times New Roman" panose="02020603050405020304" charset="0"/>
                <a:cs typeface="Times New Roman" panose="02020603050405020304" charset="0"/>
                <a:sym typeface="+mn-ea"/>
              </a:rPr>
              <a:t>Reading Comprehension</a:t>
            </a:r>
            <a:endParaRPr kumimoji="1" lang="en-US" altLang="zh-CN" sz="2300" b="1" dirty="0">
              <a:solidFill>
                <a:schemeClr val="lt1"/>
              </a:solidFill>
              <a:latin typeface="Times New Roman" panose="02020603050405020304" charset="0"/>
              <a:cs typeface="Times New Roman" panose="02020603050405020304" charset="0"/>
              <a:sym typeface="+mn-ea"/>
            </a:endParaRPr>
          </a:p>
        </p:txBody>
      </p:sp>
      <p:pic>
        <p:nvPicPr>
          <p:cNvPr id="6" name="图片 5"/>
          <p:cNvPicPr>
            <a:picLocks noChangeAspect="1"/>
          </p:cNvPicPr>
          <p:nvPr/>
        </p:nvPicPr>
        <p:blipFill>
          <a:blip r:embed="rId1"/>
          <a:stretch>
            <a:fillRect/>
          </a:stretch>
        </p:blipFill>
        <p:spPr>
          <a:xfrm>
            <a:off x="358775" y="2151380"/>
            <a:ext cx="303530" cy="55308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93345" y="603885"/>
            <a:ext cx="11944350" cy="5229860"/>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zh-CN" altLang="en-US" sz="2800">
                <a:latin typeface="Times New Roman" panose="02020603050405020304" charset="0"/>
                <a:ea typeface="华文中宋" panose="02010600040101010101" charset="-122"/>
                <a:cs typeface="Times New Roman" panose="02020603050405020304" charset="0"/>
                <a:sym typeface="+mn-ea"/>
              </a:rPr>
              <a:t>1. </a:t>
            </a:r>
            <a:r>
              <a:rPr sz="2800">
                <a:latin typeface="Times New Roman" panose="02020603050405020304" charset="0"/>
                <a:cs typeface="Times New Roman" panose="02020603050405020304" charset="0"/>
                <a:sym typeface="+mn-ea"/>
              </a:rPr>
              <a:t> </a:t>
            </a:r>
            <a:r>
              <a:rPr lang="en-US" altLang="zh-CN" sz="2800">
                <a:solidFill>
                  <a:srgbClr val="0000FF"/>
                </a:solidFill>
                <a:latin typeface="Times New Roman" panose="02020603050405020304" charset="0"/>
                <a:cs typeface="Times New Roman" panose="02020603050405020304" charset="0"/>
                <a:sym typeface="+mn-ea"/>
              </a:rPr>
              <a:t>unprecedented</a:t>
            </a:r>
            <a:r>
              <a:rPr lang="en-US" altLang="zh-CN" sz="2800">
                <a:latin typeface="Times New Roman" panose="02020603050405020304" charset="0"/>
                <a:ea typeface="华文中宋" panose="02010600040101010101" charset="-122"/>
                <a:cs typeface="Times New Roman" panose="02020603050405020304" charset="0"/>
                <a:sym typeface="+mn-ea"/>
              </a:rPr>
              <a:t>: </a:t>
            </a:r>
            <a:r>
              <a:rPr lang="en-US" sz="2800">
                <a:latin typeface="Times New Roman" panose="02020603050405020304" charset="0"/>
                <a:ea typeface="华文中宋" panose="02010600040101010101" charset="-122"/>
                <a:cs typeface="Times New Roman" panose="02020603050405020304" charset="0"/>
                <a:sym typeface="+mn-ea"/>
              </a:rPr>
              <a:t>that has never happened, been done or been known before    </a:t>
            </a:r>
            <a:endParaRPr lang="en-US" sz="2800">
              <a:latin typeface="Times New Roman" panose="02020603050405020304" charset="0"/>
              <a:ea typeface="华文中宋" panose="02010600040101010101" charset="-122"/>
              <a:cs typeface="Times New Roman" panose="02020603050405020304" charset="0"/>
              <a:sym typeface="+mn-ea"/>
            </a:endParaRPr>
          </a:p>
          <a:p>
            <a:pPr indent="0" algn="l">
              <a:lnSpc>
                <a:spcPct val="90000"/>
              </a:lnSpc>
              <a:spcBef>
                <a:spcPts val="1000"/>
              </a:spcBef>
              <a:buClrTx/>
              <a:buSzTx/>
              <a:buFont typeface="Arial" panose="020B0604020202020204" pitchFamily="34" charset="0"/>
              <a:buNone/>
            </a:pPr>
            <a:r>
              <a:rPr lang="zh-CN" sz="2800">
                <a:latin typeface="Times New Roman" panose="02020603050405020304" charset="0"/>
                <a:ea typeface="华文中宋" panose="02010600040101010101" charset="-122"/>
                <a:cs typeface="Times New Roman" panose="02020603050405020304" charset="0"/>
                <a:sym typeface="+mn-ea"/>
              </a:rPr>
              <a:t>前所未有的；空前的；没有先例的</a:t>
            </a:r>
            <a:endParaRPr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rPr>
              <a:t>Such a move is rare, but not unprecedented.  </a:t>
            </a:r>
            <a:endParaRPr lang="en-US" alt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ea typeface="华文中宋" panose="02010600040101010101" charset="-122"/>
                <a:cs typeface="Times New Roman" panose="02020603050405020304" charset="0"/>
              </a:rPr>
              <a:t>     这种做法很罕见，但也不是没有先例的</a:t>
            </a:r>
            <a:r>
              <a:rPr lang="zh-CN" sz="2800">
                <a:latin typeface="Times New Roman" panose="02020603050405020304" charset="0"/>
                <a:ea typeface="华文中宋" panose="02010600040101010101" charset="-122"/>
                <a:cs typeface="Times New Roman" panose="02020603050405020304" charset="0"/>
              </a:rPr>
              <a:t>。</a:t>
            </a:r>
            <a:endParaRPr lang="en-US" alt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ea typeface="华文中宋" panose="02010600040101010101" charset="-122"/>
                <a:cs typeface="Times New Roman" panose="02020603050405020304" charset="0"/>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3200">
                <a:latin typeface="Times New Roman" panose="02020603050405020304" charset="0"/>
                <a:cs typeface="Times New Roman" panose="02020603050405020304" charset="0"/>
              </a:rPr>
              <a:t> </a:t>
            </a: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cs typeface="Times New Roman" panose="02020603050405020304" charset="0"/>
              </a:rPr>
              <a:t>2</a:t>
            </a:r>
            <a:r>
              <a:rPr lang="en-US" altLang="zh-CN" sz="3200">
                <a:latin typeface="Times New Roman" panose="02020603050405020304" charset="0"/>
                <a:cs typeface="Times New Roman" panose="02020603050405020304" charset="0"/>
              </a:rPr>
              <a:t>. </a:t>
            </a:r>
            <a:r>
              <a:rPr lang="en-US" altLang="zh-CN" sz="2800">
                <a:solidFill>
                  <a:srgbClr val="0000FF"/>
                </a:solidFill>
                <a:latin typeface="Times New Roman" panose="02020603050405020304" charset="0"/>
                <a:cs typeface="Times New Roman" panose="02020603050405020304" charset="0"/>
                <a:sym typeface="+mn-ea"/>
              </a:rPr>
              <a:t>mutation</a:t>
            </a:r>
            <a:r>
              <a:rPr lang="en-US" altLang="zh-CN" sz="2800"/>
              <a:t>: </a:t>
            </a:r>
            <a:r>
              <a:rPr lang="en-US" sz="2800">
                <a:latin typeface="Times New Roman" panose="02020603050405020304" charset="0"/>
                <a:ea typeface="华文中宋" panose="02010600040101010101" charset="-122"/>
                <a:cs typeface="Times New Roman" panose="02020603050405020304" charset="0"/>
                <a:sym typeface="+mn-ea"/>
              </a:rPr>
              <a:t>the way in which genes change and produce permanent differences</a:t>
            </a:r>
            <a:r>
              <a:rPr lang="en-US" sz="2800">
                <a:latin typeface="Times New Roman" panose="02020603050405020304" charset="0"/>
                <a:ea typeface="华文中宋" panose="02010600040101010101" charset="-122"/>
                <a:cs typeface="Times New Roman" panose="02020603050405020304" charset="0"/>
              </a:rPr>
              <a:t>     </a:t>
            </a:r>
            <a:endParaRPr lang="en-US"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sz="2800">
                <a:latin typeface="Times New Roman" panose="02020603050405020304" charset="0"/>
                <a:ea typeface="华文中宋" panose="02010600040101010101" charset="-122"/>
                <a:cs typeface="Times New Roman" panose="02020603050405020304" charset="0"/>
              </a:rPr>
              <a:t>    </a:t>
            </a:r>
            <a:r>
              <a:rPr lang="zh-CN" altLang="en-US" sz="2800">
                <a:latin typeface="Times New Roman" panose="02020603050405020304" charset="0"/>
                <a:ea typeface="华文中宋" panose="02010600040101010101" charset="-122"/>
                <a:cs typeface="Times New Roman" panose="02020603050405020304" charset="0"/>
                <a:sym typeface="+mn-ea"/>
              </a:rPr>
              <a:t>（生物物种的）变异，突变</a:t>
            </a:r>
            <a:endParaRPr sz="2800">
              <a:latin typeface="Times New Roman" panose="02020603050405020304" charset="0"/>
              <a:ea typeface="华文中宋" panose="02010600040101010101" charset="-122"/>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cs typeface="Times New Roman" panose="02020603050405020304" charset="0"/>
              </a:rPr>
              <a:t> Mutations known to cause disease have been identified in about 1000 genes.</a:t>
            </a: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cs typeface="Times New Roman" panose="02020603050405020304" charset="0"/>
              </a:rPr>
              <a:t>       </a:t>
            </a:r>
            <a:r>
              <a:rPr sz="2800">
                <a:latin typeface="华文中宋" panose="02010600040101010101" charset="-122"/>
                <a:ea typeface="华文中宋" panose="02010600040101010101" charset="-122"/>
                <a:cs typeface="华文中宋" panose="02010600040101010101" charset="-122"/>
              </a:rPr>
              <a:t>已知导致疾病的突变已在大约1000个基因中被确定。</a:t>
            </a:r>
            <a:r>
              <a:rPr lang="en-US" altLang="zh-CN" sz="28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p:txBody>
      </p:sp>
      <p:sp>
        <p:nvSpPr>
          <p:cNvPr id="1048605" name="文本框 2"/>
          <p:cNvSpPr txBox="1"/>
          <p:nvPr/>
        </p:nvSpPr>
        <p:spPr>
          <a:xfrm>
            <a:off x="139065" y="3173730"/>
            <a:ext cx="7127875" cy="521970"/>
          </a:xfrm>
          <a:prstGeom prst="rect">
            <a:avLst/>
          </a:prstGeom>
          <a:noFill/>
        </p:spPr>
        <p:txBody>
          <a:bodyPr wrap="square" rtlCol="0">
            <a:spAutoFit/>
          </a:bodyPr>
          <a:lstStyle/>
          <a:p>
            <a:r>
              <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rPr>
              <a:t>The situation is unprecedented in modern times. </a:t>
            </a:r>
            <a:endPar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endParaRPr>
          </a:p>
        </p:txBody>
      </p:sp>
      <p:sp>
        <p:nvSpPr>
          <p:cNvPr id="1048607" name="文本框 5"/>
          <p:cNvSpPr txBox="1"/>
          <p:nvPr/>
        </p:nvSpPr>
        <p:spPr>
          <a:xfrm>
            <a:off x="274955" y="6263005"/>
            <a:ext cx="7799705" cy="521970"/>
          </a:xfrm>
          <a:prstGeom prst="rect">
            <a:avLst/>
          </a:prstGeom>
          <a:noFill/>
        </p:spPr>
        <p:txBody>
          <a:bodyPr wrap="square" rtlCol="0">
            <a:spAutoFit/>
          </a:bodyPr>
          <a:lstStyle/>
          <a:p>
            <a:r>
              <a:rPr lang="en-US" sz="2800">
                <a:solidFill>
                  <a:srgbClr val="FF0000"/>
                </a:solidFill>
                <a:latin typeface="Times New Roman" panose="02020603050405020304" charset="0"/>
                <a:cs typeface="Times New Roman" panose="02020603050405020304" charset="0"/>
              </a:rPr>
              <a:t>It is well known that radiation can cause mutation.</a:t>
            </a:r>
            <a:endParaRPr sz="2800">
              <a:solidFill>
                <a:srgbClr val="FF0000"/>
              </a:solidFill>
              <a:latin typeface="Times New Roman" panose="02020603050405020304" charset="0"/>
              <a:cs typeface="Times New Roman" panose="02020603050405020304" charset="0"/>
            </a:endParaRPr>
          </a:p>
        </p:txBody>
      </p:sp>
      <p:sp>
        <p:nvSpPr>
          <p:cNvPr id="1048608" name="文本框 7"/>
          <p:cNvSpPr txBox="1"/>
          <p:nvPr/>
        </p:nvSpPr>
        <p:spPr>
          <a:xfrm>
            <a:off x="2332355" y="2651760"/>
            <a:ext cx="9491980" cy="521970"/>
          </a:xfrm>
          <a:prstGeom prst="rect">
            <a:avLst/>
          </a:prstGeom>
          <a:noFill/>
        </p:spPr>
        <p:txBody>
          <a:bodyPr wrap="square" rtlCol="0" anchor="t">
            <a:spAutoFit/>
          </a:bodyPr>
          <a:lstStyle/>
          <a:p>
            <a:r>
              <a:rPr lang="zh-CN" altLang="en-US" sz="2800">
                <a:ea typeface="华文中宋" panose="02010600040101010101" charset="-122"/>
              </a:rPr>
              <a:t>这种情况在现代还没有出现过。</a:t>
            </a:r>
            <a:endParaRPr lang="zh-CN" altLang="en-US" sz="2800">
              <a:ea typeface="华文中宋" panose="02010600040101010101" charset="-122"/>
            </a:endParaRPr>
          </a:p>
        </p:txBody>
      </p:sp>
      <p:cxnSp>
        <p:nvCxnSpPr>
          <p:cNvPr id="3145728" name="直接连接符 8"/>
          <p:cNvCxnSpPr/>
          <p:nvPr/>
        </p:nvCxnSpPr>
        <p:spPr>
          <a:xfrm>
            <a:off x="211455" y="3649980"/>
            <a:ext cx="6939915" cy="635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nvCxnSpPr>
        <p:spPr>
          <a:xfrm>
            <a:off x="320675" y="6709410"/>
            <a:ext cx="7317740" cy="8255"/>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3" name="文本框 6"/>
          <p:cNvSpPr txBox="1"/>
          <p:nvPr/>
        </p:nvSpPr>
        <p:spPr>
          <a:xfrm>
            <a:off x="2529840" y="5772785"/>
            <a:ext cx="8297545" cy="521970"/>
          </a:xfrm>
          <a:prstGeom prst="rect">
            <a:avLst/>
          </a:prstGeom>
          <a:noFill/>
        </p:spPr>
        <p:txBody>
          <a:bodyPr wrap="square" rtlCol="0" anchor="t">
            <a:spAutoFit/>
          </a:bodyPr>
          <a:p>
            <a:r>
              <a:rPr lang="zh-CN" altLang="en-US" sz="2800">
                <a:ea typeface="华文中宋" panose="02010600040101010101" charset="-122"/>
              </a:rPr>
              <a:t>众所周知，辐射会引起突变。</a:t>
            </a:r>
            <a:endParaRPr lang="zh-CN" altLang="en-US" sz="2800">
              <a:ea typeface="华文中宋" panose="02010600040101010101" charset="-122"/>
            </a:endParaRPr>
          </a:p>
        </p:txBody>
      </p:sp>
      <p:sp>
        <p:nvSpPr>
          <p:cNvPr id="2" name="文本框 1"/>
          <p:cNvSpPr txBox="1"/>
          <p:nvPr>
            <p:custDataLst>
              <p:tags r:id="rId1"/>
            </p:custDataLst>
          </p:nvPr>
        </p:nvSpPr>
        <p:spPr>
          <a:xfrm>
            <a:off x="0" y="0"/>
            <a:ext cx="1976120" cy="521970"/>
          </a:xfrm>
          <a:prstGeom prst="rect">
            <a:avLst/>
          </a:prstGeom>
          <a:solidFill>
            <a:schemeClr val="accent6"/>
          </a:solidFill>
        </p:spPr>
        <p:txBody>
          <a:bodyPr wrap="square" rtlCol="0">
            <a:spAutoFit/>
          </a:bodyPr>
          <a:p>
            <a:pPr lvl="0" algn="l">
              <a:buClrTx/>
              <a:buSzTx/>
              <a:buFontTx/>
            </a:pPr>
            <a:r>
              <a:rPr kumimoji="1" lang="en-US" altLang="zh-CN" sz="2800" b="1" dirty="0">
                <a:solidFill>
                  <a:schemeClr val="lt1"/>
                </a:solidFill>
                <a:latin typeface="Times New Roman" panose="02020603050405020304" charset="0"/>
                <a:cs typeface="Times New Roman" panose="02020603050405020304" charset="0"/>
                <a:sym typeface="+mn-ea"/>
              </a:rPr>
              <a:t>Vocabulary</a:t>
            </a:r>
            <a:endParaRPr kumimoji="1" lang="en-US" altLang="zh-CN" sz="2800" b="1" dirty="0">
              <a:solidFill>
                <a:schemeClr val="lt1"/>
              </a:solidFill>
              <a:latin typeface="Times New Roman" panose="02020603050405020304" charset="0"/>
              <a:cs typeface="Times New Roman" panose="02020603050405020304" charset="0"/>
              <a:sym typeface="+mn-ea"/>
            </a:endParaRPr>
          </a:p>
        </p:txBody>
      </p:sp>
      <p:sp>
        <p:nvSpPr>
          <p:cNvPr id="5" name="文本框 1"/>
          <p:cNvSpPr txBox="1"/>
          <p:nvPr>
            <p:custDataLst>
              <p:tags r:id="rId2"/>
            </p:custDataLst>
          </p:nvPr>
        </p:nvSpPr>
        <p:spPr>
          <a:xfrm>
            <a:off x="159385" y="2633980"/>
            <a:ext cx="1985010" cy="521970"/>
          </a:xfrm>
          <a:prstGeom prst="rect">
            <a:avLst/>
          </a:prstGeom>
          <a:solidFill>
            <a:srgbClr val="0070C0"/>
          </a:solidFill>
        </p:spPr>
        <p:txBody>
          <a:bodyPr wrap="square" rtlCol="0">
            <a:spAutoFit/>
          </a:bodyPr>
          <a:p>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
        <p:nvSpPr>
          <p:cNvPr id="4" name="文本框 1"/>
          <p:cNvSpPr txBox="1"/>
          <p:nvPr>
            <p:custDataLst>
              <p:tags r:id="rId3"/>
            </p:custDataLst>
          </p:nvPr>
        </p:nvSpPr>
        <p:spPr>
          <a:xfrm>
            <a:off x="211455" y="5779770"/>
            <a:ext cx="2010410" cy="521970"/>
          </a:xfrm>
          <a:prstGeom prst="rect">
            <a:avLst/>
          </a:prstGeom>
          <a:solidFill>
            <a:srgbClr val="0070C0"/>
          </a:solidFill>
        </p:spPr>
        <p:txBody>
          <a:bodyPr wrap="square" rtlCol="0">
            <a:spAutoFit/>
          </a:bodyPr>
          <a:p>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48602">
                                            <p:txEl>
                                              <p:pRg st="2" end="2"/>
                                            </p:txEl>
                                          </p:spTgt>
                                        </p:tgtEl>
                                        <p:attrNameLst>
                                          <p:attrName>style.visibility</p:attrName>
                                        </p:attrNameLst>
                                      </p:cBhvr>
                                      <p:to>
                                        <p:strVal val="visible"/>
                                      </p:to>
                                    </p:set>
                                    <p:animEffect transition="in" filter="blinds(horizontal)">
                                      <p:cBhvr>
                                        <p:cTn id="7" dur="500"/>
                                        <p:tgtEl>
                                          <p:spTgt spid="1048602">
                                            <p:txEl>
                                              <p:pRg st="2" end="2"/>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1048602">
                                            <p:txEl>
                                              <p:pRg st="3" end="3"/>
                                            </p:txEl>
                                          </p:spTgt>
                                        </p:tgtEl>
                                        <p:attrNameLst>
                                          <p:attrName>style.visibility</p:attrName>
                                        </p:attrNameLst>
                                      </p:cBhvr>
                                      <p:to>
                                        <p:strVal val="visible"/>
                                      </p:to>
                                    </p:set>
                                    <p:animEffect transition="in" filter="blinds(horizontal)">
                                      <p:cBhvr>
                                        <p:cTn id="10" dur="500"/>
                                        <p:tgtEl>
                                          <p:spTgt spid="1048602">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048608"/>
                                        </p:tgtEl>
                                        <p:attrNameLst>
                                          <p:attrName>style.visibility</p:attrName>
                                        </p:attrNameLst>
                                      </p:cBhvr>
                                      <p:to>
                                        <p:strVal val="visible"/>
                                      </p:to>
                                    </p:set>
                                    <p:animEffect transition="in" filter="blinds(horizontal)">
                                      <p:cBhvr>
                                        <p:cTn id="15" dur="500"/>
                                        <p:tgtEl>
                                          <p:spTgt spid="1048608"/>
                                        </p:tgtEl>
                                      </p:cBhvr>
                                    </p:animEffect>
                                  </p:childTnLst>
                                </p:cTn>
                              </p:par>
                              <p:par>
                                <p:cTn id="16" presetID="3" presetClass="entr" presetSubtype="10" fill="hold" nodeType="withEffect">
                                  <p:stCondLst>
                                    <p:cond delay="0"/>
                                  </p:stCondLst>
                                  <p:childTnLst>
                                    <p:set>
                                      <p:cBhvr>
                                        <p:cTn id="17" dur="1" fill="hold">
                                          <p:stCondLst>
                                            <p:cond delay="0"/>
                                          </p:stCondLst>
                                        </p:cTn>
                                        <p:tgtEl>
                                          <p:spTgt spid="3145728"/>
                                        </p:tgtEl>
                                        <p:attrNameLst>
                                          <p:attrName>style.visibility</p:attrName>
                                        </p:attrNameLst>
                                      </p:cBhvr>
                                      <p:to>
                                        <p:strVal val="visible"/>
                                      </p:to>
                                    </p:set>
                                    <p:animEffect transition="in" filter="blinds(horizontal)">
                                      <p:cBhvr>
                                        <p:cTn id="18" dur="500"/>
                                        <p:tgtEl>
                                          <p:spTgt spid="3145728"/>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linds(horizontal)">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048605"/>
                                        </p:tgtEl>
                                        <p:attrNameLst>
                                          <p:attrName>style.visibility</p:attrName>
                                        </p:attrNameLst>
                                      </p:cBhvr>
                                      <p:to>
                                        <p:strVal val="visible"/>
                                      </p:to>
                                    </p:set>
                                    <p:animEffect transition="in" filter="blinds(horizontal)">
                                      <p:cBhvr>
                                        <p:cTn id="26" dur="500"/>
                                        <p:tgtEl>
                                          <p:spTgt spid="104860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048602">
                                            <p:txEl>
                                              <p:pRg st="8" end="8"/>
                                            </p:txEl>
                                          </p:spTgt>
                                        </p:tgtEl>
                                        <p:attrNameLst>
                                          <p:attrName>style.visibility</p:attrName>
                                        </p:attrNameLst>
                                      </p:cBhvr>
                                      <p:to>
                                        <p:strVal val="visible"/>
                                      </p:to>
                                    </p:set>
                                    <p:animEffect transition="in" filter="wipe(down)">
                                      <p:cBhvr>
                                        <p:cTn id="31" dur="500"/>
                                        <p:tgtEl>
                                          <p:spTgt spid="1048602">
                                            <p:txEl>
                                              <p:pRg st="8" end="8"/>
                                            </p:txEl>
                                          </p:spTgt>
                                        </p:tgtEl>
                                      </p:cBhvr>
                                    </p:animEffect>
                                  </p:childTnLst>
                                </p:cTn>
                              </p:par>
                              <p:par>
                                <p:cTn id="32" presetID="22" presetClass="entr" presetSubtype="4" fill="hold" nodeType="withEffect">
                                  <p:stCondLst>
                                    <p:cond delay="0"/>
                                  </p:stCondLst>
                                  <p:childTnLst>
                                    <p:set>
                                      <p:cBhvr>
                                        <p:cTn id="33" dur="1" fill="hold">
                                          <p:stCondLst>
                                            <p:cond delay="0"/>
                                          </p:stCondLst>
                                        </p:cTn>
                                        <p:tgtEl>
                                          <p:spTgt spid="1048602">
                                            <p:txEl>
                                              <p:pRg st="9" end="9"/>
                                            </p:txEl>
                                          </p:spTgt>
                                        </p:tgtEl>
                                        <p:attrNameLst>
                                          <p:attrName>style.visibility</p:attrName>
                                        </p:attrNameLst>
                                      </p:cBhvr>
                                      <p:to>
                                        <p:strVal val="visible"/>
                                      </p:to>
                                    </p:set>
                                    <p:animEffect transition="in" filter="wipe(down)">
                                      <p:cBhvr>
                                        <p:cTn id="34" dur="500"/>
                                        <p:tgtEl>
                                          <p:spTgt spid="1048602">
                                            <p:txEl>
                                              <p:pRg st="9" end="9"/>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3145729"/>
                                        </p:tgtEl>
                                        <p:attrNameLst>
                                          <p:attrName>style.visibility</p:attrName>
                                        </p:attrNameLst>
                                      </p:cBhvr>
                                      <p:to>
                                        <p:strVal val="visible"/>
                                      </p:to>
                                    </p:set>
                                    <p:animEffect transition="in" filter="wipe(down)">
                                      <p:cBhvr>
                                        <p:cTn id="39" dur="500"/>
                                        <p:tgtEl>
                                          <p:spTgt spid="3145729"/>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blinds(horizontal)">
                                      <p:cBhvr>
                                        <p:cTn id="42" dur="500"/>
                                        <p:tgtEl>
                                          <p:spTgt spid="3"/>
                                        </p:tgtEl>
                                      </p:cBhvr>
                                    </p:animEffect>
                                  </p:childTnLst>
                                </p:cTn>
                              </p:par>
                              <p:par>
                                <p:cTn id="43" presetID="3" presetClass="entr" presetSubtype="10" fill="hold" grpId="0" nodeType="with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blinds(horizontal)">
                                      <p:cBhvr>
                                        <p:cTn id="45" dur="500"/>
                                        <p:tgtEl>
                                          <p:spTgt spid="4"/>
                                        </p:tgtEl>
                                      </p:cBhvr>
                                    </p:animEffect>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grpId="0" nodeType="clickEffect">
                                  <p:stCondLst>
                                    <p:cond delay="0"/>
                                  </p:stCondLst>
                                  <p:childTnLst>
                                    <p:set>
                                      <p:cBhvr>
                                        <p:cTn id="49" dur="1" fill="hold">
                                          <p:stCondLst>
                                            <p:cond delay="0"/>
                                          </p:stCondLst>
                                        </p:cTn>
                                        <p:tgtEl>
                                          <p:spTgt spid="1048607"/>
                                        </p:tgtEl>
                                        <p:attrNameLst>
                                          <p:attrName>style.visibility</p:attrName>
                                        </p:attrNameLst>
                                      </p:cBhvr>
                                      <p:to>
                                        <p:strVal val="visible"/>
                                      </p:to>
                                    </p:set>
                                    <p:animEffect transition="in" filter="blinds(horizontal)">
                                      <p:cBhvr>
                                        <p:cTn id="50"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5" grpId="0"/>
      <p:bldP spid="1048605" grpId="1"/>
      <p:bldP spid="1048607" grpId="0"/>
      <p:bldP spid="1048607" grpId="1"/>
      <p:bldP spid="1048608" grpId="0"/>
      <p:bldP spid="3" grpId="0"/>
      <p:bldP spid="5" grpId="0" bldLvl="0" animBg="1"/>
      <p:bldP spid="4" grpId="0"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9" name="组合 4"/>
          <p:cNvGrpSpPr/>
          <p:nvPr/>
        </p:nvGrpSpPr>
        <p:grpSpPr>
          <a:xfrm>
            <a:off x="-19082" y="609"/>
            <a:ext cx="12214284" cy="6857409"/>
            <a:chOff x="-1" y="-1"/>
            <a:chExt cx="12214282" cy="6857407"/>
          </a:xfrm>
        </p:grpSpPr>
        <p:pic>
          <p:nvPicPr>
            <p:cNvPr id="256" name="图片 101" descr="图片 101"/>
            <p:cNvPicPr>
              <a:picLocks noChangeAspect="1"/>
            </p:cNvPicPr>
            <p:nvPr/>
          </p:nvPicPr>
          <p:blipFill>
            <a:blip r:embed="rId1"/>
            <a:stretch>
              <a:fillRect/>
            </a:stretch>
          </p:blipFill>
          <p:spPr>
            <a:xfrm>
              <a:off x="501650" y="1"/>
              <a:ext cx="11228128" cy="6857406"/>
            </a:xfrm>
            <a:prstGeom prst="rect">
              <a:avLst/>
            </a:prstGeom>
            <a:ln w="12700" cap="flat">
              <a:noFill/>
              <a:miter lim="400000"/>
              <a:headEnd/>
              <a:tailEnd/>
            </a:ln>
            <a:effectLst/>
          </p:spPr>
        </p:pic>
        <p:sp>
          <p:nvSpPr>
            <p:cNvPr id="257" name="矩形 2"/>
            <p:cNvSpPr/>
            <p:nvPr/>
          </p:nvSpPr>
          <p:spPr>
            <a:xfrm>
              <a:off x="-2" y="-2"/>
              <a:ext cx="514369" cy="6857407"/>
            </a:xfrm>
            <a:prstGeom prst="rect">
              <a:avLst/>
            </a:prstGeom>
            <a:solidFill>
              <a:srgbClr val="99CCFF"/>
            </a:solidFill>
            <a:ln w="12700" cap="flat">
              <a:noFill/>
              <a:miter lim="400000"/>
            </a:ln>
            <a:effectLst/>
          </p:spPr>
          <p:txBody>
            <a:bodyPr wrap="square" lIns="0" tIns="0" rIns="0" bIns="0" numCol="1" anchor="ctr">
              <a:noAutofit/>
            </a:bodyPr>
            <a:lstStyle/>
            <a:p>
              <a:pPr algn="ctr">
                <a:defRPr>
                  <a:solidFill>
                    <a:srgbClr val="FFFFFF"/>
                  </a:solidFill>
                </a:defRPr>
              </a:pPr>
            </a:p>
          </p:txBody>
        </p:sp>
        <p:sp>
          <p:nvSpPr>
            <p:cNvPr id="258" name="矩形 3"/>
            <p:cNvSpPr/>
            <p:nvPr/>
          </p:nvSpPr>
          <p:spPr>
            <a:xfrm>
              <a:off x="11699912" y="-2"/>
              <a:ext cx="514370" cy="6857407"/>
            </a:xfrm>
            <a:prstGeom prst="rect">
              <a:avLst/>
            </a:prstGeom>
            <a:solidFill>
              <a:srgbClr val="99CCFF"/>
            </a:solidFill>
            <a:ln w="12700" cap="flat">
              <a:noFill/>
              <a:miter lim="400000"/>
            </a:ln>
            <a:effectLst/>
          </p:spPr>
          <p:txBody>
            <a:bodyPr wrap="square" lIns="0" tIns="0" rIns="0" bIns="0" numCol="1" anchor="ctr">
              <a:noAutofit/>
            </a:bodyPr>
            <a:lstStyle/>
            <a:p>
              <a:pPr algn="ctr">
                <a:defRPr>
                  <a:solidFill>
                    <a:srgbClr val="FFFFFF"/>
                  </a:solidFill>
                </a:defRPr>
              </a:pPr>
            </a:p>
          </p:txBody>
        </p:sp>
      </p:grpSp>
      <p:sp>
        <p:nvSpPr>
          <p:cNvPr id="260" name="文本框 1"/>
          <p:cNvSpPr txBox="1"/>
          <p:nvPr/>
        </p:nvSpPr>
        <p:spPr>
          <a:xfrm>
            <a:off x="3141980" y="4930775"/>
            <a:ext cx="7052310" cy="1936750"/>
          </a:xfrm>
          <a:prstGeom prst="rect">
            <a:avLst/>
          </a:prstGeom>
          <a:ln w="12700">
            <a:miter lim="400000"/>
          </a:ln>
        </p:spPr>
        <p:txBody>
          <a:bodyPr wrap="square" lIns="45718" tIns="45718" rIns="45718" bIns="45718">
            <a:spAutoFit/>
          </a:bodyPr>
          <a:lstStyle/>
          <a:p>
            <a:pPr algn="ctr">
              <a:defRPr sz="8000" b="1" i="1">
                <a:solidFill>
                  <a:srgbClr val="7030A0"/>
                </a:solidFill>
                <a:latin typeface="Trebuchet MS" panose="020B0603020202020204"/>
                <a:ea typeface="Trebuchet MS" panose="020B0603020202020204"/>
                <a:cs typeface="Trebuchet MS" panose="020B0603020202020204"/>
                <a:sym typeface="Trebuchet MS" panose="020B0603020202020204"/>
              </a:defRPr>
            </a:pPr>
            <a:r>
              <a:t>The </a:t>
            </a:r>
            <a:r>
              <a:rPr lang="en-US"/>
              <a:t>World</a:t>
            </a:r>
            <a:endParaRPr sz="4000"/>
          </a:p>
          <a:p>
            <a:pPr algn="ctr">
              <a:defRPr sz="4000" b="1" i="1">
                <a:solidFill>
                  <a:srgbClr val="7030A0"/>
                </a:solidFill>
                <a:latin typeface="Trebuchet MS" panose="020B0603020202020204"/>
                <a:ea typeface="Trebuchet MS" panose="020B0603020202020204"/>
                <a:cs typeface="Trebuchet MS" panose="020B0603020202020204"/>
                <a:sym typeface="Trebuchet MS" panose="020B0603020202020204"/>
              </a:defRPr>
            </a:pPr>
            <a:r>
              <a:rPr lang="en-US"/>
              <a:t>January 1st</a:t>
            </a:r>
            <a:r>
              <a:t>-</a:t>
            </a:r>
            <a:r>
              <a:rPr lang="en-US"/>
              <a:t>15th</a:t>
            </a:r>
            <a:r>
              <a:t>, 202</a:t>
            </a:r>
            <a:r>
              <a:rPr lang="en-US"/>
              <a:t>4</a:t>
            </a:r>
            <a:endParaRPr lang="en-US"/>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nvSpPr>
        <p:spPr>
          <a:xfrm>
            <a:off x="236855" y="762635"/>
            <a:ext cx="11751310" cy="2692400"/>
          </a:xfrm>
          <a:prstGeom prst="roundRect">
            <a:avLst>
              <a:gd name="adj" fmla="val 16667"/>
            </a:avLst>
          </a:prstGeom>
          <a:noFill/>
          <a:ln w="63500" cap="flat" cmpd="sng">
            <a:solidFill>
              <a:schemeClr val="accent2"/>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 name="文本框 8"/>
          <p:cNvSpPr txBox="1"/>
          <p:nvPr/>
        </p:nvSpPr>
        <p:spPr>
          <a:xfrm>
            <a:off x="394335" y="832485"/>
            <a:ext cx="11502390" cy="1337945"/>
          </a:xfrm>
          <a:prstGeom prst="rect">
            <a:avLst/>
          </a:prstGeom>
          <a:noFill/>
        </p:spPr>
        <p:txBody>
          <a:bodyPr wrap="square">
            <a:spAutoFit/>
          </a:bodyPr>
          <a:lstStyle/>
          <a:p>
            <a:pPr algn="l"/>
            <a:r>
              <a:rPr lang="en-US" altLang="zh-CN" sz="2700">
                <a:latin typeface="Times New Roman" panose="02020603050405020304" charset="0"/>
                <a:cs typeface="Times New Roman" panose="02020603050405020304" charset="0"/>
                <a:sym typeface="+mn-ea"/>
              </a:rPr>
              <a:t>A giraffe missing spots was recently photographed for the first time in the wild. The unprecedented sighting, at a private game reserve in Namibia, occurred just weeks after another animal with similar coloring was born at a Tennessee zoo.</a:t>
            </a:r>
            <a:endParaRPr lang="en-US" altLang="zh-CN" sz="2700">
              <a:latin typeface="Times New Roman" panose="02020603050405020304" charset="0"/>
              <a:cs typeface="Times New Roman" panose="02020603050405020304" charset="0"/>
              <a:sym typeface="+mn-ea"/>
            </a:endParaRPr>
          </a:p>
        </p:txBody>
      </p:sp>
      <p:sp>
        <p:nvSpPr>
          <p:cNvPr id="10" name="文本框 9"/>
          <p:cNvSpPr txBox="1"/>
          <p:nvPr/>
        </p:nvSpPr>
        <p:spPr>
          <a:xfrm>
            <a:off x="384810" y="2099945"/>
            <a:ext cx="11135995" cy="1245235"/>
          </a:xfrm>
          <a:prstGeom prst="rect">
            <a:avLst/>
          </a:prstGeom>
          <a:noFill/>
        </p:spPr>
        <p:txBody>
          <a:bodyPr wrap="square" rtlCol="0">
            <a:spAutoFit/>
          </a:bodyPr>
          <a:lstStyle/>
          <a:p>
            <a:pPr algn="l">
              <a:buClrTx/>
              <a:buSzTx/>
              <a:buFontTx/>
            </a:pPr>
            <a:r>
              <a:rPr sz="2500">
                <a:latin typeface="Times New Roman" panose="02020603050405020304" charset="0"/>
                <a:ea typeface="华文中宋" panose="02010600040101010101" charset="-122"/>
                <a:cs typeface="Times New Roman" panose="02020603050405020304" charset="0"/>
              </a:rPr>
              <a:t>最近，一只</a:t>
            </a:r>
            <a:r>
              <a:rPr lang="zh-CN" sz="2500">
                <a:latin typeface="Times New Roman" panose="02020603050405020304" charset="0"/>
                <a:ea typeface="华文中宋" panose="02010600040101010101" charset="-122"/>
                <a:cs typeface="Times New Roman" panose="02020603050405020304" charset="0"/>
              </a:rPr>
              <a:t>没有斑点</a:t>
            </a:r>
            <a:r>
              <a:rPr sz="2500">
                <a:latin typeface="Times New Roman" panose="02020603050405020304" charset="0"/>
                <a:ea typeface="华文中宋" panose="02010600040101010101" charset="-122"/>
                <a:cs typeface="Times New Roman" panose="02020603050405020304" charset="0"/>
              </a:rPr>
              <a:t>的长颈鹿首次在野外被拍到。这一史无前例的发现发生在纳米比亚的一个私人野生动物保护区，就在几周前，田纳西州的一家动物园里出生了一只</a:t>
            </a:r>
            <a:r>
              <a:rPr lang="zh-CN" sz="2500">
                <a:latin typeface="Times New Roman" panose="02020603050405020304" charset="0"/>
                <a:ea typeface="华文中宋" panose="02010600040101010101" charset="-122"/>
                <a:cs typeface="Times New Roman" panose="02020603050405020304" charset="0"/>
              </a:rPr>
              <a:t>性状相似</a:t>
            </a:r>
            <a:r>
              <a:rPr sz="2500">
                <a:latin typeface="Times New Roman" panose="02020603050405020304" charset="0"/>
                <a:ea typeface="华文中宋" panose="02010600040101010101" charset="-122"/>
                <a:cs typeface="Times New Roman" panose="02020603050405020304" charset="0"/>
              </a:rPr>
              <a:t>的动物。</a:t>
            </a:r>
            <a:endParaRPr sz="2500">
              <a:latin typeface="Times New Roman" panose="02020603050405020304" charset="0"/>
              <a:ea typeface="华文中宋" panose="02010600040101010101" charset="-122"/>
              <a:cs typeface="Times New Roman" panose="02020603050405020304" charset="0"/>
            </a:endParaRPr>
          </a:p>
        </p:txBody>
      </p:sp>
      <p:sp>
        <p:nvSpPr>
          <p:cNvPr id="5" name="圆角矩形 4"/>
          <p:cNvSpPr/>
          <p:nvPr/>
        </p:nvSpPr>
        <p:spPr>
          <a:xfrm>
            <a:off x="236855" y="3573780"/>
            <a:ext cx="11751310" cy="3117850"/>
          </a:xfrm>
          <a:prstGeom prst="roundRect">
            <a:avLst>
              <a:gd name="adj" fmla="val 16667"/>
            </a:avLst>
          </a:prstGeom>
          <a:noFill/>
          <a:ln w="63500" cap="flat" cmpd="sng">
            <a:solidFill>
              <a:schemeClr val="accent6"/>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 name="文本框 5"/>
          <p:cNvSpPr txBox="1"/>
          <p:nvPr/>
        </p:nvSpPr>
        <p:spPr>
          <a:xfrm>
            <a:off x="318770" y="3667125"/>
            <a:ext cx="11882755" cy="1753235"/>
          </a:xfrm>
          <a:prstGeom prst="rect">
            <a:avLst/>
          </a:prstGeom>
          <a:noFill/>
        </p:spPr>
        <p:txBody>
          <a:bodyPr wrap="square">
            <a:spAutoFit/>
          </a:bodyPr>
          <a:lstStyle/>
          <a:p>
            <a:pPr algn="l"/>
            <a:r>
              <a:rPr sz="2700">
                <a:latin typeface="Times New Roman" panose="02020603050405020304" charset="0"/>
                <a:cs typeface="Times New Roman" panose="02020603050405020304" charset="0"/>
                <a:sym typeface="+mn-ea"/>
              </a:rPr>
              <a:t>Genetic mutations are the likely cause, but the animals don</a:t>
            </a:r>
            <a:r>
              <a:rPr lang="en-US" sz="2700">
                <a:latin typeface="Times New Roman" panose="02020603050405020304" charset="0"/>
                <a:cs typeface="Times New Roman" panose="02020603050405020304" charset="0"/>
                <a:sym typeface="+mn-ea"/>
              </a:rPr>
              <a:t>’</a:t>
            </a:r>
            <a:r>
              <a:rPr sz="2700">
                <a:latin typeface="Times New Roman" panose="02020603050405020304" charset="0"/>
                <a:cs typeface="Times New Roman" panose="02020603050405020304" charset="0"/>
                <a:sym typeface="+mn-ea"/>
              </a:rPr>
              <a:t>t seem to be at a disadvantage, says Derek Lee, a biologist at Penn State University who co-authored a 2018 study that found some aspects of giraffe markings are passed down from mother to calf.</a:t>
            </a:r>
            <a:endParaRPr sz="2700">
              <a:latin typeface="Times New Roman" panose="02020603050405020304" charset="0"/>
              <a:cs typeface="Times New Roman" panose="02020603050405020304" charset="0"/>
              <a:sym typeface="+mn-ea"/>
            </a:endParaRPr>
          </a:p>
        </p:txBody>
      </p:sp>
      <p:sp>
        <p:nvSpPr>
          <p:cNvPr id="14" name="文本框 13"/>
          <p:cNvSpPr txBox="1"/>
          <p:nvPr/>
        </p:nvSpPr>
        <p:spPr>
          <a:xfrm>
            <a:off x="360045" y="5354320"/>
            <a:ext cx="11441430" cy="1245235"/>
          </a:xfrm>
          <a:prstGeom prst="rect">
            <a:avLst/>
          </a:prstGeom>
          <a:noFill/>
        </p:spPr>
        <p:txBody>
          <a:bodyPr wrap="square" rtlCol="0">
            <a:spAutoFit/>
          </a:bodyPr>
          <a:lstStyle/>
          <a:p>
            <a:pPr algn="l">
              <a:buClrTx/>
              <a:buSzTx/>
              <a:buFontTx/>
            </a:pPr>
            <a:r>
              <a:rPr sz="2500">
                <a:latin typeface="Times New Roman" panose="02020603050405020304" charset="0"/>
                <a:ea typeface="华文中宋" panose="02010600040101010101" charset="-122"/>
                <a:cs typeface="Times New Roman" panose="02020603050405020304" charset="0"/>
              </a:rPr>
              <a:t>宾夕法尼亚州立大学的生物学家Derek Lee说，基因突变是可能的原因，但这些动物似乎并不处于劣势。他与人合著了2018年的一项研究，该研究发现长颈鹿标记的某些方面是由母</a:t>
            </a:r>
            <a:r>
              <a:rPr lang="zh-CN" sz="2500">
                <a:latin typeface="Times New Roman" panose="02020603050405020304" charset="0"/>
                <a:ea typeface="华文中宋" panose="02010600040101010101" charset="-122"/>
                <a:cs typeface="Times New Roman" panose="02020603050405020304" charset="0"/>
              </a:rPr>
              <a:t>牛</a:t>
            </a:r>
            <a:r>
              <a:rPr sz="2500">
                <a:latin typeface="Times New Roman" panose="02020603050405020304" charset="0"/>
                <a:ea typeface="华文中宋" panose="02010600040101010101" charset="-122"/>
                <a:cs typeface="Times New Roman" panose="02020603050405020304" charset="0"/>
              </a:rPr>
              <a:t>遗传给小牛的。</a:t>
            </a:r>
            <a:endParaRPr sz="2500">
              <a:latin typeface="Times New Roman" panose="02020603050405020304" charset="0"/>
              <a:ea typeface="华文中宋" panose="02010600040101010101" charset="-122"/>
              <a:cs typeface="Times New Roman" panose="02020603050405020304" charset="0"/>
            </a:endParaRPr>
          </a:p>
        </p:txBody>
      </p:sp>
      <p:sp>
        <p:nvSpPr>
          <p:cNvPr id="2" name="文本框 16"/>
          <p:cNvSpPr txBox="1"/>
          <p:nvPr>
            <p:custDataLst>
              <p:tags r:id="rId1"/>
            </p:custDataLst>
          </p:nvPr>
        </p:nvSpPr>
        <p:spPr>
          <a:xfrm>
            <a:off x="0" y="0"/>
            <a:ext cx="2097405" cy="521970"/>
          </a:xfrm>
          <a:prstGeom prst="rect">
            <a:avLst/>
          </a:prstGeom>
          <a:solidFill>
            <a:schemeClr val="accent6"/>
          </a:solidFill>
        </p:spPr>
        <p:txBody>
          <a:bodyPr wrap="square" rtlCol="0">
            <a:spAutoFit/>
          </a:bodyPr>
          <a:lstStyle/>
          <a:p>
            <a:pPr algn="ctr"/>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3284856" y="122555"/>
            <a:ext cx="5624195" cy="553085"/>
          </a:xfrm>
          <a:prstGeom prst="rect">
            <a:avLst/>
          </a:prstGeom>
          <a:noFill/>
        </p:spPr>
        <p:txBody>
          <a:bodyPr wrap="none" rtlCol="0" anchor="t">
            <a:spAutoFit/>
          </a:bodyPr>
          <a:p>
            <a:pPr algn="ctr"/>
            <a:r>
              <a:rPr lang="zh-CN" altLang="en-US"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5. </a:t>
            </a:r>
            <a:r>
              <a:rPr lang="en-US"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BBC News 01</a:t>
            </a:r>
            <a:r>
              <a:rPr lang="zh-CN" altLang="en-US"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a:t>
            </a:r>
            <a:r>
              <a:rPr lang="en-US" altLang="zh-CN"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04</a:t>
            </a:r>
            <a:r>
              <a:rPr lang="zh-CN" altLang="en-US"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/202</a:t>
            </a:r>
            <a:r>
              <a:rPr lang="en-US" altLang="zh-CN"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4</a:t>
            </a:r>
            <a:r>
              <a:rPr lang="zh-CN" altLang="en-US"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      </a:t>
            </a:r>
            <a:endParaRPr lang="zh-CN" altLang="en-US"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endParaRPr>
          </a:p>
        </p:txBody>
      </p:sp>
      <p:pic>
        <p:nvPicPr>
          <p:cNvPr id="100" name="图片 99"/>
          <p:cNvPicPr>
            <a:picLocks noChangeAspect="1"/>
          </p:cNvPicPr>
          <p:nvPr/>
        </p:nvPicPr>
        <p:blipFill>
          <a:blip r:embed="rId1"/>
          <a:stretch>
            <a:fillRect/>
          </a:stretch>
        </p:blipFill>
        <p:spPr>
          <a:xfrm>
            <a:off x="998220" y="739140"/>
            <a:ext cx="10198100" cy="6118860"/>
          </a:xfrm>
          <a:prstGeom prst="rect">
            <a:avLst/>
          </a:prstGeom>
          <a:noFill/>
          <a:ln w="9525">
            <a:noFill/>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 name="文本框 15"/>
          <p:cNvSpPr txBox="1"/>
          <p:nvPr/>
        </p:nvSpPr>
        <p:spPr>
          <a:xfrm>
            <a:off x="111760" y="464185"/>
            <a:ext cx="11969750" cy="6122670"/>
          </a:xfrm>
          <a:prstGeom prst="rect">
            <a:avLst/>
          </a:prstGeom>
          <a:ln w="12700">
            <a:miter lim="400000"/>
          </a:ln>
        </p:spPr>
        <p:txBody>
          <a:bodyPr wrap="square" lIns="45718" tIns="45718" rIns="45718" bIns="45718">
            <a:spAutoFit/>
          </a:bodyPr>
          <a:lstStyle/>
          <a:p>
            <a:pPr eaLnBrk="1">
              <a:lnSpc>
                <a:spcPct val="100000"/>
              </a:lnSpc>
              <a:defRPr sz="2500">
                <a:latin typeface="Times New Roman" panose="02020603050405020304"/>
                <a:ea typeface="Times New Roman" panose="02020603050405020304"/>
                <a:cs typeface="Times New Roman" panose="02020603050405020304"/>
                <a:sym typeface="Times New Roman" panose="02020603050405020304"/>
              </a:defRPr>
            </a:pPr>
            <a:r>
              <a:rPr lang="en-US" sz="2800">
                <a:latin typeface="Times New Roman" panose="02020603050405020304" charset="0"/>
                <a:cs typeface="Times New Roman" panose="02020603050405020304" charset="0"/>
              </a:rPr>
              <a:t>     </a:t>
            </a:r>
            <a:r>
              <a:rPr sz="2800">
                <a:latin typeface="Times New Roman" panose="02020603050405020304" charset="0"/>
                <a:cs typeface="Times New Roman" panose="02020603050405020304" charset="0"/>
              </a:rPr>
              <a:t>The Ukrainian air force says its air defense systems have </a:t>
            </a:r>
            <a:r>
              <a:rPr lang="en-US" sz="2800">
                <a:latin typeface="Times New Roman" panose="02020603050405020304" charset="0"/>
                <a:cs typeface="Times New Roman" panose="02020603050405020304" charset="0"/>
              </a:rPr>
              <a:t>_______ </a:t>
            </a:r>
            <a:r>
              <a:rPr sz="2800">
                <a:latin typeface="Times New Roman" panose="02020603050405020304" charset="0"/>
                <a:cs typeface="Times New Roman" panose="02020603050405020304" charset="0"/>
              </a:rPr>
              <a:t>35 drones launched in Russia</a:t>
            </a:r>
            <a:r>
              <a:rPr lang="en-US" sz="2800">
                <a:latin typeface="Times New Roman" panose="02020603050405020304" charset="0"/>
                <a:cs typeface="Times New Roman" panose="02020603050405020304" charset="0"/>
              </a:rPr>
              <a:t>’</a:t>
            </a:r>
            <a:r>
              <a:rPr sz="2800">
                <a:latin typeface="Times New Roman" panose="02020603050405020304" charset="0"/>
                <a:cs typeface="Times New Roman" panose="02020603050405020304" charset="0"/>
              </a:rPr>
              <a:t>s latest attacks. The military has now </a:t>
            </a:r>
            <a:r>
              <a:rPr lang="en-US" sz="2800">
                <a:latin typeface="Times New Roman" panose="02020603050405020304" charset="0"/>
                <a:cs typeface="Times New Roman" panose="02020603050405020304" charset="0"/>
              </a:rPr>
              <a:t>______ </a:t>
            </a:r>
            <a:r>
              <a:rPr sz="2800">
                <a:latin typeface="Times New Roman" panose="02020603050405020304" charset="0"/>
                <a:cs typeface="Times New Roman" panose="02020603050405020304" charset="0"/>
              </a:rPr>
              <a:t>air alerts nationwide warning of missile </a:t>
            </a:r>
            <a:r>
              <a:rPr lang="en-US" sz="2800">
                <a:latin typeface="Times New Roman" panose="02020603050405020304" charset="0"/>
                <a:cs typeface="Times New Roman" panose="02020603050405020304" charset="0"/>
              </a:rPr>
              <a:t>______ </a:t>
            </a:r>
            <a:r>
              <a:rPr sz="2800">
                <a:latin typeface="Times New Roman" panose="02020603050405020304" charset="0"/>
                <a:cs typeface="Times New Roman" panose="02020603050405020304" charset="0"/>
              </a:rPr>
              <a:t>from Russian bombers. The mayor of the capital Kiev says </a:t>
            </a:r>
            <a:r>
              <a:rPr lang="en-US" altLang="zh-CN" sz="2800">
                <a:solidFill>
                  <a:srgbClr val="0000FF"/>
                </a:solidFill>
                <a:latin typeface="Times New Roman" panose="02020603050405020304" charset="0"/>
                <a:ea typeface="+mn-ea"/>
                <a:cs typeface="Times New Roman" panose="02020603050405020304" charset="0"/>
              </a:rPr>
              <a:t>debris </a:t>
            </a:r>
            <a:r>
              <a:rPr sz="2800">
                <a:latin typeface="Times New Roman" panose="02020603050405020304" charset="0"/>
                <a:cs typeface="Times New Roman" panose="02020603050405020304" charset="0"/>
              </a:rPr>
              <a:t>from missiles has fallen on different parts of the city. The </a:t>
            </a:r>
            <a:r>
              <a:rPr lang="en-US" sz="2800">
                <a:latin typeface="Times New Roman" panose="02020603050405020304" charset="0"/>
                <a:cs typeface="Times New Roman" panose="02020603050405020304" charset="0"/>
              </a:rPr>
              <a:t>________________</a:t>
            </a:r>
            <a:r>
              <a:rPr sz="2800">
                <a:latin typeface="Times New Roman" panose="02020603050405020304" charset="0"/>
                <a:cs typeface="Times New Roman" panose="02020603050405020304" charset="0"/>
              </a:rPr>
              <a:t> in the capital are still collecting bodies for a Russian aerial attack on Friday.</a:t>
            </a:r>
            <a:endParaRPr sz="2800">
              <a:latin typeface="Times New Roman" panose="02020603050405020304" charset="0"/>
              <a:cs typeface="Times New Roman" panose="02020603050405020304" charset="0"/>
            </a:endParaRPr>
          </a:p>
          <a:p>
            <a:pPr eaLnBrk="1">
              <a:lnSpc>
                <a:spcPct val="100000"/>
              </a:lnSpc>
              <a:defRPr sz="2500">
                <a:latin typeface="Times New Roman" panose="02020603050405020304"/>
                <a:ea typeface="Times New Roman" panose="02020603050405020304"/>
                <a:cs typeface="Times New Roman" panose="02020603050405020304"/>
                <a:sym typeface="Times New Roman" panose="02020603050405020304"/>
              </a:defRPr>
            </a:pPr>
            <a:r>
              <a:rPr lang="en-US" sz="2800">
                <a:latin typeface="Times New Roman" panose="02020603050405020304" charset="0"/>
                <a:cs typeface="Times New Roman" panose="02020603050405020304" charset="0"/>
              </a:rPr>
              <a:t>     </a:t>
            </a:r>
            <a:r>
              <a:rPr sz="2800">
                <a:latin typeface="Times New Roman" panose="02020603050405020304" charset="0"/>
                <a:cs typeface="Times New Roman" panose="02020603050405020304" charset="0"/>
              </a:rPr>
              <a:t>The government of Panama has said that half </a:t>
            </a:r>
            <a:r>
              <a:rPr lang="en-US" sz="2800">
                <a:latin typeface="Times New Roman" panose="02020603050405020304" charset="0"/>
                <a:cs typeface="Times New Roman" panose="02020603050405020304" charset="0"/>
              </a:rPr>
              <a:t>a</a:t>
            </a:r>
            <a:r>
              <a:rPr sz="2800">
                <a:latin typeface="Times New Roman" panose="02020603050405020304" charset="0"/>
                <a:cs typeface="Times New Roman" panose="02020603050405020304" charset="0"/>
              </a:rPr>
              <a:t> million people risked their lives crossing the Darien Gap last year as they </a:t>
            </a:r>
            <a:r>
              <a:rPr lang="en-US" sz="2800">
                <a:latin typeface="Times New Roman" panose="02020603050405020304" charset="0"/>
                <a:cs typeface="Times New Roman" panose="02020603050405020304" charset="0"/>
              </a:rPr>
              <a:t>________________</a:t>
            </a:r>
            <a:r>
              <a:rPr sz="2800">
                <a:latin typeface="Times New Roman" panose="02020603050405020304" charset="0"/>
                <a:cs typeface="Times New Roman" panose="02020603050405020304" charset="0"/>
              </a:rPr>
              <a:t> the US-Mexico border, the number more than </a:t>
            </a:r>
            <a:r>
              <a:rPr lang="en-US" sz="2800">
                <a:latin typeface="Times New Roman" panose="02020603050405020304" charset="0"/>
                <a:cs typeface="Times New Roman" panose="02020603050405020304" charset="0"/>
              </a:rPr>
              <a:t>_______ </a:t>
            </a:r>
            <a:r>
              <a:rPr sz="2800">
                <a:latin typeface="Times New Roman" panose="02020603050405020304" charset="0"/>
                <a:cs typeface="Times New Roman" panose="02020603050405020304" charset="0"/>
              </a:rPr>
              <a:t>from the previous year. The </a:t>
            </a:r>
            <a:r>
              <a:rPr lang="en-US" sz="2800">
                <a:latin typeface="Times New Roman" panose="02020603050405020304" charset="0"/>
                <a:cs typeface="Times New Roman" panose="02020603050405020304" charset="0"/>
              </a:rPr>
              <a:t>_________</a:t>
            </a:r>
            <a:r>
              <a:rPr sz="2800">
                <a:latin typeface="Times New Roman" panose="02020603050405020304" charset="0"/>
                <a:cs typeface="Times New Roman" panose="02020603050405020304" charset="0"/>
              </a:rPr>
              <a:t> is the only link between South and Central America. Migrants pay thousands of dollars to criminal gangs to guide them through tropical rivers and steep mountains.</a:t>
            </a:r>
            <a:endParaRPr sz="2800">
              <a:latin typeface="Times New Roman" panose="02020603050405020304" charset="0"/>
              <a:cs typeface="Times New Roman" panose="02020603050405020304" charset="0"/>
            </a:endParaRPr>
          </a:p>
          <a:p>
            <a:pPr eaLnBrk="1">
              <a:lnSpc>
                <a:spcPct val="100000"/>
              </a:lnSpc>
              <a:defRPr sz="2500">
                <a:latin typeface="Times New Roman" panose="02020603050405020304"/>
                <a:ea typeface="Times New Roman" panose="02020603050405020304"/>
                <a:cs typeface="Times New Roman" panose="02020603050405020304"/>
                <a:sym typeface="Times New Roman" panose="02020603050405020304"/>
              </a:defRPr>
            </a:pPr>
            <a:r>
              <a:rPr sz="2800">
                <a:latin typeface="Times New Roman" panose="02020603050405020304" charset="0"/>
                <a:cs typeface="Times New Roman" panose="02020603050405020304" charset="0"/>
              </a:rPr>
              <a:t> </a:t>
            </a:r>
            <a:r>
              <a:rPr lang="en-US" sz="2800">
                <a:latin typeface="Times New Roman" panose="02020603050405020304" charset="0"/>
                <a:cs typeface="Times New Roman" panose="02020603050405020304" charset="0"/>
              </a:rPr>
              <a:t>    </a:t>
            </a:r>
            <a:r>
              <a:rPr sz="2800">
                <a:latin typeface="Times New Roman" panose="02020603050405020304" charset="0"/>
                <a:cs typeface="Times New Roman" panose="02020603050405020304" charset="0"/>
              </a:rPr>
              <a:t>The British government says it</a:t>
            </a:r>
            <a:r>
              <a:rPr lang="en-US" sz="2800">
                <a:latin typeface="Times New Roman" panose="02020603050405020304" charset="0"/>
                <a:cs typeface="Times New Roman" panose="02020603050405020304" charset="0"/>
              </a:rPr>
              <a:t>’</a:t>
            </a:r>
            <a:r>
              <a:rPr sz="2800">
                <a:latin typeface="Times New Roman" panose="02020603050405020304" charset="0"/>
                <a:cs typeface="Times New Roman" panose="02020603050405020304" charset="0"/>
              </a:rPr>
              <a:t>s fulfilled a </a:t>
            </a:r>
            <a:r>
              <a:rPr lang="en-US" sz="2800">
                <a:latin typeface="Times New Roman" panose="02020603050405020304" charset="0"/>
                <a:cs typeface="Times New Roman" panose="02020603050405020304" charset="0"/>
              </a:rPr>
              <a:t>_______ </a:t>
            </a:r>
            <a:r>
              <a:rPr sz="2800">
                <a:latin typeface="Times New Roman" panose="02020603050405020304" charset="0"/>
                <a:cs typeface="Times New Roman" panose="02020603050405020304" charset="0"/>
              </a:rPr>
              <a:t>by the prime minister Rishi Sunak to clear a big </a:t>
            </a:r>
            <a:r>
              <a:rPr lang="en-US" altLang="zh-CN" sz="2800">
                <a:solidFill>
                  <a:srgbClr val="0000FF"/>
                </a:solidFill>
                <a:latin typeface="Times New Roman" panose="02020603050405020304" charset="0"/>
                <a:ea typeface="+mn-ea"/>
                <a:cs typeface="Times New Roman" panose="02020603050405020304" charset="0"/>
              </a:rPr>
              <a:t>backlog </a:t>
            </a:r>
            <a:r>
              <a:rPr sz="2800">
                <a:latin typeface="Times New Roman" panose="02020603050405020304" charset="0"/>
                <a:cs typeface="Times New Roman" panose="02020603050405020304" charset="0"/>
              </a:rPr>
              <a:t>of outstanding asylum </a:t>
            </a:r>
            <a:r>
              <a:rPr lang="en-US" sz="2800">
                <a:latin typeface="Times New Roman" panose="02020603050405020304" charset="0"/>
                <a:cs typeface="Times New Roman" panose="02020603050405020304" charset="0"/>
              </a:rPr>
              <a:t>______</a:t>
            </a:r>
            <a:r>
              <a:rPr sz="2800">
                <a:latin typeface="Times New Roman" panose="02020603050405020304" charset="0"/>
                <a:cs typeface="Times New Roman" panose="02020603050405020304" charset="0"/>
              </a:rPr>
              <a:t>. Tens of thousands of migrants have been </a:t>
            </a:r>
            <a:r>
              <a:rPr lang="en-US" sz="2800">
                <a:latin typeface="Times New Roman" panose="02020603050405020304" charset="0"/>
                <a:cs typeface="Times New Roman" panose="02020603050405020304" charset="0"/>
              </a:rPr>
              <a:t>_____ </a:t>
            </a:r>
            <a:r>
              <a:rPr sz="2800">
                <a:latin typeface="Times New Roman" panose="02020603050405020304" charset="0"/>
                <a:cs typeface="Times New Roman" panose="02020603050405020304" charset="0"/>
              </a:rPr>
              <a:t>in the system.</a:t>
            </a:r>
            <a:endParaRPr sz="2800">
              <a:latin typeface="Times New Roman" panose="02020603050405020304" charset="0"/>
              <a:cs typeface="Times New Roman" panose="02020603050405020304" charset="0"/>
            </a:endParaRPr>
          </a:p>
        </p:txBody>
      </p:sp>
      <p:pic>
        <p:nvPicPr>
          <p:cNvPr id="304" name="AP News Minute 03.15.22" descr="AP News Minute 03.15.22"/>
          <p:cNvPicPr/>
          <p:nvPr>
            <a:audioFile r:link="rId1"/>
            <p:extLst>
              <p:ext uri="{DAA4B4D4-6D71-4841-9C94-3DE7FCFB9230}">
                <p14:media xmlns:p14="http://schemas.microsoft.com/office/powerpoint/2010/main" r:embed="rId2"/>
              </p:ext>
            </p:extLst>
          </p:nvPr>
        </p:nvPicPr>
        <p:blipFill>
          <a:blip r:embed="rId3"/>
          <a:stretch>
            <a:fillRect/>
          </a:stretch>
        </p:blipFill>
        <p:spPr>
          <a:xfrm>
            <a:off x="11562080" y="6238875"/>
            <a:ext cx="1" cy="1"/>
          </a:xfrm>
          <a:prstGeom prst="rect">
            <a:avLst/>
          </a:prstGeom>
          <a:ln w="12700">
            <a:miter lim="400000"/>
            <a:headEnd/>
            <a:tailEnd/>
          </a:ln>
        </p:spPr>
      </p:pic>
      <p:sp>
        <p:nvSpPr>
          <p:cNvPr id="2" name="文本框 16"/>
          <p:cNvSpPr txBox="1"/>
          <p:nvPr/>
        </p:nvSpPr>
        <p:spPr>
          <a:xfrm>
            <a:off x="0" y="0"/>
            <a:ext cx="1268730" cy="428625"/>
          </a:xfrm>
          <a:prstGeom prst="rect">
            <a:avLst/>
          </a:prstGeom>
          <a:solidFill>
            <a:schemeClr val="accent6"/>
          </a:solidFill>
          <a:ln w="12700">
            <a:miter lim="400000"/>
          </a:ln>
        </p:spPr>
        <p:txBody>
          <a:bodyPr wrap="square" lIns="45718" tIns="45718" rIns="45718" bIns="45718">
            <a:spAutoFit/>
          </a:bodyPr>
          <a:lstStyle>
            <a:lvl1pPr>
              <a:defRPr sz="2800" b="1">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r>
              <a:rPr lang="en-US" sz="2200">
                <a:latin typeface="Times New Roman" panose="02020603050405020304" charset="0"/>
                <a:cs typeface="Times New Roman" panose="02020603050405020304" charset="0"/>
              </a:rPr>
              <a:t>Dictation </a:t>
            </a:r>
            <a:endParaRPr lang="en-US" sz="2200">
              <a:latin typeface="Times New Roman" panose="02020603050405020304" charset="0"/>
              <a:cs typeface="Times New Roman" panose="02020603050405020304" charset="0"/>
            </a:endParaRPr>
          </a:p>
        </p:txBody>
      </p:sp>
      <p:sp>
        <p:nvSpPr>
          <p:cNvPr id="4" name="文本框 3"/>
          <p:cNvSpPr txBox="1"/>
          <p:nvPr>
            <p:custDataLst>
              <p:tags r:id="rId4"/>
            </p:custDataLst>
          </p:nvPr>
        </p:nvSpPr>
        <p:spPr>
          <a:xfrm>
            <a:off x="8812530" y="538480"/>
            <a:ext cx="1981200" cy="43053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800">
                <a:solidFill>
                  <a:srgbClr val="FF0000"/>
                </a:solidFill>
                <a:latin typeface="Times New Roman" panose="02020603050405020304" charset="0"/>
                <a:cs typeface="Times New Roman" panose="02020603050405020304" charset="0"/>
                <a:sym typeface="+mn-ea"/>
              </a:rPr>
              <a:t>downed </a:t>
            </a:r>
            <a:endParaRPr sz="2800">
              <a:solidFill>
                <a:srgbClr val="FF0000"/>
              </a:solidFill>
              <a:latin typeface="Times New Roman" panose="02020603050405020304" charset="0"/>
              <a:cs typeface="Times New Roman" panose="02020603050405020304" charset="0"/>
              <a:sym typeface="+mn-ea"/>
            </a:endParaRPr>
          </a:p>
        </p:txBody>
      </p:sp>
      <p:sp>
        <p:nvSpPr>
          <p:cNvPr id="14" name="文本框 13"/>
          <p:cNvSpPr txBox="1"/>
          <p:nvPr>
            <p:custDataLst>
              <p:tags r:id="rId5"/>
            </p:custDataLst>
          </p:nvPr>
        </p:nvSpPr>
        <p:spPr>
          <a:xfrm>
            <a:off x="168910" y="2244725"/>
            <a:ext cx="3658870" cy="43434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noAutofit/>
          </a:bodyPr>
          <a:p>
            <a:pPr marL="0" marR="0" indent="0" algn="l" defTabSz="914400" rtl="0" fontAlgn="auto" latinLnBrk="0" hangingPunct="0">
              <a:lnSpc>
                <a:spcPct val="100000"/>
              </a:lnSpc>
              <a:spcBef>
                <a:spcPts val="0"/>
              </a:spcBef>
              <a:spcAft>
                <a:spcPts val="0"/>
              </a:spcAft>
              <a:buClrTx/>
              <a:buSzTx/>
              <a:buFontTx/>
              <a:buNone/>
            </a:pPr>
            <a:r>
              <a:rPr sz="2800">
                <a:solidFill>
                  <a:srgbClr val="FF0000"/>
                </a:solidFill>
                <a:latin typeface="Times New Roman" panose="02020603050405020304" charset="0"/>
                <a:cs typeface="Times New Roman" panose="02020603050405020304" charset="0"/>
                <a:sym typeface="+mn-ea"/>
              </a:rPr>
              <a:t>emergency services</a:t>
            </a:r>
            <a:endParaRPr sz="2800" b="1">
              <a:solidFill>
                <a:srgbClr val="FF0000"/>
              </a:solidFill>
              <a:latin typeface="Times New Roman" panose="02020603050405020304" charset="0"/>
              <a:cs typeface="Times New Roman" panose="02020603050405020304" charset="0"/>
              <a:sym typeface="+mn-ea"/>
            </a:endParaRPr>
          </a:p>
        </p:txBody>
      </p:sp>
      <p:sp>
        <p:nvSpPr>
          <p:cNvPr id="16" name="文本框 15"/>
          <p:cNvSpPr txBox="1"/>
          <p:nvPr>
            <p:custDataLst>
              <p:tags r:id="rId6"/>
            </p:custDataLst>
          </p:nvPr>
        </p:nvSpPr>
        <p:spPr>
          <a:xfrm>
            <a:off x="4517390" y="3954145"/>
            <a:ext cx="4003040" cy="43053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800">
                <a:solidFill>
                  <a:srgbClr val="FF0000"/>
                </a:solidFill>
                <a:latin typeface="Times New Roman" panose="02020603050405020304" charset="0"/>
                <a:cs typeface="Times New Roman" panose="02020603050405020304" charset="0"/>
                <a:sym typeface="+mn-ea"/>
              </a:rPr>
              <a:t>doubled </a:t>
            </a:r>
            <a:endParaRPr sz="2800">
              <a:solidFill>
                <a:srgbClr val="FF0000"/>
              </a:solidFill>
              <a:latin typeface="Times New Roman" panose="02020603050405020304" charset="0"/>
              <a:cs typeface="Times New Roman" panose="02020603050405020304" charset="0"/>
              <a:sym typeface="+mn-ea"/>
            </a:endParaRPr>
          </a:p>
        </p:txBody>
      </p:sp>
      <p:sp>
        <p:nvSpPr>
          <p:cNvPr id="17" name="文本框 16"/>
          <p:cNvSpPr txBox="1"/>
          <p:nvPr>
            <p:custDataLst>
              <p:tags r:id="rId7"/>
            </p:custDataLst>
          </p:nvPr>
        </p:nvSpPr>
        <p:spPr>
          <a:xfrm>
            <a:off x="8441055" y="5660390"/>
            <a:ext cx="3261995" cy="43053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800">
                <a:solidFill>
                  <a:srgbClr val="FF0000"/>
                </a:solidFill>
                <a:latin typeface="Times New Roman" panose="02020603050405020304" charset="0"/>
                <a:cs typeface="Times New Roman" panose="02020603050405020304" charset="0"/>
                <a:sym typeface="+mn-ea"/>
              </a:rPr>
              <a:t>claims</a:t>
            </a:r>
            <a:endParaRPr sz="2800">
              <a:solidFill>
                <a:srgbClr val="FF0000"/>
              </a:solidFill>
              <a:latin typeface="Times New Roman" panose="02020603050405020304" charset="0"/>
              <a:cs typeface="Times New Roman" panose="02020603050405020304" charset="0"/>
              <a:sym typeface="+mn-ea"/>
            </a:endParaRPr>
          </a:p>
        </p:txBody>
      </p:sp>
      <p:sp>
        <p:nvSpPr>
          <p:cNvPr id="18" name="文本框 17"/>
          <p:cNvSpPr txBox="1"/>
          <p:nvPr>
            <p:custDataLst>
              <p:tags r:id="rId8"/>
            </p:custDataLst>
          </p:nvPr>
        </p:nvSpPr>
        <p:spPr>
          <a:xfrm>
            <a:off x="6856730" y="5219700"/>
            <a:ext cx="2346325" cy="43053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800">
                <a:solidFill>
                  <a:srgbClr val="FF0000"/>
                </a:solidFill>
                <a:latin typeface="Times New Roman" panose="02020603050405020304" charset="0"/>
                <a:cs typeface="Times New Roman" panose="02020603050405020304" charset="0"/>
                <a:sym typeface="+mn-ea"/>
              </a:rPr>
              <a:t>promise </a:t>
            </a:r>
            <a:endParaRPr kumimoji="0" lang="en-US" sz="28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20" name="文本框 19"/>
          <p:cNvSpPr txBox="1"/>
          <p:nvPr>
            <p:custDataLst>
              <p:tags r:id="rId9"/>
            </p:custDataLst>
          </p:nvPr>
        </p:nvSpPr>
        <p:spPr>
          <a:xfrm>
            <a:off x="4950460" y="6066790"/>
            <a:ext cx="910590" cy="43053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800">
                <a:solidFill>
                  <a:srgbClr val="FF0000"/>
                </a:solidFill>
                <a:latin typeface="Times New Roman" panose="02020603050405020304" charset="0"/>
                <a:cs typeface="Times New Roman" panose="02020603050405020304" charset="0"/>
                <a:sym typeface="+mn-ea"/>
              </a:rPr>
              <a:t>stuck</a:t>
            </a:r>
            <a:r>
              <a:rPr sz="2800">
                <a:latin typeface="Times New Roman" panose="02020603050405020304" charset="0"/>
                <a:cs typeface="Times New Roman" panose="02020603050405020304" charset="0"/>
                <a:sym typeface="+mn-ea"/>
              </a:rPr>
              <a:t> </a:t>
            </a:r>
            <a:endParaRPr kumimoji="0" lang="en-US" sz="28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21" name="文本框 20"/>
          <p:cNvSpPr txBox="1"/>
          <p:nvPr>
            <p:custDataLst>
              <p:tags r:id="rId10"/>
            </p:custDataLst>
          </p:nvPr>
        </p:nvSpPr>
        <p:spPr>
          <a:xfrm>
            <a:off x="9810750" y="3920490"/>
            <a:ext cx="2070735" cy="43053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800">
                <a:solidFill>
                  <a:srgbClr val="FF0000"/>
                </a:solidFill>
                <a:latin typeface="Times New Roman" panose="02020603050405020304" charset="0"/>
                <a:cs typeface="Times New Roman" panose="02020603050405020304" charset="0"/>
                <a:sym typeface="+mn-ea"/>
              </a:rPr>
              <a:t>jungle area</a:t>
            </a:r>
            <a:endParaRPr kumimoji="0" lang="en-US" sz="28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22" name="文本框 21"/>
          <p:cNvSpPr txBox="1"/>
          <p:nvPr>
            <p:custDataLst>
              <p:tags r:id="rId11"/>
            </p:custDataLst>
          </p:nvPr>
        </p:nvSpPr>
        <p:spPr>
          <a:xfrm>
            <a:off x="6153150" y="3526155"/>
            <a:ext cx="3376930" cy="43053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800">
                <a:solidFill>
                  <a:srgbClr val="FF0000"/>
                </a:solidFill>
                <a:latin typeface="Times New Roman" panose="02020603050405020304" charset="0"/>
                <a:cs typeface="Times New Roman" panose="02020603050405020304" charset="0"/>
                <a:sym typeface="+mn-ea"/>
              </a:rPr>
              <a:t>attempted to reach</a:t>
            </a:r>
            <a:endParaRPr sz="2800">
              <a:solidFill>
                <a:srgbClr val="FF0000"/>
              </a:solidFill>
              <a:latin typeface="Times New Roman" panose="02020603050405020304" charset="0"/>
              <a:cs typeface="Times New Roman" panose="02020603050405020304" charset="0"/>
              <a:sym typeface="+mn-ea"/>
            </a:endParaRPr>
          </a:p>
        </p:txBody>
      </p:sp>
      <p:sp>
        <p:nvSpPr>
          <p:cNvPr id="23" name="文本框 22"/>
          <p:cNvSpPr txBox="1"/>
          <p:nvPr>
            <p:custDataLst>
              <p:tags r:id="rId12"/>
            </p:custDataLst>
          </p:nvPr>
        </p:nvSpPr>
        <p:spPr>
          <a:xfrm>
            <a:off x="4630420" y="1374775"/>
            <a:ext cx="2863850" cy="43053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800">
                <a:solidFill>
                  <a:srgbClr val="FF0000"/>
                </a:solidFill>
                <a:latin typeface="Times New Roman" panose="02020603050405020304" charset="0"/>
                <a:cs typeface="Times New Roman" panose="02020603050405020304" charset="0"/>
                <a:sym typeface="+mn-ea"/>
              </a:rPr>
              <a:t>strikes </a:t>
            </a:r>
            <a:endParaRPr sz="2800">
              <a:solidFill>
                <a:srgbClr val="FF0000"/>
              </a:solidFill>
              <a:latin typeface="Times New Roman" panose="02020603050405020304" charset="0"/>
              <a:cs typeface="Times New Roman" panose="02020603050405020304" charset="0"/>
              <a:sym typeface="+mn-ea"/>
            </a:endParaRPr>
          </a:p>
        </p:txBody>
      </p:sp>
      <p:sp>
        <p:nvSpPr>
          <p:cNvPr id="15" name="文本框 14"/>
          <p:cNvSpPr txBox="1"/>
          <p:nvPr>
            <p:custDataLst>
              <p:tags r:id="rId13"/>
            </p:custDataLst>
          </p:nvPr>
        </p:nvSpPr>
        <p:spPr>
          <a:xfrm>
            <a:off x="8408035" y="960755"/>
            <a:ext cx="2414905" cy="43053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800">
                <a:solidFill>
                  <a:srgbClr val="FF0000"/>
                </a:solidFill>
                <a:latin typeface="Times New Roman" panose="02020603050405020304" charset="0"/>
                <a:cs typeface="Times New Roman" panose="02020603050405020304" charset="0"/>
                <a:sym typeface="+mn-ea"/>
              </a:rPr>
              <a:t>raised </a:t>
            </a:r>
            <a:endParaRPr sz="2800">
              <a:solidFill>
                <a:srgbClr val="FF0000"/>
              </a:solidFill>
              <a:latin typeface="Times New Roman" panose="02020603050405020304" charset="0"/>
              <a:cs typeface="Times New Roman" panose="02020603050405020304" charset="0"/>
              <a:sym typeface="+mn-ea"/>
            </a:endParaRPr>
          </a:p>
        </p:txBody>
      </p:sp>
      <p:pic>
        <p:nvPicPr>
          <p:cNvPr id="3" name="BCC.01.04.2024">
            <a:hlinkClick r:id="" action="ppaction://media"/>
          </p:cNvPr>
          <p:cNvPicPr/>
          <p:nvPr>
            <a:audioFile r:link="rId14"/>
            <p:extLst>
              <p:ext uri="{DAA4B4D4-6D71-4841-9C94-3DE7FCFB9230}">
                <p14:media xmlns:p14="http://schemas.microsoft.com/office/powerpoint/2010/main" r:embed="rId15"/>
              </p:ext>
            </p:extLst>
          </p:nvPr>
        </p:nvPicPr>
        <p:blipFill>
          <a:blip r:embed="rId3"/>
          <a:stretch>
            <a:fillRect/>
          </a:stretch>
        </p:blipFill>
        <p:spPr>
          <a:xfrm>
            <a:off x="11151870" y="5967730"/>
            <a:ext cx="619125" cy="619125"/>
          </a:xfrm>
          <a:prstGeom prst="rect">
            <a:avLst/>
          </a:prstGeom>
        </p:spPr>
      </p:pic>
    </p:spTree>
  </p:cSld>
  <p:clrMapOvr>
    <a:masterClrMapping/>
  </p:clrMapOvr>
  <p:transition spd="med"/>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down)">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down)">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down)">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wipe(down)">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wipe(down)">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wipe(down)">
                                      <p:cBhvr>
                                        <p:cTn id="47" dur="500"/>
                                        <p:tgtEl>
                                          <p:spTgt spid="17"/>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wipe(down)">
                                      <p:cBhvr>
                                        <p:cTn id="5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0">
              <p:cMediaNode numSld="1" showWhenStopped="0">
                <p:cTn id="53" fill="hold" display="0">
                  <p:stCondLst>
                    <p:cond delay="indefinite"/>
                  </p:stCondLst>
                </p:cTn>
                <p:tgtEl>
                  <p:spTgt spid="304"/>
                </p:tgtEl>
              </p:cMediaNode>
            </p:audio>
            <p:audio>
              <p:cMediaNode>
                <p:cTn id="54" fill="hold" display="1">
                  <p:stCondLst>
                    <p:cond delay="indefinite"/>
                  </p:stCondLst>
                  <p:endCondLst>
                    <p:cond evt="onStopAudio">
                      <p:tgtEl>
                        <p:sldTgt/>
                      </p:tgtEl>
                    </p:cond>
                  </p:endCondLst>
                </p:cTn>
                <p:tgtEl>
                  <p:spTgt spid="3"/>
                </p:tgtEl>
              </p:cMediaNode>
            </p:audio>
          </p:childTnLst>
        </p:cTn>
      </p:par>
    </p:tnLst>
    <p:bldLst>
      <p:bldP spid="4" grpId="0" bldLvl="0" animBg="1"/>
      <p:bldP spid="14" grpId="0" bldLvl="0" animBg="1"/>
      <p:bldP spid="16" grpId="0" bldLvl="0" animBg="1"/>
      <p:bldP spid="17" grpId="0" bldLvl="0" animBg="1"/>
      <p:bldP spid="18" grpId="0" bldLvl="0" animBg="1"/>
      <p:bldP spid="20" grpId="0" bldLvl="0" animBg="1"/>
      <p:bldP spid="21" grpId="0" bldLvl="0" animBg="1"/>
      <p:bldP spid="22" grpId="0" bldLvl="0" animBg="1"/>
      <p:bldP spid="23" grpId="0" bldLvl="0" animBg="1"/>
      <p:bldP spid="15" grpId="0" bldLvl="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93345" y="603885"/>
            <a:ext cx="11944350" cy="4973320"/>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zh-CN" altLang="en-US" sz="2800">
                <a:latin typeface="Times New Roman" panose="02020603050405020304" charset="0"/>
                <a:ea typeface="华文中宋" panose="02010600040101010101" charset="-122"/>
                <a:cs typeface="Times New Roman" panose="02020603050405020304" charset="0"/>
                <a:sym typeface="+mn-ea"/>
              </a:rPr>
              <a:t>1. </a:t>
            </a:r>
            <a:r>
              <a:rPr sz="2800">
                <a:latin typeface="Times New Roman" panose="02020603050405020304" charset="0"/>
                <a:cs typeface="Times New Roman" panose="02020603050405020304" charset="0"/>
                <a:sym typeface="+mn-ea"/>
              </a:rPr>
              <a:t> </a:t>
            </a:r>
            <a:r>
              <a:rPr lang="en-US" altLang="zh-CN" sz="2800">
                <a:solidFill>
                  <a:srgbClr val="0000FF"/>
                </a:solidFill>
                <a:latin typeface="Times New Roman" panose="02020603050405020304" charset="0"/>
                <a:cs typeface="Times New Roman" panose="02020603050405020304" charset="0"/>
                <a:sym typeface="+mn-ea"/>
              </a:rPr>
              <a:t>debris</a:t>
            </a:r>
            <a:r>
              <a:rPr lang="en-US" altLang="zh-CN" sz="2800">
                <a:latin typeface="Times New Roman" panose="02020603050405020304" charset="0"/>
                <a:ea typeface="华文中宋" panose="02010600040101010101" charset="-122"/>
                <a:cs typeface="Times New Roman" panose="02020603050405020304" charset="0"/>
                <a:sym typeface="+mn-ea"/>
              </a:rPr>
              <a:t>: </a:t>
            </a:r>
            <a:r>
              <a:rPr lang="en-US" sz="2800">
                <a:latin typeface="Times New Roman" panose="02020603050405020304" charset="0"/>
                <a:ea typeface="华文中宋" panose="02010600040101010101" charset="-122"/>
                <a:cs typeface="Times New Roman" panose="02020603050405020304" charset="0"/>
                <a:sym typeface="+mn-ea"/>
              </a:rPr>
              <a:t>pieces of wood, metal, brick, etc. that are left after sth has been destroyed    </a:t>
            </a:r>
            <a:r>
              <a:rPr lang="zh-CN" altLang="en-US" sz="2800">
                <a:latin typeface="Times New Roman" panose="02020603050405020304" charset="0"/>
                <a:ea typeface="华文中宋" panose="02010600040101010101" charset="-122"/>
                <a:cs typeface="Times New Roman" panose="02020603050405020304" charset="0"/>
                <a:sym typeface="+mn-ea"/>
              </a:rPr>
              <a:t>残骸；碎片；破片</a:t>
            </a:r>
            <a:endParaRPr lang="zh-CN" altLang="en-US"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rPr>
              <a:t>     </a:t>
            </a:r>
            <a:r>
              <a:rPr lang="en-US" altLang="zh-CN" sz="2800">
                <a:latin typeface="Times New Roman" panose="02020603050405020304" charset="0"/>
                <a:cs typeface="Times New Roman" panose="02020603050405020304" charset="0"/>
              </a:rPr>
              <a:t>A number of people were killed by flying debris.  </a:t>
            </a: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ea typeface="华文中宋" panose="02010600040101010101" charset="-122"/>
                <a:cs typeface="Times New Roman" panose="02020603050405020304" charset="0"/>
              </a:rPr>
              <a:t>         </a:t>
            </a:r>
            <a:r>
              <a:rPr sz="2800">
                <a:latin typeface="Times New Roman" panose="02020603050405020304" charset="0"/>
                <a:ea typeface="华文中宋" panose="02010600040101010101" charset="-122"/>
                <a:cs typeface="Times New Roman" panose="02020603050405020304" charset="0"/>
              </a:rPr>
              <a:t>有数人被飞射的碎片击中身亡。</a:t>
            </a:r>
            <a:endParaRPr lang="en-US" alt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ea typeface="华文中宋" panose="02010600040101010101" charset="-122"/>
                <a:cs typeface="Times New Roman" panose="02020603050405020304" charset="0"/>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3200">
                <a:latin typeface="Times New Roman" panose="02020603050405020304" charset="0"/>
                <a:cs typeface="Times New Roman" panose="02020603050405020304" charset="0"/>
              </a:rPr>
              <a:t> </a:t>
            </a: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cs typeface="Times New Roman" panose="02020603050405020304" charset="0"/>
              </a:rPr>
              <a:t>2</a:t>
            </a:r>
            <a:r>
              <a:rPr lang="en-US" altLang="zh-CN" sz="3200">
                <a:latin typeface="Times New Roman" panose="02020603050405020304" charset="0"/>
                <a:cs typeface="Times New Roman" panose="02020603050405020304" charset="0"/>
              </a:rPr>
              <a:t>. </a:t>
            </a:r>
            <a:r>
              <a:rPr lang="en-US" altLang="zh-CN" sz="2800">
                <a:solidFill>
                  <a:srgbClr val="0000FF"/>
                </a:solidFill>
                <a:latin typeface="Times New Roman" panose="02020603050405020304" charset="0"/>
                <a:cs typeface="Times New Roman" panose="02020603050405020304" charset="0"/>
                <a:sym typeface="+mn-ea"/>
              </a:rPr>
              <a:t>backlog</a:t>
            </a:r>
            <a:r>
              <a:rPr lang="en-US" altLang="zh-CN" sz="2800"/>
              <a:t>: </a:t>
            </a:r>
            <a:r>
              <a:rPr lang="en-US" sz="2800">
                <a:latin typeface="Times New Roman" panose="02020603050405020304" charset="0"/>
                <a:ea typeface="华文中宋" panose="02010600040101010101" charset="-122"/>
                <a:cs typeface="Times New Roman" panose="02020603050405020304" charset="0"/>
                <a:sym typeface="+mn-ea"/>
              </a:rPr>
              <a:t>a quantity of work that should have been done already, but has not yet been done    </a:t>
            </a:r>
            <a:r>
              <a:rPr lang="zh-CN" altLang="en-US" sz="2800">
                <a:latin typeface="Times New Roman" panose="02020603050405020304" charset="0"/>
                <a:ea typeface="华文中宋" panose="02010600040101010101" charset="-122"/>
                <a:cs typeface="Times New Roman" panose="02020603050405020304" charset="0"/>
                <a:sym typeface="+mn-ea"/>
              </a:rPr>
              <a:t>积压的工作</a:t>
            </a:r>
            <a:endParaRPr sz="2800">
              <a:latin typeface="Times New Roman" panose="02020603050405020304" charset="0"/>
              <a:ea typeface="华文中宋" panose="02010600040101010101" charset="-122"/>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cs typeface="Times New Roman" panose="02020603050405020304" charset="0"/>
              </a:rPr>
              <a:t> There is a backlog of repairs and maintenance in schools.</a:t>
            </a: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cs typeface="Times New Roman" panose="02020603050405020304" charset="0"/>
              </a:rPr>
              <a:t>       </a:t>
            </a:r>
            <a:r>
              <a:rPr sz="2800">
                <a:latin typeface="华文中宋" panose="02010600040101010101" charset="-122"/>
                <a:ea typeface="华文中宋" panose="02010600040101010101" charset="-122"/>
                <a:cs typeface="华文中宋" panose="02010600040101010101" charset="-122"/>
              </a:rPr>
              <a:t>对各学校的修缮和维护工作积压了一堆。</a:t>
            </a:r>
            <a:r>
              <a:rPr lang="en-US" altLang="zh-CN" sz="28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p:txBody>
      </p:sp>
      <p:sp>
        <p:nvSpPr>
          <p:cNvPr id="1048605" name="文本框 2"/>
          <p:cNvSpPr txBox="1"/>
          <p:nvPr/>
        </p:nvSpPr>
        <p:spPr>
          <a:xfrm>
            <a:off x="139065" y="3091815"/>
            <a:ext cx="6307455" cy="521970"/>
          </a:xfrm>
          <a:prstGeom prst="rect">
            <a:avLst/>
          </a:prstGeom>
          <a:noFill/>
        </p:spPr>
        <p:txBody>
          <a:bodyPr wrap="square" rtlCol="0">
            <a:spAutoFit/>
          </a:bodyPr>
          <a:lstStyle/>
          <a:p>
            <a:r>
              <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rPr>
              <a:t>The rescue workers are clearing the debris. </a:t>
            </a:r>
            <a:endPar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endParaRPr>
          </a:p>
        </p:txBody>
      </p:sp>
      <p:sp>
        <p:nvSpPr>
          <p:cNvPr id="1048607" name="文本框 5"/>
          <p:cNvSpPr txBox="1"/>
          <p:nvPr/>
        </p:nvSpPr>
        <p:spPr>
          <a:xfrm>
            <a:off x="258445" y="6190615"/>
            <a:ext cx="7799705" cy="521970"/>
          </a:xfrm>
          <a:prstGeom prst="rect">
            <a:avLst/>
          </a:prstGeom>
          <a:noFill/>
        </p:spPr>
        <p:txBody>
          <a:bodyPr wrap="square" rtlCol="0">
            <a:spAutoFit/>
          </a:bodyPr>
          <a:lstStyle/>
          <a:p>
            <a:r>
              <a:rPr lang="en-US" sz="2800">
                <a:solidFill>
                  <a:srgbClr val="FF0000"/>
                </a:solidFill>
                <a:latin typeface="Times New Roman" panose="02020603050405020304" charset="0"/>
                <a:cs typeface="Times New Roman" panose="02020603050405020304" charset="0"/>
              </a:rPr>
              <a:t>I’ve got a huge backlog of work to do.</a:t>
            </a:r>
            <a:endParaRPr sz="2800">
              <a:solidFill>
                <a:srgbClr val="FF0000"/>
              </a:solidFill>
              <a:latin typeface="Times New Roman" panose="02020603050405020304" charset="0"/>
              <a:cs typeface="Times New Roman" panose="02020603050405020304" charset="0"/>
            </a:endParaRPr>
          </a:p>
        </p:txBody>
      </p:sp>
      <p:sp>
        <p:nvSpPr>
          <p:cNvPr id="1048608" name="文本框 7"/>
          <p:cNvSpPr txBox="1"/>
          <p:nvPr/>
        </p:nvSpPr>
        <p:spPr>
          <a:xfrm>
            <a:off x="2456180" y="2569845"/>
            <a:ext cx="9491980" cy="521970"/>
          </a:xfrm>
          <a:prstGeom prst="rect">
            <a:avLst/>
          </a:prstGeom>
          <a:noFill/>
        </p:spPr>
        <p:txBody>
          <a:bodyPr wrap="square" rtlCol="0" anchor="t">
            <a:spAutoFit/>
          </a:bodyPr>
          <a:lstStyle/>
          <a:p>
            <a:r>
              <a:rPr lang="zh-CN" sz="2800">
                <a:ea typeface="华文中宋" panose="02010600040101010101" charset="-122"/>
              </a:rPr>
              <a:t>救援人员正在清理残骸</a:t>
            </a:r>
            <a:r>
              <a:rPr lang="zh-CN" altLang="en-US" sz="2800">
                <a:ea typeface="华文中宋" panose="02010600040101010101" charset="-122"/>
              </a:rPr>
              <a:t>。</a:t>
            </a:r>
            <a:endParaRPr lang="zh-CN" altLang="en-US" sz="2800">
              <a:ea typeface="华文中宋" panose="02010600040101010101" charset="-122"/>
            </a:endParaRPr>
          </a:p>
        </p:txBody>
      </p:sp>
      <p:cxnSp>
        <p:nvCxnSpPr>
          <p:cNvPr id="3145728" name="直接连接符 8"/>
          <p:cNvCxnSpPr/>
          <p:nvPr/>
        </p:nvCxnSpPr>
        <p:spPr>
          <a:xfrm>
            <a:off x="211455" y="3526155"/>
            <a:ext cx="6230620" cy="254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nvCxnSpPr>
        <p:spPr>
          <a:xfrm>
            <a:off x="320675" y="6642735"/>
            <a:ext cx="5544185" cy="13335"/>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3" name="文本框 6"/>
          <p:cNvSpPr txBox="1"/>
          <p:nvPr/>
        </p:nvSpPr>
        <p:spPr>
          <a:xfrm>
            <a:off x="2486660" y="5648960"/>
            <a:ext cx="8297545" cy="521970"/>
          </a:xfrm>
          <a:prstGeom prst="rect">
            <a:avLst/>
          </a:prstGeom>
          <a:noFill/>
        </p:spPr>
        <p:txBody>
          <a:bodyPr wrap="square" rtlCol="0" anchor="t">
            <a:spAutoFit/>
          </a:bodyPr>
          <a:p>
            <a:r>
              <a:rPr lang="zh-CN" altLang="en-US" sz="2800">
                <a:ea typeface="华文中宋" panose="02010600040101010101" charset="-122"/>
              </a:rPr>
              <a:t>我有一大堆积压的工作要做。</a:t>
            </a:r>
            <a:endParaRPr lang="zh-CN" altLang="en-US" sz="2800">
              <a:ea typeface="华文中宋" panose="02010600040101010101" charset="-122"/>
            </a:endParaRPr>
          </a:p>
        </p:txBody>
      </p:sp>
      <p:sp>
        <p:nvSpPr>
          <p:cNvPr id="5" name="文本框 1"/>
          <p:cNvSpPr txBox="1"/>
          <p:nvPr>
            <p:custDataLst>
              <p:tags r:id="rId1"/>
            </p:custDataLst>
          </p:nvPr>
        </p:nvSpPr>
        <p:spPr>
          <a:xfrm>
            <a:off x="126365" y="2541905"/>
            <a:ext cx="1985010" cy="521970"/>
          </a:xfrm>
          <a:prstGeom prst="rect">
            <a:avLst/>
          </a:prstGeom>
          <a:solidFill>
            <a:srgbClr val="0070C0"/>
          </a:solidFill>
        </p:spPr>
        <p:txBody>
          <a:bodyPr wrap="square" rtlCol="0">
            <a:spAutoFit/>
          </a:bodyPr>
          <a:lstStyle/>
          <a:p>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
        <p:nvSpPr>
          <p:cNvPr id="4" name="文本框 1"/>
          <p:cNvSpPr txBox="1"/>
          <p:nvPr>
            <p:custDataLst>
              <p:tags r:id="rId2"/>
            </p:custDataLst>
          </p:nvPr>
        </p:nvSpPr>
        <p:spPr>
          <a:xfrm>
            <a:off x="147320" y="5648960"/>
            <a:ext cx="2010410" cy="521970"/>
          </a:xfrm>
          <a:prstGeom prst="rect">
            <a:avLst/>
          </a:prstGeom>
          <a:solidFill>
            <a:srgbClr val="0070C0"/>
          </a:solidFill>
        </p:spPr>
        <p:txBody>
          <a:bodyPr wrap="square" rtlCol="0">
            <a:spAutoFit/>
          </a:bodyPr>
          <a:lstStyle/>
          <a:p>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
        <p:nvSpPr>
          <p:cNvPr id="6" name="文本框 5"/>
          <p:cNvSpPr txBox="1"/>
          <p:nvPr>
            <p:custDataLst>
              <p:tags r:id="rId3"/>
            </p:custDataLst>
          </p:nvPr>
        </p:nvSpPr>
        <p:spPr>
          <a:xfrm>
            <a:off x="0" y="0"/>
            <a:ext cx="1976120" cy="521970"/>
          </a:xfrm>
          <a:prstGeom prst="rect">
            <a:avLst/>
          </a:prstGeom>
          <a:solidFill>
            <a:schemeClr val="accent6"/>
          </a:solidFill>
        </p:spPr>
        <p:txBody>
          <a:bodyPr wrap="square" rtlCol="0">
            <a:spAutoFit/>
          </a:bodyPr>
          <a:p>
            <a:pPr lvl="0" algn="l">
              <a:buClrTx/>
              <a:buSzTx/>
              <a:buFontTx/>
            </a:pPr>
            <a:r>
              <a:rPr kumimoji="1" lang="en-US" altLang="zh-CN" sz="2800" b="1" dirty="0">
                <a:solidFill>
                  <a:schemeClr val="lt1"/>
                </a:solidFill>
                <a:latin typeface="Times New Roman" panose="02020603050405020304" charset="0"/>
                <a:cs typeface="Times New Roman" panose="02020603050405020304" charset="0"/>
                <a:sym typeface="+mn-ea"/>
              </a:rPr>
              <a:t>Vocabulary</a:t>
            </a:r>
            <a:endParaRPr kumimoji="1" lang="en-US" altLang="zh-CN" sz="2800" b="1" dirty="0">
              <a:solidFill>
                <a:schemeClr val="lt1"/>
              </a:solidFill>
              <a:latin typeface="Times New Roman" panose="02020603050405020304" charset="0"/>
              <a:cs typeface="Times New Roman" panose="02020603050405020304" charset="0"/>
              <a:sym typeface="+mn-ea"/>
            </a:endParaRPr>
          </a:p>
        </p:txBody>
      </p:sp>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48602">
                                            <p:txEl>
                                              <p:pRg st="1" end="1"/>
                                            </p:txEl>
                                          </p:spTgt>
                                        </p:tgtEl>
                                        <p:attrNameLst>
                                          <p:attrName>style.visibility</p:attrName>
                                        </p:attrNameLst>
                                      </p:cBhvr>
                                      <p:to>
                                        <p:strVal val="visible"/>
                                      </p:to>
                                    </p:set>
                                    <p:animEffect transition="in" filter="blinds(horizontal)">
                                      <p:cBhvr>
                                        <p:cTn id="7" dur="500"/>
                                        <p:tgtEl>
                                          <p:spTgt spid="1048602">
                                            <p:txEl>
                                              <p:pRg st="1" end="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1048602">
                                            <p:txEl>
                                              <p:pRg st="2" end="2"/>
                                            </p:txEl>
                                          </p:spTgt>
                                        </p:tgtEl>
                                        <p:attrNameLst>
                                          <p:attrName>style.visibility</p:attrName>
                                        </p:attrNameLst>
                                      </p:cBhvr>
                                      <p:to>
                                        <p:strVal val="visible"/>
                                      </p:to>
                                    </p:set>
                                    <p:animEffect transition="in" filter="blinds(horizontal)">
                                      <p:cBhvr>
                                        <p:cTn id="10" dur="500"/>
                                        <p:tgtEl>
                                          <p:spTgt spid="1048602">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048608"/>
                                        </p:tgtEl>
                                        <p:attrNameLst>
                                          <p:attrName>style.visibility</p:attrName>
                                        </p:attrNameLst>
                                      </p:cBhvr>
                                      <p:to>
                                        <p:strVal val="visible"/>
                                      </p:to>
                                    </p:set>
                                    <p:animEffect transition="in" filter="blinds(horizontal)">
                                      <p:cBhvr>
                                        <p:cTn id="15" dur="500"/>
                                        <p:tgtEl>
                                          <p:spTgt spid="1048608"/>
                                        </p:tgtEl>
                                      </p:cBhvr>
                                    </p:animEffect>
                                  </p:childTnLst>
                                </p:cTn>
                              </p:par>
                              <p:par>
                                <p:cTn id="16" presetID="3" presetClass="entr" presetSubtype="10" fill="hold" nodeType="withEffect">
                                  <p:stCondLst>
                                    <p:cond delay="0"/>
                                  </p:stCondLst>
                                  <p:childTnLst>
                                    <p:set>
                                      <p:cBhvr>
                                        <p:cTn id="17" dur="1" fill="hold">
                                          <p:stCondLst>
                                            <p:cond delay="0"/>
                                          </p:stCondLst>
                                        </p:cTn>
                                        <p:tgtEl>
                                          <p:spTgt spid="3145728"/>
                                        </p:tgtEl>
                                        <p:attrNameLst>
                                          <p:attrName>style.visibility</p:attrName>
                                        </p:attrNameLst>
                                      </p:cBhvr>
                                      <p:to>
                                        <p:strVal val="visible"/>
                                      </p:to>
                                    </p:set>
                                    <p:animEffect transition="in" filter="blinds(horizontal)">
                                      <p:cBhvr>
                                        <p:cTn id="18" dur="500"/>
                                        <p:tgtEl>
                                          <p:spTgt spid="3145728"/>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linds(horizontal)">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048605"/>
                                        </p:tgtEl>
                                        <p:attrNameLst>
                                          <p:attrName>style.visibility</p:attrName>
                                        </p:attrNameLst>
                                      </p:cBhvr>
                                      <p:to>
                                        <p:strVal val="visible"/>
                                      </p:to>
                                    </p:set>
                                    <p:animEffect transition="in" filter="blinds(horizontal)">
                                      <p:cBhvr>
                                        <p:cTn id="26" dur="500"/>
                                        <p:tgtEl>
                                          <p:spTgt spid="104860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048602">
                                            <p:txEl>
                                              <p:pRg st="6" end="6"/>
                                            </p:txEl>
                                          </p:spTgt>
                                        </p:tgtEl>
                                        <p:attrNameLst>
                                          <p:attrName>style.visibility</p:attrName>
                                        </p:attrNameLst>
                                      </p:cBhvr>
                                      <p:to>
                                        <p:strVal val="visible"/>
                                      </p:to>
                                    </p:set>
                                    <p:animEffect transition="in" filter="wipe(down)">
                                      <p:cBhvr>
                                        <p:cTn id="31" dur="500"/>
                                        <p:tgtEl>
                                          <p:spTgt spid="1048602">
                                            <p:txEl>
                                              <p:pRg st="6" end="6"/>
                                            </p:txEl>
                                          </p:spTgt>
                                        </p:tgtEl>
                                      </p:cBhvr>
                                    </p:animEffect>
                                  </p:childTnLst>
                                </p:cTn>
                              </p:par>
                              <p:par>
                                <p:cTn id="32" presetID="22" presetClass="entr" presetSubtype="4" fill="hold" nodeType="withEffect">
                                  <p:stCondLst>
                                    <p:cond delay="0"/>
                                  </p:stCondLst>
                                  <p:childTnLst>
                                    <p:set>
                                      <p:cBhvr>
                                        <p:cTn id="33" dur="1" fill="hold">
                                          <p:stCondLst>
                                            <p:cond delay="0"/>
                                          </p:stCondLst>
                                        </p:cTn>
                                        <p:tgtEl>
                                          <p:spTgt spid="1048602">
                                            <p:txEl>
                                              <p:pRg st="7" end="7"/>
                                            </p:txEl>
                                          </p:spTgt>
                                        </p:tgtEl>
                                        <p:attrNameLst>
                                          <p:attrName>style.visibility</p:attrName>
                                        </p:attrNameLst>
                                      </p:cBhvr>
                                      <p:to>
                                        <p:strVal val="visible"/>
                                      </p:to>
                                    </p:set>
                                    <p:animEffect transition="in" filter="wipe(down)">
                                      <p:cBhvr>
                                        <p:cTn id="34" dur="500"/>
                                        <p:tgtEl>
                                          <p:spTgt spid="1048602">
                                            <p:txEl>
                                              <p:pRg st="7" end="7"/>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3145729"/>
                                        </p:tgtEl>
                                        <p:attrNameLst>
                                          <p:attrName>style.visibility</p:attrName>
                                        </p:attrNameLst>
                                      </p:cBhvr>
                                      <p:to>
                                        <p:strVal val="visible"/>
                                      </p:to>
                                    </p:set>
                                    <p:animEffect transition="in" filter="wipe(down)">
                                      <p:cBhvr>
                                        <p:cTn id="39" dur="500"/>
                                        <p:tgtEl>
                                          <p:spTgt spid="3145729"/>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blinds(horizontal)">
                                      <p:cBhvr>
                                        <p:cTn id="42" dur="500"/>
                                        <p:tgtEl>
                                          <p:spTgt spid="3"/>
                                        </p:tgtEl>
                                      </p:cBhvr>
                                    </p:animEffect>
                                  </p:childTnLst>
                                </p:cTn>
                              </p:par>
                              <p:par>
                                <p:cTn id="43" presetID="3" presetClass="entr" presetSubtype="10" fill="hold" grpId="0" nodeType="with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blinds(horizontal)">
                                      <p:cBhvr>
                                        <p:cTn id="45" dur="500"/>
                                        <p:tgtEl>
                                          <p:spTgt spid="4"/>
                                        </p:tgtEl>
                                      </p:cBhvr>
                                    </p:animEffect>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grpId="0" nodeType="clickEffect">
                                  <p:stCondLst>
                                    <p:cond delay="0"/>
                                  </p:stCondLst>
                                  <p:childTnLst>
                                    <p:set>
                                      <p:cBhvr>
                                        <p:cTn id="49" dur="1" fill="hold">
                                          <p:stCondLst>
                                            <p:cond delay="0"/>
                                          </p:stCondLst>
                                        </p:cTn>
                                        <p:tgtEl>
                                          <p:spTgt spid="1048607"/>
                                        </p:tgtEl>
                                        <p:attrNameLst>
                                          <p:attrName>style.visibility</p:attrName>
                                        </p:attrNameLst>
                                      </p:cBhvr>
                                      <p:to>
                                        <p:strVal val="visible"/>
                                      </p:to>
                                    </p:set>
                                    <p:animEffect transition="in" filter="blinds(horizontal)">
                                      <p:cBhvr>
                                        <p:cTn id="50"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5" grpId="0"/>
      <p:bldP spid="1048605" grpId="1"/>
      <p:bldP spid="1048607" grpId="0"/>
      <p:bldP spid="1048607" grpId="1"/>
      <p:bldP spid="1048608" grpId="0"/>
      <p:bldP spid="3" grpId="0"/>
      <p:bldP spid="5" grpId="0" bldLvl="0" animBg="1"/>
      <p:bldP spid="4" grpId="0" bldLvl="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nvSpPr>
        <p:spPr>
          <a:xfrm>
            <a:off x="236855" y="676275"/>
            <a:ext cx="11751310" cy="2829560"/>
          </a:xfrm>
          <a:prstGeom prst="roundRect">
            <a:avLst>
              <a:gd name="adj" fmla="val 16667"/>
            </a:avLst>
          </a:prstGeom>
          <a:noFill/>
          <a:ln w="63500" cap="flat" cmpd="sng">
            <a:solidFill>
              <a:schemeClr val="accent2"/>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 name="文本框 8"/>
          <p:cNvSpPr txBox="1"/>
          <p:nvPr/>
        </p:nvSpPr>
        <p:spPr>
          <a:xfrm>
            <a:off x="394335" y="733425"/>
            <a:ext cx="11502390" cy="1814830"/>
          </a:xfrm>
          <a:prstGeom prst="rect">
            <a:avLst/>
          </a:prstGeom>
          <a:noFill/>
        </p:spPr>
        <p:txBody>
          <a:bodyPr wrap="square">
            <a:spAutoFit/>
          </a:bodyPr>
          <a:lstStyle/>
          <a:p>
            <a:pPr algn="l"/>
            <a:r>
              <a:rPr lang="en-US" altLang="zh-CN" sz="2800">
                <a:latin typeface="Times New Roman" panose="02020603050405020304" charset="0"/>
                <a:cs typeface="Times New Roman" panose="02020603050405020304" charset="0"/>
                <a:sym typeface="+mn-ea"/>
              </a:rPr>
              <a:t>The government of Panama has said that half a million people risked their lives crossing the Darien Gap last year as they attempted to reach the US-Mexico border, the number more than doubled from the previous year. The jungle area is the only link between South and Central America.</a:t>
            </a:r>
            <a:endParaRPr lang="en-US" altLang="zh-CN" sz="2800">
              <a:latin typeface="Times New Roman" panose="02020603050405020304" charset="0"/>
              <a:cs typeface="Times New Roman" panose="02020603050405020304" charset="0"/>
              <a:sym typeface="+mn-ea"/>
            </a:endParaRPr>
          </a:p>
        </p:txBody>
      </p:sp>
      <p:sp>
        <p:nvSpPr>
          <p:cNvPr id="10" name="文本框 9"/>
          <p:cNvSpPr txBox="1"/>
          <p:nvPr/>
        </p:nvSpPr>
        <p:spPr>
          <a:xfrm>
            <a:off x="425450" y="2494280"/>
            <a:ext cx="11562715" cy="934085"/>
          </a:xfrm>
          <a:prstGeom prst="rect">
            <a:avLst/>
          </a:prstGeom>
          <a:noFill/>
        </p:spPr>
        <p:txBody>
          <a:bodyPr wrap="square" rtlCol="0">
            <a:noAutofit/>
          </a:bodyPr>
          <a:lstStyle/>
          <a:p>
            <a:pPr algn="l">
              <a:buClrTx/>
              <a:buSzTx/>
              <a:buFontTx/>
            </a:pPr>
            <a:r>
              <a:rPr sz="2500">
                <a:latin typeface="Times New Roman" panose="02020603050405020304" charset="0"/>
                <a:ea typeface="华文中宋" panose="02010600040101010101" charset="-122"/>
                <a:cs typeface="Times New Roman" panose="02020603050405020304" charset="0"/>
              </a:rPr>
              <a:t>巴拿马政府表示，去年有50万人冒着生命危险穿越达连隘口，试图到达美墨边境，这一数字比前一年增加了一倍多。丛林地区是连接南美洲和中美洲的唯一通道。</a:t>
            </a:r>
            <a:endParaRPr sz="2500">
              <a:latin typeface="Times New Roman" panose="02020603050405020304" charset="0"/>
              <a:ea typeface="华文中宋" panose="02010600040101010101" charset="-122"/>
              <a:cs typeface="Times New Roman" panose="02020603050405020304" charset="0"/>
            </a:endParaRPr>
          </a:p>
        </p:txBody>
      </p:sp>
      <p:sp>
        <p:nvSpPr>
          <p:cNvPr id="5" name="圆角矩形 4"/>
          <p:cNvSpPr/>
          <p:nvPr/>
        </p:nvSpPr>
        <p:spPr>
          <a:xfrm>
            <a:off x="245110" y="3937635"/>
            <a:ext cx="11751310" cy="2631440"/>
          </a:xfrm>
          <a:prstGeom prst="roundRect">
            <a:avLst>
              <a:gd name="adj" fmla="val 16667"/>
            </a:avLst>
          </a:prstGeom>
          <a:noFill/>
          <a:ln w="63500" cap="flat" cmpd="sng">
            <a:solidFill>
              <a:schemeClr val="accent6"/>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 name="文本框 5"/>
          <p:cNvSpPr txBox="1"/>
          <p:nvPr/>
        </p:nvSpPr>
        <p:spPr>
          <a:xfrm>
            <a:off x="384810" y="4062730"/>
            <a:ext cx="11603355" cy="1645285"/>
          </a:xfrm>
          <a:prstGeom prst="rect">
            <a:avLst/>
          </a:prstGeom>
          <a:noFill/>
        </p:spPr>
        <p:txBody>
          <a:bodyPr wrap="square">
            <a:noAutofit/>
          </a:bodyPr>
          <a:lstStyle/>
          <a:p>
            <a:pPr algn="l"/>
            <a:r>
              <a:rPr sz="2800">
                <a:latin typeface="Times New Roman" panose="02020603050405020304" charset="0"/>
                <a:cs typeface="Times New Roman" panose="02020603050405020304" charset="0"/>
                <a:sym typeface="+mn-ea"/>
              </a:rPr>
              <a:t>The British government says it</a:t>
            </a:r>
            <a:r>
              <a:rPr lang="en-US" sz="2800">
                <a:latin typeface="Times New Roman" panose="02020603050405020304" charset="0"/>
                <a:cs typeface="Times New Roman" panose="02020603050405020304" charset="0"/>
                <a:sym typeface="+mn-ea"/>
              </a:rPr>
              <a:t>’</a:t>
            </a:r>
            <a:r>
              <a:rPr sz="2800">
                <a:latin typeface="Times New Roman" panose="02020603050405020304" charset="0"/>
                <a:cs typeface="Times New Roman" panose="02020603050405020304" charset="0"/>
                <a:sym typeface="+mn-ea"/>
              </a:rPr>
              <a:t>s fulfilled a promise by the prime minister Rishi Sunak to clear a big backlog of outstanding asylum claims.</a:t>
            </a:r>
            <a:r>
              <a:rPr lang="en-US" sz="2800">
                <a:latin typeface="Times New Roman" panose="02020603050405020304" charset="0"/>
                <a:cs typeface="Times New Roman" panose="02020603050405020304" charset="0"/>
                <a:sym typeface="+mn-ea"/>
              </a:rPr>
              <a:t> </a:t>
            </a:r>
            <a:r>
              <a:rPr sz="2800">
                <a:latin typeface="Times New Roman" panose="02020603050405020304" charset="0"/>
                <a:cs typeface="Times New Roman" panose="02020603050405020304" charset="0"/>
                <a:sym typeface="+mn-ea"/>
              </a:rPr>
              <a:t>Tens of thousands of migrants have been stuck in the system.</a:t>
            </a:r>
            <a:endParaRPr sz="2800">
              <a:latin typeface="Times New Roman" panose="02020603050405020304" charset="0"/>
              <a:cs typeface="Times New Roman" panose="02020603050405020304" charset="0"/>
              <a:sym typeface="+mn-ea"/>
            </a:endParaRPr>
          </a:p>
        </p:txBody>
      </p:sp>
      <p:sp>
        <p:nvSpPr>
          <p:cNvPr id="14" name="文本框 13"/>
          <p:cNvSpPr txBox="1"/>
          <p:nvPr/>
        </p:nvSpPr>
        <p:spPr>
          <a:xfrm>
            <a:off x="347980" y="5459095"/>
            <a:ext cx="11786235" cy="860425"/>
          </a:xfrm>
          <a:prstGeom prst="rect">
            <a:avLst/>
          </a:prstGeom>
          <a:noFill/>
        </p:spPr>
        <p:txBody>
          <a:bodyPr wrap="square" rtlCol="0">
            <a:spAutoFit/>
          </a:bodyPr>
          <a:lstStyle/>
          <a:p>
            <a:pPr algn="l">
              <a:buClrTx/>
              <a:buSzTx/>
              <a:buFontTx/>
            </a:pPr>
            <a:r>
              <a:rPr sz="2500">
                <a:latin typeface="Times New Roman" panose="02020603050405020304" charset="0"/>
                <a:ea typeface="华文中宋" panose="02010600040101010101" charset="-122"/>
                <a:cs typeface="Times New Roman" panose="02020603050405020304" charset="0"/>
              </a:rPr>
              <a:t>英国政府表示，已履行首相苏纳克的承诺，清理大量积压的未处理庇护申请</a:t>
            </a:r>
            <a:r>
              <a:rPr lang="zh-CN" sz="2500">
                <a:latin typeface="Times New Roman" panose="02020603050405020304" charset="0"/>
                <a:ea typeface="华文中宋" panose="02010600040101010101" charset="-122"/>
                <a:cs typeface="Times New Roman" panose="02020603050405020304" charset="0"/>
              </a:rPr>
              <a:t>。</a:t>
            </a:r>
            <a:r>
              <a:rPr sz="2500">
                <a:latin typeface="Times New Roman" panose="02020603050405020304" charset="0"/>
                <a:ea typeface="华文中宋" panose="02010600040101010101" charset="-122"/>
                <a:cs typeface="Times New Roman" panose="02020603050405020304" charset="0"/>
              </a:rPr>
              <a:t>成千上万的移民被困在这个体系中。</a:t>
            </a:r>
            <a:endParaRPr sz="2500">
              <a:latin typeface="Times New Roman" panose="02020603050405020304" charset="0"/>
              <a:ea typeface="华文中宋" panose="02010600040101010101" charset="-122"/>
              <a:cs typeface="Times New Roman" panose="02020603050405020304" charset="0"/>
            </a:endParaRPr>
          </a:p>
        </p:txBody>
      </p:sp>
      <p:sp>
        <p:nvSpPr>
          <p:cNvPr id="2" name="文本框 16"/>
          <p:cNvSpPr txBox="1"/>
          <p:nvPr>
            <p:custDataLst>
              <p:tags r:id="rId1"/>
            </p:custDataLst>
          </p:nvPr>
        </p:nvSpPr>
        <p:spPr>
          <a:xfrm>
            <a:off x="0" y="0"/>
            <a:ext cx="2097405" cy="521970"/>
          </a:xfrm>
          <a:prstGeom prst="rect">
            <a:avLst/>
          </a:prstGeom>
          <a:solidFill>
            <a:schemeClr val="accent6"/>
          </a:solidFill>
        </p:spPr>
        <p:txBody>
          <a:bodyPr wrap="square" rtlCol="0">
            <a:spAutoFit/>
          </a:bodyPr>
          <a:lstStyle/>
          <a:p>
            <a:pPr algn="ctr"/>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custDataLst>
              <p:tags r:id="rId1"/>
            </p:custDataLst>
          </p:nvPr>
        </p:nvSpPr>
        <p:spPr>
          <a:xfrm>
            <a:off x="322580" y="279400"/>
            <a:ext cx="11633200" cy="1014730"/>
          </a:xfrm>
          <a:prstGeom prst="rect">
            <a:avLst/>
          </a:prstGeom>
          <a:noFill/>
        </p:spPr>
        <p:txBody>
          <a:bodyPr wrap="square" rtlCol="0" anchor="t">
            <a:spAutoFit/>
          </a:bodyPr>
          <a:p>
            <a:pPr algn="ctr">
              <a:buClrTx/>
              <a:buSzTx/>
              <a:buFontTx/>
            </a:pPr>
            <a:r>
              <a:rPr lang="en-US" altLang="zh-CN" sz="3200" b="1">
                <a:sym typeface="+mn-ea"/>
              </a:rPr>
              <a:t>1. UK cancer rates among worst of wealthy countries </a:t>
            </a:r>
            <a:endParaRPr lang="en-US" altLang="zh-CN" sz="3200" b="1">
              <a:sym typeface="+mn-ea"/>
            </a:endParaRPr>
          </a:p>
          <a:p>
            <a:pPr algn="ctr">
              <a:buClrTx/>
              <a:buSzTx/>
              <a:buFontTx/>
            </a:pPr>
            <a:r>
              <a:rPr sz="2800" b="1" kern="0">
                <a:solidFill>
                  <a:srgbClr val="ED7D31"/>
                </a:solidFill>
                <a:latin typeface="微软雅黑" panose="020B0503020204020204" charset="-122"/>
                <a:ea typeface="微软雅黑" panose="020B0503020204020204" charset="-122"/>
                <a:cs typeface="Arial" panose="020B0604020202020204" pitchFamily="34" charset="0"/>
                <a:sym typeface="+mn-ea"/>
              </a:rPr>
              <a:t>英国癌症发病率在富裕国家中</a:t>
            </a:r>
            <a:r>
              <a:rPr lang="zh-CN" sz="2800" b="1" kern="0">
                <a:solidFill>
                  <a:srgbClr val="ED7D31"/>
                </a:solidFill>
                <a:latin typeface="微软雅黑" panose="020B0503020204020204" charset="-122"/>
                <a:ea typeface="微软雅黑" panose="020B0503020204020204" charset="-122"/>
                <a:cs typeface="Arial" panose="020B0604020202020204" pitchFamily="34" charset="0"/>
                <a:sym typeface="+mn-ea"/>
              </a:rPr>
              <a:t>情况堪忧</a:t>
            </a:r>
            <a:endParaRPr lang="zh-CN" sz="2800" b="1" kern="0">
              <a:solidFill>
                <a:srgbClr val="ED7D31"/>
              </a:solidFill>
              <a:latin typeface="微软雅黑" panose="020B0503020204020204" charset="-122"/>
              <a:ea typeface="微软雅黑" panose="020B0503020204020204" charset="-122"/>
              <a:cs typeface="Arial" panose="020B0604020202020204" pitchFamily="34" charset="0"/>
              <a:sym typeface="+mn-ea"/>
            </a:endParaRPr>
          </a:p>
        </p:txBody>
      </p:sp>
      <p:pic>
        <p:nvPicPr>
          <p:cNvPr id="4" name="图片 3"/>
          <p:cNvPicPr>
            <a:picLocks noChangeAspect="1"/>
          </p:cNvPicPr>
          <p:nvPr/>
        </p:nvPicPr>
        <p:blipFill>
          <a:blip r:embed="rId2"/>
          <a:stretch>
            <a:fillRect/>
          </a:stretch>
        </p:blipFill>
        <p:spPr>
          <a:xfrm>
            <a:off x="3014980" y="1739265"/>
            <a:ext cx="6162675" cy="377190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5715" y="371475"/>
            <a:ext cx="12192635" cy="6621145"/>
          </a:xfrm>
          <a:prstGeom prst="rect">
            <a:avLst/>
          </a:prstGeom>
          <a:noFill/>
        </p:spPr>
        <p:txBody>
          <a:bodyPr wrap="square" rtlCol="0" anchor="t">
            <a:spAutoFit/>
          </a:bodyPr>
          <a:p>
            <a:pPr algn="just" fontAlgn="auto">
              <a:lnSpc>
                <a:spcPts val="2680"/>
              </a:lnSpc>
            </a:pPr>
            <a:r>
              <a:rPr lang="en-US" altLang="zh-CN" sz="2400">
                <a:latin typeface="Times New Roman" panose="02020603050405020304" charset="0"/>
                <a:cs typeface="Times New Roman" panose="02020603050405020304" charset="0"/>
              </a:rPr>
              <a:t>     </a:t>
            </a:r>
            <a:r>
              <a:rPr sz="2400">
                <a:latin typeface="Times New Roman" panose="02020603050405020304" charset="0"/>
                <a:cs typeface="Times New Roman" panose="02020603050405020304" charset="0"/>
              </a:rPr>
              <a:t>Survival rates in the UK for several common cancers are among the worst in </a:t>
            </a:r>
            <a:r>
              <a:rPr lang="en-US" sz="2400">
                <a:latin typeface="Times New Roman" panose="02020603050405020304" charset="0"/>
                <a:cs typeface="Times New Roman" panose="02020603050405020304" charset="0"/>
              </a:rPr>
              <a:t>___________ (</a:t>
            </a:r>
            <a:r>
              <a:rPr sz="2400">
                <a:latin typeface="Times New Roman" panose="02020603050405020304" charset="0"/>
                <a:cs typeface="Times New Roman" panose="02020603050405020304" charset="0"/>
              </a:rPr>
              <a:t>comparab</a:t>
            </a:r>
            <a:r>
              <a:rPr lang="en-US" sz="2400">
                <a:latin typeface="Times New Roman" panose="02020603050405020304" charset="0"/>
                <a:cs typeface="Times New Roman" panose="02020603050405020304" charset="0"/>
              </a:rPr>
              <a:t>e)</a:t>
            </a:r>
            <a:r>
              <a:rPr sz="2400">
                <a:latin typeface="Times New Roman" panose="02020603050405020304" charset="0"/>
                <a:cs typeface="Times New Roman" panose="02020603050405020304" charset="0"/>
              </a:rPr>
              <a:t> wealthy countries.</a:t>
            </a:r>
            <a:endParaRPr sz="2400">
              <a:latin typeface="Times New Roman" panose="02020603050405020304" charset="0"/>
              <a:cs typeface="Times New Roman" panose="02020603050405020304" charset="0"/>
            </a:endParaRPr>
          </a:p>
          <a:p>
            <a:pPr algn="just" fontAlgn="auto">
              <a:lnSpc>
                <a:spcPts val="2680"/>
              </a:lnSpc>
            </a:pPr>
            <a:r>
              <a:rPr lang="en-US" sz="2400">
                <a:latin typeface="Times New Roman" panose="02020603050405020304" charset="0"/>
                <a:cs typeface="Times New Roman" panose="02020603050405020304" charset="0"/>
              </a:rPr>
              <a:t>     </a:t>
            </a:r>
            <a:r>
              <a:rPr sz="2400">
                <a:latin typeface="Times New Roman" panose="02020603050405020304" charset="0"/>
                <a:cs typeface="Times New Roman" panose="02020603050405020304" charset="0"/>
              </a:rPr>
              <a:t>Researchers analysed six types of cancer with </a:t>
            </a:r>
            <a:r>
              <a:rPr lang="en-US" sz="2400">
                <a:latin typeface="Times New Roman" panose="02020603050405020304" charset="0"/>
                <a:cs typeface="Times New Roman" panose="02020603050405020304" charset="0"/>
              </a:rPr>
              <a:t>___</a:t>
            </a:r>
            <a:r>
              <a:rPr sz="2400">
                <a:latin typeface="Times New Roman" panose="02020603050405020304" charset="0"/>
                <a:cs typeface="Times New Roman" panose="02020603050405020304" charset="0"/>
              </a:rPr>
              <a:t> average five-year survival rate in Britain of just 16 per cent —lung, liver, brain, oesophageal, pancreatic and stomach. More than 90,000 people </a:t>
            </a:r>
            <a:r>
              <a:rPr lang="en-US" sz="2400">
                <a:latin typeface="Times New Roman" panose="02020603050405020304" charset="0"/>
                <a:cs typeface="Times New Roman" panose="02020603050405020304" charset="0"/>
              </a:rPr>
              <a:t>________________ (</a:t>
            </a:r>
            <a:r>
              <a:rPr sz="2400">
                <a:latin typeface="Times New Roman" panose="02020603050405020304" charset="0"/>
                <a:cs typeface="Times New Roman" panose="02020603050405020304" charset="0"/>
              </a:rPr>
              <a:t>diagnose</a:t>
            </a:r>
            <a:r>
              <a:rPr lang="en-US" sz="2400">
                <a:latin typeface="Times New Roman" panose="02020603050405020304" charset="0"/>
                <a:cs typeface="Times New Roman" panose="02020603050405020304" charset="0"/>
              </a:rPr>
              <a:t>)</a:t>
            </a:r>
            <a:r>
              <a:rPr sz="2400">
                <a:latin typeface="Times New Roman" panose="02020603050405020304" charset="0"/>
                <a:cs typeface="Times New Roman" panose="02020603050405020304" charset="0"/>
              </a:rPr>
              <a:t> with these conditions in the UK each year, and they account for more than 67,000 deaths annually — about 40 per cent of UK cancer rates among worst of wealthy countries all cancer deaths. </a:t>
            </a:r>
            <a:r>
              <a:rPr lang="en-US" sz="2400">
                <a:latin typeface="Times New Roman" panose="02020603050405020304" charset="0"/>
                <a:cs typeface="Times New Roman" panose="02020603050405020304" charset="0"/>
              </a:rPr>
              <a:t>___</a:t>
            </a:r>
            <a:r>
              <a:rPr sz="2400">
                <a:latin typeface="Times New Roman" panose="02020603050405020304" charset="0"/>
                <a:cs typeface="Times New Roman" panose="02020603050405020304" charset="0"/>
              </a:rPr>
              <a:t> 33 countries with roughly comparable wealth and income levels, the UK </a:t>
            </a:r>
            <a:r>
              <a:rPr lang="en-US" sz="2400">
                <a:latin typeface="Times New Roman" panose="02020603050405020304" charset="0"/>
                <a:cs typeface="Times New Roman" panose="02020603050405020304" charset="0"/>
              </a:rPr>
              <a:t>_____ (</a:t>
            </a:r>
            <a:r>
              <a:rPr sz="2400">
                <a:latin typeface="Times New Roman" panose="02020603050405020304" charset="0"/>
                <a:cs typeface="Times New Roman" panose="02020603050405020304" charset="0"/>
              </a:rPr>
              <a:t>rank</a:t>
            </a:r>
            <a:r>
              <a:rPr lang="en-US" sz="2400">
                <a:latin typeface="Times New Roman" panose="02020603050405020304" charset="0"/>
                <a:cs typeface="Times New Roman" panose="02020603050405020304" charset="0"/>
              </a:rPr>
              <a:t>)</a:t>
            </a:r>
            <a:r>
              <a:rPr sz="2400">
                <a:latin typeface="Times New Roman" panose="02020603050405020304" charset="0"/>
                <a:cs typeface="Times New Roman" panose="02020603050405020304" charset="0"/>
              </a:rPr>
              <a:t> as low as 28th for five-year survival for both stomach and lung cancer, according to the Less Survivable Cancers Taskforce.</a:t>
            </a:r>
            <a:endParaRPr sz="2400">
              <a:latin typeface="Times New Roman" panose="02020603050405020304" charset="0"/>
              <a:cs typeface="Times New Roman" panose="02020603050405020304" charset="0"/>
            </a:endParaRPr>
          </a:p>
          <a:p>
            <a:pPr algn="just" fontAlgn="auto">
              <a:lnSpc>
                <a:spcPts val="2680"/>
              </a:lnSpc>
            </a:pPr>
            <a:r>
              <a:rPr lang="en-US" sz="2400">
                <a:latin typeface="Times New Roman" panose="02020603050405020304" charset="0"/>
                <a:cs typeface="Times New Roman" panose="02020603050405020304" charset="0"/>
              </a:rPr>
              <a:t>     </a:t>
            </a:r>
            <a:r>
              <a:rPr sz="2400">
                <a:latin typeface="Times New Roman" panose="02020603050405020304" charset="0"/>
                <a:cs typeface="Times New Roman" panose="02020603050405020304" charset="0"/>
              </a:rPr>
              <a:t>The countries with the highest five-year survival rates for the six cancers included South Korea, Belgium, the US and Australia. The report found that </a:t>
            </a:r>
            <a:r>
              <a:rPr lang="en-US" sz="2400">
                <a:latin typeface="Times New Roman" panose="02020603050405020304" charset="0"/>
                <a:cs typeface="Times New Roman" panose="02020603050405020304" charset="0"/>
              </a:rPr>
              <a:t>___</a:t>
            </a:r>
            <a:r>
              <a:rPr sz="2400">
                <a:latin typeface="Times New Roman" panose="02020603050405020304" charset="0"/>
                <a:cs typeface="Times New Roman" panose="02020603050405020304" charset="0"/>
              </a:rPr>
              <a:t> survival rates in the UK equalled </a:t>
            </a:r>
            <a:r>
              <a:rPr lang="en-US" sz="2400">
                <a:latin typeface="Times New Roman" panose="02020603050405020304" charset="0"/>
                <a:cs typeface="Times New Roman" panose="02020603050405020304" charset="0"/>
              </a:rPr>
              <a:t>______</a:t>
            </a:r>
            <a:r>
              <a:rPr sz="2400">
                <a:latin typeface="Times New Roman" panose="02020603050405020304" charset="0"/>
                <a:cs typeface="Times New Roman" panose="02020603050405020304" charset="0"/>
              </a:rPr>
              <a:t> of these countries, more than 8,000 lives would be saved annually. </a:t>
            </a:r>
            <a:endParaRPr sz="2400">
              <a:latin typeface="Times New Roman" panose="02020603050405020304" charset="0"/>
              <a:cs typeface="Times New Roman" panose="02020603050405020304" charset="0"/>
            </a:endParaRPr>
          </a:p>
          <a:p>
            <a:pPr algn="just" fontAlgn="auto">
              <a:lnSpc>
                <a:spcPts val="2680"/>
              </a:lnSpc>
            </a:pPr>
            <a:r>
              <a:rPr lang="en-US" sz="2400">
                <a:latin typeface="Times New Roman" panose="02020603050405020304" charset="0"/>
                <a:cs typeface="Times New Roman" panose="02020603050405020304" charset="0"/>
              </a:rPr>
              <a:t>     </a:t>
            </a:r>
            <a:r>
              <a:rPr sz="2400">
                <a:latin typeface="Times New Roman" panose="02020603050405020304" charset="0"/>
                <a:cs typeface="Times New Roman" panose="02020603050405020304" charset="0"/>
              </a:rPr>
              <a:t>The poor performance is likely </a:t>
            </a:r>
            <a:r>
              <a:rPr lang="en-US" sz="2400">
                <a:latin typeface="Times New Roman" panose="02020603050405020304" charset="0"/>
                <a:cs typeface="Times New Roman" panose="02020603050405020304" charset="0"/>
              </a:rPr>
              <a:t>________ (</a:t>
            </a:r>
            <a:r>
              <a:rPr sz="2400">
                <a:latin typeface="Times New Roman" panose="02020603050405020304" charset="0"/>
                <a:cs typeface="Times New Roman" panose="02020603050405020304" charset="0"/>
              </a:rPr>
              <a:t>reflect</a:t>
            </a:r>
            <a:r>
              <a:rPr lang="en-US" sz="2400">
                <a:latin typeface="Times New Roman" panose="02020603050405020304" charset="0"/>
                <a:cs typeface="Times New Roman" panose="02020603050405020304" charset="0"/>
              </a:rPr>
              <a:t>)</a:t>
            </a:r>
            <a:r>
              <a:rPr sz="2400">
                <a:latin typeface="Times New Roman" panose="02020603050405020304" charset="0"/>
                <a:cs typeface="Times New Roman" panose="02020603050405020304" charset="0"/>
              </a:rPr>
              <a:t> delayed diagnoses and slow access to treatment, the task force said. </a:t>
            </a:r>
            <a:endParaRPr sz="2400">
              <a:latin typeface="Times New Roman" panose="02020603050405020304" charset="0"/>
              <a:cs typeface="Times New Roman" panose="02020603050405020304" charset="0"/>
            </a:endParaRPr>
          </a:p>
          <a:p>
            <a:pPr algn="just" fontAlgn="auto">
              <a:lnSpc>
                <a:spcPts val="2680"/>
              </a:lnSpc>
            </a:pPr>
            <a:r>
              <a:rPr lang="en-US" sz="2400">
                <a:latin typeface="Times New Roman" panose="02020603050405020304" charset="0"/>
                <a:cs typeface="Times New Roman" panose="02020603050405020304" charset="0"/>
              </a:rPr>
              <a:t>     </a:t>
            </a:r>
            <a:r>
              <a:rPr sz="2400">
                <a:latin typeface="Times New Roman" panose="02020603050405020304" charset="0"/>
                <a:cs typeface="Times New Roman" panose="02020603050405020304" charset="0"/>
              </a:rPr>
              <a:t>Many patients with a </a:t>
            </a:r>
            <a:r>
              <a:rPr lang="en-US" sz="2400">
                <a:latin typeface="Times New Roman" panose="02020603050405020304" charset="0"/>
                <a:cs typeface="Times New Roman" panose="02020603050405020304" charset="0"/>
              </a:rPr>
              <a:t>_____________ (</a:t>
            </a:r>
            <a:r>
              <a:rPr sz="2400">
                <a:latin typeface="Times New Roman" panose="02020603050405020304" charset="0"/>
                <a:cs typeface="Times New Roman" panose="02020603050405020304" charset="0"/>
              </a:rPr>
              <a:t>survivable</a:t>
            </a:r>
            <a:r>
              <a:rPr lang="en-US" sz="2400">
                <a:latin typeface="Times New Roman" panose="02020603050405020304" charset="0"/>
                <a:cs typeface="Times New Roman" panose="02020603050405020304" charset="0"/>
              </a:rPr>
              <a:t>)</a:t>
            </a:r>
            <a:r>
              <a:rPr sz="2400">
                <a:latin typeface="Times New Roman" panose="02020603050405020304" charset="0"/>
                <a:cs typeface="Times New Roman" panose="02020603050405020304" charset="0"/>
              </a:rPr>
              <a:t> cancer will be diagnosed only after an emergency </a:t>
            </a:r>
            <a:r>
              <a:rPr lang="en-US" sz="2600">
                <a:solidFill>
                  <a:srgbClr val="0000FF"/>
                </a:solidFill>
                <a:latin typeface="Times New Roman" panose="02020603050405020304" charset="0"/>
                <a:cs typeface="Times New Roman" panose="02020603050405020304" charset="0"/>
              </a:rPr>
              <a:t>admission</a:t>
            </a:r>
            <a:r>
              <a:rPr sz="2400">
                <a:latin typeface="Times New Roman" panose="02020603050405020304" charset="0"/>
                <a:cs typeface="Times New Roman" panose="02020603050405020304" charset="0"/>
              </a:rPr>
              <a:t> to hospital or an urgent GP </a:t>
            </a:r>
            <a:r>
              <a:rPr lang="en-US" sz="2600">
                <a:solidFill>
                  <a:srgbClr val="0000FF"/>
                </a:solidFill>
                <a:latin typeface="Times New Roman" panose="02020603050405020304" charset="0"/>
                <a:cs typeface="Times New Roman" panose="02020603050405020304" charset="0"/>
              </a:rPr>
              <a:t>referral</a:t>
            </a:r>
            <a:r>
              <a:rPr sz="2400">
                <a:latin typeface="Times New Roman" panose="02020603050405020304" charset="0"/>
                <a:cs typeface="Times New Roman" panose="02020603050405020304" charset="0"/>
              </a:rPr>
              <a:t> after </a:t>
            </a:r>
            <a:r>
              <a:rPr lang="en-US" sz="2400">
                <a:latin typeface="Times New Roman" panose="02020603050405020304" charset="0"/>
                <a:cs typeface="Times New Roman" panose="02020603050405020304" charset="0"/>
              </a:rPr>
              <a:t>___________ (</a:t>
            </a:r>
            <a:r>
              <a:rPr sz="2400">
                <a:latin typeface="Times New Roman" panose="02020603050405020304" charset="0"/>
                <a:cs typeface="Times New Roman" panose="02020603050405020304" charset="0"/>
              </a:rPr>
              <a:t>symptom</a:t>
            </a:r>
            <a:r>
              <a:rPr lang="en-US" sz="2400">
                <a:latin typeface="Times New Roman" panose="02020603050405020304" charset="0"/>
                <a:cs typeface="Times New Roman" panose="02020603050405020304" charset="0"/>
              </a:rPr>
              <a:t>)</a:t>
            </a:r>
            <a:r>
              <a:rPr sz="2400">
                <a:latin typeface="Times New Roman" panose="02020603050405020304" charset="0"/>
                <a:cs typeface="Times New Roman" panose="02020603050405020304" charset="0"/>
              </a:rPr>
              <a:t> have become severe. For instance, seven out of ten patients in the UK receive no treatment at all for pancreatic cancer and of the 10,000 people diagnosed annually, just 10 per cent receive surgery, the only potential cure.</a:t>
            </a:r>
            <a:endParaRPr sz="2400">
              <a:latin typeface="Times New Roman" panose="02020603050405020304" charset="0"/>
              <a:cs typeface="Times New Roman" panose="02020603050405020304" charset="0"/>
            </a:endParaRPr>
          </a:p>
        </p:txBody>
      </p:sp>
      <p:sp>
        <p:nvSpPr>
          <p:cNvPr id="10" name="文本框 16"/>
          <p:cNvSpPr txBox="1"/>
          <p:nvPr>
            <p:custDataLst>
              <p:tags r:id="rId1"/>
            </p:custDataLst>
          </p:nvPr>
        </p:nvSpPr>
        <p:spPr>
          <a:xfrm>
            <a:off x="-19050" y="0"/>
            <a:ext cx="2268220" cy="445135"/>
          </a:xfrm>
          <a:prstGeom prst="rect">
            <a:avLst/>
          </a:prstGeom>
          <a:solidFill>
            <a:srgbClr val="70AD47"/>
          </a:solidFill>
        </p:spPr>
        <p:txBody>
          <a:bodyPr wrap="square" rtlCol="0">
            <a:spAutoFit/>
          </a:bodyPr>
          <a:p>
            <a:pPr lvl="0" algn="l">
              <a:buClrTx/>
              <a:buSzTx/>
              <a:buFontTx/>
            </a:pPr>
            <a:r>
              <a:rPr kumimoji="1" lang="en-US" altLang="zh-CN" sz="2300" b="1" dirty="0">
                <a:solidFill>
                  <a:sysClr val="window" lastClr="FFFFFF"/>
                </a:solidFill>
                <a:latin typeface="Times New Roman" panose="02020603050405020304" charset="0"/>
                <a:cs typeface="Times New Roman" panose="02020603050405020304" charset="0"/>
                <a:sym typeface="微软雅黑" panose="020B0503020204020204" charset="-122"/>
              </a:rPr>
              <a:t>Text Completion</a:t>
            </a:r>
            <a:endParaRPr kumimoji="1" lang="en-US" altLang="zh-CN" sz="2300" b="1" dirty="0">
              <a:solidFill>
                <a:sysClr val="window" lastClr="FFFFFF"/>
              </a:solidFill>
              <a:latin typeface="Times New Roman" panose="02020603050405020304" charset="0"/>
              <a:cs typeface="Times New Roman" panose="02020603050405020304" charset="0"/>
              <a:sym typeface="微软雅黑" panose="020B0503020204020204" charset="-122"/>
            </a:endParaRPr>
          </a:p>
        </p:txBody>
      </p:sp>
      <p:sp>
        <p:nvSpPr>
          <p:cNvPr id="14" name="文本框 13"/>
          <p:cNvSpPr txBox="1"/>
          <p:nvPr>
            <p:custDataLst>
              <p:tags r:id="rId2"/>
            </p:custDataLst>
          </p:nvPr>
        </p:nvSpPr>
        <p:spPr>
          <a:xfrm>
            <a:off x="2466340" y="0"/>
            <a:ext cx="7781925" cy="445135"/>
          </a:xfrm>
          <a:prstGeom prst="rect">
            <a:avLst/>
          </a:prstGeom>
          <a:noFill/>
        </p:spPr>
        <p:txBody>
          <a:bodyPr wrap="square" rtlCol="0" anchor="t">
            <a:spAutoFit/>
          </a:bodyPr>
          <a:p>
            <a:pPr algn="l">
              <a:buClrTx/>
              <a:buSzTx/>
              <a:buFontTx/>
            </a:pPr>
            <a:r>
              <a:rPr lang="en-US" sz="2300" b="1" i="1">
                <a:solidFill>
                  <a:srgbClr val="ED7D31"/>
                </a:solidFill>
                <a:latin typeface="微软雅黑" panose="020B0503020204020204" charset="-122"/>
                <a:ea typeface="微软雅黑" panose="020B0503020204020204" charset="-122"/>
                <a:cs typeface="微软雅黑" panose="020B0503020204020204" charset="-122"/>
                <a:sym typeface="+mn-ea"/>
              </a:rPr>
              <a:t>The Times </a:t>
            </a:r>
            <a:r>
              <a:rPr lang="en-US" sz="2300" b="1">
                <a:solidFill>
                  <a:srgbClr val="ED7D31"/>
                </a:solidFill>
                <a:latin typeface="微软雅黑" panose="020B0503020204020204" charset="-122"/>
                <a:ea typeface="微软雅黑" panose="020B0503020204020204" charset="-122"/>
                <a:cs typeface="微软雅黑" panose="020B0503020204020204" charset="-122"/>
                <a:sym typeface="+mn-ea"/>
              </a:rPr>
              <a:t> (4th </a:t>
            </a:r>
            <a:r>
              <a:rPr sz="2300" b="1">
                <a:solidFill>
                  <a:srgbClr val="ED7D31"/>
                </a:solidFill>
                <a:latin typeface="微软雅黑" panose="020B0503020204020204" charset="-122"/>
                <a:ea typeface="微软雅黑" panose="020B0503020204020204" charset="-122"/>
                <a:cs typeface="微软雅黑" panose="020B0503020204020204" charset="-122"/>
                <a:sym typeface="+mn-ea"/>
              </a:rPr>
              <a:t>January</a:t>
            </a:r>
            <a:r>
              <a:rPr lang="en-US" sz="2300" b="1">
                <a:solidFill>
                  <a:srgbClr val="ED7D31"/>
                </a:solidFill>
                <a:latin typeface="微软雅黑" panose="020B0503020204020204" charset="-122"/>
                <a:ea typeface="微软雅黑" panose="020B0503020204020204" charset="-122"/>
                <a:cs typeface="微软雅黑" panose="020B0503020204020204" charset="-122"/>
                <a:sym typeface="+mn-ea"/>
              </a:rPr>
              <a:t> 2024 P4 )</a:t>
            </a:r>
            <a:endParaRPr sz="2300" b="1">
              <a:solidFill>
                <a:srgbClr val="ED7D31"/>
              </a:solidFill>
              <a:latin typeface="微软雅黑" panose="020B0503020204020204" charset="-122"/>
              <a:ea typeface="微软雅黑" panose="020B0503020204020204" charset="-122"/>
              <a:cs typeface="微软雅黑" panose="020B0503020204020204" charset="-122"/>
              <a:sym typeface="+mn-ea"/>
            </a:endParaRPr>
          </a:p>
        </p:txBody>
      </p:sp>
      <p:sp>
        <p:nvSpPr>
          <p:cNvPr id="2" name="文本框 1"/>
          <p:cNvSpPr txBox="1"/>
          <p:nvPr/>
        </p:nvSpPr>
        <p:spPr>
          <a:xfrm>
            <a:off x="10351770" y="289560"/>
            <a:ext cx="1910715" cy="491490"/>
          </a:xfrm>
          <a:prstGeom prst="rect">
            <a:avLst/>
          </a:prstGeom>
          <a:noFill/>
        </p:spPr>
        <p:txBody>
          <a:bodyPr wrap="square" rtlCol="0" anchor="t">
            <a:spAutoFit/>
          </a:bodyPr>
          <a:p>
            <a:r>
              <a:rPr lang="zh-CN" altLang="en-US" sz="2600">
                <a:solidFill>
                  <a:srgbClr val="FF0000"/>
                </a:solidFill>
                <a:latin typeface="Times New Roman" panose="02020603050405020304" charset="0"/>
                <a:cs typeface="Times New Roman" panose="02020603050405020304" charset="0"/>
                <a:sym typeface="+mn-ea"/>
              </a:rPr>
              <a:t>comparably</a:t>
            </a:r>
            <a:endParaRPr lang="zh-CN" altLang="en-US" sz="2600">
              <a:solidFill>
                <a:srgbClr val="FF0000"/>
              </a:solidFill>
              <a:latin typeface="Times New Roman" panose="02020603050405020304" charset="0"/>
              <a:cs typeface="Times New Roman" panose="02020603050405020304" charset="0"/>
              <a:sym typeface="+mn-ea"/>
            </a:endParaRPr>
          </a:p>
        </p:txBody>
      </p:sp>
      <p:sp>
        <p:nvSpPr>
          <p:cNvPr id="3" name="文本框 2"/>
          <p:cNvSpPr txBox="1"/>
          <p:nvPr/>
        </p:nvSpPr>
        <p:spPr>
          <a:xfrm>
            <a:off x="6137275" y="998220"/>
            <a:ext cx="554990" cy="491490"/>
          </a:xfrm>
          <a:prstGeom prst="rect">
            <a:avLst/>
          </a:prstGeom>
          <a:noFill/>
        </p:spPr>
        <p:txBody>
          <a:bodyPr wrap="square" rtlCol="0" anchor="t">
            <a:spAutoFit/>
          </a:bodyPr>
          <a:p>
            <a:r>
              <a:rPr lang="zh-CN" altLang="en-US" sz="2600">
                <a:solidFill>
                  <a:srgbClr val="FF0000"/>
                </a:solidFill>
                <a:latin typeface="Times New Roman" panose="02020603050405020304" charset="0"/>
                <a:cs typeface="Times New Roman" panose="02020603050405020304" charset="0"/>
                <a:sym typeface="+mn-ea"/>
              </a:rPr>
              <a:t>an</a:t>
            </a:r>
            <a:endParaRPr lang="zh-CN" altLang="en-US" sz="2600">
              <a:solidFill>
                <a:srgbClr val="FF0000"/>
              </a:solidFill>
              <a:latin typeface="Times New Roman" panose="02020603050405020304" charset="0"/>
              <a:cs typeface="Times New Roman" panose="02020603050405020304" charset="0"/>
              <a:sym typeface="+mn-ea"/>
            </a:endParaRPr>
          </a:p>
        </p:txBody>
      </p:sp>
      <p:sp>
        <p:nvSpPr>
          <p:cNvPr id="4" name="文本框 3"/>
          <p:cNvSpPr txBox="1"/>
          <p:nvPr/>
        </p:nvSpPr>
        <p:spPr>
          <a:xfrm>
            <a:off x="1118870" y="1661795"/>
            <a:ext cx="2896235" cy="491490"/>
          </a:xfrm>
          <a:prstGeom prst="rect">
            <a:avLst/>
          </a:prstGeom>
          <a:noFill/>
        </p:spPr>
        <p:txBody>
          <a:bodyPr wrap="square" rtlCol="0" anchor="t">
            <a:spAutoFit/>
          </a:bodyPr>
          <a:p>
            <a:r>
              <a:rPr lang="zh-CN" altLang="en-US" sz="2600">
                <a:solidFill>
                  <a:srgbClr val="FF0000"/>
                </a:solidFill>
                <a:latin typeface="Times New Roman" panose="02020603050405020304" charset="0"/>
                <a:cs typeface="Times New Roman" panose="02020603050405020304" charset="0"/>
                <a:sym typeface="+mn-ea"/>
              </a:rPr>
              <a:t>will be diagnosed</a:t>
            </a:r>
            <a:r>
              <a:rPr lang="zh-CN" altLang="en-US" sz="2600">
                <a:latin typeface="Times New Roman" panose="02020603050405020304" charset="0"/>
                <a:cs typeface="Times New Roman" panose="02020603050405020304" charset="0"/>
                <a:sym typeface="+mn-ea"/>
              </a:rPr>
              <a:t> </a:t>
            </a:r>
            <a:endParaRPr lang="zh-CN" altLang="en-US" sz="2600">
              <a:latin typeface="Times New Roman" panose="02020603050405020304" charset="0"/>
              <a:cs typeface="Times New Roman" panose="02020603050405020304" charset="0"/>
              <a:sym typeface="+mn-ea"/>
            </a:endParaRPr>
          </a:p>
        </p:txBody>
      </p:sp>
      <p:sp>
        <p:nvSpPr>
          <p:cNvPr id="6" name="文本框 5"/>
          <p:cNvSpPr txBox="1"/>
          <p:nvPr/>
        </p:nvSpPr>
        <p:spPr>
          <a:xfrm>
            <a:off x="5726430" y="2353945"/>
            <a:ext cx="751205" cy="491490"/>
          </a:xfrm>
          <a:prstGeom prst="rect">
            <a:avLst/>
          </a:prstGeom>
          <a:noFill/>
        </p:spPr>
        <p:txBody>
          <a:bodyPr wrap="square" rtlCol="0" anchor="t">
            <a:spAutoFit/>
          </a:bodyPr>
          <a:p>
            <a:r>
              <a:rPr lang="en-US" sz="2600">
                <a:solidFill>
                  <a:srgbClr val="FF0000"/>
                </a:solidFill>
                <a:latin typeface="Times New Roman" panose="02020603050405020304" charset="0"/>
                <a:cs typeface="Times New Roman" panose="02020603050405020304" charset="0"/>
                <a:sym typeface="+mn-ea"/>
              </a:rPr>
              <a:t>Of</a:t>
            </a:r>
            <a:endParaRPr lang="en-US" sz="2600">
              <a:solidFill>
                <a:srgbClr val="FF0000"/>
              </a:solidFill>
              <a:latin typeface="Times New Roman" panose="02020603050405020304" charset="0"/>
              <a:cs typeface="Times New Roman" panose="02020603050405020304" charset="0"/>
              <a:sym typeface="+mn-ea"/>
            </a:endParaRPr>
          </a:p>
        </p:txBody>
      </p:sp>
      <p:sp>
        <p:nvSpPr>
          <p:cNvPr id="7" name="文本框 6"/>
          <p:cNvSpPr txBox="1"/>
          <p:nvPr/>
        </p:nvSpPr>
        <p:spPr>
          <a:xfrm>
            <a:off x="3524250" y="2689860"/>
            <a:ext cx="1250950" cy="491490"/>
          </a:xfrm>
          <a:prstGeom prst="rect">
            <a:avLst/>
          </a:prstGeom>
          <a:noFill/>
        </p:spPr>
        <p:txBody>
          <a:bodyPr wrap="square" rtlCol="0" anchor="t">
            <a:spAutoFit/>
          </a:bodyPr>
          <a:p>
            <a:r>
              <a:rPr lang="zh-CN" altLang="en-US" sz="2600">
                <a:solidFill>
                  <a:srgbClr val="FF0000"/>
                </a:solidFill>
                <a:latin typeface="Times New Roman" panose="02020603050405020304" charset="0"/>
                <a:cs typeface="Times New Roman" panose="02020603050405020304" charset="0"/>
                <a:sym typeface="+mn-ea"/>
              </a:rPr>
              <a:t>ranks</a:t>
            </a:r>
            <a:endParaRPr lang="zh-CN" altLang="en-US" sz="2600">
              <a:solidFill>
                <a:srgbClr val="FF0000"/>
              </a:solidFill>
              <a:latin typeface="Times New Roman" panose="02020603050405020304" charset="0"/>
              <a:cs typeface="Times New Roman" panose="02020603050405020304" charset="0"/>
              <a:sym typeface="+mn-ea"/>
            </a:endParaRPr>
          </a:p>
        </p:txBody>
      </p:sp>
      <p:sp>
        <p:nvSpPr>
          <p:cNvPr id="8" name="文本框 7"/>
          <p:cNvSpPr txBox="1"/>
          <p:nvPr/>
        </p:nvSpPr>
        <p:spPr>
          <a:xfrm>
            <a:off x="62865" y="4061460"/>
            <a:ext cx="1841500" cy="491490"/>
          </a:xfrm>
          <a:prstGeom prst="rect">
            <a:avLst/>
          </a:prstGeom>
          <a:noFill/>
        </p:spPr>
        <p:txBody>
          <a:bodyPr wrap="square" rtlCol="0" anchor="t">
            <a:spAutoFit/>
          </a:bodyPr>
          <a:p>
            <a:r>
              <a:rPr lang="en-US" altLang="zh-CN" sz="2600">
                <a:solidFill>
                  <a:srgbClr val="FF0000"/>
                </a:solidFill>
                <a:latin typeface="Times New Roman" panose="02020603050405020304" charset="0"/>
                <a:cs typeface="Times New Roman" panose="02020603050405020304" charset="0"/>
                <a:sym typeface="+mn-ea"/>
              </a:rPr>
              <a:t>those</a:t>
            </a:r>
            <a:r>
              <a:rPr lang="zh-CN" altLang="en-US" sz="2600">
                <a:solidFill>
                  <a:srgbClr val="FF0000"/>
                </a:solidFill>
                <a:latin typeface="Times New Roman" panose="02020603050405020304" charset="0"/>
                <a:cs typeface="Times New Roman" panose="02020603050405020304" charset="0"/>
                <a:sym typeface="+mn-ea"/>
              </a:rPr>
              <a:t> </a:t>
            </a:r>
            <a:endParaRPr lang="zh-CN" altLang="en-US" sz="2600">
              <a:solidFill>
                <a:srgbClr val="FF0000"/>
              </a:solidFill>
              <a:latin typeface="Times New Roman" panose="02020603050405020304" charset="0"/>
              <a:cs typeface="Times New Roman" panose="02020603050405020304" charset="0"/>
              <a:sym typeface="+mn-ea"/>
            </a:endParaRPr>
          </a:p>
        </p:txBody>
      </p:sp>
      <p:sp>
        <p:nvSpPr>
          <p:cNvPr id="9" name="文本框 8"/>
          <p:cNvSpPr txBox="1"/>
          <p:nvPr/>
        </p:nvSpPr>
        <p:spPr>
          <a:xfrm>
            <a:off x="4645025" y="4396740"/>
            <a:ext cx="1492250" cy="491490"/>
          </a:xfrm>
          <a:prstGeom prst="rect">
            <a:avLst/>
          </a:prstGeom>
          <a:noFill/>
        </p:spPr>
        <p:txBody>
          <a:bodyPr wrap="square" rtlCol="0" anchor="t">
            <a:spAutoFit/>
          </a:bodyPr>
          <a:p>
            <a:r>
              <a:rPr lang="zh-CN" altLang="en-US" sz="2600">
                <a:solidFill>
                  <a:srgbClr val="FF0000"/>
                </a:solidFill>
                <a:latin typeface="Times New Roman" panose="02020603050405020304" charset="0"/>
                <a:cs typeface="Times New Roman" panose="02020603050405020304" charset="0"/>
                <a:sym typeface="+mn-ea"/>
              </a:rPr>
              <a:t>to reflect  </a:t>
            </a:r>
            <a:endParaRPr lang="zh-CN" altLang="en-US" sz="2600">
              <a:solidFill>
                <a:srgbClr val="FF0000"/>
              </a:solidFill>
              <a:latin typeface="Times New Roman" panose="02020603050405020304" charset="0"/>
              <a:cs typeface="Times New Roman" panose="02020603050405020304" charset="0"/>
              <a:sym typeface="+mn-ea"/>
            </a:endParaRPr>
          </a:p>
        </p:txBody>
      </p:sp>
      <p:sp>
        <p:nvSpPr>
          <p:cNvPr id="11" name="文本框 10"/>
          <p:cNvSpPr txBox="1"/>
          <p:nvPr/>
        </p:nvSpPr>
        <p:spPr>
          <a:xfrm>
            <a:off x="3259455" y="5114290"/>
            <a:ext cx="2319020" cy="491490"/>
          </a:xfrm>
          <a:prstGeom prst="rect">
            <a:avLst/>
          </a:prstGeom>
          <a:noFill/>
        </p:spPr>
        <p:txBody>
          <a:bodyPr wrap="square" rtlCol="0" anchor="t">
            <a:spAutoFit/>
          </a:bodyPr>
          <a:p>
            <a:r>
              <a:rPr lang="zh-CN" altLang="en-US" sz="2600">
                <a:solidFill>
                  <a:srgbClr val="FF0000"/>
                </a:solidFill>
                <a:latin typeface="Times New Roman" panose="02020603050405020304" charset="0"/>
                <a:cs typeface="Times New Roman" panose="02020603050405020304" charset="0"/>
                <a:sym typeface="+mn-ea"/>
              </a:rPr>
              <a:t>less survivable </a:t>
            </a:r>
            <a:endParaRPr lang="zh-CN" altLang="en-US" sz="2600">
              <a:solidFill>
                <a:srgbClr val="FF0000"/>
              </a:solidFill>
              <a:latin typeface="Times New Roman" panose="02020603050405020304" charset="0"/>
              <a:cs typeface="Times New Roman" panose="02020603050405020304" charset="0"/>
              <a:sym typeface="+mn-ea"/>
            </a:endParaRPr>
          </a:p>
        </p:txBody>
      </p:sp>
      <p:sp>
        <p:nvSpPr>
          <p:cNvPr id="12" name="文本框 11"/>
          <p:cNvSpPr txBox="1"/>
          <p:nvPr/>
        </p:nvSpPr>
        <p:spPr>
          <a:xfrm>
            <a:off x="8272145" y="5424805"/>
            <a:ext cx="1599565" cy="491490"/>
          </a:xfrm>
          <a:prstGeom prst="rect">
            <a:avLst/>
          </a:prstGeom>
          <a:noFill/>
        </p:spPr>
        <p:txBody>
          <a:bodyPr wrap="square" rtlCol="0" anchor="t">
            <a:spAutoFit/>
          </a:bodyPr>
          <a:p>
            <a:r>
              <a:rPr lang="zh-CN" altLang="en-US" sz="2600">
                <a:solidFill>
                  <a:srgbClr val="FF0000"/>
                </a:solidFill>
                <a:latin typeface="Times New Roman" panose="02020603050405020304" charset="0"/>
                <a:cs typeface="Times New Roman" panose="02020603050405020304" charset="0"/>
                <a:sym typeface="+mn-ea"/>
              </a:rPr>
              <a:t>symptoms </a:t>
            </a:r>
            <a:endParaRPr lang="zh-CN" altLang="en-US" sz="2600">
              <a:solidFill>
                <a:srgbClr val="FF0000"/>
              </a:solidFill>
              <a:latin typeface="Times New Roman" panose="02020603050405020304" charset="0"/>
              <a:cs typeface="Times New Roman" panose="02020603050405020304" charset="0"/>
              <a:sym typeface="+mn-ea"/>
            </a:endParaRPr>
          </a:p>
        </p:txBody>
      </p:sp>
      <p:sp>
        <p:nvSpPr>
          <p:cNvPr id="13" name="文本框 12"/>
          <p:cNvSpPr txBox="1"/>
          <p:nvPr/>
        </p:nvSpPr>
        <p:spPr>
          <a:xfrm>
            <a:off x="7224395" y="3744595"/>
            <a:ext cx="1938655" cy="491490"/>
          </a:xfrm>
          <a:prstGeom prst="rect">
            <a:avLst/>
          </a:prstGeom>
          <a:noFill/>
        </p:spPr>
        <p:txBody>
          <a:bodyPr wrap="square" rtlCol="0" anchor="t">
            <a:spAutoFit/>
          </a:bodyPr>
          <a:p>
            <a:r>
              <a:rPr lang="en-US" altLang="zh-CN" sz="2600">
                <a:solidFill>
                  <a:srgbClr val="FF0000"/>
                </a:solidFill>
                <a:latin typeface="Times New Roman" panose="02020603050405020304" charset="0"/>
                <a:cs typeface="Times New Roman" panose="02020603050405020304" charset="0"/>
                <a:sym typeface="+mn-ea"/>
              </a:rPr>
              <a:t>if</a:t>
            </a:r>
            <a:r>
              <a:rPr lang="zh-CN" altLang="en-US" sz="2600">
                <a:solidFill>
                  <a:srgbClr val="FF0000"/>
                </a:solidFill>
                <a:latin typeface="Times New Roman" panose="02020603050405020304" charset="0"/>
                <a:cs typeface="Times New Roman" panose="02020603050405020304" charset="0"/>
                <a:sym typeface="+mn-ea"/>
              </a:rPr>
              <a:t> </a:t>
            </a:r>
            <a:endParaRPr lang="zh-CN" altLang="en-US" sz="2600">
              <a:solidFill>
                <a:srgbClr val="FF0000"/>
              </a:solidFill>
              <a:latin typeface="Times New Roman" panose="02020603050405020304" charset="0"/>
              <a:cs typeface="Times New Roman" panose="02020603050405020304" charset="0"/>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linds(horizont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linds(horizont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linds(horizont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linds(horizontal)">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blinds(horizontal)">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blinds(horizontal)">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blinds(horizontal)">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blinds(horizontal)">
                                      <p:cBhvr>
                                        <p:cTn id="5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7" grpId="0"/>
      <p:bldP spid="8" grpId="0"/>
      <p:bldP spid="9" grpId="0"/>
      <p:bldP spid="11" grpId="0"/>
      <p:bldP spid="12" grpId="0"/>
      <p:bldP spid="2" grpId="1"/>
      <p:bldP spid="3" grpId="1"/>
      <p:bldP spid="4" grpId="1"/>
      <p:bldP spid="7" grpId="1"/>
      <p:bldP spid="8" grpId="1"/>
      <p:bldP spid="9" grpId="1"/>
      <p:bldP spid="11" grpId="1"/>
      <p:bldP spid="12" grpId="1"/>
      <p:bldP spid="6" grpId="0"/>
      <p:bldP spid="6" grpId="1"/>
      <p:bldP spid="13" grpId="0"/>
      <p:bldP spid="13"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93345" y="760730"/>
            <a:ext cx="11904980" cy="5104130"/>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zh-CN" altLang="en-US" sz="2800">
                <a:latin typeface="Times New Roman" panose="02020603050405020304" charset="0"/>
                <a:ea typeface="华文中宋" panose="02010600040101010101" charset="-122"/>
                <a:cs typeface="Times New Roman" panose="02020603050405020304" charset="0"/>
                <a:sym typeface="+mn-ea"/>
              </a:rPr>
              <a:t>1. </a:t>
            </a:r>
            <a:r>
              <a:rPr lang="en-US" sz="2800">
                <a:solidFill>
                  <a:srgbClr val="0000FF"/>
                </a:solidFill>
                <a:latin typeface="Times New Roman" panose="02020603050405020304" charset="0"/>
                <a:cs typeface="Times New Roman" panose="02020603050405020304" charset="0"/>
                <a:sym typeface="+mn-ea"/>
              </a:rPr>
              <a:t>admission</a:t>
            </a:r>
            <a:r>
              <a:rPr lang="en-US" altLang="zh-CN" sz="2800">
                <a:latin typeface="Times New Roman" panose="02020603050405020304" charset="0"/>
                <a:ea typeface="华文中宋" panose="02010600040101010101" charset="-122"/>
                <a:cs typeface="Times New Roman" panose="02020603050405020304" charset="0"/>
                <a:sym typeface="+mn-ea"/>
              </a:rPr>
              <a:t>: </a:t>
            </a:r>
            <a:r>
              <a:rPr sz="2800">
                <a:latin typeface="Times New Roman" panose="02020603050405020304" charset="0"/>
                <a:ea typeface="华文中宋" panose="02010600040101010101" charset="-122"/>
                <a:cs typeface="Times New Roman" panose="02020603050405020304" charset="0"/>
                <a:sym typeface="+mn-ea"/>
              </a:rPr>
              <a:t>the act of accepting sb into an institution, organization, etc.; the right to enter a place or to join an institution or organization 准许加入，加入权，进入权</a:t>
            </a:r>
            <a:endParaRPr lang="en-US" altLang="zh-CN" sz="2800">
              <a:latin typeface="Times New Roman" panose="02020603050405020304" charset="0"/>
              <a:ea typeface="华文中宋" panose="02010600040101010101" charset="-122"/>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rPr>
              <a:t>Hospital admissions for asthma attacks have doubled.                                          哮喘发作入院人次已成倍增加</a:t>
            </a:r>
            <a:r>
              <a:rPr lang="zh-CN" altLang="zh-CN" sz="2800">
                <a:latin typeface="Times New Roman" panose="02020603050405020304" charset="0"/>
                <a:ea typeface="华文中宋" panose="02010600040101010101" charset="-122"/>
                <a:cs typeface="Times New Roman" panose="02020603050405020304" charset="0"/>
              </a:rPr>
              <a:t>。</a:t>
            </a:r>
            <a:r>
              <a:rPr lang="en-US" altLang="zh-CN" sz="2800">
                <a:latin typeface="Times New Roman" panose="02020603050405020304" charset="0"/>
                <a:ea typeface="华文中宋" panose="02010600040101010101" charset="-122"/>
                <a:cs typeface="Times New Roman" panose="02020603050405020304" charset="0"/>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3200">
                <a:latin typeface="Times New Roman" panose="02020603050405020304" charset="0"/>
                <a:cs typeface="Times New Roman" panose="02020603050405020304" charset="0"/>
              </a:rPr>
              <a:t> </a:t>
            </a: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cs typeface="Times New Roman" panose="02020603050405020304" charset="0"/>
              </a:rPr>
              <a:t>2</a:t>
            </a:r>
            <a:r>
              <a:rPr lang="en-US" altLang="zh-CN" sz="3200">
                <a:latin typeface="Times New Roman" panose="02020603050405020304" charset="0"/>
                <a:cs typeface="Times New Roman" panose="02020603050405020304" charset="0"/>
              </a:rPr>
              <a:t>. </a:t>
            </a:r>
            <a:r>
              <a:rPr lang="en-US" sz="2600">
                <a:solidFill>
                  <a:srgbClr val="0000FF"/>
                </a:solidFill>
                <a:latin typeface="Times New Roman" panose="02020603050405020304" charset="0"/>
                <a:cs typeface="Times New Roman" panose="02020603050405020304" charset="0"/>
                <a:sym typeface="+mn-ea"/>
              </a:rPr>
              <a:t>referral</a:t>
            </a:r>
            <a:r>
              <a:rPr lang="en-US" altLang="zh-CN" sz="2800"/>
              <a:t>: </a:t>
            </a:r>
            <a:r>
              <a:rPr sz="2800">
                <a:latin typeface="Times New Roman" panose="02020603050405020304" charset="0"/>
                <a:ea typeface="华文中宋" panose="02010600040101010101" charset="-122"/>
                <a:cs typeface="Times New Roman" panose="02020603050405020304" charset="0"/>
              </a:rPr>
              <a:t>the act of sending sb who needs professional help to a person or place that can provide it  </a:t>
            </a:r>
            <a:r>
              <a:rPr lang="en-US" sz="2800">
                <a:latin typeface="Times New Roman" panose="02020603050405020304" charset="0"/>
                <a:ea typeface="华文中宋" panose="02010600040101010101" charset="-122"/>
                <a:cs typeface="Times New Roman" panose="02020603050405020304" charset="0"/>
              </a:rPr>
              <a:t>  </a:t>
            </a:r>
            <a:r>
              <a:rPr sz="2800">
                <a:latin typeface="Times New Roman" panose="02020603050405020304" charset="0"/>
                <a:ea typeface="华文中宋" panose="02010600040101010101" charset="-122"/>
                <a:cs typeface="Times New Roman" panose="02020603050405020304" charset="0"/>
              </a:rPr>
              <a:t>送交，转送（到能提供专门帮助的人或地方那里）</a:t>
            </a:r>
            <a:endParaRPr sz="2800">
              <a:latin typeface="Times New Roman" panose="02020603050405020304" charset="0"/>
              <a:ea typeface="华文中宋" panose="02010600040101010101" charset="-122"/>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r>
              <a:rPr sz="2800">
                <a:latin typeface="Times New Roman" panose="02020603050405020304" charset="0"/>
                <a:cs typeface="Times New Roman" panose="02020603050405020304" charset="0"/>
              </a:rPr>
              <a:t>Legal Aid can often provide referral to other types of agencies.</a:t>
            </a:r>
            <a:r>
              <a:rPr lang="en-US" sz="2800">
                <a:latin typeface="Times New Roman" panose="02020603050405020304" charset="0"/>
                <a:cs typeface="Times New Roman" panose="02020603050405020304" charset="0"/>
              </a:rPr>
              <a:t> </a:t>
            </a:r>
            <a:r>
              <a:rPr sz="2800">
                <a:latin typeface="Times New Roman" panose="02020603050405020304" charset="0"/>
                <a:ea typeface="华文中宋" panose="02010600040101010101" charset="-122"/>
                <a:cs typeface="Times New Roman" panose="02020603050405020304" charset="0"/>
              </a:rPr>
              <a:t>法律援助机构能经常提供向其他类型机构的移交。</a:t>
            </a:r>
            <a:r>
              <a:rPr lang="en-US" altLang="zh-CN" sz="2800">
                <a:latin typeface="Times New Roman" panose="02020603050405020304" charset="0"/>
                <a:cs typeface="Times New Roman" panose="02020603050405020304" charset="0"/>
              </a:rPr>
              <a:t>                                                </a:t>
            </a:r>
            <a:r>
              <a:rPr sz="2800">
                <a:latin typeface="Times New Roman" panose="02020603050405020304" charset="0"/>
                <a:ea typeface="华文中宋" panose="02010600040101010101" charset="-122"/>
                <a:cs typeface="Times New Roman" panose="02020603050405020304" charset="0"/>
              </a:rPr>
              <a:t> </a:t>
            </a:r>
            <a:r>
              <a:rPr lang="en-US" altLang="zh-CN" sz="28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p:txBody>
      </p:sp>
      <p:sp>
        <p:nvSpPr>
          <p:cNvPr id="1048604" name="文本框 1"/>
          <p:cNvSpPr txBox="1"/>
          <p:nvPr/>
        </p:nvSpPr>
        <p:spPr>
          <a:xfrm>
            <a:off x="161290" y="2932430"/>
            <a:ext cx="1957070" cy="521970"/>
          </a:xfrm>
          <a:prstGeom prst="rect">
            <a:avLst/>
          </a:prstGeom>
          <a:solidFill>
            <a:srgbClr val="0070C0"/>
          </a:solidFill>
        </p:spPr>
        <p:txBody>
          <a:bodyPr wrap="square" rtlCol="0">
            <a:spAutoFit/>
          </a:bodyPr>
          <a:lstStyle/>
          <a:p>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
        <p:nvSpPr>
          <p:cNvPr id="1048605" name="文本框 2"/>
          <p:cNvSpPr txBox="1"/>
          <p:nvPr/>
        </p:nvSpPr>
        <p:spPr>
          <a:xfrm>
            <a:off x="269240" y="3364230"/>
            <a:ext cx="10251440" cy="521970"/>
          </a:xfrm>
          <a:prstGeom prst="rect">
            <a:avLst/>
          </a:prstGeom>
          <a:noFill/>
        </p:spPr>
        <p:txBody>
          <a:bodyPr wrap="square" rtlCol="0">
            <a:spAutoFit/>
          </a:bodyPr>
          <a:lstStyle/>
          <a:p>
            <a:r>
              <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rPr>
              <a:t>She failed to gain admission to the university of her choice.  </a:t>
            </a:r>
            <a:endPar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endParaRPr>
          </a:p>
        </p:txBody>
      </p:sp>
      <p:sp>
        <p:nvSpPr>
          <p:cNvPr id="1048607" name="文本框 5"/>
          <p:cNvSpPr txBox="1"/>
          <p:nvPr/>
        </p:nvSpPr>
        <p:spPr>
          <a:xfrm>
            <a:off x="269240" y="6285865"/>
            <a:ext cx="10351135" cy="521970"/>
          </a:xfrm>
          <a:prstGeom prst="rect">
            <a:avLst/>
          </a:prstGeom>
          <a:noFill/>
        </p:spPr>
        <p:txBody>
          <a:bodyPr wrap="square" rtlCol="0">
            <a:spAutoFit/>
          </a:bodyPr>
          <a:lstStyle/>
          <a:p>
            <a:r>
              <a:rPr sz="2800">
                <a:solidFill>
                  <a:srgbClr val="FF0000"/>
                </a:solidFill>
                <a:latin typeface="Times New Roman" panose="02020603050405020304" charset="0"/>
                <a:cs typeface="Times New Roman" panose="02020603050405020304" charset="0"/>
              </a:rPr>
              <a:t>On 23 December they were moved to a referral hospital.</a:t>
            </a:r>
            <a:endParaRPr sz="2800">
              <a:solidFill>
                <a:srgbClr val="FF0000"/>
              </a:solidFill>
              <a:latin typeface="Times New Roman" panose="02020603050405020304" charset="0"/>
              <a:cs typeface="Times New Roman" panose="02020603050405020304" charset="0"/>
            </a:endParaRPr>
          </a:p>
        </p:txBody>
      </p:sp>
      <p:sp>
        <p:nvSpPr>
          <p:cNvPr id="1048608" name="文本框 7"/>
          <p:cNvSpPr txBox="1"/>
          <p:nvPr/>
        </p:nvSpPr>
        <p:spPr>
          <a:xfrm>
            <a:off x="2404745" y="2932430"/>
            <a:ext cx="7722870" cy="521970"/>
          </a:xfrm>
          <a:prstGeom prst="rect">
            <a:avLst/>
          </a:prstGeom>
          <a:noFill/>
        </p:spPr>
        <p:txBody>
          <a:bodyPr wrap="square" rtlCol="0" anchor="t">
            <a:spAutoFit/>
          </a:bodyPr>
          <a:lstStyle/>
          <a:p>
            <a:r>
              <a:rPr lang="zh-CN" altLang="en-US" sz="2800">
                <a:ea typeface="华文中宋" panose="02010600040101010101" charset="-122"/>
              </a:rPr>
              <a:t>她未获自己选择的大学录取。</a:t>
            </a:r>
            <a:endParaRPr lang="zh-CN" altLang="en-US" sz="2800">
              <a:ea typeface="华文中宋" panose="02010600040101010101" charset="-122"/>
            </a:endParaRPr>
          </a:p>
        </p:txBody>
      </p:sp>
      <p:cxnSp>
        <p:nvCxnSpPr>
          <p:cNvPr id="3145728" name="直接连接符 8"/>
          <p:cNvCxnSpPr/>
          <p:nvPr/>
        </p:nvCxnSpPr>
        <p:spPr>
          <a:xfrm>
            <a:off x="269240" y="3810000"/>
            <a:ext cx="8701405" cy="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nvCxnSpPr>
        <p:spPr>
          <a:xfrm flipV="1">
            <a:off x="269240" y="6752590"/>
            <a:ext cx="8246110" cy="5715"/>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0" y="0"/>
            <a:ext cx="1955800" cy="521970"/>
          </a:xfrm>
          <a:prstGeom prst="rect">
            <a:avLst/>
          </a:prstGeom>
          <a:solidFill>
            <a:schemeClr val="accent6"/>
          </a:solidFill>
        </p:spPr>
        <p:txBody>
          <a:bodyPr wrap="square" rtlCol="0">
            <a:spAutoFit/>
          </a:bodyPr>
          <a:p>
            <a:pPr lvl="0" algn="l">
              <a:buClrTx/>
              <a:buSzTx/>
              <a:buFontTx/>
            </a:pPr>
            <a:r>
              <a:rPr kumimoji="1" lang="en-US" altLang="zh-CN" sz="2800" b="1" dirty="0">
                <a:solidFill>
                  <a:schemeClr val="lt1"/>
                </a:solidFill>
                <a:latin typeface="Times New Roman" panose="02020603050405020304" charset="0"/>
                <a:cs typeface="Times New Roman" panose="02020603050405020304" charset="0"/>
                <a:sym typeface="+mn-ea"/>
              </a:rPr>
              <a:t>Vocabulary</a:t>
            </a:r>
            <a:endParaRPr kumimoji="1" lang="en-US" altLang="zh-CN" sz="2800" b="1" dirty="0">
              <a:solidFill>
                <a:schemeClr val="lt1"/>
              </a:solidFill>
              <a:latin typeface="Times New Roman" panose="02020603050405020304" charset="0"/>
              <a:cs typeface="Times New Roman" panose="02020603050405020304" charset="0"/>
              <a:sym typeface="+mn-ea"/>
            </a:endParaRPr>
          </a:p>
        </p:txBody>
      </p:sp>
      <p:sp>
        <p:nvSpPr>
          <p:cNvPr id="3" name="文本框 6"/>
          <p:cNvSpPr txBox="1"/>
          <p:nvPr/>
        </p:nvSpPr>
        <p:spPr>
          <a:xfrm>
            <a:off x="2404745" y="5814060"/>
            <a:ext cx="7524115" cy="521970"/>
          </a:xfrm>
          <a:prstGeom prst="rect">
            <a:avLst/>
          </a:prstGeom>
          <a:noFill/>
        </p:spPr>
        <p:txBody>
          <a:bodyPr wrap="square" rtlCol="0" anchor="t">
            <a:spAutoFit/>
          </a:bodyPr>
          <a:p>
            <a:r>
              <a:rPr lang="zh-CN" altLang="en-US" sz="2800">
                <a:ea typeface="华文中宋" panose="02010600040101010101" charset="-122"/>
              </a:rPr>
              <a:t>12月23日，他们被送往一所转诊医疗。</a:t>
            </a:r>
            <a:endParaRPr lang="zh-CN" altLang="en-US" sz="2800">
              <a:ea typeface="华文中宋" panose="02010600040101010101" charset="-122"/>
            </a:endParaRPr>
          </a:p>
        </p:txBody>
      </p:sp>
      <p:sp>
        <p:nvSpPr>
          <p:cNvPr id="2" name="文本框 1"/>
          <p:cNvSpPr txBox="1"/>
          <p:nvPr>
            <p:custDataLst>
              <p:tags r:id="rId1"/>
            </p:custDataLst>
          </p:nvPr>
        </p:nvSpPr>
        <p:spPr>
          <a:xfrm>
            <a:off x="122555" y="5814060"/>
            <a:ext cx="2035175" cy="521970"/>
          </a:xfrm>
          <a:prstGeom prst="rect">
            <a:avLst/>
          </a:prstGeom>
          <a:solidFill>
            <a:srgbClr val="0070C0"/>
          </a:solidFill>
        </p:spPr>
        <p:txBody>
          <a:bodyPr wrap="square" rtlCol="0">
            <a:spAutoFit/>
          </a:bodyPr>
          <a:p>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48602">
                                            <p:txEl>
                                              <p:pRg st="1" end="1"/>
                                            </p:txEl>
                                          </p:spTgt>
                                        </p:tgtEl>
                                        <p:attrNameLst>
                                          <p:attrName>style.visibility</p:attrName>
                                        </p:attrNameLst>
                                      </p:cBhvr>
                                      <p:to>
                                        <p:strVal val="visible"/>
                                      </p:to>
                                    </p:set>
                                    <p:animEffect transition="in" filter="blinds(horizontal)">
                                      <p:cBhvr>
                                        <p:cTn id="7" dur="500"/>
                                        <p:tgtEl>
                                          <p:spTgt spid="104860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48604"/>
                                        </p:tgtEl>
                                        <p:attrNameLst>
                                          <p:attrName>style.visibility</p:attrName>
                                        </p:attrNameLst>
                                      </p:cBhvr>
                                      <p:to>
                                        <p:strVal val="visible"/>
                                      </p:to>
                                    </p:set>
                                    <p:animEffect transition="in" filter="blinds(horizontal)">
                                      <p:cBhvr>
                                        <p:cTn id="12" dur="500"/>
                                        <p:tgtEl>
                                          <p:spTgt spid="1048604"/>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1048608"/>
                                        </p:tgtEl>
                                        <p:attrNameLst>
                                          <p:attrName>style.visibility</p:attrName>
                                        </p:attrNameLst>
                                      </p:cBhvr>
                                      <p:to>
                                        <p:strVal val="visible"/>
                                      </p:to>
                                    </p:set>
                                    <p:animEffect transition="in" filter="blinds(horizontal)">
                                      <p:cBhvr>
                                        <p:cTn id="15" dur="500"/>
                                        <p:tgtEl>
                                          <p:spTgt spid="1048608"/>
                                        </p:tgtEl>
                                      </p:cBhvr>
                                    </p:animEffect>
                                  </p:childTnLst>
                                </p:cTn>
                              </p:par>
                              <p:par>
                                <p:cTn id="16" presetID="3" presetClass="entr" presetSubtype="10" fill="hold" nodeType="withEffect">
                                  <p:stCondLst>
                                    <p:cond delay="0"/>
                                  </p:stCondLst>
                                  <p:childTnLst>
                                    <p:set>
                                      <p:cBhvr>
                                        <p:cTn id="17" dur="1" fill="hold">
                                          <p:stCondLst>
                                            <p:cond delay="0"/>
                                          </p:stCondLst>
                                        </p:cTn>
                                        <p:tgtEl>
                                          <p:spTgt spid="3145728"/>
                                        </p:tgtEl>
                                        <p:attrNameLst>
                                          <p:attrName>style.visibility</p:attrName>
                                        </p:attrNameLst>
                                      </p:cBhvr>
                                      <p:to>
                                        <p:strVal val="visible"/>
                                      </p:to>
                                    </p:set>
                                    <p:animEffect transition="in" filter="blinds(horizontal)">
                                      <p:cBhvr>
                                        <p:cTn id="18" dur="500"/>
                                        <p:tgtEl>
                                          <p:spTgt spid="3145728"/>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1048605"/>
                                        </p:tgtEl>
                                        <p:attrNameLst>
                                          <p:attrName>style.visibility</p:attrName>
                                        </p:attrNameLst>
                                      </p:cBhvr>
                                      <p:to>
                                        <p:strVal val="visible"/>
                                      </p:to>
                                    </p:set>
                                    <p:animEffect transition="in" filter="blinds(horizontal)">
                                      <p:cBhvr>
                                        <p:cTn id="23" dur="500"/>
                                        <p:tgtEl>
                                          <p:spTgt spid="104860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048602">
                                            <p:txEl>
                                              <p:pRg st="5" end="5"/>
                                            </p:txEl>
                                          </p:spTgt>
                                        </p:tgtEl>
                                        <p:attrNameLst>
                                          <p:attrName>style.visibility</p:attrName>
                                        </p:attrNameLst>
                                      </p:cBhvr>
                                      <p:to>
                                        <p:strVal val="visible"/>
                                      </p:to>
                                    </p:set>
                                    <p:animEffect transition="in" filter="wipe(down)">
                                      <p:cBhvr>
                                        <p:cTn id="28" dur="500"/>
                                        <p:tgtEl>
                                          <p:spTgt spid="1048602">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blinds(horizontal)">
                                      <p:cBhvr>
                                        <p:cTn id="33" dur="500"/>
                                        <p:tgtEl>
                                          <p:spTgt spid="2"/>
                                        </p:tgtEl>
                                      </p:cBhvr>
                                    </p:animEffect>
                                  </p:childTnLst>
                                </p:cTn>
                              </p:par>
                              <p:par>
                                <p:cTn id="34" presetID="22" presetClass="entr" presetSubtype="4" fill="hold" nodeType="withEffect">
                                  <p:stCondLst>
                                    <p:cond delay="0"/>
                                  </p:stCondLst>
                                  <p:childTnLst>
                                    <p:set>
                                      <p:cBhvr>
                                        <p:cTn id="35" dur="1" fill="hold">
                                          <p:stCondLst>
                                            <p:cond delay="0"/>
                                          </p:stCondLst>
                                        </p:cTn>
                                        <p:tgtEl>
                                          <p:spTgt spid="3145729"/>
                                        </p:tgtEl>
                                        <p:attrNameLst>
                                          <p:attrName>style.visibility</p:attrName>
                                        </p:attrNameLst>
                                      </p:cBhvr>
                                      <p:to>
                                        <p:strVal val="visible"/>
                                      </p:to>
                                    </p:set>
                                    <p:animEffect transition="in" filter="wipe(down)">
                                      <p:cBhvr>
                                        <p:cTn id="36" dur="500"/>
                                        <p:tgtEl>
                                          <p:spTgt spid="3145729"/>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blinds(horizontal)">
                                      <p:cBhvr>
                                        <p:cTn id="39" dur="500"/>
                                        <p:tgtEl>
                                          <p:spTgt spid="3"/>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grpId="0" nodeType="clickEffect">
                                  <p:stCondLst>
                                    <p:cond delay="0"/>
                                  </p:stCondLst>
                                  <p:childTnLst>
                                    <p:set>
                                      <p:cBhvr>
                                        <p:cTn id="43" dur="1" fill="hold">
                                          <p:stCondLst>
                                            <p:cond delay="0"/>
                                          </p:stCondLst>
                                        </p:cTn>
                                        <p:tgtEl>
                                          <p:spTgt spid="1048607"/>
                                        </p:tgtEl>
                                        <p:attrNameLst>
                                          <p:attrName>style.visibility</p:attrName>
                                        </p:attrNameLst>
                                      </p:cBhvr>
                                      <p:to>
                                        <p:strVal val="visible"/>
                                      </p:to>
                                    </p:set>
                                    <p:animEffect transition="in" filter="blinds(horizontal)">
                                      <p:cBhvr>
                                        <p:cTn id="44"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4" grpId="0" bldLvl="0" animBg="1"/>
      <p:bldP spid="1048605" grpId="0"/>
      <p:bldP spid="1048605" grpId="1"/>
      <p:bldP spid="1048607" grpId="0"/>
      <p:bldP spid="1048607" grpId="1"/>
      <p:bldP spid="1048608" grpId="0"/>
      <p:bldP spid="3" grpId="0"/>
      <p:bldP spid="2"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nvSpPr>
        <p:spPr>
          <a:xfrm>
            <a:off x="236220" y="660400"/>
            <a:ext cx="11597640" cy="2714625"/>
          </a:xfrm>
          <a:prstGeom prst="roundRect">
            <a:avLst>
              <a:gd name="adj" fmla="val 16667"/>
            </a:avLst>
          </a:prstGeom>
          <a:noFill/>
          <a:ln w="63500" cap="flat" cmpd="sng">
            <a:solidFill>
              <a:schemeClr val="accent2"/>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 name="文本框 8"/>
          <p:cNvSpPr txBox="1"/>
          <p:nvPr/>
        </p:nvSpPr>
        <p:spPr>
          <a:xfrm>
            <a:off x="361950" y="788670"/>
            <a:ext cx="11504295" cy="1787525"/>
          </a:xfrm>
          <a:prstGeom prst="rect">
            <a:avLst/>
          </a:prstGeom>
          <a:noFill/>
        </p:spPr>
        <p:txBody>
          <a:bodyPr wrap="square">
            <a:noAutofit/>
          </a:bodyPr>
          <a:lstStyle/>
          <a:p>
            <a:pPr algn="l"/>
            <a:r>
              <a:rPr lang="en-US" altLang="zh-CN" sz="2600">
                <a:latin typeface="Times New Roman" panose="02020603050405020304" charset="0"/>
                <a:cs typeface="Times New Roman" panose="02020603050405020304" charset="0"/>
                <a:sym typeface="+mn-ea"/>
              </a:rPr>
              <a:t>More than 90,000 people will be diagnosed with these conditions in the UK each year, and they account for more than 67,000 deaths annually — about 40 per cent of UK cancer rates among worst of wealthy countries all cancer deaths.</a:t>
            </a:r>
            <a:endParaRPr lang="en-US" altLang="zh-CN" sz="2600">
              <a:latin typeface="Times New Roman" panose="02020603050405020304" charset="0"/>
              <a:cs typeface="Times New Roman" panose="02020603050405020304" charset="0"/>
              <a:sym typeface="+mn-ea"/>
            </a:endParaRPr>
          </a:p>
        </p:txBody>
      </p:sp>
      <p:sp>
        <p:nvSpPr>
          <p:cNvPr id="10" name="文本框 9"/>
          <p:cNvSpPr txBox="1"/>
          <p:nvPr/>
        </p:nvSpPr>
        <p:spPr>
          <a:xfrm>
            <a:off x="342900" y="2188210"/>
            <a:ext cx="11289665" cy="829945"/>
          </a:xfrm>
          <a:prstGeom prst="rect">
            <a:avLst/>
          </a:prstGeom>
          <a:noFill/>
        </p:spPr>
        <p:txBody>
          <a:bodyPr wrap="square" rtlCol="0">
            <a:spAutoFit/>
          </a:bodyPr>
          <a:lstStyle/>
          <a:p>
            <a:pPr algn="l">
              <a:buClrTx/>
              <a:buSzTx/>
              <a:buFontTx/>
            </a:pPr>
            <a:r>
              <a:rPr sz="2400">
                <a:latin typeface="Times New Roman" panose="02020603050405020304" charset="0"/>
                <a:ea typeface="华文中宋" panose="02010600040101010101" charset="-122"/>
                <a:cs typeface="Times New Roman" panose="02020603050405020304" charset="0"/>
              </a:rPr>
              <a:t>在英国，每年将有超过9万人被诊断出患有这些疾病，每年有超过6.7万人死于这些疾病——约占英国癌症发病率的40%，是所有癌症死亡率最高的富裕国家之一。 </a:t>
            </a:r>
            <a:endParaRPr sz="2400">
              <a:latin typeface="Times New Roman" panose="02020603050405020304" charset="0"/>
              <a:ea typeface="华文中宋" panose="02010600040101010101" charset="-122"/>
              <a:cs typeface="Times New Roman" panose="02020603050405020304" charset="0"/>
            </a:endParaRPr>
          </a:p>
        </p:txBody>
      </p:sp>
      <p:sp>
        <p:nvSpPr>
          <p:cNvPr id="1048610" name="文本框 16"/>
          <p:cNvSpPr txBox="1"/>
          <p:nvPr/>
        </p:nvSpPr>
        <p:spPr>
          <a:xfrm>
            <a:off x="0" y="0"/>
            <a:ext cx="2097405" cy="521970"/>
          </a:xfrm>
          <a:prstGeom prst="rect">
            <a:avLst/>
          </a:prstGeom>
          <a:solidFill>
            <a:schemeClr val="accent6"/>
          </a:solidFill>
        </p:spPr>
        <p:txBody>
          <a:bodyPr wrap="square" rtlCol="0">
            <a:spAutoFit/>
          </a:bodyPr>
          <a:lstStyle/>
          <a:p>
            <a:pPr algn="ctr"/>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
        <p:nvSpPr>
          <p:cNvPr id="5" name="圆角矩形 4"/>
          <p:cNvSpPr/>
          <p:nvPr/>
        </p:nvSpPr>
        <p:spPr>
          <a:xfrm>
            <a:off x="245745" y="3740785"/>
            <a:ext cx="11588115" cy="2613660"/>
          </a:xfrm>
          <a:prstGeom prst="roundRect">
            <a:avLst>
              <a:gd name="adj" fmla="val 16667"/>
            </a:avLst>
          </a:prstGeom>
          <a:noFill/>
          <a:ln w="63500" cap="flat" cmpd="sng">
            <a:solidFill>
              <a:schemeClr val="accent6"/>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 name="文本框 5"/>
          <p:cNvSpPr txBox="1"/>
          <p:nvPr/>
        </p:nvSpPr>
        <p:spPr>
          <a:xfrm>
            <a:off x="464820" y="3973830"/>
            <a:ext cx="11045825" cy="1291590"/>
          </a:xfrm>
          <a:prstGeom prst="rect">
            <a:avLst/>
          </a:prstGeom>
          <a:noFill/>
        </p:spPr>
        <p:txBody>
          <a:bodyPr wrap="square">
            <a:spAutoFit/>
          </a:bodyPr>
          <a:lstStyle/>
          <a:p>
            <a:pPr algn="l"/>
            <a:r>
              <a:rPr sz="2600">
                <a:latin typeface="Times New Roman" panose="02020603050405020304" charset="0"/>
                <a:cs typeface="Times New Roman" panose="02020603050405020304" charset="0"/>
                <a:sym typeface="+mn-ea"/>
              </a:rPr>
              <a:t>For instance, seven out of ten patients in the UK receive no treatment at all for pancreatic cancer and of the 10,000 people diagnosed annually, just 10 per cent receive surgery, the only potential cure. </a:t>
            </a:r>
            <a:endParaRPr sz="2600">
              <a:latin typeface="Times New Roman" panose="02020603050405020304" charset="0"/>
              <a:cs typeface="Times New Roman" panose="02020603050405020304" charset="0"/>
              <a:sym typeface="+mn-ea"/>
            </a:endParaRPr>
          </a:p>
        </p:txBody>
      </p:sp>
      <p:sp>
        <p:nvSpPr>
          <p:cNvPr id="14" name="文本框 13"/>
          <p:cNvSpPr txBox="1"/>
          <p:nvPr/>
        </p:nvSpPr>
        <p:spPr>
          <a:xfrm>
            <a:off x="435610" y="5265420"/>
            <a:ext cx="11356975" cy="829945"/>
          </a:xfrm>
          <a:prstGeom prst="rect">
            <a:avLst/>
          </a:prstGeom>
          <a:noFill/>
        </p:spPr>
        <p:txBody>
          <a:bodyPr wrap="square" rtlCol="0">
            <a:spAutoFit/>
          </a:bodyPr>
          <a:lstStyle/>
          <a:p>
            <a:pPr algn="l">
              <a:buClrTx/>
              <a:buSzTx/>
              <a:buFontTx/>
            </a:pPr>
            <a:r>
              <a:rPr sz="2400">
                <a:latin typeface="Times New Roman" panose="02020603050405020304" charset="0"/>
                <a:ea typeface="华文中宋" panose="02010600040101010101" charset="-122"/>
                <a:cs typeface="Times New Roman" panose="02020603050405020304" charset="0"/>
                <a:sym typeface="+mn-ea"/>
              </a:rPr>
              <a:t>例如，在英国，十分之七的胰腺癌患者根本没有接受任何治疗，每年确诊的1万名患者中，只有10%接受了唯一可能治愈的手术。</a:t>
            </a:r>
            <a:endParaRPr sz="2400">
              <a:latin typeface="Times New Roman" panose="02020603050405020304" charset="0"/>
              <a:ea typeface="华文中宋" panose="02010600040101010101" charset="-122"/>
              <a:cs typeface="Times New Roman" panose="02020603050405020304"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custDataLst>
              <p:tags r:id="rId1"/>
            </p:custDataLst>
          </p:nvPr>
        </p:nvSpPr>
        <p:spPr>
          <a:xfrm>
            <a:off x="322580" y="279400"/>
            <a:ext cx="11633200" cy="1506855"/>
          </a:xfrm>
          <a:prstGeom prst="rect">
            <a:avLst/>
          </a:prstGeom>
          <a:noFill/>
        </p:spPr>
        <p:txBody>
          <a:bodyPr wrap="square" rtlCol="0" anchor="t">
            <a:spAutoFit/>
          </a:bodyPr>
          <a:p>
            <a:pPr algn="ctr">
              <a:buClrTx/>
              <a:buSzTx/>
              <a:buFontTx/>
            </a:pPr>
            <a:r>
              <a:rPr lang="en-US" altLang="zh-CN" sz="3200" b="1">
                <a:sym typeface="+mn-ea"/>
              </a:rPr>
              <a:t>2. Siberia’s ice is melting, revealing its past and endangering its future </a:t>
            </a:r>
            <a:endParaRPr lang="en-US" altLang="zh-CN" sz="3200" b="1">
              <a:sym typeface="+mn-ea"/>
            </a:endParaRPr>
          </a:p>
          <a:p>
            <a:pPr algn="ctr">
              <a:buClrTx/>
              <a:buSzTx/>
              <a:buFontTx/>
            </a:pPr>
            <a:r>
              <a:rPr sz="2800" b="1" kern="0">
                <a:solidFill>
                  <a:srgbClr val="ED7D31"/>
                </a:solidFill>
                <a:latin typeface="微软雅黑" panose="020B0503020204020204" charset="-122"/>
                <a:ea typeface="微软雅黑" panose="020B0503020204020204" charset="-122"/>
                <a:cs typeface="Arial" panose="020B0604020202020204" pitchFamily="34" charset="0"/>
                <a:sym typeface="+mn-ea"/>
              </a:rPr>
              <a:t>融化</a:t>
            </a:r>
            <a:r>
              <a:rPr lang="zh-CN" sz="2800" b="1" kern="0">
                <a:solidFill>
                  <a:srgbClr val="ED7D31"/>
                </a:solidFill>
                <a:latin typeface="微软雅黑" panose="020B0503020204020204" charset="-122"/>
                <a:ea typeface="微软雅黑" panose="020B0503020204020204" charset="-122"/>
                <a:cs typeface="Arial" panose="020B0604020202020204" pitchFamily="34" charset="0"/>
                <a:sym typeface="+mn-ea"/>
              </a:rPr>
              <a:t>的</a:t>
            </a:r>
            <a:r>
              <a:rPr sz="2800" b="1" kern="0">
                <a:solidFill>
                  <a:srgbClr val="ED7D31"/>
                </a:solidFill>
                <a:latin typeface="微软雅黑" panose="020B0503020204020204" charset="-122"/>
                <a:ea typeface="微软雅黑" panose="020B0503020204020204" charset="-122"/>
                <a:cs typeface="Arial" panose="020B0604020202020204" pitchFamily="34" charset="0"/>
                <a:sym typeface="+mn-ea"/>
              </a:rPr>
              <a:t>西伯利亚，暴露了它的过去，也危及了它的未来</a:t>
            </a:r>
            <a:endParaRPr sz="2800" b="1" kern="0">
              <a:solidFill>
                <a:srgbClr val="ED7D31"/>
              </a:solidFill>
              <a:latin typeface="微软雅黑" panose="020B0503020204020204" charset="-122"/>
              <a:ea typeface="微软雅黑" panose="020B0503020204020204" charset="-122"/>
              <a:cs typeface="Arial" panose="020B0604020202020204" pitchFamily="34" charset="0"/>
              <a:sym typeface="+mn-ea"/>
            </a:endParaRPr>
          </a:p>
        </p:txBody>
      </p:sp>
      <p:pic>
        <p:nvPicPr>
          <p:cNvPr id="3" name="图片 3"/>
          <p:cNvPicPr>
            <a:picLocks noChangeAspect="1"/>
          </p:cNvPicPr>
          <p:nvPr/>
        </p:nvPicPr>
        <p:blipFill>
          <a:blip r:embed="rId2"/>
          <a:stretch>
            <a:fillRect/>
          </a:stretch>
        </p:blipFill>
        <p:spPr>
          <a:xfrm>
            <a:off x="513080" y="1948180"/>
            <a:ext cx="5111115" cy="3456940"/>
          </a:xfrm>
          <a:prstGeom prst="rect">
            <a:avLst/>
          </a:prstGeom>
          <a:noFill/>
          <a:ln>
            <a:noFill/>
          </a:ln>
        </p:spPr>
      </p:pic>
      <p:pic>
        <p:nvPicPr>
          <p:cNvPr id="2" name="图片 2"/>
          <p:cNvPicPr>
            <a:picLocks noChangeAspect="1"/>
          </p:cNvPicPr>
          <p:nvPr/>
        </p:nvPicPr>
        <p:blipFill>
          <a:blip r:embed="rId3"/>
          <a:stretch>
            <a:fillRect/>
          </a:stretch>
        </p:blipFill>
        <p:spPr>
          <a:xfrm>
            <a:off x="6313170" y="2755900"/>
            <a:ext cx="5385435" cy="364617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5715" y="488315"/>
            <a:ext cx="12192635" cy="6431280"/>
          </a:xfrm>
          <a:prstGeom prst="rect">
            <a:avLst/>
          </a:prstGeom>
          <a:noFill/>
        </p:spPr>
        <p:txBody>
          <a:bodyPr wrap="square" rtlCol="0" anchor="t">
            <a:spAutoFit/>
          </a:bodyPr>
          <a:p>
            <a:r>
              <a:rPr lang="en-US" altLang="zh-CN" sz="2400">
                <a:latin typeface="Times New Roman" panose="02020603050405020304" charset="0"/>
                <a:cs typeface="Times New Roman" panose="02020603050405020304" charset="0"/>
              </a:rPr>
              <a:t>     </a:t>
            </a:r>
            <a:r>
              <a:rPr sz="2400">
                <a:latin typeface="Times New Roman" panose="02020603050405020304" charset="0"/>
                <a:cs typeface="Times New Roman" panose="02020603050405020304" charset="0"/>
              </a:rPr>
              <a:t>Nikita Zimov walked through the </a:t>
            </a:r>
            <a:r>
              <a:rPr lang="en-US" sz="2400">
                <a:latin typeface="Times New Roman" panose="02020603050405020304" charset="0"/>
                <a:cs typeface="Times New Roman" panose="02020603050405020304" charset="0"/>
              </a:rPr>
              <a:t>_______ (</a:t>
            </a:r>
            <a:r>
              <a:rPr sz="2400">
                <a:latin typeface="Times New Roman" panose="02020603050405020304" charset="0"/>
                <a:cs typeface="Times New Roman" panose="02020603050405020304" charset="0"/>
              </a:rPr>
              <a:t>stick</a:t>
            </a:r>
            <a:r>
              <a:rPr lang="en-US" sz="2400">
                <a:latin typeface="Times New Roman" panose="02020603050405020304" charset="0"/>
                <a:cs typeface="Times New Roman" panose="02020603050405020304" charset="0"/>
              </a:rPr>
              <a:t>)</a:t>
            </a:r>
            <a:r>
              <a:rPr sz="2400">
                <a:latin typeface="Times New Roman" panose="02020603050405020304" charset="0"/>
                <a:cs typeface="Times New Roman" panose="02020603050405020304" charset="0"/>
              </a:rPr>
              <a:t> brown muck of Siberia, just above the Arctic Circle. Zimov is tracking the effects of the melting and working on a plan to </a:t>
            </a:r>
            <a:r>
              <a:rPr lang="en-US" sz="2400">
                <a:latin typeface="Times New Roman" panose="02020603050405020304" charset="0"/>
                <a:cs typeface="Times New Roman" panose="02020603050405020304" charset="0"/>
              </a:rPr>
              <a:t>___________ </a:t>
            </a:r>
            <a:r>
              <a:rPr lang="zh-CN" altLang="en-US" sz="2400">
                <a:latin typeface="Times New Roman" panose="02020603050405020304" charset="0"/>
                <a:cs typeface="Times New Roman" panose="02020603050405020304" charset="0"/>
              </a:rPr>
              <a:t>（</a:t>
            </a:r>
            <a:r>
              <a:rPr sz="2400">
                <a:latin typeface="Times New Roman" panose="02020603050405020304" charset="0"/>
                <a:cs typeface="Times New Roman" panose="02020603050405020304" charset="0"/>
              </a:rPr>
              <a:t>potential</a:t>
            </a:r>
            <a:r>
              <a:rPr lang="zh-CN" sz="2400">
                <a:latin typeface="Times New Roman" panose="02020603050405020304" charset="0"/>
                <a:cs typeface="Times New Roman" panose="02020603050405020304" charset="0"/>
              </a:rPr>
              <a:t>）</a:t>
            </a:r>
            <a:r>
              <a:rPr lang="en-US" sz="2600">
                <a:solidFill>
                  <a:srgbClr val="0000FF"/>
                </a:solidFill>
                <a:latin typeface="Times New Roman" panose="02020603050405020304" charset="0"/>
                <a:cs typeface="Times New Roman" panose="02020603050405020304" charset="0"/>
              </a:rPr>
              <a:t>mitigate</a:t>
            </a:r>
            <a:r>
              <a:rPr sz="2400">
                <a:latin typeface="Times New Roman" panose="02020603050405020304" charset="0"/>
                <a:cs typeface="Times New Roman" panose="02020603050405020304" charset="0"/>
              </a:rPr>
              <a:t> it.</a:t>
            </a:r>
            <a:endParaRPr sz="2400">
              <a:latin typeface="Times New Roman" panose="02020603050405020304" charset="0"/>
              <a:cs typeface="Times New Roman" panose="02020603050405020304" charset="0"/>
            </a:endParaRPr>
          </a:p>
          <a:p>
            <a:r>
              <a:rPr lang="en-US" sz="2400">
                <a:latin typeface="Times New Roman" panose="02020603050405020304" charset="0"/>
                <a:cs typeface="Times New Roman" panose="02020603050405020304" charset="0"/>
              </a:rPr>
              <a:t>    </a:t>
            </a:r>
            <a:r>
              <a:rPr sz="2400">
                <a:latin typeface="Times New Roman" panose="02020603050405020304" charset="0"/>
                <a:cs typeface="Times New Roman" panose="02020603050405020304" charset="0"/>
              </a:rPr>
              <a:t>As permafrost </a:t>
            </a:r>
            <a:r>
              <a:rPr lang="en-US" sz="2400">
                <a:latin typeface="Times New Roman" panose="02020603050405020304" charset="0"/>
                <a:cs typeface="Times New Roman" panose="02020603050405020304" charset="0"/>
              </a:rPr>
              <a:t>______ (</a:t>
            </a:r>
            <a:r>
              <a:rPr sz="2400">
                <a:latin typeface="Times New Roman" panose="02020603050405020304" charset="0"/>
                <a:cs typeface="Times New Roman" panose="02020603050405020304" charset="0"/>
              </a:rPr>
              <a:t>melt</a:t>
            </a:r>
            <a:r>
              <a:rPr lang="en-US" sz="2400">
                <a:latin typeface="Times New Roman" panose="02020603050405020304" charset="0"/>
                <a:cs typeface="Times New Roman" panose="02020603050405020304" charset="0"/>
              </a:rPr>
              <a:t>)</a:t>
            </a:r>
            <a:r>
              <a:rPr sz="2400">
                <a:latin typeface="Times New Roman" panose="02020603050405020304" charset="0"/>
                <a:cs typeface="Times New Roman" panose="02020603050405020304" charset="0"/>
              </a:rPr>
              <a:t>, microbes feed on the carbon trapped in the ice, </a:t>
            </a:r>
            <a:r>
              <a:rPr lang="en-US" sz="2400">
                <a:latin typeface="Times New Roman" panose="02020603050405020304" charset="0"/>
                <a:cs typeface="Times New Roman" panose="02020603050405020304" charset="0"/>
              </a:rPr>
              <a:t>___________ (</a:t>
            </a:r>
            <a:r>
              <a:rPr sz="2400">
                <a:latin typeface="Times New Roman" panose="02020603050405020304" charset="0"/>
                <a:cs typeface="Times New Roman" panose="02020603050405020304" charset="0"/>
              </a:rPr>
              <a:t>releas</a:t>
            </a:r>
            <a:r>
              <a:rPr lang="en-US" sz="2400">
                <a:latin typeface="Times New Roman" panose="02020603050405020304" charset="0"/>
                <a:cs typeface="Times New Roman" panose="02020603050405020304" charset="0"/>
              </a:rPr>
              <a:t>e)</a:t>
            </a:r>
            <a:r>
              <a:rPr sz="2400">
                <a:latin typeface="Times New Roman" panose="02020603050405020304" charset="0"/>
                <a:cs typeface="Times New Roman" panose="02020603050405020304" charset="0"/>
              </a:rPr>
              <a:t> carbon dioxide and methane, a more potent greenhouse gas, into the atmosphere. The gas is apparent even in small streams. When Zimov </a:t>
            </a:r>
            <a:r>
              <a:rPr lang="en-US" sz="2600">
                <a:solidFill>
                  <a:srgbClr val="0000FF"/>
                </a:solidFill>
                <a:latin typeface="Times New Roman" panose="02020603050405020304" charset="0"/>
                <a:cs typeface="Times New Roman" panose="02020603050405020304" charset="0"/>
              </a:rPr>
              <a:t>pierce</a:t>
            </a:r>
            <a:r>
              <a:rPr sz="2400">
                <a:latin typeface="Times New Roman" panose="02020603050405020304" charset="0"/>
                <a:cs typeface="Times New Roman" panose="02020603050405020304" charset="0"/>
              </a:rPr>
              <a:t>d the ground with </a:t>
            </a:r>
            <a:r>
              <a:rPr lang="en-US" sz="2400">
                <a:latin typeface="Times New Roman" panose="02020603050405020304" charset="0"/>
                <a:cs typeface="Times New Roman" panose="02020603050405020304" charset="0"/>
              </a:rPr>
              <a:t>____ </a:t>
            </a:r>
            <a:r>
              <a:rPr sz="2400">
                <a:latin typeface="Times New Roman" panose="02020603050405020304" charset="0"/>
                <a:cs typeface="Times New Roman" panose="02020603050405020304" charset="0"/>
              </a:rPr>
              <a:t> long fishing rod, bubbles of gas floated to the surface.</a:t>
            </a:r>
            <a:endParaRPr sz="2400">
              <a:latin typeface="Times New Roman" panose="02020603050405020304" charset="0"/>
              <a:cs typeface="Times New Roman" panose="02020603050405020304" charset="0"/>
            </a:endParaRPr>
          </a:p>
          <a:p>
            <a:r>
              <a:rPr lang="en-US" sz="2400">
                <a:latin typeface="Times New Roman" panose="02020603050405020304" charset="0"/>
                <a:cs typeface="Times New Roman" panose="02020603050405020304" charset="0"/>
              </a:rPr>
              <a:t>     </a:t>
            </a:r>
            <a:r>
              <a:rPr sz="2400">
                <a:latin typeface="Times New Roman" panose="02020603050405020304" charset="0"/>
                <a:cs typeface="Times New Roman" panose="02020603050405020304" charset="0"/>
              </a:rPr>
              <a:t>The employees at the park monitor the methane </a:t>
            </a:r>
            <a:r>
              <a:rPr lang="en-US" sz="2400">
                <a:latin typeface="Times New Roman" panose="02020603050405020304" charset="0"/>
                <a:cs typeface="Times New Roman" panose="02020603050405020304" charset="0"/>
              </a:rPr>
              <a:t>_________ (</a:t>
            </a:r>
            <a:r>
              <a:rPr sz="2400">
                <a:latin typeface="Times New Roman" panose="02020603050405020304" charset="0"/>
                <a:cs typeface="Times New Roman" panose="02020603050405020304" charset="0"/>
              </a:rPr>
              <a:t>emission</a:t>
            </a:r>
            <a:r>
              <a:rPr lang="en-US" sz="2400">
                <a:latin typeface="Times New Roman" panose="02020603050405020304" charset="0"/>
                <a:cs typeface="Times New Roman" panose="02020603050405020304" charset="0"/>
              </a:rPr>
              <a:t>)</a:t>
            </a:r>
            <a:r>
              <a:rPr sz="2400">
                <a:latin typeface="Times New Roman" panose="02020603050405020304" charset="0"/>
                <a:cs typeface="Times New Roman" panose="02020603050405020304" charset="0"/>
              </a:rPr>
              <a:t>. The ground is releasing more greenhouses gases each year than some large countries emit annually.</a:t>
            </a:r>
            <a:endParaRPr sz="2400">
              <a:latin typeface="Times New Roman" panose="02020603050405020304" charset="0"/>
              <a:cs typeface="Times New Roman" panose="02020603050405020304" charset="0"/>
            </a:endParaRPr>
          </a:p>
          <a:p>
            <a:r>
              <a:rPr lang="en-US" sz="2400">
                <a:latin typeface="Times New Roman" panose="02020603050405020304" charset="0"/>
                <a:cs typeface="Times New Roman" panose="02020603050405020304" charset="0"/>
              </a:rPr>
              <a:t>     </a:t>
            </a:r>
            <a:r>
              <a:rPr sz="2400">
                <a:latin typeface="Times New Roman" panose="02020603050405020304" charset="0"/>
                <a:cs typeface="Times New Roman" panose="02020603050405020304" charset="0"/>
              </a:rPr>
              <a:t>Zimov collects data on the depth of the permafrost to measure how much is disappearing in villages </a:t>
            </a:r>
            <a:r>
              <a:rPr lang="en-US" sz="2400">
                <a:latin typeface="Times New Roman" panose="02020603050405020304" charset="0"/>
                <a:cs typeface="Times New Roman" panose="02020603050405020304" charset="0"/>
              </a:rPr>
              <a:t>______ </a:t>
            </a:r>
            <a:r>
              <a:rPr sz="2400">
                <a:latin typeface="Times New Roman" panose="02020603050405020304" charset="0"/>
                <a:cs typeface="Times New Roman" panose="02020603050405020304" charset="0"/>
              </a:rPr>
              <a:t> the Arctic Circle.He hopes that in the next 25 years, the park will be free of human interference. “The goal of our work is </a:t>
            </a:r>
            <a:r>
              <a:rPr lang="en-US" sz="2400">
                <a:latin typeface="Times New Roman" panose="02020603050405020304" charset="0"/>
                <a:cs typeface="Times New Roman" panose="02020603050405020304" charset="0"/>
              </a:rPr>
              <a:t>________ (</a:t>
            </a:r>
            <a:r>
              <a:rPr sz="2400">
                <a:latin typeface="Times New Roman" panose="02020603050405020304" charset="0"/>
                <a:cs typeface="Times New Roman" panose="02020603050405020304" charset="0"/>
              </a:rPr>
              <a:t>create</a:t>
            </a:r>
            <a:r>
              <a:rPr lang="en-US" sz="2400">
                <a:latin typeface="Times New Roman" panose="02020603050405020304" charset="0"/>
                <a:cs typeface="Times New Roman" panose="02020603050405020304" charset="0"/>
              </a:rPr>
              <a:t>)</a:t>
            </a:r>
            <a:r>
              <a:rPr sz="2400">
                <a:latin typeface="Times New Roman" panose="02020603050405020304" charset="0"/>
                <a:cs typeface="Times New Roman" panose="02020603050405020304" charset="0"/>
              </a:rPr>
              <a:t> a self-sustaining system,” he said. But the daunting aspects of the mission are not lost on him.</a:t>
            </a:r>
            <a:endParaRPr sz="2400">
              <a:latin typeface="Times New Roman" panose="02020603050405020304" charset="0"/>
              <a:cs typeface="Times New Roman" panose="02020603050405020304" charset="0"/>
            </a:endParaRPr>
          </a:p>
          <a:p>
            <a:r>
              <a:rPr lang="en-US" sz="2400">
                <a:latin typeface="Times New Roman" panose="02020603050405020304" charset="0"/>
                <a:cs typeface="Times New Roman" panose="02020603050405020304" charset="0"/>
              </a:rPr>
              <a:t>     </a:t>
            </a:r>
            <a:r>
              <a:rPr sz="2400">
                <a:latin typeface="Times New Roman" panose="02020603050405020304" charset="0"/>
                <a:cs typeface="Times New Roman" panose="02020603050405020304" charset="0"/>
              </a:rPr>
              <a:t>“The main criticism of our project is </a:t>
            </a:r>
            <a:r>
              <a:rPr lang="en-US" sz="2400">
                <a:latin typeface="Times New Roman" panose="02020603050405020304" charset="0"/>
                <a:cs typeface="Times New Roman" panose="02020603050405020304" charset="0"/>
              </a:rPr>
              <a:t>_____</a:t>
            </a:r>
            <a:r>
              <a:rPr sz="2400">
                <a:latin typeface="Times New Roman" panose="02020603050405020304" charset="0"/>
                <a:cs typeface="Times New Roman" panose="02020603050405020304" charset="0"/>
              </a:rPr>
              <a:t> it’s too much of a task, and there is just not enough time,” he said. “Maybe yes, it is too hard of task. But that doesn’t mean we shouldn’t be trying.”</a:t>
            </a:r>
            <a:endParaRPr sz="2400">
              <a:latin typeface="Times New Roman" panose="02020603050405020304" charset="0"/>
              <a:cs typeface="Times New Roman" panose="02020603050405020304" charset="0"/>
            </a:endParaRPr>
          </a:p>
          <a:p>
            <a:r>
              <a:rPr lang="en-US" sz="2400">
                <a:latin typeface="Times New Roman" panose="02020603050405020304" charset="0"/>
                <a:cs typeface="Times New Roman" panose="02020603050405020304" charset="0"/>
              </a:rPr>
              <a:t>     </a:t>
            </a:r>
            <a:r>
              <a:rPr sz="2400">
                <a:latin typeface="Times New Roman" panose="02020603050405020304" charset="0"/>
                <a:cs typeface="Times New Roman" panose="02020603050405020304" charset="0"/>
              </a:rPr>
              <a:t>People dress in fur from head to toe so that they can live in the freezing temperatures. It’s a matter of </a:t>
            </a:r>
            <a:r>
              <a:rPr lang="en-US" sz="2400">
                <a:latin typeface="Times New Roman" panose="02020603050405020304" charset="0"/>
                <a:cs typeface="Times New Roman" panose="02020603050405020304" charset="0"/>
              </a:rPr>
              <a:t>_________ (</a:t>
            </a:r>
            <a:r>
              <a:rPr sz="2400">
                <a:latin typeface="Times New Roman" panose="02020603050405020304" charset="0"/>
                <a:cs typeface="Times New Roman" panose="02020603050405020304" charset="0"/>
              </a:rPr>
              <a:t>surviv</a:t>
            </a:r>
            <a:r>
              <a:rPr lang="en-US" sz="2400">
                <a:latin typeface="Times New Roman" panose="02020603050405020304" charset="0"/>
                <a:cs typeface="Times New Roman" panose="02020603050405020304" charset="0"/>
              </a:rPr>
              <a:t>e)</a:t>
            </a:r>
            <a:r>
              <a:rPr sz="2400">
                <a:latin typeface="Times New Roman" panose="02020603050405020304" charset="0"/>
                <a:cs typeface="Times New Roman" panose="02020603050405020304" charset="0"/>
              </a:rPr>
              <a:t>, but it’s also a way of life that is now in danger.</a:t>
            </a:r>
            <a:endParaRPr lang="en-US" altLang="zh-CN" sz="2400">
              <a:latin typeface="Times New Roman" panose="02020603050405020304" charset="0"/>
              <a:cs typeface="Times New Roman" panose="02020603050405020304" charset="0"/>
            </a:endParaRPr>
          </a:p>
        </p:txBody>
      </p:sp>
      <p:sp>
        <p:nvSpPr>
          <p:cNvPr id="10" name="文本框 16"/>
          <p:cNvSpPr txBox="1"/>
          <p:nvPr>
            <p:custDataLst>
              <p:tags r:id="rId1"/>
            </p:custDataLst>
          </p:nvPr>
        </p:nvSpPr>
        <p:spPr>
          <a:xfrm>
            <a:off x="-19050" y="0"/>
            <a:ext cx="2268220" cy="445135"/>
          </a:xfrm>
          <a:prstGeom prst="rect">
            <a:avLst/>
          </a:prstGeom>
          <a:solidFill>
            <a:srgbClr val="70AD47"/>
          </a:solidFill>
        </p:spPr>
        <p:txBody>
          <a:bodyPr wrap="square" rtlCol="0">
            <a:spAutoFit/>
          </a:bodyPr>
          <a:p>
            <a:pPr lvl="0" algn="l">
              <a:buClrTx/>
              <a:buSzTx/>
              <a:buFontTx/>
            </a:pPr>
            <a:r>
              <a:rPr kumimoji="1" lang="en-US" altLang="zh-CN" sz="2300" b="1" dirty="0">
                <a:solidFill>
                  <a:sysClr val="window" lastClr="FFFFFF"/>
                </a:solidFill>
                <a:latin typeface="Times New Roman" panose="02020603050405020304" charset="0"/>
                <a:cs typeface="Times New Roman" panose="02020603050405020304" charset="0"/>
                <a:sym typeface="微软雅黑" panose="020B0503020204020204" charset="-122"/>
              </a:rPr>
              <a:t>Text Completion</a:t>
            </a:r>
            <a:endParaRPr kumimoji="1" lang="en-US" altLang="zh-CN" sz="2300" b="1" dirty="0">
              <a:solidFill>
                <a:sysClr val="window" lastClr="FFFFFF"/>
              </a:solidFill>
              <a:latin typeface="Times New Roman" panose="02020603050405020304" charset="0"/>
              <a:cs typeface="Times New Roman" panose="02020603050405020304" charset="0"/>
              <a:sym typeface="微软雅黑" panose="020B0503020204020204" charset="-122"/>
            </a:endParaRPr>
          </a:p>
        </p:txBody>
      </p:sp>
      <p:sp>
        <p:nvSpPr>
          <p:cNvPr id="14" name="文本框 13"/>
          <p:cNvSpPr txBox="1"/>
          <p:nvPr>
            <p:custDataLst>
              <p:tags r:id="rId2"/>
            </p:custDataLst>
          </p:nvPr>
        </p:nvSpPr>
        <p:spPr>
          <a:xfrm>
            <a:off x="2466340" y="0"/>
            <a:ext cx="7781925" cy="445135"/>
          </a:xfrm>
          <a:prstGeom prst="rect">
            <a:avLst/>
          </a:prstGeom>
          <a:noFill/>
        </p:spPr>
        <p:txBody>
          <a:bodyPr wrap="square" rtlCol="0" anchor="t">
            <a:spAutoFit/>
          </a:bodyPr>
          <a:p>
            <a:pPr algn="l">
              <a:buClrTx/>
              <a:buSzTx/>
              <a:buFontTx/>
            </a:pPr>
            <a:r>
              <a:rPr lang="en-US" sz="2300" b="1" i="1">
                <a:solidFill>
                  <a:srgbClr val="ED7D31"/>
                </a:solidFill>
                <a:latin typeface="微软雅黑" panose="020B0503020204020204" charset="-122"/>
                <a:ea typeface="微软雅黑" panose="020B0503020204020204" charset="-122"/>
                <a:cs typeface="微软雅黑" panose="020B0503020204020204" charset="-122"/>
                <a:sym typeface="+mn-ea"/>
              </a:rPr>
              <a:t>The Wall Street Journal </a:t>
            </a:r>
            <a:r>
              <a:rPr lang="en-US" sz="2300" b="1">
                <a:solidFill>
                  <a:srgbClr val="ED7D31"/>
                </a:solidFill>
                <a:latin typeface="微软雅黑" panose="020B0503020204020204" charset="-122"/>
                <a:ea typeface="微软雅黑" panose="020B0503020204020204" charset="-122"/>
                <a:cs typeface="微软雅黑" panose="020B0503020204020204" charset="-122"/>
                <a:sym typeface="+mn-ea"/>
              </a:rPr>
              <a:t> (4th </a:t>
            </a:r>
            <a:r>
              <a:rPr sz="2300" b="1">
                <a:solidFill>
                  <a:srgbClr val="ED7D31"/>
                </a:solidFill>
                <a:latin typeface="微软雅黑" panose="020B0503020204020204" charset="-122"/>
                <a:ea typeface="微软雅黑" panose="020B0503020204020204" charset="-122"/>
                <a:cs typeface="微软雅黑" panose="020B0503020204020204" charset="-122"/>
                <a:sym typeface="+mn-ea"/>
              </a:rPr>
              <a:t>January</a:t>
            </a:r>
            <a:r>
              <a:rPr lang="en-US" sz="2300" b="1">
                <a:solidFill>
                  <a:srgbClr val="ED7D31"/>
                </a:solidFill>
                <a:latin typeface="微软雅黑" panose="020B0503020204020204" charset="-122"/>
                <a:ea typeface="微软雅黑" panose="020B0503020204020204" charset="-122"/>
                <a:cs typeface="微软雅黑" panose="020B0503020204020204" charset="-122"/>
                <a:sym typeface="+mn-ea"/>
              </a:rPr>
              <a:t> 2024 A8 )</a:t>
            </a:r>
            <a:endParaRPr sz="2300" b="1">
              <a:solidFill>
                <a:srgbClr val="ED7D31"/>
              </a:solidFill>
              <a:latin typeface="微软雅黑" panose="020B0503020204020204" charset="-122"/>
              <a:ea typeface="微软雅黑" panose="020B0503020204020204" charset="-122"/>
              <a:cs typeface="微软雅黑" panose="020B0503020204020204" charset="-122"/>
              <a:sym typeface="+mn-ea"/>
            </a:endParaRPr>
          </a:p>
        </p:txBody>
      </p:sp>
      <p:sp>
        <p:nvSpPr>
          <p:cNvPr id="2" name="文本框 1"/>
          <p:cNvSpPr txBox="1"/>
          <p:nvPr/>
        </p:nvSpPr>
        <p:spPr>
          <a:xfrm>
            <a:off x="4703445" y="445135"/>
            <a:ext cx="1298575" cy="491490"/>
          </a:xfrm>
          <a:prstGeom prst="rect">
            <a:avLst/>
          </a:prstGeom>
          <a:noFill/>
        </p:spPr>
        <p:txBody>
          <a:bodyPr wrap="square" rtlCol="0" anchor="t">
            <a:spAutoFit/>
          </a:bodyPr>
          <a:p>
            <a:r>
              <a:rPr lang="zh-CN" altLang="en-US" sz="2600">
                <a:solidFill>
                  <a:srgbClr val="FF0000"/>
                </a:solidFill>
                <a:latin typeface="Times New Roman" panose="02020603050405020304" charset="0"/>
                <a:cs typeface="Times New Roman" panose="02020603050405020304" charset="0"/>
                <a:sym typeface="+mn-ea"/>
              </a:rPr>
              <a:t>sticky</a:t>
            </a:r>
            <a:endParaRPr lang="zh-CN" altLang="en-US" sz="2600">
              <a:solidFill>
                <a:srgbClr val="FF0000"/>
              </a:solidFill>
              <a:latin typeface="Times New Roman" panose="02020603050405020304" charset="0"/>
              <a:cs typeface="Times New Roman" panose="02020603050405020304" charset="0"/>
              <a:sym typeface="+mn-ea"/>
            </a:endParaRPr>
          </a:p>
        </p:txBody>
      </p:sp>
      <p:sp>
        <p:nvSpPr>
          <p:cNvPr id="3" name="文本框 2"/>
          <p:cNvSpPr txBox="1"/>
          <p:nvPr/>
        </p:nvSpPr>
        <p:spPr>
          <a:xfrm>
            <a:off x="9469755" y="801370"/>
            <a:ext cx="1758950" cy="491490"/>
          </a:xfrm>
          <a:prstGeom prst="rect">
            <a:avLst/>
          </a:prstGeom>
          <a:noFill/>
        </p:spPr>
        <p:txBody>
          <a:bodyPr wrap="square" rtlCol="0" anchor="t">
            <a:spAutoFit/>
          </a:bodyPr>
          <a:p>
            <a:r>
              <a:rPr lang="zh-CN" altLang="en-US" sz="2600">
                <a:solidFill>
                  <a:srgbClr val="FF0000"/>
                </a:solidFill>
                <a:latin typeface="Times New Roman" panose="02020603050405020304" charset="0"/>
                <a:cs typeface="Times New Roman" panose="02020603050405020304" charset="0"/>
                <a:sym typeface="+mn-ea"/>
              </a:rPr>
              <a:t>potentially</a:t>
            </a:r>
            <a:endParaRPr lang="zh-CN" altLang="en-US" sz="2600">
              <a:solidFill>
                <a:srgbClr val="FF0000"/>
              </a:solidFill>
              <a:latin typeface="Times New Roman" panose="02020603050405020304" charset="0"/>
              <a:cs typeface="Times New Roman" panose="02020603050405020304" charset="0"/>
              <a:sym typeface="+mn-ea"/>
            </a:endParaRPr>
          </a:p>
        </p:txBody>
      </p:sp>
      <p:sp>
        <p:nvSpPr>
          <p:cNvPr id="4" name="文本框 3"/>
          <p:cNvSpPr txBox="1"/>
          <p:nvPr/>
        </p:nvSpPr>
        <p:spPr>
          <a:xfrm>
            <a:off x="2249170" y="1579880"/>
            <a:ext cx="1299210" cy="491490"/>
          </a:xfrm>
          <a:prstGeom prst="rect">
            <a:avLst/>
          </a:prstGeom>
          <a:noFill/>
        </p:spPr>
        <p:txBody>
          <a:bodyPr wrap="square" rtlCol="0" anchor="t">
            <a:spAutoFit/>
          </a:bodyPr>
          <a:p>
            <a:r>
              <a:rPr lang="zh-CN" altLang="en-US" sz="2600">
                <a:solidFill>
                  <a:srgbClr val="FF0000"/>
                </a:solidFill>
                <a:latin typeface="Times New Roman" panose="02020603050405020304" charset="0"/>
                <a:cs typeface="Times New Roman" panose="02020603050405020304" charset="0"/>
                <a:sym typeface="+mn-ea"/>
              </a:rPr>
              <a:t>melts</a:t>
            </a:r>
            <a:r>
              <a:rPr lang="zh-CN" altLang="en-US" sz="2600">
                <a:latin typeface="Times New Roman" panose="02020603050405020304" charset="0"/>
                <a:cs typeface="Times New Roman" panose="02020603050405020304" charset="0"/>
                <a:sym typeface="+mn-ea"/>
              </a:rPr>
              <a:t> </a:t>
            </a:r>
            <a:endParaRPr lang="zh-CN" altLang="en-US" sz="2600">
              <a:latin typeface="Times New Roman" panose="02020603050405020304" charset="0"/>
              <a:cs typeface="Times New Roman" panose="02020603050405020304" charset="0"/>
              <a:sym typeface="+mn-ea"/>
            </a:endParaRPr>
          </a:p>
        </p:txBody>
      </p:sp>
      <p:sp>
        <p:nvSpPr>
          <p:cNvPr id="6" name="文本框 5"/>
          <p:cNvSpPr txBox="1"/>
          <p:nvPr/>
        </p:nvSpPr>
        <p:spPr>
          <a:xfrm>
            <a:off x="9969500" y="1553210"/>
            <a:ext cx="1676400" cy="491490"/>
          </a:xfrm>
          <a:prstGeom prst="rect">
            <a:avLst/>
          </a:prstGeom>
          <a:noFill/>
        </p:spPr>
        <p:txBody>
          <a:bodyPr wrap="square" rtlCol="0" anchor="t">
            <a:spAutoFit/>
          </a:bodyPr>
          <a:p>
            <a:r>
              <a:rPr sz="2600">
                <a:solidFill>
                  <a:srgbClr val="FF0000"/>
                </a:solidFill>
                <a:latin typeface="Times New Roman" panose="02020603050405020304" charset="0"/>
                <a:cs typeface="Times New Roman" panose="02020603050405020304" charset="0"/>
                <a:sym typeface="+mn-ea"/>
              </a:rPr>
              <a:t>releasing</a:t>
            </a:r>
            <a:endParaRPr sz="2600">
              <a:solidFill>
                <a:srgbClr val="FF0000"/>
              </a:solidFill>
              <a:latin typeface="Times New Roman" panose="02020603050405020304" charset="0"/>
              <a:cs typeface="Times New Roman" panose="02020603050405020304" charset="0"/>
              <a:sym typeface="+mn-ea"/>
            </a:endParaRPr>
          </a:p>
        </p:txBody>
      </p:sp>
      <p:sp>
        <p:nvSpPr>
          <p:cNvPr id="7" name="文本框 6"/>
          <p:cNvSpPr txBox="1"/>
          <p:nvPr/>
        </p:nvSpPr>
        <p:spPr>
          <a:xfrm>
            <a:off x="9092565" y="2362200"/>
            <a:ext cx="1250950" cy="491490"/>
          </a:xfrm>
          <a:prstGeom prst="rect">
            <a:avLst/>
          </a:prstGeom>
          <a:noFill/>
        </p:spPr>
        <p:txBody>
          <a:bodyPr wrap="square" rtlCol="0" anchor="t">
            <a:spAutoFit/>
          </a:bodyPr>
          <a:p>
            <a:r>
              <a:rPr lang="zh-CN" altLang="en-US" sz="2600">
                <a:solidFill>
                  <a:srgbClr val="FF0000"/>
                </a:solidFill>
                <a:latin typeface="Times New Roman" panose="02020603050405020304" charset="0"/>
                <a:cs typeface="Times New Roman" panose="02020603050405020304" charset="0"/>
                <a:sym typeface="+mn-ea"/>
              </a:rPr>
              <a:t>a</a:t>
            </a:r>
            <a:endParaRPr lang="zh-CN" altLang="en-US" sz="2600">
              <a:solidFill>
                <a:srgbClr val="FF0000"/>
              </a:solidFill>
              <a:latin typeface="Times New Roman" panose="02020603050405020304" charset="0"/>
              <a:cs typeface="Times New Roman" panose="02020603050405020304" charset="0"/>
              <a:sym typeface="+mn-ea"/>
            </a:endParaRPr>
          </a:p>
        </p:txBody>
      </p:sp>
      <p:sp>
        <p:nvSpPr>
          <p:cNvPr id="8" name="文本框 7"/>
          <p:cNvSpPr txBox="1"/>
          <p:nvPr/>
        </p:nvSpPr>
        <p:spPr>
          <a:xfrm>
            <a:off x="1118870" y="4176395"/>
            <a:ext cx="1841500" cy="491490"/>
          </a:xfrm>
          <a:prstGeom prst="rect">
            <a:avLst/>
          </a:prstGeom>
          <a:noFill/>
        </p:spPr>
        <p:txBody>
          <a:bodyPr wrap="square" rtlCol="0" anchor="t">
            <a:spAutoFit/>
          </a:bodyPr>
          <a:p>
            <a:r>
              <a:rPr lang="zh-CN" altLang="en-US" sz="2600">
                <a:solidFill>
                  <a:srgbClr val="FF0000"/>
                </a:solidFill>
                <a:latin typeface="Times New Roman" panose="02020603050405020304" charset="0"/>
                <a:cs typeface="Times New Roman" panose="02020603050405020304" charset="0"/>
                <a:sym typeface="+mn-ea"/>
              </a:rPr>
              <a:t>above </a:t>
            </a:r>
            <a:endParaRPr lang="zh-CN" altLang="en-US" sz="2600">
              <a:solidFill>
                <a:srgbClr val="FF0000"/>
              </a:solidFill>
              <a:latin typeface="Times New Roman" panose="02020603050405020304" charset="0"/>
              <a:cs typeface="Times New Roman" panose="02020603050405020304" charset="0"/>
              <a:sym typeface="+mn-ea"/>
            </a:endParaRPr>
          </a:p>
        </p:txBody>
      </p:sp>
      <p:sp>
        <p:nvSpPr>
          <p:cNvPr id="9" name="文本框 8"/>
          <p:cNvSpPr txBox="1"/>
          <p:nvPr/>
        </p:nvSpPr>
        <p:spPr>
          <a:xfrm>
            <a:off x="5611495" y="4544060"/>
            <a:ext cx="1492250" cy="491490"/>
          </a:xfrm>
          <a:prstGeom prst="rect">
            <a:avLst/>
          </a:prstGeom>
          <a:noFill/>
        </p:spPr>
        <p:txBody>
          <a:bodyPr wrap="square" rtlCol="0" anchor="t">
            <a:spAutoFit/>
          </a:bodyPr>
          <a:p>
            <a:r>
              <a:rPr lang="zh-CN" altLang="en-US" sz="2600">
                <a:solidFill>
                  <a:srgbClr val="FF0000"/>
                </a:solidFill>
                <a:latin typeface="Times New Roman" panose="02020603050405020304" charset="0"/>
                <a:cs typeface="Times New Roman" panose="02020603050405020304" charset="0"/>
                <a:sym typeface="+mn-ea"/>
              </a:rPr>
              <a:t>to create </a:t>
            </a:r>
            <a:endParaRPr lang="zh-CN" altLang="en-US" sz="2600">
              <a:solidFill>
                <a:srgbClr val="FF0000"/>
              </a:solidFill>
              <a:latin typeface="Times New Roman" panose="02020603050405020304" charset="0"/>
              <a:cs typeface="Times New Roman" panose="02020603050405020304" charset="0"/>
              <a:sym typeface="+mn-ea"/>
            </a:endParaRPr>
          </a:p>
        </p:txBody>
      </p:sp>
      <p:sp>
        <p:nvSpPr>
          <p:cNvPr id="11" name="文本框 10"/>
          <p:cNvSpPr txBox="1"/>
          <p:nvPr/>
        </p:nvSpPr>
        <p:spPr>
          <a:xfrm>
            <a:off x="4995545" y="5261610"/>
            <a:ext cx="886460" cy="491490"/>
          </a:xfrm>
          <a:prstGeom prst="rect">
            <a:avLst/>
          </a:prstGeom>
          <a:noFill/>
        </p:spPr>
        <p:txBody>
          <a:bodyPr wrap="square" rtlCol="0" anchor="t">
            <a:spAutoFit/>
          </a:bodyPr>
          <a:p>
            <a:r>
              <a:rPr lang="zh-CN" altLang="en-US" sz="2600">
                <a:solidFill>
                  <a:srgbClr val="FF0000"/>
                </a:solidFill>
                <a:latin typeface="Times New Roman" panose="02020603050405020304" charset="0"/>
                <a:cs typeface="Times New Roman" panose="02020603050405020304" charset="0"/>
                <a:sym typeface="+mn-ea"/>
              </a:rPr>
              <a:t>that </a:t>
            </a:r>
            <a:endParaRPr lang="zh-CN" altLang="en-US" sz="2600">
              <a:solidFill>
                <a:srgbClr val="FF0000"/>
              </a:solidFill>
              <a:latin typeface="Times New Roman" panose="02020603050405020304" charset="0"/>
              <a:cs typeface="Times New Roman" panose="02020603050405020304" charset="0"/>
              <a:sym typeface="+mn-ea"/>
            </a:endParaRPr>
          </a:p>
        </p:txBody>
      </p:sp>
      <p:sp>
        <p:nvSpPr>
          <p:cNvPr id="12" name="文本框 11"/>
          <p:cNvSpPr txBox="1"/>
          <p:nvPr/>
        </p:nvSpPr>
        <p:spPr>
          <a:xfrm>
            <a:off x="1360805" y="6366510"/>
            <a:ext cx="1599565" cy="491490"/>
          </a:xfrm>
          <a:prstGeom prst="rect">
            <a:avLst/>
          </a:prstGeom>
          <a:noFill/>
        </p:spPr>
        <p:txBody>
          <a:bodyPr wrap="square" rtlCol="0" anchor="t">
            <a:spAutoFit/>
          </a:bodyPr>
          <a:p>
            <a:r>
              <a:rPr lang="zh-CN" altLang="en-US" sz="2600">
                <a:solidFill>
                  <a:srgbClr val="FF0000"/>
                </a:solidFill>
                <a:latin typeface="Times New Roman" panose="02020603050405020304" charset="0"/>
                <a:cs typeface="Times New Roman" panose="02020603050405020304" charset="0"/>
                <a:sym typeface="+mn-ea"/>
              </a:rPr>
              <a:t>survival </a:t>
            </a:r>
            <a:endParaRPr lang="zh-CN" altLang="en-US" sz="2600">
              <a:solidFill>
                <a:srgbClr val="FF0000"/>
              </a:solidFill>
              <a:latin typeface="Times New Roman" panose="02020603050405020304" charset="0"/>
              <a:cs typeface="Times New Roman" panose="02020603050405020304" charset="0"/>
              <a:sym typeface="+mn-ea"/>
            </a:endParaRPr>
          </a:p>
        </p:txBody>
      </p:sp>
      <p:sp>
        <p:nvSpPr>
          <p:cNvPr id="13" name="文本框 12"/>
          <p:cNvSpPr txBox="1"/>
          <p:nvPr/>
        </p:nvSpPr>
        <p:spPr>
          <a:xfrm>
            <a:off x="6292215" y="3072130"/>
            <a:ext cx="1938655" cy="491490"/>
          </a:xfrm>
          <a:prstGeom prst="rect">
            <a:avLst/>
          </a:prstGeom>
          <a:noFill/>
        </p:spPr>
        <p:txBody>
          <a:bodyPr wrap="square" rtlCol="0" anchor="t">
            <a:spAutoFit/>
          </a:bodyPr>
          <a:p>
            <a:r>
              <a:rPr lang="zh-CN" altLang="en-US" sz="2600">
                <a:solidFill>
                  <a:srgbClr val="FF0000"/>
                </a:solidFill>
                <a:latin typeface="Times New Roman" panose="02020603050405020304" charset="0"/>
                <a:cs typeface="Times New Roman" panose="02020603050405020304" charset="0"/>
                <a:sym typeface="+mn-ea"/>
              </a:rPr>
              <a:t>emissions </a:t>
            </a:r>
            <a:endParaRPr lang="zh-CN" altLang="en-US" sz="2600">
              <a:solidFill>
                <a:srgbClr val="FF0000"/>
              </a:solidFill>
              <a:latin typeface="Times New Roman" panose="02020603050405020304" charset="0"/>
              <a:cs typeface="Times New Roman" panose="02020603050405020304" charset="0"/>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linds(horizont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linds(horizont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linds(horizont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linds(horizontal)">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blinds(horizontal)">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blinds(horizontal)">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blinds(horizontal)">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blinds(horizontal)">
                                      <p:cBhvr>
                                        <p:cTn id="5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7" grpId="0"/>
      <p:bldP spid="8" grpId="0"/>
      <p:bldP spid="9" grpId="0"/>
      <p:bldP spid="11" grpId="0"/>
      <p:bldP spid="12" grpId="0"/>
      <p:bldP spid="2" grpId="1"/>
      <p:bldP spid="3" grpId="1"/>
      <p:bldP spid="4" grpId="1"/>
      <p:bldP spid="7" grpId="1"/>
      <p:bldP spid="8" grpId="1"/>
      <p:bldP spid="9" grpId="1"/>
      <p:bldP spid="11" grpId="1"/>
      <p:bldP spid="12" grpId="1"/>
      <p:bldP spid="6" grpId="0"/>
      <p:bldP spid="6" grpId="1"/>
      <p:bldP spid="13" grpId="0"/>
      <p:bldP spid="13"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93345" y="760730"/>
            <a:ext cx="11904980" cy="4513580"/>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zh-CN" altLang="en-US" sz="2800">
                <a:latin typeface="Times New Roman" panose="02020603050405020304" charset="0"/>
                <a:ea typeface="华文中宋" panose="02010600040101010101" charset="-122"/>
                <a:cs typeface="Times New Roman" panose="02020603050405020304" charset="0"/>
                <a:sym typeface="+mn-ea"/>
              </a:rPr>
              <a:t>1. </a:t>
            </a:r>
            <a:r>
              <a:rPr lang="en-US" sz="2800">
                <a:solidFill>
                  <a:srgbClr val="0000FF"/>
                </a:solidFill>
                <a:latin typeface="Times New Roman" panose="02020603050405020304" charset="0"/>
                <a:cs typeface="Times New Roman" panose="02020603050405020304" charset="0"/>
                <a:sym typeface="+mn-ea"/>
              </a:rPr>
              <a:t>mitigate</a:t>
            </a:r>
            <a:r>
              <a:rPr lang="en-US" altLang="zh-CN" sz="2800">
                <a:latin typeface="Times New Roman" panose="02020603050405020304" charset="0"/>
                <a:ea typeface="华文中宋" panose="02010600040101010101" charset="-122"/>
                <a:cs typeface="Times New Roman" panose="02020603050405020304" charset="0"/>
                <a:sym typeface="+mn-ea"/>
              </a:rPr>
              <a:t>: </a:t>
            </a:r>
            <a:r>
              <a:rPr sz="2800">
                <a:latin typeface="Times New Roman" panose="02020603050405020304" charset="0"/>
                <a:ea typeface="华文中宋" panose="02010600040101010101" charset="-122"/>
                <a:cs typeface="Times New Roman" panose="02020603050405020304" charset="0"/>
                <a:sym typeface="+mn-ea"/>
              </a:rPr>
              <a:t>to make sth less harmful, serious, etc.减轻；缓和</a:t>
            </a:r>
            <a:endParaRPr lang="en-US" altLang="zh-CN" sz="2800">
              <a:latin typeface="Times New Roman" panose="02020603050405020304" charset="0"/>
              <a:ea typeface="华文中宋" panose="02010600040101010101" charset="-122"/>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rPr>
              <a:t>Some measures can mitigate the urban heat island.                                          有一些方法可以减轻城市热岛效应</a:t>
            </a:r>
            <a:r>
              <a:rPr lang="zh-CN" altLang="zh-CN" sz="2800">
                <a:latin typeface="Times New Roman" panose="02020603050405020304" charset="0"/>
                <a:ea typeface="华文中宋" panose="02010600040101010101" charset="-122"/>
                <a:cs typeface="Times New Roman" panose="02020603050405020304" charset="0"/>
              </a:rPr>
              <a:t>。</a:t>
            </a:r>
            <a:r>
              <a:rPr lang="en-US" altLang="zh-CN" sz="2800">
                <a:latin typeface="Times New Roman" panose="02020603050405020304" charset="0"/>
                <a:ea typeface="华文中宋" panose="02010600040101010101" charset="-122"/>
                <a:cs typeface="Times New Roman" panose="02020603050405020304" charset="0"/>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3200">
                <a:latin typeface="Times New Roman" panose="02020603050405020304" charset="0"/>
                <a:cs typeface="Times New Roman" panose="02020603050405020304" charset="0"/>
              </a:rPr>
              <a:t> </a:t>
            </a: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cs typeface="Times New Roman" panose="02020603050405020304" charset="0"/>
              </a:rPr>
              <a:t>2</a:t>
            </a:r>
            <a:r>
              <a:rPr lang="en-US" altLang="zh-CN" sz="3200">
                <a:latin typeface="Times New Roman" panose="02020603050405020304" charset="0"/>
                <a:cs typeface="Times New Roman" panose="02020603050405020304" charset="0"/>
              </a:rPr>
              <a:t>. </a:t>
            </a:r>
            <a:r>
              <a:rPr lang="en-US" sz="2800">
                <a:solidFill>
                  <a:srgbClr val="0000FF"/>
                </a:solidFill>
                <a:latin typeface="Times New Roman" panose="02020603050405020304" charset="0"/>
                <a:cs typeface="Times New Roman" panose="02020603050405020304" charset="0"/>
                <a:sym typeface="+mn-ea"/>
              </a:rPr>
              <a:t>pierce</a:t>
            </a:r>
            <a:r>
              <a:rPr lang="en-US" altLang="zh-CN" sz="2800"/>
              <a:t>: </a:t>
            </a:r>
            <a:r>
              <a:rPr sz="2800">
                <a:latin typeface="Times New Roman" panose="02020603050405020304" charset="0"/>
                <a:ea typeface="华文中宋" panose="02010600040101010101" charset="-122"/>
                <a:cs typeface="Times New Roman" panose="02020603050405020304" charset="0"/>
              </a:rPr>
              <a:t>to make a small hole in sth, or to go through sth, with a sharp object </a:t>
            </a:r>
            <a:r>
              <a:rPr lang="en-US" sz="2800">
                <a:latin typeface="Times New Roman" panose="02020603050405020304" charset="0"/>
                <a:ea typeface="华文中宋" panose="02010600040101010101" charset="-122"/>
                <a:cs typeface="Times New Roman" panose="02020603050405020304" charset="0"/>
              </a:rPr>
              <a:t>  </a:t>
            </a:r>
            <a:r>
              <a:rPr sz="2800">
                <a:latin typeface="Times New Roman" panose="02020603050405020304" charset="0"/>
                <a:ea typeface="华文中宋" panose="02010600040101010101" charset="-122"/>
                <a:cs typeface="Times New Roman" panose="02020603050405020304" charset="0"/>
              </a:rPr>
              <a:t>扎；刺破；穿透</a:t>
            </a:r>
            <a:endParaRPr sz="2800">
              <a:latin typeface="Times New Roman" panose="02020603050405020304" charset="0"/>
              <a:ea typeface="华文中宋" panose="02010600040101010101" charset="-122"/>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r>
              <a:rPr sz="2800">
                <a:latin typeface="Times New Roman" panose="02020603050405020304" charset="0"/>
                <a:cs typeface="Times New Roman" panose="02020603050405020304" charset="0"/>
              </a:rPr>
              <a:t>The arrow pierced his shoulder.</a:t>
            </a:r>
            <a:r>
              <a:rPr lang="en-US" sz="2800">
                <a:latin typeface="Times New Roman" panose="02020603050405020304" charset="0"/>
                <a:cs typeface="Times New Roman" panose="02020603050405020304" charset="0"/>
              </a:rPr>
              <a:t> </a:t>
            </a:r>
            <a:r>
              <a:rPr sz="2800">
                <a:latin typeface="Times New Roman" panose="02020603050405020304" charset="0"/>
                <a:ea typeface="华文中宋" panose="02010600040101010101" charset="-122"/>
                <a:cs typeface="Times New Roman" panose="02020603050405020304" charset="0"/>
              </a:rPr>
              <a:t>箭头射入他的肩膀</a:t>
            </a:r>
            <a:r>
              <a:rPr sz="2800">
                <a:latin typeface="Times New Roman" panose="02020603050405020304" charset="0"/>
                <a:cs typeface="Times New Roman" panose="02020603050405020304" charset="0"/>
              </a:rPr>
              <a:t>。</a:t>
            </a:r>
            <a:r>
              <a:rPr lang="en-US" altLang="zh-CN" sz="2800">
                <a:latin typeface="Times New Roman" panose="02020603050405020304" charset="0"/>
                <a:cs typeface="Times New Roman" panose="02020603050405020304" charset="0"/>
              </a:rPr>
              <a:t>                                                </a:t>
            </a:r>
            <a:r>
              <a:rPr sz="2800">
                <a:latin typeface="Times New Roman" panose="02020603050405020304" charset="0"/>
                <a:ea typeface="华文中宋" panose="02010600040101010101" charset="-122"/>
                <a:cs typeface="Times New Roman" panose="02020603050405020304" charset="0"/>
              </a:rPr>
              <a:t> </a:t>
            </a:r>
            <a:r>
              <a:rPr lang="en-US" altLang="zh-CN" sz="28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p:txBody>
      </p:sp>
      <p:sp>
        <p:nvSpPr>
          <p:cNvPr id="1048604" name="文本框 1"/>
          <p:cNvSpPr txBox="1"/>
          <p:nvPr/>
        </p:nvSpPr>
        <p:spPr>
          <a:xfrm>
            <a:off x="185420" y="2228215"/>
            <a:ext cx="1957070" cy="521970"/>
          </a:xfrm>
          <a:prstGeom prst="rect">
            <a:avLst/>
          </a:prstGeom>
          <a:solidFill>
            <a:srgbClr val="0070C0"/>
          </a:solidFill>
        </p:spPr>
        <p:txBody>
          <a:bodyPr wrap="square" rtlCol="0">
            <a:spAutoFit/>
          </a:bodyPr>
          <a:lstStyle/>
          <a:p>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
        <p:nvSpPr>
          <p:cNvPr id="1048605" name="文本框 2"/>
          <p:cNvSpPr txBox="1"/>
          <p:nvPr/>
        </p:nvSpPr>
        <p:spPr>
          <a:xfrm>
            <a:off x="269240" y="2733675"/>
            <a:ext cx="10251440" cy="521970"/>
          </a:xfrm>
          <a:prstGeom prst="rect">
            <a:avLst/>
          </a:prstGeom>
          <a:noFill/>
        </p:spPr>
        <p:txBody>
          <a:bodyPr wrap="square" rtlCol="0">
            <a:spAutoFit/>
          </a:bodyPr>
          <a:lstStyle/>
          <a:p>
            <a:r>
              <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rPr>
              <a:t>Soil erosion was mitigated by the planting of trees.  </a:t>
            </a:r>
            <a:endPar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endParaRPr>
          </a:p>
        </p:txBody>
      </p:sp>
      <p:sp>
        <p:nvSpPr>
          <p:cNvPr id="1048607" name="文本框 5"/>
          <p:cNvSpPr txBox="1"/>
          <p:nvPr/>
        </p:nvSpPr>
        <p:spPr>
          <a:xfrm>
            <a:off x="269240" y="5902325"/>
            <a:ext cx="10351135" cy="521970"/>
          </a:xfrm>
          <a:prstGeom prst="rect">
            <a:avLst/>
          </a:prstGeom>
          <a:noFill/>
        </p:spPr>
        <p:txBody>
          <a:bodyPr wrap="square" rtlCol="0">
            <a:spAutoFit/>
          </a:bodyPr>
          <a:lstStyle/>
          <a:p>
            <a:r>
              <a:rPr sz="2800">
                <a:solidFill>
                  <a:srgbClr val="FF0000"/>
                </a:solidFill>
                <a:latin typeface="Times New Roman" panose="02020603050405020304" charset="0"/>
                <a:cs typeface="Times New Roman" panose="02020603050405020304" charset="0"/>
              </a:rPr>
              <a:t>He pierced another hole in his belt with his knife.</a:t>
            </a:r>
            <a:endParaRPr sz="2800">
              <a:solidFill>
                <a:srgbClr val="FF0000"/>
              </a:solidFill>
              <a:latin typeface="Times New Roman" panose="02020603050405020304" charset="0"/>
              <a:cs typeface="Times New Roman" panose="02020603050405020304" charset="0"/>
            </a:endParaRPr>
          </a:p>
        </p:txBody>
      </p:sp>
      <p:sp>
        <p:nvSpPr>
          <p:cNvPr id="1048608" name="文本框 7"/>
          <p:cNvSpPr txBox="1"/>
          <p:nvPr/>
        </p:nvSpPr>
        <p:spPr>
          <a:xfrm>
            <a:off x="2395855" y="2211705"/>
            <a:ext cx="7722870" cy="521970"/>
          </a:xfrm>
          <a:prstGeom prst="rect">
            <a:avLst/>
          </a:prstGeom>
          <a:noFill/>
        </p:spPr>
        <p:txBody>
          <a:bodyPr wrap="square" rtlCol="0" anchor="t">
            <a:spAutoFit/>
          </a:bodyPr>
          <a:lstStyle/>
          <a:p>
            <a:r>
              <a:rPr lang="zh-CN" altLang="en-US" sz="2800">
                <a:ea typeface="华文中宋" panose="02010600040101010101" charset="-122"/>
              </a:rPr>
              <a:t>植树造林减轻了土壤侵蚀。</a:t>
            </a:r>
            <a:endParaRPr lang="zh-CN" altLang="en-US" sz="2800">
              <a:ea typeface="华文中宋" panose="02010600040101010101" charset="-122"/>
            </a:endParaRPr>
          </a:p>
        </p:txBody>
      </p:sp>
      <p:cxnSp>
        <p:nvCxnSpPr>
          <p:cNvPr id="3145728" name="直接连接符 8"/>
          <p:cNvCxnSpPr/>
          <p:nvPr/>
        </p:nvCxnSpPr>
        <p:spPr>
          <a:xfrm flipV="1">
            <a:off x="311150" y="3205480"/>
            <a:ext cx="7360285" cy="14605"/>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nvCxnSpPr>
        <p:spPr>
          <a:xfrm flipV="1">
            <a:off x="320675" y="6372225"/>
            <a:ext cx="7513320" cy="29845"/>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0" y="0"/>
            <a:ext cx="1955800" cy="521970"/>
          </a:xfrm>
          <a:prstGeom prst="rect">
            <a:avLst/>
          </a:prstGeom>
          <a:solidFill>
            <a:schemeClr val="accent6"/>
          </a:solidFill>
        </p:spPr>
        <p:txBody>
          <a:bodyPr wrap="square" rtlCol="0">
            <a:spAutoFit/>
          </a:bodyPr>
          <a:p>
            <a:pPr lvl="0" algn="l">
              <a:buClrTx/>
              <a:buSzTx/>
              <a:buFontTx/>
            </a:pPr>
            <a:r>
              <a:rPr kumimoji="1" lang="en-US" altLang="zh-CN" sz="2800" b="1" dirty="0">
                <a:solidFill>
                  <a:schemeClr val="lt1"/>
                </a:solidFill>
                <a:latin typeface="Times New Roman" panose="02020603050405020304" charset="0"/>
                <a:cs typeface="Times New Roman" panose="02020603050405020304" charset="0"/>
                <a:sym typeface="+mn-ea"/>
              </a:rPr>
              <a:t>Vocabulary</a:t>
            </a:r>
            <a:endParaRPr kumimoji="1" lang="en-US" altLang="zh-CN" sz="2800" b="1" dirty="0">
              <a:solidFill>
                <a:schemeClr val="lt1"/>
              </a:solidFill>
              <a:latin typeface="Times New Roman" panose="02020603050405020304" charset="0"/>
              <a:cs typeface="Times New Roman" panose="02020603050405020304" charset="0"/>
              <a:sym typeface="+mn-ea"/>
            </a:endParaRPr>
          </a:p>
        </p:txBody>
      </p:sp>
      <p:sp>
        <p:nvSpPr>
          <p:cNvPr id="3" name="文本框 6"/>
          <p:cNvSpPr txBox="1"/>
          <p:nvPr/>
        </p:nvSpPr>
        <p:spPr>
          <a:xfrm>
            <a:off x="2528570" y="5380990"/>
            <a:ext cx="7524115" cy="521970"/>
          </a:xfrm>
          <a:prstGeom prst="rect">
            <a:avLst/>
          </a:prstGeom>
          <a:noFill/>
        </p:spPr>
        <p:txBody>
          <a:bodyPr wrap="square" rtlCol="0" anchor="t">
            <a:spAutoFit/>
          </a:bodyPr>
          <a:p>
            <a:r>
              <a:rPr lang="zh-CN" altLang="en-US" sz="2800">
                <a:ea typeface="华文中宋" panose="02010600040101010101" charset="-122"/>
              </a:rPr>
              <a:t>他用刀子在皮腰带上又扎了一个洞。</a:t>
            </a:r>
            <a:endParaRPr lang="zh-CN" altLang="en-US" sz="2800">
              <a:ea typeface="华文中宋" panose="02010600040101010101" charset="-122"/>
            </a:endParaRPr>
          </a:p>
        </p:txBody>
      </p:sp>
      <p:sp>
        <p:nvSpPr>
          <p:cNvPr id="2" name="文本框 1"/>
          <p:cNvSpPr txBox="1"/>
          <p:nvPr>
            <p:custDataLst>
              <p:tags r:id="rId1"/>
            </p:custDataLst>
          </p:nvPr>
        </p:nvSpPr>
        <p:spPr>
          <a:xfrm>
            <a:off x="269875" y="5358130"/>
            <a:ext cx="2035175" cy="521970"/>
          </a:xfrm>
          <a:prstGeom prst="rect">
            <a:avLst/>
          </a:prstGeom>
          <a:solidFill>
            <a:srgbClr val="0070C0"/>
          </a:solidFill>
        </p:spPr>
        <p:txBody>
          <a:bodyPr wrap="square" rtlCol="0">
            <a:spAutoFit/>
          </a:bodyPr>
          <a:p>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48602">
                                            <p:txEl>
                                              <p:pRg st="1" end="1"/>
                                            </p:txEl>
                                          </p:spTgt>
                                        </p:tgtEl>
                                        <p:attrNameLst>
                                          <p:attrName>style.visibility</p:attrName>
                                        </p:attrNameLst>
                                      </p:cBhvr>
                                      <p:to>
                                        <p:strVal val="visible"/>
                                      </p:to>
                                    </p:set>
                                    <p:animEffect transition="in" filter="blinds(horizontal)">
                                      <p:cBhvr>
                                        <p:cTn id="7" dur="500"/>
                                        <p:tgtEl>
                                          <p:spTgt spid="104860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48604"/>
                                        </p:tgtEl>
                                        <p:attrNameLst>
                                          <p:attrName>style.visibility</p:attrName>
                                        </p:attrNameLst>
                                      </p:cBhvr>
                                      <p:to>
                                        <p:strVal val="visible"/>
                                      </p:to>
                                    </p:set>
                                    <p:animEffect transition="in" filter="blinds(horizontal)">
                                      <p:cBhvr>
                                        <p:cTn id="12" dur="500"/>
                                        <p:tgtEl>
                                          <p:spTgt spid="1048604"/>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1048608"/>
                                        </p:tgtEl>
                                        <p:attrNameLst>
                                          <p:attrName>style.visibility</p:attrName>
                                        </p:attrNameLst>
                                      </p:cBhvr>
                                      <p:to>
                                        <p:strVal val="visible"/>
                                      </p:to>
                                    </p:set>
                                    <p:animEffect transition="in" filter="blinds(horizontal)">
                                      <p:cBhvr>
                                        <p:cTn id="15" dur="500"/>
                                        <p:tgtEl>
                                          <p:spTgt spid="1048608"/>
                                        </p:tgtEl>
                                      </p:cBhvr>
                                    </p:animEffect>
                                  </p:childTnLst>
                                </p:cTn>
                              </p:par>
                              <p:par>
                                <p:cTn id="16" presetID="3" presetClass="entr" presetSubtype="10" fill="hold" nodeType="withEffect">
                                  <p:stCondLst>
                                    <p:cond delay="0"/>
                                  </p:stCondLst>
                                  <p:childTnLst>
                                    <p:set>
                                      <p:cBhvr>
                                        <p:cTn id="17" dur="1" fill="hold">
                                          <p:stCondLst>
                                            <p:cond delay="0"/>
                                          </p:stCondLst>
                                        </p:cTn>
                                        <p:tgtEl>
                                          <p:spTgt spid="3145728"/>
                                        </p:tgtEl>
                                        <p:attrNameLst>
                                          <p:attrName>style.visibility</p:attrName>
                                        </p:attrNameLst>
                                      </p:cBhvr>
                                      <p:to>
                                        <p:strVal val="visible"/>
                                      </p:to>
                                    </p:set>
                                    <p:animEffect transition="in" filter="blinds(horizontal)">
                                      <p:cBhvr>
                                        <p:cTn id="18" dur="500"/>
                                        <p:tgtEl>
                                          <p:spTgt spid="3145728"/>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1048605"/>
                                        </p:tgtEl>
                                        <p:attrNameLst>
                                          <p:attrName>style.visibility</p:attrName>
                                        </p:attrNameLst>
                                      </p:cBhvr>
                                      <p:to>
                                        <p:strVal val="visible"/>
                                      </p:to>
                                    </p:set>
                                    <p:animEffect transition="in" filter="blinds(horizontal)">
                                      <p:cBhvr>
                                        <p:cTn id="23" dur="500"/>
                                        <p:tgtEl>
                                          <p:spTgt spid="104860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048602">
                                            <p:txEl>
                                              <p:pRg st="6" end="6"/>
                                            </p:txEl>
                                          </p:spTgt>
                                        </p:tgtEl>
                                        <p:attrNameLst>
                                          <p:attrName>style.visibility</p:attrName>
                                        </p:attrNameLst>
                                      </p:cBhvr>
                                      <p:to>
                                        <p:strVal val="visible"/>
                                      </p:to>
                                    </p:set>
                                    <p:animEffect transition="in" filter="wipe(down)">
                                      <p:cBhvr>
                                        <p:cTn id="28" dur="500"/>
                                        <p:tgtEl>
                                          <p:spTgt spid="1048602">
                                            <p:txEl>
                                              <p:pRg st="6" end="6"/>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blinds(horizontal)">
                                      <p:cBhvr>
                                        <p:cTn id="33" dur="500"/>
                                        <p:tgtEl>
                                          <p:spTgt spid="2"/>
                                        </p:tgtEl>
                                      </p:cBhvr>
                                    </p:animEffect>
                                  </p:childTnLst>
                                </p:cTn>
                              </p:par>
                              <p:par>
                                <p:cTn id="34" presetID="22" presetClass="entr" presetSubtype="4" fill="hold" nodeType="withEffect">
                                  <p:stCondLst>
                                    <p:cond delay="0"/>
                                  </p:stCondLst>
                                  <p:childTnLst>
                                    <p:set>
                                      <p:cBhvr>
                                        <p:cTn id="35" dur="1" fill="hold">
                                          <p:stCondLst>
                                            <p:cond delay="0"/>
                                          </p:stCondLst>
                                        </p:cTn>
                                        <p:tgtEl>
                                          <p:spTgt spid="3145729"/>
                                        </p:tgtEl>
                                        <p:attrNameLst>
                                          <p:attrName>style.visibility</p:attrName>
                                        </p:attrNameLst>
                                      </p:cBhvr>
                                      <p:to>
                                        <p:strVal val="visible"/>
                                      </p:to>
                                    </p:set>
                                    <p:animEffect transition="in" filter="wipe(down)">
                                      <p:cBhvr>
                                        <p:cTn id="36" dur="500"/>
                                        <p:tgtEl>
                                          <p:spTgt spid="3145729"/>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blinds(horizontal)">
                                      <p:cBhvr>
                                        <p:cTn id="39" dur="500"/>
                                        <p:tgtEl>
                                          <p:spTgt spid="3"/>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grpId="0" nodeType="clickEffect">
                                  <p:stCondLst>
                                    <p:cond delay="0"/>
                                  </p:stCondLst>
                                  <p:childTnLst>
                                    <p:set>
                                      <p:cBhvr>
                                        <p:cTn id="43" dur="1" fill="hold">
                                          <p:stCondLst>
                                            <p:cond delay="0"/>
                                          </p:stCondLst>
                                        </p:cTn>
                                        <p:tgtEl>
                                          <p:spTgt spid="1048607"/>
                                        </p:tgtEl>
                                        <p:attrNameLst>
                                          <p:attrName>style.visibility</p:attrName>
                                        </p:attrNameLst>
                                      </p:cBhvr>
                                      <p:to>
                                        <p:strVal val="visible"/>
                                      </p:to>
                                    </p:set>
                                    <p:animEffect transition="in" filter="blinds(horizontal)">
                                      <p:cBhvr>
                                        <p:cTn id="44"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4" grpId="0" bldLvl="0" animBg="1"/>
      <p:bldP spid="1048605" grpId="0"/>
      <p:bldP spid="1048605" grpId="1"/>
      <p:bldP spid="1048607" grpId="0"/>
      <p:bldP spid="1048607" grpId="1"/>
      <p:bldP spid="1048608" grpId="0"/>
      <p:bldP spid="3" grpId="0"/>
      <p:bldP spid="2" grpId="0" bldLvl="0" animBg="1"/>
    </p:bldLst>
  </p:timing>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BEAUTIFY_FLAG" val=""/>
</p:tagLst>
</file>

<file path=ppt/tags/tag11.xml><?xml version="1.0" encoding="utf-8"?>
<p:tagLst xmlns:p="http://schemas.openxmlformats.org/presentationml/2006/main">
  <p:tag name="KSO_WM_SPECIAL_SOURCE" val="bdnull"/>
</p:tagLst>
</file>

<file path=ppt/tags/tag12.xml><?xml version="1.0" encoding="utf-8"?>
<p:tagLst xmlns:p="http://schemas.openxmlformats.org/presentationml/2006/main">
  <p:tag name="KSO_WM_SPECIAL_SOURCE" val="bdnull"/>
</p:tagLst>
</file>

<file path=ppt/tags/tag13.xml><?xml version="1.0" encoding="utf-8"?>
<p:tagLst xmlns:p="http://schemas.openxmlformats.org/presentationml/2006/main">
  <p:tag name="KSO_WM_BEAUTIFY_FLAG" val=""/>
</p:tagLst>
</file>

<file path=ppt/tags/tag14.xml><?xml version="1.0" encoding="utf-8"?>
<p:tagLst xmlns:p="http://schemas.openxmlformats.org/presentationml/2006/main">
  <p:tag name="KSO_WM_BEAUTIFY_FLAG" val=""/>
</p:tagLst>
</file>

<file path=ppt/tags/tag15.xml><?xml version="1.0" encoding="utf-8"?>
<p:tagLst xmlns:p="http://schemas.openxmlformats.org/presentationml/2006/main">
  <p:tag name="KSO_WM_BEAUTIFY_FLAG" val=""/>
</p:tagLst>
</file>

<file path=ppt/tags/tag16.xml><?xml version="1.0" encoding="utf-8"?>
<p:tagLst xmlns:p="http://schemas.openxmlformats.org/presentationml/2006/main">
  <p:tag name="KSO_WM_BEAUTIFY_FLAG" val=""/>
</p:tagLst>
</file>

<file path=ppt/tags/tag17.xml><?xml version="1.0" encoding="utf-8"?>
<p:tagLst xmlns:p="http://schemas.openxmlformats.org/presentationml/2006/main">
  <p:tag name="KSO_WM_BEAUTIFY_FLAG" val=""/>
</p:tagLst>
</file>

<file path=ppt/tags/tag18.xml><?xml version="1.0" encoding="utf-8"?>
<p:tagLst xmlns:p="http://schemas.openxmlformats.org/presentationml/2006/main">
  <p:tag name="KSO_WM_SPECIAL_SOURCE" val="bdnull"/>
</p:tagLst>
</file>

<file path=ppt/tags/tag19.xml><?xml version="1.0" encoding="utf-8"?>
<p:tagLst xmlns:p="http://schemas.openxmlformats.org/presentationml/2006/main">
  <p:tag name="KSO_WM_SPECIAL_SOURCE" val="bdnull"/>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BEAUTIFY_FLAG" val=""/>
</p:tagLst>
</file>

<file path=ppt/tags/tag21.xml><?xml version="1.0" encoding="utf-8"?>
<p:tagLst xmlns:p="http://schemas.openxmlformats.org/presentationml/2006/main">
  <p:tag name="KSO_WM_BEAUTIFY_FLAG" val=""/>
</p:tagLst>
</file>

<file path=ppt/tags/tag22.xml><?xml version="1.0" encoding="utf-8"?>
<p:tagLst xmlns:p="http://schemas.openxmlformats.org/presentationml/2006/main">
  <p:tag name="KSO_WM_BEAUTIFY_FLAG" val=""/>
</p:tagLst>
</file>

<file path=ppt/tags/tag23.xml><?xml version="1.0" encoding="utf-8"?>
<p:tagLst xmlns:p="http://schemas.openxmlformats.org/presentationml/2006/main">
  <p:tag name="KSO_WM_BEAUTIFY_FLAG" val=""/>
</p:tagLst>
</file>

<file path=ppt/tags/tag24.xml><?xml version="1.0" encoding="utf-8"?>
<p:tagLst xmlns:p="http://schemas.openxmlformats.org/presentationml/2006/main">
  <p:tag name="KSO_WM_BEAUTIFY_FLAG" val=""/>
</p:tagLst>
</file>

<file path=ppt/tags/tag25.xml><?xml version="1.0" encoding="utf-8"?>
<p:tagLst xmlns:p="http://schemas.openxmlformats.org/presentationml/2006/main">
  <p:tag name="KSO_WM_BEAUTIFY_FLAG" val=""/>
</p:tagLst>
</file>

<file path=ppt/tags/tag26.xml><?xml version="1.0" encoding="utf-8"?>
<p:tagLst xmlns:p="http://schemas.openxmlformats.org/presentationml/2006/main">
  <p:tag name="KSO_WM_BEAUTIFY_FLAG" val=""/>
</p:tagLst>
</file>

<file path=ppt/tags/tag27.xml><?xml version="1.0" encoding="utf-8"?>
<p:tagLst xmlns:p="http://schemas.openxmlformats.org/presentationml/2006/main">
  <p:tag name="KSO_WM_BEAUTIFY_FLAG" val=""/>
</p:tagLst>
</file>

<file path=ppt/tags/tag28.xml><?xml version="1.0" encoding="utf-8"?>
<p:tagLst xmlns:p="http://schemas.openxmlformats.org/presentationml/2006/main">
  <p:tag name="KSO_WM_BEAUTIFY_FLAG" val=""/>
</p:tagLst>
</file>

<file path=ppt/tags/tag29.xml><?xml version="1.0" encoding="utf-8"?>
<p:tagLst xmlns:p="http://schemas.openxmlformats.org/presentationml/2006/main">
  <p:tag name="KSO_WM_BEAUTIFY_FLAG" val=""/>
</p:tagLst>
</file>

<file path=ppt/tags/tag3.xml><?xml version="1.0" encoding="utf-8"?>
<p:tagLst xmlns:p="http://schemas.openxmlformats.org/presentationml/2006/main">
  <p:tag name="KSO_WM_BEAUTIFY_FLAG" val=""/>
</p:tagLst>
</file>

<file path=ppt/tags/tag30.xml><?xml version="1.0" encoding="utf-8"?>
<p:tagLst xmlns:p="http://schemas.openxmlformats.org/presentationml/2006/main">
  <p:tag name="KSO_WM_BEAUTIFY_FLAG" val=""/>
</p:tagLst>
</file>

<file path=ppt/tags/tag31.xml><?xml version="1.0" encoding="utf-8"?>
<p:tagLst xmlns:p="http://schemas.openxmlformats.org/presentationml/2006/main">
  <p:tag name="KSO_WM_BEAUTIFY_FLAG" val=""/>
</p:tagLst>
</file>

<file path=ppt/tags/tag32.xml><?xml version="1.0" encoding="utf-8"?>
<p:tagLst xmlns:p="http://schemas.openxmlformats.org/presentationml/2006/main">
  <p:tag name="KSO_WM_BEAUTIFY_FLAG" val=""/>
</p:tagLst>
</file>

<file path=ppt/tags/tag33.xml><?xml version="1.0" encoding="utf-8"?>
<p:tagLst xmlns:p="http://schemas.openxmlformats.org/presentationml/2006/main">
  <p:tag name="KSO_WM_BEAUTIFY_FLAG" val=""/>
</p:tagLst>
</file>

<file path=ppt/tags/tag34.xml><?xml version="1.0" encoding="utf-8"?>
<p:tagLst xmlns:p="http://schemas.openxmlformats.org/presentationml/2006/main">
  <p:tag name="KSO_WM_BEAUTIFY_FLAG" val=""/>
</p:tagLst>
</file>

<file path=ppt/tags/tag35.xml><?xml version="1.0" encoding="utf-8"?>
<p:tagLst xmlns:p="http://schemas.openxmlformats.org/presentationml/2006/main">
  <p:tag name="KSO_WM_BEAUTIFY_FLAG" val=""/>
</p:tagLst>
</file>

<file path=ppt/tags/tag36.xml><?xml version="1.0" encoding="utf-8"?>
<p:tagLst xmlns:p="http://schemas.openxmlformats.org/presentationml/2006/main">
  <p:tag name="KSO_WM_SPECIAL_SOURCE" val="bdnull"/>
</p:tagLst>
</file>

<file path=ppt/tags/tag37.xml><?xml version="1.0" encoding="utf-8"?>
<p:tagLst xmlns:p="http://schemas.openxmlformats.org/presentationml/2006/main">
  <p:tag name="KSO_WM_BEAUTIFY_FLAG" val=""/>
</p:tagLst>
</file>

<file path=ppt/tags/tag38.xml><?xml version="1.0" encoding="utf-8"?>
<p:tagLst xmlns:p="http://schemas.openxmlformats.org/presentationml/2006/main">
  <p:tag name="KSO_WM_SPECIAL_SOURCE" val="bdnull"/>
</p:tagLst>
</file>

<file path=ppt/tags/tag39.xml><?xml version="1.0" encoding="utf-8"?>
<p:tagLst xmlns:p="http://schemas.openxmlformats.org/presentationml/2006/main">
  <p:tag name="KSO_WM_BEAUTIFY_FLAG" val=""/>
</p:tagLst>
</file>

<file path=ppt/tags/tag4.xml><?xml version="1.0" encoding="utf-8"?>
<p:tagLst xmlns:p="http://schemas.openxmlformats.org/presentationml/2006/main">
  <p:tag name="KSO_WM_BEAUTIFY_FLAG" val=""/>
</p:tagLst>
</file>

<file path=ppt/tags/tag40.xml><?xml version="1.0" encoding="utf-8"?>
<p:tagLst xmlns:p="http://schemas.openxmlformats.org/presentationml/2006/main">
  <p:tag name="KSO_WM_BEAUTIFY_FLAG" val=""/>
</p:tagLst>
</file>

<file path=ppt/tags/tag41.xml><?xml version="1.0" encoding="utf-8"?>
<p:tagLst xmlns:p="http://schemas.openxmlformats.org/presentationml/2006/main">
  <p:tag name="KSO_WM_BEAUTIFY_FLAG" val=""/>
</p:tagLst>
</file>

<file path=ppt/tags/tag42.xml><?xml version="1.0" encoding="utf-8"?>
<p:tagLst xmlns:p="http://schemas.openxmlformats.org/presentationml/2006/main">
  <p:tag name="KSO_WM_BEAUTIFY_FLAG" val=""/>
</p:tagLst>
</file>

<file path=ppt/tags/tag43.xml><?xml version="1.0" encoding="utf-8"?>
<p:tagLst xmlns:p="http://schemas.openxmlformats.org/presentationml/2006/main">
  <p:tag name="KSO_WM_BEAUTIFY_FLAG" val=""/>
</p:tagLst>
</file>

<file path=ppt/tags/tag44.xml><?xml version="1.0" encoding="utf-8"?>
<p:tagLst xmlns:p="http://schemas.openxmlformats.org/presentationml/2006/main">
  <p:tag name="KSO_WM_BEAUTIFY_FLAG" val=""/>
</p:tagLst>
</file>

<file path=ppt/tags/tag45.xml><?xml version="1.0" encoding="utf-8"?>
<p:tagLst xmlns:p="http://schemas.openxmlformats.org/presentationml/2006/main">
  <p:tag name="KSO_WM_BEAUTIFY_FLAG" val=""/>
</p:tagLst>
</file>

<file path=ppt/tags/tag46.xml><?xml version="1.0" encoding="utf-8"?>
<p:tagLst xmlns:p="http://schemas.openxmlformats.org/presentationml/2006/main">
  <p:tag name="KSO_WM_BEAUTIFY_FLAG" val=""/>
</p:tagLst>
</file>

<file path=ppt/tags/tag47.xml><?xml version="1.0" encoding="utf-8"?>
<p:tagLst xmlns:p="http://schemas.openxmlformats.org/presentationml/2006/main">
  <p:tag name="KSO_WM_BEAUTIFY_FLAG" val=""/>
</p:tagLst>
</file>

<file path=ppt/tags/tag48.xml><?xml version="1.0" encoding="utf-8"?>
<p:tagLst xmlns:p="http://schemas.openxmlformats.org/presentationml/2006/main">
  <p:tag name="KSO_WM_BEAUTIFY_FLAG" val=""/>
</p:tagLst>
</file>

<file path=ppt/tags/tag49.xml><?xml version="1.0" encoding="utf-8"?>
<p:tagLst xmlns:p="http://schemas.openxmlformats.org/presentationml/2006/main">
  <p:tag name="KSO_WM_BEAUTIFY_FLAG" val=""/>
</p:tagLst>
</file>

<file path=ppt/tags/tag5.xml><?xml version="1.0" encoding="utf-8"?>
<p:tagLst xmlns:p="http://schemas.openxmlformats.org/presentationml/2006/main">
  <p:tag name="KSO_WM_SPECIAL_SOURCE" val="bdnull"/>
</p:tagLst>
</file>

<file path=ppt/tags/tag50.xml><?xml version="1.0" encoding="utf-8"?>
<p:tagLst xmlns:p="http://schemas.openxmlformats.org/presentationml/2006/main">
  <p:tag name="KSO_WM_BEAUTIFY_FLAG" val=""/>
</p:tagLst>
</file>

<file path=ppt/tags/tag51.xml><?xml version="1.0" encoding="utf-8"?>
<p:tagLst xmlns:p="http://schemas.openxmlformats.org/presentationml/2006/main">
  <p:tag name="KSO_WM_BEAUTIFY_FLAG" val=""/>
</p:tagLst>
</file>

<file path=ppt/tags/tag52.xml><?xml version="1.0" encoding="utf-8"?>
<p:tagLst xmlns:p="http://schemas.openxmlformats.org/presentationml/2006/main">
  <p:tag name="KSO_WM_SPECIAL_SOURCE" val="bdnull"/>
</p:tagLst>
</file>

<file path=ppt/tags/tag53.xml><?xml version="1.0" encoding="utf-8"?>
<p:tagLst xmlns:p="http://schemas.openxmlformats.org/presentationml/2006/main">
  <p:tag name="KSO_WM_BEAUTIFY_FLAG" val=""/>
</p:tagLst>
</file>

<file path=ppt/tags/tag54.xml><?xml version="1.0" encoding="utf-8"?>
<p:tagLst xmlns:p="http://schemas.openxmlformats.org/presentationml/2006/main">
  <p:tag name="KSO_WM_SPECIAL_SOURCE" val="bdnull"/>
</p:tagLst>
</file>

<file path=ppt/tags/tag6.xml><?xml version="1.0" encoding="utf-8"?>
<p:tagLst xmlns:p="http://schemas.openxmlformats.org/presentationml/2006/main">
  <p:tag name="KSO_WM_SPECIAL_SOURCE" val="bdnull"/>
</p:tagLst>
</file>

<file path=ppt/tags/tag7.xml><?xml version="1.0" encoding="utf-8"?>
<p:tagLst xmlns:p="http://schemas.openxmlformats.org/presentationml/2006/main">
  <p:tag name="KSO_WM_BEAUTIFY_FLAG" val=""/>
</p:tagLst>
</file>

<file path=ppt/tags/tag8.xml><?xml version="1.0" encoding="utf-8"?>
<p:tagLst xmlns:p="http://schemas.openxmlformats.org/presentationml/2006/main">
  <p:tag name="KSO_WM_BEAUTIFY_FLAG" val=""/>
</p:tagLst>
</file>

<file path=ppt/tags/tag9.xml><?xml version="1.0" encoding="utf-8"?>
<p:tagLst xmlns:p="http://schemas.openxmlformats.org/presentationml/2006/main">
  <p:tag name="KSO_WM_BEAUTIFY_FLAG" val=""/>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14345</Words>
  <Application>WPS 演示</Application>
  <PresentationFormat>宽屏</PresentationFormat>
  <Paragraphs>341</Paragraphs>
  <Slides>24</Slides>
  <Notes>4</Notes>
  <HiddenSlides>0</HiddenSlides>
  <MMClips>0</MMClips>
  <ScaleCrop>false</ScaleCrop>
  <HeadingPairs>
    <vt:vector size="6" baseType="variant">
      <vt:variant>
        <vt:lpstr>已用的字体</vt:lpstr>
      </vt:variant>
      <vt:variant>
        <vt:i4>14</vt:i4>
      </vt:variant>
      <vt:variant>
        <vt:lpstr>主题</vt:lpstr>
      </vt:variant>
      <vt:variant>
        <vt:i4>1</vt:i4>
      </vt:variant>
      <vt:variant>
        <vt:lpstr>幻灯片标题</vt:lpstr>
      </vt:variant>
      <vt:variant>
        <vt:i4>24</vt:i4>
      </vt:variant>
    </vt:vector>
  </HeadingPairs>
  <TitlesOfParts>
    <vt:vector size="39" baseType="lpstr">
      <vt:lpstr>Arial</vt:lpstr>
      <vt:lpstr>宋体</vt:lpstr>
      <vt:lpstr>Wingdings</vt:lpstr>
      <vt:lpstr>Trebuchet MS</vt:lpstr>
      <vt:lpstr>微软雅黑</vt:lpstr>
      <vt:lpstr>Times New Roman</vt:lpstr>
      <vt:lpstr>华文中宋</vt:lpstr>
      <vt:lpstr>Wingdings</vt:lpstr>
      <vt:lpstr>Arial Unicode MS</vt:lpstr>
      <vt:lpstr>Calibri</vt:lpstr>
      <vt:lpstr>Times New Roman</vt:lpstr>
      <vt:lpstr>HelveticaNeue</vt:lpstr>
      <vt:lpstr>华文新魏</vt:lpstr>
      <vt:lpstr>Segoe Print</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Administrator</cp:lastModifiedBy>
  <cp:revision>701</cp:revision>
  <dcterms:created xsi:type="dcterms:W3CDTF">2019-06-19T02:08:00Z</dcterms:created>
  <dcterms:modified xsi:type="dcterms:W3CDTF">2024-01-29T02:25:52Z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2052-11.8.2.7978</vt:lpwstr>
  </property>
  <property fmtid="{D5CDD505-2E9C-101B-9397-08002B2CF9AE}" pid="3" name="ICV">
    <vt:lpwstr>A510C6B41AD94BA4AEC16F6A4FE5EA85_12</vt:lpwstr>
  </property>
</Properties>
</file>