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7" r:id="rId3"/>
    <p:sldId id="256" r:id="rId4"/>
    <p:sldId id="271" r:id="rId5"/>
    <p:sldId id="268" r:id="rId6"/>
    <p:sldId id="272" r:id="rId7"/>
    <p:sldId id="274" r:id="rId8"/>
    <p:sldId id="273" r:id="rId9"/>
    <p:sldId id="275" r:id="rId10"/>
    <p:sldId id="276" r:id="rId11"/>
    <p:sldId id="277" r:id="rId12"/>
    <p:sldId id="279" r:id="rId13"/>
    <p:sldId id="280" r:id="rId14"/>
    <p:sldId id="282" r:id="rId15"/>
    <p:sldId id="270" r:id="rId16"/>
    <p:sldId id="267" r:id="rId17"/>
    <p:sldId id="28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file:///C:\Users\Administrator\Desktop\&#32032;&#26448;&#20998;&#31867;\&#21830;&#21153;&#32418;&#32032;&#26448;&#22270;\&#20027;&#39064;\&#22270;&#29255;8%20(2)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3.xml"/><Relationship Id="rId5" Type="http://schemas.openxmlformats.org/officeDocument/2006/relationships/image" Target="file:///F:\Lets_Create/pic_temp/pic_s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6" Type="http://schemas.openxmlformats.org/officeDocument/2006/relationships/tags" Target="../tags/tag9.xml"/><Relationship Id="rId15" Type="http://schemas.openxmlformats.org/officeDocument/2006/relationships/tags" Target="../tags/tag8.xml"/><Relationship Id="rId14" Type="http://schemas.openxmlformats.org/officeDocument/2006/relationships/tags" Target="../tags/tag7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image" Target="file:///F:\Lets_Create/pic_temp/0_pic_quater_right_up.png" TargetMode="External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image" Target="file:///C:\Users\Administrator\Desktop\&#32032;&#26448;&#20998;&#31867;\&#21830;&#21153;&#32418;&#32032;&#26448;&#22270;\&#20027;&#39064;\&#22270;&#29255;8%20(2)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70.xml"/><Relationship Id="rId5" Type="http://schemas.openxmlformats.org/officeDocument/2006/relationships/image" Target="file:///F:\Lets_Create/pic_temp/pic_s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image" Target="file:///F:\Lets_Create/pic_temp/0_pic_quater_right_up.png" TargetMode="External"/><Relationship Id="rId10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image" Target="file:///F:\Lets_Create/pic_temp/1_pic_quater_left_down.png" TargetMode="External"/><Relationship Id="rId6" Type="http://schemas.openxmlformats.org/officeDocument/2006/relationships/image" Target="../media/image9.png"/><Relationship Id="rId5" Type="http://schemas.openxmlformats.org/officeDocument/2006/relationships/tags" Target="../tags/tag78.xml"/><Relationship Id="rId4" Type="http://schemas.openxmlformats.org/officeDocument/2006/relationships/image" Target="file:///F:\Lets_Create/pic_temp/0_pic_quater_right_up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77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1.png"/><Relationship Id="rId6" Type="http://schemas.openxmlformats.org/officeDocument/2006/relationships/tags" Target="../tags/tag85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10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3.png"/><Relationship Id="rId6" Type="http://schemas.openxmlformats.org/officeDocument/2006/relationships/tags" Target="../tags/tag93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12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4" Type="http://schemas.openxmlformats.org/officeDocument/2006/relationships/tags" Target="../tags/tag99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15.png"/><Relationship Id="rId6" Type="http://schemas.openxmlformats.org/officeDocument/2006/relationships/tags" Target="../tags/tag102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14.png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4" Type="http://schemas.openxmlformats.org/officeDocument/2006/relationships/tags" Target="../tags/tag108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image" Target="file:///F:\Lets_Create/pic_temp/1_pic_quater_left_down.png" TargetMode="External"/><Relationship Id="rId6" Type="http://schemas.openxmlformats.org/officeDocument/2006/relationships/image" Target="../media/image17.png"/><Relationship Id="rId5" Type="http://schemas.openxmlformats.org/officeDocument/2006/relationships/tags" Target="../tags/tag110.xml"/><Relationship Id="rId4" Type="http://schemas.openxmlformats.org/officeDocument/2006/relationships/image" Target="file:///F:\Lets_Create/pic_temp/0_pic_quater_right_up.png" TargetMode="External"/><Relationship Id="rId3" Type="http://schemas.openxmlformats.org/officeDocument/2006/relationships/image" Target="../media/image16.png"/><Relationship Id="rId2" Type="http://schemas.openxmlformats.org/officeDocument/2006/relationships/tags" Target="../tags/tag109.xml"/><Relationship Id="rId14" Type="http://schemas.openxmlformats.org/officeDocument/2006/relationships/tags" Target="../tags/tag117.xml"/><Relationship Id="rId13" Type="http://schemas.openxmlformats.org/officeDocument/2006/relationships/tags" Target="../tags/tag116.xml"/><Relationship Id="rId12" Type="http://schemas.openxmlformats.org/officeDocument/2006/relationships/tags" Target="../tags/tag115.xml"/><Relationship Id="rId11" Type="http://schemas.openxmlformats.org/officeDocument/2006/relationships/tags" Target="../tags/tag114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image" Target="../media/image19.png"/><Relationship Id="rId5" Type="http://schemas.openxmlformats.org/officeDocument/2006/relationships/tags" Target="../tags/tag119.xml"/><Relationship Id="rId4" Type="http://schemas.openxmlformats.org/officeDocument/2006/relationships/image" Target="file:///F:\Lets_Create/pic_temp/1_pic_quater_left_down.png" TargetMode="External"/><Relationship Id="rId3" Type="http://schemas.openxmlformats.org/officeDocument/2006/relationships/image" Target="../media/image18.png"/><Relationship Id="rId2" Type="http://schemas.openxmlformats.org/officeDocument/2006/relationships/tags" Target="../tags/tag118.xml"/><Relationship Id="rId15" Type="http://schemas.openxmlformats.org/officeDocument/2006/relationships/tags" Target="../tags/tag128.xml"/><Relationship Id="rId14" Type="http://schemas.openxmlformats.org/officeDocument/2006/relationships/tags" Target="../tags/tag127.xml"/><Relationship Id="rId13" Type="http://schemas.openxmlformats.org/officeDocument/2006/relationships/tags" Target="../tags/tag126.xml"/><Relationship Id="rId12" Type="http://schemas.openxmlformats.org/officeDocument/2006/relationships/tags" Target="../tags/tag125.xml"/><Relationship Id="rId11" Type="http://schemas.openxmlformats.org/officeDocument/2006/relationships/tags" Target="../tags/tag124.xml"/><Relationship Id="rId10" Type="http://schemas.openxmlformats.org/officeDocument/2006/relationships/tags" Target="../tags/tag12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image" Target="file:///F:\Lets_Create/pic_temp/1_pic_quater_left_down.png" TargetMode="External"/><Relationship Id="rId7" Type="http://schemas.openxmlformats.org/officeDocument/2006/relationships/image" Target="../media/image20.png"/><Relationship Id="rId6" Type="http://schemas.openxmlformats.org/officeDocument/2006/relationships/tags" Target="../tags/tag131.xml"/><Relationship Id="rId5" Type="http://schemas.openxmlformats.org/officeDocument/2006/relationships/image" Target="file:///F:\Lets_Create/pic_temp/0_pic_quater_righ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30.xml"/><Relationship Id="rId2" Type="http://schemas.openxmlformats.org/officeDocument/2006/relationships/tags" Target="../tags/tag129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image" Target="file:///F:\Lets_Create/pic_temp/pic_sup.png" TargetMode="External"/><Relationship Id="rId3" Type="http://schemas.openxmlformats.org/officeDocument/2006/relationships/image" Target="../media/image1.png"/><Relationship Id="rId20" Type="http://schemas.openxmlformats.org/officeDocument/2006/relationships/tags" Target="../tags/tag26.xml"/><Relationship Id="rId2" Type="http://schemas.openxmlformats.org/officeDocument/2006/relationships/tags" Target="../tags/tag15.xml"/><Relationship Id="rId19" Type="http://schemas.openxmlformats.org/officeDocument/2006/relationships/tags" Target="../tags/tag25.xml"/><Relationship Id="rId18" Type="http://schemas.openxmlformats.org/officeDocument/2006/relationships/tags" Target="../tags/tag24.xml"/><Relationship Id="rId17" Type="http://schemas.openxmlformats.org/officeDocument/2006/relationships/tags" Target="../tags/tag23.xml"/><Relationship Id="rId16" Type="http://schemas.openxmlformats.org/officeDocument/2006/relationships/tags" Target="../tags/tag22.xml"/><Relationship Id="rId15" Type="http://schemas.openxmlformats.org/officeDocument/2006/relationships/image" Target="file:///C:\Users\Administrator\Desktop\&#32032;&#26448;&#20998;&#31867;\&#21830;&#21153;&#32418;&#32032;&#26448;&#22270;\&#20027;&#39064;\&#22270;&#29255;8%20(2).png" TargetMode="External"/><Relationship Id="rId14" Type="http://schemas.openxmlformats.org/officeDocument/2006/relationships/image" Target="../media/image2.png"/><Relationship Id="rId13" Type="http://schemas.openxmlformats.org/officeDocument/2006/relationships/tags" Target="../tags/tag21.xml"/><Relationship Id="rId12" Type="http://schemas.openxmlformats.org/officeDocument/2006/relationships/image" Target="../media/image5.png"/><Relationship Id="rId11" Type="http://schemas.openxmlformats.org/officeDocument/2006/relationships/tags" Target="../tags/tag20.xml"/><Relationship Id="rId10" Type="http://schemas.openxmlformats.org/officeDocument/2006/relationships/image" Target="file:///F:\Lets_Create/pic_temp/1_pic_quater_left_down.png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image" Target="file:///F:\Lets_Create/pic_temp/pic_half_left.png" TargetMode="External"/><Relationship Id="rId7" Type="http://schemas.openxmlformats.org/officeDocument/2006/relationships/image" Target="../media/image6.png"/><Relationship Id="rId6" Type="http://schemas.openxmlformats.org/officeDocument/2006/relationships/tags" Target="../tags/tag43.xml"/><Relationship Id="rId5" Type="http://schemas.openxmlformats.org/officeDocument/2006/relationships/image" Target="file:///F:\Lets_Create/pic_temp/pic_sup.png" TargetMode="External"/><Relationship Id="rId4" Type="http://schemas.openxmlformats.org/officeDocument/2006/relationships/image" Target="../media/image1.png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6" Type="http://schemas.openxmlformats.org/officeDocument/2006/relationships/tags" Target="../tags/tag49.xml"/><Relationship Id="rId15" Type="http://schemas.openxmlformats.org/officeDocument/2006/relationships/tags" Target="../tags/tag48.xml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image" Target="file:///F:\Lets_Create/pic_temp/pic_half_right.png" TargetMode="External"/><Relationship Id="rId10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57785" y="0"/>
            <a:ext cx="12192000" cy="6858000"/>
            <a:chOff x="57785" y="0"/>
            <a:chExt cx="12192000" cy="6858000"/>
          </a:xfrm>
        </p:grpSpPr>
        <p:pic>
          <p:nvPicPr>
            <p:cNvPr id="8" name="图片 7"/>
            <p:cNvPicPr/>
            <p:nvPr>
              <p:custDataLst>
                <p:tags r:id="rId3"/>
              </p:custDataLst>
            </p:nvPr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5" y="0"/>
              <a:ext cx="12192000" cy="6858000"/>
            </a:xfrm>
            <a:prstGeom prst="rect">
              <a:avLst/>
            </a:prstGeom>
          </p:spPr>
        </p:pic>
        <p:pic>
          <p:nvPicPr>
            <p:cNvPr id="9" name="图片 8"/>
            <p:cNvPicPr/>
            <p:nvPr>
              <p:custDataLst>
                <p:tags r:id="rId6"/>
              </p:custDataLst>
            </p:nvPr>
          </p:nvPicPr>
          <p:blipFill>
            <a:blip r:embed="rId7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967788"/>
              <a:ext cx="5486400" cy="4922424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>
              <p:custDataLst>
                <p:tags r:id="rId9"/>
              </p:custDataLst>
            </p:nvPr>
          </p:nvPicPr>
          <p:blipFill>
            <a:blip r:embed="rId10" r:link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5" y="5814695"/>
              <a:ext cx="2304415" cy="967105"/>
            </a:xfrm>
            <a:prstGeom prst="rect">
              <a:avLst/>
            </a:prstGeom>
          </p:spPr>
        </p:pic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5"/>
            </p:custDataLst>
          </p:nvPr>
        </p:nvSpPr>
        <p:spPr>
          <a:xfrm>
            <a:off x="333693" y="3870960"/>
            <a:ext cx="5486400" cy="950984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3200" u="none" strike="noStrike" kern="1200" cap="none" spc="200" normalizeH="0" baseline="0">
                <a:solidFill>
                  <a:schemeClr val="bg1"/>
                </a:solidFill>
                <a:uFillTx/>
                <a:ea typeface="隶书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6"/>
            </p:custDataLst>
          </p:nvPr>
        </p:nvSpPr>
        <p:spPr>
          <a:xfrm>
            <a:off x="333693" y="2038271"/>
            <a:ext cx="5486400" cy="1753978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9600" spc="600" baseline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/>
            <p:nvPr>
              <p:custDataLst>
                <p:tags r:id="rId3"/>
              </p:custDataLst>
            </p:nvPr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>
              <p:custDataLst>
                <p:tags r:id="rId6"/>
              </p:custDataLst>
            </p:nvPr>
          </p:nvPicPr>
          <p:blipFill>
            <a:blip r:embed="rId7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967788"/>
              <a:ext cx="5486400" cy="4922424"/>
            </a:xfrm>
            <a:prstGeom prst="rect">
              <a:avLst/>
            </a:prstGeom>
          </p:spPr>
        </p:pic>
        <p:pic>
          <p:nvPicPr>
            <p:cNvPr id="9" name="图片 8"/>
            <p:cNvPicPr/>
            <p:nvPr>
              <p:custDataLst>
                <p:tags r:id="rId9"/>
              </p:custDataLst>
            </p:nvPr>
          </p:nvPicPr>
          <p:blipFill>
            <a:blip r:embed="rId10" r:link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9000" y="0"/>
              <a:ext cx="1143000" cy="457610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5"/>
            </p:custDataLst>
          </p:nvPr>
        </p:nvSpPr>
        <p:spPr>
          <a:xfrm>
            <a:off x="6153149" y="2520224"/>
            <a:ext cx="5214601" cy="160396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1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16"/>
            </p:custDataLst>
          </p:nvPr>
        </p:nvSpPr>
        <p:spPr>
          <a:xfrm>
            <a:off x="6096001" y="4199160"/>
            <a:ext cx="5344776" cy="779596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3200" baseline="0">
                <a:solidFill>
                  <a:schemeClr val="bg1"/>
                </a:solidFill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" y="60960"/>
            <a:ext cx="1143000" cy="457835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630" y="6105525"/>
            <a:ext cx="1350010" cy="641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" y="6129020"/>
            <a:ext cx="1447800" cy="620395"/>
          </a:xfrm>
          <a:prstGeom prst="rect">
            <a:avLst/>
          </a:prstGeom>
        </p:spPr>
      </p:pic>
      <p:pic>
        <p:nvPicPr>
          <p:cNvPr id="11" name="图片 10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620" y="6129020"/>
            <a:ext cx="1567180" cy="6203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1" name="图片 10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40" y="98425"/>
            <a:ext cx="1403985" cy="598805"/>
          </a:xfrm>
          <a:prstGeom prst="rect">
            <a:avLst/>
          </a:prstGeom>
        </p:spPr>
      </p:pic>
      <p:pic>
        <p:nvPicPr>
          <p:cNvPr id="12" name="图片 11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" y="6063615"/>
            <a:ext cx="1676400" cy="6965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" y="86995"/>
            <a:ext cx="1513205" cy="590550"/>
          </a:xfrm>
          <a:prstGeom prst="rect">
            <a:avLst/>
          </a:prstGeom>
        </p:spPr>
      </p:pic>
      <p:pic>
        <p:nvPicPr>
          <p:cNvPr id="13" name="图片 12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86995"/>
            <a:ext cx="1437005" cy="5899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" y="76200"/>
            <a:ext cx="1524000" cy="593090"/>
          </a:xfrm>
          <a:prstGeom prst="rect">
            <a:avLst/>
          </a:prstGeom>
        </p:spPr>
      </p:pic>
      <p:pic>
        <p:nvPicPr>
          <p:cNvPr id="12" name="图片 11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76200"/>
            <a:ext cx="1578610" cy="59372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" y="6162040"/>
            <a:ext cx="1654810" cy="619760"/>
          </a:xfrm>
          <a:prstGeom prst="rect">
            <a:avLst/>
          </a:prstGeom>
        </p:spPr>
      </p:pic>
      <p:pic>
        <p:nvPicPr>
          <p:cNvPr id="15" name="图片 14"/>
          <p:cNvPicPr/>
          <p:nvPr>
            <p:custDataLst>
              <p:tags r:id="rId5"/>
            </p:custDataLst>
          </p:nvPr>
        </p:nvPicPr>
        <p:blipFill>
          <a:blip r:embed="rId6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30" y="6162040"/>
            <a:ext cx="1577975" cy="61976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095" y="5786120"/>
            <a:ext cx="2157730" cy="864235"/>
          </a:xfrm>
          <a:prstGeom prst="rect">
            <a:avLst/>
          </a:prstGeom>
        </p:spPr>
      </p:pic>
      <p:pic>
        <p:nvPicPr>
          <p:cNvPr id="11" name="图片 10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" y="5786120"/>
            <a:ext cx="2157730" cy="8432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E60C15"/>
          </a:solidFill>
        </p:spPr>
      </p:pic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4863465" y="0"/>
            <a:ext cx="73152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2000"/>
            </a:schemeClr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>
            <p:custDataLst>
              <p:tags r:id="rId6"/>
            </p:custDataLst>
          </p:nvPr>
        </p:nvGrpSpPr>
        <p:grpSpPr>
          <a:xfrm>
            <a:off x="5848984" y="2690216"/>
            <a:ext cx="5213965" cy="1127410"/>
            <a:chOff x="5885179" y="2714975"/>
            <a:chExt cx="5213965" cy="1127410"/>
          </a:xfrm>
        </p:grpSpPr>
        <p:sp>
          <p:nvSpPr>
            <p:cNvPr id="15" name="剪去对角的矩形 14"/>
            <p:cNvSpPr/>
            <p:nvPr userDrawn="1">
              <p:custDataLst>
                <p:tags r:id="rId7"/>
              </p:custDataLst>
            </p:nvPr>
          </p:nvSpPr>
          <p:spPr>
            <a:xfrm>
              <a:off x="5885179" y="3188970"/>
              <a:ext cx="5213965" cy="653415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pic>
          <p:nvPicPr>
            <p:cNvPr id="16" name="图片 15"/>
            <p:cNvPicPr/>
            <p:nvPr userDrawn="1">
              <p:custDataLst>
                <p:tags r:id="rId8"/>
              </p:custDataLst>
            </p:nvPr>
          </p:nvPicPr>
          <p:blipFill>
            <a:blip r:embed="rId9" r:link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9620" y="2714975"/>
              <a:ext cx="1143000" cy="446690"/>
            </a:xfrm>
            <a:prstGeom prst="rect">
              <a:avLst/>
            </a:prstGeom>
          </p:spPr>
        </p:pic>
        <p:pic>
          <p:nvPicPr>
            <p:cNvPr id="17" name="图片 16"/>
            <p:cNvPicPr/>
            <p:nvPr userDrawn="1">
              <p:custDataLst>
                <p:tags r:id="rId11"/>
              </p:custDataLst>
            </p:nvPr>
          </p:nvPicPr>
          <p:blipFill>
            <a:blip r:embed="rId12" r:link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08395" y="2715260"/>
              <a:ext cx="1207770" cy="446405"/>
            </a:xfrm>
            <a:prstGeom prst="rect">
              <a:avLst/>
            </a:prstGeom>
          </p:spPr>
        </p:pic>
      </p:grpSp>
      <p:pic>
        <p:nvPicPr>
          <p:cNvPr id="10" name="图片 9"/>
          <p:cNvPicPr/>
          <p:nvPr>
            <p:custDataLst>
              <p:tags r:id="rId13"/>
            </p:custDataLst>
          </p:nvPr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60030"/>
            <a:ext cx="4389120" cy="3937939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9"/>
            </p:custDataLst>
          </p:nvPr>
        </p:nvSpPr>
        <p:spPr>
          <a:xfrm>
            <a:off x="5321940" y="2981326"/>
            <a:ext cx="6428100" cy="817250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929007" y="3911642"/>
            <a:ext cx="5213966" cy="1077985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6"/>
            <p:cNvPicPr/>
            <p:nvPr>
              <p:custDataLst>
                <p:tags r:id="rId3"/>
              </p:custDataLst>
            </p:nvPr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>
              <p:custDataLst>
                <p:tags r:id="rId6"/>
              </p:custDataLst>
            </p:nvPr>
          </p:nvPicPr>
          <p:blipFill>
            <a:blip r:embed="rId7" r:link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97000"/>
              <a:ext cx="2266854" cy="4064000"/>
            </a:xfrm>
            <a:prstGeom prst="rect">
              <a:avLst/>
            </a:prstGeom>
          </p:spPr>
        </p:pic>
        <p:pic>
          <p:nvPicPr>
            <p:cNvPr id="9" name="图片 8"/>
            <p:cNvPicPr/>
            <p:nvPr>
              <p:custDataLst>
                <p:tags r:id="rId9"/>
              </p:custDataLst>
            </p:nvPr>
          </p:nvPicPr>
          <p:blipFill>
            <a:blip r:embed="rId10" r:link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5145" y="1397000"/>
              <a:ext cx="2266854" cy="4064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12"/>
              </p:custDataLst>
            </p:nvPr>
          </p:nvSpPr>
          <p:spPr>
            <a:xfrm>
              <a:off x="607441" y="457200"/>
              <a:ext cx="10975848" cy="59436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82000"/>
              </a:schemeClr>
            </a:solidFill>
            <a:ln w="12700" cap="flat" cmpd="sng" algn="ctr">
              <a:solidFill>
                <a:schemeClr val="accent1">
                  <a:shade val="50000"/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image" Target="../media/image21.png"/><Relationship Id="rId24" Type="http://schemas.openxmlformats.org/officeDocument/2006/relationships/tags" Target="../tags/tag142.xml"/><Relationship Id="rId23" Type="http://schemas.openxmlformats.org/officeDocument/2006/relationships/tags" Target="../tags/tag141.xml"/><Relationship Id="rId22" Type="http://schemas.openxmlformats.org/officeDocument/2006/relationships/tags" Target="../tags/tag140.xml"/><Relationship Id="rId21" Type="http://schemas.openxmlformats.org/officeDocument/2006/relationships/tags" Target="../tags/tag139.xml"/><Relationship Id="rId20" Type="http://schemas.openxmlformats.org/officeDocument/2006/relationships/tags" Target="../tags/tag138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7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59.xml"/><Relationship Id="rId2" Type="http://schemas.openxmlformats.org/officeDocument/2006/relationships/image" Target="../media/image33.png"/><Relationship Id="rId1" Type="http://schemas.openxmlformats.org/officeDocument/2006/relationships/tags" Target="../tags/tag15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openxmlformats.org/officeDocument/2006/relationships/tags" Target="../tags/tag167.xml"/><Relationship Id="rId4" Type="http://schemas.openxmlformats.org/officeDocument/2006/relationships/image" Target="../media/image37.png"/><Relationship Id="rId3" Type="http://schemas.microsoft.com/office/2007/relationships/media" Target="file:///E:\&#38463;&#22372;&#26700;&#38754;\&#25237;&#31295;\&#20446;&#33722;&#23125;\&#24320;&#23398;&#31532;&#19968;&#35838;\&#23186;&#20307;1.mp4" TargetMode="External"/><Relationship Id="rId2" Type="http://schemas.openxmlformats.org/officeDocument/2006/relationships/video" Target="file:///E:\&#38463;&#22372;&#26700;&#38754;\&#25237;&#31295;\&#20446;&#33722;&#23125;\&#24320;&#23398;&#31532;&#19968;&#35838;\&#23186;&#20307;1.mp4" TargetMode="External"/><Relationship Id="rId1" Type="http://schemas.openxmlformats.org/officeDocument/2006/relationships/tags" Target="../tags/tag16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tags" Target="../tags/tag168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73.xml"/><Relationship Id="rId1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3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45.xml"/><Relationship Id="rId2" Type="http://schemas.openxmlformats.org/officeDocument/2006/relationships/image" Target="../media/image23.png"/><Relationship Id="rId1" Type="http://schemas.openxmlformats.org/officeDocument/2006/relationships/tags" Target="../tags/tag14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47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46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49.xml"/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tags" Target="../tags/tag148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51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tags" Target="../tags/tag150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53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tags" Target="../tags/tag15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55.xml"/><Relationship Id="rId2" Type="http://schemas.openxmlformats.org/officeDocument/2006/relationships/image" Target="../media/image23.png"/><Relationship Id="rId1" Type="http://schemas.openxmlformats.org/officeDocument/2006/relationships/tags" Target="../tags/tag15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7.xml"/><Relationship Id="rId3" Type="http://schemas.openxmlformats.org/officeDocument/2006/relationships/tags" Target="../tags/tag157.xml"/><Relationship Id="rId2" Type="http://schemas.openxmlformats.org/officeDocument/2006/relationships/image" Target="../media/image32.GIF"/><Relationship Id="rId1" Type="http://schemas.openxmlformats.org/officeDocument/2006/relationships/tags" Target="../tags/tag1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755" y="330200"/>
            <a:ext cx="12828905" cy="441960"/>
          </a:xfrm>
        </p:spPr>
        <p:txBody>
          <a:bodyPr>
            <a:normAutofit fontScale="90000"/>
          </a:bodyPr>
          <a:lstStyle/>
          <a:p>
            <a:pPr>
              <a:lnSpc>
                <a:spcPct val="60000"/>
              </a:lnSpc>
            </a:pPr>
            <a:r>
              <a:rPr lang="en-US" altLang="zh-CN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Can you guess the meaning of the following expression?</a:t>
            </a:r>
            <a:br>
              <a:rPr lang="en-US" altLang="zh-CN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zh-CN" sz="4000" b="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52795" y="1121410"/>
            <a:ext cx="6011545" cy="5092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sz="3600"/>
              <a:t>I know it's difficult to fire someone, but you just have to </a:t>
            </a:r>
            <a:r>
              <a:rPr lang="zh-CN" altLang="en-US" sz="3600" b="1">
                <a:solidFill>
                  <a:schemeClr val="accent2"/>
                </a:solidFill>
              </a:rPr>
              <a:t>take the bull by the horns </a:t>
            </a:r>
            <a:r>
              <a:rPr sz="3600"/>
              <a:t>and tell her.</a:t>
            </a:r>
            <a:endParaRPr sz="3600"/>
          </a:p>
          <a:p>
            <a:pPr fontAlgn="auto">
              <a:lnSpc>
                <a:spcPct val="110000"/>
              </a:lnSpc>
              <a:spcBef>
                <a:spcPts val="1000"/>
              </a:spcBef>
            </a:pPr>
            <a:r>
              <a:rPr sz="3600"/>
              <a:t>If you want to make this program a success, you will have to </a:t>
            </a:r>
            <a:r>
              <a:rPr lang="zh-CN" altLang="en-US" sz="3600" b="1">
                <a:solidFill>
                  <a:schemeClr val="accent2"/>
                </a:solidFill>
              </a:rPr>
              <a:t>take the bull by the horns </a:t>
            </a:r>
            <a:r>
              <a:rPr sz="3600"/>
              <a:t>and do it yourself.</a:t>
            </a:r>
            <a:endParaRPr sz="3600"/>
          </a:p>
        </p:txBody>
      </p:sp>
      <p:sp>
        <p:nvSpPr>
          <p:cNvPr id="8" name="圆角矩形 7"/>
          <p:cNvSpPr/>
          <p:nvPr/>
        </p:nvSpPr>
        <p:spPr>
          <a:xfrm>
            <a:off x="702945" y="5113655"/>
            <a:ext cx="4498975" cy="967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勇敢面对困境（或险境）</a:t>
            </a:r>
            <a:endParaRPr lang="zh-CN" altLang="en-US" sz="2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5958"/>
          <a:stretch>
            <a:fillRect/>
          </a:stretch>
        </p:blipFill>
        <p:spPr>
          <a:xfrm>
            <a:off x="556260" y="1327150"/>
            <a:ext cx="5095240" cy="35814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619115" y="1327150"/>
            <a:ext cx="5746750" cy="4076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sz="3600"/>
              <a:t>My neighbour's loud music after midnight really is like </a:t>
            </a:r>
            <a:r>
              <a:rPr lang="zh-CN" altLang="en-US" sz="3600" b="1">
                <a:solidFill>
                  <a:schemeClr val="accent2"/>
                </a:solidFill>
              </a:rPr>
              <a:t>a red rag to a bull</a:t>
            </a:r>
            <a:r>
              <a:rPr sz="3600"/>
              <a:t>.</a:t>
            </a:r>
            <a:endParaRPr sz="3600"/>
          </a:p>
          <a:p>
            <a:pPr>
              <a:lnSpc>
                <a:spcPct val="120000"/>
              </a:lnSpc>
            </a:pPr>
            <a:r>
              <a:rPr sz="3600"/>
              <a:t>Don't talk to my dad about the smoking ban. It's like </a:t>
            </a:r>
            <a:r>
              <a:rPr lang="zh-CN" altLang="en-US" sz="3600" b="1">
                <a:solidFill>
                  <a:schemeClr val="accent2"/>
                </a:solidFill>
              </a:rPr>
              <a:t>a red rag to a bull</a:t>
            </a:r>
            <a:r>
              <a:rPr sz="3600"/>
              <a:t>.</a:t>
            </a:r>
            <a:endParaRPr sz="3600"/>
          </a:p>
        </p:txBody>
      </p:sp>
      <p:sp>
        <p:nvSpPr>
          <p:cNvPr id="8" name="圆角矩形 7"/>
          <p:cNvSpPr/>
          <p:nvPr/>
        </p:nvSpPr>
        <p:spPr>
          <a:xfrm>
            <a:off x="702945" y="4996180"/>
            <a:ext cx="4498975" cy="967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激起人怒火的事物</a:t>
            </a:r>
            <a:endParaRPr lang="zh-CN" altLang="en-US" sz="24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355" y="1525270"/>
            <a:ext cx="4795520" cy="321437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755" y="330200"/>
            <a:ext cx="12828905" cy="441960"/>
          </a:xfrm>
        </p:spPr>
        <p:txBody>
          <a:bodyPr>
            <a:normAutofit fontScale="90000"/>
          </a:bodyPr>
          <a:lstStyle/>
          <a:p>
            <a:pPr>
              <a:lnSpc>
                <a:spcPct val="60000"/>
              </a:lnSpc>
            </a:pPr>
            <a:r>
              <a:rPr lang="en-US" altLang="zh-CN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Can you guess the meaning of the following expression?</a:t>
            </a:r>
            <a:br>
              <a:rPr lang="en-US" altLang="zh-CN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zh-CN" sz="4000" b="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82235" y="1106170"/>
            <a:ext cx="6624955" cy="5405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sz="3600"/>
              <a:t>I don't know why you bother arguing with him. You</a:t>
            </a:r>
            <a:r>
              <a:rPr lang="zh-CN" altLang="en-US" sz="3600" b="1">
                <a:solidFill>
                  <a:schemeClr val="accent2"/>
                </a:solidFill>
              </a:rPr>
              <a:t>'re</a:t>
            </a:r>
            <a:r>
              <a:rPr sz="3600"/>
              <a:t> just </a:t>
            </a:r>
            <a:r>
              <a:rPr lang="zh-CN" altLang="en-US" sz="3600" b="1">
                <a:solidFill>
                  <a:schemeClr val="accent2"/>
                </a:solidFill>
              </a:rPr>
              <a:t>milking the bull </a:t>
            </a:r>
            <a:r>
              <a:rPr sz="3600"/>
              <a:t>if you think you're going to change his mind.</a:t>
            </a:r>
            <a:endParaRPr sz="3600"/>
          </a:p>
          <a:p>
            <a:pPr>
              <a:lnSpc>
                <a:spcPct val="120000"/>
              </a:lnSpc>
            </a:pPr>
            <a:r>
              <a:rPr sz="3600"/>
              <a:t>Everyone told us we </a:t>
            </a:r>
            <a:r>
              <a:rPr lang="zh-CN" altLang="en-US" sz="3600" b="1">
                <a:solidFill>
                  <a:schemeClr val="accent2"/>
                </a:solidFill>
              </a:rPr>
              <a:t>were milking the bull</a:t>
            </a:r>
            <a:r>
              <a:rPr sz="3600"/>
              <a:t> when we set up our online store </a:t>
            </a:r>
            <a:r>
              <a:rPr lang="en-US" sz="3600"/>
              <a:t>on</a:t>
            </a:r>
            <a:r>
              <a:rPr sz="3600"/>
              <a:t> the Internet</a:t>
            </a:r>
            <a:r>
              <a:rPr lang="en-US" sz="3600"/>
              <a:t>.</a:t>
            </a:r>
            <a:endParaRPr sz="3600"/>
          </a:p>
          <a:p>
            <a:pPr>
              <a:lnSpc>
                <a:spcPct val="120000"/>
              </a:lnSpc>
            </a:pPr>
            <a:endParaRPr sz="3600"/>
          </a:p>
        </p:txBody>
      </p:sp>
      <p:sp>
        <p:nvSpPr>
          <p:cNvPr id="8" name="圆角矩形 7"/>
          <p:cNvSpPr/>
          <p:nvPr/>
        </p:nvSpPr>
        <p:spPr>
          <a:xfrm>
            <a:off x="683260" y="5142865"/>
            <a:ext cx="4498975" cy="967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白费力气，徒劳无功</a:t>
            </a:r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5680" y="1106170"/>
            <a:ext cx="3874135" cy="387413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755" y="330200"/>
            <a:ext cx="12828905" cy="441960"/>
          </a:xfrm>
        </p:spPr>
        <p:txBody>
          <a:bodyPr>
            <a:normAutofit fontScale="90000"/>
          </a:bodyPr>
          <a:lstStyle/>
          <a:p>
            <a:pPr>
              <a:lnSpc>
                <a:spcPct val="60000"/>
              </a:lnSpc>
            </a:pPr>
            <a:r>
              <a:rPr lang="en-US" altLang="zh-CN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Can you guess the meaning of the following expression?</a:t>
            </a:r>
            <a:br>
              <a:rPr lang="en-US" altLang="zh-CN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zh-CN" sz="4000" b="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64760" y="1417955"/>
            <a:ext cx="6624955" cy="3412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sz="3600"/>
              <a:t>His ruddy countenance and stout figure made himlook a genuine </a:t>
            </a:r>
            <a:r>
              <a:rPr lang="zh-CN" altLang="en-US" sz="3600" b="1">
                <a:solidFill>
                  <a:schemeClr val="accent2"/>
                </a:solidFill>
              </a:rPr>
              <a:t>John Bull</a:t>
            </a:r>
            <a:r>
              <a:rPr sz="3600"/>
              <a:t>.</a:t>
            </a:r>
            <a:endParaRPr sz="3600"/>
          </a:p>
          <a:p>
            <a:pPr>
              <a:lnSpc>
                <a:spcPct val="120000"/>
              </a:lnSpc>
            </a:pPr>
            <a:r>
              <a:rPr sz="3600"/>
              <a:t>他面色红润，身材胖硕，看起来就是个典型的英国人。</a:t>
            </a:r>
            <a:endParaRPr sz="3600"/>
          </a:p>
        </p:txBody>
      </p:sp>
      <p:sp>
        <p:nvSpPr>
          <p:cNvPr id="8" name="圆角矩形 7"/>
          <p:cNvSpPr/>
          <p:nvPr/>
        </p:nvSpPr>
        <p:spPr>
          <a:xfrm>
            <a:off x="683260" y="5142865"/>
            <a:ext cx="4001770" cy="967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400" b="1">
                <a:sym typeface="+mn-ea"/>
              </a:rPr>
              <a:t>典型的英国人</a:t>
            </a:r>
            <a:endParaRPr lang="zh-CN" altLang="en-US" sz="2400" b="1"/>
          </a:p>
        </p:txBody>
      </p:sp>
      <p:pic>
        <p:nvPicPr>
          <p:cNvPr id="5" name="图片 4" descr="j"/>
          <p:cNvPicPr>
            <a:picLocks noChangeAspect="1"/>
          </p:cNvPicPr>
          <p:nvPr/>
        </p:nvPicPr>
        <p:blipFill>
          <a:blip r:embed="rId1"/>
          <a:srcRect r="2300"/>
          <a:stretch>
            <a:fillRect/>
          </a:stretch>
        </p:blipFill>
        <p:spPr>
          <a:xfrm>
            <a:off x="683260" y="1106170"/>
            <a:ext cx="3591560" cy="403606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755" y="330200"/>
            <a:ext cx="12828905" cy="441960"/>
          </a:xfrm>
        </p:spPr>
        <p:txBody>
          <a:bodyPr>
            <a:normAutofit fontScale="90000"/>
          </a:bodyPr>
          <a:lstStyle/>
          <a:p>
            <a:pPr>
              <a:lnSpc>
                <a:spcPct val="60000"/>
              </a:lnSpc>
            </a:pPr>
            <a:r>
              <a:rPr lang="en-US" altLang="zh-CN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Can you guess the meaning of the following expression?</a:t>
            </a:r>
            <a:br>
              <a:rPr lang="en-US" altLang="zh-CN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zh-CN" sz="4000" b="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1130" y="849305"/>
            <a:ext cx="10976400" cy="565200"/>
          </a:xfrm>
        </p:spPr>
        <p:txBody>
          <a:bodyPr>
            <a:normAutofit fontScale="90000"/>
          </a:bodyPr>
          <a:lstStyle/>
          <a:p>
            <a:r>
              <a:rPr lang="en-US" altLang="zh-CN" sz="4445" b="0">
                <a:latin typeface="Times New Roman" panose="02020603050405020304" pitchFamily="18" charset="0"/>
                <a:cs typeface="Times New Roman" panose="02020603050405020304" pitchFamily="18" charset="0"/>
              </a:rPr>
              <a:t>What spirit does an ox possess?</a:t>
            </a:r>
            <a:endParaRPr lang="en-US" altLang="zh-CN" sz="4445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legend of ox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7940" y="1678940"/>
            <a:ext cx="9881870" cy="46634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0"/>
            <a:ext cx="6195060" cy="645160"/>
          </a:xfrm>
          <a:prstGeom prst="rect">
            <a:avLst/>
          </a:prstGeom>
          <a:solidFill>
            <a:srgbClr val="FCE6E7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Activity 3 The spirit of  “niu”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0370" y="787400"/>
            <a:ext cx="11351260" cy="7239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Going forward, we must exert ourselves to strive bullishly without being cowed by any problems with the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ox spirit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”: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17716" b="17396"/>
          <a:stretch>
            <a:fillRect/>
          </a:stretch>
        </p:blipFill>
        <p:spPr>
          <a:xfrm>
            <a:off x="4598035" y="1887220"/>
            <a:ext cx="2996565" cy="3458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16857" b="21708"/>
          <a:stretch>
            <a:fillRect/>
          </a:stretch>
        </p:blipFill>
        <p:spPr>
          <a:xfrm>
            <a:off x="895985" y="1887220"/>
            <a:ext cx="3164840" cy="34582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18725" b="18601"/>
          <a:stretch>
            <a:fillRect/>
          </a:stretch>
        </p:blipFill>
        <p:spPr>
          <a:xfrm>
            <a:off x="8213090" y="1887220"/>
            <a:ext cx="3158490" cy="3521075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420370" y="5457825"/>
            <a:ext cx="4000500" cy="1022350"/>
          </a:xfrm>
          <a:prstGeom prst="rect">
            <a:avLst/>
          </a:prstGeom>
          <a:solidFill>
            <a:srgbClr val="FCE6E7"/>
          </a:solidFill>
        </p:spPr>
        <p:txBody>
          <a:bodyPr vert="horz" lIns="101600" tIns="38100" rIns="76200" bIns="381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altLang="zh-CN" sz="2300" dirty="0">
                <a:solidFill>
                  <a:schemeClr val="accent2"/>
                </a:solidFill>
                <a:latin typeface="Arial Narrow" panose="020B0606020202030204" charset="0"/>
                <a:cs typeface="Arial Narrow" panose="020B0606020202030204" charset="0"/>
              </a:rPr>
              <a:t>The serving-the-people ox:</a:t>
            </a:r>
            <a:br>
              <a:rPr lang="en-US" altLang="zh-CN" sz="2300" dirty="0">
                <a:solidFill>
                  <a:schemeClr val="accent2"/>
                </a:solidFill>
                <a:latin typeface="Arial Narrow" panose="020B0606020202030204" charset="0"/>
                <a:cs typeface="Arial Narrow" panose="020B0606020202030204" charset="0"/>
              </a:rPr>
            </a:br>
            <a:r>
              <a:rPr lang="en-US" altLang="zh-CN" sz="2300" b="0" dirty="0">
                <a:latin typeface="Arial Narrow" panose="020B0606020202030204" charset="0"/>
                <a:cs typeface="Arial Narrow" panose="020B0606020202030204" charset="0"/>
              </a:rPr>
              <a:t>The selfless commitment to the good of the people </a:t>
            </a:r>
            <a:endParaRPr lang="en-US" altLang="zh-CN" sz="2000" b="0" dirty="0">
              <a:latin typeface="Arial Narrow" panose="020B0606020202030204" charset="0"/>
              <a:cs typeface="Arial Narrow" panose="020B0606020202030204" charset="0"/>
              <a:sym typeface="+mn-ea"/>
            </a:endParaRPr>
          </a:p>
        </p:txBody>
      </p:sp>
      <p:sp>
        <p:nvSpPr>
          <p:cNvPr id="9" name="标题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4481195" y="5495925"/>
            <a:ext cx="3258185" cy="1022350"/>
          </a:xfrm>
          <a:prstGeom prst="rect">
            <a:avLst/>
          </a:prstGeom>
          <a:solidFill>
            <a:srgbClr val="FCE6E7"/>
          </a:solidFill>
        </p:spPr>
        <p:txBody>
          <a:bodyPr vert="horz" lIns="101600" tIns="38100" rIns="76200" bIns="381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altLang="zh-CN" sz="2300" dirty="0">
                <a:solidFill>
                  <a:schemeClr val="accent2"/>
                </a:solidFill>
                <a:latin typeface="Arial Narrow" panose="020B0606020202030204" charset="0"/>
                <a:cs typeface="Arial Narrow" panose="020B0606020202030204" charset="0"/>
              </a:rPr>
              <a:t>The pioneering ox:</a:t>
            </a:r>
            <a:br>
              <a:rPr lang="en-US" altLang="zh-CN" sz="2300" dirty="0">
                <a:solidFill>
                  <a:schemeClr val="accent2"/>
                </a:solidFill>
                <a:latin typeface="Arial Narrow" panose="020B0606020202030204" charset="0"/>
                <a:cs typeface="Arial Narrow" panose="020B0606020202030204" charset="0"/>
              </a:rPr>
            </a:br>
            <a:r>
              <a:rPr lang="en-US" altLang="zh-CN" sz="2300" b="0" dirty="0">
                <a:latin typeface="Arial Narrow" panose="020B0606020202030204" charset="0"/>
                <a:cs typeface="Arial Narrow" panose="020B0606020202030204" charset="0"/>
              </a:rPr>
              <a:t>To seek innovation and development  </a:t>
            </a:r>
            <a:endParaRPr lang="en-US" altLang="zh-CN" sz="2000" b="0" dirty="0">
              <a:latin typeface="Arial Narrow" panose="020B0606020202030204" charset="0"/>
              <a:cs typeface="Arial Narrow" panose="020B0606020202030204" charset="0"/>
              <a:sym typeface="+mn-ea"/>
            </a:endParaRPr>
          </a:p>
        </p:txBody>
      </p:sp>
      <p:sp>
        <p:nvSpPr>
          <p:cNvPr id="10" name="标题 3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7738745" y="5495925"/>
            <a:ext cx="4124325" cy="1022350"/>
          </a:xfrm>
          <a:prstGeom prst="rect">
            <a:avLst/>
          </a:prstGeom>
          <a:solidFill>
            <a:srgbClr val="FCE6E7"/>
          </a:solidFill>
        </p:spPr>
        <p:txBody>
          <a:bodyPr vert="horz" lIns="101600" tIns="38100" rIns="76200" bIns="381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altLang="zh-CN" sz="2300" dirty="0">
                <a:solidFill>
                  <a:schemeClr val="accent2"/>
                </a:solidFill>
                <a:latin typeface="Arial Narrow" panose="020B0606020202030204" charset="0"/>
                <a:cs typeface="Arial Narrow" panose="020B0606020202030204" charset="0"/>
              </a:rPr>
              <a:t>The persisting ox:</a:t>
            </a:r>
            <a:br>
              <a:rPr lang="en-US" altLang="zh-CN" sz="2300" dirty="0">
                <a:solidFill>
                  <a:schemeClr val="accent2"/>
                </a:solidFill>
                <a:latin typeface="Arial Narrow" panose="020B0606020202030204" charset="0"/>
                <a:cs typeface="Arial Narrow" panose="020B0606020202030204" charset="0"/>
              </a:rPr>
            </a:br>
            <a:r>
              <a:rPr lang="en-US" altLang="zh-CN" sz="2300" b="0" dirty="0">
                <a:latin typeface="Arial Narrow" panose="020B0606020202030204" charset="0"/>
                <a:cs typeface="Arial Narrow" panose="020B0606020202030204" charset="0"/>
              </a:rPr>
              <a:t>Hardwork and the willingness to endure hardships</a:t>
            </a:r>
            <a:endParaRPr lang="en-US" altLang="zh-CN" sz="2000" b="0" dirty="0">
              <a:latin typeface="Arial Narrow" panose="020B0606020202030204" charset="0"/>
              <a:cs typeface="Arial Narrow" panose="020B0606020202030204" charset="0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4213225" y="2281555"/>
            <a:ext cx="5283200" cy="269748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96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n-US" altLang="zh-CN" sz="9600"/>
              <a:t> rull!</a:t>
            </a:r>
            <a:endParaRPr lang="en-US" altLang="zh-CN" sz="9600"/>
          </a:p>
        </p:txBody>
      </p:sp>
      <p:pic>
        <p:nvPicPr>
          <p:cNvPr id="3" name="图片占位符 2" descr="C:/Users/user/AppData/Local/Temp/kaimatting/20210221130730/output_aiMatting_20210221130734.pngoutput_aiMatting_20210221130734"/>
          <p:cNvPicPr>
            <a:picLocks noGrp="1" noChangeAspect="1"/>
          </p:cNvPicPr>
          <p:nvPr>
            <p:ph type="pic" idx="1"/>
          </p:nvPr>
        </p:nvPicPr>
        <p:blipFill>
          <a:blip r:embed="rId1">
            <a:clrChange>
              <a:clrFrom>
                <a:srgbClr val="F1F1F1">
                  <a:alpha val="100000"/>
                </a:srgbClr>
              </a:clrFrom>
              <a:clrTo>
                <a:srgbClr val="F1F1F1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279" y="1255395"/>
            <a:ext cx="3423285" cy="25603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28310" y="1444625"/>
            <a:ext cx="6366510" cy="288988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r"/>
            <a:br>
              <a:rPr lang="en-US" altLang="zh-CN" sz="7200" b="0">
                <a:solidFill>
                  <a:schemeClr val="tx1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</a:br>
            <a:br>
              <a:rPr lang="en-US" altLang="zh-CN" sz="7200" b="0">
                <a:solidFill>
                  <a:schemeClr val="tx1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</a:br>
            <a:r>
              <a:rPr lang="en-US" altLang="zh-CN" sz="7200" b="0">
                <a:solidFill>
                  <a:schemeClr val="tx1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  <a:t>Orientation</a:t>
            </a:r>
            <a:br>
              <a:rPr lang="en-US" altLang="zh-CN" sz="7200" b="0">
                <a:solidFill>
                  <a:schemeClr val="tx1"/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</a:br>
            <a:endParaRPr lang="en-US" altLang="zh-CN" sz="7200" b="0">
              <a:solidFill>
                <a:schemeClr val="tx1"/>
              </a:solidFill>
              <a:effectLst/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795010" y="3574415"/>
            <a:ext cx="6100445" cy="260667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zh-CN" sz="4800" b="1">
                <a:solidFill>
                  <a:schemeClr val="tx1"/>
                </a:solidFill>
                <a:latin typeface="Cambria" panose="02040503050406030204" charset="0"/>
                <a:cs typeface="Cambria" panose="02040503050406030204" charset="0"/>
              </a:rPr>
              <a:t>Stacey Yu</a:t>
            </a:r>
            <a:endParaRPr lang="en-US" altLang="zh-CN" sz="4800" b="1">
              <a:solidFill>
                <a:schemeClr val="tx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875" y="1444625"/>
            <a:ext cx="5295265" cy="4622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7165" y="928480"/>
            <a:ext cx="11037600" cy="441964"/>
          </a:xfrm>
        </p:spPr>
        <p:txBody>
          <a:bodyPr>
            <a:normAutofit fontScale="90000"/>
          </a:bodyPr>
          <a:lstStyle/>
          <a:p>
            <a:r>
              <a:rPr lang="en-US" altLang="zh-CN" sz="4000">
                <a:latin typeface="Cambria" panose="02040503050406030204" charset="0"/>
                <a:cs typeface="Cambria" panose="02040503050406030204" charset="0"/>
                <a:sym typeface="+mn-ea"/>
              </a:rPr>
              <a:t>How to express this animal in English?</a:t>
            </a:r>
            <a:br>
              <a:rPr lang="en-US" altLang="zh-CN" sz="4000">
                <a:latin typeface="Cambria" panose="02040503050406030204" charset="0"/>
                <a:cs typeface="Cambria" panose="02040503050406030204" charset="0"/>
                <a:sym typeface="+mn-ea"/>
              </a:rPr>
            </a:br>
            <a:endParaRPr lang="en-US" altLang="zh-CN" sz="4000" dirty="0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5" y="2600325"/>
            <a:ext cx="3045460" cy="2667635"/>
          </a:xfrm>
          <a:prstGeom prst="rect">
            <a:avLst/>
          </a:prstGeom>
        </p:spPr>
      </p:pic>
      <p:sp>
        <p:nvSpPr>
          <p:cNvPr id="4" name="线形标注 2 3"/>
          <p:cNvSpPr/>
          <p:nvPr/>
        </p:nvSpPr>
        <p:spPr>
          <a:xfrm>
            <a:off x="8282305" y="1885950"/>
            <a:ext cx="1794510" cy="659765"/>
          </a:xfrm>
          <a:prstGeom prst="borderCallout2">
            <a:avLst/>
          </a:prstGeom>
          <a:solidFill>
            <a:schemeClr val="accent1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chemeClr val="tx1"/>
                </a:solidFill>
              </a:rPr>
              <a:t>cattle</a:t>
            </a:r>
            <a:endParaRPr lang="en-US" altLang="zh-CN" sz="4400" b="1">
              <a:solidFill>
                <a:schemeClr val="tx1"/>
              </a:solidFill>
            </a:endParaRPr>
          </a:p>
        </p:txBody>
      </p:sp>
      <p:sp>
        <p:nvSpPr>
          <p:cNvPr id="6" name="线形标注 2 5"/>
          <p:cNvSpPr/>
          <p:nvPr/>
        </p:nvSpPr>
        <p:spPr>
          <a:xfrm>
            <a:off x="8282305" y="3287395"/>
            <a:ext cx="1794510" cy="659765"/>
          </a:xfrm>
          <a:prstGeom prst="borderCallout2">
            <a:avLst/>
          </a:prstGeom>
          <a:solidFill>
            <a:schemeClr val="accent1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chemeClr val="tx1"/>
                </a:solidFill>
              </a:rPr>
              <a:t>bull</a:t>
            </a:r>
            <a:endParaRPr lang="en-US" altLang="zh-CN" sz="4400" b="1">
              <a:solidFill>
                <a:schemeClr val="tx1"/>
              </a:solidFill>
            </a:endParaRPr>
          </a:p>
        </p:txBody>
      </p:sp>
      <p:sp>
        <p:nvSpPr>
          <p:cNvPr id="7" name="线形标注 2 6"/>
          <p:cNvSpPr/>
          <p:nvPr/>
        </p:nvSpPr>
        <p:spPr>
          <a:xfrm>
            <a:off x="8282305" y="4479290"/>
            <a:ext cx="1794510" cy="659765"/>
          </a:xfrm>
          <a:prstGeom prst="borderCallout2">
            <a:avLst/>
          </a:prstGeom>
          <a:solidFill>
            <a:schemeClr val="accent1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chemeClr val="tx1"/>
                </a:solidFill>
              </a:rPr>
              <a:t>cow</a:t>
            </a:r>
            <a:endParaRPr lang="en-US" altLang="zh-CN" sz="4400" b="1">
              <a:solidFill>
                <a:schemeClr val="tx1"/>
              </a:solidFill>
            </a:endParaRPr>
          </a:p>
        </p:txBody>
      </p:sp>
      <p:sp>
        <p:nvSpPr>
          <p:cNvPr id="11" name="线形标注 2 10"/>
          <p:cNvSpPr/>
          <p:nvPr/>
        </p:nvSpPr>
        <p:spPr>
          <a:xfrm>
            <a:off x="5024755" y="1831340"/>
            <a:ext cx="1794510" cy="659765"/>
          </a:xfrm>
          <a:prstGeom prst="borderCallout2">
            <a:avLst/>
          </a:prstGeom>
          <a:solidFill>
            <a:schemeClr val="accent1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chemeClr val="tx1"/>
                </a:solidFill>
              </a:rPr>
              <a:t>ox</a:t>
            </a:r>
            <a:endParaRPr lang="en-US" altLang="zh-CN" sz="4400" b="1">
              <a:solidFill>
                <a:schemeClr val="tx1"/>
              </a:solidFill>
            </a:endParaRPr>
          </a:p>
        </p:txBody>
      </p:sp>
      <p:sp>
        <p:nvSpPr>
          <p:cNvPr id="12" name="线形标注 2 11"/>
          <p:cNvSpPr/>
          <p:nvPr/>
        </p:nvSpPr>
        <p:spPr>
          <a:xfrm>
            <a:off x="5067300" y="5460365"/>
            <a:ext cx="2058035" cy="659765"/>
          </a:xfrm>
          <a:prstGeom prst="borderCallout2">
            <a:avLst/>
          </a:prstGeom>
          <a:solidFill>
            <a:schemeClr val="accent1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chemeClr val="tx1"/>
                </a:solidFill>
              </a:rPr>
              <a:t>buffalo</a:t>
            </a:r>
            <a:endParaRPr lang="en-US" altLang="zh-CN" sz="4400" b="1">
              <a:solidFill>
                <a:schemeClr val="tx1"/>
              </a:solidFill>
            </a:endParaRPr>
          </a:p>
        </p:txBody>
      </p:sp>
      <p:sp>
        <p:nvSpPr>
          <p:cNvPr id="16" name="线形标注 2 15"/>
          <p:cNvSpPr/>
          <p:nvPr/>
        </p:nvSpPr>
        <p:spPr>
          <a:xfrm>
            <a:off x="1751965" y="3604260"/>
            <a:ext cx="2058035" cy="659765"/>
          </a:xfrm>
          <a:prstGeom prst="borderCallout2">
            <a:avLst/>
          </a:prstGeom>
          <a:solidFill>
            <a:schemeClr val="accent1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chemeClr val="tx1"/>
                </a:solidFill>
              </a:rPr>
              <a:t>calf</a:t>
            </a:r>
            <a:endParaRPr lang="en-US" altLang="zh-CN" sz="4400" b="1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7320" y="149225"/>
            <a:ext cx="9375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Activity 1 Ways to express “niu”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11" grpId="0" bldLvl="0" animBg="1"/>
      <p:bldP spid="12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274320" y="1726565"/>
            <a:ext cx="4366260" cy="126555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2400" dirty="0"/>
              <a:t>英 [bʊl]  美 [bʊl] </a:t>
            </a:r>
            <a:endParaRPr lang="zh-CN" altLang="en-US" sz="2400" dirty="0"/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2400" dirty="0"/>
              <a:t>n. 公牛；看好股市者；粗壮如牛的人；胡说八道 </a:t>
            </a:r>
            <a:endParaRPr lang="zh-CN" altLang="en-US" sz="2400" dirty="0"/>
          </a:p>
        </p:txBody>
      </p:sp>
      <p:pic>
        <p:nvPicPr>
          <p:cNvPr id="5" name="图片 4" descr="C:/Users/user/AppData/Local/Temp/kaimatting/20210221093925/output_aiMatting_20210221093929.pngoutput_aiMatting_202102210939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95" y="505460"/>
            <a:ext cx="2607310" cy="11328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4320" y="3181350"/>
            <a:ext cx="436689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a </a:t>
            </a:r>
            <a:r>
              <a:rPr lang="en-US" altLang="zh-CN" sz="32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bull</a:t>
            </a:r>
            <a:r>
              <a:rPr lang="en-US" altLang="zh-CN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market </a:t>
            </a:r>
            <a:r>
              <a:rPr lang="zh-CN" altLang="zh-CN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牛市</a:t>
            </a:r>
            <a:endParaRPr lang="en-US" altLang="zh-CN" sz="280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He was gored by a </a:t>
            </a:r>
            <a:r>
              <a:rPr lang="en-US" altLang="zh-CN" sz="32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bull</a:t>
            </a:r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. 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他被公牛顶伤。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That's a load of </a:t>
            </a:r>
            <a:r>
              <a:rPr lang="en-US" altLang="zh-CN" sz="32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bull</a:t>
            </a:r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! 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那是胡说八道！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r="8726"/>
          <a:stretch>
            <a:fillRect/>
          </a:stretch>
        </p:blipFill>
        <p:spPr>
          <a:xfrm>
            <a:off x="5568315" y="1287780"/>
            <a:ext cx="5862955" cy="42830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237490" y="1643380"/>
            <a:ext cx="4366260" cy="126555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2400" dirty="0"/>
              <a:t>英 [kaʊ] 美 [kaʊ]</a:t>
            </a:r>
            <a:endParaRPr lang="zh-CN" alt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400" dirty="0"/>
              <a:t>n. 奶牛，母牛；母兽</a:t>
            </a:r>
            <a:endParaRPr lang="zh-CN" alt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400" dirty="0"/>
              <a:t>vt. 威胁，吓唬，恐吓</a:t>
            </a:r>
            <a:endParaRPr lang="zh-CN" altLang="en-US" sz="2400" dirty="0"/>
          </a:p>
          <a:p>
            <a:pPr marL="0" indent="0">
              <a:lnSpc>
                <a:spcPct val="120000"/>
              </a:lnSpc>
              <a:buNone/>
            </a:pP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236855" y="2830195"/>
            <a:ext cx="4484370" cy="3536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en-US" altLang="zh-CN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a herd of diary </a:t>
            </a:r>
            <a:r>
              <a:rPr lang="en-US" altLang="zh-CN" sz="32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cows </a:t>
            </a:r>
            <a:endParaRPr lang="en-US" altLang="zh-CN" sz="280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altLang="zh-CN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a cash </a:t>
            </a:r>
            <a:r>
              <a:rPr lang="en-US" altLang="zh-CN" sz="32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cow</a:t>
            </a:r>
            <a:r>
              <a:rPr lang="en-US" altLang="zh-CN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</a:t>
            </a:r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摇钱树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altLang="zh-CN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Hearing the rumbling noise, the kids </a:t>
            </a:r>
            <a:r>
              <a:rPr lang="en-US" altLang="zh-CN" sz="32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were cowed into silence. </a:t>
            </a:r>
            <a:r>
              <a:rPr lang="en-US" altLang="zh-CN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听到隆隆声，孩子们吓得默不作声。</a:t>
            </a:r>
            <a:endParaRPr lang="zh-CN" altLang="en-US" sz="3200" b="1">
              <a:solidFill>
                <a:schemeClr val="accent2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pic>
        <p:nvPicPr>
          <p:cNvPr id="3" name="图片 2" descr="C:/Users/user/AppData/Local/Temp/kaimatting/20210221094645/output_aiMatting_20210221094648.pngoutput_aiMatting_202102210946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449580"/>
            <a:ext cx="2346960" cy="1003300"/>
          </a:xfrm>
          <a:prstGeom prst="rect">
            <a:avLst/>
          </a:prstGeom>
        </p:spPr>
      </p:pic>
      <p:pic>
        <p:nvPicPr>
          <p:cNvPr id="4" name="图片 3" descr="co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740" y="1175385"/>
            <a:ext cx="6056630" cy="45072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237490" y="1643380"/>
            <a:ext cx="4366260" cy="102552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2400" dirty="0"/>
              <a:t>英 [ˈbʌfələʊ]  美 [ˈbʌfəloʊ] </a:t>
            </a:r>
            <a:endParaRPr lang="zh-CN" alt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400" dirty="0"/>
              <a:t>n.水牛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0" y="2509520"/>
            <a:ext cx="4864735" cy="3677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Once there were 70 million </a:t>
            </a:r>
            <a:r>
              <a:rPr lang="en-US" altLang="zh-CN" sz="32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buffalo </a:t>
            </a:r>
            <a:r>
              <a:rPr lang="en-US" altLang="zh-CN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on the plains. </a:t>
            </a:r>
            <a:endParaRPr lang="en-US" altLang="zh-CN" sz="280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pPr algn="l">
              <a:lnSpc>
                <a:spcPct val="120000"/>
              </a:lnSpc>
              <a:buClrTx/>
              <a:buSzTx/>
              <a:buFontTx/>
            </a:pPr>
            <a:r>
              <a:rPr lang="en-US" altLang="zh-CN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The water </a:t>
            </a:r>
            <a:r>
              <a:rPr lang="en-US" altLang="zh-CN" sz="32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buffalo </a:t>
            </a:r>
            <a:r>
              <a:rPr lang="en-US" altLang="zh-CN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squelched up and down the paddy fields, pulling the plough. </a:t>
            </a:r>
            <a:endParaRPr lang="en-US" altLang="zh-CN" sz="280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pPr algn="l">
              <a:lnSpc>
                <a:spcPct val="110000"/>
              </a:lnSpc>
              <a:buClrTx/>
              <a:buSzTx/>
              <a:buFontTx/>
            </a:pPr>
            <a:r>
              <a:rPr lang="en-US" altLang="zh-CN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水牛拉着犁，在稻田里咕唧咕唧地走着。</a:t>
            </a:r>
            <a:endParaRPr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pic>
        <p:nvPicPr>
          <p:cNvPr id="3" name="图片 2" descr="C:/Users/user/AppData/Local/Temp/kaimatting/20210221100150/output_aiMatting_20210221100152.pngoutput_aiMatting_202102211001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" y="408305"/>
            <a:ext cx="2957830" cy="10452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745" y="1149350"/>
            <a:ext cx="6078855" cy="45593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237490" y="1643380"/>
            <a:ext cx="4366260" cy="102552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2400" dirty="0"/>
              <a:t>英 [kɑːf] 美 [kæf]</a:t>
            </a:r>
            <a:endParaRPr lang="zh-CN" altLang="en-US" sz="2400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400" dirty="0"/>
              <a:t>n.小牛；小牛犊；小腿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236855" y="2551430"/>
            <a:ext cx="4572635" cy="3529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The </a:t>
            </a:r>
            <a:r>
              <a:rPr lang="en-US" altLang="zh-CN" sz="32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calf</a:t>
            </a:r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lapped up the bucket of milk. 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牛犊把那桶牛奶津津有味地喝光了。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I've torn a </a:t>
            </a:r>
            <a:r>
              <a:rPr lang="en-US" altLang="zh-CN" sz="3200" b="1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calf</a:t>
            </a:r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 muscle. 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  <a:p>
            <a:pPr algn="l">
              <a:lnSpc>
                <a:spcPct val="130000"/>
              </a:lnSpc>
              <a:buClrTx/>
              <a:buSzTx/>
              <a:buFontTx/>
            </a:pPr>
            <a:r>
              <a:rPr lang="zh-CN" altLang="en-US" sz="2800"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我拉伤了小腿肌肉。</a:t>
            </a:r>
            <a:endParaRPr lang="zh-CN" altLang="en-US" sz="2800"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pic>
        <p:nvPicPr>
          <p:cNvPr id="2" name="图片 1" descr="C:/Users/user/AppData/Local/Temp/kaimatting/20210221095756/output_aiMatting_20210221095758.pngoutput_aiMatting_202102210957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05" y="436880"/>
            <a:ext cx="2346325" cy="10452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4889" b="4541"/>
          <a:stretch>
            <a:fillRect/>
          </a:stretch>
        </p:blipFill>
        <p:spPr>
          <a:xfrm>
            <a:off x="5539740" y="1219200"/>
            <a:ext cx="5981700" cy="42373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0990" y="195690"/>
            <a:ext cx="11037600" cy="441964"/>
          </a:xfrm>
        </p:spPr>
        <p:txBody>
          <a:bodyPr>
            <a:normAutofit fontScale="90000"/>
          </a:bodyPr>
          <a:lstStyle/>
          <a:p>
            <a:r>
              <a:rPr lang="en-US" altLang="zh-CN" sz="4445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2021 is the year of the...</a:t>
            </a:r>
            <a:br>
              <a:rPr lang="en-US" altLang="zh-CN" sz="4445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zh-CN" sz="4445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5" y="2279015"/>
            <a:ext cx="3045460" cy="2667635"/>
          </a:xfrm>
          <a:prstGeom prst="rect">
            <a:avLst/>
          </a:prstGeom>
        </p:spPr>
      </p:pic>
      <p:sp>
        <p:nvSpPr>
          <p:cNvPr id="4" name="线形标注 2 3"/>
          <p:cNvSpPr/>
          <p:nvPr/>
        </p:nvSpPr>
        <p:spPr>
          <a:xfrm>
            <a:off x="8282305" y="1774190"/>
            <a:ext cx="1794510" cy="659765"/>
          </a:xfrm>
          <a:prstGeom prst="borderCallout2">
            <a:avLst/>
          </a:prstGeom>
          <a:solidFill>
            <a:schemeClr val="accent1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chemeClr val="tx1"/>
                </a:solidFill>
              </a:rPr>
              <a:t>cattle</a:t>
            </a:r>
            <a:endParaRPr lang="en-US" altLang="zh-CN" sz="4400" b="1">
              <a:solidFill>
                <a:schemeClr val="tx1"/>
              </a:solidFill>
            </a:endParaRPr>
          </a:p>
        </p:txBody>
      </p:sp>
      <p:sp>
        <p:nvSpPr>
          <p:cNvPr id="6" name="线形标注 2 5"/>
          <p:cNvSpPr/>
          <p:nvPr/>
        </p:nvSpPr>
        <p:spPr>
          <a:xfrm>
            <a:off x="8282305" y="2966085"/>
            <a:ext cx="1794510" cy="659765"/>
          </a:xfrm>
          <a:prstGeom prst="borderCallout2">
            <a:avLst/>
          </a:prstGeom>
          <a:solidFill>
            <a:schemeClr val="accent1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chemeClr val="tx1"/>
                </a:solidFill>
              </a:rPr>
              <a:t>bull</a:t>
            </a:r>
            <a:endParaRPr lang="en-US" altLang="zh-CN" sz="4400" b="1">
              <a:solidFill>
                <a:schemeClr val="tx1"/>
              </a:solidFill>
            </a:endParaRPr>
          </a:p>
        </p:txBody>
      </p:sp>
      <p:sp>
        <p:nvSpPr>
          <p:cNvPr id="7" name="线形标注 2 6"/>
          <p:cNvSpPr/>
          <p:nvPr/>
        </p:nvSpPr>
        <p:spPr>
          <a:xfrm>
            <a:off x="8282305" y="4157980"/>
            <a:ext cx="1794510" cy="659765"/>
          </a:xfrm>
          <a:prstGeom prst="borderCallout2">
            <a:avLst/>
          </a:prstGeom>
          <a:solidFill>
            <a:schemeClr val="accent1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chemeClr val="tx1"/>
                </a:solidFill>
              </a:rPr>
              <a:t>cow</a:t>
            </a:r>
            <a:endParaRPr lang="en-US" altLang="zh-CN" sz="4400" b="1">
              <a:solidFill>
                <a:schemeClr val="tx1"/>
              </a:solidFill>
            </a:endParaRPr>
          </a:p>
        </p:txBody>
      </p:sp>
      <p:sp>
        <p:nvSpPr>
          <p:cNvPr id="11" name="线形标注 2 10"/>
          <p:cNvSpPr/>
          <p:nvPr/>
        </p:nvSpPr>
        <p:spPr>
          <a:xfrm>
            <a:off x="5024755" y="1510030"/>
            <a:ext cx="1794510" cy="659765"/>
          </a:xfrm>
          <a:prstGeom prst="borderCallout2">
            <a:avLst/>
          </a:prstGeom>
          <a:solidFill>
            <a:schemeClr val="accent1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chemeClr val="tx1"/>
                </a:solidFill>
              </a:rPr>
              <a:t>ox</a:t>
            </a:r>
            <a:endParaRPr lang="en-US" altLang="zh-CN" sz="4400" b="1">
              <a:solidFill>
                <a:schemeClr val="tx1"/>
              </a:solidFill>
            </a:endParaRPr>
          </a:p>
        </p:txBody>
      </p:sp>
      <p:sp>
        <p:nvSpPr>
          <p:cNvPr id="12" name="线形标注 2 11"/>
          <p:cNvSpPr/>
          <p:nvPr/>
        </p:nvSpPr>
        <p:spPr>
          <a:xfrm>
            <a:off x="5067300" y="5139055"/>
            <a:ext cx="2058035" cy="659765"/>
          </a:xfrm>
          <a:prstGeom prst="borderCallout2">
            <a:avLst/>
          </a:prstGeom>
          <a:solidFill>
            <a:schemeClr val="accent1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chemeClr val="tx1"/>
                </a:solidFill>
              </a:rPr>
              <a:t>buffalo</a:t>
            </a:r>
            <a:endParaRPr lang="en-US" altLang="zh-CN" sz="4400" b="1">
              <a:solidFill>
                <a:schemeClr val="tx1"/>
              </a:solidFill>
            </a:endParaRPr>
          </a:p>
        </p:txBody>
      </p:sp>
      <p:sp>
        <p:nvSpPr>
          <p:cNvPr id="16" name="线形标注 2 15"/>
          <p:cNvSpPr/>
          <p:nvPr/>
        </p:nvSpPr>
        <p:spPr>
          <a:xfrm>
            <a:off x="1751965" y="3282950"/>
            <a:ext cx="2058035" cy="659765"/>
          </a:xfrm>
          <a:prstGeom prst="borderCallout2">
            <a:avLst/>
          </a:prstGeom>
          <a:solidFill>
            <a:schemeClr val="accent1">
              <a:lumMod val="20000"/>
              <a:lumOff val="8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>
                <a:solidFill>
                  <a:schemeClr val="tx1"/>
                </a:solidFill>
              </a:rPr>
              <a:t>calf</a:t>
            </a:r>
            <a:endParaRPr lang="en-US" altLang="zh-CN" sz="4400" b="1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6" grpId="1" animBg="1"/>
      <p:bldP spid="7" grpId="1" animBg="1"/>
      <p:bldP spid="12" grpId="1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9695" y="1087120"/>
            <a:ext cx="12828905" cy="441960"/>
          </a:xfrm>
        </p:spPr>
        <p:txBody>
          <a:bodyPr>
            <a:normAutofit fontScale="90000"/>
          </a:bodyPr>
          <a:lstStyle/>
          <a:p>
            <a:pPr>
              <a:lnSpc>
                <a:spcPct val="60000"/>
              </a:lnSpc>
            </a:pPr>
            <a:r>
              <a:rPr lang="en-US" altLang="zh-CN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Can you guess the meaning of the following expression?</a:t>
            </a:r>
            <a:br>
              <a:rPr lang="en-US" altLang="zh-CN" sz="4000" b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zh-CN" sz="4000" b="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07000" y="1592580"/>
            <a:ext cx="6480810" cy="4076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>
                <a:solidFill>
                  <a:schemeClr val="accent2"/>
                </a:solidFill>
              </a:rPr>
              <a:t>Don't have a cow!</a:t>
            </a:r>
            <a:r>
              <a:rPr lang="en-US" altLang="zh-CN" sz="3600"/>
              <a:t> I</a:t>
            </a:r>
            <a:r>
              <a:rPr lang="zh-CN" altLang="en-US" sz="3600"/>
              <a:t>t's no big deal. </a:t>
            </a:r>
            <a:endParaRPr lang="zh-CN" altLang="en-US" sz="3600"/>
          </a:p>
          <a:p>
            <a:pPr>
              <a:lnSpc>
                <a:spcPct val="120000"/>
              </a:lnSpc>
            </a:pPr>
            <a:r>
              <a:rPr lang="zh-CN" altLang="en-US" sz="3600" b="1">
                <a:solidFill>
                  <a:schemeClr val="accent2"/>
                </a:solidFill>
              </a:rPr>
              <a:t>Don't have a cow! </a:t>
            </a:r>
            <a:r>
              <a:rPr lang="en-US" altLang="zh-CN" sz="3600"/>
              <a:t>It's just a small bug.</a:t>
            </a:r>
            <a:endParaRPr lang="en-US" altLang="zh-CN" sz="3600"/>
          </a:p>
          <a:p>
            <a:pPr>
              <a:lnSpc>
                <a:spcPct val="120000"/>
              </a:lnSpc>
            </a:pPr>
            <a:r>
              <a:rPr lang="zh-CN" altLang="en-US" sz="3600" b="1">
                <a:solidFill>
                  <a:schemeClr val="accent2"/>
                </a:solidFill>
              </a:rPr>
              <a:t>Don't have a cow!</a:t>
            </a:r>
            <a:r>
              <a:rPr lang="en-US" altLang="zh-CN" sz="3600"/>
              <a:t> I'll pay for your damage.</a:t>
            </a:r>
            <a:endParaRPr lang="en-US" altLang="zh-CN" sz="3600"/>
          </a:p>
        </p:txBody>
      </p:sp>
      <p:pic>
        <p:nvPicPr>
          <p:cNvPr id="3" name="图片 2" descr="don;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55" y="1650365"/>
            <a:ext cx="4222750" cy="3220085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556260" y="5029200"/>
            <a:ext cx="4498975" cy="967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暴跳如雷，焦虑不安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147320" y="149225"/>
            <a:ext cx="9375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Activity 2 Idioms related to “niu”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897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897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3897"/>
  <p:tag name="KSO_WM_TEMPLATE_THUMBS_INDEX" val="1、4、6、7、9、10、11、12、14"/>
</p:tagLst>
</file>

<file path=ppt/tags/tag143.xml><?xml version="1.0" encoding="utf-8"?>
<p:tagLst xmlns:p="http://schemas.openxmlformats.org/presentationml/2006/main">
  <p:tag name="KSO_WM_TEMPLATE_CATEGORY" val="custom"/>
  <p:tag name="KSO_WM_TEMPLATE_INDEX" val="20203897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12*a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2"/>
  <p:tag name="KSO_WM_UNIT_TYPE" val="a"/>
  <p:tag name="KSO_WM_UNIT_INDEX" val="1"/>
  <p:tag name="KSO_WM_UNIT_PRESET_TEXT" val="单击此处添加标题"/>
  <p:tag name="KSO_WM_UNIT_ISNUMDGMTITLE" val="0"/>
</p:tagLst>
</file>

<file path=ppt/tags/tag145.xml><?xml version="1.0" encoding="utf-8"?>
<p:tagLst xmlns:p="http://schemas.openxmlformats.org/presentationml/2006/main">
  <p:tag name="KSO_WM_SLIDE_ID" val="custom20203897_12"/>
  <p:tag name="KSO_WM_TEMPLATE_SUBCATEGORY" val="0"/>
  <p:tag name="KSO_WM_TEMPLATE_MASTER_TYPE" val="1"/>
  <p:tag name="KSO_WM_TEMPLATE_COLOR_TYPE" val="1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icTxt"/>
  <p:tag name="KSO_WM_SLIDE_SIZE" val="869*422"/>
  <p:tag name="KSO_WM_SLIDE_POSITION" val="45*18"/>
  <p:tag name="KSO_WM_SLIDE_LAYOUT" val="a_d_f"/>
  <p:tag name="KSO_WM_SLIDE_LAYOUT_CNT" val="1_2_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9*f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NOCLEAR" val="0"/>
  <p:tag name="KSO_WM_UNIT_VALUE" val="216"/>
  <p:tag name="KSO_WM_UNIT_TYPE" val="f"/>
  <p:tag name="KSO_WM_UNIT_INDEX" val="1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SUBTYPE" val="a"/>
</p:tagLst>
</file>

<file path=ppt/tags/tag147.xml><?xml version="1.0" encoding="utf-8"?>
<p:tagLst xmlns:p="http://schemas.openxmlformats.org/presentationml/2006/main">
  <p:tag name="KSO_WM_SLIDE_ID" val="custom20203897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icTxt"/>
  <p:tag name="KSO_WM_SLIDE_SIZE" val="863*400"/>
  <p:tag name="KSO_WM_SLIDE_POSITION" val="45*60"/>
  <p:tag name="KSO_WM_SLIDE_LAYOUT" val="a_d_f"/>
  <p:tag name="KSO_WM_SLIDE_LAYOUT_CNT" val="1_1_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9*f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NOCLEAR" val="0"/>
  <p:tag name="KSO_WM_UNIT_VALUE" val="216"/>
  <p:tag name="KSO_WM_UNIT_TYPE" val="f"/>
  <p:tag name="KSO_WM_UNIT_INDEX" val="1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SUBTYPE" val="a"/>
</p:tagLst>
</file>

<file path=ppt/tags/tag149.xml><?xml version="1.0" encoding="utf-8"?>
<p:tagLst xmlns:p="http://schemas.openxmlformats.org/presentationml/2006/main">
  <p:tag name="KSO_WM_SLIDE_ID" val="custom20203897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icTxt"/>
  <p:tag name="KSO_WM_SLIDE_SIZE" val="863*400"/>
  <p:tag name="KSO_WM_SLIDE_POSITION" val="45*60"/>
  <p:tag name="KSO_WM_SLIDE_LAYOUT" val="a_d_f"/>
  <p:tag name="KSO_WM_SLIDE_LAYOUT_CNT" val="1_1_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9*f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NOCLEAR" val="0"/>
  <p:tag name="KSO_WM_UNIT_VALUE" val="216"/>
  <p:tag name="KSO_WM_UNIT_TYPE" val="f"/>
  <p:tag name="KSO_WM_UNIT_INDEX" val="1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SUBTYPE" val="a"/>
</p:tagLst>
</file>

<file path=ppt/tags/tag151.xml><?xml version="1.0" encoding="utf-8"?>
<p:tagLst xmlns:p="http://schemas.openxmlformats.org/presentationml/2006/main">
  <p:tag name="KSO_WM_SLIDE_ID" val="custom20203897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icTxt"/>
  <p:tag name="KSO_WM_SLIDE_SIZE" val="863*400"/>
  <p:tag name="KSO_WM_SLIDE_POSITION" val="45*60"/>
  <p:tag name="KSO_WM_SLIDE_LAYOUT" val="a_d_f"/>
  <p:tag name="KSO_WM_SLIDE_LAYOUT_CNT" val="1_1_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9*f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NOCLEAR" val="0"/>
  <p:tag name="KSO_WM_UNIT_VALUE" val="216"/>
  <p:tag name="KSO_WM_UNIT_TYPE" val="f"/>
  <p:tag name="KSO_WM_UNIT_INDEX" val="1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  <p:tag name="KSO_WM_UNIT_SUBTYPE" val="a"/>
</p:tagLst>
</file>

<file path=ppt/tags/tag153.xml><?xml version="1.0" encoding="utf-8"?>
<p:tagLst xmlns:p="http://schemas.openxmlformats.org/presentationml/2006/main">
  <p:tag name="KSO_WM_SLIDE_ID" val="custom20203897_9"/>
  <p:tag name="KSO_WM_TEMPLATE_SUBCATEGORY" val="0"/>
  <p:tag name="KSO_WM_TEMPLATE_MASTER_TYPE" val="1"/>
  <p:tag name="KSO_WM_TEMPLATE_COLOR_TYPE" val="1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icTxt"/>
  <p:tag name="KSO_WM_SLIDE_SIZE" val="863*400"/>
  <p:tag name="KSO_WM_SLIDE_POSITION" val="45*60"/>
  <p:tag name="KSO_WM_SLIDE_LAYOUT" val="a_d_f"/>
  <p:tag name="KSO_WM_SLIDE_LAYOUT_CNT" val="1_1_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12*a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2"/>
  <p:tag name="KSO_WM_UNIT_TYPE" val="a"/>
  <p:tag name="KSO_WM_UNIT_INDEX" val="1"/>
  <p:tag name="KSO_WM_UNIT_PRESET_TEXT" val="单击此处添加标题"/>
  <p:tag name="KSO_WM_UNIT_ISNUMDGMTITLE" val="0"/>
</p:tagLst>
</file>

<file path=ppt/tags/tag155.xml><?xml version="1.0" encoding="utf-8"?>
<p:tagLst xmlns:p="http://schemas.openxmlformats.org/presentationml/2006/main">
  <p:tag name="KSO_WM_SLIDE_ID" val="custom20203897_12"/>
  <p:tag name="KSO_WM_TEMPLATE_SUBCATEGORY" val="0"/>
  <p:tag name="KSO_WM_TEMPLATE_MASTER_TYPE" val="1"/>
  <p:tag name="KSO_WM_TEMPLATE_COLOR_TYPE" val="1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icTxt"/>
  <p:tag name="KSO_WM_SLIDE_SIZE" val="869*422"/>
  <p:tag name="KSO_WM_SLIDE_POSITION" val="45*18"/>
  <p:tag name="KSO_WM_SLIDE_LAYOUT" val="a_d_f"/>
  <p:tag name="KSO_WM_SLIDE_LAYOUT_CNT" val="1_2_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12*a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2"/>
  <p:tag name="KSO_WM_UNIT_TYPE" val="a"/>
  <p:tag name="KSO_WM_UNIT_INDEX" val="1"/>
  <p:tag name="KSO_WM_UNIT_PRESET_TEXT" val="单击此处添加标题"/>
  <p:tag name="KSO_WM_UNIT_ISNUMDGMTITLE" val="0"/>
</p:tagLst>
</file>

<file path=ppt/tags/tag157.xml><?xml version="1.0" encoding="utf-8"?>
<p:tagLst xmlns:p="http://schemas.openxmlformats.org/presentationml/2006/main">
  <p:tag name="KSO_WM_SLIDE_ID" val="custom20203897_12"/>
  <p:tag name="KSO_WM_TEMPLATE_SUBCATEGORY" val="0"/>
  <p:tag name="KSO_WM_TEMPLATE_MASTER_TYPE" val="1"/>
  <p:tag name="KSO_WM_TEMPLATE_COLOR_TYPE" val="1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icTxt"/>
  <p:tag name="KSO_WM_SLIDE_SIZE" val="869*422"/>
  <p:tag name="KSO_WM_SLIDE_POSITION" val="45*18"/>
  <p:tag name="KSO_WM_SLIDE_LAYOUT" val="a_d_f"/>
  <p:tag name="KSO_WM_SLIDE_LAYOUT_CNT" val="1_2_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12*a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2"/>
  <p:tag name="KSO_WM_UNIT_TYPE" val="a"/>
  <p:tag name="KSO_WM_UNIT_INDEX" val="1"/>
  <p:tag name="KSO_WM_UNIT_PRESET_TEXT" val="单击此处添加标题"/>
  <p:tag name="KSO_WM_UNIT_ISNUMDGMTITLE" val="0"/>
</p:tagLst>
</file>

<file path=ppt/tags/tag159.xml><?xml version="1.0" encoding="utf-8"?>
<p:tagLst xmlns:p="http://schemas.openxmlformats.org/presentationml/2006/main">
  <p:tag name="KSO_WM_SLIDE_ID" val="custom20203897_12"/>
  <p:tag name="KSO_WM_TEMPLATE_SUBCATEGORY" val="0"/>
  <p:tag name="KSO_WM_TEMPLATE_MASTER_TYPE" val="1"/>
  <p:tag name="KSO_WM_TEMPLATE_COLOR_TYPE" val="1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icTxt"/>
  <p:tag name="KSO_WM_SLIDE_SIZE" val="869*422"/>
  <p:tag name="KSO_WM_SLIDE_POSITION" val="45*18"/>
  <p:tag name="KSO_WM_SLIDE_LAYOUT" val="a_d_f"/>
  <p:tag name="KSO_WM_SLIDE_LAYOUT_CNT" val="1_2_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12*a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2"/>
  <p:tag name="KSO_WM_UNIT_TYPE" val="a"/>
  <p:tag name="KSO_WM_UNIT_INDEX" val="1"/>
  <p:tag name="KSO_WM_UNIT_PRESET_TEXT" val="单击此处添加标题"/>
  <p:tag name="KSO_WM_UNIT_ISNUMDGMTITLE" val="0"/>
</p:tagLst>
</file>

<file path=ppt/tags/tag161.xml><?xml version="1.0" encoding="utf-8"?>
<p:tagLst xmlns:p="http://schemas.openxmlformats.org/presentationml/2006/main">
  <p:tag name="KSO_WM_SLIDE_ID" val="custom20203897_12"/>
  <p:tag name="KSO_WM_TEMPLATE_SUBCATEGORY" val="0"/>
  <p:tag name="KSO_WM_TEMPLATE_MASTER_TYPE" val="1"/>
  <p:tag name="KSO_WM_TEMPLATE_COLOR_TYPE" val="1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icTxt"/>
  <p:tag name="KSO_WM_SLIDE_SIZE" val="869*422"/>
  <p:tag name="KSO_WM_SLIDE_POSITION" val="45*18"/>
  <p:tag name="KSO_WM_SLIDE_LAYOUT" val="a_d_f"/>
  <p:tag name="KSO_WM_SLIDE_LAYOUT_CNT" val="1_2_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12*a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2"/>
  <p:tag name="KSO_WM_UNIT_TYPE" val="a"/>
  <p:tag name="KSO_WM_UNIT_INDEX" val="1"/>
  <p:tag name="KSO_WM_UNIT_PRESET_TEXT" val="单击此处添加标题"/>
  <p:tag name="KSO_WM_UNIT_ISNUMDGMTITLE" val="0"/>
</p:tagLst>
</file>

<file path=ppt/tags/tag163.xml><?xml version="1.0" encoding="utf-8"?>
<p:tagLst xmlns:p="http://schemas.openxmlformats.org/presentationml/2006/main">
  <p:tag name="KSO_WM_SLIDE_ID" val="custom20203897_12"/>
  <p:tag name="KSO_WM_TEMPLATE_SUBCATEGORY" val="0"/>
  <p:tag name="KSO_WM_TEMPLATE_MASTER_TYPE" val="1"/>
  <p:tag name="KSO_WM_TEMPLATE_COLOR_TYPE" val="1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icTxt"/>
  <p:tag name="KSO_WM_SLIDE_SIZE" val="869*422"/>
  <p:tag name="KSO_WM_SLIDE_POSITION" val="45*18"/>
  <p:tag name="KSO_WM_SLIDE_LAYOUT" val="a_d_f"/>
  <p:tag name="KSO_WM_SLIDE_LAYOUT_CNT" val="1_2_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12*a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42"/>
  <p:tag name="KSO_WM_UNIT_TYPE" val="a"/>
  <p:tag name="KSO_WM_UNIT_INDEX" val="1"/>
  <p:tag name="KSO_WM_UNIT_PRESET_TEXT" val="单击此处添加标题"/>
  <p:tag name="KSO_WM_UNIT_ISNUMDGMTITLE" val="0"/>
</p:tagLst>
</file>

<file path=ppt/tags/tag165.xml><?xml version="1.0" encoding="utf-8"?>
<p:tagLst xmlns:p="http://schemas.openxmlformats.org/presentationml/2006/main">
  <p:tag name="KSO_WM_SLIDE_ID" val="custom20203897_12"/>
  <p:tag name="KSO_WM_TEMPLATE_SUBCATEGORY" val="0"/>
  <p:tag name="KSO_WM_TEMPLATE_MASTER_TYPE" val="1"/>
  <p:tag name="KSO_WM_TEMPLATE_COLOR_TYPE" val="1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icTxt"/>
  <p:tag name="KSO_WM_SLIDE_SIZE" val="869*422"/>
  <p:tag name="KSO_WM_SLIDE_POSITION" val="45*18"/>
  <p:tag name="KSO_WM_SLIDE_LAYOUT" val="a_d_f"/>
  <p:tag name="KSO_WM_SLIDE_LAYOUT_CNT" val="1_2_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11*a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30"/>
  <p:tag name="KSO_WM_UNIT_TYPE" val="a"/>
  <p:tag name="KSO_WM_UNIT_INDEX" val="1"/>
  <p:tag name="KSO_WM_UNIT_PRESET_TEXT" val="单击此处添加标题"/>
  <p:tag name="KSO_WM_UNIT_ISNUMDGMTITLE" val="0"/>
</p:tagLst>
</file>

<file path=ppt/tags/tag167.xml><?xml version="1.0" encoding="utf-8"?>
<p:tagLst xmlns:p="http://schemas.openxmlformats.org/presentationml/2006/main">
  <p:tag name="KSO_WM_SLIDE_ID" val="custom20203897_11"/>
  <p:tag name="KSO_WM_TEMPLATE_SUBCATEGORY" val="0"/>
  <p:tag name="KSO_WM_TEMPLATE_MASTER_TYPE" val="1"/>
  <p:tag name="KSO_WM_TEMPLATE_COLOR_TYPE" val="1"/>
  <p:tag name="KSO_WM_SLIDE_ITEM_CNT" val="0"/>
  <p:tag name="KSO_WM_SLIDE_INDEX" val="11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icTxt"/>
  <p:tag name="KSO_WM_SLIDE_SIZE" val="866*434"/>
  <p:tag name="KSO_WM_SLIDE_POSITION" val="46*52"/>
  <p:tag name="KSO_WM_SLIDE_LAYOUT" val="a_d_f"/>
  <p:tag name="KSO_WM_SLIDE_LAYOUT_CNT" val="1_1_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8*a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a"/>
  <p:tag name="KSO_WM_UNIT_INDEX" val="1"/>
  <p:tag name="KSO_WM_UNIT_PRESET_TEXT" val="单击此处添加标题"/>
  <p:tag name="KSO_WM_UNIT_ISNUMDGMTITLE" val="0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8*a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a"/>
  <p:tag name="KSO_WM_UNIT_INDEX" val="1"/>
  <p:tag name="KSO_WM_UNIT_PRESET_TEXT" val="单击此处添加标题"/>
  <p:tag name="KSO_WM_UNIT_ISNUMDGMTITLE" val="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8*a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a"/>
  <p:tag name="KSO_WM_UNIT_INDEX" val="1"/>
  <p:tag name="KSO_WM_UNIT_PRESET_TEXT" val="单击此处添加标题"/>
  <p:tag name="KSO_WM_UNIT_ISNUMDGMTITLE" val="0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897_8*a*1"/>
  <p:tag name="KSO_WM_TEMPLATE_CATEGORY" val="custom"/>
  <p:tag name="KSO_WM_TEMPLATE_INDEX" val="20203897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a"/>
  <p:tag name="KSO_WM_UNIT_INDEX" val="1"/>
  <p:tag name="KSO_WM_UNIT_PRESET_TEXT" val="单击此处添加标题"/>
  <p:tag name="KSO_WM_UNIT_ISNUMDGMTITLE" val="0"/>
</p:tagLst>
</file>

<file path=ppt/tags/tag172.xml><?xml version="1.0" encoding="utf-8"?>
<p:tagLst xmlns:p="http://schemas.openxmlformats.org/presentationml/2006/main">
  <p:tag name="KSO_WM_SLIDE_ID" val="custom20203897_8"/>
  <p:tag name="KSO_WM_TEMPLATE_SUBCATEGORY" val="0"/>
  <p:tag name="KSO_WM_TEMPLATE_MASTER_TYPE" val="1"/>
  <p:tag name="KSO_WM_TEMPLATE_COLOR_TYPE" val="1"/>
  <p:tag name="KSO_WM_SLIDE_ITEM_CNT" val="0"/>
  <p:tag name="KSO_WM_SLIDE_INDEX" val="8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173.xml><?xml version="1.0" encoding="utf-8"?>
<p:tagLst xmlns:p="http://schemas.openxmlformats.org/presentationml/2006/main">
  <p:tag name="KSO_WM_SLIDE_ID" val="custom20203897_13"/>
  <p:tag name="KSO_WM_TEMPLATE_SUBCATEGORY" val="0"/>
  <p:tag name="KSO_WM_TEMPLATE_MASTER_TYPE" val="1"/>
  <p:tag name="KSO_WM_TEMPLATE_COLOR_TYPE" val="1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03897"/>
  <p:tag name="KSO_WM_SLIDE_TYPE" val="text"/>
  <p:tag name="KSO_WM_SLIDE_SUBTYPE" val="pureTxt"/>
  <p:tag name="KSO_WM_SLIDE_SIZE" val="720*329"/>
  <p:tag name="KSO_WM_SLIDE_POSITION" val="119*105"/>
  <p:tag name="KSO_WM_SLIDE_LAYOUT" val="a_f"/>
  <p:tag name="KSO_WM_SLIDE_LAYOUT_CNT" val="1_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自定义 109">
      <a:dk1>
        <a:sysClr val="windowText" lastClr="000000"/>
      </a:dk1>
      <a:lt1>
        <a:sysClr val="window" lastClr="FFFFFF"/>
      </a:lt1>
      <a:dk2>
        <a:srgbClr val="FCE6E7"/>
      </a:dk2>
      <a:lt2>
        <a:srgbClr val="FFFFFF"/>
      </a:lt2>
      <a:accent1>
        <a:srgbClr val="E60C15"/>
      </a:accent1>
      <a:accent2>
        <a:srgbClr val="CB0C3F"/>
      </a:accent2>
      <a:accent3>
        <a:srgbClr val="B00C69"/>
      </a:accent3>
      <a:accent4>
        <a:srgbClr val="940C92"/>
      </a:accent4>
      <a:accent5>
        <a:srgbClr val="790CBC"/>
      </a:accent5>
      <a:accent6>
        <a:srgbClr val="5E0CE6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2340</Words>
  <Application>WPS 演示</Application>
  <PresentationFormat>宽屏</PresentationFormat>
  <Paragraphs>127</Paragraphs>
  <Slides>16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隶书</vt:lpstr>
      <vt:lpstr>汉仪尚巍手书W</vt:lpstr>
      <vt:lpstr>Times New Roman</vt:lpstr>
      <vt:lpstr>HelveticaNeue</vt:lpstr>
      <vt:lpstr>NumberOnly</vt:lpstr>
      <vt:lpstr>华文新魏</vt:lpstr>
      <vt:lpstr>Arial Black</vt:lpstr>
      <vt:lpstr>Cambria</vt:lpstr>
      <vt:lpstr>Arial Narrow</vt:lpstr>
      <vt:lpstr>Arial Unicode MS</vt:lpstr>
      <vt:lpstr>Calibri</vt:lpstr>
      <vt:lpstr>1_Office 主题​​</vt:lpstr>
      <vt:lpstr>PowerPoint 演示文稿</vt:lpstr>
      <vt:lpstr>  Orientation </vt:lpstr>
      <vt:lpstr>How to express this animal in English? </vt:lpstr>
      <vt:lpstr>PowerPoint 演示文稿</vt:lpstr>
      <vt:lpstr>PowerPoint 演示文稿</vt:lpstr>
      <vt:lpstr>PowerPoint 演示文稿</vt:lpstr>
      <vt:lpstr>PowerPoint 演示文稿</vt:lpstr>
      <vt:lpstr>2021 is the year of the... </vt:lpstr>
      <vt:lpstr>Can you guess the meaning of the following expression? </vt:lpstr>
      <vt:lpstr>Can you guess the meaning of the following expression? </vt:lpstr>
      <vt:lpstr>Can you guess the meaning of the following expression? </vt:lpstr>
      <vt:lpstr>Can you guess the meaning of the following expression? </vt:lpstr>
      <vt:lpstr>Can you guess the meaning of the following expression? </vt:lpstr>
      <vt:lpstr>What spirit does an ox possess?</vt:lpstr>
      <vt:lpstr>Going forward, we must exert ourselves to strive bullishly without being cowed by any problems with the  “three ox spirit”: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南山有谷堆</cp:lastModifiedBy>
  <cp:revision>9</cp:revision>
  <dcterms:created xsi:type="dcterms:W3CDTF">2021-02-21T01:13:00Z</dcterms:created>
  <dcterms:modified xsi:type="dcterms:W3CDTF">2021-02-22T07:29:11Z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SaveFontToCloudKey">
    <vt:lpwstr>383573994_btnclosed</vt:lpwstr>
  </property>
  <property fmtid="{D5CDD505-2E9C-101B-9397-08002B2CF9AE}" pid="3" name="KSOProductBuildVer">
    <vt:lpwstr>2052-11.8.2.8506</vt:lpwstr>
  </property>
</Properties>
</file>