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75" r:id="rId3"/>
    <p:sldId id="557" r:id="rId4"/>
    <p:sldId id="558" r:id="rId5"/>
    <p:sldId id="559" r:id="rId6"/>
    <p:sldId id="560" r:id="rId7"/>
    <p:sldId id="561" r:id="rId8"/>
    <p:sldId id="562" r:id="rId9"/>
    <p:sldId id="563" r:id="rId10"/>
    <p:sldId id="565" r:id="rId11"/>
    <p:sldId id="567" r:id="rId12"/>
    <p:sldId id="566" r:id="rId13"/>
    <p:sldId id="572" r:id="rId14"/>
    <p:sldId id="568" r:id="rId15"/>
    <p:sldId id="570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ZXL" initials="H" lastIdx="3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79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3" y="48"/>
      </p:cViewPr>
      <p:guideLst>
        <p:guide orient="horz" pos="2327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022600" y="932815"/>
            <a:ext cx="8331200" cy="1325880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����ռλ�� 3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B8BED469-3833-0641-AEEF-9188AB27A7B1}" type="datetime1">
              <a:rPr lang="zh-CN" altLang="en-US"/>
            </a:fld>
            <a:endParaRPr lang="zh-CN" altLang="en-US"/>
          </a:p>
        </p:txBody>
      </p:sp>
      <p:sp>
        <p:nvSpPr>
          <p:cNvPr id="3" name="ҳ��ռλ�� 4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��Ƭ����ռλ�� 5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9D4B8D0C-762E-A144-90E9-FEECC30C82C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7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1.jpeg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5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5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5.xml"/><Relationship Id="rId2" Type="http://schemas.openxmlformats.org/officeDocument/2006/relationships/image" Target="../media/image4.jpeg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5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101541" y="2595418"/>
            <a:ext cx="2364567" cy="1246909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rgbClr val="002060"/>
                </a:solidFill>
                <a:latin typeface="Bell MT" panose="02020503060305020303" pitchFamily="18" charset="0"/>
              </a:rPr>
              <a:t>fortune n.  </a:t>
            </a:r>
            <a:endParaRPr lang="zh-CN" altLang="en-US" sz="32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4" name="直接箭头连接符 3"/>
          <p:cNvCxnSpPr/>
          <p:nvPr>
            <p:custDataLst>
              <p:tags r:id="rId1"/>
            </p:custDataLst>
          </p:nvPr>
        </p:nvCxnSpPr>
        <p:spPr>
          <a:xfrm flipV="1">
            <a:off x="2315975" y="1771145"/>
            <a:ext cx="1625657" cy="107776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>
            <p:custDataLst>
              <p:tags r:id="rId2"/>
            </p:custDataLst>
          </p:nvPr>
        </p:nvCxnSpPr>
        <p:spPr>
          <a:xfrm flipV="1">
            <a:off x="2507645" y="3236243"/>
            <a:ext cx="1911927" cy="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>
            <p:custDataLst>
              <p:tags r:id="rId3"/>
            </p:custDataLst>
          </p:nvPr>
        </p:nvCxnSpPr>
        <p:spPr>
          <a:xfrm>
            <a:off x="2264026" y="3623578"/>
            <a:ext cx="1729553" cy="119975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H_SubTitle_1"/>
          <p:cNvSpPr/>
          <p:nvPr>
            <p:custDataLst>
              <p:tags r:id="rId4"/>
            </p:custDataLst>
          </p:nvPr>
        </p:nvSpPr>
        <p:spPr bwMode="auto">
          <a:xfrm>
            <a:off x="2854037" y="199455"/>
            <a:ext cx="4060530" cy="136748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002060"/>
                </a:solidFill>
                <a:latin typeface="Bell MT" panose="02020503060305020303" pitchFamily="18" charset="0"/>
              </a:rPr>
              <a:t>a large amount of money   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大笔的钱；巨款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>
              <a:defRPr/>
            </a:pPr>
            <a:r>
              <a:rPr lang="en-US" altLang="da-DK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  </a:t>
            </a:r>
            <a:r>
              <a:rPr lang="en-US" altLang="da-DK" sz="2800" b="1" dirty="0">
                <a:solidFill>
                  <a:srgbClr val="FF000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make a fortune</a:t>
            </a:r>
            <a:r>
              <a:rPr lang="zh-CN" altLang="en-US" sz="2800" b="1" dirty="0">
                <a:solidFill>
                  <a:srgbClr val="FF000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  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发财</a:t>
            </a:r>
            <a:endParaRPr lang="en-US" altLang="da-DK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121814" y="310744"/>
            <a:ext cx="48669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cs typeface="Times New Roman" panose="02020603050405020304" charset="0"/>
              </a:rPr>
              <a:t>Nowadays many young people dream of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cs typeface="Times New Roman" panose="02020603050405020304" charset="0"/>
              </a:rPr>
              <a:t>making a fortune 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cs typeface="Times New Roman" panose="02020603050405020304" charset="0"/>
              </a:rPr>
              <a:t>in big cities.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0" name="MH_SubTitle_1"/>
          <p:cNvSpPr/>
          <p:nvPr>
            <p:custDataLst>
              <p:tags r:id="rId5"/>
            </p:custDataLst>
          </p:nvPr>
        </p:nvSpPr>
        <p:spPr bwMode="auto">
          <a:xfrm>
            <a:off x="4461109" y="2595418"/>
            <a:ext cx="3048055" cy="136748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a person’s fate or future </a:t>
            </a:r>
            <a:r>
              <a:rPr lang="zh-CN" altLang="en-US" sz="2800" dirty="0">
                <a:solidFill>
                  <a:srgbClr val="002060"/>
                </a:solidFill>
              </a:rPr>
              <a:t>命运，前途</a:t>
            </a:r>
            <a:endParaRPr lang="en-US" altLang="da-DK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38421" y="2595418"/>
            <a:ext cx="45396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她可凭看手纹替你算命。</a:t>
            </a:r>
            <a:endParaRPr lang="zh-CN" altLang="en-US" sz="36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She can 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tell your fortune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 by looking at the lines on your hand.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2" name="MH_SubTitle_1"/>
          <p:cNvSpPr/>
          <p:nvPr>
            <p:custDataLst>
              <p:tags r:id="rId6"/>
            </p:custDataLst>
          </p:nvPr>
        </p:nvSpPr>
        <p:spPr bwMode="auto">
          <a:xfrm>
            <a:off x="4073759" y="4493490"/>
            <a:ext cx="3048055" cy="136748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Autofit/>
          </a:bodyPr>
          <a:lstStyle/>
          <a:p>
            <a:pPr>
              <a:defRPr/>
            </a:pPr>
            <a:r>
              <a:rPr lang="en-US" altLang="da-DK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 fortunate adj. </a:t>
            </a:r>
            <a:endParaRPr lang="en-US" altLang="da-DK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>
              <a:defRPr/>
            </a:pPr>
            <a:r>
              <a:rPr lang="en-US" altLang="da-DK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fortunately adv. </a:t>
            </a:r>
            <a:endParaRPr lang="en-US" altLang="da-DK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/>
      <p:bldP spid="10" grpId="0" bldLvl="0" animBg="1"/>
      <p:bldP spid="11" grpId="0" build="p"/>
      <p:bldP spid="1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3200" y="397164"/>
            <a:ext cx="1179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3. To earn a living, some opened up shops and restaurants in Chinatown.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1320800" y="920384"/>
            <a:ext cx="17641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形标注 4"/>
          <p:cNvSpPr/>
          <p:nvPr/>
        </p:nvSpPr>
        <p:spPr>
          <a:xfrm>
            <a:off x="2558474" y="1237673"/>
            <a:ext cx="3195782" cy="1237672"/>
          </a:xfrm>
          <a:prstGeom prst="wedgeEllipseCallout">
            <a:avLst>
              <a:gd name="adj1" fmla="val -65525"/>
              <a:gd name="adj2" fmla="val -751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Bell MT" panose="02020503060305020303" pitchFamily="18" charset="0"/>
              </a:rPr>
              <a:t>make a living</a:t>
            </a:r>
            <a:endParaRPr lang="en-US" altLang="zh-CN" sz="2800" b="1" dirty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Bell MT" panose="02020503060305020303" pitchFamily="18" charset="0"/>
              </a:rPr>
              <a:t>谋生</a:t>
            </a:r>
            <a:r>
              <a:rPr lang="en-US" altLang="zh-CN" sz="2800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endParaRPr lang="zh-CN" altLang="en-US" sz="2800" b="1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57455" y="1237673"/>
            <a:ext cx="589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He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made/earned a living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  <a:cs typeface="Times New Roman" panose="02020603050405020304" charset="0"/>
              </a:rPr>
              <a:t>by selling newspapers when he was young.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38517" y="3325091"/>
            <a:ext cx="1847302" cy="1246909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rgbClr val="002060"/>
                </a:solidFill>
                <a:latin typeface="Bell MT" panose="02020503060305020303" pitchFamily="18" charset="0"/>
              </a:rPr>
              <a:t>earn v.  </a:t>
            </a:r>
            <a:endParaRPr lang="zh-CN" altLang="en-US" sz="32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8" name="直接箭头连接符 7"/>
          <p:cNvCxnSpPr/>
          <p:nvPr>
            <p:custDataLst>
              <p:tags r:id="rId1"/>
            </p:custDataLst>
          </p:nvPr>
        </p:nvCxnSpPr>
        <p:spPr>
          <a:xfrm flipV="1">
            <a:off x="1985819" y="3177309"/>
            <a:ext cx="1736436" cy="63767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H_SubTitle_1"/>
          <p:cNvSpPr/>
          <p:nvPr>
            <p:custDataLst>
              <p:tags r:id="rId2"/>
            </p:custDataLst>
          </p:nvPr>
        </p:nvSpPr>
        <p:spPr bwMode="auto">
          <a:xfrm>
            <a:off x="3722255" y="2641346"/>
            <a:ext cx="2669309" cy="136748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to get money for work that you do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>
              <a:defRPr/>
            </a:pP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挣得；赚得</a:t>
            </a:r>
            <a:endParaRPr lang="en-US" altLang="da-DK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25492" y="2700255"/>
            <a:ext cx="5601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She must have  earned a fortune.</a:t>
            </a:r>
            <a:endParaRPr lang="zh-CN" altLang="en-US" sz="40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  <p:cxnSp>
        <p:nvCxnSpPr>
          <p:cNvPr id="12" name="直接箭头连接符 11"/>
          <p:cNvCxnSpPr/>
          <p:nvPr>
            <p:custDataLst>
              <p:tags r:id="rId3"/>
            </p:custDataLst>
          </p:nvPr>
        </p:nvCxnSpPr>
        <p:spPr>
          <a:xfrm>
            <a:off x="1771074" y="4350943"/>
            <a:ext cx="1574799" cy="747023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H_SubTitle_1"/>
          <p:cNvSpPr/>
          <p:nvPr>
            <p:custDataLst>
              <p:tags r:id="rId4"/>
            </p:custDataLst>
          </p:nvPr>
        </p:nvSpPr>
        <p:spPr bwMode="auto">
          <a:xfrm>
            <a:off x="3345873" y="4458401"/>
            <a:ext cx="3756891" cy="1561345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earn sb.  </a:t>
            </a:r>
            <a:r>
              <a:rPr lang="en-US" altLang="zh-CN" sz="2800" b="1" dirty="0" err="1">
                <a:solidFill>
                  <a:srgbClr val="002060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sth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defRPr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(a reputation /respect)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defRPr/>
            </a:pPr>
            <a:r>
              <a:rPr lang="en-US" altLang="zh-CN" sz="2800" dirty="0" err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某人赢得名声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/</a:t>
            </a:r>
            <a:r>
              <a:rPr lang="en-US" altLang="zh-CN" sz="2800" dirty="0" err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尊敬</a:t>
            </a:r>
            <a:endParaRPr lang="en-US" altLang="da-DK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241310" y="4458401"/>
            <a:ext cx="46089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Bell MT" panose="02020503060305020303" pitchFamily="18" charset="0"/>
                <a:cs typeface="Times New Roman" panose="02020603050405020304" charset="0"/>
              </a:rPr>
              <a:t>Your efforts will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cs typeface="Times New Roman" panose="02020603050405020304" charset="0"/>
              </a:rPr>
              <a:t>earn you a good reputation</a:t>
            </a:r>
            <a:r>
              <a:rPr lang="en-US" altLang="zh-CN" sz="2800" dirty="0">
                <a:solidFill>
                  <a:srgbClr val="002060"/>
                </a:solidFill>
                <a:latin typeface="Bell MT" panose="02020503060305020303" pitchFamily="18" charset="0"/>
                <a:cs typeface="Times New Roman" panose="02020603050405020304" charset="0"/>
              </a:rPr>
              <a:t>.</a:t>
            </a:r>
            <a:endParaRPr lang="en-US" altLang="zh-CN" sz="2800" dirty="0">
              <a:solidFill>
                <a:srgbClr val="002060"/>
              </a:solidFill>
              <a:latin typeface="Bell MT" panose="02020503060305020303" pitchFamily="18" charset="0"/>
              <a:cs typeface="Times New Roman" panose="02020603050405020304" charset="0"/>
            </a:endParaRPr>
          </a:p>
          <a:p>
            <a:endParaRPr lang="zh-CN" altLang="en-US" sz="40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10" grpId="0" bldLvl="0" animBg="1"/>
      <p:bldP spid="11" grpId="0"/>
      <p:bldP spid="15" grpId="0" animBg="1" build="p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0"/>
            <a:ext cx="32327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Activity 6 P 29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4037" y="905164"/>
            <a:ext cx="11794836" cy="132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1. occurred, downtown, District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2. definitely, admit, region 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0"/>
            <a:ext cx="32327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Activity 6 P 29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7127" y="680384"/>
            <a:ext cx="11854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1. Over 3,000 lives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were claimed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in the 1906 San Francisco earthquake and the </a:t>
            </a:r>
            <a:r>
              <a:rPr lang="en-US" altLang="zh-CN" sz="2800" b="1" u="sng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series of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fire that occurred after it. 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26" y="1708527"/>
            <a:ext cx="11716329" cy="9541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claim v.1) 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(of a disaster, an accident, etc.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灾难、事故等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) 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to cause somebody’s death   </a:t>
            </a:r>
            <a:r>
              <a:rPr lang="zh-CN" altLang="en-US" sz="2800" dirty="0"/>
              <a:t>夺走，夺去（生命）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4110" y="2778234"/>
            <a:ext cx="101692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那次撞车事故导致三人死亡。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The car crash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claimed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three lives.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3291" y="3732341"/>
            <a:ext cx="11526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2) to say that something is true although it has not been proved and other people may not believe it   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宣称；声称；断言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4110" y="4802048"/>
            <a:ext cx="11365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1)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我不敢自称为专家。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 don't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claim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to be an expert.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2)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据说有些医生每周工作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80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小时。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 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It was claimed that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some doctors were working 80 hours a week.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build="p"/>
      <p:bldP spid="6" grpId="0"/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7129" y="301693"/>
            <a:ext cx="11854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2. It is the best region of China to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escape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the cold winter.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7129" y="852507"/>
            <a:ext cx="118548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escape (from)…</a:t>
            </a:r>
            <a:endParaRPr lang="en-US" altLang="zh-CN" sz="2800" b="1" dirty="0">
              <a:solidFill>
                <a:srgbClr val="FF000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to get away from a place where you have been kept as a prisoner or not allowed to leave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（从监禁或管制中）逃跑，逃走，逃出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to get away from or avoid something unpleasant or dangerous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    </a:t>
            </a:r>
            <a:r>
              <a:rPr lang="zh-CN" altLang="en-US" sz="2800" dirty="0">
                <a:solidFill>
                  <a:srgbClr val="002060"/>
                </a:solidFill>
              </a:rPr>
              <a:t>避开，避免（不愉快或危险的事物）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29" y="3126870"/>
            <a:ext cx="11854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They escaped from the castle at last.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She was lucky to escape punishment.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3) She escaped ________________(punish).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75709" y="4017818"/>
            <a:ext cx="2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being punished</a:t>
            </a:r>
            <a:endParaRPr lang="zh-CN" altLang="en-US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94693" y="4539459"/>
            <a:ext cx="5061525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escape </a:t>
            </a:r>
            <a:r>
              <a:rPr lang="en-US" altLang="zh-CN" sz="2800" b="1" dirty="0" err="1">
                <a:solidFill>
                  <a:schemeClr val="bg1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sth</a:t>
            </a:r>
            <a:r>
              <a:rPr lang="en-US" altLang="zh-CN" sz="2800" b="1" dirty="0">
                <a:solidFill>
                  <a:schemeClr val="bg1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./doing /being done</a:t>
            </a:r>
            <a:endParaRPr lang="zh-CN" altLang="en-US" sz="2800" b="1" dirty="0">
              <a:solidFill>
                <a:schemeClr val="bg1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36693" y="3672551"/>
            <a:ext cx="4502726" cy="2246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escape n.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  <a:p>
            <a:pPr marL="514350" indent="-514350">
              <a:buAutoNum type="arabicParenR"/>
            </a:pP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死里逃生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What a narrow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escape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！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） 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(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防火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)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太平门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[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梯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] 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  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宋体" panose="02010600030101010101" pitchFamily="2" charset="-122"/>
              </a:rPr>
              <a:t>fire escape </a:t>
            </a:r>
            <a:endParaRPr lang="zh-CN" altLang="en-US" sz="2800" b="1" dirty="0">
              <a:solidFill>
                <a:srgbClr val="FF0000"/>
              </a:solidFill>
              <a:latin typeface="Bell MT" panose="02020503060305020303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  <p:bldP spid="6" grpId="0" animBg="1"/>
      <p:bldP spid="7" grpId="0" animBg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timgsa.baidu.com/timg?image&amp;quality=80&amp;size=b9999_10000&amp;sec=1580821336470&amp;di=0ea2d41102cc1db318ec6cf33833b60a&amp;imgtype=jpg&amp;src=http%3A%2F%2Fimg0.imgtn.bdimg.com%2Fit%2Fu%3D970808825%2C3066391190%26fm%3D214%26gp%3D0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3208" y="0"/>
            <a:ext cx="5234999" cy="6857999"/>
          </a:xfrm>
          <a:prstGeom prst="moon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5106537" y="3560009"/>
            <a:ext cx="4932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Bell MT" panose="02020503060305020303" pitchFamily="18" charset="0"/>
              </a:rPr>
              <a:t>Language study </a:t>
            </a:r>
            <a:endParaRPr lang="zh-CN" altLang="en-US" sz="44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30282" y="2164455"/>
            <a:ext cx="5486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  <a:latin typeface="Bell MT" panose="02020503060305020303" pitchFamily="18" charset="0"/>
              </a:rPr>
              <a:t>Reading and thinking </a:t>
            </a:r>
            <a:endParaRPr lang="zh-CN" altLang="en-US" sz="32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5" name="标题 3"/>
          <p:cNvSpPr txBox="1"/>
          <p:nvPr>
            <p:custDataLst>
              <p:tags r:id="rId3"/>
            </p:custDataLst>
          </p:nvPr>
        </p:nvSpPr>
        <p:spPr>
          <a:xfrm>
            <a:off x="3100468" y="467270"/>
            <a:ext cx="9144000" cy="2387600"/>
          </a:xfrm>
          <a:prstGeom prst="rect">
            <a:avLst/>
          </a:prstGeom>
        </p:spPr>
        <p:txBody>
          <a:bodyPr/>
          <a:lstStyle>
            <a:lvl1pPr algn="ctr" defTabSz="1219200" rtl="0" eaLnBrk="1" latinLnBrk="0" hangingPunct="1">
              <a:spcBef>
                <a:spcPct val="0"/>
              </a:spcBef>
              <a:buNone/>
              <a:defRPr sz="5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/>
              <a:t>B3U3 Diverse Cultures</a:t>
            </a:r>
            <a:endParaRPr lang="en-US" altLang="zh-CN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0"/>
            <a:ext cx="151476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  <a:latin typeface="Bell MT" panose="02020503060305020303" pitchFamily="18" charset="0"/>
              </a:rPr>
              <a:t> Para 1. </a:t>
            </a:r>
            <a:endParaRPr lang="zh-CN" altLang="en-US" sz="32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6327" y="729673"/>
            <a:ext cx="11711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1. I have to admit that it definitely feels good to be back in the city again. 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754255" y="757382"/>
            <a:ext cx="812800" cy="5172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80291" y="3469817"/>
            <a:ext cx="11711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feel </a:t>
            </a:r>
            <a:r>
              <a:rPr lang="en-US" altLang="zh-CN" sz="2800" b="1" dirty="0" err="1">
                <a:solidFill>
                  <a:srgbClr val="002060"/>
                </a:solidFill>
                <a:latin typeface="Bell MT" panose="02020503060305020303" pitchFamily="18" charset="0"/>
              </a:rPr>
              <a:t>link.v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 to give you a particular feeling or impression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                 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给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…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感觉；有印象；感受到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The desk </a:t>
            </a:r>
            <a:r>
              <a:rPr lang="en-US" altLang="zh-CN" sz="2800" b="1" u="sng" dirty="0">
                <a:solidFill>
                  <a:srgbClr val="FF0000"/>
                </a:solidFill>
                <a:latin typeface="Bell MT" panose="02020503060305020303" pitchFamily="18" charset="0"/>
              </a:rPr>
              <a:t>feels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smooth.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2)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我回到母校有一种生疏的感觉。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b="1" dirty="0">
                <a:solidFill>
                  <a:srgbClr val="002060"/>
                </a:solidFill>
                <a:latin typeface="Bell MT" panose="02020503060305020303" pitchFamily="18" charset="0"/>
              </a:rPr>
              <a:t>    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It felt strange </a:t>
            </a:r>
            <a:r>
              <a:rPr lang="en-US" altLang="zh-CN" sz="2800" b="1" u="sng" dirty="0">
                <a:solidFill>
                  <a:srgbClr val="002060"/>
                </a:solidFill>
                <a:latin typeface="Bell MT" panose="02020503060305020303" pitchFamily="18" charset="0"/>
              </a:rPr>
              <a:t>to be back in my old school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.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51564" y="729673"/>
            <a:ext cx="350981" cy="52322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下弧形箭头 7"/>
          <p:cNvSpPr/>
          <p:nvPr/>
        </p:nvSpPr>
        <p:spPr>
          <a:xfrm>
            <a:off x="4128655" y="1385455"/>
            <a:ext cx="5172363" cy="5264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7647709" y="1252893"/>
            <a:ext cx="407323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825999" y="1385454"/>
            <a:ext cx="4022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it</a:t>
            </a:r>
            <a:r>
              <a:rPr lang="en-US" altLang="zh-CN" sz="2400" b="1" dirty="0">
                <a:solidFill>
                  <a:srgbClr val="FF0000"/>
                </a:solidFill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</a:rPr>
              <a:t>形式主语，真正的主语是动词不定式短语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to be back in the city again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2216727" y="646546"/>
            <a:ext cx="905164" cy="738907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>
            <a:stCxn id="12" idx="4"/>
          </p:cNvCxnSpPr>
          <p:nvPr/>
        </p:nvCxnSpPr>
        <p:spPr>
          <a:xfrm>
            <a:off x="2669309" y="1385453"/>
            <a:ext cx="0" cy="692729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865907" y="2136927"/>
            <a:ext cx="2881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admit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ted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, admit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ted</a:t>
            </a:r>
            <a:endParaRPr lang="zh-CN" altLang="en-US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 animBg="1"/>
      <p:bldP spid="8" grpId="0" animBg="1"/>
      <p:bldP spid="11" grpId="0" build="p"/>
      <p:bldP spid="12" grpId="0" animBg="1"/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01542" y="2595418"/>
            <a:ext cx="1681018" cy="1246909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34051" y="2798746"/>
            <a:ext cx="1348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Bell MT" panose="02020503060305020303" pitchFamily="18" charset="0"/>
              </a:rPr>
              <a:t>admit </a:t>
            </a:r>
            <a:endParaRPr lang="en-US" altLang="zh-CN" sz="2800" b="1" dirty="0">
              <a:solidFill>
                <a:srgbClr val="0070C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Bell MT" panose="02020503060305020303" pitchFamily="18" charset="0"/>
              </a:rPr>
              <a:t>    v. </a:t>
            </a:r>
            <a:endParaRPr lang="zh-CN" altLang="en-US" sz="2800" b="1" dirty="0">
              <a:solidFill>
                <a:srgbClr val="0070C0"/>
              </a:solidFill>
              <a:latin typeface="Bell MT" panose="02020503060305020303" pitchFamily="18" charset="0"/>
            </a:endParaRPr>
          </a:p>
        </p:txBody>
      </p:sp>
      <p:cxnSp>
        <p:nvCxnSpPr>
          <p:cNvPr id="4" name="直接箭头连接符 3"/>
          <p:cNvCxnSpPr/>
          <p:nvPr>
            <p:custDataLst>
              <p:tags r:id="rId1"/>
            </p:custDataLst>
          </p:nvPr>
        </p:nvCxnSpPr>
        <p:spPr>
          <a:xfrm flipV="1">
            <a:off x="1625542" y="1576180"/>
            <a:ext cx="1699549" cy="117336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>
            <p:custDataLst>
              <p:tags r:id="rId2"/>
            </p:custDataLst>
          </p:nvPr>
        </p:nvCxnSpPr>
        <p:spPr>
          <a:xfrm flipV="1">
            <a:off x="1787208" y="3245479"/>
            <a:ext cx="1911927" cy="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>
            <p:custDataLst>
              <p:tags r:id="rId3"/>
            </p:custDataLst>
          </p:nvPr>
        </p:nvCxnSpPr>
        <p:spPr>
          <a:xfrm>
            <a:off x="1595538" y="3681258"/>
            <a:ext cx="1729553" cy="103852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3925455" y="57374"/>
            <a:ext cx="6493164" cy="230832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admit </a:t>
            </a:r>
            <a:r>
              <a:rPr lang="en-US" altLang="zh-CN" sz="2400" b="1" dirty="0" err="1">
                <a:solidFill>
                  <a:srgbClr val="FF0000"/>
                </a:solidFill>
                <a:latin typeface="Bell MT" panose="02020503060305020303" pitchFamily="18" charset="0"/>
              </a:rPr>
              <a:t>sb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/ (in) to +n</a:t>
            </a:r>
            <a:endParaRPr lang="en-US" altLang="zh-CN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to allow somebody/something to enter a place </a:t>
            </a:r>
            <a:r>
              <a:rPr lang="zh-CN" altLang="en-US" sz="2400" b="1" dirty="0">
                <a:solidFill>
                  <a:srgbClr val="002060"/>
                </a:solidFill>
              </a:rPr>
              <a:t>准许</a:t>
            </a:r>
            <a:r>
              <a:rPr lang="en-US" altLang="zh-CN" sz="2400" b="1" dirty="0">
                <a:solidFill>
                  <a:srgbClr val="002060"/>
                </a:solidFill>
              </a:rPr>
              <a:t>…</a:t>
            </a:r>
            <a:r>
              <a:rPr lang="zh-CN" altLang="en-US" sz="2400" b="1" dirty="0">
                <a:solidFill>
                  <a:srgbClr val="002060"/>
                </a:solidFill>
              </a:rPr>
              <a:t>进入（某处）</a:t>
            </a:r>
            <a:endParaRPr lang="en-US" altLang="zh-CN" sz="2400" b="1" dirty="0">
              <a:solidFill>
                <a:srgbClr val="002060"/>
              </a:solidFill>
            </a:endParaRPr>
          </a:p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to allow somebody to become a member of a club, a school or an organization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   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准许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…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加入（俱乐部、组织）；接收（入学</a:t>
            </a:r>
            <a:r>
              <a:rPr lang="zh-CN" altLang="en-US" sz="2400" dirty="0">
                <a:solidFill>
                  <a:srgbClr val="002060"/>
                </a:solidFill>
              </a:rPr>
              <a:t>）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045528" y="2501580"/>
            <a:ext cx="81464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1)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铃响后不许进入考场。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You will not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be admitted to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the examination room after the bell rings.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2)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去年她被北京大学录取。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Last year, she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was admitted into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Peking University.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3069" y="57374"/>
            <a:ext cx="3398982" cy="187743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FF00"/>
                </a:solidFill>
                <a:latin typeface="Bell MT" panose="02020503060305020303" pitchFamily="18" charset="0"/>
              </a:rPr>
              <a:t>permit </a:t>
            </a:r>
            <a:r>
              <a:rPr lang="en-US" altLang="zh-CN" sz="2800" b="1" dirty="0" err="1">
                <a:solidFill>
                  <a:srgbClr val="FFFF00"/>
                </a:solidFill>
                <a:latin typeface="Bell MT" panose="02020503060305020303" pitchFamily="18" charset="0"/>
              </a:rPr>
              <a:t>sb</a:t>
            </a:r>
            <a:r>
              <a:rPr lang="en-US" altLang="zh-CN" sz="2800" b="1" dirty="0">
                <a:solidFill>
                  <a:srgbClr val="FFFF00"/>
                </a:solidFill>
                <a:latin typeface="Bell MT" panose="02020503060305020303" pitchFamily="18" charset="0"/>
              </a:rPr>
              <a:t> to do </a:t>
            </a:r>
            <a:r>
              <a:rPr lang="en-US" altLang="zh-CN" sz="2800" b="1" dirty="0" err="1">
                <a:solidFill>
                  <a:srgbClr val="FFFF00"/>
                </a:solidFill>
                <a:latin typeface="Bell MT" panose="02020503060305020303" pitchFamily="18" charset="0"/>
              </a:rPr>
              <a:t>sth</a:t>
            </a:r>
            <a:r>
              <a:rPr lang="en-US" altLang="zh-CN" sz="2800" b="1" dirty="0">
                <a:solidFill>
                  <a:srgbClr val="FFFF00"/>
                </a:solidFill>
                <a:latin typeface="Bell MT" panose="02020503060305020303" pitchFamily="18" charset="0"/>
              </a:rPr>
              <a:t>.</a:t>
            </a:r>
            <a:endParaRPr lang="en-US" altLang="zh-CN" sz="2800" b="1" dirty="0">
              <a:solidFill>
                <a:srgbClr val="FFFF00"/>
              </a:solidFill>
              <a:latin typeface="Bell MT" panose="02020503060305020303" pitchFamily="18" charset="0"/>
            </a:endParaRPr>
          </a:p>
          <a:p>
            <a:r>
              <a:rPr lang="en-US" altLang="zh-CN" sz="2000" b="1" dirty="0">
                <a:solidFill>
                  <a:schemeClr val="bg1"/>
                </a:solidFill>
                <a:latin typeface="Bell MT" panose="02020503060305020303" pitchFamily="18" charset="0"/>
              </a:rPr>
              <a:t>to allow somebody to do something or to allow something to happen</a:t>
            </a:r>
            <a:endParaRPr lang="en-US" altLang="zh-CN" sz="2000" b="1" dirty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latin typeface="Bell MT" panose="02020503060305020303" pitchFamily="18" charset="0"/>
              </a:rPr>
              <a:t>允许；准许某人做</a:t>
            </a:r>
            <a:r>
              <a:rPr lang="en-US" altLang="zh-CN" sz="2800" b="1" dirty="0">
                <a:solidFill>
                  <a:schemeClr val="bg1"/>
                </a:solidFill>
                <a:latin typeface="Bell MT" panose="02020503060305020303" pitchFamily="18" charset="0"/>
              </a:rPr>
              <a:t>…</a:t>
            </a:r>
            <a:endParaRPr lang="zh-CN" altLang="en-US" sz="2800" b="1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build="p"/>
      <p:bldP spid="19" grpId="0" build="p"/>
      <p:bldP spid="20" grpId="0" animBg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01542" y="2595418"/>
            <a:ext cx="1681018" cy="1246909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34051" y="2798746"/>
            <a:ext cx="1348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Bell MT" panose="02020503060305020303" pitchFamily="18" charset="0"/>
              </a:rPr>
              <a:t>admit </a:t>
            </a:r>
            <a:endParaRPr lang="en-US" altLang="zh-CN" sz="2800" b="1" dirty="0">
              <a:solidFill>
                <a:srgbClr val="0070C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Bell MT" panose="02020503060305020303" pitchFamily="18" charset="0"/>
              </a:rPr>
              <a:t>    v. </a:t>
            </a:r>
            <a:endParaRPr lang="zh-CN" altLang="en-US" sz="2800" b="1" dirty="0">
              <a:solidFill>
                <a:srgbClr val="0070C0"/>
              </a:solidFill>
              <a:latin typeface="Bell MT" panose="02020503060305020303" pitchFamily="18" charset="0"/>
            </a:endParaRPr>
          </a:p>
        </p:txBody>
      </p:sp>
      <p:cxnSp>
        <p:nvCxnSpPr>
          <p:cNvPr id="4" name="直接箭头连接符 3"/>
          <p:cNvCxnSpPr/>
          <p:nvPr>
            <p:custDataLst>
              <p:tags r:id="rId1"/>
            </p:custDataLst>
          </p:nvPr>
        </p:nvCxnSpPr>
        <p:spPr>
          <a:xfrm flipV="1">
            <a:off x="1625542" y="1576180"/>
            <a:ext cx="1699549" cy="117336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>
            <p:custDataLst>
              <p:tags r:id="rId2"/>
            </p:custDataLst>
          </p:nvPr>
        </p:nvCxnSpPr>
        <p:spPr>
          <a:xfrm flipV="1">
            <a:off x="1787208" y="3245479"/>
            <a:ext cx="1911927" cy="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>
            <p:custDataLst>
              <p:tags r:id="rId3"/>
            </p:custDataLst>
          </p:nvPr>
        </p:nvCxnSpPr>
        <p:spPr>
          <a:xfrm>
            <a:off x="1595538" y="3681258"/>
            <a:ext cx="1729553" cy="119975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3398982" y="193256"/>
            <a:ext cx="6493164" cy="230832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admit </a:t>
            </a:r>
            <a:r>
              <a:rPr lang="en-US" altLang="zh-CN" sz="2400" b="1" dirty="0" err="1">
                <a:solidFill>
                  <a:srgbClr val="FF0000"/>
                </a:solidFill>
                <a:latin typeface="Bell MT" panose="02020503060305020303" pitchFamily="18" charset="0"/>
              </a:rPr>
              <a:t>sb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/ (in) to +n</a:t>
            </a:r>
            <a:endParaRPr lang="en-US" altLang="zh-CN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to allow somebody/something to enter a place </a:t>
            </a:r>
            <a:r>
              <a:rPr lang="zh-CN" altLang="en-US" sz="2400" b="1" dirty="0">
                <a:solidFill>
                  <a:srgbClr val="002060"/>
                </a:solidFill>
              </a:rPr>
              <a:t>准许</a:t>
            </a:r>
            <a:r>
              <a:rPr lang="en-US" altLang="zh-CN" sz="2400" b="1" dirty="0">
                <a:solidFill>
                  <a:srgbClr val="002060"/>
                </a:solidFill>
              </a:rPr>
              <a:t>…</a:t>
            </a:r>
            <a:r>
              <a:rPr lang="zh-CN" altLang="en-US" sz="2400" b="1" dirty="0">
                <a:solidFill>
                  <a:srgbClr val="002060"/>
                </a:solidFill>
              </a:rPr>
              <a:t>进入（某处）</a:t>
            </a:r>
            <a:endParaRPr lang="en-US" altLang="zh-CN" sz="2400" b="1" dirty="0">
              <a:solidFill>
                <a:srgbClr val="002060"/>
              </a:solidFill>
            </a:endParaRPr>
          </a:p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to allow somebody to become a member of a club, a school or an organization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   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准许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…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加入（俱乐部、组织）；接收（入学</a:t>
            </a:r>
            <a:r>
              <a:rPr lang="zh-CN" altLang="en-US" sz="2400" dirty="0">
                <a:solidFill>
                  <a:srgbClr val="002060"/>
                </a:solidFill>
              </a:rPr>
              <a:t>）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62131" y="2614079"/>
            <a:ext cx="6696421" cy="13234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admit (to) (doing) </a:t>
            </a:r>
            <a:r>
              <a:rPr lang="en-US" altLang="zh-CN" sz="2400" b="1" dirty="0" err="1">
                <a:solidFill>
                  <a:srgbClr val="FF0000"/>
                </a:solidFill>
                <a:latin typeface="Bell MT" panose="02020503060305020303" pitchFamily="18" charset="0"/>
              </a:rPr>
              <a:t>sth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. </a:t>
            </a:r>
            <a:endParaRPr lang="en-US" altLang="zh-CN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to agree, often unwillingly, that something is true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（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常指勉强）承认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46887" y="4050017"/>
            <a:ext cx="6696421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She 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admitted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the mistakes. 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She 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admitted to 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being strict with her children. 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380509" y="4993513"/>
            <a:ext cx="7407564" cy="163121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admission n. 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1) </a:t>
            </a:r>
            <a:r>
              <a:rPr lang="en-US" altLang="da-DK" sz="2400" b="1" dirty="0" err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承认;供认</a:t>
            </a:r>
            <a:endParaRPr lang="en-US" altLang="zh-CN" sz="24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2) the amount of money that you pay to go into a building or to an event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入场费；门票费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542" y="5098473"/>
            <a:ext cx="3126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What's the admission?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门票多少钱？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uiExpand="1" build="p"/>
      <p:bldP spid="12" grpId="0" animBg="1" build="p"/>
      <p:bldP spid="14" grpId="0" animBg="1" uiExpand="1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072" y="129310"/>
            <a:ext cx="117117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2. What a city—a city </a:t>
            </a:r>
            <a:r>
              <a:rPr lang="en-US" altLang="zh-CN" sz="2800" b="1" u="sng" dirty="0">
                <a:solidFill>
                  <a:srgbClr val="002060"/>
                </a:solidFill>
                <a:latin typeface="Bell MT" panose="02020503060305020303" pitchFamily="18" charset="0"/>
              </a:rPr>
              <a:t>that was able to rebuild itself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after the earthquake _________ (occur) in 1906.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761673" y="129310"/>
            <a:ext cx="868218" cy="5172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线形标注 1 3"/>
          <p:cNvSpPr/>
          <p:nvPr/>
        </p:nvSpPr>
        <p:spPr>
          <a:xfrm>
            <a:off x="5874328" y="831272"/>
            <a:ext cx="5112328" cy="1092653"/>
          </a:xfrm>
          <a:prstGeom prst="borderCallout1">
            <a:avLst>
              <a:gd name="adj1" fmla="val 18750"/>
              <a:gd name="adj2" fmla="val -8333"/>
              <a:gd name="adj3" fmla="val -17705"/>
              <a:gd name="adj4" fmla="val -470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>
                <a:latin typeface="Bell MT" panose="02020503060305020303" pitchFamily="18" charset="0"/>
              </a:rPr>
              <a:t>同位语，补充说明前文的</a:t>
            </a:r>
            <a:r>
              <a:rPr lang="en-US" altLang="zh-CN" sz="2400" b="1" dirty="0">
                <a:latin typeface="Bell MT" panose="02020503060305020303" pitchFamily="18" charset="0"/>
              </a:rPr>
              <a:t>city</a:t>
            </a:r>
            <a:r>
              <a:rPr lang="zh-CN" altLang="en-US" sz="2400" b="1" dirty="0">
                <a:latin typeface="Bell MT" panose="02020503060305020303" pitchFamily="18" charset="0"/>
              </a:rPr>
              <a:t>，再带一个</a:t>
            </a:r>
            <a:r>
              <a:rPr lang="en-US" altLang="zh-CN" sz="2400" b="1" u="sng" dirty="0">
                <a:solidFill>
                  <a:schemeClr val="bg1"/>
                </a:solidFill>
                <a:latin typeface="Bell MT" panose="02020503060305020303" pitchFamily="18" charset="0"/>
              </a:rPr>
              <a:t>that</a:t>
            </a:r>
            <a:r>
              <a:rPr lang="zh-CN" altLang="en-US" sz="2400" b="1" dirty="0">
                <a:latin typeface="Bell MT" panose="02020503060305020303" pitchFamily="18" charset="0"/>
              </a:rPr>
              <a:t>引导的定语从句，说明这座城市的了不起的原因。</a:t>
            </a:r>
            <a:endParaRPr lang="zh-CN" altLang="en-US" sz="2400" b="1" dirty="0">
              <a:latin typeface="Bell MT" panose="02020503060305020303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75927" y="2136361"/>
            <a:ext cx="5994401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Describe a place/a person using the structure: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What a(n)+n --- a(n) +n that/which/who…</a:t>
            </a:r>
            <a:endParaRPr lang="en-US" altLang="zh-CN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3201" y="600439"/>
            <a:ext cx="1570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occurred</a:t>
            </a:r>
            <a:endParaRPr lang="zh-CN" altLang="en-US" sz="28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3201" y="1545429"/>
            <a:ext cx="5357090" cy="52322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occur vi. --occur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red—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occur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red</a:t>
            </a:r>
            <a:endParaRPr lang="zh-CN" altLang="en-US" sz="28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3201" y="2932904"/>
            <a:ext cx="2576944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   1) to happen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  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发生；出现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10" name="直接箭头连接符 9"/>
          <p:cNvCxnSpPr/>
          <p:nvPr>
            <p:custDataLst>
              <p:tags r:id="rId1"/>
            </p:custDataLst>
          </p:nvPr>
        </p:nvCxnSpPr>
        <p:spPr>
          <a:xfrm flipH="1">
            <a:off x="692727" y="2061828"/>
            <a:ext cx="798948" cy="88369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38546" y="3930751"/>
            <a:ext cx="4608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发生了一件出乎意料的事。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Something unexpected 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occurred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.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19" name="直接箭头连接符 18"/>
          <p:cNvCxnSpPr/>
          <p:nvPr>
            <p:custDataLst>
              <p:tags r:id="rId2"/>
            </p:custDataLst>
          </p:nvPr>
        </p:nvCxnSpPr>
        <p:spPr>
          <a:xfrm>
            <a:off x="2800928" y="2136361"/>
            <a:ext cx="1080653" cy="69131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2895599" y="2921191"/>
            <a:ext cx="2964873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   2) be found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    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被发现，想起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/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到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23" name="直接箭头连接符 22"/>
          <p:cNvCxnSpPr/>
          <p:nvPr>
            <p:custDataLst>
              <p:tags r:id="rId3"/>
            </p:custDataLst>
          </p:nvPr>
        </p:nvCxnSpPr>
        <p:spPr>
          <a:xfrm>
            <a:off x="4934530" y="3801206"/>
            <a:ext cx="1080653" cy="69131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5181601" y="4492518"/>
            <a:ext cx="3463636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某人突然想到： 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It occurred to </a:t>
            </a:r>
            <a:r>
              <a:rPr lang="en-US" altLang="zh-CN" sz="2400" b="1" dirty="0" err="1">
                <a:solidFill>
                  <a:srgbClr val="002060"/>
                </a:solidFill>
                <a:latin typeface="Bell MT" panose="02020503060305020303" pitchFamily="18" charset="0"/>
              </a:rPr>
              <a:t>sb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that…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It struck </a:t>
            </a:r>
            <a:r>
              <a:rPr lang="en-US" altLang="zh-CN" sz="2400" b="1" dirty="0" err="1">
                <a:solidFill>
                  <a:srgbClr val="002060"/>
                </a:solidFill>
                <a:latin typeface="Bell MT" panose="02020503060305020303" pitchFamily="18" charset="0"/>
              </a:rPr>
              <a:t>sb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that…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It hit </a:t>
            </a:r>
            <a:r>
              <a:rPr lang="en-US" altLang="zh-CN" sz="2400" b="1" dirty="0" err="1">
                <a:solidFill>
                  <a:srgbClr val="002060"/>
                </a:solidFill>
                <a:latin typeface="Bell MT" panose="02020503060305020303" pitchFamily="18" charset="0"/>
              </a:rPr>
              <a:t>sb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that…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03201" y="5014125"/>
            <a:ext cx="4608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我突然想到门没有锁上。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It occurred to me that 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I had left the door unlocked. 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 uiExpand="1" build="allAtOnce"/>
      <p:bldP spid="7" grpId="0"/>
      <p:bldP spid="8" grpId="0" animBg="1"/>
      <p:bldP spid="9" grpId="0" animBg="1"/>
      <p:bldP spid="12" grpId="0" uiExpand="1" build="p"/>
      <p:bldP spid="22" grpId="0" animBg="1"/>
      <p:bldP spid="24" grpId="0" animBg="1" build="p"/>
      <p:bldP spid="2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072" y="129310"/>
            <a:ext cx="117117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3. There are so many beautiful old buildings – many _______ (sit) on top of big hills, ________ (offer) great views of the city, the ocean, and the Golden Gate bridges.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77383" y="129310"/>
            <a:ext cx="1570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sitting</a:t>
            </a:r>
            <a:endParaRPr lang="zh-CN" altLang="en-US" sz="28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35199" y="554182"/>
            <a:ext cx="1565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offering</a:t>
            </a:r>
            <a:endParaRPr lang="zh-CN" altLang="en-US" sz="28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389092" y="640042"/>
            <a:ext cx="388850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20072" y="1077402"/>
            <a:ext cx="189345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>
            <p:custDataLst>
              <p:tags r:id="rId1"/>
            </p:custDataLst>
          </p:nvPr>
        </p:nvCxnSpPr>
        <p:spPr>
          <a:xfrm>
            <a:off x="9333346" y="635556"/>
            <a:ext cx="0" cy="99004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7601528" y="1625600"/>
            <a:ext cx="4590472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独立主格结构，补充说明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buildings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908801" y="2720109"/>
            <a:ext cx="5278581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After a while, a group of women came along, 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each balancing 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a pot of water on her head. (B3U2 p 20)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14" name="直接箭头连接符 13"/>
          <p:cNvCxnSpPr/>
          <p:nvPr>
            <p:custDataLst>
              <p:tags r:id="rId2"/>
            </p:custDataLst>
          </p:nvPr>
        </p:nvCxnSpPr>
        <p:spPr>
          <a:xfrm>
            <a:off x="2909455" y="1019283"/>
            <a:ext cx="0" cy="99004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863601" y="2041098"/>
            <a:ext cx="4590472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现在分词短语，充当结果状语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9307" y="3504939"/>
            <a:ext cx="6096001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这里有众多美丽的古建筑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– 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不少坐落于大山之巅，城市、大海和金门大桥美景尽收眼底。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2" grpId="0" animBg="1"/>
      <p:bldP spid="13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0"/>
            <a:ext cx="151476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  <a:latin typeface="Bell MT" panose="02020503060305020303" pitchFamily="18" charset="0"/>
              </a:rPr>
              <a:t> Para 3 </a:t>
            </a:r>
            <a:endParaRPr lang="zh-CN" altLang="en-US" sz="32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1672" y="738910"/>
            <a:ext cx="117117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1. In the afternoon, I _______ ______  (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前往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) a local  museum that showed the historical changes in California. 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59200" y="637326"/>
            <a:ext cx="2493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headed  to</a:t>
            </a:r>
            <a:endParaRPr lang="zh-CN" altLang="en-US" sz="28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1672" y="1837547"/>
            <a:ext cx="978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head v.</a:t>
            </a:r>
            <a:r>
              <a:rPr lang="en-US" altLang="zh-CN" sz="2800" dirty="0">
                <a:solidFill>
                  <a:srgbClr val="002060"/>
                </a:solidFill>
              </a:rPr>
              <a:t> 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to move in a particular direction </a:t>
            </a:r>
            <a:r>
              <a:rPr lang="zh-CN" altLang="en-US" sz="2800" b="1" dirty="0">
                <a:latin typeface="Bell MT" panose="02020503060305020303" pitchFamily="18" charset="0"/>
              </a:rPr>
              <a:t>朝（某方向）行进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1745" y="2586182"/>
            <a:ext cx="10252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She stood up and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headed to/toward/for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the exit.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1745" y="3219979"/>
            <a:ext cx="11674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2. Over 300,000 people came from all over the world to </a:t>
            </a:r>
            <a:r>
              <a:rPr lang="en-US" altLang="zh-CN" sz="2800" b="1" u="sng" dirty="0">
                <a:solidFill>
                  <a:srgbClr val="002060"/>
                </a:solidFill>
                <a:latin typeface="Bell MT" panose="02020503060305020303" pitchFamily="18" charset="0"/>
              </a:rPr>
              <a:t>seek their fortune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.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5563" y="3887729"/>
            <a:ext cx="10012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seek one’s fortune: </a:t>
            </a:r>
            <a:endParaRPr lang="en-US" altLang="zh-CN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to try to find a way to become rich, especially by going to another place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外出寻找发财机会；外出闯荡；闯世界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5563" y="5266220"/>
            <a:ext cx="10012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seek—sought—sought v. </a:t>
            </a:r>
            <a:r>
              <a:rPr lang="en-US" altLang="zh-CN" sz="2800" dirty="0">
                <a:solidFill>
                  <a:srgbClr val="002060"/>
                </a:solidFill>
                <a:latin typeface="Bell MT" panose="02020503060305020303" pitchFamily="18" charset="0"/>
              </a:rPr>
              <a:t>to look for something/somebody</a:t>
            </a:r>
            <a:r>
              <a:rPr lang="zh-CN" altLang="en-US" sz="2800" dirty="0">
                <a:solidFill>
                  <a:srgbClr val="002060"/>
                </a:solidFill>
                <a:latin typeface="Bell MT" panose="02020503060305020303" pitchFamily="18" charset="0"/>
              </a:rPr>
              <a:t>寻找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01542" y="2595418"/>
            <a:ext cx="1681018" cy="1246909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rgbClr val="002060"/>
                </a:solidFill>
                <a:latin typeface="Bell MT" panose="02020503060305020303" pitchFamily="18" charset="0"/>
              </a:rPr>
              <a:t>seek</a:t>
            </a:r>
            <a:endParaRPr lang="en-US" altLang="zh-CN" sz="32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 algn="ctr"/>
            <a:r>
              <a:rPr lang="en-US" altLang="zh-CN" sz="3200" b="1" dirty="0">
                <a:solidFill>
                  <a:srgbClr val="002060"/>
                </a:solidFill>
                <a:latin typeface="Bell MT" panose="02020503060305020303" pitchFamily="18" charset="0"/>
              </a:rPr>
              <a:t>v. </a:t>
            </a:r>
            <a:endParaRPr lang="zh-CN" altLang="en-US" sz="32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3" name="直接箭头连接符 2"/>
          <p:cNvCxnSpPr/>
          <p:nvPr>
            <p:custDataLst>
              <p:tags r:id="rId1"/>
            </p:custDataLst>
          </p:nvPr>
        </p:nvCxnSpPr>
        <p:spPr>
          <a:xfrm flipV="1">
            <a:off x="1625542" y="1576180"/>
            <a:ext cx="1699549" cy="117336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>
            <p:custDataLst>
              <p:tags r:id="rId2"/>
            </p:custDataLst>
          </p:nvPr>
        </p:nvCxnSpPr>
        <p:spPr>
          <a:xfrm flipV="1">
            <a:off x="1787208" y="3245479"/>
            <a:ext cx="1911927" cy="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>
            <p:custDataLst>
              <p:tags r:id="rId3"/>
            </p:custDataLst>
          </p:nvPr>
        </p:nvCxnSpPr>
        <p:spPr>
          <a:xfrm>
            <a:off x="1595538" y="3681258"/>
            <a:ext cx="1729553" cy="119975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H_SubTitle_1"/>
          <p:cNvSpPr/>
          <p:nvPr>
            <p:custDataLst>
              <p:tags r:id="rId4"/>
            </p:custDataLst>
          </p:nvPr>
        </p:nvSpPr>
        <p:spPr bwMode="auto">
          <a:xfrm>
            <a:off x="3546475" y="806560"/>
            <a:ext cx="2605232" cy="1539240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Autofit/>
          </a:bodyPr>
          <a:lstStyle/>
          <a:p>
            <a:pPr>
              <a:defRPr/>
            </a:pPr>
            <a:r>
              <a:rPr lang="en-US" altLang="da-DK" sz="2800" b="1" dirty="0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</a:rPr>
              <a:t>seek for </a:t>
            </a:r>
            <a:r>
              <a:rPr lang="en-US" altLang="da-DK" sz="2800" b="1" dirty="0" err="1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</a:rPr>
              <a:t>sb</a:t>
            </a:r>
            <a:r>
              <a:rPr lang="en-US" altLang="da-DK" sz="2800" b="1" dirty="0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</a:rPr>
              <a:t>/</a:t>
            </a:r>
            <a:r>
              <a:rPr lang="en-US" altLang="da-DK" sz="2800" b="1" dirty="0" err="1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</a:rPr>
              <a:t>sth</a:t>
            </a:r>
            <a:r>
              <a:rPr lang="en-US" altLang="da-DK" sz="2800" b="1" dirty="0" err="1">
                <a:solidFill>
                  <a:srgbClr val="0081C8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寻找某人</a:t>
            </a:r>
            <a:r>
              <a:rPr lang="en-US" altLang="da-DK" sz="2800" b="1" dirty="0">
                <a:solidFill>
                  <a:srgbClr val="0081C8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/</a:t>
            </a:r>
            <a:r>
              <a:rPr lang="en-US" altLang="da-DK" sz="2800" b="1" dirty="0" err="1">
                <a:solidFill>
                  <a:srgbClr val="0081C8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某物</a:t>
            </a:r>
            <a:endParaRPr lang="en-US" altLang="da-DK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46982" y="1006764"/>
            <a:ext cx="51723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Bell MT" panose="02020503060305020303" pitchFamily="18" charset="0"/>
                <a:cs typeface="Times New Roman" panose="02020603050405020304" charset="0"/>
              </a:rPr>
              <a:t>They are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cs typeface="Times New Roman" panose="02020603050405020304" charset="0"/>
              </a:rPr>
              <a:t>seeking for </a:t>
            </a:r>
            <a:r>
              <a:rPr lang="en-US" altLang="zh-CN" sz="2800" b="1" dirty="0">
                <a:solidFill>
                  <a:srgbClr val="000000"/>
                </a:solidFill>
                <a:latin typeface="Bell MT" panose="02020503060305020303" pitchFamily="18" charset="0"/>
                <a:cs typeface="Times New Roman" panose="02020603050405020304" charset="0"/>
              </a:rPr>
              <a:t>solutions to the problems.</a:t>
            </a:r>
            <a:endParaRPr lang="en-US" altLang="zh-CN" sz="2800" b="1" dirty="0">
              <a:solidFill>
                <a:srgbClr val="000000"/>
              </a:solidFill>
              <a:latin typeface="Bell MT" panose="02020503060305020303" pitchFamily="18" charset="0"/>
              <a:cs typeface="Times New Roman" panose="02020603050405020304" charset="0"/>
            </a:endParaRPr>
          </a:p>
          <a:p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8" name="MH_SubTitle_1"/>
          <p:cNvSpPr/>
          <p:nvPr>
            <p:custDataLst>
              <p:tags r:id="rId5"/>
            </p:custDataLst>
          </p:nvPr>
        </p:nvSpPr>
        <p:spPr bwMode="auto">
          <a:xfrm>
            <a:off x="3721851" y="2749546"/>
            <a:ext cx="2429856" cy="1407160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108000" tIns="0" rIns="0" bIns="0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  <a:defRPr/>
            </a:pPr>
            <a:r>
              <a:rPr lang="en-US" altLang="da-DK" sz="2800" b="1" dirty="0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seek to do </a:t>
            </a:r>
            <a:r>
              <a:rPr lang="en-US" altLang="da-DK" sz="2800" b="1" dirty="0" err="1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sth</a:t>
            </a:r>
            <a:r>
              <a:rPr lang="en-US" altLang="da-DK" sz="2800" b="1" dirty="0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endParaRPr lang="en-US" altLang="da-DK" sz="2800" b="1" dirty="0">
              <a:solidFill>
                <a:srgbClr val="0081C8"/>
              </a:solidFill>
              <a:latin typeface="Bell MT" panose="02020503060305020303" pitchFamily="18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  <a:defRPr/>
            </a:pPr>
            <a:r>
              <a:rPr lang="en-US" altLang="da-DK" sz="2800" b="1" dirty="0" err="1">
                <a:solidFill>
                  <a:srgbClr val="0081C8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试图做某事</a:t>
            </a:r>
            <a:endParaRPr lang="en-US" altLang="da-DK" sz="2800" b="1" dirty="0">
              <a:solidFill>
                <a:srgbClr val="0081C8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446981" y="2943902"/>
            <a:ext cx="5874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Bell MT" panose="02020503060305020303" pitchFamily="18" charset="0"/>
                <a:cs typeface="Times New Roman" panose="02020603050405020304" charset="0"/>
              </a:rPr>
              <a:t>They are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cs typeface="Times New Roman" panose="02020603050405020304" charset="0"/>
              </a:rPr>
              <a:t>seeking  to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cs typeface="Times New Roman" panose="02020603050405020304" charset="0"/>
              </a:rPr>
              <a:t>solve the </a:t>
            </a:r>
            <a:r>
              <a:rPr lang="en-US" altLang="zh-CN" sz="2800" b="1" dirty="0">
                <a:solidFill>
                  <a:srgbClr val="000000"/>
                </a:solidFill>
                <a:latin typeface="Bell MT" panose="02020503060305020303" pitchFamily="18" charset="0"/>
                <a:cs typeface="Times New Roman" panose="02020603050405020304" charset="0"/>
              </a:rPr>
              <a:t>problem.</a:t>
            </a:r>
            <a:endParaRPr lang="en-US" altLang="zh-CN" sz="2800" b="1" dirty="0">
              <a:solidFill>
                <a:srgbClr val="000000"/>
              </a:solidFill>
              <a:latin typeface="Bell MT" panose="02020503060305020303" pitchFamily="18" charset="0"/>
              <a:cs typeface="Times New Roman" panose="02020603050405020304" charset="0"/>
            </a:endParaRPr>
          </a:p>
          <a:p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11" name="MH_SubTitle_1"/>
          <p:cNvSpPr/>
          <p:nvPr>
            <p:custDataLst>
              <p:tags r:id="rId6"/>
            </p:custDataLst>
          </p:nvPr>
        </p:nvSpPr>
        <p:spPr bwMode="auto">
          <a:xfrm>
            <a:off x="3435927" y="4352805"/>
            <a:ext cx="2900218" cy="1407160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108000" tIns="0" rIns="0" bIns="0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  <a:defRPr/>
            </a:pPr>
            <a:r>
              <a:rPr lang="en-US" altLang="da-DK" sz="2400" b="1" dirty="0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seek </a:t>
            </a:r>
            <a:r>
              <a:rPr lang="en-US" altLang="da-DK" sz="2400" b="1" dirty="0" err="1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sth</a:t>
            </a:r>
            <a:r>
              <a:rPr lang="en-US" altLang="da-DK" sz="2400" b="1" dirty="0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from </a:t>
            </a:r>
            <a:r>
              <a:rPr lang="en-US" altLang="da-DK" sz="2400" b="1" dirty="0" err="1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sb</a:t>
            </a:r>
            <a:r>
              <a:rPr lang="en-US" altLang="da-DK" sz="2400" b="1" dirty="0">
                <a:solidFill>
                  <a:srgbClr val="0081C8"/>
                </a:solidFill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endParaRPr lang="en-US" altLang="da-DK" sz="2400" b="1" dirty="0">
              <a:solidFill>
                <a:srgbClr val="0081C8"/>
              </a:solidFill>
              <a:latin typeface="Bell MT" panose="02020503060305020303" pitchFamily="18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  <a:defRPr/>
            </a:pPr>
            <a:r>
              <a:rPr lang="zh-CN" altLang="en-US" sz="2400" b="1" dirty="0">
                <a:solidFill>
                  <a:srgbClr val="0081C8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向某人请求、寻求</a:t>
            </a:r>
            <a:endParaRPr lang="en-US" altLang="da-DK" sz="2400" b="1" dirty="0">
              <a:solidFill>
                <a:srgbClr val="0081C8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530109" y="4714747"/>
            <a:ext cx="5209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She managed to calm him down and 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seek help from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a </a:t>
            </a:r>
            <a:r>
              <a:rPr lang="en-US" altLang="zh-CN" sz="2800" b="1" dirty="0" err="1">
                <a:solidFill>
                  <a:srgbClr val="002060"/>
                </a:solidFill>
                <a:latin typeface="Bell MT" panose="02020503060305020303" pitchFamily="18" charset="0"/>
              </a:rPr>
              <a:t>neighbour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.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  <p:bldP spid="8" grpId="0" bldLvl="0" animBg="1"/>
      <p:bldP spid="10" grpId="0"/>
      <p:bldP spid="11" grpId="0" bldLvl="0" animBg="1"/>
      <p:bldP spid="12" grpId="0"/>
    </p:bldLst>
  </p:timing>
</p:sld>
</file>

<file path=ppt/tags/tag1.xml><?xml version="1.0" encoding="utf-8"?>
<p:tagLst xmlns:p="http://schemas.openxmlformats.org/presentationml/2006/main">
  <p:tag name="AS_UNIQUEID" val="3"/>
</p:tagLst>
</file>

<file path=ppt/tags/tag10.xml><?xml version="1.0" encoding="utf-8"?>
<p:tagLst xmlns:p="http://schemas.openxmlformats.org/presentationml/2006/main">
  <p:tag name="AS_UNIQUEID" val="1236"/>
</p:tagLst>
</file>

<file path=ppt/tags/tag11.xml><?xml version="1.0" encoding="utf-8"?>
<p:tagLst xmlns:p="http://schemas.openxmlformats.org/presentationml/2006/main">
  <p:tag name="AS_UNIQUEID" val="1236"/>
</p:tagLst>
</file>

<file path=ppt/tags/tag12.xml><?xml version="1.0" encoding="utf-8"?>
<p:tagLst xmlns:p="http://schemas.openxmlformats.org/presentationml/2006/main">
  <p:tag name="AS_UNIQUEID" val="1236"/>
</p:tagLst>
</file>

<file path=ppt/tags/tag13.xml><?xml version="1.0" encoding="utf-8"?>
<p:tagLst xmlns:p="http://schemas.openxmlformats.org/presentationml/2006/main">
  <p:tag name="AS_UNIQUEID" val="1236"/>
</p:tagLst>
</file>

<file path=ppt/tags/tag14.xml><?xml version="1.0" encoding="utf-8"?>
<p:tagLst xmlns:p="http://schemas.openxmlformats.org/presentationml/2006/main">
  <p:tag name="AS_UNIQUEID" val="1236"/>
</p:tagLst>
</file>

<file path=ppt/tags/tag15.xml><?xml version="1.0" encoding="utf-8"?>
<p:tagLst xmlns:p="http://schemas.openxmlformats.org/presentationml/2006/main">
  <p:tag name="AS_UNIQUEID" val="1236"/>
</p:tagLst>
</file>

<file path=ppt/tags/tag16.xml><?xml version="1.0" encoding="utf-8"?>
<p:tagLst xmlns:p="http://schemas.openxmlformats.org/presentationml/2006/main">
  <p:tag name="AS_UNIQUEID" val="1236"/>
</p:tagLst>
</file>

<file path=ppt/tags/tag17.xml><?xml version="1.0" encoding="utf-8"?>
<p:tagLst xmlns:p="http://schemas.openxmlformats.org/presentationml/2006/main">
  <p:tag name="AS_UNIQUEID" val="1236"/>
</p:tagLst>
</file>

<file path=ppt/tags/tag18.xml><?xml version="1.0" encoding="utf-8"?>
<p:tagLst xmlns:p="http://schemas.openxmlformats.org/presentationml/2006/main">
  <p:tag name="AS_UNIQUEID" val="1236"/>
</p:tagLst>
</file>

<file path=ppt/tags/tag19.xml><?xml version="1.0" encoding="utf-8"?>
<p:tagLst xmlns:p="http://schemas.openxmlformats.org/presentationml/2006/main">
  <p:tag name="AS_UNIQUEID" val="1236"/>
</p:tagLst>
</file>

<file path=ppt/tags/tag2.xml><?xml version="1.0" encoding="utf-8"?>
<p:tagLst xmlns:p="http://schemas.openxmlformats.org/presentationml/2006/main">
  <p:tag name="AS_UNIQUEID" val="4"/>
</p:tagLst>
</file>

<file path=ppt/tags/tag20.xml><?xml version="1.0" encoding="utf-8"?>
<p:tagLst xmlns:p="http://schemas.openxmlformats.org/presentationml/2006/main">
  <p:tag name="AS_UNIQUEID" val="1233"/>
</p:tagLst>
</file>

<file path=ppt/tags/tag21.xml><?xml version="1.0" encoding="utf-8"?>
<p:tagLst xmlns:p="http://schemas.openxmlformats.org/presentationml/2006/main">
  <p:tag name="AS_UNIQUEID" val="1238"/>
</p:tagLst>
</file>

<file path=ppt/tags/tag22.xml><?xml version="1.0" encoding="utf-8"?>
<p:tagLst xmlns:p="http://schemas.openxmlformats.org/presentationml/2006/main">
  <p:tag name="AS_UNIQUEID" val="1238"/>
</p:tagLst>
</file>

<file path=ppt/tags/tag23.xml><?xml version="1.0" encoding="utf-8"?>
<p:tagLst xmlns:p="http://schemas.openxmlformats.org/presentationml/2006/main">
  <p:tag name="AS_UNIQUEID" val="1236"/>
</p:tagLst>
</file>

<file path=ppt/tags/tag24.xml><?xml version="1.0" encoding="utf-8"?>
<p:tagLst xmlns:p="http://schemas.openxmlformats.org/presentationml/2006/main">
  <p:tag name="AS_UNIQUEID" val="1236"/>
</p:tagLst>
</file>

<file path=ppt/tags/tag25.xml><?xml version="1.0" encoding="utf-8"?>
<p:tagLst xmlns:p="http://schemas.openxmlformats.org/presentationml/2006/main">
  <p:tag name="AS_UNIQUEID" val="1236"/>
</p:tagLst>
</file>

<file path=ppt/tags/tag26.xml><?xml version="1.0" encoding="utf-8"?>
<p:tagLst xmlns:p="http://schemas.openxmlformats.org/presentationml/2006/main">
  <p:tag name="AS_UNIQUEID" val="1233"/>
</p:tagLst>
</file>

<file path=ppt/tags/tag27.xml><?xml version="1.0" encoding="utf-8"?>
<p:tagLst xmlns:p="http://schemas.openxmlformats.org/presentationml/2006/main">
  <p:tag name="AS_UNIQUEID" val="1233"/>
</p:tagLst>
</file>

<file path=ppt/tags/tag28.xml><?xml version="1.0" encoding="utf-8"?>
<p:tagLst xmlns:p="http://schemas.openxmlformats.org/presentationml/2006/main">
  <p:tag name="AS_UNIQUEID" val="1233"/>
</p:tagLst>
</file>

<file path=ppt/tags/tag29.xml><?xml version="1.0" encoding="utf-8"?>
<p:tagLst xmlns:p="http://schemas.openxmlformats.org/presentationml/2006/main">
  <p:tag name="AS_UNIQUEID" val="1236"/>
</p:tagLst>
</file>

<file path=ppt/tags/tag3.xml><?xml version="1.0" encoding="utf-8"?>
<p:tagLst xmlns:p="http://schemas.openxmlformats.org/presentationml/2006/main">
  <p:tag name="AS_UNIQUEID" val="5"/>
</p:tagLst>
</file>

<file path=ppt/tags/tag30.xml><?xml version="1.0" encoding="utf-8"?>
<p:tagLst xmlns:p="http://schemas.openxmlformats.org/presentationml/2006/main">
  <p:tag name="AS_UNIQUEID" val="1233"/>
</p:tagLst>
</file>

<file path=ppt/tags/tag31.xml><?xml version="1.0" encoding="utf-8"?>
<p:tagLst xmlns:p="http://schemas.openxmlformats.org/presentationml/2006/main">
  <p:tag name="AS_UNIQUEID" val="1236"/>
</p:tagLst>
</file>

<file path=ppt/tags/tag32.xml><?xml version="1.0" encoding="utf-8"?>
<p:tagLst xmlns:p="http://schemas.openxmlformats.org/presentationml/2006/main">
  <p:tag name="AS_UNIQUEID" val="1233"/>
</p:tagLst>
</file>

<file path=ppt/tags/tag4.xml><?xml version="1.0" encoding="utf-8"?>
<p:tagLst xmlns:p="http://schemas.openxmlformats.org/presentationml/2006/main">
  <p:tag name="AS_UNIQUEID" val="53"/>
</p:tagLst>
</file>

<file path=ppt/tags/tag5.xml><?xml version="1.0" encoding="utf-8"?>
<p:tagLst xmlns:p="http://schemas.openxmlformats.org/presentationml/2006/main">
  <p:tag name="KSO_WM_TEMPLATE_CATEGORY" val="custom"/>
  <p:tag name="KSO_WM_TEMPLATE_INDEX" val="20184242"/>
  <p:tag name="KSO_WM_UNIT_TYPE" val="a"/>
  <p:tag name="KSO_WM_UNIT_INDEX" val="1"/>
  <p:tag name="KSO_WM_UNIT_ID" val="custom20184242_1*a*1"/>
  <p:tag name="KSO_WM_UNIT_LAYERLEVEL" val="1"/>
  <p:tag name="KSO_WM_UNIT_VALUE" val="28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BUSNIESS"/>
</p:tagLst>
</file>

<file path=ppt/tags/tag6.xml><?xml version="1.0" encoding="utf-8"?>
<p:tagLst xmlns:p="http://schemas.openxmlformats.org/presentationml/2006/main">
  <p:tag name="AS_UNIQUEID" val="1236"/>
</p:tagLst>
</file>

<file path=ppt/tags/tag7.xml><?xml version="1.0" encoding="utf-8"?>
<p:tagLst xmlns:p="http://schemas.openxmlformats.org/presentationml/2006/main">
  <p:tag name="AS_UNIQUEID" val="1236"/>
</p:tagLst>
</file>

<file path=ppt/tags/tag8.xml><?xml version="1.0" encoding="utf-8"?>
<p:tagLst xmlns:p="http://schemas.openxmlformats.org/presentationml/2006/main">
  <p:tag name="AS_UNIQUEID" val="1236"/>
</p:tagLst>
</file>

<file path=ppt/tags/tag9.xml><?xml version="1.0" encoding="utf-8"?>
<p:tagLst xmlns:p="http://schemas.openxmlformats.org/presentationml/2006/main">
  <p:tag name="AS_UNIQUEID" val="123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4570</Words>
  <Application>WPS 演示</Application>
  <PresentationFormat>宽屏</PresentationFormat>
  <Paragraphs>225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Bell MT</vt:lpstr>
      <vt:lpstr>Times New Roman</vt:lpstr>
      <vt:lpstr>黑体</vt:lpstr>
      <vt:lpstr>PMingLiU-ExtB</vt:lpstr>
      <vt:lpstr>Calibri</vt:lpstr>
      <vt:lpstr>微软雅黑</vt:lpstr>
      <vt:lpstr>Arial Unicode MS</vt:lpstr>
      <vt:lpstr>HelveticaNeue</vt:lpstr>
      <vt:lpstr>华文新魏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Louisa</dc:creator>
  <cp:lastModifiedBy>Administrator</cp:lastModifiedBy>
  <cp:revision>322</cp:revision>
  <dcterms:created xsi:type="dcterms:W3CDTF">2019-06-19T02:08:00Z</dcterms:created>
  <dcterms:modified xsi:type="dcterms:W3CDTF">2024-04-08T05:30:40Z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  <property fmtid="{D5CDD505-2E9C-101B-9397-08002B2CF9AE}" pid="3" name="ICV">
    <vt:lpwstr>580EACE2B85944CBADC6D652758FE670</vt:lpwstr>
  </property>
</Properties>
</file>