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0" r:id="rId4"/>
    <p:sldId id="258" r:id="rId5"/>
    <p:sldId id="264" r:id="rId6"/>
    <p:sldId id="259" r:id="rId7"/>
    <p:sldId id="2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FB25-2F1F-4A3A-84CF-CA96B23E36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F3499-50B6-4CEA-931E-C1BE1FB5E6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4526" y="333808"/>
            <a:ext cx="10678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Episode 4 Secret Formulas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262" y="918583"/>
            <a:ext cx="10253220" cy="5637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60257" y="93667"/>
            <a:ext cx="12452809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Part 1 quiz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1.	How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learn to live forever?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whispered formulas into his ear.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turned himself into a tree.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learned by himself.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2.	What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do while the other students slept?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did powerful exercises.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He studied old books.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He practiced secret formulas.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3.	What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show the other students he could do?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turn into a tree        B.	ride on a cloud       C.	change into a bird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4.	Why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have to leave?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learned everything.       B.	He wasn't safe.       C.	He had to return home.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5.	Where did </a:t>
            </a:r>
            <a:r>
              <a:rPr lang="en-US" altLang="zh-CN" sz="2400" b="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arrive?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the Fruit and Flower Mountain      B.	the ocean     C.	the temple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Keys: ACABA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文本框 1384"/>
          <p:cNvSpPr txBox="1"/>
          <p:nvPr/>
        </p:nvSpPr>
        <p:spPr>
          <a:xfrm>
            <a:off x="0" y="-75832"/>
            <a:ext cx="11906054" cy="692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latin typeface="Tahoma" panose="020B0604030504040204" pitchFamily="34" charset="0"/>
                <a:ea typeface="等线" panose="02010600030101010101" pitchFamily="2" charset="-122"/>
              </a:rPr>
              <a:t>Part 2 vocabulary</a:t>
            </a:r>
            <a:endParaRPr lang="en-US" altLang="zh-CN" sz="2400" b="1" kern="0" dirty="0">
              <a:latin typeface="Tahoma" panose="020B0604030504040204" pitchFamily="34" charset="0"/>
              <a:ea typeface="等线" panose="02010600030101010101" pitchFamily="2" charset="-122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1.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</a:rPr>
              <a:t> formula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 [ˈfɔːmjələ] n. (可达到特定⽬的的)⽅式，⽅法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The sage whispered prayers as well as secret formulas about the universe and nature.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2.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</a:rPr>
              <a:t>secret formula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秘诀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The sage whispered prayers as well as secret formulas about the universe and nature.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3.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</a:rPr>
              <a:t>crept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[krept] v. 蹑⼿蹑脚地⾛，缓慢地⾏进 (creep-crept)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At three o'clock in the morning, he crept quietly through the dark temple.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4.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</a:rPr>
              <a:t>prayer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 [preə(r)] v.祷告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The sage whispered prayers as well as secret formulas about the universe and nature.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5.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</a:rPr>
              <a:t>meditate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 [ˈmedɪteɪt] v.冥想，沉思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</a:rPr>
              <a:t>For the next few years, Sun Wukong meditated and practiced the secret formulas.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2537777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1698307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1043622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204152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194627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64484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654368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66389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00" y="150336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/>
        </p:nvGraphicFramePr>
        <p:xfrm>
          <a:off x="3556000" y="1512888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1512888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" name="表格 9"/>
          <p:cNvGraphicFramePr/>
          <p:nvPr/>
        </p:nvGraphicFramePr>
        <p:xfrm>
          <a:off x="3556000" y="270478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270478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" name="表格 12"/>
          <p:cNvGraphicFramePr/>
          <p:nvPr/>
        </p:nvGraphicFramePr>
        <p:xfrm>
          <a:off x="3556000" y="3896678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3896678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" name="表格 15"/>
          <p:cNvGraphicFramePr/>
          <p:nvPr/>
        </p:nvGraphicFramePr>
        <p:xfrm>
          <a:off x="3556000" y="508857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图片 16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508857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6465253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" name="表格 21"/>
          <p:cNvGraphicFramePr/>
          <p:nvPr/>
        </p:nvGraphicFramePr>
        <p:xfrm>
          <a:off x="3556000" y="7657148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/>
          <p:nvPr/>
        </p:nvGraphicFramePr>
        <p:xfrm>
          <a:off x="3556000" y="884904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8849043"/>
            <a:ext cx="7248525" cy="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276860" y="38100"/>
            <a:ext cx="1202055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  <a:sym typeface="+mn-ea"/>
              </a:rPr>
              <a:t>6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  <a:sym typeface="+mn-ea"/>
              </a:rPr>
              <a:t>.</a:t>
            </a:r>
            <a:r>
              <a:rPr lang="zh-CN" altLang="zh-CN" sz="2800" b="1" kern="0" dirty="0">
                <a:latin typeface="Tahoma" panose="020B0604030504040204" pitchFamily="34" charset="0"/>
                <a:ea typeface="Tahoma" panose="020B0604030504040204" pitchFamily="34" charset="0"/>
                <a:sym typeface="+mn-ea"/>
              </a:rPr>
              <a:t>soar</a:t>
            </a:r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  <a:sym typeface="+mn-ea"/>
              </a:rPr>
              <a:t> [sɔː(r)] v.⾼飞，往上飞舞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0"/>
            <a:r>
              <a:rPr lang="zh-CN" altLang="zh-CN" sz="2800" kern="0" dirty="0">
                <a:latin typeface="Tahoma" panose="020B0604030504040204" pitchFamily="34" charset="0"/>
                <a:ea typeface="Tahoma" panose="020B0604030504040204" pitchFamily="34" charset="0"/>
                <a:sym typeface="+mn-ea"/>
              </a:rPr>
              <a:t>He could turn into other animals and soar through the sky on clouds.</a:t>
            </a:r>
            <a:endParaRPr lang="zh-CN" altLang="zh-CN" sz="2800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0"/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en-US" sz="2800" b="1">
                <a:latin typeface="Tahoma" panose="020B0604030504040204" pitchFamily="34" charset="0"/>
              </a:rPr>
              <a:t>enormous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0">
                <a:solidFill>
                  <a:srgbClr val="333333"/>
                </a:solidFill>
                <a:latin typeface="微软雅黑" panose="020B0503020204020204" charset="-122"/>
              </a:rPr>
              <a:t>[ɪˈnɔːməs] adj.</a:t>
            </a:r>
            <a:r>
              <a:rPr lang="zh-CN" sz="2800" b="0">
                <a:cs typeface="Adobe 黑体 Std R" charset="0"/>
              </a:rPr>
              <a:t>巨⼤的，庞⼤的</a:t>
            </a:r>
            <a:r>
              <a:rPr lang="en-US" sz="2800" b="0">
                <a:latin typeface="Tahoma" panose="020B0604030504040204" pitchFamily="34" charset="0"/>
              </a:rPr>
              <a:t>An enormous pine tree stood in his place.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8.</a:t>
            </a:r>
            <a:r>
              <a:rPr lang="en-US" sz="2800" b="1">
                <a:latin typeface="Tahoma" panose="020B0604030504040204" pitchFamily="34" charset="0"/>
              </a:rPr>
              <a:t>flash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0">
                <a:solidFill>
                  <a:srgbClr val="333333"/>
                </a:solidFill>
                <a:latin typeface="微软雅黑" panose="020B0503020204020204" charset="-122"/>
              </a:rPr>
              <a:t>[flæʃ] vi.</a:t>
            </a:r>
            <a:r>
              <a:rPr lang="zh-CN" sz="2800" b="0">
                <a:cs typeface="Adobe 黑体 Std R" charset="0"/>
              </a:rPr>
              <a:t>闪光，闪烁</a:t>
            </a:r>
            <a:r>
              <a:rPr lang="en-US" sz="2800" b="0">
                <a:latin typeface="Tahoma" panose="020B0604030504040204" pitchFamily="34" charset="0"/>
              </a:rPr>
              <a:t>Subodhi's eyes flashed with anger.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9.</a:t>
            </a:r>
            <a:r>
              <a:rPr lang="en-US" sz="2800" b="1">
                <a:latin typeface="Tahoma" panose="020B0604030504040204" pitchFamily="34" charset="0"/>
              </a:rPr>
              <a:t>show off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zh-CN" sz="2800" b="0">
                <a:cs typeface="Adobe 黑体 Std R" charset="0"/>
              </a:rPr>
              <a:t>卖弄，炫耀</a:t>
            </a:r>
            <a:r>
              <a:rPr lang="en-US" sz="2800" b="0">
                <a:latin typeface="Tahoma" panose="020B0604030504040204" pitchFamily="34" charset="0"/>
              </a:rPr>
              <a:t>Not so you could show off!</a:t>
            </a:r>
            <a:r>
              <a:rPr lang="en-US" sz="2800" b="1">
                <a:latin typeface="Tahoma" panose="020B0604030504040204" pitchFamily="34" charset="0"/>
              </a:rPr>
              <a:t>10.repay </a:t>
            </a:r>
            <a:r>
              <a:rPr lang="en-US" sz="2800" b="0">
                <a:solidFill>
                  <a:srgbClr val="333333"/>
                </a:solidFill>
                <a:latin typeface="微软雅黑" panose="020B0503020204020204" charset="-122"/>
              </a:rPr>
              <a:t>[rɪˈpeɪ] v.</a:t>
            </a:r>
            <a:r>
              <a:rPr lang="en-US" sz="2800" b="1">
                <a:latin typeface="Tahoma" panose="020B0604030504040204" pitchFamily="34" charset="0"/>
              </a:rPr>
              <a:t>	</a:t>
            </a:r>
            <a:r>
              <a:rPr lang="en-US" sz="2800" b="0">
                <a:latin typeface="Times New Roman" panose="02020603050405020304" pitchFamily="18" charset="0"/>
                <a:cs typeface="Tahoma" panose="020B0604030504040204" pitchFamily="34" charset="0"/>
              </a:rPr>
              <a:t>1. </a:t>
            </a:r>
            <a:r>
              <a:rPr lang="zh-CN" sz="2800" b="0">
                <a:cs typeface="Adobe 黑体 Std R" charset="0"/>
              </a:rPr>
              <a:t>报答，报恩，</a:t>
            </a:r>
            <a:r>
              <a:rPr lang="en-US" sz="2800" b="0">
                <a:latin typeface="Adobe 黑体 Std R" charset="0"/>
                <a:cs typeface="Tahoma" panose="020B0604030504040204" pitchFamily="34" charset="0"/>
              </a:rPr>
              <a:t> </a:t>
            </a:r>
            <a:r>
              <a:rPr lang="en-US" sz="2800" b="0">
                <a:latin typeface="Times New Roman" panose="02020603050405020304" pitchFamily="18" charset="0"/>
                <a:cs typeface="Tahoma" panose="020B0604030504040204" pitchFamily="34" charset="0"/>
              </a:rPr>
              <a:t>(2. </a:t>
            </a:r>
            <a:r>
              <a:rPr lang="zh-CN" sz="2800" b="0">
                <a:cs typeface="Adobe 黑体 Std R" charset="0"/>
              </a:rPr>
              <a:t>还</a:t>
            </a:r>
            <a:r>
              <a:rPr lang="en-US" sz="2800" b="0">
                <a:latin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zh-CN" sz="2800" b="0">
                <a:cs typeface="Adobe 黑体 Std R" charset="0"/>
              </a:rPr>
              <a:t>钱</a:t>
            </a:r>
            <a:r>
              <a:rPr lang="en-US" sz="2800" b="0">
                <a:latin typeface="Times New Roman" panose="02020603050405020304" pitchFamily="18" charset="0"/>
                <a:cs typeface="Tahoma" panose="020B0604030504040204" pitchFamily="34" charset="0"/>
              </a:rPr>
              <a:t>))</a:t>
            </a:r>
            <a:r>
              <a:rPr lang="en-US" sz="2800" b="0">
                <a:latin typeface="Tahoma" panose="020B0604030504040204" pitchFamily="34" charset="0"/>
              </a:rPr>
              <a:t>I must repay you first.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11.</a:t>
            </a:r>
            <a:r>
              <a:rPr lang="en-US" sz="2800" b="1">
                <a:latin typeface="Tahoma" panose="020B0604030504040204" pitchFamily="34" charset="0"/>
              </a:rPr>
              <a:t>stay out of trouble </a:t>
            </a:r>
            <a:r>
              <a:rPr lang="zh-CN" sz="2800" b="0">
                <a:cs typeface="Adobe 黑体 Std R" charset="0"/>
              </a:rPr>
              <a:t>不惹是⾮，避开⿇烦</a:t>
            </a:r>
            <a:r>
              <a:rPr lang="en-US" sz="2800" b="0">
                <a:latin typeface="Tahoma" panose="020B0604030504040204" pitchFamily="34" charset="0"/>
              </a:rPr>
              <a:t>Just try to stay out of trouble.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12.</a:t>
            </a:r>
            <a:r>
              <a:rPr lang="en-US" sz="2800" b="1">
                <a:latin typeface="Tahoma" panose="020B0604030504040204" pitchFamily="34" charset="0"/>
              </a:rPr>
              <a:t>evil</a:t>
            </a:r>
            <a:r>
              <a:rPr lang="en-US" sz="2800" b="0">
                <a:solidFill>
                  <a:srgbClr val="333333"/>
                </a:solidFill>
                <a:latin typeface="微软雅黑" panose="020B0503020204020204" charset="-122"/>
              </a:rPr>
              <a:t>[ˈiːvl]  adj.</a:t>
            </a:r>
            <a:r>
              <a:rPr lang="zh-CN" sz="2800" b="0">
                <a:cs typeface="Adobe 黑体 Std R" charset="0"/>
              </a:rPr>
              <a:t>邪恶的，坏的</a:t>
            </a:r>
            <a:r>
              <a:rPr lang="en-US" sz="2800" b="0">
                <a:latin typeface="Tahoma" panose="020B0604030504040204" pitchFamily="34" charset="0"/>
              </a:rPr>
              <a:t>I can see that you will do evil things someday.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13.</a:t>
            </a:r>
            <a:r>
              <a:rPr lang="en-US" sz="2800" b="1">
                <a:latin typeface="Tahoma" panose="020B0604030504040204" pitchFamily="34" charset="0"/>
              </a:rPr>
              <a:t>hang one's head</a:t>
            </a:r>
            <a:r>
              <a:rPr 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zh-CN" sz="2800" b="0">
                <a:cs typeface="Adobe 黑体 Std R" charset="0"/>
              </a:rPr>
              <a:t>把头垂下</a:t>
            </a:r>
            <a:r>
              <a:rPr lang="en-US" sz="2800" b="0">
                <a:latin typeface="Adobe 黑体 Std R" charset="0"/>
                <a:cs typeface="Tahoma" panose="020B0604030504040204" pitchFamily="34" charset="0"/>
              </a:rPr>
              <a:t> </a:t>
            </a:r>
            <a:r>
              <a:rPr lang="en-US" sz="2800" b="0">
                <a:latin typeface="Tahoma" panose="020B0604030504040204" pitchFamily="34" charset="0"/>
              </a:rPr>
              <a:t>Wukong hung his head.</a:t>
            </a:r>
            <a:endParaRPr lang="zh-CN" altLang="en-US" sz="2800"/>
          </a:p>
        </p:txBody>
      </p:sp>
      <p:graphicFrame>
        <p:nvGraphicFramePr>
          <p:cNvPr id="13" name="表格 12"/>
          <p:cNvGraphicFramePr/>
          <p:nvPr/>
        </p:nvGraphicFramePr>
        <p:xfrm>
          <a:off x="3556000" y="4078922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4078922"/>
            <a:ext cx="7248525" cy="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3556000" y="481044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ahoma" panose="020B0604030504040204" pitchFamily="34" charset="0"/>
              </a:rPr>
              <a:t>  </a:t>
            </a:r>
            <a:endParaRPr lang="zh-CN" altLang="en-US"/>
          </a:p>
        </p:txBody>
      </p:sp>
      <p:graphicFrame>
        <p:nvGraphicFramePr>
          <p:cNvPr id="19" name="表格 18"/>
          <p:cNvGraphicFramePr/>
          <p:nvPr>
            <p:custDataLst>
              <p:tags r:id="rId2"/>
            </p:custDataLst>
          </p:nvPr>
        </p:nvGraphicFramePr>
        <p:xfrm>
          <a:off x="3556000" y="646525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/>
          <p:nvPr>
            <p:custDataLst>
              <p:tags r:id="rId3"/>
            </p:custDataLst>
          </p:nvPr>
        </p:nvGraphicFramePr>
        <p:xfrm>
          <a:off x="3683000" y="659225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>
            <p:custDataLst>
              <p:tags r:id="rId4"/>
            </p:custDataLst>
          </p:nvPr>
        </p:nvGraphicFramePr>
        <p:xfrm>
          <a:off x="3810000" y="671925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268" y="98839"/>
            <a:ext cx="12235991" cy="642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10.shape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形状，样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his mind and body were powerful, and he could change shape or size.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11.soar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飞，往上飞舞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turn into other animals and soar through the sky on clouds.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12.lately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最近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been busy lately.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13.interested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感兴趣的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looked very interested.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14.enormous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巨⼤的，庞⼤的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enormous pine tree stood in his place.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15.amazing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惊⼈的，令⼈吃惊的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That's amazing!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16.truly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真实地，真正地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monkey is truly powerful!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17.noise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声响，喧闹声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disturbed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18.disturb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妨碍，打乱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disturbed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19.flash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闪光，闪烁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Subodhi's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eyes flashed with anger.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20.taught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讲授，教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(teach-taught)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taught you the secret formulas so you could live forever.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21.show off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卖弄，炫耀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so you could show off!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22.harm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损伤，损害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don't tell them, they might harm you.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23.repay1.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报答，报恩，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))I must repay you first.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24.stay out of trouble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不惹是生非⾮，避开麻烦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try to stay out of trouble.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25.evil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邪恶的，坏的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see that you will do evil things someday.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26.someday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将来有⼀天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see that you will do evil things someday.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27.hang one's head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把头垂下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his head.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"/>
          <p:cNvSpPr txBox="1">
            <a:spLocks noChangeArrowheads="1"/>
          </p:cNvSpPr>
          <p:nvPr/>
        </p:nvSpPr>
        <p:spPr bwMode="auto">
          <a:xfrm>
            <a:off x="212103" y="229755"/>
            <a:ext cx="117677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Part 3 sentences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three o'clock in the morning, 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crept quietly through the dark temple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knew you were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worthy student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leaned in closer to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4.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Subodhi's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eyes flashed with anger.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5.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must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first.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01af13c-2e8d-4cbc-a7cd-b127c51a6e67}"/>
</p:tagLst>
</file>

<file path=ppt/tags/tag2.xml><?xml version="1.0" encoding="utf-8"?>
<p:tagLst xmlns:p="http://schemas.openxmlformats.org/presentationml/2006/main">
  <p:tag name="KSO_WM_UNIT_TABLE_BEAUTIFY" val="smartTable{201af13c-2e8d-4cbc-a7cd-b127c51a6e67}"/>
</p:tagLst>
</file>

<file path=ppt/tags/tag3.xml><?xml version="1.0" encoding="utf-8"?>
<p:tagLst xmlns:p="http://schemas.openxmlformats.org/presentationml/2006/main">
  <p:tag name="KSO_WM_UNIT_TABLE_BEAUTIFY" val="smartTable{201af13c-2e8d-4cbc-a7cd-b127c51a6e6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2982</Words>
  <Application>WPS 演示</Application>
  <PresentationFormat>宽屏</PresentationFormat>
  <Paragraphs>80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Tahoma</vt:lpstr>
      <vt:lpstr>等线</vt:lpstr>
      <vt:lpstr>微软雅黑</vt:lpstr>
      <vt:lpstr>Arial Unicode MS</vt:lpstr>
      <vt:lpstr>等线 Light</vt:lpstr>
      <vt:lpstr>Calibri</vt:lpstr>
      <vt:lpstr>Adobe 黑体 Std R</vt:lpstr>
      <vt:lpstr>黑体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waybqY</dc:creator>
  <cp:lastModifiedBy>若尘</cp:lastModifiedBy>
  <cp:revision>22</cp:revision>
  <dcterms:created xsi:type="dcterms:W3CDTF">2021-01-27T01:06:00Z</dcterms:created>
  <dcterms:modified xsi:type="dcterms:W3CDTF">2021-02-09T14:29:51Z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